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70" r:id="rId2"/>
    <p:sldId id="272" r:id="rId3"/>
    <p:sldId id="273" r:id="rId4"/>
    <p:sldId id="274" r:id="rId5"/>
    <p:sldId id="284" r:id="rId6"/>
    <p:sldId id="289" r:id="rId7"/>
    <p:sldId id="290" r:id="rId8"/>
    <p:sldId id="285" r:id="rId9"/>
    <p:sldId id="286" r:id="rId10"/>
    <p:sldId id="287" r:id="rId11"/>
    <p:sldId id="288" r:id="rId12"/>
    <p:sldId id="275" r:id="rId13"/>
    <p:sldId id="277" r:id="rId14"/>
    <p:sldId id="276" r:id="rId15"/>
    <p:sldId id="278" r:id="rId16"/>
    <p:sldId id="279" r:id="rId17"/>
    <p:sldId id="280" r:id="rId18"/>
    <p:sldId id="282" r:id="rId19"/>
    <p:sldId id="283" r:id="rId20"/>
    <p:sldId id="281" r:id="rId21"/>
  </p:sldIdLst>
  <p:sldSz cx="12192000" cy="6858000"/>
  <p:notesSz cx="6858000" cy="9144000"/>
  <p:embeddedFontLst>
    <p:embeddedFont>
      <p:font typeface="Avenir" panose="02000503020000020003" pitchFamily="2" charset="0"/>
      <p:regular r:id="rId23"/>
      <p:italic r:id="rId24"/>
    </p:embeddedFont>
    <p:embeddedFont>
      <p:font typeface="Avenir Book" panose="02000503020000020003" pitchFamily="2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Eurostile" panose="020B0504020202050204" pitchFamily="34" charset="77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8"/>
    <p:restoredTop sz="96240"/>
  </p:normalViewPr>
  <p:slideViewPr>
    <p:cSldViewPr snapToGrid="0" snapToObjects="1">
      <p:cViewPr varScale="1">
        <p:scale>
          <a:sx n="155" d="100"/>
          <a:sy n="155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F589-D789-5248-8128-59BDC5299532}" type="datetimeFigureOut">
              <a:t>5/26/22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993B-60D8-8D43-8A0C-D908FBA226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5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C5C87-DD7E-F048-83DB-C901A8E9DB9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D096-AB73-CAA5-DBD1-FEE14B80F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E93D7-A9EF-15AC-49D5-1E0759554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3B123-F232-4C3F-FE1F-403902D5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84CAD-5C6B-2CD7-D8AC-85B37A35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63D5-5452-73C5-4CBF-6376FA21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6D55-D3D2-DF11-8500-6526347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85398-5ED1-E127-ED35-47FAC5914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3B55-360F-A7CE-867B-3B844504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298F-AB00-4BBA-E622-17956156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26191-675C-2AD6-7F69-87AB06EA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5B6AE-48D8-9EFA-328C-D47870990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15038-B3C4-8853-4B0B-C701EECF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0512B-F42A-FCBC-C675-E9D6C1FC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2A561-F563-9291-E09B-EB0B947F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3D38-A3B5-09BE-FA86-D6097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BBF3-B833-CE0C-B238-2FAA5C2B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8470-D513-2120-27B9-7A308319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6D99-58F1-96F4-4A3F-BE101339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F8FD0-3CFC-08AB-B4AA-44A07F63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88EC-AD1B-AF2E-DD34-CA4D96B4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251E-BFC8-CC23-CB27-5F2427F7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074C-0710-1B43-F35F-A63486A6D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E2008-F14A-8A65-3999-2D1AC3C2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DF05-6E35-8E5B-0B86-0CE84A02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51439-2301-A1E9-C7C4-E8B0CD68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AC46-1265-65DC-1EF1-B23A0B6A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8229-3F31-0C71-FAF5-DCDAD3B94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AE4D2-C28A-D64A-EFD1-618055201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7F2E4-43B0-7613-EB08-F56CB398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92B-EE43-B385-9BF4-B0CC7463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49DF6-D714-B7B2-C2E7-1D0FF576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1934-D0DC-E1BD-584E-19F2C5F3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A84C8-7F89-1756-C424-12C050A8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098B3-342C-BB5C-F935-D6726A9DC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45529-1927-B451-9141-41C4D7542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49F58-3BA8-031D-E22A-954B69D17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B0133-BC89-239B-C2D1-A3E956A8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ABF97-6F18-E65F-9E22-AD8A21A6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668B6-2E8E-AD68-F2B2-6165211A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56F5-7F82-1DBC-B13A-0EE1CAEF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3C94F-33F9-4FDB-9DA4-AC5A854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9934D-D217-C19D-9A75-4F1F05E1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113E-C03C-1DB6-D99A-072C199E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3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869AE-9F88-65A5-8072-32C37F00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5EFFF-95A2-02EE-F73E-66F5D04D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68C3-E70A-57E1-5EA3-15438ADD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0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B5D3-CD83-F577-E83F-97938236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A963-4AE0-A75B-87F3-6B0DEDD7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9BFD-6894-7B74-AF0C-B59326E52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92F07-00AF-EE59-FBC3-E06E03B6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0FA30-FB6A-4284-AEB8-7698046C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78E7B-6686-5818-E8AF-789EA00B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901F-47A1-5A78-D029-FE3DD4AB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51086-4455-C9BC-7647-FC1A44E3A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19AC6-24A8-FAF6-854F-015FFF61F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122BC-A2AC-9C46-9B27-5512DC1D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54541-DADA-40E6-F784-A579F144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A3FFF-51EA-82ED-4803-E16E4459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982F0-CC69-0C80-4483-3D712450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50158-6848-3C58-B84E-647102B95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963E1-29E2-D74D-5B89-CFD0E2A29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7840-E9E5-CE40-923A-F4DC75C4329E}" type="datetimeFigureOut"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17875-ADF4-7CE2-6EB6-BF434480C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7417F-8C45-DB1B-81A0-8726FB53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90FE-DE7C-AF4A-A90C-F5862F253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6BF0C8-A823-D047-B76E-4459B44F0CAD}"/>
              </a:ext>
            </a:extLst>
          </p:cNvPr>
          <p:cNvSpPr txBox="1"/>
          <p:nvPr/>
        </p:nvSpPr>
        <p:spPr>
          <a:xfrm>
            <a:off x="1074078" y="108621"/>
            <a:ext cx="10035882" cy="292382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  <a:cs typeface="Cambria"/>
              </a:rPr>
              <a:t>Syntheto:</a:t>
            </a:r>
          </a:p>
          <a:p>
            <a:pPr algn="ctr"/>
            <a:r>
              <a:rPr lang="en-US" sz="5400" b="1" dirty="0">
                <a:latin typeface="Avenir Book" panose="02000503020000020003" pitchFamily="2" charset="0"/>
                <a:cs typeface="Cambria"/>
              </a:rPr>
              <a:t>A Surface Language</a:t>
            </a:r>
          </a:p>
          <a:p>
            <a:pPr algn="ctr"/>
            <a:r>
              <a:rPr lang="en-US" sz="5400" b="1" dirty="0">
                <a:latin typeface="Avenir Book" panose="02000503020000020003" pitchFamily="2" charset="0"/>
                <a:cs typeface="Cambria"/>
              </a:rPr>
              <a:t>for APT and ACL2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B65A63-A0B6-3C3D-AB70-E2FE001A0E82}"/>
              </a:ext>
            </a:extLst>
          </p:cNvPr>
          <p:cNvGrpSpPr/>
          <p:nvPr/>
        </p:nvGrpSpPr>
        <p:grpSpPr>
          <a:xfrm>
            <a:off x="1299983" y="3175714"/>
            <a:ext cx="3540393" cy="2730099"/>
            <a:chOff x="1299983" y="3035034"/>
            <a:chExt cx="3540393" cy="2730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2B6CB5-4FF4-A54E-9EDD-E3AD701A724A}"/>
                </a:ext>
              </a:extLst>
            </p:cNvPr>
            <p:cNvSpPr txBox="1"/>
            <p:nvPr/>
          </p:nvSpPr>
          <p:spPr>
            <a:xfrm>
              <a:off x="1299983" y="3035034"/>
              <a:ext cx="35403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venir Book" panose="02000503020000020003" pitchFamily="2" charset="0"/>
                  <a:cs typeface="Cambria"/>
                </a:rPr>
                <a:t>Alessandro Coglio</a:t>
              </a:r>
            </a:p>
            <a:p>
              <a:pPr algn="ctr"/>
              <a:r>
                <a:rPr lang="en-US" sz="3200" dirty="0">
                  <a:latin typeface="Avenir Book" panose="02000503020000020003" pitchFamily="2" charset="0"/>
                  <a:cs typeface="Cambria"/>
                </a:rPr>
                <a:t>Eric McCarthy</a:t>
              </a:r>
            </a:p>
            <a:p>
              <a:pPr algn="ctr"/>
              <a:r>
                <a:rPr lang="en-US" sz="3200" dirty="0">
                  <a:latin typeface="Avenir Book" panose="02000503020000020003" pitchFamily="2" charset="0"/>
                  <a:cs typeface="Cambria"/>
                </a:rPr>
                <a:t>Stephen Westfold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2186C7-BC17-CE45-B3C8-15E8E2AC6944}"/>
                </a:ext>
              </a:extLst>
            </p:cNvPr>
            <p:cNvGrpSpPr/>
            <p:nvPr/>
          </p:nvGrpSpPr>
          <p:grpSpPr>
            <a:xfrm>
              <a:off x="2017797" y="4673023"/>
              <a:ext cx="2158049" cy="1092110"/>
              <a:chOff x="4528615" y="4090181"/>
              <a:chExt cx="2158049" cy="109211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A8768-2119-974C-B324-A7C6D1E1BB24}"/>
                  </a:ext>
                </a:extLst>
              </p:cNvPr>
              <p:cNvSpPr txBox="1"/>
              <p:nvPr/>
            </p:nvSpPr>
            <p:spPr>
              <a:xfrm>
                <a:off x="5514547" y="4243821"/>
                <a:ext cx="1172117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Eurostile" panose="020B0504020202050204" pitchFamily="34" charset="77"/>
                    <a:cs typeface="Futura Medium" panose="020B0602020204020303" pitchFamily="34" charset="-79"/>
                  </a:rPr>
                  <a:t>Kestrel</a:t>
                </a:r>
              </a:p>
              <a:p>
                <a:pPr algn="ctr"/>
                <a:r>
                  <a:rPr lang="en-US" sz="2100" b="1" dirty="0">
                    <a:latin typeface="Eurostile" panose="020B0504020202050204" pitchFamily="34" charset="77"/>
                    <a:cs typeface="Futura Medium" panose="020B0602020204020303" pitchFamily="34" charset="-79"/>
                  </a:rPr>
                  <a:t>Institute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D063033-3ABF-7D4C-AB51-021B1978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8615" y="4090181"/>
                <a:ext cx="985932" cy="1092110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68559-EE71-9BCB-A6FF-1B43D7CAFD99}"/>
              </a:ext>
            </a:extLst>
          </p:cNvPr>
          <p:cNvGrpSpPr/>
          <p:nvPr/>
        </p:nvGrpSpPr>
        <p:grpSpPr>
          <a:xfrm>
            <a:off x="4286713" y="5810711"/>
            <a:ext cx="3626976" cy="892948"/>
            <a:chOff x="5429621" y="5137932"/>
            <a:chExt cx="3626976" cy="8929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1C0858-6631-2337-68F6-85AB2D064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621" y="5137932"/>
              <a:ext cx="1332758" cy="8929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7A1B17-BF62-E325-35B5-998CA688AAE1}"/>
                </a:ext>
              </a:extLst>
            </p:cNvPr>
            <p:cNvSpPr txBox="1"/>
            <p:nvPr/>
          </p:nvSpPr>
          <p:spPr>
            <a:xfrm>
              <a:off x="6762379" y="5630770"/>
              <a:ext cx="2294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Eurostile" panose="020B0504020202050204" pitchFamily="34" charset="77"/>
                  <a:cs typeface="Cambria"/>
                </a:rPr>
                <a:t>WORKSHOP 2022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1952B-B6A7-8FE9-8A19-5CDA5C73E424}"/>
              </a:ext>
            </a:extLst>
          </p:cNvPr>
          <p:cNvGrpSpPr/>
          <p:nvPr/>
        </p:nvGrpSpPr>
        <p:grpSpPr>
          <a:xfrm>
            <a:off x="6766580" y="3175714"/>
            <a:ext cx="4580100" cy="2961133"/>
            <a:chOff x="6305403" y="3177274"/>
            <a:chExt cx="4580100" cy="296113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2A252E-69B8-870D-0EEA-E72D63C452DE}"/>
                </a:ext>
              </a:extLst>
            </p:cNvPr>
            <p:cNvSpPr txBox="1"/>
            <p:nvPr/>
          </p:nvSpPr>
          <p:spPr>
            <a:xfrm>
              <a:off x="6305403" y="3177274"/>
              <a:ext cx="458010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venir Book" panose="02000503020000020003" pitchFamily="2" charset="0"/>
                  <a:cs typeface="Cambria"/>
                </a:rPr>
                <a:t>Daniel Balasubramanian</a:t>
              </a:r>
            </a:p>
            <a:p>
              <a:pPr algn="ctr"/>
              <a:r>
                <a:rPr lang="en-US" sz="3200" dirty="0">
                  <a:latin typeface="Avenir Book" panose="02000503020000020003" pitchFamily="2" charset="0"/>
                  <a:cs typeface="Cambria"/>
                </a:rPr>
                <a:t>Abhishek Dubey</a:t>
              </a:r>
            </a:p>
            <a:p>
              <a:pPr algn="ctr"/>
              <a:r>
                <a:rPr lang="en-US" sz="3200" dirty="0">
                  <a:latin typeface="Avenir Book" panose="02000503020000020003" pitchFamily="2" charset="0"/>
                  <a:cs typeface="Cambria"/>
                </a:rPr>
                <a:t>Gabor Karsai</a:t>
              </a:r>
            </a:p>
          </p:txBody>
        </p:sp>
        <p:pic>
          <p:nvPicPr>
            <p:cNvPr id="14" name="Picture 13" descr="IsisLogo.jpg">
              <a:extLst>
                <a:ext uri="{FF2B5EF4-FFF2-40B4-BE49-F238E27FC236}">
                  <a16:creationId xmlns:a16="http://schemas.microsoft.com/office/drawing/2014/main" id="{0271522E-80E4-79D1-C584-A6DADB5E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5048" y="4746934"/>
              <a:ext cx="1893447" cy="1391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32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C04ED779-F384-01E5-7296-B49D3EDA9401}"/>
              </a:ext>
            </a:extLst>
          </p:cNvPr>
          <p:cNvSpPr txBox="1"/>
          <p:nvPr/>
        </p:nvSpPr>
        <p:spPr>
          <a:xfrm>
            <a:off x="285741" y="795808"/>
            <a:ext cx="1203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We want to send definitions and commands to ACL2 over a network connection, and to receive responses.</a:t>
            </a:r>
          </a:p>
          <a:p>
            <a:endParaRPr lang="en-US" sz="2400" dirty="0">
              <a:latin typeface="Avenir Book" panose="02000503020000020003" pitchFamily="2" charset="0"/>
              <a:cs typeface="Cambri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93C484-2098-18AA-898C-72276BEA3EF4}"/>
              </a:ext>
            </a:extLst>
          </p:cNvPr>
          <p:cNvSpPr txBox="1"/>
          <p:nvPr/>
        </p:nvSpPr>
        <p:spPr>
          <a:xfrm>
            <a:off x="285741" y="161154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  <a:cs typeface="Cambria"/>
              </a:rPr>
              <a:t>ACL2 Server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E974C0-3B63-6149-8C7F-BFF518D833B5}"/>
              </a:ext>
            </a:extLst>
          </p:cNvPr>
          <p:cNvGrpSpPr/>
          <p:nvPr/>
        </p:nvGrpSpPr>
        <p:grpSpPr>
          <a:xfrm>
            <a:off x="438141" y="2754837"/>
            <a:ext cx="1272848" cy="1714693"/>
            <a:chOff x="5702269" y="2595276"/>
            <a:chExt cx="1272848" cy="1714693"/>
          </a:xfrm>
        </p:grpSpPr>
        <p:pic>
          <p:nvPicPr>
            <p:cNvPr id="39" name="Graphic 38" descr="Bridge scene with solid fill">
              <a:extLst>
                <a:ext uri="{FF2B5EF4-FFF2-40B4-BE49-F238E27FC236}">
                  <a16:creationId xmlns:a16="http://schemas.microsoft.com/office/drawing/2014/main" id="{2D21F6C7-EABE-2841-8E21-20842D42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2269" y="2873205"/>
              <a:ext cx="1272848" cy="1272848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C3F052-796E-B540-82DF-21809FC059B7}"/>
                </a:ext>
              </a:extLst>
            </p:cNvPr>
            <p:cNvSpPr/>
            <p:nvPr/>
          </p:nvSpPr>
          <p:spPr>
            <a:xfrm>
              <a:off x="5702269" y="3776420"/>
              <a:ext cx="1272848" cy="5335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Bridge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4BD7C95-14C2-974E-B026-8F951CD64E60}"/>
                </a:ext>
              </a:extLst>
            </p:cNvPr>
            <p:cNvSpPr/>
            <p:nvPr/>
          </p:nvSpPr>
          <p:spPr>
            <a:xfrm>
              <a:off x="5702269" y="2595276"/>
              <a:ext cx="1272848" cy="5335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ACL2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40A5A16-986F-AB4E-BAFA-5D9BACF8554E}"/>
              </a:ext>
            </a:extLst>
          </p:cNvPr>
          <p:cNvSpPr txBox="1"/>
          <p:nvPr/>
        </p:nvSpPr>
        <p:spPr>
          <a:xfrm>
            <a:off x="2235200" y="1879600"/>
            <a:ext cx="960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" panose="02000503020000020003" pitchFamily="2" charset="0"/>
              </a:rPr>
              <a:t>The ACL2 Bridge did a lot of the work for us.</a:t>
            </a:r>
            <a:br>
              <a:rPr lang="en-US" sz="2400" dirty="0">
                <a:latin typeface="Avenir" panose="02000503020000020003" pitchFamily="2" charset="0"/>
              </a:rPr>
            </a:b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Some lessons:</a:t>
            </a: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* The ACL2 Bridge only works on </a:t>
            </a:r>
            <a:r>
              <a:rPr lang="en-US" sz="2400" dirty="0" err="1">
                <a:latin typeface="Avenir" panose="02000503020000020003" pitchFamily="2" charset="0"/>
              </a:rPr>
              <a:t>Clozure</a:t>
            </a:r>
            <a:r>
              <a:rPr lang="en-US" sz="2400" dirty="0">
                <a:latin typeface="Avenir" panose="02000503020000020003" pitchFamily="2" charset="0"/>
              </a:rPr>
              <a:t> Common Lisp (CCL).</a:t>
            </a: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* Protocol is simple and easy.</a:t>
            </a: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* JSON interface for returned S-expressions loses information, so we found it better to use S-expressions directly.</a:t>
            </a: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* When you send an S-expression, the ACL2 Bridge will read it in the listener thread in the ACL2 package, not in the package your main listener is in.</a:t>
            </a:r>
            <a:br>
              <a:rPr lang="en-US" sz="2400" dirty="0">
                <a:latin typeface="Avenir" panose="02000503020000020003" pitchFamily="2" charset="0"/>
              </a:rPr>
            </a:b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We found the ACL2 Bridge to be super-reliable code!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60BDD-604D-864A-A63A-966037DB2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0" y="2096464"/>
            <a:ext cx="1974850" cy="7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C04ED779-F384-01E5-7296-B49D3EDA9401}"/>
              </a:ext>
            </a:extLst>
          </p:cNvPr>
          <p:cNvSpPr txBox="1"/>
          <p:nvPr/>
        </p:nvSpPr>
        <p:spPr>
          <a:xfrm>
            <a:off x="285741" y="1976908"/>
            <a:ext cx="12033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Once the definitions get across the bridge, what happens to them?  There’s no human looking at an ACL2 prompt.</a:t>
            </a:r>
          </a:p>
          <a:p>
            <a:endParaRPr lang="en-US" sz="2400" dirty="0">
              <a:latin typeface="Avenir Book" panose="02000503020000020003" pitchFamily="2" charset="0"/>
              <a:cs typeface="Cambria"/>
            </a:endParaRP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Some of the issues:</a:t>
            </a:r>
          </a:p>
          <a:p>
            <a:endParaRPr lang="en-US" sz="2400" dirty="0">
              <a:latin typeface="Avenir Book" panose="02000503020000020003" pitchFamily="2" charset="0"/>
              <a:cs typeface="Cambria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Cambria"/>
              </a:rPr>
              <a:t>Events must be serialized to the main thread, because </a:t>
            </a:r>
            <a:r>
              <a:rPr lang="en-US" sz="2400" b="1" i="1" dirty="0" err="1">
                <a:latin typeface="Avenir Book" panose="02000503020000020003" pitchFamily="2" charset="0"/>
                <a:cs typeface="Cambria"/>
              </a:rPr>
              <a:t>memoization</a:t>
            </a:r>
            <a:r>
              <a:rPr lang="en-US" sz="2400" b="1" i="1" dirty="0">
                <a:latin typeface="Avenir Book" panose="02000503020000020003" pitchFamily="2" charset="0"/>
                <a:cs typeface="Cambria"/>
              </a:rPr>
              <a:t> is not thread-safe.</a:t>
            </a:r>
            <a:br>
              <a:rPr lang="en-US" sz="2400" dirty="0">
                <a:latin typeface="Avenir Book" panose="02000503020000020003" pitchFamily="2" charset="0"/>
                <a:cs typeface="Cambria"/>
              </a:rPr>
            </a:br>
            <a:r>
              <a:rPr lang="en-US" sz="2400" b="1" dirty="0">
                <a:latin typeface="Avenir Book" panose="02000503020000020003" pitchFamily="2" charset="0"/>
                <a:cs typeface="Cambria"/>
              </a:rPr>
              <a:t>Solution:</a:t>
            </a:r>
            <a:r>
              <a:rPr lang="en-US" sz="2400" dirty="0">
                <a:latin typeface="Avenir Book" panose="02000503020000020003" pitchFamily="2" charset="0"/>
                <a:cs typeface="Cambria"/>
              </a:rPr>
              <a:t> The ACL Bridge has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TRY-IN-MAIN-THREAD</a:t>
            </a:r>
            <a:r>
              <a:rPr lang="en-US" sz="2400" dirty="0">
                <a:latin typeface="Avenir Book" panose="02000503020000020003" pitchFamily="2" charset="0"/>
                <a:cs typeface="Cambria"/>
              </a:rPr>
              <a:t> that shuttles forms from socket listeners to the main listener.</a:t>
            </a:r>
            <a:br>
              <a:rPr lang="en-US" sz="2400" dirty="0">
                <a:latin typeface="Avenir Book" panose="02000503020000020003" pitchFamily="2" charset="0"/>
                <a:cs typeface="Cambria"/>
              </a:rPr>
            </a:br>
            <a:endParaRPr lang="en-US" sz="2400" dirty="0">
              <a:latin typeface="Avenir Book" panose="02000503020000020003" pitchFamily="2" charset="0"/>
              <a:cs typeface="Cambria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Cambria"/>
              </a:rPr>
              <a:t>No defined API for submitting events and receiving machine-readable responses.</a:t>
            </a:r>
          </a:p>
          <a:p>
            <a:r>
              <a:rPr lang="en-US" sz="2400" b="1" dirty="0">
                <a:latin typeface="Avenir Book" panose="02000503020000020003" pitchFamily="2" charset="0"/>
                <a:cs typeface="Cambria"/>
              </a:rPr>
              <a:t>Solution:</a:t>
            </a:r>
            <a:r>
              <a:rPr lang="en-US" sz="2400" dirty="0">
                <a:latin typeface="Avenir Book" panose="02000503020000020003" pitchFamily="2" charset="0"/>
                <a:cs typeface="Cambria"/>
              </a:rPr>
              <a:t> Matt Kaufmann came up with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NLD</a:t>
            </a:r>
            <a:r>
              <a:rPr lang="en-US" sz="2400" dirty="0">
                <a:latin typeface="Avenir Book" panose="02000503020000020003" pitchFamily="2" charset="0"/>
                <a:cs typeface="Cambria"/>
              </a:rPr>
              <a:t>, ”Noninteractive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LD</a:t>
            </a:r>
            <a:r>
              <a:rPr lang="en-US" sz="2400" dirty="0">
                <a:latin typeface="Avenir Book" panose="02000503020000020003" pitchFamily="2" charset="0"/>
                <a:cs typeface="Cambria"/>
              </a:rPr>
              <a:t>”, which doesn’t expect to be executing in a REPL and which returns certain output messages as structured data rather than sending them to </a:t>
            </a:r>
            <a:r>
              <a:rPr lang="en-US" sz="2400" dirty="0" err="1">
                <a:latin typeface="Avenir Book" panose="02000503020000020003" pitchFamily="2" charset="0"/>
                <a:cs typeface="Cambria"/>
              </a:rPr>
              <a:t>stdout</a:t>
            </a:r>
            <a:r>
              <a:rPr lang="en-US" sz="2400" dirty="0">
                <a:latin typeface="Avenir Book" panose="02000503020000020003" pitchFamily="2" charset="0"/>
                <a:cs typeface="Cambria"/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93C484-2098-18AA-898C-72276BEA3EF4}"/>
              </a:ext>
            </a:extLst>
          </p:cNvPr>
          <p:cNvSpPr txBox="1"/>
          <p:nvPr/>
        </p:nvSpPr>
        <p:spPr>
          <a:xfrm>
            <a:off x="285741" y="161154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  <a:cs typeface="Cambria"/>
              </a:rPr>
              <a:t>ACL2 Server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0EC090-ED49-E943-B218-9ADDFAFF2DFA}"/>
              </a:ext>
            </a:extLst>
          </p:cNvPr>
          <p:cNvGrpSpPr/>
          <p:nvPr/>
        </p:nvGrpSpPr>
        <p:grpSpPr>
          <a:xfrm rot="618371">
            <a:off x="3093277" y="262215"/>
            <a:ext cx="1272848" cy="1714693"/>
            <a:chOff x="5702269" y="2595276"/>
            <a:chExt cx="1272848" cy="1714693"/>
          </a:xfrm>
        </p:grpSpPr>
        <p:pic>
          <p:nvPicPr>
            <p:cNvPr id="6" name="Graphic 5" descr="Bridge scene with solid fill">
              <a:extLst>
                <a:ext uri="{FF2B5EF4-FFF2-40B4-BE49-F238E27FC236}">
                  <a16:creationId xmlns:a16="http://schemas.microsoft.com/office/drawing/2014/main" id="{D85E17B5-739A-E842-A02A-1F67C2966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2269" y="2873205"/>
              <a:ext cx="1272848" cy="12728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0A87C0-3562-F04E-A1B5-664BF3343219}"/>
                </a:ext>
              </a:extLst>
            </p:cNvPr>
            <p:cNvSpPr/>
            <p:nvPr/>
          </p:nvSpPr>
          <p:spPr>
            <a:xfrm>
              <a:off x="5702269" y="3776420"/>
              <a:ext cx="1272848" cy="5335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Bridge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799972-649F-3E4A-9559-E27D736394A1}"/>
                </a:ext>
              </a:extLst>
            </p:cNvPr>
            <p:cNvSpPr/>
            <p:nvPr/>
          </p:nvSpPr>
          <p:spPr>
            <a:xfrm>
              <a:off x="5702269" y="2595276"/>
              <a:ext cx="1272848" cy="5335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ACL2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75D23F-8305-194A-84DD-07A3FCE3D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9782">
            <a:off x="5819180" y="676199"/>
            <a:ext cx="1332758" cy="8929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EC8E3CF1-0B55-0D4A-A145-817280EFCBF1}"/>
              </a:ext>
            </a:extLst>
          </p:cNvPr>
          <p:cNvSpPr/>
          <p:nvPr/>
        </p:nvSpPr>
        <p:spPr>
          <a:xfrm>
            <a:off x="4318000" y="990600"/>
            <a:ext cx="1473200" cy="737201"/>
          </a:xfrm>
          <a:custGeom>
            <a:avLst/>
            <a:gdLst>
              <a:gd name="connsiteX0" fmla="*/ 0 w 1473200"/>
              <a:gd name="connsiteY0" fmla="*/ 368300 h 737201"/>
              <a:gd name="connsiteX1" fmla="*/ 342900 w 1473200"/>
              <a:gd name="connsiteY1" fmla="*/ 330200 h 737201"/>
              <a:gd name="connsiteX2" fmla="*/ 419100 w 1473200"/>
              <a:gd name="connsiteY2" fmla="*/ 304800 h 737201"/>
              <a:gd name="connsiteX3" fmla="*/ 546100 w 1473200"/>
              <a:gd name="connsiteY3" fmla="*/ 215900 h 737201"/>
              <a:gd name="connsiteX4" fmla="*/ 622300 w 1473200"/>
              <a:gd name="connsiteY4" fmla="*/ 139700 h 737201"/>
              <a:gd name="connsiteX5" fmla="*/ 635000 w 1473200"/>
              <a:gd name="connsiteY5" fmla="*/ 101600 h 737201"/>
              <a:gd name="connsiteX6" fmla="*/ 596900 w 1473200"/>
              <a:gd name="connsiteY6" fmla="*/ 12700 h 737201"/>
              <a:gd name="connsiteX7" fmla="*/ 558800 w 1473200"/>
              <a:gd name="connsiteY7" fmla="*/ 0 h 737201"/>
              <a:gd name="connsiteX8" fmla="*/ 469900 w 1473200"/>
              <a:gd name="connsiteY8" fmla="*/ 38100 h 737201"/>
              <a:gd name="connsiteX9" fmla="*/ 457200 w 1473200"/>
              <a:gd name="connsiteY9" fmla="*/ 88900 h 737201"/>
              <a:gd name="connsiteX10" fmla="*/ 469900 w 1473200"/>
              <a:gd name="connsiteY10" fmla="*/ 152400 h 737201"/>
              <a:gd name="connsiteX11" fmla="*/ 482600 w 1473200"/>
              <a:gd name="connsiteY11" fmla="*/ 190500 h 737201"/>
              <a:gd name="connsiteX12" fmla="*/ 520700 w 1473200"/>
              <a:gd name="connsiteY12" fmla="*/ 203200 h 737201"/>
              <a:gd name="connsiteX13" fmla="*/ 622300 w 1473200"/>
              <a:gd name="connsiteY13" fmla="*/ 266700 h 737201"/>
              <a:gd name="connsiteX14" fmla="*/ 673100 w 1473200"/>
              <a:gd name="connsiteY14" fmla="*/ 292100 h 737201"/>
              <a:gd name="connsiteX15" fmla="*/ 749300 w 1473200"/>
              <a:gd name="connsiteY15" fmla="*/ 317500 h 737201"/>
              <a:gd name="connsiteX16" fmla="*/ 838200 w 1473200"/>
              <a:gd name="connsiteY16" fmla="*/ 342900 h 737201"/>
              <a:gd name="connsiteX17" fmla="*/ 876300 w 1473200"/>
              <a:gd name="connsiteY17" fmla="*/ 368300 h 737201"/>
              <a:gd name="connsiteX18" fmla="*/ 990600 w 1473200"/>
              <a:gd name="connsiteY18" fmla="*/ 419100 h 737201"/>
              <a:gd name="connsiteX19" fmla="*/ 1028700 w 1473200"/>
              <a:gd name="connsiteY19" fmla="*/ 457200 h 737201"/>
              <a:gd name="connsiteX20" fmla="*/ 1079500 w 1473200"/>
              <a:gd name="connsiteY20" fmla="*/ 533400 h 737201"/>
              <a:gd name="connsiteX21" fmla="*/ 1104900 w 1473200"/>
              <a:gd name="connsiteY21" fmla="*/ 609600 h 737201"/>
              <a:gd name="connsiteX22" fmla="*/ 1092200 w 1473200"/>
              <a:gd name="connsiteY22" fmla="*/ 711200 h 737201"/>
              <a:gd name="connsiteX23" fmla="*/ 1054100 w 1473200"/>
              <a:gd name="connsiteY23" fmla="*/ 736600 h 737201"/>
              <a:gd name="connsiteX24" fmla="*/ 901700 w 1473200"/>
              <a:gd name="connsiteY24" fmla="*/ 723900 h 737201"/>
              <a:gd name="connsiteX25" fmla="*/ 863600 w 1473200"/>
              <a:gd name="connsiteY25" fmla="*/ 698500 h 737201"/>
              <a:gd name="connsiteX26" fmla="*/ 838200 w 1473200"/>
              <a:gd name="connsiteY26" fmla="*/ 622300 h 737201"/>
              <a:gd name="connsiteX27" fmla="*/ 850900 w 1473200"/>
              <a:gd name="connsiteY27" fmla="*/ 584200 h 737201"/>
              <a:gd name="connsiteX28" fmla="*/ 952500 w 1473200"/>
              <a:gd name="connsiteY28" fmla="*/ 533400 h 737201"/>
              <a:gd name="connsiteX29" fmla="*/ 1041400 w 1473200"/>
              <a:gd name="connsiteY29" fmla="*/ 520700 h 737201"/>
              <a:gd name="connsiteX30" fmla="*/ 1231900 w 1473200"/>
              <a:gd name="connsiteY30" fmla="*/ 495300 h 737201"/>
              <a:gd name="connsiteX31" fmla="*/ 1371600 w 1473200"/>
              <a:gd name="connsiteY31" fmla="*/ 469900 h 737201"/>
              <a:gd name="connsiteX32" fmla="*/ 1473200 w 1473200"/>
              <a:gd name="connsiteY32" fmla="*/ 419100 h 73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73200" h="737201">
                <a:moveTo>
                  <a:pt x="0" y="368300"/>
                </a:moveTo>
                <a:cubicBezTo>
                  <a:pt x="118129" y="358028"/>
                  <a:pt x="231459" y="363632"/>
                  <a:pt x="342900" y="330200"/>
                </a:cubicBezTo>
                <a:cubicBezTo>
                  <a:pt x="368545" y="322507"/>
                  <a:pt x="396823" y="319652"/>
                  <a:pt x="419100" y="304800"/>
                </a:cubicBezTo>
                <a:cubicBezTo>
                  <a:pt x="443171" y="288753"/>
                  <a:pt x="519235" y="240078"/>
                  <a:pt x="546100" y="215900"/>
                </a:cubicBezTo>
                <a:cubicBezTo>
                  <a:pt x="572800" y="191870"/>
                  <a:pt x="622300" y="139700"/>
                  <a:pt x="622300" y="139700"/>
                </a:cubicBezTo>
                <a:cubicBezTo>
                  <a:pt x="626533" y="127000"/>
                  <a:pt x="635000" y="114987"/>
                  <a:pt x="635000" y="101600"/>
                </a:cubicBezTo>
                <a:cubicBezTo>
                  <a:pt x="635000" y="77196"/>
                  <a:pt x="617639" y="29291"/>
                  <a:pt x="596900" y="12700"/>
                </a:cubicBezTo>
                <a:cubicBezTo>
                  <a:pt x="586447" y="4337"/>
                  <a:pt x="571500" y="4233"/>
                  <a:pt x="558800" y="0"/>
                </a:cubicBezTo>
                <a:cubicBezTo>
                  <a:pt x="533310" y="6372"/>
                  <a:pt x="487441" y="11788"/>
                  <a:pt x="469900" y="38100"/>
                </a:cubicBezTo>
                <a:cubicBezTo>
                  <a:pt x="460218" y="52623"/>
                  <a:pt x="461433" y="71967"/>
                  <a:pt x="457200" y="88900"/>
                </a:cubicBezTo>
                <a:cubicBezTo>
                  <a:pt x="461433" y="110067"/>
                  <a:pt x="464665" y="131459"/>
                  <a:pt x="469900" y="152400"/>
                </a:cubicBezTo>
                <a:cubicBezTo>
                  <a:pt x="473147" y="165387"/>
                  <a:pt x="473134" y="181034"/>
                  <a:pt x="482600" y="190500"/>
                </a:cubicBezTo>
                <a:cubicBezTo>
                  <a:pt x="492066" y="199966"/>
                  <a:pt x="508000" y="198967"/>
                  <a:pt x="520700" y="203200"/>
                </a:cubicBezTo>
                <a:cubicBezTo>
                  <a:pt x="569567" y="276501"/>
                  <a:pt x="516506" y="213803"/>
                  <a:pt x="622300" y="266700"/>
                </a:cubicBezTo>
                <a:cubicBezTo>
                  <a:pt x="639233" y="275167"/>
                  <a:pt x="655522" y="285069"/>
                  <a:pt x="673100" y="292100"/>
                </a:cubicBezTo>
                <a:cubicBezTo>
                  <a:pt x="697959" y="302044"/>
                  <a:pt x="723900" y="309033"/>
                  <a:pt x="749300" y="317500"/>
                </a:cubicBezTo>
                <a:cubicBezTo>
                  <a:pt x="803959" y="335720"/>
                  <a:pt x="774413" y="326953"/>
                  <a:pt x="838200" y="342900"/>
                </a:cubicBezTo>
                <a:cubicBezTo>
                  <a:pt x="850900" y="351367"/>
                  <a:pt x="862352" y="362101"/>
                  <a:pt x="876300" y="368300"/>
                </a:cubicBezTo>
                <a:cubicBezTo>
                  <a:pt x="947499" y="399944"/>
                  <a:pt x="941329" y="378040"/>
                  <a:pt x="990600" y="419100"/>
                </a:cubicBezTo>
                <a:cubicBezTo>
                  <a:pt x="1004398" y="430598"/>
                  <a:pt x="1017673" y="443023"/>
                  <a:pt x="1028700" y="457200"/>
                </a:cubicBezTo>
                <a:cubicBezTo>
                  <a:pt x="1047442" y="481297"/>
                  <a:pt x="1069847" y="504440"/>
                  <a:pt x="1079500" y="533400"/>
                </a:cubicBezTo>
                <a:lnTo>
                  <a:pt x="1104900" y="609600"/>
                </a:lnTo>
                <a:cubicBezTo>
                  <a:pt x="1100667" y="643467"/>
                  <a:pt x="1104876" y="679511"/>
                  <a:pt x="1092200" y="711200"/>
                </a:cubicBezTo>
                <a:cubicBezTo>
                  <a:pt x="1086531" y="725372"/>
                  <a:pt x="1069330" y="735585"/>
                  <a:pt x="1054100" y="736600"/>
                </a:cubicBezTo>
                <a:cubicBezTo>
                  <a:pt x="1003237" y="739991"/>
                  <a:pt x="952500" y="728133"/>
                  <a:pt x="901700" y="723900"/>
                </a:cubicBezTo>
                <a:cubicBezTo>
                  <a:pt x="889000" y="715433"/>
                  <a:pt x="871690" y="711443"/>
                  <a:pt x="863600" y="698500"/>
                </a:cubicBezTo>
                <a:cubicBezTo>
                  <a:pt x="849410" y="675796"/>
                  <a:pt x="838200" y="622300"/>
                  <a:pt x="838200" y="622300"/>
                </a:cubicBezTo>
                <a:cubicBezTo>
                  <a:pt x="842433" y="609600"/>
                  <a:pt x="843474" y="595339"/>
                  <a:pt x="850900" y="584200"/>
                </a:cubicBezTo>
                <a:cubicBezTo>
                  <a:pt x="882565" y="536703"/>
                  <a:pt x="897467" y="542572"/>
                  <a:pt x="952500" y="533400"/>
                </a:cubicBezTo>
                <a:cubicBezTo>
                  <a:pt x="982027" y="528479"/>
                  <a:pt x="1011767" y="524933"/>
                  <a:pt x="1041400" y="520700"/>
                </a:cubicBezTo>
                <a:cubicBezTo>
                  <a:pt x="1132045" y="490485"/>
                  <a:pt x="1050223" y="514424"/>
                  <a:pt x="1231900" y="495300"/>
                </a:cubicBezTo>
                <a:cubicBezTo>
                  <a:pt x="1282425" y="489982"/>
                  <a:pt x="1324211" y="484117"/>
                  <a:pt x="1371600" y="469900"/>
                </a:cubicBezTo>
                <a:cubicBezTo>
                  <a:pt x="1454990" y="444883"/>
                  <a:pt x="1430733" y="461567"/>
                  <a:pt x="1473200" y="419100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182A-3144-0D4A-A567-9FF04001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Translation of </a:t>
            </a:r>
            <a:r>
              <a:rPr lang="en-US" sz="3600" dirty="0" err="1"/>
              <a:t>Syntheto</a:t>
            </a:r>
            <a:r>
              <a:rPr lang="en-US" sz="3600" dirty="0"/>
              <a:t> to ACL2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6A571-3FD3-1549-94E2-2192897B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→ primitive and </a:t>
            </a:r>
            <a:r>
              <a:rPr lang="en-US" b="1" dirty="0" err="1"/>
              <a:t>fty</a:t>
            </a:r>
            <a:r>
              <a:rPr lang="en-US" dirty="0"/>
              <a:t> types</a:t>
            </a:r>
          </a:p>
          <a:p>
            <a:r>
              <a:rPr lang="en-US" dirty="0"/>
              <a:t>Expressions → s-expressions</a:t>
            </a:r>
          </a:p>
          <a:p>
            <a:pPr lvl="1"/>
            <a:r>
              <a:rPr lang="en-US" dirty="0"/>
              <a:t>Use functions created by </a:t>
            </a:r>
            <a:r>
              <a:rPr lang="en-US" dirty="0" err="1"/>
              <a:t>fty</a:t>
            </a:r>
            <a:r>
              <a:rPr lang="en-US" dirty="0"/>
              <a:t> macros</a:t>
            </a:r>
          </a:p>
          <a:p>
            <a:pPr lvl="1"/>
            <a:r>
              <a:rPr lang="en-US" dirty="0"/>
              <a:t>Add typing and guard predicates</a:t>
            </a:r>
          </a:p>
          <a:p>
            <a:r>
              <a:rPr lang="en-US" dirty="0"/>
              <a:t>Function definitions</a:t>
            </a:r>
          </a:p>
          <a:p>
            <a:pPr lvl="1"/>
            <a:r>
              <a:rPr lang="en-US" dirty="0"/>
              <a:t>Regular → defun and typing </a:t>
            </a:r>
            <a:r>
              <a:rPr lang="en-US" dirty="0" err="1"/>
              <a:t>defthms</a:t>
            </a:r>
            <a:endParaRPr lang="en-US" dirty="0"/>
          </a:p>
          <a:p>
            <a:pPr lvl="1"/>
            <a:r>
              <a:rPr lang="en-US" dirty="0"/>
              <a:t>Quantified → defun-</a:t>
            </a:r>
            <a:r>
              <a:rPr lang="en-US" dirty="0" err="1"/>
              <a:t>sk</a:t>
            </a:r>
            <a:endParaRPr lang="en-US" dirty="0"/>
          </a:p>
          <a:p>
            <a:r>
              <a:rPr lang="en-US" dirty="0"/>
              <a:t>Specifications → </a:t>
            </a:r>
            <a:r>
              <a:rPr lang="en-US" dirty="0" err="1"/>
              <a:t>defstub</a:t>
            </a:r>
            <a:r>
              <a:rPr lang="en-US" dirty="0"/>
              <a:t> and defun-</a:t>
            </a:r>
            <a:r>
              <a:rPr lang="en-US" dirty="0" err="1"/>
              <a:t>sk</a:t>
            </a:r>
            <a:endParaRPr lang="en-US" dirty="0"/>
          </a:p>
          <a:p>
            <a:r>
              <a:rPr lang="en-US" dirty="0"/>
              <a:t>Theorems → defthm</a:t>
            </a:r>
          </a:p>
          <a:p>
            <a:r>
              <a:rPr lang="en-US" dirty="0"/>
              <a:t>Transformations → one or more APT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07117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C262-6FB2-0C41-9C50-3D6E8F67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7" y="110090"/>
            <a:ext cx="5076908" cy="557176"/>
          </a:xfrm>
        </p:spPr>
        <p:txBody>
          <a:bodyPr>
            <a:normAutofit/>
          </a:bodyPr>
          <a:lstStyle/>
          <a:p>
            <a:r>
              <a:rPr lang="en-US" sz="3200" dirty="0"/>
              <a:t>Example Translations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941EE-665A-0948-AADD-B186CDABAF59}"/>
              </a:ext>
            </a:extLst>
          </p:cNvPr>
          <p:cNvSpPr txBox="1"/>
          <p:nvPr/>
        </p:nvSpPr>
        <p:spPr>
          <a:xfrm>
            <a:off x="645465" y="730152"/>
            <a:ext cx="1072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struct</a:t>
            </a:r>
            <a:r>
              <a:rPr lang="en-US" sz="1400" dirty="0">
                <a:solidFill>
                  <a:srgbClr val="C00000"/>
                </a:solidFill>
              </a:rPr>
              <a:t> point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{ x: </a:t>
            </a:r>
            <a:r>
              <a:rPr lang="en-US" sz="1400" dirty="0" err="1">
                <a:solidFill>
                  <a:srgbClr val="C00000"/>
                </a:solidFill>
              </a:rPr>
              <a:t>int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 y: </a:t>
            </a:r>
            <a:r>
              <a:rPr lang="en-US" sz="1400" dirty="0" err="1">
                <a:solidFill>
                  <a:srgbClr val="C00000"/>
                </a:solidFill>
              </a:rPr>
              <a:t>int</a:t>
            </a:r>
            <a:r>
              <a:rPr lang="en-US" sz="1400" dirty="0">
                <a:solidFill>
                  <a:srgbClr val="C00000"/>
                </a:solidFill>
              </a:rPr>
              <a:t>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FE060-B364-104F-811D-39836A3FF557}"/>
              </a:ext>
            </a:extLst>
          </p:cNvPr>
          <p:cNvSpPr txBox="1"/>
          <p:nvPr/>
        </p:nvSpPr>
        <p:spPr>
          <a:xfrm>
            <a:off x="5722374" y="730152"/>
            <a:ext cx="546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(</a:t>
            </a:r>
            <a:r>
              <a:rPr lang="en-US" sz="1200" dirty="0" err="1">
                <a:solidFill>
                  <a:schemeClr val="accent1"/>
                </a:solidFill>
              </a:rPr>
              <a:t>fty</a:t>
            </a:r>
            <a:r>
              <a:rPr lang="en-US" sz="1200" dirty="0">
                <a:solidFill>
                  <a:schemeClr val="accent1"/>
                </a:solidFill>
              </a:rPr>
              <a:t>::</a:t>
            </a:r>
            <a:r>
              <a:rPr lang="en-US" sz="1200" dirty="0" err="1">
                <a:solidFill>
                  <a:schemeClr val="accent1"/>
                </a:solidFill>
              </a:rPr>
              <a:t>defprod</a:t>
            </a:r>
            <a:r>
              <a:rPr lang="en-US" sz="1200" dirty="0">
                <a:solidFill>
                  <a:schemeClr val="accent1"/>
                </a:solidFill>
              </a:rPr>
              <a:t> point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((x </a:t>
            </a:r>
            <a:r>
              <a:rPr lang="en-US" sz="1200" dirty="0" err="1">
                <a:solidFill>
                  <a:schemeClr val="accent1"/>
                </a:solidFill>
              </a:rPr>
              <a:t>int</a:t>
            </a:r>
            <a:r>
              <a:rPr lang="en-US" sz="1200" dirty="0">
                <a:solidFill>
                  <a:schemeClr val="accent1"/>
                </a:solidFill>
              </a:rPr>
              <a:t>) (y </a:t>
            </a:r>
            <a:r>
              <a:rPr lang="en-US" sz="1200" dirty="0" err="1">
                <a:solidFill>
                  <a:schemeClr val="accent1"/>
                </a:solidFill>
              </a:rPr>
              <a:t>int</a:t>
            </a:r>
            <a:r>
              <a:rPr lang="en-US" sz="1200" dirty="0">
                <a:solidFill>
                  <a:schemeClr val="accent1"/>
                </a:solidFill>
              </a:rPr>
              <a:t>))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:tag :point)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AFB72-D29D-971D-8EAF-7A4834B2B54F}"/>
              </a:ext>
            </a:extLst>
          </p:cNvPr>
          <p:cNvSpPr txBox="1"/>
          <p:nvPr/>
        </p:nvSpPr>
        <p:spPr>
          <a:xfrm>
            <a:off x="645465" y="1578004"/>
            <a:ext cx="42546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function</a:t>
            </a:r>
            <a:r>
              <a:rPr lang="en-US" sz="1400" dirty="0">
                <a:solidFill>
                  <a:srgbClr val="C00000"/>
                </a:solidFill>
              </a:rPr>
              <a:t> connected(e1:edge, e2:edge) </a:t>
            </a:r>
            <a:r>
              <a:rPr lang="en-US" sz="1400" b="1" dirty="0">
                <a:solidFill>
                  <a:srgbClr val="C00000"/>
                </a:solidFill>
              </a:rPr>
              <a:t>returns</a:t>
            </a:r>
            <a:r>
              <a:rPr lang="en-US" sz="1400" dirty="0">
                <a:solidFill>
                  <a:srgbClr val="C00000"/>
                </a:solidFill>
              </a:rPr>
              <a:t> (</a:t>
            </a:r>
            <a:r>
              <a:rPr lang="en-US" sz="1400" dirty="0" err="1">
                <a:solidFill>
                  <a:srgbClr val="C00000"/>
                </a:solidFill>
              </a:rPr>
              <a:t>b:bool</a:t>
            </a:r>
            <a:r>
              <a:rPr lang="en-US" sz="1400" dirty="0">
                <a:solidFill>
                  <a:srgbClr val="C00000"/>
                </a:solidFill>
              </a:rPr>
              <a:t>) {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</a:t>
            </a:r>
            <a:r>
              <a:rPr lang="en-US" sz="1400" b="1" dirty="0">
                <a:solidFill>
                  <a:srgbClr val="C00000"/>
                </a:solidFill>
              </a:rPr>
              <a:t>return</a:t>
            </a:r>
            <a:r>
              <a:rPr lang="en-US" sz="1400" dirty="0">
                <a:solidFill>
                  <a:srgbClr val="C00000"/>
                </a:solidFill>
              </a:rPr>
              <a:t> e1.p2 == e2.p1;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B1D42-CD96-BF92-3CB2-B032E7BEB7D5}"/>
              </a:ext>
            </a:extLst>
          </p:cNvPr>
          <p:cNvSpPr txBox="1"/>
          <p:nvPr/>
        </p:nvSpPr>
        <p:spPr>
          <a:xfrm>
            <a:off x="645465" y="2452236"/>
            <a:ext cx="47505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// Given a list of points, return the list of edges</a:t>
            </a:r>
          </a:p>
          <a:p>
            <a:r>
              <a:rPr lang="en-US" sz="1400" dirty="0">
                <a:solidFill>
                  <a:srgbClr val="C00000"/>
                </a:solidFill>
              </a:rPr>
              <a:t>// that connect the points in sequence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function</a:t>
            </a:r>
            <a:r>
              <a:rPr lang="en-US" sz="1400" dirty="0">
                <a:solidFill>
                  <a:srgbClr val="C00000"/>
                </a:solidFill>
              </a:rPr>
              <a:t> path(</a:t>
            </a:r>
            <a:r>
              <a:rPr lang="en-US" sz="1400" dirty="0" err="1">
                <a:solidFill>
                  <a:srgbClr val="C00000"/>
                </a:solidFill>
              </a:rPr>
              <a:t>vertices:seq</a:t>
            </a:r>
            <a:r>
              <a:rPr lang="en-US" sz="1400" dirty="0">
                <a:solidFill>
                  <a:srgbClr val="C00000"/>
                </a:solidFill>
              </a:rPr>
              <a:t>&lt;point&gt;) </a:t>
            </a:r>
            <a:r>
              <a:rPr lang="en-US" sz="1400" b="1" dirty="0">
                <a:solidFill>
                  <a:srgbClr val="C00000"/>
                </a:solidFill>
              </a:rPr>
              <a:t>returns</a:t>
            </a:r>
            <a:r>
              <a:rPr lang="en-US" sz="1400" dirty="0">
                <a:solidFill>
                  <a:srgbClr val="C00000"/>
                </a:solidFill>
              </a:rPr>
              <a:t> (</a:t>
            </a:r>
            <a:r>
              <a:rPr lang="en-US" sz="1400" dirty="0" err="1">
                <a:solidFill>
                  <a:srgbClr val="C00000"/>
                </a:solidFill>
              </a:rPr>
              <a:t>p:seq</a:t>
            </a:r>
            <a:r>
              <a:rPr lang="en-US" sz="1400" dirty="0">
                <a:solidFill>
                  <a:srgbClr val="C00000"/>
                </a:solidFill>
              </a:rPr>
              <a:t>&lt;edge&gt;)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</a:t>
            </a:r>
            <a:r>
              <a:rPr lang="en-US" sz="1400" b="1" dirty="0">
                <a:solidFill>
                  <a:srgbClr val="C00000"/>
                </a:solidFill>
              </a:rPr>
              <a:t>ensures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path_p</a:t>
            </a:r>
            <a:r>
              <a:rPr lang="en-US" sz="1400" dirty="0">
                <a:solidFill>
                  <a:srgbClr val="C00000"/>
                </a:solidFill>
              </a:rPr>
              <a:t>(p) {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</a:t>
            </a:r>
            <a:r>
              <a:rPr lang="en-US" sz="1400" b="1" dirty="0">
                <a:solidFill>
                  <a:srgbClr val="C00000"/>
                </a:solidFill>
              </a:rPr>
              <a:t>if</a:t>
            </a:r>
            <a:r>
              <a:rPr lang="en-US" sz="1400" dirty="0">
                <a:solidFill>
                  <a:srgbClr val="C00000"/>
                </a:solidFill>
              </a:rPr>
              <a:t> (</a:t>
            </a:r>
            <a:r>
              <a:rPr lang="en-US" sz="1400" dirty="0" err="1">
                <a:solidFill>
                  <a:srgbClr val="C00000"/>
                </a:solidFill>
              </a:rPr>
              <a:t>is_empty</a:t>
            </a:r>
            <a:r>
              <a:rPr lang="en-US" sz="1400" dirty="0">
                <a:solidFill>
                  <a:srgbClr val="C00000"/>
                </a:solidFill>
              </a:rPr>
              <a:t>(vertices) || </a:t>
            </a:r>
            <a:r>
              <a:rPr lang="en-US" sz="1400" dirty="0" err="1">
                <a:solidFill>
                  <a:srgbClr val="C00000"/>
                </a:solidFill>
              </a:rPr>
              <a:t>is_empty</a:t>
            </a:r>
            <a:r>
              <a:rPr lang="en-US" sz="1400" dirty="0">
                <a:solidFill>
                  <a:srgbClr val="C00000"/>
                </a:solidFill>
              </a:rPr>
              <a:t>(rest(vertices))) {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  </a:t>
            </a:r>
            <a:r>
              <a:rPr lang="en-US" sz="1400" b="1" dirty="0">
                <a:solidFill>
                  <a:srgbClr val="C00000"/>
                </a:solidFill>
              </a:rPr>
              <a:t>return</a:t>
            </a:r>
            <a:r>
              <a:rPr lang="en-US" sz="1400" dirty="0">
                <a:solidFill>
                  <a:srgbClr val="C00000"/>
                </a:solidFill>
              </a:rPr>
              <a:t> empty;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}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</a:t>
            </a:r>
            <a:r>
              <a:rPr lang="en-US" sz="1400" b="1" dirty="0">
                <a:solidFill>
                  <a:srgbClr val="C00000"/>
                </a:solidFill>
              </a:rPr>
              <a:t>else</a:t>
            </a:r>
            <a:r>
              <a:rPr lang="en-US" sz="1400" dirty="0">
                <a:solidFill>
                  <a:srgbClr val="C00000"/>
                </a:solidFill>
              </a:rPr>
              <a:t> {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  </a:t>
            </a:r>
            <a:r>
              <a:rPr lang="en-US" sz="1400" b="1" dirty="0">
                <a:solidFill>
                  <a:srgbClr val="C00000"/>
                </a:solidFill>
              </a:rPr>
              <a:t>let</a:t>
            </a:r>
            <a:r>
              <a:rPr lang="en-US" sz="1400" dirty="0">
                <a:solidFill>
                  <a:srgbClr val="C00000"/>
                </a:solidFill>
              </a:rPr>
              <a:t> e: edge = edge(p1=first(vertices), p2=first(rest(vertices)));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  </a:t>
            </a:r>
            <a:r>
              <a:rPr lang="en-US" sz="1400" b="1" dirty="0">
                <a:solidFill>
                  <a:srgbClr val="C00000"/>
                </a:solidFill>
              </a:rPr>
              <a:t>return</a:t>
            </a:r>
            <a:r>
              <a:rPr lang="en-US" sz="1400" dirty="0">
                <a:solidFill>
                  <a:srgbClr val="C00000"/>
                </a:solidFill>
              </a:rPr>
              <a:t> add(e, path(rest(vertices)));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}</a:t>
            </a:r>
          </a:p>
          <a:p>
            <a:r>
              <a:rPr lang="en-US" sz="1400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29883-DFE3-4542-108B-6E23EEC05A58}"/>
              </a:ext>
            </a:extLst>
          </p:cNvPr>
          <p:cNvSpPr txBox="1"/>
          <p:nvPr/>
        </p:nvSpPr>
        <p:spPr>
          <a:xfrm>
            <a:off x="645465" y="5396998"/>
            <a:ext cx="3071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theorem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path_p_rest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</a:t>
            </a:r>
            <a:r>
              <a:rPr lang="en-US" sz="1400" b="1" dirty="0" err="1">
                <a:solidFill>
                  <a:srgbClr val="C00000"/>
                </a:solidFill>
              </a:rPr>
              <a:t>forall</a:t>
            </a:r>
            <a:r>
              <a:rPr lang="en-US" sz="1400" dirty="0">
                <a:solidFill>
                  <a:srgbClr val="C00000"/>
                </a:solidFill>
              </a:rPr>
              <a:t>(</a:t>
            </a:r>
            <a:r>
              <a:rPr lang="en-US" sz="1400" dirty="0" err="1">
                <a:solidFill>
                  <a:srgbClr val="C00000"/>
                </a:solidFill>
              </a:rPr>
              <a:t>edges:seq</a:t>
            </a:r>
            <a:r>
              <a:rPr lang="en-US" sz="1400" dirty="0">
                <a:solidFill>
                  <a:srgbClr val="C00000"/>
                </a:solidFill>
              </a:rPr>
              <a:t>&lt;edge&gt;)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  !</a:t>
            </a:r>
            <a:r>
              <a:rPr lang="en-US" sz="1400" dirty="0" err="1">
                <a:solidFill>
                  <a:srgbClr val="C00000"/>
                </a:solidFill>
              </a:rPr>
              <a:t>is_empty</a:t>
            </a:r>
            <a:r>
              <a:rPr lang="en-US" sz="1400" dirty="0">
                <a:solidFill>
                  <a:srgbClr val="C00000"/>
                </a:solidFill>
              </a:rPr>
              <a:t>(edges) &amp;&amp; </a:t>
            </a:r>
            <a:r>
              <a:rPr lang="en-US" sz="1400" dirty="0" err="1">
                <a:solidFill>
                  <a:srgbClr val="C00000"/>
                </a:solidFill>
              </a:rPr>
              <a:t>path_p</a:t>
            </a:r>
            <a:r>
              <a:rPr lang="en-US" sz="1400" dirty="0">
                <a:solidFill>
                  <a:srgbClr val="C00000"/>
                </a:solidFill>
              </a:rPr>
              <a:t>(edges)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       ==&gt; </a:t>
            </a:r>
            <a:r>
              <a:rPr lang="en-US" sz="1400" dirty="0" err="1">
                <a:solidFill>
                  <a:srgbClr val="C00000"/>
                </a:solidFill>
              </a:rPr>
              <a:t>path_p</a:t>
            </a:r>
            <a:r>
              <a:rPr lang="en-US" sz="1400" dirty="0">
                <a:solidFill>
                  <a:srgbClr val="C00000"/>
                </a:solidFill>
              </a:rPr>
              <a:t>(rest(edges))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15B74-8AFA-6054-3A16-F5A4214B398C}"/>
              </a:ext>
            </a:extLst>
          </p:cNvPr>
          <p:cNvSpPr txBox="1"/>
          <p:nvPr/>
        </p:nvSpPr>
        <p:spPr>
          <a:xfrm>
            <a:off x="5722374" y="1580019"/>
            <a:ext cx="546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(define connected (e1 e2)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:returns (b booleanp)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(and (edge-p e1) (edge-p e2)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(equal (edge-&gt;p2 e1) (edge-&gt;p1 e2))))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452F4-5D08-2850-1518-BFEB3F8D6798}"/>
              </a:ext>
            </a:extLst>
          </p:cNvPr>
          <p:cNvSpPr txBox="1"/>
          <p:nvPr/>
        </p:nvSpPr>
        <p:spPr>
          <a:xfrm>
            <a:off x="5722374" y="2452236"/>
            <a:ext cx="5466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(define path ((vertices sequence[point]-p))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:measure (</a:t>
            </a:r>
            <a:r>
              <a:rPr lang="en-US" sz="1200" dirty="0" err="1">
                <a:solidFill>
                  <a:schemeClr val="accent1"/>
                </a:solidFill>
              </a:rPr>
              <a:t>len</a:t>
            </a:r>
            <a:r>
              <a:rPr lang="en-US" sz="1200" dirty="0">
                <a:solidFill>
                  <a:schemeClr val="accent1"/>
                </a:solidFill>
              </a:rPr>
              <a:t> vertices)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:guard (sequence[point]-p vertices)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:</a:t>
            </a:r>
            <a:r>
              <a:rPr lang="en-US" sz="1200" dirty="0" err="1">
                <a:solidFill>
                  <a:schemeClr val="accent1"/>
                </a:solidFill>
              </a:rPr>
              <a:t>prepwork</a:t>
            </a:r>
            <a:r>
              <a:rPr lang="en-US" sz="1200" dirty="0">
                <a:solidFill>
                  <a:schemeClr val="accent1"/>
                </a:solidFill>
              </a:rPr>
              <a:t> ((local (include-book "kestrel/lists-light/</a:t>
            </a:r>
            <a:r>
              <a:rPr lang="en-US" sz="1200" dirty="0" err="1">
                <a:solidFill>
                  <a:schemeClr val="accent1"/>
                </a:solidFill>
              </a:rPr>
              <a:t>len</a:t>
            </a:r>
            <a:r>
              <a:rPr lang="en-US" sz="1200" dirty="0">
                <a:solidFill>
                  <a:schemeClr val="accent1"/>
                </a:solidFill>
              </a:rPr>
              <a:t>" :</a:t>
            </a:r>
            <a:r>
              <a:rPr lang="en-US" sz="1200" dirty="0" err="1">
                <a:solidFill>
                  <a:schemeClr val="accent1"/>
                </a:solidFill>
              </a:rPr>
              <a:t>dir</a:t>
            </a:r>
            <a:r>
              <a:rPr lang="en-US" sz="1200" dirty="0">
                <a:solidFill>
                  <a:schemeClr val="accent1"/>
                </a:solidFill>
              </a:rPr>
              <a:t> :system)))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:returns (p sequence[edge]-p :</a:t>
            </a:r>
            <a:r>
              <a:rPr lang="en-US" sz="1200" dirty="0" err="1">
                <a:solidFill>
                  <a:schemeClr val="accent1"/>
                </a:solidFill>
              </a:rPr>
              <a:t>hyp</a:t>
            </a:r>
            <a:r>
              <a:rPr lang="en-US" sz="1200" dirty="0">
                <a:solidFill>
                  <a:schemeClr val="accent1"/>
                </a:solidFill>
              </a:rPr>
              <a:t> :guard)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(if (or (not (</a:t>
            </a:r>
            <a:r>
              <a:rPr lang="en-US" sz="1200" dirty="0" err="1">
                <a:solidFill>
                  <a:schemeClr val="accent1"/>
                </a:solidFill>
              </a:rPr>
              <a:t>mbt</a:t>
            </a:r>
            <a:r>
              <a:rPr lang="en-US" sz="1200" dirty="0">
                <a:solidFill>
                  <a:schemeClr val="accent1"/>
                </a:solidFill>
              </a:rPr>
              <a:t> (and (sequence[point]-p vertices))))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(</a:t>
            </a:r>
            <a:r>
              <a:rPr lang="en-US" sz="1200" dirty="0" err="1">
                <a:solidFill>
                  <a:schemeClr val="accent1"/>
                </a:solidFill>
              </a:rPr>
              <a:t>endp</a:t>
            </a:r>
            <a:r>
              <a:rPr lang="en-US" sz="1200" dirty="0">
                <a:solidFill>
                  <a:schemeClr val="accent1"/>
                </a:solidFill>
              </a:rPr>
              <a:t> vertices) (</a:t>
            </a:r>
            <a:r>
              <a:rPr lang="en-US" sz="1200" dirty="0" err="1">
                <a:solidFill>
                  <a:schemeClr val="accent1"/>
                </a:solidFill>
              </a:rPr>
              <a:t>endp</a:t>
            </a:r>
            <a:r>
              <a:rPr lang="en-US" sz="1200" dirty="0">
                <a:solidFill>
                  <a:schemeClr val="accent1"/>
                </a:solidFill>
              </a:rPr>
              <a:t> (</a:t>
            </a:r>
            <a:r>
              <a:rPr lang="en-US" sz="1200" dirty="0" err="1">
                <a:solidFill>
                  <a:schemeClr val="accent1"/>
                </a:solidFill>
              </a:rPr>
              <a:t>cdr</a:t>
            </a:r>
            <a:r>
              <a:rPr lang="en-US" sz="1200" dirty="0">
                <a:solidFill>
                  <a:schemeClr val="accent1"/>
                </a:solidFill>
              </a:rPr>
              <a:t> vertices))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nil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(let ((e (MAKE-edge :p1 (car vertices)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                           :p2 (car (</a:t>
            </a:r>
            <a:r>
              <a:rPr lang="en-US" sz="1200" dirty="0" err="1">
                <a:solidFill>
                  <a:schemeClr val="accent1"/>
                </a:solidFill>
              </a:rPr>
              <a:t>cdr</a:t>
            </a:r>
            <a:r>
              <a:rPr lang="en-US" sz="1200" dirty="0">
                <a:solidFill>
                  <a:schemeClr val="accent1"/>
                </a:solidFill>
              </a:rPr>
              <a:t> vertices)))))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(cons e (path (</a:t>
            </a:r>
            <a:r>
              <a:rPr lang="en-US" sz="1200" dirty="0" err="1">
                <a:solidFill>
                  <a:schemeClr val="accent1"/>
                </a:solidFill>
              </a:rPr>
              <a:t>cdr</a:t>
            </a:r>
            <a:r>
              <a:rPr lang="en-US" sz="1200" dirty="0">
                <a:solidFill>
                  <a:schemeClr val="accent1"/>
                </a:solidFill>
              </a:rPr>
              <a:t> vertices)))))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///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(</a:t>
            </a:r>
            <a:r>
              <a:rPr lang="en-US" sz="1200" dirty="0" err="1">
                <a:solidFill>
                  <a:schemeClr val="accent1"/>
                </a:solidFill>
              </a:rPr>
              <a:t>defret</a:t>
            </a:r>
            <a:r>
              <a:rPr lang="en-US" sz="1200" dirty="0">
                <a:solidFill>
                  <a:schemeClr val="accent1"/>
                </a:solidFill>
              </a:rPr>
              <a:t> path-ENSURES :</a:t>
            </a:r>
            <a:r>
              <a:rPr lang="en-US" sz="1200" dirty="0" err="1">
                <a:solidFill>
                  <a:schemeClr val="accent1"/>
                </a:solidFill>
              </a:rPr>
              <a:t>hyp</a:t>
            </a:r>
            <a:r>
              <a:rPr lang="en-US" sz="1200" dirty="0">
                <a:solidFill>
                  <a:schemeClr val="accent1"/>
                </a:solidFill>
              </a:rPr>
              <a:t> :guard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(</a:t>
            </a:r>
            <a:r>
              <a:rPr lang="en-US" sz="1200" dirty="0" err="1">
                <a:solidFill>
                  <a:schemeClr val="accent1"/>
                </a:solidFill>
              </a:rPr>
              <a:t>path_p</a:t>
            </a:r>
            <a:r>
              <a:rPr lang="en-US" sz="1200" dirty="0">
                <a:solidFill>
                  <a:schemeClr val="accent1"/>
                </a:solidFill>
              </a:rPr>
              <a:t> p)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:hints (("Goal" :in-theory (enable </a:t>
            </a:r>
            <a:r>
              <a:rPr lang="en-US" sz="1200" dirty="0" err="1">
                <a:solidFill>
                  <a:schemeClr val="accent1"/>
                </a:solidFill>
              </a:rPr>
              <a:t>path_p</a:t>
            </a:r>
            <a:r>
              <a:rPr lang="en-US" sz="1200" dirty="0">
                <a:solidFill>
                  <a:schemeClr val="accent1"/>
                </a:solidFill>
              </a:rPr>
              <a:t>)))))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2F000-3FDF-98E9-EBBB-A89E1FDC71A6}"/>
              </a:ext>
            </a:extLst>
          </p:cNvPr>
          <p:cNvSpPr txBox="1"/>
          <p:nvPr/>
        </p:nvSpPr>
        <p:spPr>
          <a:xfrm>
            <a:off x="5722374" y="5396998"/>
            <a:ext cx="546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(defthm </a:t>
            </a:r>
            <a:r>
              <a:rPr lang="en-US" sz="1200" dirty="0" err="1">
                <a:solidFill>
                  <a:schemeClr val="accent1"/>
                </a:solidFill>
              </a:rPr>
              <a:t>path_p_rest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(implies (</a:t>
            </a:r>
            <a:r>
              <a:rPr lang="en-US" sz="1200" dirty="0" err="1">
                <a:solidFill>
                  <a:schemeClr val="accent1"/>
                </a:solidFill>
              </a:rPr>
              <a:t>path_p</a:t>
            </a:r>
            <a:r>
              <a:rPr lang="en-US" sz="1200" dirty="0">
                <a:solidFill>
                  <a:schemeClr val="accent1"/>
                </a:solidFill>
              </a:rPr>
              <a:t> edges)   ; remove-</a:t>
            </a:r>
            <a:r>
              <a:rPr lang="en-US" sz="1200" dirty="0" err="1">
                <a:solidFill>
                  <a:schemeClr val="accent1"/>
                </a:solidFill>
              </a:rPr>
              <a:t>hyps</a:t>
            </a:r>
            <a:r>
              <a:rPr lang="en-US" sz="1200" dirty="0">
                <a:solidFill>
                  <a:schemeClr val="accent1"/>
                </a:solidFill>
              </a:rPr>
              <a:t> removed 2 </a:t>
            </a:r>
            <a:r>
              <a:rPr lang="en-US" sz="1200" dirty="0" err="1">
                <a:solidFill>
                  <a:schemeClr val="accent1"/>
                </a:solidFill>
              </a:rPr>
              <a:t>hyps</a:t>
            </a:r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</a:rPr>
              <a:t>                   (</a:t>
            </a:r>
            <a:r>
              <a:rPr lang="en-US" sz="1200" dirty="0" err="1">
                <a:solidFill>
                  <a:schemeClr val="accent1"/>
                </a:solidFill>
              </a:rPr>
              <a:t>path_p</a:t>
            </a:r>
            <a:r>
              <a:rPr lang="en-US" sz="1200" dirty="0">
                <a:solidFill>
                  <a:schemeClr val="accent1"/>
                </a:solidFill>
              </a:rPr>
              <a:t> (</a:t>
            </a:r>
            <a:r>
              <a:rPr lang="en-US" sz="1200" dirty="0" err="1">
                <a:solidFill>
                  <a:schemeClr val="accent1"/>
                </a:solidFill>
              </a:rPr>
              <a:t>cdr</a:t>
            </a:r>
            <a:r>
              <a:rPr lang="en-US" sz="1200" dirty="0">
                <a:solidFill>
                  <a:schemeClr val="accent1"/>
                </a:solidFill>
              </a:rPr>
              <a:t> edges)))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:hints (("Goal" :in-theory (enable </a:t>
            </a:r>
            <a:r>
              <a:rPr lang="en-US" sz="1200" dirty="0" err="1">
                <a:solidFill>
                  <a:schemeClr val="accent1"/>
                </a:solidFill>
              </a:rPr>
              <a:t>path_p</a:t>
            </a:r>
            <a:r>
              <a:rPr lang="en-US" sz="1200" dirty="0">
                <a:solidFill>
                  <a:schemeClr val="accent1"/>
                </a:solidFill>
              </a:rPr>
              <a:t>))))</a:t>
            </a:r>
          </a:p>
        </p:txBody>
      </p:sp>
    </p:spTree>
    <p:extLst>
      <p:ext uri="{BB962C8B-B14F-4D97-AF65-F5344CB8AC3E}">
        <p14:creationId xmlns:p14="http://schemas.microsoft.com/office/powerpoint/2010/main" val="16452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9ECA-15A2-EB40-9C08-46A4E49E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Back Translation of Transformed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8958-D083-6C42-80B4-EE37D580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 types of variables</a:t>
            </a:r>
          </a:p>
          <a:p>
            <a:pPr lvl="1"/>
            <a:r>
              <a:rPr lang="en-US" dirty="0"/>
              <a:t>Directly from guards</a:t>
            </a:r>
          </a:p>
          <a:p>
            <a:pPr lvl="1"/>
            <a:r>
              <a:rPr lang="en-US" dirty="0"/>
              <a:t>Simple inference on body</a:t>
            </a:r>
          </a:p>
          <a:p>
            <a:r>
              <a:rPr lang="en-US" dirty="0"/>
              <a:t>Strip typing and guard predicates from function body</a:t>
            </a:r>
          </a:p>
          <a:p>
            <a:pPr lvl="1"/>
            <a:r>
              <a:rPr lang="en-US" dirty="0"/>
              <a:t>Can result in significantly simplified expression</a:t>
            </a:r>
          </a:p>
          <a:p>
            <a:r>
              <a:rPr lang="en-US" dirty="0"/>
              <a:t>Exploit invertible naming scheme</a:t>
            </a:r>
          </a:p>
          <a:p>
            <a:r>
              <a:rPr lang="en-US" dirty="0"/>
              <a:t>Currently supported APT transformations do not introduce functions that cannot be back-translated </a:t>
            </a:r>
          </a:p>
        </p:txBody>
      </p:sp>
    </p:spTree>
    <p:extLst>
      <p:ext uri="{BB962C8B-B14F-4D97-AF65-F5344CB8AC3E}">
        <p14:creationId xmlns:p14="http://schemas.microsoft.com/office/powerpoint/2010/main" val="246657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D92A-B17B-F04B-B5C0-E12F114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70523" cy="9130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 Problem: Point in Polygon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970E0F1-8792-B64B-9FCA-CD6C70D3E06B}"/>
              </a:ext>
            </a:extLst>
          </p:cNvPr>
          <p:cNvSpPr/>
          <p:nvPr/>
        </p:nvSpPr>
        <p:spPr>
          <a:xfrm>
            <a:off x="442453" y="1720645"/>
            <a:ext cx="4356930" cy="3903407"/>
          </a:xfrm>
          <a:custGeom>
            <a:avLst/>
            <a:gdLst>
              <a:gd name="connsiteX0" fmla="*/ 629265 w 4680155"/>
              <a:gd name="connsiteY0" fmla="*/ 747252 h 3342968"/>
              <a:gd name="connsiteX1" fmla="*/ 2320413 w 4680155"/>
              <a:gd name="connsiteY1" fmla="*/ 0 h 3342968"/>
              <a:gd name="connsiteX2" fmla="*/ 3460955 w 4680155"/>
              <a:gd name="connsiteY2" fmla="*/ 1170039 h 3342968"/>
              <a:gd name="connsiteX3" fmla="*/ 2300748 w 4680155"/>
              <a:gd name="connsiteY3" fmla="*/ 1632155 h 3342968"/>
              <a:gd name="connsiteX4" fmla="*/ 4680155 w 4680155"/>
              <a:gd name="connsiteY4" fmla="*/ 3342968 h 3342968"/>
              <a:gd name="connsiteX5" fmla="*/ 1543665 w 4680155"/>
              <a:gd name="connsiteY5" fmla="*/ 3097161 h 3342968"/>
              <a:gd name="connsiteX6" fmla="*/ 1661652 w 4680155"/>
              <a:gd name="connsiteY6" fmla="*/ 2035277 h 3342968"/>
              <a:gd name="connsiteX7" fmla="*/ 265471 w 4680155"/>
              <a:gd name="connsiteY7" fmla="*/ 1710813 h 3342968"/>
              <a:gd name="connsiteX8" fmla="*/ 2261419 w 4680155"/>
              <a:gd name="connsiteY8" fmla="*/ 540774 h 3342968"/>
              <a:gd name="connsiteX9" fmla="*/ 0 w 4680155"/>
              <a:gd name="connsiteY9" fmla="*/ 1592826 h 3342968"/>
              <a:gd name="connsiteX10" fmla="*/ 688258 w 4680155"/>
              <a:gd name="connsiteY10" fmla="*/ 727587 h 3342968"/>
              <a:gd name="connsiteX0" fmla="*/ 629265 w 4680155"/>
              <a:gd name="connsiteY0" fmla="*/ 747252 h 3342968"/>
              <a:gd name="connsiteX1" fmla="*/ 2320413 w 4680155"/>
              <a:gd name="connsiteY1" fmla="*/ 0 h 3342968"/>
              <a:gd name="connsiteX2" fmla="*/ 3985456 w 4680155"/>
              <a:gd name="connsiteY2" fmla="*/ 1186966 h 3342968"/>
              <a:gd name="connsiteX3" fmla="*/ 2300748 w 4680155"/>
              <a:gd name="connsiteY3" fmla="*/ 1632155 h 3342968"/>
              <a:gd name="connsiteX4" fmla="*/ 4680155 w 4680155"/>
              <a:gd name="connsiteY4" fmla="*/ 3342968 h 3342968"/>
              <a:gd name="connsiteX5" fmla="*/ 1543665 w 4680155"/>
              <a:gd name="connsiteY5" fmla="*/ 3097161 h 3342968"/>
              <a:gd name="connsiteX6" fmla="*/ 1661652 w 4680155"/>
              <a:gd name="connsiteY6" fmla="*/ 2035277 h 3342968"/>
              <a:gd name="connsiteX7" fmla="*/ 265471 w 4680155"/>
              <a:gd name="connsiteY7" fmla="*/ 1710813 h 3342968"/>
              <a:gd name="connsiteX8" fmla="*/ 2261419 w 4680155"/>
              <a:gd name="connsiteY8" fmla="*/ 540774 h 3342968"/>
              <a:gd name="connsiteX9" fmla="*/ 0 w 4680155"/>
              <a:gd name="connsiteY9" fmla="*/ 1592826 h 3342968"/>
              <a:gd name="connsiteX10" fmla="*/ 688258 w 4680155"/>
              <a:gd name="connsiteY10" fmla="*/ 727587 h 3342968"/>
              <a:gd name="connsiteX0" fmla="*/ 629265 w 3985456"/>
              <a:gd name="connsiteY0" fmla="*/ 747252 h 3359895"/>
              <a:gd name="connsiteX1" fmla="*/ 2320413 w 3985456"/>
              <a:gd name="connsiteY1" fmla="*/ 0 h 3359895"/>
              <a:gd name="connsiteX2" fmla="*/ 3985456 w 3985456"/>
              <a:gd name="connsiteY2" fmla="*/ 1186966 h 3359895"/>
              <a:gd name="connsiteX3" fmla="*/ 2300748 w 3985456"/>
              <a:gd name="connsiteY3" fmla="*/ 1632155 h 3359895"/>
              <a:gd name="connsiteX4" fmla="*/ 3802626 w 3985456"/>
              <a:gd name="connsiteY4" fmla="*/ 3359895 h 3359895"/>
              <a:gd name="connsiteX5" fmla="*/ 1543665 w 3985456"/>
              <a:gd name="connsiteY5" fmla="*/ 3097161 h 3359895"/>
              <a:gd name="connsiteX6" fmla="*/ 1661652 w 3985456"/>
              <a:gd name="connsiteY6" fmla="*/ 2035277 h 3359895"/>
              <a:gd name="connsiteX7" fmla="*/ 265471 w 3985456"/>
              <a:gd name="connsiteY7" fmla="*/ 1710813 h 3359895"/>
              <a:gd name="connsiteX8" fmla="*/ 2261419 w 3985456"/>
              <a:gd name="connsiteY8" fmla="*/ 540774 h 3359895"/>
              <a:gd name="connsiteX9" fmla="*/ 0 w 3985456"/>
              <a:gd name="connsiteY9" fmla="*/ 1592826 h 3359895"/>
              <a:gd name="connsiteX10" fmla="*/ 688258 w 3985456"/>
              <a:gd name="connsiteY10" fmla="*/ 727587 h 3359895"/>
              <a:gd name="connsiteX0" fmla="*/ 629265 w 3985456"/>
              <a:gd name="connsiteY0" fmla="*/ 747252 h 3359895"/>
              <a:gd name="connsiteX1" fmla="*/ 2320413 w 3985456"/>
              <a:gd name="connsiteY1" fmla="*/ 0 h 3359895"/>
              <a:gd name="connsiteX2" fmla="*/ 3985456 w 3985456"/>
              <a:gd name="connsiteY2" fmla="*/ 1186966 h 3359895"/>
              <a:gd name="connsiteX3" fmla="*/ 2300748 w 3985456"/>
              <a:gd name="connsiteY3" fmla="*/ 1632155 h 3359895"/>
              <a:gd name="connsiteX4" fmla="*/ 3802626 w 3985456"/>
              <a:gd name="connsiteY4" fmla="*/ 3359895 h 3359895"/>
              <a:gd name="connsiteX5" fmla="*/ 1543665 w 3985456"/>
              <a:gd name="connsiteY5" fmla="*/ 3097161 h 3359895"/>
              <a:gd name="connsiteX6" fmla="*/ 1661652 w 3985456"/>
              <a:gd name="connsiteY6" fmla="*/ 2035277 h 3359895"/>
              <a:gd name="connsiteX7" fmla="*/ 265471 w 3985456"/>
              <a:gd name="connsiteY7" fmla="*/ 1710813 h 3359895"/>
              <a:gd name="connsiteX8" fmla="*/ 2261419 w 3985456"/>
              <a:gd name="connsiteY8" fmla="*/ 540774 h 3359895"/>
              <a:gd name="connsiteX9" fmla="*/ 0 w 3985456"/>
              <a:gd name="connsiteY9" fmla="*/ 1592826 h 3359895"/>
              <a:gd name="connsiteX10" fmla="*/ 718518 w 3985456"/>
              <a:gd name="connsiteY10" fmla="*/ 693734 h 3359895"/>
              <a:gd name="connsiteX0" fmla="*/ 629265 w 3985456"/>
              <a:gd name="connsiteY0" fmla="*/ 747252 h 3359895"/>
              <a:gd name="connsiteX1" fmla="*/ 2320413 w 3985456"/>
              <a:gd name="connsiteY1" fmla="*/ 0 h 3359895"/>
              <a:gd name="connsiteX2" fmla="*/ 3985456 w 3985456"/>
              <a:gd name="connsiteY2" fmla="*/ 1186966 h 3359895"/>
              <a:gd name="connsiteX3" fmla="*/ 2300748 w 3985456"/>
              <a:gd name="connsiteY3" fmla="*/ 1632155 h 3359895"/>
              <a:gd name="connsiteX4" fmla="*/ 3802626 w 3985456"/>
              <a:gd name="connsiteY4" fmla="*/ 3359895 h 3359895"/>
              <a:gd name="connsiteX5" fmla="*/ 1543665 w 3985456"/>
              <a:gd name="connsiteY5" fmla="*/ 3097161 h 3359895"/>
              <a:gd name="connsiteX6" fmla="*/ 1661652 w 3985456"/>
              <a:gd name="connsiteY6" fmla="*/ 2035277 h 3359895"/>
              <a:gd name="connsiteX7" fmla="*/ 265471 w 3985456"/>
              <a:gd name="connsiteY7" fmla="*/ 1710813 h 3359895"/>
              <a:gd name="connsiteX8" fmla="*/ 2261419 w 3985456"/>
              <a:gd name="connsiteY8" fmla="*/ 540774 h 3359895"/>
              <a:gd name="connsiteX9" fmla="*/ 0 w 3985456"/>
              <a:gd name="connsiteY9" fmla="*/ 1592826 h 3359895"/>
              <a:gd name="connsiteX10" fmla="*/ 294883 w 3985456"/>
              <a:gd name="connsiteY10" fmla="*/ 905314 h 3359895"/>
              <a:gd name="connsiteX0" fmla="*/ 629265 w 3985456"/>
              <a:gd name="connsiteY0" fmla="*/ 747252 h 3359895"/>
              <a:gd name="connsiteX1" fmla="*/ 2320413 w 3985456"/>
              <a:gd name="connsiteY1" fmla="*/ 0 h 3359895"/>
              <a:gd name="connsiteX2" fmla="*/ 3985456 w 3985456"/>
              <a:gd name="connsiteY2" fmla="*/ 1186966 h 3359895"/>
              <a:gd name="connsiteX3" fmla="*/ 2300748 w 3985456"/>
              <a:gd name="connsiteY3" fmla="*/ 1632155 h 3359895"/>
              <a:gd name="connsiteX4" fmla="*/ 3802626 w 3985456"/>
              <a:gd name="connsiteY4" fmla="*/ 3359895 h 3359895"/>
              <a:gd name="connsiteX5" fmla="*/ 1543665 w 3985456"/>
              <a:gd name="connsiteY5" fmla="*/ 3097161 h 3359895"/>
              <a:gd name="connsiteX6" fmla="*/ 1661652 w 3985456"/>
              <a:gd name="connsiteY6" fmla="*/ 2035277 h 3359895"/>
              <a:gd name="connsiteX7" fmla="*/ 265471 w 3985456"/>
              <a:gd name="connsiteY7" fmla="*/ 1710813 h 3359895"/>
              <a:gd name="connsiteX8" fmla="*/ 2261419 w 3985456"/>
              <a:gd name="connsiteY8" fmla="*/ 540774 h 3359895"/>
              <a:gd name="connsiteX9" fmla="*/ 0 w 3985456"/>
              <a:gd name="connsiteY9" fmla="*/ 1592826 h 3359895"/>
              <a:gd name="connsiteX10" fmla="*/ 668086 w 3985456"/>
              <a:gd name="connsiteY10" fmla="*/ 710660 h 3359895"/>
              <a:gd name="connsiteX0" fmla="*/ 1113419 w 4469610"/>
              <a:gd name="connsiteY0" fmla="*/ 747252 h 3359895"/>
              <a:gd name="connsiteX1" fmla="*/ 2804567 w 4469610"/>
              <a:gd name="connsiteY1" fmla="*/ 0 h 3359895"/>
              <a:gd name="connsiteX2" fmla="*/ 4469610 w 4469610"/>
              <a:gd name="connsiteY2" fmla="*/ 1186966 h 3359895"/>
              <a:gd name="connsiteX3" fmla="*/ 2784902 w 4469610"/>
              <a:gd name="connsiteY3" fmla="*/ 1632155 h 3359895"/>
              <a:gd name="connsiteX4" fmla="*/ 4286780 w 4469610"/>
              <a:gd name="connsiteY4" fmla="*/ 3359895 h 3359895"/>
              <a:gd name="connsiteX5" fmla="*/ 2027819 w 4469610"/>
              <a:gd name="connsiteY5" fmla="*/ 3097161 h 3359895"/>
              <a:gd name="connsiteX6" fmla="*/ 2145806 w 4469610"/>
              <a:gd name="connsiteY6" fmla="*/ 2035277 h 3359895"/>
              <a:gd name="connsiteX7" fmla="*/ 749625 w 4469610"/>
              <a:gd name="connsiteY7" fmla="*/ 1710813 h 3359895"/>
              <a:gd name="connsiteX8" fmla="*/ 2745573 w 4469610"/>
              <a:gd name="connsiteY8" fmla="*/ 540774 h 3359895"/>
              <a:gd name="connsiteX9" fmla="*/ 0 w 4469610"/>
              <a:gd name="connsiteY9" fmla="*/ 1829797 h 3359895"/>
              <a:gd name="connsiteX10" fmla="*/ 1152240 w 4469610"/>
              <a:gd name="connsiteY10" fmla="*/ 710660 h 3359895"/>
              <a:gd name="connsiteX0" fmla="*/ 1062985 w 4469610"/>
              <a:gd name="connsiteY0" fmla="*/ 781105 h 3359895"/>
              <a:gd name="connsiteX1" fmla="*/ 2804567 w 4469610"/>
              <a:gd name="connsiteY1" fmla="*/ 0 h 3359895"/>
              <a:gd name="connsiteX2" fmla="*/ 4469610 w 4469610"/>
              <a:gd name="connsiteY2" fmla="*/ 1186966 h 3359895"/>
              <a:gd name="connsiteX3" fmla="*/ 2784902 w 4469610"/>
              <a:gd name="connsiteY3" fmla="*/ 1632155 h 3359895"/>
              <a:gd name="connsiteX4" fmla="*/ 4286780 w 4469610"/>
              <a:gd name="connsiteY4" fmla="*/ 3359895 h 3359895"/>
              <a:gd name="connsiteX5" fmla="*/ 2027819 w 4469610"/>
              <a:gd name="connsiteY5" fmla="*/ 3097161 h 3359895"/>
              <a:gd name="connsiteX6" fmla="*/ 2145806 w 4469610"/>
              <a:gd name="connsiteY6" fmla="*/ 2035277 h 3359895"/>
              <a:gd name="connsiteX7" fmla="*/ 749625 w 4469610"/>
              <a:gd name="connsiteY7" fmla="*/ 1710813 h 3359895"/>
              <a:gd name="connsiteX8" fmla="*/ 2745573 w 4469610"/>
              <a:gd name="connsiteY8" fmla="*/ 540774 h 3359895"/>
              <a:gd name="connsiteX9" fmla="*/ 0 w 4469610"/>
              <a:gd name="connsiteY9" fmla="*/ 1829797 h 3359895"/>
              <a:gd name="connsiteX10" fmla="*/ 1152240 w 4469610"/>
              <a:gd name="connsiteY10" fmla="*/ 710660 h 3359895"/>
              <a:gd name="connsiteX0" fmla="*/ 1153764 w 4469610"/>
              <a:gd name="connsiteY0" fmla="*/ 730325 h 3359895"/>
              <a:gd name="connsiteX1" fmla="*/ 2804567 w 4469610"/>
              <a:gd name="connsiteY1" fmla="*/ 0 h 3359895"/>
              <a:gd name="connsiteX2" fmla="*/ 4469610 w 4469610"/>
              <a:gd name="connsiteY2" fmla="*/ 1186966 h 3359895"/>
              <a:gd name="connsiteX3" fmla="*/ 2784902 w 4469610"/>
              <a:gd name="connsiteY3" fmla="*/ 1632155 h 3359895"/>
              <a:gd name="connsiteX4" fmla="*/ 4286780 w 4469610"/>
              <a:gd name="connsiteY4" fmla="*/ 3359895 h 3359895"/>
              <a:gd name="connsiteX5" fmla="*/ 2027819 w 4469610"/>
              <a:gd name="connsiteY5" fmla="*/ 3097161 h 3359895"/>
              <a:gd name="connsiteX6" fmla="*/ 2145806 w 4469610"/>
              <a:gd name="connsiteY6" fmla="*/ 2035277 h 3359895"/>
              <a:gd name="connsiteX7" fmla="*/ 749625 w 4469610"/>
              <a:gd name="connsiteY7" fmla="*/ 1710813 h 3359895"/>
              <a:gd name="connsiteX8" fmla="*/ 2745573 w 4469610"/>
              <a:gd name="connsiteY8" fmla="*/ 540774 h 3359895"/>
              <a:gd name="connsiteX9" fmla="*/ 0 w 4469610"/>
              <a:gd name="connsiteY9" fmla="*/ 1829797 h 3359895"/>
              <a:gd name="connsiteX10" fmla="*/ 1152240 w 4469610"/>
              <a:gd name="connsiteY10" fmla="*/ 710660 h 3359895"/>
              <a:gd name="connsiteX0" fmla="*/ 1153764 w 4469610"/>
              <a:gd name="connsiteY0" fmla="*/ 730325 h 3359895"/>
              <a:gd name="connsiteX1" fmla="*/ 2804567 w 4469610"/>
              <a:gd name="connsiteY1" fmla="*/ 0 h 3359895"/>
              <a:gd name="connsiteX2" fmla="*/ 4469610 w 4469610"/>
              <a:gd name="connsiteY2" fmla="*/ 1186966 h 3359895"/>
              <a:gd name="connsiteX3" fmla="*/ 2784902 w 4469610"/>
              <a:gd name="connsiteY3" fmla="*/ 1632155 h 3359895"/>
              <a:gd name="connsiteX4" fmla="*/ 4286780 w 4469610"/>
              <a:gd name="connsiteY4" fmla="*/ 3359895 h 3359895"/>
              <a:gd name="connsiteX5" fmla="*/ 2027819 w 4469610"/>
              <a:gd name="connsiteY5" fmla="*/ 3097161 h 3359895"/>
              <a:gd name="connsiteX6" fmla="*/ 2145806 w 4469610"/>
              <a:gd name="connsiteY6" fmla="*/ 2035277 h 3359895"/>
              <a:gd name="connsiteX7" fmla="*/ 749625 w 4469610"/>
              <a:gd name="connsiteY7" fmla="*/ 1710813 h 3359895"/>
              <a:gd name="connsiteX8" fmla="*/ 2745573 w 4469610"/>
              <a:gd name="connsiteY8" fmla="*/ 540774 h 3359895"/>
              <a:gd name="connsiteX9" fmla="*/ 0 w 4469610"/>
              <a:gd name="connsiteY9" fmla="*/ 1829797 h 3359895"/>
              <a:gd name="connsiteX10" fmla="*/ 1152240 w 4469610"/>
              <a:gd name="connsiteY10" fmla="*/ 727587 h 33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9610" h="3359895">
                <a:moveTo>
                  <a:pt x="1153764" y="730325"/>
                </a:moveTo>
                <a:lnTo>
                  <a:pt x="2804567" y="0"/>
                </a:lnTo>
                <a:lnTo>
                  <a:pt x="4469610" y="1186966"/>
                </a:lnTo>
                <a:lnTo>
                  <a:pt x="2784902" y="1632155"/>
                </a:lnTo>
                <a:lnTo>
                  <a:pt x="4286780" y="3359895"/>
                </a:lnTo>
                <a:lnTo>
                  <a:pt x="2027819" y="3097161"/>
                </a:lnTo>
                <a:lnTo>
                  <a:pt x="2145806" y="2035277"/>
                </a:lnTo>
                <a:lnTo>
                  <a:pt x="749625" y="1710813"/>
                </a:lnTo>
                <a:lnTo>
                  <a:pt x="2745573" y="540774"/>
                </a:lnTo>
                <a:lnTo>
                  <a:pt x="0" y="1829797"/>
                </a:lnTo>
                <a:lnTo>
                  <a:pt x="1152240" y="727587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862DDA80-F56D-FA4E-B69C-1F603E58C632}"/>
              </a:ext>
            </a:extLst>
          </p:cNvPr>
          <p:cNvSpPr/>
          <p:nvPr/>
        </p:nvSpPr>
        <p:spPr>
          <a:xfrm>
            <a:off x="1946787" y="2703871"/>
            <a:ext cx="58994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8D9035-F104-CA48-8C42-4FACA78ADB07}"/>
              </a:ext>
            </a:extLst>
          </p:cNvPr>
          <p:cNvCxnSpPr>
            <a:stCxn id="5" idx="4"/>
          </p:cNvCxnSpPr>
          <p:nvPr/>
        </p:nvCxnSpPr>
        <p:spPr>
          <a:xfrm>
            <a:off x="2005781" y="2721334"/>
            <a:ext cx="3451122" cy="28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85980B1-5FDE-104C-B59C-2178F0608906}"/>
              </a:ext>
            </a:extLst>
          </p:cNvPr>
          <p:cNvSpPr/>
          <p:nvPr/>
        </p:nvSpPr>
        <p:spPr>
          <a:xfrm flipH="1">
            <a:off x="5460344" y="27354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96582F3A-03F4-0041-8D9C-094D8F14E476}"/>
              </a:ext>
            </a:extLst>
          </p:cNvPr>
          <p:cNvSpPr/>
          <p:nvPr/>
        </p:nvSpPr>
        <p:spPr>
          <a:xfrm>
            <a:off x="521110" y="3372464"/>
            <a:ext cx="49161" cy="58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00CE18-10F8-AF41-A2C3-8B25AFDA5390}"/>
              </a:ext>
            </a:extLst>
          </p:cNvPr>
          <p:cNvCxnSpPr>
            <a:cxnSpLocks/>
          </p:cNvCxnSpPr>
          <p:nvPr/>
        </p:nvCxnSpPr>
        <p:spPr>
          <a:xfrm>
            <a:off x="560882" y="3401962"/>
            <a:ext cx="493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E70A2C5-FC0F-9142-AD3C-D02DEFA48D99}"/>
              </a:ext>
            </a:extLst>
          </p:cNvPr>
          <p:cNvSpPr/>
          <p:nvPr/>
        </p:nvSpPr>
        <p:spPr>
          <a:xfrm flipH="1">
            <a:off x="5456904" y="33794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6A5573-5663-B74F-A1E0-01EEB79148BB}"/>
              </a:ext>
            </a:extLst>
          </p:cNvPr>
          <p:cNvSpPr txBox="1"/>
          <p:nvPr/>
        </p:nvSpPr>
        <p:spPr>
          <a:xfrm>
            <a:off x="1682774" y="2459724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Point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7439AA-234D-0A44-9422-4D583487F77D}"/>
              </a:ext>
            </a:extLst>
          </p:cNvPr>
          <p:cNvSpPr txBox="1"/>
          <p:nvPr/>
        </p:nvSpPr>
        <p:spPr>
          <a:xfrm>
            <a:off x="267372" y="3140351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Point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BD5C50-D92D-FF43-A048-D9320E52F672}"/>
              </a:ext>
            </a:extLst>
          </p:cNvPr>
          <p:cNvSpPr txBox="1"/>
          <p:nvPr/>
        </p:nvSpPr>
        <p:spPr>
          <a:xfrm>
            <a:off x="5075806" y="1890614"/>
            <a:ext cx="7678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Points </a:t>
            </a:r>
          </a:p>
          <a:p>
            <a:pPr algn="ctr"/>
            <a:r>
              <a:rPr lang="en-US" sz="1400" dirty="0"/>
              <a:t>outside</a:t>
            </a:r>
          </a:p>
          <a:p>
            <a:pPr algn="ctr"/>
            <a:r>
              <a:rPr lang="en-US" sz="1400" dirty="0"/>
              <a:t>polygon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271EE-992F-834F-ADE9-25FD73C60DCE}"/>
              </a:ext>
            </a:extLst>
          </p:cNvPr>
          <p:cNvSpPr txBox="1"/>
          <p:nvPr/>
        </p:nvSpPr>
        <p:spPr>
          <a:xfrm>
            <a:off x="1288026" y="1278194"/>
            <a:ext cx="939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point is in a polygon if there are an odd number of edge crossings to a point outside the polygon.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DF1A05-4A98-764B-A004-DBD1C3593057}"/>
              </a:ext>
            </a:extLst>
          </p:cNvPr>
          <p:cNvSpPr txBox="1"/>
          <p:nvPr/>
        </p:nvSpPr>
        <p:spPr>
          <a:xfrm>
            <a:off x="5843645" y="2550796"/>
            <a:ext cx="29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crossings so point 1 is inside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3E2F70-BB65-2E45-9598-C6588DB595F5}"/>
              </a:ext>
            </a:extLst>
          </p:cNvPr>
          <p:cNvSpPr txBox="1"/>
          <p:nvPr/>
        </p:nvSpPr>
        <p:spPr>
          <a:xfrm>
            <a:off x="5843645" y="3187798"/>
            <a:ext cx="31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crossings so point 2 is outside</a:t>
            </a:r>
          </a:p>
        </p:txBody>
      </p:sp>
    </p:spTree>
    <p:extLst>
      <p:ext uri="{BB962C8B-B14F-4D97-AF65-F5344CB8AC3E}">
        <p14:creationId xmlns:p14="http://schemas.microsoft.com/office/powerpoint/2010/main" val="380899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11F8-5C7D-7F44-A727-1C7257A8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42703" cy="44112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Main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D33F-8B5C-2F47-8340-521395545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2052"/>
            <a:ext cx="5181600" cy="5124911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/* number of times edge0 crosses  edges */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function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crossings_count_aux</a:t>
            </a: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(edge0: edge, edges: </a:t>
            </a:r>
            <a:r>
              <a:rPr lang="en-US" sz="1600" dirty="0" err="1">
                <a:solidFill>
                  <a:srgbClr val="C00000"/>
                </a:solidFill>
              </a:rPr>
              <a:t>seq</a:t>
            </a:r>
            <a:r>
              <a:rPr lang="en-US" sz="1600" dirty="0">
                <a:solidFill>
                  <a:srgbClr val="C00000"/>
                </a:solidFill>
              </a:rPr>
              <a:t>&lt;edge&gt;)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assumes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path_p</a:t>
            </a:r>
            <a:r>
              <a:rPr lang="en-US" sz="1600" dirty="0">
                <a:solidFill>
                  <a:srgbClr val="C00000"/>
                </a:solidFill>
              </a:rPr>
              <a:t>(edges)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returns</a:t>
            </a:r>
            <a:r>
              <a:rPr lang="en-US" sz="1600" dirty="0">
                <a:solidFill>
                  <a:srgbClr val="C00000"/>
                </a:solidFill>
              </a:rPr>
              <a:t> (n: </a:t>
            </a:r>
            <a:r>
              <a:rPr lang="en-US" sz="1600" dirty="0" err="1">
                <a:solidFill>
                  <a:srgbClr val="C00000"/>
                </a:solidFill>
              </a:rPr>
              <a:t>int</a:t>
            </a:r>
            <a:r>
              <a:rPr lang="en-US" sz="1600" dirty="0">
                <a:solidFill>
                  <a:srgbClr val="C00000"/>
                </a:solidFill>
              </a:rPr>
              <a:t>) ensures n &gt;= 0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if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is_empty</a:t>
            </a:r>
            <a:r>
              <a:rPr lang="en-US" sz="1600" dirty="0">
                <a:solidFill>
                  <a:srgbClr val="C00000"/>
                </a:solidFill>
              </a:rPr>
              <a:t>(edges))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0;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else</a:t>
            </a:r>
            <a:r>
              <a:rPr lang="en-US" sz="1600" dirty="0">
                <a:solidFill>
                  <a:srgbClr val="C00000"/>
                </a:solidFill>
              </a:rPr>
              <a:t> {</a:t>
            </a:r>
            <a:r>
              <a:rPr lang="en-US" sz="1600" b="1" dirty="0">
                <a:solidFill>
                  <a:srgbClr val="C00000"/>
                </a:solidFill>
              </a:rPr>
              <a:t>if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edges_intersect</a:t>
            </a:r>
            <a:r>
              <a:rPr lang="en-US" sz="1600" dirty="0">
                <a:solidFill>
                  <a:srgbClr val="C00000"/>
                </a:solidFill>
              </a:rPr>
              <a:t>(edge0, first(edges)))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1 + </a:t>
            </a:r>
            <a:r>
              <a:rPr lang="en-US" sz="1600" dirty="0" err="1">
                <a:solidFill>
                  <a:srgbClr val="C00000"/>
                </a:solidFill>
              </a:rPr>
              <a:t>crossings_count_aux</a:t>
            </a:r>
            <a:r>
              <a:rPr lang="en-US" sz="1600" dirty="0">
                <a:solidFill>
                  <a:srgbClr val="C00000"/>
                </a:solidFill>
              </a:rPr>
              <a:t>(edge0, rest(edges));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else</a:t>
            </a:r>
            <a:r>
              <a:rPr lang="en-US" sz="1600" dirty="0">
                <a:solidFill>
                  <a:srgbClr val="C00000"/>
                </a:solidFill>
              </a:rPr>
              <a:t>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crossings_count_aux</a:t>
            </a:r>
            <a:r>
              <a:rPr lang="en-US" sz="1600" dirty="0">
                <a:solidFill>
                  <a:srgbClr val="C00000"/>
                </a:solidFill>
              </a:rPr>
              <a:t>(edge0, rest(edges));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5984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E619-AED4-CC46-B277-CEE69FE6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93077" cy="686927"/>
          </a:xfrm>
        </p:spPr>
        <p:txBody>
          <a:bodyPr>
            <a:normAutofit/>
          </a:bodyPr>
          <a:lstStyle/>
          <a:p>
            <a:r>
              <a:rPr lang="en-US" sz="3600" dirty="0"/>
              <a:t>Transformation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7554-FD9F-C147-A0C9-AFB79C88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052"/>
            <a:ext cx="4933335" cy="5124911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crossings_count_aux_1 =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crossings_count_aux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tail_recursion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new_parameter_name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count}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crossings_count_aux_2 =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crossings_count_aux_1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restrict {predicate =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natp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(count)}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crossings_count_aux_3 =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crossings_count_aux_2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isomorphism {parameter = edges,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new_parameter_name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vertices,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old_type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path_p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new_type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points2_p,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old_to_new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path_vertices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new_to_old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path,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simplify = true}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BE8A3-7ADF-CF42-BE8D-1EB59C6B4492}"/>
              </a:ext>
            </a:extLst>
          </p:cNvPr>
          <p:cNvSpPr txBox="1"/>
          <p:nvPr/>
        </p:nvSpPr>
        <p:spPr>
          <a:xfrm>
            <a:off x="6302477" y="1052051"/>
            <a:ext cx="51914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crossings_count_aux_4 =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crossings_count_aux_3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wrap_output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wrap_function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odd}</a:t>
            </a:r>
          </a:p>
          <a:p>
            <a:pPr>
              <a:spcBef>
                <a:spcPts val="300"/>
              </a:spcBef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C00000"/>
                </a:solidFill>
              </a:rPr>
              <a:t>function</a:t>
            </a:r>
            <a:r>
              <a:rPr lang="en-US" sz="1600" dirty="0">
                <a:solidFill>
                  <a:srgbClr val="C00000"/>
                </a:solidFill>
              </a:rPr>
              <a:t> crossings_count_aux_5 =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transform</a:t>
            </a:r>
            <a:r>
              <a:rPr lang="en-US" sz="1600" dirty="0">
                <a:solidFill>
                  <a:srgbClr val="C00000"/>
                </a:solidFill>
              </a:rPr>
              <a:t> crossings_count_aux_4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by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finite_difference</a:t>
            </a:r>
            <a:r>
              <a:rPr lang="en-US" sz="1600" dirty="0">
                <a:solidFill>
                  <a:srgbClr val="C00000"/>
                </a:solidFill>
              </a:rPr>
              <a:t> {expression = odd(count),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</a:rPr>
              <a:t>                                          </a:t>
            </a:r>
            <a:r>
              <a:rPr lang="en-US" sz="1600" dirty="0" err="1">
                <a:solidFill>
                  <a:srgbClr val="C00000"/>
                </a:solidFill>
              </a:rPr>
              <a:t>new_parameter_name</a:t>
            </a:r>
            <a:r>
              <a:rPr lang="en-US" sz="1600" dirty="0">
                <a:solidFill>
                  <a:srgbClr val="C00000"/>
                </a:solidFill>
              </a:rPr>
              <a:t> = </a:t>
            </a:r>
            <a:r>
              <a:rPr lang="en-US" sz="1600" dirty="0" err="1">
                <a:solidFill>
                  <a:srgbClr val="C00000"/>
                </a:solidFill>
              </a:rPr>
              <a:t>count_odd</a:t>
            </a:r>
            <a:r>
              <a:rPr lang="en-US" sz="1600" dirty="0">
                <a:solidFill>
                  <a:srgbClr val="C00000"/>
                </a:solidFill>
              </a:rPr>
              <a:t>,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</a:rPr>
              <a:t>                                          simplify = true}</a:t>
            </a:r>
          </a:p>
          <a:p>
            <a:pPr>
              <a:spcBef>
                <a:spcPts val="300"/>
              </a:spcBef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C00000"/>
                </a:solidFill>
              </a:rPr>
              <a:t>function</a:t>
            </a:r>
            <a:r>
              <a:rPr lang="en-US" sz="1600" dirty="0">
                <a:solidFill>
                  <a:srgbClr val="C00000"/>
                </a:solidFill>
              </a:rPr>
              <a:t> crossings_count_aux_6 =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transform</a:t>
            </a:r>
            <a:r>
              <a:rPr lang="en-US" sz="1600" dirty="0">
                <a:solidFill>
                  <a:srgbClr val="C00000"/>
                </a:solidFill>
              </a:rPr>
              <a:t> crossings_count_aux_5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by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drop_irrelevant_param</a:t>
            </a:r>
            <a:r>
              <a:rPr lang="en-US" sz="1600" dirty="0">
                <a:solidFill>
                  <a:srgbClr val="C00000"/>
                </a:solidFill>
              </a:rPr>
              <a:t> {parameter = count}</a:t>
            </a:r>
          </a:p>
        </p:txBody>
      </p:sp>
    </p:spTree>
    <p:extLst>
      <p:ext uri="{BB962C8B-B14F-4D97-AF65-F5344CB8AC3E}">
        <p14:creationId xmlns:p14="http://schemas.microsoft.com/office/powerpoint/2010/main" val="54228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11F8-5C7D-7F44-A727-1C7257A8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42703" cy="44112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Main Function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D33F-8B5C-2F47-8340-521395545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2052"/>
            <a:ext cx="5181600" cy="5124911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/* number of times edge0 crosses  edges */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function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crossings_count_aux</a:t>
            </a: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(edge0: edge, edges: </a:t>
            </a:r>
            <a:r>
              <a:rPr lang="en-US" sz="1600" dirty="0" err="1">
                <a:solidFill>
                  <a:srgbClr val="C00000"/>
                </a:solidFill>
              </a:rPr>
              <a:t>seq</a:t>
            </a:r>
            <a:r>
              <a:rPr lang="en-US" sz="1600" dirty="0">
                <a:solidFill>
                  <a:srgbClr val="C00000"/>
                </a:solidFill>
              </a:rPr>
              <a:t>&lt;edge&gt;)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assumes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path_p</a:t>
            </a:r>
            <a:r>
              <a:rPr lang="en-US" sz="1600" dirty="0">
                <a:solidFill>
                  <a:srgbClr val="C00000"/>
                </a:solidFill>
              </a:rPr>
              <a:t>(edges)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returns</a:t>
            </a:r>
            <a:r>
              <a:rPr lang="en-US" sz="1600" dirty="0">
                <a:solidFill>
                  <a:srgbClr val="C00000"/>
                </a:solidFill>
              </a:rPr>
              <a:t> (n: </a:t>
            </a:r>
            <a:r>
              <a:rPr lang="en-US" sz="1600" dirty="0" err="1">
                <a:solidFill>
                  <a:srgbClr val="C00000"/>
                </a:solidFill>
              </a:rPr>
              <a:t>int</a:t>
            </a:r>
            <a:r>
              <a:rPr lang="en-US" sz="1600" dirty="0">
                <a:solidFill>
                  <a:srgbClr val="C00000"/>
                </a:solidFill>
              </a:rPr>
              <a:t>) ensures n &gt;= 0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if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is_empty</a:t>
            </a:r>
            <a:r>
              <a:rPr lang="en-US" sz="1600" dirty="0">
                <a:solidFill>
                  <a:srgbClr val="C00000"/>
                </a:solidFill>
              </a:rPr>
              <a:t>(edges))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0;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else</a:t>
            </a:r>
            <a:r>
              <a:rPr lang="en-US" sz="1600" dirty="0">
                <a:solidFill>
                  <a:srgbClr val="C00000"/>
                </a:solidFill>
              </a:rPr>
              <a:t> {</a:t>
            </a:r>
            <a:r>
              <a:rPr lang="en-US" sz="1600" b="1" dirty="0">
                <a:solidFill>
                  <a:srgbClr val="C00000"/>
                </a:solidFill>
              </a:rPr>
              <a:t>if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edges_intersect</a:t>
            </a:r>
            <a:r>
              <a:rPr lang="en-US" sz="1600" dirty="0">
                <a:solidFill>
                  <a:srgbClr val="C00000"/>
                </a:solidFill>
              </a:rPr>
              <a:t>(edge0, first(edges)))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1 + </a:t>
            </a:r>
            <a:r>
              <a:rPr lang="en-US" sz="1600" dirty="0" err="1">
                <a:solidFill>
                  <a:srgbClr val="C00000"/>
                </a:solidFill>
              </a:rPr>
              <a:t>crossings_count_aux</a:t>
            </a:r>
            <a:r>
              <a:rPr lang="en-US" sz="1600" dirty="0">
                <a:solidFill>
                  <a:srgbClr val="C00000"/>
                </a:solidFill>
              </a:rPr>
              <a:t>(edge0, rest(edges));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b="1" dirty="0">
                <a:solidFill>
                  <a:srgbClr val="C00000"/>
                </a:solidFill>
              </a:rPr>
              <a:t>else</a:t>
            </a:r>
            <a:r>
              <a:rPr lang="en-US" sz="1600" dirty="0">
                <a:solidFill>
                  <a:srgbClr val="C00000"/>
                </a:solidFill>
              </a:rPr>
              <a:t>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crossings_count_aux</a:t>
            </a:r>
            <a:r>
              <a:rPr lang="en-US" sz="1600" dirty="0">
                <a:solidFill>
                  <a:srgbClr val="C00000"/>
                </a:solidFill>
              </a:rPr>
              <a:t>(edge0, rest(edges));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77BAC-D87F-9042-8C2D-C4EB73C6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373" y="1327355"/>
            <a:ext cx="6204155" cy="4849608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function</a:t>
            </a:r>
            <a:r>
              <a:rPr lang="en-US" sz="1600" dirty="0">
                <a:solidFill>
                  <a:srgbClr val="C00000"/>
                </a:solidFill>
              </a:rPr>
              <a:t> crossings_count_aux_5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(edge0:edge,vertices:seq&lt;point&gt;,</a:t>
            </a:r>
            <a:r>
              <a:rPr lang="en-US" sz="1600" dirty="0" err="1">
                <a:solidFill>
                  <a:srgbClr val="C00000"/>
                </a:solidFill>
              </a:rPr>
              <a:t>count_odd:bool</a:t>
            </a:r>
            <a:r>
              <a:rPr lang="en-US" sz="1600" dirty="0">
                <a:solidFill>
                  <a:srgbClr val="C00000"/>
                </a:solidFill>
              </a:rPr>
              <a:t>)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assumes</a:t>
            </a:r>
            <a:r>
              <a:rPr lang="en-US" sz="1600" dirty="0">
                <a:solidFill>
                  <a:srgbClr val="C00000"/>
                </a:solidFill>
              </a:rPr>
              <a:t> (points2_p(vertices) &amp;&amp; </a:t>
            </a:r>
            <a:r>
              <a:rPr lang="en-US" sz="1600" dirty="0" err="1">
                <a:solidFill>
                  <a:srgbClr val="C00000"/>
                </a:solidFill>
              </a:rPr>
              <a:t>path_p</a:t>
            </a:r>
            <a:r>
              <a:rPr lang="en-US" sz="1600" dirty="0">
                <a:solidFill>
                  <a:srgbClr val="C00000"/>
                </a:solidFill>
              </a:rPr>
              <a:t>(path(vertices)))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returns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b:bool</a:t>
            </a:r>
            <a:r>
              <a:rPr lang="en-US" sz="1600" dirty="0">
                <a:solidFill>
                  <a:srgbClr val="C00000"/>
                </a:solidFill>
              </a:rPr>
              <a:t>) {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if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is_empty</a:t>
            </a:r>
            <a:r>
              <a:rPr lang="en-US" sz="1600" dirty="0">
                <a:solidFill>
                  <a:srgbClr val="C00000"/>
                </a:solidFill>
              </a:rPr>
              <a:t>(vertices) || </a:t>
            </a:r>
            <a:r>
              <a:rPr lang="en-US" sz="1600" dirty="0" err="1">
                <a:solidFill>
                  <a:srgbClr val="C00000"/>
                </a:solidFill>
              </a:rPr>
              <a:t>is_empty</a:t>
            </a:r>
            <a:r>
              <a:rPr lang="en-US" sz="1600" dirty="0">
                <a:solidFill>
                  <a:srgbClr val="C00000"/>
                </a:solidFill>
              </a:rPr>
              <a:t>(rest(vertices))) {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count_odd</a:t>
            </a:r>
            <a:r>
              <a:rPr lang="en-US" sz="1600" dirty="0">
                <a:solidFill>
                  <a:srgbClr val="C00000"/>
                </a:solidFill>
              </a:rPr>
              <a:t>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}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   else</a:t>
            </a:r>
            <a:r>
              <a:rPr lang="en-US" sz="1600" dirty="0">
                <a:solidFill>
                  <a:srgbClr val="C00000"/>
                </a:solidFill>
              </a:rPr>
              <a:t> {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crossings_count_aux_2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(edge0,rest(vertices),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 (</a:t>
            </a:r>
            <a:r>
              <a:rPr lang="en-US" sz="1600" dirty="0" err="1">
                <a:solidFill>
                  <a:srgbClr val="C00000"/>
                </a:solidFill>
              </a:rPr>
              <a:t>edge_points_intersect</a:t>
            </a: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      (edge0.p1,edge0.p2,first(vertices),first(rest(vertices)))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   </a:t>
            </a:r>
            <a:r>
              <a:rPr lang="en-US" sz="1600" b="1" dirty="0">
                <a:solidFill>
                  <a:srgbClr val="C00000"/>
                </a:solidFill>
              </a:rPr>
              <a:t>?</a:t>
            </a:r>
            <a:r>
              <a:rPr lang="en-US" sz="1600" dirty="0">
                <a:solidFill>
                  <a:srgbClr val="C00000"/>
                </a:solidFill>
              </a:rPr>
              <a:t> !</a:t>
            </a:r>
            <a:r>
              <a:rPr lang="en-US" sz="1600" dirty="0" err="1">
                <a:solidFill>
                  <a:srgbClr val="C00000"/>
                </a:solidFill>
              </a:rPr>
              <a:t>count_odd</a:t>
            </a:r>
            <a:r>
              <a:rPr lang="en-US" sz="1600" dirty="0">
                <a:solidFill>
                  <a:srgbClr val="C00000"/>
                </a:solidFill>
              </a:rPr>
              <a:t> : </a:t>
            </a:r>
            <a:r>
              <a:rPr lang="en-US" sz="1600" dirty="0" err="1">
                <a:solidFill>
                  <a:srgbClr val="C00000"/>
                </a:solidFill>
              </a:rPr>
              <a:t>count_odd</a:t>
            </a:r>
            <a:r>
              <a:rPr lang="en-US" sz="1600" dirty="0">
                <a:solidFill>
                  <a:srgbClr val="C00000"/>
                </a:solidFill>
              </a:rPr>
              <a:t>));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 </a:t>
            </a:r>
          </a:p>
          <a:p>
            <a:pPr marL="0" indent="0">
              <a:spcBef>
                <a:spcPts val="400"/>
              </a:spcBef>
              <a:buNone/>
            </a:pP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11F8-5C7D-7F44-A727-1C7257A8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42703" cy="44112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Final ACL2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D33F-8B5C-2F47-8340-521395545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52052"/>
            <a:ext cx="5277465" cy="51249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(defun crossings_count_aux_6 (edge0 vertices </a:t>
            </a:r>
            <a:r>
              <a:rPr lang="en-US" sz="1600" dirty="0" err="1">
                <a:solidFill>
                  <a:schemeClr val="accent1"/>
                </a:solidFill>
              </a:rPr>
              <a:t>count_odd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(declare (</a:t>
            </a:r>
            <a:r>
              <a:rPr lang="en-US" sz="1600" dirty="0" err="1">
                <a:solidFill>
                  <a:schemeClr val="accent1"/>
                </a:solidFill>
              </a:rPr>
              <a:t>xargs</a:t>
            </a:r>
            <a:r>
              <a:rPr lang="en-US" sz="1600" dirty="0">
                <a:solidFill>
                  <a:schemeClr val="accent1"/>
                </a:solidFill>
              </a:rPr>
              <a:t> :ruler-extenders :all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       :guard (and (points2_p vertices)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                            (edge-P edge0))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       :measure (</a:t>
            </a:r>
            <a:r>
              <a:rPr lang="en-US" sz="1600" dirty="0" err="1">
                <a:solidFill>
                  <a:schemeClr val="accent1"/>
                </a:solidFill>
              </a:rPr>
              <a:t>len</a:t>
            </a:r>
            <a:r>
              <a:rPr lang="en-US" sz="1600" dirty="0">
                <a:solidFill>
                  <a:schemeClr val="accent1"/>
                </a:solidFill>
              </a:rPr>
              <a:t> (path vertices))))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(and (</a:t>
            </a:r>
            <a:r>
              <a:rPr lang="en-US" sz="1600" dirty="0" err="1">
                <a:solidFill>
                  <a:schemeClr val="accent1"/>
                </a:solidFill>
              </a:rPr>
              <a:t>mbt</a:t>
            </a:r>
            <a:r>
              <a:rPr lang="en-US" sz="1600" dirty="0">
                <a:solidFill>
                  <a:schemeClr val="accent1"/>
                </a:solidFill>
              </a:rPr>
              <a:t> (points2_p vertices))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(if (or (not (</a:t>
            </a:r>
            <a:r>
              <a:rPr lang="en-US" sz="1600" dirty="0" err="1">
                <a:solidFill>
                  <a:schemeClr val="accent1"/>
                </a:solidFill>
              </a:rPr>
              <a:t>mbt</a:t>
            </a:r>
            <a:r>
              <a:rPr lang="en-US" sz="1600" dirty="0">
                <a:solidFill>
                  <a:schemeClr val="accent1"/>
                </a:solidFill>
              </a:rPr>
              <a:t> (edge-P edge0)))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(not (</a:t>
            </a:r>
            <a:r>
              <a:rPr lang="en-US" sz="1600" dirty="0" err="1">
                <a:solidFill>
                  <a:schemeClr val="accent1"/>
                </a:solidFill>
              </a:rPr>
              <a:t>consp</a:t>
            </a:r>
            <a:r>
              <a:rPr lang="en-US" sz="1600" dirty="0">
                <a:solidFill>
                  <a:schemeClr val="accent1"/>
                </a:solidFill>
              </a:rPr>
              <a:t> vertices))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(not (</a:t>
            </a:r>
            <a:r>
              <a:rPr lang="en-US" sz="1600" dirty="0" err="1">
                <a:solidFill>
                  <a:schemeClr val="accent1"/>
                </a:solidFill>
              </a:rPr>
              <a:t>consp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n-US" sz="1600" dirty="0" err="1">
                <a:solidFill>
                  <a:schemeClr val="accent1"/>
                </a:solidFill>
              </a:rPr>
              <a:t>cdr</a:t>
            </a:r>
            <a:r>
              <a:rPr lang="en-US" sz="1600" dirty="0">
                <a:solidFill>
                  <a:schemeClr val="accent1"/>
                </a:solidFill>
              </a:rPr>
              <a:t> vertices))))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</a:t>
            </a:r>
            <a:r>
              <a:rPr lang="en-US" sz="1600" dirty="0" err="1">
                <a:solidFill>
                  <a:schemeClr val="accent1"/>
                </a:solidFill>
              </a:rPr>
              <a:t>count_odd</a:t>
            </a: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(crossings_count_aux_6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edge0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(rest1 vertices)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(if (</a:t>
            </a:r>
            <a:r>
              <a:rPr lang="en-US" sz="1600" dirty="0" err="1">
                <a:solidFill>
                  <a:schemeClr val="accent1"/>
                </a:solidFill>
              </a:rPr>
              <a:t>edge_points_intersect</a:t>
            </a:r>
            <a:r>
              <a:rPr lang="en-US" sz="1600" dirty="0">
                <a:solidFill>
                  <a:schemeClr val="accent1"/>
                </a:solidFill>
              </a:rPr>
              <a:t> (edge-&gt;p1$INLINE edge0)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                                          (edge-&gt;p2$INLINE edge0)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                                          (car vertices)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                                          (car (</a:t>
            </a:r>
            <a:r>
              <a:rPr lang="en-US" sz="1600" dirty="0" err="1">
                <a:solidFill>
                  <a:schemeClr val="accent1"/>
                </a:solidFill>
              </a:rPr>
              <a:t>cdr</a:t>
            </a:r>
            <a:r>
              <a:rPr lang="en-US" sz="1600" dirty="0">
                <a:solidFill>
                  <a:schemeClr val="accent1"/>
                </a:solidFill>
              </a:rPr>
              <a:t> vertices)))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   (not </a:t>
            </a:r>
            <a:r>
              <a:rPr lang="en-US" sz="1600" dirty="0" err="1">
                <a:solidFill>
                  <a:schemeClr val="accent1"/>
                </a:solidFill>
              </a:rPr>
              <a:t>count_odd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                   </a:t>
            </a:r>
            <a:r>
              <a:rPr lang="en-US" sz="1600" dirty="0" err="1">
                <a:solidFill>
                  <a:schemeClr val="accent1"/>
                </a:solidFill>
              </a:rPr>
              <a:t>count_odd</a:t>
            </a:r>
            <a:r>
              <a:rPr lang="en-US" sz="1600" dirty="0">
                <a:solidFill>
                  <a:schemeClr val="accent1"/>
                </a:solidFill>
              </a:rPr>
              <a:t>)))))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77BAC-D87F-9042-8C2D-C4EB73C6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859" y="1052052"/>
            <a:ext cx="6005383" cy="51249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function</a:t>
            </a:r>
            <a:r>
              <a:rPr lang="en-US" sz="1600" dirty="0">
                <a:solidFill>
                  <a:srgbClr val="C00000"/>
                </a:solidFill>
              </a:rPr>
              <a:t> crossings_count_aux_5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(edge0:edge,vertices:seq&lt;point&gt;,</a:t>
            </a:r>
            <a:r>
              <a:rPr lang="en-US" sz="1600" dirty="0" err="1">
                <a:solidFill>
                  <a:srgbClr val="C00000"/>
                </a:solidFill>
              </a:rPr>
              <a:t>count_odd:bool</a:t>
            </a:r>
            <a:r>
              <a:rPr lang="en-US" sz="1600" dirty="0">
                <a:solidFill>
                  <a:srgbClr val="C00000"/>
                </a:solidFill>
              </a:rPr>
              <a:t>)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assumes</a:t>
            </a:r>
            <a:r>
              <a:rPr lang="en-US" sz="1600" dirty="0">
                <a:solidFill>
                  <a:srgbClr val="C00000"/>
                </a:solidFill>
              </a:rPr>
              <a:t> (points2_p(vertices) &amp;&amp; </a:t>
            </a:r>
            <a:r>
              <a:rPr lang="en-US" sz="1600" dirty="0" err="1">
                <a:solidFill>
                  <a:srgbClr val="C00000"/>
                </a:solidFill>
              </a:rPr>
              <a:t>path_p</a:t>
            </a:r>
            <a:r>
              <a:rPr lang="en-US" sz="1600" dirty="0">
                <a:solidFill>
                  <a:srgbClr val="C00000"/>
                </a:solidFill>
              </a:rPr>
              <a:t>(path(vertices)))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returns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b:bool</a:t>
            </a:r>
            <a:r>
              <a:rPr lang="en-US" sz="1600" dirty="0">
                <a:solidFill>
                  <a:srgbClr val="C00000"/>
                </a:solidFill>
              </a:rPr>
              <a:t>) {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if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is_empty</a:t>
            </a:r>
            <a:r>
              <a:rPr lang="en-US" sz="1600" dirty="0">
                <a:solidFill>
                  <a:srgbClr val="C00000"/>
                </a:solidFill>
              </a:rPr>
              <a:t>(vertices) || </a:t>
            </a:r>
            <a:r>
              <a:rPr lang="en-US" sz="1600" dirty="0" err="1">
                <a:solidFill>
                  <a:srgbClr val="C00000"/>
                </a:solidFill>
              </a:rPr>
              <a:t>is_empty</a:t>
            </a:r>
            <a:r>
              <a:rPr lang="en-US" sz="1600" dirty="0">
                <a:solidFill>
                  <a:srgbClr val="C00000"/>
                </a:solidFill>
              </a:rPr>
              <a:t>(rest(vertices))) {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count_odd</a:t>
            </a:r>
            <a:r>
              <a:rPr lang="en-US" sz="1600" dirty="0">
                <a:solidFill>
                  <a:srgbClr val="C00000"/>
                </a:solidFill>
              </a:rPr>
              <a:t>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}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   else</a:t>
            </a:r>
            <a:r>
              <a:rPr lang="en-US" sz="1600" dirty="0">
                <a:solidFill>
                  <a:srgbClr val="C00000"/>
                </a:solidFill>
              </a:rPr>
              <a:t> {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</a:t>
            </a:r>
            <a:r>
              <a:rPr lang="en-US" sz="1600" b="1" dirty="0">
                <a:solidFill>
                  <a:srgbClr val="C00000"/>
                </a:solidFill>
              </a:rPr>
              <a:t>return</a:t>
            </a:r>
            <a:r>
              <a:rPr lang="en-US" sz="1600" dirty="0">
                <a:solidFill>
                  <a:srgbClr val="C00000"/>
                </a:solidFill>
              </a:rPr>
              <a:t> crossings_count_aux_2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(edge0,rest(vertices),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 (</a:t>
            </a:r>
            <a:r>
              <a:rPr lang="en-US" sz="1600" dirty="0" err="1">
                <a:solidFill>
                  <a:srgbClr val="C00000"/>
                </a:solidFill>
              </a:rPr>
              <a:t>edge_points_intersect</a:t>
            </a: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     (edge0.p1,edge0.p2,first(vertices),first(rest(vertices)))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     </a:t>
            </a:r>
            <a:r>
              <a:rPr lang="en-US" sz="1600" b="1" dirty="0">
                <a:solidFill>
                  <a:srgbClr val="C00000"/>
                </a:solidFill>
              </a:rPr>
              <a:t>?</a:t>
            </a:r>
            <a:r>
              <a:rPr lang="en-US" sz="1600" dirty="0">
                <a:solidFill>
                  <a:srgbClr val="C00000"/>
                </a:solidFill>
              </a:rPr>
              <a:t> !</a:t>
            </a:r>
            <a:r>
              <a:rPr lang="en-US" sz="1600" dirty="0" err="1">
                <a:solidFill>
                  <a:srgbClr val="C00000"/>
                </a:solidFill>
              </a:rPr>
              <a:t>count_odd</a:t>
            </a:r>
            <a:r>
              <a:rPr lang="en-US" sz="1600" dirty="0">
                <a:solidFill>
                  <a:srgbClr val="C00000"/>
                </a:solidFill>
              </a:rPr>
              <a:t> : </a:t>
            </a:r>
            <a:r>
              <a:rPr lang="en-US" sz="1600" dirty="0" err="1">
                <a:solidFill>
                  <a:srgbClr val="C00000"/>
                </a:solidFill>
              </a:rPr>
              <a:t>count_odd</a:t>
            </a:r>
            <a:r>
              <a:rPr lang="en-US" sz="1600" dirty="0">
                <a:solidFill>
                  <a:srgbClr val="C00000"/>
                </a:solidFill>
              </a:rPr>
              <a:t>));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  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  } </a:t>
            </a:r>
          </a:p>
          <a:p>
            <a:pPr marL="0" indent="0">
              <a:spcBef>
                <a:spcPts val="400"/>
              </a:spcBef>
              <a:buNone/>
            </a:pP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1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79E8938-B6D2-64D7-2056-34AA8CAF6FEA}"/>
              </a:ext>
            </a:extLst>
          </p:cNvPr>
          <p:cNvSpPr/>
          <p:nvPr/>
        </p:nvSpPr>
        <p:spPr>
          <a:xfrm>
            <a:off x="7463700" y="5722185"/>
            <a:ext cx="703088" cy="338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EA6BF5-6FB7-78F6-F1B2-E53F037F0767}"/>
                  </a:ext>
                </a:extLst>
              </p:cNvPr>
              <p:cNvSpPr/>
              <p:nvPr/>
            </p:nvSpPr>
            <p:spPr>
              <a:xfrm>
                <a:off x="7621150" y="5660711"/>
                <a:ext cx="388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EA6BF5-6FB7-78F6-F1B2-E53F037F0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150" y="5660711"/>
                <a:ext cx="388183" cy="40011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254AC8-DE3F-F107-A1AF-5E9CB78807D7}"/>
              </a:ext>
            </a:extLst>
          </p:cNvPr>
          <p:cNvCxnSpPr>
            <a:cxnSpLocks/>
            <a:stCxn id="23" idx="2"/>
            <a:endCxn id="14" idx="0"/>
          </p:cNvCxnSpPr>
          <p:nvPr/>
        </p:nvCxnSpPr>
        <p:spPr>
          <a:xfrm>
            <a:off x="7815244" y="5369879"/>
            <a:ext cx="0" cy="35230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62AC83-C953-E2CD-8BD9-E97D13505F86}"/>
              </a:ext>
            </a:extLst>
          </p:cNvPr>
          <p:cNvCxnSpPr>
            <a:cxnSpLocks/>
            <a:stCxn id="34" idx="2"/>
            <a:endCxn id="25" idx="0"/>
          </p:cNvCxnSpPr>
          <p:nvPr/>
        </p:nvCxnSpPr>
        <p:spPr>
          <a:xfrm>
            <a:off x="7815244" y="2941725"/>
            <a:ext cx="0" cy="3566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8B7114F-F3CB-9F55-F6D8-28AAECFA5896}"/>
              </a:ext>
            </a:extLst>
          </p:cNvPr>
          <p:cNvSpPr/>
          <p:nvPr/>
        </p:nvSpPr>
        <p:spPr>
          <a:xfrm>
            <a:off x="7463700" y="3298412"/>
            <a:ext cx="703088" cy="338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D7F4A6-2D02-4B9B-DBDA-FCB9D8E1791D}"/>
                  </a:ext>
                </a:extLst>
              </p:cNvPr>
              <p:cNvSpPr/>
              <p:nvPr/>
            </p:nvSpPr>
            <p:spPr>
              <a:xfrm>
                <a:off x="7578062" y="3236938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D7F4A6-2D02-4B9B-DBDA-FCB9D8E17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62" y="3236938"/>
                <a:ext cx="47436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37548BF-541E-8857-EF75-0FFA1129F870}"/>
              </a:ext>
            </a:extLst>
          </p:cNvPr>
          <p:cNvSpPr/>
          <p:nvPr/>
        </p:nvSpPr>
        <p:spPr>
          <a:xfrm>
            <a:off x="7463700" y="5031161"/>
            <a:ext cx="703088" cy="338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142D88-00C0-0089-1413-3F2828673C24}"/>
                  </a:ext>
                </a:extLst>
              </p:cNvPr>
              <p:cNvSpPr/>
              <p:nvPr/>
            </p:nvSpPr>
            <p:spPr>
              <a:xfrm>
                <a:off x="7578062" y="4969687"/>
                <a:ext cx="4853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142D88-00C0-0089-1413-3F2828673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62" y="4969687"/>
                <a:ext cx="4853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6DD5C8-8C9C-E734-178D-E3FD96507DED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815244" y="3637130"/>
            <a:ext cx="641" cy="356605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0F6A93-DE93-E27E-2F51-97428B04E45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815241" y="4666872"/>
            <a:ext cx="3" cy="36428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046396-4340-FA3F-B5A5-7CB4E23517B0}"/>
              </a:ext>
            </a:extLst>
          </p:cNvPr>
          <p:cNvSpPr txBox="1"/>
          <p:nvPr/>
        </p:nvSpPr>
        <p:spPr>
          <a:xfrm>
            <a:off x="7542404" y="402004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ambria"/>
              </a:rPr>
              <a:t>. . 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1D1384-CEE1-12BB-76C0-8DE978C2699E}"/>
              </a:ext>
            </a:extLst>
          </p:cNvPr>
          <p:cNvSpPr txBox="1"/>
          <p:nvPr/>
        </p:nvSpPr>
        <p:spPr>
          <a:xfrm>
            <a:off x="8609929" y="4101392"/>
            <a:ext cx="325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Cambria"/>
              </a:rPr>
              <a:t>intermediate specifications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990F848-5F47-02F6-0E7F-672B329F00CA}"/>
              </a:ext>
            </a:extLst>
          </p:cNvPr>
          <p:cNvSpPr/>
          <p:nvPr/>
        </p:nvSpPr>
        <p:spPr>
          <a:xfrm>
            <a:off x="8353901" y="3298411"/>
            <a:ext cx="164431" cy="2071385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DA8121CF-FFBA-E551-8292-4083B1522D8A}"/>
              </a:ext>
            </a:extLst>
          </p:cNvPr>
          <p:cNvSpPr/>
          <p:nvPr/>
        </p:nvSpPr>
        <p:spPr>
          <a:xfrm flipH="1">
            <a:off x="7066313" y="2772054"/>
            <a:ext cx="164431" cy="2408945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A8C404-4C1D-50EB-AAE2-0DA52DE5964B}"/>
              </a:ext>
            </a:extLst>
          </p:cNvPr>
          <p:cNvSpPr txBox="1"/>
          <p:nvPr/>
        </p:nvSpPr>
        <p:spPr>
          <a:xfrm>
            <a:off x="4431191" y="3793680"/>
            <a:ext cx="258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Avenir Book" panose="02000503020000020003" pitchFamily="2" charset="0"/>
                <a:cs typeface="Cambria"/>
              </a:rPr>
              <a:t>stepwise refinements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745AD4-8102-F5CF-CE19-6F23F8AEF6FB}"/>
              </a:ext>
            </a:extLst>
          </p:cNvPr>
          <p:cNvSpPr/>
          <p:nvPr/>
        </p:nvSpPr>
        <p:spPr>
          <a:xfrm>
            <a:off x="7463700" y="2603007"/>
            <a:ext cx="703088" cy="338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D21D22-33C0-6206-8B72-3C2FC9E0DBA4}"/>
                  </a:ext>
                </a:extLst>
              </p:cNvPr>
              <p:cNvSpPr/>
              <p:nvPr/>
            </p:nvSpPr>
            <p:spPr>
              <a:xfrm>
                <a:off x="7578062" y="2541533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D21D22-33C0-6206-8B72-3C2FC9E0D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62" y="2541533"/>
                <a:ext cx="4743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17E9D94-8195-007A-F61D-1784BD51FBF3}"/>
              </a:ext>
            </a:extLst>
          </p:cNvPr>
          <p:cNvSpPr txBox="1"/>
          <p:nvPr/>
        </p:nvSpPr>
        <p:spPr>
          <a:xfrm>
            <a:off x="8609929" y="2541533"/>
            <a:ext cx="3185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Cambria"/>
              </a:rPr>
              <a:t>requirements specification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D325E07-F55E-B9C9-AA0C-BC32D1B5A5D3}"/>
              </a:ext>
            </a:extLst>
          </p:cNvPr>
          <p:cNvSpPr/>
          <p:nvPr/>
        </p:nvSpPr>
        <p:spPr>
          <a:xfrm>
            <a:off x="8353901" y="2603008"/>
            <a:ext cx="164431" cy="338636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B2CA0A-32C8-C64C-D835-76D4DD49EDA9}"/>
              </a:ext>
            </a:extLst>
          </p:cNvPr>
          <p:cNvSpPr txBox="1"/>
          <p:nvPr/>
        </p:nvSpPr>
        <p:spPr>
          <a:xfrm>
            <a:off x="8609929" y="5680461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Cambria"/>
              </a:rPr>
              <a:t>implementation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1732DE97-84D1-84F0-67A8-600A70044D5C}"/>
              </a:ext>
            </a:extLst>
          </p:cNvPr>
          <p:cNvSpPr/>
          <p:nvPr/>
        </p:nvSpPr>
        <p:spPr>
          <a:xfrm>
            <a:off x="8353901" y="5722103"/>
            <a:ext cx="164431" cy="338718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AF6CC-FC04-5A94-544B-4E98BCACD43F}"/>
              </a:ext>
            </a:extLst>
          </p:cNvPr>
          <p:cNvSpPr txBox="1"/>
          <p:nvPr/>
        </p:nvSpPr>
        <p:spPr>
          <a:xfrm>
            <a:off x="4945947" y="5345977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Avenir Book" panose="02000503020000020003" pitchFamily="2" charset="0"/>
                <a:cs typeface="Cambria"/>
              </a:rPr>
              <a:t>code generation</a:t>
            </a:r>
          </a:p>
          <a:p>
            <a:pPr algn="ctr"/>
            <a:r>
              <a:rPr lang="en-US" sz="1600" dirty="0">
                <a:latin typeface="Avenir Book" panose="02000503020000020003" pitchFamily="2" charset="0"/>
                <a:cs typeface="Cambria"/>
              </a:rPr>
              <a:t>(optional in ACL2)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2E89A058-3628-924D-3C0A-A7159DE2F75E}"/>
              </a:ext>
            </a:extLst>
          </p:cNvPr>
          <p:cNvSpPr/>
          <p:nvPr/>
        </p:nvSpPr>
        <p:spPr>
          <a:xfrm flipH="1">
            <a:off x="7066313" y="5227103"/>
            <a:ext cx="164431" cy="660827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4ED779-F384-01E5-7296-B49D3EDA9401}"/>
              </a:ext>
            </a:extLst>
          </p:cNvPr>
          <p:cNvSpPr txBox="1"/>
          <p:nvPr/>
        </p:nvSpPr>
        <p:spPr>
          <a:xfrm>
            <a:off x="285741" y="795808"/>
            <a:ext cx="988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APT (Automated Program Transformations) is a toolkit, built on ACL2,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for formally verified program synthesis via transformational refinement.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B6F8FC-4F08-D31E-4B84-396F7B11767E}"/>
                  </a:ext>
                </a:extLst>
              </p:cNvPr>
              <p:cNvSpPr txBox="1"/>
              <p:nvPr/>
            </p:nvSpPr>
            <p:spPr>
              <a:xfrm>
                <a:off x="285741" y="2332049"/>
                <a:ext cx="3844707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cs typeface="Cambria"/>
                  </a:rPr>
                  <a:t>APT transformations may be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cs typeface="Cambria"/>
                  </a:rPr>
                  <a:t>used to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cs typeface="Cambria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cs typeface="Cambria"/>
                  </a:rPr>
                  <a:t>,</a:t>
                </a:r>
              </a:p>
              <a:p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along </a:t>
                </a:r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cs typeface="Cambria"/>
                  </a:rPr>
                  <a:t>with proofs of refinement.</a:t>
                </a:r>
              </a:p>
              <a:p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APT transformation may require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venir Book" panose="02000503020000020003" pitchFamily="2" charset="0"/>
                    <a:cs typeface="Cambria"/>
                  </a:rPr>
                  <a:t>proving applicability conditions.</a:t>
                </a:r>
              </a:p>
              <a:p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APT transformations include:</a:t>
                </a:r>
              </a:p>
              <a:p>
                <a:pPr marL="233363" indent="-2333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Refine types isomorphically.</a:t>
                </a:r>
              </a:p>
              <a:p>
                <a:pPr marL="233363" indent="-2333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Make functions tail-recursive.</a:t>
                </a:r>
              </a:p>
              <a:p>
                <a:pPr marL="233363" indent="-2333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Simplify via rewrite rules.</a:t>
                </a:r>
              </a:p>
              <a:p>
                <a:pPr marL="233363" indent="-2333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Incrementalize computations.</a:t>
                </a:r>
              </a:p>
              <a:p>
                <a:pPr marL="233363" indent="-2333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 Book" panose="02000503020000020003" pitchFamily="2" charset="0"/>
                    <a:cs typeface="Cambria"/>
                  </a:rPr>
                  <a:t>And many others.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B6F8FC-4F08-D31E-4B84-396F7B11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1" y="2332049"/>
                <a:ext cx="3844707" cy="3477875"/>
              </a:xfrm>
              <a:prstGeom prst="rect">
                <a:avLst/>
              </a:prstGeom>
              <a:blipFill>
                <a:blip r:embed="rId6"/>
                <a:stretch>
                  <a:fillRect l="-1645" t="-1091" r="-658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3071D19-70C2-9C83-F354-9F702BF779F4}"/>
              </a:ext>
            </a:extLst>
          </p:cNvPr>
          <p:cNvSpPr txBox="1"/>
          <p:nvPr/>
        </p:nvSpPr>
        <p:spPr>
          <a:xfrm>
            <a:off x="5856820" y="1741391"/>
            <a:ext cx="3916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Cambria"/>
              </a:rPr>
              <a:t>program synthesis by refinement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A027A506-5840-2B08-35D3-6E90B3D8C86C}"/>
              </a:ext>
            </a:extLst>
          </p:cNvPr>
          <p:cNvSpPr/>
          <p:nvPr/>
        </p:nvSpPr>
        <p:spPr>
          <a:xfrm rot="16200000">
            <a:off x="8031281" y="-1384762"/>
            <a:ext cx="164431" cy="7364610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71E9450-EC89-B34E-107C-811BFDB56F4D}"/>
              </a:ext>
            </a:extLst>
          </p:cNvPr>
          <p:cNvSpPr/>
          <p:nvPr/>
        </p:nvSpPr>
        <p:spPr>
          <a:xfrm>
            <a:off x="4138746" y="2332049"/>
            <a:ext cx="164431" cy="3375991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93C484-2098-18AA-898C-72276BEA3EF4}"/>
              </a:ext>
            </a:extLst>
          </p:cNvPr>
          <p:cNvSpPr txBox="1"/>
          <p:nvPr/>
        </p:nvSpPr>
        <p:spPr>
          <a:xfrm>
            <a:off x="285741" y="161154"/>
            <a:ext cx="237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  <a:cs typeface="Cambria"/>
              </a:rPr>
              <a:t>Background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62B33A-A9EA-2E87-86A8-AFC0D592D0C2}"/>
              </a:ext>
            </a:extLst>
          </p:cNvPr>
          <p:cNvSpPr txBox="1"/>
          <p:nvPr/>
        </p:nvSpPr>
        <p:spPr>
          <a:xfrm>
            <a:off x="285741" y="6246238"/>
            <a:ext cx="627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Users must have expertise in APT and ACL2.</a:t>
            </a:r>
          </a:p>
        </p:txBody>
      </p:sp>
    </p:spTree>
    <p:extLst>
      <p:ext uri="{BB962C8B-B14F-4D97-AF65-F5344CB8AC3E}">
        <p14:creationId xmlns:p14="http://schemas.microsoft.com/office/powerpoint/2010/main" val="236237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F208-0E8E-C14C-BEAC-FF826DF0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15865" cy="56894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E389-D0E3-7049-AB53-E921A935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703"/>
            <a:ext cx="10515600" cy="4987260"/>
          </a:xfrm>
        </p:spPr>
        <p:txBody>
          <a:bodyPr/>
          <a:lstStyle/>
          <a:p>
            <a:r>
              <a:rPr lang="en-US" dirty="0"/>
              <a:t>Language Enhancement</a:t>
            </a:r>
          </a:p>
          <a:p>
            <a:pPr lvl="1"/>
            <a:r>
              <a:rPr lang="en-US" dirty="0"/>
              <a:t>User type parameterization</a:t>
            </a:r>
          </a:p>
          <a:p>
            <a:pPr lvl="1"/>
            <a:r>
              <a:rPr lang="en-US" dirty="0"/>
              <a:t>Imperative-looking constructs such as loops</a:t>
            </a:r>
          </a:p>
          <a:p>
            <a:pPr lvl="1"/>
            <a:r>
              <a:rPr lang="en-US" dirty="0"/>
              <a:t>Support for more APT transformations</a:t>
            </a:r>
          </a:p>
          <a:p>
            <a:r>
              <a:rPr lang="en-US" dirty="0"/>
              <a:t>Prover Interaction</a:t>
            </a:r>
          </a:p>
          <a:p>
            <a:pPr lvl="1"/>
            <a:r>
              <a:rPr lang="en-US" dirty="0"/>
              <a:t>Hints for prover</a:t>
            </a:r>
          </a:p>
          <a:p>
            <a:pPr lvl="1"/>
            <a:r>
              <a:rPr lang="en-US" dirty="0"/>
              <a:t>Feedback for failed proofs in </a:t>
            </a:r>
            <a:r>
              <a:rPr lang="en-US" dirty="0" err="1"/>
              <a:t>Syntheto</a:t>
            </a:r>
            <a:r>
              <a:rPr lang="en-US" dirty="0"/>
              <a:t> terms</a:t>
            </a:r>
          </a:p>
          <a:p>
            <a:r>
              <a:rPr lang="en-US" dirty="0"/>
              <a:t>Improved IDE capabilities</a:t>
            </a:r>
          </a:p>
          <a:p>
            <a:r>
              <a:rPr lang="en-US" dirty="0" err="1"/>
              <a:t>Syntheto</a:t>
            </a:r>
            <a:r>
              <a:rPr lang="en-US" dirty="0"/>
              <a:t> Execution</a:t>
            </a:r>
          </a:p>
          <a:p>
            <a:pPr lvl="1"/>
            <a:r>
              <a:rPr lang="en-US" dirty="0"/>
              <a:t>Ability to interactively run ACL2 code with results in </a:t>
            </a:r>
            <a:r>
              <a:rPr lang="en-US" dirty="0" err="1"/>
              <a:t>Syntheto</a:t>
            </a:r>
            <a:r>
              <a:rPr lang="en-US" dirty="0"/>
              <a:t> syntax</a:t>
            </a:r>
          </a:p>
          <a:p>
            <a:pPr lvl="1"/>
            <a:r>
              <a:rPr lang="en-US" dirty="0"/>
              <a:t>Generation of Java with ATJ or C </a:t>
            </a:r>
            <a:r>
              <a:rPr lang="en-US"/>
              <a:t>code with ATC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6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4DF58F-3A05-EE81-D773-07D103ADF49E}"/>
              </a:ext>
            </a:extLst>
          </p:cNvPr>
          <p:cNvSpPr/>
          <p:nvPr/>
        </p:nvSpPr>
        <p:spPr>
          <a:xfrm>
            <a:off x="2532660" y="2385308"/>
            <a:ext cx="7126679" cy="2677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Avenir Book" panose="02000503020000020003" pitchFamily="2" charset="0"/>
              </a:rPr>
              <a:t>Syntheto language &amp; IDE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4ECAE8-1476-3E3F-7F5D-943D2C364655}"/>
              </a:ext>
            </a:extLst>
          </p:cNvPr>
          <p:cNvGrpSpPr/>
          <p:nvPr/>
        </p:nvGrpSpPr>
        <p:grpSpPr>
          <a:xfrm>
            <a:off x="5468177" y="3072337"/>
            <a:ext cx="1272848" cy="1714693"/>
            <a:chOff x="5702269" y="2595276"/>
            <a:chExt cx="1272848" cy="1714693"/>
          </a:xfrm>
        </p:grpSpPr>
        <p:pic>
          <p:nvPicPr>
            <p:cNvPr id="15" name="Graphic 14" descr="Bridge scene with solid fill">
              <a:extLst>
                <a:ext uri="{FF2B5EF4-FFF2-40B4-BE49-F238E27FC236}">
                  <a16:creationId xmlns:a16="http://schemas.microsoft.com/office/drawing/2014/main" id="{EA69DC39-A9EB-DAD7-D614-9A7BE0473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2269" y="2873205"/>
              <a:ext cx="1272848" cy="127284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E75873-2BF8-190D-E53E-9FBA26037550}"/>
                </a:ext>
              </a:extLst>
            </p:cNvPr>
            <p:cNvSpPr/>
            <p:nvPr/>
          </p:nvSpPr>
          <p:spPr>
            <a:xfrm>
              <a:off x="5702269" y="3776420"/>
              <a:ext cx="1272848" cy="5335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Bridge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FF3592-AD1C-7C6C-8822-317FC99CC7F0}"/>
                </a:ext>
              </a:extLst>
            </p:cNvPr>
            <p:cNvSpPr/>
            <p:nvPr/>
          </p:nvSpPr>
          <p:spPr>
            <a:xfrm>
              <a:off x="5702269" y="2595276"/>
              <a:ext cx="1272848" cy="5335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ACL2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3C3341-F513-79AA-3519-B97608DAF207}"/>
              </a:ext>
            </a:extLst>
          </p:cNvPr>
          <p:cNvGrpSpPr/>
          <p:nvPr/>
        </p:nvGrpSpPr>
        <p:grpSpPr>
          <a:xfrm>
            <a:off x="2786196" y="3023504"/>
            <a:ext cx="2777066" cy="1812360"/>
            <a:chOff x="3020288" y="2608506"/>
            <a:chExt cx="2777066" cy="1812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1B7EE8-4BCD-CFF0-9944-4E725AABC49B}"/>
                </a:ext>
              </a:extLst>
            </p:cNvPr>
            <p:cNvSpPr/>
            <p:nvPr/>
          </p:nvSpPr>
          <p:spPr>
            <a:xfrm>
              <a:off x="3020288" y="2608506"/>
              <a:ext cx="2777066" cy="1812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Syntheto front end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D928A0-5D69-9D87-7FA1-44BD837668F1}"/>
                </a:ext>
              </a:extLst>
            </p:cNvPr>
            <p:cNvSpPr/>
            <p:nvPr/>
          </p:nvSpPr>
          <p:spPr>
            <a:xfrm>
              <a:off x="3600757" y="3724359"/>
              <a:ext cx="1616128" cy="5856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VS 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B33127-8D8D-ADB1-9424-14781DB57A47}"/>
                </a:ext>
              </a:extLst>
            </p:cNvPr>
            <p:cNvSpPr/>
            <p:nvPr/>
          </p:nvSpPr>
          <p:spPr>
            <a:xfrm>
              <a:off x="3826149" y="3037121"/>
              <a:ext cx="1165344" cy="5856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Xtext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1D4BC2-5601-ADF9-B262-15A222EE4F24}"/>
              </a:ext>
            </a:extLst>
          </p:cNvPr>
          <p:cNvGrpSpPr/>
          <p:nvPr/>
        </p:nvGrpSpPr>
        <p:grpSpPr>
          <a:xfrm>
            <a:off x="6644901" y="3023504"/>
            <a:ext cx="2777066" cy="1812360"/>
            <a:chOff x="6878993" y="2608506"/>
            <a:chExt cx="2777066" cy="1812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134EDA-1587-76B0-205B-2CE3C71D008A}"/>
                </a:ext>
              </a:extLst>
            </p:cNvPr>
            <p:cNvSpPr/>
            <p:nvPr/>
          </p:nvSpPr>
          <p:spPr>
            <a:xfrm>
              <a:off x="6878993" y="2608506"/>
              <a:ext cx="2777066" cy="18123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Syntheto back end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6DEC95-8D24-0321-BE43-7607677A58B3}"/>
                </a:ext>
              </a:extLst>
            </p:cNvPr>
            <p:cNvSpPr/>
            <p:nvPr/>
          </p:nvSpPr>
          <p:spPr>
            <a:xfrm>
              <a:off x="7365545" y="3138668"/>
              <a:ext cx="1806167" cy="11713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APT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39A7FC-EBB7-7BBE-5267-3137FA810BC9}"/>
                </a:ext>
              </a:extLst>
            </p:cNvPr>
            <p:cNvSpPr/>
            <p:nvPr/>
          </p:nvSpPr>
          <p:spPr>
            <a:xfrm>
              <a:off x="7601534" y="3559289"/>
              <a:ext cx="1334188" cy="633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venir Book" panose="02000503020000020003" pitchFamily="2" charset="0"/>
                </a:rPr>
                <a:t>ACL2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A4AD22-21A1-07E0-128A-5A2FDAAB5418}"/>
              </a:ext>
            </a:extLst>
          </p:cNvPr>
          <p:cNvSpPr txBox="1"/>
          <p:nvPr/>
        </p:nvSpPr>
        <p:spPr>
          <a:xfrm>
            <a:off x="285741" y="795808"/>
            <a:ext cx="7520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Syntheto uses ACL2 and APT, “hiding” them behind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(1) a strongly statically typed functional language and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(2) a notebook-style IDE based on VS Code.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E14738-1FA4-91BF-9A27-2B45A030CCD3}"/>
              </a:ext>
            </a:extLst>
          </p:cNvPr>
          <p:cNvSpPr txBox="1"/>
          <p:nvPr/>
        </p:nvSpPr>
        <p:spPr>
          <a:xfrm>
            <a:off x="285741" y="161154"/>
            <a:ext cx="2410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  <a:cs typeface="Cambria"/>
              </a:rPr>
              <a:t>Architecture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E6DC9-51FF-4CB4-11BC-30A21B76CEC9}"/>
              </a:ext>
            </a:extLst>
          </p:cNvPr>
          <p:cNvSpPr txBox="1"/>
          <p:nvPr/>
        </p:nvSpPr>
        <p:spPr>
          <a:xfrm>
            <a:off x="285741" y="5451582"/>
            <a:ext cx="827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The purpose is to provide more familiarity and automation,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making formal program synthesis more widely accessible.</a:t>
            </a:r>
          </a:p>
        </p:txBody>
      </p:sp>
    </p:spTree>
    <p:extLst>
      <p:ext uri="{BB962C8B-B14F-4D97-AF65-F5344CB8AC3E}">
        <p14:creationId xmlns:p14="http://schemas.microsoft.com/office/powerpoint/2010/main" val="328051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7DE700B-E989-E6DC-F94B-059F837FE0C2}"/>
              </a:ext>
            </a:extLst>
          </p:cNvPr>
          <p:cNvSpPr/>
          <p:nvPr/>
        </p:nvSpPr>
        <p:spPr>
          <a:xfrm>
            <a:off x="4556230" y="1668937"/>
            <a:ext cx="3299054" cy="4269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7221A9-23DC-3F7E-A86E-D902A4FA9D19}"/>
              </a:ext>
            </a:extLst>
          </p:cNvPr>
          <p:cNvSpPr/>
          <p:nvPr/>
        </p:nvSpPr>
        <p:spPr>
          <a:xfrm>
            <a:off x="8292771" y="1668937"/>
            <a:ext cx="3299054" cy="4269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B0A68-CB23-0482-DD31-5C055360D8C9}"/>
              </a:ext>
            </a:extLst>
          </p:cNvPr>
          <p:cNvSpPr txBox="1"/>
          <p:nvPr/>
        </p:nvSpPr>
        <p:spPr>
          <a:xfrm>
            <a:off x="389628" y="259830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  <a:cs typeface="Cambria"/>
              </a:rPr>
              <a:t>Syntheto Usage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55FBA7-70AE-441D-3BDD-2F29F6D0BD9C}"/>
              </a:ext>
            </a:extLst>
          </p:cNvPr>
          <p:cNvSpPr/>
          <p:nvPr/>
        </p:nvSpPr>
        <p:spPr>
          <a:xfrm>
            <a:off x="8729379" y="5188506"/>
            <a:ext cx="703088" cy="338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D8A854-4488-39C2-9EF0-776B05B50B51}"/>
                  </a:ext>
                </a:extLst>
              </p:cNvPr>
              <p:cNvSpPr/>
              <p:nvPr/>
            </p:nvSpPr>
            <p:spPr>
              <a:xfrm>
                <a:off x="8886829" y="5127032"/>
                <a:ext cx="388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D8A854-4488-39C2-9EF0-776B05B50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29" y="5127032"/>
                <a:ext cx="388183" cy="40011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A4FBE9-EAB0-AAFB-F39A-A7E075BEEF4A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>
            <a:off x="9080923" y="4836200"/>
            <a:ext cx="0" cy="35230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511577-AFAB-0343-18B1-3C6E374FB64B}"/>
              </a:ext>
            </a:extLst>
          </p:cNvPr>
          <p:cNvCxnSpPr>
            <a:cxnSpLocks/>
            <a:stCxn id="15" idx="2"/>
            <a:endCxn id="8" idx="0"/>
          </p:cNvCxnSpPr>
          <p:nvPr/>
        </p:nvCxnSpPr>
        <p:spPr>
          <a:xfrm>
            <a:off x="9080923" y="2408046"/>
            <a:ext cx="0" cy="3566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99443F-6AC1-4650-2BFB-DC5586127CFF}"/>
              </a:ext>
            </a:extLst>
          </p:cNvPr>
          <p:cNvSpPr/>
          <p:nvPr/>
        </p:nvSpPr>
        <p:spPr>
          <a:xfrm>
            <a:off x="8729379" y="2764733"/>
            <a:ext cx="703088" cy="338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EEF3E3E-D6DF-C68C-532B-8F647993E1C7}"/>
                  </a:ext>
                </a:extLst>
              </p:cNvPr>
              <p:cNvSpPr/>
              <p:nvPr/>
            </p:nvSpPr>
            <p:spPr>
              <a:xfrm>
                <a:off x="8843741" y="2703259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EEF3E3E-D6DF-C68C-532B-8F647993E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741" y="2703259"/>
                <a:ext cx="47436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FAC8BA0-55C3-4D53-4626-7EF109E8AF1E}"/>
              </a:ext>
            </a:extLst>
          </p:cNvPr>
          <p:cNvSpPr/>
          <p:nvPr/>
        </p:nvSpPr>
        <p:spPr>
          <a:xfrm>
            <a:off x="8729379" y="4497482"/>
            <a:ext cx="703088" cy="338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4CA3C3-302A-52AE-C502-84AEDDBA43F5}"/>
                  </a:ext>
                </a:extLst>
              </p:cNvPr>
              <p:cNvSpPr/>
              <p:nvPr/>
            </p:nvSpPr>
            <p:spPr>
              <a:xfrm>
                <a:off x="8843741" y="4436008"/>
                <a:ext cx="4853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4CA3C3-302A-52AE-C502-84AEDDBA4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741" y="4436008"/>
                <a:ext cx="4853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C9EDF1-3A4E-35A4-4D10-6222E94F822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080923" y="3103451"/>
            <a:ext cx="641" cy="356605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55F3AB-4079-7027-3A1F-95C7E551BFC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9080920" y="4133193"/>
            <a:ext cx="3" cy="36428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E05841-EA8A-C5B9-D438-E8C58A5B8BA7}"/>
              </a:ext>
            </a:extLst>
          </p:cNvPr>
          <p:cNvSpPr txBox="1"/>
          <p:nvPr/>
        </p:nvSpPr>
        <p:spPr>
          <a:xfrm>
            <a:off x="8808083" y="3486366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ambria"/>
              </a:rPr>
              <a:t>. . 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4FC13D-816B-28E8-4514-952B70F3A929}"/>
              </a:ext>
            </a:extLst>
          </p:cNvPr>
          <p:cNvSpPr/>
          <p:nvPr/>
        </p:nvSpPr>
        <p:spPr>
          <a:xfrm>
            <a:off x="8729379" y="2069328"/>
            <a:ext cx="703088" cy="338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4610805-F43C-1630-7914-214D7A6189E5}"/>
                  </a:ext>
                </a:extLst>
              </p:cNvPr>
              <p:cNvSpPr/>
              <p:nvPr/>
            </p:nvSpPr>
            <p:spPr>
              <a:xfrm>
                <a:off x="8843741" y="2007854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4610805-F43C-1630-7914-214D7A618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741" y="2007854"/>
                <a:ext cx="4743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086A202-D627-33CC-42C7-853B7B0EEF32}"/>
              </a:ext>
            </a:extLst>
          </p:cNvPr>
          <p:cNvSpPr/>
          <p:nvPr/>
        </p:nvSpPr>
        <p:spPr>
          <a:xfrm>
            <a:off x="6629645" y="5188506"/>
            <a:ext cx="703088" cy="338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027A7-4DCA-1FA4-4C26-97EB3650E1CB}"/>
                  </a:ext>
                </a:extLst>
              </p:cNvPr>
              <p:cNvSpPr/>
              <p:nvPr/>
            </p:nvSpPr>
            <p:spPr>
              <a:xfrm>
                <a:off x="6787095" y="5127032"/>
                <a:ext cx="388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027A7-4DCA-1FA4-4C26-97EB3650E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095" y="5127032"/>
                <a:ext cx="388183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F24A8C-75D1-74BE-2A8D-65AC03FD35F9}"/>
              </a:ext>
            </a:extLst>
          </p:cNvPr>
          <p:cNvCxnSpPr>
            <a:cxnSpLocks/>
            <a:stCxn id="23" idx="2"/>
            <a:endCxn id="17" idx="0"/>
          </p:cNvCxnSpPr>
          <p:nvPr/>
        </p:nvCxnSpPr>
        <p:spPr>
          <a:xfrm>
            <a:off x="6981189" y="4836200"/>
            <a:ext cx="0" cy="35230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C62C19-03F3-64DF-F972-346F729BA5BB}"/>
              </a:ext>
            </a:extLst>
          </p:cNvPr>
          <p:cNvCxnSpPr>
            <a:cxnSpLocks/>
            <a:stCxn id="28" idx="2"/>
            <a:endCxn id="21" idx="0"/>
          </p:cNvCxnSpPr>
          <p:nvPr/>
        </p:nvCxnSpPr>
        <p:spPr>
          <a:xfrm>
            <a:off x="6981189" y="2408046"/>
            <a:ext cx="0" cy="3566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B73B744-E4FC-6858-05BC-0136FED6AA4A}"/>
              </a:ext>
            </a:extLst>
          </p:cNvPr>
          <p:cNvSpPr/>
          <p:nvPr/>
        </p:nvSpPr>
        <p:spPr>
          <a:xfrm>
            <a:off x="6629645" y="2764733"/>
            <a:ext cx="703088" cy="338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240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927EAD-B5AC-2021-4C65-8572E85B8554}"/>
                  </a:ext>
                </a:extLst>
              </p:cNvPr>
              <p:cNvSpPr/>
              <p:nvPr/>
            </p:nvSpPr>
            <p:spPr>
              <a:xfrm>
                <a:off x="6744007" y="2703259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927EAD-B5AC-2021-4C65-8572E85B8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07" y="2703259"/>
                <a:ext cx="47436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65AD78D-83D2-6728-B348-264066354693}"/>
              </a:ext>
            </a:extLst>
          </p:cNvPr>
          <p:cNvSpPr/>
          <p:nvPr/>
        </p:nvSpPr>
        <p:spPr>
          <a:xfrm>
            <a:off x="6629645" y="4497482"/>
            <a:ext cx="703088" cy="338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240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13841C-00AA-3E54-C70F-779DD8E65C2F}"/>
                  </a:ext>
                </a:extLst>
              </p:cNvPr>
              <p:cNvSpPr/>
              <p:nvPr/>
            </p:nvSpPr>
            <p:spPr>
              <a:xfrm>
                <a:off x="6744007" y="4436008"/>
                <a:ext cx="4853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13841C-00AA-3E54-C70F-779DD8E65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07" y="4436008"/>
                <a:ext cx="48538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DE1B63-EB15-B4CA-BB89-BAF3787E8D3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981189" y="3103451"/>
            <a:ext cx="641" cy="356605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F71AFD-5875-D531-A82F-F8CC0684E4E7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981186" y="4133193"/>
            <a:ext cx="3" cy="36428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F4225E-E1AF-6E54-FCB5-79C7FB20542D}"/>
              </a:ext>
            </a:extLst>
          </p:cNvPr>
          <p:cNvSpPr txBox="1"/>
          <p:nvPr/>
        </p:nvSpPr>
        <p:spPr>
          <a:xfrm>
            <a:off x="6708349" y="3486366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ambria"/>
              </a:rPr>
              <a:t>. . 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15578D-AA05-DB4A-0E01-97AD48BE688C}"/>
              </a:ext>
            </a:extLst>
          </p:cNvPr>
          <p:cNvSpPr/>
          <p:nvPr/>
        </p:nvSpPr>
        <p:spPr>
          <a:xfrm>
            <a:off x="6629645" y="2069328"/>
            <a:ext cx="703088" cy="338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240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E77160-52B7-6901-8C5D-F34759727A8E}"/>
                  </a:ext>
                </a:extLst>
              </p:cNvPr>
              <p:cNvSpPr/>
              <p:nvPr/>
            </p:nvSpPr>
            <p:spPr>
              <a:xfrm>
                <a:off x="6744007" y="2007854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E77160-52B7-6901-8C5D-F34759727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07" y="2007854"/>
                <a:ext cx="47436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DC315CD-A8E0-BD14-987D-92C7AA39C9A2}"/>
              </a:ext>
            </a:extLst>
          </p:cNvPr>
          <p:cNvCxnSpPr>
            <a:cxnSpLocks/>
            <a:stCxn id="28" idx="3"/>
            <a:endCxn id="15" idx="1"/>
          </p:cNvCxnSpPr>
          <p:nvPr/>
        </p:nvCxnSpPr>
        <p:spPr>
          <a:xfrm>
            <a:off x="7332733" y="2238687"/>
            <a:ext cx="139664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DCE8FB-54AF-6088-E089-3B1FCD0DA681}"/>
              </a:ext>
            </a:extLst>
          </p:cNvPr>
          <p:cNvCxnSpPr>
            <a:cxnSpLocks/>
            <a:stCxn id="21" idx="3"/>
            <a:endCxn id="8" idx="1"/>
          </p:cNvCxnSpPr>
          <p:nvPr/>
        </p:nvCxnSpPr>
        <p:spPr>
          <a:xfrm>
            <a:off x="7332733" y="2934092"/>
            <a:ext cx="139664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FCE6D5F-79FE-8983-F978-34BA0F3AE0F2}"/>
              </a:ext>
            </a:extLst>
          </p:cNvPr>
          <p:cNvCxnSpPr>
            <a:cxnSpLocks/>
            <a:stCxn id="23" idx="3"/>
            <a:endCxn id="10" idx="1"/>
          </p:cNvCxnSpPr>
          <p:nvPr/>
        </p:nvCxnSpPr>
        <p:spPr>
          <a:xfrm>
            <a:off x="7332733" y="4666841"/>
            <a:ext cx="139664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Brace 71">
            <a:extLst>
              <a:ext uri="{FF2B5EF4-FFF2-40B4-BE49-F238E27FC236}">
                <a16:creationId xmlns:a16="http://schemas.microsoft.com/office/drawing/2014/main" id="{C705C42C-DD70-4D8A-9D23-39150058DFF8}"/>
              </a:ext>
            </a:extLst>
          </p:cNvPr>
          <p:cNvSpPr/>
          <p:nvPr/>
        </p:nvSpPr>
        <p:spPr>
          <a:xfrm flipH="1">
            <a:off x="6194650" y="2069328"/>
            <a:ext cx="164431" cy="3457814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AC90B9-D3EA-3CB8-48A9-51FB4E73D246}"/>
              </a:ext>
            </a:extLst>
          </p:cNvPr>
          <p:cNvSpPr txBox="1"/>
          <p:nvPr/>
        </p:nvSpPr>
        <p:spPr>
          <a:xfrm>
            <a:off x="4867042" y="3444292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Syntheto</a:t>
            </a:r>
          </a:p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derivation</a:t>
            </a:r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85C8A5AA-C8D1-ECB5-8026-DC75D0C75C48}"/>
              </a:ext>
            </a:extLst>
          </p:cNvPr>
          <p:cNvSpPr/>
          <p:nvPr/>
        </p:nvSpPr>
        <p:spPr>
          <a:xfrm>
            <a:off x="9702902" y="2069328"/>
            <a:ext cx="164431" cy="3457814"/>
          </a:xfrm>
          <a:prstGeom prst="rightBrace">
            <a:avLst>
              <a:gd name="adj1" fmla="val 29116"/>
              <a:gd name="adj2" fmla="val 50000"/>
            </a:avLst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E748FB-D455-F47D-F6A1-FB36FB3DB840}"/>
              </a:ext>
            </a:extLst>
          </p:cNvPr>
          <p:cNvSpPr txBox="1"/>
          <p:nvPr/>
        </p:nvSpPr>
        <p:spPr>
          <a:xfrm>
            <a:off x="9867333" y="3450892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APT</a:t>
            </a:r>
          </a:p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derivation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BB7588-6EED-C2B1-8E49-181EE061D157}"/>
              </a:ext>
            </a:extLst>
          </p:cNvPr>
          <p:cNvSpPr txBox="1"/>
          <p:nvPr/>
        </p:nvSpPr>
        <p:spPr>
          <a:xfrm>
            <a:off x="9139033" y="943281"/>
            <a:ext cx="160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APT &amp; ACL2</a:t>
            </a:r>
          </a:p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back end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9E4CF52-DE80-4D8F-3EBE-F67B49A39CF8}"/>
              </a:ext>
            </a:extLst>
          </p:cNvPr>
          <p:cNvSpPr txBox="1"/>
          <p:nvPr/>
        </p:nvSpPr>
        <p:spPr>
          <a:xfrm>
            <a:off x="5584682" y="943281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Syntheto</a:t>
            </a:r>
          </a:p>
          <a:p>
            <a:pPr algn="ctr"/>
            <a:r>
              <a:rPr lang="en-US" sz="2000" dirty="0">
                <a:latin typeface="Avenir Book" panose="02000503020000020003" pitchFamily="2" charset="0"/>
                <a:cs typeface="Cambria"/>
              </a:rPr>
              <a:t>front end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0965881-F777-3572-F327-85CF7C4A55B8}"/>
              </a:ext>
            </a:extLst>
          </p:cNvPr>
          <p:cNvSpPr txBox="1"/>
          <p:nvPr/>
        </p:nvSpPr>
        <p:spPr>
          <a:xfrm>
            <a:off x="389628" y="1720743"/>
            <a:ext cx="37401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The user carries out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derivations in Syntheto,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in the notebook IDE.</a:t>
            </a:r>
          </a:p>
          <a:p>
            <a:endParaRPr lang="en-US" sz="2400" dirty="0">
              <a:latin typeface="Avenir Book" panose="02000503020000020003" pitchFamily="2" charset="0"/>
              <a:cs typeface="Cambria"/>
            </a:endParaRP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The derivations are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realized in APT/ACL2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behind the scenes.</a:t>
            </a:r>
          </a:p>
          <a:p>
            <a:endParaRPr lang="en-US" sz="2400" dirty="0">
              <a:latin typeface="Avenir Book" panose="02000503020000020003" pitchFamily="2" charset="0"/>
              <a:cs typeface="Cambria"/>
            </a:endParaRP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There is a bidirectional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translation between</a:t>
            </a:r>
          </a:p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APT/ACL2 and Syntheto.</a:t>
            </a:r>
          </a:p>
        </p:txBody>
      </p:sp>
    </p:spTree>
    <p:extLst>
      <p:ext uri="{BB962C8B-B14F-4D97-AF65-F5344CB8AC3E}">
        <p14:creationId xmlns:p14="http://schemas.microsoft.com/office/powerpoint/2010/main" val="310344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637364-2C06-BA45-81FE-7F9088CE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024" y="0"/>
            <a:ext cx="8697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12A6-E1E6-4C40-81AC-FC9201DD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28123" cy="814746"/>
          </a:xfrm>
        </p:spPr>
        <p:txBody>
          <a:bodyPr>
            <a:normAutofit/>
          </a:bodyPr>
          <a:lstStyle/>
          <a:p>
            <a:r>
              <a:rPr lang="en-US" sz="3600" dirty="0" err="1"/>
              <a:t>Syntheto</a:t>
            </a:r>
            <a:r>
              <a:rPr lang="en-US" sz="3600" dirty="0"/>
              <a:t> Language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3900-301B-1F4D-88E6-705AD25D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213"/>
            <a:ext cx="10515600" cy="5075750"/>
          </a:xfrm>
        </p:spPr>
        <p:txBody>
          <a:bodyPr/>
          <a:lstStyle/>
          <a:p>
            <a:r>
              <a:rPr lang="en-US" dirty="0"/>
              <a:t>Strongly Statically Typed</a:t>
            </a:r>
          </a:p>
          <a:p>
            <a:pPr lvl="1"/>
            <a:r>
              <a:rPr lang="en-US" dirty="0"/>
              <a:t>Parameterized sequence, set, map and option types</a:t>
            </a:r>
          </a:p>
          <a:p>
            <a:pPr lvl="1"/>
            <a:r>
              <a:rPr lang="en-US" dirty="0"/>
              <a:t>Product and Sum types</a:t>
            </a:r>
          </a:p>
          <a:p>
            <a:pPr lvl="1"/>
            <a:r>
              <a:rPr lang="en-US" dirty="0"/>
              <a:t>Predicate Subtypes</a:t>
            </a:r>
          </a:p>
          <a:p>
            <a:pPr lvl="1"/>
            <a:r>
              <a:rPr lang="en-US" dirty="0"/>
              <a:t>Mutual Recursion</a:t>
            </a:r>
          </a:p>
          <a:p>
            <a:pPr lvl="1"/>
            <a:r>
              <a:rPr lang="en-US" dirty="0"/>
              <a:t>Primitive Types: integer, bool, char, string</a:t>
            </a:r>
          </a:p>
          <a:p>
            <a:r>
              <a:rPr lang="en-US" dirty="0"/>
              <a:t>Functional but imperative-looking</a:t>
            </a:r>
          </a:p>
          <a:p>
            <a:r>
              <a:rPr lang="en-US" dirty="0"/>
              <a:t>Functions: Executable and Non-executable (specifications)</a:t>
            </a:r>
          </a:p>
          <a:p>
            <a:r>
              <a:rPr lang="en-US" dirty="0"/>
              <a:t>Theorems</a:t>
            </a:r>
          </a:p>
          <a:p>
            <a:r>
              <a:rPr lang="en-US" dirty="0"/>
              <a:t>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32975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47CF-4E2D-3245-843A-0984895F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79720" cy="723446"/>
          </a:xfrm>
        </p:spPr>
        <p:txBody>
          <a:bodyPr>
            <a:normAutofit/>
          </a:bodyPr>
          <a:lstStyle/>
          <a:p>
            <a:r>
              <a:rPr lang="en-US" sz="3600" dirty="0"/>
              <a:t>Current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6CDA-D56A-9F4B-BB29-31BFAE13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617"/>
            <a:ext cx="10515600" cy="494034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venir" panose="02000503020000020003" pitchFamily="2" charset="0"/>
              </a:rPr>
              <a:t>simplify</a:t>
            </a:r>
            <a:r>
              <a:rPr lang="en-US" dirty="0">
                <a:latin typeface="Avenir" panose="02000503020000020003" pitchFamily="2" charset="0"/>
              </a:rPr>
              <a:t>: Simplifies a function definition using enabled rewrite rules</a:t>
            </a:r>
          </a:p>
          <a:p>
            <a:r>
              <a:rPr lang="en-US" b="1" dirty="0" err="1">
                <a:latin typeface="Avenir" panose="02000503020000020003" pitchFamily="2" charset="0"/>
              </a:rPr>
              <a:t>finite_difference</a:t>
            </a:r>
            <a:r>
              <a:rPr lang="en-US" dirty="0">
                <a:latin typeface="Avenir" panose="02000503020000020003" pitchFamily="2" charset="0"/>
              </a:rPr>
              <a:t>: Adds a parameter to a function along with an invariant that the parameter is equal to a function of the existing parameters</a:t>
            </a:r>
          </a:p>
          <a:p>
            <a:r>
              <a:rPr lang="en-US" b="1" dirty="0" err="1">
                <a:latin typeface="Avenir" panose="02000503020000020003" pitchFamily="2" charset="0"/>
              </a:rPr>
              <a:t>tail_recursion</a:t>
            </a:r>
            <a:r>
              <a:rPr lang="en-US" dirty="0">
                <a:latin typeface="Avenir" panose="02000503020000020003" pitchFamily="2" charset="0"/>
              </a:rPr>
              <a:t>: Puts a function into tail-recursive form</a:t>
            </a:r>
          </a:p>
          <a:p>
            <a:r>
              <a:rPr lang="en-US" b="1" dirty="0">
                <a:latin typeface="Avenir" panose="02000503020000020003" pitchFamily="2" charset="0"/>
              </a:rPr>
              <a:t>isomorphism</a:t>
            </a:r>
            <a:r>
              <a:rPr lang="en-US" dirty="0">
                <a:latin typeface="Avenir" panose="02000503020000020003" pitchFamily="2" charset="0"/>
              </a:rPr>
              <a:t>: Replaces a parameter of one type by a parameter of an isomorphic type</a:t>
            </a:r>
          </a:p>
          <a:p>
            <a:r>
              <a:rPr lang="en-US" b="1" dirty="0" err="1">
                <a:latin typeface="Avenir" panose="02000503020000020003" pitchFamily="2" charset="0"/>
              </a:rPr>
              <a:t>rename_param</a:t>
            </a:r>
            <a:r>
              <a:rPr lang="en-US" dirty="0">
                <a:latin typeface="Avenir" panose="02000503020000020003" pitchFamily="2" charset="0"/>
              </a:rPr>
              <a:t>: Renames a parameter</a:t>
            </a:r>
          </a:p>
          <a:p>
            <a:r>
              <a:rPr lang="en-US" b="1" dirty="0" err="1">
                <a:latin typeface="Avenir" panose="02000503020000020003" pitchFamily="2" charset="0"/>
              </a:rPr>
              <a:t>drop_irrelevant_parameter</a:t>
            </a:r>
            <a:r>
              <a:rPr lang="en-US" dirty="0">
                <a:latin typeface="Avenir" panose="02000503020000020003" pitchFamily="2" charset="0"/>
              </a:rPr>
              <a:t>: Removes a parameter that is not needed</a:t>
            </a:r>
          </a:p>
          <a:p>
            <a:r>
              <a:rPr lang="en-US" b="1" dirty="0" err="1">
                <a:latin typeface="Avenir" panose="02000503020000020003" pitchFamily="2" charset="0"/>
              </a:rPr>
              <a:t>wrap_output</a:t>
            </a:r>
            <a:r>
              <a:rPr lang="en-US" dirty="0">
                <a:latin typeface="Avenir" panose="02000503020000020003" pitchFamily="2" charset="0"/>
              </a:rPr>
              <a:t>: Wraps a function call around the body of a function</a:t>
            </a:r>
          </a:p>
          <a:p>
            <a:r>
              <a:rPr lang="en-US" b="1" dirty="0">
                <a:latin typeface="Avenir" panose="02000503020000020003" pitchFamily="2" charset="0"/>
              </a:rPr>
              <a:t>restrict</a:t>
            </a:r>
            <a:r>
              <a:rPr lang="en-US" dirty="0">
                <a:latin typeface="Avenir" panose="02000503020000020003" pitchFamily="2" charset="0"/>
              </a:rPr>
              <a:t>: Adds a precondition on a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C04ED779-F384-01E5-7296-B49D3EDA9401}"/>
              </a:ext>
            </a:extLst>
          </p:cNvPr>
          <p:cNvSpPr txBox="1"/>
          <p:nvPr/>
        </p:nvSpPr>
        <p:spPr>
          <a:xfrm>
            <a:off x="285741" y="795808"/>
            <a:ext cx="1203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We want to send definitions and commands to ACL2 and to receive responses.  How should we serialize the definitions?</a:t>
            </a:r>
          </a:p>
          <a:p>
            <a:endParaRPr lang="en-US" sz="2400" dirty="0">
              <a:latin typeface="Avenir Book" panose="02000503020000020003" pitchFamily="2" charset="0"/>
              <a:cs typeface="Cambri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93C484-2098-18AA-898C-72276BEA3EF4}"/>
              </a:ext>
            </a:extLst>
          </p:cNvPr>
          <p:cNvSpPr txBox="1"/>
          <p:nvPr/>
        </p:nvSpPr>
        <p:spPr>
          <a:xfrm>
            <a:off x="285741" y="161154"/>
            <a:ext cx="355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  <a:cs typeface="Cambria"/>
              </a:rPr>
              <a:t>Transfer Language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A5A16-986F-AB4E-BAFA-5D9BACF8554E}"/>
              </a:ext>
            </a:extLst>
          </p:cNvPr>
          <p:cNvSpPr txBox="1"/>
          <p:nvPr/>
        </p:nvSpPr>
        <p:spPr>
          <a:xfrm>
            <a:off x="285741" y="1879600"/>
            <a:ext cx="11550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" panose="02000503020000020003" pitchFamily="2" charset="0"/>
              </a:rPr>
              <a:t>On the ACL2 side, the </a:t>
            </a:r>
            <a:r>
              <a:rPr lang="en-US" sz="2400" dirty="0" err="1">
                <a:latin typeface="Avenir" panose="02000503020000020003" pitchFamily="2" charset="0"/>
              </a:rPr>
              <a:t>Syntheto</a:t>
            </a:r>
            <a:r>
              <a:rPr lang="en-US" sz="2400" dirty="0">
                <a:latin typeface="Avenir" panose="02000503020000020003" pitchFamily="2" charset="0"/>
              </a:rPr>
              <a:t> abstract syntax is defined primarily with FTY product types, sum types, list types, and some primitive types.  The product types and sum types have handy “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make-</a:t>
            </a:r>
            <a:r>
              <a:rPr lang="en-US" sz="2400" dirty="0">
                <a:latin typeface="Avenir" panose="02000503020000020003" pitchFamily="2" charset="0"/>
              </a:rPr>
              <a:t>” macros that make values.  </a:t>
            </a:r>
            <a:r>
              <a:rPr lang="en-US" sz="2400" i="1" dirty="0">
                <a:latin typeface="Avenir" panose="02000503020000020003" pitchFamily="2" charset="0"/>
              </a:rPr>
              <a:t>We use these S-expressions as the transfer language to transfer definitions in both directions.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28D93-DE74-EC45-A4BA-B405E2C3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1" y="4273550"/>
            <a:ext cx="1714500" cy="232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1BE11F-3CC4-434A-B565-D7AEDCA24636}"/>
              </a:ext>
            </a:extLst>
          </p:cNvPr>
          <p:cNvSpPr txBox="1"/>
          <p:nvPr/>
        </p:nvSpPr>
        <p:spPr>
          <a:xfrm>
            <a:off x="107941" y="3747799"/>
            <a:ext cx="20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Syntheto</a:t>
            </a:r>
            <a:r>
              <a:rPr lang="en-US" dirty="0"/>
              <a:t> AST in Java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26622-BEFD-5449-A015-6E040F6B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20" y="4705350"/>
            <a:ext cx="5118100" cy="189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E6F51-F2F1-B444-93C7-E674C393F444}"/>
              </a:ext>
            </a:extLst>
          </p:cNvPr>
          <p:cNvSpPr txBox="1"/>
          <p:nvPr/>
        </p:nvSpPr>
        <p:spPr>
          <a:xfrm>
            <a:off x="1974841" y="4275970"/>
            <a:ext cx="152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Serialize</a:t>
            </a:r>
            <a:br>
              <a:rPr lang="en-US" dirty="0"/>
            </a:br>
            <a:r>
              <a:rPr lang="en-US" dirty="0"/>
              <a:t>methods</a:t>
            </a:r>
            <a:br>
              <a:rPr lang="en-US" dirty="0"/>
            </a:br>
            <a:r>
              <a:rPr lang="en-US" dirty="0"/>
              <a:t>on AST classes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1129E40-A399-4B44-8229-208FCEFD4E24}"/>
              </a:ext>
            </a:extLst>
          </p:cNvPr>
          <p:cNvSpPr/>
          <p:nvPr/>
        </p:nvSpPr>
        <p:spPr>
          <a:xfrm>
            <a:off x="2037137" y="5346700"/>
            <a:ext cx="1379163" cy="88900"/>
          </a:xfrm>
          <a:prstGeom prst="right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EE07787-8E61-F943-842F-831225FE59DE}"/>
              </a:ext>
            </a:extLst>
          </p:cNvPr>
          <p:cNvSpPr/>
          <p:nvPr/>
        </p:nvSpPr>
        <p:spPr>
          <a:xfrm>
            <a:off x="8391520" y="5351789"/>
            <a:ext cx="1379163" cy="88900"/>
          </a:xfrm>
          <a:prstGeom prst="right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C1BACA-B06F-0E45-A0D9-996A2CCD4949}"/>
              </a:ext>
            </a:extLst>
          </p:cNvPr>
          <p:cNvSpPr txBox="1"/>
          <p:nvPr/>
        </p:nvSpPr>
        <p:spPr>
          <a:xfrm>
            <a:off x="8281108" y="4275970"/>
            <a:ext cx="1599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(read ..)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(make-event ..)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D8BE3F-4287-2C48-8653-5062DDFC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298" y="4273550"/>
            <a:ext cx="1714500" cy="232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1440F2-29FF-BB41-A51A-5030CEB08992}"/>
              </a:ext>
            </a:extLst>
          </p:cNvPr>
          <p:cNvSpPr txBox="1"/>
          <p:nvPr/>
        </p:nvSpPr>
        <p:spPr>
          <a:xfrm>
            <a:off x="9804898" y="3747799"/>
            <a:ext cx="21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Syntheto</a:t>
            </a:r>
            <a:r>
              <a:rPr lang="en-US" dirty="0"/>
              <a:t> AST in ACL2</a:t>
            </a:r>
          </a:p>
        </p:txBody>
      </p:sp>
    </p:spTree>
    <p:extLst>
      <p:ext uri="{BB962C8B-B14F-4D97-AF65-F5344CB8AC3E}">
        <p14:creationId xmlns:p14="http://schemas.microsoft.com/office/powerpoint/2010/main" val="35436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C04ED779-F384-01E5-7296-B49D3EDA9401}"/>
              </a:ext>
            </a:extLst>
          </p:cNvPr>
          <p:cNvSpPr txBox="1"/>
          <p:nvPr/>
        </p:nvSpPr>
        <p:spPr>
          <a:xfrm>
            <a:off x="285741" y="999008"/>
            <a:ext cx="1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Cambria"/>
              </a:rPr>
              <a:t>Results of APT transformations are sent back to the front end.</a:t>
            </a:r>
          </a:p>
          <a:p>
            <a:endParaRPr lang="en-US" sz="2400" dirty="0">
              <a:latin typeface="Avenir Book" panose="02000503020000020003" pitchFamily="2" charset="0"/>
              <a:cs typeface="Cambri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93C484-2098-18AA-898C-72276BEA3EF4}"/>
              </a:ext>
            </a:extLst>
          </p:cNvPr>
          <p:cNvSpPr txBox="1"/>
          <p:nvPr/>
        </p:nvSpPr>
        <p:spPr>
          <a:xfrm>
            <a:off x="285741" y="161154"/>
            <a:ext cx="6614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  <a:cs typeface="Cambria"/>
              </a:rPr>
              <a:t>Transfer Language, return direction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A5A16-986F-AB4E-BAFA-5D9BACF8554E}"/>
              </a:ext>
            </a:extLst>
          </p:cNvPr>
          <p:cNvSpPr txBox="1"/>
          <p:nvPr/>
        </p:nvSpPr>
        <p:spPr>
          <a:xfrm>
            <a:off x="285741" y="1600200"/>
            <a:ext cx="11550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" panose="02000503020000020003" pitchFamily="2" charset="0"/>
              </a:rPr>
              <a:t>To facilitate generating the transfer language from ACL2, for each AST node type we set up a </a:t>
            </a:r>
            <a:r>
              <a:rPr lang="en-US" sz="2400" b="1" i="1" dirty="0">
                <a:latin typeface="Avenir" panose="02000503020000020003" pitchFamily="2" charset="0"/>
              </a:rPr>
              <a:t>make-myself</a:t>
            </a:r>
            <a:r>
              <a:rPr lang="en-US" sz="2400" dirty="0">
                <a:latin typeface="Avenir" panose="02000503020000020003" pitchFamily="2" charset="0"/>
              </a:rPr>
              <a:t> macro such that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(make-myself x)</a:t>
            </a:r>
            <a:r>
              <a:rPr lang="en-US" sz="2400" dirty="0">
                <a:latin typeface="Avenir" panose="02000503020000020003" pitchFamily="2" charset="0"/>
              </a:rPr>
              <a:t> returns an S-expression that, when evaluated, makes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dirty="0">
                <a:latin typeface="Avenir" panose="02000503020000020003" pitchFamily="2" charset="0"/>
              </a:rPr>
              <a:t>.</a:t>
            </a:r>
            <a:endParaRPr lang="en-US" sz="2400" b="1" i="1" dirty="0">
              <a:latin typeface="Avenir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28D93-DE74-EC45-A4BA-B405E2C3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1" y="4273550"/>
            <a:ext cx="1714500" cy="232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1BE11F-3CC4-434A-B565-D7AEDCA24636}"/>
              </a:ext>
            </a:extLst>
          </p:cNvPr>
          <p:cNvSpPr txBox="1"/>
          <p:nvPr/>
        </p:nvSpPr>
        <p:spPr>
          <a:xfrm>
            <a:off x="107941" y="3747799"/>
            <a:ext cx="20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Syntheto</a:t>
            </a:r>
            <a:r>
              <a:rPr lang="en-US" dirty="0"/>
              <a:t> AST in Java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26622-BEFD-5449-A015-6E040F6B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520" y="4705350"/>
            <a:ext cx="5118100" cy="189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E6F51-F2F1-B444-93C7-E674C393F444}"/>
              </a:ext>
            </a:extLst>
          </p:cNvPr>
          <p:cNvSpPr txBox="1"/>
          <p:nvPr/>
        </p:nvSpPr>
        <p:spPr>
          <a:xfrm>
            <a:off x="1982671" y="4085470"/>
            <a:ext cx="1920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Parse S-expression</a:t>
            </a:r>
          </a:p>
          <a:p>
            <a:pPr algn="ctr"/>
            <a:r>
              <a:rPr lang="en-US" dirty="0"/>
              <a:t>and use reflection</a:t>
            </a:r>
          </a:p>
          <a:p>
            <a:pPr algn="ctr"/>
            <a:r>
              <a:rPr lang="en-US" dirty="0"/>
              <a:t>to let each class</a:t>
            </a:r>
          </a:p>
          <a:p>
            <a:pPr algn="ctr"/>
            <a:r>
              <a:rPr lang="en-US" dirty="0"/>
              <a:t>build its instance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1129E40-A399-4B44-8229-208FCEFD4E24}"/>
              </a:ext>
            </a:extLst>
          </p:cNvPr>
          <p:cNvSpPr/>
          <p:nvPr/>
        </p:nvSpPr>
        <p:spPr>
          <a:xfrm rot="10800000">
            <a:off x="2278437" y="5346700"/>
            <a:ext cx="1379163" cy="88900"/>
          </a:xfrm>
          <a:prstGeom prst="right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EE07787-8E61-F943-842F-831225FE59DE}"/>
              </a:ext>
            </a:extLst>
          </p:cNvPr>
          <p:cNvSpPr/>
          <p:nvPr/>
        </p:nvSpPr>
        <p:spPr>
          <a:xfrm rot="10800000">
            <a:off x="8391520" y="5351789"/>
            <a:ext cx="1379163" cy="88900"/>
          </a:xfrm>
          <a:prstGeom prst="right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C1BACA-B06F-0E45-A0D9-996A2CCD4949}"/>
              </a:ext>
            </a:extLst>
          </p:cNvPr>
          <p:cNvSpPr txBox="1"/>
          <p:nvPr/>
        </p:nvSpPr>
        <p:spPr>
          <a:xfrm>
            <a:off x="8239879" y="4275970"/>
            <a:ext cx="1682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(make-myself ..)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fmt</a:t>
            </a:r>
            <a:r>
              <a:rPr lang="en-US" dirty="0"/>
              <a:t> ..)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D8BE3F-4287-2C48-8653-5062DDFC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298" y="4273550"/>
            <a:ext cx="1714500" cy="232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1440F2-29FF-BB41-A51A-5030CEB08992}"/>
              </a:ext>
            </a:extLst>
          </p:cNvPr>
          <p:cNvSpPr txBox="1"/>
          <p:nvPr/>
        </p:nvSpPr>
        <p:spPr>
          <a:xfrm>
            <a:off x="9804898" y="3747799"/>
            <a:ext cx="21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Syntheto</a:t>
            </a:r>
            <a:r>
              <a:rPr lang="en-US" dirty="0"/>
              <a:t> AST in ACL2</a:t>
            </a:r>
          </a:p>
        </p:txBody>
      </p:sp>
    </p:spTree>
    <p:extLst>
      <p:ext uri="{BB962C8B-B14F-4D97-AF65-F5344CB8AC3E}">
        <p14:creationId xmlns:p14="http://schemas.microsoft.com/office/powerpoint/2010/main" val="285277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11753</TotalTime>
  <Words>2433</Words>
  <Application>Microsoft Macintosh PowerPoint</Application>
  <PresentationFormat>Widescreen</PresentationFormat>
  <Paragraphs>337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Avenir</vt:lpstr>
      <vt:lpstr>Futura Medium</vt:lpstr>
      <vt:lpstr>Cambria Math</vt:lpstr>
      <vt:lpstr>Calibri</vt:lpstr>
      <vt:lpstr>Avenir Book</vt:lpstr>
      <vt:lpstr>Arial</vt:lpstr>
      <vt:lpstr>Consolas</vt:lpstr>
      <vt:lpstr>Eurostile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Syntheto Language Features</vt:lpstr>
      <vt:lpstr>Current Transformations</vt:lpstr>
      <vt:lpstr>PowerPoint Presentation</vt:lpstr>
      <vt:lpstr>PowerPoint Presentation</vt:lpstr>
      <vt:lpstr>PowerPoint Presentation</vt:lpstr>
      <vt:lpstr>PowerPoint Presentation</vt:lpstr>
      <vt:lpstr>Translation of Syntheto to ACL2</vt:lpstr>
      <vt:lpstr>Example Translations</vt:lpstr>
      <vt:lpstr>Back Translation of Transformed Functions</vt:lpstr>
      <vt:lpstr>Example Problem: Point in Polygon</vt:lpstr>
      <vt:lpstr>Main Function</vt:lpstr>
      <vt:lpstr>Transformation Sequence</vt:lpstr>
      <vt:lpstr>Main Function Transformation</vt:lpstr>
      <vt:lpstr>Final ACL2 Function</vt:lpstr>
      <vt:lpstr>Future Work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AC</dc:creator>
  <cp:keywords/>
  <dc:description/>
  <cp:lastModifiedBy>Microsoft Office User</cp:lastModifiedBy>
  <cp:revision>95</cp:revision>
  <dcterms:created xsi:type="dcterms:W3CDTF">2022-04-27T23:33:56Z</dcterms:created>
  <dcterms:modified xsi:type="dcterms:W3CDTF">2022-05-27T06:49:37Z</dcterms:modified>
  <cp:category/>
</cp:coreProperties>
</file>