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59"/>
  </p:notesMasterIdLst>
  <p:handoutMasterIdLst>
    <p:handoutMasterId r:id="rId60"/>
  </p:handoutMasterIdLst>
  <p:sldIdLst>
    <p:sldId id="256" r:id="rId5"/>
    <p:sldId id="257" r:id="rId6"/>
    <p:sldId id="675" r:id="rId7"/>
    <p:sldId id="695" r:id="rId8"/>
    <p:sldId id="280" r:id="rId9"/>
    <p:sldId id="688" r:id="rId10"/>
    <p:sldId id="692" r:id="rId11"/>
    <p:sldId id="696" r:id="rId12"/>
    <p:sldId id="276" r:id="rId13"/>
    <p:sldId id="697" r:id="rId14"/>
    <p:sldId id="631" r:id="rId15"/>
    <p:sldId id="632" r:id="rId16"/>
    <p:sldId id="634" r:id="rId17"/>
    <p:sldId id="636" r:id="rId18"/>
    <p:sldId id="635" r:id="rId19"/>
    <p:sldId id="645" r:id="rId20"/>
    <p:sldId id="646" r:id="rId21"/>
    <p:sldId id="1366" r:id="rId22"/>
    <p:sldId id="698" r:id="rId23"/>
    <p:sldId id="699" r:id="rId24"/>
    <p:sldId id="656" r:id="rId25"/>
    <p:sldId id="700" r:id="rId26"/>
    <p:sldId id="658" r:id="rId27"/>
    <p:sldId id="1367" r:id="rId28"/>
    <p:sldId id="873" r:id="rId29"/>
    <p:sldId id="1169" r:id="rId30"/>
    <p:sldId id="1170" r:id="rId31"/>
    <p:sldId id="1171" r:id="rId32"/>
    <p:sldId id="1172" r:id="rId33"/>
    <p:sldId id="1174" r:id="rId34"/>
    <p:sldId id="1178" r:id="rId35"/>
    <p:sldId id="1182" r:id="rId36"/>
    <p:sldId id="1183" r:id="rId37"/>
    <p:sldId id="1184" r:id="rId38"/>
    <p:sldId id="1190" r:id="rId39"/>
    <p:sldId id="1358" r:id="rId40"/>
    <p:sldId id="1357" r:id="rId41"/>
    <p:sldId id="1359" r:id="rId42"/>
    <p:sldId id="1362" r:id="rId43"/>
    <p:sldId id="1213" r:id="rId44"/>
    <p:sldId id="1215" r:id="rId45"/>
    <p:sldId id="1216" r:id="rId46"/>
    <p:sldId id="363" r:id="rId47"/>
    <p:sldId id="388" r:id="rId48"/>
    <p:sldId id="410" r:id="rId49"/>
    <p:sldId id="399" r:id="rId50"/>
    <p:sldId id="1368" r:id="rId51"/>
    <p:sldId id="1369" r:id="rId52"/>
    <p:sldId id="1363" r:id="rId53"/>
    <p:sldId id="1364" r:id="rId54"/>
    <p:sldId id="1370" r:id="rId55"/>
    <p:sldId id="701" r:id="rId56"/>
    <p:sldId id="1165" r:id="rId57"/>
    <p:sldId id="1365" r:id="rId58"/>
  </p:sldIdLst>
  <p:sldSz cx="9144000" cy="5143500" type="screen16x9"/>
  <p:notesSz cx="6858000" cy="9144000"/>
  <p:custShowLst>
    <p:custShow name="Opt Notice"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3308"/>
    <a:srgbClr val="003C71"/>
    <a:srgbClr val="009FDF"/>
    <a:srgbClr val="0071C5"/>
    <a:srgbClr val="FD9208"/>
    <a:srgbClr val="F3D54E"/>
    <a:srgbClr val="F0C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autoAdjust="0"/>
    <p:restoredTop sz="90812" autoAdjust="0"/>
  </p:normalViewPr>
  <p:slideViewPr>
    <p:cSldViewPr snapToGrid="0">
      <p:cViewPr varScale="1">
        <p:scale>
          <a:sx n="158" d="100"/>
          <a:sy n="158" d="100"/>
        </p:scale>
        <p:origin x="1024" y="184"/>
      </p:cViewPr>
      <p:guideLst>
        <p:guide orient="horz" pos="1620"/>
        <p:guide pos="5470"/>
        <p:guide pos="2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6" d="100"/>
        <a:sy n="156" d="100"/>
      </p:scale>
      <p:origin x="0" y="-9072"/>
    </p:cViewPr>
  </p:sorterViewPr>
  <p:notesViewPr>
    <p:cSldViewPr snapToGrid="0" showGuides="1">
      <p:cViewPr varScale="1">
        <p:scale>
          <a:sx n="63" d="100"/>
          <a:sy n="63" d="100"/>
        </p:scale>
        <p:origin x="2285"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5/1/18</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5/1/18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35F8AB-E599-4C56-B446-CFF800618E67}" type="slidenum">
              <a:rPr lang="en-US" smtClean="0"/>
              <a:pPr/>
              <a:t>6</a:t>
            </a:fld>
            <a:endParaRPr lang="en-US"/>
          </a:p>
        </p:txBody>
      </p:sp>
    </p:spTree>
    <p:extLst>
      <p:ext uri="{BB962C8B-B14F-4D97-AF65-F5344CB8AC3E}">
        <p14:creationId xmlns:p14="http://schemas.microsoft.com/office/powerpoint/2010/main" val="384729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b="1" dirty="0"/>
              <a:t>Memory capacity </a:t>
            </a:r>
            <a:r>
              <a:rPr lang="en-US" sz="2400" dirty="0"/>
              <a:t>limits problem sizes per core</a:t>
            </a:r>
          </a:p>
          <a:p>
            <a:r>
              <a:rPr lang="en-US" sz="2400" b="1" dirty="0"/>
              <a:t>Memory capacity </a:t>
            </a:r>
            <a:r>
              <a:rPr lang="en-US" sz="2400" dirty="0"/>
              <a:t>limits buffer sizes</a:t>
            </a:r>
          </a:p>
          <a:p>
            <a:r>
              <a:rPr lang="en-US" sz="2400" dirty="0"/>
              <a:t>Fine-grained domain decomposition limits coarse-grained communication</a:t>
            </a:r>
            <a:endParaRPr lang="en-US" sz="2000" dirty="0"/>
          </a:p>
          <a:p>
            <a:r>
              <a:rPr lang="en-US" sz="2400" dirty="0"/>
              <a:t>Breaking bulk-synchronous</a:t>
            </a:r>
          </a:p>
          <a:p>
            <a:pPr lvl="1"/>
            <a:r>
              <a:rPr lang="en-US" sz="2000" dirty="0"/>
              <a:t>Asynchronous tasking models require fine-grained communication</a:t>
            </a:r>
          </a:p>
          <a:p>
            <a:r>
              <a:rPr lang="en-US" sz="2400" b="1" dirty="0"/>
              <a:t>IDEAL: </a:t>
            </a:r>
            <a:r>
              <a:rPr lang="en-US" sz="2400" dirty="0"/>
              <a:t>Extremely fast small message transfers</a:t>
            </a:r>
          </a:p>
          <a:p>
            <a:endParaRPr lang="en-US" dirty="0"/>
          </a:p>
        </p:txBody>
      </p:sp>
      <p:sp>
        <p:nvSpPr>
          <p:cNvPr id="4" name="Slide Number Placeholder 3"/>
          <p:cNvSpPr>
            <a:spLocks noGrp="1"/>
          </p:cNvSpPr>
          <p:nvPr>
            <p:ph type="sldNum" sz="quarter" idx="10"/>
          </p:nvPr>
        </p:nvSpPr>
        <p:spPr/>
        <p:txBody>
          <a:bodyPr/>
          <a:lstStyle/>
          <a:p>
            <a:pPr>
              <a:defRPr/>
            </a:pPr>
            <a:fld id="{525568F3-58BC-EA4B-A129-DEBE1E5BC283}" type="slidenum">
              <a:rPr lang="en-US" smtClean="0">
                <a:solidFill>
                  <a:prstClr val="black"/>
                </a:solidFill>
                <a:latin typeface="Calibri"/>
              </a:rPr>
              <a:pPr>
                <a:defRPr/>
              </a:pPr>
              <a:t>38</a:t>
            </a:fld>
            <a:endParaRPr lang="en-US">
              <a:solidFill>
                <a:prstClr val="black"/>
              </a:solidFill>
              <a:latin typeface="Calibri"/>
            </a:endParaRPr>
          </a:p>
        </p:txBody>
      </p:sp>
    </p:spTree>
    <p:extLst>
      <p:ext uri="{BB962C8B-B14F-4D97-AF65-F5344CB8AC3E}">
        <p14:creationId xmlns:p14="http://schemas.microsoft.com/office/powerpoint/2010/main" val="269136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i="0" baseline="0" dirty="0">
              <a:solidFill>
                <a:schemeClr val="tx2"/>
              </a:solidFill>
            </a:endParaRPr>
          </a:p>
        </p:txBody>
      </p:sp>
    </p:spTree>
    <p:extLst>
      <p:ext uri="{BB962C8B-B14F-4D97-AF65-F5344CB8AC3E}">
        <p14:creationId xmlns:p14="http://schemas.microsoft.com/office/powerpoint/2010/main" val="3822740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F541E-15DA-4669-9121-E1091DE0D743}" type="slidenum">
              <a:rPr lang="en-US" smtClean="0"/>
              <a:pPr/>
              <a:t>40</a:t>
            </a:fld>
            <a:endParaRPr lang="en-US"/>
          </a:p>
        </p:txBody>
      </p:sp>
    </p:spTree>
    <p:extLst>
      <p:ext uri="{BB962C8B-B14F-4D97-AF65-F5344CB8AC3E}">
        <p14:creationId xmlns:p14="http://schemas.microsoft.com/office/powerpoint/2010/main" val="591644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a:t>ITAC generates the VTune Amplifier command</a:t>
            </a:r>
            <a:r>
              <a:rPr lang="en-US" sz="2000" baseline="0" dirty="0"/>
              <a:t> line</a:t>
            </a:r>
            <a:r>
              <a:rPr lang="en-US" sz="2000" dirty="0"/>
              <a:t> for selective rank profiling</a:t>
            </a:r>
            <a:r>
              <a:rPr lang="en-US" sz="2000" baseline="0" dirty="0"/>
              <a:t> of multiple ranks.</a:t>
            </a:r>
            <a:endParaRPr lang="en-US" sz="1200" b="0" i="1" kern="120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Per-rank Intel MPI communication busy wait time detection and showing the metric in summary, grid and timeline view</a:t>
            </a:r>
            <a:endParaRPr lang="en-US" sz="1200" b="1"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hybrid MPI and OpenMP applications, it is important to explore OpenMP inefficiency along with MPI communication between ranks. VTune Amplifier recognizes samples in Intel MPI communication busy wait functions and shows metrics based on that information. For multi-rank OpenMP results, VTune Amplifier’s </a:t>
            </a:r>
            <a:r>
              <a:rPr lang="en-US" sz="1200" b="1" kern="1200" dirty="0">
                <a:solidFill>
                  <a:schemeClr val="tx1"/>
                </a:solidFill>
                <a:effectLst/>
                <a:latin typeface="+mn-lt"/>
                <a:ea typeface="+mn-ea"/>
                <a:cs typeface="+mn-cs"/>
              </a:rPr>
              <a:t>Summary</a:t>
            </a:r>
            <a:r>
              <a:rPr lang="en-US" sz="1200" kern="1200" dirty="0">
                <a:solidFill>
                  <a:schemeClr val="tx1"/>
                </a:solidFill>
                <a:effectLst/>
                <a:latin typeface="+mn-lt"/>
                <a:ea typeface="+mn-ea"/>
                <a:cs typeface="+mn-cs"/>
              </a:rPr>
              <a:t> view is enriched with a table of Top MPI ranks with OpenMP metrics sorted by MPI Communication Spin time from low to high values. The lower the Communication time the more the rank was executing (vs. spinning) and the more impact OpenMP tuning will have on the application elapsed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Process names are hyperlinked to the Bottom-up view with ‘</a:t>
            </a:r>
            <a:r>
              <a:rPr lang="en-US" sz="1200" b="1" kern="1200" dirty="0">
                <a:solidFill>
                  <a:schemeClr val="tx1"/>
                </a:solidFill>
                <a:effectLst/>
                <a:latin typeface="+mn-lt"/>
                <a:ea typeface="+mn-ea"/>
                <a:cs typeface="+mn-cs"/>
              </a:rPr>
              <a:t>/Process /OpenMP Region/</a:t>
            </a:r>
            <a:r>
              <a:rPr lang="en-US" sz="1200" kern="1200" dirty="0">
                <a:solidFill>
                  <a:schemeClr val="tx1"/>
                </a:solidFill>
                <a:effectLst/>
                <a:latin typeface="+mn-lt"/>
                <a:ea typeface="+mn-ea"/>
                <a:cs typeface="+mn-cs"/>
              </a:rPr>
              <a:t> …’ groupings to get details of the OpenMP metrics aggregated per-process, with the ability to expand the results by </a:t>
            </a:r>
            <a:r>
              <a:rPr lang="en-US" sz="1200" b="1" kern="1200" dirty="0">
                <a:solidFill>
                  <a:schemeClr val="tx1"/>
                </a:solidFill>
                <a:effectLst/>
                <a:latin typeface="+mn-lt"/>
                <a:ea typeface="+mn-ea"/>
                <a:cs typeface="+mn-cs"/>
              </a:rPr>
              <a:t>Regions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Barrier-to-Barrier Segments</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MPI Communication Spin time is highlighted on the timeline.</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45</a:t>
            </a:fld>
            <a:endParaRPr lang="en-US"/>
          </a:p>
        </p:txBody>
      </p:sp>
    </p:spTree>
    <p:extLst>
      <p:ext uri="{BB962C8B-B14F-4D97-AF65-F5344CB8AC3E}">
        <p14:creationId xmlns:p14="http://schemas.microsoft.com/office/powerpoint/2010/main" val="2220813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Levels of severity:</a:t>
            </a:r>
          </a:p>
          <a:p>
            <a:pPr marL="742950" lvl="1" indent="-285750" eaLnBrk="1" hangingPunct="1"/>
            <a:r>
              <a:rPr lang="en-US" b="1" dirty="0"/>
              <a:t>Warnings</a:t>
            </a:r>
            <a:r>
              <a:rPr lang="en-US" dirty="0"/>
              <a:t>: application can continue</a:t>
            </a:r>
          </a:p>
          <a:p>
            <a:pPr marL="742950" lvl="1" indent="-285750" eaLnBrk="1" hangingPunct="1"/>
            <a:r>
              <a:rPr lang="en-US" b="1" dirty="0"/>
              <a:t>Error</a:t>
            </a:r>
            <a:r>
              <a:rPr lang="en-US" dirty="0"/>
              <a:t>: application can continue but almost certainly not as intended</a:t>
            </a:r>
          </a:p>
          <a:p>
            <a:pPr marL="742950" lvl="1" indent="-285750" eaLnBrk="1" hangingPunct="1"/>
            <a:r>
              <a:rPr lang="en-US" b="1" dirty="0"/>
              <a:t>Fatal error</a:t>
            </a:r>
            <a:r>
              <a:rPr lang="en-US" dirty="0"/>
              <a:t>: application must be aborted</a:t>
            </a:r>
          </a:p>
          <a:p>
            <a:pPr marL="742950" lvl="1" indent="-285750" eaLnBrk="1" hangingPunct="1"/>
            <a:endParaRPr lang="en-US" dirty="0"/>
          </a:p>
          <a:p>
            <a:pPr eaLnBrk="1" hangingPunct="1"/>
            <a:r>
              <a:rPr lang="en-US" dirty="0"/>
              <a:t>Some checks may find both warnings and errors</a:t>
            </a:r>
          </a:p>
          <a:p>
            <a:pPr marL="742950" lvl="1" indent="-285750" eaLnBrk="1" hangingPunct="1"/>
            <a:r>
              <a:rPr lang="en-US" dirty="0"/>
              <a:t>Example: CALL_FAILED check due to invalid parameter</a:t>
            </a:r>
          </a:p>
          <a:p>
            <a:pPr marL="1143000" lvl="2" eaLnBrk="1" hangingPunct="1"/>
            <a:r>
              <a:rPr lang="en-US" dirty="0"/>
              <a:t>Invalid parameter in </a:t>
            </a:r>
            <a:r>
              <a:rPr lang="en-US" dirty="0" err="1"/>
              <a:t>MPI_Send</a:t>
            </a:r>
            <a:r>
              <a:rPr lang="en-US" dirty="0"/>
              <a:t>() =&gt; </a:t>
            </a:r>
            <a:r>
              <a:rPr lang="en-US" dirty="0" err="1"/>
              <a:t>msg</a:t>
            </a:r>
            <a:r>
              <a:rPr lang="en-US" dirty="0"/>
              <a:t> cannot be sent =&gt; </a:t>
            </a:r>
            <a:r>
              <a:rPr lang="en-US" b="1" dirty="0"/>
              <a:t>error</a:t>
            </a:r>
          </a:p>
          <a:p>
            <a:pPr marL="1143000" lvl="2" eaLnBrk="1" hangingPunct="1"/>
            <a:r>
              <a:rPr lang="en-US" dirty="0"/>
              <a:t>Invalid parameter in </a:t>
            </a:r>
            <a:r>
              <a:rPr lang="en-US" dirty="0" err="1"/>
              <a:t>MPI_Request_free</a:t>
            </a:r>
            <a:r>
              <a:rPr lang="en-US" dirty="0"/>
              <a:t>() =&gt; resource leak =&gt; </a:t>
            </a:r>
            <a:r>
              <a:rPr lang="en-US" b="1" dirty="0"/>
              <a:t>warning</a:t>
            </a: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46</a:t>
            </a:fld>
            <a:endParaRPr lang="en-US" dirty="0"/>
          </a:p>
        </p:txBody>
      </p:sp>
    </p:spTree>
    <p:extLst>
      <p:ext uri="{BB962C8B-B14F-4D97-AF65-F5344CB8AC3E}">
        <p14:creationId xmlns:p14="http://schemas.microsoft.com/office/powerpoint/2010/main" val="404856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Accomplish this by aggregating and overlapping</a:t>
            </a:r>
          </a:p>
        </p:txBody>
      </p:sp>
      <p:sp>
        <p:nvSpPr>
          <p:cNvPr id="4" name="Slide Number Placeholder 3"/>
          <p:cNvSpPr>
            <a:spLocks noGrp="1"/>
          </p:cNvSpPr>
          <p:nvPr>
            <p:ph type="sldNum" sz="quarter" idx="10"/>
          </p:nvPr>
        </p:nvSpPr>
        <p:spPr/>
        <p:txBody>
          <a:bodyPr/>
          <a:lstStyle/>
          <a:p>
            <a:fld id="{D61C8689-8455-3546-ADF9-3B7273760F66}" type="slidenum">
              <a:rPr lang="en-US" smtClean="0"/>
              <a:pPr/>
              <a:t>9</a:t>
            </a:fld>
            <a:endParaRPr lang="en-US" dirty="0"/>
          </a:p>
        </p:txBody>
      </p:sp>
    </p:spTree>
    <p:extLst>
      <p:ext uri="{BB962C8B-B14F-4D97-AF65-F5344CB8AC3E}">
        <p14:creationId xmlns:p14="http://schemas.microsoft.com/office/powerpoint/2010/main" val="301226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CC2F541E-15DA-4669-9121-E1091DE0D743}" type="slidenum">
              <a:rPr lang="en-US" smtClean="0"/>
              <a:pPr/>
              <a:t>11</a:t>
            </a:fld>
            <a:endParaRPr lang="en-US"/>
          </a:p>
        </p:txBody>
      </p:sp>
    </p:spTree>
    <p:extLst>
      <p:ext uri="{BB962C8B-B14F-4D97-AF65-F5344CB8AC3E}">
        <p14:creationId xmlns:p14="http://schemas.microsoft.com/office/powerpoint/2010/main" val="151977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err="1"/>
              <a:t>Async</a:t>
            </a:r>
            <a:endParaRPr lang="en-US" dirty="0"/>
          </a:p>
        </p:txBody>
      </p:sp>
      <p:sp>
        <p:nvSpPr>
          <p:cNvPr id="4" name="Slide Number Placeholder 3"/>
          <p:cNvSpPr>
            <a:spLocks noGrp="1"/>
          </p:cNvSpPr>
          <p:nvPr>
            <p:ph type="sldNum" sz="quarter" idx="10"/>
          </p:nvPr>
        </p:nvSpPr>
        <p:spPr/>
        <p:txBody>
          <a:bodyPr/>
          <a:lstStyle/>
          <a:p>
            <a:fld id="{CC2F541E-15DA-4669-9121-E1091DE0D743}" type="slidenum">
              <a:rPr lang="en-US" smtClean="0"/>
              <a:pPr/>
              <a:t>15</a:t>
            </a:fld>
            <a:endParaRPr lang="en-US"/>
          </a:p>
        </p:txBody>
      </p:sp>
    </p:spTree>
    <p:extLst>
      <p:ext uri="{BB962C8B-B14F-4D97-AF65-F5344CB8AC3E}">
        <p14:creationId xmlns:p14="http://schemas.microsoft.com/office/powerpoint/2010/main" val="1124351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 periodic</a:t>
            </a:r>
            <a:r>
              <a:rPr kumimoji="1" lang="en-US" altLang="zh-CN" baseline="0" dirty="0"/>
              <a:t> exchange</a:t>
            </a:r>
            <a:endParaRPr kumimoji="1" lang="zh-CN" altLang="en-US" dirty="0"/>
          </a:p>
        </p:txBody>
      </p:sp>
      <p:sp>
        <p:nvSpPr>
          <p:cNvPr id="4" name="幻灯片编号占位符 3"/>
          <p:cNvSpPr>
            <a:spLocks noGrp="1"/>
          </p:cNvSpPr>
          <p:nvPr>
            <p:ph type="sldNum" sz="quarter" idx="10"/>
          </p:nvPr>
        </p:nvSpPr>
        <p:spPr/>
        <p:txBody>
          <a:bodyPr/>
          <a:lstStyle/>
          <a:p>
            <a:fld id="{CC2F541E-15DA-4669-9121-E1091DE0D743}" type="slidenum">
              <a:rPr lang="en-US" smtClean="0"/>
              <a:pPr/>
              <a:t>16</a:t>
            </a:fld>
            <a:endParaRPr lang="en-US"/>
          </a:p>
        </p:txBody>
      </p:sp>
    </p:spTree>
    <p:extLst>
      <p:ext uri="{BB962C8B-B14F-4D97-AF65-F5344CB8AC3E}">
        <p14:creationId xmlns:p14="http://schemas.microsoft.com/office/powerpoint/2010/main" val="282612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 periodic</a:t>
            </a:r>
            <a:r>
              <a:rPr kumimoji="1" lang="en-US" altLang="zh-CN" baseline="0" dirty="0"/>
              <a:t> exchange</a:t>
            </a:r>
            <a:endParaRPr kumimoji="1" lang="zh-CN" altLang="en-US" dirty="0"/>
          </a:p>
        </p:txBody>
      </p:sp>
      <p:sp>
        <p:nvSpPr>
          <p:cNvPr id="4" name="幻灯片编号占位符 3"/>
          <p:cNvSpPr>
            <a:spLocks noGrp="1"/>
          </p:cNvSpPr>
          <p:nvPr>
            <p:ph type="sldNum" sz="quarter" idx="10"/>
          </p:nvPr>
        </p:nvSpPr>
        <p:spPr/>
        <p:txBody>
          <a:bodyPr/>
          <a:lstStyle/>
          <a:p>
            <a:fld id="{CC2F541E-15DA-4669-9121-E1091DE0D743}" type="slidenum">
              <a:rPr lang="en-US" smtClean="0"/>
              <a:pPr/>
              <a:t>20</a:t>
            </a:fld>
            <a:endParaRPr lang="en-US"/>
          </a:p>
        </p:txBody>
      </p:sp>
    </p:spTree>
    <p:extLst>
      <p:ext uri="{BB962C8B-B14F-4D97-AF65-F5344CB8AC3E}">
        <p14:creationId xmlns:p14="http://schemas.microsoft.com/office/powerpoint/2010/main" val="2604798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 periodic</a:t>
            </a:r>
            <a:r>
              <a:rPr kumimoji="1" lang="en-US" altLang="zh-CN" baseline="0" dirty="0"/>
              <a:t> exchange</a:t>
            </a:r>
            <a:endParaRPr kumimoji="1" lang="zh-CN" altLang="en-US" dirty="0"/>
          </a:p>
        </p:txBody>
      </p:sp>
      <p:sp>
        <p:nvSpPr>
          <p:cNvPr id="4" name="幻灯片编号占位符 3"/>
          <p:cNvSpPr>
            <a:spLocks noGrp="1"/>
          </p:cNvSpPr>
          <p:nvPr>
            <p:ph type="sldNum" sz="quarter" idx="10"/>
          </p:nvPr>
        </p:nvSpPr>
        <p:spPr/>
        <p:txBody>
          <a:bodyPr/>
          <a:lstStyle/>
          <a:p>
            <a:fld id="{CC2F541E-15DA-4669-9121-E1091DE0D743}" type="slidenum">
              <a:rPr lang="en-US" smtClean="0"/>
              <a:pPr/>
              <a:t>22</a:t>
            </a:fld>
            <a:endParaRPr lang="en-US"/>
          </a:p>
        </p:txBody>
      </p:sp>
    </p:spTree>
    <p:extLst>
      <p:ext uri="{BB962C8B-B14F-4D97-AF65-F5344CB8AC3E}">
        <p14:creationId xmlns:p14="http://schemas.microsoft.com/office/powerpoint/2010/main" val="372096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CC2F541E-15DA-4669-9121-E1091DE0D743}" type="slidenum">
              <a:rPr lang="en-US" smtClean="0"/>
              <a:pPr/>
              <a:t>32</a:t>
            </a:fld>
            <a:endParaRPr lang="en-US"/>
          </a:p>
        </p:txBody>
      </p:sp>
    </p:spTree>
    <p:extLst>
      <p:ext uri="{BB962C8B-B14F-4D97-AF65-F5344CB8AC3E}">
        <p14:creationId xmlns:p14="http://schemas.microsoft.com/office/powerpoint/2010/main" val="4131551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CC2F541E-15DA-4669-9121-E1091DE0D743}" type="slidenum">
              <a:rPr lang="en-US" smtClean="0"/>
              <a:pPr/>
              <a:t>35</a:t>
            </a:fld>
            <a:endParaRPr lang="en-US"/>
          </a:p>
        </p:txBody>
      </p:sp>
    </p:spTree>
    <p:extLst>
      <p:ext uri="{BB962C8B-B14F-4D97-AF65-F5344CB8AC3E}">
        <p14:creationId xmlns:p14="http://schemas.microsoft.com/office/powerpoint/2010/main" val="167967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4" name="Picture 3"/>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457200" y="376684"/>
            <a:ext cx="911728" cy="829850"/>
          </a:xfrm>
          <a:prstGeom prst="rect">
            <a:avLst/>
          </a:prstGeom>
        </p:spPr>
      </p:pic>
    </p:spTree>
    <p:extLst>
      <p:ext uri="{BB962C8B-B14F-4D97-AF65-F5344CB8AC3E}">
        <p14:creationId xmlns:p14="http://schemas.microsoft.com/office/powerpoint/2010/main" val="224919338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a:t>Insert photo here. Drag picture to placeholder or click icon to add.</a:t>
            </a:r>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a:t>28pt Intel Clear Headline</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7"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90042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white section break</a:t>
            </a:r>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40372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blue section break</a:t>
            </a:r>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Tree>
    <p:extLst>
      <p:ext uri="{BB962C8B-B14F-4D97-AF65-F5344CB8AC3E}">
        <p14:creationId xmlns:p14="http://schemas.microsoft.com/office/powerpoint/2010/main" val="1110112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40pt Intel Clear Light Body.</a:t>
            </a:r>
            <a:br>
              <a:rPr lang="en-US" dirty="0"/>
            </a:br>
            <a:r>
              <a:rPr lang="en-US" dirty="0"/>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40pt Intel Clear Heading</a:t>
            </a: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4001256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54pt Intel Clear Pro blue section</a:t>
            </a:r>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a:t>Insert photo here. Drag picture to placeholder or click icon to add.</a:t>
            </a:r>
          </a:p>
        </p:txBody>
      </p:sp>
    </p:spTree>
    <p:extLst>
      <p:ext uri="{BB962C8B-B14F-4D97-AF65-F5344CB8AC3E}">
        <p14:creationId xmlns:p14="http://schemas.microsoft.com/office/powerpoint/2010/main" val="3843762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4"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413716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
        <p:nvSpPr>
          <p:cNvPr id="3"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3328961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3336586" y="1608854"/>
            <a:ext cx="2172513" cy="1977410"/>
          </a:xfrm>
          <a:prstGeom prst="rect">
            <a:avLst/>
          </a:prstGeom>
        </p:spPr>
      </p:pic>
    </p:spTree>
    <p:extLst>
      <p:ext uri="{BB962C8B-B14F-4D97-AF65-F5344CB8AC3E}">
        <p14:creationId xmlns:p14="http://schemas.microsoft.com/office/powerpoint/2010/main" val="1474831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solidFill>
                <a:prstClr val="white"/>
              </a:solidFill>
            </a:endParaRPr>
          </a:p>
        </p:txBody>
      </p:sp>
    </p:spTree>
    <p:extLst>
      <p:ext uri="{BB962C8B-B14F-4D97-AF65-F5344CB8AC3E}">
        <p14:creationId xmlns:p14="http://schemas.microsoft.com/office/powerpoint/2010/main" val="3674730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r>
              <a:rPr lang="en-US" sz="1100">
                <a:latin typeface="Arial"/>
              </a:rPr>
              <a:t>Click icon to add picture</a:t>
            </a:r>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r>
              <a:rPr lang="en-US" sz="1100">
                <a:latin typeface="Arial"/>
              </a:rPr>
              <a:t>Click icon to add picture</a:t>
            </a:r>
            <a:endParaRPr lang="en-US" sz="1100" dirty="0">
              <a:latin typeface="Arial"/>
            </a:endParaRPr>
          </a:p>
        </p:txBody>
      </p:sp>
      <p:sp>
        <p:nvSpPr>
          <p:cNvPr id="11"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solidFill>
                <a:prstClr val="white"/>
              </a:solidFill>
            </a:endParaRPr>
          </a:p>
        </p:txBody>
      </p:sp>
    </p:spTree>
    <p:extLst>
      <p:ext uri="{BB962C8B-B14F-4D97-AF65-F5344CB8AC3E}">
        <p14:creationId xmlns:p14="http://schemas.microsoft.com/office/powerpoint/2010/main" val="7951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Linear gradient</a:t>
            </a:r>
          </a:p>
        </p:txBody>
      </p:sp>
      <p:sp>
        <p:nvSpPr>
          <p:cNvPr id="3"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6" name="Picture 5"/>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457200" y="376684"/>
            <a:ext cx="911728" cy="829850"/>
          </a:xfrm>
          <a:prstGeom prst="rect">
            <a:avLst/>
          </a:prstGeom>
        </p:spPr>
      </p:pic>
    </p:spTree>
    <p:extLst>
      <p:ext uri="{BB962C8B-B14F-4D97-AF65-F5344CB8AC3E}">
        <p14:creationId xmlns:p14="http://schemas.microsoft.com/office/powerpoint/2010/main" val="2404006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6"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solidFill>
                <a:prstClr val="white"/>
              </a:solidFill>
            </a:endParaRPr>
          </a:p>
        </p:txBody>
      </p:sp>
    </p:spTree>
    <p:extLst>
      <p:ext uri="{BB962C8B-B14F-4D97-AF65-F5344CB8AC3E}">
        <p14:creationId xmlns:p14="http://schemas.microsoft.com/office/powerpoint/2010/main" val="163170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solidFill>
                <a:prstClr val="white"/>
              </a:solidFill>
            </a:endParaRPr>
          </a:p>
        </p:txBody>
      </p:sp>
    </p:spTree>
    <p:extLst>
      <p:ext uri="{BB962C8B-B14F-4D97-AF65-F5344CB8AC3E}">
        <p14:creationId xmlns:p14="http://schemas.microsoft.com/office/powerpoint/2010/main" val="3120008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a:solidFill>
                <a:srgbClr val="003C71"/>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solidFill>
                <a:prstClr val="white"/>
              </a:solidFill>
            </a:endParaRPr>
          </a:p>
        </p:txBody>
      </p:sp>
    </p:spTree>
    <p:extLst>
      <p:ext uri="{BB962C8B-B14F-4D97-AF65-F5344CB8AC3E}">
        <p14:creationId xmlns:p14="http://schemas.microsoft.com/office/powerpoint/2010/main" val="1682652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a:t>Insert photo here. Drag picture to placeholder or click icon to add.</a:t>
            </a:r>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a:t>28pt Intel Clear Headline</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7"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solidFill>
                <a:prstClr val="white"/>
              </a:solidFill>
            </a:endParaRPr>
          </a:p>
        </p:txBody>
      </p:sp>
    </p:spTree>
    <p:extLst>
      <p:ext uri="{BB962C8B-B14F-4D97-AF65-F5344CB8AC3E}">
        <p14:creationId xmlns:p14="http://schemas.microsoft.com/office/powerpoint/2010/main" val="1277320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4"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solidFill>
                <a:prstClr val="white"/>
              </a:solidFill>
            </a:endParaRPr>
          </a:p>
        </p:txBody>
      </p:sp>
    </p:spTree>
    <p:extLst>
      <p:ext uri="{BB962C8B-B14F-4D97-AF65-F5344CB8AC3E}">
        <p14:creationId xmlns:p14="http://schemas.microsoft.com/office/powerpoint/2010/main" val="1842792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3"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solidFill>
                <a:prstClr val="white"/>
              </a:solidFill>
            </a:endParaRPr>
          </a:p>
        </p:txBody>
      </p:sp>
    </p:spTree>
    <p:extLst>
      <p:ext uri="{BB962C8B-B14F-4D97-AF65-F5344CB8AC3E}">
        <p14:creationId xmlns:p14="http://schemas.microsoft.com/office/powerpoint/2010/main" val="1846716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Large Bullet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white"/>
                </a:solidFill>
              </a:rPr>
              <a:t>Intel Confidential</a:t>
            </a: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a:latin typeface="Intel Clear Light" panose="020B0404020203020204" pitchFamily="34" charset="0"/>
              </a:defRPr>
            </a:lvl1pPr>
          </a:lstStyle>
          <a:p>
            <a:r>
              <a:rPr lang="en-US" dirty="0" err="1"/>
              <a:t>28pt</a:t>
            </a:r>
            <a:r>
              <a:rPr lang="en-US" dirty="0"/>
              <a:t> Intel Clear Light Headline</a:t>
            </a:r>
          </a:p>
        </p:txBody>
      </p:sp>
      <p:sp>
        <p:nvSpPr>
          <p:cNvPr id="9" name="Content Placeholder 8"/>
          <p:cNvSpPr>
            <a:spLocks noGrp="1"/>
          </p:cNvSpPr>
          <p:nvPr>
            <p:ph sz="quarter" idx="13" hasCustomPrompt="1"/>
          </p:nvPr>
        </p:nvSpPr>
        <p:spPr>
          <a:xfrm>
            <a:off x="455613" y="1203325"/>
            <a:ext cx="8228012" cy="3425825"/>
          </a:xfrm>
        </p:spPr>
        <p:txBody>
          <a:bodyPr/>
          <a:lstStyle>
            <a:lvl1pPr>
              <a:defRPr>
                <a:latin typeface="Intel Clear Light" panose="020B0404020203020204" pitchFamily="34" charset="0"/>
              </a:defRPr>
            </a:lvl1pPr>
            <a:lvl2pPr>
              <a:defRPr sz="1800">
                <a:latin typeface="Intel Clear Light" panose="020B0404020203020204" pitchFamily="34" charset="0"/>
              </a:defRPr>
            </a:lvl2pPr>
            <a:lvl3pPr>
              <a:defRPr sz="1800">
                <a:latin typeface="Intel Clear Light" panose="020B0404020203020204" pitchFamily="34" charset="0"/>
              </a:defRPr>
            </a:lvl3pPr>
            <a:lvl4pPr>
              <a:defRPr sz="1600">
                <a:latin typeface="Intel Clear Light" panose="020B0404020203020204" pitchFamily="34" charset="0"/>
              </a:defRPr>
            </a:lvl4pPr>
            <a:lvl5pPr>
              <a:defRPr>
                <a:latin typeface="Intel Clear Light" panose="020B0404020203020204" pitchFamily="34" charset="0"/>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963870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 dark gradient">
    <p:bg>
      <p:bgPr>
        <a:gradFill>
          <a:gsLst>
            <a:gs pos="19000">
              <a:schemeClr val="bg2"/>
            </a:gs>
            <a:gs pos="100000">
              <a:schemeClr val="bg2">
                <a:lumMod val="30000"/>
              </a:schemeClr>
            </a:gs>
            <a:gs pos="0">
              <a:schemeClr val="bg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alpha val="90000"/>
                  </a:schemeClr>
                </a:solidFill>
              </a:defRPr>
            </a:lvl1pPr>
          </a:lstStyle>
          <a:p>
            <a:r>
              <a:rPr lang="en-US" dirty="0"/>
              <a:t>Click to edit title</a:t>
            </a:r>
          </a:p>
        </p:txBody>
      </p:sp>
      <p:sp>
        <p:nvSpPr>
          <p:cNvPr id="3" name="Slide Number Placeholder 2"/>
          <p:cNvSpPr>
            <a:spLocks noGrp="1"/>
          </p:cNvSpPr>
          <p:nvPr>
            <p:ph type="sldNum" sz="quarter" idx="14"/>
          </p:nvPr>
        </p:nvSpPr>
        <p:spPr>
          <a:xfrm>
            <a:off x="8790038" y="4816638"/>
            <a:ext cx="215914" cy="273844"/>
          </a:xfrm>
        </p:spPr>
        <p:txBody>
          <a:bodyPr/>
          <a:lstStyle>
            <a:lvl1pPr algn="ctr">
              <a:defRPr>
                <a:solidFill>
                  <a:schemeClr val="tx1"/>
                </a:solidFill>
              </a:defRPr>
            </a:lvl1pPr>
          </a:lstStyle>
          <a:p>
            <a:pPr eaLnBrk="0" fontAlgn="base" hangingPunct="0">
              <a:spcBef>
                <a:spcPct val="50000"/>
              </a:spcBef>
              <a:spcAft>
                <a:spcPct val="0"/>
              </a:spcAft>
            </a:pPr>
            <a:fld id="{FD44707B-D922-47D5-BD24-D96E91B70543}" type="slidenum">
              <a:rPr lang="en-US" smtClean="0">
                <a:solidFill>
                  <a:prstClr val="white"/>
                </a:solidFill>
              </a:rPr>
              <a:pPr eaLnBrk="0" fontAlgn="base" hangingPunct="0">
                <a:spcBef>
                  <a:spcPct val="50000"/>
                </a:spcBef>
                <a:spcAft>
                  <a:spcPct val="0"/>
                </a:spcAft>
              </a:pPr>
              <a:t>‹#›</a:t>
            </a:fld>
            <a:endParaRPr lang="en-US" dirty="0">
              <a:solidFill>
                <a:prstClr val="white"/>
              </a:solidFill>
            </a:endParaRPr>
          </a:p>
        </p:txBody>
      </p:sp>
    </p:spTree>
    <p:extLst>
      <p:ext uri="{BB962C8B-B14F-4D97-AF65-F5344CB8AC3E}">
        <p14:creationId xmlns:p14="http://schemas.microsoft.com/office/powerpoint/2010/main" val="3029299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dirty="0">
                <a:solidFill>
                  <a:prstClr val="white"/>
                </a:solidFill>
              </a:rPr>
              <a:t>Intel Confidential</a:t>
            </a:r>
          </a:p>
        </p:txBody>
      </p:sp>
    </p:spTree>
    <p:extLst>
      <p:ext uri="{BB962C8B-B14F-4D97-AF65-F5344CB8AC3E}">
        <p14:creationId xmlns:p14="http://schemas.microsoft.com/office/powerpoint/2010/main" val="457963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r>
              <a:rPr lang="en-US" sz="1100">
                <a:latin typeface="Arial"/>
              </a:rPr>
              <a:t>Click icon to add picture</a:t>
            </a:r>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r>
              <a:rPr lang="en-US" sz="1100">
                <a:latin typeface="Arial"/>
              </a:rPr>
              <a:t>Click icon to add picture</a:t>
            </a:r>
            <a:endParaRPr lang="en-US" sz="1100" dirty="0">
              <a:latin typeface="Arial"/>
            </a:endParaRPr>
          </a:p>
        </p:txBody>
      </p:sp>
      <p:sp>
        <p:nvSpPr>
          <p:cNvPr id="11"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dirty="0">
                <a:solidFill>
                  <a:prstClr val="white"/>
                </a:solidFill>
              </a:rPr>
              <a:t>Intel Confidential</a:t>
            </a:r>
          </a:p>
        </p:txBody>
      </p:sp>
    </p:spTree>
    <p:extLst>
      <p:ext uri="{BB962C8B-B14F-4D97-AF65-F5344CB8AC3E}">
        <p14:creationId xmlns:p14="http://schemas.microsoft.com/office/powerpoint/2010/main" val="297185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image</a:t>
            </a:r>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pic>
        <p:nvPicPr>
          <p:cNvPr id="6" name="Picture 5"/>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457200" y="376684"/>
            <a:ext cx="911728" cy="829850"/>
          </a:xfrm>
          <a:prstGeom prst="rect">
            <a:avLst/>
          </a:prstGeom>
        </p:spPr>
      </p:pic>
    </p:spTree>
    <p:extLst>
      <p:ext uri="{BB962C8B-B14F-4D97-AF65-F5344CB8AC3E}">
        <p14:creationId xmlns:p14="http://schemas.microsoft.com/office/powerpoint/2010/main" val="1808324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6"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dirty="0">
                <a:solidFill>
                  <a:prstClr val="white"/>
                </a:solidFill>
              </a:rPr>
              <a:t>Intel Confidential</a:t>
            </a:r>
          </a:p>
        </p:txBody>
      </p:sp>
    </p:spTree>
    <p:extLst>
      <p:ext uri="{BB962C8B-B14F-4D97-AF65-F5344CB8AC3E}">
        <p14:creationId xmlns:p14="http://schemas.microsoft.com/office/powerpoint/2010/main" val="1405204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dirty="0">
                <a:solidFill>
                  <a:prstClr val="white"/>
                </a:solidFill>
              </a:rPr>
              <a:t>Intel Confidential</a:t>
            </a:r>
          </a:p>
        </p:txBody>
      </p:sp>
    </p:spTree>
    <p:extLst>
      <p:ext uri="{BB962C8B-B14F-4D97-AF65-F5344CB8AC3E}">
        <p14:creationId xmlns:p14="http://schemas.microsoft.com/office/powerpoint/2010/main" val="904055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dirty="0">
                <a:solidFill>
                  <a:prstClr val="white"/>
                </a:solidFill>
              </a:rPr>
              <a:t>Intel Confidential</a:t>
            </a:r>
          </a:p>
        </p:txBody>
      </p:sp>
    </p:spTree>
    <p:extLst>
      <p:ext uri="{BB962C8B-B14F-4D97-AF65-F5344CB8AC3E}">
        <p14:creationId xmlns:p14="http://schemas.microsoft.com/office/powerpoint/2010/main" val="841341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a:solidFill>
                <a:srgbClr val="003C71"/>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dirty="0">
                <a:solidFill>
                  <a:prstClr val="white"/>
                </a:solidFill>
              </a:rPr>
              <a:t>Intel Confidential</a:t>
            </a:r>
          </a:p>
        </p:txBody>
      </p:sp>
    </p:spTree>
    <p:extLst>
      <p:ext uri="{BB962C8B-B14F-4D97-AF65-F5344CB8AC3E}">
        <p14:creationId xmlns:p14="http://schemas.microsoft.com/office/powerpoint/2010/main" val="222932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a:t>Insert photo here. Drag picture to placeholder or click icon to add.</a:t>
            </a:r>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a:t>28pt Intel Clear Headline</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7"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dirty="0">
                <a:solidFill>
                  <a:prstClr val="white"/>
                </a:solidFill>
              </a:rPr>
              <a:t>Intel Confidential</a:t>
            </a:r>
          </a:p>
        </p:txBody>
      </p:sp>
    </p:spTree>
    <p:extLst>
      <p:ext uri="{BB962C8B-B14F-4D97-AF65-F5344CB8AC3E}">
        <p14:creationId xmlns:p14="http://schemas.microsoft.com/office/powerpoint/2010/main" val="3000285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white section break</a:t>
            </a:r>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dirty="0">
                <a:solidFill>
                  <a:prstClr val="white"/>
                </a:solidFill>
              </a:rPr>
              <a:t>Intel Confidential</a:t>
            </a:r>
          </a:p>
        </p:txBody>
      </p:sp>
    </p:spTree>
    <p:extLst>
      <p:ext uri="{BB962C8B-B14F-4D97-AF65-F5344CB8AC3E}">
        <p14:creationId xmlns:p14="http://schemas.microsoft.com/office/powerpoint/2010/main" val="2872262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40pt Intel Clear Light Body.</a:t>
            </a:r>
            <a:br>
              <a:rPr lang="en-US" dirty="0"/>
            </a:br>
            <a:r>
              <a:rPr lang="en-US" dirty="0"/>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40pt Intel Clear Heading</a:t>
            </a: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dirty="0">
                <a:solidFill>
                  <a:prstClr val="white"/>
                </a:solidFill>
              </a:rPr>
              <a:t>Intel Confidential</a:t>
            </a:r>
          </a:p>
        </p:txBody>
      </p:sp>
    </p:spTree>
    <p:extLst>
      <p:ext uri="{BB962C8B-B14F-4D97-AF65-F5344CB8AC3E}">
        <p14:creationId xmlns:p14="http://schemas.microsoft.com/office/powerpoint/2010/main" val="1898414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r>
              <a:rPr lang="en-US" sz="1100">
                <a:latin typeface="Arial"/>
              </a:rPr>
              <a:t>Click icon to add picture</a:t>
            </a:r>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r>
              <a:rPr lang="en-US" sz="1100">
                <a:latin typeface="Arial"/>
              </a:rPr>
              <a:t>Click icon to add picture</a:t>
            </a:r>
            <a:endParaRPr lang="en-US" sz="1100" dirty="0">
              <a:latin typeface="Arial"/>
            </a:endParaRPr>
          </a:p>
        </p:txBody>
      </p:sp>
      <p:sp>
        <p:nvSpPr>
          <p:cNvPr id="11"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solidFill>
                <a:prstClr val="white"/>
              </a:solidFill>
            </a:endParaRPr>
          </a:p>
        </p:txBody>
      </p:sp>
    </p:spTree>
    <p:extLst>
      <p:ext uri="{BB962C8B-B14F-4D97-AF65-F5344CB8AC3E}">
        <p14:creationId xmlns:p14="http://schemas.microsoft.com/office/powerpoint/2010/main" val="2108519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solidFill>
                <a:prstClr val="white"/>
              </a:solidFill>
            </a:endParaRPr>
          </a:p>
        </p:txBody>
      </p:sp>
    </p:spTree>
    <p:extLst>
      <p:ext uri="{BB962C8B-B14F-4D97-AF65-F5344CB8AC3E}">
        <p14:creationId xmlns:p14="http://schemas.microsoft.com/office/powerpoint/2010/main" val="1492035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white section break</a:t>
            </a:r>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solidFill>
                <a:prstClr val="white"/>
              </a:solidFill>
            </a:endParaRPr>
          </a:p>
        </p:txBody>
      </p:sp>
    </p:spTree>
    <p:extLst>
      <p:ext uri="{BB962C8B-B14F-4D97-AF65-F5344CB8AC3E}">
        <p14:creationId xmlns:p14="http://schemas.microsoft.com/office/powerpoint/2010/main" val="2405690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1358511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40pt Intel Clear Light Body.</a:t>
            </a:r>
            <a:br>
              <a:rPr lang="en-US" dirty="0"/>
            </a:br>
            <a:r>
              <a:rPr lang="en-US" dirty="0"/>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40pt Intel Clear Heading</a:t>
            </a: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solidFill>
                <a:prstClr val="white"/>
              </a:solidFill>
            </a:endParaRPr>
          </a:p>
        </p:txBody>
      </p:sp>
    </p:spTree>
    <p:extLst>
      <p:ext uri="{BB962C8B-B14F-4D97-AF65-F5344CB8AC3E}">
        <p14:creationId xmlns:p14="http://schemas.microsoft.com/office/powerpoint/2010/main" val="1716702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image</a:t>
            </a:r>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spTree>
    <p:extLst>
      <p:ext uri="{BB962C8B-B14F-4D97-AF65-F5344CB8AC3E}">
        <p14:creationId xmlns:p14="http://schemas.microsoft.com/office/powerpoint/2010/main" val="42665109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dirty="0">
                <a:solidFill>
                  <a:prstClr val="white"/>
                </a:solidFill>
              </a:rPr>
              <a:t>New product announcements embargoed until August 25, 8am Pacific time</a:t>
            </a:r>
          </a:p>
        </p:txBody>
      </p:sp>
    </p:spTree>
    <p:extLst>
      <p:ext uri="{BB962C8B-B14F-4D97-AF65-F5344CB8AC3E}">
        <p14:creationId xmlns:p14="http://schemas.microsoft.com/office/powerpoint/2010/main" val="2081732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panose="020B0604020203020204" pitchFamily="34" charset="0"/>
              </a:defRPr>
            </a:lvl1pPr>
          </a:lstStyle>
          <a:p>
            <a:r>
              <a:rPr lang="en-US" sz="1100">
                <a:latin typeface="Arial"/>
              </a:rPr>
              <a:t>Click icon to add picture</a:t>
            </a:r>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panose="020B0604020203020204" pitchFamily="34" charset="0"/>
              </a:defRPr>
            </a:lvl1pPr>
          </a:lstStyle>
          <a:p>
            <a:r>
              <a:rPr lang="en-US" sz="1100">
                <a:latin typeface="Arial"/>
              </a:rPr>
              <a:t>Click icon to add picture</a:t>
            </a:r>
            <a:endParaRPr lang="en-US" sz="1100" dirty="0">
              <a:latin typeface="Arial"/>
            </a:endParaRPr>
          </a:p>
        </p:txBody>
      </p:sp>
      <p:sp>
        <p:nvSpPr>
          <p:cNvPr id="11"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a:solidFill>
                  <a:prstClr val="white"/>
                </a:solidFill>
              </a:rPr>
              <a:t>New product announcements embargoed until August 25, 8am Pacific time</a:t>
            </a:r>
            <a:endParaRPr lang="en-US" dirty="0">
              <a:solidFill>
                <a:prstClr val="white"/>
              </a:solidFill>
            </a:endParaRPr>
          </a:p>
        </p:txBody>
      </p:sp>
    </p:spTree>
    <p:extLst>
      <p:ext uri="{BB962C8B-B14F-4D97-AF65-F5344CB8AC3E}">
        <p14:creationId xmlns:p14="http://schemas.microsoft.com/office/powerpoint/2010/main" val="1133432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6"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a:solidFill>
                  <a:prstClr val="white"/>
                </a:solidFill>
              </a:rPr>
              <a:t>New product announcements embargoed until August 25, 8am Pacific time</a:t>
            </a:r>
            <a:endParaRPr lang="en-US" dirty="0">
              <a:solidFill>
                <a:prstClr val="white"/>
              </a:solidFill>
            </a:endParaRPr>
          </a:p>
        </p:txBody>
      </p:sp>
    </p:spTree>
    <p:extLst>
      <p:ext uri="{BB962C8B-B14F-4D97-AF65-F5344CB8AC3E}">
        <p14:creationId xmlns:p14="http://schemas.microsoft.com/office/powerpoint/2010/main" val="33947361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a:solidFill>
                  <a:prstClr val="white"/>
                </a:solidFill>
              </a:rPr>
              <a:t>New product announcements embargoed until August 25, 8am Pacific time</a:t>
            </a:r>
            <a:endParaRPr lang="en-US" dirty="0">
              <a:solidFill>
                <a:prstClr val="white"/>
              </a:solidFill>
            </a:endParaRPr>
          </a:p>
        </p:txBody>
      </p:sp>
    </p:spTree>
    <p:extLst>
      <p:ext uri="{BB962C8B-B14F-4D97-AF65-F5344CB8AC3E}">
        <p14:creationId xmlns:p14="http://schemas.microsoft.com/office/powerpoint/2010/main" val="7079938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a:solidFill>
                  <a:prstClr val="white"/>
                </a:solidFill>
              </a:rPr>
              <a:t>New product announcements embargoed until August 25, 8am Pacific time</a:t>
            </a:r>
            <a:endParaRPr lang="en-US" dirty="0">
              <a:solidFill>
                <a:prstClr val="white"/>
              </a:solidFill>
            </a:endParaRPr>
          </a:p>
        </p:txBody>
      </p:sp>
    </p:spTree>
    <p:extLst>
      <p:ext uri="{BB962C8B-B14F-4D97-AF65-F5344CB8AC3E}">
        <p14:creationId xmlns:p14="http://schemas.microsoft.com/office/powerpoint/2010/main" val="2890704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a:solidFill>
                <a:srgbClr val="003C71"/>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a:solidFill>
                  <a:prstClr val="white"/>
                </a:solidFill>
              </a:rPr>
              <a:t>New product announcements embargoed until August 25, 8am Pacific time</a:t>
            </a:r>
            <a:endParaRPr lang="en-US" dirty="0">
              <a:solidFill>
                <a:prstClr val="white"/>
              </a:solidFill>
            </a:endParaRPr>
          </a:p>
        </p:txBody>
      </p:sp>
    </p:spTree>
    <p:extLst>
      <p:ext uri="{BB962C8B-B14F-4D97-AF65-F5344CB8AC3E}">
        <p14:creationId xmlns:p14="http://schemas.microsoft.com/office/powerpoint/2010/main" val="28209150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a:t>Insert photo here. Drag picture to placeholder or click icon to add.</a:t>
            </a:r>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a:t>28pt Intel Clear Headline</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7"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a:solidFill>
                  <a:prstClr val="white"/>
                </a:solidFill>
              </a:rPr>
              <a:t>New product announcements embargoed until August 25, 8am Pacific time</a:t>
            </a:r>
            <a:endParaRPr lang="en-US" dirty="0">
              <a:solidFill>
                <a:prstClr val="white"/>
              </a:solidFill>
            </a:endParaRPr>
          </a:p>
        </p:txBody>
      </p:sp>
    </p:spTree>
    <p:extLst>
      <p:ext uri="{BB962C8B-B14F-4D97-AF65-F5344CB8AC3E}">
        <p14:creationId xmlns:p14="http://schemas.microsoft.com/office/powerpoint/2010/main" val="12356235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a:t>54pt Intel Clear Pro</a:t>
            </a:r>
            <a:br>
              <a:rPr lang="en-US" dirty="0"/>
            </a:br>
            <a:r>
              <a:rPr lang="en-US" dirty="0"/>
              <a:t>white section break</a:t>
            </a:r>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a:solidFill>
                  <a:prstClr val="white"/>
                </a:solidFill>
              </a:rPr>
              <a:t>New product announcements embargoed until August 25, 8am Pacific time</a:t>
            </a:r>
            <a:endParaRPr lang="en-US" dirty="0">
              <a:solidFill>
                <a:prstClr val="white"/>
              </a:solidFill>
            </a:endParaRPr>
          </a:p>
        </p:txBody>
      </p:sp>
    </p:spTree>
    <p:extLst>
      <p:ext uri="{BB962C8B-B14F-4D97-AF65-F5344CB8AC3E}">
        <p14:creationId xmlns:p14="http://schemas.microsoft.com/office/powerpoint/2010/main" val="37050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r>
              <a:rPr lang="en-US" sz="1100">
                <a:latin typeface="Arial"/>
              </a:rPr>
              <a:t>Click icon to add picture</a:t>
            </a:r>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r>
              <a:rPr lang="en-US" sz="1100">
                <a:latin typeface="Arial"/>
              </a:rPr>
              <a:t>Click icon to add picture</a:t>
            </a:r>
            <a:endParaRPr lang="en-US" sz="1100" dirty="0">
              <a:latin typeface="Arial"/>
            </a:endParaRPr>
          </a:p>
        </p:txBody>
      </p:sp>
      <p:sp>
        <p:nvSpPr>
          <p:cNvPr id="11"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5989145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40pt Intel Clear Light Body.</a:t>
            </a:r>
            <a:br>
              <a:rPr lang="en-US" dirty="0"/>
            </a:br>
            <a:r>
              <a:rPr lang="en-US" dirty="0"/>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a:t>40pt Intel Clear Heading</a:t>
            </a: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a:solidFill>
                  <a:prstClr val="white"/>
                </a:solidFill>
              </a:rPr>
              <a:t>New product announcements embargoed until August 25, 8am Pacific time</a:t>
            </a:r>
            <a:endParaRPr lang="en-US" dirty="0">
              <a:solidFill>
                <a:prstClr val="white"/>
              </a:solidFill>
            </a:endParaRPr>
          </a:p>
        </p:txBody>
      </p:sp>
    </p:spTree>
    <p:extLst>
      <p:ext uri="{BB962C8B-B14F-4D97-AF65-F5344CB8AC3E}">
        <p14:creationId xmlns:p14="http://schemas.microsoft.com/office/powerpoint/2010/main" val="4261628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4"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a:solidFill>
                  <a:prstClr val="white"/>
                </a:solidFill>
              </a:rPr>
              <a:t>New product announcements embargoed until August 25, 8am Pacific time</a:t>
            </a:r>
            <a:endParaRPr lang="en-US" dirty="0">
              <a:solidFill>
                <a:prstClr val="white"/>
              </a:solidFill>
            </a:endParaRPr>
          </a:p>
        </p:txBody>
      </p:sp>
    </p:spTree>
    <p:extLst>
      <p:ext uri="{BB962C8B-B14F-4D97-AF65-F5344CB8AC3E}">
        <p14:creationId xmlns:p14="http://schemas.microsoft.com/office/powerpoint/2010/main" val="13409335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3"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a:solidFill>
                  <a:prstClr val="white"/>
                </a:solidFill>
              </a:rPr>
              <a:t>New product announcements embargoed until August 25, 8am Pacific time</a:t>
            </a:r>
            <a:endParaRPr lang="en-US" dirty="0">
              <a:solidFill>
                <a:prstClr val="white"/>
              </a:solidFill>
            </a:endParaRPr>
          </a:p>
        </p:txBody>
      </p:sp>
    </p:spTree>
    <p:extLst>
      <p:ext uri="{BB962C8B-B14F-4D97-AF65-F5344CB8AC3E}">
        <p14:creationId xmlns:p14="http://schemas.microsoft.com/office/powerpoint/2010/main" val="298639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201342"/>
            <a:ext cx="8228012" cy="3427808"/>
          </a:xfrm>
        </p:spPr>
        <p:txBody>
          <a:bodyPr/>
          <a:lstStyle>
            <a:lvl1pPr marL="0" marR="0" indent="0" algn="l" defTabSz="342900" rtl="0" eaLnBrk="1" fontAlgn="auto" latinLnBrk="0" hangingPunct="1">
              <a:lnSpc>
                <a:spcPct val="100000"/>
              </a:lnSpc>
              <a:spcBef>
                <a:spcPts val="900"/>
              </a:spcBef>
              <a:spcAft>
                <a:spcPts val="0"/>
              </a:spcAft>
              <a:buClrTx/>
              <a:buSzTx/>
              <a:buFont typeface="Wingdings" panose="05000000000000000000" pitchFamily="2" charset="2"/>
              <a:buNone/>
              <a:tabLst/>
              <a:defRPr/>
            </a:lvl1pPr>
            <a:lvl2pPr>
              <a:defRPr lang="en-US" sz="1350" kern="1200" baseline="0" dirty="0" err="1" smtClean="0">
                <a:solidFill>
                  <a:schemeClr val="tx2"/>
                </a:solidFill>
                <a:latin typeface="+mn-lt"/>
                <a:ea typeface="+mn-ea"/>
                <a:cs typeface="Intel Clear" panose="020B0604020203020204" pitchFamily="34" charset="0"/>
              </a:defRPr>
            </a:lvl2pPr>
            <a:lvl3pPr marL="428625" indent="-171450">
              <a:defRPr lang="en-US" sz="1350" kern="1200" dirty="0" smtClean="0">
                <a:solidFill>
                  <a:schemeClr val="tx2"/>
                </a:solidFill>
                <a:latin typeface="+mn-lt"/>
                <a:ea typeface="+mn-ea"/>
                <a:cs typeface="Intel Clear" panose="020B0604020203020204" pitchFamily="34" charset="0"/>
              </a:defRPr>
            </a:lvl3pPr>
            <a:lvl4pPr>
              <a:defRPr/>
            </a:lvl4pPr>
            <a:lvl5pPr>
              <a:defRPr/>
            </a:lvl5pPr>
          </a:lstStyle>
          <a:p>
            <a:pPr marL="0" marR="0" lvl="0" indent="0" algn="l" defTabSz="342900" rtl="0" eaLnBrk="1" fontAlgn="auto" latinLnBrk="0" hangingPunct="1">
              <a:lnSpc>
                <a:spcPct val="100000"/>
              </a:lnSpc>
              <a:spcBef>
                <a:spcPts val="900"/>
              </a:spcBef>
              <a:spcAft>
                <a:spcPts val="0"/>
              </a:spcAft>
              <a:buClrTx/>
              <a:buSzTx/>
              <a:buFont typeface="Wingdings" panose="05000000000000000000" pitchFamily="2" charset="2"/>
              <a:buNone/>
              <a:tabLst/>
              <a:defRPr/>
            </a:pPr>
            <a:r>
              <a:rPr lang="en-US" dirty="0" err="1"/>
              <a:t>22pt</a:t>
            </a:r>
            <a:r>
              <a:rPr lang="en-US" dirty="0"/>
              <a:t> Intel Clear body text</a:t>
            </a:r>
          </a:p>
          <a:p>
            <a:pPr lvl="1"/>
            <a:r>
              <a:rPr lang="en-US" dirty="0" err="1"/>
              <a:t>18pt</a:t>
            </a:r>
            <a:r>
              <a:rPr lang="en-US" dirty="0"/>
              <a:t> Intel Clear bullet one</a:t>
            </a:r>
          </a:p>
          <a:p>
            <a:pPr marL="428625" lvl="2" indent="-171450" algn="l" defTabSz="342900" rtl="0" eaLnBrk="1" latinLnBrk="0" hangingPunct="1">
              <a:spcBef>
                <a:spcPts val="600"/>
              </a:spcBef>
              <a:buFont typeface="Wingdings" charset="2"/>
              <a:buChar char="§"/>
            </a:pPr>
            <a:r>
              <a:rPr lang="en-US" dirty="0" err="1"/>
              <a:t>18pt</a:t>
            </a:r>
            <a:r>
              <a:rPr lang="en-US" dirty="0"/>
              <a:t> Intel Clear sub-bullet</a:t>
            </a:r>
          </a:p>
          <a:p>
            <a:pPr lvl="3"/>
            <a:r>
              <a:rPr lang="en-US" dirty="0" err="1"/>
              <a:t>16pt</a:t>
            </a:r>
            <a:r>
              <a:rPr lang="en-US" dirty="0"/>
              <a:t> Intel Clear fourth level</a:t>
            </a:r>
          </a:p>
          <a:p>
            <a:pPr lvl="4"/>
            <a:r>
              <a:rPr lang="en-US" dirty="0" err="1"/>
              <a:t>14pt</a:t>
            </a:r>
            <a:r>
              <a:rPr lang="en-US" dirty="0"/>
              <a:t> Intel Clear 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4816638"/>
            <a:ext cx="2895600" cy="273844"/>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a:t>36pt</a:t>
            </a:r>
            <a:r>
              <a:rPr lang="en-US" dirty="0"/>
              <a:t> Intel Clear Light Headline</a:t>
            </a:r>
          </a:p>
        </p:txBody>
      </p:sp>
    </p:spTree>
    <p:extLst>
      <p:ext uri="{BB962C8B-B14F-4D97-AF65-F5344CB8AC3E}">
        <p14:creationId xmlns:p14="http://schemas.microsoft.com/office/powerpoint/2010/main" val="4228300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and Large Bullet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4816638"/>
            <a:ext cx="2895600" cy="273844"/>
          </a:xfrm>
          <a:prstGeom prst="rect">
            <a:avLst/>
          </a:prstGeom>
        </p:spPr>
        <p:txBody>
          <a:bodyPr/>
          <a:lstStyle/>
          <a:p>
            <a:r>
              <a:rPr lang="en-US">
                <a:solidFill>
                  <a:prstClr val="black"/>
                </a:solidFill>
              </a:rPr>
              <a:t>Intel Confidential </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a:lvl1pPr>
          </a:lstStyle>
          <a:p>
            <a:r>
              <a:rPr lang="en-US" dirty="0" err="1"/>
              <a:t>28pt</a:t>
            </a:r>
            <a:r>
              <a:rPr lang="en-US" dirty="0"/>
              <a:t> Intel Clear Light Headline</a:t>
            </a:r>
          </a:p>
        </p:txBody>
      </p:sp>
      <p:sp>
        <p:nvSpPr>
          <p:cNvPr id="9" name="Content Placeholder 8"/>
          <p:cNvSpPr>
            <a:spLocks noGrp="1"/>
          </p:cNvSpPr>
          <p:nvPr>
            <p:ph sz="quarter" idx="13" hasCustomPrompt="1"/>
          </p:nvPr>
        </p:nvSpPr>
        <p:spPr>
          <a:xfrm>
            <a:off x="455613" y="1203325"/>
            <a:ext cx="8228012" cy="3425825"/>
          </a:xfrm>
        </p:spPr>
        <p:txBody>
          <a:bodyPr/>
          <a:lstStyle>
            <a:lvl2pPr>
              <a:defRPr sz="1800"/>
            </a:lvl2pPr>
            <a:lvl3pPr>
              <a:defRPr sz="1800"/>
            </a:lvl3pPr>
            <a:lvl4pPr>
              <a:defRPr sz="1600"/>
            </a:lvl4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Tree>
    <p:extLst>
      <p:ext uri="{BB962C8B-B14F-4D97-AF65-F5344CB8AC3E}">
        <p14:creationId xmlns:p14="http://schemas.microsoft.com/office/powerpoint/2010/main" val="28065679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a:t>18pt Intel Clear body text</a:t>
            </a:r>
          </a:p>
          <a:p>
            <a:pPr lvl="1"/>
            <a:r>
              <a:rPr lang="en-US" dirty="0"/>
              <a:t>18pt Intel Clear bullet one</a:t>
            </a:r>
          </a:p>
          <a:p>
            <a:pPr lvl="2"/>
            <a:r>
              <a:rPr lang="en-US" dirty="0"/>
              <a:t>18pt Intel Clear sub-bullet</a:t>
            </a:r>
          </a:p>
          <a:p>
            <a:pPr lvl="3"/>
            <a:r>
              <a:rPr lang="en-US" dirty="0"/>
              <a:t>16pt Intel Clear fourth level</a:t>
            </a:r>
          </a:p>
          <a:p>
            <a:pPr lvl="4"/>
            <a:r>
              <a:rPr lang="en-US" dirty="0" err="1"/>
              <a:t>14pt</a:t>
            </a:r>
            <a:r>
              <a:rPr lang="en-US" dirty="0"/>
              <a:t> Intel Clear fifth level</a:t>
            </a:r>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r>
              <a:rPr lang="en-US" dirty="0">
                <a:solidFill>
                  <a:prstClr val="white"/>
                </a:solidFill>
              </a:rPr>
              <a:t>New product announcements embargoed until Sept. 12, 2017 8am Pacific time</a:t>
            </a:r>
          </a:p>
        </p:txBody>
      </p:sp>
    </p:spTree>
    <p:extLst>
      <p:ext uri="{BB962C8B-B14F-4D97-AF65-F5344CB8AC3E}">
        <p14:creationId xmlns:p14="http://schemas.microsoft.com/office/powerpoint/2010/main" val="825715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a:t>28pt</a:t>
            </a:r>
            <a:r>
              <a:rPr lang="en-US" dirty="0"/>
              <a:t> Intel Clear Light Headline</a:t>
            </a:r>
          </a:p>
        </p:txBody>
      </p:sp>
      <p:sp>
        <p:nvSpPr>
          <p:cNvPr id="8" name="Content Placeholder 7"/>
          <p:cNvSpPr>
            <a:spLocks noGrp="1"/>
          </p:cNvSpPr>
          <p:nvPr>
            <p:ph sz="quarter" idx="13" hasCustomPrompt="1"/>
          </p:nvPr>
        </p:nvSpPr>
        <p:spPr>
          <a:xfrm>
            <a:off x="455613" y="1203325"/>
            <a:ext cx="8228012" cy="3425825"/>
          </a:xfrm>
        </p:spPr>
        <p:txBody>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9" name="Footer Placeholder 4"/>
          <p:cNvSpPr txBox="1">
            <a:spLocks/>
          </p:cNvSpPr>
          <p:nvPr userDrawn="1"/>
        </p:nvSpPr>
        <p:spPr>
          <a:xfrm>
            <a:off x="398463" y="4793887"/>
            <a:ext cx="2895600" cy="273844"/>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003C71"/>
                </a:solidFill>
                <a:cs typeface="Neo Sans Intel"/>
              </a:rPr>
              <a:t>Intel Internal Audit</a:t>
            </a:r>
          </a:p>
        </p:txBody>
      </p:sp>
    </p:spTree>
    <p:extLst>
      <p:ext uri="{BB962C8B-B14F-4D97-AF65-F5344CB8AC3E}">
        <p14:creationId xmlns:p14="http://schemas.microsoft.com/office/powerpoint/2010/main" val="30204308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1_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797" y="383169"/>
            <a:ext cx="1248049" cy="82985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a:t>65pt Intel Clear pro Title</a:t>
            </a:r>
            <a:br>
              <a:rPr lang="en-US" dirty="0"/>
            </a:br>
            <a:r>
              <a:rPr lang="en-US" dirty="0"/>
              <a:t>with image</a:t>
            </a:r>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16pt Intel Clear Subhead, Date, Etc.</a:t>
            </a:r>
          </a:p>
        </p:txBody>
      </p:sp>
    </p:spTree>
    <p:extLst>
      <p:ext uri="{BB962C8B-B14F-4D97-AF65-F5344CB8AC3E}">
        <p14:creationId xmlns:p14="http://schemas.microsoft.com/office/powerpoint/2010/main" val="3057269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201342"/>
            <a:ext cx="8228012" cy="3427808"/>
          </a:xfrm>
        </p:spPr>
        <p:txBody>
          <a:bodyPr/>
          <a:lstStyle>
            <a:lvl1pPr marL="0" marR="0" indent="0" algn="l" defTabSz="342900" rtl="0" eaLnBrk="1" fontAlgn="auto" latinLnBrk="0" hangingPunct="1">
              <a:lnSpc>
                <a:spcPct val="100000"/>
              </a:lnSpc>
              <a:spcBef>
                <a:spcPts val="900"/>
              </a:spcBef>
              <a:spcAft>
                <a:spcPts val="0"/>
              </a:spcAft>
              <a:buClrTx/>
              <a:buSzTx/>
              <a:buFont typeface="Wingdings" panose="05000000000000000000" pitchFamily="2" charset="2"/>
              <a:buNone/>
              <a:tabLst/>
              <a:defRPr/>
            </a:lvl1pPr>
            <a:lvl2pPr>
              <a:defRPr lang="en-US" sz="1350" kern="1200" baseline="0" dirty="0" err="1" smtClean="0">
                <a:solidFill>
                  <a:schemeClr val="tx2"/>
                </a:solidFill>
                <a:latin typeface="+mn-lt"/>
                <a:ea typeface="+mn-ea"/>
                <a:cs typeface="Intel Clear" panose="020B0604020203020204" pitchFamily="34" charset="0"/>
              </a:defRPr>
            </a:lvl2pPr>
            <a:lvl3pPr marL="428625" indent="-171450">
              <a:defRPr lang="en-US" sz="1350" kern="1200" dirty="0" smtClean="0">
                <a:solidFill>
                  <a:schemeClr val="tx2"/>
                </a:solidFill>
                <a:latin typeface="+mn-lt"/>
                <a:ea typeface="+mn-ea"/>
                <a:cs typeface="Intel Clear" panose="020B0604020203020204" pitchFamily="34" charset="0"/>
              </a:defRPr>
            </a:lvl3pPr>
            <a:lvl4pPr>
              <a:defRPr/>
            </a:lvl4pPr>
            <a:lvl5pPr>
              <a:defRPr/>
            </a:lvl5pPr>
          </a:lstStyle>
          <a:p>
            <a:pPr marL="0" marR="0" lvl="0" indent="0" algn="l" defTabSz="342900" rtl="0" eaLnBrk="1" fontAlgn="auto" latinLnBrk="0" hangingPunct="1">
              <a:lnSpc>
                <a:spcPct val="100000"/>
              </a:lnSpc>
              <a:spcBef>
                <a:spcPts val="900"/>
              </a:spcBef>
              <a:spcAft>
                <a:spcPts val="0"/>
              </a:spcAft>
              <a:buClrTx/>
              <a:buSzTx/>
              <a:buFont typeface="Wingdings" panose="05000000000000000000" pitchFamily="2" charset="2"/>
              <a:buNone/>
              <a:tabLst/>
              <a:defRPr/>
            </a:pPr>
            <a:r>
              <a:rPr lang="en-US" dirty="0" err="1"/>
              <a:t>22pt</a:t>
            </a:r>
            <a:r>
              <a:rPr lang="en-US" dirty="0"/>
              <a:t> Intel Clear body text</a:t>
            </a:r>
          </a:p>
          <a:p>
            <a:pPr lvl="1"/>
            <a:r>
              <a:rPr lang="en-US" dirty="0" err="1"/>
              <a:t>18pt</a:t>
            </a:r>
            <a:r>
              <a:rPr lang="en-US" dirty="0"/>
              <a:t> Intel Clear bullet one</a:t>
            </a:r>
          </a:p>
          <a:p>
            <a:pPr marL="428625" lvl="2" indent="-171450" algn="l" defTabSz="342900" rtl="0" eaLnBrk="1" latinLnBrk="0" hangingPunct="1">
              <a:spcBef>
                <a:spcPts val="600"/>
              </a:spcBef>
              <a:buFont typeface="Wingdings" charset="2"/>
              <a:buChar char="§"/>
            </a:pPr>
            <a:r>
              <a:rPr lang="en-US" dirty="0" err="1"/>
              <a:t>18pt</a:t>
            </a:r>
            <a:r>
              <a:rPr lang="en-US" dirty="0"/>
              <a:t> Intel Clear sub-bullet</a:t>
            </a:r>
          </a:p>
          <a:p>
            <a:pPr lvl="3"/>
            <a:r>
              <a:rPr lang="en-US" dirty="0" err="1"/>
              <a:t>16pt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a:t>36pt</a:t>
            </a:r>
            <a:r>
              <a:rPr lang="en-US" dirty="0"/>
              <a:t> Intel Clear Light Headline</a:t>
            </a:r>
          </a:p>
        </p:txBody>
      </p:sp>
    </p:spTree>
    <p:extLst>
      <p:ext uri="{BB962C8B-B14F-4D97-AF65-F5344CB8AC3E}">
        <p14:creationId xmlns:p14="http://schemas.microsoft.com/office/powerpoint/2010/main" val="10861236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95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50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1"/>
          <p:cNvSpPr>
            <a:spLocks noGrp="1"/>
          </p:cNvSpPr>
          <p:nvPr>
            <p:ph type="ftr" sz="quarter" idx="3"/>
          </p:nvPr>
        </p:nvSpPr>
        <p:spPr>
          <a:xfrm>
            <a:off x="1981200" y="4914901"/>
            <a:ext cx="5410200" cy="183356"/>
          </a:xfrm>
          <a:prstGeom prst="rect">
            <a:avLst/>
          </a:prstGeom>
        </p:spPr>
        <p:txBody>
          <a:bodyPr vert="horz" lIns="91440" tIns="45720" rIns="91440" bIns="45720" rtlCol="0" anchor="ctr"/>
          <a:lstStyle>
            <a:lvl1pPr algn="ctr">
              <a:defRPr sz="900" b="1" i="1">
                <a:solidFill>
                  <a:srgbClr val="151515"/>
                </a:solidFill>
              </a:defRPr>
            </a:lvl1pPr>
          </a:lstStyle>
          <a:p>
            <a:r>
              <a:rPr lang="en-US"/>
              <a:t>Introduction to MPI, Argonne (06/26/2017)</a:t>
            </a:r>
            <a:endParaRPr lang="en-US" dirty="0"/>
          </a:p>
        </p:txBody>
      </p:sp>
      <p:sp>
        <p:nvSpPr>
          <p:cNvPr id="6" name="Slide Number Placeholder 2"/>
          <p:cNvSpPr>
            <a:spLocks noGrp="1"/>
          </p:cNvSpPr>
          <p:nvPr>
            <p:ph type="sldNum" sz="quarter" idx="4"/>
          </p:nvPr>
        </p:nvSpPr>
        <p:spPr>
          <a:xfrm>
            <a:off x="7772400" y="4902994"/>
            <a:ext cx="990600" cy="183356"/>
          </a:xfrm>
          <a:prstGeom prst="rect">
            <a:avLst/>
          </a:prstGeom>
        </p:spPr>
        <p:txBody>
          <a:bodyPr vert="horz" lIns="91440" tIns="45720" rIns="91440" bIns="45720" rtlCol="0" anchor="ctr"/>
          <a:lstStyle>
            <a:lvl1pPr algn="r">
              <a:defRPr sz="900" b="1" i="1">
                <a:solidFill>
                  <a:srgbClr val="151515"/>
                </a:solidFill>
              </a:defRPr>
            </a:lvl1pPr>
          </a:lstStyle>
          <a:p>
            <a:fld id="{6B394888-48A7-42F6-AE45-2BD5FD40ED91}" type="slidenum">
              <a:rPr lang="en-US" smtClean="0"/>
              <a:pPr/>
              <a:t>‹#›</a:t>
            </a:fld>
            <a:endParaRPr lang="en-US" dirty="0"/>
          </a:p>
        </p:txBody>
      </p:sp>
    </p:spTree>
    <p:extLst>
      <p:ext uri="{BB962C8B-B14F-4D97-AF65-F5344CB8AC3E}">
        <p14:creationId xmlns:p14="http://schemas.microsoft.com/office/powerpoint/2010/main" val="4089152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6"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406206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a:t>“36pt Intel Clear Bold Text”</a:t>
            </a:r>
          </a:p>
          <a:p>
            <a:pPr lvl="1"/>
            <a:r>
              <a:rPr lang="en-US" dirty="0" err="1"/>
              <a:t>12pt</a:t>
            </a:r>
            <a:r>
              <a:rPr lang="en-US" dirty="0"/>
              <a:t> Attribution</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119294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5"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363820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a:t>18pt Intel Clear body text</a:t>
            </a:r>
          </a:p>
          <a:p>
            <a:pPr marR="0" lvl="1" fontAlgn="auto">
              <a:lnSpc>
                <a:spcPct val="100000"/>
              </a:lnSpc>
              <a:spcAft>
                <a:spcPts val="0"/>
              </a:spcAft>
              <a:buClrTx/>
              <a:buSzTx/>
              <a:tabLst/>
            </a:pPr>
            <a:r>
              <a:rPr lang="en-US" dirty="0"/>
              <a:t>16pt Intel Clear bullet one</a:t>
            </a:r>
          </a:p>
          <a:p>
            <a:pPr lvl="2"/>
            <a:r>
              <a:rPr lang="en-US" dirty="0" err="1"/>
              <a:t>14pt</a:t>
            </a:r>
            <a:r>
              <a:rPr lang="en-US" dirty="0"/>
              <a:t> Intel Clear third level</a:t>
            </a:r>
          </a:p>
          <a:p>
            <a:pPr lvl="3"/>
            <a:r>
              <a:rPr lang="en-US" dirty="0" err="1"/>
              <a:t>12pt</a:t>
            </a:r>
            <a:r>
              <a:rPr lang="en-US" dirty="0"/>
              <a:t> Intel Clear fourth level</a:t>
            </a:r>
          </a:p>
          <a:p>
            <a:pPr lvl="4"/>
            <a:r>
              <a:rPr lang="en-US" dirty="0" err="1"/>
              <a:t>12pt</a:t>
            </a:r>
            <a:r>
              <a:rPr lang="en-US" dirty="0"/>
              <a:t> Intel Clear fifth level</a:t>
            </a:r>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a:t>28pt Intel Clear Headline</a:t>
            </a:r>
          </a:p>
        </p:txBody>
      </p:sp>
      <p:sp>
        <p:nvSpPr>
          <p:cNvPr id="8" name="Footer Placeholder 4"/>
          <p:cNvSpPr>
            <a:spLocks noGrp="1"/>
          </p:cNvSpPr>
          <p:nvPr>
            <p:ph type="ftr" sz="quarter" idx="3"/>
          </p:nvPr>
        </p:nvSpPr>
        <p:spPr>
          <a:xfrm>
            <a:off x="3124200" y="4824387"/>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Tree>
    <p:extLst>
      <p:ext uri="{BB962C8B-B14F-4D97-AF65-F5344CB8AC3E}">
        <p14:creationId xmlns:p14="http://schemas.microsoft.com/office/powerpoint/2010/main" val="23926894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descr="\\.psf\Home\Desktop\Intel.png"/>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8239915" y="4830589"/>
            <a:ext cx="364336" cy="2401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8718551"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a:t>28pt Intel Clear Headline</a:t>
            </a:r>
          </a:p>
        </p:txBody>
      </p:sp>
      <p:sp>
        <p:nvSpPr>
          <p:cNvPr id="3" name="Text Placeholder 2"/>
          <p:cNvSpPr>
            <a:spLocks noGrp="1"/>
          </p:cNvSpPr>
          <p:nvPr>
            <p:ph type="body" idx="1"/>
          </p:nvPr>
        </p:nvSpPr>
        <p:spPr>
          <a:xfrm>
            <a:off x="455613" y="1203325"/>
            <a:ext cx="8228012" cy="3425825"/>
          </a:xfrm>
          <a:prstGeom prst="rect">
            <a:avLst/>
          </a:prstGeom>
        </p:spPr>
        <p:txBody>
          <a:bodyPr vert="horz" lIns="0" tIns="0" rIns="0" bIns="0" rtlCol="0">
            <a:noAutofit/>
          </a:bodyPr>
          <a:lstStyle/>
          <a:p>
            <a:pPr lvl="0"/>
            <a:r>
              <a:rPr lang="en-US" dirty="0"/>
              <a:t>18pt Intel Clear body text</a:t>
            </a:r>
          </a:p>
          <a:p>
            <a:pPr lvl="1"/>
            <a:r>
              <a:rPr lang="en-US" dirty="0"/>
              <a:t>16pt Intel Clear bullet one</a:t>
            </a:r>
          </a:p>
          <a:p>
            <a:pPr lvl="2"/>
            <a:r>
              <a:rPr lang="en-US" dirty="0"/>
              <a:t>16pt Intel Clear sub-bullet</a:t>
            </a:r>
          </a:p>
          <a:p>
            <a:pPr lvl="3"/>
            <a:r>
              <a:rPr lang="en-US" dirty="0" err="1"/>
              <a:t>14pt</a:t>
            </a:r>
            <a:r>
              <a:rPr lang="en-US" dirty="0"/>
              <a:t> Intel Clear fourth level</a:t>
            </a:r>
          </a:p>
          <a:p>
            <a:pPr lvl="4"/>
            <a:r>
              <a:rPr lang="en-US" dirty="0" err="1"/>
              <a:t>14pt</a:t>
            </a:r>
            <a:r>
              <a:rPr lang="en-US" dirty="0"/>
              <a:t> Intel Clear fifth level</a:t>
            </a:r>
          </a:p>
        </p:txBody>
      </p:sp>
      <p:sp>
        <p:nvSpPr>
          <p:cNvPr id="6" name="Slide Number Placeholder 5"/>
          <p:cNvSpPr>
            <a:spLocks noGrp="1"/>
          </p:cNvSpPr>
          <p:nvPr>
            <p:ph type="sldNum" sz="quarter" idx="4"/>
          </p:nvPr>
        </p:nvSpPr>
        <p:spPr>
          <a:xfrm>
            <a:off x="8720932" y="4816638"/>
            <a:ext cx="28502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sp>
        <p:nvSpPr>
          <p:cNvPr id="8" name="Rectangle 7"/>
          <p:cNvSpPr/>
          <p:nvPr userDrawn="1"/>
        </p:nvSpPr>
        <p:spPr>
          <a:xfrm>
            <a:off x="454026" y="4936786"/>
            <a:ext cx="2438946" cy="184666"/>
          </a:xfrm>
          <a:prstGeom prst="rect">
            <a:avLst/>
          </a:prstGeom>
        </p:spPr>
        <p:txBody>
          <a:bodyPr wrap="square" lIns="0" tIns="0" rIns="0" bIns="0">
            <a:spAutoFit/>
          </a:bodyPr>
          <a:lstStyle/>
          <a:p>
            <a:pPr algn="l" fontAlgn="auto">
              <a:spcBef>
                <a:spcPts val="0"/>
              </a:spcBef>
              <a:spcAft>
                <a:spcPts val="0"/>
              </a:spcAft>
              <a:defRPr/>
            </a:pPr>
            <a:r>
              <a:rPr lang="en-US" sz="600" dirty="0">
                <a:solidFill>
                  <a:schemeClr val="bg1">
                    <a:lumMod val="85000"/>
                  </a:schemeClr>
                </a:solidFill>
                <a:latin typeface="+mn-lt"/>
              </a:rPr>
              <a:t>Copyright</a:t>
            </a:r>
            <a:r>
              <a:rPr lang="en-US" sz="600" baseline="0" dirty="0">
                <a:solidFill>
                  <a:schemeClr val="bg1">
                    <a:lumMod val="85000"/>
                  </a:schemeClr>
                </a:solidFill>
                <a:latin typeface="+mn-lt"/>
              </a:rPr>
              <a:t> </a:t>
            </a:r>
            <a:r>
              <a:rPr lang="en-US" sz="600" dirty="0">
                <a:solidFill>
                  <a:schemeClr val="bg1">
                    <a:lumMod val="85000"/>
                  </a:schemeClr>
                </a:solidFill>
                <a:latin typeface="+mn-lt"/>
              </a:rPr>
              <a:t>©  2018, Intel Corporation. All rights reserved. </a:t>
            </a:r>
            <a:br>
              <a:rPr lang="en-US" sz="600" dirty="0">
                <a:solidFill>
                  <a:schemeClr val="bg1">
                    <a:lumMod val="85000"/>
                  </a:schemeClr>
                </a:solidFill>
                <a:latin typeface="+mn-lt"/>
              </a:rPr>
            </a:br>
            <a:r>
              <a:rPr lang="en-US" sz="600" dirty="0">
                <a:solidFill>
                  <a:schemeClr val="bg1">
                    <a:lumMod val="85000"/>
                  </a:schemeClr>
                </a:solidFill>
                <a:latin typeface="+mn-lt"/>
              </a:rPr>
              <a:t>*Other names and brands may be claimed as the property of others.</a:t>
            </a:r>
          </a:p>
        </p:txBody>
      </p:sp>
      <p:sp>
        <p:nvSpPr>
          <p:cNvPr id="15" name="Footer Placeholder 4"/>
          <p:cNvSpPr>
            <a:spLocks noGrp="1"/>
          </p:cNvSpPr>
          <p:nvPr>
            <p:ph type="ftr" sz="quarter" idx="3"/>
          </p:nvPr>
        </p:nvSpPr>
        <p:spPr>
          <a:xfrm>
            <a:off x="3124200" y="4816638"/>
            <a:ext cx="2895600" cy="273844"/>
          </a:xfrm>
          <a:prstGeom prst="rect">
            <a:avLst/>
          </a:prstGeom>
        </p:spPr>
        <p:txBody>
          <a:bodyPr vert="horz" lIns="91440" tIns="45720" rIns="91440" bIns="45720" rtlCol="0" anchor="ctr"/>
          <a:lstStyle>
            <a:lvl1pPr algn="ctr">
              <a:defRPr sz="800">
                <a:solidFill>
                  <a:schemeClr val="bg1"/>
                </a:solidFill>
                <a:latin typeface="+mn-lt"/>
              </a:defRPr>
            </a:lvl1pPr>
          </a:lstStyle>
          <a:p>
            <a:endParaRPr lang="en-US" dirty="0"/>
          </a:p>
        </p:txBody>
      </p:sp>
      <p:sp>
        <p:nvSpPr>
          <p:cNvPr id="4" name="Action Button: Custom 3">
            <a:hlinkClick r:id="" action="ppaction://noaction" highlightClick="1"/>
          </p:cNvPr>
          <p:cNvSpPr/>
          <p:nvPr userDrawn="1"/>
        </p:nvSpPr>
        <p:spPr>
          <a:xfrm>
            <a:off x="454026" y="4816638"/>
            <a:ext cx="996155" cy="113635"/>
          </a:xfrm>
          <a:prstGeom prst="actionButtonBlank">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dirty="0">
                <a:solidFill>
                  <a:schemeClr val="tx1"/>
                </a:solidFill>
                <a:hlinkClick r:id="" action="ppaction://customshow?id=0&amp;return=true"/>
              </a:rPr>
              <a:t>Optimization Notice</a:t>
            </a:r>
            <a:endParaRPr lang="en-US" sz="800" b="0" dirty="0">
              <a:solidFill>
                <a:schemeClr val="tx1"/>
              </a:solidFill>
            </a:endParaRPr>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77" r:id="rId13"/>
    <p:sldLayoutId id="2147483665" r:id="rId14"/>
    <p:sldLayoutId id="2147483654" r:id="rId15"/>
    <p:sldLayoutId id="2147483655" r:id="rId16"/>
    <p:sldLayoutId id="2147483681" r:id="rId17"/>
    <p:sldLayoutId id="2147483690" r:id="rId18"/>
    <p:sldLayoutId id="2147483691" r:id="rId19"/>
    <p:sldLayoutId id="2147483692" r:id="rId20"/>
    <p:sldLayoutId id="2147483693" r:id="rId21"/>
    <p:sldLayoutId id="2147483694" r:id="rId22"/>
    <p:sldLayoutId id="2147483695" r:id="rId23"/>
    <p:sldLayoutId id="2147483697" r:id="rId24"/>
    <p:sldLayoutId id="2147483698"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3" r:id="rId37"/>
    <p:sldLayoutId id="2147483716" r:id="rId38"/>
    <p:sldLayoutId id="2147483719" r:id="rId39"/>
    <p:sldLayoutId id="2147483720" r:id="rId40"/>
    <p:sldLayoutId id="2147483724" r:id="rId41"/>
    <p:sldLayoutId id="2147483725" r:id="rId42"/>
    <p:sldLayoutId id="2147483726" r:id="rId43"/>
    <p:sldLayoutId id="2147483727" r:id="rId44"/>
    <p:sldLayoutId id="2147483728" r:id="rId45"/>
    <p:sldLayoutId id="2147483729" r:id="rId46"/>
    <p:sldLayoutId id="2147483730" r:id="rId47"/>
    <p:sldLayoutId id="2147483731" r:id="rId48"/>
    <p:sldLayoutId id="2147483732" r:id="rId49"/>
    <p:sldLayoutId id="2147483733" r:id="rId50"/>
    <p:sldLayoutId id="2147483735" r:id="rId51"/>
    <p:sldLayoutId id="2147483736" r:id="rId52"/>
    <p:sldLayoutId id="2147483750" r:id="rId53"/>
    <p:sldLayoutId id="2147483777" r:id="rId54"/>
    <p:sldLayoutId id="2147483779" r:id="rId55"/>
    <p:sldLayoutId id="2147483793" r:id="rId56"/>
    <p:sldLayoutId id="2147483795" r:id="rId57"/>
    <p:sldLayoutId id="2147483821" r:id="rId58"/>
    <p:sldLayoutId id="2147483822" r:id="rId59"/>
  </p:sldLayoutIdLst>
  <p:hf hdr="0" dt="0"/>
  <p:txStyles>
    <p:title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p:titleStyle>
    <p:body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mpitutorial.com/" TargetMode="External"/><Relationship Id="rId2" Type="http://schemas.openxmlformats.org/officeDocument/2006/relationships/hyperlink" Target="http://mpi-forum.org/docs"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D339D-8339-AB4D-A8A3-51672F0A5616}"/>
              </a:ext>
            </a:extLst>
          </p:cNvPr>
          <p:cNvSpPr>
            <a:spLocks noGrp="1"/>
          </p:cNvSpPr>
          <p:nvPr>
            <p:ph type="ctrTitle"/>
          </p:nvPr>
        </p:nvSpPr>
        <p:spPr/>
        <p:txBody>
          <a:bodyPr/>
          <a:lstStyle/>
          <a:p>
            <a:r>
              <a:rPr lang="en-US" dirty="0"/>
              <a:t>Advanced MPI</a:t>
            </a:r>
          </a:p>
        </p:txBody>
      </p:sp>
      <p:sp>
        <p:nvSpPr>
          <p:cNvPr id="3" name="Subtitle 2">
            <a:extLst>
              <a:ext uri="{FF2B5EF4-FFF2-40B4-BE49-F238E27FC236}">
                <a16:creationId xmlns:a16="http://schemas.microsoft.com/office/drawing/2014/main" id="{AFA6B04F-E7E3-F841-AF34-D1EE737A0A2D}"/>
              </a:ext>
            </a:extLst>
          </p:cNvPr>
          <p:cNvSpPr>
            <a:spLocks noGrp="1"/>
          </p:cNvSpPr>
          <p:nvPr>
            <p:ph type="subTitle" idx="1"/>
          </p:nvPr>
        </p:nvSpPr>
        <p:spPr/>
        <p:txBody>
          <a:bodyPr/>
          <a:lstStyle/>
          <a:p>
            <a:endParaRPr lang="en-US" dirty="0"/>
          </a:p>
          <a:p>
            <a:r>
              <a:rPr lang="en-US" dirty="0"/>
              <a:t>Wesley Bland - Senior Software Development Engineer</a:t>
            </a:r>
          </a:p>
        </p:txBody>
      </p:sp>
    </p:spTree>
    <p:extLst>
      <p:ext uri="{BB962C8B-B14F-4D97-AF65-F5344CB8AC3E}">
        <p14:creationId xmlns:p14="http://schemas.microsoft.com/office/powerpoint/2010/main" val="274677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F602A2-799E-A843-A9A2-5C6E28B06A31}"/>
              </a:ext>
            </a:extLst>
          </p:cNvPr>
          <p:cNvSpPr/>
          <p:nvPr/>
        </p:nvSpPr>
        <p:spPr>
          <a:xfrm>
            <a:off x="4672934" y="1177528"/>
            <a:ext cx="4263336" cy="25966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dirty="0">
                <a:solidFill>
                  <a:schemeClr val="tx2"/>
                </a:solidFill>
                <a:latin typeface="Menlo" panose="020B0609030804020204" pitchFamily="49" charset="0"/>
                <a:ea typeface="Menlo" panose="020B0609030804020204" pitchFamily="49" charset="0"/>
                <a:cs typeface="Menlo" panose="020B0609030804020204" pitchFamily="49" charset="0"/>
              </a:rPr>
              <a:t>if (rank == 0) {</a:t>
            </a:r>
          </a:p>
          <a:p>
            <a:r>
              <a:rPr lang="en-US" b="1" dirty="0">
                <a:solidFill>
                  <a:schemeClr val="tx2"/>
                </a:solidFill>
                <a:latin typeface="Menlo" panose="020B0609030804020204" pitchFamily="49" charset="0"/>
                <a:ea typeface="Menlo" panose="020B0609030804020204" pitchFamily="49" charset="0"/>
                <a:cs typeface="Menlo" panose="020B0609030804020204" pitchFamily="49" charset="0"/>
              </a:rPr>
              <a:t>	MPI_SEND(..to rank 1..)</a:t>
            </a:r>
            <a:br>
              <a:rPr lang="en-US" b="1" dirty="0">
                <a:solidFill>
                  <a:schemeClr val="tx2"/>
                </a:solidFill>
                <a:latin typeface="Menlo" panose="020B0609030804020204" pitchFamily="49" charset="0"/>
                <a:ea typeface="Menlo" panose="020B0609030804020204" pitchFamily="49" charset="0"/>
                <a:cs typeface="Menlo" panose="020B0609030804020204" pitchFamily="49" charset="0"/>
              </a:rPr>
            </a:br>
            <a:r>
              <a:rPr lang="en-US" b="1" dirty="0">
                <a:solidFill>
                  <a:schemeClr val="tx2"/>
                </a:solidFill>
                <a:latin typeface="Menlo" panose="020B0609030804020204" pitchFamily="49" charset="0"/>
                <a:ea typeface="Menlo" panose="020B0609030804020204" pitchFamily="49" charset="0"/>
                <a:cs typeface="Menlo" panose="020B0609030804020204" pitchFamily="49" charset="0"/>
              </a:rPr>
              <a:t>	MPI_RECV(..from rank 1..)</a:t>
            </a:r>
          </a:p>
          <a:p>
            <a:r>
              <a:rPr lang="en-US" dirty="0">
                <a:solidFill>
                  <a:schemeClr val="tx2"/>
                </a:solidFill>
                <a:latin typeface="Menlo" panose="020B0609030804020204" pitchFamily="49" charset="0"/>
                <a:ea typeface="Menlo" panose="020B0609030804020204" pitchFamily="49" charset="0"/>
                <a:cs typeface="Menlo" panose="020B0609030804020204" pitchFamily="49" charset="0"/>
              </a:rPr>
              <a:t>} else if (rank == 1) {</a:t>
            </a:r>
          </a:p>
          <a:p>
            <a:r>
              <a:rPr lang="en-US" b="1" dirty="0">
                <a:solidFill>
                  <a:schemeClr val="tx2"/>
                </a:solidFill>
                <a:latin typeface="Menlo" panose="020B0609030804020204" pitchFamily="49" charset="0"/>
                <a:ea typeface="Menlo" panose="020B0609030804020204" pitchFamily="49" charset="0"/>
                <a:cs typeface="Menlo" panose="020B0609030804020204" pitchFamily="49" charset="0"/>
              </a:rPr>
              <a:t>	MPI_SEND(..to rank 0..)</a:t>
            </a:r>
            <a:br>
              <a:rPr lang="en-US" b="1" dirty="0">
                <a:solidFill>
                  <a:schemeClr val="tx2"/>
                </a:solidFill>
                <a:latin typeface="Menlo" panose="020B0609030804020204" pitchFamily="49" charset="0"/>
                <a:ea typeface="Menlo" panose="020B0609030804020204" pitchFamily="49" charset="0"/>
                <a:cs typeface="Menlo" panose="020B0609030804020204" pitchFamily="49" charset="0"/>
              </a:rPr>
            </a:br>
            <a:r>
              <a:rPr lang="en-US" b="1" dirty="0">
                <a:solidFill>
                  <a:schemeClr val="tx2"/>
                </a:solidFill>
                <a:latin typeface="Menlo" panose="020B0609030804020204" pitchFamily="49" charset="0"/>
                <a:ea typeface="Menlo" panose="020B0609030804020204" pitchFamily="49" charset="0"/>
                <a:cs typeface="Menlo" panose="020B0609030804020204" pitchFamily="49" charset="0"/>
              </a:rPr>
              <a:t>	MPI_RECV(..from rank 0..)</a:t>
            </a:r>
          </a:p>
          <a:p>
            <a:r>
              <a:rPr lang="en-US" dirty="0">
                <a:solidFill>
                  <a:schemeClr val="tx2"/>
                </a:solidFill>
                <a:latin typeface="Menlo" panose="020B0609030804020204" pitchFamily="49" charset="0"/>
                <a:ea typeface="Menlo" panose="020B0609030804020204" pitchFamily="49" charset="0"/>
                <a:cs typeface="Menlo" panose="020B0609030804020204" pitchFamily="49" charset="0"/>
              </a:rPr>
              <a:t>}</a:t>
            </a:r>
          </a:p>
          <a:p>
            <a:endParaRPr lang="en-US" dirty="0">
              <a:solidFill>
                <a:schemeClr val="tx2"/>
              </a:solidFill>
              <a:latin typeface="Menlo" panose="020B0609030804020204" pitchFamily="49" charset="0"/>
              <a:ea typeface="Menlo" panose="020B0609030804020204" pitchFamily="49" charset="0"/>
              <a:cs typeface="Menlo" panose="020B0609030804020204" pitchFamily="49" charset="0"/>
            </a:endParaRPr>
          </a:p>
          <a:p>
            <a:r>
              <a:rPr lang="en-US" dirty="0">
                <a:solidFill>
                  <a:schemeClr val="tx2"/>
                </a:solidFill>
              </a:rPr>
              <a:t>This will usually deadlock!</a:t>
            </a:r>
          </a:p>
        </p:txBody>
      </p:sp>
      <p:sp>
        <p:nvSpPr>
          <p:cNvPr id="2" name="Slide Number Placeholder 1">
            <a:extLst>
              <a:ext uri="{FF2B5EF4-FFF2-40B4-BE49-F238E27FC236}">
                <a16:creationId xmlns:a16="http://schemas.microsoft.com/office/drawing/2014/main" id="{28BE8579-34E4-0C4E-B0B4-2925563DA244}"/>
              </a:ext>
            </a:extLst>
          </p:cNvPr>
          <p:cNvSpPr>
            <a:spLocks noGrp="1"/>
          </p:cNvSpPr>
          <p:nvPr>
            <p:ph type="sldNum" sz="quarter" idx="12"/>
          </p:nvPr>
        </p:nvSpPr>
        <p:spPr/>
        <p:txBody>
          <a:bodyPr/>
          <a:lstStyle/>
          <a:p>
            <a:fld id="{EE2556C5-CE8C-6547-B838-EA80C61A4AF7}" type="slidenum">
              <a:rPr lang="en-US" smtClean="0"/>
              <a:pPr/>
              <a:t>10</a:t>
            </a:fld>
            <a:endParaRPr lang="en-US" dirty="0"/>
          </a:p>
        </p:txBody>
      </p:sp>
      <p:sp>
        <p:nvSpPr>
          <p:cNvPr id="7" name="Content Placeholder 6">
            <a:extLst>
              <a:ext uri="{FF2B5EF4-FFF2-40B4-BE49-F238E27FC236}">
                <a16:creationId xmlns:a16="http://schemas.microsoft.com/office/drawing/2014/main" id="{BF39513D-73DB-0B4C-A561-D06161AD3A1A}"/>
              </a:ext>
            </a:extLst>
          </p:cNvPr>
          <p:cNvSpPr>
            <a:spLocks noGrp="1"/>
          </p:cNvSpPr>
          <p:nvPr>
            <p:ph sz="half" idx="1"/>
          </p:nvPr>
        </p:nvSpPr>
        <p:spPr/>
        <p:txBody>
          <a:bodyPr>
            <a:normAutofit lnSpcReduction="10000"/>
          </a:bodyPr>
          <a:lstStyle/>
          <a:p>
            <a:r>
              <a:rPr lang="en-US" dirty="0">
                <a:latin typeface="Intel Clear" panose="020B0604020203020204" pitchFamily="34" charset="0"/>
                <a:ea typeface="Intel Clear" panose="020B0604020203020204" pitchFamily="34" charset="0"/>
              </a:rPr>
              <a:t>In blocking communication:</a:t>
            </a:r>
          </a:p>
          <a:p>
            <a:pPr lvl="1"/>
            <a:r>
              <a:rPr lang="en-US" sz="1500" b="1" dirty="0">
                <a:latin typeface="Menlo" panose="020B0609030804020204" pitchFamily="49" charset="0"/>
                <a:ea typeface="Menlo" panose="020B0609030804020204" pitchFamily="49" charset="0"/>
                <a:cs typeface="Menlo" panose="020B0609030804020204" pitchFamily="49" charset="0"/>
              </a:rPr>
              <a:t>MPI_SEND</a:t>
            </a:r>
            <a:r>
              <a:rPr lang="en-US" dirty="0">
                <a:latin typeface="Intel Clear" panose="020B0604020203020204" pitchFamily="34" charset="0"/>
                <a:ea typeface="Intel Clear" panose="020B0604020203020204" pitchFamily="34" charset="0"/>
              </a:rPr>
              <a:t> does not return until buffer is empty (available for reuse)</a:t>
            </a:r>
          </a:p>
          <a:p>
            <a:pPr lvl="1"/>
            <a:r>
              <a:rPr lang="en-US" sz="1500" b="1" dirty="0">
                <a:latin typeface="Menlo" panose="020B0609030804020204" pitchFamily="49" charset="0"/>
                <a:ea typeface="Menlo" panose="020B0609030804020204" pitchFamily="49" charset="0"/>
                <a:cs typeface="Menlo" panose="020B0609030804020204" pitchFamily="49" charset="0"/>
              </a:rPr>
              <a:t>MPI_RECV</a:t>
            </a:r>
            <a:r>
              <a:rPr lang="en-US" dirty="0">
                <a:latin typeface="Intel Clear" panose="020B0604020203020204" pitchFamily="34" charset="0"/>
                <a:ea typeface="Intel Clear" panose="020B0604020203020204" pitchFamily="34" charset="0"/>
              </a:rPr>
              <a:t> does not return until buffer is full (available for use)</a:t>
            </a:r>
          </a:p>
          <a:p>
            <a:r>
              <a:rPr lang="en-US" dirty="0">
                <a:latin typeface="Intel Clear" panose="020B0604020203020204" pitchFamily="34" charset="0"/>
                <a:ea typeface="Intel Clear" panose="020B0604020203020204" pitchFamily="34" charset="0"/>
              </a:rPr>
              <a:t>Exact completion semantics of communication generally depends on the message size and the system buffer size</a:t>
            </a:r>
          </a:p>
          <a:p>
            <a:r>
              <a:rPr lang="en-US" dirty="0">
                <a:latin typeface="Intel Clear" panose="020B0604020203020204" pitchFamily="34" charset="0"/>
                <a:ea typeface="Intel Clear" panose="020B0604020203020204" pitchFamily="34" charset="0"/>
              </a:rPr>
              <a:t>Blocking communication is simple to use but can be prone to deadlocks </a:t>
            </a:r>
          </a:p>
        </p:txBody>
      </p:sp>
      <p:sp>
        <p:nvSpPr>
          <p:cNvPr id="10" name="Title 1">
            <a:extLst>
              <a:ext uri="{FF2B5EF4-FFF2-40B4-BE49-F238E27FC236}">
                <a16:creationId xmlns:a16="http://schemas.microsoft.com/office/drawing/2014/main" id="{0AC5FCAA-8C2E-474B-AE43-32285B1C4561}"/>
              </a:ext>
            </a:extLst>
          </p:cNvPr>
          <p:cNvSpPr>
            <a:spLocks noGrp="1"/>
          </p:cNvSpPr>
          <p:nvPr>
            <p:ph type="title"/>
          </p:nvPr>
        </p:nvSpPr>
        <p:spPr/>
        <p:txBody>
          <a:bodyPr/>
          <a:lstStyle/>
          <a:p>
            <a:r>
              <a:rPr lang="en-US" dirty="0"/>
              <a:t>Blocking Communication</a:t>
            </a:r>
          </a:p>
        </p:txBody>
      </p:sp>
      <p:sp>
        <p:nvSpPr>
          <p:cNvPr id="5" name="Footer Placeholder 4">
            <a:extLst>
              <a:ext uri="{FF2B5EF4-FFF2-40B4-BE49-F238E27FC236}">
                <a16:creationId xmlns:a16="http://schemas.microsoft.com/office/drawing/2014/main" id="{DD1D64B2-786B-0740-A118-5B76304196B0}"/>
              </a:ext>
            </a:extLst>
          </p:cNvPr>
          <p:cNvSpPr>
            <a:spLocks noGrp="1"/>
          </p:cNvSpPr>
          <p:nvPr>
            <p:ph type="ftr" sz="quarter" idx="3"/>
          </p:nvPr>
        </p:nvSpPr>
        <p:spPr/>
        <p:txBody>
          <a:bodyPr/>
          <a:lstStyle/>
          <a:p>
            <a:r>
              <a:rPr lang="en-US" dirty="0"/>
              <a:t>Introduction to MPI, Argonne (06/26/2017)</a:t>
            </a:r>
          </a:p>
        </p:txBody>
      </p:sp>
    </p:spTree>
    <p:extLst>
      <p:ext uri="{BB962C8B-B14F-4D97-AF65-F5344CB8AC3E}">
        <p14:creationId xmlns:p14="http://schemas.microsoft.com/office/powerpoint/2010/main" val="237282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394888-48A7-42F6-AE45-2BD5FD40ED91}" type="slidenum">
              <a:rPr lang="en-US" smtClean="0"/>
              <a:pPr/>
              <a:t>11</a:t>
            </a:fld>
            <a:endParaRPr lang="en-US" dirty="0"/>
          </a:p>
        </p:txBody>
      </p:sp>
      <p:sp>
        <p:nvSpPr>
          <p:cNvPr id="2" name="Title 1"/>
          <p:cNvSpPr>
            <a:spLocks noGrp="1"/>
          </p:cNvSpPr>
          <p:nvPr>
            <p:ph type="title"/>
          </p:nvPr>
        </p:nvSpPr>
        <p:spPr/>
        <p:txBody>
          <a:bodyPr/>
          <a:lstStyle/>
          <a:p>
            <a:r>
              <a:rPr lang="en-US" dirty="0"/>
              <a:t>Non-Blocking Communication</a:t>
            </a:r>
          </a:p>
        </p:txBody>
      </p:sp>
      <p:sp>
        <p:nvSpPr>
          <p:cNvPr id="7" name="Content Placeholder 6">
            <a:extLst>
              <a:ext uri="{FF2B5EF4-FFF2-40B4-BE49-F238E27FC236}">
                <a16:creationId xmlns:a16="http://schemas.microsoft.com/office/drawing/2014/main" id="{FCD64085-D50F-594E-9C48-4023EFBC6ED5}"/>
              </a:ext>
            </a:extLst>
          </p:cNvPr>
          <p:cNvSpPr>
            <a:spLocks noGrp="1"/>
          </p:cNvSpPr>
          <p:nvPr>
            <p:ph sz="quarter" idx="13"/>
          </p:nvPr>
        </p:nvSpPr>
        <p:spPr/>
        <p:txBody>
          <a:bodyPr/>
          <a:lstStyle/>
          <a:p>
            <a:pPr>
              <a:lnSpc>
                <a:spcPct val="150000"/>
              </a:lnSpc>
            </a:pPr>
            <a:r>
              <a:rPr lang="en-US" sz="1600" dirty="0">
                <a:latin typeface="Intel Clear" panose="020B0604020203020204" pitchFamily="34" charset="0"/>
                <a:ea typeface="Intel Clear" panose="020B0604020203020204" pitchFamily="34" charset="0"/>
              </a:rPr>
              <a:t>Non-blocking (asynchronous) operations return requests that can be queried</a:t>
            </a:r>
          </a:p>
          <a:p>
            <a:pPr lvl="1"/>
            <a:r>
              <a:rPr lang="en-US" sz="1600" b="1" dirty="0" err="1">
                <a:latin typeface="Menlo" panose="020B0609030804020204" pitchFamily="49" charset="0"/>
                <a:ea typeface="Menlo" panose="020B0609030804020204" pitchFamily="49" charset="0"/>
                <a:cs typeface="Menlo" panose="020B0609030804020204" pitchFamily="49" charset="0"/>
              </a:rPr>
              <a:t>MPI_Isend</a:t>
            </a:r>
            <a:r>
              <a:rPr lang="en-US" sz="1600" b="1" dirty="0">
                <a:latin typeface="Menlo" panose="020B0609030804020204" pitchFamily="49" charset="0"/>
                <a:ea typeface="Menlo" panose="020B0609030804020204" pitchFamily="49" charset="0"/>
                <a:cs typeface="Menlo" panose="020B0609030804020204" pitchFamily="49" charset="0"/>
              </a:rPr>
              <a:t>(</a:t>
            </a:r>
            <a:r>
              <a:rPr lang="en-US" sz="1600" b="1" dirty="0" err="1">
                <a:latin typeface="Menlo" panose="020B0609030804020204" pitchFamily="49" charset="0"/>
                <a:ea typeface="Menlo" panose="020B0609030804020204" pitchFamily="49" charset="0"/>
                <a:cs typeface="Menlo" panose="020B0609030804020204" pitchFamily="49" charset="0"/>
              </a:rPr>
              <a:t>buf</a:t>
            </a:r>
            <a:r>
              <a:rPr lang="en-US" sz="1600" b="1" dirty="0">
                <a:latin typeface="Menlo" panose="020B0609030804020204" pitchFamily="49" charset="0"/>
                <a:ea typeface="Menlo" panose="020B0609030804020204" pitchFamily="49" charset="0"/>
                <a:cs typeface="Menlo" panose="020B0609030804020204" pitchFamily="49" charset="0"/>
              </a:rPr>
              <a:t>, count, datatype, </a:t>
            </a:r>
            <a:r>
              <a:rPr lang="en-US" sz="1600" b="1" dirty="0" err="1">
                <a:latin typeface="Menlo" panose="020B0609030804020204" pitchFamily="49" charset="0"/>
                <a:ea typeface="Menlo" panose="020B0609030804020204" pitchFamily="49" charset="0"/>
                <a:cs typeface="Menlo" panose="020B0609030804020204" pitchFamily="49" charset="0"/>
              </a:rPr>
              <a:t>dest</a:t>
            </a:r>
            <a:r>
              <a:rPr lang="en-US" sz="1600" b="1" dirty="0">
                <a:latin typeface="Menlo" panose="020B0609030804020204" pitchFamily="49" charset="0"/>
                <a:ea typeface="Menlo" panose="020B0609030804020204" pitchFamily="49" charset="0"/>
                <a:cs typeface="Menlo" panose="020B0609030804020204" pitchFamily="49" charset="0"/>
              </a:rPr>
              <a:t>, tag, </a:t>
            </a:r>
            <a:r>
              <a:rPr lang="en-US" sz="1600" b="1" dirty="0" err="1">
                <a:latin typeface="Menlo" panose="020B0609030804020204" pitchFamily="49" charset="0"/>
                <a:ea typeface="Menlo" panose="020B0609030804020204" pitchFamily="49" charset="0"/>
                <a:cs typeface="Menlo" panose="020B0609030804020204" pitchFamily="49" charset="0"/>
              </a:rPr>
              <a:t>comm</a:t>
            </a:r>
            <a:r>
              <a:rPr lang="en-US" sz="1600" b="1" dirty="0">
                <a:latin typeface="Menlo" panose="020B0609030804020204" pitchFamily="49" charset="0"/>
                <a:ea typeface="Menlo" panose="020B0609030804020204" pitchFamily="49" charset="0"/>
                <a:cs typeface="Menlo" panose="020B0609030804020204" pitchFamily="49" charset="0"/>
              </a:rPr>
              <a:t>, </a:t>
            </a:r>
            <a:r>
              <a:rPr lang="en-US" sz="1600" b="1" dirty="0">
                <a:solidFill>
                  <a:schemeClr val="accent5"/>
                </a:solidFill>
                <a:latin typeface="Menlo" panose="020B0609030804020204" pitchFamily="49" charset="0"/>
                <a:ea typeface="Menlo" panose="020B0609030804020204" pitchFamily="49" charset="0"/>
                <a:cs typeface="Menlo" panose="020B0609030804020204" pitchFamily="49" charset="0"/>
              </a:rPr>
              <a:t>request</a:t>
            </a:r>
            <a:r>
              <a:rPr lang="en-US" sz="1600" b="1" dirty="0">
                <a:latin typeface="Menlo" panose="020B0609030804020204" pitchFamily="49" charset="0"/>
                <a:ea typeface="Menlo" panose="020B0609030804020204" pitchFamily="49" charset="0"/>
                <a:cs typeface="Menlo" panose="020B0609030804020204" pitchFamily="49" charset="0"/>
              </a:rPr>
              <a:t>)</a:t>
            </a:r>
          </a:p>
          <a:p>
            <a:pPr lvl="1"/>
            <a:r>
              <a:rPr lang="en-US" sz="1600" b="1" dirty="0" err="1">
                <a:latin typeface="Menlo" panose="020B0609030804020204" pitchFamily="49" charset="0"/>
                <a:ea typeface="Menlo" panose="020B0609030804020204" pitchFamily="49" charset="0"/>
                <a:cs typeface="Menlo" panose="020B0609030804020204" pitchFamily="49" charset="0"/>
              </a:rPr>
              <a:t>MPI_Irecv</a:t>
            </a:r>
            <a:r>
              <a:rPr lang="en-US" sz="1600" b="1" dirty="0">
                <a:latin typeface="Menlo" panose="020B0609030804020204" pitchFamily="49" charset="0"/>
                <a:ea typeface="Menlo" panose="020B0609030804020204" pitchFamily="49" charset="0"/>
                <a:cs typeface="Menlo" panose="020B0609030804020204" pitchFamily="49" charset="0"/>
              </a:rPr>
              <a:t>(</a:t>
            </a:r>
            <a:r>
              <a:rPr lang="en-US" sz="1600" b="1" dirty="0" err="1">
                <a:latin typeface="Menlo" panose="020B0609030804020204" pitchFamily="49" charset="0"/>
                <a:ea typeface="Menlo" panose="020B0609030804020204" pitchFamily="49" charset="0"/>
                <a:cs typeface="Menlo" panose="020B0609030804020204" pitchFamily="49" charset="0"/>
              </a:rPr>
              <a:t>buf</a:t>
            </a:r>
            <a:r>
              <a:rPr lang="en-US" sz="1600" b="1" dirty="0">
                <a:latin typeface="Menlo" panose="020B0609030804020204" pitchFamily="49" charset="0"/>
                <a:ea typeface="Menlo" panose="020B0609030804020204" pitchFamily="49" charset="0"/>
                <a:cs typeface="Menlo" panose="020B0609030804020204" pitchFamily="49" charset="0"/>
              </a:rPr>
              <a:t>, count, datatype, </a:t>
            </a:r>
            <a:r>
              <a:rPr lang="en-US" sz="1600" b="1" dirty="0" err="1">
                <a:latin typeface="Menlo" panose="020B0609030804020204" pitchFamily="49" charset="0"/>
                <a:ea typeface="Menlo" panose="020B0609030804020204" pitchFamily="49" charset="0"/>
                <a:cs typeface="Menlo" panose="020B0609030804020204" pitchFamily="49" charset="0"/>
              </a:rPr>
              <a:t>src</a:t>
            </a:r>
            <a:r>
              <a:rPr lang="en-US" sz="1600" b="1" dirty="0">
                <a:latin typeface="Menlo" panose="020B0609030804020204" pitchFamily="49" charset="0"/>
                <a:ea typeface="Menlo" panose="020B0609030804020204" pitchFamily="49" charset="0"/>
                <a:cs typeface="Menlo" panose="020B0609030804020204" pitchFamily="49" charset="0"/>
              </a:rPr>
              <a:t>, tag, </a:t>
            </a:r>
            <a:r>
              <a:rPr lang="en-US" sz="1600" b="1" dirty="0" err="1">
                <a:latin typeface="Menlo" panose="020B0609030804020204" pitchFamily="49" charset="0"/>
                <a:ea typeface="Menlo" panose="020B0609030804020204" pitchFamily="49" charset="0"/>
                <a:cs typeface="Menlo" panose="020B0609030804020204" pitchFamily="49" charset="0"/>
              </a:rPr>
              <a:t>comm</a:t>
            </a:r>
            <a:r>
              <a:rPr lang="en-US" sz="1600" b="1" dirty="0">
                <a:latin typeface="Menlo" panose="020B0609030804020204" pitchFamily="49" charset="0"/>
                <a:ea typeface="Menlo" panose="020B0609030804020204" pitchFamily="49" charset="0"/>
                <a:cs typeface="Menlo" panose="020B0609030804020204" pitchFamily="49" charset="0"/>
              </a:rPr>
              <a:t>, </a:t>
            </a:r>
            <a:r>
              <a:rPr lang="en-US" sz="1600" b="1" dirty="0">
                <a:solidFill>
                  <a:schemeClr val="accent5"/>
                </a:solidFill>
                <a:latin typeface="Menlo" panose="020B0609030804020204" pitchFamily="49" charset="0"/>
                <a:ea typeface="Menlo" panose="020B0609030804020204" pitchFamily="49" charset="0"/>
                <a:cs typeface="Menlo" panose="020B0609030804020204" pitchFamily="49" charset="0"/>
              </a:rPr>
              <a:t>request</a:t>
            </a:r>
            <a:r>
              <a:rPr lang="en-US" sz="1600" b="1" dirty="0">
                <a:latin typeface="Menlo" panose="020B0609030804020204" pitchFamily="49" charset="0"/>
                <a:ea typeface="Menlo" panose="020B0609030804020204" pitchFamily="49" charset="0"/>
                <a:cs typeface="Menlo" panose="020B0609030804020204" pitchFamily="49" charset="0"/>
              </a:rPr>
              <a:t>)</a:t>
            </a:r>
          </a:p>
          <a:p>
            <a:pPr lvl="1"/>
            <a:r>
              <a:rPr lang="en-US" sz="1600" b="1" dirty="0" err="1">
                <a:latin typeface="Menlo" panose="020B0609030804020204" pitchFamily="49" charset="0"/>
                <a:ea typeface="Menlo" panose="020B0609030804020204" pitchFamily="49" charset="0"/>
                <a:cs typeface="Menlo" panose="020B0609030804020204" pitchFamily="49" charset="0"/>
              </a:rPr>
              <a:t>MPI_Wait</a:t>
            </a:r>
            <a:r>
              <a:rPr lang="en-US" sz="1600" b="1" dirty="0">
                <a:latin typeface="Menlo" panose="020B0609030804020204" pitchFamily="49" charset="0"/>
                <a:ea typeface="Menlo" panose="020B0609030804020204" pitchFamily="49" charset="0"/>
                <a:cs typeface="Menlo" panose="020B0609030804020204" pitchFamily="49" charset="0"/>
              </a:rPr>
              <a:t>(</a:t>
            </a:r>
            <a:r>
              <a:rPr lang="en-US" sz="1600" b="1" dirty="0">
                <a:solidFill>
                  <a:schemeClr val="accent5"/>
                </a:solidFill>
                <a:latin typeface="Menlo" panose="020B0609030804020204" pitchFamily="49" charset="0"/>
                <a:ea typeface="Menlo" panose="020B0609030804020204" pitchFamily="49" charset="0"/>
                <a:cs typeface="Menlo" panose="020B0609030804020204" pitchFamily="49" charset="0"/>
              </a:rPr>
              <a:t>request</a:t>
            </a:r>
            <a:r>
              <a:rPr lang="en-US" sz="1600" b="1" dirty="0">
                <a:latin typeface="Menlo" panose="020B0609030804020204" pitchFamily="49" charset="0"/>
                <a:ea typeface="Menlo" panose="020B0609030804020204" pitchFamily="49" charset="0"/>
                <a:cs typeface="Menlo" panose="020B0609030804020204" pitchFamily="49" charset="0"/>
              </a:rPr>
              <a:t>, status)</a:t>
            </a:r>
          </a:p>
          <a:p>
            <a:pPr lvl="1"/>
            <a:r>
              <a:rPr lang="en-US" sz="1600" b="1" dirty="0" err="1">
                <a:latin typeface="Menlo" panose="020B0609030804020204" pitchFamily="49" charset="0"/>
                <a:ea typeface="Menlo" panose="020B0609030804020204" pitchFamily="49" charset="0"/>
                <a:cs typeface="Menlo" panose="020B0609030804020204" pitchFamily="49" charset="0"/>
              </a:rPr>
              <a:t>MPI_Test</a:t>
            </a:r>
            <a:r>
              <a:rPr lang="en-US" sz="1600" b="1" dirty="0">
                <a:latin typeface="Menlo" panose="020B0609030804020204" pitchFamily="49" charset="0"/>
                <a:ea typeface="Menlo" panose="020B0609030804020204" pitchFamily="49" charset="0"/>
                <a:cs typeface="Menlo" panose="020B0609030804020204" pitchFamily="49" charset="0"/>
              </a:rPr>
              <a:t>(</a:t>
            </a:r>
            <a:r>
              <a:rPr lang="en-US" sz="1600" b="1" dirty="0">
                <a:solidFill>
                  <a:schemeClr val="accent5"/>
                </a:solidFill>
                <a:latin typeface="Menlo" panose="020B0609030804020204" pitchFamily="49" charset="0"/>
                <a:ea typeface="Menlo" panose="020B0609030804020204" pitchFamily="49" charset="0"/>
                <a:cs typeface="Menlo" panose="020B0609030804020204" pitchFamily="49" charset="0"/>
              </a:rPr>
              <a:t>request</a:t>
            </a:r>
            <a:r>
              <a:rPr lang="en-US" sz="1600" b="1" dirty="0">
                <a:latin typeface="Menlo" panose="020B0609030804020204" pitchFamily="49" charset="0"/>
                <a:ea typeface="Menlo" panose="020B0609030804020204" pitchFamily="49" charset="0"/>
                <a:cs typeface="Menlo" panose="020B0609030804020204" pitchFamily="49" charset="0"/>
              </a:rPr>
              <a:t>, flag, status)</a:t>
            </a:r>
          </a:p>
          <a:p>
            <a:r>
              <a:rPr lang="en-US" sz="1600" dirty="0">
                <a:latin typeface="Intel Clear" panose="020B0604020203020204" pitchFamily="34" charset="0"/>
                <a:ea typeface="Intel Clear" panose="020B0604020203020204" pitchFamily="34" charset="0"/>
              </a:rPr>
              <a:t>Non-blocking operations allow overlapping computation and communication</a:t>
            </a:r>
            <a:endParaRPr lang="en-US" sz="1600" b="1" dirty="0">
              <a:latin typeface="Menlo" panose="020B0609030804020204" pitchFamily="49" charset="0"/>
              <a:ea typeface="Menlo" panose="020B0609030804020204" pitchFamily="49" charset="0"/>
              <a:cs typeface="Menlo" panose="020B0609030804020204" pitchFamily="49" charset="0"/>
            </a:endParaRPr>
          </a:p>
          <a:p>
            <a:r>
              <a:rPr lang="en-US" sz="1600" dirty="0">
                <a:latin typeface="Intel Clear" panose="020B0604020203020204" pitchFamily="34" charset="0"/>
                <a:ea typeface="Intel Clear" panose="020B0604020203020204" pitchFamily="34" charset="0"/>
              </a:rPr>
              <a:t>Anywhere you use </a:t>
            </a:r>
            <a:r>
              <a:rPr lang="en-US" sz="1600" b="1" dirty="0">
                <a:latin typeface="Menlo" panose="020B0609030804020204" pitchFamily="49" charset="0"/>
                <a:ea typeface="Menlo" panose="020B0609030804020204" pitchFamily="49" charset="0"/>
                <a:cs typeface="Menlo" panose="020B0609030804020204" pitchFamily="49" charset="0"/>
              </a:rPr>
              <a:t>MPI_SEND</a:t>
            </a:r>
            <a:r>
              <a:rPr lang="en-US" sz="1600" b="1" dirty="0">
                <a:latin typeface="Intel Clear" panose="020B0604020203020204" pitchFamily="34" charset="0"/>
                <a:ea typeface="Intel Clear" panose="020B0604020203020204" pitchFamily="34" charset="0"/>
              </a:rPr>
              <a:t> </a:t>
            </a:r>
            <a:r>
              <a:rPr lang="en-US" sz="1600" dirty="0">
                <a:latin typeface="Intel Clear" panose="020B0604020203020204" pitchFamily="34" charset="0"/>
                <a:ea typeface="Intel Clear" panose="020B0604020203020204" pitchFamily="34" charset="0"/>
              </a:rPr>
              <a:t>or </a:t>
            </a:r>
            <a:r>
              <a:rPr lang="en-US" sz="1600" b="1" dirty="0">
                <a:latin typeface="Menlo" panose="020B0609030804020204" pitchFamily="49" charset="0"/>
                <a:ea typeface="Menlo" panose="020B0609030804020204" pitchFamily="49" charset="0"/>
                <a:cs typeface="Menlo" panose="020B0609030804020204" pitchFamily="49" charset="0"/>
              </a:rPr>
              <a:t>MPI_RECV</a:t>
            </a:r>
            <a:r>
              <a:rPr lang="en-US" sz="1600" dirty="0">
                <a:latin typeface="Intel Clear" panose="020B0604020203020204" pitchFamily="34" charset="0"/>
                <a:ea typeface="Intel Clear" panose="020B0604020203020204" pitchFamily="34" charset="0"/>
              </a:rPr>
              <a:t>, you can use the pair of </a:t>
            </a:r>
            <a:r>
              <a:rPr lang="en-US" sz="1600" b="1" dirty="0">
                <a:latin typeface="Menlo" panose="020B0609030804020204" pitchFamily="49" charset="0"/>
                <a:ea typeface="Menlo" panose="020B0609030804020204" pitchFamily="49" charset="0"/>
                <a:cs typeface="Menlo" panose="020B0609030804020204" pitchFamily="49" charset="0"/>
              </a:rPr>
              <a:t>MPI_ISEND</a:t>
            </a:r>
            <a:r>
              <a:rPr lang="en-US" sz="1600" dirty="0">
                <a:latin typeface="Intel Clear" panose="020B0604020203020204" pitchFamily="34" charset="0"/>
                <a:ea typeface="Intel Clear" panose="020B0604020203020204" pitchFamily="34" charset="0"/>
                <a:cs typeface="Menlo" panose="020B0609030804020204" pitchFamily="49" charset="0"/>
              </a:rPr>
              <a:t> and </a:t>
            </a:r>
            <a:r>
              <a:rPr lang="en-US" sz="1600" b="1" dirty="0">
                <a:latin typeface="Menlo" panose="020B0609030804020204" pitchFamily="49" charset="0"/>
                <a:ea typeface="Menlo" panose="020B0609030804020204" pitchFamily="49" charset="0"/>
                <a:cs typeface="Menlo" panose="020B0609030804020204" pitchFamily="49" charset="0"/>
              </a:rPr>
              <a:t>MPI_WAIT</a:t>
            </a:r>
            <a:r>
              <a:rPr lang="en-US" sz="1600" b="1" dirty="0">
                <a:latin typeface="Intel Clear" panose="020B0604020203020204" pitchFamily="34" charset="0"/>
                <a:ea typeface="Intel Clear" panose="020B0604020203020204" pitchFamily="34" charset="0"/>
              </a:rPr>
              <a:t> </a:t>
            </a:r>
            <a:r>
              <a:rPr lang="en-US" sz="1600" dirty="0">
                <a:latin typeface="Intel Clear" panose="020B0604020203020204" pitchFamily="34" charset="0"/>
                <a:ea typeface="Intel Clear" panose="020B0604020203020204" pitchFamily="34" charset="0"/>
              </a:rPr>
              <a:t>or </a:t>
            </a:r>
            <a:r>
              <a:rPr lang="en-US" sz="1600" b="1" dirty="0">
                <a:latin typeface="Menlo" panose="020B0609030804020204" pitchFamily="49" charset="0"/>
                <a:ea typeface="Menlo" panose="020B0609030804020204" pitchFamily="49" charset="0"/>
                <a:cs typeface="Menlo" panose="020B0609030804020204" pitchFamily="49" charset="0"/>
              </a:rPr>
              <a:t>MPI_IRECV</a:t>
            </a:r>
            <a:r>
              <a:rPr lang="en-US" sz="1600" dirty="0">
                <a:latin typeface="Intel Clear" panose="020B0604020203020204" pitchFamily="34" charset="0"/>
                <a:ea typeface="Intel Clear" panose="020B0604020203020204" pitchFamily="34" charset="0"/>
                <a:cs typeface="Menlo" panose="020B0609030804020204" pitchFamily="49" charset="0"/>
              </a:rPr>
              <a:t> and </a:t>
            </a:r>
            <a:r>
              <a:rPr lang="en-US" sz="1600" b="1" dirty="0">
                <a:latin typeface="Menlo" panose="020B0609030804020204" pitchFamily="49" charset="0"/>
                <a:ea typeface="Menlo" panose="020B0609030804020204" pitchFamily="49" charset="0"/>
                <a:cs typeface="Menlo" panose="020B0609030804020204" pitchFamily="49" charset="0"/>
              </a:rPr>
              <a:t>MPI_WAIT</a:t>
            </a:r>
          </a:p>
        </p:txBody>
      </p:sp>
      <p:sp>
        <p:nvSpPr>
          <p:cNvPr id="4" name="Footer Placeholder 3"/>
          <p:cNvSpPr>
            <a:spLocks noGrp="1"/>
          </p:cNvSpPr>
          <p:nvPr>
            <p:ph type="ftr" sz="quarter" idx="3"/>
          </p:nvPr>
        </p:nvSpPr>
        <p:spPr/>
        <p:txBody>
          <a:bodyPr/>
          <a:lstStyle/>
          <a:p>
            <a:r>
              <a:rPr lang="en-US"/>
              <a:t>Introduction to MPI, Argonne (06/26/2017)</a:t>
            </a:r>
            <a:endParaRPr lang="en-US" dirty="0"/>
          </a:p>
        </p:txBody>
      </p:sp>
      <p:sp>
        <p:nvSpPr>
          <p:cNvPr id="5" name="Rectangle 4"/>
          <p:cNvSpPr/>
          <p:nvPr/>
        </p:nvSpPr>
        <p:spPr bwMode="auto">
          <a:xfrm>
            <a:off x="1371600" y="3143250"/>
            <a:ext cx="5943600" cy="177165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dirty="0">
              <a:solidFill>
                <a:schemeClr val="bg2">
                  <a:lumMod val="10000"/>
                </a:schemeClr>
              </a:solidFill>
              <a:latin typeface="Calibri" pitchFamily="34" charset="0"/>
            </a:endParaRPr>
          </a:p>
        </p:txBody>
      </p:sp>
    </p:spTree>
    <p:extLst>
      <p:ext uri="{BB962C8B-B14F-4D97-AF65-F5344CB8AC3E}">
        <p14:creationId xmlns:p14="http://schemas.microsoft.com/office/powerpoint/2010/main" val="2032823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94888-48A7-42F6-AE45-2BD5FD40ED91}" type="slidenum">
              <a:rPr lang="en-US" smtClean="0"/>
              <a:pPr/>
              <a:t>12</a:t>
            </a:fld>
            <a:endParaRPr lang="en-US" dirty="0"/>
          </a:p>
        </p:txBody>
      </p:sp>
      <p:sp>
        <p:nvSpPr>
          <p:cNvPr id="44035" name="Rectangle 2"/>
          <p:cNvSpPr>
            <a:spLocks noGrp="1" noChangeArrowheads="1"/>
          </p:cNvSpPr>
          <p:nvPr>
            <p:ph type="title"/>
          </p:nvPr>
        </p:nvSpPr>
        <p:spPr/>
        <p:txBody>
          <a:bodyPr/>
          <a:lstStyle/>
          <a:p>
            <a:r>
              <a:rPr lang="en-US" dirty="0"/>
              <a:t>Multiple Completions</a:t>
            </a:r>
          </a:p>
        </p:txBody>
      </p:sp>
      <p:sp>
        <p:nvSpPr>
          <p:cNvPr id="4" name="Content Placeholder 3">
            <a:extLst>
              <a:ext uri="{FF2B5EF4-FFF2-40B4-BE49-F238E27FC236}">
                <a16:creationId xmlns:a16="http://schemas.microsoft.com/office/drawing/2014/main" id="{F6CB8E3A-34F6-0A43-B93E-92E8943AB8F2}"/>
              </a:ext>
            </a:extLst>
          </p:cNvPr>
          <p:cNvSpPr>
            <a:spLocks noGrp="1"/>
          </p:cNvSpPr>
          <p:nvPr>
            <p:ph sz="quarter" idx="13"/>
          </p:nvPr>
        </p:nvSpPr>
        <p:spPr/>
        <p:txBody>
          <a:bodyPr/>
          <a:lstStyle/>
          <a:p>
            <a:pPr>
              <a:lnSpc>
                <a:spcPct val="150000"/>
              </a:lnSpc>
            </a:pPr>
            <a:r>
              <a:rPr lang="en-US" dirty="0"/>
              <a:t>It is sometimes desirable to wait on multiple requests:</a:t>
            </a:r>
            <a:endParaRPr lang="en-US" sz="1600" dirty="0"/>
          </a:p>
          <a:p>
            <a:pPr lvl="1">
              <a:lnSpc>
                <a:spcPct val="150000"/>
              </a:lnSpc>
            </a:pPr>
            <a:r>
              <a:rPr lang="en-US" sz="1600" b="1" dirty="0" err="1">
                <a:latin typeface="Menlo" panose="020B0609030804020204" pitchFamily="49" charset="0"/>
                <a:ea typeface="Menlo" panose="020B0609030804020204" pitchFamily="49" charset="0"/>
                <a:cs typeface="Menlo" panose="020B0609030804020204" pitchFamily="49" charset="0"/>
              </a:rPr>
              <a:t>MPI_Waitall</a:t>
            </a:r>
            <a:r>
              <a:rPr lang="en-US" sz="1600" b="1" dirty="0">
                <a:latin typeface="Menlo" panose="020B0609030804020204" pitchFamily="49" charset="0"/>
                <a:ea typeface="Menlo" panose="020B0609030804020204" pitchFamily="49" charset="0"/>
                <a:cs typeface="Menlo" panose="020B0609030804020204" pitchFamily="49" charset="0"/>
              </a:rPr>
              <a:t>(count, </a:t>
            </a:r>
            <a:r>
              <a:rPr lang="en-US" sz="1600" b="1" dirty="0" err="1">
                <a:latin typeface="Menlo" panose="020B0609030804020204" pitchFamily="49" charset="0"/>
                <a:ea typeface="Menlo" panose="020B0609030804020204" pitchFamily="49" charset="0"/>
                <a:cs typeface="Menlo" panose="020B0609030804020204" pitchFamily="49" charset="0"/>
              </a:rPr>
              <a:t>array_of_requests</a:t>
            </a:r>
            <a:r>
              <a:rPr lang="en-US" sz="1600" b="1" dirty="0">
                <a:latin typeface="Menlo" panose="020B0609030804020204" pitchFamily="49" charset="0"/>
                <a:ea typeface="Menlo" panose="020B0609030804020204" pitchFamily="49" charset="0"/>
                <a:cs typeface="Menlo" panose="020B0609030804020204" pitchFamily="49" charset="0"/>
              </a:rPr>
              <a:t>, </a:t>
            </a:r>
            <a:r>
              <a:rPr lang="en-US" sz="1600" b="1" dirty="0" err="1">
                <a:latin typeface="Menlo" panose="020B0609030804020204" pitchFamily="49" charset="0"/>
                <a:ea typeface="Menlo" panose="020B0609030804020204" pitchFamily="49" charset="0"/>
                <a:cs typeface="Menlo" panose="020B0609030804020204" pitchFamily="49" charset="0"/>
              </a:rPr>
              <a:t>array_of_statuses</a:t>
            </a:r>
            <a:r>
              <a:rPr lang="en-US" sz="1600" b="1" dirty="0">
                <a:latin typeface="Menlo" panose="020B0609030804020204" pitchFamily="49" charset="0"/>
                <a:ea typeface="Menlo" panose="020B0609030804020204" pitchFamily="49" charset="0"/>
                <a:cs typeface="Menlo" panose="020B0609030804020204" pitchFamily="49" charset="0"/>
              </a:rPr>
              <a:t>)</a:t>
            </a:r>
          </a:p>
          <a:p>
            <a:pPr lvl="1">
              <a:lnSpc>
                <a:spcPct val="150000"/>
              </a:lnSpc>
            </a:pPr>
            <a:r>
              <a:rPr lang="en-US" sz="1600" b="1" dirty="0" err="1">
                <a:latin typeface="Menlo" panose="020B0609030804020204" pitchFamily="49" charset="0"/>
                <a:ea typeface="Menlo" panose="020B0609030804020204" pitchFamily="49" charset="0"/>
                <a:cs typeface="Menlo" panose="020B0609030804020204" pitchFamily="49" charset="0"/>
              </a:rPr>
              <a:t>MPI_Waitany</a:t>
            </a:r>
            <a:r>
              <a:rPr lang="en-US" sz="1600" b="1" dirty="0">
                <a:latin typeface="Menlo" panose="020B0609030804020204" pitchFamily="49" charset="0"/>
                <a:ea typeface="Menlo" panose="020B0609030804020204" pitchFamily="49" charset="0"/>
                <a:cs typeface="Menlo" panose="020B0609030804020204" pitchFamily="49" charset="0"/>
              </a:rPr>
              <a:t>(count, </a:t>
            </a:r>
            <a:r>
              <a:rPr lang="en-US" sz="1600" b="1" dirty="0" err="1">
                <a:latin typeface="Menlo" panose="020B0609030804020204" pitchFamily="49" charset="0"/>
                <a:ea typeface="Menlo" panose="020B0609030804020204" pitchFamily="49" charset="0"/>
                <a:cs typeface="Menlo" panose="020B0609030804020204" pitchFamily="49" charset="0"/>
              </a:rPr>
              <a:t>array_of_requests</a:t>
            </a:r>
            <a:r>
              <a:rPr lang="en-US" sz="1600" b="1" dirty="0">
                <a:latin typeface="Menlo" panose="020B0609030804020204" pitchFamily="49" charset="0"/>
                <a:ea typeface="Menlo" panose="020B0609030804020204" pitchFamily="49" charset="0"/>
                <a:cs typeface="Menlo" panose="020B0609030804020204" pitchFamily="49" charset="0"/>
              </a:rPr>
              <a:t>, &amp;index, &amp;status)</a:t>
            </a:r>
          </a:p>
          <a:p>
            <a:pPr lvl="1">
              <a:lnSpc>
                <a:spcPct val="150000"/>
              </a:lnSpc>
            </a:pPr>
            <a:r>
              <a:rPr lang="en-US" sz="1600" b="1" dirty="0" err="1">
                <a:latin typeface="Menlo" panose="020B0609030804020204" pitchFamily="49" charset="0"/>
                <a:ea typeface="Menlo" panose="020B0609030804020204" pitchFamily="49" charset="0"/>
                <a:cs typeface="Menlo" panose="020B0609030804020204" pitchFamily="49" charset="0"/>
              </a:rPr>
              <a:t>MPI_Waitsome</a:t>
            </a:r>
            <a:r>
              <a:rPr lang="en-US" sz="1600" b="1" dirty="0">
                <a:latin typeface="Menlo" panose="020B0609030804020204" pitchFamily="49" charset="0"/>
                <a:ea typeface="Menlo" panose="020B0609030804020204" pitchFamily="49" charset="0"/>
                <a:cs typeface="Menlo" panose="020B0609030804020204" pitchFamily="49" charset="0"/>
              </a:rPr>
              <a:t>(</a:t>
            </a:r>
            <a:r>
              <a:rPr lang="en-US" sz="1600" b="1" dirty="0" err="1">
                <a:latin typeface="Menlo" panose="020B0609030804020204" pitchFamily="49" charset="0"/>
                <a:ea typeface="Menlo" panose="020B0609030804020204" pitchFamily="49" charset="0"/>
                <a:cs typeface="Menlo" panose="020B0609030804020204" pitchFamily="49" charset="0"/>
              </a:rPr>
              <a:t>incount</a:t>
            </a:r>
            <a:r>
              <a:rPr lang="en-US" sz="1600" b="1" dirty="0">
                <a:latin typeface="Menlo" panose="020B0609030804020204" pitchFamily="49" charset="0"/>
                <a:ea typeface="Menlo" panose="020B0609030804020204" pitchFamily="49" charset="0"/>
                <a:cs typeface="Menlo" panose="020B0609030804020204" pitchFamily="49" charset="0"/>
              </a:rPr>
              <a:t>, </a:t>
            </a:r>
            <a:r>
              <a:rPr lang="en-US" sz="1600" b="1" dirty="0" err="1">
                <a:latin typeface="Menlo" panose="020B0609030804020204" pitchFamily="49" charset="0"/>
                <a:ea typeface="Menlo" panose="020B0609030804020204" pitchFamily="49" charset="0"/>
                <a:cs typeface="Menlo" panose="020B0609030804020204" pitchFamily="49" charset="0"/>
              </a:rPr>
              <a:t>array_of_requests</a:t>
            </a:r>
            <a:r>
              <a:rPr lang="en-US" sz="1600" b="1" dirty="0">
                <a:latin typeface="Menlo" panose="020B0609030804020204" pitchFamily="49" charset="0"/>
                <a:ea typeface="Menlo" panose="020B0609030804020204" pitchFamily="49" charset="0"/>
                <a:cs typeface="Menlo" panose="020B0609030804020204" pitchFamily="49" charset="0"/>
              </a:rPr>
              <a:t>, outcount,</a:t>
            </a:r>
            <a:br>
              <a:rPr lang="en-US" sz="1600" b="1" dirty="0">
                <a:latin typeface="Menlo" panose="020B0609030804020204" pitchFamily="49" charset="0"/>
                <a:ea typeface="Menlo" panose="020B0609030804020204" pitchFamily="49" charset="0"/>
                <a:cs typeface="Menlo" panose="020B0609030804020204" pitchFamily="49" charset="0"/>
              </a:rPr>
            </a:br>
            <a:r>
              <a:rPr lang="en-US" sz="1600" b="1" dirty="0">
                <a:latin typeface="Menlo" panose="020B0609030804020204" pitchFamily="49" charset="0"/>
                <a:ea typeface="Menlo" panose="020B0609030804020204" pitchFamily="49" charset="0"/>
                <a:cs typeface="Menlo" panose="020B0609030804020204" pitchFamily="49" charset="0"/>
              </a:rPr>
              <a:t>			  </a:t>
            </a:r>
            <a:r>
              <a:rPr lang="en-US" sz="1600" b="1" dirty="0" err="1">
                <a:latin typeface="Menlo" panose="020B0609030804020204" pitchFamily="49" charset="0"/>
                <a:ea typeface="Menlo" panose="020B0609030804020204" pitchFamily="49" charset="0"/>
                <a:cs typeface="Menlo" panose="020B0609030804020204" pitchFamily="49" charset="0"/>
              </a:rPr>
              <a:t>array_of_indices</a:t>
            </a:r>
            <a:r>
              <a:rPr lang="en-US" sz="1600" b="1" dirty="0">
                <a:latin typeface="Menlo" panose="020B0609030804020204" pitchFamily="49" charset="0"/>
                <a:ea typeface="Menlo" panose="020B0609030804020204" pitchFamily="49" charset="0"/>
                <a:cs typeface="Menlo" panose="020B0609030804020204" pitchFamily="49" charset="0"/>
              </a:rPr>
              <a:t>, </a:t>
            </a:r>
            <a:r>
              <a:rPr lang="en-US" sz="1600" b="1" dirty="0" err="1">
                <a:latin typeface="Menlo" panose="020B0609030804020204" pitchFamily="49" charset="0"/>
                <a:ea typeface="Menlo" panose="020B0609030804020204" pitchFamily="49" charset="0"/>
                <a:cs typeface="Menlo" panose="020B0609030804020204" pitchFamily="49" charset="0"/>
              </a:rPr>
              <a:t>array_of_statuses</a:t>
            </a:r>
            <a:r>
              <a:rPr lang="en-US" sz="1600" b="1" dirty="0">
                <a:latin typeface="Menlo" panose="020B0609030804020204" pitchFamily="49" charset="0"/>
                <a:ea typeface="Menlo" panose="020B0609030804020204" pitchFamily="49" charset="0"/>
                <a:cs typeface="Menlo" panose="020B0609030804020204" pitchFamily="49" charset="0"/>
              </a:rPr>
              <a:t>)</a:t>
            </a:r>
          </a:p>
          <a:p>
            <a:pPr>
              <a:lnSpc>
                <a:spcPct val="150000"/>
              </a:lnSpc>
            </a:pPr>
            <a:r>
              <a:rPr lang="en-US" dirty="0"/>
              <a:t>There are corresponding versions of </a:t>
            </a:r>
            <a:r>
              <a:rPr lang="en-US" b="1" dirty="0">
                <a:latin typeface="Menlo" panose="020B0609030804020204" pitchFamily="49" charset="0"/>
                <a:ea typeface="Menlo" panose="020B0609030804020204" pitchFamily="49" charset="0"/>
                <a:cs typeface="Menlo" panose="020B0609030804020204" pitchFamily="49" charset="0"/>
              </a:rPr>
              <a:t>MPI_TEST</a:t>
            </a:r>
            <a:r>
              <a:rPr lang="en-US" dirty="0"/>
              <a:t> for each of these</a:t>
            </a:r>
            <a:endParaRPr lang="en-US" b="1" dirty="0">
              <a:latin typeface="Courier New" pitchFamily="49" charset="0"/>
            </a:endParaRPr>
          </a:p>
        </p:txBody>
      </p:sp>
      <p:sp>
        <p:nvSpPr>
          <p:cNvPr id="2" name="Footer Placeholder 1"/>
          <p:cNvSpPr>
            <a:spLocks noGrp="1"/>
          </p:cNvSpPr>
          <p:nvPr>
            <p:ph type="ftr" sz="quarter" idx="3"/>
          </p:nvPr>
        </p:nvSpPr>
        <p:spPr/>
        <p:txBody>
          <a:bodyPr/>
          <a:lstStyle/>
          <a:p>
            <a:r>
              <a:rPr lang="en-US"/>
              <a:t>Introduction to MPI, Argonne (06/26/2017)</a:t>
            </a:r>
            <a:endParaRPr lang="en-US" dirty="0"/>
          </a:p>
        </p:txBody>
      </p:sp>
    </p:spTree>
    <p:extLst>
      <p:ext uri="{BB962C8B-B14F-4D97-AF65-F5344CB8AC3E}">
        <p14:creationId xmlns:p14="http://schemas.microsoft.com/office/powerpoint/2010/main" val="32304000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6B394888-48A7-42F6-AE45-2BD5FD40ED91}" type="slidenum">
              <a:rPr lang="en-US" smtClean="0"/>
              <a:pPr/>
              <a:t>13</a:t>
            </a:fld>
            <a:endParaRPr lang="en-US" dirty="0"/>
          </a:p>
        </p:txBody>
      </p:sp>
      <p:sp>
        <p:nvSpPr>
          <p:cNvPr id="2" name="Title 1"/>
          <p:cNvSpPr>
            <a:spLocks noGrp="1"/>
          </p:cNvSpPr>
          <p:nvPr>
            <p:ph type="title"/>
          </p:nvPr>
        </p:nvSpPr>
        <p:spPr/>
        <p:txBody>
          <a:bodyPr/>
          <a:lstStyle/>
          <a:p>
            <a:r>
              <a:rPr lang="en-US" dirty="0"/>
              <a:t>Message Completion and Buffering </a:t>
            </a:r>
          </a:p>
        </p:txBody>
      </p:sp>
      <p:sp>
        <p:nvSpPr>
          <p:cNvPr id="3" name="Content Placeholder 2"/>
          <p:cNvSpPr>
            <a:spLocks noGrp="1"/>
          </p:cNvSpPr>
          <p:nvPr>
            <p:ph sz="quarter" idx="13"/>
          </p:nvPr>
        </p:nvSpPr>
        <p:spPr>
          <a:xfrm>
            <a:off x="455613" y="856343"/>
            <a:ext cx="8228012" cy="3772807"/>
          </a:xfrm>
        </p:spPr>
        <p:txBody>
          <a:bodyPr>
            <a:normAutofit/>
          </a:bodyPr>
          <a:lstStyle/>
          <a:p>
            <a:pPr>
              <a:lnSpc>
                <a:spcPct val="100000"/>
              </a:lnSpc>
            </a:pPr>
            <a:r>
              <a:rPr lang="en-US" sz="1500" dirty="0">
                <a:ea typeface="MS PGothic" pitchFamily="34" charset="-128"/>
              </a:rPr>
              <a:t>For a communication to succeed:</a:t>
            </a:r>
          </a:p>
          <a:p>
            <a:pPr marL="514350" lvl="1" indent="-216694" eaLnBrk="0" hangingPunct="0">
              <a:spcBef>
                <a:spcPct val="10000"/>
              </a:spcBef>
              <a:spcAft>
                <a:spcPct val="10000"/>
              </a:spcAft>
              <a:buClr>
                <a:schemeClr val="tx2"/>
              </a:buClr>
            </a:pPr>
            <a:r>
              <a:rPr lang="en-US" sz="1350" dirty="0">
                <a:ea typeface="MS PGothic" pitchFamily="34" charset="-128"/>
              </a:rPr>
              <a:t>Sender must specify a valid destination rank</a:t>
            </a:r>
          </a:p>
          <a:p>
            <a:pPr marL="514350" lvl="1" indent="-216694" eaLnBrk="0" hangingPunct="0">
              <a:spcBef>
                <a:spcPct val="10000"/>
              </a:spcBef>
              <a:spcAft>
                <a:spcPct val="10000"/>
              </a:spcAft>
              <a:buClr>
                <a:schemeClr val="tx2"/>
              </a:buClr>
            </a:pPr>
            <a:r>
              <a:rPr lang="en-US" sz="1350" dirty="0">
                <a:ea typeface="MS PGothic" pitchFamily="34" charset="-128"/>
              </a:rPr>
              <a:t>Receiver must specify a valid source rank (including </a:t>
            </a:r>
            <a:r>
              <a:rPr lang="en-US" sz="1350" b="1" dirty="0">
                <a:latin typeface="Menlo" panose="020B0609030804020204" pitchFamily="49" charset="0"/>
                <a:ea typeface="Menlo" panose="020B0609030804020204" pitchFamily="49" charset="0"/>
                <a:cs typeface="Menlo" panose="020B0609030804020204" pitchFamily="49" charset="0"/>
              </a:rPr>
              <a:t>MPI_ANY_SOURCE</a:t>
            </a:r>
            <a:r>
              <a:rPr lang="en-US" sz="1350" dirty="0">
                <a:ea typeface="MS PGothic" pitchFamily="34" charset="-128"/>
              </a:rPr>
              <a:t>)</a:t>
            </a:r>
          </a:p>
          <a:p>
            <a:pPr marL="514350" lvl="1" indent="-216694" eaLnBrk="0" hangingPunct="0">
              <a:spcBef>
                <a:spcPct val="10000"/>
              </a:spcBef>
              <a:spcAft>
                <a:spcPct val="10000"/>
              </a:spcAft>
              <a:buClr>
                <a:schemeClr val="tx2"/>
              </a:buClr>
            </a:pPr>
            <a:r>
              <a:rPr lang="en-US" sz="1350" dirty="0">
                <a:ea typeface="MS PGothic" pitchFamily="34" charset="-128"/>
              </a:rPr>
              <a:t>The communicator must be the same</a:t>
            </a:r>
          </a:p>
          <a:p>
            <a:pPr marL="514350" lvl="1" indent="-216694" eaLnBrk="0" hangingPunct="0">
              <a:spcBef>
                <a:spcPct val="10000"/>
              </a:spcBef>
              <a:spcAft>
                <a:spcPct val="10000"/>
              </a:spcAft>
              <a:buClr>
                <a:schemeClr val="tx2"/>
              </a:buClr>
            </a:pPr>
            <a:r>
              <a:rPr lang="en-US" sz="1350" dirty="0">
                <a:ea typeface="MS PGothic" pitchFamily="34" charset="-128"/>
              </a:rPr>
              <a:t>Tags must match</a:t>
            </a:r>
          </a:p>
          <a:p>
            <a:pPr marL="514350" lvl="1" indent="-216694" eaLnBrk="0" hangingPunct="0">
              <a:spcBef>
                <a:spcPct val="10000"/>
              </a:spcBef>
              <a:spcAft>
                <a:spcPct val="10000"/>
              </a:spcAft>
              <a:buClr>
                <a:schemeClr val="tx2"/>
              </a:buClr>
            </a:pPr>
            <a:r>
              <a:rPr lang="en-US" sz="1350" dirty="0">
                <a:ea typeface="MS PGothic" pitchFamily="34" charset="-128"/>
              </a:rPr>
              <a:t>Receiver’s buffer must be large enough</a:t>
            </a:r>
          </a:p>
          <a:p>
            <a:pPr>
              <a:lnSpc>
                <a:spcPct val="100000"/>
              </a:lnSpc>
            </a:pPr>
            <a:r>
              <a:rPr lang="en-US" sz="1500" dirty="0">
                <a:ea typeface="MS PGothic" pitchFamily="34" charset="-128"/>
              </a:rPr>
              <a:t>A send has completed when the user supplied buffer can be reused </a:t>
            </a:r>
          </a:p>
          <a:p>
            <a:pPr>
              <a:lnSpc>
                <a:spcPct val="100000"/>
              </a:lnSpc>
            </a:pPr>
            <a:endParaRPr lang="en-US" sz="1500" dirty="0">
              <a:ea typeface="MS PGothic" pitchFamily="34" charset="-128"/>
            </a:endParaRPr>
          </a:p>
          <a:p>
            <a:pPr>
              <a:lnSpc>
                <a:spcPct val="100000"/>
              </a:lnSpc>
              <a:buNone/>
            </a:pPr>
            <a:endParaRPr lang="en-US" sz="1500" dirty="0">
              <a:ea typeface="MS PGothic" pitchFamily="34" charset="-128"/>
            </a:endParaRPr>
          </a:p>
          <a:p>
            <a:pPr>
              <a:lnSpc>
                <a:spcPct val="100000"/>
              </a:lnSpc>
            </a:pPr>
            <a:br>
              <a:rPr lang="en-US" sz="1500" dirty="0">
                <a:ea typeface="MS PGothic" pitchFamily="34" charset="-128"/>
              </a:rPr>
            </a:br>
            <a:r>
              <a:rPr lang="en-US" sz="1500" dirty="0">
                <a:ea typeface="MS PGothic" pitchFamily="34" charset="-128"/>
              </a:rPr>
              <a:t>Just because the send completes does not mean that the receive has completed</a:t>
            </a:r>
          </a:p>
          <a:p>
            <a:pPr marL="514350" lvl="1" indent="-216694" eaLnBrk="0" hangingPunct="0">
              <a:spcBef>
                <a:spcPct val="10000"/>
              </a:spcBef>
              <a:spcAft>
                <a:spcPct val="10000"/>
              </a:spcAft>
              <a:buClr>
                <a:schemeClr val="tx2"/>
              </a:buClr>
            </a:pPr>
            <a:r>
              <a:rPr lang="en-US" sz="1350" dirty="0">
                <a:ea typeface="MS PGothic" pitchFamily="34" charset="-128"/>
              </a:rPr>
              <a:t>Message may be buffered by the system</a:t>
            </a:r>
          </a:p>
          <a:p>
            <a:pPr marL="514350" lvl="1" indent="-216694" eaLnBrk="0" hangingPunct="0">
              <a:spcBef>
                <a:spcPct val="10000"/>
              </a:spcBef>
              <a:spcAft>
                <a:spcPct val="10000"/>
              </a:spcAft>
              <a:buClr>
                <a:schemeClr val="tx2"/>
              </a:buClr>
            </a:pPr>
            <a:r>
              <a:rPr lang="en-US" sz="1350" dirty="0">
                <a:ea typeface="MS PGothic" pitchFamily="34" charset="-128"/>
              </a:rPr>
              <a:t>Message may still be in transit</a:t>
            </a:r>
            <a:endParaRPr lang="en-US" sz="1200" dirty="0">
              <a:ea typeface="MS PGothic" pitchFamily="34" charset="-128"/>
            </a:endParaRPr>
          </a:p>
          <a:p>
            <a:pPr lvl="1">
              <a:lnSpc>
                <a:spcPct val="100000"/>
              </a:lnSpc>
            </a:pPr>
            <a:endParaRPr lang="en-US" sz="1350" dirty="0">
              <a:ea typeface="MS PGothic" pitchFamily="34" charset="-128"/>
            </a:endParaRPr>
          </a:p>
        </p:txBody>
      </p:sp>
      <p:sp>
        <p:nvSpPr>
          <p:cNvPr id="4" name="Footer Placeholder 3"/>
          <p:cNvSpPr>
            <a:spLocks noGrp="1"/>
          </p:cNvSpPr>
          <p:nvPr>
            <p:ph type="ftr" sz="quarter" idx="3"/>
          </p:nvPr>
        </p:nvSpPr>
        <p:spPr/>
        <p:txBody>
          <a:bodyPr/>
          <a:lstStyle/>
          <a:p>
            <a:r>
              <a:rPr lang="en-US"/>
              <a:t>Introduction to MPI, Argonne (06/26/2017)</a:t>
            </a:r>
            <a:endParaRPr lang="en-US" dirty="0"/>
          </a:p>
        </p:txBody>
      </p:sp>
      <p:sp>
        <p:nvSpPr>
          <p:cNvPr id="5" name="Rectangle 4"/>
          <p:cNvSpPr/>
          <p:nvPr/>
        </p:nvSpPr>
        <p:spPr bwMode="auto">
          <a:xfrm>
            <a:off x="1371600" y="3143250"/>
            <a:ext cx="5943600" cy="177165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dirty="0">
              <a:solidFill>
                <a:schemeClr val="bg2">
                  <a:lumMod val="10000"/>
                </a:schemeClr>
              </a:solidFill>
            </a:endParaRPr>
          </a:p>
        </p:txBody>
      </p:sp>
      <p:sp>
        <p:nvSpPr>
          <p:cNvPr id="6" name="Rectangle 5"/>
          <p:cNvSpPr/>
          <p:nvPr/>
        </p:nvSpPr>
        <p:spPr bwMode="auto">
          <a:xfrm>
            <a:off x="3314700" y="2514600"/>
            <a:ext cx="685800" cy="68580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p>
        </p:txBody>
      </p:sp>
      <p:sp>
        <p:nvSpPr>
          <p:cNvPr id="7" name="Rectangle 6"/>
          <p:cNvSpPr/>
          <p:nvPr/>
        </p:nvSpPr>
        <p:spPr bwMode="auto">
          <a:xfrm>
            <a:off x="3371850" y="2628900"/>
            <a:ext cx="685800" cy="68580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p>
        </p:txBody>
      </p:sp>
      <p:sp>
        <p:nvSpPr>
          <p:cNvPr id="8" name="Rectangle 7"/>
          <p:cNvSpPr/>
          <p:nvPr/>
        </p:nvSpPr>
        <p:spPr bwMode="auto">
          <a:xfrm>
            <a:off x="1244826" y="2771321"/>
            <a:ext cx="3382736" cy="857250"/>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r>
              <a:rPr lang="en-US" sz="10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r>
              <a:rPr lang="en-US" sz="10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buf</a:t>
            </a:r>
            <a:r>
              <a:rPr lang="en-US" sz="10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 3;</a:t>
            </a:r>
          </a:p>
          <a:p>
            <a:r>
              <a:rPr lang="en-US" sz="1050" b="1" dirty="0" err="1">
                <a:solidFill>
                  <a:schemeClr val="accent5"/>
                </a:solidFill>
                <a:latin typeface="Menlo" panose="020B0609030804020204" pitchFamily="49" charset="0"/>
                <a:ea typeface="Menlo" panose="020B0609030804020204" pitchFamily="49" charset="0"/>
                <a:cs typeface="Menlo" panose="020B0609030804020204" pitchFamily="49" charset="0"/>
              </a:rPr>
              <a:t>MPI_Send</a:t>
            </a:r>
            <a:r>
              <a:rPr lang="en-US" sz="1050" b="1" dirty="0">
                <a:solidFill>
                  <a:schemeClr val="accent5"/>
                </a:solidFill>
                <a:latin typeface="Menlo" panose="020B0609030804020204" pitchFamily="49" charset="0"/>
                <a:ea typeface="Menlo" panose="020B0609030804020204" pitchFamily="49" charset="0"/>
                <a:cs typeface="Menlo" panose="020B0609030804020204" pitchFamily="49" charset="0"/>
              </a:rPr>
              <a:t>(</a:t>
            </a:r>
            <a:r>
              <a:rPr lang="en-US" sz="1050" b="1" dirty="0" err="1">
                <a:solidFill>
                  <a:schemeClr val="accent5"/>
                </a:solidFill>
                <a:latin typeface="Menlo" panose="020B0609030804020204" pitchFamily="49" charset="0"/>
                <a:ea typeface="Menlo" panose="020B0609030804020204" pitchFamily="49" charset="0"/>
                <a:cs typeface="Menlo" panose="020B0609030804020204" pitchFamily="49" charset="0"/>
              </a:rPr>
              <a:t>buf</a:t>
            </a:r>
            <a:r>
              <a:rPr lang="en-US" sz="1050" b="1" dirty="0">
                <a:solidFill>
                  <a:schemeClr val="accent5"/>
                </a:solidFill>
                <a:latin typeface="Menlo" panose="020B0609030804020204" pitchFamily="49" charset="0"/>
                <a:ea typeface="Menlo" panose="020B0609030804020204" pitchFamily="49" charset="0"/>
                <a:cs typeface="Menlo" panose="020B0609030804020204" pitchFamily="49" charset="0"/>
              </a:rPr>
              <a:t>, 1, MPI_INT …)</a:t>
            </a:r>
          </a:p>
          <a:p>
            <a:r>
              <a:rPr lang="en-US" sz="10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r>
              <a:rPr lang="en-US" sz="10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buf</a:t>
            </a:r>
            <a:r>
              <a:rPr lang="en-US" sz="10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 4; /* OK, receiver will always </a:t>
            </a:r>
          </a:p>
          <a:p>
            <a:r>
              <a:rPr lang="en-US" sz="10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receive 3 */</a:t>
            </a:r>
          </a:p>
        </p:txBody>
      </p:sp>
      <p:sp>
        <p:nvSpPr>
          <p:cNvPr id="9" name="Rectangle 8"/>
          <p:cNvSpPr/>
          <p:nvPr/>
        </p:nvSpPr>
        <p:spPr bwMode="auto">
          <a:xfrm>
            <a:off x="4629150" y="2771775"/>
            <a:ext cx="3382736" cy="857250"/>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r>
              <a:rPr lang="en-US" sz="10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r>
              <a:rPr lang="en-US" sz="10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buf</a:t>
            </a:r>
            <a:r>
              <a:rPr lang="en-US" sz="10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 3;</a:t>
            </a:r>
          </a:p>
          <a:p>
            <a:r>
              <a:rPr lang="en-US" sz="1050" b="1" dirty="0" err="1">
                <a:solidFill>
                  <a:schemeClr val="accent5"/>
                </a:solidFill>
                <a:latin typeface="Menlo" panose="020B0609030804020204" pitchFamily="49" charset="0"/>
                <a:ea typeface="Menlo" panose="020B0609030804020204" pitchFamily="49" charset="0"/>
                <a:cs typeface="Menlo" panose="020B0609030804020204" pitchFamily="49" charset="0"/>
              </a:rPr>
              <a:t>MPI_Isend</a:t>
            </a:r>
            <a:r>
              <a:rPr lang="en-US" sz="1050" b="1" dirty="0">
                <a:solidFill>
                  <a:schemeClr val="accent5"/>
                </a:solidFill>
                <a:latin typeface="Menlo" panose="020B0609030804020204" pitchFamily="49" charset="0"/>
                <a:ea typeface="Menlo" panose="020B0609030804020204" pitchFamily="49" charset="0"/>
                <a:cs typeface="Menlo" panose="020B0609030804020204" pitchFamily="49" charset="0"/>
              </a:rPr>
              <a:t>(</a:t>
            </a:r>
            <a:r>
              <a:rPr lang="en-US" sz="1050" b="1" dirty="0" err="1">
                <a:solidFill>
                  <a:schemeClr val="accent5"/>
                </a:solidFill>
                <a:latin typeface="Menlo" panose="020B0609030804020204" pitchFamily="49" charset="0"/>
                <a:ea typeface="Menlo" panose="020B0609030804020204" pitchFamily="49" charset="0"/>
                <a:cs typeface="Menlo" panose="020B0609030804020204" pitchFamily="49" charset="0"/>
              </a:rPr>
              <a:t>buf</a:t>
            </a:r>
            <a:r>
              <a:rPr lang="en-US" sz="1050" b="1" dirty="0">
                <a:solidFill>
                  <a:schemeClr val="accent5"/>
                </a:solidFill>
                <a:latin typeface="Menlo" panose="020B0609030804020204" pitchFamily="49" charset="0"/>
                <a:ea typeface="Menlo" panose="020B0609030804020204" pitchFamily="49" charset="0"/>
                <a:cs typeface="Menlo" panose="020B0609030804020204" pitchFamily="49" charset="0"/>
              </a:rPr>
              <a:t>, 1, MPI_INT …)</a:t>
            </a:r>
          </a:p>
          <a:p>
            <a:r>
              <a:rPr lang="en-US" sz="10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r>
              <a:rPr lang="en-US" sz="10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buf</a:t>
            </a:r>
            <a:r>
              <a:rPr lang="en-US" sz="10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 4; /* Receiver may get 3, 4, or</a:t>
            </a:r>
          </a:p>
          <a:p>
            <a:r>
              <a:rPr lang="en-US" sz="10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anything else */</a:t>
            </a:r>
          </a:p>
          <a:p>
            <a:r>
              <a:rPr lang="en-US" sz="10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MPI_Wait</a:t>
            </a:r>
            <a:r>
              <a:rPr lang="en-US" sz="10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p>
        </p:txBody>
      </p:sp>
    </p:spTree>
    <p:extLst>
      <p:ext uri="{BB962C8B-B14F-4D97-AF65-F5344CB8AC3E}">
        <p14:creationId xmlns:p14="http://schemas.microsoft.com/office/powerpoint/2010/main" val="738426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394888-48A7-42F6-AE45-2BD5FD40ED91}" type="slidenum">
              <a:rPr lang="en-US" smtClean="0"/>
              <a:pPr/>
              <a:t>14</a:t>
            </a:fld>
            <a:endParaRPr lang="en-US" dirty="0"/>
          </a:p>
        </p:txBody>
      </p:sp>
      <p:sp>
        <p:nvSpPr>
          <p:cNvPr id="3" name="Title 2"/>
          <p:cNvSpPr>
            <a:spLocks noGrp="1"/>
          </p:cNvSpPr>
          <p:nvPr>
            <p:ph type="title"/>
          </p:nvPr>
        </p:nvSpPr>
        <p:spPr/>
        <p:txBody>
          <a:bodyPr/>
          <a:lstStyle/>
          <a:p>
            <a:r>
              <a:rPr lang="en-US" dirty="0"/>
              <a:t>A Non-Blocking communication example</a:t>
            </a:r>
          </a:p>
        </p:txBody>
      </p:sp>
      <p:sp>
        <p:nvSpPr>
          <p:cNvPr id="4" name="Content Placeholder 3">
            <a:extLst>
              <a:ext uri="{FF2B5EF4-FFF2-40B4-BE49-F238E27FC236}">
                <a16:creationId xmlns:a16="http://schemas.microsoft.com/office/drawing/2014/main" id="{E020CAA5-6CC8-8745-9004-45DC41713C9C}"/>
              </a:ext>
            </a:extLst>
          </p:cNvPr>
          <p:cNvSpPr>
            <a:spLocks noGrp="1"/>
          </p:cNvSpPr>
          <p:nvPr>
            <p:ph sz="quarter" idx="13"/>
          </p:nvPr>
        </p:nvSpPr>
        <p:spPr>
          <a:xfrm>
            <a:off x="254000" y="841829"/>
            <a:ext cx="8686800" cy="3787321"/>
          </a:xfrm>
        </p:spPr>
        <p:txBody>
          <a:bodyPr>
            <a:normAutofit fontScale="77500" lnSpcReduction="20000"/>
          </a:bodyPr>
          <a:lstStyle/>
          <a:p>
            <a:pPr>
              <a:lnSpc>
                <a:spcPct val="110000"/>
              </a:lnSpc>
            </a:pP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[...snip...]</a:t>
            </a:r>
          </a:p>
          <a:p>
            <a:pPr>
              <a:lnSpc>
                <a:spcPct val="110000"/>
              </a:lnSpc>
            </a:pP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Compute each data element and send it out */</a:t>
            </a:r>
            <a:b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b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if (rank == 0) {</a:t>
            </a:r>
          </a:p>
          <a:p>
            <a:pPr>
              <a:lnSpc>
                <a:spcPct val="110000"/>
              </a:lnSpc>
            </a:pP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for (</a:t>
            </a:r>
            <a:r>
              <a:rPr lang="en-US" altLang="zh-CN" b="1" dirty="0" err="1">
                <a:solidFill>
                  <a:srgbClr val="151515"/>
                </a:solidFill>
                <a:latin typeface="Menlo" panose="020B0609030804020204" pitchFamily="49" charset="0"/>
                <a:ea typeface="Menlo" panose="020B0609030804020204" pitchFamily="49" charset="0"/>
                <a:cs typeface="Menlo" panose="020B0609030804020204" pitchFamily="49" charset="0"/>
              </a:rPr>
              <a:t>i</a:t>
            </a: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=0; </a:t>
            </a:r>
            <a:r>
              <a:rPr lang="en-US" altLang="zh-CN" b="1" dirty="0" err="1">
                <a:solidFill>
                  <a:srgbClr val="151515"/>
                </a:solidFill>
                <a:latin typeface="Menlo" panose="020B0609030804020204" pitchFamily="49" charset="0"/>
                <a:ea typeface="Menlo" panose="020B0609030804020204" pitchFamily="49" charset="0"/>
                <a:cs typeface="Menlo" panose="020B0609030804020204" pitchFamily="49" charset="0"/>
              </a:rPr>
              <a:t>i</a:t>
            </a: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&lt; 100; </a:t>
            </a:r>
            <a:r>
              <a:rPr lang="en-US" altLang="zh-CN" b="1" dirty="0" err="1">
                <a:solidFill>
                  <a:srgbClr val="151515"/>
                </a:solidFill>
                <a:latin typeface="Menlo" panose="020B0609030804020204" pitchFamily="49" charset="0"/>
                <a:ea typeface="Menlo" panose="020B0609030804020204" pitchFamily="49" charset="0"/>
                <a:cs typeface="Menlo" panose="020B0609030804020204" pitchFamily="49" charset="0"/>
              </a:rPr>
              <a:t>i</a:t>
            </a: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a:t>
            </a:r>
            <a:b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b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data[</a:t>
            </a:r>
            <a:r>
              <a:rPr lang="en-US" altLang="zh-CN" b="1" dirty="0" err="1">
                <a:solidFill>
                  <a:srgbClr val="151515"/>
                </a:solidFill>
                <a:latin typeface="Menlo" panose="020B0609030804020204" pitchFamily="49" charset="0"/>
                <a:ea typeface="Menlo" panose="020B0609030804020204" pitchFamily="49" charset="0"/>
                <a:cs typeface="Menlo" panose="020B0609030804020204" pitchFamily="49" charset="0"/>
              </a:rPr>
              <a:t>i</a:t>
            </a: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 compute(</a:t>
            </a:r>
            <a:r>
              <a:rPr lang="en-US" altLang="zh-CN" b="1" dirty="0" err="1">
                <a:solidFill>
                  <a:srgbClr val="151515"/>
                </a:solidFill>
                <a:latin typeface="Menlo" panose="020B0609030804020204" pitchFamily="49" charset="0"/>
                <a:ea typeface="Menlo" panose="020B0609030804020204" pitchFamily="49" charset="0"/>
                <a:cs typeface="Menlo" panose="020B0609030804020204" pitchFamily="49" charset="0"/>
              </a:rPr>
              <a:t>i</a:t>
            </a: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a:t>
            </a:r>
            <a:b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b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a:t>
            </a:r>
            <a:r>
              <a:rPr lang="en-US" altLang="zh-CN" b="1" dirty="0" err="1">
                <a:solidFill>
                  <a:schemeClr val="accent5"/>
                </a:solidFill>
                <a:latin typeface="Menlo" panose="020B0609030804020204" pitchFamily="49" charset="0"/>
                <a:ea typeface="Menlo" panose="020B0609030804020204" pitchFamily="49" charset="0"/>
                <a:cs typeface="Menlo" panose="020B0609030804020204" pitchFamily="49" charset="0"/>
              </a:rPr>
              <a:t>MPI_Isend</a:t>
            </a:r>
            <a:r>
              <a:rPr lang="en-US" altLang="zh-CN" b="1" dirty="0">
                <a:solidFill>
                  <a:schemeClr val="accent5"/>
                </a:solidFill>
                <a:latin typeface="Menlo" panose="020B0609030804020204" pitchFamily="49" charset="0"/>
                <a:ea typeface="Menlo" panose="020B0609030804020204" pitchFamily="49" charset="0"/>
                <a:cs typeface="Menlo" panose="020B0609030804020204" pitchFamily="49" charset="0"/>
              </a:rPr>
              <a:t>(&amp;data[</a:t>
            </a:r>
            <a:r>
              <a:rPr lang="en-US" altLang="zh-CN" b="1" dirty="0" err="1">
                <a:solidFill>
                  <a:schemeClr val="accent5"/>
                </a:solidFill>
                <a:latin typeface="Menlo" panose="020B0609030804020204" pitchFamily="49" charset="0"/>
                <a:ea typeface="Menlo" panose="020B0609030804020204" pitchFamily="49" charset="0"/>
                <a:cs typeface="Menlo" panose="020B0609030804020204" pitchFamily="49" charset="0"/>
              </a:rPr>
              <a:t>i</a:t>
            </a:r>
            <a:r>
              <a:rPr lang="en-US" altLang="zh-CN" b="1" dirty="0">
                <a:solidFill>
                  <a:schemeClr val="accent5"/>
                </a:solidFill>
                <a:latin typeface="Menlo" panose="020B0609030804020204" pitchFamily="49" charset="0"/>
                <a:ea typeface="Menlo" panose="020B0609030804020204" pitchFamily="49" charset="0"/>
                <a:cs typeface="Menlo" panose="020B0609030804020204" pitchFamily="49" charset="0"/>
              </a:rPr>
              <a:t>], 1, MPI_INT, 1, 0, MPI_COMM_WORLD, &amp;request[</a:t>
            </a:r>
            <a:r>
              <a:rPr lang="en-US" altLang="zh-CN" b="1" dirty="0" err="1">
                <a:solidFill>
                  <a:schemeClr val="accent5"/>
                </a:solidFill>
                <a:latin typeface="Menlo" panose="020B0609030804020204" pitchFamily="49" charset="0"/>
                <a:ea typeface="Menlo" panose="020B0609030804020204" pitchFamily="49" charset="0"/>
                <a:cs typeface="Menlo" panose="020B0609030804020204" pitchFamily="49" charset="0"/>
              </a:rPr>
              <a:t>i</a:t>
            </a:r>
            <a:r>
              <a:rPr lang="en-US" altLang="zh-CN" b="1" dirty="0">
                <a:solidFill>
                  <a:schemeClr val="accent5"/>
                </a:solidFill>
                <a:latin typeface="Menlo" panose="020B0609030804020204" pitchFamily="49" charset="0"/>
                <a:ea typeface="Menlo" panose="020B0609030804020204" pitchFamily="49" charset="0"/>
                <a:cs typeface="Menlo" panose="020B0609030804020204" pitchFamily="49" charset="0"/>
              </a:rPr>
              <a:t>]);</a:t>
            </a:r>
            <a:br>
              <a:rPr lang="en-US" altLang="zh-CN" b="1" dirty="0">
                <a:solidFill>
                  <a:schemeClr val="accent5"/>
                </a:solidFill>
                <a:latin typeface="Menlo" panose="020B0609030804020204" pitchFamily="49" charset="0"/>
                <a:ea typeface="Menlo" panose="020B0609030804020204" pitchFamily="49" charset="0"/>
                <a:cs typeface="Menlo" panose="020B0609030804020204" pitchFamily="49" charset="0"/>
              </a:rPr>
            </a:br>
            <a:r>
              <a:rPr lang="en-US" altLang="zh-CN" b="1" dirty="0">
                <a:solidFill>
                  <a:schemeClr val="accent5"/>
                </a:solidFill>
                <a:latin typeface="Menlo" panose="020B0609030804020204" pitchFamily="49" charset="0"/>
                <a:ea typeface="Menlo" panose="020B0609030804020204" pitchFamily="49" charset="0"/>
                <a:cs typeface="Menlo" panose="020B0609030804020204" pitchFamily="49" charset="0"/>
              </a:rPr>
              <a:t>	</a:t>
            </a: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a:t>
            </a:r>
            <a:b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b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a:t>
            </a:r>
            <a:r>
              <a:rPr lang="en-US" altLang="zh-CN" b="1" dirty="0" err="1">
                <a:solidFill>
                  <a:schemeClr val="accent5"/>
                </a:solidFill>
                <a:latin typeface="Menlo" panose="020B0609030804020204" pitchFamily="49" charset="0"/>
                <a:ea typeface="Menlo" panose="020B0609030804020204" pitchFamily="49" charset="0"/>
                <a:cs typeface="Menlo" panose="020B0609030804020204" pitchFamily="49" charset="0"/>
              </a:rPr>
              <a:t>MPI_Waitall</a:t>
            </a:r>
            <a:r>
              <a:rPr lang="en-US" altLang="zh-CN" b="1" dirty="0">
                <a:solidFill>
                  <a:schemeClr val="accent5"/>
                </a:solidFill>
                <a:latin typeface="Menlo" panose="020B0609030804020204" pitchFamily="49" charset="0"/>
                <a:ea typeface="Menlo" panose="020B0609030804020204" pitchFamily="49" charset="0"/>
                <a:cs typeface="Menlo" panose="020B0609030804020204" pitchFamily="49" charset="0"/>
              </a:rPr>
              <a:t>(100, request, MPI_STATUSES_IGNORE)</a:t>
            </a:r>
          </a:p>
          <a:p>
            <a:pPr>
              <a:lnSpc>
                <a:spcPct val="110000"/>
              </a:lnSpc>
            </a:pP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else if (rank == 1) {</a:t>
            </a:r>
          </a:p>
          <a:p>
            <a:pPr>
              <a:lnSpc>
                <a:spcPct val="110000"/>
              </a:lnSpc>
            </a:pP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for (</a:t>
            </a:r>
            <a:r>
              <a:rPr lang="en-US" altLang="zh-CN" b="1" dirty="0" err="1">
                <a:solidFill>
                  <a:srgbClr val="151515"/>
                </a:solidFill>
                <a:latin typeface="Menlo" panose="020B0609030804020204" pitchFamily="49" charset="0"/>
                <a:ea typeface="Menlo" panose="020B0609030804020204" pitchFamily="49" charset="0"/>
                <a:cs typeface="Menlo" panose="020B0609030804020204" pitchFamily="49" charset="0"/>
              </a:rPr>
              <a:t>i</a:t>
            </a: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 0; </a:t>
            </a:r>
            <a:r>
              <a:rPr lang="en-US" altLang="zh-CN" b="1" dirty="0" err="1">
                <a:solidFill>
                  <a:srgbClr val="151515"/>
                </a:solidFill>
                <a:latin typeface="Menlo" panose="020B0609030804020204" pitchFamily="49" charset="0"/>
                <a:ea typeface="Menlo" panose="020B0609030804020204" pitchFamily="49" charset="0"/>
                <a:cs typeface="Menlo" panose="020B0609030804020204" pitchFamily="49" charset="0"/>
              </a:rPr>
              <a:t>i</a:t>
            </a: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&lt; 100; </a:t>
            </a:r>
            <a:r>
              <a:rPr lang="en-US" altLang="zh-CN" b="1" dirty="0" err="1">
                <a:solidFill>
                  <a:srgbClr val="151515"/>
                </a:solidFill>
                <a:latin typeface="Menlo" panose="020B0609030804020204" pitchFamily="49" charset="0"/>
                <a:ea typeface="Menlo" panose="020B0609030804020204" pitchFamily="49" charset="0"/>
                <a:cs typeface="Menlo" panose="020B0609030804020204" pitchFamily="49" charset="0"/>
              </a:rPr>
              <a:t>i</a:t>
            </a: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a:t>
            </a:r>
            <a:b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b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		</a:t>
            </a:r>
            <a:r>
              <a:rPr lang="en-US" altLang="zh-CN"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MPI_Recv</a:t>
            </a:r>
            <a:r>
              <a:rPr lang="en-US" altLang="zh-CN"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(&amp;data[</a:t>
            </a:r>
            <a:r>
              <a:rPr lang="en-US" altLang="zh-CN"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altLang="zh-CN"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1, MPI_INT, 0, 0, MPI_COMM_WORLD, MPI_STATUS_IGNORE);</a:t>
            </a:r>
          </a:p>
          <a:p>
            <a:pPr>
              <a:lnSpc>
                <a:spcPct val="110000"/>
              </a:lnSpc>
            </a:pPr>
            <a:r>
              <a:rPr lang="en-US" altLang="zh-CN"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p>
          <a:p>
            <a:pPr>
              <a:lnSpc>
                <a:spcPct val="110000"/>
              </a:lnSpc>
            </a:pPr>
            <a:r>
              <a:rPr lang="en-US" altLang="zh-CN" b="1" dirty="0">
                <a:solidFill>
                  <a:srgbClr val="151515"/>
                </a:solidFill>
                <a:latin typeface="Menlo" panose="020B0609030804020204" pitchFamily="49" charset="0"/>
                <a:ea typeface="Menlo" panose="020B0609030804020204" pitchFamily="49" charset="0"/>
                <a:cs typeface="Menlo" panose="020B0609030804020204" pitchFamily="49" charset="0"/>
              </a:rPr>
              <a:t>[...snip...]</a:t>
            </a:r>
            <a:endParaRPr lang="en-US" dirty="0"/>
          </a:p>
        </p:txBody>
      </p:sp>
      <p:sp>
        <p:nvSpPr>
          <p:cNvPr id="2" name="Footer Placeholder 1"/>
          <p:cNvSpPr>
            <a:spLocks noGrp="1"/>
          </p:cNvSpPr>
          <p:nvPr>
            <p:ph type="ftr" sz="quarter" idx="3"/>
          </p:nvPr>
        </p:nvSpPr>
        <p:spPr/>
        <p:txBody>
          <a:bodyPr/>
          <a:lstStyle/>
          <a:p>
            <a:r>
              <a:rPr lang="en-US"/>
              <a:t>Introduction to MPI, Argonne (06/26/2017)</a:t>
            </a:r>
            <a:endParaRPr lang="en-US" dirty="0"/>
          </a:p>
        </p:txBody>
      </p:sp>
    </p:spTree>
    <p:extLst>
      <p:ext uri="{BB962C8B-B14F-4D97-AF65-F5344CB8AC3E}">
        <p14:creationId xmlns:p14="http://schemas.microsoft.com/office/powerpoint/2010/main" val="3557352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94888-48A7-42F6-AE45-2BD5FD40ED91}" type="slidenum">
              <a:rPr lang="en-US" smtClean="0"/>
              <a:pPr/>
              <a:t>15</a:t>
            </a:fld>
            <a:endParaRPr lang="en-US" dirty="0"/>
          </a:p>
        </p:txBody>
      </p:sp>
      <p:sp>
        <p:nvSpPr>
          <p:cNvPr id="5" name="Title 4"/>
          <p:cNvSpPr>
            <a:spLocks noGrp="1"/>
          </p:cNvSpPr>
          <p:nvPr>
            <p:ph type="title"/>
          </p:nvPr>
        </p:nvSpPr>
        <p:spPr/>
        <p:txBody>
          <a:bodyPr/>
          <a:lstStyle/>
          <a:p>
            <a:r>
              <a:rPr lang="en-US" dirty="0"/>
              <a:t>A Non-Blocking communication example</a:t>
            </a:r>
          </a:p>
        </p:txBody>
      </p:sp>
      <p:sp>
        <p:nvSpPr>
          <p:cNvPr id="3" name="Footer Placeholder 2"/>
          <p:cNvSpPr>
            <a:spLocks noGrp="1"/>
          </p:cNvSpPr>
          <p:nvPr>
            <p:ph type="ftr" sz="quarter" idx="3"/>
          </p:nvPr>
        </p:nvSpPr>
        <p:spPr/>
        <p:txBody>
          <a:bodyPr/>
          <a:lstStyle/>
          <a:p>
            <a:r>
              <a:rPr lang="en-US"/>
              <a:t>Introduction to MPI, Argonne (06/26/2017)</a:t>
            </a:r>
            <a:endParaRPr lang="en-US" dirty="0"/>
          </a:p>
        </p:txBody>
      </p:sp>
      <p:sp>
        <p:nvSpPr>
          <p:cNvPr id="6" name="Rectangle 5"/>
          <p:cNvSpPr/>
          <p:nvPr/>
        </p:nvSpPr>
        <p:spPr bwMode="auto">
          <a:xfrm>
            <a:off x="2800350" y="1263915"/>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7" name="Rectangle 6"/>
          <p:cNvSpPr/>
          <p:nvPr/>
        </p:nvSpPr>
        <p:spPr bwMode="auto">
          <a:xfrm>
            <a:off x="3143250" y="1263915"/>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8" name="Rectangle 7"/>
          <p:cNvSpPr/>
          <p:nvPr/>
        </p:nvSpPr>
        <p:spPr bwMode="auto">
          <a:xfrm>
            <a:off x="3486150" y="1263915"/>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9" name="Rectangle 8"/>
          <p:cNvSpPr/>
          <p:nvPr/>
        </p:nvSpPr>
        <p:spPr bwMode="auto">
          <a:xfrm>
            <a:off x="3829050" y="1263915"/>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10" name="Rectangle 9"/>
          <p:cNvSpPr/>
          <p:nvPr/>
        </p:nvSpPr>
        <p:spPr bwMode="auto">
          <a:xfrm>
            <a:off x="4171950" y="1263915"/>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11" name="Rectangle 10"/>
          <p:cNvSpPr/>
          <p:nvPr/>
        </p:nvSpPr>
        <p:spPr bwMode="auto">
          <a:xfrm>
            <a:off x="4514850" y="1263915"/>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12" name="Rectangle 11"/>
          <p:cNvSpPr/>
          <p:nvPr/>
        </p:nvSpPr>
        <p:spPr bwMode="auto">
          <a:xfrm>
            <a:off x="4857750" y="1263915"/>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13" name="Rectangle 12"/>
          <p:cNvSpPr/>
          <p:nvPr/>
        </p:nvSpPr>
        <p:spPr bwMode="auto">
          <a:xfrm>
            <a:off x="5200650" y="1263915"/>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14" name="TextBox 13"/>
          <p:cNvSpPr txBox="1"/>
          <p:nvPr/>
        </p:nvSpPr>
        <p:spPr>
          <a:xfrm>
            <a:off x="2057400" y="1263915"/>
            <a:ext cx="457200" cy="300082"/>
          </a:xfrm>
          <a:prstGeom prst="rect">
            <a:avLst/>
          </a:prstGeom>
          <a:noFill/>
        </p:spPr>
        <p:txBody>
          <a:bodyPr wrap="square" rtlCol="0">
            <a:spAutoFit/>
          </a:bodyPr>
          <a:lstStyle/>
          <a:p>
            <a:pPr algn="ctr"/>
            <a:r>
              <a:rPr lang="en-US" sz="1350" dirty="0">
                <a:solidFill>
                  <a:schemeClr val="bg2">
                    <a:lumMod val="10000"/>
                  </a:schemeClr>
                </a:solidFill>
              </a:rPr>
              <a:t>P0</a:t>
            </a:r>
          </a:p>
        </p:txBody>
      </p:sp>
      <p:sp>
        <p:nvSpPr>
          <p:cNvPr id="15" name="Rectangle 14"/>
          <p:cNvSpPr/>
          <p:nvPr/>
        </p:nvSpPr>
        <p:spPr bwMode="auto">
          <a:xfrm>
            <a:off x="2800350" y="2064015"/>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16" name="Rectangle 15"/>
          <p:cNvSpPr/>
          <p:nvPr/>
        </p:nvSpPr>
        <p:spPr bwMode="auto">
          <a:xfrm>
            <a:off x="3143250" y="2064015"/>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17" name="Rectangle 16"/>
          <p:cNvSpPr/>
          <p:nvPr/>
        </p:nvSpPr>
        <p:spPr bwMode="auto">
          <a:xfrm>
            <a:off x="3486150" y="2064015"/>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18" name="Rectangle 17"/>
          <p:cNvSpPr/>
          <p:nvPr/>
        </p:nvSpPr>
        <p:spPr bwMode="auto">
          <a:xfrm>
            <a:off x="3829050" y="2064015"/>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19" name="Rectangle 18"/>
          <p:cNvSpPr/>
          <p:nvPr/>
        </p:nvSpPr>
        <p:spPr bwMode="auto">
          <a:xfrm>
            <a:off x="4171950" y="2064015"/>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20" name="Rectangle 19"/>
          <p:cNvSpPr/>
          <p:nvPr/>
        </p:nvSpPr>
        <p:spPr bwMode="auto">
          <a:xfrm>
            <a:off x="4514850" y="2064015"/>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21" name="Rectangle 20"/>
          <p:cNvSpPr/>
          <p:nvPr/>
        </p:nvSpPr>
        <p:spPr bwMode="auto">
          <a:xfrm>
            <a:off x="4857750" y="2064015"/>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22" name="Rectangle 21"/>
          <p:cNvSpPr/>
          <p:nvPr/>
        </p:nvSpPr>
        <p:spPr bwMode="auto">
          <a:xfrm>
            <a:off x="5200650" y="2064015"/>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23" name="TextBox 22"/>
          <p:cNvSpPr txBox="1"/>
          <p:nvPr/>
        </p:nvSpPr>
        <p:spPr>
          <a:xfrm>
            <a:off x="2074985" y="2064015"/>
            <a:ext cx="457200" cy="300082"/>
          </a:xfrm>
          <a:prstGeom prst="rect">
            <a:avLst/>
          </a:prstGeom>
          <a:noFill/>
        </p:spPr>
        <p:txBody>
          <a:bodyPr wrap="square" rtlCol="0">
            <a:spAutoFit/>
          </a:bodyPr>
          <a:lstStyle/>
          <a:p>
            <a:pPr algn="ctr"/>
            <a:r>
              <a:rPr lang="en-US" sz="1350" dirty="0">
                <a:solidFill>
                  <a:schemeClr val="bg2">
                    <a:lumMod val="10000"/>
                  </a:schemeClr>
                </a:solidFill>
              </a:rPr>
              <a:t>P1</a:t>
            </a:r>
          </a:p>
        </p:txBody>
      </p:sp>
      <p:cxnSp>
        <p:nvCxnSpPr>
          <p:cNvPr id="25" name="Straight Arrow Connector 24"/>
          <p:cNvCxnSpPr/>
          <p:nvPr/>
        </p:nvCxnSpPr>
        <p:spPr bwMode="auto">
          <a:xfrm>
            <a:off x="2979057" y="1635844"/>
            <a:ext cx="0" cy="342900"/>
          </a:xfrm>
          <a:prstGeom prst="straightConnector1">
            <a:avLst/>
          </a:prstGeom>
          <a:noFill/>
          <a:ln w="28575" cap="flat" cmpd="sng" algn="ctr">
            <a:solidFill>
              <a:schemeClr val="bg2">
                <a:lumMod val="10000"/>
              </a:schemeClr>
            </a:solidFill>
            <a:prstDash val="solid"/>
            <a:round/>
            <a:headEnd type="none" w="med" len="med"/>
            <a:tailEnd type="arrow"/>
          </a:ln>
          <a:effectLst/>
        </p:spPr>
      </p:cxnSp>
      <p:sp>
        <p:nvSpPr>
          <p:cNvPr id="28" name="TextBox 27"/>
          <p:cNvSpPr txBox="1"/>
          <p:nvPr/>
        </p:nvSpPr>
        <p:spPr>
          <a:xfrm>
            <a:off x="6057900" y="1540914"/>
            <a:ext cx="1657350" cy="507831"/>
          </a:xfrm>
          <a:prstGeom prst="rect">
            <a:avLst/>
          </a:prstGeom>
          <a:noFill/>
        </p:spPr>
        <p:txBody>
          <a:bodyPr wrap="square" rtlCol="0">
            <a:spAutoFit/>
          </a:bodyPr>
          <a:lstStyle/>
          <a:p>
            <a:pPr algn="ctr"/>
            <a:r>
              <a:rPr lang="en-US" sz="1350" dirty="0">
                <a:solidFill>
                  <a:schemeClr val="bg2">
                    <a:lumMod val="10000"/>
                  </a:schemeClr>
                </a:solidFill>
              </a:rPr>
              <a:t>Blocking Communication</a:t>
            </a:r>
          </a:p>
        </p:txBody>
      </p:sp>
      <p:sp>
        <p:nvSpPr>
          <p:cNvPr id="29" name="Rectangle 28"/>
          <p:cNvSpPr/>
          <p:nvPr/>
        </p:nvSpPr>
        <p:spPr bwMode="auto">
          <a:xfrm>
            <a:off x="2817935" y="3200400"/>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30" name="Rectangle 29"/>
          <p:cNvSpPr/>
          <p:nvPr/>
        </p:nvSpPr>
        <p:spPr bwMode="auto">
          <a:xfrm>
            <a:off x="3160835" y="3200400"/>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31" name="Rectangle 30"/>
          <p:cNvSpPr/>
          <p:nvPr/>
        </p:nvSpPr>
        <p:spPr bwMode="auto">
          <a:xfrm>
            <a:off x="3503735" y="3200400"/>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32" name="Rectangle 31"/>
          <p:cNvSpPr/>
          <p:nvPr/>
        </p:nvSpPr>
        <p:spPr bwMode="auto">
          <a:xfrm>
            <a:off x="3846635" y="3200400"/>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33" name="Rectangle 32"/>
          <p:cNvSpPr/>
          <p:nvPr/>
        </p:nvSpPr>
        <p:spPr bwMode="auto">
          <a:xfrm>
            <a:off x="4189535" y="3200400"/>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34" name="Rectangle 33"/>
          <p:cNvSpPr/>
          <p:nvPr/>
        </p:nvSpPr>
        <p:spPr bwMode="auto">
          <a:xfrm>
            <a:off x="4532435" y="3200400"/>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35" name="Rectangle 34"/>
          <p:cNvSpPr/>
          <p:nvPr/>
        </p:nvSpPr>
        <p:spPr bwMode="auto">
          <a:xfrm>
            <a:off x="4875335" y="3200400"/>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36" name="Rectangle 35"/>
          <p:cNvSpPr/>
          <p:nvPr/>
        </p:nvSpPr>
        <p:spPr bwMode="auto">
          <a:xfrm>
            <a:off x="5218235" y="3200400"/>
            <a:ext cx="342900" cy="285750"/>
          </a:xfrm>
          <a:prstGeom prst="rect">
            <a:avLst/>
          </a:prstGeom>
          <a:solidFill>
            <a:schemeClr val="accent5">
              <a:lumMod val="75000"/>
            </a:schemeClr>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37" name="TextBox 36"/>
          <p:cNvSpPr txBox="1"/>
          <p:nvPr/>
        </p:nvSpPr>
        <p:spPr>
          <a:xfrm>
            <a:off x="2074985" y="3200400"/>
            <a:ext cx="457200" cy="300082"/>
          </a:xfrm>
          <a:prstGeom prst="rect">
            <a:avLst/>
          </a:prstGeom>
          <a:noFill/>
        </p:spPr>
        <p:txBody>
          <a:bodyPr wrap="square" rtlCol="0">
            <a:spAutoFit/>
          </a:bodyPr>
          <a:lstStyle/>
          <a:p>
            <a:pPr algn="ctr"/>
            <a:r>
              <a:rPr lang="en-US" sz="1350" dirty="0">
                <a:solidFill>
                  <a:schemeClr val="bg2">
                    <a:lumMod val="10000"/>
                  </a:schemeClr>
                </a:solidFill>
              </a:rPr>
              <a:t>P0</a:t>
            </a:r>
          </a:p>
        </p:txBody>
      </p:sp>
      <p:sp>
        <p:nvSpPr>
          <p:cNvPr id="38" name="Rectangle 37"/>
          <p:cNvSpPr/>
          <p:nvPr/>
        </p:nvSpPr>
        <p:spPr bwMode="auto">
          <a:xfrm>
            <a:off x="2800350" y="4000500"/>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39" name="Rectangle 38"/>
          <p:cNvSpPr/>
          <p:nvPr/>
        </p:nvSpPr>
        <p:spPr bwMode="auto">
          <a:xfrm>
            <a:off x="3143250" y="4000500"/>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40" name="Rectangle 39"/>
          <p:cNvSpPr/>
          <p:nvPr/>
        </p:nvSpPr>
        <p:spPr bwMode="auto">
          <a:xfrm>
            <a:off x="3486150" y="4000500"/>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41" name="Rectangle 40"/>
          <p:cNvSpPr/>
          <p:nvPr/>
        </p:nvSpPr>
        <p:spPr bwMode="auto">
          <a:xfrm>
            <a:off x="3829050" y="4000500"/>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42" name="Rectangle 41"/>
          <p:cNvSpPr/>
          <p:nvPr/>
        </p:nvSpPr>
        <p:spPr bwMode="auto">
          <a:xfrm>
            <a:off x="4171950" y="4000500"/>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43" name="Rectangle 42"/>
          <p:cNvSpPr/>
          <p:nvPr/>
        </p:nvSpPr>
        <p:spPr bwMode="auto">
          <a:xfrm>
            <a:off x="4514850" y="4000500"/>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44" name="Rectangle 43"/>
          <p:cNvSpPr/>
          <p:nvPr/>
        </p:nvSpPr>
        <p:spPr bwMode="auto">
          <a:xfrm>
            <a:off x="4857750" y="4000500"/>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45" name="Rectangle 44"/>
          <p:cNvSpPr/>
          <p:nvPr/>
        </p:nvSpPr>
        <p:spPr bwMode="auto">
          <a:xfrm>
            <a:off x="5200650" y="4000500"/>
            <a:ext cx="342900" cy="285750"/>
          </a:xfrm>
          <a:prstGeom prst="rect">
            <a:avLst/>
          </a:prstGeom>
          <a:solidFill>
            <a:schemeClr val="accent2"/>
          </a:solidFill>
          <a:ln w="952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46" name="TextBox 45"/>
          <p:cNvSpPr txBox="1"/>
          <p:nvPr/>
        </p:nvSpPr>
        <p:spPr>
          <a:xfrm>
            <a:off x="2092569" y="4000500"/>
            <a:ext cx="457200" cy="300082"/>
          </a:xfrm>
          <a:prstGeom prst="rect">
            <a:avLst/>
          </a:prstGeom>
          <a:noFill/>
        </p:spPr>
        <p:txBody>
          <a:bodyPr wrap="square" rtlCol="0">
            <a:spAutoFit/>
          </a:bodyPr>
          <a:lstStyle/>
          <a:p>
            <a:pPr algn="ctr"/>
            <a:r>
              <a:rPr lang="en-US" sz="1350" dirty="0">
                <a:solidFill>
                  <a:schemeClr val="bg2">
                    <a:lumMod val="10000"/>
                  </a:schemeClr>
                </a:solidFill>
              </a:rPr>
              <a:t>P1</a:t>
            </a:r>
          </a:p>
        </p:txBody>
      </p:sp>
      <p:sp>
        <p:nvSpPr>
          <p:cNvPr id="48" name="TextBox 47"/>
          <p:cNvSpPr txBox="1"/>
          <p:nvPr/>
        </p:nvSpPr>
        <p:spPr>
          <a:xfrm>
            <a:off x="6075485" y="3477400"/>
            <a:ext cx="1657350" cy="507831"/>
          </a:xfrm>
          <a:prstGeom prst="rect">
            <a:avLst/>
          </a:prstGeom>
          <a:noFill/>
        </p:spPr>
        <p:txBody>
          <a:bodyPr wrap="square" rtlCol="0">
            <a:spAutoFit/>
          </a:bodyPr>
          <a:lstStyle/>
          <a:p>
            <a:pPr algn="ctr"/>
            <a:r>
              <a:rPr lang="en-US" sz="1350" dirty="0">
                <a:solidFill>
                  <a:schemeClr val="bg2">
                    <a:lumMod val="10000"/>
                  </a:schemeClr>
                </a:solidFill>
              </a:rPr>
              <a:t> Non-blocking Communication</a:t>
            </a:r>
          </a:p>
        </p:txBody>
      </p:sp>
      <p:cxnSp>
        <p:nvCxnSpPr>
          <p:cNvPr id="49" name="Straight Arrow Connector 48"/>
          <p:cNvCxnSpPr/>
          <p:nvPr/>
        </p:nvCxnSpPr>
        <p:spPr bwMode="auto">
          <a:xfrm>
            <a:off x="2971800" y="3543300"/>
            <a:ext cx="0" cy="342900"/>
          </a:xfrm>
          <a:prstGeom prst="straightConnector1">
            <a:avLst/>
          </a:prstGeom>
          <a:noFill/>
          <a:ln w="28575" cap="flat" cmpd="sng" algn="ctr">
            <a:solidFill>
              <a:schemeClr val="bg2">
                <a:lumMod val="10000"/>
              </a:schemeClr>
            </a:solidFill>
            <a:prstDash val="sysDot"/>
            <a:round/>
            <a:headEnd type="none" w="med" len="med"/>
            <a:tailEnd type="arrow"/>
          </a:ln>
          <a:effectLst/>
        </p:spPr>
      </p:cxnSp>
      <p:cxnSp>
        <p:nvCxnSpPr>
          <p:cNvPr id="51" name="Straight Arrow Connector 50"/>
          <p:cNvCxnSpPr/>
          <p:nvPr/>
        </p:nvCxnSpPr>
        <p:spPr bwMode="auto">
          <a:xfrm>
            <a:off x="3314700" y="3543300"/>
            <a:ext cx="0" cy="342900"/>
          </a:xfrm>
          <a:prstGeom prst="straightConnector1">
            <a:avLst/>
          </a:prstGeom>
          <a:noFill/>
          <a:ln w="28575" cap="flat" cmpd="sng" algn="ctr">
            <a:solidFill>
              <a:schemeClr val="bg2">
                <a:lumMod val="10000"/>
              </a:schemeClr>
            </a:solidFill>
            <a:prstDash val="sysDot"/>
            <a:round/>
            <a:headEnd type="none" w="med" len="med"/>
            <a:tailEnd type="arrow"/>
          </a:ln>
          <a:effectLst/>
        </p:spPr>
      </p:cxnSp>
    </p:spTree>
    <p:extLst>
      <p:ext uri="{BB962C8B-B14F-4D97-AF65-F5344CB8AC3E}">
        <p14:creationId xmlns:p14="http://schemas.microsoft.com/office/powerpoint/2010/main" val="143403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
                                        </p:tgtEl>
                                        <p:attrNameLst>
                                          <p:attrName>fillcolor</p:attrName>
                                        </p:attrNameLst>
                                      </p:cBhvr>
                                      <p:to>
                                        <a:srgbClr val="BDFF3B"/>
                                      </p:to>
                                    </p:animClr>
                                    <p:set>
                                      <p:cBhvr>
                                        <p:cTn id="7" dur="500" fill="hold"/>
                                        <p:tgtEl>
                                          <p:spTgt spid="6"/>
                                        </p:tgtEl>
                                        <p:attrNameLst>
                                          <p:attrName>fill.type</p:attrName>
                                        </p:attrNameLst>
                                      </p:cBhvr>
                                      <p:to>
                                        <p:strVal val="solid"/>
                                      </p:to>
                                    </p:set>
                                    <p:set>
                                      <p:cBhvr>
                                        <p:cTn id="8" dur="5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15"/>
                                        </p:tgtEl>
                                        <p:attrNameLst>
                                          <p:attrName>fillcolor</p:attrName>
                                        </p:attrNameLst>
                                      </p:cBhvr>
                                      <p:to>
                                        <a:srgbClr val="BDFF3B"/>
                                      </p:to>
                                    </p:animClr>
                                    <p:set>
                                      <p:cBhvr>
                                        <p:cTn id="13" dur="500" fill="hold"/>
                                        <p:tgtEl>
                                          <p:spTgt spid="15"/>
                                        </p:tgtEl>
                                        <p:attrNameLst>
                                          <p:attrName>fill.type</p:attrName>
                                        </p:attrNameLst>
                                      </p:cBhvr>
                                      <p:to>
                                        <p:strVal val="solid"/>
                                      </p:to>
                                    </p:set>
                                    <p:set>
                                      <p:cBhvr>
                                        <p:cTn id="14" dur="500" fill="hold"/>
                                        <p:tgtEl>
                                          <p:spTgt spid="15"/>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7"/>
                                        </p:tgtEl>
                                        <p:attrNameLst>
                                          <p:attrName>fillcolor</p:attrName>
                                        </p:attrNameLst>
                                      </p:cBhvr>
                                      <p:to>
                                        <a:srgbClr val="BDFF3B"/>
                                      </p:to>
                                    </p:animClr>
                                    <p:set>
                                      <p:cBhvr>
                                        <p:cTn id="19" dur="500" fill="hold"/>
                                        <p:tgtEl>
                                          <p:spTgt spid="7"/>
                                        </p:tgtEl>
                                        <p:attrNameLst>
                                          <p:attrName>fill.type</p:attrName>
                                        </p:attrNameLst>
                                      </p:cBhvr>
                                      <p:to>
                                        <p:strVal val="solid"/>
                                      </p:to>
                                    </p:set>
                                    <p:set>
                                      <p:cBhvr>
                                        <p:cTn id="20" dur="500" fill="hold"/>
                                        <p:tgtEl>
                                          <p:spTgt spid="7"/>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16"/>
                                        </p:tgtEl>
                                        <p:attrNameLst>
                                          <p:attrName>fillcolor</p:attrName>
                                        </p:attrNameLst>
                                      </p:cBhvr>
                                      <p:to>
                                        <a:srgbClr val="BDFF3B"/>
                                      </p:to>
                                    </p:animClr>
                                    <p:set>
                                      <p:cBhvr>
                                        <p:cTn id="23" dur="500" fill="hold"/>
                                        <p:tgtEl>
                                          <p:spTgt spid="16"/>
                                        </p:tgtEl>
                                        <p:attrNameLst>
                                          <p:attrName>fill.type</p:attrName>
                                        </p:attrNameLst>
                                      </p:cBhvr>
                                      <p:to>
                                        <p:strVal val="solid"/>
                                      </p:to>
                                    </p:set>
                                    <p:set>
                                      <p:cBhvr>
                                        <p:cTn id="24" dur="500" fill="hold"/>
                                        <p:tgtEl>
                                          <p:spTgt spid="16"/>
                                        </p:tgtEl>
                                        <p:attrNameLst>
                                          <p:attrName>fill.on</p:attrName>
                                        </p:attrNameLst>
                                      </p:cBhvr>
                                      <p:to>
                                        <p:strVal val="true"/>
                                      </p:to>
                                    </p:set>
                                  </p:childTnLst>
                                </p:cTn>
                              </p:par>
                            </p:childTnLst>
                          </p:cTn>
                        </p:par>
                        <p:par>
                          <p:cTn id="25" fill="hold">
                            <p:stCondLst>
                              <p:cond delay="500"/>
                            </p:stCondLst>
                            <p:childTnLst>
                              <p:par>
                                <p:cTn id="26" presetID="1" presetClass="emph" presetSubtype="2" fill="hold" nodeType="afterEffect">
                                  <p:stCondLst>
                                    <p:cond delay="0"/>
                                  </p:stCondLst>
                                  <p:childTnLst>
                                    <p:animClr clrSpc="rgb" dir="cw">
                                      <p:cBhvr>
                                        <p:cTn id="27" dur="500" fill="hold"/>
                                        <p:tgtEl>
                                          <p:spTgt spid="8"/>
                                        </p:tgtEl>
                                        <p:attrNameLst>
                                          <p:attrName>fillcolor</p:attrName>
                                        </p:attrNameLst>
                                      </p:cBhvr>
                                      <p:to>
                                        <a:srgbClr val="BDFF3B"/>
                                      </p:to>
                                    </p:animClr>
                                    <p:set>
                                      <p:cBhvr>
                                        <p:cTn id="28" dur="500" fill="hold"/>
                                        <p:tgtEl>
                                          <p:spTgt spid="8"/>
                                        </p:tgtEl>
                                        <p:attrNameLst>
                                          <p:attrName>fill.type</p:attrName>
                                        </p:attrNameLst>
                                      </p:cBhvr>
                                      <p:to>
                                        <p:strVal val="solid"/>
                                      </p:to>
                                    </p:set>
                                    <p:set>
                                      <p:cBhvr>
                                        <p:cTn id="29" dur="500" fill="hold"/>
                                        <p:tgtEl>
                                          <p:spTgt spid="8"/>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500" fill="hold"/>
                                        <p:tgtEl>
                                          <p:spTgt spid="17"/>
                                        </p:tgtEl>
                                        <p:attrNameLst>
                                          <p:attrName>fillcolor</p:attrName>
                                        </p:attrNameLst>
                                      </p:cBhvr>
                                      <p:to>
                                        <a:srgbClr val="BDFF3B"/>
                                      </p:to>
                                    </p:animClr>
                                    <p:set>
                                      <p:cBhvr>
                                        <p:cTn id="32" dur="500" fill="hold"/>
                                        <p:tgtEl>
                                          <p:spTgt spid="17"/>
                                        </p:tgtEl>
                                        <p:attrNameLst>
                                          <p:attrName>fill.type</p:attrName>
                                        </p:attrNameLst>
                                      </p:cBhvr>
                                      <p:to>
                                        <p:strVal val="solid"/>
                                      </p:to>
                                    </p:set>
                                    <p:set>
                                      <p:cBhvr>
                                        <p:cTn id="33" dur="500" fill="hold"/>
                                        <p:tgtEl>
                                          <p:spTgt spid="17"/>
                                        </p:tgtEl>
                                        <p:attrNameLst>
                                          <p:attrName>fill.on</p:attrName>
                                        </p:attrNameLst>
                                      </p:cBhvr>
                                      <p:to>
                                        <p:strVal val="true"/>
                                      </p:to>
                                    </p:set>
                                  </p:childTnLst>
                                </p:cTn>
                              </p:par>
                            </p:childTnLst>
                          </p:cTn>
                        </p:par>
                        <p:par>
                          <p:cTn id="34" fill="hold">
                            <p:stCondLst>
                              <p:cond delay="1000"/>
                            </p:stCondLst>
                            <p:childTnLst>
                              <p:par>
                                <p:cTn id="35" presetID="1" presetClass="emph" presetSubtype="2" fill="hold" nodeType="afterEffect">
                                  <p:stCondLst>
                                    <p:cond delay="0"/>
                                  </p:stCondLst>
                                  <p:childTnLst>
                                    <p:animClr clrSpc="rgb" dir="cw">
                                      <p:cBhvr>
                                        <p:cTn id="36" dur="500" fill="hold"/>
                                        <p:tgtEl>
                                          <p:spTgt spid="9"/>
                                        </p:tgtEl>
                                        <p:attrNameLst>
                                          <p:attrName>fillcolor</p:attrName>
                                        </p:attrNameLst>
                                      </p:cBhvr>
                                      <p:to>
                                        <a:srgbClr val="BDFF3B"/>
                                      </p:to>
                                    </p:animClr>
                                    <p:set>
                                      <p:cBhvr>
                                        <p:cTn id="37" dur="500" fill="hold"/>
                                        <p:tgtEl>
                                          <p:spTgt spid="9"/>
                                        </p:tgtEl>
                                        <p:attrNameLst>
                                          <p:attrName>fill.type</p:attrName>
                                        </p:attrNameLst>
                                      </p:cBhvr>
                                      <p:to>
                                        <p:strVal val="solid"/>
                                      </p:to>
                                    </p:set>
                                    <p:set>
                                      <p:cBhvr>
                                        <p:cTn id="38" dur="500" fill="hold"/>
                                        <p:tgtEl>
                                          <p:spTgt spid="9"/>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18"/>
                                        </p:tgtEl>
                                        <p:attrNameLst>
                                          <p:attrName>fillcolor</p:attrName>
                                        </p:attrNameLst>
                                      </p:cBhvr>
                                      <p:to>
                                        <a:srgbClr val="BDFF3B"/>
                                      </p:to>
                                    </p:animClr>
                                    <p:set>
                                      <p:cBhvr>
                                        <p:cTn id="41" dur="500" fill="hold"/>
                                        <p:tgtEl>
                                          <p:spTgt spid="18"/>
                                        </p:tgtEl>
                                        <p:attrNameLst>
                                          <p:attrName>fill.type</p:attrName>
                                        </p:attrNameLst>
                                      </p:cBhvr>
                                      <p:to>
                                        <p:strVal val="solid"/>
                                      </p:to>
                                    </p:set>
                                    <p:set>
                                      <p:cBhvr>
                                        <p:cTn id="42" dur="500" fill="hold"/>
                                        <p:tgtEl>
                                          <p:spTgt spid="18"/>
                                        </p:tgtEl>
                                        <p:attrNameLst>
                                          <p:attrName>fill.on</p:attrName>
                                        </p:attrNameLst>
                                      </p:cBhvr>
                                      <p:to>
                                        <p:strVal val="true"/>
                                      </p:to>
                                    </p:set>
                                  </p:childTnLst>
                                </p:cTn>
                              </p:par>
                            </p:childTnLst>
                          </p:cTn>
                        </p:par>
                        <p:par>
                          <p:cTn id="43" fill="hold">
                            <p:stCondLst>
                              <p:cond delay="1500"/>
                            </p:stCondLst>
                            <p:childTnLst>
                              <p:par>
                                <p:cTn id="44" presetID="1" presetClass="emph" presetSubtype="2" fill="hold" nodeType="afterEffect">
                                  <p:stCondLst>
                                    <p:cond delay="0"/>
                                  </p:stCondLst>
                                  <p:childTnLst>
                                    <p:animClr clrSpc="rgb" dir="cw">
                                      <p:cBhvr>
                                        <p:cTn id="45" dur="500" fill="hold"/>
                                        <p:tgtEl>
                                          <p:spTgt spid="10"/>
                                        </p:tgtEl>
                                        <p:attrNameLst>
                                          <p:attrName>fillcolor</p:attrName>
                                        </p:attrNameLst>
                                      </p:cBhvr>
                                      <p:to>
                                        <a:srgbClr val="BDFF3B"/>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500" fill="hold"/>
                                        <p:tgtEl>
                                          <p:spTgt spid="19"/>
                                        </p:tgtEl>
                                        <p:attrNameLst>
                                          <p:attrName>fillcolor</p:attrName>
                                        </p:attrNameLst>
                                      </p:cBhvr>
                                      <p:to>
                                        <a:srgbClr val="BDFF3B"/>
                                      </p:to>
                                    </p:animClr>
                                    <p:set>
                                      <p:cBhvr>
                                        <p:cTn id="50" dur="500" fill="hold"/>
                                        <p:tgtEl>
                                          <p:spTgt spid="19"/>
                                        </p:tgtEl>
                                        <p:attrNameLst>
                                          <p:attrName>fill.type</p:attrName>
                                        </p:attrNameLst>
                                      </p:cBhvr>
                                      <p:to>
                                        <p:strVal val="solid"/>
                                      </p:to>
                                    </p:set>
                                    <p:set>
                                      <p:cBhvr>
                                        <p:cTn id="51" dur="500" fill="hold"/>
                                        <p:tgtEl>
                                          <p:spTgt spid="19"/>
                                        </p:tgtEl>
                                        <p:attrNameLst>
                                          <p:attrName>fill.on</p:attrName>
                                        </p:attrNameLst>
                                      </p:cBhvr>
                                      <p:to>
                                        <p:strVal val="true"/>
                                      </p:to>
                                    </p:set>
                                  </p:childTnLst>
                                </p:cTn>
                              </p:par>
                            </p:childTnLst>
                          </p:cTn>
                        </p:par>
                        <p:par>
                          <p:cTn id="52" fill="hold">
                            <p:stCondLst>
                              <p:cond delay="2000"/>
                            </p:stCondLst>
                            <p:childTnLst>
                              <p:par>
                                <p:cTn id="53" presetID="1" presetClass="emph" presetSubtype="2" fill="hold" nodeType="afterEffect">
                                  <p:stCondLst>
                                    <p:cond delay="0"/>
                                  </p:stCondLst>
                                  <p:childTnLst>
                                    <p:animClr clrSpc="rgb" dir="cw">
                                      <p:cBhvr>
                                        <p:cTn id="54" dur="500" fill="hold"/>
                                        <p:tgtEl>
                                          <p:spTgt spid="11"/>
                                        </p:tgtEl>
                                        <p:attrNameLst>
                                          <p:attrName>fillcolor</p:attrName>
                                        </p:attrNameLst>
                                      </p:cBhvr>
                                      <p:to>
                                        <a:srgbClr val="BDFF3B"/>
                                      </p:to>
                                    </p:animClr>
                                    <p:set>
                                      <p:cBhvr>
                                        <p:cTn id="55" dur="500" fill="hold"/>
                                        <p:tgtEl>
                                          <p:spTgt spid="11"/>
                                        </p:tgtEl>
                                        <p:attrNameLst>
                                          <p:attrName>fill.type</p:attrName>
                                        </p:attrNameLst>
                                      </p:cBhvr>
                                      <p:to>
                                        <p:strVal val="solid"/>
                                      </p:to>
                                    </p:set>
                                    <p:set>
                                      <p:cBhvr>
                                        <p:cTn id="56" dur="500" fill="hold"/>
                                        <p:tgtEl>
                                          <p:spTgt spid="11"/>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500" fill="hold"/>
                                        <p:tgtEl>
                                          <p:spTgt spid="20"/>
                                        </p:tgtEl>
                                        <p:attrNameLst>
                                          <p:attrName>fillcolor</p:attrName>
                                        </p:attrNameLst>
                                      </p:cBhvr>
                                      <p:to>
                                        <a:srgbClr val="BDFF3B"/>
                                      </p:to>
                                    </p:animClr>
                                    <p:set>
                                      <p:cBhvr>
                                        <p:cTn id="59" dur="500" fill="hold"/>
                                        <p:tgtEl>
                                          <p:spTgt spid="20"/>
                                        </p:tgtEl>
                                        <p:attrNameLst>
                                          <p:attrName>fill.type</p:attrName>
                                        </p:attrNameLst>
                                      </p:cBhvr>
                                      <p:to>
                                        <p:strVal val="solid"/>
                                      </p:to>
                                    </p:set>
                                    <p:set>
                                      <p:cBhvr>
                                        <p:cTn id="60" dur="500" fill="hold"/>
                                        <p:tgtEl>
                                          <p:spTgt spid="20"/>
                                        </p:tgtEl>
                                        <p:attrNameLst>
                                          <p:attrName>fill.on</p:attrName>
                                        </p:attrNameLst>
                                      </p:cBhvr>
                                      <p:to>
                                        <p:strVal val="true"/>
                                      </p:to>
                                    </p:set>
                                  </p:childTnLst>
                                </p:cTn>
                              </p:par>
                            </p:childTnLst>
                          </p:cTn>
                        </p:par>
                        <p:par>
                          <p:cTn id="61" fill="hold">
                            <p:stCondLst>
                              <p:cond delay="2500"/>
                            </p:stCondLst>
                            <p:childTnLst>
                              <p:par>
                                <p:cTn id="62" presetID="1" presetClass="emph" presetSubtype="2" fill="hold" nodeType="afterEffect">
                                  <p:stCondLst>
                                    <p:cond delay="0"/>
                                  </p:stCondLst>
                                  <p:childTnLst>
                                    <p:animClr clrSpc="rgb" dir="cw">
                                      <p:cBhvr>
                                        <p:cTn id="63" dur="500" fill="hold"/>
                                        <p:tgtEl>
                                          <p:spTgt spid="12"/>
                                        </p:tgtEl>
                                        <p:attrNameLst>
                                          <p:attrName>fillcolor</p:attrName>
                                        </p:attrNameLst>
                                      </p:cBhvr>
                                      <p:to>
                                        <a:srgbClr val="BDFF3B"/>
                                      </p:to>
                                    </p:animClr>
                                    <p:set>
                                      <p:cBhvr>
                                        <p:cTn id="64" dur="500" fill="hold"/>
                                        <p:tgtEl>
                                          <p:spTgt spid="12"/>
                                        </p:tgtEl>
                                        <p:attrNameLst>
                                          <p:attrName>fill.type</p:attrName>
                                        </p:attrNameLst>
                                      </p:cBhvr>
                                      <p:to>
                                        <p:strVal val="solid"/>
                                      </p:to>
                                    </p:set>
                                    <p:set>
                                      <p:cBhvr>
                                        <p:cTn id="65" dur="500" fill="hold"/>
                                        <p:tgtEl>
                                          <p:spTgt spid="12"/>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500" fill="hold"/>
                                        <p:tgtEl>
                                          <p:spTgt spid="21"/>
                                        </p:tgtEl>
                                        <p:attrNameLst>
                                          <p:attrName>fillcolor</p:attrName>
                                        </p:attrNameLst>
                                      </p:cBhvr>
                                      <p:to>
                                        <a:srgbClr val="BDFF3B"/>
                                      </p:to>
                                    </p:animClr>
                                    <p:set>
                                      <p:cBhvr>
                                        <p:cTn id="68" dur="500" fill="hold"/>
                                        <p:tgtEl>
                                          <p:spTgt spid="21"/>
                                        </p:tgtEl>
                                        <p:attrNameLst>
                                          <p:attrName>fill.type</p:attrName>
                                        </p:attrNameLst>
                                      </p:cBhvr>
                                      <p:to>
                                        <p:strVal val="solid"/>
                                      </p:to>
                                    </p:set>
                                    <p:set>
                                      <p:cBhvr>
                                        <p:cTn id="69" dur="500" fill="hold"/>
                                        <p:tgtEl>
                                          <p:spTgt spid="21"/>
                                        </p:tgtEl>
                                        <p:attrNameLst>
                                          <p:attrName>fill.on</p:attrName>
                                        </p:attrNameLst>
                                      </p:cBhvr>
                                      <p:to>
                                        <p:strVal val="true"/>
                                      </p:to>
                                    </p:set>
                                  </p:childTnLst>
                                </p:cTn>
                              </p:par>
                            </p:childTnLst>
                          </p:cTn>
                        </p:par>
                        <p:par>
                          <p:cTn id="70" fill="hold">
                            <p:stCondLst>
                              <p:cond delay="3000"/>
                            </p:stCondLst>
                            <p:childTnLst>
                              <p:par>
                                <p:cTn id="71" presetID="1" presetClass="emph" presetSubtype="2" fill="hold" nodeType="afterEffect">
                                  <p:stCondLst>
                                    <p:cond delay="0"/>
                                  </p:stCondLst>
                                  <p:childTnLst>
                                    <p:animClr clrSpc="rgb" dir="cw">
                                      <p:cBhvr>
                                        <p:cTn id="72" dur="500" fill="hold"/>
                                        <p:tgtEl>
                                          <p:spTgt spid="13"/>
                                        </p:tgtEl>
                                        <p:attrNameLst>
                                          <p:attrName>fillcolor</p:attrName>
                                        </p:attrNameLst>
                                      </p:cBhvr>
                                      <p:to>
                                        <a:srgbClr val="BDFF3B"/>
                                      </p:to>
                                    </p:animClr>
                                    <p:set>
                                      <p:cBhvr>
                                        <p:cTn id="73" dur="500" fill="hold"/>
                                        <p:tgtEl>
                                          <p:spTgt spid="13"/>
                                        </p:tgtEl>
                                        <p:attrNameLst>
                                          <p:attrName>fill.type</p:attrName>
                                        </p:attrNameLst>
                                      </p:cBhvr>
                                      <p:to>
                                        <p:strVal val="solid"/>
                                      </p:to>
                                    </p:set>
                                    <p:set>
                                      <p:cBhvr>
                                        <p:cTn id="74" dur="500" fill="hold"/>
                                        <p:tgtEl>
                                          <p:spTgt spid="13"/>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500" fill="hold"/>
                                        <p:tgtEl>
                                          <p:spTgt spid="22"/>
                                        </p:tgtEl>
                                        <p:attrNameLst>
                                          <p:attrName>fillcolor</p:attrName>
                                        </p:attrNameLst>
                                      </p:cBhvr>
                                      <p:to>
                                        <a:srgbClr val="BDFF3B"/>
                                      </p:to>
                                    </p:animClr>
                                    <p:set>
                                      <p:cBhvr>
                                        <p:cTn id="77" dur="500" fill="hold"/>
                                        <p:tgtEl>
                                          <p:spTgt spid="22"/>
                                        </p:tgtEl>
                                        <p:attrNameLst>
                                          <p:attrName>fill.type</p:attrName>
                                        </p:attrNameLst>
                                      </p:cBhvr>
                                      <p:to>
                                        <p:strVal val="solid"/>
                                      </p:to>
                                    </p:set>
                                    <p:set>
                                      <p:cBhvr>
                                        <p:cTn id="78" dur="500" fill="hold"/>
                                        <p:tgtEl>
                                          <p:spTgt spid="22"/>
                                        </p:tgtEl>
                                        <p:attrNameLst>
                                          <p:attrName>fill.on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mph" presetSubtype="2" fill="hold" nodeType="clickEffect">
                                  <p:stCondLst>
                                    <p:cond delay="0"/>
                                  </p:stCondLst>
                                  <p:childTnLst>
                                    <p:animClr clrSpc="rgb" dir="cw">
                                      <p:cBhvr>
                                        <p:cTn id="86" dur="500" fill="hold"/>
                                        <p:tgtEl>
                                          <p:spTgt spid="29"/>
                                        </p:tgtEl>
                                        <p:attrNameLst>
                                          <p:attrName>fillcolor</p:attrName>
                                        </p:attrNameLst>
                                      </p:cBhvr>
                                      <p:to>
                                        <a:srgbClr val="BDFF3B"/>
                                      </p:to>
                                    </p:animClr>
                                    <p:set>
                                      <p:cBhvr>
                                        <p:cTn id="87" dur="500" fill="hold"/>
                                        <p:tgtEl>
                                          <p:spTgt spid="29"/>
                                        </p:tgtEl>
                                        <p:attrNameLst>
                                          <p:attrName>fill.type</p:attrName>
                                        </p:attrNameLst>
                                      </p:cBhvr>
                                      <p:to>
                                        <p:strVal val="solid"/>
                                      </p:to>
                                    </p:set>
                                    <p:set>
                                      <p:cBhvr>
                                        <p:cTn id="88" dur="500" fill="hold"/>
                                        <p:tgtEl>
                                          <p:spTgt spid="29"/>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wipe(up)">
                                      <p:cBhvr>
                                        <p:cTn id="93" dur="500"/>
                                        <p:tgtEl>
                                          <p:spTgt spid="49"/>
                                        </p:tgtEl>
                                      </p:cBhvr>
                                    </p:animEffect>
                                  </p:childTnLst>
                                </p:cTn>
                              </p:par>
                              <p:par>
                                <p:cTn id="94" presetID="1" presetClass="emph" presetSubtype="2" fill="hold" nodeType="withEffect">
                                  <p:stCondLst>
                                    <p:cond delay="0"/>
                                  </p:stCondLst>
                                  <p:childTnLst>
                                    <p:animClr clrSpc="rgb" dir="cw">
                                      <p:cBhvr>
                                        <p:cTn id="95" dur="500" fill="hold"/>
                                        <p:tgtEl>
                                          <p:spTgt spid="30"/>
                                        </p:tgtEl>
                                        <p:attrNameLst>
                                          <p:attrName>fillcolor</p:attrName>
                                        </p:attrNameLst>
                                      </p:cBhvr>
                                      <p:to>
                                        <a:srgbClr val="BDFF3B"/>
                                      </p:to>
                                    </p:animClr>
                                    <p:set>
                                      <p:cBhvr>
                                        <p:cTn id="96" dur="500" fill="hold"/>
                                        <p:tgtEl>
                                          <p:spTgt spid="30"/>
                                        </p:tgtEl>
                                        <p:attrNameLst>
                                          <p:attrName>fill.type</p:attrName>
                                        </p:attrNameLst>
                                      </p:cBhvr>
                                      <p:to>
                                        <p:strVal val="solid"/>
                                      </p:to>
                                    </p:set>
                                    <p:set>
                                      <p:cBhvr>
                                        <p:cTn id="97" dur="500" fill="hold"/>
                                        <p:tgtEl>
                                          <p:spTgt spid="30"/>
                                        </p:tgtEl>
                                        <p:attrNameLst>
                                          <p:attrName>fill.on</p:attrName>
                                        </p:attrNameLst>
                                      </p:cBhvr>
                                      <p:to>
                                        <p:strVal val="true"/>
                                      </p:to>
                                    </p:set>
                                  </p:childTnLst>
                                </p:cTn>
                              </p:par>
                            </p:childTnLst>
                          </p:cTn>
                        </p:par>
                        <p:par>
                          <p:cTn id="98" fill="hold">
                            <p:stCondLst>
                              <p:cond delay="500"/>
                            </p:stCondLst>
                            <p:childTnLst>
                              <p:par>
                                <p:cTn id="99" presetID="1" presetClass="emph" presetSubtype="2" fill="hold" nodeType="afterEffect">
                                  <p:stCondLst>
                                    <p:cond delay="0"/>
                                  </p:stCondLst>
                                  <p:childTnLst>
                                    <p:animClr clrSpc="rgb" dir="cw">
                                      <p:cBhvr>
                                        <p:cTn id="100" dur="500" fill="hold"/>
                                        <p:tgtEl>
                                          <p:spTgt spid="38"/>
                                        </p:tgtEl>
                                        <p:attrNameLst>
                                          <p:attrName>fillcolor</p:attrName>
                                        </p:attrNameLst>
                                      </p:cBhvr>
                                      <p:to>
                                        <a:srgbClr val="BDFF3B"/>
                                      </p:to>
                                    </p:animClr>
                                    <p:set>
                                      <p:cBhvr>
                                        <p:cTn id="101" dur="500" fill="hold"/>
                                        <p:tgtEl>
                                          <p:spTgt spid="38"/>
                                        </p:tgtEl>
                                        <p:attrNameLst>
                                          <p:attrName>fill.type</p:attrName>
                                        </p:attrNameLst>
                                      </p:cBhvr>
                                      <p:to>
                                        <p:strVal val="solid"/>
                                      </p:to>
                                    </p:set>
                                    <p:set>
                                      <p:cBhvr>
                                        <p:cTn id="102" dur="500" fill="hold"/>
                                        <p:tgtEl>
                                          <p:spTgt spid="38"/>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wipe(up)">
                                      <p:cBhvr>
                                        <p:cTn id="107" dur="500"/>
                                        <p:tgtEl>
                                          <p:spTgt spid="51"/>
                                        </p:tgtEl>
                                      </p:cBhvr>
                                    </p:animEffect>
                                  </p:childTnLst>
                                </p:cTn>
                              </p:par>
                              <p:par>
                                <p:cTn id="108" presetID="1" presetClass="emph" presetSubtype="2" fill="hold" nodeType="withEffect">
                                  <p:stCondLst>
                                    <p:cond delay="0"/>
                                  </p:stCondLst>
                                  <p:childTnLst>
                                    <p:animClr clrSpc="rgb" dir="cw">
                                      <p:cBhvr>
                                        <p:cTn id="109" dur="500" fill="hold"/>
                                        <p:tgtEl>
                                          <p:spTgt spid="31"/>
                                        </p:tgtEl>
                                        <p:attrNameLst>
                                          <p:attrName>fillcolor</p:attrName>
                                        </p:attrNameLst>
                                      </p:cBhvr>
                                      <p:to>
                                        <a:srgbClr val="BDFF3B"/>
                                      </p:to>
                                    </p:animClr>
                                    <p:set>
                                      <p:cBhvr>
                                        <p:cTn id="110" dur="500" fill="hold"/>
                                        <p:tgtEl>
                                          <p:spTgt spid="31"/>
                                        </p:tgtEl>
                                        <p:attrNameLst>
                                          <p:attrName>fill.type</p:attrName>
                                        </p:attrNameLst>
                                      </p:cBhvr>
                                      <p:to>
                                        <p:strVal val="solid"/>
                                      </p:to>
                                    </p:set>
                                    <p:set>
                                      <p:cBhvr>
                                        <p:cTn id="111" dur="500" fill="hold"/>
                                        <p:tgtEl>
                                          <p:spTgt spid="31"/>
                                        </p:tgtEl>
                                        <p:attrNameLst>
                                          <p:attrName>fill.on</p:attrName>
                                        </p:attrNameLst>
                                      </p:cBhvr>
                                      <p:to>
                                        <p:strVal val="true"/>
                                      </p:to>
                                    </p:set>
                                  </p:childTnLst>
                                </p:cTn>
                              </p:par>
                            </p:childTnLst>
                          </p:cTn>
                        </p:par>
                        <p:par>
                          <p:cTn id="112" fill="hold">
                            <p:stCondLst>
                              <p:cond delay="500"/>
                            </p:stCondLst>
                            <p:childTnLst>
                              <p:par>
                                <p:cTn id="113" presetID="1" presetClass="emph" presetSubtype="2" fill="hold" nodeType="afterEffect">
                                  <p:stCondLst>
                                    <p:cond delay="0"/>
                                  </p:stCondLst>
                                  <p:childTnLst>
                                    <p:animClr clrSpc="rgb" dir="cw">
                                      <p:cBhvr>
                                        <p:cTn id="114" dur="500" fill="hold"/>
                                        <p:tgtEl>
                                          <p:spTgt spid="39"/>
                                        </p:tgtEl>
                                        <p:attrNameLst>
                                          <p:attrName>fillcolor</p:attrName>
                                        </p:attrNameLst>
                                      </p:cBhvr>
                                      <p:to>
                                        <a:srgbClr val="BDFF3B"/>
                                      </p:to>
                                    </p:animClr>
                                    <p:set>
                                      <p:cBhvr>
                                        <p:cTn id="115" dur="500" fill="hold"/>
                                        <p:tgtEl>
                                          <p:spTgt spid="39"/>
                                        </p:tgtEl>
                                        <p:attrNameLst>
                                          <p:attrName>fill.type</p:attrName>
                                        </p:attrNameLst>
                                      </p:cBhvr>
                                      <p:to>
                                        <p:strVal val="solid"/>
                                      </p:to>
                                    </p:set>
                                    <p:set>
                                      <p:cBhvr>
                                        <p:cTn id="116" dur="500" fill="hold"/>
                                        <p:tgtEl>
                                          <p:spTgt spid="39"/>
                                        </p:tgtEl>
                                        <p:attrNameLst>
                                          <p:attrName>fill.on</p:attrName>
                                        </p:attrNameLst>
                                      </p:cBhvr>
                                      <p:to>
                                        <p:strVal val="true"/>
                                      </p:to>
                                    </p:set>
                                  </p:childTnLst>
                                </p:cTn>
                              </p:par>
                            </p:childTnLst>
                          </p:cTn>
                        </p:par>
                        <p:par>
                          <p:cTn id="117" fill="hold">
                            <p:stCondLst>
                              <p:cond delay="1000"/>
                            </p:stCondLst>
                            <p:childTnLst>
                              <p:par>
                                <p:cTn id="118" presetID="1" presetClass="emph" presetSubtype="2" fill="hold" nodeType="afterEffect">
                                  <p:stCondLst>
                                    <p:cond delay="0"/>
                                  </p:stCondLst>
                                  <p:childTnLst>
                                    <p:animClr clrSpc="rgb" dir="cw">
                                      <p:cBhvr>
                                        <p:cTn id="119" dur="500" fill="hold"/>
                                        <p:tgtEl>
                                          <p:spTgt spid="32"/>
                                        </p:tgtEl>
                                        <p:attrNameLst>
                                          <p:attrName>fillcolor</p:attrName>
                                        </p:attrNameLst>
                                      </p:cBhvr>
                                      <p:to>
                                        <a:srgbClr val="BDFF3B"/>
                                      </p:to>
                                    </p:animClr>
                                    <p:set>
                                      <p:cBhvr>
                                        <p:cTn id="120" dur="500" fill="hold"/>
                                        <p:tgtEl>
                                          <p:spTgt spid="32"/>
                                        </p:tgtEl>
                                        <p:attrNameLst>
                                          <p:attrName>fill.type</p:attrName>
                                        </p:attrNameLst>
                                      </p:cBhvr>
                                      <p:to>
                                        <p:strVal val="solid"/>
                                      </p:to>
                                    </p:set>
                                    <p:set>
                                      <p:cBhvr>
                                        <p:cTn id="121" dur="500" fill="hold"/>
                                        <p:tgtEl>
                                          <p:spTgt spid="32"/>
                                        </p:tgtEl>
                                        <p:attrNameLst>
                                          <p:attrName>fill.on</p:attrName>
                                        </p:attrNameLst>
                                      </p:cBhvr>
                                      <p:to>
                                        <p:strVal val="true"/>
                                      </p:to>
                                    </p:set>
                                  </p:childTnLst>
                                </p:cTn>
                              </p:par>
                            </p:childTnLst>
                          </p:cTn>
                        </p:par>
                        <p:par>
                          <p:cTn id="122" fill="hold">
                            <p:stCondLst>
                              <p:cond delay="1500"/>
                            </p:stCondLst>
                            <p:childTnLst>
                              <p:par>
                                <p:cTn id="123" presetID="1" presetClass="emph" presetSubtype="2" fill="hold" nodeType="afterEffect">
                                  <p:stCondLst>
                                    <p:cond delay="0"/>
                                  </p:stCondLst>
                                  <p:childTnLst>
                                    <p:animClr clrSpc="rgb" dir="cw">
                                      <p:cBhvr>
                                        <p:cTn id="124" dur="500" fill="hold"/>
                                        <p:tgtEl>
                                          <p:spTgt spid="33"/>
                                        </p:tgtEl>
                                        <p:attrNameLst>
                                          <p:attrName>fillcolor</p:attrName>
                                        </p:attrNameLst>
                                      </p:cBhvr>
                                      <p:to>
                                        <a:srgbClr val="BDFF3B"/>
                                      </p:to>
                                    </p:animClr>
                                    <p:set>
                                      <p:cBhvr>
                                        <p:cTn id="125" dur="500" fill="hold"/>
                                        <p:tgtEl>
                                          <p:spTgt spid="33"/>
                                        </p:tgtEl>
                                        <p:attrNameLst>
                                          <p:attrName>fill.type</p:attrName>
                                        </p:attrNameLst>
                                      </p:cBhvr>
                                      <p:to>
                                        <p:strVal val="solid"/>
                                      </p:to>
                                    </p:set>
                                    <p:set>
                                      <p:cBhvr>
                                        <p:cTn id="126" dur="500" fill="hold"/>
                                        <p:tgtEl>
                                          <p:spTgt spid="33"/>
                                        </p:tgtEl>
                                        <p:attrNameLst>
                                          <p:attrName>fill.on</p:attrName>
                                        </p:attrNameLst>
                                      </p:cBhvr>
                                      <p:to>
                                        <p:strVal val="true"/>
                                      </p:to>
                                    </p:set>
                                  </p:childTnLst>
                                </p:cTn>
                              </p:par>
                            </p:childTnLst>
                          </p:cTn>
                        </p:par>
                        <p:par>
                          <p:cTn id="127" fill="hold">
                            <p:stCondLst>
                              <p:cond delay="2000"/>
                            </p:stCondLst>
                            <p:childTnLst>
                              <p:par>
                                <p:cTn id="128" presetID="1" presetClass="emph" presetSubtype="2" fill="hold" nodeType="afterEffect">
                                  <p:stCondLst>
                                    <p:cond delay="0"/>
                                  </p:stCondLst>
                                  <p:childTnLst>
                                    <p:animClr clrSpc="rgb" dir="cw">
                                      <p:cBhvr>
                                        <p:cTn id="129" dur="500" fill="hold"/>
                                        <p:tgtEl>
                                          <p:spTgt spid="34"/>
                                        </p:tgtEl>
                                        <p:attrNameLst>
                                          <p:attrName>fillcolor</p:attrName>
                                        </p:attrNameLst>
                                      </p:cBhvr>
                                      <p:to>
                                        <a:srgbClr val="BDFF3B"/>
                                      </p:to>
                                    </p:animClr>
                                    <p:set>
                                      <p:cBhvr>
                                        <p:cTn id="130" dur="500" fill="hold"/>
                                        <p:tgtEl>
                                          <p:spTgt spid="34"/>
                                        </p:tgtEl>
                                        <p:attrNameLst>
                                          <p:attrName>fill.type</p:attrName>
                                        </p:attrNameLst>
                                      </p:cBhvr>
                                      <p:to>
                                        <p:strVal val="solid"/>
                                      </p:to>
                                    </p:set>
                                    <p:set>
                                      <p:cBhvr>
                                        <p:cTn id="131" dur="500" fill="hold"/>
                                        <p:tgtEl>
                                          <p:spTgt spid="34"/>
                                        </p:tgtEl>
                                        <p:attrNameLst>
                                          <p:attrName>fill.on</p:attrName>
                                        </p:attrNameLst>
                                      </p:cBhvr>
                                      <p:to>
                                        <p:strVal val="true"/>
                                      </p:to>
                                    </p:set>
                                  </p:childTnLst>
                                </p:cTn>
                              </p:par>
                            </p:childTnLst>
                          </p:cTn>
                        </p:par>
                        <p:par>
                          <p:cTn id="132" fill="hold">
                            <p:stCondLst>
                              <p:cond delay="2500"/>
                            </p:stCondLst>
                            <p:childTnLst>
                              <p:par>
                                <p:cTn id="133" presetID="1" presetClass="emph" presetSubtype="2" fill="hold" nodeType="afterEffect">
                                  <p:stCondLst>
                                    <p:cond delay="0"/>
                                  </p:stCondLst>
                                  <p:childTnLst>
                                    <p:animClr clrSpc="rgb" dir="cw">
                                      <p:cBhvr>
                                        <p:cTn id="134" dur="500" fill="hold"/>
                                        <p:tgtEl>
                                          <p:spTgt spid="35"/>
                                        </p:tgtEl>
                                        <p:attrNameLst>
                                          <p:attrName>fillcolor</p:attrName>
                                        </p:attrNameLst>
                                      </p:cBhvr>
                                      <p:to>
                                        <a:srgbClr val="BDFF3B"/>
                                      </p:to>
                                    </p:animClr>
                                    <p:set>
                                      <p:cBhvr>
                                        <p:cTn id="135" dur="500" fill="hold"/>
                                        <p:tgtEl>
                                          <p:spTgt spid="35"/>
                                        </p:tgtEl>
                                        <p:attrNameLst>
                                          <p:attrName>fill.type</p:attrName>
                                        </p:attrNameLst>
                                      </p:cBhvr>
                                      <p:to>
                                        <p:strVal val="solid"/>
                                      </p:to>
                                    </p:set>
                                    <p:set>
                                      <p:cBhvr>
                                        <p:cTn id="136" dur="500" fill="hold"/>
                                        <p:tgtEl>
                                          <p:spTgt spid="35"/>
                                        </p:tgtEl>
                                        <p:attrNameLst>
                                          <p:attrName>fill.on</p:attrName>
                                        </p:attrNameLst>
                                      </p:cBhvr>
                                      <p:to>
                                        <p:strVal val="true"/>
                                      </p:to>
                                    </p:set>
                                  </p:childTnLst>
                                </p:cTn>
                              </p:par>
                            </p:childTnLst>
                          </p:cTn>
                        </p:par>
                        <p:par>
                          <p:cTn id="137" fill="hold">
                            <p:stCondLst>
                              <p:cond delay="3000"/>
                            </p:stCondLst>
                            <p:childTnLst>
                              <p:par>
                                <p:cTn id="138" presetID="1" presetClass="emph" presetSubtype="2" fill="hold" nodeType="afterEffect">
                                  <p:stCondLst>
                                    <p:cond delay="0"/>
                                  </p:stCondLst>
                                  <p:childTnLst>
                                    <p:animClr clrSpc="rgb" dir="cw">
                                      <p:cBhvr>
                                        <p:cTn id="139" dur="500" fill="hold"/>
                                        <p:tgtEl>
                                          <p:spTgt spid="36"/>
                                        </p:tgtEl>
                                        <p:attrNameLst>
                                          <p:attrName>fillcolor</p:attrName>
                                        </p:attrNameLst>
                                      </p:cBhvr>
                                      <p:to>
                                        <a:srgbClr val="BDFF3B"/>
                                      </p:to>
                                    </p:animClr>
                                    <p:set>
                                      <p:cBhvr>
                                        <p:cTn id="140" dur="500" fill="hold"/>
                                        <p:tgtEl>
                                          <p:spTgt spid="36"/>
                                        </p:tgtEl>
                                        <p:attrNameLst>
                                          <p:attrName>fill.type</p:attrName>
                                        </p:attrNameLst>
                                      </p:cBhvr>
                                      <p:to>
                                        <p:strVal val="solid"/>
                                      </p:to>
                                    </p:set>
                                    <p:set>
                                      <p:cBhvr>
                                        <p:cTn id="141" dur="500" fill="hold"/>
                                        <p:tgtEl>
                                          <p:spTgt spid="36"/>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500" fill="hold"/>
                                        <p:tgtEl>
                                          <p:spTgt spid="40"/>
                                        </p:tgtEl>
                                        <p:attrNameLst>
                                          <p:attrName>fillcolor</p:attrName>
                                        </p:attrNameLst>
                                      </p:cBhvr>
                                      <p:to>
                                        <a:srgbClr val="BDFF3B"/>
                                      </p:to>
                                    </p:animClr>
                                    <p:set>
                                      <p:cBhvr>
                                        <p:cTn id="144" dur="500" fill="hold"/>
                                        <p:tgtEl>
                                          <p:spTgt spid="40"/>
                                        </p:tgtEl>
                                        <p:attrNameLst>
                                          <p:attrName>fill.type</p:attrName>
                                        </p:attrNameLst>
                                      </p:cBhvr>
                                      <p:to>
                                        <p:strVal val="solid"/>
                                      </p:to>
                                    </p:set>
                                    <p:set>
                                      <p:cBhvr>
                                        <p:cTn id="145" dur="500" fill="hold"/>
                                        <p:tgtEl>
                                          <p:spTgt spid="40"/>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500" fill="hold"/>
                                        <p:tgtEl>
                                          <p:spTgt spid="41"/>
                                        </p:tgtEl>
                                        <p:attrNameLst>
                                          <p:attrName>fillcolor</p:attrName>
                                        </p:attrNameLst>
                                      </p:cBhvr>
                                      <p:to>
                                        <a:srgbClr val="BDFF3B"/>
                                      </p:to>
                                    </p:animClr>
                                    <p:set>
                                      <p:cBhvr>
                                        <p:cTn id="148" dur="500" fill="hold"/>
                                        <p:tgtEl>
                                          <p:spTgt spid="41"/>
                                        </p:tgtEl>
                                        <p:attrNameLst>
                                          <p:attrName>fill.type</p:attrName>
                                        </p:attrNameLst>
                                      </p:cBhvr>
                                      <p:to>
                                        <p:strVal val="solid"/>
                                      </p:to>
                                    </p:set>
                                    <p:set>
                                      <p:cBhvr>
                                        <p:cTn id="149" dur="500" fill="hold"/>
                                        <p:tgtEl>
                                          <p:spTgt spid="41"/>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500" fill="hold"/>
                                        <p:tgtEl>
                                          <p:spTgt spid="42"/>
                                        </p:tgtEl>
                                        <p:attrNameLst>
                                          <p:attrName>fillcolor</p:attrName>
                                        </p:attrNameLst>
                                      </p:cBhvr>
                                      <p:to>
                                        <a:srgbClr val="BDFF3B"/>
                                      </p:to>
                                    </p:animClr>
                                    <p:set>
                                      <p:cBhvr>
                                        <p:cTn id="152" dur="500" fill="hold"/>
                                        <p:tgtEl>
                                          <p:spTgt spid="42"/>
                                        </p:tgtEl>
                                        <p:attrNameLst>
                                          <p:attrName>fill.type</p:attrName>
                                        </p:attrNameLst>
                                      </p:cBhvr>
                                      <p:to>
                                        <p:strVal val="solid"/>
                                      </p:to>
                                    </p:set>
                                    <p:set>
                                      <p:cBhvr>
                                        <p:cTn id="153" dur="500" fill="hold"/>
                                        <p:tgtEl>
                                          <p:spTgt spid="42"/>
                                        </p:tgtEl>
                                        <p:attrNameLst>
                                          <p:attrName>fill.on</p:attrName>
                                        </p:attrNameLst>
                                      </p:cBhvr>
                                      <p:to>
                                        <p:strVal val="true"/>
                                      </p:to>
                                    </p:set>
                                  </p:childTnLst>
                                </p:cTn>
                              </p:par>
                              <p:par>
                                <p:cTn id="154" presetID="1" presetClass="emph" presetSubtype="2" fill="hold" nodeType="withEffect">
                                  <p:stCondLst>
                                    <p:cond delay="0"/>
                                  </p:stCondLst>
                                  <p:childTnLst>
                                    <p:animClr clrSpc="rgb" dir="cw">
                                      <p:cBhvr>
                                        <p:cTn id="155" dur="500" fill="hold"/>
                                        <p:tgtEl>
                                          <p:spTgt spid="43"/>
                                        </p:tgtEl>
                                        <p:attrNameLst>
                                          <p:attrName>fillcolor</p:attrName>
                                        </p:attrNameLst>
                                      </p:cBhvr>
                                      <p:to>
                                        <a:srgbClr val="BDFF3B"/>
                                      </p:to>
                                    </p:animClr>
                                    <p:set>
                                      <p:cBhvr>
                                        <p:cTn id="156" dur="500" fill="hold"/>
                                        <p:tgtEl>
                                          <p:spTgt spid="43"/>
                                        </p:tgtEl>
                                        <p:attrNameLst>
                                          <p:attrName>fill.type</p:attrName>
                                        </p:attrNameLst>
                                      </p:cBhvr>
                                      <p:to>
                                        <p:strVal val="solid"/>
                                      </p:to>
                                    </p:set>
                                    <p:set>
                                      <p:cBhvr>
                                        <p:cTn id="157" dur="500" fill="hold"/>
                                        <p:tgtEl>
                                          <p:spTgt spid="43"/>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44"/>
                                        </p:tgtEl>
                                        <p:attrNameLst>
                                          <p:attrName>fillcolor</p:attrName>
                                        </p:attrNameLst>
                                      </p:cBhvr>
                                      <p:to>
                                        <a:srgbClr val="BDFF3B"/>
                                      </p:to>
                                    </p:animClr>
                                    <p:set>
                                      <p:cBhvr>
                                        <p:cTn id="160" dur="500" fill="hold"/>
                                        <p:tgtEl>
                                          <p:spTgt spid="44"/>
                                        </p:tgtEl>
                                        <p:attrNameLst>
                                          <p:attrName>fill.type</p:attrName>
                                        </p:attrNameLst>
                                      </p:cBhvr>
                                      <p:to>
                                        <p:strVal val="solid"/>
                                      </p:to>
                                    </p:set>
                                    <p:set>
                                      <p:cBhvr>
                                        <p:cTn id="161" dur="500" fill="hold"/>
                                        <p:tgtEl>
                                          <p:spTgt spid="44"/>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500" fill="hold"/>
                                        <p:tgtEl>
                                          <p:spTgt spid="45"/>
                                        </p:tgtEl>
                                        <p:attrNameLst>
                                          <p:attrName>fillcolor</p:attrName>
                                        </p:attrNameLst>
                                      </p:cBhvr>
                                      <p:to>
                                        <a:srgbClr val="BDFF3B"/>
                                      </p:to>
                                    </p:animClr>
                                    <p:set>
                                      <p:cBhvr>
                                        <p:cTn id="164" dur="500" fill="hold"/>
                                        <p:tgtEl>
                                          <p:spTgt spid="45"/>
                                        </p:tgtEl>
                                        <p:attrNameLst>
                                          <p:attrName>fill.type</p:attrName>
                                        </p:attrNameLst>
                                      </p:cBhvr>
                                      <p:to>
                                        <p:strVal val="solid"/>
                                      </p:to>
                                    </p:set>
                                    <p:set>
                                      <p:cBhvr>
                                        <p:cTn id="165" dur="500" fill="hold"/>
                                        <p:tgtEl>
                                          <p:spTgt spid="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94888-48A7-42F6-AE45-2BD5FD40ED91}" type="slidenum">
              <a:rPr lang="en-US" smtClean="0"/>
              <a:pPr/>
              <a:t>16</a:t>
            </a:fld>
            <a:endParaRPr lang="en-US" dirty="0"/>
          </a:p>
        </p:txBody>
      </p:sp>
      <p:sp>
        <p:nvSpPr>
          <p:cNvPr id="5" name="Content Placeholder 4">
            <a:extLst>
              <a:ext uri="{FF2B5EF4-FFF2-40B4-BE49-F238E27FC236}">
                <a16:creationId xmlns:a16="http://schemas.microsoft.com/office/drawing/2014/main" id="{0F1C2C6A-6F80-7747-8BF0-231C19FE25A4}"/>
              </a:ext>
            </a:extLst>
          </p:cNvPr>
          <p:cNvSpPr>
            <a:spLocks noGrp="1"/>
          </p:cNvSpPr>
          <p:nvPr>
            <p:ph sz="half" idx="1"/>
          </p:nvPr>
        </p:nvSpPr>
        <p:spPr/>
        <p:txBody>
          <a:bodyPr/>
          <a:lstStyle/>
          <a:p>
            <a:r>
              <a:rPr lang="en-US" dirty="0"/>
              <a:t>Let’s imagine communicating with a mesh of processes.</a:t>
            </a:r>
          </a:p>
          <a:p>
            <a:r>
              <a:rPr lang="en-US" dirty="0"/>
              <a:t>Very common type of application communication pattern.</a:t>
            </a:r>
          </a:p>
          <a:p>
            <a:pPr marL="285750" indent="-285750">
              <a:buFont typeface="Arial" panose="020B0604020202020204" pitchFamily="34" charset="0"/>
              <a:buChar char="•"/>
            </a:pPr>
            <a:r>
              <a:rPr lang="en-US" dirty="0"/>
              <a:t>Also known as a stencil (can be multiple dimensions)</a:t>
            </a:r>
          </a:p>
        </p:txBody>
      </p:sp>
      <p:sp>
        <p:nvSpPr>
          <p:cNvPr id="314370" name="Rectangle 2"/>
          <p:cNvSpPr>
            <a:spLocks noGrp="1" noChangeArrowheads="1"/>
          </p:cNvSpPr>
          <p:nvPr>
            <p:ph type="title"/>
          </p:nvPr>
        </p:nvSpPr>
        <p:spPr/>
        <p:txBody>
          <a:bodyPr/>
          <a:lstStyle/>
          <a:p>
            <a:r>
              <a:rPr lang="en-US"/>
              <a:t>Mesh Exchange</a:t>
            </a:r>
          </a:p>
        </p:txBody>
      </p:sp>
      <p:sp>
        <p:nvSpPr>
          <p:cNvPr id="3" name="Footer Placeholder 2"/>
          <p:cNvSpPr>
            <a:spLocks noGrp="1"/>
          </p:cNvSpPr>
          <p:nvPr>
            <p:ph type="ftr" sz="quarter" idx="3"/>
          </p:nvPr>
        </p:nvSpPr>
        <p:spPr/>
        <p:txBody>
          <a:bodyPr/>
          <a:lstStyle/>
          <a:p>
            <a:r>
              <a:rPr lang="en-US"/>
              <a:t>Introduction to MPI, Argonne (06/26/2017)</a:t>
            </a:r>
            <a:endParaRPr lang="en-US" dirty="0"/>
          </a:p>
        </p:txBody>
      </p:sp>
      <p:grpSp>
        <p:nvGrpSpPr>
          <p:cNvPr id="4" name="Group 3">
            <a:extLst>
              <a:ext uri="{FF2B5EF4-FFF2-40B4-BE49-F238E27FC236}">
                <a16:creationId xmlns:a16="http://schemas.microsoft.com/office/drawing/2014/main" id="{5EDD7168-63D7-194E-A611-79ABD0EF9F86}"/>
              </a:ext>
            </a:extLst>
          </p:cNvPr>
          <p:cNvGrpSpPr/>
          <p:nvPr/>
        </p:nvGrpSpPr>
        <p:grpSpPr>
          <a:xfrm>
            <a:off x="4830763" y="1007332"/>
            <a:ext cx="3604986" cy="3521976"/>
            <a:chOff x="2764971" y="928014"/>
            <a:chExt cx="3604986" cy="3521976"/>
          </a:xfrm>
        </p:grpSpPr>
        <p:sp>
          <p:nvSpPr>
            <p:cNvPr id="314390" name="Line 22"/>
            <p:cNvSpPr>
              <a:spLocks noChangeShapeType="1"/>
            </p:cNvSpPr>
            <p:nvPr/>
          </p:nvSpPr>
          <p:spPr bwMode="auto">
            <a:xfrm>
              <a:off x="3108868" y="139049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1" name="Line 23"/>
            <p:cNvSpPr>
              <a:spLocks noChangeShapeType="1"/>
            </p:cNvSpPr>
            <p:nvPr/>
          </p:nvSpPr>
          <p:spPr bwMode="auto">
            <a:xfrm>
              <a:off x="4567464" y="139049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2" name="Line 24"/>
            <p:cNvSpPr>
              <a:spLocks noChangeShapeType="1"/>
            </p:cNvSpPr>
            <p:nvPr/>
          </p:nvSpPr>
          <p:spPr bwMode="auto">
            <a:xfrm>
              <a:off x="3132585" y="242218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3" name="Line 25"/>
            <p:cNvSpPr>
              <a:spLocks noChangeShapeType="1"/>
            </p:cNvSpPr>
            <p:nvPr/>
          </p:nvSpPr>
          <p:spPr bwMode="auto">
            <a:xfrm>
              <a:off x="3132585" y="345387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4" name="Line 26"/>
            <p:cNvSpPr>
              <a:spLocks noChangeShapeType="1"/>
            </p:cNvSpPr>
            <p:nvPr/>
          </p:nvSpPr>
          <p:spPr bwMode="auto">
            <a:xfrm>
              <a:off x="5978626" y="139049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5" name="Line 27"/>
            <p:cNvSpPr>
              <a:spLocks noChangeShapeType="1"/>
            </p:cNvSpPr>
            <p:nvPr/>
          </p:nvSpPr>
          <p:spPr bwMode="auto">
            <a:xfrm>
              <a:off x="4579323" y="242218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6" name="Line 28"/>
            <p:cNvSpPr>
              <a:spLocks noChangeShapeType="1"/>
            </p:cNvSpPr>
            <p:nvPr/>
          </p:nvSpPr>
          <p:spPr bwMode="auto">
            <a:xfrm>
              <a:off x="5990485" y="2410328"/>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7" name="Line 29"/>
            <p:cNvSpPr>
              <a:spLocks noChangeShapeType="1"/>
            </p:cNvSpPr>
            <p:nvPr/>
          </p:nvSpPr>
          <p:spPr bwMode="auto">
            <a:xfrm>
              <a:off x="4591181" y="345387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8" name="Line 30"/>
            <p:cNvSpPr>
              <a:spLocks noChangeShapeType="1"/>
            </p:cNvSpPr>
            <p:nvPr/>
          </p:nvSpPr>
          <p:spPr bwMode="auto">
            <a:xfrm>
              <a:off x="6014202" y="345387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401" name="Line 33"/>
            <p:cNvSpPr>
              <a:spLocks noChangeShapeType="1"/>
            </p:cNvSpPr>
            <p:nvPr/>
          </p:nvSpPr>
          <p:spPr bwMode="auto">
            <a:xfrm>
              <a:off x="4923219" y="1153326"/>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0" name="Line 32"/>
            <p:cNvSpPr>
              <a:spLocks noChangeShapeType="1"/>
            </p:cNvSpPr>
            <p:nvPr/>
          </p:nvSpPr>
          <p:spPr bwMode="auto">
            <a:xfrm>
              <a:off x="3476481" y="1141467"/>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2" name="Line 34"/>
            <p:cNvSpPr>
              <a:spLocks noChangeShapeType="1"/>
            </p:cNvSpPr>
            <p:nvPr/>
          </p:nvSpPr>
          <p:spPr bwMode="auto">
            <a:xfrm>
              <a:off x="3500198" y="2161298"/>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3" name="Line 35"/>
            <p:cNvSpPr>
              <a:spLocks noChangeShapeType="1"/>
            </p:cNvSpPr>
            <p:nvPr/>
          </p:nvSpPr>
          <p:spPr bwMode="auto">
            <a:xfrm>
              <a:off x="3512057" y="3204847"/>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4" name="Line 36"/>
            <p:cNvSpPr>
              <a:spLocks noChangeShapeType="1"/>
            </p:cNvSpPr>
            <p:nvPr/>
          </p:nvSpPr>
          <p:spPr bwMode="auto">
            <a:xfrm>
              <a:off x="4935077" y="2173157"/>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5" name="Line 37"/>
            <p:cNvSpPr>
              <a:spLocks noChangeShapeType="1"/>
            </p:cNvSpPr>
            <p:nvPr/>
          </p:nvSpPr>
          <p:spPr bwMode="auto">
            <a:xfrm>
              <a:off x="3500198" y="4212819"/>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6" name="Line 38"/>
            <p:cNvSpPr>
              <a:spLocks noChangeShapeType="1"/>
            </p:cNvSpPr>
            <p:nvPr/>
          </p:nvSpPr>
          <p:spPr bwMode="auto">
            <a:xfrm>
              <a:off x="4958794" y="3204847"/>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7" name="Line 39"/>
            <p:cNvSpPr>
              <a:spLocks noChangeShapeType="1"/>
            </p:cNvSpPr>
            <p:nvPr/>
          </p:nvSpPr>
          <p:spPr bwMode="auto">
            <a:xfrm>
              <a:off x="4946936" y="4224678"/>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9" name="Line 41"/>
            <p:cNvSpPr>
              <a:spLocks noChangeShapeType="1"/>
            </p:cNvSpPr>
            <p:nvPr/>
          </p:nvSpPr>
          <p:spPr bwMode="auto">
            <a:xfrm flipV="1">
              <a:off x="3251170" y="1390496"/>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0" name="Line 42"/>
            <p:cNvSpPr>
              <a:spLocks noChangeShapeType="1"/>
            </p:cNvSpPr>
            <p:nvPr/>
          </p:nvSpPr>
          <p:spPr bwMode="auto">
            <a:xfrm flipV="1">
              <a:off x="4686049" y="1390496"/>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1" name="Line 43"/>
            <p:cNvSpPr>
              <a:spLocks noChangeShapeType="1"/>
            </p:cNvSpPr>
            <p:nvPr/>
          </p:nvSpPr>
          <p:spPr bwMode="auto">
            <a:xfrm flipV="1">
              <a:off x="3251170" y="2410328"/>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2" name="Line 44"/>
            <p:cNvSpPr>
              <a:spLocks noChangeShapeType="1"/>
            </p:cNvSpPr>
            <p:nvPr/>
          </p:nvSpPr>
          <p:spPr bwMode="auto">
            <a:xfrm flipV="1">
              <a:off x="4697908" y="2410328"/>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3" name="Line 45"/>
            <p:cNvSpPr>
              <a:spLocks noChangeShapeType="1"/>
            </p:cNvSpPr>
            <p:nvPr/>
          </p:nvSpPr>
          <p:spPr bwMode="auto">
            <a:xfrm flipV="1">
              <a:off x="6109070" y="1390496"/>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4" name="Line 46"/>
            <p:cNvSpPr>
              <a:spLocks noChangeShapeType="1"/>
            </p:cNvSpPr>
            <p:nvPr/>
          </p:nvSpPr>
          <p:spPr bwMode="auto">
            <a:xfrm flipV="1">
              <a:off x="4733484" y="3465735"/>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5" name="Line 47"/>
            <p:cNvSpPr>
              <a:spLocks noChangeShapeType="1"/>
            </p:cNvSpPr>
            <p:nvPr/>
          </p:nvSpPr>
          <p:spPr bwMode="auto">
            <a:xfrm flipV="1">
              <a:off x="6132787" y="2398469"/>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6" name="Line 48"/>
            <p:cNvSpPr>
              <a:spLocks noChangeShapeType="1"/>
            </p:cNvSpPr>
            <p:nvPr/>
          </p:nvSpPr>
          <p:spPr bwMode="auto">
            <a:xfrm flipV="1">
              <a:off x="3251170" y="3442018"/>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7" name="Line 49"/>
            <p:cNvSpPr>
              <a:spLocks noChangeShapeType="1"/>
            </p:cNvSpPr>
            <p:nvPr/>
          </p:nvSpPr>
          <p:spPr bwMode="auto">
            <a:xfrm flipV="1">
              <a:off x="6144646" y="3442018"/>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20" name="Line 52"/>
            <p:cNvSpPr>
              <a:spLocks noChangeShapeType="1"/>
            </p:cNvSpPr>
            <p:nvPr/>
          </p:nvSpPr>
          <p:spPr bwMode="auto">
            <a:xfrm flipH="1">
              <a:off x="4887644" y="1271911"/>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19" name="Line 51"/>
            <p:cNvSpPr>
              <a:spLocks noChangeShapeType="1"/>
            </p:cNvSpPr>
            <p:nvPr/>
          </p:nvSpPr>
          <p:spPr bwMode="auto">
            <a:xfrm flipH="1">
              <a:off x="3440906" y="1271911"/>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1" name="Line 53"/>
            <p:cNvSpPr>
              <a:spLocks noChangeShapeType="1"/>
            </p:cNvSpPr>
            <p:nvPr/>
          </p:nvSpPr>
          <p:spPr bwMode="auto">
            <a:xfrm flipH="1">
              <a:off x="3464623" y="2303601"/>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2" name="Line 54"/>
            <p:cNvSpPr>
              <a:spLocks noChangeShapeType="1"/>
            </p:cNvSpPr>
            <p:nvPr/>
          </p:nvSpPr>
          <p:spPr bwMode="auto">
            <a:xfrm flipH="1">
              <a:off x="4899502" y="2303601"/>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3" name="Line 55"/>
            <p:cNvSpPr>
              <a:spLocks noChangeShapeType="1"/>
            </p:cNvSpPr>
            <p:nvPr/>
          </p:nvSpPr>
          <p:spPr bwMode="auto">
            <a:xfrm flipH="1">
              <a:off x="4923219" y="3347149"/>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4" name="Line 56"/>
            <p:cNvSpPr>
              <a:spLocks noChangeShapeType="1"/>
            </p:cNvSpPr>
            <p:nvPr/>
          </p:nvSpPr>
          <p:spPr bwMode="auto">
            <a:xfrm flipH="1">
              <a:off x="4911361" y="4343263"/>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5" name="Line 57"/>
            <p:cNvSpPr>
              <a:spLocks noChangeShapeType="1"/>
            </p:cNvSpPr>
            <p:nvPr/>
          </p:nvSpPr>
          <p:spPr bwMode="auto">
            <a:xfrm flipH="1">
              <a:off x="3476482" y="3347149"/>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6" name="Line 58"/>
            <p:cNvSpPr>
              <a:spLocks noChangeShapeType="1"/>
            </p:cNvSpPr>
            <p:nvPr/>
          </p:nvSpPr>
          <p:spPr bwMode="auto">
            <a:xfrm flipH="1">
              <a:off x="3476482" y="4378839"/>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374" name="Rectangle 6"/>
            <p:cNvSpPr>
              <a:spLocks noChangeArrowheads="1"/>
            </p:cNvSpPr>
            <p:nvPr/>
          </p:nvSpPr>
          <p:spPr bwMode="auto">
            <a:xfrm>
              <a:off x="2764971" y="928014"/>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9</a:t>
              </a:r>
            </a:p>
          </p:txBody>
        </p:sp>
        <p:sp>
          <p:nvSpPr>
            <p:cNvPr id="314376" name="Rectangle 8"/>
            <p:cNvSpPr>
              <a:spLocks noChangeArrowheads="1"/>
            </p:cNvSpPr>
            <p:nvPr/>
          </p:nvSpPr>
          <p:spPr bwMode="auto">
            <a:xfrm>
              <a:off x="5622871" y="928014"/>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11</a:t>
              </a:r>
            </a:p>
          </p:txBody>
        </p:sp>
        <p:sp>
          <p:nvSpPr>
            <p:cNvPr id="314375" name="Rectangle 7"/>
            <p:cNvSpPr>
              <a:spLocks noChangeArrowheads="1"/>
            </p:cNvSpPr>
            <p:nvPr/>
          </p:nvSpPr>
          <p:spPr bwMode="auto">
            <a:xfrm>
              <a:off x="4199850" y="928014"/>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10</a:t>
              </a:r>
            </a:p>
          </p:txBody>
        </p:sp>
        <p:sp>
          <p:nvSpPr>
            <p:cNvPr id="314378" name="Rectangle 10"/>
            <p:cNvSpPr>
              <a:spLocks noChangeArrowheads="1"/>
            </p:cNvSpPr>
            <p:nvPr/>
          </p:nvSpPr>
          <p:spPr bwMode="auto">
            <a:xfrm>
              <a:off x="2776830" y="1935987"/>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6</a:t>
              </a:r>
            </a:p>
          </p:txBody>
        </p:sp>
        <p:sp>
          <p:nvSpPr>
            <p:cNvPr id="314379" name="Rectangle 11"/>
            <p:cNvSpPr>
              <a:spLocks noChangeArrowheads="1"/>
            </p:cNvSpPr>
            <p:nvPr/>
          </p:nvSpPr>
          <p:spPr bwMode="auto">
            <a:xfrm>
              <a:off x="4211709" y="1935987"/>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7</a:t>
              </a:r>
            </a:p>
          </p:txBody>
        </p:sp>
        <p:sp>
          <p:nvSpPr>
            <p:cNvPr id="314380" name="Rectangle 12"/>
            <p:cNvSpPr>
              <a:spLocks noChangeArrowheads="1"/>
            </p:cNvSpPr>
            <p:nvPr/>
          </p:nvSpPr>
          <p:spPr bwMode="auto">
            <a:xfrm>
              <a:off x="5634730" y="1935987"/>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8</a:t>
              </a:r>
            </a:p>
          </p:txBody>
        </p:sp>
        <p:sp>
          <p:nvSpPr>
            <p:cNvPr id="314382" name="Rectangle 14"/>
            <p:cNvSpPr>
              <a:spLocks noChangeArrowheads="1"/>
            </p:cNvSpPr>
            <p:nvPr/>
          </p:nvSpPr>
          <p:spPr bwMode="auto">
            <a:xfrm>
              <a:off x="2800547" y="2979535"/>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3</a:t>
              </a:r>
            </a:p>
          </p:txBody>
        </p:sp>
        <p:sp>
          <p:nvSpPr>
            <p:cNvPr id="314383" name="Rectangle 15"/>
            <p:cNvSpPr>
              <a:spLocks noChangeArrowheads="1"/>
            </p:cNvSpPr>
            <p:nvPr/>
          </p:nvSpPr>
          <p:spPr bwMode="auto">
            <a:xfrm>
              <a:off x="4235426" y="2979535"/>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4</a:t>
              </a:r>
            </a:p>
          </p:txBody>
        </p:sp>
        <p:sp>
          <p:nvSpPr>
            <p:cNvPr id="314384" name="Rectangle 16"/>
            <p:cNvSpPr>
              <a:spLocks noChangeArrowheads="1"/>
            </p:cNvSpPr>
            <p:nvPr/>
          </p:nvSpPr>
          <p:spPr bwMode="auto">
            <a:xfrm>
              <a:off x="5658447" y="2979535"/>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5</a:t>
              </a:r>
            </a:p>
          </p:txBody>
        </p:sp>
        <p:sp>
          <p:nvSpPr>
            <p:cNvPr id="314386" name="Rectangle 18"/>
            <p:cNvSpPr>
              <a:spLocks noChangeArrowheads="1"/>
            </p:cNvSpPr>
            <p:nvPr/>
          </p:nvSpPr>
          <p:spPr bwMode="auto">
            <a:xfrm>
              <a:off x="2788688" y="3987508"/>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0</a:t>
              </a:r>
            </a:p>
          </p:txBody>
        </p:sp>
        <p:sp>
          <p:nvSpPr>
            <p:cNvPr id="314387" name="Rectangle 19"/>
            <p:cNvSpPr>
              <a:spLocks noChangeArrowheads="1"/>
            </p:cNvSpPr>
            <p:nvPr/>
          </p:nvSpPr>
          <p:spPr bwMode="auto">
            <a:xfrm>
              <a:off x="4223567" y="3987508"/>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1</a:t>
              </a:r>
            </a:p>
          </p:txBody>
        </p:sp>
        <p:sp>
          <p:nvSpPr>
            <p:cNvPr id="314388" name="Rectangle 20"/>
            <p:cNvSpPr>
              <a:spLocks noChangeArrowheads="1"/>
            </p:cNvSpPr>
            <p:nvPr/>
          </p:nvSpPr>
          <p:spPr bwMode="auto">
            <a:xfrm>
              <a:off x="5646588" y="3987508"/>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2</a:t>
              </a:r>
            </a:p>
          </p:txBody>
        </p:sp>
      </p:grpSp>
    </p:spTree>
    <p:extLst>
      <p:ext uri="{BB962C8B-B14F-4D97-AF65-F5344CB8AC3E}">
        <p14:creationId xmlns:p14="http://schemas.microsoft.com/office/powerpoint/2010/main" val="595559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94888-48A7-42F6-AE45-2BD5FD40ED91}" type="slidenum">
              <a:rPr lang="en-US" smtClean="0"/>
              <a:pPr/>
              <a:t>17</a:t>
            </a:fld>
            <a:endParaRPr lang="en-US" dirty="0"/>
          </a:p>
        </p:txBody>
      </p:sp>
      <p:sp>
        <p:nvSpPr>
          <p:cNvPr id="9" name="Title 8">
            <a:extLst>
              <a:ext uri="{FF2B5EF4-FFF2-40B4-BE49-F238E27FC236}">
                <a16:creationId xmlns:a16="http://schemas.microsoft.com/office/drawing/2014/main" id="{2D2D1D29-8ADA-9B40-9A08-F221F3A8FA07}"/>
              </a:ext>
            </a:extLst>
          </p:cNvPr>
          <p:cNvSpPr>
            <a:spLocks noGrp="1"/>
          </p:cNvSpPr>
          <p:nvPr>
            <p:ph type="title"/>
          </p:nvPr>
        </p:nvSpPr>
        <p:spPr/>
        <p:txBody>
          <a:bodyPr/>
          <a:lstStyle/>
          <a:p>
            <a:r>
              <a:rPr lang="en-US" dirty="0"/>
              <a:t>Sample Code</a:t>
            </a:r>
          </a:p>
        </p:txBody>
      </p:sp>
      <p:sp>
        <p:nvSpPr>
          <p:cNvPr id="315395" name="Rectangle 3"/>
          <p:cNvSpPr>
            <a:spLocks noGrp="1" noChangeArrowheads="1"/>
          </p:cNvSpPr>
          <p:nvPr>
            <p:ph sz="quarter" idx="13"/>
          </p:nvPr>
        </p:nvSpPr>
        <p:spPr/>
        <p:txBody>
          <a:bodyPr/>
          <a:lstStyle/>
          <a:p>
            <a:r>
              <a:rPr lang="en-US" sz="1650" dirty="0"/>
              <a:t>What is wrong with this code?</a:t>
            </a:r>
          </a:p>
        </p:txBody>
      </p:sp>
      <p:sp>
        <p:nvSpPr>
          <p:cNvPr id="3" name="Footer Placeholder 2"/>
          <p:cNvSpPr>
            <a:spLocks noGrp="1"/>
          </p:cNvSpPr>
          <p:nvPr>
            <p:ph type="ftr" sz="quarter" idx="3"/>
          </p:nvPr>
        </p:nvSpPr>
        <p:spPr/>
        <p:txBody>
          <a:bodyPr/>
          <a:lstStyle/>
          <a:p>
            <a:r>
              <a:rPr lang="en-US"/>
              <a:t>Introduction to MPI, Argonne (06/26/2017)</a:t>
            </a:r>
            <a:endParaRPr lang="en-US" dirty="0"/>
          </a:p>
        </p:txBody>
      </p:sp>
      <p:sp>
        <p:nvSpPr>
          <p:cNvPr id="5" name="Rectangle 4"/>
          <p:cNvSpPr/>
          <p:nvPr/>
        </p:nvSpPr>
        <p:spPr bwMode="auto">
          <a:xfrm>
            <a:off x="4057650" y="1371600"/>
            <a:ext cx="685800" cy="68580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6" name="Rectangle 5"/>
          <p:cNvSpPr/>
          <p:nvPr/>
        </p:nvSpPr>
        <p:spPr bwMode="auto">
          <a:xfrm>
            <a:off x="3771900" y="914400"/>
            <a:ext cx="1828800" cy="194310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7" name="Rectangle 6"/>
          <p:cNvSpPr/>
          <p:nvPr/>
        </p:nvSpPr>
        <p:spPr bwMode="auto">
          <a:xfrm>
            <a:off x="1002733" y="2057400"/>
            <a:ext cx="7133772" cy="188595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lnSpc>
                <a:spcPct val="120000"/>
              </a:lnSpc>
              <a:spcBef>
                <a:spcPct val="0"/>
              </a:spcBef>
              <a:spcAft>
                <a:spcPct val="0"/>
              </a:spcAft>
            </a:pP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for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 0;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&lt;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n_neighbors</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b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b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MPI_Send</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(edge,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len</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MPI_DOUBLE,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nbr</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tag,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comm</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b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b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p>
          <a:p>
            <a:pPr fontAlgn="base">
              <a:lnSpc>
                <a:spcPct val="120000"/>
              </a:lnSpc>
              <a:spcBef>
                <a:spcPct val="0"/>
              </a:spcBef>
              <a:spcAft>
                <a:spcPct val="0"/>
              </a:spcAft>
            </a:pP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for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 0;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&lt;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n_neighbors</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b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b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MPI_Recv</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(edge,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len</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MPI_DOUBLE,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nbr</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tag,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comm</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status);</a:t>
            </a:r>
            <a:b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b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endPar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endParaRPr>
          </a:p>
        </p:txBody>
      </p:sp>
    </p:spTree>
    <p:extLst>
      <p:ext uri="{BB962C8B-B14F-4D97-AF65-F5344CB8AC3E}">
        <p14:creationId xmlns:p14="http://schemas.microsoft.com/office/powerpoint/2010/main" val="2854500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94888-48A7-42F6-AE45-2BD5FD40ED91}" type="slidenum">
              <a:rPr lang="en-US" smtClean="0"/>
              <a:pPr/>
              <a:t>18</a:t>
            </a:fld>
            <a:endParaRPr lang="en-US" dirty="0"/>
          </a:p>
        </p:txBody>
      </p:sp>
      <p:sp>
        <p:nvSpPr>
          <p:cNvPr id="9" name="Title 8">
            <a:extLst>
              <a:ext uri="{FF2B5EF4-FFF2-40B4-BE49-F238E27FC236}">
                <a16:creationId xmlns:a16="http://schemas.microsoft.com/office/drawing/2014/main" id="{2D2D1D29-8ADA-9B40-9A08-F221F3A8FA07}"/>
              </a:ext>
            </a:extLst>
          </p:cNvPr>
          <p:cNvSpPr>
            <a:spLocks noGrp="1"/>
          </p:cNvSpPr>
          <p:nvPr>
            <p:ph type="title"/>
          </p:nvPr>
        </p:nvSpPr>
        <p:spPr/>
        <p:txBody>
          <a:bodyPr/>
          <a:lstStyle/>
          <a:p>
            <a:r>
              <a:rPr lang="en-US" dirty="0"/>
              <a:t>Sample Code</a:t>
            </a:r>
          </a:p>
        </p:txBody>
      </p:sp>
      <p:sp>
        <p:nvSpPr>
          <p:cNvPr id="315395" name="Rectangle 3"/>
          <p:cNvSpPr>
            <a:spLocks noGrp="1" noChangeArrowheads="1"/>
          </p:cNvSpPr>
          <p:nvPr>
            <p:ph sz="quarter" idx="13"/>
          </p:nvPr>
        </p:nvSpPr>
        <p:spPr/>
        <p:txBody>
          <a:bodyPr/>
          <a:lstStyle/>
          <a:p>
            <a:r>
              <a:rPr lang="en-US" sz="1650" dirty="0"/>
              <a:t>What is wrong with this code?</a:t>
            </a:r>
          </a:p>
        </p:txBody>
      </p:sp>
      <p:sp>
        <p:nvSpPr>
          <p:cNvPr id="3" name="Footer Placeholder 2"/>
          <p:cNvSpPr>
            <a:spLocks noGrp="1"/>
          </p:cNvSpPr>
          <p:nvPr>
            <p:ph type="ftr" sz="quarter" idx="3"/>
          </p:nvPr>
        </p:nvSpPr>
        <p:spPr/>
        <p:txBody>
          <a:bodyPr/>
          <a:lstStyle/>
          <a:p>
            <a:r>
              <a:rPr lang="en-US"/>
              <a:t>Introduction to MPI, Argonne (06/26/2017)</a:t>
            </a:r>
            <a:endParaRPr lang="en-US" dirty="0"/>
          </a:p>
        </p:txBody>
      </p:sp>
      <p:sp>
        <p:nvSpPr>
          <p:cNvPr id="5" name="Rectangle 4"/>
          <p:cNvSpPr/>
          <p:nvPr/>
        </p:nvSpPr>
        <p:spPr bwMode="auto">
          <a:xfrm>
            <a:off x="4057650" y="1371600"/>
            <a:ext cx="685800" cy="68580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6" name="Rectangle 5"/>
          <p:cNvSpPr/>
          <p:nvPr/>
        </p:nvSpPr>
        <p:spPr bwMode="auto">
          <a:xfrm>
            <a:off x="3771900" y="914400"/>
            <a:ext cx="1828800" cy="1943100"/>
          </a:xfrm>
          <a:prstGeom prst="rect">
            <a:avLst/>
          </a:prstGeom>
          <a:no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7" name="Rectangle 6"/>
          <p:cNvSpPr/>
          <p:nvPr/>
        </p:nvSpPr>
        <p:spPr bwMode="auto">
          <a:xfrm>
            <a:off x="1002733" y="2057400"/>
            <a:ext cx="7133772" cy="188595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lnSpc>
                <a:spcPct val="120000"/>
              </a:lnSpc>
              <a:spcBef>
                <a:spcPct val="0"/>
              </a:spcBef>
              <a:spcAft>
                <a:spcPct val="0"/>
              </a:spcAft>
            </a:pP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for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 0;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&lt;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n_neighbors</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b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b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MPI_Send</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(edge,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len</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MPI_DOUBLE,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nbr</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tag,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comm</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b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b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p>
          <a:p>
            <a:pPr fontAlgn="base">
              <a:lnSpc>
                <a:spcPct val="120000"/>
              </a:lnSpc>
              <a:spcBef>
                <a:spcPct val="0"/>
              </a:spcBef>
              <a:spcAft>
                <a:spcPct val="0"/>
              </a:spcAft>
            </a:pP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for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 0;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&lt;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n_neighbors</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b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b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MPI_Recv</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(edge,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len</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MPI_DOUBLE,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nbr</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tag,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comm</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status);</a:t>
            </a:r>
            <a:b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b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endPar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endParaRPr>
          </a:p>
        </p:txBody>
      </p:sp>
      <p:sp>
        <p:nvSpPr>
          <p:cNvPr id="10" name="Rounded Rectangle 9">
            <a:extLst>
              <a:ext uri="{FF2B5EF4-FFF2-40B4-BE49-F238E27FC236}">
                <a16:creationId xmlns:a16="http://schemas.microsoft.com/office/drawing/2014/main" id="{9CD13002-2D8C-5A46-8E5A-81DB72E85D27}"/>
              </a:ext>
            </a:extLst>
          </p:cNvPr>
          <p:cNvSpPr/>
          <p:nvPr/>
        </p:nvSpPr>
        <p:spPr>
          <a:xfrm>
            <a:off x="0" y="4054110"/>
            <a:ext cx="9143999" cy="67163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t>Deadlocks!</a:t>
            </a:r>
          </a:p>
          <a:p>
            <a:pPr algn="ctr"/>
            <a:r>
              <a:rPr lang="en-US" sz="1600" dirty="0"/>
              <a:t>All of the sends may block, waiting for a matching receive (will if large enough messages)</a:t>
            </a:r>
          </a:p>
        </p:txBody>
      </p:sp>
    </p:spTree>
    <p:extLst>
      <p:ext uri="{BB962C8B-B14F-4D97-AF65-F5344CB8AC3E}">
        <p14:creationId xmlns:p14="http://schemas.microsoft.com/office/powerpoint/2010/main" val="2515498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B59A76-C89C-9147-B718-232A29CFF38A}"/>
              </a:ext>
            </a:extLst>
          </p:cNvPr>
          <p:cNvSpPr>
            <a:spLocks noGrp="1"/>
          </p:cNvSpPr>
          <p:nvPr>
            <p:ph type="sldNum" sz="quarter" idx="12"/>
          </p:nvPr>
        </p:nvSpPr>
        <p:spPr/>
        <p:txBody>
          <a:bodyPr/>
          <a:lstStyle/>
          <a:p>
            <a:fld id="{EE2556C5-CE8C-6547-B838-EA80C61A4AF7}" type="slidenum">
              <a:rPr lang="en-US" smtClean="0"/>
              <a:pPr/>
              <a:t>19</a:t>
            </a:fld>
            <a:endParaRPr lang="en-US" dirty="0"/>
          </a:p>
        </p:txBody>
      </p:sp>
      <p:sp>
        <p:nvSpPr>
          <p:cNvPr id="3" name="Title 2">
            <a:extLst>
              <a:ext uri="{FF2B5EF4-FFF2-40B4-BE49-F238E27FC236}">
                <a16:creationId xmlns:a16="http://schemas.microsoft.com/office/drawing/2014/main" id="{E1A76276-6F08-404C-BB1B-3B9BE3530C01}"/>
              </a:ext>
            </a:extLst>
          </p:cNvPr>
          <p:cNvSpPr>
            <a:spLocks noGrp="1"/>
          </p:cNvSpPr>
          <p:nvPr>
            <p:ph type="title"/>
          </p:nvPr>
        </p:nvSpPr>
        <p:spPr/>
        <p:txBody>
          <a:bodyPr/>
          <a:lstStyle/>
          <a:p>
            <a:r>
              <a:rPr lang="en-US" dirty="0"/>
              <a:t>Fix 1: Swap Send and </a:t>
            </a:r>
            <a:r>
              <a:rPr lang="en-US" dirty="0" err="1"/>
              <a:t>Recv</a:t>
            </a:r>
            <a:endParaRPr lang="en-US" dirty="0"/>
          </a:p>
        </p:txBody>
      </p:sp>
      <p:sp>
        <p:nvSpPr>
          <p:cNvPr id="4" name="Content Placeholder 3">
            <a:extLst>
              <a:ext uri="{FF2B5EF4-FFF2-40B4-BE49-F238E27FC236}">
                <a16:creationId xmlns:a16="http://schemas.microsoft.com/office/drawing/2014/main" id="{86BF48FB-B2C7-FB48-8AF0-70FE169538DA}"/>
              </a:ext>
            </a:extLst>
          </p:cNvPr>
          <p:cNvSpPr>
            <a:spLocks noGrp="1"/>
          </p:cNvSpPr>
          <p:nvPr>
            <p:ph sz="quarter" idx="13"/>
          </p:nvPr>
        </p:nvSpPr>
        <p:spPr/>
        <p:txBody>
          <a:bodyPr/>
          <a:lstStyle/>
          <a:p>
            <a:r>
              <a:rPr lang="en-US" dirty="0"/>
              <a:t>This variation solves the problem.</a:t>
            </a:r>
          </a:p>
          <a:p>
            <a:endParaRPr lang="en-US" dirty="0"/>
          </a:p>
          <a:p>
            <a:endParaRPr lang="en-US" dirty="0"/>
          </a:p>
          <a:p>
            <a:endParaRPr lang="en-US" dirty="0"/>
          </a:p>
          <a:p>
            <a:endParaRPr lang="en-US" dirty="0"/>
          </a:p>
          <a:p>
            <a:r>
              <a:rPr lang="en-US" dirty="0"/>
              <a:t>But it introduces a performance problem.</a:t>
            </a:r>
          </a:p>
          <a:p>
            <a:r>
              <a:rPr lang="en-US" dirty="0"/>
              <a:t>Can anyone say what it is?</a:t>
            </a:r>
          </a:p>
        </p:txBody>
      </p:sp>
      <p:sp>
        <p:nvSpPr>
          <p:cNvPr id="5" name="Footer Placeholder 4">
            <a:extLst>
              <a:ext uri="{FF2B5EF4-FFF2-40B4-BE49-F238E27FC236}">
                <a16:creationId xmlns:a16="http://schemas.microsoft.com/office/drawing/2014/main" id="{72D3992C-41DE-C649-ABFE-FFB2F5479030}"/>
              </a:ext>
            </a:extLst>
          </p:cNvPr>
          <p:cNvSpPr>
            <a:spLocks noGrp="1"/>
          </p:cNvSpPr>
          <p:nvPr>
            <p:ph type="ftr" sz="quarter" idx="3"/>
          </p:nvPr>
        </p:nvSpPr>
        <p:spPr/>
        <p:txBody>
          <a:bodyPr/>
          <a:lstStyle/>
          <a:p>
            <a:endParaRPr lang="en-US" dirty="0"/>
          </a:p>
        </p:txBody>
      </p:sp>
      <p:sp>
        <p:nvSpPr>
          <p:cNvPr id="6" name="Rectangle 5">
            <a:extLst>
              <a:ext uri="{FF2B5EF4-FFF2-40B4-BE49-F238E27FC236}">
                <a16:creationId xmlns:a16="http://schemas.microsoft.com/office/drawing/2014/main" id="{72D63A31-266C-6A41-B4E0-7F9A4D0793A6}"/>
              </a:ext>
            </a:extLst>
          </p:cNvPr>
          <p:cNvSpPr/>
          <p:nvPr/>
        </p:nvSpPr>
        <p:spPr bwMode="auto">
          <a:xfrm>
            <a:off x="2979511" y="1900237"/>
            <a:ext cx="3180216" cy="120582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lnSpc>
                <a:spcPct val="120000"/>
              </a:lnSpc>
              <a:spcBef>
                <a:spcPct val="0"/>
              </a:spcBef>
              <a:spcAft>
                <a:spcPct val="0"/>
              </a:spcAft>
            </a:pP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if (has up neighbor)</a:t>
            </a:r>
          </a:p>
          <a:p>
            <a:pPr fontAlgn="base">
              <a:lnSpc>
                <a:spcPct val="120000"/>
              </a:lnSpc>
              <a:spcBef>
                <a:spcPct val="0"/>
              </a:spcBef>
              <a:spcAft>
                <a:spcPct val="0"/>
              </a:spcAft>
            </a:pP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MPI_Recv</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(…up…)</a:t>
            </a:r>
          </a:p>
          <a:p>
            <a:pPr fontAlgn="base">
              <a:lnSpc>
                <a:spcPct val="120000"/>
              </a:lnSpc>
              <a:spcBef>
                <a:spcPct val="0"/>
              </a:spcBef>
              <a:spcAft>
                <a:spcPct val="0"/>
              </a:spcAft>
            </a:pP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else</a:t>
            </a:r>
          </a:p>
          <a:p>
            <a:pPr fontAlgn="base">
              <a:lnSpc>
                <a:spcPct val="120000"/>
              </a:lnSpc>
              <a:spcBef>
                <a:spcPct val="0"/>
              </a:spcBef>
              <a:spcAft>
                <a:spcPct val="0"/>
              </a:spcAft>
            </a:pP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50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MPI_Send</a:t>
            </a:r>
            <a:r>
              <a:rPr lang="en-US" sz="150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(…down…)</a:t>
            </a:r>
          </a:p>
        </p:txBody>
      </p:sp>
    </p:spTree>
    <p:extLst>
      <p:ext uri="{BB962C8B-B14F-4D97-AF65-F5344CB8AC3E}">
        <p14:creationId xmlns:p14="http://schemas.microsoft.com/office/powerpoint/2010/main" val="173357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CAC69C-B7EE-7E40-A231-4B44DDC63683}"/>
              </a:ext>
            </a:extLst>
          </p:cNvPr>
          <p:cNvSpPr>
            <a:spLocks noGrp="1"/>
          </p:cNvSpPr>
          <p:nvPr>
            <p:ph type="sldNum" sz="quarter" idx="12"/>
          </p:nvPr>
        </p:nvSpPr>
        <p:spPr/>
        <p:txBody>
          <a:bodyPr/>
          <a:lstStyle/>
          <a:p>
            <a:fld id="{EE2556C5-CE8C-6547-B838-EA80C61A4AF7}" type="slidenum">
              <a:rPr lang="en-US" smtClean="0"/>
              <a:pPr/>
              <a:t>2</a:t>
            </a:fld>
            <a:endParaRPr lang="en-US" dirty="0"/>
          </a:p>
        </p:txBody>
      </p:sp>
      <p:sp>
        <p:nvSpPr>
          <p:cNvPr id="3" name="Title 2">
            <a:extLst>
              <a:ext uri="{FF2B5EF4-FFF2-40B4-BE49-F238E27FC236}">
                <a16:creationId xmlns:a16="http://schemas.microsoft.com/office/drawing/2014/main" id="{9089A84C-153F-D044-A5AF-C18805A83A04}"/>
              </a:ext>
            </a:extLst>
          </p:cNvPr>
          <p:cNvSpPr>
            <a:spLocks noGrp="1"/>
          </p:cNvSpPr>
          <p:nvPr>
            <p:ph type="title"/>
          </p:nvPr>
        </p:nvSpPr>
        <p:spPr/>
        <p:txBody>
          <a:bodyPr/>
          <a:lstStyle/>
          <a:p>
            <a:r>
              <a:rPr lang="en-US" dirty="0"/>
              <a:t>Last Time…</a:t>
            </a:r>
          </a:p>
        </p:txBody>
      </p:sp>
      <p:sp>
        <p:nvSpPr>
          <p:cNvPr id="4" name="Content Placeholder 3">
            <a:extLst>
              <a:ext uri="{FF2B5EF4-FFF2-40B4-BE49-F238E27FC236}">
                <a16:creationId xmlns:a16="http://schemas.microsoft.com/office/drawing/2014/main" id="{CF5EE465-413A-9F41-9DBC-2074F0A0700E}"/>
              </a:ext>
            </a:extLst>
          </p:cNvPr>
          <p:cNvSpPr>
            <a:spLocks noGrp="1"/>
          </p:cNvSpPr>
          <p:nvPr>
            <p:ph sz="quarter" idx="13"/>
          </p:nvPr>
        </p:nvSpPr>
        <p:spPr/>
        <p:txBody>
          <a:bodyPr/>
          <a:lstStyle/>
          <a:p>
            <a:r>
              <a:rPr lang="en-US" dirty="0"/>
              <a:t>We covered:</a:t>
            </a:r>
          </a:p>
          <a:p>
            <a:pPr marL="285750" indent="-285750">
              <a:buFont typeface="Arial" panose="020B0604020202020204" pitchFamily="34" charset="0"/>
              <a:buChar char="•"/>
            </a:pPr>
            <a:r>
              <a:rPr lang="en-US" dirty="0"/>
              <a:t>What is MPI (and the implementations of it)?</a:t>
            </a:r>
          </a:p>
          <a:p>
            <a:pPr marL="285750" indent="-285750">
              <a:buFont typeface="Arial" panose="020B0604020202020204" pitchFamily="34" charset="0"/>
              <a:buChar char="•"/>
            </a:pPr>
            <a:r>
              <a:rPr lang="en-US" dirty="0"/>
              <a:t>Startup &amp; Finalize</a:t>
            </a:r>
          </a:p>
          <a:p>
            <a:pPr marL="285750" indent="-285750">
              <a:buFont typeface="Arial" panose="020B0604020202020204" pitchFamily="34" charset="0"/>
              <a:buChar char="•"/>
            </a:pPr>
            <a:r>
              <a:rPr lang="en-US" dirty="0"/>
              <a:t>Basic Send &amp; Receive</a:t>
            </a:r>
          </a:p>
          <a:p>
            <a:pPr marL="285750" indent="-285750">
              <a:buFont typeface="Arial" panose="020B0604020202020204" pitchFamily="34" charset="0"/>
              <a:buChar char="•"/>
            </a:pPr>
            <a:r>
              <a:rPr lang="en-US" dirty="0"/>
              <a:t>Communicators</a:t>
            </a:r>
          </a:p>
          <a:p>
            <a:pPr marL="285750" indent="-285750">
              <a:buFont typeface="Arial" panose="020B0604020202020204" pitchFamily="34" charset="0"/>
              <a:buChar char="•"/>
            </a:pPr>
            <a:r>
              <a:rPr lang="en-US" dirty="0"/>
              <a:t>Collectives</a:t>
            </a:r>
          </a:p>
          <a:p>
            <a:pPr marL="285750" indent="-285750">
              <a:buFont typeface="Arial" panose="020B0604020202020204" pitchFamily="34" charset="0"/>
              <a:buChar char="•"/>
            </a:pPr>
            <a:r>
              <a:rPr lang="en-US" dirty="0"/>
              <a:t>Datatypes</a:t>
            </a:r>
          </a:p>
        </p:txBody>
      </p:sp>
      <p:sp>
        <p:nvSpPr>
          <p:cNvPr id="5" name="Footer Placeholder 4">
            <a:extLst>
              <a:ext uri="{FF2B5EF4-FFF2-40B4-BE49-F238E27FC236}">
                <a16:creationId xmlns:a16="http://schemas.microsoft.com/office/drawing/2014/main" id="{A0C94730-7330-3242-9E60-A79337DB6E3D}"/>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4070319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90" name="Line 22"/>
          <p:cNvSpPr>
            <a:spLocks noChangeShapeType="1"/>
          </p:cNvSpPr>
          <p:nvPr/>
        </p:nvSpPr>
        <p:spPr bwMode="auto">
          <a:xfrm>
            <a:off x="3108868" y="139049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1" name="Line 23"/>
          <p:cNvSpPr>
            <a:spLocks noChangeShapeType="1"/>
          </p:cNvSpPr>
          <p:nvPr/>
        </p:nvSpPr>
        <p:spPr bwMode="auto">
          <a:xfrm>
            <a:off x="4567464" y="139049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2" name="Line 24"/>
          <p:cNvSpPr>
            <a:spLocks noChangeShapeType="1"/>
          </p:cNvSpPr>
          <p:nvPr/>
        </p:nvSpPr>
        <p:spPr bwMode="auto">
          <a:xfrm>
            <a:off x="3132585" y="242218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3" name="Line 25"/>
          <p:cNvSpPr>
            <a:spLocks noChangeShapeType="1"/>
          </p:cNvSpPr>
          <p:nvPr/>
        </p:nvSpPr>
        <p:spPr bwMode="auto">
          <a:xfrm>
            <a:off x="3132585" y="345387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4" name="Line 26"/>
          <p:cNvSpPr>
            <a:spLocks noChangeShapeType="1"/>
          </p:cNvSpPr>
          <p:nvPr/>
        </p:nvSpPr>
        <p:spPr bwMode="auto">
          <a:xfrm>
            <a:off x="5978626" y="139049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5" name="Line 27"/>
          <p:cNvSpPr>
            <a:spLocks noChangeShapeType="1"/>
          </p:cNvSpPr>
          <p:nvPr/>
        </p:nvSpPr>
        <p:spPr bwMode="auto">
          <a:xfrm>
            <a:off x="4579323" y="242218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6" name="Line 28"/>
          <p:cNvSpPr>
            <a:spLocks noChangeShapeType="1"/>
          </p:cNvSpPr>
          <p:nvPr/>
        </p:nvSpPr>
        <p:spPr bwMode="auto">
          <a:xfrm>
            <a:off x="5990485" y="2410328"/>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7" name="Line 29"/>
          <p:cNvSpPr>
            <a:spLocks noChangeShapeType="1"/>
          </p:cNvSpPr>
          <p:nvPr/>
        </p:nvSpPr>
        <p:spPr bwMode="auto">
          <a:xfrm>
            <a:off x="4591181" y="345387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8" name="Line 30"/>
          <p:cNvSpPr>
            <a:spLocks noChangeShapeType="1"/>
          </p:cNvSpPr>
          <p:nvPr/>
        </p:nvSpPr>
        <p:spPr bwMode="auto">
          <a:xfrm>
            <a:off x="6014202" y="345387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401" name="Line 33"/>
          <p:cNvSpPr>
            <a:spLocks noChangeShapeType="1"/>
          </p:cNvSpPr>
          <p:nvPr/>
        </p:nvSpPr>
        <p:spPr bwMode="auto">
          <a:xfrm>
            <a:off x="4923219" y="1153326"/>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0" name="Line 32"/>
          <p:cNvSpPr>
            <a:spLocks noChangeShapeType="1"/>
          </p:cNvSpPr>
          <p:nvPr/>
        </p:nvSpPr>
        <p:spPr bwMode="auto">
          <a:xfrm>
            <a:off x="3476481" y="1141467"/>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2" name="Line 34"/>
          <p:cNvSpPr>
            <a:spLocks noChangeShapeType="1"/>
          </p:cNvSpPr>
          <p:nvPr/>
        </p:nvSpPr>
        <p:spPr bwMode="auto">
          <a:xfrm>
            <a:off x="3500198" y="2161298"/>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3" name="Line 35"/>
          <p:cNvSpPr>
            <a:spLocks noChangeShapeType="1"/>
          </p:cNvSpPr>
          <p:nvPr/>
        </p:nvSpPr>
        <p:spPr bwMode="auto">
          <a:xfrm>
            <a:off x="3512057" y="3204847"/>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4" name="Line 36"/>
          <p:cNvSpPr>
            <a:spLocks noChangeShapeType="1"/>
          </p:cNvSpPr>
          <p:nvPr/>
        </p:nvSpPr>
        <p:spPr bwMode="auto">
          <a:xfrm>
            <a:off x="4935077" y="2173157"/>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5" name="Line 37"/>
          <p:cNvSpPr>
            <a:spLocks noChangeShapeType="1"/>
          </p:cNvSpPr>
          <p:nvPr/>
        </p:nvSpPr>
        <p:spPr bwMode="auto">
          <a:xfrm>
            <a:off x="3500198" y="4212819"/>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6" name="Line 38"/>
          <p:cNvSpPr>
            <a:spLocks noChangeShapeType="1"/>
          </p:cNvSpPr>
          <p:nvPr/>
        </p:nvSpPr>
        <p:spPr bwMode="auto">
          <a:xfrm>
            <a:off x="4958794" y="3204847"/>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7" name="Line 39"/>
          <p:cNvSpPr>
            <a:spLocks noChangeShapeType="1"/>
          </p:cNvSpPr>
          <p:nvPr/>
        </p:nvSpPr>
        <p:spPr bwMode="auto">
          <a:xfrm>
            <a:off x="4946936" y="4224678"/>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9" name="Line 41"/>
          <p:cNvSpPr>
            <a:spLocks noChangeShapeType="1"/>
          </p:cNvSpPr>
          <p:nvPr/>
        </p:nvSpPr>
        <p:spPr bwMode="auto">
          <a:xfrm flipV="1">
            <a:off x="3251170" y="1390496"/>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0" name="Line 42"/>
          <p:cNvSpPr>
            <a:spLocks noChangeShapeType="1"/>
          </p:cNvSpPr>
          <p:nvPr/>
        </p:nvSpPr>
        <p:spPr bwMode="auto">
          <a:xfrm flipV="1">
            <a:off x="4686049" y="1390496"/>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1" name="Line 43"/>
          <p:cNvSpPr>
            <a:spLocks noChangeShapeType="1"/>
          </p:cNvSpPr>
          <p:nvPr/>
        </p:nvSpPr>
        <p:spPr bwMode="auto">
          <a:xfrm flipV="1">
            <a:off x="3251170" y="2410328"/>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2" name="Line 44"/>
          <p:cNvSpPr>
            <a:spLocks noChangeShapeType="1"/>
          </p:cNvSpPr>
          <p:nvPr/>
        </p:nvSpPr>
        <p:spPr bwMode="auto">
          <a:xfrm flipV="1">
            <a:off x="4697908" y="2410328"/>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3" name="Line 45"/>
          <p:cNvSpPr>
            <a:spLocks noChangeShapeType="1"/>
          </p:cNvSpPr>
          <p:nvPr/>
        </p:nvSpPr>
        <p:spPr bwMode="auto">
          <a:xfrm flipV="1">
            <a:off x="6109070" y="1390496"/>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4" name="Line 46"/>
          <p:cNvSpPr>
            <a:spLocks noChangeShapeType="1"/>
          </p:cNvSpPr>
          <p:nvPr/>
        </p:nvSpPr>
        <p:spPr bwMode="auto">
          <a:xfrm flipV="1">
            <a:off x="4733484" y="3465735"/>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5" name="Line 47"/>
          <p:cNvSpPr>
            <a:spLocks noChangeShapeType="1"/>
          </p:cNvSpPr>
          <p:nvPr/>
        </p:nvSpPr>
        <p:spPr bwMode="auto">
          <a:xfrm flipV="1">
            <a:off x="6132787" y="2398469"/>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6" name="Line 48"/>
          <p:cNvSpPr>
            <a:spLocks noChangeShapeType="1"/>
          </p:cNvSpPr>
          <p:nvPr/>
        </p:nvSpPr>
        <p:spPr bwMode="auto">
          <a:xfrm flipV="1">
            <a:off x="3251170" y="3442018"/>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7" name="Line 49"/>
          <p:cNvSpPr>
            <a:spLocks noChangeShapeType="1"/>
          </p:cNvSpPr>
          <p:nvPr/>
        </p:nvSpPr>
        <p:spPr bwMode="auto">
          <a:xfrm flipV="1">
            <a:off x="6144646" y="3442018"/>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20" name="Line 52"/>
          <p:cNvSpPr>
            <a:spLocks noChangeShapeType="1"/>
          </p:cNvSpPr>
          <p:nvPr/>
        </p:nvSpPr>
        <p:spPr bwMode="auto">
          <a:xfrm flipH="1">
            <a:off x="4887644" y="1271911"/>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19" name="Line 51"/>
          <p:cNvSpPr>
            <a:spLocks noChangeShapeType="1"/>
          </p:cNvSpPr>
          <p:nvPr/>
        </p:nvSpPr>
        <p:spPr bwMode="auto">
          <a:xfrm flipH="1">
            <a:off x="3440906" y="1271911"/>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1" name="Line 53"/>
          <p:cNvSpPr>
            <a:spLocks noChangeShapeType="1"/>
          </p:cNvSpPr>
          <p:nvPr/>
        </p:nvSpPr>
        <p:spPr bwMode="auto">
          <a:xfrm flipH="1">
            <a:off x="3464623" y="2303601"/>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2" name="Line 54"/>
          <p:cNvSpPr>
            <a:spLocks noChangeShapeType="1"/>
          </p:cNvSpPr>
          <p:nvPr/>
        </p:nvSpPr>
        <p:spPr bwMode="auto">
          <a:xfrm flipH="1">
            <a:off x="4899502" y="2303601"/>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3" name="Line 55"/>
          <p:cNvSpPr>
            <a:spLocks noChangeShapeType="1"/>
          </p:cNvSpPr>
          <p:nvPr/>
        </p:nvSpPr>
        <p:spPr bwMode="auto">
          <a:xfrm flipH="1">
            <a:off x="4923219" y="3347149"/>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4" name="Line 56"/>
          <p:cNvSpPr>
            <a:spLocks noChangeShapeType="1"/>
          </p:cNvSpPr>
          <p:nvPr/>
        </p:nvSpPr>
        <p:spPr bwMode="auto">
          <a:xfrm flipH="1">
            <a:off x="4911361" y="4343263"/>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5" name="Line 57"/>
          <p:cNvSpPr>
            <a:spLocks noChangeShapeType="1"/>
          </p:cNvSpPr>
          <p:nvPr/>
        </p:nvSpPr>
        <p:spPr bwMode="auto">
          <a:xfrm flipH="1">
            <a:off x="3476482" y="3347149"/>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6" name="Line 58"/>
          <p:cNvSpPr>
            <a:spLocks noChangeShapeType="1"/>
          </p:cNvSpPr>
          <p:nvPr/>
        </p:nvSpPr>
        <p:spPr bwMode="auto">
          <a:xfrm flipH="1">
            <a:off x="3476482" y="4378839"/>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2" name="Slide Number Placeholder 1"/>
          <p:cNvSpPr>
            <a:spLocks noGrp="1"/>
          </p:cNvSpPr>
          <p:nvPr>
            <p:ph type="sldNum" sz="quarter" idx="12"/>
          </p:nvPr>
        </p:nvSpPr>
        <p:spPr/>
        <p:txBody>
          <a:bodyPr/>
          <a:lstStyle/>
          <a:p>
            <a:fld id="{6B394888-48A7-42F6-AE45-2BD5FD40ED91}" type="slidenum">
              <a:rPr lang="en-US" smtClean="0"/>
              <a:pPr/>
              <a:t>20</a:t>
            </a:fld>
            <a:endParaRPr lang="en-US" dirty="0"/>
          </a:p>
        </p:txBody>
      </p:sp>
      <p:sp>
        <p:nvSpPr>
          <p:cNvPr id="314370" name="Rectangle 2"/>
          <p:cNvSpPr>
            <a:spLocks noGrp="1" noChangeArrowheads="1"/>
          </p:cNvSpPr>
          <p:nvPr>
            <p:ph type="title"/>
          </p:nvPr>
        </p:nvSpPr>
        <p:spPr/>
        <p:txBody>
          <a:bodyPr/>
          <a:lstStyle/>
          <a:p>
            <a:r>
              <a:rPr lang="en-US" dirty="0" err="1"/>
              <a:t>Sequentializes</a:t>
            </a:r>
            <a:r>
              <a:rPr lang="en-US" dirty="0"/>
              <a:t> Communication</a:t>
            </a:r>
          </a:p>
        </p:txBody>
      </p:sp>
      <p:sp>
        <p:nvSpPr>
          <p:cNvPr id="3" name="Footer Placeholder 2"/>
          <p:cNvSpPr>
            <a:spLocks noGrp="1"/>
          </p:cNvSpPr>
          <p:nvPr>
            <p:ph type="ftr" sz="quarter" idx="3"/>
          </p:nvPr>
        </p:nvSpPr>
        <p:spPr/>
        <p:txBody>
          <a:bodyPr/>
          <a:lstStyle/>
          <a:p>
            <a:r>
              <a:rPr lang="en-US"/>
              <a:t>Introduction to MPI, Argonne (06/26/2017)</a:t>
            </a:r>
            <a:endParaRPr lang="en-US" dirty="0"/>
          </a:p>
        </p:txBody>
      </p:sp>
      <p:sp>
        <p:nvSpPr>
          <p:cNvPr id="314374" name="Rectangle 6"/>
          <p:cNvSpPr>
            <a:spLocks noChangeArrowheads="1"/>
          </p:cNvSpPr>
          <p:nvPr/>
        </p:nvSpPr>
        <p:spPr bwMode="auto">
          <a:xfrm>
            <a:off x="2764971" y="928014"/>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9</a:t>
            </a:r>
          </a:p>
        </p:txBody>
      </p:sp>
      <p:sp>
        <p:nvSpPr>
          <p:cNvPr id="314376" name="Rectangle 8"/>
          <p:cNvSpPr>
            <a:spLocks noChangeArrowheads="1"/>
          </p:cNvSpPr>
          <p:nvPr/>
        </p:nvSpPr>
        <p:spPr bwMode="auto">
          <a:xfrm>
            <a:off x="5622871" y="928014"/>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11</a:t>
            </a:r>
          </a:p>
        </p:txBody>
      </p:sp>
      <p:sp>
        <p:nvSpPr>
          <p:cNvPr id="314375" name="Rectangle 7"/>
          <p:cNvSpPr>
            <a:spLocks noChangeArrowheads="1"/>
          </p:cNvSpPr>
          <p:nvPr/>
        </p:nvSpPr>
        <p:spPr bwMode="auto">
          <a:xfrm>
            <a:off x="4199850" y="928014"/>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10</a:t>
            </a:r>
          </a:p>
        </p:txBody>
      </p:sp>
      <p:sp>
        <p:nvSpPr>
          <p:cNvPr id="314378" name="Rectangle 10"/>
          <p:cNvSpPr>
            <a:spLocks noChangeArrowheads="1"/>
          </p:cNvSpPr>
          <p:nvPr/>
        </p:nvSpPr>
        <p:spPr bwMode="auto">
          <a:xfrm>
            <a:off x="2776830" y="1935987"/>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6</a:t>
            </a:r>
          </a:p>
        </p:txBody>
      </p:sp>
      <p:sp>
        <p:nvSpPr>
          <p:cNvPr id="314379" name="Rectangle 11"/>
          <p:cNvSpPr>
            <a:spLocks noChangeArrowheads="1"/>
          </p:cNvSpPr>
          <p:nvPr/>
        </p:nvSpPr>
        <p:spPr bwMode="auto">
          <a:xfrm>
            <a:off x="4211709" y="1935987"/>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7</a:t>
            </a:r>
          </a:p>
        </p:txBody>
      </p:sp>
      <p:sp>
        <p:nvSpPr>
          <p:cNvPr id="314380" name="Rectangle 12"/>
          <p:cNvSpPr>
            <a:spLocks noChangeArrowheads="1"/>
          </p:cNvSpPr>
          <p:nvPr/>
        </p:nvSpPr>
        <p:spPr bwMode="auto">
          <a:xfrm>
            <a:off x="5634730" y="1935987"/>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8</a:t>
            </a:r>
          </a:p>
        </p:txBody>
      </p:sp>
      <p:sp>
        <p:nvSpPr>
          <p:cNvPr id="314382" name="Rectangle 14"/>
          <p:cNvSpPr>
            <a:spLocks noChangeArrowheads="1"/>
          </p:cNvSpPr>
          <p:nvPr/>
        </p:nvSpPr>
        <p:spPr bwMode="auto">
          <a:xfrm>
            <a:off x="2800547" y="2979535"/>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3</a:t>
            </a:r>
          </a:p>
        </p:txBody>
      </p:sp>
      <p:sp>
        <p:nvSpPr>
          <p:cNvPr id="314383" name="Rectangle 15"/>
          <p:cNvSpPr>
            <a:spLocks noChangeArrowheads="1"/>
          </p:cNvSpPr>
          <p:nvPr/>
        </p:nvSpPr>
        <p:spPr bwMode="auto">
          <a:xfrm>
            <a:off x="4235426" y="2979535"/>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4</a:t>
            </a:r>
          </a:p>
        </p:txBody>
      </p:sp>
      <p:sp>
        <p:nvSpPr>
          <p:cNvPr id="314384" name="Rectangle 16"/>
          <p:cNvSpPr>
            <a:spLocks noChangeArrowheads="1"/>
          </p:cNvSpPr>
          <p:nvPr/>
        </p:nvSpPr>
        <p:spPr bwMode="auto">
          <a:xfrm>
            <a:off x="5658447" y="2979535"/>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5</a:t>
            </a:r>
          </a:p>
        </p:txBody>
      </p:sp>
      <p:sp>
        <p:nvSpPr>
          <p:cNvPr id="314386" name="Rectangle 18"/>
          <p:cNvSpPr>
            <a:spLocks noChangeArrowheads="1"/>
          </p:cNvSpPr>
          <p:nvPr/>
        </p:nvSpPr>
        <p:spPr bwMode="auto">
          <a:xfrm>
            <a:off x="2788688" y="3987508"/>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0</a:t>
            </a:r>
          </a:p>
        </p:txBody>
      </p:sp>
      <p:sp>
        <p:nvSpPr>
          <p:cNvPr id="314387" name="Rectangle 19"/>
          <p:cNvSpPr>
            <a:spLocks noChangeArrowheads="1"/>
          </p:cNvSpPr>
          <p:nvPr/>
        </p:nvSpPr>
        <p:spPr bwMode="auto">
          <a:xfrm>
            <a:off x="4223567" y="3987508"/>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1</a:t>
            </a:r>
          </a:p>
        </p:txBody>
      </p:sp>
      <p:sp>
        <p:nvSpPr>
          <p:cNvPr id="314388" name="Rectangle 20"/>
          <p:cNvSpPr>
            <a:spLocks noChangeArrowheads="1"/>
          </p:cNvSpPr>
          <p:nvPr/>
        </p:nvSpPr>
        <p:spPr bwMode="auto">
          <a:xfrm>
            <a:off x="5646588" y="3987508"/>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2</a:t>
            </a:r>
          </a:p>
        </p:txBody>
      </p:sp>
      <p:sp>
        <p:nvSpPr>
          <p:cNvPr id="4" name="TextBox 3">
            <a:extLst>
              <a:ext uri="{FF2B5EF4-FFF2-40B4-BE49-F238E27FC236}">
                <a16:creationId xmlns:a16="http://schemas.microsoft.com/office/drawing/2014/main" id="{CBFB6C9E-247C-4141-819F-FD8A6576355F}"/>
              </a:ext>
            </a:extLst>
          </p:cNvPr>
          <p:cNvSpPr txBox="1"/>
          <p:nvPr/>
        </p:nvSpPr>
        <p:spPr>
          <a:xfrm>
            <a:off x="6431318" y="3594051"/>
            <a:ext cx="199528" cy="276999"/>
          </a:xfrm>
          <a:prstGeom prst="rect">
            <a:avLst/>
          </a:prstGeom>
          <a:noFill/>
        </p:spPr>
        <p:txBody>
          <a:bodyPr vert="horz" wrap="square" lIns="0" tIns="0" rIns="0" bIns="0" rtlCol="0">
            <a:spAutoFit/>
          </a:bodyPr>
          <a:lstStyle/>
          <a:p>
            <a:pPr algn="ctr"/>
            <a:r>
              <a:rPr lang="en-US" dirty="0">
                <a:solidFill>
                  <a:srgbClr val="009FDF"/>
                </a:solidFill>
              </a:rPr>
              <a:t>1</a:t>
            </a:r>
          </a:p>
        </p:txBody>
      </p:sp>
      <p:sp>
        <p:nvSpPr>
          <p:cNvPr id="52" name="TextBox 51">
            <a:extLst>
              <a:ext uri="{FF2B5EF4-FFF2-40B4-BE49-F238E27FC236}">
                <a16:creationId xmlns:a16="http://schemas.microsoft.com/office/drawing/2014/main" id="{46C22606-2381-7E4D-8342-18DD9E4CA191}"/>
              </a:ext>
            </a:extLst>
          </p:cNvPr>
          <p:cNvSpPr txBox="1"/>
          <p:nvPr/>
        </p:nvSpPr>
        <p:spPr>
          <a:xfrm>
            <a:off x="6411518" y="2532714"/>
            <a:ext cx="199528" cy="276999"/>
          </a:xfrm>
          <a:prstGeom prst="rect">
            <a:avLst/>
          </a:prstGeom>
          <a:noFill/>
        </p:spPr>
        <p:txBody>
          <a:bodyPr vert="horz" wrap="square" lIns="0" tIns="0" rIns="0" bIns="0" rtlCol="0">
            <a:spAutoFit/>
          </a:bodyPr>
          <a:lstStyle/>
          <a:p>
            <a:pPr algn="ctr"/>
            <a:r>
              <a:rPr lang="en-US" dirty="0">
                <a:solidFill>
                  <a:srgbClr val="009FDF"/>
                </a:solidFill>
              </a:rPr>
              <a:t>2</a:t>
            </a:r>
          </a:p>
        </p:txBody>
      </p:sp>
      <p:sp>
        <p:nvSpPr>
          <p:cNvPr id="53" name="TextBox 52">
            <a:extLst>
              <a:ext uri="{FF2B5EF4-FFF2-40B4-BE49-F238E27FC236}">
                <a16:creationId xmlns:a16="http://schemas.microsoft.com/office/drawing/2014/main" id="{EC8BDC8E-F2F4-B444-8671-7D35D1446AFD}"/>
              </a:ext>
            </a:extLst>
          </p:cNvPr>
          <p:cNvSpPr txBox="1"/>
          <p:nvPr/>
        </p:nvSpPr>
        <p:spPr>
          <a:xfrm>
            <a:off x="6411518" y="1524741"/>
            <a:ext cx="199528" cy="276999"/>
          </a:xfrm>
          <a:prstGeom prst="rect">
            <a:avLst/>
          </a:prstGeom>
          <a:noFill/>
        </p:spPr>
        <p:txBody>
          <a:bodyPr vert="horz" wrap="square" lIns="0" tIns="0" rIns="0" bIns="0" rtlCol="0">
            <a:spAutoFit/>
          </a:bodyPr>
          <a:lstStyle/>
          <a:p>
            <a:pPr algn="ctr"/>
            <a:r>
              <a:rPr lang="en-US" dirty="0">
                <a:solidFill>
                  <a:srgbClr val="009FDF"/>
                </a:solidFill>
              </a:rPr>
              <a:t>3</a:t>
            </a:r>
          </a:p>
        </p:txBody>
      </p:sp>
      <p:sp>
        <p:nvSpPr>
          <p:cNvPr id="54" name="TextBox 53">
            <a:extLst>
              <a:ext uri="{FF2B5EF4-FFF2-40B4-BE49-F238E27FC236}">
                <a16:creationId xmlns:a16="http://schemas.microsoft.com/office/drawing/2014/main" id="{48DF825A-2362-C447-B9C4-85787BA0F31C}"/>
              </a:ext>
            </a:extLst>
          </p:cNvPr>
          <p:cNvSpPr txBox="1"/>
          <p:nvPr/>
        </p:nvSpPr>
        <p:spPr>
          <a:xfrm>
            <a:off x="2386609" y="3594051"/>
            <a:ext cx="199528" cy="276999"/>
          </a:xfrm>
          <a:prstGeom prst="rect">
            <a:avLst/>
          </a:prstGeom>
          <a:noFill/>
        </p:spPr>
        <p:txBody>
          <a:bodyPr vert="horz" wrap="square" lIns="0" tIns="0" rIns="0" bIns="0" rtlCol="0">
            <a:spAutoFit/>
          </a:bodyPr>
          <a:lstStyle/>
          <a:p>
            <a:pPr algn="ctr"/>
            <a:r>
              <a:rPr lang="en-US" dirty="0">
                <a:solidFill>
                  <a:srgbClr val="FFC000"/>
                </a:solidFill>
              </a:rPr>
              <a:t>6</a:t>
            </a:r>
          </a:p>
        </p:txBody>
      </p:sp>
      <p:sp>
        <p:nvSpPr>
          <p:cNvPr id="55" name="TextBox 54">
            <a:extLst>
              <a:ext uri="{FF2B5EF4-FFF2-40B4-BE49-F238E27FC236}">
                <a16:creationId xmlns:a16="http://schemas.microsoft.com/office/drawing/2014/main" id="{D0AFBDEE-D56C-734B-AA9C-6350B09F55A7}"/>
              </a:ext>
            </a:extLst>
          </p:cNvPr>
          <p:cNvSpPr txBox="1"/>
          <p:nvPr/>
        </p:nvSpPr>
        <p:spPr>
          <a:xfrm>
            <a:off x="2366809" y="2532714"/>
            <a:ext cx="199528" cy="276999"/>
          </a:xfrm>
          <a:prstGeom prst="rect">
            <a:avLst/>
          </a:prstGeom>
          <a:noFill/>
        </p:spPr>
        <p:txBody>
          <a:bodyPr vert="horz" wrap="square" lIns="0" tIns="0" rIns="0" bIns="0" rtlCol="0">
            <a:spAutoFit/>
          </a:bodyPr>
          <a:lstStyle/>
          <a:p>
            <a:pPr algn="ctr"/>
            <a:r>
              <a:rPr lang="en-US" dirty="0">
                <a:solidFill>
                  <a:srgbClr val="FFC000"/>
                </a:solidFill>
              </a:rPr>
              <a:t>5</a:t>
            </a:r>
          </a:p>
        </p:txBody>
      </p:sp>
      <p:sp>
        <p:nvSpPr>
          <p:cNvPr id="56" name="TextBox 55">
            <a:extLst>
              <a:ext uri="{FF2B5EF4-FFF2-40B4-BE49-F238E27FC236}">
                <a16:creationId xmlns:a16="http://schemas.microsoft.com/office/drawing/2014/main" id="{D8888455-5EEC-9048-93DA-7A85854A8B11}"/>
              </a:ext>
            </a:extLst>
          </p:cNvPr>
          <p:cNvSpPr txBox="1"/>
          <p:nvPr/>
        </p:nvSpPr>
        <p:spPr>
          <a:xfrm>
            <a:off x="2366809" y="1524741"/>
            <a:ext cx="199528" cy="276999"/>
          </a:xfrm>
          <a:prstGeom prst="rect">
            <a:avLst/>
          </a:prstGeom>
          <a:noFill/>
        </p:spPr>
        <p:txBody>
          <a:bodyPr vert="horz" wrap="square" lIns="0" tIns="0" rIns="0" bIns="0" rtlCol="0">
            <a:spAutoFit/>
          </a:bodyPr>
          <a:lstStyle/>
          <a:p>
            <a:pPr algn="ctr"/>
            <a:r>
              <a:rPr lang="en-US" dirty="0">
                <a:solidFill>
                  <a:srgbClr val="FFC000"/>
                </a:solidFill>
              </a:rPr>
              <a:t>4</a:t>
            </a:r>
          </a:p>
        </p:txBody>
      </p:sp>
      <p:sp>
        <p:nvSpPr>
          <p:cNvPr id="60" name="TextBox 59">
            <a:extLst>
              <a:ext uri="{FF2B5EF4-FFF2-40B4-BE49-F238E27FC236}">
                <a16:creationId xmlns:a16="http://schemas.microsoft.com/office/drawing/2014/main" id="{B0A5B88E-AFE3-144C-B331-07B5F00D80AA}"/>
              </a:ext>
            </a:extLst>
          </p:cNvPr>
          <p:cNvSpPr txBox="1"/>
          <p:nvPr/>
        </p:nvSpPr>
        <p:spPr>
          <a:xfrm>
            <a:off x="3738401" y="721668"/>
            <a:ext cx="199528" cy="276999"/>
          </a:xfrm>
          <a:prstGeom prst="rect">
            <a:avLst/>
          </a:prstGeom>
          <a:noFill/>
        </p:spPr>
        <p:txBody>
          <a:bodyPr vert="horz" wrap="square" lIns="0" tIns="0" rIns="0" bIns="0" rtlCol="0">
            <a:spAutoFit/>
          </a:bodyPr>
          <a:lstStyle/>
          <a:p>
            <a:pPr algn="ctr"/>
            <a:r>
              <a:rPr lang="en-US" dirty="0">
                <a:solidFill>
                  <a:srgbClr val="92D050"/>
                </a:solidFill>
              </a:rPr>
              <a:t>7</a:t>
            </a:r>
          </a:p>
        </p:txBody>
      </p:sp>
      <p:sp>
        <p:nvSpPr>
          <p:cNvPr id="61" name="TextBox 60">
            <a:extLst>
              <a:ext uri="{FF2B5EF4-FFF2-40B4-BE49-F238E27FC236}">
                <a16:creationId xmlns:a16="http://schemas.microsoft.com/office/drawing/2014/main" id="{663C0C14-0620-EE49-8053-0E98F0851C94}"/>
              </a:ext>
            </a:extLst>
          </p:cNvPr>
          <p:cNvSpPr txBox="1"/>
          <p:nvPr/>
        </p:nvSpPr>
        <p:spPr>
          <a:xfrm>
            <a:off x="5165215" y="725269"/>
            <a:ext cx="199528" cy="276999"/>
          </a:xfrm>
          <a:prstGeom prst="rect">
            <a:avLst/>
          </a:prstGeom>
          <a:noFill/>
        </p:spPr>
        <p:txBody>
          <a:bodyPr vert="horz" wrap="square" lIns="0" tIns="0" rIns="0" bIns="0" rtlCol="0">
            <a:spAutoFit/>
          </a:bodyPr>
          <a:lstStyle/>
          <a:p>
            <a:pPr algn="ctr"/>
            <a:r>
              <a:rPr lang="en-US" dirty="0">
                <a:solidFill>
                  <a:srgbClr val="92D050"/>
                </a:solidFill>
              </a:rPr>
              <a:t>8</a:t>
            </a:r>
          </a:p>
        </p:txBody>
      </p:sp>
      <p:sp>
        <p:nvSpPr>
          <p:cNvPr id="62" name="TextBox 61">
            <a:extLst>
              <a:ext uri="{FF2B5EF4-FFF2-40B4-BE49-F238E27FC236}">
                <a16:creationId xmlns:a16="http://schemas.microsoft.com/office/drawing/2014/main" id="{66786496-2669-2440-A37F-71C94E56C44D}"/>
              </a:ext>
            </a:extLst>
          </p:cNvPr>
          <p:cNvSpPr txBox="1"/>
          <p:nvPr/>
        </p:nvSpPr>
        <p:spPr>
          <a:xfrm>
            <a:off x="3738401" y="4452665"/>
            <a:ext cx="199528" cy="276999"/>
          </a:xfrm>
          <a:prstGeom prst="rect">
            <a:avLst/>
          </a:prstGeom>
          <a:noFill/>
        </p:spPr>
        <p:txBody>
          <a:bodyPr vert="horz" wrap="square" lIns="0" tIns="0" rIns="0" bIns="0" rtlCol="0">
            <a:spAutoFit/>
          </a:bodyPr>
          <a:lstStyle/>
          <a:p>
            <a:pPr algn="ctr"/>
            <a:r>
              <a:rPr lang="en-US" dirty="0">
                <a:solidFill>
                  <a:srgbClr val="FF0000"/>
                </a:solidFill>
              </a:rPr>
              <a:t>9</a:t>
            </a:r>
          </a:p>
        </p:txBody>
      </p:sp>
      <p:sp>
        <p:nvSpPr>
          <p:cNvPr id="63" name="TextBox 62">
            <a:extLst>
              <a:ext uri="{FF2B5EF4-FFF2-40B4-BE49-F238E27FC236}">
                <a16:creationId xmlns:a16="http://schemas.microsoft.com/office/drawing/2014/main" id="{8A983F0E-C445-0B4B-86E6-C999C478C14F}"/>
              </a:ext>
            </a:extLst>
          </p:cNvPr>
          <p:cNvSpPr txBox="1"/>
          <p:nvPr/>
        </p:nvSpPr>
        <p:spPr>
          <a:xfrm>
            <a:off x="5165215" y="4456266"/>
            <a:ext cx="347562" cy="276999"/>
          </a:xfrm>
          <a:prstGeom prst="rect">
            <a:avLst/>
          </a:prstGeom>
          <a:noFill/>
        </p:spPr>
        <p:txBody>
          <a:bodyPr vert="horz" wrap="square" lIns="0" tIns="0" rIns="0" bIns="0" rtlCol="0">
            <a:spAutoFit/>
          </a:bodyPr>
          <a:lstStyle/>
          <a:p>
            <a:pPr algn="ctr"/>
            <a:r>
              <a:rPr lang="en-US" dirty="0">
                <a:solidFill>
                  <a:srgbClr val="FF0000"/>
                </a:solidFill>
              </a:rPr>
              <a:t>10</a:t>
            </a:r>
          </a:p>
        </p:txBody>
      </p:sp>
    </p:spTree>
    <p:extLst>
      <p:ext uri="{BB962C8B-B14F-4D97-AF65-F5344CB8AC3E}">
        <p14:creationId xmlns:p14="http://schemas.microsoft.com/office/powerpoint/2010/main" val="325155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2"/>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56"/>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55"/>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54"/>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60"/>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61"/>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62"/>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p:bldP spid="53" grpId="0"/>
      <p:bldP spid="54" grpId="0"/>
      <p:bldP spid="55" grpId="0"/>
      <p:bldP spid="56" grpId="0"/>
      <p:bldP spid="60" grpId="0"/>
      <p:bldP spid="61" grpId="0"/>
      <p:bldP spid="62" grpId="0"/>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94888-48A7-42F6-AE45-2BD5FD40ED91}" type="slidenum">
              <a:rPr lang="en-US" smtClean="0"/>
              <a:pPr/>
              <a:t>21</a:t>
            </a:fld>
            <a:endParaRPr lang="en-US" dirty="0"/>
          </a:p>
        </p:txBody>
      </p:sp>
      <p:sp>
        <p:nvSpPr>
          <p:cNvPr id="4" name="Title 3">
            <a:extLst>
              <a:ext uri="{FF2B5EF4-FFF2-40B4-BE49-F238E27FC236}">
                <a16:creationId xmlns:a16="http://schemas.microsoft.com/office/drawing/2014/main" id="{9BF773CA-5287-9843-B73A-CFD0FFDCAFAD}"/>
              </a:ext>
            </a:extLst>
          </p:cNvPr>
          <p:cNvSpPr>
            <a:spLocks noGrp="1"/>
          </p:cNvSpPr>
          <p:nvPr>
            <p:ph type="title"/>
          </p:nvPr>
        </p:nvSpPr>
        <p:spPr/>
        <p:txBody>
          <a:bodyPr/>
          <a:lstStyle/>
          <a:p>
            <a:r>
              <a:rPr lang="en-US" dirty="0"/>
              <a:t>Fix 2: Use </a:t>
            </a:r>
            <a:r>
              <a:rPr lang="en-US" dirty="0" err="1"/>
              <a:t>Isend</a:t>
            </a:r>
            <a:r>
              <a:rPr lang="en-US" dirty="0"/>
              <a:t> and </a:t>
            </a:r>
            <a:r>
              <a:rPr lang="en-US" dirty="0" err="1"/>
              <a:t>Irecv</a:t>
            </a:r>
            <a:endParaRPr lang="en-US" dirty="0"/>
          </a:p>
        </p:txBody>
      </p:sp>
      <p:sp>
        <p:nvSpPr>
          <p:cNvPr id="3" name="Footer Placeholder 2"/>
          <p:cNvSpPr>
            <a:spLocks noGrp="1"/>
          </p:cNvSpPr>
          <p:nvPr>
            <p:ph type="ftr" sz="quarter" idx="3"/>
          </p:nvPr>
        </p:nvSpPr>
        <p:spPr/>
        <p:txBody>
          <a:bodyPr/>
          <a:lstStyle/>
          <a:p>
            <a:r>
              <a:rPr lang="en-US"/>
              <a:t>Introduction to MPI, Argonne (06/26/2017)</a:t>
            </a:r>
            <a:endParaRPr lang="en-US" dirty="0"/>
          </a:p>
        </p:txBody>
      </p:sp>
      <p:sp>
        <p:nvSpPr>
          <p:cNvPr id="7" name="Rectangle 6"/>
          <p:cNvSpPr/>
          <p:nvPr/>
        </p:nvSpPr>
        <p:spPr bwMode="auto">
          <a:xfrm>
            <a:off x="1654969" y="1372765"/>
            <a:ext cx="5829300" cy="291465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fontAlgn="base">
              <a:lnSpc>
                <a:spcPct val="140000"/>
              </a:lnSpc>
              <a:spcBef>
                <a:spcPct val="0"/>
              </a:spcBef>
              <a:spcAft>
                <a:spcPct val="0"/>
              </a:spcAft>
            </a:pPr>
            <a: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for (</a:t>
            </a:r>
            <a:r>
              <a:rPr lang="en-US" sz="135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 0; </a:t>
            </a:r>
            <a:r>
              <a:rPr lang="en-US" sz="135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&lt; </a:t>
            </a:r>
            <a:r>
              <a:rPr lang="en-US" sz="135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n_neighbors</a:t>
            </a:r>
            <a: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35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b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br>
            <a: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MPI_Irecv</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(edge,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len</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MPI_DOUBLE,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nbr</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tag,</a:t>
            </a:r>
          </a:p>
          <a:p>
            <a:pPr fontAlgn="base">
              <a:lnSpc>
                <a:spcPct val="140000"/>
              </a:lnSpc>
              <a:spcBef>
                <a:spcPct val="0"/>
              </a:spcBef>
              <a:spcAft>
                <a:spcPct val="0"/>
              </a:spcAft>
            </a:pP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comm</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requests[</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b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br>
            <a: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p>
          <a:p>
            <a:pPr fontAlgn="base">
              <a:lnSpc>
                <a:spcPct val="140000"/>
              </a:lnSpc>
              <a:spcBef>
                <a:spcPct val="0"/>
              </a:spcBef>
              <a:spcAft>
                <a:spcPct val="0"/>
              </a:spcAft>
            </a:pPr>
            <a: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for (</a:t>
            </a:r>
            <a:r>
              <a:rPr lang="en-US" sz="135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 0; </a:t>
            </a:r>
            <a:r>
              <a:rPr lang="en-US" sz="135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&lt; </a:t>
            </a:r>
            <a:r>
              <a:rPr lang="en-US" sz="135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n_neighbors</a:t>
            </a:r>
            <a: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350"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b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br>
            <a: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MPI_Isend</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(edge,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len</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MPI_DOUBLE,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nbr</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tag,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comm</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p>
          <a:p>
            <a:pPr fontAlgn="base">
              <a:lnSpc>
                <a:spcPct val="140000"/>
              </a:lnSpc>
              <a:spcBef>
                <a:spcPct val="0"/>
              </a:spcBef>
              <a:spcAft>
                <a:spcPct val="0"/>
              </a:spcAft>
            </a:pP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requests[</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n_neighbors</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b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br>
            <a:r>
              <a:rPr lang="en-US" sz="1350"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p>
          <a:p>
            <a:pPr fontAlgn="base">
              <a:lnSpc>
                <a:spcPct val="140000"/>
              </a:lnSpc>
              <a:spcBef>
                <a:spcPct val="0"/>
              </a:spcBef>
              <a:spcAft>
                <a:spcPct val="0"/>
              </a:spcAft>
            </a:pP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MPI_Waitall</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(2 * </a:t>
            </a:r>
            <a:r>
              <a:rPr lang="en-US" sz="135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n_neighbors</a:t>
            </a:r>
            <a:r>
              <a:rPr lang="en-US" sz="135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requests, statuses);</a:t>
            </a:r>
          </a:p>
        </p:txBody>
      </p:sp>
    </p:spTree>
    <p:extLst>
      <p:ext uri="{BB962C8B-B14F-4D97-AF65-F5344CB8AC3E}">
        <p14:creationId xmlns:p14="http://schemas.microsoft.com/office/powerpoint/2010/main" val="616573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90" name="Line 22"/>
          <p:cNvSpPr>
            <a:spLocks noChangeShapeType="1"/>
          </p:cNvSpPr>
          <p:nvPr/>
        </p:nvSpPr>
        <p:spPr bwMode="auto">
          <a:xfrm>
            <a:off x="3108868" y="139049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1" name="Line 23"/>
          <p:cNvSpPr>
            <a:spLocks noChangeShapeType="1"/>
          </p:cNvSpPr>
          <p:nvPr/>
        </p:nvSpPr>
        <p:spPr bwMode="auto">
          <a:xfrm>
            <a:off x="4567464" y="139049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2" name="Line 24"/>
          <p:cNvSpPr>
            <a:spLocks noChangeShapeType="1"/>
          </p:cNvSpPr>
          <p:nvPr/>
        </p:nvSpPr>
        <p:spPr bwMode="auto">
          <a:xfrm>
            <a:off x="3132585" y="242218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3" name="Line 25"/>
          <p:cNvSpPr>
            <a:spLocks noChangeShapeType="1"/>
          </p:cNvSpPr>
          <p:nvPr/>
        </p:nvSpPr>
        <p:spPr bwMode="auto">
          <a:xfrm>
            <a:off x="3132585" y="345387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4" name="Line 26"/>
          <p:cNvSpPr>
            <a:spLocks noChangeShapeType="1"/>
          </p:cNvSpPr>
          <p:nvPr/>
        </p:nvSpPr>
        <p:spPr bwMode="auto">
          <a:xfrm>
            <a:off x="5978626" y="139049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5" name="Line 27"/>
          <p:cNvSpPr>
            <a:spLocks noChangeShapeType="1"/>
          </p:cNvSpPr>
          <p:nvPr/>
        </p:nvSpPr>
        <p:spPr bwMode="auto">
          <a:xfrm>
            <a:off x="4579323" y="242218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6" name="Line 28"/>
          <p:cNvSpPr>
            <a:spLocks noChangeShapeType="1"/>
          </p:cNvSpPr>
          <p:nvPr/>
        </p:nvSpPr>
        <p:spPr bwMode="auto">
          <a:xfrm>
            <a:off x="5990485" y="2410328"/>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7" name="Line 29"/>
          <p:cNvSpPr>
            <a:spLocks noChangeShapeType="1"/>
          </p:cNvSpPr>
          <p:nvPr/>
        </p:nvSpPr>
        <p:spPr bwMode="auto">
          <a:xfrm>
            <a:off x="4591181" y="345387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398" name="Line 30"/>
          <p:cNvSpPr>
            <a:spLocks noChangeShapeType="1"/>
          </p:cNvSpPr>
          <p:nvPr/>
        </p:nvSpPr>
        <p:spPr bwMode="auto">
          <a:xfrm>
            <a:off x="6014202" y="3453876"/>
            <a:ext cx="0" cy="55735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wrap="none" anchor="ctr"/>
          <a:lstStyle/>
          <a:p>
            <a:endParaRPr lang="en-US" sz="1350"/>
          </a:p>
        </p:txBody>
      </p:sp>
      <p:sp>
        <p:nvSpPr>
          <p:cNvPr id="314401" name="Line 33"/>
          <p:cNvSpPr>
            <a:spLocks noChangeShapeType="1"/>
          </p:cNvSpPr>
          <p:nvPr/>
        </p:nvSpPr>
        <p:spPr bwMode="auto">
          <a:xfrm>
            <a:off x="4923219" y="1153326"/>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0" name="Line 32"/>
          <p:cNvSpPr>
            <a:spLocks noChangeShapeType="1"/>
          </p:cNvSpPr>
          <p:nvPr/>
        </p:nvSpPr>
        <p:spPr bwMode="auto">
          <a:xfrm>
            <a:off x="3476481" y="1141467"/>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2" name="Line 34"/>
          <p:cNvSpPr>
            <a:spLocks noChangeShapeType="1"/>
          </p:cNvSpPr>
          <p:nvPr/>
        </p:nvSpPr>
        <p:spPr bwMode="auto">
          <a:xfrm>
            <a:off x="3500198" y="2161298"/>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3" name="Line 35"/>
          <p:cNvSpPr>
            <a:spLocks noChangeShapeType="1"/>
          </p:cNvSpPr>
          <p:nvPr/>
        </p:nvSpPr>
        <p:spPr bwMode="auto">
          <a:xfrm>
            <a:off x="3512057" y="3204847"/>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4" name="Line 36"/>
          <p:cNvSpPr>
            <a:spLocks noChangeShapeType="1"/>
          </p:cNvSpPr>
          <p:nvPr/>
        </p:nvSpPr>
        <p:spPr bwMode="auto">
          <a:xfrm>
            <a:off x="4935077" y="2173157"/>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5" name="Line 37"/>
          <p:cNvSpPr>
            <a:spLocks noChangeShapeType="1"/>
          </p:cNvSpPr>
          <p:nvPr/>
        </p:nvSpPr>
        <p:spPr bwMode="auto">
          <a:xfrm>
            <a:off x="3500198" y="4212819"/>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6" name="Line 38"/>
          <p:cNvSpPr>
            <a:spLocks noChangeShapeType="1"/>
          </p:cNvSpPr>
          <p:nvPr/>
        </p:nvSpPr>
        <p:spPr bwMode="auto">
          <a:xfrm>
            <a:off x="4958794" y="3204847"/>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7" name="Line 39"/>
          <p:cNvSpPr>
            <a:spLocks noChangeShapeType="1"/>
          </p:cNvSpPr>
          <p:nvPr/>
        </p:nvSpPr>
        <p:spPr bwMode="auto">
          <a:xfrm>
            <a:off x="4946936" y="4224678"/>
            <a:ext cx="723369"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6"/>
          </a:lnRef>
          <a:fillRef idx="0">
            <a:schemeClr val="accent6"/>
          </a:fillRef>
          <a:effectRef idx="1">
            <a:schemeClr val="accent6"/>
          </a:effectRef>
          <a:fontRef idx="minor">
            <a:schemeClr val="tx1"/>
          </a:fontRef>
        </p:style>
        <p:txBody>
          <a:bodyPr wrap="none" anchor="ctr"/>
          <a:lstStyle/>
          <a:p>
            <a:endParaRPr lang="en-US" sz="1350"/>
          </a:p>
        </p:txBody>
      </p:sp>
      <p:sp>
        <p:nvSpPr>
          <p:cNvPr id="314409" name="Line 41"/>
          <p:cNvSpPr>
            <a:spLocks noChangeShapeType="1"/>
          </p:cNvSpPr>
          <p:nvPr/>
        </p:nvSpPr>
        <p:spPr bwMode="auto">
          <a:xfrm flipV="1">
            <a:off x="3251170" y="1390496"/>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0" name="Line 42"/>
          <p:cNvSpPr>
            <a:spLocks noChangeShapeType="1"/>
          </p:cNvSpPr>
          <p:nvPr/>
        </p:nvSpPr>
        <p:spPr bwMode="auto">
          <a:xfrm flipV="1">
            <a:off x="4686049" y="1390496"/>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1" name="Line 43"/>
          <p:cNvSpPr>
            <a:spLocks noChangeShapeType="1"/>
          </p:cNvSpPr>
          <p:nvPr/>
        </p:nvSpPr>
        <p:spPr bwMode="auto">
          <a:xfrm flipV="1">
            <a:off x="3251170" y="2410328"/>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2" name="Line 44"/>
          <p:cNvSpPr>
            <a:spLocks noChangeShapeType="1"/>
          </p:cNvSpPr>
          <p:nvPr/>
        </p:nvSpPr>
        <p:spPr bwMode="auto">
          <a:xfrm flipV="1">
            <a:off x="4697908" y="2410328"/>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3" name="Line 45"/>
          <p:cNvSpPr>
            <a:spLocks noChangeShapeType="1"/>
          </p:cNvSpPr>
          <p:nvPr/>
        </p:nvSpPr>
        <p:spPr bwMode="auto">
          <a:xfrm flipV="1">
            <a:off x="6109070" y="1390496"/>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4" name="Line 46"/>
          <p:cNvSpPr>
            <a:spLocks noChangeShapeType="1"/>
          </p:cNvSpPr>
          <p:nvPr/>
        </p:nvSpPr>
        <p:spPr bwMode="auto">
          <a:xfrm flipV="1">
            <a:off x="4733484" y="3465735"/>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5" name="Line 47"/>
          <p:cNvSpPr>
            <a:spLocks noChangeShapeType="1"/>
          </p:cNvSpPr>
          <p:nvPr/>
        </p:nvSpPr>
        <p:spPr bwMode="auto">
          <a:xfrm flipV="1">
            <a:off x="6132787" y="2398469"/>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6" name="Line 48"/>
          <p:cNvSpPr>
            <a:spLocks noChangeShapeType="1"/>
          </p:cNvSpPr>
          <p:nvPr/>
        </p:nvSpPr>
        <p:spPr bwMode="auto">
          <a:xfrm flipV="1">
            <a:off x="3251170" y="3442018"/>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17" name="Line 49"/>
          <p:cNvSpPr>
            <a:spLocks noChangeShapeType="1"/>
          </p:cNvSpPr>
          <p:nvPr/>
        </p:nvSpPr>
        <p:spPr bwMode="auto">
          <a:xfrm flipV="1">
            <a:off x="6144646" y="3442018"/>
            <a:ext cx="0" cy="545491"/>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2"/>
          </a:lnRef>
          <a:fillRef idx="0">
            <a:schemeClr val="accent2"/>
          </a:fillRef>
          <a:effectRef idx="1">
            <a:schemeClr val="accent2"/>
          </a:effectRef>
          <a:fontRef idx="minor">
            <a:schemeClr val="tx1"/>
          </a:fontRef>
        </p:style>
        <p:txBody>
          <a:bodyPr wrap="none" anchor="ctr"/>
          <a:lstStyle/>
          <a:p>
            <a:endParaRPr lang="en-US" sz="1350"/>
          </a:p>
        </p:txBody>
      </p:sp>
      <p:sp>
        <p:nvSpPr>
          <p:cNvPr id="314420" name="Line 52"/>
          <p:cNvSpPr>
            <a:spLocks noChangeShapeType="1"/>
          </p:cNvSpPr>
          <p:nvPr/>
        </p:nvSpPr>
        <p:spPr bwMode="auto">
          <a:xfrm flipH="1">
            <a:off x="4887644" y="1271911"/>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19" name="Line 51"/>
          <p:cNvSpPr>
            <a:spLocks noChangeShapeType="1"/>
          </p:cNvSpPr>
          <p:nvPr/>
        </p:nvSpPr>
        <p:spPr bwMode="auto">
          <a:xfrm flipH="1">
            <a:off x="3440906" y="1271911"/>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1" name="Line 53"/>
          <p:cNvSpPr>
            <a:spLocks noChangeShapeType="1"/>
          </p:cNvSpPr>
          <p:nvPr/>
        </p:nvSpPr>
        <p:spPr bwMode="auto">
          <a:xfrm flipH="1">
            <a:off x="3464623" y="2303601"/>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2" name="Line 54"/>
          <p:cNvSpPr>
            <a:spLocks noChangeShapeType="1"/>
          </p:cNvSpPr>
          <p:nvPr/>
        </p:nvSpPr>
        <p:spPr bwMode="auto">
          <a:xfrm flipH="1">
            <a:off x="4899502" y="2303601"/>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3" name="Line 55"/>
          <p:cNvSpPr>
            <a:spLocks noChangeShapeType="1"/>
          </p:cNvSpPr>
          <p:nvPr/>
        </p:nvSpPr>
        <p:spPr bwMode="auto">
          <a:xfrm flipH="1">
            <a:off x="4923219" y="3347149"/>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4" name="Line 56"/>
          <p:cNvSpPr>
            <a:spLocks noChangeShapeType="1"/>
          </p:cNvSpPr>
          <p:nvPr/>
        </p:nvSpPr>
        <p:spPr bwMode="auto">
          <a:xfrm flipH="1">
            <a:off x="4911361" y="4343263"/>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5" name="Line 57"/>
          <p:cNvSpPr>
            <a:spLocks noChangeShapeType="1"/>
          </p:cNvSpPr>
          <p:nvPr/>
        </p:nvSpPr>
        <p:spPr bwMode="auto">
          <a:xfrm flipH="1">
            <a:off x="3476482" y="3347149"/>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314426" name="Line 58"/>
          <p:cNvSpPr>
            <a:spLocks noChangeShapeType="1"/>
          </p:cNvSpPr>
          <p:nvPr/>
        </p:nvSpPr>
        <p:spPr bwMode="auto">
          <a:xfrm flipH="1">
            <a:off x="3476482" y="4378839"/>
            <a:ext cx="758945" cy="0"/>
          </a:xfrm>
          <a:prstGeom prst="line">
            <a:avLst/>
          </a:prstGeom>
          <a:ln>
            <a:headEnd type="none" w="sm" len="sm"/>
            <a:tailEnd type="triangle" w="sm" len="sm"/>
          </a:ln>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0">
            <a:schemeClr val="accent5"/>
          </a:fillRef>
          <a:effectRef idx="1">
            <a:schemeClr val="accent5"/>
          </a:effectRef>
          <a:fontRef idx="minor">
            <a:schemeClr val="tx1"/>
          </a:fontRef>
        </p:style>
        <p:txBody>
          <a:bodyPr wrap="none" anchor="ctr"/>
          <a:lstStyle/>
          <a:p>
            <a:endParaRPr lang="en-US" sz="1350"/>
          </a:p>
        </p:txBody>
      </p:sp>
      <p:sp>
        <p:nvSpPr>
          <p:cNvPr id="2" name="Slide Number Placeholder 1"/>
          <p:cNvSpPr>
            <a:spLocks noGrp="1"/>
          </p:cNvSpPr>
          <p:nvPr>
            <p:ph type="sldNum" sz="quarter" idx="12"/>
          </p:nvPr>
        </p:nvSpPr>
        <p:spPr/>
        <p:txBody>
          <a:bodyPr/>
          <a:lstStyle/>
          <a:p>
            <a:fld id="{6B394888-48A7-42F6-AE45-2BD5FD40ED91}" type="slidenum">
              <a:rPr lang="en-US" smtClean="0"/>
              <a:pPr/>
              <a:t>22</a:t>
            </a:fld>
            <a:endParaRPr lang="en-US" dirty="0"/>
          </a:p>
        </p:txBody>
      </p:sp>
      <p:sp>
        <p:nvSpPr>
          <p:cNvPr id="314370" name="Rectangle 2"/>
          <p:cNvSpPr>
            <a:spLocks noGrp="1" noChangeArrowheads="1"/>
          </p:cNvSpPr>
          <p:nvPr>
            <p:ph type="title"/>
          </p:nvPr>
        </p:nvSpPr>
        <p:spPr/>
        <p:txBody>
          <a:bodyPr/>
          <a:lstStyle/>
          <a:p>
            <a:r>
              <a:rPr lang="en-US" dirty="0"/>
              <a:t>Parallelizes Communication</a:t>
            </a:r>
          </a:p>
        </p:txBody>
      </p:sp>
      <p:sp>
        <p:nvSpPr>
          <p:cNvPr id="3" name="Footer Placeholder 2"/>
          <p:cNvSpPr>
            <a:spLocks noGrp="1"/>
          </p:cNvSpPr>
          <p:nvPr>
            <p:ph type="ftr" sz="quarter" idx="3"/>
          </p:nvPr>
        </p:nvSpPr>
        <p:spPr/>
        <p:txBody>
          <a:bodyPr/>
          <a:lstStyle/>
          <a:p>
            <a:r>
              <a:rPr lang="en-US"/>
              <a:t>Introduction to MPI, Argonne (06/26/2017)</a:t>
            </a:r>
            <a:endParaRPr lang="en-US" dirty="0"/>
          </a:p>
        </p:txBody>
      </p:sp>
      <p:sp>
        <p:nvSpPr>
          <p:cNvPr id="314374" name="Rectangle 6"/>
          <p:cNvSpPr>
            <a:spLocks noChangeArrowheads="1"/>
          </p:cNvSpPr>
          <p:nvPr/>
        </p:nvSpPr>
        <p:spPr bwMode="auto">
          <a:xfrm>
            <a:off x="2764971" y="928014"/>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9</a:t>
            </a:r>
          </a:p>
        </p:txBody>
      </p:sp>
      <p:sp>
        <p:nvSpPr>
          <p:cNvPr id="314376" name="Rectangle 8"/>
          <p:cNvSpPr>
            <a:spLocks noChangeArrowheads="1"/>
          </p:cNvSpPr>
          <p:nvPr/>
        </p:nvSpPr>
        <p:spPr bwMode="auto">
          <a:xfrm>
            <a:off x="5622871" y="928014"/>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11</a:t>
            </a:r>
          </a:p>
        </p:txBody>
      </p:sp>
      <p:sp>
        <p:nvSpPr>
          <p:cNvPr id="314375" name="Rectangle 7"/>
          <p:cNvSpPr>
            <a:spLocks noChangeArrowheads="1"/>
          </p:cNvSpPr>
          <p:nvPr/>
        </p:nvSpPr>
        <p:spPr bwMode="auto">
          <a:xfrm>
            <a:off x="4199850" y="928014"/>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10</a:t>
            </a:r>
          </a:p>
        </p:txBody>
      </p:sp>
      <p:sp>
        <p:nvSpPr>
          <p:cNvPr id="314378" name="Rectangle 10"/>
          <p:cNvSpPr>
            <a:spLocks noChangeArrowheads="1"/>
          </p:cNvSpPr>
          <p:nvPr/>
        </p:nvSpPr>
        <p:spPr bwMode="auto">
          <a:xfrm>
            <a:off x="2776830" y="1935987"/>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6</a:t>
            </a:r>
          </a:p>
        </p:txBody>
      </p:sp>
      <p:sp>
        <p:nvSpPr>
          <p:cNvPr id="314379" name="Rectangle 11"/>
          <p:cNvSpPr>
            <a:spLocks noChangeArrowheads="1"/>
          </p:cNvSpPr>
          <p:nvPr/>
        </p:nvSpPr>
        <p:spPr bwMode="auto">
          <a:xfrm>
            <a:off x="4211709" y="1935987"/>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7</a:t>
            </a:r>
          </a:p>
        </p:txBody>
      </p:sp>
      <p:sp>
        <p:nvSpPr>
          <p:cNvPr id="314380" name="Rectangle 12"/>
          <p:cNvSpPr>
            <a:spLocks noChangeArrowheads="1"/>
          </p:cNvSpPr>
          <p:nvPr/>
        </p:nvSpPr>
        <p:spPr bwMode="auto">
          <a:xfrm>
            <a:off x="5634730" y="1935987"/>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8</a:t>
            </a:r>
          </a:p>
        </p:txBody>
      </p:sp>
      <p:sp>
        <p:nvSpPr>
          <p:cNvPr id="314382" name="Rectangle 14"/>
          <p:cNvSpPr>
            <a:spLocks noChangeArrowheads="1"/>
          </p:cNvSpPr>
          <p:nvPr/>
        </p:nvSpPr>
        <p:spPr bwMode="auto">
          <a:xfrm>
            <a:off x="2800547" y="2979535"/>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3</a:t>
            </a:r>
          </a:p>
        </p:txBody>
      </p:sp>
      <p:sp>
        <p:nvSpPr>
          <p:cNvPr id="314383" name="Rectangle 15"/>
          <p:cNvSpPr>
            <a:spLocks noChangeArrowheads="1"/>
          </p:cNvSpPr>
          <p:nvPr/>
        </p:nvSpPr>
        <p:spPr bwMode="auto">
          <a:xfrm>
            <a:off x="4235426" y="2979535"/>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4</a:t>
            </a:r>
          </a:p>
        </p:txBody>
      </p:sp>
      <p:sp>
        <p:nvSpPr>
          <p:cNvPr id="314384" name="Rectangle 16"/>
          <p:cNvSpPr>
            <a:spLocks noChangeArrowheads="1"/>
          </p:cNvSpPr>
          <p:nvPr/>
        </p:nvSpPr>
        <p:spPr bwMode="auto">
          <a:xfrm>
            <a:off x="5658447" y="2979535"/>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5</a:t>
            </a:r>
          </a:p>
        </p:txBody>
      </p:sp>
      <p:sp>
        <p:nvSpPr>
          <p:cNvPr id="314386" name="Rectangle 18"/>
          <p:cNvSpPr>
            <a:spLocks noChangeArrowheads="1"/>
          </p:cNvSpPr>
          <p:nvPr/>
        </p:nvSpPr>
        <p:spPr bwMode="auto">
          <a:xfrm>
            <a:off x="2788688" y="3987508"/>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0</a:t>
            </a:r>
          </a:p>
        </p:txBody>
      </p:sp>
      <p:sp>
        <p:nvSpPr>
          <p:cNvPr id="314387" name="Rectangle 19"/>
          <p:cNvSpPr>
            <a:spLocks noChangeArrowheads="1"/>
          </p:cNvSpPr>
          <p:nvPr/>
        </p:nvSpPr>
        <p:spPr bwMode="auto">
          <a:xfrm>
            <a:off x="4223567" y="3987508"/>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1</a:t>
            </a:r>
          </a:p>
        </p:txBody>
      </p:sp>
      <p:sp>
        <p:nvSpPr>
          <p:cNvPr id="314388" name="Rectangle 20"/>
          <p:cNvSpPr>
            <a:spLocks noChangeArrowheads="1"/>
          </p:cNvSpPr>
          <p:nvPr/>
        </p:nvSpPr>
        <p:spPr bwMode="auto">
          <a:xfrm>
            <a:off x="5646588" y="3987508"/>
            <a:ext cx="711510" cy="462482"/>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1350" dirty="0">
                <a:solidFill>
                  <a:schemeClr val="bg1"/>
                </a:solidFill>
              </a:rPr>
              <a:t>2</a:t>
            </a:r>
          </a:p>
        </p:txBody>
      </p:sp>
      <p:sp>
        <p:nvSpPr>
          <p:cNvPr id="4" name="TextBox 3">
            <a:extLst>
              <a:ext uri="{FF2B5EF4-FFF2-40B4-BE49-F238E27FC236}">
                <a16:creationId xmlns:a16="http://schemas.microsoft.com/office/drawing/2014/main" id="{CBFB6C9E-247C-4141-819F-FD8A6576355F}"/>
              </a:ext>
            </a:extLst>
          </p:cNvPr>
          <p:cNvSpPr txBox="1"/>
          <p:nvPr/>
        </p:nvSpPr>
        <p:spPr>
          <a:xfrm>
            <a:off x="6431318" y="3594051"/>
            <a:ext cx="199528" cy="276999"/>
          </a:xfrm>
          <a:prstGeom prst="rect">
            <a:avLst/>
          </a:prstGeom>
          <a:noFill/>
        </p:spPr>
        <p:txBody>
          <a:bodyPr vert="horz" wrap="square" lIns="0" tIns="0" rIns="0" bIns="0" rtlCol="0">
            <a:spAutoFit/>
          </a:bodyPr>
          <a:lstStyle/>
          <a:p>
            <a:pPr algn="ctr"/>
            <a:r>
              <a:rPr lang="en-US" dirty="0">
                <a:solidFill>
                  <a:srgbClr val="009FDF"/>
                </a:solidFill>
              </a:rPr>
              <a:t>1</a:t>
            </a:r>
          </a:p>
        </p:txBody>
      </p:sp>
      <p:sp>
        <p:nvSpPr>
          <p:cNvPr id="52" name="TextBox 51">
            <a:extLst>
              <a:ext uri="{FF2B5EF4-FFF2-40B4-BE49-F238E27FC236}">
                <a16:creationId xmlns:a16="http://schemas.microsoft.com/office/drawing/2014/main" id="{46C22606-2381-7E4D-8342-18DD9E4CA191}"/>
              </a:ext>
            </a:extLst>
          </p:cNvPr>
          <p:cNvSpPr txBox="1"/>
          <p:nvPr/>
        </p:nvSpPr>
        <p:spPr>
          <a:xfrm>
            <a:off x="6411518" y="2532714"/>
            <a:ext cx="199528" cy="276999"/>
          </a:xfrm>
          <a:prstGeom prst="rect">
            <a:avLst/>
          </a:prstGeom>
          <a:noFill/>
        </p:spPr>
        <p:txBody>
          <a:bodyPr vert="horz" wrap="square" lIns="0" tIns="0" rIns="0" bIns="0" rtlCol="0">
            <a:spAutoFit/>
          </a:bodyPr>
          <a:lstStyle/>
          <a:p>
            <a:pPr algn="ctr"/>
            <a:r>
              <a:rPr lang="en-US" dirty="0">
                <a:solidFill>
                  <a:srgbClr val="009FDF"/>
                </a:solidFill>
              </a:rPr>
              <a:t>1</a:t>
            </a:r>
          </a:p>
        </p:txBody>
      </p:sp>
      <p:sp>
        <p:nvSpPr>
          <p:cNvPr id="53" name="TextBox 52">
            <a:extLst>
              <a:ext uri="{FF2B5EF4-FFF2-40B4-BE49-F238E27FC236}">
                <a16:creationId xmlns:a16="http://schemas.microsoft.com/office/drawing/2014/main" id="{EC8BDC8E-F2F4-B444-8671-7D35D1446AFD}"/>
              </a:ext>
            </a:extLst>
          </p:cNvPr>
          <p:cNvSpPr txBox="1"/>
          <p:nvPr/>
        </p:nvSpPr>
        <p:spPr>
          <a:xfrm>
            <a:off x="6411518" y="1524741"/>
            <a:ext cx="199528" cy="276999"/>
          </a:xfrm>
          <a:prstGeom prst="rect">
            <a:avLst/>
          </a:prstGeom>
          <a:noFill/>
        </p:spPr>
        <p:txBody>
          <a:bodyPr vert="horz" wrap="square" lIns="0" tIns="0" rIns="0" bIns="0" rtlCol="0">
            <a:spAutoFit/>
          </a:bodyPr>
          <a:lstStyle/>
          <a:p>
            <a:pPr algn="ctr"/>
            <a:r>
              <a:rPr lang="en-US" dirty="0">
                <a:solidFill>
                  <a:srgbClr val="009FDF"/>
                </a:solidFill>
              </a:rPr>
              <a:t>1</a:t>
            </a:r>
          </a:p>
        </p:txBody>
      </p:sp>
      <p:sp>
        <p:nvSpPr>
          <p:cNvPr id="54" name="TextBox 53">
            <a:extLst>
              <a:ext uri="{FF2B5EF4-FFF2-40B4-BE49-F238E27FC236}">
                <a16:creationId xmlns:a16="http://schemas.microsoft.com/office/drawing/2014/main" id="{48DF825A-2362-C447-B9C4-85787BA0F31C}"/>
              </a:ext>
            </a:extLst>
          </p:cNvPr>
          <p:cNvSpPr txBox="1"/>
          <p:nvPr/>
        </p:nvSpPr>
        <p:spPr>
          <a:xfrm>
            <a:off x="2386609" y="3594051"/>
            <a:ext cx="199528" cy="276999"/>
          </a:xfrm>
          <a:prstGeom prst="rect">
            <a:avLst/>
          </a:prstGeom>
          <a:noFill/>
        </p:spPr>
        <p:txBody>
          <a:bodyPr vert="horz" wrap="square" lIns="0" tIns="0" rIns="0" bIns="0" rtlCol="0">
            <a:spAutoFit/>
          </a:bodyPr>
          <a:lstStyle/>
          <a:p>
            <a:pPr algn="ctr"/>
            <a:r>
              <a:rPr lang="en-US" dirty="0">
                <a:solidFill>
                  <a:srgbClr val="FFC000"/>
                </a:solidFill>
              </a:rPr>
              <a:t>1</a:t>
            </a:r>
          </a:p>
        </p:txBody>
      </p:sp>
      <p:sp>
        <p:nvSpPr>
          <p:cNvPr id="55" name="TextBox 54">
            <a:extLst>
              <a:ext uri="{FF2B5EF4-FFF2-40B4-BE49-F238E27FC236}">
                <a16:creationId xmlns:a16="http://schemas.microsoft.com/office/drawing/2014/main" id="{D0AFBDEE-D56C-734B-AA9C-6350B09F55A7}"/>
              </a:ext>
            </a:extLst>
          </p:cNvPr>
          <p:cNvSpPr txBox="1"/>
          <p:nvPr/>
        </p:nvSpPr>
        <p:spPr>
          <a:xfrm>
            <a:off x="2366809" y="2532714"/>
            <a:ext cx="199528" cy="276999"/>
          </a:xfrm>
          <a:prstGeom prst="rect">
            <a:avLst/>
          </a:prstGeom>
          <a:noFill/>
        </p:spPr>
        <p:txBody>
          <a:bodyPr vert="horz" wrap="square" lIns="0" tIns="0" rIns="0" bIns="0" rtlCol="0">
            <a:spAutoFit/>
          </a:bodyPr>
          <a:lstStyle/>
          <a:p>
            <a:pPr algn="ctr"/>
            <a:r>
              <a:rPr lang="en-US" dirty="0">
                <a:solidFill>
                  <a:srgbClr val="FFC000"/>
                </a:solidFill>
              </a:rPr>
              <a:t>1</a:t>
            </a:r>
          </a:p>
        </p:txBody>
      </p:sp>
      <p:sp>
        <p:nvSpPr>
          <p:cNvPr id="56" name="TextBox 55">
            <a:extLst>
              <a:ext uri="{FF2B5EF4-FFF2-40B4-BE49-F238E27FC236}">
                <a16:creationId xmlns:a16="http://schemas.microsoft.com/office/drawing/2014/main" id="{D8888455-5EEC-9048-93DA-7A85854A8B11}"/>
              </a:ext>
            </a:extLst>
          </p:cNvPr>
          <p:cNvSpPr txBox="1"/>
          <p:nvPr/>
        </p:nvSpPr>
        <p:spPr>
          <a:xfrm>
            <a:off x="2366809" y="1524741"/>
            <a:ext cx="199528" cy="276999"/>
          </a:xfrm>
          <a:prstGeom prst="rect">
            <a:avLst/>
          </a:prstGeom>
          <a:noFill/>
        </p:spPr>
        <p:txBody>
          <a:bodyPr vert="horz" wrap="square" lIns="0" tIns="0" rIns="0" bIns="0" rtlCol="0">
            <a:spAutoFit/>
          </a:bodyPr>
          <a:lstStyle/>
          <a:p>
            <a:pPr algn="ctr"/>
            <a:r>
              <a:rPr lang="en-US" dirty="0">
                <a:solidFill>
                  <a:srgbClr val="FFC000"/>
                </a:solidFill>
              </a:rPr>
              <a:t>1</a:t>
            </a:r>
          </a:p>
        </p:txBody>
      </p:sp>
      <p:sp>
        <p:nvSpPr>
          <p:cNvPr id="60" name="TextBox 59">
            <a:extLst>
              <a:ext uri="{FF2B5EF4-FFF2-40B4-BE49-F238E27FC236}">
                <a16:creationId xmlns:a16="http://schemas.microsoft.com/office/drawing/2014/main" id="{B0A5B88E-AFE3-144C-B331-07B5F00D80AA}"/>
              </a:ext>
            </a:extLst>
          </p:cNvPr>
          <p:cNvSpPr txBox="1"/>
          <p:nvPr/>
        </p:nvSpPr>
        <p:spPr>
          <a:xfrm>
            <a:off x="3738401" y="721668"/>
            <a:ext cx="199528" cy="276999"/>
          </a:xfrm>
          <a:prstGeom prst="rect">
            <a:avLst/>
          </a:prstGeom>
          <a:noFill/>
        </p:spPr>
        <p:txBody>
          <a:bodyPr vert="horz" wrap="square" lIns="0" tIns="0" rIns="0" bIns="0" rtlCol="0">
            <a:spAutoFit/>
          </a:bodyPr>
          <a:lstStyle/>
          <a:p>
            <a:pPr algn="ctr"/>
            <a:r>
              <a:rPr lang="en-US" dirty="0">
                <a:solidFill>
                  <a:srgbClr val="92D050"/>
                </a:solidFill>
              </a:rPr>
              <a:t>1</a:t>
            </a:r>
          </a:p>
        </p:txBody>
      </p:sp>
      <p:sp>
        <p:nvSpPr>
          <p:cNvPr id="61" name="TextBox 60">
            <a:extLst>
              <a:ext uri="{FF2B5EF4-FFF2-40B4-BE49-F238E27FC236}">
                <a16:creationId xmlns:a16="http://schemas.microsoft.com/office/drawing/2014/main" id="{663C0C14-0620-EE49-8053-0E98F0851C94}"/>
              </a:ext>
            </a:extLst>
          </p:cNvPr>
          <p:cNvSpPr txBox="1"/>
          <p:nvPr/>
        </p:nvSpPr>
        <p:spPr>
          <a:xfrm>
            <a:off x="5165215" y="725269"/>
            <a:ext cx="199528" cy="276999"/>
          </a:xfrm>
          <a:prstGeom prst="rect">
            <a:avLst/>
          </a:prstGeom>
          <a:noFill/>
        </p:spPr>
        <p:txBody>
          <a:bodyPr vert="horz" wrap="square" lIns="0" tIns="0" rIns="0" bIns="0" rtlCol="0">
            <a:spAutoFit/>
          </a:bodyPr>
          <a:lstStyle/>
          <a:p>
            <a:pPr algn="ctr"/>
            <a:r>
              <a:rPr lang="en-US" dirty="0">
                <a:solidFill>
                  <a:srgbClr val="92D050"/>
                </a:solidFill>
              </a:rPr>
              <a:t>1</a:t>
            </a:r>
          </a:p>
        </p:txBody>
      </p:sp>
      <p:sp>
        <p:nvSpPr>
          <p:cNvPr id="62" name="TextBox 61">
            <a:extLst>
              <a:ext uri="{FF2B5EF4-FFF2-40B4-BE49-F238E27FC236}">
                <a16:creationId xmlns:a16="http://schemas.microsoft.com/office/drawing/2014/main" id="{66786496-2669-2440-A37F-71C94E56C44D}"/>
              </a:ext>
            </a:extLst>
          </p:cNvPr>
          <p:cNvSpPr txBox="1"/>
          <p:nvPr/>
        </p:nvSpPr>
        <p:spPr>
          <a:xfrm>
            <a:off x="3738401" y="4452665"/>
            <a:ext cx="199528" cy="276999"/>
          </a:xfrm>
          <a:prstGeom prst="rect">
            <a:avLst/>
          </a:prstGeom>
          <a:noFill/>
        </p:spPr>
        <p:txBody>
          <a:bodyPr vert="horz" wrap="square" lIns="0" tIns="0" rIns="0" bIns="0" rtlCol="0">
            <a:spAutoFit/>
          </a:bodyPr>
          <a:lstStyle/>
          <a:p>
            <a:pPr algn="ctr"/>
            <a:r>
              <a:rPr lang="en-US" dirty="0">
                <a:solidFill>
                  <a:srgbClr val="FF0000"/>
                </a:solidFill>
              </a:rPr>
              <a:t>1</a:t>
            </a:r>
          </a:p>
        </p:txBody>
      </p:sp>
      <p:sp>
        <p:nvSpPr>
          <p:cNvPr id="63" name="TextBox 62">
            <a:extLst>
              <a:ext uri="{FF2B5EF4-FFF2-40B4-BE49-F238E27FC236}">
                <a16:creationId xmlns:a16="http://schemas.microsoft.com/office/drawing/2014/main" id="{8A983F0E-C445-0B4B-86E6-C999C478C14F}"/>
              </a:ext>
            </a:extLst>
          </p:cNvPr>
          <p:cNvSpPr txBox="1"/>
          <p:nvPr/>
        </p:nvSpPr>
        <p:spPr>
          <a:xfrm>
            <a:off x="5165215" y="4456266"/>
            <a:ext cx="347562" cy="276999"/>
          </a:xfrm>
          <a:prstGeom prst="rect">
            <a:avLst/>
          </a:prstGeom>
          <a:noFill/>
        </p:spPr>
        <p:txBody>
          <a:bodyPr vert="horz" wrap="square" lIns="0" tIns="0" rIns="0" bIns="0" rtlCol="0">
            <a:spAutoFit/>
          </a:bodyPr>
          <a:lstStyle/>
          <a:p>
            <a:pPr algn="ctr"/>
            <a:r>
              <a:rPr lang="en-US" dirty="0">
                <a:solidFill>
                  <a:srgbClr val="FF0000"/>
                </a:solidFill>
              </a:rPr>
              <a:t>1</a:t>
            </a:r>
          </a:p>
        </p:txBody>
      </p:sp>
      <p:sp>
        <p:nvSpPr>
          <p:cNvPr id="5" name="TextBox 4">
            <a:extLst>
              <a:ext uri="{FF2B5EF4-FFF2-40B4-BE49-F238E27FC236}">
                <a16:creationId xmlns:a16="http://schemas.microsoft.com/office/drawing/2014/main" id="{6D915C11-08ED-FA4D-986C-B79522266F95}"/>
              </a:ext>
            </a:extLst>
          </p:cNvPr>
          <p:cNvSpPr txBox="1"/>
          <p:nvPr/>
        </p:nvSpPr>
        <p:spPr>
          <a:xfrm>
            <a:off x="6553358" y="4035486"/>
            <a:ext cx="2452594" cy="615553"/>
          </a:xfrm>
          <a:prstGeom prst="rect">
            <a:avLst/>
          </a:prstGeom>
          <a:noFill/>
        </p:spPr>
        <p:txBody>
          <a:bodyPr vert="horz" wrap="none" lIns="0" tIns="0" rIns="0" bIns="0" rtlCol="0">
            <a:spAutoFit/>
          </a:bodyPr>
          <a:lstStyle/>
          <a:p>
            <a:pPr algn="r"/>
            <a:r>
              <a:rPr lang="en-US" sz="2000" dirty="0">
                <a:solidFill>
                  <a:srgbClr val="003C71"/>
                </a:solidFill>
              </a:rPr>
              <a:t>We Ran the Numbers</a:t>
            </a:r>
          </a:p>
          <a:p>
            <a:pPr algn="r"/>
            <a:r>
              <a:rPr lang="en-US" sz="2000" dirty="0">
                <a:solidFill>
                  <a:srgbClr val="003C71"/>
                </a:solidFill>
              </a:rPr>
              <a:t>1 &lt; 10</a:t>
            </a:r>
          </a:p>
        </p:txBody>
      </p:sp>
    </p:spTree>
    <p:extLst>
      <p:ext uri="{BB962C8B-B14F-4D97-AF65-F5344CB8AC3E}">
        <p14:creationId xmlns:p14="http://schemas.microsoft.com/office/powerpoint/2010/main" val="246813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p:bldP spid="53" grpId="0"/>
      <p:bldP spid="54" grpId="0"/>
      <p:bldP spid="55" grpId="0"/>
      <p:bldP spid="56" grpId="0"/>
      <p:bldP spid="60" grpId="0"/>
      <p:bldP spid="61" grpId="0"/>
      <p:bldP spid="62" grpId="0"/>
      <p:bldP spid="6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94888-48A7-42F6-AE45-2BD5FD40ED91}" type="slidenum">
              <a:rPr lang="en-US" smtClean="0"/>
              <a:pPr/>
              <a:t>23</a:t>
            </a:fld>
            <a:endParaRPr lang="en-US" dirty="0"/>
          </a:p>
        </p:txBody>
      </p:sp>
      <p:sp>
        <p:nvSpPr>
          <p:cNvPr id="332802" name="Rectangle 2"/>
          <p:cNvSpPr>
            <a:spLocks noGrp="1" noChangeArrowheads="1"/>
          </p:cNvSpPr>
          <p:nvPr>
            <p:ph type="title"/>
          </p:nvPr>
        </p:nvSpPr>
        <p:spPr/>
        <p:txBody>
          <a:bodyPr/>
          <a:lstStyle/>
          <a:p>
            <a:r>
              <a:rPr lang="en-US"/>
              <a:t>Lesson: Defer Synchronization</a:t>
            </a:r>
          </a:p>
        </p:txBody>
      </p:sp>
      <p:sp>
        <p:nvSpPr>
          <p:cNvPr id="332803" name="Rectangle 3"/>
          <p:cNvSpPr>
            <a:spLocks noGrp="1" noChangeArrowheads="1"/>
          </p:cNvSpPr>
          <p:nvPr>
            <p:ph sz="quarter" idx="13"/>
          </p:nvPr>
        </p:nvSpPr>
        <p:spPr/>
        <p:txBody>
          <a:bodyPr/>
          <a:lstStyle/>
          <a:p>
            <a:r>
              <a:rPr lang="en-US" dirty="0"/>
              <a:t>Send-receive accomplishes two things:</a:t>
            </a:r>
          </a:p>
          <a:p>
            <a:pPr lvl="1"/>
            <a:r>
              <a:rPr lang="en-US" dirty="0"/>
              <a:t>Data transfer</a:t>
            </a:r>
          </a:p>
          <a:p>
            <a:pPr lvl="1"/>
            <a:r>
              <a:rPr lang="en-US" dirty="0"/>
              <a:t>Synchronization</a:t>
            </a:r>
          </a:p>
          <a:p>
            <a:r>
              <a:rPr lang="en-US" dirty="0"/>
              <a:t>In many cases, there is more synchronization than required</a:t>
            </a:r>
          </a:p>
          <a:p>
            <a:r>
              <a:rPr lang="en-US" dirty="0"/>
              <a:t>Use non-blocking operations and </a:t>
            </a:r>
            <a:r>
              <a:rPr lang="en-US" b="1" dirty="0" err="1">
                <a:latin typeface="Menlo" panose="020B0609030804020204" pitchFamily="49" charset="0"/>
                <a:ea typeface="Menlo" panose="020B0609030804020204" pitchFamily="49" charset="0"/>
                <a:cs typeface="Menlo" panose="020B0609030804020204" pitchFamily="49" charset="0"/>
              </a:rPr>
              <a:t>MPI_Waitall</a:t>
            </a:r>
            <a:r>
              <a:rPr lang="en-US" dirty="0">
                <a:ea typeface="Menlo" panose="020B0609030804020204" pitchFamily="49" charset="0"/>
                <a:cs typeface="Menlo" panose="020B0609030804020204" pitchFamily="49" charset="0"/>
              </a:rPr>
              <a:t> </a:t>
            </a:r>
            <a:r>
              <a:rPr lang="en-US" dirty="0"/>
              <a:t>to defer synchronization</a:t>
            </a:r>
          </a:p>
          <a:p>
            <a:r>
              <a:rPr lang="en-US" dirty="0"/>
              <a:t>Tools can help out with identifying performance issues</a:t>
            </a:r>
          </a:p>
          <a:p>
            <a:pPr lvl="1"/>
            <a:r>
              <a:rPr lang="en-US" dirty="0"/>
              <a:t>Intel® Trace Analyzer and Collector (ITAC), Tau, </a:t>
            </a:r>
            <a:r>
              <a:rPr lang="en-US" dirty="0" err="1"/>
              <a:t>HPCToolkit</a:t>
            </a:r>
            <a:r>
              <a:rPr lang="en-US" dirty="0"/>
              <a:t>, and </a:t>
            </a:r>
            <a:r>
              <a:rPr lang="en-US" dirty="0" err="1"/>
              <a:t>Scalasca</a:t>
            </a:r>
            <a:r>
              <a:rPr lang="en-US" dirty="0"/>
              <a:t> are popular profiling tools</a:t>
            </a:r>
          </a:p>
        </p:txBody>
      </p:sp>
      <p:sp>
        <p:nvSpPr>
          <p:cNvPr id="3" name="Footer Placeholder 2"/>
          <p:cNvSpPr>
            <a:spLocks noGrp="1"/>
          </p:cNvSpPr>
          <p:nvPr>
            <p:ph type="ftr" sz="quarter" idx="3"/>
          </p:nvPr>
        </p:nvSpPr>
        <p:spPr/>
        <p:txBody>
          <a:bodyPr/>
          <a:lstStyle/>
          <a:p>
            <a:r>
              <a:rPr lang="en-US"/>
              <a:t>Introduction to MPI, Argonne (06/26/2017)</a:t>
            </a:r>
            <a:endParaRPr lang="en-US" dirty="0"/>
          </a:p>
        </p:txBody>
      </p:sp>
    </p:spTree>
    <p:extLst>
      <p:ext uri="{BB962C8B-B14F-4D97-AF65-F5344CB8AC3E}">
        <p14:creationId xmlns:p14="http://schemas.microsoft.com/office/powerpoint/2010/main" val="4261316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30882C-47DB-E84E-B06B-4998144F1B2D}"/>
              </a:ext>
            </a:extLst>
          </p:cNvPr>
          <p:cNvSpPr>
            <a:spLocks noGrp="1"/>
          </p:cNvSpPr>
          <p:nvPr>
            <p:ph type="sldNum" sz="quarter" idx="12"/>
          </p:nvPr>
        </p:nvSpPr>
        <p:spPr/>
        <p:txBody>
          <a:bodyPr/>
          <a:lstStyle/>
          <a:p>
            <a:fld id="{EE2556C5-CE8C-6547-B838-EA80C61A4AF7}" type="slidenum">
              <a:rPr lang="en-US" smtClean="0"/>
              <a:pPr/>
              <a:t>24</a:t>
            </a:fld>
            <a:endParaRPr lang="en-US" dirty="0"/>
          </a:p>
        </p:txBody>
      </p:sp>
      <p:sp>
        <p:nvSpPr>
          <p:cNvPr id="3" name="Title 2">
            <a:extLst>
              <a:ext uri="{FF2B5EF4-FFF2-40B4-BE49-F238E27FC236}">
                <a16:creationId xmlns:a16="http://schemas.microsoft.com/office/drawing/2014/main" id="{852AC789-1013-2D40-9FC8-6FA06366D96A}"/>
              </a:ext>
            </a:extLst>
          </p:cNvPr>
          <p:cNvSpPr>
            <a:spLocks noGrp="1"/>
          </p:cNvSpPr>
          <p:nvPr>
            <p:ph type="title"/>
          </p:nvPr>
        </p:nvSpPr>
        <p:spPr/>
        <p:txBody>
          <a:bodyPr/>
          <a:lstStyle/>
          <a:p>
            <a:r>
              <a:rPr lang="en-US" dirty="0"/>
              <a:t>All of This Works for Collectives Too!</a:t>
            </a:r>
          </a:p>
        </p:txBody>
      </p:sp>
      <p:sp>
        <p:nvSpPr>
          <p:cNvPr id="4" name="Content Placeholder 3">
            <a:extLst>
              <a:ext uri="{FF2B5EF4-FFF2-40B4-BE49-F238E27FC236}">
                <a16:creationId xmlns:a16="http://schemas.microsoft.com/office/drawing/2014/main" id="{55D20AE1-8FED-7D48-BAB0-1D21E4057A0A}"/>
              </a:ext>
            </a:extLst>
          </p:cNvPr>
          <p:cNvSpPr>
            <a:spLocks noGrp="1"/>
          </p:cNvSpPr>
          <p:nvPr>
            <p:ph sz="quarter" idx="13"/>
          </p:nvPr>
        </p:nvSpPr>
        <p:spPr/>
        <p:txBody>
          <a:bodyPr/>
          <a:lstStyle/>
          <a:p>
            <a:r>
              <a:rPr lang="en-US" dirty="0"/>
              <a:t>Recently (MPI 3.0), non-blocking collectives were added to the MPI Standard.</a:t>
            </a:r>
          </a:p>
          <a:p>
            <a:r>
              <a:rPr lang="en-US" dirty="0"/>
              <a:t>Now you can use MPI_IREDUCE, MPI_IBCAST, and even MPI_IBARRIER.</a:t>
            </a:r>
          </a:p>
        </p:txBody>
      </p:sp>
      <p:sp>
        <p:nvSpPr>
          <p:cNvPr id="5" name="Footer Placeholder 4">
            <a:extLst>
              <a:ext uri="{FF2B5EF4-FFF2-40B4-BE49-F238E27FC236}">
                <a16:creationId xmlns:a16="http://schemas.microsoft.com/office/drawing/2014/main" id="{695B25AD-8FB3-F349-840A-6205219B7B5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62655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Advanced Topics: One-sided Communication</a:t>
            </a:r>
          </a:p>
        </p:txBody>
      </p:sp>
      <p:sp>
        <p:nvSpPr>
          <p:cNvPr id="2" name="Text Placeholder 1">
            <a:extLst>
              <a:ext uri="{FF2B5EF4-FFF2-40B4-BE49-F238E27FC236}">
                <a16:creationId xmlns:a16="http://schemas.microsoft.com/office/drawing/2014/main" id="{A29F0033-2DBE-AA47-A16B-6537A74CB98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18750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27"/>
          <p:cNvSpPr>
            <a:spLocks noGrp="1"/>
          </p:cNvSpPr>
          <p:nvPr>
            <p:ph type="sldNum" sz="quarter" idx="12"/>
          </p:nvPr>
        </p:nvSpPr>
        <p:spPr/>
        <p:txBody>
          <a:bodyPr/>
          <a:lstStyle/>
          <a:p>
            <a:fld id="{6B394888-48A7-42F6-AE45-2BD5FD40ED91}" type="slidenum">
              <a:rPr lang="en-US" smtClean="0"/>
              <a:pPr/>
              <a:t>26</a:t>
            </a:fld>
            <a:endParaRPr lang="en-US" dirty="0"/>
          </a:p>
        </p:txBody>
      </p:sp>
      <p:sp>
        <p:nvSpPr>
          <p:cNvPr id="2" name="Title 1"/>
          <p:cNvSpPr>
            <a:spLocks noGrp="1"/>
          </p:cNvSpPr>
          <p:nvPr>
            <p:ph type="title"/>
          </p:nvPr>
        </p:nvSpPr>
        <p:spPr/>
        <p:txBody>
          <a:bodyPr/>
          <a:lstStyle/>
          <a:p>
            <a:r>
              <a:rPr lang="en-US" dirty="0"/>
              <a:t>One-sided Communication</a:t>
            </a:r>
          </a:p>
        </p:txBody>
      </p:sp>
      <p:sp>
        <p:nvSpPr>
          <p:cNvPr id="3" name="Content Placeholder 2"/>
          <p:cNvSpPr>
            <a:spLocks noGrp="1"/>
          </p:cNvSpPr>
          <p:nvPr>
            <p:ph sz="quarter" idx="13"/>
          </p:nvPr>
        </p:nvSpPr>
        <p:spPr/>
        <p:txBody>
          <a:bodyPr/>
          <a:lstStyle/>
          <a:p>
            <a:r>
              <a:rPr lang="en-US" dirty="0"/>
              <a:t>The basic idea of one-sided communication models is to decouple data movement with process synchronization</a:t>
            </a:r>
          </a:p>
          <a:p>
            <a:pPr lvl="1"/>
            <a:r>
              <a:rPr lang="en-US" dirty="0"/>
              <a:t>Should be able to move data without requiring synchronization</a:t>
            </a:r>
          </a:p>
          <a:p>
            <a:pPr lvl="1"/>
            <a:r>
              <a:rPr lang="en-US" dirty="0"/>
              <a:t>Each process exposes a part of its</a:t>
            </a:r>
            <a:br>
              <a:rPr lang="en-US" dirty="0"/>
            </a:br>
            <a:r>
              <a:rPr lang="en-US" dirty="0"/>
              <a:t>memory to other processes</a:t>
            </a:r>
          </a:p>
          <a:p>
            <a:pPr lvl="1"/>
            <a:r>
              <a:rPr lang="en-US" dirty="0"/>
              <a:t>Other processes can</a:t>
            </a:r>
            <a:br>
              <a:rPr lang="en-US" dirty="0"/>
            </a:br>
            <a:r>
              <a:rPr lang="en-US" dirty="0"/>
              <a:t>directly read from or</a:t>
            </a:r>
            <a:br>
              <a:rPr lang="en-US" dirty="0"/>
            </a:br>
            <a:r>
              <a:rPr lang="en-US" dirty="0"/>
              <a:t>write to this memory</a:t>
            </a:r>
          </a:p>
        </p:txBody>
      </p:sp>
      <p:sp>
        <p:nvSpPr>
          <p:cNvPr id="29" name="Footer Placeholder 1"/>
          <p:cNvSpPr>
            <a:spLocks noGrp="1"/>
          </p:cNvSpPr>
          <p:nvPr>
            <p:ph type="ftr" sz="quarter" idx="3"/>
          </p:nvPr>
        </p:nvSpPr>
        <p:spPr/>
        <p:txBody>
          <a:bodyPr/>
          <a:lstStyle/>
          <a:p>
            <a:r>
              <a:rPr lang="en-US"/>
              <a:t>Advanced MPI, Argonne (06/14/2016)</a:t>
            </a:r>
            <a:endParaRPr lang="en-US" dirty="0"/>
          </a:p>
        </p:txBody>
      </p:sp>
      <p:grpSp>
        <p:nvGrpSpPr>
          <p:cNvPr id="4" name="Group 3">
            <a:extLst>
              <a:ext uri="{FF2B5EF4-FFF2-40B4-BE49-F238E27FC236}">
                <a16:creationId xmlns:a16="http://schemas.microsoft.com/office/drawing/2014/main" id="{E18F8E22-17CD-7447-BED1-FFBEF6434E7A}"/>
              </a:ext>
            </a:extLst>
          </p:cNvPr>
          <p:cNvGrpSpPr/>
          <p:nvPr/>
        </p:nvGrpSpPr>
        <p:grpSpPr>
          <a:xfrm>
            <a:off x="3633852" y="2628900"/>
            <a:ext cx="5372100" cy="2000250"/>
            <a:chOff x="1657350" y="2800350"/>
            <a:chExt cx="5372100" cy="2000250"/>
          </a:xfrm>
        </p:grpSpPr>
        <p:sp>
          <p:nvSpPr>
            <p:cNvPr id="5" name="Rounded Rectangle 4"/>
            <p:cNvSpPr/>
            <p:nvPr/>
          </p:nvSpPr>
          <p:spPr bwMode="auto">
            <a:xfrm>
              <a:off x="3714750" y="2800350"/>
              <a:ext cx="914400" cy="2000250"/>
            </a:xfrm>
            <a:prstGeom prst="roundRect">
              <a:avLst/>
            </a:prstGeom>
            <a:solidFill>
              <a:schemeClr val="accent3">
                <a:lumMod val="75000"/>
              </a:schemeClr>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b="1" dirty="0">
                  <a:latin typeface="Arial" charset="0"/>
                  <a:cs typeface="Arial" charset="0"/>
                </a:rPr>
                <a:t>Process 1</a:t>
              </a:r>
            </a:p>
          </p:txBody>
        </p:sp>
        <p:sp>
          <p:nvSpPr>
            <p:cNvPr id="6" name="Rounded Rectangle 5"/>
            <p:cNvSpPr/>
            <p:nvPr/>
          </p:nvSpPr>
          <p:spPr bwMode="auto">
            <a:xfrm>
              <a:off x="4857750" y="2800350"/>
              <a:ext cx="914400" cy="2000250"/>
            </a:xfrm>
            <a:prstGeom prst="roundRect">
              <a:avLst/>
            </a:prstGeom>
            <a:solidFill>
              <a:schemeClr val="accent3">
                <a:lumMod val="75000"/>
              </a:schemeClr>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b="1" dirty="0">
                  <a:latin typeface="Arial" charset="0"/>
                  <a:cs typeface="Arial" charset="0"/>
                </a:rPr>
                <a:t>Process 2</a:t>
              </a:r>
            </a:p>
          </p:txBody>
        </p:sp>
        <p:sp>
          <p:nvSpPr>
            <p:cNvPr id="7" name="Rounded Rectangle 6"/>
            <p:cNvSpPr/>
            <p:nvPr/>
          </p:nvSpPr>
          <p:spPr bwMode="auto">
            <a:xfrm>
              <a:off x="6000750" y="2800350"/>
              <a:ext cx="914400" cy="2000250"/>
            </a:xfrm>
            <a:prstGeom prst="roundRect">
              <a:avLst/>
            </a:prstGeom>
            <a:solidFill>
              <a:schemeClr val="accent3">
                <a:lumMod val="75000"/>
              </a:schemeClr>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b="1" dirty="0">
                  <a:latin typeface="Arial" charset="0"/>
                  <a:cs typeface="Arial" charset="0"/>
                </a:rPr>
                <a:t>Process 3</a:t>
              </a:r>
            </a:p>
          </p:txBody>
        </p:sp>
        <p:sp>
          <p:nvSpPr>
            <p:cNvPr id="8" name="Rectangle 7"/>
            <p:cNvSpPr/>
            <p:nvPr/>
          </p:nvSpPr>
          <p:spPr bwMode="auto">
            <a:xfrm>
              <a:off x="3829050" y="3943350"/>
              <a:ext cx="685800" cy="74295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1050" dirty="0">
                  <a:solidFill>
                    <a:schemeClr val="bg2">
                      <a:lumMod val="10000"/>
                    </a:schemeClr>
                  </a:solidFill>
                  <a:latin typeface="Arial" charset="0"/>
                  <a:cs typeface="Arial" charset="0"/>
                </a:rPr>
                <a:t>Private</a:t>
              </a:r>
            </a:p>
            <a:p>
              <a:pPr algn="ctr" eaLnBrk="0" fontAlgn="base" hangingPunct="0">
                <a:spcBef>
                  <a:spcPct val="0"/>
                </a:spcBef>
                <a:spcAft>
                  <a:spcPct val="0"/>
                </a:spcAft>
              </a:pPr>
              <a:r>
                <a:rPr lang="en-US" sz="1050" dirty="0">
                  <a:solidFill>
                    <a:schemeClr val="bg2">
                      <a:lumMod val="10000"/>
                    </a:schemeClr>
                  </a:solidFill>
                  <a:latin typeface="Arial" charset="0"/>
                  <a:cs typeface="Arial" charset="0"/>
                </a:rPr>
                <a:t>Memory</a:t>
              </a:r>
            </a:p>
          </p:txBody>
        </p:sp>
        <p:sp>
          <p:nvSpPr>
            <p:cNvPr id="9" name="Rectangle 8"/>
            <p:cNvSpPr/>
            <p:nvPr/>
          </p:nvSpPr>
          <p:spPr bwMode="auto">
            <a:xfrm>
              <a:off x="4972050" y="3943350"/>
              <a:ext cx="685800" cy="74295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1050" dirty="0">
                  <a:solidFill>
                    <a:schemeClr val="bg2">
                      <a:lumMod val="10000"/>
                    </a:schemeClr>
                  </a:solidFill>
                  <a:latin typeface="Arial" charset="0"/>
                  <a:cs typeface="Arial" charset="0"/>
                </a:rPr>
                <a:t>Private</a:t>
              </a:r>
            </a:p>
            <a:p>
              <a:pPr algn="ctr" eaLnBrk="0" fontAlgn="base" hangingPunct="0">
                <a:spcBef>
                  <a:spcPct val="0"/>
                </a:spcBef>
                <a:spcAft>
                  <a:spcPct val="0"/>
                </a:spcAft>
              </a:pPr>
              <a:r>
                <a:rPr lang="en-US" sz="1050" dirty="0">
                  <a:solidFill>
                    <a:schemeClr val="bg2">
                      <a:lumMod val="10000"/>
                    </a:schemeClr>
                  </a:solidFill>
                  <a:latin typeface="Arial" charset="0"/>
                  <a:cs typeface="Arial" charset="0"/>
                </a:rPr>
                <a:t>Memory</a:t>
              </a:r>
            </a:p>
          </p:txBody>
        </p:sp>
        <p:sp>
          <p:nvSpPr>
            <p:cNvPr id="10" name="Rectangle 9"/>
            <p:cNvSpPr/>
            <p:nvPr/>
          </p:nvSpPr>
          <p:spPr bwMode="auto">
            <a:xfrm>
              <a:off x="6115050" y="3943350"/>
              <a:ext cx="685800" cy="74295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1050" dirty="0">
                  <a:solidFill>
                    <a:schemeClr val="bg2">
                      <a:lumMod val="10000"/>
                    </a:schemeClr>
                  </a:solidFill>
                  <a:latin typeface="Arial" charset="0"/>
                  <a:cs typeface="Arial" charset="0"/>
                </a:rPr>
                <a:t>Private</a:t>
              </a:r>
            </a:p>
            <a:p>
              <a:pPr algn="ctr" eaLnBrk="0" fontAlgn="base" hangingPunct="0">
                <a:spcBef>
                  <a:spcPct val="0"/>
                </a:spcBef>
                <a:spcAft>
                  <a:spcPct val="0"/>
                </a:spcAft>
              </a:pPr>
              <a:r>
                <a:rPr lang="en-US" sz="1050" dirty="0">
                  <a:solidFill>
                    <a:schemeClr val="bg2">
                      <a:lumMod val="10000"/>
                    </a:schemeClr>
                  </a:solidFill>
                  <a:latin typeface="Arial" charset="0"/>
                  <a:cs typeface="Arial" charset="0"/>
                </a:rPr>
                <a:t>Memory</a:t>
              </a:r>
            </a:p>
          </p:txBody>
        </p:sp>
        <p:sp>
          <p:nvSpPr>
            <p:cNvPr id="11" name="Rounded Rectangle 10"/>
            <p:cNvSpPr/>
            <p:nvPr/>
          </p:nvSpPr>
          <p:spPr bwMode="auto">
            <a:xfrm>
              <a:off x="2571750" y="2800350"/>
              <a:ext cx="914400" cy="2000250"/>
            </a:xfrm>
            <a:prstGeom prst="roundRect">
              <a:avLst/>
            </a:prstGeom>
            <a:solidFill>
              <a:schemeClr val="accent3">
                <a:lumMod val="75000"/>
              </a:schemeClr>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b="1" dirty="0">
                  <a:latin typeface="Arial" charset="0"/>
                  <a:cs typeface="Arial" charset="0"/>
                </a:rPr>
                <a:t>Process 0</a:t>
              </a:r>
            </a:p>
          </p:txBody>
        </p:sp>
        <p:sp>
          <p:nvSpPr>
            <p:cNvPr id="12" name="Rectangle 11"/>
            <p:cNvSpPr/>
            <p:nvPr/>
          </p:nvSpPr>
          <p:spPr bwMode="auto">
            <a:xfrm>
              <a:off x="2686050" y="3943350"/>
              <a:ext cx="685800" cy="74295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1050" dirty="0">
                  <a:solidFill>
                    <a:schemeClr val="bg2">
                      <a:lumMod val="10000"/>
                    </a:schemeClr>
                  </a:solidFill>
                  <a:latin typeface="Arial" charset="0"/>
                  <a:cs typeface="Arial" charset="0"/>
                </a:rPr>
                <a:t>Private</a:t>
              </a:r>
            </a:p>
            <a:p>
              <a:pPr algn="ctr" eaLnBrk="0" fontAlgn="base" hangingPunct="0">
                <a:spcBef>
                  <a:spcPct val="0"/>
                </a:spcBef>
                <a:spcAft>
                  <a:spcPct val="0"/>
                </a:spcAft>
              </a:pPr>
              <a:r>
                <a:rPr lang="en-US" sz="1050" dirty="0">
                  <a:solidFill>
                    <a:schemeClr val="bg2">
                      <a:lumMod val="10000"/>
                    </a:schemeClr>
                  </a:solidFill>
                  <a:latin typeface="Arial" charset="0"/>
                  <a:cs typeface="Arial" charset="0"/>
                </a:rPr>
                <a:t>Memory</a:t>
              </a:r>
            </a:p>
          </p:txBody>
        </p:sp>
        <p:sp>
          <p:nvSpPr>
            <p:cNvPr id="14" name="Rectangle 13"/>
            <p:cNvSpPr/>
            <p:nvPr/>
          </p:nvSpPr>
          <p:spPr bwMode="auto">
            <a:xfrm>
              <a:off x="2686050" y="3200400"/>
              <a:ext cx="685800" cy="742950"/>
            </a:xfrm>
            <a:prstGeom prst="rect">
              <a:avLst/>
            </a:prstGeom>
            <a:solidFill>
              <a:srgbClr val="FFC000"/>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900" dirty="0">
                  <a:solidFill>
                    <a:schemeClr val="bg2">
                      <a:lumMod val="10000"/>
                    </a:schemeClr>
                  </a:solidFill>
                  <a:latin typeface="Arial" charset="0"/>
                  <a:cs typeface="Arial" charset="0"/>
                </a:rPr>
                <a:t>Remotely</a:t>
              </a:r>
            </a:p>
            <a:p>
              <a:pPr algn="ctr" eaLnBrk="0" fontAlgn="base" hangingPunct="0">
                <a:spcBef>
                  <a:spcPct val="0"/>
                </a:spcBef>
                <a:spcAft>
                  <a:spcPct val="0"/>
                </a:spcAft>
              </a:pPr>
              <a:r>
                <a:rPr lang="en-US" sz="900" dirty="0">
                  <a:solidFill>
                    <a:schemeClr val="bg2">
                      <a:lumMod val="10000"/>
                    </a:schemeClr>
                  </a:solidFill>
                  <a:latin typeface="Arial" charset="0"/>
                  <a:cs typeface="Arial" charset="0"/>
                </a:rPr>
                <a:t>Accessible</a:t>
              </a:r>
            </a:p>
            <a:p>
              <a:pPr algn="ctr" eaLnBrk="0" fontAlgn="base" hangingPunct="0">
                <a:spcBef>
                  <a:spcPct val="0"/>
                </a:spcBef>
                <a:spcAft>
                  <a:spcPct val="0"/>
                </a:spcAft>
              </a:pPr>
              <a:r>
                <a:rPr lang="en-US" sz="900" dirty="0">
                  <a:solidFill>
                    <a:schemeClr val="bg2">
                      <a:lumMod val="10000"/>
                    </a:schemeClr>
                  </a:solidFill>
                  <a:latin typeface="Arial" charset="0"/>
                  <a:cs typeface="Arial" charset="0"/>
                </a:rPr>
                <a:t>Memory</a:t>
              </a:r>
            </a:p>
          </p:txBody>
        </p:sp>
        <p:sp>
          <p:nvSpPr>
            <p:cNvPr id="15" name="Rectangle 14"/>
            <p:cNvSpPr/>
            <p:nvPr/>
          </p:nvSpPr>
          <p:spPr bwMode="auto">
            <a:xfrm>
              <a:off x="3829050" y="3200400"/>
              <a:ext cx="685800" cy="742950"/>
            </a:xfrm>
            <a:prstGeom prst="rect">
              <a:avLst/>
            </a:prstGeom>
            <a:solidFill>
              <a:srgbClr val="FFC000"/>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900" dirty="0">
                  <a:solidFill>
                    <a:schemeClr val="bg2">
                      <a:lumMod val="10000"/>
                    </a:schemeClr>
                  </a:solidFill>
                  <a:latin typeface="Arial" charset="0"/>
                  <a:cs typeface="Arial" charset="0"/>
                </a:rPr>
                <a:t>Remotely</a:t>
              </a:r>
            </a:p>
            <a:p>
              <a:pPr algn="ctr" eaLnBrk="0" fontAlgn="base" hangingPunct="0">
                <a:spcBef>
                  <a:spcPct val="0"/>
                </a:spcBef>
                <a:spcAft>
                  <a:spcPct val="0"/>
                </a:spcAft>
              </a:pPr>
              <a:r>
                <a:rPr lang="en-US" sz="900" dirty="0">
                  <a:solidFill>
                    <a:schemeClr val="bg2">
                      <a:lumMod val="10000"/>
                    </a:schemeClr>
                  </a:solidFill>
                  <a:latin typeface="Arial" charset="0"/>
                  <a:cs typeface="Arial" charset="0"/>
                </a:rPr>
                <a:t>Accessible</a:t>
              </a:r>
            </a:p>
            <a:p>
              <a:pPr algn="ctr" eaLnBrk="0" fontAlgn="base" hangingPunct="0">
                <a:spcBef>
                  <a:spcPct val="0"/>
                </a:spcBef>
                <a:spcAft>
                  <a:spcPct val="0"/>
                </a:spcAft>
              </a:pPr>
              <a:r>
                <a:rPr lang="en-US" sz="900" dirty="0">
                  <a:solidFill>
                    <a:schemeClr val="bg2">
                      <a:lumMod val="10000"/>
                    </a:schemeClr>
                  </a:solidFill>
                  <a:latin typeface="Arial" charset="0"/>
                  <a:cs typeface="Arial" charset="0"/>
                </a:rPr>
                <a:t>Memory</a:t>
              </a:r>
            </a:p>
          </p:txBody>
        </p:sp>
        <p:sp>
          <p:nvSpPr>
            <p:cNvPr id="16" name="Rectangle 15"/>
            <p:cNvSpPr/>
            <p:nvPr/>
          </p:nvSpPr>
          <p:spPr bwMode="auto">
            <a:xfrm>
              <a:off x="4972050" y="3200400"/>
              <a:ext cx="685800" cy="742950"/>
            </a:xfrm>
            <a:prstGeom prst="rect">
              <a:avLst/>
            </a:prstGeom>
            <a:solidFill>
              <a:srgbClr val="FFC000"/>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900" dirty="0">
                  <a:solidFill>
                    <a:schemeClr val="bg2">
                      <a:lumMod val="10000"/>
                    </a:schemeClr>
                  </a:solidFill>
                  <a:latin typeface="Arial" charset="0"/>
                  <a:cs typeface="Arial" charset="0"/>
                </a:rPr>
                <a:t>Remotely</a:t>
              </a:r>
            </a:p>
            <a:p>
              <a:pPr algn="ctr" eaLnBrk="0" fontAlgn="base" hangingPunct="0">
                <a:spcBef>
                  <a:spcPct val="0"/>
                </a:spcBef>
                <a:spcAft>
                  <a:spcPct val="0"/>
                </a:spcAft>
              </a:pPr>
              <a:r>
                <a:rPr lang="en-US" sz="900" dirty="0">
                  <a:solidFill>
                    <a:schemeClr val="bg2">
                      <a:lumMod val="10000"/>
                    </a:schemeClr>
                  </a:solidFill>
                  <a:latin typeface="Arial" charset="0"/>
                  <a:cs typeface="Arial" charset="0"/>
                </a:rPr>
                <a:t>Accessible Memory</a:t>
              </a:r>
            </a:p>
          </p:txBody>
        </p:sp>
        <p:sp>
          <p:nvSpPr>
            <p:cNvPr id="17" name="Rectangle 16"/>
            <p:cNvSpPr/>
            <p:nvPr/>
          </p:nvSpPr>
          <p:spPr bwMode="auto">
            <a:xfrm>
              <a:off x="6115050" y="3200400"/>
              <a:ext cx="685800" cy="742950"/>
            </a:xfrm>
            <a:prstGeom prst="rect">
              <a:avLst/>
            </a:prstGeom>
            <a:solidFill>
              <a:srgbClr val="FFC000"/>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900" dirty="0">
                  <a:solidFill>
                    <a:schemeClr val="bg2">
                      <a:lumMod val="10000"/>
                    </a:schemeClr>
                  </a:solidFill>
                  <a:latin typeface="Arial" charset="0"/>
                  <a:cs typeface="Arial" charset="0"/>
                </a:rPr>
                <a:t>Remotely</a:t>
              </a:r>
            </a:p>
            <a:p>
              <a:pPr algn="ctr" eaLnBrk="0" fontAlgn="base" hangingPunct="0">
                <a:spcBef>
                  <a:spcPct val="0"/>
                </a:spcBef>
                <a:spcAft>
                  <a:spcPct val="0"/>
                </a:spcAft>
              </a:pPr>
              <a:r>
                <a:rPr lang="en-US" sz="900" dirty="0">
                  <a:solidFill>
                    <a:schemeClr val="bg2">
                      <a:lumMod val="10000"/>
                    </a:schemeClr>
                  </a:solidFill>
                  <a:latin typeface="Arial" charset="0"/>
                  <a:cs typeface="Arial" charset="0"/>
                </a:rPr>
                <a:t>Accessible Memory</a:t>
              </a:r>
            </a:p>
          </p:txBody>
        </p:sp>
        <p:sp>
          <p:nvSpPr>
            <p:cNvPr id="20" name="TextBox 19"/>
            <p:cNvSpPr txBox="1"/>
            <p:nvPr/>
          </p:nvSpPr>
          <p:spPr>
            <a:xfrm>
              <a:off x="1657350" y="3257550"/>
              <a:ext cx="742950" cy="577081"/>
            </a:xfrm>
            <a:prstGeom prst="rect">
              <a:avLst/>
            </a:prstGeom>
            <a:noFill/>
          </p:spPr>
          <p:txBody>
            <a:bodyPr wrap="square" rtlCol="0">
              <a:spAutoFit/>
            </a:bodyPr>
            <a:lstStyle/>
            <a:p>
              <a:pPr algn="ctr"/>
              <a:r>
                <a:rPr lang="en-US" sz="1050" b="1" dirty="0">
                  <a:solidFill>
                    <a:schemeClr val="bg2">
                      <a:lumMod val="10000"/>
                    </a:schemeClr>
                  </a:solidFill>
                </a:rPr>
                <a:t>Global Address Space</a:t>
              </a:r>
            </a:p>
          </p:txBody>
        </p:sp>
        <p:sp>
          <p:nvSpPr>
            <p:cNvPr id="22" name="Rectangle 21"/>
            <p:cNvSpPr/>
            <p:nvPr/>
          </p:nvSpPr>
          <p:spPr bwMode="auto">
            <a:xfrm>
              <a:off x="2686050" y="3200400"/>
              <a:ext cx="685800" cy="14859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1050" dirty="0">
                  <a:solidFill>
                    <a:schemeClr val="bg1"/>
                  </a:solidFill>
                  <a:latin typeface="Arial" charset="0"/>
                  <a:cs typeface="Arial" charset="0"/>
                </a:rPr>
                <a:t>Private</a:t>
              </a:r>
            </a:p>
            <a:p>
              <a:pPr algn="ctr" eaLnBrk="0" fontAlgn="base" hangingPunct="0">
                <a:spcBef>
                  <a:spcPct val="0"/>
                </a:spcBef>
                <a:spcAft>
                  <a:spcPct val="0"/>
                </a:spcAft>
              </a:pPr>
              <a:r>
                <a:rPr lang="en-US" sz="1050" dirty="0">
                  <a:solidFill>
                    <a:schemeClr val="bg1"/>
                  </a:solidFill>
                  <a:latin typeface="Arial" charset="0"/>
                  <a:cs typeface="Arial" charset="0"/>
                </a:rPr>
                <a:t>Memory</a:t>
              </a:r>
            </a:p>
          </p:txBody>
        </p:sp>
        <p:sp>
          <p:nvSpPr>
            <p:cNvPr id="23" name="Rectangle 22"/>
            <p:cNvSpPr/>
            <p:nvPr/>
          </p:nvSpPr>
          <p:spPr bwMode="auto">
            <a:xfrm>
              <a:off x="3829050" y="3200400"/>
              <a:ext cx="685800" cy="14859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1050" dirty="0">
                  <a:solidFill>
                    <a:schemeClr val="bg1"/>
                  </a:solidFill>
                  <a:latin typeface="Arial" charset="0"/>
                  <a:cs typeface="Arial" charset="0"/>
                </a:rPr>
                <a:t>Private</a:t>
              </a:r>
            </a:p>
            <a:p>
              <a:pPr algn="ctr" eaLnBrk="0" fontAlgn="base" hangingPunct="0">
                <a:spcBef>
                  <a:spcPct val="0"/>
                </a:spcBef>
                <a:spcAft>
                  <a:spcPct val="0"/>
                </a:spcAft>
              </a:pPr>
              <a:r>
                <a:rPr lang="en-US" sz="1050" dirty="0">
                  <a:solidFill>
                    <a:schemeClr val="bg1"/>
                  </a:solidFill>
                  <a:latin typeface="Arial" charset="0"/>
                  <a:cs typeface="Arial" charset="0"/>
                </a:rPr>
                <a:t>Memory</a:t>
              </a:r>
            </a:p>
          </p:txBody>
        </p:sp>
        <p:sp>
          <p:nvSpPr>
            <p:cNvPr id="24" name="Rectangle 23"/>
            <p:cNvSpPr/>
            <p:nvPr/>
          </p:nvSpPr>
          <p:spPr bwMode="auto">
            <a:xfrm>
              <a:off x="4972050" y="3200400"/>
              <a:ext cx="685800" cy="14859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1050" dirty="0">
                  <a:solidFill>
                    <a:schemeClr val="bg1"/>
                  </a:solidFill>
                  <a:latin typeface="Arial" charset="0"/>
                  <a:cs typeface="Arial" charset="0"/>
                </a:rPr>
                <a:t>Private</a:t>
              </a:r>
            </a:p>
            <a:p>
              <a:pPr algn="ctr" eaLnBrk="0" fontAlgn="base" hangingPunct="0">
                <a:spcBef>
                  <a:spcPct val="0"/>
                </a:spcBef>
                <a:spcAft>
                  <a:spcPct val="0"/>
                </a:spcAft>
              </a:pPr>
              <a:r>
                <a:rPr lang="en-US" sz="1050" dirty="0">
                  <a:solidFill>
                    <a:schemeClr val="bg1"/>
                  </a:solidFill>
                  <a:latin typeface="Arial" charset="0"/>
                  <a:cs typeface="Arial" charset="0"/>
                </a:rPr>
                <a:t>Memory</a:t>
              </a:r>
            </a:p>
          </p:txBody>
        </p:sp>
        <p:sp>
          <p:nvSpPr>
            <p:cNvPr id="25" name="Rectangle 24"/>
            <p:cNvSpPr/>
            <p:nvPr/>
          </p:nvSpPr>
          <p:spPr bwMode="auto">
            <a:xfrm>
              <a:off x="6115050" y="3200400"/>
              <a:ext cx="685800" cy="14859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1050" dirty="0">
                  <a:solidFill>
                    <a:schemeClr val="bg1"/>
                  </a:solidFill>
                  <a:latin typeface="Arial" charset="0"/>
                  <a:cs typeface="Arial" charset="0"/>
                </a:rPr>
                <a:t>Private</a:t>
              </a:r>
            </a:p>
            <a:p>
              <a:pPr algn="ctr" eaLnBrk="0" fontAlgn="base" hangingPunct="0">
                <a:spcBef>
                  <a:spcPct val="0"/>
                </a:spcBef>
                <a:spcAft>
                  <a:spcPct val="0"/>
                </a:spcAft>
              </a:pPr>
              <a:r>
                <a:rPr lang="en-US" sz="1050" dirty="0">
                  <a:solidFill>
                    <a:schemeClr val="bg1"/>
                  </a:solidFill>
                  <a:latin typeface="Arial" charset="0"/>
                  <a:cs typeface="Arial" charset="0"/>
                </a:rPr>
                <a:t>Memory</a:t>
              </a:r>
            </a:p>
          </p:txBody>
        </p:sp>
        <p:sp>
          <p:nvSpPr>
            <p:cNvPr id="13" name="Rounded Rectangle 12"/>
            <p:cNvSpPr/>
            <p:nvPr/>
          </p:nvSpPr>
          <p:spPr bwMode="auto">
            <a:xfrm>
              <a:off x="2457450" y="3143250"/>
              <a:ext cx="4572000" cy="857250"/>
            </a:xfrm>
            <a:prstGeom prst="roundRect">
              <a:avLst/>
            </a:prstGeom>
            <a:solidFill>
              <a:srgbClr val="92D050">
                <a:alpha val="65000"/>
              </a:srgbClr>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schemeClr val="bg2">
                    <a:lumMod val="10000"/>
                  </a:schemeClr>
                </a:solidFill>
                <a:latin typeface="Arial" charset="0"/>
                <a:cs typeface="Arial" charset="0"/>
              </a:endParaRPr>
            </a:p>
          </p:txBody>
        </p:sp>
        <p:sp>
          <p:nvSpPr>
            <p:cNvPr id="18" name="Freeform 17"/>
            <p:cNvSpPr/>
            <p:nvPr/>
          </p:nvSpPr>
          <p:spPr bwMode="auto">
            <a:xfrm>
              <a:off x="3486705" y="3489479"/>
              <a:ext cx="615888" cy="737957"/>
            </a:xfrm>
            <a:custGeom>
              <a:avLst/>
              <a:gdLst>
                <a:gd name="connsiteX0" fmla="*/ 0 w 821184"/>
                <a:gd name="connsiteY0" fmla="*/ 850777 h 983942"/>
                <a:gd name="connsiteX1" fmla="*/ 559293 w 821184"/>
                <a:gd name="connsiteY1" fmla="*/ 96175 h 983942"/>
                <a:gd name="connsiteX2" fmla="*/ 727969 w 821184"/>
                <a:gd name="connsiteY2" fmla="*/ 273728 h 983942"/>
                <a:gd name="connsiteX3" fmla="*/ 0 w 821184"/>
                <a:gd name="connsiteY3" fmla="*/ 983942 h 983942"/>
              </a:gdLst>
              <a:ahLst/>
              <a:cxnLst>
                <a:cxn ang="0">
                  <a:pos x="connsiteX0" y="connsiteY0"/>
                </a:cxn>
                <a:cxn ang="0">
                  <a:pos x="connsiteX1" y="connsiteY1"/>
                </a:cxn>
                <a:cxn ang="0">
                  <a:pos x="connsiteX2" y="connsiteY2"/>
                </a:cxn>
                <a:cxn ang="0">
                  <a:pos x="connsiteX3" y="connsiteY3"/>
                </a:cxn>
              </a:cxnLst>
              <a:rect l="l" t="t" r="r" b="b"/>
              <a:pathLst>
                <a:path w="821184" h="983942">
                  <a:moveTo>
                    <a:pt x="0" y="850777"/>
                  </a:moveTo>
                  <a:cubicBezTo>
                    <a:pt x="218982" y="521563"/>
                    <a:pt x="437965" y="192350"/>
                    <a:pt x="559293" y="96175"/>
                  </a:cubicBezTo>
                  <a:cubicBezTo>
                    <a:pt x="680621" y="0"/>
                    <a:pt x="821184" y="125767"/>
                    <a:pt x="727969" y="273728"/>
                  </a:cubicBezTo>
                  <a:cubicBezTo>
                    <a:pt x="634754" y="421689"/>
                    <a:pt x="317377" y="702815"/>
                    <a:pt x="0" y="983942"/>
                  </a:cubicBezTo>
                </a:path>
              </a:pathLst>
            </a:custGeom>
            <a:noFill/>
            <a:ln w="25400" cap="sq" cmpd="sng" algn="ctr">
              <a:solidFill>
                <a:schemeClr val="bg2">
                  <a:lumMod val="10000"/>
                </a:schemeClr>
              </a:solidFill>
              <a:prstDash val="sysDot"/>
              <a:round/>
              <a:headEnd type="none" w="sm" len="sm"/>
              <a:tailEnd type="stealth" w="lg" len="lg"/>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schemeClr val="bg2">
                    <a:lumMod val="10000"/>
                  </a:schemeClr>
                </a:solidFill>
                <a:latin typeface="Arial" charset="0"/>
                <a:cs typeface="Arial" charset="0"/>
              </a:endParaRPr>
            </a:p>
          </p:txBody>
        </p:sp>
        <p:sp>
          <p:nvSpPr>
            <p:cNvPr id="19" name="Freeform 18"/>
            <p:cNvSpPr/>
            <p:nvPr/>
          </p:nvSpPr>
          <p:spPr bwMode="auto">
            <a:xfrm>
              <a:off x="3486150" y="3714750"/>
              <a:ext cx="3314700" cy="971550"/>
            </a:xfrm>
            <a:custGeom>
              <a:avLst/>
              <a:gdLst>
                <a:gd name="connsiteX0" fmla="*/ 0 w 821184"/>
                <a:gd name="connsiteY0" fmla="*/ 850777 h 983942"/>
                <a:gd name="connsiteX1" fmla="*/ 559293 w 821184"/>
                <a:gd name="connsiteY1" fmla="*/ 96175 h 983942"/>
                <a:gd name="connsiteX2" fmla="*/ 727969 w 821184"/>
                <a:gd name="connsiteY2" fmla="*/ 273728 h 983942"/>
                <a:gd name="connsiteX3" fmla="*/ 0 w 821184"/>
                <a:gd name="connsiteY3" fmla="*/ 983942 h 983942"/>
              </a:gdLst>
              <a:ahLst/>
              <a:cxnLst>
                <a:cxn ang="0">
                  <a:pos x="connsiteX0" y="connsiteY0"/>
                </a:cxn>
                <a:cxn ang="0">
                  <a:pos x="connsiteX1" y="connsiteY1"/>
                </a:cxn>
                <a:cxn ang="0">
                  <a:pos x="connsiteX2" y="connsiteY2"/>
                </a:cxn>
                <a:cxn ang="0">
                  <a:pos x="connsiteX3" y="connsiteY3"/>
                </a:cxn>
              </a:cxnLst>
              <a:rect l="l" t="t" r="r" b="b"/>
              <a:pathLst>
                <a:path w="821184" h="983942">
                  <a:moveTo>
                    <a:pt x="0" y="850777"/>
                  </a:moveTo>
                  <a:cubicBezTo>
                    <a:pt x="218982" y="521563"/>
                    <a:pt x="437965" y="192350"/>
                    <a:pt x="559293" y="96175"/>
                  </a:cubicBezTo>
                  <a:cubicBezTo>
                    <a:pt x="680621" y="0"/>
                    <a:pt x="821184" y="125767"/>
                    <a:pt x="727969" y="273728"/>
                  </a:cubicBezTo>
                  <a:cubicBezTo>
                    <a:pt x="634754" y="421689"/>
                    <a:pt x="317377" y="702815"/>
                    <a:pt x="0" y="983942"/>
                  </a:cubicBezTo>
                </a:path>
              </a:pathLst>
            </a:custGeom>
            <a:noFill/>
            <a:ln w="25400" cap="sq" cmpd="sng" algn="ctr">
              <a:solidFill>
                <a:schemeClr val="bg2">
                  <a:lumMod val="10000"/>
                </a:schemeClr>
              </a:solidFill>
              <a:prstDash val="sysDot"/>
              <a:round/>
              <a:headEnd type="none" w="sm" len="sm"/>
              <a:tailEnd type="stealth" w="lg" len="lg"/>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schemeClr val="bg2">
                    <a:lumMod val="10000"/>
                  </a:schemeClr>
                </a:solidFill>
                <a:latin typeface="Arial" charset="0"/>
                <a:cs typeface="Arial" charset="0"/>
              </a:endParaRPr>
            </a:p>
          </p:txBody>
        </p:sp>
        <p:cxnSp>
          <p:nvCxnSpPr>
            <p:cNvPr id="21" name="Straight Arrow Connector 20"/>
            <p:cNvCxnSpPr/>
            <p:nvPr/>
          </p:nvCxnSpPr>
          <p:spPr bwMode="auto">
            <a:xfrm flipV="1">
              <a:off x="3486150" y="3657600"/>
              <a:ext cx="1600200" cy="742950"/>
            </a:xfrm>
            <a:prstGeom prst="straightConnector1">
              <a:avLst/>
            </a:prstGeom>
            <a:solidFill>
              <a:schemeClr val="accent1"/>
            </a:solidFill>
            <a:ln w="25400" cap="sq" cmpd="sng" algn="ctr">
              <a:solidFill>
                <a:schemeClr val="bg2">
                  <a:lumMod val="10000"/>
                </a:schemeClr>
              </a:solidFill>
              <a:prstDash val="sysDot"/>
              <a:round/>
              <a:headEnd type="none" w="sm" len="sm"/>
              <a:tailEnd type="stealth" w="lg" len="lg"/>
            </a:ln>
            <a:effectLst/>
          </p:spPr>
        </p:cxnSp>
      </p:grpSp>
    </p:spTree>
    <p:extLst>
      <p:ext uri="{BB962C8B-B14F-4D97-AF65-F5344CB8AC3E}">
        <p14:creationId xmlns:p14="http://schemas.microsoft.com/office/powerpoint/2010/main" val="3195463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lide Number Placeholder 27"/>
          <p:cNvSpPr>
            <a:spLocks noGrp="1"/>
          </p:cNvSpPr>
          <p:nvPr>
            <p:ph type="sldNum" sz="quarter" idx="12"/>
          </p:nvPr>
        </p:nvSpPr>
        <p:spPr/>
        <p:txBody>
          <a:bodyPr/>
          <a:lstStyle/>
          <a:p>
            <a:fld id="{6B394888-48A7-42F6-AE45-2BD5FD40ED91}" type="slidenum">
              <a:rPr lang="en-US" smtClean="0"/>
              <a:pPr/>
              <a:t>27</a:t>
            </a:fld>
            <a:endParaRPr lang="en-US" dirty="0"/>
          </a:p>
        </p:txBody>
      </p:sp>
      <p:sp>
        <p:nvSpPr>
          <p:cNvPr id="5" name="Title 4"/>
          <p:cNvSpPr>
            <a:spLocks noGrp="1"/>
          </p:cNvSpPr>
          <p:nvPr>
            <p:ph type="title"/>
          </p:nvPr>
        </p:nvSpPr>
        <p:spPr/>
        <p:txBody>
          <a:bodyPr/>
          <a:lstStyle/>
          <a:p>
            <a:r>
              <a:rPr lang="en-US" dirty="0"/>
              <a:t>Two-sided Communication Example</a:t>
            </a:r>
          </a:p>
        </p:txBody>
      </p:sp>
      <p:sp>
        <p:nvSpPr>
          <p:cNvPr id="66" name="Footer Placeholder 1"/>
          <p:cNvSpPr>
            <a:spLocks noGrp="1"/>
          </p:cNvSpPr>
          <p:nvPr>
            <p:ph type="ftr" sz="quarter" idx="3"/>
          </p:nvPr>
        </p:nvSpPr>
        <p:spPr/>
        <p:txBody>
          <a:bodyPr/>
          <a:lstStyle/>
          <a:p>
            <a:r>
              <a:rPr lang="en-US"/>
              <a:t>Advanced MPI, Argonne (06/14/2016)</a:t>
            </a:r>
            <a:endParaRPr lang="en-US" dirty="0"/>
          </a:p>
        </p:txBody>
      </p:sp>
      <p:sp>
        <p:nvSpPr>
          <p:cNvPr id="6" name="Rectangle 5"/>
          <p:cNvSpPr/>
          <p:nvPr/>
        </p:nvSpPr>
        <p:spPr bwMode="auto">
          <a:xfrm>
            <a:off x="5345884" y="3639727"/>
            <a:ext cx="2501561" cy="450955"/>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horz" wrap="none" lIns="68580" tIns="34290" rIns="68580" bIns="34290" numCol="1" rtlCol="0" anchor="b" anchorCtr="0" compatLnSpc="1">
            <a:prstTxWarp prst="textNoShape">
              <a:avLst/>
            </a:prstTxWarp>
          </a:bodyPr>
          <a:lstStyle/>
          <a:p>
            <a:pPr algn="ctr" defTabSz="685800" fontAlgn="base">
              <a:spcBef>
                <a:spcPct val="0"/>
              </a:spcBef>
              <a:spcAft>
                <a:spcPct val="0"/>
              </a:spcAft>
            </a:pPr>
            <a:r>
              <a:rPr lang="en-US" sz="1050" dirty="0">
                <a:solidFill>
                  <a:schemeClr val="tx1"/>
                </a:solidFill>
                <a:latin typeface="+mj-lt"/>
                <a:ea typeface="굴림" pitchFamily="-65" charset="-127"/>
                <a:cs typeface="굴림" pitchFamily="-65" charset="-127"/>
              </a:rPr>
              <a:t>MPI implementation</a:t>
            </a:r>
          </a:p>
        </p:txBody>
      </p:sp>
      <p:sp>
        <p:nvSpPr>
          <p:cNvPr id="7" name="Rounded Rectangle 6"/>
          <p:cNvSpPr/>
          <p:nvPr/>
        </p:nvSpPr>
        <p:spPr bwMode="auto">
          <a:xfrm>
            <a:off x="1376838" y="1052818"/>
            <a:ext cx="2007066" cy="2289146"/>
          </a:xfrm>
          <a:prstGeom prst="roundRect">
            <a:avLst/>
          </a:prstGeom>
          <a:solidFill>
            <a:schemeClr val="accent5">
              <a:lumMod val="60000"/>
              <a:lumOff val="40000"/>
            </a:schemeClr>
          </a:solidFill>
          <a:ln w="12700"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t" anchorCtr="1" compatLnSpc="1">
            <a:prstTxWarp prst="textNoShape">
              <a:avLst/>
            </a:prstTxWarp>
          </a:bodyPr>
          <a:lstStyle/>
          <a:p>
            <a:pPr algn="ctr" defTabSz="685800" eaLnBrk="0" fontAlgn="base" hangingPunct="0">
              <a:spcBef>
                <a:spcPct val="0"/>
              </a:spcBef>
              <a:spcAft>
                <a:spcPct val="0"/>
              </a:spcAft>
            </a:pPr>
            <a:r>
              <a:rPr lang="en-US" sz="1050" b="1" dirty="0">
                <a:latin typeface="+mj-lt"/>
                <a:cs typeface="Arial" pitchFamily="34" charset="0"/>
              </a:rPr>
              <a:t>Memory</a:t>
            </a:r>
          </a:p>
        </p:txBody>
      </p:sp>
      <p:sp>
        <p:nvSpPr>
          <p:cNvPr id="8" name="Rounded Rectangle 7"/>
          <p:cNvSpPr/>
          <p:nvPr/>
        </p:nvSpPr>
        <p:spPr bwMode="auto">
          <a:xfrm>
            <a:off x="5767431" y="1051770"/>
            <a:ext cx="2007066" cy="2289146"/>
          </a:xfrm>
          <a:prstGeom prst="roundRect">
            <a:avLst/>
          </a:prstGeom>
          <a:solidFill>
            <a:schemeClr val="accent5">
              <a:lumMod val="60000"/>
              <a:lumOff val="40000"/>
            </a:schemeClr>
          </a:solidFill>
          <a:ln w="12700"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t" anchorCtr="1" compatLnSpc="1">
            <a:prstTxWarp prst="textNoShape">
              <a:avLst/>
            </a:prstTxWarp>
          </a:bodyPr>
          <a:lstStyle/>
          <a:p>
            <a:pPr algn="ctr" defTabSz="685800" eaLnBrk="0" fontAlgn="base" hangingPunct="0">
              <a:spcBef>
                <a:spcPct val="0"/>
              </a:spcBef>
              <a:spcAft>
                <a:spcPct val="0"/>
              </a:spcAft>
            </a:pPr>
            <a:r>
              <a:rPr lang="en-US" sz="1050" b="1" dirty="0">
                <a:latin typeface="+mj-lt"/>
                <a:cs typeface="Arial" pitchFamily="34" charset="0"/>
              </a:rPr>
              <a:t>Memory</a:t>
            </a:r>
          </a:p>
        </p:txBody>
      </p:sp>
      <p:sp>
        <p:nvSpPr>
          <p:cNvPr id="9" name="Rectangle 8"/>
          <p:cNvSpPr/>
          <p:nvPr/>
        </p:nvSpPr>
        <p:spPr bwMode="auto">
          <a:xfrm>
            <a:off x="1350629" y="3638679"/>
            <a:ext cx="2592198" cy="450955"/>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horz" wrap="none" lIns="68580" tIns="34290" rIns="68580" bIns="34290" numCol="1" rtlCol="0" anchor="b" anchorCtr="0" compatLnSpc="1">
            <a:prstTxWarp prst="textNoShape">
              <a:avLst/>
            </a:prstTxWarp>
          </a:bodyPr>
          <a:lstStyle/>
          <a:p>
            <a:pPr algn="ctr" defTabSz="685800" fontAlgn="base">
              <a:spcBef>
                <a:spcPct val="0"/>
              </a:spcBef>
              <a:spcAft>
                <a:spcPct val="0"/>
              </a:spcAft>
            </a:pPr>
            <a:r>
              <a:rPr lang="en-US" sz="1050" dirty="0">
                <a:solidFill>
                  <a:schemeClr val="tx1"/>
                </a:solidFill>
                <a:latin typeface="+mj-lt"/>
                <a:ea typeface="굴림" pitchFamily="-65" charset="-127"/>
                <a:cs typeface="굴림" pitchFamily="-65" charset="-127"/>
              </a:rPr>
              <a:t>MPI implementation</a:t>
            </a:r>
          </a:p>
        </p:txBody>
      </p:sp>
      <p:sp>
        <p:nvSpPr>
          <p:cNvPr id="10" name="Rectangle 9"/>
          <p:cNvSpPr/>
          <p:nvPr/>
        </p:nvSpPr>
        <p:spPr bwMode="auto">
          <a:xfrm>
            <a:off x="2493168" y="2437934"/>
            <a:ext cx="294894" cy="8001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ctr" anchorCtr="0" compatLnSpc="1">
            <a:prstTxWarp prst="textNoShape">
              <a:avLst/>
            </a:prstTxWarp>
          </a:bodyPr>
          <a:lstStyle/>
          <a:p>
            <a:pPr algn="r" defTabSz="685800" fontAlgn="base">
              <a:spcBef>
                <a:spcPct val="0"/>
              </a:spcBef>
              <a:spcAft>
                <a:spcPct val="0"/>
              </a:spcAft>
            </a:pPr>
            <a:endParaRPr lang="en-US" sz="1350" dirty="0">
              <a:latin typeface="+mj-lt"/>
              <a:ea typeface="굴림" pitchFamily="-65" charset="-127"/>
              <a:cs typeface="굴림" pitchFamily="-65" charset="-127"/>
            </a:endParaRPr>
          </a:p>
        </p:txBody>
      </p:sp>
      <p:sp>
        <p:nvSpPr>
          <p:cNvPr id="11" name="Rectangle 10"/>
          <p:cNvSpPr/>
          <p:nvPr/>
        </p:nvSpPr>
        <p:spPr bwMode="auto">
          <a:xfrm>
            <a:off x="2893218" y="2437934"/>
            <a:ext cx="285750" cy="8001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ctr" anchorCtr="0" compatLnSpc="1">
            <a:prstTxWarp prst="textNoShape">
              <a:avLst/>
            </a:prstTxWarp>
          </a:bodyPr>
          <a:lstStyle/>
          <a:p>
            <a:pPr algn="r" defTabSz="685800" fontAlgn="base">
              <a:spcBef>
                <a:spcPct val="0"/>
              </a:spcBef>
              <a:spcAft>
                <a:spcPct val="0"/>
              </a:spcAft>
            </a:pPr>
            <a:endParaRPr lang="en-US" sz="1350" dirty="0">
              <a:latin typeface="+mj-lt"/>
              <a:ea typeface="굴림" pitchFamily="-65" charset="-127"/>
              <a:cs typeface="굴림" pitchFamily="-65" charset="-127"/>
            </a:endParaRPr>
          </a:p>
        </p:txBody>
      </p:sp>
      <p:cxnSp>
        <p:nvCxnSpPr>
          <p:cNvPr id="13" name="Straight Connector 12"/>
          <p:cNvCxnSpPr/>
          <p:nvPr/>
        </p:nvCxnSpPr>
        <p:spPr bwMode="auto">
          <a:xfrm rot="5400000">
            <a:off x="2433134" y="3436868"/>
            <a:ext cx="398859" cy="1191"/>
          </a:xfrm>
          <a:prstGeom prst="line">
            <a:avLst/>
          </a:prstGeom>
          <a:solidFill>
            <a:schemeClr val="accent1"/>
          </a:solidFill>
          <a:ln w="22225" cap="flat" cmpd="sng" algn="ctr">
            <a:solidFill>
              <a:schemeClr val="tx1"/>
            </a:solidFill>
            <a:prstDash val="solid"/>
            <a:round/>
            <a:headEnd type="none" w="med" len="med"/>
            <a:tailEnd type="triangle" w="lg" len="med"/>
          </a:ln>
          <a:effectLst/>
        </p:spPr>
      </p:cxnSp>
      <p:cxnSp>
        <p:nvCxnSpPr>
          <p:cNvPr id="14" name="Straight Connector 13"/>
          <p:cNvCxnSpPr/>
          <p:nvPr/>
        </p:nvCxnSpPr>
        <p:spPr bwMode="auto">
          <a:xfrm rot="5400000">
            <a:off x="2833184" y="3436868"/>
            <a:ext cx="398859" cy="1191"/>
          </a:xfrm>
          <a:prstGeom prst="line">
            <a:avLst/>
          </a:prstGeom>
          <a:solidFill>
            <a:schemeClr val="accent1"/>
          </a:solidFill>
          <a:ln w="22225" cap="flat" cmpd="sng" algn="ctr">
            <a:solidFill>
              <a:schemeClr val="tx1"/>
            </a:solidFill>
            <a:prstDash val="solid"/>
            <a:round/>
            <a:headEnd type="none" w="med" len="med"/>
            <a:tailEnd type="triangle" w="lg" len="med"/>
          </a:ln>
          <a:effectLst/>
        </p:spPr>
      </p:cxnSp>
      <p:sp>
        <p:nvSpPr>
          <p:cNvPr id="18" name="TextBox 17"/>
          <p:cNvSpPr txBox="1"/>
          <p:nvPr/>
        </p:nvSpPr>
        <p:spPr>
          <a:xfrm>
            <a:off x="2405860" y="2241388"/>
            <a:ext cx="452368" cy="230832"/>
          </a:xfrm>
          <a:prstGeom prst="rect">
            <a:avLst/>
          </a:prstGeom>
          <a:noFill/>
        </p:spPr>
        <p:txBody>
          <a:bodyPr wrap="none" rtlCol="0">
            <a:spAutoFit/>
          </a:bodyPr>
          <a:lstStyle/>
          <a:p>
            <a:pPr algn="ctr"/>
            <a:r>
              <a:rPr lang="en-US" sz="900" dirty="0">
                <a:latin typeface="+mj-lt"/>
                <a:cs typeface="Arial"/>
              </a:rPr>
              <a:t>Send</a:t>
            </a:r>
          </a:p>
        </p:txBody>
      </p:sp>
      <p:sp>
        <p:nvSpPr>
          <p:cNvPr id="19" name="TextBox 18"/>
          <p:cNvSpPr txBox="1"/>
          <p:nvPr/>
        </p:nvSpPr>
        <p:spPr>
          <a:xfrm>
            <a:off x="2818826" y="2241388"/>
            <a:ext cx="433132" cy="230832"/>
          </a:xfrm>
          <a:prstGeom prst="rect">
            <a:avLst/>
          </a:prstGeom>
          <a:noFill/>
        </p:spPr>
        <p:txBody>
          <a:bodyPr wrap="none" rtlCol="0">
            <a:spAutoFit/>
          </a:bodyPr>
          <a:lstStyle/>
          <a:p>
            <a:pPr algn="ctr"/>
            <a:r>
              <a:rPr lang="en-US" sz="900" dirty="0">
                <a:latin typeface="+mj-lt"/>
                <a:cs typeface="Arial"/>
              </a:rPr>
              <a:t>Recv</a:t>
            </a:r>
          </a:p>
        </p:txBody>
      </p:sp>
      <p:cxnSp>
        <p:nvCxnSpPr>
          <p:cNvPr id="20" name="Straight Connector 19"/>
          <p:cNvCxnSpPr/>
          <p:nvPr/>
        </p:nvCxnSpPr>
        <p:spPr bwMode="auto">
          <a:xfrm rot="5400000">
            <a:off x="5913521" y="3437916"/>
            <a:ext cx="398859" cy="1191"/>
          </a:xfrm>
          <a:prstGeom prst="line">
            <a:avLst/>
          </a:prstGeom>
          <a:solidFill>
            <a:schemeClr val="accent1"/>
          </a:solidFill>
          <a:ln w="22225" cap="flat" cmpd="sng" algn="ctr">
            <a:solidFill>
              <a:schemeClr val="tx1"/>
            </a:solidFill>
            <a:prstDash val="solid"/>
            <a:round/>
            <a:headEnd type="none" w="med" len="med"/>
            <a:tailEnd type="triangle" w="lg" len="med"/>
          </a:ln>
          <a:effectLst/>
        </p:spPr>
      </p:cxnSp>
      <p:cxnSp>
        <p:nvCxnSpPr>
          <p:cNvPr id="21" name="Straight Connector 20"/>
          <p:cNvCxnSpPr/>
          <p:nvPr/>
        </p:nvCxnSpPr>
        <p:spPr bwMode="auto">
          <a:xfrm rot="5400000">
            <a:off x="6307279" y="3437916"/>
            <a:ext cx="398859" cy="1191"/>
          </a:xfrm>
          <a:prstGeom prst="line">
            <a:avLst/>
          </a:prstGeom>
          <a:solidFill>
            <a:schemeClr val="accent1"/>
          </a:solidFill>
          <a:ln w="22225" cap="flat" cmpd="sng" algn="ctr">
            <a:solidFill>
              <a:schemeClr val="tx1"/>
            </a:solidFill>
            <a:prstDash val="solid"/>
            <a:round/>
            <a:headEnd type="none" w="med" len="med"/>
            <a:tailEnd type="triangle" w="lg" len="med"/>
          </a:ln>
          <a:effectLst/>
        </p:spPr>
      </p:cxnSp>
      <p:sp>
        <p:nvSpPr>
          <p:cNvPr id="23" name="Rectangle 22"/>
          <p:cNvSpPr/>
          <p:nvPr/>
        </p:nvSpPr>
        <p:spPr bwMode="auto">
          <a:xfrm>
            <a:off x="7233407" y="1325938"/>
            <a:ext cx="497048" cy="322499"/>
          </a:xfrm>
          <a:prstGeom prst="rect">
            <a:avLst/>
          </a:prstGeom>
          <a:solidFill>
            <a:srgbClr val="DCB9FF"/>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en-US" sz="750" dirty="0">
                <a:solidFill>
                  <a:schemeClr val="tx1"/>
                </a:solidFill>
                <a:latin typeface="+mj-lt"/>
                <a:ea typeface="굴림" pitchFamily="-65" charset="-127"/>
                <a:cs typeface="굴림" pitchFamily="-65" charset="-127"/>
              </a:rPr>
              <a:t>Memory</a:t>
            </a:r>
          </a:p>
          <a:p>
            <a:pPr algn="ctr"/>
            <a:r>
              <a:rPr lang="en-US" sz="750" dirty="0">
                <a:solidFill>
                  <a:schemeClr val="tx1"/>
                </a:solidFill>
                <a:latin typeface="+mj-lt"/>
                <a:ea typeface="굴림" pitchFamily="-65" charset="-127"/>
                <a:cs typeface="굴림" pitchFamily="-65" charset="-127"/>
              </a:rPr>
              <a:t>Segment</a:t>
            </a:r>
          </a:p>
        </p:txBody>
      </p:sp>
      <p:cxnSp>
        <p:nvCxnSpPr>
          <p:cNvPr id="24" name="Straight Connector 23"/>
          <p:cNvCxnSpPr/>
          <p:nvPr/>
        </p:nvCxnSpPr>
        <p:spPr bwMode="auto">
          <a:xfrm rot="16200000" flipH="1">
            <a:off x="2741103" y="2831286"/>
            <a:ext cx="3586292" cy="25166"/>
          </a:xfrm>
          <a:prstGeom prst="line">
            <a:avLst/>
          </a:prstGeom>
          <a:solidFill>
            <a:schemeClr val="accent1"/>
          </a:solidFill>
          <a:ln w="12700" cap="sq" cmpd="sng" algn="ctr">
            <a:solidFill>
              <a:schemeClr val="tx1"/>
            </a:solidFill>
            <a:prstDash val="solid"/>
            <a:round/>
            <a:headEnd type="none" w="med" len="med"/>
            <a:tailEnd type="none" w="med" len="med"/>
          </a:ln>
          <a:effectLst/>
        </p:spPr>
      </p:cxnSp>
      <p:sp>
        <p:nvSpPr>
          <p:cNvPr id="25" name="Rounded Rectangle 24"/>
          <p:cNvSpPr/>
          <p:nvPr/>
        </p:nvSpPr>
        <p:spPr bwMode="auto">
          <a:xfrm>
            <a:off x="3509747" y="1058061"/>
            <a:ext cx="854627" cy="1019263"/>
          </a:xfrm>
          <a:prstGeom prst="roundRect">
            <a:avLst/>
          </a:prstGeom>
          <a:solidFill>
            <a:schemeClr val="tx2">
              <a:lumMod val="20000"/>
              <a:lumOff val="80000"/>
            </a:schemeClr>
          </a:solidFill>
          <a:ln w="12700" cap="sq" cmpd="sng" algn="ctr">
            <a:solidFill>
              <a:schemeClr val="tx1"/>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algn="ctr" defTabSz="685800" eaLnBrk="0" fontAlgn="base" hangingPunct="0">
              <a:spcBef>
                <a:spcPct val="0"/>
              </a:spcBef>
              <a:spcAft>
                <a:spcPct val="0"/>
              </a:spcAft>
            </a:pPr>
            <a:r>
              <a:rPr lang="en-US" sz="1050" b="1" dirty="0">
                <a:latin typeface="+mj-lt"/>
                <a:cs typeface="Arial" pitchFamily="34" charset="0"/>
              </a:rPr>
              <a:t>Processor</a:t>
            </a:r>
          </a:p>
        </p:txBody>
      </p:sp>
      <p:sp>
        <p:nvSpPr>
          <p:cNvPr id="26" name="Oval 5"/>
          <p:cNvSpPr>
            <a:spLocks noChangeArrowheads="1"/>
          </p:cNvSpPr>
          <p:nvPr/>
        </p:nvSpPr>
        <p:spPr bwMode="auto">
          <a:xfrm>
            <a:off x="3592530" y="1368848"/>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27" name="Oval 5"/>
          <p:cNvSpPr>
            <a:spLocks noChangeArrowheads="1"/>
          </p:cNvSpPr>
          <p:nvPr/>
        </p:nvSpPr>
        <p:spPr bwMode="auto">
          <a:xfrm>
            <a:off x="3983667" y="1369897"/>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28" name="Oval 5"/>
          <p:cNvSpPr>
            <a:spLocks noChangeArrowheads="1"/>
          </p:cNvSpPr>
          <p:nvPr/>
        </p:nvSpPr>
        <p:spPr bwMode="auto">
          <a:xfrm>
            <a:off x="3593579" y="1709651"/>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29" name="Oval 5"/>
          <p:cNvSpPr>
            <a:spLocks noChangeArrowheads="1"/>
          </p:cNvSpPr>
          <p:nvPr/>
        </p:nvSpPr>
        <p:spPr bwMode="auto">
          <a:xfrm>
            <a:off x="3984716" y="1710700"/>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30" name="Rounded Rectangle 29"/>
          <p:cNvSpPr/>
          <p:nvPr/>
        </p:nvSpPr>
        <p:spPr bwMode="auto">
          <a:xfrm>
            <a:off x="4788021" y="1059110"/>
            <a:ext cx="854627" cy="1019263"/>
          </a:xfrm>
          <a:prstGeom prst="roundRect">
            <a:avLst/>
          </a:prstGeom>
          <a:solidFill>
            <a:schemeClr val="tx2">
              <a:lumMod val="20000"/>
              <a:lumOff val="80000"/>
            </a:schemeClr>
          </a:solidFill>
          <a:ln w="12700" cap="sq" cmpd="sng" algn="ctr">
            <a:solidFill>
              <a:schemeClr val="tx1"/>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algn="ctr" defTabSz="685800" eaLnBrk="0" fontAlgn="base" hangingPunct="0">
              <a:spcBef>
                <a:spcPct val="0"/>
              </a:spcBef>
              <a:spcAft>
                <a:spcPct val="0"/>
              </a:spcAft>
            </a:pPr>
            <a:r>
              <a:rPr lang="en-US" sz="1050" b="1" dirty="0">
                <a:latin typeface="+mj-lt"/>
                <a:cs typeface="Arial" pitchFamily="34" charset="0"/>
              </a:rPr>
              <a:t>Processor</a:t>
            </a:r>
          </a:p>
        </p:txBody>
      </p:sp>
      <p:sp>
        <p:nvSpPr>
          <p:cNvPr id="31" name="Oval 5"/>
          <p:cNvSpPr>
            <a:spLocks noChangeArrowheads="1"/>
          </p:cNvSpPr>
          <p:nvPr/>
        </p:nvSpPr>
        <p:spPr bwMode="auto">
          <a:xfrm>
            <a:off x="4870804" y="1369897"/>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32" name="Oval 5"/>
          <p:cNvSpPr>
            <a:spLocks noChangeArrowheads="1"/>
          </p:cNvSpPr>
          <p:nvPr/>
        </p:nvSpPr>
        <p:spPr bwMode="auto">
          <a:xfrm>
            <a:off x="5261941" y="1370945"/>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33" name="Oval 5"/>
          <p:cNvSpPr>
            <a:spLocks noChangeArrowheads="1"/>
          </p:cNvSpPr>
          <p:nvPr/>
        </p:nvSpPr>
        <p:spPr bwMode="auto">
          <a:xfrm>
            <a:off x="4871853" y="1710700"/>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34" name="Oval 5"/>
          <p:cNvSpPr>
            <a:spLocks noChangeArrowheads="1"/>
          </p:cNvSpPr>
          <p:nvPr/>
        </p:nvSpPr>
        <p:spPr bwMode="auto">
          <a:xfrm>
            <a:off x="5262990" y="1711748"/>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35" name="Rectangle 34"/>
          <p:cNvSpPr/>
          <p:nvPr/>
        </p:nvSpPr>
        <p:spPr bwMode="auto">
          <a:xfrm>
            <a:off x="5960971" y="2432690"/>
            <a:ext cx="285750" cy="8001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ctr" anchorCtr="0" compatLnSpc="1">
            <a:prstTxWarp prst="textNoShape">
              <a:avLst/>
            </a:prstTxWarp>
          </a:bodyPr>
          <a:lstStyle/>
          <a:p>
            <a:pPr algn="r" defTabSz="685800" fontAlgn="base">
              <a:spcBef>
                <a:spcPct val="0"/>
              </a:spcBef>
              <a:spcAft>
                <a:spcPct val="0"/>
              </a:spcAft>
            </a:pPr>
            <a:endParaRPr lang="en-US" sz="1350" dirty="0">
              <a:latin typeface="+mj-lt"/>
              <a:ea typeface="굴림" pitchFamily="-65" charset="-127"/>
              <a:cs typeface="굴림" pitchFamily="-65" charset="-127"/>
            </a:endParaRPr>
          </a:p>
        </p:txBody>
      </p:sp>
      <p:sp>
        <p:nvSpPr>
          <p:cNvPr id="36" name="Rectangle 35"/>
          <p:cNvSpPr/>
          <p:nvPr/>
        </p:nvSpPr>
        <p:spPr bwMode="auto">
          <a:xfrm>
            <a:off x="6361021" y="2432690"/>
            <a:ext cx="285750" cy="8001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ctr" anchorCtr="0" compatLnSpc="1">
            <a:prstTxWarp prst="textNoShape">
              <a:avLst/>
            </a:prstTxWarp>
          </a:bodyPr>
          <a:lstStyle/>
          <a:p>
            <a:pPr algn="r" defTabSz="685800" fontAlgn="base">
              <a:spcBef>
                <a:spcPct val="0"/>
              </a:spcBef>
              <a:spcAft>
                <a:spcPct val="0"/>
              </a:spcAft>
            </a:pPr>
            <a:endParaRPr lang="en-US" sz="1350" dirty="0">
              <a:latin typeface="+mj-lt"/>
              <a:ea typeface="굴림" pitchFamily="-65" charset="-127"/>
              <a:cs typeface="굴림" pitchFamily="-65" charset="-127"/>
            </a:endParaRPr>
          </a:p>
        </p:txBody>
      </p:sp>
      <p:sp>
        <p:nvSpPr>
          <p:cNvPr id="40" name="TextBox 39"/>
          <p:cNvSpPr txBox="1"/>
          <p:nvPr/>
        </p:nvSpPr>
        <p:spPr>
          <a:xfrm>
            <a:off x="5873663" y="2236145"/>
            <a:ext cx="452368" cy="230832"/>
          </a:xfrm>
          <a:prstGeom prst="rect">
            <a:avLst/>
          </a:prstGeom>
          <a:noFill/>
        </p:spPr>
        <p:txBody>
          <a:bodyPr wrap="none" rtlCol="0">
            <a:spAutoFit/>
          </a:bodyPr>
          <a:lstStyle/>
          <a:p>
            <a:pPr algn="ctr"/>
            <a:r>
              <a:rPr lang="en-US" sz="900" dirty="0">
                <a:latin typeface="+mj-lt"/>
                <a:cs typeface="Arial"/>
              </a:rPr>
              <a:t>Send</a:t>
            </a:r>
          </a:p>
        </p:txBody>
      </p:sp>
      <p:sp>
        <p:nvSpPr>
          <p:cNvPr id="41" name="TextBox 40"/>
          <p:cNvSpPr txBox="1"/>
          <p:nvPr/>
        </p:nvSpPr>
        <p:spPr>
          <a:xfrm>
            <a:off x="6286629" y="2236145"/>
            <a:ext cx="433132" cy="230832"/>
          </a:xfrm>
          <a:prstGeom prst="rect">
            <a:avLst/>
          </a:prstGeom>
          <a:noFill/>
        </p:spPr>
        <p:txBody>
          <a:bodyPr wrap="none" rtlCol="0">
            <a:spAutoFit/>
          </a:bodyPr>
          <a:lstStyle/>
          <a:p>
            <a:pPr algn="ctr"/>
            <a:r>
              <a:rPr lang="en-US" sz="900" dirty="0">
                <a:latin typeface="+mj-lt"/>
                <a:cs typeface="Arial"/>
              </a:rPr>
              <a:t>Recv</a:t>
            </a:r>
          </a:p>
        </p:txBody>
      </p:sp>
      <p:cxnSp>
        <p:nvCxnSpPr>
          <p:cNvPr id="42" name="Straight Connector 41"/>
          <p:cNvCxnSpPr>
            <a:stCxn id="30" idx="3"/>
          </p:cNvCxnSpPr>
          <p:nvPr/>
        </p:nvCxnSpPr>
        <p:spPr bwMode="auto">
          <a:xfrm flipV="1">
            <a:off x="5642647" y="1554061"/>
            <a:ext cx="835751" cy="14681"/>
          </a:xfrm>
          <a:prstGeom prst="line">
            <a:avLst/>
          </a:prstGeom>
          <a:solidFill>
            <a:schemeClr val="accent1"/>
          </a:solidFill>
          <a:ln w="50800" cap="sq" cmpd="sng" algn="ctr">
            <a:solidFill>
              <a:srgbClr val="C00000"/>
            </a:solidFill>
            <a:prstDash val="sysDot"/>
            <a:round/>
            <a:headEnd type="none" w="med" len="med"/>
            <a:tailEnd type="none" w="med" len="med"/>
          </a:ln>
          <a:effectLst/>
        </p:spPr>
      </p:cxnSp>
      <p:cxnSp>
        <p:nvCxnSpPr>
          <p:cNvPr id="43" name="Straight Connector 42"/>
          <p:cNvCxnSpPr>
            <a:endCxn id="44" idx="0"/>
          </p:cNvCxnSpPr>
          <p:nvPr/>
        </p:nvCxnSpPr>
        <p:spPr bwMode="auto">
          <a:xfrm rot="16200000" flipH="1">
            <a:off x="5724198" y="2308260"/>
            <a:ext cx="1533567" cy="25168"/>
          </a:xfrm>
          <a:prstGeom prst="line">
            <a:avLst/>
          </a:prstGeom>
          <a:solidFill>
            <a:schemeClr val="accent1"/>
          </a:solidFill>
          <a:ln w="50800" cap="sq" cmpd="sng" algn="ctr">
            <a:solidFill>
              <a:srgbClr val="C00000"/>
            </a:solidFill>
            <a:prstDash val="sysDot"/>
            <a:round/>
            <a:headEnd type="none" w="med" len="med"/>
            <a:tailEnd type="stealth" w="lg" len="lg"/>
          </a:ln>
          <a:effectLst/>
        </p:spPr>
      </p:cxnSp>
      <p:sp>
        <p:nvSpPr>
          <p:cNvPr id="44" name="Rectangle 43"/>
          <p:cNvSpPr/>
          <p:nvPr/>
        </p:nvSpPr>
        <p:spPr bwMode="auto">
          <a:xfrm>
            <a:off x="6365147" y="3087627"/>
            <a:ext cx="276837" cy="1400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68580" tIns="34290" rIns="68580" bIns="34290" numCol="1" rtlCol="0" anchor="ctr" anchorCtr="0" compatLnSpc="1">
            <a:prstTxWarp prst="textNoShape">
              <a:avLst/>
            </a:prstTxWarp>
          </a:bodyPr>
          <a:lstStyle/>
          <a:p>
            <a:pPr algn="r" defTabSz="685800" fontAlgn="base">
              <a:spcBef>
                <a:spcPct val="0"/>
              </a:spcBef>
              <a:spcAft>
                <a:spcPct val="0"/>
              </a:spcAft>
            </a:pPr>
            <a:endParaRPr lang="en-US" sz="1350" dirty="0">
              <a:solidFill>
                <a:schemeClr val="tx1"/>
              </a:solidFill>
              <a:latin typeface="+mj-lt"/>
              <a:ea typeface="굴림" pitchFamily="-65" charset="-127"/>
              <a:cs typeface="굴림" pitchFamily="-65" charset="-127"/>
            </a:endParaRPr>
          </a:p>
        </p:txBody>
      </p:sp>
      <p:sp>
        <p:nvSpPr>
          <p:cNvPr id="45" name="Rectangle 44"/>
          <p:cNvSpPr/>
          <p:nvPr/>
        </p:nvSpPr>
        <p:spPr bwMode="auto">
          <a:xfrm>
            <a:off x="1445589" y="1257778"/>
            <a:ext cx="446129" cy="289991"/>
          </a:xfrm>
          <a:prstGeom prst="rect">
            <a:avLst/>
          </a:prstGeom>
          <a:solidFill>
            <a:srgbClr val="DCB9FF"/>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en-US" sz="750" dirty="0">
                <a:solidFill>
                  <a:schemeClr val="tx1"/>
                </a:solidFill>
                <a:latin typeface="+mj-lt"/>
                <a:ea typeface="굴림" pitchFamily="-65" charset="-127"/>
                <a:cs typeface="굴림" pitchFamily="-65" charset="-127"/>
              </a:rPr>
              <a:t>Memory</a:t>
            </a:r>
          </a:p>
          <a:p>
            <a:pPr algn="ctr"/>
            <a:r>
              <a:rPr lang="en-US" sz="750" dirty="0">
                <a:solidFill>
                  <a:schemeClr val="tx1"/>
                </a:solidFill>
                <a:latin typeface="+mj-lt"/>
                <a:ea typeface="굴림" pitchFamily="-65" charset="-127"/>
                <a:cs typeface="굴림" pitchFamily="-65" charset="-127"/>
              </a:rPr>
              <a:t>Segment</a:t>
            </a:r>
          </a:p>
        </p:txBody>
      </p:sp>
      <p:sp>
        <p:nvSpPr>
          <p:cNvPr id="46" name="Rectangle 45"/>
          <p:cNvSpPr/>
          <p:nvPr/>
        </p:nvSpPr>
        <p:spPr bwMode="auto">
          <a:xfrm>
            <a:off x="2503061" y="3088676"/>
            <a:ext cx="276837" cy="1400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68580" tIns="34290" rIns="68580" bIns="34290" numCol="1" rtlCol="0" anchor="ctr" anchorCtr="0" compatLnSpc="1">
            <a:prstTxWarp prst="textNoShape">
              <a:avLst/>
            </a:prstTxWarp>
          </a:bodyPr>
          <a:lstStyle/>
          <a:p>
            <a:pPr algn="r" defTabSz="685800" fontAlgn="base">
              <a:spcBef>
                <a:spcPct val="0"/>
              </a:spcBef>
              <a:spcAft>
                <a:spcPct val="0"/>
              </a:spcAft>
            </a:pPr>
            <a:endParaRPr lang="en-US" sz="1350" dirty="0">
              <a:solidFill>
                <a:schemeClr val="tx1"/>
              </a:solidFill>
              <a:latin typeface="+mj-lt"/>
              <a:ea typeface="굴림" pitchFamily="-65" charset="-127"/>
              <a:cs typeface="굴림" pitchFamily="-65" charset="-127"/>
            </a:endParaRPr>
          </a:p>
        </p:txBody>
      </p:sp>
      <p:cxnSp>
        <p:nvCxnSpPr>
          <p:cNvPr id="47" name="Straight Connector 46"/>
          <p:cNvCxnSpPr/>
          <p:nvPr/>
        </p:nvCxnSpPr>
        <p:spPr bwMode="auto">
          <a:xfrm rot="10800000">
            <a:off x="2640436" y="1566645"/>
            <a:ext cx="869312" cy="1049"/>
          </a:xfrm>
          <a:prstGeom prst="line">
            <a:avLst/>
          </a:prstGeom>
          <a:solidFill>
            <a:schemeClr val="accent1"/>
          </a:solidFill>
          <a:ln w="50800" cap="sq" cmpd="sng" algn="ctr">
            <a:solidFill>
              <a:srgbClr val="C00000"/>
            </a:solidFill>
            <a:prstDash val="sysDot"/>
            <a:round/>
            <a:headEnd type="none" w="med" len="med"/>
            <a:tailEnd type="none" w="med" len="med"/>
          </a:ln>
          <a:effectLst/>
        </p:spPr>
      </p:cxnSp>
      <p:cxnSp>
        <p:nvCxnSpPr>
          <p:cNvPr id="48" name="Straight Connector 47"/>
          <p:cNvCxnSpPr/>
          <p:nvPr/>
        </p:nvCxnSpPr>
        <p:spPr bwMode="auto">
          <a:xfrm rot="16200000" flipH="1">
            <a:off x="1868408" y="2328183"/>
            <a:ext cx="1533567" cy="25168"/>
          </a:xfrm>
          <a:prstGeom prst="line">
            <a:avLst/>
          </a:prstGeom>
          <a:solidFill>
            <a:schemeClr val="accent1"/>
          </a:solidFill>
          <a:ln w="50800" cap="sq" cmpd="sng" algn="ctr">
            <a:solidFill>
              <a:srgbClr val="C00000"/>
            </a:solidFill>
            <a:prstDash val="sysDot"/>
            <a:round/>
            <a:headEnd type="none" w="med" len="med"/>
            <a:tailEnd type="stealth" w="lg" len="lg"/>
          </a:ln>
          <a:effectLst/>
        </p:spPr>
      </p:cxnSp>
      <p:cxnSp>
        <p:nvCxnSpPr>
          <p:cNvPr id="49" name="Straight Connector 48"/>
          <p:cNvCxnSpPr/>
          <p:nvPr/>
        </p:nvCxnSpPr>
        <p:spPr bwMode="auto">
          <a:xfrm rot="5400000">
            <a:off x="1171317" y="2777805"/>
            <a:ext cx="2063687" cy="6290"/>
          </a:xfrm>
          <a:prstGeom prst="line">
            <a:avLst/>
          </a:prstGeom>
          <a:solidFill>
            <a:schemeClr val="accent1"/>
          </a:solidFill>
          <a:ln w="76200" cap="sq" cmpd="sng" algn="ctr">
            <a:solidFill>
              <a:srgbClr val="E57300"/>
            </a:solidFill>
            <a:prstDash val="solid"/>
            <a:round/>
            <a:headEnd type="none" w="med" len="med"/>
            <a:tailEnd type="none" w="med" len="med"/>
          </a:ln>
          <a:effectLst/>
        </p:spPr>
      </p:cxnSp>
      <p:cxnSp>
        <p:nvCxnSpPr>
          <p:cNvPr id="50" name="Straight Connector 49"/>
          <p:cNvCxnSpPr/>
          <p:nvPr/>
        </p:nvCxnSpPr>
        <p:spPr bwMode="auto">
          <a:xfrm flipV="1">
            <a:off x="2200013" y="3819088"/>
            <a:ext cx="4674766" cy="12584"/>
          </a:xfrm>
          <a:prstGeom prst="line">
            <a:avLst/>
          </a:prstGeom>
          <a:solidFill>
            <a:schemeClr val="accent1"/>
          </a:solidFill>
          <a:ln w="76200" cap="sq" cmpd="sng" algn="ctr">
            <a:solidFill>
              <a:srgbClr val="E57300"/>
            </a:solidFill>
            <a:prstDash val="solid"/>
            <a:round/>
            <a:headEnd type="none" w="med" len="med"/>
            <a:tailEnd type="none" w="med" len="med"/>
          </a:ln>
          <a:effectLst/>
        </p:spPr>
      </p:cxnSp>
      <p:cxnSp>
        <p:nvCxnSpPr>
          <p:cNvPr id="51" name="Straight Connector 50"/>
          <p:cNvCxnSpPr/>
          <p:nvPr/>
        </p:nvCxnSpPr>
        <p:spPr bwMode="auto">
          <a:xfrm rot="16200000" flipV="1">
            <a:off x="5836641" y="2749491"/>
            <a:ext cx="2132902" cy="6294"/>
          </a:xfrm>
          <a:prstGeom prst="line">
            <a:avLst/>
          </a:prstGeom>
          <a:solidFill>
            <a:schemeClr val="accent1"/>
          </a:solidFill>
          <a:ln w="76200" cap="sq" cmpd="sng" algn="ctr">
            <a:solidFill>
              <a:srgbClr val="E57300"/>
            </a:solidFill>
            <a:prstDash val="solid"/>
            <a:round/>
            <a:headEnd type="none" w="med" len="med"/>
            <a:tailEnd type="none" w="lg" len="lg"/>
          </a:ln>
          <a:effectLst/>
        </p:spPr>
      </p:cxnSp>
      <p:sp>
        <p:nvSpPr>
          <p:cNvPr id="52" name="Rectangle 51"/>
          <p:cNvSpPr/>
          <p:nvPr/>
        </p:nvSpPr>
        <p:spPr bwMode="auto">
          <a:xfrm>
            <a:off x="1446637" y="1579705"/>
            <a:ext cx="446129" cy="289991"/>
          </a:xfrm>
          <a:prstGeom prst="rect">
            <a:avLst/>
          </a:prstGeom>
          <a:solidFill>
            <a:srgbClr val="DCB9FF"/>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en-US" sz="750" dirty="0">
                <a:solidFill>
                  <a:schemeClr val="tx1"/>
                </a:solidFill>
                <a:latin typeface="+mj-lt"/>
                <a:ea typeface="굴림" pitchFamily="-65" charset="-127"/>
                <a:cs typeface="굴림" pitchFamily="-65" charset="-127"/>
              </a:rPr>
              <a:t>Memory</a:t>
            </a:r>
          </a:p>
          <a:p>
            <a:pPr algn="ctr"/>
            <a:r>
              <a:rPr lang="en-US" sz="750" dirty="0">
                <a:solidFill>
                  <a:schemeClr val="tx1"/>
                </a:solidFill>
                <a:latin typeface="+mj-lt"/>
                <a:ea typeface="굴림" pitchFamily="-65" charset="-127"/>
                <a:cs typeface="굴림" pitchFamily="-65" charset="-127"/>
              </a:rPr>
              <a:t>Segment</a:t>
            </a:r>
          </a:p>
        </p:txBody>
      </p:sp>
      <p:sp>
        <p:nvSpPr>
          <p:cNvPr id="53" name="Rectangle 52"/>
          <p:cNvSpPr/>
          <p:nvPr/>
        </p:nvSpPr>
        <p:spPr bwMode="auto">
          <a:xfrm>
            <a:off x="1441394" y="1895341"/>
            <a:ext cx="446129" cy="289991"/>
          </a:xfrm>
          <a:prstGeom prst="rect">
            <a:avLst/>
          </a:prstGeom>
          <a:solidFill>
            <a:srgbClr val="DCB9FF"/>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en-US" sz="750" dirty="0">
                <a:solidFill>
                  <a:schemeClr val="tx1"/>
                </a:solidFill>
                <a:latin typeface="+mj-lt"/>
                <a:ea typeface="굴림" pitchFamily="-65" charset="-127"/>
                <a:cs typeface="굴림" pitchFamily="-65" charset="-127"/>
              </a:rPr>
              <a:t>Memory</a:t>
            </a:r>
          </a:p>
          <a:p>
            <a:pPr algn="ctr"/>
            <a:r>
              <a:rPr lang="en-US" sz="750" dirty="0">
                <a:solidFill>
                  <a:schemeClr val="tx1"/>
                </a:solidFill>
                <a:latin typeface="+mj-lt"/>
                <a:ea typeface="굴림" pitchFamily="-65" charset="-127"/>
                <a:cs typeface="굴림" pitchFamily="-65" charset="-127"/>
              </a:rPr>
              <a:t>Segment</a:t>
            </a:r>
          </a:p>
        </p:txBody>
      </p:sp>
      <p:cxnSp>
        <p:nvCxnSpPr>
          <p:cNvPr id="54" name="Straight Connector 53"/>
          <p:cNvCxnSpPr>
            <a:stCxn id="45" idx="3"/>
          </p:cNvCxnSpPr>
          <p:nvPr/>
        </p:nvCxnSpPr>
        <p:spPr bwMode="auto">
          <a:xfrm>
            <a:off x="1891717" y="1402773"/>
            <a:ext cx="113252" cy="286"/>
          </a:xfrm>
          <a:prstGeom prst="line">
            <a:avLst/>
          </a:prstGeom>
          <a:solidFill>
            <a:schemeClr val="accent1"/>
          </a:solidFill>
          <a:ln w="63500" cap="sq" cmpd="sng" algn="ctr">
            <a:solidFill>
              <a:schemeClr val="accent2">
                <a:lumMod val="75000"/>
              </a:schemeClr>
            </a:solidFill>
            <a:prstDash val="solid"/>
            <a:round/>
            <a:headEnd type="none" w="med" len="med"/>
            <a:tailEnd type="none" w="med" len="med"/>
          </a:ln>
          <a:effectLst/>
        </p:spPr>
      </p:cxnSp>
      <p:cxnSp>
        <p:nvCxnSpPr>
          <p:cNvPr id="55" name="Straight Connector 54"/>
          <p:cNvCxnSpPr/>
          <p:nvPr/>
        </p:nvCxnSpPr>
        <p:spPr bwMode="auto">
          <a:xfrm>
            <a:off x="1899058" y="1737285"/>
            <a:ext cx="113252" cy="286"/>
          </a:xfrm>
          <a:prstGeom prst="line">
            <a:avLst/>
          </a:prstGeom>
          <a:solidFill>
            <a:schemeClr val="accent1"/>
          </a:solidFill>
          <a:ln w="63500" cap="sq" cmpd="sng" algn="ctr">
            <a:solidFill>
              <a:schemeClr val="accent2">
                <a:lumMod val="75000"/>
              </a:schemeClr>
            </a:solidFill>
            <a:prstDash val="solid"/>
            <a:round/>
            <a:headEnd type="none" w="med" len="med"/>
            <a:tailEnd type="none" w="med" len="med"/>
          </a:ln>
          <a:effectLst/>
        </p:spPr>
      </p:cxnSp>
      <p:cxnSp>
        <p:nvCxnSpPr>
          <p:cNvPr id="56" name="Straight Connector 55"/>
          <p:cNvCxnSpPr/>
          <p:nvPr/>
        </p:nvCxnSpPr>
        <p:spPr bwMode="auto">
          <a:xfrm>
            <a:off x="1893814" y="2034045"/>
            <a:ext cx="113252" cy="286"/>
          </a:xfrm>
          <a:prstGeom prst="line">
            <a:avLst/>
          </a:prstGeom>
          <a:solidFill>
            <a:schemeClr val="accent1"/>
          </a:solidFill>
          <a:ln w="63500" cap="sq" cmpd="sng" algn="ctr">
            <a:solidFill>
              <a:schemeClr val="accent2">
                <a:lumMod val="75000"/>
              </a:schemeClr>
            </a:solidFill>
            <a:prstDash val="solid"/>
            <a:round/>
            <a:headEnd type="none" w="med" len="med"/>
            <a:tailEnd type="none" w="med" len="med"/>
          </a:ln>
          <a:effectLst/>
        </p:spPr>
      </p:cxnSp>
      <p:cxnSp>
        <p:nvCxnSpPr>
          <p:cNvPr id="57" name="Straight Connector 56"/>
          <p:cNvCxnSpPr/>
          <p:nvPr/>
        </p:nvCxnSpPr>
        <p:spPr bwMode="auto">
          <a:xfrm>
            <a:off x="2081518" y="1737284"/>
            <a:ext cx="113252" cy="286"/>
          </a:xfrm>
          <a:prstGeom prst="line">
            <a:avLst/>
          </a:prstGeom>
          <a:solidFill>
            <a:schemeClr val="accent1"/>
          </a:solidFill>
          <a:ln w="63500" cap="sq" cmpd="sng" algn="ctr">
            <a:solidFill>
              <a:schemeClr val="accent2">
                <a:lumMod val="75000"/>
              </a:schemeClr>
            </a:solidFill>
            <a:prstDash val="solid"/>
            <a:round/>
            <a:headEnd type="none" w="med" len="med"/>
            <a:tailEnd type="none" w="med" len="med"/>
          </a:ln>
          <a:effectLst/>
        </p:spPr>
      </p:cxnSp>
      <p:cxnSp>
        <p:nvCxnSpPr>
          <p:cNvPr id="58" name="Straight Connector 57"/>
          <p:cNvCxnSpPr/>
          <p:nvPr/>
        </p:nvCxnSpPr>
        <p:spPr bwMode="auto">
          <a:xfrm rot="5400000">
            <a:off x="1884235" y="1571552"/>
            <a:ext cx="331652" cy="2099"/>
          </a:xfrm>
          <a:prstGeom prst="line">
            <a:avLst/>
          </a:prstGeom>
          <a:solidFill>
            <a:schemeClr val="accent1"/>
          </a:solidFill>
          <a:ln w="63500" cap="sq" cmpd="sng" algn="ctr">
            <a:solidFill>
              <a:schemeClr val="accent2">
                <a:lumMod val="75000"/>
              </a:schemeClr>
            </a:solidFill>
            <a:prstDash val="solid"/>
            <a:round/>
            <a:headEnd type="none" w="med" len="med"/>
            <a:tailEnd type="none" w="med" len="med"/>
          </a:ln>
          <a:effectLst/>
        </p:spPr>
      </p:cxnSp>
      <p:cxnSp>
        <p:nvCxnSpPr>
          <p:cNvPr id="59" name="Straight Connector 58"/>
          <p:cNvCxnSpPr/>
          <p:nvPr/>
        </p:nvCxnSpPr>
        <p:spPr bwMode="auto">
          <a:xfrm rot="5400000">
            <a:off x="1885284" y="1866407"/>
            <a:ext cx="331652" cy="2099"/>
          </a:xfrm>
          <a:prstGeom prst="line">
            <a:avLst/>
          </a:prstGeom>
          <a:solidFill>
            <a:schemeClr val="accent1"/>
          </a:solidFill>
          <a:ln w="63500" cap="sq" cmpd="sng" algn="ctr">
            <a:solidFill>
              <a:schemeClr val="accent2">
                <a:lumMod val="75000"/>
              </a:schemeClr>
            </a:solidFill>
            <a:prstDash val="solid"/>
            <a:round/>
            <a:headEnd type="none" w="med" len="med"/>
            <a:tailEnd type="none" w="med" len="med"/>
          </a:ln>
          <a:effectLst/>
        </p:spPr>
      </p:cxnSp>
      <p:sp>
        <p:nvSpPr>
          <p:cNvPr id="60" name="Rectangle 59"/>
          <p:cNvSpPr/>
          <p:nvPr/>
        </p:nvSpPr>
        <p:spPr bwMode="auto">
          <a:xfrm>
            <a:off x="7233407" y="1679325"/>
            <a:ext cx="498097" cy="322499"/>
          </a:xfrm>
          <a:prstGeom prst="rect">
            <a:avLst/>
          </a:prstGeom>
          <a:solidFill>
            <a:srgbClr val="DCB9FF"/>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en-US" sz="750" dirty="0">
                <a:solidFill>
                  <a:schemeClr val="tx1"/>
                </a:solidFill>
                <a:latin typeface="+mj-lt"/>
                <a:ea typeface="굴림" pitchFamily="-65" charset="-127"/>
                <a:cs typeface="굴림" pitchFamily="-65" charset="-127"/>
              </a:rPr>
              <a:t>Memory</a:t>
            </a:r>
          </a:p>
          <a:p>
            <a:pPr algn="ctr"/>
            <a:r>
              <a:rPr lang="en-US" sz="750" dirty="0">
                <a:solidFill>
                  <a:schemeClr val="tx1"/>
                </a:solidFill>
                <a:latin typeface="+mj-lt"/>
                <a:ea typeface="굴림" pitchFamily="-65" charset="-127"/>
                <a:cs typeface="굴림" pitchFamily="-65" charset="-127"/>
              </a:rPr>
              <a:t>Segment</a:t>
            </a:r>
          </a:p>
        </p:txBody>
      </p:sp>
      <p:cxnSp>
        <p:nvCxnSpPr>
          <p:cNvPr id="61" name="Straight Connector 60"/>
          <p:cNvCxnSpPr/>
          <p:nvPr/>
        </p:nvCxnSpPr>
        <p:spPr bwMode="auto">
          <a:xfrm>
            <a:off x="6918820" y="1679896"/>
            <a:ext cx="138421" cy="2"/>
          </a:xfrm>
          <a:prstGeom prst="line">
            <a:avLst/>
          </a:prstGeom>
          <a:solidFill>
            <a:schemeClr val="accent1"/>
          </a:solidFill>
          <a:ln w="76200" cap="sq" cmpd="sng" algn="ctr">
            <a:solidFill>
              <a:srgbClr val="E57300"/>
            </a:solidFill>
            <a:prstDash val="solid"/>
            <a:round/>
            <a:headEnd type="none" w="med" len="med"/>
            <a:tailEnd type="none" w="lg" len="lg"/>
          </a:ln>
          <a:effectLst/>
        </p:spPr>
      </p:cxnSp>
      <p:cxnSp>
        <p:nvCxnSpPr>
          <p:cNvPr id="62" name="Straight Connector 61"/>
          <p:cNvCxnSpPr/>
          <p:nvPr/>
        </p:nvCxnSpPr>
        <p:spPr bwMode="auto">
          <a:xfrm rot="5400000" flipH="1" flipV="1">
            <a:off x="6975447" y="1579228"/>
            <a:ext cx="201335" cy="0"/>
          </a:xfrm>
          <a:prstGeom prst="line">
            <a:avLst/>
          </a:prstGeom>
          <a:solidFill>
            <a:schemeClr val="accent1"/>
          </a:solidFill>
          <a:ln w="76200" cap="sq" cmpd="sng" algn="ctr">
            <a:solidFill>
              <a:srgbClr val="E57300"/>
            </a:solidFill>
            <a:prstDash val="solid"/>
            <a:round/>
            <a:headEnd type="none" w="med" len="med"/>
            <a:tailEnd type="none" w="lg" len="lg"/>
          </a:ln>
          <a:effectLst/>
        </p:spPr>
      </p:cxnSp>
      <p:cxnSp>
        <p:nvCxnSpPr>
          <p:cNvPr id="63" name="Straight Connector 62"/>
          <p:cNvCxnSpPr/>
          <p:nvPr/>
        </p:nvCxnSpPr>
        <p:spPr bwMode="auto">
          <a:xfrm rot="5400000" flipH="1" flipV="1">
            <a:off x="6989080" y="1755398"/>
            <a:ext cx="175119" cy="1047"/>
          </a:xfrm>
          <a:prstGeom prst="line">
            <a:avLst/>
          </a:prstGeom>
          <a:solidFill>
            <a:schemeClr val="accent1"/>
          </a:solidFill>
          <a:ln w="76200" cap="sq" cmpd="sng" algn="ctr">
            <a:solidFill>
              <a:srgbClr val="E57300"/>
            </a:solidFill>
            <a:prstDash val="solid"/>
            <a:round/>
            <a:headEnd type="none" w="med" len="med"/>
            <a:tailEnd type="none" w="lg" len="lg"/>
          </a:ln>
          <a:effectLst/>
        </p:spPr>
      </p:cxnSp>
      <p:cxnSp>
        <p:nvCxnSpPr>
          <p:cNvPr id="64" name="Straight Connector 63"/>
          <p:cNvCxnSpPr>
            <a:endCxn id="23" idx="1"/>
          </p:cNvCxnSpPr>
          <p:nvPr/>
        </p:nvCxnSpPr>
        <p:spPr bwMode="auto">
          <a:xfrm>
            <a:off x="7088697" y="1478560"/>
            <a:ext cx="144710" cy="8628"/>
          </a:xfrm>
          <a:prstGeom prst="line">
            <a:avLst/>
          </a:prstGeom>
          <a:solidFill>
            <a:schemeClr val="accent1"/>
          </a:solidFill>
          <a:ln w="76200" cap="sq" cmpd="sng" algn="ctr">
            <a:solidFill>
              <a:srgbClr val="E57300"/>
            </a:solidFill>
            <a:prstDash val="solid"/>
            <a:round/>
            <a:headEnd type="none" w="med" len="med"/>
            <a:tailEnd type="stealth" w="sm" len="sm"/>
          </a:ln>
          <a:effectLst/>
        </p:spPr>
      </p:cxnSp>
      <p:cxnSp>
        <p:nvCxnSpPr>
          <p:cNvPr id="65" name="Straight Connector 64"/>
          <p:cNvCxnSpPr>
            <a:endCxn id="60" idx="1"/>
          </p:cNvCxnSpPr>
          <p:nvPr/>
        </p:nvCxnSpPr>
        <p:spPr bwMode="auto">
          <a:xfrm flipV="1">
            <a:off x="7076114" y="1840574"/>
            <a:ext cx="157293" cy="9198"/>
          </a:xfrm>
          <a:prstGeom prst="line">
            <a:avLst/>
          </a:prstGeom>
          <a:solidFill>
            <a:schemeClr val="accent1"/>
          </a:solidFill>
          <a:ln w="76200" cap="sq" cmpd="sng" algn="ctr">
            <a:solidFill>
              <a:srgbClr val="E57300"/>
            </a:solidFill>
            <a:prstDash val="solid"/>
            <a:round/>
            <a:headEnd type="none" w="med" len="med"/>
            <a:tailEnd type="stealth" w="sm" len="sm"/>
          </a:ln>
          <a:effectLst/>
        </p:spPr>
      </p:cxnSp>
    </p:spTree>
    <p:extLst>
      <p:ext uri="{BB962C8B-B14F-4D97-AF65-F5344CB8AC3E}">
        <p14:creationId xmlns:p14="http://schemas.microsoft.com/office/powerpoint/2010/main" val="139410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right)">
                                      <p:cBhvr>
                                        <p:cTn id="19" dur="500"/>
                                        <p:tgtEl>
                                          <p:spTgt spid="47"/>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3"/>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8"/>
                                        </p:tgtEl>
                                        <p:attrNameLst>
                                          <p:attrName>style.visibility</p:attrName>
                                        </p:attrNameLst>
                                      </p:cBhvr>
                                      <p:to>
                                        <p:strVal val="hidden"/>
                                      </p:to>
                                    </p:set>
                                  </p:childTnLst>
                                </p:cTn>
                              </p:par>
                              <p:par>
                                <p:cTn id="37" presetID="42" presetClass="path" presetSubtype="0" accel="50000" decel="50000" fill="hold" grpId="1" nodeType="withEffect">
                                  <p:stCondLst>
                                    <p:cond delay="0"/>
                                  </p:stCondLst>
                                  <p:childTnLst>
                                    <p:animMotion origin="layout" path="M -2.77778E-6 -4.02036E-6 L -0.00017 0.12862 " pathEditMode="relative" rAng="0" ptsTypes="AA">
                                      <p:cBhvr>
                                        <p:cTn id="38" dur="1000" fill="hold"/>
                                        <p:tgtEl>
                                          <p:spTgt spid="46"/>
                                        </p:tgtEl>
                                        <p:attrNameLst>
                                          <p:attrName>ppt_x</p:attrName>
                                          <p:attrName>ppt_y</p:attrName>
                                        </p:attrNameLst>
                                      </p:cBhvr>
                                      <p:rCtr x="0" y="64"/>
                                    </p:animMotion>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500"/>
                                        <p:tgtEl>
                                          <p:spTgt spid="54"/>
                                        </p:tgtEl>
                                      </p:cBhvr>
                                    </p:animEffect>
                                  </p:childTnLst>
                                </p:cTn>
                              </p:par>
                              <p:par>
                                <p:cTn id="44" presetID="22" presetClass="entr" presetSubtype="8"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par>
                                <p:cTn id="47" presetID="22" presetClass="entr" presetSubtype="8"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ipe(left)">
                                      <p:cBhvr>
                                        <p:cTn id="49" dur="500"/>
                                        <p:tgtEl>
                                          <p:spTgt spid="56"/>
                                        </p:tgtEl>
                                      </p:cBhvr>
                                    </p:animEffect>
                                  </p:childTnLst>
                                </p:cTn>
                              </p:par>
                            </p:childTnLst>
                          </p:cTn>
                        </p:par>
                        <p:par>
                          <p:cTn id="50" fill="hold">
                            <p:stCondLst>
                              <p:cond delay="500"/>
                            </p:stCondLst>
                            <p:childTnLst>
                              <p:par>
                                <p:cTn id="51" presetID="22" presetClass="entr" presetSubtype="1"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wipe(up)">
                                      <p:cBhvr>
                                        <p:cTn id="53" dur="500"/>
                                        <p:tgtEl>
                                          <p:spTgt spid="58"/>
                                        </p:tgtEl>
                                      </p:cBhvr>
                                    </p:animEffect>
                                  </p:childTnLst>
                                </p:cTn>
                              </p:par>
                              <p:par>
                                <p:cTn id="54" presetID="22" presetClass="entr" presetSubtype="4" fill="hold"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wipe(down)">
                                      <p:cBhvr>
                                        <p:cTn id="56" dur="500"/>
                                        <p:tgtEl>
                                          <p:spTgt spid="59"/>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left)">
                                      <p:cBhvr>
                                        <p:cTn id="60" dur="500"/>
                                        <p:tgtEl>
                                          <p:spTgt spid="57"/>
                                        </p:tgtEl>
                                      </p:cBhvr>
                                    </p:animEffect>
                                  </p:childTnLst>
                                </p:cTn>
                              </p:par>
                            </p:childTnLst>
                          </p:cTn>
                        </p:par>
                        <p:par>
                          <p:cTn id="61" fill="hold">
                            <p:stCondLst>
                              <p:cond delay="1500"/>
                            </p:stCondLst>
                            <p:childTnLst>
                              <p:par>
                                <p:cTn id="62" presetID="22" presetClass="entr" presetSubtype="1"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up)">
                                      <p:cBhvr>
                                        <p:cTn id="64" dur="500"/>
                                        <p:tgtEl>
                                          <p:spTgt spid="49"/>
                                        </p:tgtEl>
                                      </p:cBhvr>
                                    </p:animEffect>
                                  </p:childTnLst>
                                </p:cTn>
                              </p:par>
                            </p:childTnLst>
                          </p:cTn>
                        </p:par>
                        <p:par>
                          <p:cTn id="65" fill="hold">
                            <p:stCondLst>
                              <p:cond delay="2000"/>
                            </p:stCondLst>
                            <p:childTnLst>
                              <p:par>
                                <p:cTn id="66" presetID="22" presetClass="entr" presetSubtype="8" fill="hold" nodeType="after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left)">
                                      <p:cBhvr>
                                        <p:cTn id="68" dur="500"/>
                                        <p:tgtEl>
                                          <p:spTgt spid="50"/>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2.77778E-6 -2.69489E-6 L 0.00104 0.12515 " pathEditMode="relative" rAng="0" ptsTypes="AA">
                                      <p:cBhvr>
                                        <p:cTn id="72" dur="1000" fill="hold"/>
                                        <p:tgtEl>
                                          <p:spTgt spid="44"/>
                                        </p:tgtEl>
                                        <p:attrNameLst>
                                          <p:attrName>ppt_x</p:attrName>
                                          <p:attrName>ppt_y</p:attrName>
                                        </p:attrNameLst>
                                      </p:cBhvr>
                                      <p:rCtr x="1" y="62"/>
                                    </p:animMotion>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down)">
                                      <p:cBhvr>
                                        <p:cTn id="77" dur="1000"/>
                                        <p:tgtEl>
                                          <p:spTgt spid="51"/>
                                        </p:tgtEl>
                                      </p:cBhvr>
                                    </p:animEffect>
                                  </p:childTnLst>
                                </p:cTn>
                              </p:par>
                            </p:childTnLst>
                          </p:cTn>
                        </p:par>
                        <p:par>
                          <p:cTn id="78" fill="hold">
                            <p:stCondLst>
                              <p:cond delay="1000"/>
                            </p:stCondLst>
                            <p:childTnLst>
                              <p:par>
                                <p:cTn id="79" presetID="22" presetClass="entr" presetSubtype="8" fill="hold"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wipe(left)">
                                      <p:cBhvr>
                                        <p:cTn id="81" dur="500"/>
                                        <p:tgtEl>
                                          <p:spTgt spid="61"/>
                                        </p:tgtEl>
                                      </p:cBhvr>
                                    </p:animEffect>
                                  </p:childTnLst>
                                </p:cTn>
                              </p:par>
                            </p:childTnLst>
                          </p:cTn>
                        </p:par>
                        <p:par>
                          <p:cTn id="82" fill="hold">
                            <p:stCondLst>
                              <p:cond delay="1500"/>
                            </p:stCondLst>
                            <p:childTnLst>
                              <p:par>
                                <p:cTn id="83" presetID="22" presetClass="entr" presetSubtype="4" fill="hold" nodeType="after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wipe(down)">
                                      <p:cBhvr>
                                        <p:cTn id="85" dur="500"/>
                                        <p:tgtEl>
                                          <p:spTgt spid="62"/>
                                        </p:tgtEl>
                                      </p:cBhvr>
                                    </p:animEffect>
                                  </p:childTnLst>
                                </p:cTn>
                              </p:par>
                              <p:par>
                                <p:cTn id="86" presetID="22" presetClass="entr" presetSubtype="1" fill="hold"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wipe(up)">
                                      <p:cBhvr>
                                        <p:cTn id="88" dur="500"/>
                                        <p:tgtEl>
                                          <p:spTgt spid="63"/>
                                        </p:tgtEl>
                                      </p:cBhvr>
                                    </p:animEffect>
                                  </p:childTnLst>
                                </p:cTn>
                              </p:par>
                            </p:childTnLst>
                          </p:cTn>
                        </p:par>
                        <p:par>
                          <p:cTn id="89" fill="hold">
                            <p:stCondLst>
                              <p:cond delay="2000"/>
                            </p:stCondLst>
                            <p:childTnLst>
                              <p:par>
                                <p:cTn id="90" presetID="22" presetClass="entr" presetSubtype="8" fill="hold" nodeType="after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wipe(left)">
                                      <p:cBhvr>
                                        <p:cTn id="92" dur="500"/>
                                        <p:tgtEl>
                                          <p:spTgt spid="64"/>
                                        </p:tgtEl>
                                      </p:cBhvr>
                                    </p:animEffect>
                                  </p:childTnLst>
                                </p:cTn>
                              </p:par>
                              <p:par>
                                <p:cTn id="93" presetID="22" presetClass="entr" presetSubtype="8" fill="hold"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wipe(left)">
                                      <p:cBhvr>
                                        <p:cTn id="9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6" grpId="0" animBg="1"/>
      <p:bldP spid="4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94888-48A7-42F6-AE45-2BD5FD40ED91}" type="slidenum">
              <a:rPr lang="en-US" smtClean="0"/>
              <a:pPr/>
              <a:t>28</a:t>
            </a:fld>
            <a:endParaRPr lang="en-US" dirty="0"/>
          </a:p>
        </p:txBody>
      </p:sp>
      <p:sp>
        <p:nvSpPr>
          <p:cNvPr id="2" name="Title 1"/>
          <p:cNvSpPr>
            <a:spLocks noGrp="1"/>
          </p:cNvSpPr>
          <p:nvPr>
            <p:ph type="title"/>
          </p:nvPr>
        </p:nvSpPr>
        <p:spPr/>
        <p:txBody>
          <a:bodyPr/>
          <a:lstStyle/>
          <a:p>
            <a:r>
              <a:rPr lang="en-US" dirty="0"/>
              <a:t>One-sided Communication Example</a:t>
            </a:r>
          </a:p>
        </p:txBody>
      </p:sp>
      <p:sp>
        <p:nvSpPr>
          <p:cNvPr id="56" name="Footer Placeholder 1"/>
          <p:cNvSpPr>
            <a:spLocks noGrp="1"/>
          </p:cNvSpPr>
          <p:nvPr>
            <p:ph type="ftr" sz="quarter" idx="3"/>
          </p:nvPr>
        </p:nvSpPr>
        <p:spPr/>
        <p:txBody>
          <a:bodyPr/>
          <a:lstStyle/>
          <a:p>
            <a:r>
              <a:rPr lang="en-US"/>
              <a:t>Advanced MPI, Argonne (06/14/2016)</a:t>
            </a:r>
            <a:endParaRPr lang="en-US" dirty="0"/>
          </a:p>
        </p:txBody>
      </p:sp>
      <p:sp>
        <p:nvSpPr>
          <p:cNvPr id="4" name="Rectangle 3"/>
          <p:cNvSpPr/>
          <p:nvPr/>
        </p:nvSpPr>
        <p:spPr bwMode="auto">
          <a:xfrm>
            <a:off x="5345884" y="3620852"/>
            <a:ext cx="2501561" cy="450955"/>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horz" wrap="none" lIns="68580" tIns="34290" rIns="68580" bIns="34290" numCol="1" rtlCol="0" anchor="b" anchorCtr="0" compatLnSpc="1">
            <a:prstTxWarp prst="textNoShape">
              <a:avLst/>
            </a:prstTxWarp>
          </a:bodyPr>
          <a:lstStyle/>
          <a:p>
            <a:pPr algn="ctr" defTabSz="685800" fontAlgn="base">
              <a:spcBef>
                <a:spcPct val="0"/>
              </a:spcBef>
              <a:spcAft>
                <a:spcPct val="0"/>
              </a:spcAft>
            </a:pPr>
            <a:r>
              <a:rPr lang="en-US" sz="1050" dirty="0">
                <a:solidFill>
                  <a:schemeClr val="tx1"/>
                </a:solidFill>
                <a:latin typeface="+mj-lt"/>
                <a:ea typeface="굴림" pitchFamily="-65" charset="-127"/>
                <a:cs typeface="굴림" pitchFamily="-65" charset="-127"/>
              </a:rPr>
              <a:t>MPI implementation</a:t>
            </a:r>
          </a:p>
        </p:txBody>
      </p:sp>
      <p:sp>
        <p:nvSpPr>
          <p:cNvPr id="5" name="Rounded Rectangle 4"/>
          <p:cNvSpPr/>
          <p:nvPr/>
        </p:nvSpPr>
        <p:spPr bwMode="auto">
          <a:xfrm>
            <a:off x="1376838" y="1033943"/>
            <a:ext cx="2007066" cy="2289146"/>
          </a:xfrm>
          <a:prstGeom prst="roundRect">
            <a:avLst/>
          </a:prstGeom>
          <a:solidFill>
            <a:schemeClr val="accent5">
              <a:lumMod val="60000"/>
              <a:lumOff val="40000"/>
            </a:schemeClr>
          </a:solidFill>
          <a:ln w="12700"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t" anchorCtr="1" compatLnSpc="1">
            <a:prstTxWarp prst="textNoShape">
              <a:avLst/>
            </a:prstTxWarp>
          </a:bodyPr>
          <a:lstStyle/>
          <a:p>
            <a:pPr algn="ctr" defTabSz="685800" eaLnBrk="0" fontAlgn="base" hangingPunct="0">
              <a:spcBef>
                <a:spcPct val="0"/>
              </a:spcBef>
              <a:spcAft>
                <a:spcPct val="0"/>
              </a:spcAft>
            </a:pPr>
            <a:r>
              <a:rPr lang="en-US" sz="1050" b="1" dirty="0">
                <a:latin typeface="+mj-lt"/>
                <a:cs typeface="Arial" pitchFamily="34" charset="0"/>
              </a:rPr>
              <a:t>Memory</a:t>
            </a:r>
          </a:p>
        </p:txBody>
      </p:sp>
      <p:sp>
        <p:nvSpPr>
          <p:cNvPr id="6" name="Rounded Rectangle 5"/>
          <p:cNvSpPr/>
          <p:nvPr/>
        </p:nvSpPr>
        <p:spPr bwMode="auto">
          <a:xfrm>
            <a:off x="5767431" y="1032895"/>
            <a:ext cx="2007066" cy="2289146"/>
          </a:xfrm>
          <a:prstGeom prst="roundRect">
            <a:avLst/>
          </a:prstGeom>
          <a:solidFill>
            <a:schemeClr val="accent5">
              <a:lumMod val="60000"/>
              <a:lumOff val="40000"/>
            </a:schemeClr>
          </a:solidFill>
          <a:ln w="12700" cap="sq"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t" anchorCtr="1" compatLnSpc="1">
            <a:prstTxWarp prst="textNoShape">
              <a:avLst/>
            </a:prstTxWarp>
          </a:bodyPr>
          <a:lstStyle/>
          <a:p>
            <a:pPr algn="ctr" defTabSz="685800" eaLnBrk="0" fontAlgn="base" hangingPunct="0">
              <a:spcBef>
                <a:spcPct val="0"/>
              </a:spcBef>
              <a:spcAft>
                <a:spcPct val="0"/>
              </a:spcAft>
            </a:pPr>
            <a:r>
              <a:rPr lang="en-US" sz="1050" b="1" dirty="0">
                <a:latin typeface="+mj-lt"/>
                <a:cs typeface="Arial" pitchFamily="34" charset="0"/>
              </a:rPr>
              <a:t>Memory</a:t>
            </a:r>
          </a:p>
        </p:txBody>
      </p:sp>
      <p:sp>
        <p:nvSpPr>
          <p:cNvPr id="7" name="Rectangle 6"/>
          <p:cNvSpPr/>
          <p:nvPr/>
        </p:nvSpPr>
        <p:spPr bwMode="auto">
          <a:xfrm>
            <a:off x="1350629" y="3619803"/>
            <a:ext cx="2592198" cy="450955"/>
          </a:xfrm>
          <a:prstGeom prst="rect">
            <a:avLst/>
          </a:prstGeom>
          <a:ln>
            <a:headEnd type="none" w="med" len="med"/>
            <a:tailEnd type="none" w="med" len="med"/>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vert="horz" wrap="none" lIns="68580" tIns="34290" rIns="68580" bIns="34290" numCol="1" rtlCol="0" anchor="b" anchorCtr="0" compatLnSpc="1">
            <a:prstTxWarp prst="textNoShape">
              <a:avLst/>
            </a:prstTxWarp>
          </a:bodyPr>
          <a:lstStyle/>
          <a:p>
            <a:pPr algn="ctr" defTabSz="685800" fontAlgn="base">
              <a:spcBef>
                <a:spcPct val="0"/>
              </a:spcBef>
              <a:spcAft>
                <a:spcPct val="0"/>
              </a:spcAft>
            </a:pPr>
            <a:r>
              <a:rPr lang="en-US" sz="1050" dirty="0">
                <a:solidFill>
                  <a:schemeClr val="tx1"/>
                </a:solidFill>
                <a:latin typeface="+mj-lt"/>
                <a:ea typeface="굴림" pitchFamily="-65" charset="-127"/>
                <a:cs typeface="굴림" pitchFamily="-65" charset="-127"/>
              </a:rPr>
              <a:t>MPI implementation</a:t>
            </a:r>
          </a:p>
        </p:txBody>
      </p:sp>
      <p:sp>
        <p:nvSpPr>
          <p:cNvPr id="8" name="Rectangle 7"/>
          <p:cNvSpPr/>
          <p:nvPr/>
        </p:nvSpPr>
        <p:spPr bwMode="auto">
          <a:xfrm>
            <a:off x="2493168" y="2419058"/>
            <a:ext cx="294894" cy="8001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ctr" anchorCtr="0" compatLnSpc="1">
            <a:prstTxWarp prst="textNoShape">
              <a:avLst/>
            </a:prstTxWarp>
          </a:bodyPr>
          <a:lstStyle/>
          <a:p>
            <a:pPr algn="r" defTabSz="685800" fontAlgn="base">
              <a:spcBef>
                <a:spcPct val="0"/>
              </a:spcBef>
              <a:spcAft>
                <a:spcPct val="0"/>
              </a:spcAft>
            </a:pPr>
            <a:endParaRPr lang="en-US" sz="1350" dirty="0">
              <a:latin typeface="+mj-lt"/>
              <a:ea typeface="굴림" pitchFamily="-65" charset="-127"/>
              <a:cs typeface="굴림" pitchFamily="-65" charset="-127"/>
            </a:endParaRPr>
          </a:p>
        </p:txBody>
      </p:sp>
      <p:sp>
        <p:nvSpPr>
          <p:cNvPr id="9" name="Rectangle 8"/>
          <p:cNvSpPr/>
          <p:nvPr/>
        </p:nvSpPr>
        <p:spPr bwMode="auto">
          <a:xfrm>
            <a:off x="2893218" y="2419058"/>
            <a:ext cx="285750" cy="8001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ctr" anchorCtr="0" compatLnSpc="1">
            <a:prstTxWarp prst="textNoShape">
              <a:avLst/>
            </a:prstTxWarp>
          </a:bodyPr>
          <a:lstStyle/>
          <a:p>
            <a:pPr algn="r" defTabSz="685800" fontAlgn="base">
              <a:spcBef>
                <a:spcPct val="0"/>
              </a:spcBef>
              <a:spcAft>
                <a:spcPct val="0"/>
              </a:spcAft>
            </a:pPr>
            <a:endParaRPr lang="en-US" sz="1350" dirty="0">
              <a:latin typeface="+mj-lt"/>
              <a:ea typeface="굴림" pitchFamily="-65" charset="-127"/>
              <a:cs typeface="굴림" pitchFamily="-65" charset="-127"/>
            </a:endParaRPr>
          </a:p>
        </p:txBody>
      </p:sp>
      <p:cxnSp>
        <p:nvCxnSpPr>
          <p:cNvPr id="11" name="Straight Connector 10"/>
          <p:cNvCxnSpPr/>
          <p:nvPr/>
        </p:nvCxnSpPr>
        <p:spPr bwMode="auto">
          <a:xfrm rot="5400000">
            <a:off x="2433134" y="3417992"/>
            <a:ext cx="398859" cy="1191"/>
          </a:xfrm>
          <a:prstGeom prst="line">
            <a:avLst/>
          </a:prstGeom>
          <a:solidFill>
            <a:schemeClr val="accent1"/>
          </a:solidFill>
          <a:ln w="22225" cap="flat" cmpd="sng" algn="ctr">
            <a:solidFill>
              <a:schemeClr val="tx1"/>
            </a:solidFill>
            <a:prstDash val="solid"/>
            <a:round/>
            <a:headEnd type="none" w="med" len="med"/>
            <a:tailEnd type="triangle" w="lg" len="med"/>
          </a:ln>
          <a:effectLst/>
        </p:spPr>
      </p:cxnSp>
      <p:cxnSp>
        <p:nvCxnSpPr>
          <p:cNvPr id="12" name="Straight Connector 11"/>
          <p:cNvCxnSpPr/>
          <p:nvPr/>
        </p:nvCxnSpPr>
        <p:spPr bwMode="auto">
          <a:xfrm rot="5400000">
            <a:off x="2833184" y="3417992"/>
            <a:ext cx="398859" cy="1191"/>
          </a:xfrm>
          <a:prstGeom prst="line">
            <a:avLst/>
          </a:prstGeom>
          <a:solidFill>
            <a:schemeClr val="accent1"/>
          </a:solidFill>
          <a:ln w="22225" cap="flat" cmpd="sng" algn="ctr">
            <a:solidFill>
              <a:schemeClr val="tx1"/>
            </a:solidFill>
            <a:prstDash val="solid"/>
            <a:round/>
            <a:headEnd type="none" w="med" len="med"/>
            <a:tailEnd type="triangle" w="lg" len="med"/>
          </a:ln>
          <a:effectLst/>
        </p:spPr>
      </p:cxnSp>
      <p:sp>
        <p:nvSpPr>
          <p:cNvPr id="16" name="TextBox 15"/>
          <p:cNvSpPr txBox="1"/>
          <p:nvPr/>
        </p:nvSpPr>
        <p:spPr>
          <a:xfrm>
            <a:off x="2405860" y="2222513"/>
            <a:ext cx="452368" cy="230832"/>
          </a:xfrm>
          <a:prstGeom prst="rect">
            <a:avLst/>
          </a:prstGeom>
          <a:noFill/>
        </p:spPr>
        <p:txBody>
          <a:bodyPr wrap="none" rtlCol="0">
            <a:spAutoFit/>
          </a:bodyPr>
          <a:lstStyle/>
          <a:p>
            <a:pPr algn="ctr"/>
            <a:r>
              <a:rPr lang="en-US" sz="900" dirty="0">
                <a:latin typeface="+mj-lt"/>
                <a:cs typeface="Arial"/>
              </a:rPr>
              <a:t>Send</a:t>
            </a:r>
          </a:p>
        </p:txBody>
      </p:sp>
      <p:sp>
        <p:nvSpPr>
          <p:cNvPr id="17" name="TextBox 16"/>
          <p:cNvSpPr txBox="1"/>
          <p:nvPr/>
        </p:nvSpPr>
        <p:spPr>
          <a:xfrm>
            <a:off x="2818826" y="2222513"/>
            <a:ext cx="433132" cy="230832"/>
          </a:xfrm>
          <a:prstGeom prst="rect">
            <a:avLst/>
          </a:prstGeom>
          <a:noFill/>
        </p:spPr>
        <p:txBody>
          <a:bodyPr wrap="none" rtlCol="0">
            <a:spAutoFit/>
          </a:bodyPr>
          <a:lstStyle/>
          <a:p>
            <a:pPr algn="ctr"/>
            <a:r>
              <a:rPr lang="en-US" sz="900" dirty="0">
                <a:latin typeface="+mj-lt"/>
                <a:cs typeface="Arial"/>
              </a:rPr>
              <a:t>Recv</a:t>
            </a:r>
          </a:p>
        </p:txBody>
      </p:sp>
      <p:cxnSp>
        <p:nvCxnSpPr>
          <p:cNvPr id="18" name="Straight Connector 17"/>
          <p:cNvCxnSpPr/>
          <p:nvPr/>
        </p:nvCxnSpPr>
        <p:spPr bwMode="auto">
          <a:xfrm rot="5400000">
            <a:off x="5913521" y="3419041"/>
            <a:ext cx="398859" cy="1191"/>
          </a:xfrm>
          <a:prstGeom prst="line">
            <a:avLst/>
          </a:prstGeom>
          <a:solidFill>
            <a:schemeClr val="accent1"/>
          </a:solidFill>
          <a:ln w="22225" cap="flat" cmpd="sng" algn="ctr">
            <a:solidFill>
              <a:schemeClr val="tx1"/>
            </a:solidFill>
            <a:prstDash val="solid"/>
            <a:round/>
            <a:headEnd type="none" w="med" len="med"/>
            <a:tailEnd type="triangle" w="lg" len="med"/>
          </a:ln>
          <a:effectLst/>
        </p:spPr>
      </p:cxnSp>
      <p:cxnSp>
        <p:nvCxnSpPr>
          <p:cNvPr id="19" name="Straight Connector 18"/>
          <p:cNvCxnSpPr/>
          <p:nvPr/>
        </p:nvCxnSpPr>
        <p:spPr bwMode="auto">
          <a:xfrm rot="5400000">
            <a:off x="6307279" y="3419041"/>
            <a:ext cx="398859" cy="1191"/>
          </a:xfrm>
          <a:prstGeom prst="line">
            <a:avLst/>
          </a:prstGeom>
          <a:solidFill>
            <a:schemeClr val="accent1"/>
          </a:solidFill>
          <a:ln w="22225" cap="flat" cmpd="sng" algn="ctr">
            <a:solidFill>
              <a:schemeClr val="tx1"/>
            </a:solidFill>
            <a:prstDash val="solid"/>
            <a:round/>
            <a:headEnd type="none" w="med" len="med"/>
            <a:tailEnd type="triangle" w="lg" len="med"/>
          </a:ln>
          <a:effectLst/>
        </p:spPr>
      </p:cxnSp>
      <p:sp>
        <p:nvSpPr>
          <p:cNvPr id="21" name="Rectangle 20"/>
          <p:cNvSpPr/>
          <p:nvPr/>
        </p:nvSpPr>
        <p:spPr bwMode="auto">
          <a:xfrm>
            <a:off x="7233407" y="1502107"/>
            <a:ext cx="497048" cy="322499"/>
          </a:xfrm>
          <a:prstGeom prst="rect">
            <a:avLst/>
          </a:prstGeom>
          <a:solidFill>
            <a:srgbClr val="DCB9FF"/>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en-US" sz="750" dirty="0">
                <a:solidFill>
                  <a:schemeClr val="tx1"/>
                </a:solidFill>
                <a:latin typeface="+mj-lt"/>
                <a:ea typeface="굴림" pitchFamily="-65" charset="-127"/>
                <a:cs typeface="굴림" pitchFamily="-65" charset="-127"/>
              </a:rPr>
              <a:t>Memory</a:t>
            </a:r>
          </a:p>
          <a:p>
            <a:pPr algn="ctr"/>
            <a:r>
              <a:rPr lang="en-US" sz="750" dirty="0">
                <a:solidFill>
                  <a:schemeClr val="tx1"/>
                </a:solidFill>
                <a:latin typeface="+mj-lt"/>
                <a:ea typeface="굴림" pitchFamily="-65" charset="-127"/>
                <a:cs typeface="굴림" pitchFamily="-65" charset="-127"/>
              </a:rPr>
              <a:t>Segment</a:t>
            </a:r>
          </a:p>
        </p:txBody>
      </p:sp>
      <p:cxnSp>
        <p:nvCxnSpPr>
          <p:cNvPr id="22" name="Straight Connector 21"/>
          <p:cNvCxnSpPr/>
          <p:nvPr/>
        </p:nvCxnSpPr>
        <p:spPr bwMode="auto">
          <a:xfrm rot="16200000" flipH="1">
            <a:off x="2741103" y="2812411"/>
            <a:ext cx="3586292" cy="25166"/>
          </a:xfrm>
          <a:prstGeom prst="line">
            <a:avLst/>
          </a:prstGeom>
          <a:solidFill>
            <a:schemeClr val="accent1"/>
          </a:solidFill>
          <a:ln w="12700" cap="sq" cmpd="sng" algn="ctr">
            <a:solidFill>
              <a:schemeClr val="tx1"/>
            </a:solidFill>
            <a:prstDash val="solid"/>
            <a:round/>
            <a:headEnd type="none" w="med" len="med"/>
            <a:tailEnd type="none" w="med" len="med"/>
          </a:ln>
          <a:effectLst/>
        </p:spPr>
      </p:cxnSp>
      <p:sp>
        <p:nvSpPr>
          <p:cNvPr id="23" name="Rounded Rectangle 22"/>
          <p:cNvSpPr/>
          <p:nvPr/>
        </p:nvSpPr>
        <p:spPr bwMode="auto">
          <a:xfrm>
            <a:off x="3509747" y="1039186"/>
            <a:ext cx="854627" cy="1019263"/>
          </a:xfrm>
          <a:prstGeom prst="roundRect">
            <a:avLst/>
          </a:prstGeom>
          <a:solidFill>
            <a:schemeClr val="tx2">
              <a:lumMod val="20000"/>
              <a:lumOff val="80000"/>
            </a:schemeClr>
          </a:solidFill>
          <a:ln w="12700" cap="sq" cmpd="sng" algn="ctr">
            <a:solidFill>
              <a:schemeClr val="tx1"/>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algn="ctr" defTabSz="685800" eaLnBrk="0" fontAlgn="base" hangingPunct="0">
              <a:spcBef>
                <a:spcPct val="0"/>
              </a:spcBef>
              <a:spcAft>
                <a:spcPct val="0"/>
              </a:spcAft>
            </a:pPr>
            <a:r>
              <a:rPr lang="en-US" sz="1050" b="1" dirty="0">
                <a:latin typeface="+mj-lt"/>
                <a:cs typeface="Arial" pitchFamily="34" charset="0"/>
              </a:rPr>
              <a:t>Processor</a:t>
            </a:r>
          </a:p>
        </p:txBody>
      </p:sp>
      <p:sp>
        <p:nvSpPr>
          <p:cNvPr id="24" name="Oval 5"/>
          <p:cNvSpPr>
            <a:spLocks noChangeArrowheads="1"/>
          </p:cNvSpPr>
          <p:nvPr/>
        </p:nvSpPr>
        <p:spPr bwMode="auto">
          <a:xfrm>
            <a:off x="3592530" y="1349973"/>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25" name="Oval 5"/>
          <p:cNvSpPr>
            <a:spLocks noChangeArrowheads="1"/>
          </p:cNvSpPr>
          <p:nvPr/>
        </p:nvSpPr>
        <p:spPr bwMode="auto">
          <a:xfrm>
            <a:off x="3983667" y="1351021"/>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26" name="Oval 5"/>
          <p:cNvSpPr>
            <a:spLocks noChangeArrowheads="1"/>
          </p:cNvSpPr>
          <p:nvPr/>
        </p:nvSpPr>
        <p:spPr bwMode="auto">
          <a:xfrm>
            <a:off x="3593579" y="1690776"/>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27" name="Oval 5"/>
          <p:cNvSpPr>
            <a:spLocks noChangeArrowheads="1"/>
          </p:cNvSpPr>
          <p:nvPr/>
        </p:nvSpPr>
        <p:spPr bwMode="auto">
          <a:xfrm>
            <a:off x="3984716" y="1691824"/>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28" name="Rounded Rectangle 27"/>
          <p:cNvSpPr/>
          <p:nvPr/>
        </p:nvSpPr>
        <p:spPr bwMode="auto">
          <a:xfrm>
            <a:off x="4788021" y="1040235"/>
            <a:ext cx="854627" cy="1019263"/>
          </a:xfrm>
          <a:prstGeom prst="roundRect">
            <a:avLst/>
          </a:prstGeom>
          <a:solidFill>
            <a:schemeClr val="tx2">
              <a:lumMod val="20000"/>
              <a:lumOff val="80000"/>
            </a:schemeClr>
          </a:solidFill>
          <a:ln w="12700" cap="sq" cmpd="sng" algn="ctr">
            <a:solidFill>
              <a:schemeClr val="tx1"/>
            </a:solidFill>
            <a:prstDash val="solid"/>
            <a:round/>
            <a:headEnd type="none" w="med" len="med"/>
            <a:tailEnd type="none" w="med" len="med"/>
          </a:ln>
          <a:effectLst/>
        </p:spPr>
        <p:txBody>
          <a:bodyPr vert="horz" wrap="none" lIns="68580" tIns="34290" rIns="68580" bIns="34290" numCol="1" rtlCol="0" anchor="t" anchorCtr="1" compatLnSpc="1">
            <a:prstTxWarp prst="textNoShape">
              <a:avLst/>
            </a:prstTxWarp>
          </a:bodyPr>
          <a:lstStyle/>
          <a:p>
            <a:pPr algn="ctr" defTabSz="685800" eaLnBrk="0" fontAlgn="base" hangingPunct="0">
              <a:spcBef>
                <a:spcPct val="0"/>
              </a:spcBef>
              <a:spcAft>
                <a:spcPct val="0"/>
              </a:spcAft>
            </a:pPr>
            <a:r>
              <a:rPr lang="en-US" sz="1050" b="1" dirty="0">
                <a:latin typeface="+mj-lt"/>
                <a:cs typeface="Arial" pitchFamily="34" charset="0"/>
              </a:rPr>
              <a:t>Processor</a:t>
            </a:r>
          </a:p>
        </p:txBody>
      </p:sp>
      <p:sp>
        <p:nvSpPr>
          <p:cNvPr id="29" name="Oval 5"/>
          <p:cNvSpPr>
            <a:spLocks noChangeArrowheads="1"/>
          </p:cNvSpPr>
          <p:nvPr/>
        </p:nvSpPr>
        <p:spPr bwMode="auto">
          <a:xfrm>
            <a:off x="4870804" y="1351021"/>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30" name="Oval 5"/>
          <p:cNvSpPr>
            <a:spLocks noChangeArrowheads="1"/>
          </p:cNvSpPr>
          <p:nvPr/>
        </p:nvSpPr>
        <p:spPr bwMode="auto">
          <a:xfrm>
            <a:off x="5261941" y="1352070"/>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31" name="Oval 5"/>
          <p:cNvSpPr>
            <a:spLocks noChangeArrowheads="1"/>
          </p:cNvSpPr>
          <p:nvPr/>
        </p:nvSpPr>
        <p:spPr bwMode="auto">
          <a:xfrm>
            <a:off x="4871853" y="1691824"/>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32" name="Oval 5"/>
          <p:cNvSpPr>
            <a:spLocks noChangeArrowheads="1"/>
          </p:cNvSpPr>
          <p:nvPr/>
        </p:nvSpPr>
        <p:spPr bwMode="auto">
          <a:xfrm>
            <a:off x="5262990" y="1692873"/>
            <a:ext cx="282178" cy="260747"/>
          </a:xfrm>
          <a:prstGeom prst="ellipse">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8100000" scaled="1"/>
            <a:tileRect/>
          </a:gradFill>
          <a:ln w="12700" cap="sq">
            <a:solidFill>
              <a:schemeClr val="tx2">
                <a:lumMod val="75000"/>
              </a:schemeClr>
            </a:solidFill>
            <a:round/>
            <a:headEnd type="none" w="sm" len="sm"/>
            <a:tailEnd type="none" w="sm" len="sm"/>
          </a:ln>
          <a:effectLst>
            <a:outerShdw blurRad="50800" dist="38100" dir="2700000" algn="tl" rotWithShape="0">
              <a:prstClr val="black">
                <a:alpha val="40000"/>
              </a:prstClr>
            </a:outerShdw>
          </a:effectLst>
        </p:spPr>
        <p:txBody>
          <a:bodyPr wrap="none" anchor="ctr"/>
          <a:lstStyle/>
          <a:p>
            <a:pPr algn="ctr" eaLnBrk="0" hangingPunct="0"/>
            <a:endParaRPr lang="en-US" sz="1350" dirty="0">
              <a:latin typeface="+mj-lt"/>
              <a:cs typeface="Arial" pitchFamily="34" charset="0"/>
            </a:endParaRPr>
          </a:p>
        </p:txBody>
      </p:sp>
      <p:sp>
        <p:nvSpPr>
          <p:cNvPr id="33" name="Rectangle 32"/>
          <p:cNvSpPr/>
          <p:nvPr/>
        </p:nvSpPr>
        <p:spPr bwMode="auto">
          <a:xfrm>
            <a:off x="5960971" y="2413815"/>
            <a:ext cx="285750" cy="8001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ctr" anchorCtr="0" compatLnSpc="1">
            <a:prstTxWarp prst="textNoShape">
              <a:avLst/>
            </a:prstTxWarp>
          </a:bodyPr>
          <a:lstStyle/>
          <a:p>
            <a:pPr algn="r" defTabSz="685800" fontAlgn="base">
              <a:spcBef>
                <a:spcPct val="0"/>
              </a:spcBef>
              <a:spcAft>
                <a:spcPct val="0"/>
              </a:spcAft>
            </a:pPr>
            <a:endParaRPr lang="en-US" sz="1350" dirty="0">
              <a:latin typeface="+mj-lt"/>
              <a:ea typeface="굴림" pitchFamily="-65" charset="-127"/>
              <a:cs typeface="굴림" pitchFamily="-65" charset="-127"/>
            </a:endParaRPr>
          </a:p>
        </p:txBody>
      </p:sp>
      <p:sp>
        <p:nvSpPr>
          <p:cNvPr id="34" name="Rectangle 33"/>
          <p:cNvSpPr/>
          <p:nvPr/>
        </p:nvSpPr>
        <p:spPr bwMode="auto">
          <a:xfrm>
            <a:off x="6361021" y="2413815"/>
            <a:ext cx="285750" cy="800100"/>
          </a:xfrm>
          <a:prstGeom prst="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68580" tIns="34290" rIns="68580" bIns="34290" numCol="1" rtlCol="0" anchor="ctr" anchorCtr="0" compatLnSpc="1">
            <a:prstTxWarp prst="textNoShape">
              <a:avLst/>
            </a:prstTxWarp>
          </a:bodyPr>
          <a:lstStyle/>
          <a:p>
            <a:pPr algn="r" defTabSz="685800" fontAlgn="base">
              <a:spcBef>
                <a:spcPct val="0"/>
              </a:spcBef>
              <a:spcAft>
                <a:spcPct val="0"/>
              </a:spcAft>
            </a:pPr>
            <a:endParaRPr lang="en-US" sz="1350" dirty="0">
              <a:latin typeface="+mj-lt"/>
              <a:ea typeface="굴림" pitchFamily="-65" charset="-127"/>
              <a:cs typeface="굴림" pitchFamily="-65" charset="-127"/>
            </a:endParaRPr>
          </a:p>
        </p:txBody>
      </p:sp>
      <p:sp>
        <p:nvSpPr>
          <p:cNvPr id="38" name="TextBox 37"/>
          <p:cNvSpPr txBox="1"/>
          <p:nvPr/>
        </p:nvSpPr>
        <p:spPr>
          <a:xfrm>
            <a:off x="5873663" y="2217269"/>
            <a:ext cx="452368" cy="230832"/>
          </a:xfrm>
          <a:prstGeom prst="rect">
            <a:avLst/>
          </a:prstGeom>
          <a:noFill/>
        </p:spPr>
        <p:txBody>
          <a:bodyPr wrap="none" rtlCol="0">
            <a:spAutoFit/>
          </a:bodyPr>
          <a:lstStyle/>
          <a:p>
            <a:pPr algn="ctr"/>
            <a:r>
              <a:rPr lang="en-US" sz="900" dirty="0">
                <a:latin typeface="+mj-lt"/>
                <a:cs typeface="Arial"/>
              </a:rPr>
              <a:t>Send</a:t>
            </a:r>
          </a:p>
        </p:txBody>
      </p:sp>
      <p:sp>
        <p:nvSpPr>
          <p:cNvPr id="39" name="TextBox 38"/>
          <p:cNvSpPr txBox="1"/>
          <p:nvPr/>
        </p:nvSpPr>
        <p:spPr>
          <a:xfrm>
            <a:off x="6286629" y="2217269"/>
            <a:ext cx="433132" cy="230832"/>
          </a:xfrm>
          <a:prstGeom prst="rect">
            <a:avLst/>
          </a:prstGeom>
          <a:noFill/>
        </p:spPr>
        <p:txBody>
          <a:bodyPr wrap="none" rtlCol="0">
            <a:spAutoFit/>
          </a:bodyPr>
          <a:lstStyle/>
          <a:p>
            <a:pPr algn="ctr"/>
            <a:r>
              <a:rPr lang="en-US" sz="900" dirty="0">
                <a:latin typeface="+mj-lt"/>
                <a:cs typeface="Arial"/>
              </a:rPr>
              <a:t>Recv</a:t>
            </a:r>
          </a:p>
        </p:txBody>
      </p:sp>
      <p:sp>
        <p:nvSpPr>
          <p:cNvPr id="40" name="Rectangle 39"/>
          <p:cNvSpPr/>
          <p:nvPr/>
        </p:nvSpPr>
        <p:spPr bwMode="auto">
          <a:xfrm>
            <a:off x="1445589" y="1238902"/>
            <a:ext cx="446129" cy="289991"/>
          </a:xfrm>
          <a:prstGeom prst="rect">
            <a:avLst/>
          </a:prstGeom>
          <a:solidFill>
            <a:srgbClr val="DCB9FF"/>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en-US" sz="750" dirty="0">
                <a:solidFill>
                  <a:schemeClr val="tx1"/>
                </a:solidFill>
                <a:latin typeface="+mj-lt"/>
                <a:ea typeface="굴림" pitchFamily="-65" charset="-127"/>
                <a:cs typeface="굴림" pitchFamily="-65" charset="-127"/>
              </a:rPr>
              <a:t>Memory</a:t>
            </a:r>
          </a:p>
          <a:p>
            <a:pPr algn="ctr"/>
            <a:r>
              <a:rPr lang="en-US" sz="750" dirty="0">
                <a:solidFill>
                  <a:schemeClr val="tx1"/>
                </a:solidFill>
                <a:latin typeface="+mj-lt"/>
                <a:ea typeface="굴림" pitchFamily="-65" charset="-127"/>
                <a:cs typeface="굴림" pitchFamily="-65" charset="-127"/>
              </a:rPr>
              <a:t>Segment</a:t>
            </a:r>
          </a:p>
        </p:txBody>
      </p:sp>
      <p:sp>
        <p:nvSpPr>
          <p:cNvPr id="41" name="Rectangle 40"/>
          <p:cNvSpPr/>
          <p:nvPr/>
        </p:nvSpPr>
        <p:spPr bwMode="auto">
          <a:xfrm>
            <a:off x="2503061" y="3069800"/>
            <a:ext cx="276837" cy="14003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68580" tIns="34290" rIns="68580" bIns="34290" numCol="1" rtlCol="0" anchor="ctr" anchorCtr="0" compatLnSpc="1">
            <a:prstTxWarp prst="textNoShape">
              <a:avLst/>
            </a:prstTxWarp>
          </a:bodyPr>
          <a:lstStyle/>
          <a:p>
            <a:pPr algn="r" defTabSz="685800" fontAlgn="base">
              <a:spcBef>
                <a:spcPct val="0"/>
              </a:spcBef>
              <a:spcAft>
                <a:spcPct val="0"/>
              </a:spcAft>
            </a:pPr>
            <a:endParaRPr lang="en-US" sz="1350" dirty="0">
              <a:solidFill>
                <a:schemeClr val="tx1"/>
              </a:solidFill>
              <a:latin typeface="+mj-lt"/>
              <a:ea typeface="굴림" pitchFamily="-65" charset="-127"/>
              <a:cs typeface="굴림" pitchFamily="-65" charset="-127"/>
            </a:endParaRPr>
          </a:p>
        </p:txBody>
      </p:sp>
      <p:cxnSp>
        <p:nvCxnSpPr>
          <p:cNvPr id="42" name="Straight Connector 41"/>
          <p:cNvCxnSpPr/>
          <p:nvPr/>
        </p:nvCxnSpPr>
        <p:spPr bwMode="auto">
          <a:xfrm rot="10800000">
            <a:off x="2640436" y="1547770"/>
            <a:ext cx="869312" cy="1049"/>
          </a:xfrm>
          <a:prstGeom prst="line">
            <a:avLst/>
          </a:prstGeom>
          <a:solidFill>
            <a:schemeClr val="accent1"/>
          </a:solidFill>
          <a:ln w="50800" cap="sq" cmpd="sng" algn="ctr">
            <a:solidFill>
              <a:srgbClr val="C00000"/>
            </a:solidFill>
            <a:prstDash val="sysDot"/>
            <a:round/>
            <a:headEnd type="none" w="med" len="med"/>
            <a:tailEnd type="none" w="med" len="med"/>
          </a:ln>
          <a:effectLst/>
        </p:spPr>
      </p:cxnSp>
      <p:cxnSp>
        <p:nvCxnSpPr>
          <p:cNvPr id="43" name="Straight Connector 42"/>
          <p:cNvCxnSpPr/>
          <p:nvPr/>
        </p:nvCxnSpPr>
        <p:spPr bwMode="auto">
          <a:xfrm rot="16200000" flipH="1">
            <a:off x="1868408" y="2309307"/>
            <a:ext cx="1533567" cy="25168"/>
          </a:xfrm>
          <a:prstGeom prst="line">
            <a:avLst/>
          </a:prstGeom>
          <a:solidFill>
            <a:schemeClr val="accent1"/>
          </a:solidFill>
          <a:ln w="50800" cap="sq" cmpd="sng" algn="ctr">
            <a:solidFill>
              <a:srgbClr val="C00000"/>
            </a:solidFill>
            <a:prstDash val="sysDot"/>
            <a:round/>
            <a:headEnd type="none" w="med" len="med"/>
            <a:tailEnd type="stealth" w="lg" len="lg"/>
          </a:ln>
          <a:effectLst/>
        </p:spPr>
      </p:cxnSp>
      <p:cxnSp>
        <p:nvCxnSpPr>
          <p:cNvPr id="44" name="Straight Connector 43"/>
          <p:cNvCxnSpPr/>
          <p:nvPr/>
        </p:nvCxnSpPr>
        <p:spPr bwMode="auto">
          <a:xfrm rot="5400000">
            <a:off x="1171317" y="2758930"/>
            <a:ext cx="2063687" cy="6290"/>
          </a:xfrm>
          <a:prstGeom prst="line">
            <a:avLst/>
          </a:prstGeom>
          <a:solidFill>
            <a:schemeClr val="accent1"/>
          </a:solidFill>
          <a:ln w="76200" cap="sq" cmpd="sng" algn="ctr">
            <a:solidFill>
              <a:srgbClr val="E57300"/>
            </a:solidFill>
            <a:prstDash val="solid"/>
            <a:round/>
            <a:headEnd type="none" w="med" len="med"/>
            <a:tailEnd type="none" w="med" len="med"/>
          </a:ln>
          <a:effectLst/>
        </p:spPr>
      </p:cxnSp>
      <p:cxnSp>
        <p:nvCxnSpPr>
          <p:cNvPr id="45" name="Straight Connector 44"/>
          <p:cNvCxnSpPr/>
          <p:nvPr/>
        </p:nvCxnSpPr>
        <p:spPr bwMode="auto">
          <a:xfrm flipV="1">
            <a:off x="2200013" y="3800212"/>
            <a:ext cx="4674766" cy="12584"/>
          </a:xfrm>
          <a:prstGeom prst="line">
            <a:avLst/>
          </a:prstGeom>
          <a:solidFill>
            <a:schemeClr val="accent1"/>
          </a:solidFill>
          <a:ln w="76200" cap="sq" cmpd="sng" algn="ctr">
            <a:solidFill>
              <a:srgbClr val="E57300"/>
            </a:solidFill>
            <a:prstDash val="solid"/>
            <a:round/>
            <a:headEnd type="none" w="med" len="med"/>
            <a:tailEnd type="none" w="med" len="med"/>
          </a:ln>
          <a:effectLst/>
        </p:spPr>
      </p:cxnSp>
      <p:cxnSp>
        <p:nvCxnSpPr>
          <p:cNvPr id="46" name="Straight Connector 45"/>
          <p:cNvCxnSpPr/>
          <p:nvPr/>
        </p:nvCxnSpPr>
        <p:spPr bwMode="auto">
          <a:xfrm rot="16200000" flipV="1">
            <a:off x="5836641" y="2730616"/>
            <a:ext cx="2132902" cy="6294"/>
          </a:xfrm>
          <a:prstGeom prst="line">
            <a:avLst/>
          </a:prstGeom>
          <a:solidFill>
            <a:schemeClr val="accent1"/>
          </a:solidFill>
          <a:ln w="76200" cap="sq" cmpd="sng" algn="ctr">
            <a:solidFill>
              <a:srgbClr val="E57300"/>
            </a:solidFill>
            <a:prstDash val="solid"/>
            <a:round/>
            <a:headEnd type="none" w="med" len="med"/>
            <a:tailEnd type="none" w="lg" len="lg"/>
          </a:ln>
          <a:effectLst/>
        </p:spPr>
      </p:cxnSp>
      <p:sp>
        <p:nvSpPr>
          <p:cNvPr id="47" name="Rectangle 46"/>
          <p:cNvSpPr/>
          <p:nvPr/>
        </p:nvSpPr>
        <p:spPr bwMode="auto">
          <a:xfrm>
            <a:off x="1446637" y="1560830"/>
            <a:ext cx="446129" cy="289991"/>
          </a:xfrm>
          <a:prstGeom prst="rect">
            <a:avLst/>
          </a:prstGeom>
          <a:solidFill>
            <a:srgbClr val="DCB9FF"/>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en-US" sz="750" dirty="0">
                <a:solidFill>
                  <a:schemeClr val="tx1"/>
                </a:solidFill>
                <a:latin typeface="+mj-lt"/>
                <a:ea typeface="굴림" pitchFamily="-65" charset="-127"/>
                <a:cs typeface="굴림" pitchFamily="-65" charset="-127"/>
              </a:rPr>
              <a:t>Memory</a:t>
            </a:r>
          </a:p>
          <a:p>
            <a:pPr algn="ctr"/>
            <a:r>
              <a:rPr lang="en-US" sz="750" dirty="0">
                <a:solidFill>
                  <a:schemeClr val="tx1"/>
                </a:solidFill>
                <a:latin typeface="+mj-lt"/>
                <a:ea typeface="굴림" pitchFamily="-65" charset="-127"/>
                <a:cs typeface="굴림" pitchFamily="-65" charset="-127"/>
              </a:rPr>
              <a:t>Segment</a:t>
            </a:r>
          </a:p>
        </p:txBody>
      </p:sp>
      <p:sp>
        <p:nvSpPr>
          <p:cNvPr id="48" name="Rectangle 47"/>
          <p:cNvSpPr/>
          <p:nvPr/>
        </p:nvSpPr>
        <p:spPr bwMode="auto">
          <a:xfrm>
            <a:off x="1441394" y="1876466"/>
            <a:ext cx="446129" cy="289991"/>
          </a:xfrm>
          <a:prstGeom prst="rect">
            <a:avLst/>
          </a:prstGeom>
          <a:solidFill>
            <a:srgbClr val="DCB9FF"/>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horz" wrap="none" lIns="68580" tIns="34290" rIns="68580" bIns="34290" numCol="1" rtlCol="0" anchor="ctr" anchorCtr="0" compatLnSpc="1">
            <a:prstTxWarp prst="textNoShape">
              <a:avLst/>
            </a:prstTxWarp>
          </a:bodyPr>
          <a:lstStyle/>
          <a:p>
            <a:pPr algn="ctr"/>
            <a:r>
              <a:rPr lang="en-US" sz="750" dirty="0">
                <a:solidFill>
                  <a:schemeClr val="tx1"/>
                </a:solidFill>
                <a:latin typeface="+mj-lt"/>
                <a:ea typeface="굴림" pitchFamily="-65" charset="-127"/>
                <a:cs typeface="굴림" pitchFamily="-65" charset="-127"/>
              </a:rPr>
              <a:t>Memory</a:t>
            </a:r>
          </a:p>
          <a:p>
            <a:pPr algn="ctr"/>
            <a:r>
              <a:rPr lang="en-US" sz="750" dirty="0">
                <a:solidFill>
                  <a:schemeClr val="tx1"/>
                </a:solidFill>
                <a:latin typeface="+mj-lt"/>
                <a:ea typeface="굴림" pitchFamily="-65" charset="-127"/>
                <a:cs typeface="굴림" pitchFamily="-65" charset="-127"/>
              </a:rPr>
              <a:t>Segment</a:t>
            </a:r>
          </a:p>
        </p:txBody>
      </p:sp>
      <p:cxnSp>
        <p:nvCxnSpPr>
          <p:cNvPr id="49" name="Straight Connector 48"/>
          <p:cNvCxnSpPr>
            <a:stCxn id="40" idx="3"/>
          </p:cNvCxnSpPr>
          <p:nvPr/>
        </p:nvCxnSpPr>
        <p:spPr bwMode="auto">
          <a:xfrm>
            <a:off x="1891717" y="1383898"/>
            <a:ext cx="113252" cy="286"/>
          </a:xfrm>
          <a:prstGeom prst="line">
            <a:avLst/>
          </a:prstGeom>
          <a:solidFill>
            <a:schemeClr val="accent1"/>
          </a:solidFill>
          <a:ln w="63500" cap="sq" cmpd="sng" algn="ctr">
            <a:solidFill>
              <a:schemeClr val="accent2">
                <a:lumMod val="75000"/>
              </a:schemeClr>
            </a:solidFill>
            <a:prstDash val="solid"/>
            <a:round/>
            <a:headEnd type="none" w="med" len="med"/>
            <a:tailEnd type="none" w="med" len="med"/>
          </a:ln>
          <a:effectLst/>
        </p:spPr>
      </p:cxnSp>
      <p:cxnSp>
        <p:nvCxnSpPr>
          <p:cNvPr id="50" name="Straight Connector 49"/>
          <p:cNvCxnSpPr/>
          <p:nvPr/>
        </p:nvCxnSpPr>
        <p:spPr bwMode="auto">
          <a:xfrm>
            <a:off x="1899058" y="1718409"/>
            <a:ext cx="113252" cy="286"/>
          </a:xfrm>
          <a:prstGeom prst="line">
            <a:avLst/>
          </a:prstGeom>
          <a:solidFill>
            <a:schemeClr val="accent1"/>
          </a:solidFill>
          <a:ln w="63500" cap="sq" cmpd="sng" algn="ctr">
            <a:solidFill>
              <a:schemeClr val="accent2">
                <a:lumMod val="75000"/>
              </a:schemeClr>
            </a:solidFill>
            <a:prstDash val="solid"/>
            <a:round/>
            <a:headEnd type="none" w="med" len="med"/>
            <a:tailEnd type="none" w="med" len="med"/>
          </a:ln>
          <a:effectLst/>
        </p:spPr>
      </p:cxnSp>
      <p:cxnSp>
        <p:nvCxnSpPr>
          <p:cNvPr id="51" name="Straight Connector 50"/>
          <p:cNvCxnSpPr/>
          <p:nvPr/>
        </p:nvCxnSpPr>
        <p:spPr bwMode="auto">
          <a:xfrm>
            <a:off x="1893814" y="2015170"/>
            <a:ext cx="113252" cy="286"/>
          </a:xfrm>
          <a:prstGeom prst="line">
            <a:avLst/>
          </a:prstGeom>
          <a:solidFill>
            <a:schemeClr val="accent1"/>
          </a:solidFill>
          <a:ln w="63500" cap="sq" cmpd="sng" algn="ctr">
            <a:solidFill>
              <a:schemeClr val="accent2">
                <a:lumMod val="75000"/>
              </a:schemeClr>
            </a:solidFill>
            <a:prstDash val="solid"/>
            <a:round/>
            <a:headEnd type="none" w="med" len="med"/>
            <a:tailEnd type="none" w="med" len="med"/>
          </a:ln>
          <a:effectLst/>
        </p:spPr>
      </p:cxnSp>
      <p:cxnSp>
        <p:nvCxnSpPr>
          <p:cNvPr id="52" name="Straight Connector 51"/>
          <p:cNvCxnSpPr/>
          <p:nvPr/>
        </p:nvCxnSpPr>
        <p:spPr bwMode="auto">
          <a:xfrm>
            <a:off x="2081518" y="1718409"/>
            <a:ext cx="113252" cy="286"/>
          </a:xfrm>
          <a:prstGeom prst="line">
            <a:avLst/>
          </a:prstGeom>
          <a:solidFill>
            <a:schemeClr val="accent1"/>
          </a:solidFill>
          <a:ln w="63500" cap="sq" cmpd="sng" algn="ctr">
            <a:solidFill>
              <a:schemeClr val="accent2">
                <a:lumMod val="75000"/>
              </a:schemeClr>
            </a:solidFill>
            <a:prstDash val="solid"/>
            <a:round/>
            <a:headEnd type="none" w="med" len="med"/>
            <a:tailEnd type="none" w="med" len="med"/>
          </a:ln>
          <a:effectLst/>
        </p:spPr>
      </p:cxnSp>
      <p:cxnSp>
        <p:nvCxnSpPr>
          <p:cNvPr id="53" name="Straight Connector 52"/>
          <p:cNvCxnSpPr/>
          <p:nvPr/>
        </p:nvCxnSpPr>
        <p:spPr bwMode="auto">
          <a:xfrm rot="5400000">
            <a:off x="1884235" y="1552677"/>
            <a:ext cx="331652" cy="2099"/>
          </a:xfrm>
          <a:prstGeom prst="line">
            <a:avLst/>
          </a:prstGeom>
          <a:solidFill>
            <a:schemeClr val="accent1"/>
          </a:solidFill>
          <a:ln w="63500" cap="sq" cmpd="sng" algn="ctr">
            <a:solidFill>
              <a:schemeClr val="accent2">
                <a:lumMod val="75000"/>
              </a:schemeClr>
            </a:solidFill>
            <a:prstDash val="solid"/>
            <a:round/>
            <a:headEnd type="none" w="med" len="med"/>
            <a:tailEnd type="none" w="med" len="med"/>
          </a:ln>
          <a:effectLst/>
        </p:spPr>
      </p:cxnSp>
      <p:cxnSp>
        <p:nvCxnSpPr>
          <p:cNvPr id="54" name="Straight Connector 53"/>
          <p:cNvCxnSpPr/>
          <p:nvPr/>
        </p:nvCxnSpPr>
        <p:spPr bwMode="auto">
          <a:xfrm rot="5400000">
            <a:off x="1885284" y="1847532"/>
            <a:ext cx="331652" cy="2099"/>
          </a:xfrm>
          <a:prstGeom prst="line">
            <a:avLst/>
          </a:prstGeom>
          <a:solidFill>
            <a:schemeClr val="accent1"/>
          </a:solidFill>
          <a:ln w="63500" cap="sq" cmpd="sng" algn="ctr">
            <a:solidFill>
              <a:schemeClr val="accent2">
                <a:lumMod val="75000"/>
              </a:schemeClr>
            </a:solidFill>
            <a:prstDash val="solid"/>
            <a:round/>
            <a:headEnd type="none" w="med" len="med"/>
            <a:tailEnd type="none" w="med" len="med"/>
          </a:ln>
          <a:effectLst/>
        </p:spPr>
      </p:cxnSp>
      <p:cxnSp>
        <p:nvCxnSpPr>
          <p:cNvPr id="55" name="Straight Connector 54"/>
          <p:cNvCxnSpPr>
            <a:endCxn id="21" idx="1"/>
          </p:cNvCxnSpPr>
          <p:nvPr/>
        </p:nvCxnSpPr>
        <p:spPr bwMode="auto">
          <a:xfrm>
            <a:off x="6918821" y="1661020"/>
            <a:ext cx="314586" cy="2337"/>
          </a:xfrm>
          <a:prstGeom prst="line">
            <a:avLst/>
          </a:prstGeom>
          <a:solidFill>
            <a:schemeClr val="accent1"/>
          </a:solidFill>
          <a:ln w="76200" cap="sq" cmpd="sng" algn="ctr">
            <a:solidFill>
              <a:srgbClr val="E57300"/>
            </a:solidFill>
            <a:prstDash val="solid"/>
            <a:round/>
            <a:headEnd type="none" w="med" len="med"/>
            <a:tailEnd type="stealth" w="med" len="sm"/>
          </a:ln>
          <a:effectLst/>
        </p:spPr>
      </p:cxnSp>
    </p:spTree>
    <p:extLst>
      <p:ext uri="{BB962C8B-B14F-4D97-AF65-F5344CB8AC3E}">
        <p14:creationId xmlns:p14="http://schemas.microsoft.com/office/powerpoint/2010/main" val="10578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3"/>
                                        </p:tgtEl>
                                        <p:attrNameLst>
                                          <p:attrName>style.visibility</p:attrName>
                                        </p:attrNameLst>
                                      </p:cBhvr>
                                      <p:to>
                                        <p:strVal val="hidden"/>
                                      </p:to>
                                    </p:set>
                                  </p:childTnLst>
                                </p:cTn>
                              </p:par>
                              <p:par>
                                <p:cTn id="21" presetID="42" presetClass="path" presetSubtype="0" accel="50000" decel="50000" fill="hold" grpId="1" nodeType="withEffect">
                                  <p:stCondLst>
                                    <p:cond delay="0"/>
                                  </p:stCondLst>
                                  <p:childTnLst>
                                    <p:animMotion origin="layout" path="M -2.77778E-6 -4.02036E-6 L -0.00017 0.12862 " pathEditMode="relative" rAng="0" ptsTypes="AA">
                                      <p:cBhvr>
                                        <p:cTn id="22" dur="1000" fill="hold"/>
                                        <p:tgtEl>
                                          <p:spTgt spid="41"/>
                                        </p:tgtEl>
                                        <p:attrNameLst>
                                          <p:attrName>ppt_x</p:attrName>
                                          <p:attrName>ppt_y</p:attrName>
                                        </p:attrNameLst>
                                      </p:cBhvr>
                                      <p:rCtr x="0" y="64"/>
                                    </p:animMotion>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left)">
                                      <p:cBhvr>
                                        <p:cTn id="27" dur="500"/>
                                        <p:tgtEl>
                                          <p:spTgt spid="49"/>
                                        </p:tgtEl>
                                      </p:cBhvr>
                                    </p:animEffect>
                                  </p:childTnLst>
                                </p:cTn>
                              </p:par>
                              <p:par>
                                <p:cTn id="28" presetID="22" presetClass="entr" presetSubtype="8"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par>
                                <p:cTn id="31" presetID="22" presetClass="entr" presetSubtype="8"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up)">
                                      <p:cBhvr>
                                        <p:cTn id="37" dur="500"/>
                                        <p:tgtEl>
                                          <p:spTgt spid="53"/>
                                        </p:tgtEl>
                                      </p:cBhvr>
                                    </p:animEffect>
                                  </p:childTnLst>
                                </p:cTn>
                              </p:par>
                              <p:par>
                                <p:cTn id="38" presetID="22" presetClass="entr" presetSubtype="4"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down)">
                                      <p:cBhvr>
                                        <p:cTn id="40" dur="500"/>
                                        <p:tgtEl>
                                          <p:spTgt spid="54"/>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left)">
                                      <p:cBhvr>
                                        <p:cTn id="44" dur="500"/>
                                        <p:tgtEl>
                                          <p:spTgt spid="52"/>
                                        </p:tgtEl>
                                      </p:cBhvr>
                                    </p:animEffect>
                                  </p:childTnLst>
                                </p:cTn>
                              </p:par>
                            </p:childTnLst>
                          </p:cTn>
                        </p:par>
                        <p:par>
                          <p:cTn id="45" fill="hold">
                            <p:stCondLst>
                              <p:cond delay="1500"/>
                            </p:stCondLst>
                            <p:childTnLst>
                              <p:par>
                                <p:cTn id="46" presetID="22" presetClass="entr" presetSubtype="1" fill="hold" nodeType="after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up)">
                                      <p:cBhvr>
                                        <p:cTn id="48" dur="500"/>
                                        <p:tgtEl>
                                          <p:spTgt spid="44"/>
                                        </p:tgtEl>
                                      </p:cBhvr>
                                    </p:animEffect>
                                  </p:childTnLst>
                                </p:cTn>
                              </p:par>
                            </p:childTnLst>
                          </p:cTn>
                        </p:par>
                        <p:par>
                          <p:cTn id="49" fill="hold">
                            <p:stCondLst>
                              <p:cond delay="2000"/>
                            </p:stCondLst>
                            <p:childTnLst>
                              <p:par>
                                <p:cTn id="50" presetID="22" presetClass="entr" presetSubtype="8"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par>
                          <p:cTn id="53" fill="hold">
                            <p:stCondLst>
                              <p:cond delay="2500"/>
                            </p:stCondLst>
                            <p:childTnLst>
                              <p:par>
                                <p:cTn id="54" presetID="22" presetClass="entr" presetSubtype="4"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down)">
                                      <p:cBhvr>
                                        <p:cTn id="56" dur="1000"/>
                                        <p:tgtEl>
                                          <p:spTgt spid="46"/>
                                        </p:tgtEl>
                                      </p:cBhvr>
                                    </p:animEffect>
                                  </p:childTnLst>
                                </p:cTn>
                              </p:par>
                            </p:childTnLst>
                          </p:cTn>
                        </p:par>
                        <p:par>
                          <p:cTn id="57" fill="hold">
                            <p:stCondLst>
                              <p:cond delay="3500"/>
                            </p:stCondLst>
                            <p:childTnLst>
                              <p:par>
                                <p:cTn id="58" presetID="22" presetClass="entr" presetSubtype="8" fill="hold"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left)">
                                      <p:cBhvr>
                                        <p:cTn id="6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94888-48A7-42F6-AE45-2BD5FD40ED91}" type="slidenum">
              <a:rPr lang="en-US" smtClean="0"/>
              <a:pPr/>
              <a:t>29</a:t>
            </a:fld>
            <a:endParaRPr lang="en-US" dirty="0"/>
          </a:p>
        </p:txBody>
      </p:sp>
      <p:sp>
        <p:nvSpPr>
          <p:cNvPr id="2" name="Title 1"/>
          <p:cNvSpPr>
            <a:spLocks noGrp="1"/>
          </p:cNvSpPr>
          <p:nvPr>
            <p:ph type="title"/>
          </p:nvPr>
        </p:nvSpPr>
        <p:spPr/>
        <p:txBody>
          <a:bodyPr/>
          <a:lstStyle/>
          <a:p>
            <a:r>
              <a:rPr lang="en-US" dirty="0"/>
              <a:t>Comparing One-sided and Two-sided Programming</a:t>
            </a:r>
          </a:p>
        </p:txBody>
      </p:sp>
      <p:sp>
        <p:nvSpPr>
          <p:cNvPr id="25" name="Footer Placeholder 1"/>
          <p:cNvSpPr>
            <a:spLocks noGrp="1"/>
          </p:cNvSpPr>
          <p:nvPr>
            <p:ph type="ftr" sz="quarter" idx="3"/>
          </p:nvPr>
        </p:nvSpPr>
        <p:spPr/>
        <p:txBody>
          <a:bodyPr/>
          <a:lstStyle/>
          <a:p>
            <a:r>
              <a:rPr lang="en-US"/>
              <a:t>Advanced MPI, Argonne (06/14/2016)</a:t>
            </a:r>
            <a:endParaRPr lang="en-US" dirty="0"/>
          </a:p>
        </p:txBody>
      </p:sp>
      <p:sp>
        <p:nvSpPr>
          <p:cNvPr id="6" name="Text Box 5"/>
          <p:cNvSpPr txBox="1">
            <a:spLocks noChangeArrowheads="1"/>
          </p:cNvSpPr>
          <p:nvPr/>
        </p:nvSpPr>
        <p:spPr bwMode="auto">
          <a:xfrm>
            <a:off x="2937150" y="740986"/>
            <a:ext cx="938077" cy="300082"/>
          </a:xfrm>
          <a:prstGeom prst="rect">
            <a:avLst/>
          </a:prstGeom>
          <a:noFill/>
          <a:ln w="12700">
            <a:noFill/>
            <a:miter lim="800000"/>
            <a:headEnd type="none" w="sm" len="sm"/>
            <a:tailEnd type="none" w="sm" len="sm"/>
          </a:ln>
          <a:effectLst/>
        </p:spPr>
        <p:txBody>
          <a:bodyPr wrap="none">
            <a:spAutoFit/>
          </a:bodyPr>
          <a:lstStyle/>
          <a:p>
            <a:pPr>
              <a:lnSpc>
                <a:spcPct val="100000"/>
              </a:lnSpc>
              <a:spcBef>
                <a:spcPct val="0"/>
              </a:spcBef>
              <a:buClrTx/>
              <a:buFontTx/>
              <a:buNone/>
            </a:pPr>
            <a:r>
              <a:rPr lang="en-US" sz="1350" dirty="0"/>
              <a:t>Process 0</a:t>
            </a:r>
          </a:p>
        </p:txBody>
      </p:sp>
      <p:sp>
        <p:nvSpPr>
          <p:cNvPr id="7" name="Text Box 6"/>
          <p:cNvSpPr txBox="1">
            <a:spLocks noChangeArrowheads="1"/>
          </p:cNvSpPr>
          <p:nvPr/>
        </p:nvSpPr>
        <p:spPr bwMode="auto">
          <a:xfrm>
            <a:off x="5146949" y="764798"/>
            <a:ext cx="987029" cy="300082"/>
          </a:xfrm>
          <a:prstGeom prst="rect">
            <a:avLst/>
          </a:prstGeom>
          <a:noFill/>
          <a:ln w="12700">
            <a:noFill/>
            <a:miter lim="800000"/>
            <a:headEnd type="none" w="sm" len="sm"/>
            <a:tailEnd type="none" w="sm" len="sm"/>
          </a:ln>
          <a:effectLst/>
        </p:spPr>
        <p:txBody>
          <a:bodyPr>
            <a:spAutoFit/>
          </a:bodyPr>
          <a:lstStyle/>
          <a:p>
            <a:pPr>
              <a:lnSpc>
                <a:spcPct val="100000"/>
              </a:lnSpc>
              <a:spcBef>
                <a:spcPct val="0"/>
              </a:spcBef>
              <a:buClrTx/>
              <a:buFontTx/>
              <a:buNone/>
            </a:pPr>
            <a:r>
              <a:rPr lang="en-US" sz="1350"/>
              <a:t>Process 1</a:t>
            </a:r>
          </a:p>
        </p:txBody>
      </p:sp>
      <p:sp>
        <p:nvSpPr>
          <p:cNvPr id="8" name="Line 7"/>
          <p:cNvSpPr>
            <a:spLocks noChangeShapeType="1"/>
          </p:cNvSpPr>
          <p:nvPr/>
        </p:nvSpPr>
        <p:spPr bwMode="auto">
          <a:xfrm>
            <a:off x="4423049" y="802898"/>
            <a:ext cx="0" cy="1766888"/>
          </a:xfrm>
          <a:prstGeom prst="line">
            <a:avLst/>
          </a:prstGeom>
          <a:noFill/>
          <a:ln w="12700">
            <a:solidFill>
              <a:schemeClr val="tx1"/>
            </a:solidFill>
            <a:round/>
            <a:headEnd type="none" w="sm" len="sm"/>
            <a:tailEnd type="none" w="sm" len="sm"/>
          </a:ln>
          <a:effectLst/>
        </p:spPr>
        <p:txBody>
          <a:bodyPr wrap="none" anchor="ctr"/>
          <a:lstStyle/>
          <a:p>
            <a:endParaRPr lang="en-US" sz="1350"/>
          </a:p>
        </p:txBody>
      </p:sp>
      <p:sp>
        <p:nvSpPr>
          <p:cNvPr id="9" name="Text Box 8"/>
          <p:cNvSpPr txBox="1">
            <a:spLocks noChangeArrowheads="1"/>
          </p:cNvSpPr>
          <p:nvPr/>
        </p:nvSpPr>
        <p:spPr bwMode="auto">
          <a:xfrm>
            <a:off x="2791717" y="1071979"/>
            <a:ext cx="1106393" cy="300082"/>
          </a:xfrm>
          <a:prstGeom prst="rect">
            <a:avLst/>
          </a:prstGeom>
          <a:noFill/>
          <a:ln w="12700">
            <a:noFill/>
            <a:miter lim="800000"/>
            <a:headEnd type="none" w="sm" len="sm"/>
            <a:tailEnd type="none" w="sm" len="sm"/>
          </a:ln>
          <a:effectLst/>
        </p:spPr>
        <p:txBody>
          <a:bodyPr wrap="none">
            <a:spAutoFit/>
          </a:bodyPr>
          <a:lstStyle/>
          <a:p>
            <a:pPr algn="ctr">
              <a:lnSpc>
                <a:spcPct val="100000"/>
              </a:lnSpc>
              <a:spcBef>
                <a:spcPct val="0"/>
              </a:spcBef>
              <a:buClrTx/>
              <a:buFontTx/>
              <a:buNone/>
            </a:pPr>
            <a:r>
              <a:rPr lang="en-US" sz="1350" b="1" dirty="0"/>
              <a:t>SEND(data)</a:t>
            </a:r>
          </a:p>
        </p:txBody>
      </p:sp>
      <p:sp>
        <p:nvSpPr>
          <p:cNvPr id="10" name="Text Box 9"/>
          <p:cNvSpPr txBox="1">
            <a:spLocks noChangeArrowheads="1"/>
          </p:cNvSpPr>
          <p:nvPr/>
        </p:nvSpPr>
        <p:spPr bwMode="auto">
          <a:xfrm>
            <a:off x="5070751" y="2351901"/>
            <a:ext cx="1087157" cy="300082"/>
          </a:xfrm>
          <a:prstGeom prst="rect">
            <a:avLst/>
          </a:prstGeom>
          <a:noFill/>
          <a:ln w="12700">
            <a:noFill/>
            <a:miter lim="800000"/>
            <a:headEnd type="none" w="sm" len="sm"/>
            <a:tailEnd type="none" w="sm" len="sm"/>
          </a:ln>
          <a:effectLst/>
        </p:spPr>
        <p:txBody>
          <a:bodyPr wrap="none">
            <a:spAutoFit/>
          </a:bodyPr>
          <a:lstStyle/>
          <a:p>
            <a:pPr algn="ctr">
              <a:lnSpc>
                <a:spcPct val="100000"/>
              </a:lnSpc>
              <a:spcBef>
                <a:spcPct val="0"/>
              </a:spcBef>
              <a:buClrTx/>
              <a:buFontTx/>
              <a:buNone/>
            </a:pPr>
            <a:r>
              <a:rPr lang="en-US" sz="1350" b="1" dirty="0"/>
              <a:t>RECV(data)</a:t>
            </a:r>
            <a:endParaRPr lang="en-US" sz="1350" dirty="0"/>
          </a:p>
        </p:txBody>
      </p:sp>
      <p:sp>
        <p:nvSpPr>
          <p:cNvPr id="11" name="Line 10"/>
          <p:cNvSpPr>
            <a:spLocks noChangeShapeType="1"/>
          </p:cNvSpPr>
          <p:nvPr/>
        </p:nvSpPr>
        <p:spPr bwMode="auto">
          <a:xfrm>
            <a:off x="3805063" y="1210479"/>
            <a:ext cx="1189487" cy="1279922"/>
          </a:xfrm>
          <a:prstGeom prst="line">
            <a:avLst/>
          </a:prstGeom>
          <a:noFill/>
          <a:ln w="28575">
            <a:solidFill>
              <a:schemeClr val="bg2">
                <a:lumMod val="10000"/>
              </a:schemeClr>
            </a:solidFill>
            <a:round/>
            <a:headEnd type="none" w="sm" len="sm"/>
            <a:tailEnd type="triangle" w="med" len="sm"/>
          </a:ln>
          <a:effectLst/>
        </p:spPr>
        <p:txBody>
          <a:bodyPr wrap="none" anchor="ctr"/>
          <a:lstStyle/>
          <a:p>
            <a:endParaRPr lang="en-US" sz="1350"/>
          </a:p>
        </p:txBody>
      </p:sp>
      <p:sp>
        <p:nvSpPr>
          <p:cNvPr id="12" name="TextBox 11"/>
          <p:cNvSpPr txBox="1"/>
          <p:nvPr/>
        </p:nvSpPr>
        <p:spPr>
          <a:xfrm>
            <a:off x="5456512" y="1141036"/>
            <a:ext cx="228600" cy="1131079"/>
          </a:xfrm>
          <a:prstGeom prst="rect">
            <a:avLst/>
          </a:prstGeom>
          <a:noFill/>
        </p:spPr>
        <p:txBody>
          <a:bodyPr wrap="square" rtlCol="0">
            <a:spAutoFit/>
          </a:bodyPr>
          <a:lstStyle/>
          <a:p>
            <a:pPr algn="ctr"/>
            <a:r>
              <a:rPr lang="en-US" sz="1350" b="1" dirty="0">
                <a:solidFill>
                  <a:srgbClr val="C00000"/>
                </a:solidFill>
              </a:rPr>
              <a:t>DELAY</a:t>
            </a:r>
          </a:p>
        </p:txBody>
      </p:sp>
      <p:sp>
        <p:nvSpPr>
          <p:cNvPr id="13" name="Left Brace 12"/>
          <p:cNvSpPr/>
          <p:nvPr/>
        </p:nvSpPr>
        <p:spPr bwMode="auto">
          <a:xfrm>
            <a:off x="2713312" y="1071979"/>
            <a:ext cx="166688" cy="1556921"/>
          </a:xfrm>
          <a:prstGeom prst="leftBrace">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14" name="Text Box 5"/>
          <p:cNvSpPr txBox="1">
            <a:spLocks noChangeArrowheads="1"/>
          </p:cNvSpPr>
          <p:nvPr/>
        </p:nvSpPr>
        <p:spPr bwMode="auto">
          <a:xfrm>
            <a:off x="1741763" y="1383789"/>
            <a:ext cx="971549" cy="923330"/>
          </a:xfrm>
          <a:prstGeom prst="rect">
            <a:avLst/>
          </a:prstGeom>
          <a:noFill/>
          <a:ln w="12700">
            <a:noFill/>
            <a:miter lim="800000"/>
            <a:headEnd type="none" w="sm" len="sm"/>
            <a:tailEnd type="none" w="sm" len="sm"/>
          </a:ln>
          <a:effectLst/>
        </p:spPr>
        <p:txBody>
          <a:bodyPr wrap="square">
            <a:spAutoFit/>
          </a:bodyPr>
          <a:lstStyle/>
          <a:p>
            <a:pPr algn="ctr">
              <a:lnSpc>
                <a:spcPct val="100000"/>
              </a:lnSpc>
              <a:spcBef>
                <a:spcPct val="0"/>
              </a:spcBef>
              <a:buClrTx/>
              <a:buFontTx/>
              <a:buNone/>
            </a:pPr>
            <a:r>
              <a:rPr lang="en-US" sz="1350" dirty="0"/>
              <a:t>Even the sending process is delayed</a:t>
            </a:r>
          </a:p>
        </p:txBody>
      </p:sp>
      <p:sp>
        <p:nvSpPr>
          <p:cNvPr id="15" name="Text Box 5"/>
          <p:cNvSpPr txBox="1">
            <a:spLocks noChangeArrowheads="1"/>
          </p:cNvSpPr>
          <p:nvPr/>
        </p:nvSpPr>
        <p:spPr bwMode="auto">
          <a:xfrm>
            <a:off x="2937150" y="2914650"/>
            <a:ext cx="938077" cy="300082"/>
          </a:xfrm>
          <a:prstGeom prst="rect">
            <a:avLst/>
          </a:prstGeom>
          <a:noFill/>
          <a:ln w="12700">
            <a:noFill/>
            <a:miter lim="800000"/>
            <a:headEnd type="none" w="sm" len="sm"/>
            <a:tailEnd type="none" w="sm" len="sm"/>
          </a:ln>
          <a:effectLst/>
        </p:spPr>
        <p:txBody>
          <a:bodyPr wrap="none">
            <a:spAutoFit/>
          </a:bodyPr>
          <a:lstStyle/>
          <a:p>
            <a:pPr>
              <a:lnSpc>
                <a:spcPct val="100000"/>
              </a:lnSpc>
              <a:spcBef>
                <a:spcPct val="0"/>
              </a:spcBef>
              <a:buClrTx/>
              <a:buFontTx/>
              <a:buNone/>
            </a:pPr>
            <a:r>
              <a:rPr lang="en-US" sz="1350" dirty="0"/>
              <a:t>Process 0</a:t>
            </a:r>
          </a:p>
        </p:txBody>
      </p:sp>
      <p:sp>
        <p:nvSpPr>
          <p:cNvPr id="16" name="Text Box 6"/>
          <p:cNvSpPr txBox="1">
            <a:spLocks noChangeArrowheads="1"/>
          </p:cNvSpPr>
          <p:nvPr/>
        </p:nvSpPr>
        <p:spPr bwMode="auto">
          <a:xfrm>
            <a:off x="5146949" y="2938462"/>
            <a:ext cx="987029" cy="300082"/>
          </a:xfrm>
          <a:prstGeom prst="rect">
            <a:avLst/>
          </a:prstGeom>
          <a:noFill/>
          <a:ln w="12700">
            <a:noFill/>
            <a:miter lim="800000"/>
            <a:headEnd type="none" w="sm" len="sm"/>
            <a:tailEnd type="none" w="sm" len="sm"/>
          </a:ln>
          <a:effectLst/>
        </p:spPr>
        <p:txBody>
          <a:bodyPr>
            <a:spAutoFit/>
          </a:bodyPr>
          <a:lstStyle/>
          <a:p>
            <a:pPr>
              <a:lnSpc>
                <a:spcPct val="100000"/>
              </a:lnSpc>
              <a:spcBef>
                <a:spcPct val="0"/>
              </a:spcBef>
              <a:buClrTx/>
              <a:buFontTx/>
              <a:buNone/>
            </a:pPr>
            <a:r>
              <a:rPr lang="en-US" sz="1350"/>
              <a:t>Process 1</a:t>
            </a:r>
          </a:p>
        </p:txBody>
      </p:sp>
      <p:sp>
        <p:nvSpPr>
          <p:cNvPr id="17" name="Line 7"/>
          <p:cNvSpPr>
            <a:spLocks noChangeShapeType="1"/>
          </p:cNvSpPr>
          <p:nvPr/>
        </p:nvSpPr>
        <p:spPr bwMode="auto">
          <a:xfrm>
            <a:off x="4423049" y="2976562"/>
            <a:ext cx="0" cy="1766888"/>
          </a:xfrm>
          <a:prstGeom prst="line">
            <a:avLst/>
          </a:prstGeom>
          <a:noFill/>
          <a:ln w="12700">
            <a:solidFill>
              <a:schemeClr val="tx1"/>
            </a:solidFill>
            <a:round/>
            <a:headEnd type="none" w="sm" len="sm"/>
            <a:tailEnd type="none" w="sm" len="sm"/>
          </a:ln>
          <a:effectLst/>
        </p:spPr>
        <p:txBody>
          <a:bodyPr wrap="none" anchor="ctr"/>
          <a:lstStyle/>
          <a:p>
            <a:endParaRPr lang="en-US" sz="1350"/>
          </a:p>
        </p:txBody>
      </p:sp>
      <p:sp>
        <p:nvSpPr>
          <p:cNvPr id="18" name="Text Box 8"/>
          <p:cNvSpPr txBox="1">
            <a:spLocks noChangeArrowheads="1"/>
          </p:cNvSpPr>
          <p:nvPr/>
        </p:nvSpPr>
        <p:spPr bwMode="auto">
          <a:xfrm>
            <a:off x="2849424" y="3245644"/>
            <a:ext cx="990977" cy="300082"/>
          </a:xfrm>
          <a:prstGeom prst="rect">
            <a:avLst/>
          </a:prstGeom>
          <a:noFill/>
          <a:ln w="12700">
            <a:noFill/>
            <a:miter lim="800000"/>
            <a:headEnd type="none" w="sm" len="sm"/>
            <a:tailEnd type="none" w="sm" len="sm"/>
          </a:ln>
          <a:effectLst/>
        </p:spPr>
        <p:txBody>
          <a:bodyPr wrap="none">
            <a:spAutoFit/>
          </a:bodyPr>
          <a:lstStyle/>
          <a:p>
            <a:pPr algn="ctr">
              <a:lnSpc>
                <a:spcPct val="100000"/>
              </a:lnSpc>
              <a:spcBef>
                <a:spcPct val="0"/>
              </a:spcBef>
              <a:buClrTx/>
              <a:buFontTx/>
              <a:buNone/>
            </a:pPr>
            <a:r>
              <a:rPr lang="en-US" sz="1350" b="1" dirty="0"/>
              <a:t>PUT(data)</a:t>
            </a:r>
          </a:p>
        </p:txBody>
      </p:sp>
      <p:sp>
        <p:nvSpPr>
          <p:cNvPr id="20" name="Line 10"/>
          <p:cNvSpPr>
            <a:spLocks noChangeShapeType="1"/>
          </p:cNvSpPr>
          <p:nvPr/>
        </p:nvSpPr>
        <p:spPr bwMode="auto">
          <a:xfrm>
            <a:off x="3805062" y="3384143"/>
            <a:ext cx="1395588" cy="138500"/>
          </a:xfrm>
          <a:prstGeom prst="line">
            <a:avLst/>
          </a:prstGeom>
          <a:noFill/>
          <a:ln w="28575">
            <a:solidFill>
              <a:schemeClr val="bg2">
                <a:lumMod val="10000"/>
              </a:schemeClr>
            </a:solidFill>
            <a:round/>
            <a:headEnd type="none" w="sm" len="sm"/>
            <a:tailEnd type="triangle" w="med" len="sm"/>
          </a:ln>
          <a:effectLst/>
        </p:spPr>
        <p:txBody>
          <a:bodyPr wrap="none" anchor="ctr"/>
          <a:lstStyle/>
          <a:p>
            <a:endParaRPr lang="en-US" sz="1350"/>
          </a:p>
        </p:txBody>
      </p:sp>
      <p:sp>
        <p:nvSpPr>
          <p:cNvPr id="21" name="TextBox 20"/>
          <p:cNvSpPr txBox="1"/>
          <p:nvPr/>
        </p:nvSpPr>
        <p:spPr>
          <a:xfrm>
            <a:off x="5456512" y="3314701"/>
            <a:ext cx="228600" cy="1131079"/>
          </a:xfrm>
          <a:prstGeom prst="rect">
            <a:avLst/>
          </a:prstGeom>
          <a:noFill/>
        </p:spPr>
        <p:txBody>
          <a:bodyPr wrap="square" rtlCol="0">
            <a:spAutoFit/>
          </a:bodyPr>
          <a:lstStyle/>
          <a:p>
            <a:pPr algn="ctr"/>
            <a:r>
              <a:rPr lang="en-US" sz="1350" b="1" dirty="0">
                <a:solidFill>
                  <a:srgbClr val="C00000"/>
                </a:solidFill>
              </a:rPr>
              <a:t>DELAY</a:t>
            </a:r>
          </a:p>
        </p:txBody>
      </p:sp>
      <p:sp>
        <p:nvSpPr>
          <p:cNvPr id="22" name="Left Brace 21"/>
          <p:cNvSpPr/>
          <p:nvPr/>
        </p:nvSpPr>
        <p:spPr bwMode="auto">
          <a:xfrm>
            <a:off x="2713312" y="3245644"/>
            <a:ext cx="166688" cy="1556921"/>
          </a:xfrm>
          <a:prstGeom prst="leftBrace">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23" name="Text Box 5"/>
          <p:cNvSpPr txBox="1">
            <a:spLocks noChangeArrowheads="1"/>
          </p:cNvSpPr>
          <p:nvPr/>
        </p:nvSpPr>
        <p:spPr bwMode="auto">
          <a:xfrm>
            <a:off x="1741763" y="3429001"/>
            <a:ext cx="971549" cy="1131079"/>
          </a:xfrm>
          <a:prstGeom prst="rect">
            <a:avLst/>
          </a:prstGeom>
          <a:noFill/>
          <a:ln w="12700">
            <a:noFill/>
            <a:miter lim="800000"/>
            <a:headEnd type="none" w="sm" len="sm"/>
            <a:tailEnd type="none" w="sm" len="sm"/>
          </a:ln>
          <a:effectLst/>
        </p:spPr>
        <p:txBody>
          <a:bodyPr wrap="square">
            <a:spAutoFit/>
          </a:bodyPr>
          <a:lstStyle/>
          <a:p>
            <a:pPr algn="ctr">
              <a:lnSpc>
                <a:spcPct val="100000"/>
              </a:lnSpc>
              <a:spcBef>
                <a:spcPct val="0"/>
              </a:spcBef>
              <a:buClrTx/>
              <a:buFontTx/>
              <a:buNone/>
            </a:pPr>
            <a:r>
              <a:rPr lang="en-US" sz="1350" dirty="0"/>
              <a:t>Delay in process 1 does not affect process 0</a:t>
            </a:r>
          </a:p>
        </p:txBody>
      </p:sp>
      <p:sp>
        <p:nvSpPr>
          <p:cNvPr id="24" name="Text Box 8"/>
          <p:cNvSpPr txBox="1">
            <a:spLocks noChangeArrowheads="1"/>
          </p:cNvSpPr>
          <p:nvPr/>
        </p:nvSpPr>
        <p:spPr bwMode="auto">
          <a:xfrm>
            <a:off x="2853665" y="3723501"/>
            <a:ext cx="979755" cy="300082"/>
          </a:xfrm>
          <a:prstGeom prst="rect">
            <a:avLst/>
          </a:prstGeom>
          <a:noFill/>
          <a:ln w="12700">
            <a:noFill/>
            <a:miter lim="800000"/>
            <a:headEnd type="none" w="sm" len="sm"/>
            <a:tailEnd type="none" w="sm" len="sm"/>
          </a:ln>
          <a:effectLst/>
        </p:spPr>
        <p:txBody>
          <a:bodyPr wrap="none">
            <a:spAutoFit/>
          </a:bodyPr>
          <a:lstStyle/>
          <a:p>
            <a:pPr algn="ctr">
              <a:lnSpc>
                <a:spcPct val="100000"/>
              </a:lnSpc>
              <a:spcBef>
                <a:spcPct val="0"/>
              </a:spcBef>
              <a:buClrTx/>
              <a:buFontTx/>
              <a:buNone/>
            </a:pPr>
            <a:r>
              <a:rPr lang="en-US" sz="1350" b="1" dirty="0"/>
              <a:t>GET(data)</a:t>
            </a:r>
          </a:p>
        </p:txBody>
      </p:sp>
      <p:cxnSp>
        <p:nvCxnSpPr>
          <p:cNvPr id="26" name="Curved Connector 25"/>
          <p:cNvCxnSpPr>
            <a:cxnSpLocks/>
            <a:stCxn id="24" idx="3"/>
          </p:cNvCxnSpPr>
          <p:nvPr/>
        </p:nvCxnSpPr>
        <p:spPr bwMode="auto">
          <a:xfrm flipH="1">
            <a:off x="3805062" y="3873542"/>
            <a:ext cx="28358" cy="230978"/>
          </a:xfrm>
          <a:prstGeom prst="curvedConnector4">
            <a:avLst>
              <a:gd name="adj1" fmla="val -4875118"/>
              <a:gd name="adj2" fmla="val 95046"/>
            </a:avLst>
          </a:prstGeom>
          <a:noFill/>
          <a:ln w="28575" cap="flat" cmpd="sng" algn="ctr">
            <a:solidFill>
              <a:schemeClr val="bg2">
                <a:lumMod val="10000"/>
              </a:schemeClr>
            </a:solidFill>
            <a:prstDash val="solid"/>
            <a:round/>
            <a:headEnd type="none" w="med" len="med"/>
            <a:tailEnd type="arrow"/>
          </a:ln>
          <a:effectLst/>
        </p:spPr>
      </p:cxnSp>
    </p:spTree>
    <p:extLst>
      <p:ext uri="{BB962C8B-B14F-4D97-AF65-F5344CB8AC3E}">
        <p14:creationId xmlns:p14="http://schemas.microsoft.com/office/powerpoint/2010/main" val="206185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EF7DC9-5530-3247-B795-7A359E7D00A5}"/>
              </a:ext>
            </a:extLst>
          </p:cNvPr>
          <p:cNvSpPr>
            <a:spLocks noGrp="1"/>
          </p:cNvSpPr>
          <p:nvPr>
            <p:ph type="sldNum" sz="quarter" idx="12"/>
          </p:nvPr>
        </p:nvSpPr>
        <p:spPr/>
        <p:txBody>
          <a:bodyPr/>
          <a:lstStyle/>
          <a:p>
            <a:fld id="{EE2556C5-CE8C-6547-B838-EA80C61A4AF7}" type="slidenum">
              <a:rPr lang="en-US" smtClean="0"/>
              <a:pPr/>
              <a:t>3</a:t>
            </a:fld>
            <a:endParaRPr lang="en-US" dirty="0"/>
          </a:p>
        </p:txBody>
      </p:sp>
      <p:sp>
        <p:nvSpPr>
          <p:cNvPr id="3" name="Title 2">
            <a:extLst>
              <a:ext uri="{FF2B5EF4-FFF2-40B4-BE49-F238E27FC236}">
                <a16:creationId xmlns:a16="http://schemas.microsoft.com/office/drawing/2014/main" id="{E825A849-1E98-4447-BB04-AF3FF2C8DB72}"/>
              </a:ext>
            </a:extLst>
          </p:cNvPr>
          <p:cNvSpPr>
            <a:spLocks noGrp="1"/>
          </p:cNvSpPr>
          <p:nvPr>
            <p:ph type="title"/>
          </p:nvPr>
        </p:nvSpPr>
        <p:spPr>
          <a:xfrm>
            <a:off x="5448315" y="308848"/>
            <a:ext cx="3236898" cy="868680"/>
          </a:xfrm>
        </p:spPr>
        <p:txBody>
          <a:bodyPr/>
          <a:lstStyle/>
          <a:p>
            <a:r>
              <a:rPr lang="en-US" dirty="0"/>
              <a:t>Basic Send/</a:t>
            </a:r>
            <a:r>
              <a:rPr lang="en-US" dirty="0" err="1"/>
              <a:t>Recv</a:t>
            </a:r>
            <a:endParaRPr lang="en-US" dirty="0"/>
          </a:p>
        </p:txBody>
      </p:sp>
      <p:sp>
        <p:nvSpPr>
          <p:cNvPr id="5" name="Footer Placeholder 4">
            <a:extLst>
              <a:ext uri="{FF2B5EF4-FFF2-40B4-BE49-F238E27FC236}">
                <a16:creationId xmlns:a16="http://schemas.microsoft.com/office/drawing/2014/main" id="{5D029C2B-59EF-454B-B649-A322381CB670}"/>
              </a:ext>
            </a:extLst>
          </p:cNvPr>
          <p:cNvSpPr>
            <a:spLocks noGrp="1"/>
          </p:cNvSpPr>
          <p:nvPr>
            <p:ph type="ftr" sz="quarter" idx="3"/>
          </p:nvPr>
        </p:nvSpPr>
        <p:spPr/>
        <p:txBody>
          <a:bodyPr/>
          <a:lstStyle/>
          <a:p>
            <a:endParaRPr lang="en-US" dirty="0"/>
          </a:p>
        </p:txBody>
      </p:sp>
      <p:grpSp>
        <p:nvGrpSpPr>
          <p:cNvPr id="24" name="Group 23">
            <a:extLst>
              <a:ext uri="{FF2B5EF4-FFF2-40B4-BE49-F238E27FC236}">
                <a16:creationId xmlns:a16="http://schemas.microsoft.com/office/drawing/2014/main" id="{2762557F-D906-BC47-A04B-D683D4B0FF4D}"/>
              </a:ext>
            </a:extLst>
          </p:cNvPr>
          <p:cNvGrpSpPr/>
          <p:nvPr/>
        </p:nvGrpSpPr>
        <p:grpSpPr>
          <a:xfrm>
            <a:off x="4439354" y="2353515"/>
            <a:ext cx="1059140" cy="473828"/>
            <a:chOff x="506468" y="2566382"/>
            <a:chExt cx="1626339" cy="727576"/>
          </a:xfrm>
        </p:grpSpPr>
        <p:sp>
          <p:nvSpPr>
            <p:cNvPr id="25" name="Rectangle 24">
              <a:extLst>
                <a:ext uri="{FF2B5EF4-FFF2-40B4-BE49-F238E27FC236}">
                  <a16:creationId xmlns:a16="http://schemas.microsoft.com/office/drawing/2014/main" id="{EEEB2E99-8338-B642-80EE-7E8CD25C6289}"/>
                </a:ext>
              </a:extLst>
            </p:cNvPr>
            <p:cNvSpPr/>
            <p:nvPr/>
          </p:nvSpPr>
          <p:spPr bwMode="auto">
            <a:xfrm>
              <a:off x="761207" y="292546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cs typeface="Arial" charset="0"/>
                </a:rPr>
                <a:t> 8</a:t>
              </a:r>
            </a:p>
          </p:txBody>
        </p:sp>
        <p:sp>
          <p:nvSpPr>
            <p:cNvPr id="26" name="Rectangle 25">
              <a:extLst>
                <a:ext uri="{FF2B5EF4-FFF2-40B4-BE49-F238E27FC236}">
                  <a16:creationId xmlns:a16="http://schemas.microsoft.com/office/drawing/2014/main" id="{20047A6A-5356-9C4A-AA79-77C6518F5B1B}"/>
                </a:ext>
              </a:extLst>
            </p:cNvPr>
            <p:cNvSpPr/>
            <p:nvPr/>
          </p:nvSpPr>
          <p:spPr bwMode="auto">
            <a:xfrm>
              <a:off x="1218407" y="292546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a:solidFill>
                    <a:schemeClr val="bg2">
                      <a:lumMod val="10000"/>
                    </a:schemeClr>
                  </a:solidFill>
                </a:rPr>
                <a:t>19</a:t>
              </a:r>
              <a:endParaRPr kumimoji="0" lang="en-US" sz="700" b="0" i="0" u="none" strike="noStrike" cap="none" normalizeH="0" baseline="0" dirty="0">
                <a:ln>
                  <a:noFill/>
                </a:ln>
                <a:solidFill>
                  <a:schemeClr val="bg2">
                    <a:lumMod val="10000"/>
                  </a:schemeClr>
                </a:solidFill>
                <a:effectLst/>
                <a:cs typeface="Arial" charset="0"/>
              </a:endParaRPr>
            </a:p>
          </p:txBody>
        </p:sp>
        <p:sp>
          <p:nvSpPr>
            <p:cNvPr id="27" name="Rectangle 26">
              <a:extLst>
                <a:ext uri="{FF2B5EF4-FFF2-40B4-BE49-F238E27FC236}">
                  <a16:creationId xmlns:a16="http://schemas.microsoft.com/office/drawing/2014/main" id="{BE3C8359-E4A4-2D4D-9771-EF302AF4D744}"/>
                </a:ext>
              </a:extLst>
            </p:cNvPr>
            <p:cNvSpPr/>
            <p:nvPr/>
          </p:nvSpPr>
          <p:spPr bwMode="auto">
            <a:xfrm>
              <a:off x="1675607" y="292546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a:solidFill>
                    <a:schemeClr val="bg2">
                      <a:lumMod val="10000"/>
                    </a:schemeClr>
                  </a:solidFill>
                </a:rPr>
                <a:t>23</a:t>
              </a:r>
              <a:endParaRPr kumimoji="0" lang="en-US" sz="700" b="0" i="0" u="none" strike="noStrike" cap="none" normalizeH="0" baseline="0" dirty="0">
                <a:ln>
                  <a:noFill/>
                </a:ln>
                <a:solidFill>
                  <a:schemeClr val="bg2">
                    <a:lumMod val="10000"/>
                  </a:schemeClr>
                </a:solidFill>
                <a:effectLst/>
                <a:cs typeface="Arial" charset="0"/>
              </a:endParaRPr>
            </a:p>
          </p:txBody>
        </p:sp>
        <p:sp>
          <p:nvSpPr>
            <p:cNvPr id="28" name="TextBox 27">
              <a:extLst>
                <a:ext uri="{FF2B5EF4-FFF2-40B4-BE49-F238E27FC236}">
                  <a16:creationId xmlns:a16="http://schemas.microsoft.com/office/drawing/2014/main" id="{A87BB4ED-8DA1-404A-B6C3-1213132978FA}"/>
                </a:ext>
              </a:extLst>
            </p:cNvPr>
            <p:cNvSpPr txBox="1"/>
            <p:nvPr/>
          </p:nvSpPr>
          <p:spPr>
            <a:xfrm>
              <a:off x="506468" y="2566382"/>
              <a:ext cx="857079" cy="307190"/>
            </a:xfrm>
            <a:prstGeom prst="rect">
              <a:avLst/>
            </a:prstGeom>
            <a:noFill/>
          </p:spPr>
          <p:txBody>
            <a:bodyPr wrap="none" rtlCol="0">
              <a:spAutoFit/>
            </a:bodyPr>
            <a:lstStyle/>
            <a:p>
              <a:r>
                <a:rPr lang="en-US" sz="700" b="1" i="1" dirty="0">
                  <a:solidFill>
                    <a:schemeClr val="bg2">
                      <a:lumMod val="10000"/>
                    </a:schemeClr>
                  </a:solidFill>
                </a:rPr>
                <a:t>Process1</a:t>
              </a:r>
            </a:p>
          </p:txBody>
        </p:sp>
      </p:grpSp>
      <p:grpSp>
        <p:nvGrpSpPr>
          <p:cNvPr id="29" name="Group 28">
            <a:extLst>
              <a:ext uri="{FF2B5EF4-FFF2-40B4-BE49-F238E27FC236}">
                <a16:creationId xmlns:a16="http://schemas.microsoft.com/office/drawing/2014/main" id="{17E3159F-E313-A445-B931-A4C2271FDDDF}"/>
              </a:ext>
            </a:extLst>
          </p:cNvPr>
          <p:cNvGrpSpPr/>
          <p:nvPr/>
        </p:nvGrpSpPr>
        <p:grpSpPr>
          <a:xfrm>
            <a:off x="5573146" y="2353355"/>
            <a:ext cx="1053443" cy="469358"/>
            <a:chOff x="2406071" y="2573246"/>
            <a:chExt cx="1617591" cy="720712"/>
          </a:xfrm>
        </p:grpSpPr>
        <p:sp>
          <p:nvSpPr>
            <p:cNvPr id="30" name="Rectangle 29">
              <a:extLst>
                <a:ext uri="{FF2B5EF4-FFF2-40B4-BE49-F238E27FC236}">
                  <a16:creationId xmlns:a16="http://schemas.microsoft.com/office/drawing/2014/main" id="{EAAB44E7-B230-DF40-A9DA-7B1F6FF91C6F}"/>
                </a:ext>
              </a:extLst>
            </p:cNvPr>
            <p:cNvSpPr/>
            <p:nvPr/>
          </p:nvSpPr>
          <p:spPr bwMode="auto">
            <a:xfrm>
              <a:off x="2652062" y="2925468"/>
              <a:ext cx="457200" cy="36849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cs typeface="Arial" charset="0"/>
                </a:rPr>
                <a:t>35</a:t>
              </a:r>
            </a:p>
          </p:txBody>
        </p:sp>
        <p:sp>
          <p:nvSpPr>
            <p:cNvPr id="31" name="Rectangle 30">
              <a:extLst>
                <a:ext uri="{FF2B5EF4-FFF2-40B4-BE49-F238E27FC236}">
                  <a16:creationId xmlns:a16="http://schemas.microsoft.com/office/drawing/2014/main" id="{24C424B2-CB56-E14D-8E75-428789265B82}"/>
                </a:ext>
              </a:extLst>
            </p:cNvPr>
            <p:cNvSpPr/>
            <p:nvPr/>
          </p:nvSpPr>
          <p:spPr bwMode="auto">
            <a:xfrm>
              <a:off x="3109262" y="2925468"/>
              <a:ext cx="457200" cy="36849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cs typeface="Arial" charset="0"/>
                </a:rPr>
                <a:t>45</a:t>
              </a:r>
            </a:p>
          </p:txBody>
        </p:sp>
        <p:sp>
          <p:nvSpPr>
            <p:cNvPr id="32" name="Rectangle 31">
              <a:extLst>
                <a:ext uri="{FF2B5EF4-FFF2-40B4-BE49-F238E27FC236}">
                  <a16:creationId xmlns:a16="http://schemas.microsoft.com/office/drawing/2014/main" id="{5CE99127-2E34-4F42-86CF-AA9A6C2322A8}"/>
                </a:ext>
              </a:extLst>
            </p:cNvPr>
            <p:cNvSpPr/>
            <p:nvPr/>
          </p:nvSpPr>
          <p:spPr bwMode="auto">
            <a:xfrm>
              <a:off x="3566462" y="2925468"/>
              <a:ext cx="457200" cy="36849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a:solidFill>
                    <a:schemeClr val="bg2">
                      <a:lumMod val="10000"/>
                    </a:schemeClr>
                  </a:solidFill>
                </a:rPr>
                <a:t>67</a:t>
              </a:r>
              <a:endParaRPr kumimoji="0" lang="en-US" sz="700" b="0" i="0" u="none" strike="noStrike" cap="none" normalizeH="0" baseline="0" dirty="0">
                <a:ln>
                  <a:noFill/>
                </a:ln>
                <a:solidFill>
                  <a:schemeClr val="bg2">
                    <a:lumMod val="10000"/>
                  </a:schemeClr>
                </a:solidFill>
                <a:effectLst/>
                <a:cs typeface="Arial" charset="0"/>
              </a:endParaRPr>
            </a:p>
          </p:txBody>
        </p:sp>
        <p:sp>
          <p:nvSpPr>
            <p:cNvPr id="33" name="TextBox 32">
              <a:extLst>
                <a:ext uri="{FF2B5EF4-FFF2-40B4-BE49-F238E27FC236}">
                  <a16:creationId xmlns:a16="http://schemas.microsoft.com/office/drawing/2014/main" id="{974AB113-49D5-6545-8891-CBD70D6CC099}"/>
                </a:ext>
              </a:extLst>
            </p:cNvPr>
            <p:cNvSpPr txBox="1"/>
            <p:nvPr/>
          </p:nvSpPr>
          <p:spPr>
            <a:xfrm>
              <a:off x="2406071" y="2573246"/>
              <a:ext cx="857079" cy="307190"/>
            </a:xfrm>
            <a:prstGeom prst="rect">
              <a:avLst/>
            </a:prstGeom>
            <a:noFill/>
          </p:spPr>
          <p:txBody>
            <a:bodyPr wrap="none" rtlCol="0">
              <a:spAutoFit/>
            </a:bodyPr>
            <a:lstStyle/>
            <a:p>
              <a:r>
                <a:rPr lang="en-US" sz="700" b="1" i="1" dirty="0">
                  <a:solidFill>
                    <a:schemeClr val="bg2">
                      <a:lumMod val="10000"/>
                    </a:schemeClr>
                  </a:solidFill>
                </a:rPr>
                <a:t>Process2</a:t>
              </a:r>
            </a:p>
          </p:txBody>
        </p:sp>
      </p:grpSp>
      <p:grpSp>
        <p:nvGrpSpPr>
          <p:cNvPr id="34" name="Group 33">
            <a:extLst>
              <a:ext uri="{FF2B5EF4-FFF2-40B4-BE49-F238E27FC236}">
                <a16:creationId xmlns:a16="http://schemas.microsoft.com/office/drawing/2014/main" id="{34754F34-AEEB-9448-96CA-028FF845E542}"/>
              </a:ext>
            </a:extLst>
          </p:cNvPr>
          <p:cNvGrpSpPr/>
          <p:nvPr/>
        </p:nvGrpSpPr>
        <p:grpSpPr>
          <a:xfrm>
            <a:off x="4721508" y="3614260"/>
            <a:ext cx="3729533" cy="541404"/>
            <a:chOff x="1599407" y="3908108"/>
            <a:chExt cx="5486400" cy="796443"/>
          </a:xfrm>
        </p:grpSpPr>
        <p:sp>
          <p:nvSpPr>
            <p:cNvPr id="35" name="Rectangle 34">
              <a:extLst>
                <a:ext uri="{FF2B5EF4-FFF2-40B4-BE49-F238E27FC236}">
                  <a16:creationId xmlns:a16="http://schemas.microsoft.com/office/drawing/2014/main" id="{446B9ED5-543A-7A49-8E26-90ACB9B6AF01}"/>
                </a:ext>
              </a:extLst>
            </p:cNvPr>
            <p:cNvSpPr/>
            <p:nvPr/>
          </p:nvSpPr>
          <p:spPr bwMode="auto">
            <a:xfrm>
              <a:off x="1599407" y="390810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2">
                      <a:lumMod val="10000"/>
                    </a:schemeClr>
                  </a:solidFill>
                  <a:effectLst/>
                  <a:cs typeface="Arial" charset="0"/>
                </a:rPr>
                <a:t> 1</a:t>
              </a:r>
            </a:p>
          </p:txBody>
        </p:sp>
        <p:sp>
          <p:nvSpPr>
            <p:cNvPr id="36" name="Rectangle 35">
              <a:extLst>
                <a:ext uri="{FF2B5EF4-FFF2-40B4-BE49-F238E27FC236}">
                  <a16:creationId xmlns:a16="http://schemas.microsoft.com/office/drawing/2014/main" id="{EE1AE224-D643-B948-99DB-225B270DCEE5}"/>
                </a:ext>
              </a:extLst>
            </p:cNvPr>
            <p:cNvSpPr/>
            <p:nvPr/>
          </p:nvSpPr>
          <p:spPr bwMode="auto">
            <a:xfrm>
              <a:off x="2056607" y="390810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2">
                      <a:lumMod val="10000"/>
                    </a:schemeClr>
                  </a:solidFill>
                  <a:effectLst/>
                  <a:cs typeface="Arial" charset="0"/>
                </a:rPr>
                <a:t>3</a:t>
              </a:r>
            </a:p>
          </p:txBody>
        </p:sp>
        <p:sp>
          <p:nvSpPr>
            <p:cNvPr id="37" name="Rectangle 36">
              <a:extLst>
                <a:ext uri="{FF2B5EF4-FFF2-40B4-BE49-F238E27FC236}">
                  <a16:creationId xmlns:a16="http://schemas.microsoft.com/office/drawing/2014/main" id="{E1573A97-47D2-8E44-A9BC-2DA3FCB828BB}"/>
                </a:ext>
              </a:extLst>
            </p:cNvPr>
            <p:cNvSpPr/>
            <p:nvPr/>
          </p:nvSpPr>
          <p:spPr bwMode="auto">
            <a:xfrm>
              <a:off x="2513807" y="390810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2">
                      <a:lumMod val="10000"/>
                    </a:schemeClr>
                  </a:solidFill>
                  <a:effectLst/>
                  <a:cs typeface="Arial" charset="0"/>
                </a:rPr>
                <a:t>5</a:t>
              </a:r>
            </a:p>
          </p:txBody>
        </p:sp>
        <p:sp>
          <p:nvSpPr>
            <p:cNvPr id="38" name="Rectangle 37">
              <a:extLst>
                <a:ext uri="{FF2B5EF4-FFF2-40B4-BE49-F238E27FC236}">
                  <a16:creationId xmlns:a16="http://schemas.microsoft.com/office/drawing/2014/main" id="{33202198-37AC-1540-A7B3-B003A76EBC33}"/>
                </a:ext>
              </a:extLst>
            </p:cNvPr>
            <p:cNvSpPr/>
            <p:nvPr/>
          </p:nvSpPr>
          <p:spPr bwMode="auto">
            <a:xfrm>
              <a:off x="2971007" y="390810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a:solidFill>
                    <a:schemeClr val="bg2">
                      <a:lumMod val="10000"/>
                    </a:schemeClr>
                  </a:solidFill>
                </a:rPr>
                <a:t>8</a:t>
              </a:r>
              <a:endParaRPr kumimoji="0" lang="en-US" sz="800" b="0" i="0" u="none" strike="noStrike" cap="none" normalizeH="0" baseline="0" dirty="0">
                <a:ln>
                  <a:noFill/>
                </a:ln>
                <a:solidFill>
                  <a:schemeClr val="bg2">
                    <a:lumMod val="10000"/>
                  </a:schemeClr>
                </a:solidFill>
                <a:effectLst/>
                <a:cs typeface="Arial" charset="0"/>
              </a:endParaRPr>
            </a:p>
          </p:txBody>
        </p:sp>
        <p:sp>
          <p:nvSpPr>
            <p:cNvPr id="39" name="Rectangle 38">
              <a:extLst>
                <a:ext uri="{FF2B5EF4-FFF2-40B4-BE49-F238E27FC236}">
                  <a16:creationId xmlns:a16="http://schemas.microsoft.com/office/drawing/2014/main" id="{ACA50311-9970-5A4D-876B-6E37821C1F91}"/>
                </a:ext>
              </a:extLst>
            </p:cNvPr>
            <p:cNvSpPr/>
            <p:nvPr/>
          </p:nvSpPr>
          <p:spPr bwMode="auto">
            <a:xfrm>
              <a:off x="6628607" y="390810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a:solidFill>
                    <a:schemeClr val="bg2">
                      <a:lumMod val="10000"/>
                    </a:schemeClr>
                  </a:solidFill>
                </a:rPr>
                <a:t>67</a:t>
              </a:r>
              <a:endParaRPr kumimoji="0" lang="en-US" sz="800" b="0" i="0" u="none" strike="noStrike" cap="none" normalizeH="0" baseline="0" dirty="0">
                <a:ln>
                  <a:noFill/>
                </a:ln>
                <a:solidFill>
                  <a:schemeClr val="bg2">
                    <a:lumMod val="10000"/>
                  </a:schemeClr>
                </a:solidFill>
                <a:effectLst/>
                <a:cs typeface="Arial" charset="0"/>
              </a:endParaRPr>
            </a:p>
          </p:txBody>
        </p:sp>
        <p:sp>
          <p:nvSpPr>
            <p:cNvPr id="40" name="Rectangle 39">
              <a:extLst>
                <a:ext uri="{FF2B5EF4-FFF2-40B4-BE49-F238E27FC236}">
                  <a16:creationId xmlns:a16="http://schemas.microsoft.com/office/drawing/2014/main" id="{F288050D-0EE3-5E40-93CB-AADD1F2AE542}"/>
                </a:ext>
              </a:extLst>
            </p:cNvPr>
            <p:cNvSpPr/>
            <p:nvPr/>
          </p:nvSpPr>
          <p:spPr bwMode="auto">
            <a:xfrm>
              <a:off x="3428207" y="390810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2">
                      <a:lumMod val="10000"/>
                    </a:schemeClr>
                  </a:solidFill>
                  <a:effectLst/>
                  <a:cs typeface="Arial" charset="0"/>
                </a:rPr>
                <a:t>13</a:t>
              </a:r>
            </a:p>
          </p:txBody>
        </p:sp>
        <p:sp>
          <p:nvSpPr>
            <p:cNvPr id="41" name="Rectangle 40">
              <a:extLst>
                <a:ext uri="{FF2B5EF4-FFF2-40B4-BE49-F238E27FC236}">
                  <a16:creationId xmlns:a16="http://schemas.microsoft.com/office/drawing/2014/main" id="{57C13CF3-4007-3141-AD54-941464EF0C45}"/>
                </a:ext>
              </a:extLst>
            </p:cNvPr>
            <p:cNvSpPr/>
            <p:nvPr/>
          </p:nvSpPr>
          <p:spPr bwMode="auto">
            <a:xfrm>
              <a:off x="3885407" y="390810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2">
                      <a:lumMod val="10000"/>
                    </a:schemeClr>
                  </a:solidFill>
                  <a:effectLst/>
                  <a:cs typeface="Arial" charset="0"/>
                </a:rPr>
                <a:t>19</a:t>
              </a:r>
            </a:p>
          </p:txBody>
        </p:sp>
        <p:sp>
          <p:nvSpPr>
            <p:cNvPr id="42" name="Rectangle 41">
              <a:extLst>
                <a:ext uri="{FF2B5EF4-FFF2-40B4-BE49-F238E27FC236}">
                  <a16:creationId xmlns:a16="http://schemas.microsoft.com/office/drawing/2014/main" id="{410256B0-CCB6-914E-8785-17CDFE232E2E}"/>
                </a:ext>
              </a:extLst>
            </p:cNvPr>
            <p:cNvSpPr/>
            <p:nvPr/>
          </p:nvSpPr>
          <p:spPr bwMode="auto">
            <a:xfrm>
              <a:off x="4342607" y="390810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2">
                      <a:lumMod val="10000"/>
                    </a:schemeClr>
                  </a:solidFill>
                  <a:effectLst/>
                  <a:cs typeface="Arial" charset="0"/>
                </a:rPr>
                <a:t>23</a:t>
              </a:r>
            </a:p>
          </p:txBody>
        </p:sp>
        <p:sp>
          <p:nvSpPr>
            <p:cNvPr id="43" name="Rectangle 42">
              <a:extLst>
                <a:ext uri="{FF2B5EF4-FFF2-40B4-BE49-F238E27FC236}">
                  <a16:creationId xmlns:a16="http://schemas.microsoft.com/office/drawing/2014/main" id="{6EC1794E-D657-2B4E-8B1C-1C08AD6A1CAA}"/>
                </a:ext>
              </a:extLst>
            </p:cNvPr>
            <p:cNvSpPr/>
            <p:nvPr/>
          </p:nvSpPr>
          <p:spPr bwMode="auto">
            <a:xfrm>
              <a:off x="4799807" y="390810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2">
                      <a:lumMod val="10000"/>
                    </a:schemeClr>
                  </a:solidFill>
                  <a:effectLst/>
                  <a:cs typeface="Arial" charset="0"/>
                </a:rPr>
                <a:t>24</a:t>
              </a:r>
            </a:p>
          </p:txBody>
        </p:sp>
        <p:sp>
          <p:nvSpPr>
            <p:cNvPr id="44" name="Rectangle 43">
              <a:extLst>
                <a:ext uri="{FF2B5EF4-FFF2-40B4-BE49-F238E27FC236}">
                  <a16:creationId xmlns:a16="http://schemas.microsoft.com/office/drawing/2014/main" id="{8F60ED09-8673-5B4B-9B0E-CF545B84402C}"/>
                </a:ext>
              </a:extLst>
            </p:cNvPr>
            <p:cNvSpPr/>
            <p:nvPr/>
          </p:nvSpPr>
          <p:spPr bwMode="auto">
            <a:xfrm>
              <a:off x="5257007" y="390810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a:solidFill>
                    <a:schemeClr val="bg2">
                      <a:lumMod val="10000"/>
                    </a:schemeClr>
                  </a:solidFill>
                </a:rPr>
                <a:t>30</a:t>
              </a:r>
              <a:endParaRPr kumimoji="0" lang="en-US" sz="800" b="0" i="0" u="none" strike="noStrike" cap="none" normalizeH="0" baseline="0" dirty="0">
                <a:ln>
                  <a:noFill/>
                </a:ln>
                <a:solidFill>
                  <a:schemeClr val="bg2">
                    <a:lumMod val="10000"/>
                  </a:schemeClr>
                </a:solidFill>
                <a:effectLst/>
                <a:cs typeface="Arial" charset="0"/>
              </a:endParaRPr>
            </a:p>
          </p:txBody>
        </p:sp>
        <p:sp>
          <p:nvSpPr>
            <p:cNvPr id="45" name="Rectangle 44">
              <a:extLst>
                <a:ext uri="{FF2B5EF4-FFF2-40B4-BE49-F238E27FC236}">
                  <a16:creationId xmlns:a16="http://schemas.microsoft.com/office/drawing/2014/main" id="{9BDC588B-BA01-684C-BB5A-C42E1A807071}"/>
                </a:ext>
              </a:extLst>
            </p:cNvPr>
            <p:cNvSpPr/>
            <p:nvPr/>
          </p:nvSpPr>
          <p:spPr bwMode="auto">
            <a:xfrm>
              <a:off x="5714207" y="390810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2">
                      <a:lumMod val="10000"/>
                    </a:schemeClr>
                  </a:solidFill>
                  <a:effectLst/>
                  <a:cs typeface="Arial" charset="0"/>
                </a:rPr>
                <a:t>35</a:t>
              </a:r>
            </a:p>
          </p:txBody>
        </p:sp>
        <p:sp>
          <p:nvSpPr>
            <p:cNvPr id="46" name="Rectangle 45">
              <a:extLst>
                <a:ext uri="{FF2B5EF4-FFF2-40B4-BE49-F238E27FC236}">
                  <a16:creationId xmlns:a16="http://schemas.microsoft.com/office/drawing/2014/main" id="{84EB2F70-CC1B-7D46-A6B3-DD23517048A1}"/>
                </a:ext>
              </a:extLst>
            </p:cNvPr>
            <p:cNvSpPr/>
            <p:nvPr/>
          </p:nvSpPr>
          <p:spPr bwMode="auto">
            <a:xfrm>
              <a:off x="6171407" y="390810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2">
                      <a:lumMod val="10000"/>
                    </a:schemeClr>
                  </a:solidFill>
                  <a:effectLst/>
                  <a:cs typeface="Arial" charset="0"/>
                </a:rPr>
                <a:t>45</a:t>
              </a:r>
            </a:p>
          </p:txBody>
        </p:sp>
        <p:sp>
          <p:nvSpPr>
            <p:cNvPr id="47" name="TextBox 46">
              <a:extLst>
                <a:ext uri="{FF2B5EF4-FFF2-40B4-BE49-F238E27FC236}">
                  <a16:creationId xmlns:a16="http://schemas.microsoft.com/office/drawing/2014/main" id="{4EE47A51-5E89-4B4F-B8ED-C3BA8846AF1F}"/>
                </a:ext>
              </a:extLst>
            </p:cNvPr>
            <p:cNvSpPr txBox="1"/>
            <p:nvPr/>
          </p:nvSpPr>
          <p:spPr>
            <a:xfrm>
              <a:off x="2139464" y="4387618"/>
              <a:ext cx="896561" cy="316933"/>
            </a:xfrm>
            <a:prstGeom prst="rect">
              <a:avLst/>
            </a:prstGeom>
            <a:noFill/>
          </p:spPr>
          <p:txBody>
            <a:bodyPr wrap="none" rtlCol="0">
              <a:spAutoFit/>
            </a:bodyPr>
            <a:lstStyle/>
            <a:p>
              <a:r>
                <a:rPr lang="en-US" sz="800" b="1" i="1" dirty="0">
                  <a:solidFill>
                    <a:schemeClr val="bg2">
                      <a:lumMod val="10000"/>
                    </a:schemeClr>
                  </a:solidFill>
                </a:rPr>
                <a:t>Process1</a:t>
              </a:r>
            </a:p>
          </p:txBody>
        </p:sp>
      </p:grpSp>
      <p:grpSp>
        <p:nvGrpSpPr>
          <p:cNvPr id="48" name="Group 47">
            <a:extLst>
              <a:ext uri="{FF2B5EF4-FFF2-40B4-BE49-F238E27FC236}">
                <a16:creationId xmlns:a16="http://schemas.microsoft.com/office/drawing/2014/main" id="{9DA944E0-D29F-D84F-9CA2-443196C0354D}"/>
              </a:ext>
            </a:extLst>
          </p:cNvPr>
          <p:cNvGrpSpPr/>
          <p:nvPr/>
        </p:nvGrpSpPr>
        <p:grpSpPr>
          <a:xfrm>
            <a:off x="4721508" y="1108892"/>
            <a:ext cx="3729533" cy="609675"/>
            <a:chOff x="1599407" y="1757531"/>
            <a:chExt cx="5486400" cy="896874"/>
          </a:xfrm>
        </p:grpSpPr>
        <p:sp>
          <p:nvSpPr>
            <p:cNvPr id="49" name="Rectangle 48">
              <a:extLst>
                <a:ext uri="{FF2B5EF4-FFF2-40B4-BE49-F238E27FC236}">
                  <a16:creationId xmlns:a16="http://schemas.microsoft.com/office/drawing/2014/main" id="{B315D73E-FC0E-E748-B335-216BFD8D15C5}"/>
                </a:ext>
              </a:extLst>
            </p:cNvPr>
            <p:cNvSpPr/>
            <p:nvPr/>
          </p:nvSpPr>
          <p:spPr bwMode="auto">
            <a:xfrm>
              <a:off x="1599407" y="206565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cs typeface="Arial" charset="0"/>
                </a:rPr>
                <a:t>8</a:t>
              </a:r>
            </a:p>
          </p:txBody>
        </p:sp>
        <p:sp>
          <p:nvSpPr>
            <p:cNvPr id="50" name="Rectangle 49">
              <a:extLst>
                <a:ext uri="{FF2B5EF4-FFF2-40B4-BE49-F238E27FC236}">
                  <a16:creationId xmlns:a16="http://schemas.microsoft.com/office/drawing/2014/main" id="{AA347AD9-E5C9-9948-AEF2-6F0B69FE905E}"/>
                </a:ext>
              </a:extLst>
            </p:cNvPr>
            <p:cNvSpPr/>
            <p:nvPr/>
          </p:nvSpPr>
          <p:spPr bwMode="auto">
            <a:xfrm>
              <a:off x="2056607" y="206565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a:solidFill>
                    <a:schemeClr val="bg2">
                      <a:lumMod val="10000"/>
                    </a:schemeClr>
                  </a:solidFill>
                </a:rPr>
                <a:t>23</a:t>
              </a:r>
              <a:endParaRPr kumimoji="0" lang="en-US" sz="700" b="0" i="0" u="none" strike="noStrike" cap="none" normalizeH="0" baseline="0" dirty="0">
                <a:ln>
                  <a:noFill/>
                </a:ln>
                <a:solidFill>
                  <a:schemeClr val="bg2">
                    <a:lumMod val="10000"/>
                  </a:schemeClr>
                </a:solidFill>
                <a:effectLst/>
                <a:cs typeface="Arial" charset="0"/>
              </a:endParaRPr>
            </a:p>
          </p:txBody>
        </p:sp>
        <p:sp>
          <p:nvSpPr>
            <p:cNvPr id="51" name="Rectangle 50">
              <a:extLst>
                <a:ext uri="{FF2B5EF4-FFF2-40B4-BE49-F238E27FC236}">
                  <a16:creationId xmlns:a16="http://schemas.microsoft.com/office/drawing/2014/main" id="{344BB094-D4BF-9F44-AD43-18518B7143E3}"/>
                </a:ext>
              </a:extLst>
            </p:cNvPr>
            <p:cNvSpPr/>
            <p:nvPr/>
          </p:nvSpPr>
          <p:spPr bwMode="auto">
            <a:xfrm>
              <a:off x="2513807" y="206565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a:solidFill>
                    <a:schemeClr val="bg2">
                      <a:lumMod val="10000"/>
                    </a:schemeClr>
                  </a:solidFill>
                </a:rPr>
                <a:t>19</a:t>
              </a:r>
              <a:endParaRPr kumimoji="0" lang="en-US" sz="700" b="0" i="0" u="none" strike="noStrike" cap="none" normalizeH="0" baseline="0" dirty="0">
                <a:ln>
                  <a:noFill/>
                </a:ln>
                <a:solidFill>
                  <a:schemeClr val="bg2">
                    <a:lumMod val="10000"/>
                  </a:schemeClr>
                </a:solidFill>
                <a:effectLst/>
                <a:cs typeface="Arial" charset="0"/>
              </a:endParaRPr>
            </a:p>
          </p:txBody>
        </p:sp>
        <p:sp>
          <p:nvSpPr>
            <p:cNvPr id="52" name="Rectangle 51">
              <a:extLst>
                <a:ext uri="{FF2B5EF4-FFF2-40B4-BE49-F238E27FC236}">
                  <a16:creationId xmlns:a16="http://schemas.microsoft.com/office/drawing/2014/main" id="{FE2DC380-B062-074C-8FCA-140C728244BD}"/>
                </a:ext>
              </a:extLst>
            </p:cNvPr>
            <p:cNvSpPr/>
            <p:nvPr/>
          </p:nvSpPr>
          <p:spPr bwMode="auto">
            <a:xfrm>
              <a:off x="2971007" y="206565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cs typeface="Arial" charset="0"/>
                </a:rPr>
                <a:t>67</a:t>
              </a:r>
            </a:p>
          </p:txBody>
        </p:sp>
        <p:sp>
          <p:nvSpPr>
            <p:cNvPr id="53" name="Rectangle 52">
              <a:extLst>
                <a:ext uri="{FF2B5EF4-FFF2-40B4-BE49-F238E27FC236}">
                  <a16:creationId xmlns:a16="http://schemas.microsoft.com/office/drawing/2014/main" id="{0D6F654B-9E53-C747-9B1B-2CC44F5B6993}"/>
                </a:ext>
              </a:extLst>
            </p:cNvPr>
            <p:cNvSpPr/>
            <p:nvPr/>
          </p:nvSpPr>
          <p:spPr bwMode="auto">
            <a:xfrm>
              <a:off x="3428207" y="206565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cs typeface="Arial" charset="0"/>
                </a:rPr>
                <a:t>45</a:t>
              </a:r>
            </a:p>
          </p:txBody>
        </p:sp>
        <p:sp>
          <p:nvSpPr>
            <p:cNvPr id="54" name="Rectangle 53">
              <a:extLst>
                <a:ext uri="{FF2B5EF4-FFF2-40B4-BE49-F238E27FC236}">
                  <a16:creationId xmlns:a16="http://schemas.microsoft.com/office/drawing/2014/main" id="{2213D546-EE26-394C-ADCF-3C10BD6B180E}"/>
                </a:ext>
              </a:extLst>
            </p:cNvPr>
            <p:cNvSpPr/>
            <p:nvPr/>
          </p:nvSpPr>
          <p:spPr bwMode="auto">
            <a:xfrm>
              <a:off x="3885407" y="206565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a:solidFill>
                    <a:schemeClr val="bg2">
                      <a:lumMod val="10000"/>
                    </a:schemeClr>
                  </a:solidFill>
                </a:rPr>
                <a:t>35</a:t>
              </a:r>
              <a:endParaRPr kumimoji="0" lang="en-US" sz="700" b="0" i="0" u="none" strike="noStrike" cap="none" normalizeH="0" baseline="0" dirty="0">
                <a:ln>
                  <a:noFill/>
                </a:ln>
                <a:solidFill>
                  <a:schemeClr val="bg2">
                    <a:lumMod val="10000"/>
                  </a:schemeClr>
                </a:solidFill>
                <a:effectLst/>
                <a:cs typeface="Arial" charset="0"/>
              </a:endParaRPr>
            </a:p>
          </p:txBody>
        </p:sp>
        <p:sp>
          <p:nvSpPr>
            <p:cNvPr id="55" name="Rectangle 54">
              <a:extLst>
                <a:ext uri="{FF2B5EF4-FFF2-40B4-BE49-F238E27FC236}">
                  <a16:creationId xmlns:a16="http://schemas.microsoft.com/office/drawing/2014/main" id="{FCA3C4B5-D0AE-A241-B350-4DAD0ECE5C48}"/>
                </a:ext>
              </a:extLst>
            </p:cNvPr>
            <p:cNvSpPr/>
            <p:nvPr/>
          </p:nvSpPr>
          <p:spPr bwMode="auto">
            <a:xfrm>
              <a:off x="4342607" y="206565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cs typeface="Arial" charset="0"/>
                </a:rPr>
                <a:t>1</a:t>
              </a:r>
            </a:p>
          </p:txBody>
        </p:sp>
        <p:sp>
          <p:nvSpPr>
            <p:cNvPr id="56" name="Rectangle 55">
              <a:extLst>
                <a:ext uri="{FF2B5EF4-FFF2-40B4-BE49-F238E27FC236}">
                  <a16:creationId xmlns:a16="http://schemas.microsoft.com/office/drawing/2014/main" id="{23DD5212-5ED2-9F47-B273-905C378AE2FB}"/>
                </a:ext>
              </a:extLst>
            </p:cNvPr>
            <p:cNvSpPr/>
            <p:nvPr/>
          </p:nvSpPr>
          <p:spPr bwMode="auto">
            <a:xfrm>
              <a:off x="4799807" y="206565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cs typeface="Arial" charset="0"/>
                </a:rPr>
                <a:t>24</a:t>
              </a:r>
            </a:p>
          </p:txBody>
        </p:sp>
        <p:sp>
          <p:nvSpPr>
            <p:cNvPr id="57" name="Rectangle 56">
              <a:extLst>
                <a:ext uri="{FF2B5EF4-FFF2-40B4-BE49-F238E27FC236}">
                  <a16:creationId xmlns:a16="http://schemas.microsoft.com/office/drawing/2014/main" id="{3F4E8C4E-8047-C641-8100-4587D63BA0CD}"/>
                </a:ext>
              </a:extLst>
            </p:cNvPr>
            <p:cNvSpPr/>
            <p:nvPr/>
          </p:nvSpPr>
          <p:spPr bwMode="auto">
            <a:xfrm>
              <a:off x="5257007" y="206565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a:solidFill>
                    <a:schemeClr val="bg2">
                      <a:lumMod val="10000"/>
                    </a:schemeClr>
                  </a:solidFill>
                </a:rPr>
                <a:t>13</a:t>
              </a:r>
              <a:endParaRPr kumimoji="0" lang="en-US" sz="700" b="0" i="0" u="none" strike="noStrike" cap="none" normalizeH="0" baseline="0" dirty="0">
                <a:ln>
                  <a:noFill/>
                </a:ln>
                <a:solidFill>
                  <a:schemeClr val="bg2">
                    <a:lumMod val="10000"/>
                  </a:schemeClr>
                </a:solidFill>
                <a:effectLst/>
                <a:cs typeface="Arial" charset="0"/>
              </a:endParaRPr>
            </a:p>
          </p:txBody>
        </p:sp>
        <p:sp>
          <p:nvSpPr>
            <p:cNvPr id="58" name="Rectangle 57">
              <a:extLst>
                <a:ext uri="{FF2B5EF4-FFF2-40B4-BE49-F238E27FC236}">
                  <a16:creationId xmlns:a16="http://schemas.microsoft.com/office/drawing/2014/main" id="{763AEB6E-6FE6-D241-BED8-AAB7A971C95E}"/>
                </a:ext>
              </a:extLst>
            </p:cNvPr>
            <p:cNvSpPr/>
            <p:nvPr/>
          </p:nvSpPr>
          <p:spPr bwMode="auto">
            <a:xfrm>
              <a:off x="5714207" y="206565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cs typeface="Arial" charset="0"/>
                </a:rPr>
                <a:t>30</a:t>
              </a:r>
            </a:p>
          </p:txBody>
        </p:sp>
        <p:sp>
          <p:nvSpPr>
            <p:cNvPr id="59" name="Rectangle 58">
              <a:extLst>
                <a:ext uri="{FF2B5EF4-FFF2-40B4-BE49-F238E27FC236}">
                  <a16:creationId xmlns:a16="http://schemas.microsoft.com/office/drawing/2014/main" id="{2D7C637D-0DEF-6F40-A5FE-460073A2304B}"/>
                </a:ext>
              </a:extLst>
            </p:cNvPr>
            <p:cNvSpPr/>
            <p:nvPr/>
          </p:nvSpPr>
          <p:spPr bwMode="auto">
            <a:xfrm>
              <a:off x="6171407" y="206565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cs typeface="Arial" charset="0"/>
                </a:rPr>
                <a:t>3</a:t>
              </a:r>
            </a:p>
          </p:txBody>
        </p:sp>
        <p:sp>
          <p:nvSpPr>
            <p:cNvPr id="60" name="Rectangle 59">
              <a:extLst>
                <a:ext uri="{FF2B5EF4-FFF2-40B4-BE49-F238E27FC236}">
                  <a16:creationId xmlns:a16="http://schemas.microsoft.com/office/drawing/2014/main" id="{9C1BEDDB-80F9-BC41-8F88-00C9FF899EB2}"/>
                </a:ext>
              </a:extLst>
            </p:cNvPr>
            <p:cNvSpPr/>
            <p:nvPr/>
          </p:nvSpPr>
          <p:spPr bwMode="auto">
            <a:xfrm>
              <a:off x="6628607" y="2065658"/>
              <a:ext cx="457200" cy="36849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cs typeface="Arial" charset="0"/>
                </a:rPr>
                <a:t>5</a:t>
              </a:r>
            </a:p>
          </p:txBody>
        </p:sp>
        <p:cxnSp>
          <p:nvCxnSpPr>
            <p:cNvPr id="61" name="Straight Connector 60">
              <a:extLst>
                <a:ext uri="{FF2B5EF4-FFF2-40B4-BE49-F238E27FC236}">
                  <a16:creationId xmlns:a16="http://schemas.microsoft.com/office/drawing/2014/main" id="{6BF19345-416E-E247-8917-C964A81B3190}"/>
                </a:ext>
              </a:extLst>
            </p:cNvPr>
            <p:cNvCxnSpPr/>
            <p:nvPr/>
          </p:nvCxnSpPr>
          <p:spPr bwMode="auto">
            <a:xfrm rot="5400000">
              <a:off x="2571809" y="2249107"/>
              <a:ext cx="798395" cy="1588"/>
            </a:xfrm>
            <a:prstGeom prst="line">
              <a:avLst/>
            </a:prstGeom>
            <a:ln w="2857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22FBB8E2-10D9-754D-9CE4-834F9E69D1FF}"/>
                </a:ext>
              </a:extLst>
            </p:cNvPr>
            <p:cNvSpPr txBox="1"/>
            <p:nvPr/>
          </p:nvSpPr>
          <p:spPr>
            <a:xfrm>
              <a:off x="1723448" y="1762185"/>
              <a:ext cx="821101" cy="294295"/>
            </a:xfrm>
            <a:prstGeom prst="rect">
              <a:avLst/>
            </a:prstGeom>
            <a:noFill/>
          </p:spPr>
          <p:txBody>
            <a:bodyPr wrap="none" rtlCol="0">
              <a:spAutoFit/>
            </a:bodyPr>
            <a:lstStyle/>
            <a:p>
              <a:r>
                <a:rPr lang="en-US" sz="700" b="1" i="1" dirty="0">
                  <a:solidFill>
                    <a:schemeClr val="bg2">
                      <a:lumMod val="10000"/>
                    </a:schemeClr>
                  </a:solidFill>
                </a:rPr>
                <a:t>Process1</a:t>
              </a:r>
            </a:p>
          </p:txBody>
        </p:sp>
        <p:cxnSp>
          <p:nvCxnSpPr>
            <p:cNvPr id="63" name="Straight Connector 62">
              <a:extLst>
                <a:ext uri="{FF2B5EF4-FFF2-40B4-BE49-F238E27FC236}">
                  <a16:creationId xmlns:a16="http://schemas.microsoft.com/office/drawing/2014/main" id="{37921835-B9EC-DA42-AEA1-FCE040AA9EF7}"/>
                </a:ext>
              </a:extLst>
            </p:cNvPr>
            <p:cNvCxnSpPr/>
            <p:nvPr/>
          </p:nvCxnSpPr>
          <p:spPr bwMode="auto">
            <a:xfrm rot="5400000">
              <a:off x="3942615" y="2250629"/>
              <a:ext cx="798395" cy="1588"/>
            </a:xfrm>
            <a:prstGeom prst="line">
              <a:avLst/>
            </a:prstGeom>
            <a:ln w="2857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4" name="TextBox 63">
              <a:extLst>
                <a:ext uri="{FF2B5EF4-FFF2-40B4-BE49-F238E27FC236}">
                  <a16:creationId xmlns:a16="http://schemas.microsoft.com/office/drawing/2014/main" id="{D598565F-5AC7-4549-9D8E-0A9F56A1BE2F}"/>
                </a:ext>
              </a:extLst>
            </p:cNvPr>
            <p:cNvSpPr txBox="1"/>
            <p:nvPr/>
          </p:nvSpPr>
          <p:spPr>
            <a:xfrm>
              <a:off x="3094254" y="1763708"/>
              <a:ext cx="821101" cy="294295"/>
            </a:xfrm>
            <a:prstGeom prst="rect">
              <a:avLst/>
            </a:prstGeom>
            <a:noFill/>
          </p:spPr>
          <p:txBody>
            <a:bodyPr wrap="none" rtlCol="0">
              <a:spAutoFit/>
            </a:bodyPr>
            <a:lstStyle/>
            <a:p>
              <a:r>
                <a:rPr lang="en-US" sz="700" b="1" i="1" dirty="0">
                  <a:solidFill>
                    <a:schemeClr val="bg2">
                      <a:lumMod val="10000"/>
                    </a:schemeClr>
                  </a:solidFill>
                </a:rPr>
                <a:t>Process2</a:t>
              </a:r>
            </a:p>
          </p:txBody>
        </p:sp>
        <p:cxnSp>
          <p:nvCxnSpPr>
            <p:cNvPr id="65" name="Straight Connector 64">
              <a:extLst>
                <a:ext uri="{FF2B5EF4-FFF2-40B4-BE49-F238E27FC236}">
                  <a16:creationId xmlns:a16="http://schemas.microsoft.com/office/drawing/2014/main" id="{B1D73AE3-EB24-794A-ABCA-DFEEE9B1439E}"/>
                </a:ext>
              </a:extLst>
            </p:cNvPr>
            <p:cNvCxnSpPr/>
            <p:nvPr/>
          </p:nvCxnSpPr>
          <p:spPr bwMode="auto">
            <a:xfrm rot="5400000">
              <a:off x="5311832" y="2254414"/>
              <a:ext cx="798395" cy="1588"/>
            </a:xfrm>
            <a:prstGeom prst="line">
              <a:avLst/>
            </a:prstGeom>
            <a:ln w="2857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DE17E767-FEE9-2143-91BB-53E8D6D99433}"/>
                </a:ext>
              </a:extLst>
            </p:cNvPr>
            <p:cNvSpPr txBox="1"/>
            <p:nvPr/>
          </p:nvSpPr>
          <p:spPr>
            <a:xfrm>
              <a:off x="4454378" y="1757531"/>
              <a:ext cx="821101" cy="294295"/>
            </a:xfrm>
            <a:prstGeom prst="rect">
              <a:avLst/>
            </a:prstGeom>
            <a:noFill/>
          </p:spPr>
          <p:txBody>
            <a:bodyPr wrap="none" rtlCol="0">
              <a:spAutoFit/>
            </a:bodyPr>
            <a:lstStyle/>
            <a:p>
              <a:r>
                <a:rPr lang="en-US" sz="700" b="1" i="1" dirty="0">
                  <a:solidFill>
                    <a:schemeClr val="bg2">
                      <a:lumMod val="10000"/>
                    </a:schemeClr>
                  </a:solidFill>
                </a:rPr>
                <a:t>Process3</a:t>
              </a:r>
            </a:p>
          </p:txBody>
        </p:sp>
        <p:sp>
          <p:nvSpPr>
            <p:cNvPr id="67" name="TextBox 66">
              <a:extLst>
                <a:ext uri="{FF2B5EF4-FFF2-40B4-BE49-F238E27FC236}">
                  <a16:creationId xmlns:a16="http://schemas.microsoft.com/office/drawing/2014/main" id="{2EED8D86-AB95-F344-8835-B8FAA6B5B73D}"/>
                </a:ext>
              </a:extLst>
            </p:cNvPr>
            <p:cNvSpPr txBox="1"/>
            <p:nvPr/>
          </p:nvSpPr>
          <p:spPr>
            <a:xfrm>
              <a:off x="5831099" y="1757531"/>
              <a:ext cx="821101" cy="294295"/>
            </a:xfrm>
            <a:prstGeom prst="rect">
              <a:avLst/>
            </a:prstGeom>
            <a:noFill/>
          </p:spPr>
          <p:txBody>
            <a:bodyPr wrap="none" rtlCol="0">
              <a:spAutoFit/>
            </a:bodyPr>
            <a:lstStyle/>
            <a:p>
              <a:r>
                <a:rPr lang="en-US" sz="700" b="1" i="1" dirty="0">
                  <a:solidFill>
                    <a:schemeClr val="bg2">
                      <a:lumMod val="10000"/>
                    </a:schemeClr>
                  </a:solidFill>
                </a:rPr>
                <a:t>Process4</a:t>
              </a:r>
            </a:p>
          </p:txBody>
        </p:sp>
      </p:grpSp>
      <p:grpSp>
        <p:nvGrpSpPr>
          <p:cNvPr id="68" name="Group 67">
            <a:extLst>
              <a:ext uri="{FF2B5EF4-FFF2-40B4-BE49-F238E27FC236}">
                <a16:creationId xmlns:a16="http://schemas.microsoft.com/office/drawing/2014/main" id="{64C308DC-3295-6A40-B3A0-B4389AB03BAD}"/>
              </a:ext>
            </a:extLst>
          </p:cNvPr>
          <p:cNvGrpSpPr/>
          <p:nvPr/>
        </p:nvGrpSpPr>
        <p:grpSpPr>
          <a:xfrm>
            <a:off x="6861440" y="2370506"/>
            <a:ext cx="893244" cy="457504"/>
            <a:chOff x="4536625" y="2591447"/>
            <a:chExt cx="1371600" cy="702510"/>
          </a:xfrm>
        </p:grpSpPr>
        <p:sp>
          <p:nvSpPr>
            <p:cNvPr id="69" name="Rectangle 68">
              <a:extLst>
                <a:ext uri="{FF2B5EF4-FFF2-40B4-BE49-F238E27FC236}">
                  <a16:creationId xmlns:a16="http://schemas.microsoft.com/office/drawing/2014/main" id="{4A80EAAC-22A0-2D41-9AD0-268D4367B3D8}"/>
                </a:ext>
              </a:extLst>
            </p:cNvPr>
            <p:cNvSpPr/>
            <p:nvPr/>
          </p:nvSpPr>
          <p:spPr bwMode="auto">
            <a:xfrm>
              <a:off x="4536625" y="2925467"/>
              <a:ext cx="457200" cy="3684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chemeClr val="bg1"/>
                  </a:solidFill>
                  <a:effectLst/>
                  <a:cs typeface="Arial" charset="0"/>
                </a:rPr>
                <a:t>1</a:t>
              </a:r>
            </a:p>
          </p:txBody>
        </p:sp>
        <p:sp>
          <p:nvSpPr>
            <p:cNvPr id="70" name="Rectangle 69">
              <a:extLst>
                <a:ext uri="{FF2B5EF4-FFF2-40B4-BE49-F238E27FC236}">
                  <a16:creationId xmlns:a16="http://schemas.microsoft.com/office/drawing/2014/main" id="{5C1724C4-991F-5742-82FE-784CD1FD5024}"/>
                </a:ext>
              </a:extLst>
            </p:cNvPr>
            <p:cNvSpPr/>
            <p:nvPr/>
          </p:nvSpPr>
          <p:spPr bwMode="auto">
            <a:xfrm>
              <a:off x="4993825" y="2925467"/>
              <a:ext cx="457200" cy="3684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chemeClr val="bg1"/>
                  </a:solidFill>
                  <a:effectLst/>
                  <a:cs typeface="Arial" charset="0"/>
                </a:rPr>
                <a:t>3</a:t>
              </a:r>
            </a:p>
          </p:txBody>
        </p:sp>
        <p:sp>
          <p:nvSpPr>
            <p:cNvPr id="71" name="Rectangle 70">
              <a:extLst>
                <a:ext uri="{FF2B5EF4-FFF2-40B4-BE49-F238E27FC236}">
                  <a16:creationId xmlns:a16="http://schemas.microsoft.com/office/drawing/2014/main" id="{DDEF4665-AB3D-504B-AEED-CD9571FE905A}"/>
                </a:ext>
              </a:extLst>
            </p:cNvPr>
            <p:cNvSpPr/>
            <p:nvPr/>
          </p:nvSpPr>
          <p:spPr bwMode="auto">
            <a:xfrm>
              <a:off x="5451025" y="2925467"/>
              <a:ext cx="457200" cy="3684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a:ln>
                    <a:noFill/>
                  </a:ln>
                  <a:solidFill>
                    <a:schemeClr val="bg1"/>
                  </a:solidFill>
                  <a:effectLst/>
                  <a:cs typeface="Arial" charset="0"/>
                </a:rPr>
                <a:t>5</a:t>
              </a:r>
            </a:p>
          </p:txBody>
        </p:sp>
        <p:sp>
          <p:nvSpPr>
            <p:cNvPr id="72" name="TextBox 71">
              <a:extLst>
                <a:ext uri="{FF2B5EF4-FFF2-40B4-BE49-F238E27FC236}">
                  <a16:creationId xmlns:a16="http://schemas.microsoft.com/office/drawing/2014/main" id="{B3C112A1-0026-ED4E-8EDC-58B508DFC88C}"/>
                </a:ext>
              </a:extLst>
            </p:cNvPr>
            <p:cNvSpPr txBox="1"/>
            <p:nvPr/>
          </p:nvSpPr>
          <p:spPr>
            <a:xfrm>
              <a:off x="5027611" y="2591447"/>
              <a:ext cx="857079" cy="307190"/>
            </a:xfrm>
            <a:prstGeom prst="rect">
              <a:avLst/>
            </a:prstGeom>
            <a:noFill/>
          </p:spPr>
          <p:txBody>
            <a:bodyPr wrap="none" rtlCol="0">
              <a:spAutoFit/>
            </a:bodyPr>
            <a:lstStyle/>
            <a:p>
              <a:r>
                <a:rPr lang="en-US" sz="700" b="1" i="1" dirty="0">
                  <a:solidFill>
                    <a:schemeClr val="bg2">
                      <a:lumMod val="10000"/>
                    </a:schemeClr>
                  </a:solidFill>
                </a:rPr>
                <a:t>Process3</a:t>
              </a:r>
            </a:p>
          </p:txBody>
        </p:sp>
      </p:grpSp>
      <p:grpSp>
        <p:nvGrpSpPr>
          <p:cNvPr id="73" name="Group 72">
            <a:extLst>
              <a:ext uri="{FF2B5EF4-FFF2-40B4-BE49-F238E27FC236}">
                <a16:creationId xmlns:a16="http://schemas.microsoft.com/office/drawing/2014/main" id="{06F60E51-BA12-6148-9A60-B4F77D33357C}"/>
              </a:ext>
            </a:extLst>
          </p:cNvPr>
          <p:cNvGrpSpPr/>
          <p:nvPr/>
        </p:nvGrpSpPr>
        <p:grpSpPr>
          <a:xfrm>
            <a:off x="7989535" y="2361047"/>
            <a:ext cx="928375" cy="469358"/>
            <a:chOff x="6400007" y="2573246"/>
            <a:chExt cx="1425545" cy="720712"/>
          </a:xfrm>
        </p:grpSpPr>
        <p:sp>
          <p:nvSpPr>
            <p:cNvPr id="74" name="Rectangle 73">
              <a:extLst>
                <a:ext uri="{FF2B5EF4-FFF2-40B4-BE49-F238E27FC236}">
                  <a16:creationId xmlns:a16="http://schemas.microsoft.com/office/drawing/2014/main" id="{8A1EFD3C-0EFD-E341-9F9D-6DE3D2B8C0BD}"/>
                </a:ext>
              </a:extLst>
            </p:cNvPr>
            <p:cNvSpPr/>
            <p:nvPr/>
          </p:nvSpPr>
          <p:spPr bwMode="auto">
            <a:xfrm>
              <a:off x="6400007" y="2925468"/>
              <a:ext cx="457200" cy="36849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a:solidFill>
                    <a:schemeClr val="bg1"/>
                  </a:solidFill>
                </a:rPr>
                <a:t>13</a:t>
              </a:r>
              <a:endParaRPr kumimoji="0" lang="en-US" sz="700" b="0" i="0" u="none" strike="noStrike" cap="none" normalizeH="0" baseline="0" dirty="0">
                <a:ln>
                  <a:noFill/>
                </a:ln>
                <a:solidFill>
                  <a:schemeClr val="bg1"/>
                </a:solidFill>
                <a:effectLst/>
                <a:cs typeface="Arial" charset="0"/>
              </a:endParaRPr>
            </a:p>
          </p:txBody>
        </p:sp>
        <p:sp>
          <p:nvSpPr>
            <p:cNvPr id="75" name="Rectangle 74">
              <a:extLst>
                <a:ext uri="{FF2B5EF4-FFF2-40B4-BE49-F238E27FC236}">
                  <a16:creationId xmlns:a16="http://schemas.microsoft.com/office/drawing/2014/main" id="{90F5A5D8-05F8-1046-9B7C-B969EE661F24}"/>
                </a:ext>
              </a:extLst>
            </p:cNvPr>
            <p:cNvSpPr/>
            <p:nvPr/>
          </p:nvSpPr>
          <p:spPr bwMode="auto">
            <a:xfrm>
              <a:off x="6857207" y="2925468"/>
              <a:ext cx="457200" cy="36849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a:solidFill>
                    <a:schemeClr val="bg1"/>
                  </a:solidFill>
                </a:rPr>
                <a:t>24</a:t>
              </a:r>
              <a:endParaRPr kumimoji="0" lang="en-US" sz="700" b="0" i="0" u="none" strike="noStrike" cap="none" normalizeH="0" baseline="0" dirty="0">
                <a:ln>
                  <a:noFill/>
                </a:ln>
                <a:solidFill>
                  <a:schemeClr val="bg1"/>
                </a:solidFill>
                <a:effectLst/>
                <a:cs typeface="Arial" charset="0"/>
              </a:endParaRPr>
            </a:p>
          </p:txBody>
        </p:sp>
        <p:sp>
          <p:nvSpPr>
            <p:cNvPr id="76" name="Rectangle 75">
              <a:extLst>
                <a:ext uri="{FF2B5EF4-FFF2-40B4-BE49-F238E27FC236}">
                  <a16:creationId xmlns:a16="http://schemas.microsoft.com/office/drawing/2014/main" id="{28C06DFA-541C-F94E-8787-A017F4B90647}"/>
                </a:ext>
              </a:extLst>
            </p:cNvPr>
            <p:cNvSpPr/>
            <p:nvPr/>
          </p:nvSpPr>
          <p:spPr bwMode="auto">
            <a:xfrm>
              <a:off x="7314407" y="2925468"/>
              <a:ext cx="457200" cy="36849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700" dirty="0">
                  <a:solidFill>
                    <a:schemeClr val="bg1"/>
                  </a:solidFill>
                </a:rPr>
                <a:t>30</a:t>
              </a:r>
              <a:endParaRPr kumimoji="0" lang="en-US" sz="700" b="0" i="0" u="none" strike="noStrike" cap="none" normalizeH="0" baseline="0" dirty="0">
                <a:ln>
                  <a:noFill/>
                </a:ln>
                <a:solidFill>
                  <a:schemeClr val="bg1"/>
                </a:solidFill>
                <a:effectLst/>
                <a:cs typeface="Arial" charset="0"/>
              </a:endParaRPr>
            </a:p>
          </p:txBody>
        </p:sp>
        <p:sp>
          <p:nvSpPr>
            <p:cNvPr id="77" name="TextBox 76">
              <a:extLst>
                <a:ext uri="{FF2B5EF4-FFF2-40B4-BE49-F238E27FC236}">
                  <a16:creationId xmlns:a16="http://schemas.microsoft.com/office/drawing/2014/main" id="{A0DC3C6B-9F95-B142-BFC9-49E7EEB1761A}"/>
                </a:ext>
              </a:extLst>
            </p:cNvPr>
            <p:cNvSpPr txBox="1"/>
            <p:nvPr/>
          </p:nvSpPr>
          <p:spPr>
            <a:xfrm>
              <a:off x="6968473" y="2573246"/>
              <a:ext cx="857079" cy="307190"/>
            </a:xfrm>
            <a:prstGeom prst="rect">
              <a:avLst/>
            </a:prstGeom>
            <a:noFill/>
          </p:spPr>
          <p:txBody>
            <a:bodyPr wrap="none" rtlCol="0">
              <a:spAutoFit/>
            </a:bodyPr>
            <a:lstStyle/>
            <a:p>
              <a:r>
                <a:rPr lang="en-US" sz="700" b="1" i="1" dirty="0">
                  <a:solidFill>
                    <a:schemeClr val="bg2">
                      <a:lumMod val="10000"/>
                    </a:schemeClr>
                  </a:solidFill>
                </a:rPr>
                <a:t>Process4</a:t>
              </a:r>
            </a:p>
          </p:txBody>
        </p:sp>
      </p:grpSp>
      <p:sp>
        <p:nvSpPr>
          <p:cNvPr id="78" name="Content Placeholder 3">
            <a:extLst>
              <a:ext uri="{FF2B5EF4-FFF2-40B4-BE49-F238E27FC236}">
                <a16:creationId xmlns:a16="http://schemas.microsoft.com/office/drawing/2014/main" id="{989CAFD5-3925-4C49-9DC6-DB5A77FE832A}"/>
              </a:ext>
            </a:extLst>
          </p:cNvPr>
          <p:cNvSpPr txBox="1">
            <a:spLocks/>
          </p:cNvSpPr>
          <p:nvPr/>
        </p:nvSpPr>
        <p:spPr>
          <a:xfrm>
            <a:off x="455612" y="112828"/>
            <a:ext cx="5859729" cy="4526601"/>
          </a:xfrm>
          <a:prstGeom prst="rect">
            <a:avLst/>
          </a:prstGeom>
        </p:spPr>
        <p:txBody>
          <a:bodyPr vert="horz" lIns="0" tIns="0" rIns="0" bIns="0" numCol="1"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pPr>
            <a:r>
              <a:rPr lang="en-US" altLang="zh-CN" sz="1150"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t>[...snip...]</a:t>
            </a:r>
            <a:br>
              <a:rPr lang="en-US" altLang="zh-CN" sz="1150" dirty="0">
                <a:latin typeface="Menlo" panose="020B0609030804020204" pitchFamily="49" charset="0"/>
                <a:ea typeface="Menlo" panose="020B0609030804020204" pitchFamily="49" charset="0"/>
                <a:cs typeface="Menlo" panose="020B0609030804020204" pitchFamily="49" charset="0"/>
              </a:rPr>
            </a:br>
            <a:r>
              <a:rPr lang="en-US" sz="1150" dirty="0" err="1">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t>int</a:t>
            </a:r>
            <a:r>
              <a:rPr lang="en-US" sz="1150"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t> rank, size, numbers[100];</a:t>
            </a:r>
            <a:br>
              <a:rPr lang="en-US" sz="1150"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br>
            <a:r>
              <a:rPr lang="en-US" sz="1150" b="1" dirty="0" err="1">
                <a:solidFill>
                  <a:schemeClr val="accent1"/>
                </a:solidFill>
                <a:latin typeface="Menlo" panose="020B0609030804020204" pitchFamily="49" charset="0"/>
                <a:ea typeface="Menlo" panose="020B0609030804020204" pitchFamily="49" charset="0"/>
                <a:cs typeface="Menlo" panose="020B0609030804020204" pitchFamily="49" charset="0"/>
              </a:rPr>
              <a:t>MPI_Init</a:t>
            </a:r>
            <a:r>
              <a:rPr lang="en-US" sz="1150" dirty="0">
                <a:solidFill>
                  <a:schemeClr val="accent1"/>
                </a:solidFill>
                <a:latin typeface="Menlo" panose="020B0609030804020204" pitchFamily="49" charset="0"/>
                <a:ea typeface="Menlo" panose="020B0609030804020204" pitchFamily="49" charset="0"/>
                <a:cs typeface="Menlo" panose="020B0609030804020204" pitchFamily="49" charset="0"/>
              </a:rPr>
              <a:t>(&amp;</a:t>
            </a:r>
            <a:r>
              <a:rPr lang="en-US" sz="1150" dirty="0" err="1">
                <a:solidFill>
                  <a:schemeClr val="accent1"/>
                </a:solidFill>
                <a:latin typeface="Menlo" panose="020B0609030804020204" pitchFamily="49" charset="0"/>
                <a:ea typeface="Menlo" panose="020B0609030804020204" pitchFamily="49" charset="0"/>
                <a:cs typeface="Menlo" panose="020B0609030804020204" pitchFamily="49" charset="0"/>
              </a:rPr>
              <a:t>argc</a:t>
            </a:r>
            <a:r>
              <a:rPr lang="en-US" sz="1150" dirty="0">
                <a:solidFill>
                  <a:schemeClr val="accent1"/>
                </a:solidFill>
                <a:latin typeface="Menlo" panose="020B0609030804020204" pitchFamily="49" charset="0"/>
                <a:ea typeface="Menlo" panose="020B0609030804020204" pitchFamily="49" charset="0"/>
                <a:cs typeface="Menlo" panose="020B0609030804020204" pitchFamily="49" charset="0"/>
              </a:rPr>
              <a:t>, &amp;</a:t>
            </a:r>
            <a:r>
              <a:rPr lang="en-US" sz="1150" dirty="0" err="1">
                <a:solidFill>
                  <a:schemeClr val="accent1"/>
                </a:solidFill>
                <a:latin typeface="Menlo" panose="020B0609030804020204" pitchFamily="49" charset="0"/>
                <a:ea typeface="Menlo" panose="020B0609030804020204" pitchFamily="49" charset="0"/>
                <a:cs typeface="Menlo" panose="020B0609030804020204" pitchFamily="49" charset="0"/>
              </a:rPr>
              <a:t>argv</a:t>
            </a:r>
            <a:r>
              <a:rPr lang="en-US" sz="1150" dirty="0">
                <a:solidFill>
                  <a:schemeClr val="accent1"/>
                </a:solidFill>
                <a:latin typeface="Menlo" panose="020B0609030804020204" pitchFamily="49" charset="0"/>
                <a:ea typeface="Menlo" panose="020B0609030804020204" pitchFamily="49" charset="0"/>
                <a:cs typeface="Menlo" panose="020B0609030804020204" pitchFamily="49" charset="0"/>
              </a:rPr>
              <a:t>);</a:t>
            </a:r>
            <a:br>
              <a:rPr lang="en-US" sz="1150" dirty="0">
                <a:latin typeface="Menlo" panose="020B0609030804020204" pitchFamily="49" charset="0"/>
                <a:ea typeface="Menlo" panose="020B0609030804020204" pitchFamily="49" charset="0"/>
                <a:cs typeface="Menlo" panose="020B0609030804020204" pitchFamily="49" charset="0"/>
              </a:rPr>
            </a:br>
            <a:br>
              <a:rPr lang="en-US" sz="1150" dirty="0">
                <a:latin typeface="Menlo" panose="020B0609030804020204" pitchFamily="49" charset="0"/>
                <a:ea typeface="Menlo" panose="020B0609030804020204" pitchFamily="49" charset="0"/>
                <a:cs typeface="Menlo" panose="020B0609030804020204" pitchFamily="49" charset="0"/>
              </a:rPr>
            </a:br>
            <a:r>
              <a:rPr lang="en-US" sz="1150" b="1" dirty="0" err="1">
                <a:latin typeface="Menlo" panose="020B0609030804020204" pitchFamily="49" charset="0"/>
                <a:ea typeface="Menlo" panose="020B0609030804020204" pitchFamily="49" charset="0"/>
                <a:cs typeface="Menlo" panose="020B0609030804020204" pitchFamily="49" charset="0"/>
              </a:rPr>
              <a:t>MPI_Comm_rank</a:t>
            </a:r>
            <a:r>
              <a:rPr lang="en-US" sz="1150" dirty="0">
                <a:latin typeface="Menlo" panose="020B0609030804020204" pitchFamily="49" charset="0"/>
                <a:ea typeface="Menlo" panose="020B0609030804020204" pitchFamily="49" charset="0"/>
                <a:cs typeface="Menlo" panose="020B0609030804020204" pitchFamily="49" charset="0"/>
              </a:rPr>
              <a:t>(MPI_COMM_WORLD, &amp;rank);</a:t>
            </a:r>
            <a:br>
              <a:rPr lang="en-US" sz="1150" dirty="0">
                <a:latin typeface="Menlo" panose="020B0609030804020204" pitchFamily="49" charset="0"/>
                <a:ea typeface="Menlo" panose="020B0609030804020204" pitchFamily="49" charset="0"/>
                <a:cs typeface="Menlo" panose="020B0609030804020204" pitchFamily="49" charset="0"/>
              </a:rPr>
            </a:br>
            <a:r>
              <a:rPr lang="en-US" sz="1150" b="1" dirty="0" err="1">
                <a:latin typeface="Menlo" panose="020B0609030804020204" pitchFamily="49" charset="0"/>
                <a:ea typeface="Menlo" panose="020B0609030804020204" pitchFamily="49" charset="0"/>
                <a:cs typeface="Menlo" panose="020B0609030804020204" pitchFamily="49" charset="0"/>
              </a:rPr>
              <a:t>MPI_Comm_size</a:t>
            </a:r>
            <a:r>
              <a:rPr lang="en-US" sz="1150" dirty="0">
                <a:latin typeface="Menlo" panose="020B0609030804020204" pitchFamily="49" charset="0"/>
                <a:ea typeface="Menlo" panose="020B0609030804020204" pitchFamily="49" charset="0"/>
                <a:cs typeface="Menlo" panose="020B0609030804020204" pitchFamily="49" charset="0"/>
              </a:rPr>
              <a:t>(MPI_COMM_WORLD, &amp;size);</a:t>
            </a:r>
            <a:br>
              <a:rPr lang="en-US" sz="1150" dirty="0">
                <a:latin typeface="Menlo" panose="020B0609030804020204" pitchFamily="49" charset="0"/>
                <a:ea typeface="Menlo" panose="020B0609030804020204" pitchFamily="49" charset="0"/>
                <a:cs typeface="Menlo" panose="020B0609030804020204" pitchFamily="49" charset="0"/>
              </a:rPr>
            </a:br>
            <a:br>
              <a:rPr lang="en-US" sz="1150" dirty="0">
                <a:latin typeface="Menlo" panose="020B0609030804020204" pitchFamily="49" charset="0"/>
                <a:ea typeface="Menlo" panose="020B0609030804020204" pitchFamily="49" charset="0"/>
                <a:cs typeface="Menlo" panose="020B0609030804020204" pitchFamily="49" charset="0"/>
              </a:rPr>
            </a:br>
            <a:r>
              <a:rPr lang="en-US" sz="1150" dirty="0">
                <a:latin typeface="Menlo" panose="020B0609030804020204" pitchFamily="49" charset="0"/>
                <a:ea typeface="Menlo" panose="020B0609030804020204" pitchFamily="49" charset="0"/>
                <a:cs typeface="Menlo" panose="020B0609030804020204" pitchFamily="49" charset="0"/>
              </a:rPr>
              <a:t>if (rank == 0) {</a:t>
            </a:r>
            <a:br>
              <a:rPr lang="en-US" sz="1150" dirty="0">
                <a:latin typeface="Menlo" panose="020B0609030804020204" pitchFamily="49" charset="0"/>
                <a:ea typeface="Menlo" panose="020B0609030804020204" pitchFamily="49" charset="0"/>
                <a:cs typeface="Menlo" panose="020B0609030804020204" pitchFamily="49" charset="0"/>
              </a:rPr>
            </a:br>
            <a:r>
              <a:rPr lang="en-US" sz="1150" dirty="0">
                <a:latin typeface="Menlo" panose="020B0609030804020204" pitchFamily="49" charset="0"/>
                <a:ea typeface="Menlo" panose="020B0609030804020204" pitchFamily="49" charset="0"/>
                <a:cs typeface="Menlo" panose="020B0609030804020204" pitchFamily="49" charset="0"/>
              </a:rPr>
              <a:t>	for (</a:t>
            </a:r>
            <a:r>
              <a:rPr lang="en-US" sz="1150" dirty="0" err="1">
                <a:latin typeface="Menlo" panose="020B0609030804020204" pitchFamily="49" charset="0"/>
                <a:ea typeface="Menlo" panose="020B0609030804020204" pitchFamily="49" charset="0"/>
                <a:cs typeface="Menlo" panose="020B0609030804020204" pitchFamily="49" charset="0"/>
              </a:rPr>
              <a:t>i</a:t>
            </a:r>
            <a:r>
              <a:rPr lang="en-US" sz="1150" dirty="0">
                <a:latin typeface="Menlo" panose="020B0609030804020204" pitchFamily="49" charset="0"/>
                <a:ea typeface="Menlo" panose="020B0609030804020204" pitchFamily="49" charset="0"/>
                <a:cs typeface="Menlo" panose="020B0609030804020204" pitchFamily="49" charset="0"/>
              </a:rPr>
              <a:t> = 1; </a:t>
            </a:r>
            <a:r>
              <a:rPr lang="en-US" sz="1150" dirty="0" err="1">
                <a:latin typeface="Menlo" panose="020B0609030804020204" pitchFamily="49" charset="0"/>
                <a:ea typeface="Menlo" panose="020B0609030804020204" pitchFamily="49" charset="0"/>
                <a:cs typeface="Menlo" panose="020B0609030804020204" pitchFamily="49" charset="0"/>
              </a:rPr>
              <a:t>i</a:t>
            </a:r>
            <a:r>
              <a:rPr lang="en-US" sz="1150" dirty="0">
                <a:latin typeface="Menlo" panose="020B0609030804020204" pitchFamily="49" charset="0"/>
                <a:ea typeface="Menlo" panose="020B0609030804020204" pitchFamily="49" charset="0"/>
                <a:cs typeface="Menlo" panose="020B0609030804020204" pitchFamily="49" charset="0"/>
              </a:rPr>
              <a:t> &lt; size; </a:t>
            </a:r>
            <a:r>
              <a:rPr lang="en-US" sz="1150" dirty="0" err="1">
                <a:latin typeface="Menlo" panose="020B0609030804020204" pitchFamily="49" charset="0"/>
                <a:ea typeface="Menlo" panose="020B0609030804020204" pitchFamily="49" charset="0"/>
                <a:cs typeface="Menlo" panose="020B0609030804020204" pitchFamily="49" charset="0"/>
              </a:rPr>
              <a:t>i</a:t>
            </a:r>
            <a:r>
              <a:rPr lang="en-US" sz="1150" dirty="0">
                <a:latin typeface="Menlo" panose="020B0609030804020204" pitchFamily="49" charset="0"/>
                <a:ea typeface="Menlo" panose="020B0609030804020204" pitchFamily="49" charset="0"/>
                <a:cs typeface="Menlo" panose="020B0609030804020204" pitchFamily="49" charset="0"/>
              </a:rPr>
              <a:t>++)</a:t>
            </a:r>
            <a:br>
              <a:rPr lang="en-US" sz="1150" dirty="0">
                <a:latin typeface="Menlo" panose="020B0609030804020204" pitchFamily="49" charset="0"/>
                <a:ea typeface="Menlo" panose="020B0609030804020204" pitchFamily="49" charset="0"/>
                <a:cs typeface="Menlo" panose="020B0609030804020204" pitchFamily="49" charset="0"/>
              </a:rPr>
            </a:br>
            <a:r>
              <a:rPr lang="en-US" sz="1150" dirty="0">
                <a:latin typeface="Menlo" panose="020B0609030804020204" pitchFamily="49" charset="0"/>
                <a:ea typeface="Menlo" panose="020B0609030804020204" pitchFamily="49" charset="0"/>
                <a:cs typeface="Menlo" panose="020B0609030804020204" pitchFamily="49" charset="0"/>
              </a:rPr>
              <a:t>		</a:t>
            </a:r>
            <a:r>
              <a:rPr lang="en-US" sz="1150" b="1" dirty="0" err="1">
                <a:latin typeface="Menlo" panose="020B0609030804020204" pitchFamily="49" charset="0"/>
                <a:ea typeface="Menlo" panose="020B0609030804020204" pitchFamily="49" charset="0"/>
                <a:cs typeface="Menlo" panose="020B0609030804020204" pitchFamily="49" charset="0"/>
              </a:rPr>
              <a:t>MPI_Send</a:t>
            </a:r>
            <a:r>
              <a:rPr lang="en-US" sz="1150" dirty="0">
                <a:latin typeface="Menlo" panose="020B0609030804020204" pitchFamily="49" charset="0"/>
                <a:ea typeface="Menlo" panose="020B0609030804020204" pitchFamily="49" charset="0"/>
                <a:cs typeface="Menlo" panose="020B0609030804020204" pitchFamily="49" charset="0"/>
              </a:rPr>
              <a:t>(&amp;numbers[(100/size)*</a:t>
            </a:r>
            <a:r>
              <a:rPr lang="en-US" sz="1150" dirty="0" err="1">
                <a:latin typeface="Menlo" panose="020B0609030804020204" pitchFamily="49" charset="0"/>
                <a:ea typeface="Menlo" panose="020B0609030804020204" pitchFamily="49" charset="0"/>
                <a:cs typeface="Menlo" panose="020B0609030804020204" pitchFamily="49" charset="0"/>
              </a:rPr>
              <a:t>i</a:t>
            </a:r>
            <a:r>
              <a:rPr lang="en-US" sz="1150" dirty="0">
                <a:latin typeface="Menlo" panose="020B0609030804020204" pitchFamily="49" charset="0"/>
                <a:ea typeface="Menlo" panose="020B0609030804020204" pitchFamily="49" charset="0"/>
                <a:cs typeface="Menlo" panose="020B0609030804020204" pitchFamily="49" charset="0"/>
              </a:rPr>
              <a:t>], (100/size), …, </a:t>
            </a:r>
            <a:r>
              <a:rPr lang="en-US" sz="1150" dirty="0" err="1">
                <a:latin typeface="Menlo" panose="020B0609030804020204" pitchFamily="49" charset="0"/>
                <a:ea typeface="Menlo" panose="020B0609030804020204" pitchFamily="49" charset="0"/>
                <a:cs typeface="Menlo" panose="020B0609030804020204" pitchFamily="49" charset="0"/>
              </a:rPr>
              <a:t>i</a:t>
            </a:r>
            <a:r>
              <a:rPr lang="en-US" sz="1150" dirty="0">
                <a:latin typeface="Menlo" panose="020B0609030804020204" pitchFamily="49" charset="0"/>
                <a:ea typeface="Menlo" panose="020B0609030804020204" pitchFamily="49" charset="0"/>
                <a:cs typeface="Menlo" panose="020B0609030804020204" pitchFamily="49" charset="0"/>
              </a:rPr>
              <a:t>, …);</a:t>
            </a:r>
            <a:br>
              <a:rPr lang="en-US" sz="1150" dirty="0">
                <a:latin typeface="Menlo" panose="020B0609030804020204" pitchFamily="49" charset="0"/>
                <a:ea typeface="Menlo" panose="020B0609030804020204" pitchFamily="49" charset="0"/>
                <a:cs typeface="Menlo" panose="020B0609030804020204" pitchFamily="49" charset="0"/>
              </a:rPr>
            </a:br>
            <a:r>
              <a:rPr lang="en-US" sz="1150" dirty="0">
                <a:latin typeface="Menlo" panose="020B0609030804020204" pitchFamily="49" charset="0"/>
                <a:ea typeface="Menlo" panose="020B0609030804020204" pitchFamily="49" charset="0"/>
                <a:cs typeface="Menlo" panose="020B0609030804020204" pitchFamily="49" charset="0"/>
              </a:rPr>
              <a:t>else</a:t>
            </a:r>
            <a:br>
              <a:rPr lang="en-US" sz="1150" dirty="0">
                <a:latin typeface="Menlo" panose="020B0609030804020204" pitchFamily="49" charset="0"/>
                <a:ea typeface="Menlo" panose="020B0609030804020204" pitchFamily="49" charset="0"/>
                <a:cs typeface="Menlo" panose="020B0609030804020204" pitchFamily="49" charset="0"/>
              </a:rPr>
            </a:br>
            <a:r>
              <a:rPr lang="en-US" sz="1150" dirty="0">
                <a:latin typeface="Menlo" panose="020B0609030804020204" pitchFamily="49" charset="0"/>
                <a:ea typeface="Menlo" panose="020B0609030804020204" pitchFamily="49" charset="0"/>
                <a:cs typeface="Menlo" panose="020B0609030804020204" pitchFamily="49" charset="0"/>
              </a:rPr>
              <a:t>	</a:t>
            </a:r>
            <a:r>
              <a:rPr lang="en-US" sz="1150" b="1" dirty="0" err="1">
                <a:latin typeface="Menlo" panose="020B0609030804020204" pitchFamily="49" charset="0"/>
                <a:ea typeface="Menlo" panose="020B0609030804020204" pitchFamily="49" charset="0"/>
                <a:cs typeface="Menlo" panose="020B0609030804020204" pitchFamily="49" charset="0"/>
              </a:rPr>
              <a:t>MPI_Recv</a:t>
            </a:r>
            <a:r>
              <a:rPr lang="en-US" sz="1150" dirty="0">
                <a:latin typeface="Menlo" panose="020B0609030804020204" pitchFamily="49" charset="0"/>
                <a:ea typeface="Menlo" panose="020B0609030804020204" pitchFamily="49" charset="0"/>
                <a:cs typeface="Menlo" panose="020B0609030804020204" pitchFamily="49" charset="0"/>
              </a:rPr>
              <a:t>(&amp;numbers[0], (100/size), …);</a:t>
            </a:r>
            <a:br>
              <a:rPr lang="en-US" sz="1150" dirty="0">
                <a:latin typeface="Menlo" panose="020B0609030804020204" pitchFamily="49" charset="0"/>
                <a:ea typeface="Menlo" panose="020B0609030804020204" pitchFamily="49" charset="0"/>
                <a:cs typeface="Menlo" panose="020B0609030804020204" pitchFamily="49" charset="0"/>
              </a:rPr>
            </a:br>
            <a:br>
              <a:rPr lang="en-US" sz="1150" dirty="0">
                <a:latin typeface="Menlo" panose="020B0609030804020204" pitchFamily="49" charset="0"/>
                <a:ea typeface="Menlo" panose="020B0609030804020204" pitchFamily="49" charset="0"/>
                <a:cs typeface="Menlo" panose="020B0609030804020204" pitchFamily="49" charset="0"/>
              </a:rPr>
            </a:br>
            <a:r>
              <a:rPr lang="en-US" sz="1150" dirty="0" err="1">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t>sort_numbers</a:t>
            </a:r>
            <a:r>
              <a:rPr lang="en-US" sz="1150"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t>(numbers, (100/size));</a:t>
            </a:r>
            <a:br>
              <a:rPr lang="en-US" sz="1150" dirty="0">
                <a:latin typeface="Menlo" panose="020B0609030804020204" pitchFamily="49" charset="0"/>
                <a:ea typeface="Menlo" panose="020B0609030804020204" pitchFamily="49" charset="0"/>
                <a:cs typeface="Menlo" panose="020B0609030804020204" pitchFamily="49" charset="0"/>
              </a:rPr>
            </a:br>
            <a:br>
              <a:rPr lang="en-US" sz="1150" dirty="0">
                <a:latin typeface="Menlo" panose="020B0609030804020204" pitchFamily="49" charset="0"/>
                <a:ea typeface="Menlo" panose="020B0609030804020204" pitchFamily="49" charset="0"/>
                <a:cs typeface="Menlo" panose="020B0609030804020204" pitchFamily="49" charset="0"/>
              </a:rPr>
            </a:br>
            <a:r>
              <a:rPr lang="en-US" sz="1150" dirty="0">
                <a:latin typeface="Menlo" panose="020B0609030804020204" pitchFamily="49" charset="0"/>
                <a:ea typeface="Menlo" panose="020B0609030804020204" pitchFamily="49" charset="0"/>
                <a:cs typeface="Menlo" panose="020B0609030804020204" pitchFamily="49" charset="0"/>
              </a:rPr>
              <a:t>if (rank == 0) {</a:t>
            </a:r>
            <a:br>
              <a:rPr lang="en-US" sz="1150" dirty="0">
                <a:latin typeface="Menlo" panose="020B0609030804020204" pitchFamily="49" charset="0"/>
                <a:ea typeface="Menlo" panose="020B0609030804020204" pitchFamily="49" charset="0"/>
                <a:cs typeface="Menlo" panose="020B0609030804020204" pitchFamily="49" charset="0"/>
              </a:rPr>
            </a:br>
            <a:r>
              <a:rPr lang="en-US" sz="1150" dirty="0">
                <a:latin typeface="Menlo" panose="020B0609030804020204" pitchFamily="49" charset="0"/>
                <a:ea typeface="Menlo" panose="020B0609030804020204" pitchFamily="49" charset="0"/>
                <a:cs typeface="Menlo" panose="020B0609030804020204" pitchFamily="49" charset="0"/>
              </a:rPr>
              <a:t>	for (</a:t>
            </a:r>
            <a:r>
              <a:rPr lang="en-US" sz="1150" dirty="0" err="1">
                <a:latin typeface="Menlo" panose="020B0609030804020204" pitchFamily="49" charset="0"/>
                <a:ea typeface="Menlo" panose="020B0609030804020204" pitchFamily="49" charset="0"/>
                <a:cs typeface="Menlo" panose="020B0609030804020204" pitchFamily="49" charset="0"/>
              </a:rPr>
              <a:t>i</a:t>
            </a:r>
            <a:r>
              <a:rPr lang="en-US" sz="1150" dirty="0">
                <a:latin typeface="Menlo" panose="020B0609030804020204" pitchFamily="49" charset="0"/>
                <a:ea typeface="Menlo" panose="020B0609030804020204" pitchFamily="49" charset="0"/>
                <a:cs typeface="Menlo" panose="020B0609030804020204" pitchFamily="49" charset="0"/>
              </a:rPr>
              <a:t> = 1; </a:t>
            </a:r>
            <a:r>
              <a:rPr lang="en-US" sz="1150" dirty="0" err="1">
                <a:latin typeface="Menlo" panose="020B0609030804020204" pitchFamily="49" charset="0"/>
                <a:ea typeface="Menlo" panose="020B0609030804020204" pitchFamily="49" charset="0"/>
                <a:cs typeface="Menlo" panose="020B0609030804020204" pitchFamily="49" charset="0"/>
              </a:rPr>
              <a:t>i</a:t>
            </a:r>
            <a:r>
              <a:rPr lang="en-US" sz="1150" dirty="0">
                <a:latin typeface="Menlo" panose="020B0609030804020204" pitchFamily="49" charset="0"/>
                <a:ea typeface="Menlo" panose="020B0609030804020204" pitchFamily="49" charset="0"/>
                <a:cs typeface="Menlo" panose="020B0609030804020204" pitchFamily="49" charset="0"/>
              </a:rPr>
              <a:t> &lt; size; </a:t>
            </a:r>
            <a:r>
              <a:rPr lang="en-US" sz="1150" dirty="0" err="1">
                <a:latin typeface="Menlo" panose="020B0609030804020204" pitchFamily="49" charset="0"/>
                <a:ea typeface="Menlo" panose="020B0609030804020204" pitchFamily="49" charset="0"/>
                <a:cs typeface="Menlo" panose="020B0609030804020204" pitchFamily="49" charset="0"/>
              </a:rPr>
              <a:t>i</a:t>
            </a:r>
            <a:r>
              <a:rPr lang="en-US" sz="1150" dirty="0">
                <a:latin typeface="Menlo" panose="020B0609030804020204" pitchFamily="49" charset="0"/>
                <a:ea typeface="Menlo" panose="020B0609030804020204" pitchFamily="49" charset="0"/>
                <a:cs typeface="Menlo" panose="020B0609030804020204" pitchFamily="49" charset="0"/>
              </a:rPr>
              <a:t>++)</a:t>
            </a:r>
            <a:br>
              <a:rPr lang="en-US" sz="1150" dirty="0">
                <a:latin typeface="Menlo" panose="020B0609030804020204" pitchFamily="49" charset="0"/>
                <a:ea typeface="Menlo" panose="020B0609030804020204" pitchFamily="49" charset="0"/>
                <a:cs typeface="Menlo" panose="020B0609030804020204" pitchFamily="49" charset="0"/>
              </a:rPr>
            </a:br>
            <a:r>
              <a:rPr lang="en-US" sz="1150" dirty="0">
                <a:latin typeface="Menlo" panose="020B0609030804020204" pitchFamily="49" charset="0"/>
                <a:ea typeface="Menlo" panose="020B0609030804020204" pitchFamily="49" charset="0"/>
                <a:cs typeface="Menlo" panose="020B0609030804020204" pitchFamily="49" charset="0"/>
              </a:rPr>
              <a:t>		</a:t>
            </a:r>
            <a:r>
              <a:rPr lang="en-US" sz="1150" b="1" dirty="0" err="1">
                <a:latin typeface="Menlo" panose="020B0609030804020204" pitchFamily="49" charset="0"/>
                <a:ea typeface="Menlo" panose="020B0609030804020204" pitchFamily="49" charset="0"/>
                <a:cs typeface="Menlo" panose="020B0609030804020204" pitchFamily="49" charset="0"/>
              </a:rPr>
              <a:t>MPI_Recv</a:t>
            </a:r>
            <a:r>
              <a:rPr lang="en-US" sz="1150" dirty="0">
                <a:latin typeface="Menlo" panose="020B0609030804020204" pitchFamily="49" charset="0"/>
                <a:ea typeface="Menlo" panose="020B0609030804020204" pitchFamily="49" charset="0"/>
                <a:cs typeface="Menlo" panose="020B0609030804020204" pitchFamily="49" charset="0"/>
              </a:rPr>
              <a:t>(&amp;numbers[(100/size)*</a:t>
            </a:r>
            <a:r>
              <a:rPr lang="en-US" sz="1150" dirty="0" err="1">
                <a:latin typeface="Menlo" panose="020B0609030804020204" pitchFamily="49" charset="0"/>
                <a:ea typeface="Menlo" panose="020B0609030804020204" pitchFamily="49" charset="0"/>
                <a:cs typeface="Menlo" panose="020B0609030804020204" pitchFamily="49" charset="0"/>
              </a:rPr>
              <a:t>i</a:t>
            </a:r>
            <a:r>
              <a:rPr lang="en-US" sz="1150" dirty="0">
                <a:latin typeface="Menlo" panose="020B0609030804020204" pitchFamily="49" charset="0"/>
                <a:ea typeface="Menlo" panose="020B0609030804020204" pitchFamily="49" charset="0"/>
                <a:cs typeface="Menlo" panose="020B0609030804020204" pitchFamily="49" charset="0"/>
              </a:rPr>
              <a:t>], (100/size), …, </a:t>
            </a:r>
            <a:r>
              <a:rPr lang="en-US" sz="1150" dirty="0" err="1">
                <a:latin typeface="Menlo" panose="020B0609030804020204" pitchFamily="49" charset="0"/>
                <a:ea typeface="Menlo" panose="020B0609030804020204" pitchFamily="49" charset="0"/>
                <a:cs typeface="Menlo" panose="020B0609030804020204" pitchFamily="49" charset="0"/>
              </a:rPr>
              <a:t>i</a:t>
            </a:r>
            <a:r>
              <a:rPr lang="en-US" sz="1150" dirty="0">
                <a:latin typeface="Menlo" panose="020B0609030804020204" pitchFamily="49" charset="0"/>
                <a:ea typeface="Menlo" panose="020B0609030804020204" pitchFamily="49" charset="0"/>
                <a:cs typeface="Menlo" panose="020B0609030804020204" pitchFamily="49" charset="0"/>
              </a:rPr>
              <a:t>, …);</a:t>
            </a:r>
            <a:br>
              <a:rPr lang="en-US" sz="1150" dirty="0">
                <a:latin typeface="Menlo" panose="020B0609030804020204" pitchFamily="49" charset="0"/>
                <a:ea typeface="Menlo" panose="020B0609030804020204" pitchFamily="49" charset="0"/>
                <a:cs typeface="Menlo" panose="020B0609030804020204" pitchFamily="49" charset="0"/>
              </a:rPr>
            </a:br>
            <a:r>
              <a:rPr lang="en-US" sz="1150" dirty="0">
                <a:latin typeface="Menlo" panose="020B0609030804020204" pitchFamily="49" charset="0"/>
                <a:ea typeface="Menlo" panose="020B0609030804020204" pitchFamily="49" charset="0"/>
                <a:cs typeface="Menlo" panose="020B0609030804020204" pitchFamily="49" charset="0"/>
              </a:rPr>
              <a:t>else</a:t>
            </a:r>
            <a:br>
              <a:rPr lang="en-US" sz="1150" dirty="0">
                <a:latin typeface="Menlo" panose="020B0609030804020204" pitchFamily="49" charset="0"/>
                <a:ea typeface="Menlo" panose="020B0609030804020204" pitchFamily="49" charset="0"/>
                <a:cs typeface="Menlo" panose="020B0609030804020204" pitchFamily="49" charset="0"/>
              </a:rPr>
            </a:br>
            <a:r>
              <a:rPr lang="en-US" sz="1150" dirty="0">
                <a:latin typeface="Menlo" panose="020B0609030804020204" pitchFamily="49" charset="0"/>
                <a:ea typeface="Menlo" panose="020B0609030804020204" pitchFamily="49" charset="0"/>
                <a:cs typeface="Menlo" panose="020B0609030804020204" pitchFamily="49" charset="0"/>
              </a:rPr>
              <a:t>	</a:t>
            </a:r>
            <a:r>
              <a:rPr lang="en-US" sz="1150" b="1" dirty="0" err="1">
                <a:latin typeface="Menlo" panose="020B0609030804020204" pitchFamily="49" charset="0"/>
                <a:ea typeface="Menlo" panose="020B0609030804020204" pitchFamily="49" charset="0"/>
                <a:cs typeface="Menlo" panose="020B0609030804020204" pitchFamily="49" charset="0"/>
              </a:rPr>
              <a:t>MPI_Send</a:t>
            </a:r>
            <a:r>
              <a:rPr lang="en-US" sz="1150" dirty="0">
                <a:latin typeface="Menlo" panose="020B0609030804020204" pitchFamily="49" charset="0"/>
                <a:ea typeface="Menlo" panose="020B0609030804020204" pitchFamily="49" charset="0"/>
                <a:cs typeface="Menlo" panose="020B0609030804020204" pitchFamily="49" charset="0"/>
              </a:rPr>
              <a:t>(&amp;numbers[0], (100/size), …);</a:t>
            </a:r>
            <a:br>
              <a:rPr lang="en-US" sz="1150" dirty="0">
                <a:latin typeface="Menlo" panose="020B0609030804020204" pitchFamily="49" charset="0"/>
                <a:ea typeface="Menlo" panose="020B0609030804020204" pitchFamily="49" charset="0"/>
                <a:cs typeface="Menlo" panose="020B0609030804020204" pitchFamily="49" charset="0"/>
              </a:rPr>
            </a:br>
            <a:br>
              <a:rPr lang="en-US" sz="1150" dirty="0">
                <a:latin typeface="Menlo" panose="020B0609030804020204" pitchFamily="49" charset="0"/>
                <a:ea typeface="Menlo" panose="020B0609030804020204" pitchFamily="49" charset="0"/>
                <a:cs typeface="Menlo" panose="020B0609030804020204" pitchFamily="49" charset="0"/>
              </a:rPr>
            </a:br>
            <a:r>
              <a:rPr lang="en-US" sz="1150" dirty="0" err="1">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t>combine_arrays</a:t>
            </a:r>
            <a:r>
              <a:rPr lang="en-US" sz="1150"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t>(&amp;numbers[0], &amp;numbers[(100/size)], (100/size));</a:t>
            </a:r>
            <a:br>
              <a:rPr lang="en-US" sz="1150"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br>
            <a:r>
              <a:rPr lang="en-US" sz="1150" b="1" dirty="0" err="1">
                <a:solidFill>
                  <a:schemeClr val="accent1"/>
                </a:solidFill>
                <a:latin typeface="Menlo" panose="020B0609030804020204" pitchFamily="49" charset="0"/>
                <a:ea typeface="Menlo" panose="020B0609030804020204" pitchFamily="49" charset="0"/>
                <a:cs typeface="Menlo" panose="020B0609030804020204" pitchFamily="49" charset="0"/>
              </a:rPr>
              <a:t>MPI_Finalize</a:t>
            </a:r>
            <a:r>
              <a:rPr lang="en-US" sz="1150" dirty="0">
                <a:solidFill>
                  <a:schemeClr val="accent1"/>
                </a:solidFill>
                <a:latin typeface="Menlo" panose="020B0609030804020204" pitchFamily="49" charset="0"/>
                <a:ea typeface="Menlo" panose="020B0609030804020204" pitchFamily="49" charset="0"/>
                <a:cs typeface="Menlo" panose="020B0609030804020204" pitchFamily="49" charset="0"/>
              </a:rPr>
              <a:t>();</a:t>
            </a:r>
            <a:br>
              <a:rPr lang="en-US" sz="1150" dirty="0">
                <a:latin typeface="Menlo" panose="020B0609030804020204" pitchFamily="49" charset="0"/>
                <a:ea typeface="Menlo" panose="020B0609030804020204" pitchFamily="49" charset="0"/>
                <a:cs typeface="Menlo" panose="020B0609030804020204" pitchFamily="49" charset="0"/>
              </a:rPr>
            </a:br>
            <a:r>
              <a:rPr lang="en-US" altLang="zh-CN" sz="1150" dirty="0">
                <a:solidFill>
                  <a:schemeClr val="tx1">
                    <a:lumMod val="50000"/>
                    <a:lumOff val="50000"/>
                  </a:schemeClr>
                </a:solidFill>
                <a:latin typeface="Menlo" panose="020B0609030804020204" pitchFamily="49" charset="0"/>
                <a:ea typeface="Menlo" panose="020B0609030804020204" pitchFamily="49" charset="0"/>
                <a:cs typeface="Menlo" panose="020B0609030804020204" pitchFamily="49" charset="0"/>
              </a:rPr>
              <a:t>[...snip...]</a:t>
            </a:r>
            <a:endParaRPr lang="en-US" sz="1150" dirty="0">
              <a:latin typeface="Menlo" panose="020B0609030804020204" pitchFamily="49" charset="0"/>
              <a:ea typeface="Menlo" panose="020B0609030804020204" pitchFamily="49" charset="0"/>
              <a:cs typeface="Menlo" panose="020B0609030804020204" pitchFamily="49" charset="0"/>
            </a:endParaRPr>
          </a:p>
        </p:txBody>
      </p:sp>
    </p:spTree>
    <p:extLst>
      <p:ext uri="{BB962C8B-B14F-4D97-AF65-F5344CB8AC3E}">
        <p14:creationId xmlns:p14="http://schemas.microsoft.com/office/powerpoint/2010/main" val="2498174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394888-48A7-42F6-AE45-2BD5FD40ED91}" type="slidenum">
              <a:rPr lang="en-US" smtClean="0"/>
              <a:pPr/>
              <a:t>30</a:t>
            </a:fld>
            <a:endParaRPr lang="en-US" dirty="0"/>
          </a:p>
        </p:txBody>
      </p:sp>
      <p:sp>
        <p:nvSpPr>
          <p:cNvPr id="2" name="Title 1"/>
          <p:cNvSpPr>
            <a:spLocks noGrp="1"/>
          </p:cNvSpPr>
          <p:nvPr>
            <p:ph type="title"/>
          </p:nvPr>
        </p:nvSpPr>
        <p:spPr/>
        <p:txBody>
          <a:bodyPr/>
          <a:lstStyle/>
          <a:p>
            <a:r>
              <a:rPr lang="en-US" dirty="0"/>
              <a:t>Creating Public Memory</a:t>
            </a:r>
          </a:p>
        </p:txBody>
      </p:sp>
      <p:sp>
        <p:nvSpPr>
          <p:cNvPr id="3" name="Content Placeholder 2"/>
          <p:cNvSpPr>
            <a:spLocks noGrp="1"/>
          </p:cNvSpPr>
          <p:nvPr>
            <p:ph sz="quarter" idx="13"/>
          </p:nvPr>
        </p:nvSpPr>
        <p:spPr>
          <a:xfrm>
            <a:off x="455613" y="907143"/>
            <a:ext cx="8228012" cy="3722007"/>
          </a:xfrm>
        </p:spPr>
        <p:txBody>
          <a:bodyPr/>
          <a:lstStyle/>
          <a:p>
            <a:r>
              <a:rPr lang="en-US" dirty="0"/>
              <a:t>Any memory used by a process is, by default, only locally accessible.</a:t>
            </a:r>
          </a:p>
          <a:p>
            <a:pPr lvl="1"/>
            <a:r>
              <a:rPr lang="en-US" dirty="0"/>
              <a:t>X = malloc(100);</a:t>
            </a:r>
            <a:br>
              <a:rPr lang="en-US" dirty="0"/>
            </a:br>
            <a:endParaRPr lang="en-US" dirty="0"/>
          </a:p>
          <a:p>
            <a:r>
              <a:rPr lang="en-US" dirty="0"/>
              <a:t>Once the memory is allocated, the user has to make an explicit MPI call to declare a memory region as remotely accessible.</a:t>
            </a:r>
          </a:p>
          <a:p>
            <a:pPr lvl="1"/>
            <a:r>
              <a:rPr lang="en-US" dirty="0"/>
              <a:t>MPI terminology for remotely accessible memory is a “</a:t>
            </a:r>
            <a:r>
              <a:rPr lang="en-US" b="1" dirty="0"/>
              <a:t>window</a:t>
            </a:r>
            <a:r>
              <a:rPr lang="en-US" dirty="0"/>
              <a:t>”</a:t>
            </a:r>
          </a:p>
          <a:p>
            <a:pPr lvl="1"/>
            <a:r>
              <a:rPr lang="en-US" dirty="0"/>
              <a:t>A group of processes collectively create a “window”</a:t>
            </a:r>
          </a:p>
          <a:p>
            <a:r>
              <a:rPr lang="en-US" dirty="0"/>
              <a:t>Once a memory region is declared as remotely accessible, all processes in the window can read/write data to this memory without explicitly synchronizing with the target process.</a:t>
            </a:r>
          </a:p>
        </p:txBody>
      </p:sp>
      <p:sp>
        <p:nvSpPr>
          <p:cNvPr id="7" name="Footer Placeholder 1"/>
          <p:cNvSpPr>
            <a:spLocks noGrp="1"/>
          </p:cNvSpPr>
          <p:nvPr>
            <p:ph type="ftr" sz="quarter" idx="3"/>
          </p:nvPr>
        </p:nvSpPr>
        <p:spPr/>
        <p:txBody>
          <a:bodyPr/>
          <a:lstStyle/>
          <a:p>
            <a:r>
              <a:rPr lang="en-US"/>
              <a:t>Advanced MPI, Argonne (06/14/2016)</a:t>
            </a:r>
            <a:endParaRPr lang="en-US" dirty="0"/>
          </a:p>
        </p:txBody>
      </p:sp>
      <p:grpSp>
        <p:nvGrpSpPr>
          <p:cNvPr id="4" name="组 3"/>
          <p:cNvGrpSpPr/>
          <p:nvPr/>
        </p:nvGrpSpPr>
        <p:grpSpPr>
          <a:xfrm>
            <a:off x="3898560" y="1257300"/>
            <a:ext cx="3245190" cy="628650"/>
            <a:chOff x="-1600200" y="228600"/>
            <a:chExt cx="5791200" cy="2667000"/>
          </a:xfrm>
        </p:grpSpPr>
        <p:sp>
          <p:nvSpPr>
            <p:cNvPr id="29" name="Rounded Rectangle 4"/>
            <p:cNvSpPr/>
            <p:nvPr/>
          </p:nvSpPr>
          <p:spPr bwMode="auto">
            <a:xfrm>
              <a:off x="-76200" y="228600"/>
              <a:ext cx="1219200" cy="2667000"/>
            </a:xfrm>
            <a:prstGeom prst="roundRect">
              <a:avLst/>
            </a:prstGeom>
            <a:solidFill>
              <a:schemeClr val="accent3">
                <a:lumMod val="75000"/>
              </a:schemeClr>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750" b="1" dirty="0">
                  <a:latin typeface="Arial" charset="0"/>
                  <a:cs typeface="Arial" charset="0"/>
                </a:rPr>
                <a:t>Process 1</a:t>
              </a:r>
            </a:p>
          </p:txBody>
        </p:sp>
        <p:sp>
          <p:nvSpPr>
            <p:cNvPr id="30" name="Rounded Rectangle 5"/>
            <p:cNvSpPr/>
            <p:nvPr/>
          </p:nvSpPr>
          <p:spPr bwMode="auto">
            <a:xfrm>
              <a:off x="1447800" y="228600"/>
              <a:ext cx="1219200" cy="2667000"/>
            </a:xfrm>
            <a:prstGeom prst="roundRect">
              <a:avLst/>
            </a:prstGeom>
            <a:solidFill>
              <a:schemeClr val="accent3">
                <a:lumMod val="75000"/>
              </a:schemeClr>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750" b="1" dirty="0">
                  <a:latin typeface="Arial" charset="0"/>
                  <a:cs typeface="Arial" charset="0"/>
                </a:rPr>
                <a:t>Process 2</a:t>
              </a:r>
            </a:p>
          </p:txBody>
        </p:sp>
        <p:sp>
          <p:nvSpPr>
            <p:cNvPr id="31" name="Rounded Rectangle 6"/>
            <p:cNvSpPr/>
            <p:nvPr/>
          </p:nvSpPr>
          <p:spPr bwMode="auto">
            <a:xfrm>
              <a:off x="2971800" y="228600"/>
              <a:ext cx="1219200" cy="2667000"/>
            </a:xfrm>
            <a:prstGeom prst="roundRect">
              <a:avLst/>
            </a:prstGeom>
            <a:solidFill>
              <a:schemeClr val="accent3">
                <a:lumMod val="75000"/>
              </a:schemeClr>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750" b="1" dirty="0">
                  <a:latin typeface="Arial" charset="0"/>
                  <a:cs typeface="Arial" charset="0"/>
                </a:rPr>
                <a:t>Process 3</a:t>
              </a:r>
            </a:p>
          </p:txBody>
        </p:sp>
        <p:sp>
          <p:nvSpPr>
            <p:cNvPr id="32" name="Rectangle 7"/>
            <p:cNvSpPr/>
            <p:nvPr/>
          </p:nvSpPr>
          <p:spPr bwMode="auto">
            <a:xfrm>
              <a:off x="76200" y="1752600"/>
              <a:ext cx="914400" cy="9906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750" dirty="0">
                  <a:solidFill>
                    <a:schemeClr val="bg2">
                      <a:lumMod val="10000"/>
                    </a:schemeClr>
                  </a:solidFill>
                  <a:latin typeface="Arial" charset="0"/>
                  <a:cs typeface="Arial" charset="0"/>
                </a:rPr>
                <a:t>Private</a:t>
              </a:r>
            </a:p>
            <a:p>
              <a:pPr algn="ctr" eaLnBrk="0" fontAlgn="base" hangingPunct="0">
                <a:spcBef>
                  <a:spcPct val="0"/>
                </a:spcBef>
                <a:spcAft>
                  <a:spcPct val="0"/>
                </a:spcAft>
              </a:pPr>
              <a:r>
                <a:rPr lang="en-US" sz="750" dirty="0">
                  <a:solidFill>
                    <a:schemeClr val="bg2">
                      <a:lumMod val="10000"/>
                    </a:schemeClr>
                  </a:solidFill>
                  <a:latin typeface="Arial" charset="0"/>
                  <a:cs typeface="Arial" charset="0"/>
                </a:rPr>
                <a:t>Memory</a:t>
              </a:r>
            </a:p>
          </p:txBody>
        </p:sp>
        <p:sp>
          <p:nvSpPr>
            <p:cNvPr id="33" name="Rectangle 8"/>
            <p:cNvSpPr/>
            <p:nvPr/>
          </p:nvSpPr>
          <p:spPr bwMode="auto">
            <a:xfrm>
              <a:off x="1600200" y="1752600"/>
              <a:ext cx="914400" cy="9906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750" dirty="0">
                  <a:solidFill>
                    <a:schemeClr val="bg2">
                      <a:lumMod val="10000"/>
                    </a:schemeClr>
                  </a:solidFill>
                  <a:latin typeface="Arial" charset="0"/>
                  <a:cs typeface="Arial" charset="0"/>
                </a:rPr>
                <a:t>Private</a:t>
              </a:r>
            </a:p>
            <a:p>
              <a:pPr algn="ctr" eaLnBrk="0" fontAlgn="base" hangingPunct="0">
                <a:spcBef>
                  <a:spcPct val="0"/>
                </a:spcBef>
                <a:spcAft>
                  <a:spcPct val="0"/>
                </a:spcAft>
              </a:pPr>
              <a:r>
                <a:rPr lang="en-US" sz="750" dirty="0">
                  <a:solidFill>
                    <a:schemeClr val="bg2">
                      <a:lumMod val="10000"/>
                    </a:schemeClr>
                  </a:solidFill>
                  <a:latin typeface="Arial" charset="0"/>
                  <a:cs typeface="Arial" charset="0"/>
                </a:rPr>
                <a:t>Memory</a:t>
              </a:r>
            </a:p>
          </p:txBody>
        </p:sp>
        <p:sp>
          <p:nvSpPr>
            <p:cNvPr id="34" name="Rectangle 9"/>
            <p:cNvSpPr/>
            <p:nvPr/>
          </p:nvSpPr>
          <p:spPr bwMode="auto">
            <a:xfrm>
              <a:off x="3124200" y="1752600"/>
              <a:ext cx="914400" cy="9906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750" dirty="0">
                  <a:solidFill>
                    <a:schemeClr val="bg2">
                      <a:lumMod val="10000"/>
                    </a:schemeClr>
                  </a:solidFill>
                  <a:latin typeface="Arial" charset="0"/>
                  <a:cs typeface="Arial" charset="0"/>
                </a:rPr>
                <a:t>Private</a:t>
              </a:r>
            </a:p>
            <a:p>
              <a:pPr algn="ctr" eaLnBrk="0" fontAlgn="base" hangingPunct="0">
                <a:spcBef>
                  <a:spcPct val="0"/>
                </a:spcBef>
                <a:spcAft>
                  <a:spcPct val="0"/>
                </a:spcAft>
              </a:pPr>
              <a:r>
                <a:rPr lang="en-US" sz="750" dirty="0">
                  <a:solidFill>
                    <a:schemeClr val="bg2">
                      <a:lumMod val="10000"/>
                    </a:schemeClr>
                  </a:solidFill>
                  <a:latin typeface="Arial" charset="0"/>
                  <a:cs typeface="Arial" charset="0"/>
                </a:rPr>
                <a:t>Memory</a:t>
              </a:r>
            </a:p>
          </p:txBody>
        </p:sp>
        <p:sp>
          <p:nvSpPr>
            <p:cNvPr id="35" name="Rounded Rectangle 10"/>
            <p:cNvSpPr/>
            <p:nvPr/>
          </p:nvSpPr>
          <p:spPr bwMode="auto">
            <a:xfrm>
              <a:off x="-1600200" y="228600"/>
              <a:ext cx="1219200" cy="2667000"/>
            </a:xfrm>
            <a:prstGeom prst="roundRect">
              <a:avLst/>
            </a:prstGeom>
            <a:solidFill>
              <a:schemeClr val="accent3">
                <a:lumMod val="75000"/>
              </a:schemeClr>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750" b="1" dirty="0">
                  <a:latin typeface="Arial" charset="0"/>
                  <a:cs typeface="Arial" charset="0"/>
                </a:rPr>
                <a:t>Process 0</a:t>
              </a:r>
            </a:p>
          </p:txBody>
        </p:sp>
        <p:sp>
          <p:nvSpPr>
            <p:cNvPr id="36" name="Rectangle 11"/>
            <p:cNvSpPr/>
            <p:nvPr/>
          </p:nvSpPr>
          <p:spPr bwMode="auto">
            <a:xfrm>
              <a:off x="-1447800" y="1752600"/>
              <a:ext cx="914400" cy="9906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750" dirty="0">
                  <a:solidFill>
                    <a:schemeClr val="bg2">
                      <a:lumMod val="10000"/>
                    </a:schemeClr>
                  </a:solidFill>
                  <a:latin typeface="Arial" charset="0"/>
                  <a:cs typeface="Arial" charset="0"/>
                </a:rPr>
                <a:t>Private</a:t>
              </a:r>
            </a:p>
            <a:p>
              <a:pPr algn="ctr" eaLnBrk="0" fontAlgn="base" hangingPunct="0">
                <a:spcBef>
                  <a:spcPct val="0"/>
                </a:spcBef>
                <a:spcAft>
                  <a:spcPct val="0"/>
                </a:spcAft>
              </a:pPr>
              <a:r>
                <a:rPr lang="en-US" sz="750" dirty="0">
                  <a:solidFill>
                    <a:schemeClr val="bg2">
                      <a:lumMod val="10000"/>
                    </a:schemeClr>
                  </a:solidFill>
                  <a:latin typeface="Arial" charset="0"/>
                  <a:cs typeface="Arial" charset="0"/>
                </a:rPr>
                <a:t>Memory</a:t>
              </a:r>
            </a:p>
          </p:txBody>
        </p:sp>
        <p:sp>
          <p:nvSpPr>
            <p:cNvPr id="43" name="Rectangle 21"/>
            <p:cNvSpPr/>
            <p:nvPr/>
          </p:nvSpPr>
          <p:spPr bwMode="auto">
            <a:xfrm>
              <a:off x="-1447800" y="1440873"/>
              <a:ext cx="914400" cy="130232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750" dirty="0">
                  <a:solidFill>
                    <a:schemeClr val="bg1"/>
                  </a:solidFill>
                  <a:latin typeface="Arial" charset="0"/>
                  <a:cs typeface="Arial" charset="0"/>
                </a:rPr>
                <a:t>Private</a:t>
              </a:r>
            </a:p>
            <a:p>
              <a:pPr algn="ctr" eaLnBrk="0" fontAlgn="base" hangingPunct="0">
                <a:spcBef>
                  <a:spcPct val="0"/>
                </a:spcBef>
                <a:spcAft>
                  <a:spcPct val="0"/>
                </a:spcAft>
              </a:pPr>
              <a:r>
                <a:rPr lang="en-US" sz="750" dirty="0">
                  <a:solidFill>
                    <a:schemeClr val="bg1"/>
                  </a:solidFill>
                  <a:latin typeface="Arial" charset="0"/>
                  <a:cs typeface="Arial" charset="0"/>
                </a:rPr>
                <a:t>Memory</a:t>
              </a:r>
            </a:p>
          </p:txBody>
        </p:sp>
        <p:sp>
          <p:nvSpPr>
            <p:cNvPr id="44" name="Rectangle 22"/>
            <p:cNvSpPr/>
            <p:nvPr/>
          </p:nvSpPr>
          <p:spPr bwMode="auto">
            <a:xfrm>
              <a:off x="76200" y="1440873"/>
              <a:ext cx="914400" cy="130232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750" dirty="0">
                  <a:solidFill>
                    <a:schemeClr val="bg1"/>
                  </a:solidFill>
                  <a:latin typeface="Arial" charset="0"/>
                  <a:cs typeface="Arial" charset="0"/>
                </a:rPr>
                <a:t>Private</a:t>
              </a:r>
            </a:p>
            <a:p>
              <a:pPr algn="ctr" eaLnBrk="0" fontAlgn="base" hangingPunct="0">
                <a:spcBef>
                  <a:spcPct val="0"/>
                </a:spcBef>
                <a:spcAft>
                  <a:spcPct val="0"/>
                </a:spcAft>
              </a:pPr>
              <a:r>
                <a:rPr lang="en-US" sz="750" dirty="0">
                  <a:solidFill>
                    <a:schemeClr val="bg1"/>
                  </a:solidFill>
                  <a:latin typeface="Arial" charset="0"/>
                  <a:cs typeface="Arial" charset="0"/>
                </a:rPr>
                <a:t>Memory</a:t>
              </a:r>
            </a:p>
          </p:txBody>
        </p:sp>
        <p:sp>
          <p:nvSpPr>
            <p:cNvPr id="45" name="Rectangle 23"/>
            <p:cNvSpPr/>
            <p:nvPr/>
          </p:nvSpPr>
          <p:spPr bwMode="auto">
            <a:xfrm>
              <a:off x="1600200" y="1440873"/>
              <a:ext cx="914400" cy="130232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750" dirty="0">
                  <a:solidFill>
                    <a:schemeClr val="bg1"/>
                  </a:solidFill>
                  <a:latin typeface="Arial" charset="0"/>
                  <a:cs typeface="Arial" charset="0"/>
                </a:rPr>
                <a:t>Private</a:t>
              </a:r>
            </a:p>
            <a:p>
              <a:pPr algn="ctr" eaLnBrk="0" fontAlgn="base" hangingPunct="0">
                <a:spcBef>
                  <a:spcPct val="0"/>
                </a:spcBef>
                <a:spcAft>
                  <a:spcPct val="0"/>
                </a:spcAft>
              </a:pPr>
              <a:r>
                <a:rPr lang="en-US" sz="750" dirty="0">
                  <a:solidFill>
                    <a:schemeClr val="bg1"/>
                  </a:solidFill>
                  <a:latin typeface="Arial" charset="0"/>
                  <a:cs typeface="Arial" charset="0"/>
                </a:rPr>
                <a:t>Memory</a:t>
              </a:r>
            </a:p>
          </p:txBody>
        </p:sp>
        <p:sp>
          <p:nvSpPr>
            <p:cNvPr id="46" name="Rectangle 24"/>
            <p:cNvSpPr/>
            <p:nvPr/>
          </p:nvSpPr>
          <p:spPr bwMode="auto">
            <a:xfrm>
              <a:off x="3124200" y="1440873"/>
              <a:ext cx="914400" cy="1302328"/>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750" dirty="0">
                  <a:solidFill>
                    <a:schemeClr val="bg1"/>
                  </a:solidFill>
                  <a:latin typeface="Arial" charset="0"/>
                  <a:cs typeface="Arial" charset="0"/>
                </a:rPr>
                <a:t>Private</a:t>
              </a:r>
            </a:p>
            <a:p>
              <a:pPr algn="ctr" eaLnBrk="0" fontAlgn="base" hangingPunct="0">
                <a:spcBef>
                  <a:spcPct val="0"/>
                </a:spcBef>
                <a:spcAft>
                  <a:spcPct val="0"/>
                </a:spcAft>
              </a:pPr>
              <a:r>
                <a:rPr lang="en-US" sz="750" dirty="0">
                  <a:solidFill>
                    <a:schemeClr val="bg1"/>
                  </a:solidFill>
                  <a:latin typeface="Arial" charset="0"/>
                  <a:cs typeface="Arial" charset="0"/>
                </a:rPr>
                <a:t>Memory</a:t>
              </a:r>
            </a:p>
          </p:txBody>
        </p:sp>
      </p:grpSp>
      <p:grpSp>
        <p:nvGrpSpPr>
          <p:cNvPr id="50" name="组 49"/>
          <p:cNvGrpSpPr/>
          <p:nvPr/>
        </p:nvGrpSpPr>
        <p:grpSpPr>
          <a:xfrm>
            <a:off x="3857594" y="1441438"/>
            <a:ext cx="3351590" cy="228600"/>
            <a:chOff x="-838200" y="2844744"/>
            <a:chExt cx="6096000" cy="1143001"/>
          </a:xfrm>
        </p:grpSpPr>
        <p:sp>
          <p:nvSpPr>
            <p:cNvPr id="51" name="Rounded Rectangle 12"/>
            <p:cNvSpPr/>
            <p:nvPr/>
          </p:nvSpPr>
          <p:spPr bwMode="auto">
            <a:xfrm>
              <a:off x="-838200" y="2844744"/>
              <a:ext cx="6096000" cy="1143001"/>
            </a:xfrm>
            <a:prstGeom prst="roundRect">
              <a:avLst/>
            </a:prstGeom>
            <a:solidFill>
              <a:srgbClr val="92D050">
                <a:alpha val="65000"/>
              </a:srgbClr>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solidFill>
                  <a:schemeClr val="bg2">
                    <a:lumMod val="10000"/>
                  </a:schemeClr>
                </a:solidFill>
                <a:latin typeface="Arial" charset="0"/>
                <a:cs typeface="Arial" charset="0"/>
              </a:endParaRPr>
            </a:p>
          </p:txBody>
        </p:sp>
        <p:sp>
          <p:nvSpPr>
            <p:cNvPr id="52" name="Rectangle 13"/>
            <p:cNvSpPr/>
            <p:nvPr/>
          </p:nvSpPr>
          <p:spPr bwMode="auto">
            <a:xfrm>
              <a:off x="-634512" y="2881094"/>
              <a:ext cx="1005714" cy="990601"/>
            </a:xfrm>
            <a:prstGeom prst="rect">
              <a:avLst/>
            </a:prstGeom>
            <a:solidFill>
              <a:srgbClr val="FFC000"/>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900" dirty="0">
                  <a:solidFill>
                    <a:schemeClr val="bg2">
                      <a:lumMod val="10000"/>
                    </a:schemeClr>
                  </a:solidFill>
                  <a:latin typeface="Arial" charset="0"/>
                  <a:cs typeface="Arial" charset="0"/>
                </a:rPr>
                <a:t>window</a:t>
              </a:r>
            </a:p>
          </p:txBody>
        </p:sp>
        <p:sp>
          <p:nvSpPr>
            <p:cNvPr id="53" name="Rectangle 14"/>
            <p:cNvSpPr/>
            <p:nvPr/>
          </p:nvSpPr>
          <p:spPr bwMode="auto">
            <a:xfrm>
              <a:off x="889487" y="2881094"/>
              <a:ext cx="1005714" cy="990601"/>
            </a:xfrm>
            <a:prstGeom prst="rect">
              <a:avLst/>
            </a:prstGeom>
            <a:solidFill>
              <a:srgbClr val="FFC000"/>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900" dirty="0">
                  <a:solidFill>
                    <a:schemeClr val="bg2">
                      <a:lumMod val="10000"/>
                    </a:schemeClr>
                  </a:solidFill>
                  <a:latin typeface="Arial" charset="0"/>
                  <a:cs typeface="Arial" charset="0"/>
                </a:rPr>
                <a:t>window</a:t>
              </a:r>
            </a:p>
          </p:txBody>
        </p:sp>
        <p:sp>
          <p:nvSpPr>
            <p:cNvPr id="54" name="Rectangle 15"/>
            <p:cNvSpPr/>
            <p:nvPr/>
          </p:nvSpPr>
          <p:spPr bwMode="auto">
            <a:xfrm>
              <a:off x="2438108" y="2881094"/>
              <a:ext cx="1005714" cy="990601"/>
            </a:xfrm>
            <a:prstGeom prst="rect">
              <a:avLst/>
            </a:prstGeom>
            <a:solidFill>
              <a:srgbClr val="FFC000"/>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900" dirty="0">
                  <a:solidFill>
                    <a:schemeClr val="bg2">
                      <a:lumMod val="10000"/>
                    </a:schemeClr>
                  </a:solidFill>
                  <a:latin typeface="Arial" charset="0"/>
                  <a:cs typeface="Arial" charset="0"/>
                </a:rPr>
                <a:t>window</a:t>
              </a:r>
            </a:p>
          </p:txBody>
        </p:sp>
        <p:sp>
          <p:nvSpPr>
            <p:cNvPr id="55" name="Rectangle 16"/>
            <p:cNvSpPr/>
            <p:nvPr/>
          </p:nvSpPr>
          <p:spPr bwMode="auto">
            <a:xfrm>
              <a:off x="4011347" y="2881094"/>
              <a:ext cx="1005714" cy="990601"/>
            </a:xfrm>
            <a:prstGeom prst="rect">
              <a:avLst/>
            </a:prstGeom>
            <a:solidFill>
              <a:srgbClr val="FFC000"/>
            </a:solidFill>
            <a:ln w="12700" cap="sq" cmpd="sng" algn="ctr">
              <a:solidFill>
                <a:schemeClr val="tx1"/>
              </a:solidFill>
              <a:prstDash val="solid"/>
              <a:round/>
              <a:headEnd type="none" w="sm" len="sm"/>
              <a:tailEnd type="none" w="sm" len="sm"/>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900" dirty="0">
                  <a:solidFill>
                    <a:schemeClr val="bg2">
                      <a:lumMod val="10000"/>
                    </a:schemeClr>
                  </a:solidFill>
                  <a:latin typeface="Arial" charset="0"/>
                  <a:cs typeface="Arial" charset="0"/>
                </a:rPr>
                <a:t>window</a:t>
              </a:r>
            </a:p>
          </p:txBody>
        </p:sp>
      </p:grpSp>
    </p:spTree>
    <p:extLst>
      <p:ext uri="{BB962C8B-B14F-4D97-AF65-F5344CB8AC3E}">
        <p14:creationId xmlns:p14="http://schemas.microsoft.com/office/powerpoint/2010/main" val="1347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B394888-48A7-42F6-AE45-2BD5FD40ED91}" type="slidenum">
              <a:rPr lang="en-US" smtClean="0"/>
              <a:pPr/>
              <a:t>31</a:t>
            </a:fld>
            <a:endParaRPr lang="en-US" dirty="0"/>
          </a:p>
        </p:txBody>
      </p:sp>
      <p:sp>
        <p:nvSpPr>
          <p:cNvPr id="2" name="Title 1"/>
          <p:cNvSpPr>
            <a:spLocks noGrp="1"/>
          </p:cNvSpPr>
          <p:nvPr>
            <p:ph type="title"/>
          </p:nvPr>
        </p:nvSpPr>
        <p:spPr/>
        <p:txBody>
          <a:bodyPr/>
          <a:lstStyle/>
          <a:p>
            <a:r>
              <a:rPr lang="en-US" dirty="0"/>
              <a:t>MPI_WIN_CREATE</a:t>
            </a:r>
          </a:p>
        </p:txBody>
      </p:sp>
      <p:sp>
        <p:nvSpPr>
          <p:cNvPr id="3" name="Content Placeholder 2"/>
          <p:cNvSpPr>
            <a:spLocks noGrp="1"/>
          </p:cNvSpPr>
          <p:nvPr>
            <p:ph sz="quarter" idx="13"/>
          </p:nvPr>
        </p:nvSpPr>
        <p:spPr>
          <a:xfrm>
            <a:off x="455613" y="1516743"/>
            <a:ext cx="8228012" cy="3112407"/>
          </a:xfrm>
        </p:spPr>
        <p:txBody>
          <a:bodyPr>
            <a:normAutofit fontScale="92500" lnSpcReduction="20000"/>
          </a:bodyPr>
          <a:lstStyle/>
          <a:p>
            <a:r>
              <a:rPr lang="en-US" dirty="0"/>
              <a:t>Expose a region of memory in an RMA window</a:t>
            </a:r>
          </a:p>
          <a:p>
            <a:pPr lvl="1"/>
            <a:r>
              <a:rPr lang="en-US" dirty="0"/>
              <a:t>Only data exposed in a window can be accessed with RMA ops.</a:t>
            </a:r>
          </a:p>
          <a:p>
            <a:r>
              <a:rPr lang="en-US" dirty="0"/>
              <a:t>Arguments:</a:t>
            </a:r>
          </a:p>
          <a:p>
            <a:pPr lvl="1"/>
            <a:r>
              <a:rPr lang="en-US" dirty="0"/>
              <a:t>base - pointer to local data to expose</a:t>
            </a:r>
          </a:p>
          <a:p>
            <a:pPr lvl="1"/>
            <a:r>
              <a:rPr lang="en-US" dirty="0"/>
              <a:t>size - size of local data in bytes (nonnegative integer)</a:t>
            </a:r>
          </a:p>
          <a:p>
            <a:pPr lvl="1"/>
            <a:r>
              <a:rPr lang="en-US" dirty="0" err="1"/>
              <a:t>disp_unit</a:t>
            </a:r>
            <a:r>
              <a:rPr lang="en-US" dirty="0"/>
              <a:t> - local unit size for displacements, in bytes (positive integer)</a:t>
            </a:r>
          </a:p>
          <a:p>
            <a:pPr lvl="1"/>
            <a:r>
              <a:rPr lang="en-US" dirty="0"/>
              <a:t>info - info argument (handle)</a:t>
            </a:r>
          </a:p>
          <a:p>
            <a:pPr lvl="1"/>
            <a:r>
              <a:rPr lang="en-US" dirty="0" err="1"/>
              <a:t>comm</a:t>
            </a:r>
            <a:r>
              <a:rPr lang="en-US" dirty="0"/>
              <a:t> - communicator (handle)</a:t>
            </a:r>
          </a:p>
          <a:p>
            <a:pPr lvl="1"/>
            <a:r>
              <a:rPr lang="en-US" dirty="0"/>
              <a:t>win - window (handle)</a:t>
            </a:r>
          </a:p>
        </p:txBody>
      </p:sp>
      <p:sp>
        <p:nvSpPr>
          <p:cNvPr id="9" name="Footer Placeholder 1"/>
          <p:cNvSpPr>
            <a:spLocks noGrp="1"/>
          </p:cNvSpPr>
          <p:nvPr>
            <p:ph type="ftr" sz="quarter" idx="3"/>
          </p:nvPr>
        </p:nvSpPr>
        <p:spPr/>
        <p:txBody>
          <a:bodyPr/>
          <a:lstStyle/>
          <a:p>
            <a:r>
              <a:rPr lang="en-US"/>
              <a:t>Advanced MPI, Argonne (06/14/2016)</a:t>
            </a:r>
            <a:endParaRPr lang="en-US" dirty="0"/>
          </a:p>
        </p:txBody>
      </p:sp>
      <p:sp>
        <p:nvSpPr>
          <p:cNvPr id="7" name="Rounded Rectangle 6"/>
          <p:cNvSpPr/>
          <p:nvPr/>
        </p:nvSpPr>
        <p:spPr bwMode="auto">
          <a:xfrm>
            <a:off x="4013200" y="545214"/>
            <a:ext cx="4343400" cy="801922"/>
          </a:xfrm>
          <a:prstGeom prst="roundRect">
            <a:avLst/>
          </a:prstGeom>
          <a:solidFill>
            <a:schemeClr val="bg1">
              <a:lumMod val="85000"/>
            </a:schemeClr>
          </a:solidFill>
          <a:ln>
            <a:solidFill>
              <a:schemeClr val="bg2">
                <a:lumMod val="10000"/>
              </a:schemeClr>
            </a:solidFill>
            <a:headEnd type="none" w="med" len="med"/>
            <a:tailEnd type="none" w="med" len="med"/>
          </a:ln>
          <a:effectLst>
            <a:glow rad="63500">
              <a:schemeClr val="accent1">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rtlCol="0" anchor="ctr" anchorCtr="0" compatLnSpc="1">
            <a:prstTxWarp prst="textNoShape">
              <a:avLst/>
            </a:prstTxWarp>
            <a:spAutoFit/>
          </a:bodyPr>
          <a:lstStyle/>
          <a:p>
            <a:pPr>
              <a:lnSpc>
                <a:spcPct val="120000"/>
              </a:lnSpc>
            </a:pPr>
            <a:r>
              <a:rPr lang="en-US" sz="1200" b="1" dirty="0" err="1">
                <a:solidFill>
                  <a:schemeClr val="bg2">
                    <a:lumMod val="10000"/>
                  </a:schemeClr>
                </a:solidFill>
                <a:latin typeface="Courier New"/>
                <a:cs typeface="Courier New"/>
              </a:rPr>
              <a:t>MPI_Win_create</a:t>
            </a:r>
            <a:r>
              <a:rPr lang="en-US" sz="1200" b="1" dirty="0">
                <a:solidFill>
                  <a:schemeClr val="bg2">
                    <a:lumMod val="10000"/>
                  </a:schemeClr>
                </a:solidFill>
                <a:latin typeface="Courier New"/>
                <a:cs typeface="Courier New"/>
              </a:rPr>
              <a:t>(void *base, </a:t>
            </a:r>
            <a:r>
              <a:rPr lang="en-US" sz="1200" b="1" dirty="0" err="1">
                <a:solidFill>
                  <a:schemeClr val="bg2">
                    <a:lumMod val="10000"/>
                  </a:schemeClr>
                </a:solidFill>
                <a:latin typeface="Courier New"/>
                <a:cs typeface="Courier New"/>
              </a:rPr>
              <a:t>MPI_Aint</a:t>
            </a:r>
            <a:r>
              <a:rPr lang="en-US" sz="1200" b="1" dirty="0">
                <a:solidFill>
                  <a:schemeClr val="bg2">
                    <a:lumMod val="10000"/>
                  </a:schemeClr>
                </a:solidFill>
                <a:latin typeface="Courier New"/>
                <a:cs typeface="Courier New"/>
              </a:rPr>
              <a:t> size, </a:t>
            </a:r>
            <a:br>
              <a:rPr lang="en-US" sz="1200" b="1" dirty="0">
                <a:solidFill>
                  <a:schemeClr val="bg2">
                    <a:lumMod val="10000"/>
                  </a:schemeClr>
                </a:solidFill>
                <a:latin typeface="Courier New"/>
                <a:cs typeface="Courier New"/>
              </a:rPr>
            </a:br>
            <a:r>
              <a:rPr lang="en-US" sz="1200" b="1" dirty="0">
                <a:solidFill>
                  <a:schemeClr val="bg2">
                    <a:lumMod val="10000"/>
                  </a:schemeClr>
                </a:solidFill>
                <a:latin typeface="Courier New"/>
                <a:cs typeface="Courier New"/>
              </a:rPr>
              <a:t>			</a:t>
            </a:r>
            <a:r>
              <a:rPr lang="en-US" sz="1200" b="1" dirty="0" err="1">
                <a:solidFill>
                  <a:schemeClr val="bg2">
                    <a:lumMod val="10000"/>
                  </a:schemeClr>
                </a:solidFill>
                <a:latin typeface="Courier New"/>
                <a:cs typeface="Courier New"/>
              </a:rPr>
              <a:t>int</a:t>
            </a:r>
            <a:r>
              <a:rPr lang="en-US" sz="1200" b="1" dirty="0">
                <a:solidFill>
                  <a:schemeClr val="bg2">
                    <a:lumMod val="10000"/>
                  </a:schemeClr>
                </a:solidFill>
                <a:latin typeface="Courier New"/>
                <a:cs typeface="Courier New"/>
              </a:rPr>
              <a:t> </a:t>
            </a:r>
            <a:r>
              <a:rPr lang="en-US" sz="1200" b="1" dirty="0" err="1">
                <a:solidFill>
                  <a:schemeClr val="bg2">
                    <a:lumMod val="10000"/>
                  </a:schemeClr>
                </a:solidFill>
                <a:latin typeface="Courier New"/>
                <a:cs typeface="Courier New"/>
              </a:rPr>
              <a:t>disp_unit</a:t>
            </a:r>
            <a:r>
              <a:rPr lang="en-US" sz="1200" b="1" dirty="0">
                <a:solidFill>
                  <a:schemeClr val="bg2">
                    <a:lumMod val="10000"/>
                  </a:schemeClr>
                </a:solidFill>
                <a:latin typeface="Courier New"/>
                <a:cs typeface="Courier New"/>
              </a:rPr>
              <a:t>, </a:t>
            </a:r>
            <a:r>
              <a:rPr lang="en-US" sz="1200" b="1" dirty="0" err="1">
                <a:solidFill>
                  <a:schemeClr val="bg2">
                    <a:lumMod val="10000"/>
                  </a:schemeClr>
                </a:solidFill>
                <a:latin typeface="Courier New"/>
                <a:cs typeface="Courier New"/>
              </a:rPr>
              <a:t>MPI_Info</a:t>
            </a:r>
            <a:r>
              <a:rPr lang="en-US" sz="1200" b="1" dirty="0">
                <a:solidFill>
                  <a:schemeClr val="bg2">
                    <a:lumMod val="10000"/>
                  </a:schemeClr>
                </a:solidFill>
                <a:latin typeface="Courier New"/>
                <a:cs typeface="Courier New"/>
              </a:rPr>
              <a:t> info,</a:t>
            </a:r>
            <a:br>
              <a:rPr lang="en-US" sz="1200" b="1" dirty="0">
                <a:solidFill>
                  <a:schemeClr val="bg2">
                    <a:lumMod val="10000"/>
                  </a:schemeClr>
                </a:solidFill>
                <a:latin typeface="Courier New"/>
                <a:cs typeface="Courier New"/>
              </a:rPr>
            </a:br>
            <a:r>
              <a:rPr lang="en-US" sz="1200" b="1" dirty="0">
                <a:solidFill>
                  <a:schemeClr val="bg2">
                    <a:lumMod val="10000"/>
                  </a:schemeClr>
                </a:solidFill>
                <a:latin typeface="Courier New"/>
                <a:cs typeface="Courier New"/>
              </a:rPr>
              <a:t>			</a:t>
            </a:r>
            <a:r>
              <a:rPr lang="en-US" sz="1200" b="1" dirty="0" err="1">
                <a:solidFill>
                  <a:schemeClr val="bg2">
                    <a:lumMod val="10000"/>
                  </a:schemeClr>
                </a:solidFill>
                <a:latin typeface="Courier New"/>
                <a:cs typeface="Courier New"/>
              </a:rPr>
              <a:t>MPI_Comm</a:t>
            </a:r>
            <a:r>
              <a:rPr lang="en-US" sz="1200" b="1" dirty="0">
                <a:solidFill>
                  <a:schemeClr val="bg2">
                    <a:lumMod val="10000"/>
                  </a:schemeClr>
                </a:solidFill>
                <a:latin typeface="Courier New"/>
                <a:cs typeface="Courier New"/>
              </a:rPr>
              <a:t> </a:t>
            </a:r>
            <a:r>
              <a:rPr lang="en-US" sz="1200" b="1" dirty="0" err="1">
                <a:solidFill>
                  <a:schemeClr val="bg2">
                    <a:lumMod val="10000"/>
                  </a:schemeClr>
                </a:solidFill>
                <a:latin typeface="Courier New"/>
                <a:cs typeface="Courier New"/>
              </a:rPr>
              <a:t>comm</a:t>
            </a:r>
            <a:r>
              <a:rPr lang="en-US" sz="1200" b="1" dirty="0">
                <a:solidFill>
                  <a:schemeClr val="bg2">
                    <a:lumMod val="10000"/>
                  </a:schemeClr>
                </a:solidFill>
                <a:latin typeface="Courier New"/>
                <a:cs typeface="Courier New"/>
              </a:rPr>
              <a:t>, </a:t>
            </a:r>
            <a:r>
              <a:rPr lang="en-US" sz="1200" b="1" dirty="0" err="1">
                <a:solidFill>
                  <a:schemeClr val="bg2">
                    <a:lumMod val="10000"/>
                  </a:schemeClr>
                </a:solidFill>
                <a:latin typeface="Courier New"/>
                <a:cs typeface="Courier New"/>
              </a:rPr>
              <a:t>MPI_Win</a:t>
            </a:r>
            <a:r>
              <a:rPr lang="en-US" sz="1200" b="1" dirty="0">
                <a:solidFill>
                  <a:schemeClr val="bg2">
                    <a:lumMod val="10000"/>
                  </a:schemeClr>
                </a:solidFill>
                <a:latin typeface="Courier New"/>
                <a:cs typeface="Courier New"/>
              </a:rPr>
              <a:t> *win)</a:t>
            </a:r>
          </a:p>
        </p:txBody>
      </p:sp>
    </p:spTree>
    <p:extLst>
      <p:ext uri="{BB962C8B-B14F-4D97-AF65-F5344CB8AC3E}">
        <p14:creationId xmlns:p14="http://schemas.microsoft.com/office/powerpoint/2010/main" val="3400585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394888-48A7-42F6-AE45-2BD5FD40ED91}" type="slidenum">
              <a:rPr lang="en-US" smtClean="0"/>
              <a:pPr/>
              <a:t>32</a:t>
            </a:fld>
            <a:endParaRPr lang="en-US" dirty="0"/>
          </a:p>
        </p:txBody>
      </p:sp>
      <p:sp>
        <p:nvSpPr>
          <p:cNvPr id="2" name="Title 1"/>
          <p:cNvSpPr>
            <a:spLocks noGrp="1"/>
          </p:cNvSpPr>
          <p:nvPr>
            <p:ph type="title"/>
          </p:nvPr>
        </p:nvSpPr>
        <p:spPr/>
        <p:txBody>
          <a:bodyPr/>
          <a:lstStyle/>
          <a:p>
            <a:r>
              <a:rPr lang="en-US" dirty="0"/>
              <a:t>Data movement</a:t>
            </a:r>
          </a:p>
        </p:txBody>
      </p:sp>
      <p:sp>
        <p:nvSpPr>
          <p:cNvPr id="3" name="Content Placeholder 2"/>
          <p:cNvSpPr>
            <a:spLocks noGrp="1"/>
          </p:cNvSpPr>
          <p:nvPr>
            <p:ph sz="quarter" idx="13"/>
          </p:nvPr>
        </p:nvSpPr>
        <p:spPr/>
        <p:txBody>
          <a:bodyPr/>
          <a:lstStyle/>
          <a:p>
            <a:r>
              <a:rPr lang="en-US" dirty="0"/>
              <a:t>MPI provides ability to read, write and atomically modify data in remotely accessible memory regions</a:t>
            </a:r>
          </a:p>
          <a:p>
            <a:pPr lvl="1"/>
            <a:r>
              <a:rPr lang="en-US" altLang="zh-CN" dirty="0"/>
              <a:t>MPI_PUT</a:t>
            </a:r>
            <a:endParaRPr lang="en-US" dirty="0"/>
          </a:p>
          <a:p>
            <a:pPr lvl="1"/>
            <a:r>
              <a:rPr lang="en-US" dirty="0"/>
              <a:t>MPI_GET</a:t>
            </a:r>
          </a:p>
          <a:p>
            <a:pPr lvl="1"/>
            <a:r>
              <a:rPr lang="en-US" dirty="0"/>
              <a:t>MPI_ACCUMULATE </a:t>
            </a:r>
            <a:r>
              <a:rPr lang="en-US" sz="1200" b="1" dirty="0">
                <a:solidFill>
                  <a:srgbClr val="BF5C28"/>
                </a:solidFill>
                <a:latin typeface="Courier New" pitchFamily="49" charset="0"/>
                <a:cs typeface="Courier New" pitchFamily="49" charset="0"/>
              </a:rPr>
              <a:t>(atomic)</a:t>
            </a:r>
          </a:p>
          <a:p>
            <a:pPr lvl="1"/>
            <a:r>
              <a:rPr lang="en-US" dirty="0"/>
              <a:t>MPI_GET_ACCUMULATE </a:t>
            </a:r>
            <a:r>
              <a:rPr lang="en-US" altLang="zh-CN" sz="1200" b="1" dirty="0">
                <a:solidFill>
                  <a:srgbClr val="BF5C28"/>
                </a:solidFill>
                <a:latin typeface="Courier New" pitchFamily="49" charset="0"/>
                <a:cs typeface="Courier New" pitchFamily="49" charset="0"/>
              </a:rPr>
              <a:t>(atomic)</a:t>
            </a:r>
            <a:endParaRPr lang="en-US" sz="1200" b="1" dirty="0">
              <a:solidFill>
                <a:srgbClr val="BF5C28"/>
              </a:solidFill>
              <a:latin typeface="Courier New" pitchFamily="49" charset="0"/>
              <a:cs typeface="Courier New" pitchFamily="49" charset="0"/>
            </a:endParaRPr>
          </a:p>
          <a:p>
            <a:pPr lvl="1"/>
            <a:r>
              <a:rPr lang="en-US" dirty="0"/>
              <a:t>MPI_COMPARE_AND_SWAP </a:t>
            </a:r>
            <a:r>
              <a:rPr lang="en-US" altLang="zh-CN" sz="1200" b="1" dirty="0">
                <a:solidFill>
                  <a:srgbClr val="BF5C28"/>
                </a:solidFill>
                <a:latin typeface="Courier New" pitchFamily="49" charset="0"/>
                <a:cs typeface="Courier New" pitchFamily="49" charset="0"/>
              </a:rPr>
              <a:t>(atomic)</a:t>
            </a:r>
            <a:endParaRPr lang="en-US" sz="1200" b="1" dirty="0">
              <a:solidFill>
                <a:srgbClr val="BF5C28"/>
              </a:solidFill>
              <a:latin typeface="Courier New" pitchFamily="49" charset="0"/>
              <a:cs typeface="Courier New" pitchFamily="49" charset="0"/>
            </a:endParaRPr>
          </a:p>
          <a:p>
            <a:pPr lvl="1"/>
            <a:r>
              <a:rPr lang="en-US" dirty="0"/>
              <a:t>MPI_FETCH_AND_OP</a:t>
            </a:r>
            <a:r>
              <a:rPr lang="en-US" sz="1200" b="1" dirty="0">
                <a:solidFill>
                  <a:srgbClr val="BF5C28"/>
                </a:solidFill>
                <a:latin typeface="Courier New" pitchFamily="49" charset="0"/>
                <a:cs typeface="Courier New" pitchFamily="49" charset="0"/>
              </a:rPr>
              <a:t> </a:t>
            </a:r>
            <a:r>
              <a:rPr lang="en-US" altLang="zh-CN" sz="1200" b="1" dirty="0">
                <a:solidFill>
                  <a:srgbClr val="BF5C28"/>
                </a:solidFill>
                <a:latin typeface="Courier New" pitchFamily="49" charset="0"/>
                <a:cs typeface="Courier New" pitchFamily="49" charset="0"/>
              </a:rPr>
              <a:t>(atomic)</a:t>
            </a:r>
            <a:endParaRPr lang="en-US" sz="1200" b="1" dirty="0">
              <a:solidFill>
                <a:srgbClr val="BF5C28"/>
              </a:solidFill>
              <a:latin typeface="Courier New" pitchFamily="49" charset="0"/>
              <a:cs typeface="Courier New" pitchFamily="49" charset="0"/>
            </a:endParaRPr>
          </a:p>
        </p:txBody>
      </p:sp>
      <p:sp>
        <p:nvSpPr>
          <p:cNvPr id="7" name="Footer Placeholder 1"/>
          <p:cNvSpPr>
            <a:spLocks noGrp="1"/>
          </p:cNvSpPr>
          <p:nvPr>
            <p:ph type="ftr" sz="quarter" idx="3"/>
          </p:nvPr>
        </p:nvSpPr>
        <p:spPr/>
        <p:txBody>
          <a:bodyPr/>
          <a:lstStyle/>
          <a:p>
            <a:r>
              <a:rPr lang="en-US"/>
              <a:t>Advanced MPI, Argonne (06/14/2016)</a:t>
            </a:r>
            <a:endParaRPr lang="en-US" dirty="0"/>
          </a:p>
        </p:txBody>
      </p:sp>
      <p:sp>
        <p:nvSpPr>
          <p:cNvPr id="4" name="文本框 3"/>
          <p:cNvSpPr txBox="1"/>
          <p:nvPr/>
        </p:nvSpPr>
        <p:spPr>
          <a:xfrm>
            <a:off x="1106920" y="3882431"/>
            <a:ext cx="184731" cy="300082"/>
          </a:xfrm>
          <a:prstGeom prst="rect">
            <a:avLst/>
          </a:prstGeom>
          <a:noFill/>
        </p:spPr>
        <p:txBody>
          <a:bodyPr wrap="none" rtlCol="0">
            <a:spAutoFit/>
          </a:bodyPr>
          <a:lstStyle/>
          <a:p>
            <a:endParaRPr kumimoji="1" lang="zh-CN" altLang="en-US" sz="1350" dirty="0"/>
          </a:p>
        </p:txBody>
      </p:sp>
    </p:spTree>
    <p:extLst>
      <p:ext uri="{BB962C8B-B14F-4D97-AF65-F5344CB8AC3E}">
        <p14:creationId xmlns:p14="http://schemas.microsoft.com/office/powerpoint/2010/main" val="864563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6B394888-48A7-42F6-AE45-2BD5FD40ED91}" type="slidenum">
              <a:rPr lang="en-US" smtClean="0"/>
              <a:pPr/>
              <a:t>33</a:t>
            </a:fld>
            <a:endParaRPr lang="en-US" dirty="0"/>
          </a:p>
        </p:txBody>
      </p:sp>
      <p:sp>
        <p:nvSpPr>
          <p:cNvPr id="2" name="Title 1"/>
          <p:cNvSpPr>
            <a:spLocks noGrp="1"/>
          </p:cNvSpPr>
          <p:nvPr>
            <p:ph type="title"/>
          </p:nvPr>
        </p:nvSpPr>
        <p:spPr/>
        <p:txBody>
          <a:bodyPr/>
          <a:lstStyle/>
          <a:p>
            <a:r>
              <a:rPr lang="en-US" dirty="0"/>
              <a:t>Data movement: </a:t>
            </a:r>
            <a:r>
              <a:rPr lang="en-US" i="1" dirty="0"/>
              <a:t>Put</a:t>
            </a:r>
          </a:p>
        </p:txBody>
      </p:sp>
      <p:sp>
        <p:nvSpPr>
          <p:cNvPr id="3" name="Content Placeholder 2"/>
          <p:cNvSpPr>
            <a:spLocks noGrp="1"/>
          </p:cNvSpPr>
          <p:nvPr>
            <p:ph sz="quarter" idx="13"/>
          </p:nvPr>
        </p:nvSpPr>
        <p:spPr>
          <a:xfrm>
            <a:off x="455613" y="2101285"/>
            <a:ext cx="8228012" cy="2527865"/>
          </a:xfrm>
        </p:spPr>
        <p:txBody>
          <a:bodyPr/>
          <a:lstStyle/>
          <a:p>
            <a:r>
              <a:rPr lang="en-US" dirty="0"/>
              <a:t>Move data </a:t>
            </a:r>
            <a:r>
              <a:rPr lang="en-US" u="sng" dirty="0"/>
              <a:t>from</a:t>
            </a:r>
            <a:r>
              <a:rPr lang="en-US" dirty="0"/>
              <a:t> origin, </a:t>
            </a:r>
            <a:r>
              <a:rPr lang="en-US" u="sng" dirty="0"/>
              <a:t>to</a:t>
            </a:r>
            <a:r>
              <a:rPr lang="en-US" dirty="0"/>
              <a:t> target</a:t>
            </a:r>
          </a:p>
          <a:p>
            <a:r>
              <a:rPr lang="en-US" altLang="zh-CN" dirty="0">
                <a:solidFill>
                  <a:srgbClr val="151515"/>
                </a:solidFill>
              </a:rPr>
              <a:t>Separate data description triples for </a:t>
            </a:r>
            <a:r>
              <a:rPr lang="en-US" altLang="zh-CN" b="1" kern="1200" dirty="0">
                <a:solidFill>
                  <a:srgbClr val="008000"/>
                </a:solidFill>
                <a:cs typeface="Courier New"/>
              </a:rPr>
              <a:t>origin</a:t>
            </a:r>
            <a:r>
              <a:rPr lang="en-US" altLang="zh-CN" dirty="0">
                <a:solidFill>
                  <a:srgbClr val="151515"/>
                </a:solidFill>
              </a:rPr>
              <a:t> and </a:t>
            </a:r>
            <a:r>
              <a:rPr lang="en-US" altLang="zh-CN" b="1" kern="1200" dirty="0">
                <a:solidFill>
                  <a:srgbClr val="0000FF"/>
                </a:solidFill>
                <a:cs typeface="Courier New"/>
              </a:rPr>
              <a:t>target</a:t>
            </a:r>
            <a:endParaRPr lang="en-US" b="1" kern="1200" dirty="0">
              <a:solidFill>
                <a:srgbClr val="0000FF"/>
              </a:solidFill>
              <a:cs typeface="Courier New"/>
            </a:endParaRPr>
          </a:p>
        </p:txBody>
      </p:sp>
      <p:sp>
        <p:nvSpPr>
          <p:cNvPr id="31" name="Footer Placeholder 1"/>
          <p:cNvSpPr>
            <a:spLocks noGrp="1"/>
          </p:cNvSpPr>
          <p:nvPr>
            <p:ph type="ftr" sz="quarter" idx="3"/>
          </p:nvPr>
        </p:nvSpPr>
        <p:spPr/>
        <p:txBody>
          <a:bodyPr/>
          <a:lstStyle/>
          <a:p>
            <a:r>
              <a:rPr lang="en-US"/>
              <a:t>Advanced MPI, Argonne (06/14/2016)</a:t>
            </a:r>
            <a:endParaRPr lang="en-US" dirty="0"/>
          </a:p>
        </p:txBody>
      </p:sp>
      <p:sp>
        <p:nvSpPr>
          <p:cNvPr id="17" name="Rounded Rectangle 16"/>
          <p:cNvSpPr/>
          <p:nvPr/>
        </p:nvSpPr>
        <p:spPr bwMode="auto">
          <a:xfrm>
            <a:off x="5943600" y="3094851"/>
            <a:ext cx="800100" cy="8001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18" name="Rounded Rectangle 17"/>
          <p:cNvSpPr/>
          <p:nvPr/>
        </p:nvSpPr>
        <p:spPr bwMode="auto">
          <a:xfrm>
            <a:off x="4800600" y="3094851"/>
            <a:ext cx="800100" cy="8001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19" name="AutoShape 24"/>
          <p:cNvSpPr>
            <a:spLocks noChangeArrowheads="1"/>
          </p:cNvSpPr>
          <p:nvPr/>
        </p:nvSpPr>
        <p:spPr bwMode="auto">
          <a:xfrm>
            <a:off x="4914900" y="3209151"/>
            <a:ext cx="571500" cy="547688"/>
          </a:xfrm>
          <a:prstGeom prst="cube">
            <a:avLst>
              <a:gd name="adj" fmla="val 25000"/>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prstTxWarp prst="textNoShape">
              <a:avLst/>
            </a:prstTxWarp>
          </a:bodyPr>
          <a:lstStyle/>
          <a:p>
            <a:pPr algn="ctr"/>
            <a:endParaRPr lang="en-US" sz="1350" dirty="0">
              <a:solidFill>
                <a:schemeClr val="bg2">
                  <a:lumMod val="10000"/>
                </a:schemeClr>
              </a:solidFill>
            </a:endParaRPr>
          </a:p>
        </p:txBody>
      </p:sp>
      <p:sp>
        <p:nvSpPr>
          <p:cNvPr id="20" name="AutoShape 24"/>
          <p:cNvSpPr>
            <a:spLocks noChangeArrowheads="1"/>
          </p:cNvSpPr>
          <p:nvPr/>
        </p:nvSpPr>
        <p:spPr bwMode="auto">
          <a:xfrm>
            <a:off x="6057900" y="3209151"/>
            <a:ext cx="571500" cy="547688"/>
          </a:xfrm>
          <a:prstGeom prst="cube">
            <a:avLst>
              <a:gd name="adj" fmla="val 25000"/>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prstTxWarp prst="textNoShape">
              <a:avLst/>
            </a:prstTxWarp>
          </a:bodyPr>
          <a:lstStyle/>
          <a:p>
            <a:pPr algn="ctr"/>
            <a:endParaRPr lang="en-US" sz="1350" dirty="0">
              <a:solidFill>
                <a:schemeClr val="bg2">
                  <a:lumMod val="10000"/>
                </a:schemeClr>
              </a:solidFill>
            </a:endParaRPr>
          </a:p>
        </p:txBody>
      </p:sp>
      <p:cxnSp>
        <p:nvCxnSpPr>
          <p:cNvPr id="21" name="Straight Connector 20"/>
          <p:cNvCxnSpPr/>
          <p:nvPr/>
        </p:nvCxnSpPr>
        <p:spPr bwMode="auto">
          <a:xfrm rot="5400000">
            <a:off x="4915496" y="3788807"/>
            <a:ext cx="1714500" cy="1191"/>
          </a:xfrm>
          <a:prstGeom prst="line">
            <a:avLst/>
          </a:prstGeom>
          <a:ln>
            <a:prstDash val="dash"/>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bwMode="auto">
          <a:xfrm>
            <a:off x="5029200" y="4132302"/>
            <a:ext cx="342900" cy="28575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24" name="Rectangle 23"/>
          <p:cNvSpPr/>
          <p:nvPr/>
        </p:nvSpPr>
        <p:spPr bwMode="auto">
          <a:xfrm>
            <a:off x="6172200" y="4132302"/>
            <a:ext cx="342900" cy="28575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28" name="TextBox 27"/>
          <p:cNvSpPr txBox="1"/>
          <p:nvPr/>
        </p:nvSpPr>
        <p:spPr>
          <a:xfrm>
            <a:off x="4800600" y="4514851"/>
            <a:ext cx="685800" cy="276999"/>
          </a:xfrm>
          <a:prstGeom prst="rect">
            <a:avLst/>
          </a:prstGeom>
          <a:noFill/>
        </p:spPr>
        <p:txBody>
          <a:bodyPr wrap="square" rtlCol="0">
            <a:spAutoFit/>
          </a:bodyPr>
          <a:lstStyle/>
          <a:p>
            <a:pPr algn="ctr"/>
            <a:r>
              <a:rPr lang="en-US" sz="1200" b="1" i="1" dirty="0">
                <a:solidFill>
                  <a:schemeClr val="bg2">
                    <a:lumMod val="10000"/>
                  </a:schemeClr>
                </a:solidFill>
              </a:rPr>
              <a:t>Origin</a:t>
            </a:r>
          </a:p>
        </p:txBody>
      </p:sp>
      <p:sp>
        <p:nvSpPr>
          <p:cNvPr id="29" name="Rounded Rectangle 28"/>
          <p:cNvSpPr/>
          <p:nvPr/>
        </p:nvSpPr>
        <p:spPr bwMode="auto">
          <a:xfrm>
            <a:off x="2000250" y="744654"/>
            <a:ext cx="5143500" cy="1047095"/>
          </a:xfrm>
          <a:prstGeom prst="roundRect">
            <a:avLst/>
          </a:prstGeom>
          <a:solidFill>
            <a:schemeClr val="bg1">
              <a:lumMod val="85000"/>
            </a:schemeClr>
          </a:solidFill>
          <a:ln>
            <a:solidFill>
              <a:schemeClr val="bg2">
                <a:lumMod val="10000"/>
              </a:schemeClr>
            </a:solidFill>
            <a:headEnd type="none" w="med" len="med"/>
            <a:tailEnd type="none" w="med" len="med"/>
          </a:ln>
          <a:effectLst>
            <a:glow rad="63500">
              <a:schemeClr val="accent1">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rtlCol="0" anchor="ctr" anchorCtr="0" compatLnSpc="1">
            <a:prstTxWarp prst="textNoShape">
              <a:avLst/>
            </a:prstTxWarp>
            <a:spAutoFit/>
          </a:bodyPr>
          <a:lstStyle/>
          <a:p>
            <a:pPr>
              <a:lnSpc>
                <a:spcPct val="120000"/>
              </a:lnSpc>
            </a:pPr>
            <a:r>
              <a:rPr lang="en-US" sz="1200" b="1" dirty="0" err="1">
                <a:solidFill>
                  <a:schemeClr val="bg2">
                    <a:lumMod val="10000"/>
                  </a:schemeClr>
                </a:solidFill>
                <a:latin typeface="Courier New"/>
                <a:cs typeface="Courier New"/>
              </a:rPr>
              <a:t>MPI_Put</a:t>
            </a:r>
            <a:r>
              <a:rPr lang="en-US" sz="1200" b="1" dirty="0">
                <a:solidFill>
                  <a:schemeClr val="bg2">
                    <a:lumMod val="10000"/>
                  </a:schemeClr>
                </a:solidFill>
                <a:latin typeface="Courier New"/>
                <a:cs typeface="Courier New"/>
              </a:rPr>
              <a:t>(</a:t>
            </a:r>
            <a:r>
              <a:rPr lang="en-US" sz="1200" b="1" dirty="0" err="1">
                <a:solidFill>
                  <a:srgbClr val="008000"/>
                </a:solidFill>
                <a:latin typeface="Courier New"/>
                <a:cs typeface="Courier New"/>
              </a:rPr>
              <a:t>const</a:t>
            </a:r>
            <a:r>
              <a:rPr lang="en-US" sz="1200" b="1" dirty="0">
                <a:solidFill>
                  <a:srgbClr val="008000"/>
                </a:solidFill>
                <a:latin typeface="Courier New"/>
                <a:cs typeface="Courier New"/>
              </a:rPr>
              <a:t> void *</a:t>
            </a:r>
            <a:r>
              <a:rPr lang="en-US" sz="1200" b="1" dirty="0" err="1">
                <a:solidFill>
                  <a:srgbClr val="008000"/>
                </a:solidFill>
                <a:latin typeface="Courier New"/>
                <a:cs typeface="Courier New"/>
              </a:rPr>
              <a:t>origin_addr</a:t>
            </a:r>
            <a:r>
              <a:rPr lang="en-US" sz="1200" b="1" dirty="0">
                <a:solidFill>
                  <a:srgbClr val="008000"/>
                </a:solidFill>
                <a:latin typeface="Courier New"/>
                <a:cs typeface="Courier New"/>
              </a:rPr>
              <a:t>, </a:t>
            </a:r>
            <a:r>
              <a:rPr lang="en-US" sz="1200" b="1" dirty="0" err="1">
                <a:solidFill>
                  <a:srgbClr val="008000"/>
                </a:solidFill>
                <a:latin typeface="Courier New"/>
                <a:cs typeface="Courier New"/>
              </a:rPr>
              <a:t>int</a:t>
            </a:r>
            <a:r>
              <a:rPr lang="en-US" sz="1200" b="1" dirty="0">
                <a:solidFill>
                  <a:srgbClr val="008000"/>
                </a:solidFill>
                <a:latin typeface="Courier New"/>
                <a:cs typeface="Courier New"/>
              </a:rPr>
              <a:t> </a:t>
            </a:r>
            <a:r>
              <a:rPr lang="en-US" sz="1200" b="1" dirty="0" err="1">
                <a:solidFill>
                  <a:srgbClr val="008000"/>
                </a:solidFill>
                <a:latin typeface="Courier New"/>
                <a:cs typeface="Courier New"/>
              </a:rPr>
              <a:t>origin_count</a:t>
            </a:r>
            <a:r>
              <a:rPr lang="en-US" sz="1200" b="1" dirty="0">
                <a:solidFill>
                  <a:srgbClr val="008000"/>
                </a:solidFill>
                <a:latin typeface="Courier New"/>
                <a:cs typeface="Courier New"/>
              </a:rPr>
              <a:t>,</a:t>
            </a:r>
          </a:p>
          <a:p>
            <a:pPr>
              <a:lnSpc>
                <a:spcPct val="120000"/>
              </a:lnSpc>
            </a:pPr>
            <a:r>
              <a:rPr lang="en-US" sz="1200" b="1" dirty="0">
                <a:solidFill>
                  <a:srgbClr val="008000"/>
                </a:solidFill>
                <a:latin typeface="Courier New"/>
                <a:cs typeface="Courier New"/>
              </a:rPr>
              <a:t>	</a:t>
            </a:r>
            <a:r>
              <a:rPr lang="en-US" sz="1200" b="1" dirty="0" err="1">
                <a:solidFill>
                  <a:srgbClr val="008000"/>
                </a:solidFill>
                <a:latin typeface="Courier New"/>
                <a:cs typeface="Courier New"/>
              </a:rPr>
              <a:t>MPI_Datatype</a:t>
            </a:r>
            <a:r>
              <a:rPr lang="en-US" sz="1200" b="1" dirty="0">
                <a:solidFill>
                  <a:srgbClr val="008000"/>
                </a:solidFill>
                <a:latin typeface="Courier New"/>
                <a:cs typeface="Courier New"/>
              </a:rPr>
              <a:t> </a:t>
            </a:r>
            <a:r>
              <a:rPr lang="en-US" sz="1200" b="1" dirty="0" err="1">
                <a:solidFill>
                  <a:srgbClr val="008000"/>
                </a:solidFill>
                <a:latin typeface="Courier New"/>
                <a:cs typeface="Courier New"/>
              </a:rPr>
              <a:t>origin_dtype</a:t>
            </a:r>
            <a:r>
              <a:rPr lang="en-US" sz="1200" b="1" dirty="0">
                <a:solidFill>
                  <a:schemeClr val="bg2">
                    <a:lumMod val="10000"/>
                  </a:schemeClr>
                </a:solidFill>
                <a:latin typeface="Courier New"/>
                <a:cs typeface="Courier New"/>
              </a:rPr>
              <a:t>, </a:t>
            </a:r>
            <a:r>
              <a:rPr lang="en-US" sz="1200" b="1" dirty="0" err="1">
                <a:solidFill>
                  <a:schemeClr val="bg2">
                    <a:lumMod val="10000"/>
                  </a:schemeClr>
                </a:solidFill>
                <a:latin typeface="Courier New"/>
                <a:cs typeface="Courier New"/>
              </a:rPr>
              <a:t>int</a:t>
            </a:r>
            <a:r>
              <a:rPr lang="en-US" sz="1200" b="1" dirty="0">
                <a:solidFill>
                  <a:schemeClr val="bg2">
                    <a:lumMod val="10000"/>
                  </a:schemeClr>
                </a:solidFill>
                <a:latin typeface="Courier New"/>
                <a:cs typeface="Courier New"/>
              </a:rPr>
              <a:t> </a:t>
            </a:r>
            <a:r>
              <a:rPr lang="en-US" sz="1200" b="1" dirty="0" err="1">
                <a:solidFill>
                  <a:schemeClr val="bg2">
                    <a:lumMod val="10000"/>
                  </a:schemeClr>
                </a:solidFill>
                <a:latin typeface="Courier New"/>
                <a:cs typeface="Courier New"/>
              </a:rPr>
              <a:t>target_rank</a:t>
            </a:r>
            <a:r>
              <a:rPr lang="en-US" sz="1200" b="1" dirty="0">
                <a:solidFill>
                  <a:schemeClr val="bg2">
                    <a:lumMod val="10000"/>
                  </a:schemeClr>
                </a:solidFill>
                <a:latin typeface="Courier New"/>
                <a:cs typeface="Courier New"/>
              </a:rPr>
              <a:t>,</a:t>
            </a:r>
          </a:p>
          <a:p>
            <a:pPr>
              <a:lnSpc>
                <a:spcPct val="120000"/>
              </a:lnSpc>
            </a:pPr>
            <a:r>
              <a:rPr lang="en-US" sz="1200" b="1" dirty="0">
                <a:solidFill>
                  <a:schemeClr val="bg2">
                    <a:lumMod val="10000"/>
                  </a:schemeClr>
                </a:solidFill>
                <a:latin typeface="Courier New"/>
                <a:cs typeface="Courier New"/>
              </a:rPr>
              <a:t>	</a:t>
            </a:r>
            <a:r>
              <a:rPr lang="en-US" sz="1200" b="1" dirty="0" err="1">
                <a:solidFill>
                  <a:srgbClr val="0000FF"/>
                </a:solidFill>
                <a:latin typeface="Courier New"/>
                <a:cs typeface="Courier New"/>
              </a:rPr>
              <a:t>MPI_Aint</a:t>
            </a:r>
            <a:r>
              <a:rPr lang="en-US" sz="1200" b="1" dirty="0">
                <a:solidFill>
                  <a:srgbClr val="0000FF"/>
                </a:solidFill>
                <a:latin typeface="Courier New"/>
                <a:cs typeface="Courier New"/>
              </a:rPr>
              <a:t> </a:t>
            </a:r>
            <a:r>
              <a:rPr lang="en-US" sz="1200" b="1" dirty="0" err="1">
                <a:solidFill>
                  <a:srgbClr val="0000FF"/>
                </a:solidFill>
                <a:latin typeface="Courier New"/>
                <a:cs typeface="Courier New"/>
              </a:rPr>
              <a:t>target_disp</a:t>
            </a:r>
            <a:r>
              <a:rPr lang="en-US" sz="1200" b="1" dirty="0">
                <a:solidFill>
                  <a:srgbClr val="0000FF"/>
                </a:solidFill>
                <a:latin typeface="Courier New"/>
                <a:cs typeface="Courier New"/>
              </a:rPr>
              <a:t>, </a:t>
            </a:r>
            <a:r>
              <a:rPr lang="en-US" sz="1200" b="1" dirty="0" err="1">
                <a:solidFill>
                  <a:srgbClr val="0000FF"/>
                </a:solidFill>
                <a:latin typeface="Courier New"/>
                <a:cs typeface="Courier New"/>
              </a:rPr>
              <a:t>int</a:t>
            </a:r>
            <a:r>
              <a:rPr lang="en-US" sz="1200" b="1" dirty="0">
                <a:solidFill>
                  <a:srgbClr val="0000FF"/>
                </a:solidFill>
                <a:latin typeface="Courier New"/>
                <a:cs typeface="Courier New"/>
              </a:rPr>
              <a:t> </a:t>
            </a:r>
            <a:r>
              <a:rPr lang="en-US" sz="1200" b="1" dirty="0" err="1">
                <a:solidFill>
                  <a:srgbClr val="0000FF"/>
                </a:solidFill>
                <a:latin typeface="Courier New"/>
                <a:cs typeface="Courier New"/>
              </a:rPr>
              <a:t>target_count</a:t>
            </a:r>
            <a:r>
              <a:rPr lang="en-US" sz="1200" b="1" dirty="0">
                <a:solidFill>
                  <a:srgbClr val="0000FF"/>
                </a:solidFill>
                <a:latin typeface="Courier New"/>
                <a:cs typeface="Courier New"/>
              </a:rPr>
              <a:t>,</a:t>
            </a:r>
          </a:p>
          <a:p>
            <a:pPr>
              <a:lnSpc>
                <a:spcPct val="120000"/>
              </a:lnSpc>
            </a:pPr>
            <a:r>
              <a:rPr lang="en-US" sz="1200" b="1" dirty="0">
                <a:solidFill>
                  <a:srgbClr val="0000FF"/>
                </a:solidFill>
                <a:latin typeface="Courier New"/>
                <a:cs typeface="Courier New"/>
              </a:rPr>
              <a:t>	</a:t>
            </a:r>
            <a:r>
              <a:rPr lang="en-US" sz="1200" b="1" dirty="0" err="1">
                <a:solidFill>
                  <a:srgbClr val="0000FF"/>
                </a:solidFill>
                <a:latin typeface="Courier New"/>
                <a:cs typeface="Courier New"/>
              </a:rPr>
              <a:t>MPI_Datatype</a:t>
            </a:r>
            <a:r>
              <a:rPr lang="en-US" sz="1200" b="1" dirty="0">
                <a:solidFill>
                  <a:srgbClr val="0000FF"/>
                </a:solidFill>
                <a:latin typeface="Courier New"/>
                <a:cs typeface="Courier New"/>
              </a:rPr>
              <a:t> </a:t>
            </a:r>
            <a:r>
              <a:rPr lang="en-US" sz="1200" b="1" dirty="0" err="1">
                <a:solidFill>
                  <a:srgbClr val="0000FF"/>
                </a:solidFill>
                <a:latin typeface="Courier New"/>
                <a:cs typeface="Courier New"/>
              </a:rPr>
              <a:t>target_dtype</a:t>
            </a:r>
            <a:r>
              <a:rPr lang="en-US" sz="1200" b="1" dirty="0">
                <a:solidFill>
                  <a:schemeClr val="bg2">
                    <a:lumMod val="10000"/>
                  </a:schemeClr>
                </a:solidFill>
                <a:latin typeface="Courier New"/>
                <a:cs typeface="Courier New"/>
              </a:rPr>
              <a:t>, </a:t>
            </a:r>
            <a:r>
              <a:rPr lang="en-US" sz="1200" b="1" dirty="0" err="1">
                <a:solidFill>
                  <a:schemeClr val="bg2">
                    <a:lumMod val="10000"/>
                  </a:schemeClr>
                </a:solidFill>
                <a:latin typeface="Courier New"/>
                <a:cs typeface="Courier New"/>
              </a:rPr>
              <a:t>MPI_Win</a:t>
            </a:r>
            <a:r>
              <a:rPr lang="en-US" sz="1200" b="1" dirty="0">
                <a:solidFill>
                  <a:schemeClr val="bg2">
                    <a:lumMod val="10000"/>
                  </a:schemeClr>
                </a:solidFill>
                <a:latin typeface="Courier New"/>
                <a:cs typeface="Courier New"/>
              </a:rPr>
              <a:t> win)</a:t>
            </a:r>
          </a:p>
        </p:txBody>
      </p:sp>
      <p:cxnSp>
        <p:nvCxnSpPr>
          <p:cNvPr id="7" name="Straight Arrow Connector 6"/>
          <p:cNvCxnSpPr/>
          <p:nvPr/>
        </p:nvCxnSpPr>
        <p:spPr bwMode="auto">
          <a:xfrm flipV="1">
            <a:off x="5257800" y="3600450"/>
            <a:ext cx="971550" cy="685800"/>
          </a:xfrm>
          <a:prstGeom prst="straightConnector1">
            <a:avLst/>
          </a:prstGeom>
          <a:noFill/>
          <a:ln w="76200" cap="flat" cmpd="sng" algn="ctr">
            <a:solidFill>
              <a:srgbClr val="800000"/>
            </a:solidFill>
            <a:prstDash val="solid"/>
            <a:round/>
            <a:headEnd type="none" w="med" len="med"/>
            <a:tailEnd type="stealth" w="med" len="med"/>
          </a:ln>
          <a:effectLst/>
        </p:spPr>
      </p:cxnSp>
      <p:sp>
        <p:nvSpPr>
          <p:cNvPr id="34" name="TextBox 33"/>
          <p:cNvSpPr txBox="1"/>
          <p:nvPr/>
        </p:nvSpPr>
        <p:spPr>
          <a:xfrm>
            <a:off x="6019800" y="4514851"/>
            <a:ext cx="666750" cy="276999"/>
          </a:xfrm>
          <a:prstGeom prst="rect">
            <a:avLst/>
          </a:prstGeom>
          <a:noFill/>
        </p:spPr>
        <p:txBody>
          <a:bodyPr wrap="square" rtlCol="0">
            <a:spAutoFit/>
          </a:bodyPr>
          <a:lstStyle/>
          <a:p>
            <a:pPr algn="ctr"/>
            <a:r>
              <a:rPr lang="en-US" sz="1200" b="1" i="1" dirty="0">
                <a:solidFill>
                  <a:schemeClr val="bg2">
                    <a:lumMod val="10000"/>
                  </a:schemeClr>
                </a:solidFill>
              </a:rPr>
              <a:t>Target</a:t>
            </a:r>
          </a:p>
        </p:txBody>
      </p:sp>
      <p:sp>
        <p:nvSpPr>
          <p:cNvPr id="35" name="TextBox 34"/>
          <p:cNvSpPr txBox="1"/>
          <p:nvPr/>
        </p:nvSpPr>
        <p:spPr>
          <a:xfrm>
            <a:off x="6858000" y="3200401"/>
            <a:ext cx="928914" cy="646331"/>
          </a:xfrm>
          <a:prstGeom prst="rect">
            <a:avLst/>
          </a:prstGeom>
          <a:noFill/>
        </p:spPr>
        <p:txBody>
          <a:bodyPr wrap="square" rtlCol="0">
            <a:spAutoFit/>
          </a:bodyPr>
          <a:lstStyle/>
          <a:p>
            <a:pPr algn="ctr"/>
            <a:r>
              <a:rPr lang="en-US" sz="1200" b="1" i="1" dirty="0">
                <a:solidFill>
                  <a:schemeClr val="bg2">
                    <a:lumMod val="10000"/>
                  </a:schemeClr>
                </a:solidFill>
              </a:rPr>
              <a:t>Remotely Accessible Memory</a:t>
            </a:r>
          </a:p>
        </p:txBody>
      </p:sp>
      <p:sp>
        <p:nvSpPr>
          <p:cNvPr id="36" name="TextBox 35"/>
          <p:cNvSpPr txBox="1"/>
          <p:nvPr/>
        </p:nvSpPr>
        <p:spPr>
          <a:xfrm>
            <a:off x="6858000" y="4076268"/>
            <a:ext cx="857250" cy="461665"/>
          </a:xfrm>
          <a:prstGeom prst="rect">
            <a:avLst/>
          </a:prstGeom>
          <a:noFill/>
        </p:spPr>
        <p:txBody>
          <a:bodyPr wrap="square" rtlCol="0">
            <a:spAutoFit/>
          </a:bodyPr>
          <a:lstStyle/>
          <a:p>
            <a:pPr algn="ctr"/>
            <a:r>
              <a:rPr lang="en-US" sz="1200" b="1" i="1" dirty="0">
                <a:solidFill>
                  <a:schemeClr val="bg2">
                    <a:lumMod val="10000"/>
                  </a:schemeClr>
                </a:solidFill>
              </a:rPr>
              <a:t>Private Memory</a:t>
            </a:r>
          </a:p>
        </p:txBody>
      </p:sp>
    </p:spTree>
    <p:extLst>
      <p:ext uri="{BB962C8B-B14F-4D97-AF65-F5344CB8AC3E}">
        <p14:creationId xmlns:p14="http://schemas.microsoft.com/office/powerpoint/2010/main" val="2563606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6B394888-48A7-42F6-AE45-2BD5FD40ED91}" type="slidenum">
              <a:rPr lang="en-US" smtClean="0"/>
              <a:pPr/>
              <a:t>34</a:t>
            </a:fld>
            <a:endParaRPr lang="en-US" dirty="0"/>
          </a:p>
        </p:txBody>
      </p:sp>
      <p:sp>
        <p:nvSpPr>
          <p:cNvPr id="2" name="Title 1"/>
          <p:cNvSpPr>
            <a:spLocks noGrp="1"/>
          </p:cNvSpPr>
          <p:nvPr>
            <p:ph type="title"/>
          </p:nvPr>
        </p:nvSpPr>
        <p:spPr/>
        <p:txBody>
          <a:bodyPr/>
          <a:lstStyle/>
          <a:p>
            <a:r>
              <a:rPr lang="en-US" dirty="0"/>
              <a:t>Data movement: </a:t>
            </a:r>
            <a:r>
              <a:rPr lang="en-US" i="1" dirty="0"/>
              <a:t>Get</a:t>
            </a:r>
          </a:p>
        </p:txBody>
      </p:sp>
      <p:sp>
        <p:nvSpPr>
          <p:cNvPr id="3" name="Content Placeholder 2"/>
          <p:cNvSpPr>
            <a:spLocks noGrp="1"/>
          </p:cNvSpPr>
          <p:nvPr>
            <p:ph sz="quarter" idx="13"/>
          </p:nvPr>
        </p:nvSpPr>
        <p:spPr>
          <a:xfrm>
            <a:off x="455613" y="2101285"/>
            <a:ext cx="8228012" cy="2527865"/>
          </a:xfrm>
        </p:spPr>
        <p:txBody>
          <a:bodyPr/>
          <a:lstStyle/>
          <a:p>
            <a:r>
              <a:rPr lang="en-US" dirty="0"/>
              <a:t>Move data </a:t>
            </a:r>
            <a:r>
              <a:rPr lang="en-US" u="sng" dirty="0"/>
              <a:t>to</a:t>
            </a:r>
            <a:r>
              <a:rPr lang="en-US" dirty="0"/>
              <a:t> origin, </a:t>
            </a:r>
            <a:r>
              <a:rPr lang="en-US" u="sng" dirty="0"/>
              <a:t>from</a:t>
            </a:r>
            <a:r>
              <a:rPr lang="en-US" dirty="0"/>
              <a:t> target</a:t>
            </a:r>
          </a:p>
          <a:p>
            <a:r>
              <a:rPr lang="en-US" altLang="zh-CN" dirty="0">
                <a:solidFill>
                  <a:srgbClr val="151515"/>
                </a:solidFill>
              </a:rPr>
              <a:t>Separate data description triples for </a:t>
            </a:r>
            <a:r>
              <a:rPr lang="en-US" altLang="zh-CN" b="1" kern="1200" dirty="0">
                <a:solidFill>
                  <a:srgbClr val="008000"/>
                </a:solidFill>
                <a:cs typeface="Courier New"/>
              </a:rPr>
              <a:t>origin</a:t>
            </a:r>
            <a:r>
              <a:rPr lang="en-US" altLang="zh-CN" dirty="0">
                <a:solidFill>
                  <a:srgbClr val="151515"/>
                </a:solidFill>
              </a:rPr>
              <a:t> and </a:t>
            </a:r>
            <a:r>
              <a:rPr lang="en-US" altLang="zh-CN" b="1" kern="1200" dirty="0">
                <a:solidFill>
                  <a:srgbClr val="0000FF"/>
                </a:solidFill>
                <a:cs typeface="Courier New"/>
              </a:rPr>
              <a:t>target</a:t>
            </a:r>
            <a:endParaRPr lang="en-US" b="1" kern="1200" dirty="0">
              <a:solidFill>
                <a:srgbClr val="0000FF"/>
              </a:solidFill>
              <a:cs typeface="Courier New"/>
            </a:endParaRPr>
          </a:p>
        </p:txBody>
      </p:sp>
      <p:sp>
        <p:nvSpPr>
          <p:cNvPr id="31" name="Footer Placeholder 1"/>
          <p:cNvSpPr>
            <a:spLocks noGrp="1"/>
          </p:cNvSpPr>
          <p:nvPr>
            <p:ph type="ftr" sz="quarter" idx="3"/>
          </p:nvPr>
        </p:nvSpPr>
        <p:spPr/>
        <p:txBody>
          <a:bodyPr/>
          <a:lstStyle/>
          <a:p>
            <a:r>
              <a:rPr lang="en-US"/>
              <a:t>Advanced MPI, Argonne (06/14/2016)</a:t>
            </a:r>
            <a:endParaRPr lang="en-US" dirty="0"/>
          </a:p>
        </p:txBody>
      </p:sp>
      <p:sp>
        <p:nvSpPr>
          <p:cNvPr id="17" name="Rounded Rectangle 16"/>
          <p:cNvSpPr/>
          <p:nvPr/>
        </p:nvSpPr>
        <p:spPr bwMode="auto">
          <a:xfrm>
            <a:off x="5943600" y="3094851"/>
            <a:ext cx="800100" cy="8001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18" name="Rounded Rectangle 17"/>
          <p:cNvSpPr/>
          <p:nvPr/>
        </p:nvSpPr>
        <p:spPr bwMode="auto">
          <a:xfrm>
            <a:off x="4800600" y="3094851"/>
            <a:ext cx="800100" cy="8001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19" name="AutoShape 24"/>
          <p:cNvSpPr>
            <a:spLocks noChangeArrowheads="1"/>
          </p:cNvSpPr>
          <p:nvPr/>
        </p:nvSpPr>
        <p:spPr bwMode="auto">
          <a:xfrm>
            <a:off x="4914900" y="3209151"/>
            <a:ext cx="571500" cy="547688"/>
          </a:xfrm>
          <a:prstGeom prst="cube">
            <a:avLst>
              <a:gd name="adj" fmla="val 25000"/>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prstTxWarp prst="textNoShape">
              <a:avLst/>
            </a:prstTxWarp>
          </a:bodyPr>
          <a:lstStyle/>
          <a:p>
            <a:pPr algn="ctr"/>
            <a:endParaRPr lang="en-US" sz="1350" dirty="0">
              <a:solidFill>
                <a:schemeClr val="bg2">
                  <a:lumMod val="10000"/>
                </a:schemeClr>
              </a:solidFill>
            </a:endParaRPr>
          </a:p>
        </p:txBody>
      </p:sp>
      <p:sp>
        <p:nvSpPr>
          <p:cNvPr id="20" name="AutoShape 24"/>
          <p:cNvSpPr>
            <a:spLocks noChangeArrowheads="1"/>
          </p:cNvSpPr>
          <p:nvPr/>
        </p:nvSpPr>
        <p:spPr bwMode="auto">
          <a:xfrm>
            <a:off x="6057900" y="3209151"/>
            <a:ext cx="571500" cy="547688"/>
          </a:xfrm>
          <a:prstGeom prst="cube">
            <a:avLst>
              <a:gd name="adj" fmla="val 25000"/>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prstTxWarp prst="textNoShape">
              <a:avLst/>
            </a:prstTxWarp>
          </a:bodyPr>
          <a:lstStyle/>
          <a:p>
            <a:pPr algn="ctr"/>
            <a:endParaRPr lang="en-US" sz="1350" dirty="0">
              <a:solidFill>
                <a:schemeClr val="bg2">
                  <a:lumMod val="10000"/>
                </a:schemeClr>
              </a:solidFill>
            </a:endParaRPr>
          </a:p>
        </p:txBody>
      </p:sp>
      <p:cxnSp>
        <p:nvCxnSpPr>
          <p:cNvPr id="21" name="Straight Connector 20"/>
          <p:cNvCxnSpPr/>
          <p:nvPr/>
        </p:nvCxnSpPr>
        <p:spPr bwMode="auto">
          <a:xfrm rot="5400000">
            <a:off x="4915496" y="3788807"/>
            <a:ext cx="1714500" cy="1191"/>
          </a:xfrm>
          <a:prstGeom prst="line">
            <a:avLst/>
          </a:prstGeom>
          <a:ln>
            <a:prstDash val="dash"/>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bwMode="auto">
          <a:xfrm>
            <a:off x="5029200" y="4132302"/>
            <a:ext cx="342900" cy="28575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24" name="Rectangle 23"/>
          <p:cNvSpPr/>
          <p:nvPr/>
        </p:nvSpPr>
        <p:spPr bwMode="auto">
          <a:xfrm>
            <a:off x="6172200" y="4132302"/>
            <a:ext cx="342900" cy="28575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solidFill>
                <a:schemeClr val="bg2">
                  <a:lumMod val="10000"/>
                </a:schemeClr>
              </a:solidFill>
              <a:latin typeface="Calibri" pitchFamily="34" charset="0"/>
            </a:endParaRPr>
          </a:p>
        </p:txBody>
      </p:sp>
      <p:sp>
        <p:nvSpPr>
          <p:cNvPr id="28" name="TextBox 27"/>
          <p:cNvSpPr txBox="1"/>
          <p:nvPr/>
        </p:nvSpPr>
        <p:spPr>
          <a:xfrm>
            <a:off x="4800600" y="4514851"/>
            <a:ext cx="685800" cy="276999"/>
          </a:xfrm>
          <a:prstGeom prst="rect">
            <a:avLst/>
          </a:prstGeom>
          <a:noFill/>
        </p:spPr>
        <p:txBody>
          <a:bodyPr wrap="square" rtlCol="0">
            <a:spAutoFit/>
          </a:bodyPr>
          <a:lstStyle/>
          <a:p>
            <a:pPr algn="ctr"/>
            <a:r>
              <a:rPr lang="en-US" sz="1200" b="1" i="1" dirty="0">
                <a:solidFill>
                  <a:schemeClr val="bg2">
                    <a:lumMod val="10000"/>
                  </a:schemeClr>
                </a:solidFill>
              </a:rPr>
              <a:t>Origin</a:t>
            </a:r>
          </a:p>
        </p:txBody>
      </p:sp>
      <p:sp>
        <p:nvSpPr>
          <p:cNvPr id="29" name="Rounded Rectangle 28"/>
          <p:cNvSpPr/>
          <p:nvPr/>
        </p:nvSpPr>
        <p:spPr bwMode="auto">
          <a:xfrm>
            <a:off x="2000250" y="744654"/>
            <a:ext cx="5143500" cy="1047095"/>
          </a:xfrm>
          <a:prstGeom prst="roundRect">
            <a:avLst/>
          </a:prstGeom>
          <a:solidFill>
            <a:schemeClr val="bg1">
              <a:lumMod val="85000"/>
            </a:schemeClr>
          </a:solidFill>
          <a:ln>
            <a:solidFill>
              <a:schemeClr val="bg2">
                <a:lumMod val="10000"/>
              </a:schemeClr>
            </a:solidFill>
            <a:headEnd type="none" w="med" len="med"/>
            <a:tailEnd type="none" w="med" len="med"/>
          </a:ln>
          <a:effectLst>
            <a:glow rad="63500">
              <a:schemeClr val="accent1">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rtlCol="0" anchor="ctr" anchorCtr="0" compatLnSpc="1">
            <a:prstTxWarp prst="textNoShape">
              <a:avLst/>
            </a:prstTxWarp>
            <a:spAutoFit/>
          </a:bodyPr>
          <a:lstStyle/>
          <a:p>
            <a:pPr>
              <a:lnSpc>
                <a:spcPct val="120000"/>
              </a:lnSpc>
            </a:pPr>
            <a:r>
              <a:rPr lang="en-US" sz="1200" b="1" dirty="0" err="1">
                <a:solidFill>
                  <a:schemeClr val="bg2">
                    <a:lumMod val="10000"/>
                  </a:schemeClr>
                </a:solidFill>
                <a:latin typeface="Courier New"/>
                <a:cs typeface="Courier New"/>
              </a:rPr>
              <a:t>MPI_Get</a:t>
            </a:r>
            <a:r>
              <a:rPr lang="en-US" sz="1200" b="1" dirty="0">
                <a:solidFill>
                  <a:schemeClr val="bg2">
                    <a:lumMod val="10000"/>
                  </a:schemeClr>
                </a:solidFill>
                <a:latin typeface="Courier New"/>
                <a:cs typeface="Courier New"/>
              </a:rPr>
              <a:t>(</a:t>
            </a:r>
            <a:r>
              <a:rPr lang="en-US" sz="1200" b="1" dirty="0">
                <a:solidFill>
                  <a:srgbClr val="008000"/>
                </a:solidFill>
                <a:latin typeface="Courier New"/>
                <a:cs typeface="Courier New"/>
              </a:rPr>
              <a:t>void *</a:t>
            </a:r>
            <a:r>
              <a:rPr lang="en-US" sz="1200" b="1" dirty="0" err="1">
                <a:solidFill>
                  <a:srgbClr val="008000"/>
                </a:solidFill>
                <a:latin typeface="Courier New"/>
                <a:cs typeface="Courier New"/>
              </a:rPr>
              <a:t>origin_addr</a:t>
            </a:r>
            <a:r>
              <a:rPr lang="en-US" sz="1200" b="1" dirty="0">
                <a:solidFill>
                  <a:srgbClr val="008000"/>
                </a:solidFill>
                <a:latin typeface="Courier New"/>
                <a:cs typeface="Courier New"/>
              </a:rPr>
              <a:t>, </a:t>
            </a:r>
            <a:r>
              <a:rPr lang="en-US" sz="1200" b="1" dirty="0" err="1">
                <a:solidFill>
                  <a:srgbClr val="008000"/>
                </a:solidFill>
                <a:latin typeface="Courier New"/>
                <a:cs typeface="Courier New"/>
              </a:rPr>
              <a:t>int</a:t>
            </a:r>
            <a:r>
              <a:rPr lang="en-US" sz="1200" b="1" dirty="0">
                <a:solidFill>
                  <a:srgbClr val="008000"/>
                </a:solidFill>
                <a:latin typeface="Courier New"/>
                <a:cs typeface="Courier New"/>
              </a:rPr>
              <a:t> </a:t>
            </a:r>
            <a:r>
              <a:rPr lang="en-US" sz="1200" b="1" dirty="0" err="1">
                <a:solidFill>
                  <a:srgbClr val="008000"/>
                </a:solidFill>
                <a:latin typeface="Courier New"/>
                <a:cs typeface="Courier New"/>
              </a:rPr>
              <a:t>origin_count</a:t>
            </a:r>
            <a:r>
              <a:rPr lang="en-US" sz="1200" b="1" dirty="0">
                <a:solidFill>
                  <a:srgbClr val="008000"/>
                </a:solidFill>
                <a:latin typeface="Courier New"/>
                <a:cs typeface="Courier New"/>
              </a:rPr>
              <a:t>,</a:t>
            </a:r>
          </a:p>
          <a:p>
            <a:pPr>
              <a:lnSpc>
                <a:spcPct val="120000"/>
              </a:lnSpc>
            </a:pPr>
            <a:r>
              <a:rPr lang="en-US" sz="1200" b="1" dirty="0">
                <a:solidFill>
                  <a:srgbClr val="008000"/>
                </a:solidFill>
                <a:latin typeface="Courier New"/>
                <a:cs typeface="Courier New"/>
              </a:rPr>
              <a:t>	</a:t>
            </a:r>
            <a:r>
              <a:rPr lang="en-US" sz="1200" b="1" dirty="0" err="1">
                <a:solidFill>
                  <a:srgbClr val="008000"/>
                </a:solidFill>
                <a:latin typeface="Courier New"/>
                <a:cs typeface="Courier New"/>
              </a:rPr>
              <a:t>MPI_Datatype</a:t>
            </a:r>
            <a:r>
              <a:rPr lang="en-US" sz="1200" b="1" dirty="0">
                <a:solidFill>
                  <a:srgbClr val="008000"/>
                </a:solidFill>
                <a:latin typeface="Courier New"/>
                <a:cs typeface="Courier New"/>
              </a:rPr>
              <a:t> </a:t>
            </a:r>
            <a:r>
              <a:rPr lang="en-US" sz="1200" b="1" dirty="0" err="1">
                <a:solidFill>
                  <a:srgbClr val="008000"/>
                </a:solidFill>
                <a:latin typeface="Courier New"/>
                <a:cs typeface="Courier New"/>
              </a:rPr>
              <a:t>origin_dtype</a:t>
            </a:r>
            <a:r>
              <a:rPr lang="en-US" sz="1200" b="1" dirty="0">
                <a:solidFill>
                  <a:schemeClr val="bg2">
                    <a:lumMod val="10000"/>
                  </a:schemeClr>
                </a:solidFill>
                <a:latin typeface="Courier New"/>
                <a:cs typeface="Courier New"/>
              </a:rPr>
              <a:t>, </a:t>
            </a:r>
            <a:r>
              <a:rPr lang="en-US" sz="1200" b="1" dirty="0" err="1">
                <a:solidFill>
                  <a:schemeClr val="bg2">
                    <a:lumMod val="10000"/>
                  </a:schemeClr>
                </a:solidFill>
                <a:latin typeface="Courier New"/>
                <a:cs typeface="Courier New"/>
              </a:rPr>
              <a:t>int</a:t>
            </a:r>
            <a:r>
              <a:rPr lang="en-US" sz="1200" b="1" dirty="0">
                <a:solidFill>
                  <a:schemeClr val="bg2">
                    <a:lumMod val="10000"/>
                  </a:schemeClr>
                </a:solidFill>
                <a:latin typeface="Courier New"/>
                <a:cs typeface="Courier New"/>
              </a:rPr>
              <a:t> </a:t>
            </a:r>
            <a:r>
              <a:rPr lang="en-US" sz="1200" b="1" dirty="0" err="1">
                <a:solidFill>
                  <a:schemeClr val="bg2">
                    <a:lumMod val="10000"/>
                  </a:schemeClr>
                </a:solidFill>
                <a:latin typeface="Courier New"/>
                <a:cs typeface="Courier New"/>
              </a:rPr>
              <a:t>target_rank</a:t>
            </a:r>
            <a:r>
              <a:rPr lang="en-US" sz="1200" b="1" dirty="0">
                <a:solidFill>
                  <a:schemeClr val="bg2">
                    <a:lumMod val="10000"/>
                  </a:schemeClr>
                </a:solidFill>
                <a:latin typeface="Courier New"/>
                <a:cs typeface="Courier New"/>
              </a:rPr>
              <a:t>,</a:t>
            </a:r>
          </a:p>
          <a:p>
            <a:pPr>
              <a:lnSpc>
                <a:spcPct val="120000"/>
              </a:lnSpc>
            </a:pPr>
            <a:r>
              <a:rPr lang="en-US" sz="1200" b="1" dirty="0">
                <a:solidFill>
                  <a:schemeClr val="bg2">
                    <a:lumMod val="10000"/>
                  </a:schemeClr>
                </a:solidFill>
                <a:latin typeface="Courier New"/>
                <a:cs typeface="Courier New"/>
              </a:rPr>
              <a:t>	</a:t>
            </a:r>
            <a:r>
              <a:rPr lang="en-US" sz="1200" b="1" dirty="0" err="1">
                <a:solidFill>
                  <a:srgbClr val="0000FF"/>
                </a:solidFill>
                <a:latin typeface="Courier New"/>
                <a:cs typeface="Courier New"/>
              </a:rPr>
              <a:t>MPI_Aint</a:t>
            </a:r>
            <a:r>
              <a:rPr lang="en-US" sz="1200" b="1" dirty="0">
                <a:solidFill>
                  <a:srgbClr val="0000FF"/>
                </a:solidFill>
                <a:latin typeface="Courier New"/>
                <a:cs typeface="Courier New"/>
              </a:rPr>
              <a:t> </a:t>
            </a:r>
            <a:r>
              <a:rPr lang="en-US" sz="1200" b="1" dirty="0" err="1">
                <a:solidFill>
                  <a:srgbClr val="0000FF"/>
                </a:solidFill>
                <a:latin typeface="Courier New"/>
                <a:cs typeface="Courier New"/>
              </a:rPr>
              <a:t>target_disp</a:t>
            </a:r>
            <a:r>
              <a:rPr lang="en-US" sz="1200" b="1" dirty="0">
                <a:solidFill>
                  <a:srgbClr val="0000FF"/>
                </a:solidFill>
                <a:latin typeface="Courier New"/>
                <a:cs typeface="Courier New"/>
              </a:rPr>
              <a:t>, </a:t>
            </a:r>
            <a:r>
              <a:rPr lang="en-US" sz="1200" b="1" dirty="0" err="1">
                <a:solidFill>
                  <a:srgbClr val="0000FF"/>
                </a:solidFill>
                <a:latin typeface="Courier New"/>
                <a:cs typeface="Courier New"/>
              </a:rPr>
              <a:t>int</a:t>
            </a:r>
            <a:r>
              <a:rPr lang="en-US" sz="1200" b="1" dirty="0">
                <a:solidFill>
                  <a:srgbClr val="0000FF"/>
                </a:solidFill>
                <a:latin typeface="Courier New"/>
                <a:cs typeface="Courier New"/>
              </a:rPr>
              <a:t> </a:t>
            </a:r>
            <a:r>
              <a:rPr lang="en-US" sz="1200" b="1" dirty="0" err="1">
                <a:solidFill>
                  <a:srgbClr val="0000FF"/>
                </a:solidFill>
                <a:latin typeface="Courier New"/>
                <a:cs typeface="Courier New"/>
              </a:rPr>
              <a:t>target_count</a:t>
            </a:r>
            <a:r>
              <a:rPr lang="en-US" sz="1200" b="1" dirty="0">
                <a:solidFill>
                  <a:srgbClr val="0000FF"/>
                </a:solidFill>
                <a:latin typeface="Courier New"/>
                <a:cs typeface="Courier New"/>
              </a:rPr>
              <a:t>,</a:t>
            </a:r>
          </a:p>
          <a:p>
            <a:pPr>
              <a:lnSpc>
                <a:spcPct val="120000"/>
              </a:lnSpc>
            </a:pPr>
            <a:r>
              <a:rPr lang="en-US" sz="1200" b="1" dirty="0">
                <a:solidFill>
                  <a:srgbClr val="0000FF"/>
                </a:solidFill>
                <a:latin typeface="Courier New"/>
                <a:cs typeface="Courier New"/>
              </a:rPr>
              <a:t>	</a:t>
            </a:r>
            <a:r>
              <a:rPr lang="en-US" sz="1200" b="1" dirty="0" err="1">
                <a:solidFill>
                  <a:srgbClr val="0000FF"/>
                </a:solidFill>
                <a:latin typeface="Courier New"/>
                <a:cs typeface="Courier New"/>
              </a:rPr>
              <a:t>MPI_Datatype</a:t>
            </a:r>
            <a:r>
              <a:rPr lang="en-US" sz="1200" b="1" dirty="0">
                <a:solidFill>
                  <a:srgbClr val="0000FF"/>
                </a:solidFill>
                <a:latin typeface="Courier New"/>
                <a:cs typeface="Courier New"/>
              </a:rPr>
              <a:t> </a:t>
            </a:r>
            <a:r>
              <a:rPr lang="en-US" sz="1200" b="1" dirty="0" err="1">
                <a:solidFill>
                  <a:srgbClr val="0000FF"/>
                </a:solidFill>
                <a:latin typeface="Courier New"/>
                <a:cs typeface="Courier New"/>
              </a:rPr>
              <a:t>target_dtype</a:t>
            </a:r>
            <a:r>
              <a:rPr lang="en-US" sz="1200" b="1" dirty="0">
                <a:solidFill>
                  <a:schemeClr val="bg2">
                    <a:lumMod val="10000"/>
                  </a:schemeClr>
                </a:solidFill>
                <a:latin typeface="Courier New"/>
                <a:cs typeface="Courier New"/>
              </a:rPr>
              <a:t>, </a:t>
            </a:r>
            <a:r>
              <a:rPr lang="en-US" sz="1200" b="1" dirty="0" err="1">
                <a:solidFill>
                  <a:schemeClr val="bg2">
                    <a:lumMod val="10000"/>
                  </a:schemeClr>
                </a:solidFill>
                <a:latin typeface="Courier New"/>
                <a:cs typeface="Courier New"/>
              </a:rPr>
              <a:t>MPI_Win</a:t>
            </a:r>
            <a:r>
              <a:rPr lang="en-US" sz="1200" b="1" dirty="0">
                <a:solidFill>
                  <a:schemeClr val="bg2">
                    <a:lumMod val="10000"/>
                  </a:schemeClr>
                </a:solidFill>
                <a:latin typeface="Courier New"/>
                <a:cs typeface="Courier New"/>
              </a:rPr>
              <a:t> win)</a:t>
            </a:r>
          </a:p>
        </p:txBody>
      </p:sp>
      <p:sp>
        <p:nvSpPr>
          <p:cNvPr id="34" name="TextBox 33"/>
          <p:cNvSpPr txBox="1"/>
          <p:nvPr/>
        </p:nvSpPr>
        <p:spPr>
          <a:xfrm>
            <a:off x="5943600" y="4514851"/>
            <a:ext cx="742950" cy="276999"/>
          </a:xfrm>
          <a:prstGeom prst="rect">
            <a:avLst/>
          </a:prstGeom>
          <a:noFill/>
        </p:spPr>
        <p:txBody>
          <a:bodyPr wrap="square" rtlCol="0">
            <a:spAutoFit/>
          </a:bodyPr>
          <a:lstStyle/>
          <a:p>
            <a:pPr algn="ctr"/>
            <a:r>
              <a:rPr lang="en-US" sz="1200" b="1" i="1" dirty="0">
                <a:solidFill>
                  <a:schemeClr val="bg2">
                    <a:lumMod val="10000"/>
                  </a:schemeClr>
                </a:solidFill>
              </a:rPr>
              <a:t>Target</a:t>
            </a:r>
          </a:p>
        </p:txBody>
      </p:sp>
      <p:sp>
        <p:nvSpPr>
          <p:cNvPr id="35" name="TextBox 34"/>
          <p:cNvSpPr txBox="1"/>
          <p:nvPr/>
        </p:nvSpPr>
        <p:spPr>
          <a:xfrm>
            <a:off x="6857999" y="3200401"/>
            <a:ext cx="1037771" cy="646331"/>
          </a:xfrm>
          <a:prstGeom prst="rect">
            <a:avLst/>
          </a:prstGeom>
          <a:noFill/>
        </p:spPr>
        <p:txBody>
          <a:bodyPr wrap="square" rtlCol="0">
            <a:spAutoFit/>
          </a:bodyPr>
          <a:lstStyle/>
          <a:p>
            <a:pPr algn="ctr"/>
            <a:r>
              <a:rPr lang="en-US" sz="1200" b="1" i="1" dirty="0">
                <a:solidFill>
                  <a:schemeClr val="bg2">
                    <a:lumMod val="10000"/>
                  </a:schemeClr>
                </a:solidFill>
              </a:rPr>
              <a:t>Remotely Accessible Memory</a:t>
            </a:r>
          </a:p>
        </p:txBody>
      </p:sp>
      <p:sp>
        <p:nvSpPr>
          <p:cNvPr id="36" name="TextBox 35"/>
          <p:cNvSpPr txBox="1"/>
          <p:nvPr/>
        </p:nvSpPr>
        <p:spPr>
          <a:xfrm>
            <a:off x="6858000" y="4076268"/>
            <a:ext cx="857250" cy="461665"/>
          </a:xfrm>
          <a:prstGeom prst="rect">
            <a:avLst/>
          </a:prstGeom>
          <a:noFill/>
        </p:spPr>
        <p:txBody>
          <a:bodyPr wrap="square" rtlCol="0">
            <a:spAutoFit/>
          </a:bodyPr>
          <a:lstStyle/>
          <a:p>
            <a:pPr algn="ctr"/>
            <a:r>
              <a:rPr lang="en-US" sz="1200" b="1" i="1" dirty="0">
                <a:solidFill>
                  <a:schemeClr val="bg2">
                    <a:lumMod val="10000"/>
                  </a:schemeClr>
                </a:solidFill>
              </a:rPr>
              <a:t>Private Memory</a:t>
            </a:r>
          </a:p>
        </p:txBody>
      </p:sp>
      <p:sp>
        <p:nvSpPr>
          <p:cNvPr id="22" name="任意形状 23"/>
          <p:cNvSpPr/>
          <p:nvPr/>
        </p:nvSpPr>
        <p:spPr>
          <a:xfrm rot="19425623">
            <a:off x="5140278" y="3840649"/>
            <a:ext cx="1217164" cy="158290"/>
          </a:xfrm>
          <a:custGeom>
            <a:avLst/>
            <a:gdLst>
              <a:gd name="connsiteX0" fmla="*/ 30239 w 1563802"/>
              <a:gd name="connsiteY0" fmla="*/ 0 h 298056"/>
              <a:gd name="connsiteX1" fmla="*/ 1563778 w 1563802"/>
              <a:gd name="connsiteY1" fmla="*/ 177106 h 298056"/>
              <a:gd name="connsiteX2" fmla="*/ 0 w 1563802"/>
              <a:gd name="connsiteY2" fmla="*/ 298056 h 298056"/>
              <a:gd name="connsiteX3" fmla="*/ 0 w 1563802"/>
              <a:gd name="connsiteY3" fmla="*/ 298056 h 298056"/>
            </a:gdLst>
            <a:ahLst/>
            <a:cxnLst>
              <a:cxn ang="0">
                <a:pos x="connsiteX0" y="connsiteY0"/>
              </a:cxn>
              <a:cxn ang="0">
                <a:pos x="connsiteX1" y="connsiteY1"/>
              </a:cxn>
              <a:cxn ang="0">
                <a:pos x="connsiteX2" y="connsiteY2"/>
              </a:cxn>
              <a:cxn ang="0">
                <a:pos x="connsiteX3" y="connsiteY3"/>
              </a:cxn>
            </a:cxnLst>
            <a:rect l="l" t="t" r="r" b="b"/>
            <a:pathLst>
              <a:path w="1563802" h="298056">
                <a:moveTo>
                  <a:pt x="30239" y="0"/>
                </a:moveTo>
                <a:cubicBezTo>
                  <a:pt x="799528" y="63715"/>
                  <a:pt x="1568818" y="127430"/>
                  <a:pt x="1563778" y="177106"/>
                </a:cubicBezTo>
                <a:cubicBezTo>
                  <a:pt x="1558738" y="226782"/>
                  <a:pt x="0" y="298056"/>
                  <a:pt x="0" y="298056"/>
                </a:cubicBezTo>
                <a:lnTo>
                  <a:pt x="0" y="298056"/>
                </a:lnTo>
              </a:path>
            </a:pathLst>
          </a:custGeom>
          <a:ln w="76200" cmpd="sng">
            <a:solidFill>
              <a:srgbClr val="800000"/>
            </a:solidFill>
            <a:headEnd type="none"/>
            <a:tailEnd type="stealth"/>
          </a:ln>
          <a:effectLst/>
        </p:spPr>
        <p:style>
          <a:lnRef idx="2">
            <a:schemeClr val="accent1"/>
          </a:lnRef>
          <a:fillRef idx="0">
            <a:schemeClr val="accent1"/>
          </a:fillRef>
          <a:effectRef idx="1">
            <a:schemeClr val="accent1"/>
          </a:effectRef>
          <a:fontRef idx="minor">
            <a:schemeClr val="tx1"/>
          </a:fontRef>
        </p:style>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zh-CN" altLang="en-US" sz="1350">
              <a:solidFill>
                <a:srgbClr val="151515"/>
              </a:solidFill>
            </a:endParaRPr>
          </a:p>
        </p:txBody>
      </p:sp>
    </p:spTree>
    <p:extLst>
      <p:ext uri="{BB962C8B-B14F-4D97-AF65-F5344CB8AC3E}">
        <p14:creationId xmlns:p14="http://schemas.microsoft.com/office/powerpoint/2010/main" val="4066055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B394888-48A7-42F6-AE45-2BD5FD40ED91}" type="slidenum">
              <a:rPr lang="en-US" smtClean="0"/>
              <a:pPr/>
              <a:t>35</a:t>
            </a:fld>
            <a:endParaRPr lang="en-US" dirty="0"/>
          </a:p>
        </p:txBody>
      </p:sp>
      <p:sp>
        <p:nvSpPr>
          <p:cNvPr id="2" name="Title 1"/>
          <p:cNvSpPr>
            <a:spLocks noGrp="1"/>
          </p:cNvSpPr>
          <p:nvPr>
            <p:ph type="title"/>
          </p:nvPr>
        </p:nvSpPr>
        <p:spPr/>
        <p:txBody>
          <a:bodyPr/>
          <a:lstStyle/>
          <a:p>
            <a:r>
              <a:rPr lang="en-US" dirty="0"/>
              <a:t>RMA Synchronization Models</a:t>
            </a:r>
          </a:p>
        </p:txBody>
      </p:sp>
      <p:sp>
        <p:nvSpPr>
          <p:cNvPr id="3" name="Content Placeholder 2"/>
          <p:cNvSpPr>
            <a:spLocks noGrp="1"/>
          </p:cNvSpPr>
          <p:nvPr>
            <p:ph sz="quarter" idx="13"/>
          </p:nvPr>
        </p:nvSpPr>
        <p:spPr>
          <a:xfrm>
            <a:off x="455613" y="1052287"/>
            <a:ext cx="8228012" cy="3576864"/>
          </a:xfrm>
        </p:spPr>
        <p:txBody>
          <a:bodyPr numCol="2">
            <a:normAutofit fontScale="85000" lnSpcReduction="20000"/>
          </a:bodyPr>
          <a:lstStyle/>
          <a:p>
            <a:pPr>
              <a:lnSpc>
                <a:spcPct val="110000"/>
              </a:lnSpc>
            </a:pPr>
            <a:r>
              <a:rPr lang="en-US" dirty="0"/>
              <a:t>RMA data access model</a:t>
            </a:r>
          </a:p>
          <a:p>
            <a:pPr lvl="1">
              <a:lnSpc>
                <a:spcPct val="110000"/>
              </a:lnSpc>
            </a:pPr>
            <a:r>
              <a:rPr lang="en-US" dirty="0"/>
              <a:t>When is a process allowed to read/write remotely accessible memory?</a:t>
            </a:r>
          </a:p>
          <a:p>
            <a:pPr lvl="1">
              <a:lnSpc>
                <a:spcPct val="110000"/>
              </a:lnSpc>
            </a:pPr>
            <a:r>
              <a:rPr lang="en-US" dirty="0"/>
              <a:t>When is data written by process X is available for process Y to read?</a:t>
            </a:r>
          </a:p>
          <a:p>
            <a:pPr lvl="1">
              <a:lnSpc>
                <a:spcPct val="110000"/>
              </a:lnSpc>
            </a:pPr>
            <a:r>
              <a:rPr lang="en-US" dirty="0"/>
              <a:t>RMA synchronization models define these semantics</a:t>
            </a:r>
          </a:p>
          <a:p>
            <a:pPr>
              <a:lnSpc>
                <a:spcPct val="110000"/>
              </a:lnSpc>
            </a:pPr>
            <a:r>
              <a:rPr lang="en-US" dirty="0"/>
              <a:t>Three synchronization models:</a:t>
            </a:r>
          </a:p>
          <a:p>
            <a:pPr lvl="1">
              <a:lnSpc>
                <a:spcPct val="110000"/>
              </a:lnSpc>
            </a:pPr>
            <a:r>
              <a:rPr lang="en-US" dirty="0"/>
              <a:t>Fence (active target)</a:t>
            </a:r>
          </a:p>
          <a:p>
            <a:pPr lvl="1">
              <a:lnSpc>
                <a:spcPct val="110000"/>
              </a:lnSpc>
            </a:pPr>
            <a:r>
              <a:rPr lang="en-US" dirty="0"/>
              <a:t>Post-start-complete-wait (generalized active target)</a:t>
            </a:r>
          </a:p>
          <a:p>
            <a:pPr lvl="1">
              <a:lnSpc>
                <a:spcPct val="110000"/>
              </a:lnSpc>
            </a:pPr>
            <a:r>
              <a:rPr lang="en-US" dirty="0"/>
              <a:t>Lock/Unlock (passive target)</a:t>
            </a:r>
          </a:p>
          <a:p>
            <a:pPr>
              <a:lnSpc>
                <a:spcPct val="110000"/>
              </a:lnSpc>
            </a:pPr>
            <a:r>
              <a:rPr lang="en-US" dirty="0"/>
              <a:t>Data accesses occur within “epochs”</a:t>
            </a:r>
          </a:p>
          <a:p>
            <a:pPr lvl="1">
              <a:lnSpc>
                <a:spcPct val="110000"/>
              </a:lnSpc>
            </a:pPr>
            <a:r>
              <a:rPr lang="en-US" i="1" dirty="0"/>
              <a:t>Access epochs</a:t>
            </a:r>
            <a:r>
              <a:rPr lang="en-US" dirty="0"/>
              <a:t>: contain a set of operations issued by an origin process</a:t>
            </a:r>
          </a:p>
          <a:p>
            <a:pPr lvl="1">
              <a:lnSpc>
                <a:spcPct val="110000"/>
              </a:lnSpc>
            </a:pPr>
            <a:r>
              <a:rPr lang="en-US" i="1" dirty="0"/>
              <a:t>Exposure epochs</a:t>
            </a:r>
            <a:r>
              <a:rPr lang="en-US" dirty="0"/>
              <a:t>: enable remote processes to update a target’s window</a:t>
            </a:r>
          </a:p>
          <a:p>
            <a:pPr lvl="1">
              <a:lnSpc>
                <a:spcPct val="110000"/>
              </a:lnSpc>
            </a:pPr>
            <a:r>
              <a:rPr lang="en-US" dirty="0"/>
              <a:t>Epochs define ordering and completion semantics</a:t>
            </a:r>
          </a:p>
          <a:p>
            <a:pPr lvl="1">
              <a:lnSpc>
                <a:spcPct val="110000"/>
              </a:lnSpc>
            </a:pPr>
            <a:r>
              <a:rPr lang="en-US" dirty="0"/>
              <a:t>Synchronization models provide mechanisms for establishing epochs</a:t>
            </a:r>
          </a:p>
          <a:p>
            <a:pPr lvl="2">
              <a:lnSpc>
                <a:spcPct val="110000"/>
              </a:lnSpc>
            </a:pPr>
            <a:r>
              <a:rPr lang="en-US" dirty="0"/>
              <a:t>E.g., starting, ending, and synchronizing epochs</a:t>
            </a:r>
          </a:p>
        </p:txBody>
      </p:sp>
      <p:sp>
        <p:nvSpPr>
          <p:cNvPr id="7" name="Footer Placeholder 1"/>
          <p:cNvSpPr>
            <a:spLocks noGrp="1"/>
          </p:cNvSpPr>
          <p:nvPr>
            <p:ph type="ftr" sz="quarter" idx="3"/>
          </p:nvPr>
        </p:nvSpPr>
        <p:spPr/>
        <p:txBody>
          <a:bodyPr/>
          <a:lstStyle/>
          <a:p>
            <a:r>
              <a:rPr lang="en-US"/>
              <a:t>Advanced MPI, Argonne (06/14/2016)</a:t>
            </a:r>
            <a:endParaRPr lang="en-US" dirty="0"/>
          </a:p>
        </p:txBody>
      </p:sp>
    </p:spTree>
    <p:extLst>
      <p:ext uri="{BB962C8B-B14F-4D97-AF65-F5344CB8AC3E}">
        <p14:creationId xmlns:p14="http://schemas.microsoft.com/office/powerpoint/2010/main" val="3329026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7766-304C-4D46-B012-0BA0FB93F7B8}"/>
              </a:ext>
            </a:extLst>
          </p:cNvPr>
          <p:cNvSpPr>
            <a:spLocks noGrp="1"/>
          </p:cNvSpPr>
          <p:nvPr>
            <p:ph type="title"/>
          </p:nvPr>
        </p:nvSpPr>
        <p:spPr/>
        <p:txBody>
          <a:bodyPr/>
          <a:lstStyle/>
          <a:p>
            <a:r>
              <a:rPr lang="en-US" dirty="0"/>
              <a:t>MPI + X: Threads</a:t>
            </a:r>
          </a:p>
        </p:txBody>
      </p:sp>
      <p:sp>
        <p:nvSpPr>
          <p:cNvPr id="3" name="Text Placeholder 2">
            <a:extLst>
              <a:ext uri="{FF2B5EF4-FFF2-40B4-BE49-F238E27FC236}">
                <a16:creationId xmlns:a16="http://schemas.microsoft.com/office/drawing/2014/main" id="{9E23FEAA-53D7-934D-B4DD-FBA2A9B0889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82371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7F254235-45E4-5A45-B367-10800D256CD0}" type="slidenum">
              <a:rPr lang="en-US" smtClean="0"/>
              <a:pPr/>
              <a:t>37</a:t>
            </a:fld>
            <a:endParaRPr lang="en-US"/>
          </a:p>
        </p:txBody>
      </p:sp>
      <p:sp>
        <p:nvSpPr>
          <p:cNvPr id="2" name="Title 1"/>
          <p:cNvSpPr>
            <a:spLocks noGrp="1"/>
          </p:cNvSpPr>
          <p:nvPr>
            <p:ph type="title"/>
          </p:nvPr>
        </p:nvSpPr>
        <p:spPr/>
        <p:txBody>
          <a:bodyPr/>
          <a:lstStyle/>
          <a:p>
            <a:r>
              <a:rPr lang="en-US" dirty="0"/>
              <a:t>Why Hybrid MPI+X?</a:t>
            </a:r>
          </a:p>
        </p:txBody>
      </p:sp>
      <p:sp>
        <p:nvSpPr>
          <p:cNvPr id="3" name="Content Placeholder 2"/>
          <p:cNvSpPr>
            <a:spLocks noGrp="1"/>
          </p:cNvSpPr>
          <p:nvPr>
            <p:ph sz="quarter" idx="13"/>
          </p:nvPr>
        </p:nvSpPr>
        <p:spPr>
          <a:xfrm>
            <a:off x="455613" y="1203325"/>
            <a:ext cx="5202888" cy="3425825"/>
          </a:xfrm>
        </p:spPr>
        <p:txBody>
          <a:bodyPr>
            <a:normAutofit fontScale="92500" lnSpcReduction="10000"/>
          </a:bodyPr>
          <a:lstStyle/>
          <a:p>
            <a:pPr>
              <a:lnSpc>
                <a:spcPct val="120000"/>
              </a:lnSpc>
            </a:pPr>
            <a:r>
              <a:rPr lang="en-US" sz="1350" dirty="0">
                <a:solidFill>
                  <a:srgbClr val="003C71"/>
                </a:solidFill>
              </a:rPr>
              <a:t>Strong scaling applications are increasing in importance</a:t>
            </a:r>
          </a:p>
          <a:p>
            <a:pPr lvl="1">
              <a:lnSpc>
                <a:spcPct val="120000"/>
              </a:lnSpc>
            </a:pPr>
            <a:r>
              <a:rPr lang="en-US" sz="1200" dirty="0">
                <a:solidFill>
                  <a:srgbClr val="003C71"/>
                </a:solidFill>
              </a:rPr>
              <a:t>Hardware limitations: not all resources scale at the same rate as cores (e.g., memory capacity, network resources)</a:t>
            </a:r>
          </a:p>
          <a:p>
            <a:pPr lvl="1">
              <a:lnSpc>
                <a:spcPct val="120000"/>
              </a:lnSpc>
            </a:pPr>
            <a:r>
              <a:rPr lang="en-US" sz="1200" dirty="0">
                <a:solidFill>
                  <a:srgbClr val="003C71"/>
                </a:solidFill>
              </a:rPr>
              <a:t>Desire to solve the same problem faster on a bigger machine</a:t>
            </a:r>
            <a:endParaRPr lang="en-US" sz="1050" dirty="0">
              <a:solidFill>
                <a:srgbClr val="003C71"/>
              </a:solidFill>
            </a:endParaRPr>
          </a:p>
          <a:p>
            <a:pPr>
              <a:lnSpc>
                <a:spcPct val="120000"/>
              </a:lnSpc>
            </a:pPr>
            <a:r>
              <a:rPr lang="en-US" sz="1350" dirty="0">
                <a:solidFill>
                  <a:srgbClr val="003C71"/>
                </a:solidFill>
              </a:rPr>
              <a:t>Strong scaling pure MPI applications is getting harder</a:t>
            </a:r>
          </a:p>
          <a:p>
            <a:pPr lvl="1">
              <a:lnSpc>
                <a:spcPct val="120000"/>
              </a:lnSpc>
            </a:pPr>
            <a:r>
              <a:rPr lang="en-US" sz="1200" dirty="0">
                <a:solidFill>
                  <a:srgbClr val="003C71"/>
                </a:solidFill>
              </a:rPr>
              <a:t>On-node communication is costly compared to load/stores</a:t>
            </a:r>
          </a:p>
          <a:p>
            <a:pPr lvl="1">
              <a:lnSpc>
                <a:spcPct val="120000"/>
              </a:lnSpc>
            </a:pPr>
            <a:r>
              <a:rPr lang="en-US" sz="1200" dirty="0">
                <a:solidFill>
                  <a:srgbClr val="003C71"/>
                </a:solidFill>
              </a:rPr>
              <a:t>O(</a:t>
            </a:r>
            <a:r>
              <a:rPr lang="en-US" sz="1200" dirty="0" err="1">
                <a:solidFill>
                  <a:srgbClr val="003C71"/>
                </a:solidFill>
              </a:rPr>
              <a:t>P</a:t>
            </a:r>
            <a:r>
              <a:rPr lang="en-US" sz="1200" baseline="30000" dirty="0" err="1">
                <a:solidFill>
                  <a:srgbClr val="003C71"/>
                </a:solidFill>
              </a:rPr>
              <a:t>x</a:t>
            </a:r>
            <a:r>
              <a:rPr lang="en-US" sz="1200" dirty="0">
                <a:solidFill>
                  <a:srgbClr val="003C71"/>
                </a:solidFill>
              </a:rPr>
              <a:t>) communication patterns (e.g., All-to-all)  costly</a:t>
            </a:r>
          </a:p>
          <a:p>
            <a:r>
              <a:rPr lang="en-US" sz="1200" dirty="0">
                <a:solidFill>
                  <a:srgbClr val="003C71"/>
                </a:solidFill>
              </a:rPr>
              <a:t>MPI+X benefits (X= {</a:t>
            </a:r>
            <a:r>
              <a:rPr lang="en-US" sz="1200" dirty="0" err="1">
                <a:solidFill>
                  <a:srgbClr val="003C71"/>
                </a:solidFill>
              </a:rPr>
              <a:t>threads,MPI</a:t>
            </a:r>
            <a:r>
              <a:rPr lang="en-US" sz="1200" dirty="0">
                <a:solidFill>
                  <a:srgbClr val="003C71"/>
                </a:solidFill>
              </a:rPr>
              <a:t> shared-memory, etc.})</a:t>
            </a:r>
          </a:p>
          <a:p>
            <a:pPr lvl="1"/>
            <a:r>
              <a:rPr lang="en-US" sz="1050" dirty="0">
                <a:solidFill>
                  <a:srgbClr val="003C71"/>
                </a:solidFill>
              </a:rPr>
              <a:t>Less memory hungry (MPI runtime consumption, O(P) data structures, etc.)</a:t>
            </a:r>
          </a:p>
          <a:p>
            <a:pPr lvl="1"/>
            <a:r>
              <a:rPr lang="en-US" sz="1050" dirty="0">
                <a:solidFill>
                  <a:srgbClr val="003C71"/>
                </a:solidFill>
              </a:rPr>
              <a:t>Load/stores to access memory instead of message passing</a:t>
            </a:r>
          </a:p>
          <a:p>
            <a:pPr lvl="1"/>
            <a:r>
              <a:rPr lang="en-US" sz="1050" dirty="0">
                <a:solidFill>
                  <a:srgbClr val="003C71"/>
                </a:solidFill>
              </a:rPr>
              <a:t>P is reduced by constant C (#cores/process) for O(</a:t>
            </a:r>
            <a:r>
              <a:rPr lang="en-US" sz="1050" dirty="0" err="1">
                <a:solidFill>
                  <a:srgbClr val="003C71"/>
                </a:solidFill>
              </a:rPr>
              <a:t>P</a:t>
            </a:r>
            <a:r>
              <a:rPr lang="en-US" sz="1050" baseline="30000" dirty="0" err="1">
                <a:solidFill>
                  <a:srgbClr val="003C71"/>
                </a:solidFill>
              </a:rPr>
              <a:t>x</a:t>
            </a:r>
            <a:r>
              <a:rPr lang="en-US" sz="1050" dirty="0">
                <a:solidFill>
                  <a:srgbClr val="003C71"/>
                </a:solidFill>
              </a:rPr>
              <a:t>) communication patterns</a:t>
            </a:r>
          </a:p>
          <a:p>
            <a:pPr lvl="1">
              <a:lnSpc>
                <a:spcPct val="120000"/>
              </a:lnSpc>
            </a:pPr>
            <a:endParaRPr lang="en-US" sz="1200" dirty="0">
              <a:solidFill>
                <a:srgbClr val="003C71"/>
              </a:solidFill>
            </a:endParaRPr>
          </a:p>
        </p:txBody>
      </p:sp>
      <p:grpSp>
        <p:nvGrpSpPr>
          <p:cNvPr id="4" name="Group 3">
            <a:extLst>
              <a:ext uri="{FF2B5EF4-FFF2-40B4-BE49-F238E27FC236}">
                <a16:creationId xmlns:a16="http://schemas.microsoft.com/office/drawing/2014/main" id="{D872460F-FFB5-3B49-AF0A-D36E4550CCDA}"/>
              </a:ext>
            </a:extLst>
          </p:cNvPr>
          <p:cNvGrpSpPr/>
          <p:nvPr/>
        </p:nvGrpSpPr>
        <p:grpSpPr>
          <a:xfrm>
            <a:off x="5642757" y="987015"/>
            <a:ext cx="3116849" cy="2439207"/>
            <a:chOff x="4631362" y="997633"/>
            <a:chExt cx="3116849" cy="2439207"/>
          </a:xfrm>
        </p:grpSpPr>
        <p:pic>
          <p:nvPicPr>
            <p:cNvPr id="9" name="Picture 8" descr="mem_per_core.png"/>
            <p:cNvPicPr>
              <a:picLocks noChangeAspect="1"/>
            </p:cNvPicPr>
            <p:nvPr/>
          </p:nvPicPr>
          <p:blipFill>
            <a:blip r:embed="rId2" cstate="print"/>
            <a:stretch>
              <a:fillRect/>
            </a:stretch>
          </p:blipFill>
          <p:spPr>
            <a:xfrm>
              <a:off x="4631362" y="997633"/>
              <a:ext cx="3101106" cy="1862033"/>
            </a:xfrm>
            <a:prstGeom prst="rect">
              <a:avLst/>
            </a:prstGeom>
          </p:spPr>
        </p:pic>
        <p:sp>
          <p:nvSpPr>
            <p:cNvPr id="10" name="TextBox 9"/>
            <p:cNvSpPr txBox="1"/>
            <p:nvPr/>
          </p:nvSpPr>
          <p:spPr>
            <a:xfrm>
              <a:off x="4972051" y="2929009"/>
              <a:ext cx="2776160" cy="507831"/>
            </a:xfrm>
            <a:prstGeom prst="rect">
              <a:avLst/>
            </a:prstGeom>
            <a:noFill/>
          </p:spPr>
          <p:txBody>
            <a:bodyPr wrap="square" rtlCol="0">
              <a:spAutoFit/>
            </a:bodyPr>
            <a:lstStyle/>
            <a:p>
              <a:pPr defTabSz="342812"/>
              <a:r>
                <a:rPr lang="en-US" sz="900" b="1" dirty="0">
                  <a:solidFill>
                    <a:srgbClr val="7F7F7F"/>
                  </a:solidFill>
                  <a:latin typeface="Calibri"/>
                </a:rPr>
                <a:t>Evolution of the memory capacity per core in the Top500 list </a:t>
              </a:r>
              <a:r>
                <a:rPr lang="en-US" sz="900" dirty="0">
                  <a:solidFill>
                    <a:srgbClr val="7F7F7F"/>
                  </a:solidFill>
                  <a:latin typeface="Calibri"/>
                </a:rPr>
                <a:t>(Peter </a:t>
              </a:r>
              <a:r>
                <a:rPr lang="en-US" sz="900" dirty="0" err="1">
                  <a:solidFill>
                    <a:srgbClr val="7F7F7F"/>
                  </a:solidFill>
                  <a:latin typeface="Calibri"/>
                </a:rPr>
                <a:t>Kogge</a:t>
              </a:r>
              <a:r>
                <a:rPr lang="en-US" sz="900" dirty="0">
                  <a:solidFill>
                    <a:srgbClr val="7F7F7F"/>
                  </a:solidFill>
                  <a:latin typeface="Calibri"/>
                </a:rPr>
                <a:t>. </a:t>
              </a:r>
              <a:r>
                <a:rPr lang="en-US" sz="900" dirty="0" err="1">
                  <a:solidFill>
                    <a:srgbClr val="7F7F7F"/>
                  </a:solidFill>
                  <a:latin typeface="Calibri"/>
                </a:rPr>
                <a:t>Pim</a:t>
              </a:r>
              <a:r>
                <a:rPr lang="en-US" sz="900" dirty="0">
                  <a:solidFill>
                    <a:srgbClr val="7F7F7F"/>
                  </a:solidFill>
                  <a:latin typeface="Calibri"/>
                </a:rPr>
                <a:t> &amp; memory: The need for a revolution in architecture.)</a:t>
              </a:r>
            </a:p>
          </p:txBody>
        </p:sp>
      </p:grpSp>
      <p:sp>
        <p:nvSpPr>
          <p:cNvPr id="11" name="Diamond 10"/>
          <p:cNvSpPr/>
          <p:nvPr/>
        </p:nvSpPr>
        <p:spPr>
          <a:xfrm>
            <a:off x="8466364" y="1891829"/>
            <a:ext cx="57150" cy="5715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12"/>
            <a:endParaRPr lang="en-US" sz="1350">
              <a:solidFill>
                <a:prstClr val="white"/>
              </a:solidFill>
              <a:latin typeface="Calibri"/>
            </a:endParaRPr>
          </a:p>
        </p:txBody>
      </p:sp>
      <p:sp>
        <p:nvSpPr>
          <p:cNvPr id="12" name="TextBox 11"/>
          <p:cNvSpPr txBox="1"/>
          <p:nvPr/>
        </p:nvSpPr>
        <p:spPr>
          <a:xfrm>
            <a:off x="7911431" y="1822021"/>
            <a:ext cx="538930" cy="276999"/>
          </a:xfrm>
          <a:prstGeom prst="rect">
            <a:avLst/>
          </a:prstGeom>
          <a:noFill/>
        </p:spPr>
        <p:txBody>
          <a:bodyPr wrap="none" rtlCol="0">
            <a:spAutoFit/>
          </a:bodyPr>
          <a:lstStyle/>
          <a:p>
            <a:pPr algn="ctr" defTabSz="342812"/>
            <a:r>
              <a:rPr lang="en-US" sz="600" b="1" dirty="0">
                <a:solidFill>
                  <a:srgbClr val="5C0426"/>
                </a:solidFill>
                <a:latin typeface="Calibri"/>
              </a:rPr>
              <a:t>Sunway</a:t>
            </a:r>
            <a:br>
              <a:rPr lang="en-US" sz="600" b="1" dirty="0">
                <a:solidFill>
                  <a:srgbClr val="5C0426"/>
                </a:solidFill>
                <a:latin typeface="Calibri"/>
              </a:rPr>
            </a:br>
            <a:r>
              <a:rPr lang="en-US" sz="600" b="1" dirty="0" err="1">
                <a:solidFill>
                  <a:srgbClr val="5C0426"/>
                </a:solidFill>
                <a:latin typeface="Calibri"/>
              </a:rPr>
              <a:t>TaihuLight</a:t>
            </a:r>
            <a:r>
              <a:rPr lang="en-US" sz="600" b="1" dirty="0">
                <a:solidFill>
                  <a:srgbClr val="5C0426"/>
                </a:solidFill>
                <a:latin typeface="Calibri"/>
              </a:rPr>
              <a:t> </a:t>
            </a:r>
          </a:p>
        </p:txBody>
      </p:sp>
      <p:sp>
        <p:nvSpPr>
          <p:cNvPr id="16" name="Footer Placeholder 1">
            <a:extLst>
              <a:ext uri="{FF2B5EF4-FFF2-40B4-BE49-F238E27FC236}">
                <a16:creationId xmlns:a16="http://schemas.microsoft.com/office/drawing/2014/main" id="{49033B07-8F0A-9644-AC49-C6FA635D86FE}"/>
              </a:ext>
            </a:extLst>
          </p:cNvPr>
          <p:cNvSpPr>
            <a:spLocks noGrp="1"/>
          </p:cNvSpPr>
          <p:nvPr>
            <p:ph type="ftr" sz="quarter" idx="3"/>
          </p:nvPr>
        </p:nvSpPr>
        <p:spPr>
          <a:xfrm>
            <a:off x="3124200" y="4824387"/>
            <a:ext cx="2895600" cy="273844"/>
          </a:xfrm>
        </p:spPr>
        <p:txBody>
          <a:bodyPr/>
          <a:lstStyle/>
          <a:p>
            <a:r>
              <a:rPr lang="en-US" dirty="0"/>
              <a:t>Advanced MPI, Argonne (06/14/2016)</a:t>
            </a:r>
          </a:p>
        </p:txBody>
      </p:sp>
      <p:sp>
        <p:nvSpPr>
          <p:cNvPr id="5" name="Rounded Rectangle 4">
            <a:extLst>
              <a:ext uri="{FF2B5EF4-FFF2-40B4-BE49-F238E27FC236}">
                <a16:creationId xmlns:a16="http://schemas.microsoft.com/office/drawing/2014/main" id="{F1A20FA8-FD9B-684C-81DF-3D9AA9BE9790}"/>
              </a:ext>
            </a:extLst>
          </p:cNvPr>
          <p:cNvSpPr/>
          <p:nvPr/>
        </p:nvSpPr>
        <p:spPr>
          <a:xfrm>
            <a:off x="5332383" y="3615530"/>
            <a:ext cx="3721853" cy="95486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Strong scaling = fixed problem size</a:t>
            </a:r>
          </a:p>
          <a:p>
            <a:pPr algn="ctr"/>
            <a:r>
              <a:rPr lang="en-US" sz="1600" dirty="0"/>
              <a:t>Weak scaling = variable problem size</a:t>
            </a:r>
          </a:p>
        </p:txBody>
      </p:sp>
    </p:spTree>
    <p:extLst>
      <p:ext uri="{BB962C8B-B14F-4D97-AF65-F5344CB8AC3E}">
        <p14:creationId xmlns:p14="http://schemas.microsoft.com/office/powerpoint/2010/main" val="412658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447375" y="2540150"/>
          <a:ext cx="2763520" cy="2074544"/>
        </p:xfrm>
        <a:graphic>
          <a:graphicData uri="http://schemas.openxmlformats.org/drawingml/2006/table">
            <a:tbl>
              <a:tblPr firstRow="1" bandRow="1">
                <a:tableStyleId>{5940675A-B579-460E-94D1-54222C63F5DA}</a:tableStyleId>
              </a:tblPr>
              <a:tblGrid>
                <a:gridCol w="162560">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gridCol w="162560">
                  <a:extLst>
                    <a:ext uri="{9D8B030D-6E8A-4147-A177-3AD203B41FA5}">
                      <a16:colId xmlns:a16="http://schemas.microsoft.com/office/drawing/2014/main" val="20002"/>
                    </a:ext>
                  </a:extLst>
                </a:gridCol>
                <a:gridCol w="162560">
                  <a:extLst>
                    <a:ext uri="{9D8B030D-6E8A-4147-A177-3AD203B41FA5}">
                      <a16:colId xmlns:a16="http://schemas.microsoft.com/office/drawing/2014/main" val="20003"/>
                    </a:ext>
                  </a:extLst>
                </a:gridCol>
                <a:gridCol w="162560">
                  <a:extLst>
                    <a:ext uri="{9D8B030D-6E8A-4147-A177-3AD203B41FA5}">
                      <a16:colId xmlns:a16="http://schemas.microsoft.com/office/drawing/2014/main" val="20004"/>
                    </a:ext>
                  </a:extLst>
                </a:gridCol>
                <a:gridCol w="162560">
                  <a:extLst>
                    <a:ext uri="{9D8B030D-6E8A-4147-A177-3AD203B41FA5}">
                      <a16:colId xmlns:a16="http://schemas.microsoft.com/office/drawing/2014/main" val="20005"/>
                    </a:ext>
                  </a:extLst>
                </a:gridCol>
                <a:gridCol w="162560">
                  <a:extLst>
                    <a:ext uri="{9D8B030D-6E8A-4147-A177-3AD203B41FA5}">
                      <a16:colId xmlns:a16="http://schemas.microsoft.com/office/drawing/2014/main" val="20006"/>
                    </a:ext>
                  </a:extLst>
                </a:gridCol>
                <a:gridCol w="162560">
                  <a:extLst>
                    <a:ext uri="{9D8B030D-6E8A-4147-A177-3AD203B41FA5}">
                      <a16:colId xmlns:a16="http://schemas.microsoft.com/office/drawing/2014/main" val="20007"/>
                    </a:ext>
                  </a:extLst>
                </a:gridCol>
                <a:gridCol w="162560">
                  <a:extLst>
                    <a:ext uri="{9D8B030D-6E8A-4147-A177-3AD203B41FA5}">
                      <a16:colId xmlns:a16="http://schemas.microsoft.com/office/drawing/2014/main" val="20008"/>
                    </a:ext>
                  </a:extLst>
                </a:gridCol>
                <a:gridCol w="162560">
                  <a:extLst>
                    <a:ext uri="{9D8B030D-6E8A-4147-A177-3AD203B41FA5}">
                      <a16:colId xmlns:a16="http://schemas.microsoft.com/office/drawing/2014/main" val="20009"/>
                    </a:ext>
                  </a:extLst>
                </a:gridCol>
                <a:gridCol w="162560">
                  <a:extLst>
                    <a:ext uri="{9D8B030D-6E8A-4147-A177-3AD203B41FA5}">
                      <a16:colId xmlns:a16="http://schemas.microsoft.com/office/drawing/2014/main" val="20010"/>
                    </a:ext>
                  </a:extLst>
                </a:gridCol>
                <a:gridCol w="162560">
                  <a:extLst>
                    <a:ext uri="{9D8B030D-6E8A-4147-A177-3AD203B41FA5}">
                      <a16:colId xmlns:a16="http://schemas.microsoft.com/office/drawing/2014/main" val="20011"/>
                    </a:ext>
                  </a:extLst>
                </a:gridCol>
                <a:gridCol w="162560">
                  <a:extLst>
                    <a:ext uri="{9D8B030D-6E8A-4147-A177-3AD203B41FA5}">
                      <a16:colId xmlns:a16="http://schemas.microsoft.com/office/drawing/2014/main" val="20012"/>
                    </a:ext>
                  </a:extLst>
                </a:gridCol>
                <a:gridCol w="162560">
                  <a:extLst>
                    <a:ext uri="{9D8B030D-6E8A-4147-A177-3AD203B41FA5}">
                      <a16:colId xmlns:a16="http://schemas.microsoft.com/office/drawing/2014/main" val="20013"/>
                    </a:ext>
                  </a:extLst>
                </a:gridCol>
                <a:gridCol w="162560">
                  <a:extLst>
                    <a:ext uri="{9D8B030D-6E8A-4147-A177-3AD203B41FA5}">
                      <a16:colId xmlns:a16="http://schemas.microsoft.com/office/drawing/2014/main" val="20014"/>
                    </a:ext>
                  </a:extLst>
                </a:gridCol>
                <a:gridCol w="162560">
                  <a:extLst>
                    <a:ext uri="{9D8B030D-6E8A-4147-A177-3AD203B41FA5}">
                      <a16:colId xmlns:a16="http://schemas.microsoft.com/office/drawing/2014/main" val="20015"/>
                    </a:ext>
                  </a:extLst>
                </a:gridCol>
                <a:gridCol w="162560">
                  <a:extLst>
                    <a:ext uri="{9D8B030D-6E8A-4147-A177-3AD203B41FA5}">
                      <a16:colId xmlns:a16="http://schemas.microsoft.com/office/drawing/2014/main" val="20016"/>
                    </a:ext>
                  </a:extLst>
                </a:gridCol>
              </a:tblGrid>
              <a:tr h="122032">
                <a:tc>
                  <a:txBody>
                    <a:bodyPr/>
                    <a:lstStyle/>
                    <a:p>
                      <a:endParaRPr lang="en-US" sz="300" dirty="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B w="12700" cap="flat" cmpd="sng" algn="ctr">
                      <a:noFill/>
                      <a:prstDash val="solid"/>
                      <a:round/>
                      <a:headEnd type="none" w="med" len="med"/>
                      <a:tailEnd type="none" w="med" len="med"/>
                    </a:lnB>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B w="12700" cap="flat" cmpd="sng" algn="ctr">
                      <a:noFill/>
                      <a:prstDash val="solid"/>
                      <a:round/>
                      <a:headEnd type="none" w="med" len="med"/>
                      <a:tailEnd type="none" w="med" len="med"/>
                    </a:lnB>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B w="12700" cap="flat" cmpd="sng" algn="ctr">
                      <a:noFill/>
                      <a:prstDash val="solid"/>
                      <a:round/>
                      <a:headEnd type="none" w="med" len="med"/>
                      <a:tailEnd type="none" w="med" len="med"/>
                    </a:lnB>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extLst>
                  <a:ext uri="{0D108BD9-81ED-4DB2-BD59-A6C34878D82A}">
                    <a16:rowId xmlns:a16="http://schemas.microsoft.com/office/drawing/2014/main" val="10000"/>
                  </a:ext>
                </a:extLst>
              </a:tr>
              <a:tr h="122032">
                <a:tc>
                  <a:txBody>
                    <a:bodyPr/>
                    <a:lstStyle/>
                    <a:p>
                      <a:endParaRPr lang="en-US" sz="30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extLst>
                  <a:ext uri="{0D108BD9-81ED-4DB2-BD59-A6C34878D82A}">
                    <a16:rowId xmlns:a16="http://schemas.microsoft.com/office/drawing/2014/main" val="10001"/>
                  </a:ext>
                </a:extLst>
              </a:tr>
              <a:tr h="122032">
                <a:tc>
                  <a:txBody>
                    <a:bodyPr/>
                    <a:lstStyle/>
                    <a:p>
                      <a:endParaRPr lang="en-US" sz="30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solidFill>
                      <a:schemeClr val="accent6"/>
                    </a:solidFill>
                  </a:tcPr>
                </a:tc>
                <a:tc>
                  <a:txBody>
                    <a:bodyPr/>
                    <a:lstStyle/>
                    <a:p>
                      <a:endParaRPr lang="en-US" sz="30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extLst>
                  <a:ext uri="{0D108BD9-81ED-4DB2-BD59-A6C34878D82A}">
                    <a16:rowId xmlns:a16="http://schemas.microsoft.com/office/drawing/2014/main" val="10002"/>
                  </a:ext>
                </a:extLst>
              </a:tr>
              <a:tr h="122032">
                <a:tc>
                  <a:txBody>
                    <a:bodyPr/>
                    <a:lstStyle/>
                    <a:p>
                      <a:endParaRPr lang="en-US" sz="300" dirty="0"/>
                    </a:p>
                  </a:txBody>
                  <a:tcPr marL="68580" marR="68580" marT="34290" marB="34290">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10003"/>
                  </a:ext>
                </a:extLst>
              </a:tr>
              <a:tr h="122032">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extLst>
                  <a:ext uri="{0D108BD9-81ED-4DB2-BD59-A6C34878D82A}">
                    <a16:rowId xmlns:a16="http://schemas.microsoft.com/office/drawing/2014/main" val="10004"/>
                  </a:ext>
                </a:extLst>
              </a:tr>
              <a:tr h="122032">
                <a:tc>
                  <a:txBody>
                    <a:bodyPr/>
                    <a:lstStyle/>
                    <a:p>
                      <a:endParaRPr lang="en-US" sz="300" dirty="0"/>
                    </a:p>
                  </a:txBody>
                  <a:tcPr marL="68580" marR="68580" marT="34290" marB="34290"/>
                </a:tc>
                <a:tc>
                  <a:txBody>
                    <a:bodyPr/>
                    <a:lstStyle/>
                    <a:p>
                      <a:endParaRPr lang="en-US" sz="300" dirty="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dirty="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extLst>
                  <a:ext uri="{0D108BD9-81ED-4DB2-BD59-A6C34878D82A}">
                    <a16:rowId xmlns:a16="http://schemas.microsoft.com/office/drawing/2014/main" val="10005"/>
                  </a:ext>
                </a:extLst>
              </a:tr>
              <a:tr h="122032">
                <a:tc>
                  <a:txBody>
                    <a:bodyPr/>
                    <a:lstStyle/>
                    <a:p>
                      <a:endParaRPr lang="en-US" sz="30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dirty="0"/>
                    </a:p>
                  </a:txBody>
                  <a:tcPr marL="68580" marR="68580" marT="34290" marB="34290"/>
                </a:tc>
                <a:tc>
                  <a:txBody>
                    <a:bodyPr/>
                    <a:lstStyle/>
                    <a:p>
                      <a:endParaRPr lang="en-US" sz="30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extLst>
                  <a:ext uri="{0D108BD9-81ED-4DB2-BD59-A6C34878D82A}">
                    <a16:rowId xmlns:a16="http://schemas.microsoft.com/office/drawing/2014/main" val="10006"/>
                  </a:ext>
                </a:extLst>
              </a:tr>
              <a:tr h="122032">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extLst>
                  <a:ext uri="{0D108BD9-81ED-4DB2-BD59-A6C34878D82A}">
                    <a16:rowId xmlns:a16="http://schemas.microsoft.com/office/drawing/2014/main" val="10007"/>
                  </a:ext>
                </a:extLst>
              </a:tr>
              <a:tr h="122032">
                <a:tc>
                  <a:txBody>
                    <a:bodyPr/>
                    <a:lstStyle/>
                    <a:p>
                      <a:endParaRPr lang="en-US" sz="300" dirty="0"/>
                    </a:p>
                  </a:txBody>
                  <a:tcPr marL="68580" marR="68580" marT="34290" marB="34290">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10008"/>
                  </a:ext>
                </a:extLst>
              </a:tr>
              <a:tr h="122032">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solidFill>
                      <a:schemeClr val="accent6"/>
                    </a:solidFill>
                  </a:tcPr>
                </a:tc>
                <a:tc>
                  <a:txBody>
                    <a:bodyPr/>
                    <a:lstStyle/>
                    <a:p>
                      <a:endParaRPr lang="en-US" sz="30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extLst>
                  <a:ext uri="{0D108BD9-81ED-4DB2-BD59-A6C34878D82A}">
                    <a16:rowId xmlns:a16="http://schemas.microsoft.com/office/drawing/2014/main" val="10009"/>
                  </a:ext>
                </a:extLst>
              </a:tr>
              <a:tr h="122032">
                <a:tc>
                  <a:txBody>
                    <a:bodyPr/>
                    <a:lstStyle/>
                    <a:p>
                      <a:endParaRPr lang="en-US" sz="30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extLst>
                  <a:ext uri="{0D108BD9-81ED-4DB2-BD59-A6C34878D82A}">
                    <a16:rowId xmlns:a16="http://schemas.microsoft.com/office/drawing/2014/main" val="10010"/>
                  </a:ext>
                </a:extLst>
              </a:tr>
              <a:tr h="122032">
                <a:tc>
                  <a:txBody>
                    <a:bodyPr/>
                    <a:lstStyle/>
                    <a:p>
                      <a:endParaRPr lang="en-US" sz="30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tc>
                <a:tc>
                  <a:txBody>
                    <a:bodyPr/>
                    <a:lstStyle/>
                    <a:p>
                      <a:endParaRPr lang="en-US" sz="300" dirty="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extLst>
                  <a:ext uri="{0D108BD9-81ED-4DB2-BD59-A6C34878D82A}">
                    <a16:rowId xmlns:a16="http://schemas.microsoft.com/office/drawing/2014/main" val="10011"/>
                  </a:ext>
                </a:extLst>
              </a:tr>
              <a:tr h="122032">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extLst>
                  <a:ext uri="{0D108BD9-81ED-4DB2-BD59-A6C34878D82A}">
                    <a16:rowId xmlns:a16="http://schemas.microsoft.com/office/drawing/2014/main" val="10012"/>
                  </a:ext>
                </a:extLst>
              </a:tr>
              <a:tr h="122032">
                <a:tc>
                  <a:txBody>
                    <a:bodyPr/>
                    <a:lstStyle/>
                    <a:p>
                      <a:endParaRPr lang="en-US" sz="300" dirty="0"/>
                    </a:p>
                  </a:txBody>
                  <a:tcPr marL="68580" marR="68580" marT="34290" marB="34290">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300" dirty="0"/>
                    </a:p>
                  </a:txBody>
                  <a:tcPr marL="68580" marR="68580" marT="34290" marB="34290">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10013"/>
                  </a:ext>
                </a:extLst>
              </a:tr>
              <a:tr h="122032">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solidFill>
                      <a:schemeClr val="accent6"/>
                    </a:solidFill>
                  </a:tcPr>
                </a:tc>
                <a:extLst>
                  <a:ext uri="{0D108BD9-81ED-4DB2-BD59-A6C34878D82A}">
                    <a16:rowId xmlns:a16="http://schemas.microsoft.com/office/drawing/2014/main" val="10014"/>
                  </a:ext>
                </a:extLst>
              </a:tr>
              <a:tr h="122032">
                <a:tc>
                  <a:txBody>
                    <a:bodyPr/>
                    <a:lstStyle/>
                    <a:p>
                      <a:endParaRPr lang="en-US" sz="300"/>
                    </a:p>
                  </a:txBody>
                  <a:tcPr marL="68580" marR="68580" marT="34290" marB="34290"/>
                </a:tc>
                <a:tc>
                  <a:txBody>
                    <a:bodyPr/>
                    <a:lstStyle/>
                    <a:p>
                      <a:endParaRPr lang="en-US" sz="300"/>
                    </a:p>
                  </a:txBody>
                  <a:tcPr marL="68580" marR="68580" marT="34290" marB="34290"/>
                </a:tc>
                <a:tc>
                  <a:txBody>
                    <a:bodyPr/>
                    <a:lstStyle/>
                    <a:p>
                      <a:endParaRPr lang="en-US" sz="30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extLst>
                  <a:ext uri="{0D108BD9-81ED-4DB2-BD59-A6C34878D82A}">
                    <a16:rowId xmlns:a16="http://schemas.microsoft.com/office/drawing/2014/main" val="10015"/>
                  </a:ext>
                </a:extLst>
              </a:tr>
              <a:tr h="122032">
                <a:tc>
                  <a:txBody>
                    <a:bodyPr/>
                    <a:lstStyle/>
                    <a:p>
                      <a:endParaRPr lang="en-US" sz="300" dirty="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tc>
                <a:tc>
                  <a:txBody>
                    <a:bodyPr/>
                    <a:lstStyle/>
                    <a:p>
                      <a:endParaRPr lang="en-US" sz="300"/>
                    </a:p>
                  </a:txBody>
                  <a:tcPr marL="68580" marR="68580" marT="34290" marB="34290"/>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lnT w="12700" cap="flat" cmpd="sng" algn="ctr">
                      <a:noFill/>
                      <a:prstDash val="solid"/>
                      <a:round/>
                      <a:headEnd type="none" w="med" len="med"/>
                      <a:tailEnd type="none" w="med" len="med"/>
                    </a:lnT>
                    <a:solidFill>
                      <a:schemeClr val="bg1"/>
                    </a:solidFill>
                  </a:tcPr>
                </a:tc>
                <a:tc>
                  <a:txBody>
                    <a:bodyPr/>
                    <a:lstStyle/>
                    <a:p>
                      <a:endParaRPr lang="en-US" sz="300" dirty="0"/>
                    </a:p>
                  </a:txBody>
                  <a:tcPr marL="68580" marR="68580" marT="34290" marB="34290">
                    <a:solidFill>
                      <a:schemeClr val="accent6"/>
                    </a:solidFill>
                  </a:tcPr>
                </a:tc>
                <a:tc>
                  <a:txBody>
                    <a:bodyPr/>
                    <a:lstStyle/>
                    <a:p>
                      <a:endParaRPr lang="en-US" sz="300" dirty="0"/>
                    </a:p>
                  </a:txBody>
                  <a:tcPr marL="68580" marR="68580" marT="34290" marB="34290"/>
                </a:tc>
                <a:tc>
                  <a:txBody>
                    <a:bodyPr/>
                    <a:lstStyle/>
                    <a:p>
                      <a:endParaRPr lang="en-US" sz="300" dirty="0"/>
                    </a:p>
                  </a:txBody>
                  <a:tcPr marL="68580" marR="68580" marT="34290" marB="34290"/>
                </a:tc>
                <a:extLst>
                  <a:ext uri="{0D108BD9-81ED-4DB2-BD59-A6C34878D82A}">
                    <a16:rowId xmlns:a16="http://schemas.microsoft.com/office/drawing/2014/main" val="10016"/>
                  </a:ext>
                </a:extLst>
              </a:tr>
            </a:tbl>
          </a:graphicData>
        </a:graphic>
      </p:graphicFrame>
      <p:graphicFrame>
        <p:nvGraphicFramePr>
          <p:cNvPr id="5" name="Table 4"/>
          <p:cNvGraphicFramePr>
            <a:graphicFrameLocks noGrp="1"/>
          </p:cNvGraphicFramePr>
          <p:nvPr>
            <p:extLst/>
          </p:nvPr>
        </p:nvGraphicFramePr>
        <p:xfrm>
          <a:off x="4860436" y="2554605"/>
          <a:ext cx="2743202" cy="2095500"/>
        </p:xfrm>
        <a:graphic>
          <a:graphicData uri="http://schemas.openxmlformats.org/drawingml/2006/table">
            <a:tbl>
              <a:tblPr firstRow="1" bandRow="1">
                <a:tableStyleId>{5940675A-B579-460E-94D1-54222C63F5DA}</a:tableStyleId>
              </a:tblPr>
              <a:tblGrid>
                <a:gridCol w="249382">
                  <a:extLst>
                    <a:ext uri="{9D8B030D-6E8A-4147-A177-3AD203B41FA5}">
                      <a16:colId xmlns:a16="http://schemas.microsoft.com/office/drawing/2014/main" val="20000"/>
                    </a:ext>
                  </a:extLst>
                </a:gridCol>
                <a:gridCol w="249382">
                  <a:extLst>
                    <a:ext uri="{9D8B030D-6E8A-4147-A177-3AD203B41FA5}">
                      <a16:colId xmlns:a16="http://schemas.microsoft.com/office/drawing/2014/main" val="20001"/>
                    </a:ext>
                  </a:extLst>
                </a:gridCol>
                <a:gridCol w="249382">
                  <a:extLst>
                    <a:ext uri="{9D8B030D-6E8A-4147-A177-3AD203B41FA5}">
                      <a16:colId xmlns:a16="http://schemas.microsoft.com/office/drawing/2014/main" val="20002"/>
                    </a:ext>
                  </a:extLst>
                </a:gridCol>
                <a:gridCol w="249382">
                  <a:extLst>
                    <a:ext uri="{9D8B030D-6E8A-4147-A177-3AD203B41FA5}">
                      <a16:colId xmlns:a16="http://schemas.microsoft.com/office/drawing/2014/main" val="20003"/>
                    </a:ext>
                  </a:extLst>
                </a:gridCol>
                <a:gridCol w="249382">
                  <a:extLst>
                    <a:ext uri="{9D8B030D-6E8A-4147-A177-3AD203B41FA5}">
                      <a16:colId xmlns:a16="http://schemas.microsoft.com/office/drawing/2014/main" val="20004"/>
                    </a:ext>
                  </a:extLst>
                </a:gridCol>
                <a:gridCol w="249382">
                  <a:extLst>
                    <a:ext uri="{9D8B030D-6E8A-4147-A177-3AD203B41FA5}">
                      <a16:colId xmlns:a16="http://schemas.microsoft.com/office/drawing/2014/main" val="20005"/>
                    </a:ext>
                  </a:extLst>
                </a:gridCol>
                <a:gridCol w="249382">
                  <a:extLst>
                    <a:ext uri="{9D8B030D-6E8A-4147-A177-3AD203B41FA5}">
                      <a16:colId xmlns:a16="http://schemas.microsoft.com/office/drawing/2014/main" val="20006"/>
                    </a:ext>
                  </a:extLst>
                </a:gridCol>
                <a:gridCol w="249382">
                  <a:extLst>
                    <a:ext uri="{9D8B030D-6E8A-4147-A177-3AD203B41FA5}">
                      <a16:colId xmlns:a16="http://schemas.microsoft.com/office/drawing/2014/main" val="20007"/>
                    </a:ext>
                  </a:extLst>
                </a:gridCol>
                <a:gridCol w="249382">
                  <a:extLst>
                    <a:ext uri="{9D8B030D-6E8A-4147-A177-3AD203B41FA5}">
                      <a16:colId xmlns:a16="http://schemas.microsoft.com/office/drawing/2014/main" val="20008"/>
                    </a:ext>
                  </a:extLst>
                </a:gridCol>
                <a:gridCol w="249382">
                  <a:extLst>
                    <a:ext uri="{9D8B030D-6E8A-4147-A177-3AD203B41FA5}">
                      <a16:colId xmlns:a16="http://schemas.microsoft.com/office/drawing/2014/main" val="20009"/>
                    </a:ext>
                  </a:extLst>
                </a:gridCol>
                <a:gridCol w="249382">
                  <a:extLst>
                    <a:ext uri="{9D8B030D-6E8A-4147-A177-3AD203B41FA5}">
                      <a16:colId xmlns:a16="http://schemas.microsoft.com/office/drawing/2014/main" val="20010"/>
                    </a:ext>
                  </a:extLst>
                </a:gridCol>
              </a:tblGrid>
              <a:tr h="188595">
                <a:tc>
                  <a:txBody>
                    <a:bodyPr/>
                    <a:lstStyle/>
                    <a:p>
                      <a:endParaRPr lang="en-US" sz="800" dirty="0"/>
                    </a:p>
                  </a:txBody>
                  <a:tcPr marL="68580" marR="68580" marT="34290" marB="34290"/>
                </a:tc>
                <a:tc>
                  <a:txBody>
                    <a:bodyPr/>
                    <a:lstStyle/>
                    <a:p>
                      <a:endParaRPr lang="en-US" sz="800" dirty="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dirty="0"/>
                    </a:p>
                  </a:txBody>
                  <a:tcPr marL="68580" marR="68580" marT="34290" marB="34290">
                    <a:solidFill>
                      <a:schemeClr val="accent6"/>
                    </a:solidFill>
                  </a:tcPr>
                </a:tc>
                <a:tc>
                  <a:txBody>
                    <a:bodyPr/>
                    <a:lstStyle/>
                    <a:p>
                      <a:endParaRPr lang="en-US" sz="800" dirty="0"/>
                    </a:p>
                  </a:txBody>
                  <a:tcPr marL="68580" marR="68580" marT="34290" marB="34290">
                    <a:lnB w="12700" cap="flat" cmpd="sng" algn="ctr">
                      <a:noFill/>
                      <a:prstDash val="solid"/>
                      <a:round/>
                      <a:headEnd type="none" w="med" len="med"/>
                      <a:tailEnd type="none" w="med" len="med"/>
                    </a:lnB>
                    <a:solidFill>
                      <a:schemeClr val="bg1"/>
                    </a:solidFill>
                  </a:tcPr>
                </a:tc>
                <a:tc>
                  <a:txBody>
                    <a:bodyPr/>
                    <a:lstStyle/>
                    <a:p>
                      <a:endParaRPr lang="en-US" sz="800" dirty="0"/>
                    </a:p>
                  </a:txBody>
                  <a:tcPr marL="68580" marR="68580" marT="34290" marB="34290">
                    <a:solidFill>
                      <a:schemeClr val="accent6"/>
                    </a:solidFill>
                  </a:tcPr>
                </a:tc>
                <a:tc>
                  <a:txBody>
                    <a:bodyPr/>
                    <a:lstStyle/>
                    <a:p>
                      <a:endParaRPr lang="en-US" sz="800" dirty="0"/>
                    </a:p>
                  </a:txBody>
                  <a:tcPr marL="68580" marR="68580" marT="34290" marB="34290"/>
                </a:tc>
                <a:tc>
                  <a:txBody>
                    <a:bodyPr/>
                    <a:lstStyle/>
                    <a:p>
                      <a:endParaRPr lang="en-US" sz="800" dirty="0"/>
                    </a:p>
                  </a:txBody>
                  <a:tcPr marL="68580" marR="68580" marT="34290" marB="34290"/>
                </a:tc>
                <a:tc>
                  <a:txBody>
                    <a:bodyPr/>
                    <a:lstStyle/>
                    <a:p>
                      <a:endParaRPr lang="en-US" sz="800" dirty="0"/>
                    </a:p>
                  </a:txBody>
                  <a:tcPr marL="68580" marR="68580" marT="34290" marB="34290"/>
                </a:tc>
                <a:tc>
                  <a:txBody>
                    <a:bodyPr/>
                    <a:lstStyle/>
                    <a:p>
                      <a:endParaRPr lang="en-US" sz="800" dirty="0"/>
                    </a:p>
                  </a:txBody>
                  <a:tcPr marL="68580" marR="68580" marT="34290" marB="34290"/>
                </a:tc>
                <a:extLst>
                  <a:ext uri="{0D108BD9-81ED-4DB2-BD59-A6C34878D82A}">
                    <a16:rowId xmlns:a16="http://schemas.microsoft.com/office/drawing/2014/main" val="10000"/>
                  </a:ext>
                </a:extLst>
              </a:tr>
              <a:tr h="188595">
                <a:tc>
                  <a:txBody>
                    <a:bodyPr/>
                    <a:lstStyle/>
                    <a:p>
                      <a:endParaRPr lang="en-US" sz="800"/>
                    </a:p>
                  </a:txBody>
                  <a:tcPr marL="68580" marR="68580" marT="34290" marB="34290"/>
                </a:tc>
                <a:tc>
                  <a:txBody>
                    <a:bodyPr/>
                    <a:lstStyle/>
                    <a:p>
                      <a:endParaRPr lang="en-US" sz="800" dirty="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dirty="0"/>
                    </a:p>
                  </a:txBody>
                  <a:tcPr marL="68580" marR="68580" marT="34290" marB="34290">
                    <a:solidFill>
                      <a:schemeClr val="accent6"/>
                    </a:solidFill>
                  </a:tcPr>
                </a:tc>
                <a:tc>
                  <a:txBody>
                    <a:bodyPr/>
                    <a:lstStyle/>
                    <a:p>
                      <a:endParaRPr lang="en-US" sz="8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800"/>
                    </a:p>
                  </a:txBody>
                  <a:tcPr marL="68580" marR="68580" marT="34290" marB="34290">
                    <a:solidFill>
                      <a:schemeClr val="accent6"/>
                    </a:solidFill>
                  </a:tcPr>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dirty="0"/>
                    </a:p>
                  </a:txBody>
                  <a:tcPr marL="68580" marR="68580" marT="34290" marB="34290"/>
                </a:tc>
                <a:tc>
                  <a:txBody>
                    <a:bodyPr/>
                    <a:lstStyle/>
                    <a:p>
                      <a:endParaRPr lang="en-US" sz="800" dirty="0"/>
                    </a:p>
                  </a:txBody>
                  <a:tcPr marL="68580" marR="68580" marT="34290" marB="34290"/>
                </a:tc>
                <a:extLst>
                  <a:ext uri="{0D108BD9-81ED-4DB2-BD59-A6C34878D82A}">
                    <a16:rowId xmlns:a16="http://schemas.microsoft.com/office/drawing/2014/main" val="10001"/>
                  </a:ext>
                </a:extLst>
              </a:tr>
              <a:tr h="188595">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dirty="0"/>
                    </a:p>
                  </a:txBody>
                  <a:tcPr marL="68580" marR="68580" marT="34290" marB="34290">
                    <a:solidFill>
                      <a:schemeClr val="accent6"/>
                    </a:solidFill>
                  </a:tcPr>
                </a:tc>
                <a:tc>
                  <a:txBody>
                    <a:bodyPr/>
                    <a:lstStyle/>
                    <a:p>
                      <a:endParaRPr lang="en-US" sz="8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800" dirty="0"/>
                    </a:p>
                  </a:txBody>
                  <a:tcPr marL="68580" marR="68580" marT="34290" marB="34290">
                    <a:solidFill>
                      <a:schemeClr val="accent6"/>
                    </a:solidFill>
                  </a:tcPr>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dirty="0"/>
                    </a:p>
                  </a:txBody>
                  <a:tcPr marL="68580" marR="68580" marT="34290" marB="34290"/>
                </a:tc>
                <a:tc>
                  <a:txBody>
                    <a:bodyPr/>
                    <a:lstStyle/>
                    <a:p>
                      <a:endParaRPr lang="en-US" sz="800" dirty="0"/>
                    </a:p>
                  </a:txBody>
                  <a:tcPr marL="68580" marR="68580" marT="34290" marB="34290"/>
                </a:tc>
                <a:extLst>
                  <a:ext uri="{0D108BD9-81ED-4DB2-BD59-A6C34878D82A}">
                    <a16:rowId xmlns:a16="http://schemas.microsoft.com/office/drawing/2014/main" val="10002"/>
                  </a:ext>
                </a:extLst>
              </a:tr>
              <a:tr h="188595">
                <a:tc>
                  <a:txBody>
                    <a:bodyPr/>
                    <a:lstStyle/>
                    <a:p>
                      <a:endParaRPr lang="en-US" sz="800"/>
                    </a:p>
                  </a:txBody>
                  <a:tcPr marL="68580" marR="68580" marT="34290" marB="34290"/>
                </a:tc>
                <a:tc>
                  <a:txBody>
                    <a:bodyPr/>
                    <a:lstStyle/>
                    <a:p>
                      <a:endParaRPr lang="en-US" sz="800" dirty="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dirty="0"/>
                    </a:p>
                  </a:txBody>
                  <a:tcPr marL="68580" marR="68580" marT="34290" marB="34290">
                    <a:solidFill>
                      <a:schemeClr val="accent6"/>
                    </a:solidFill>
                  </a:tcPr>
                </a:tc>
                <a:tc>
                  <a:txBody>
                    <a:bodyPr/>
                    <a:lstStyle/>
                    <a:p>
                      <a:endParaRPr lang="en-US" sz="8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800" dirty="0"/>
                    </a:p>
                  </a:txBody>
                  <a:tcPr marL="68580" marR="68580" marT="34290" marB="34290">
                    <a:solidFill>
                      <a:schemeClr val="accent6"/>
                    </a:solidFill>
                  </a:tcPr>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dirty="0"/>
                    </a:p>
                  </a:txBody>
                  <a:tcPr marL="68580" marR="68580" marT="34290" marB="34290"/>
                </a:tc>
                <a:extLst>
                  <a:ext uri="{0D108BD9-81ED-4DB2-BD59-A6C34878D82A}">
                    <a16:rowId xmlns:a16="http://schemas.microsoft.com/office/drawing/2014/main" val="10003"/>
                  </a:ext>
                </a:extLst>
              </a:tr>
              <a:tr h="188595">
                <a:tc>
                  <a:txBody>
                    <a:bodyPr/>
                    <a:lstStyle/>
                    <a:p>
                      <a:endParaRPr lang="en-US" sz="800"/>
                    </a:p>
                  </a:txBody>
                  <a:tcPr marL="68580" marR="68580" marT="34290" marB="34290">
                    <a:solidFill>
                      <a:schemeClr val="accent6"/>
                    </a:solidFill>
                  </a:tcPr>
                </a:tc>
                <a:tc>
                  <a:txBody>
                    <a:bodyPr/>
                    <a:lstStyle/>
                    <a:p>
                      <a:endParaRPr lang="en-US" sz="800"/>
                    </a:p>
                  </a:txBody>
                  <a:tcPr marL="68580" marR="68580" marT="34290" marB="34290">
                    <a:solidFill>
                      <a:schemeClr val="accent6"/>
                    </a:solidFill>
                  </a:tcPr>
                </a:tc>
                <a:tc>
                  <a:txBody>
                    <a:bodyPr/>
                    <a:lstStyle/>
                    <a:p>
                      <a:endParaRPr lang="en-US" sz="800"/>
                    </a:p>
                  </a:txBody>
                  <a:tcPr marL="68580" marR="68580" marT="34290" marB="34290">
                    <a:solidFill>
                      <a:schemeClr val="accent6"/>
                    </a:solidFill>
                  </a:tcPr>
                </a:tc>
                <a:tc>
                  <a:txBody>
                    <a:bodyPr/>
                    <a:lstStyle/>
                    <a:p>
                      <a:endParaRPr lang="en-US" sz="800"/>
                    </a:p>
                  </a:txBody>
                  <a:tcPr marL="68580" marR="68580" marT="34290" marB="34290">
                    <a:solidFill>
                      <a:schemeClr val="accent6"/>
                    </a:solidFill>
                  </a:tcPr>
                </a:tc>
                <a:tc>
                  <a:txBody>
                    <a:bodyPr/>
                    <a:lstStyle/>
                    <a:p>
                      <a:endParaRPr lang="en-US" sz="800" dirty="0"/>
                    </a:p>
                  </a:txBody>
                  <a:tcPr marL="68580" marR="68580" marT="34290" marB="34290">
                    <a:solidFill>
                      <a:schemeClr val="accent6"/>
                    </a:solidFill>
                  </a:tcPr>
                </a:tc>
                <a:tc>
                  <a:txBody>
                    <a:bodyPr/>
                    <a:lstStyle/>
                    <a:p>
                      <a:endParaRPr lang="en-US" sz="8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800" dirty="0"/>
                    </a:p>
                  </a:txBody>
                  <a:tcPr marL="68580" marR="68580" marT="34290" marB="34290">
                    <a:solidFill>
                      <a:schemeClr val="accent6"/>
                    </a:solidFill>
                  </a:tcPr>
                </a:tc>
                <a:tc>
                  <a:txBody>
                    <a:bodyPr/>
                    <a:lstStyle/>
                    <a:p>
                      <a:endParaRPr lang="en-US" sz="800"/>
                    </a:p>
                  </a:txBody>
                  <a:tcPr marL="68580" marR="68580" marT="34290" marB="34290">
                    <a:solidFill>
                      <a:schemeClr val="accent6"/>
                    </a:solidFill>
                  </a:tcPr>
                </a:tc>
                <a:tc>
                  <a:txBody>
                    <a:bodyPr/>
                    <a:lstStyle/>
                    <a:p>
                      <a:endParaRPr lang="en-US" sz="800"/>
                    </a:p>
                  </a:txBody>
                  <a:tcPr marL="68580" marR="68580" marT="34290" marB="34290">
                    <a:solidFill>
                      <a:schemeClr val="accent6"/>
                    </a:solidFill>
                  </a:tcPr>
                </a:tc>
                <a:tc>
                  <a:txBody>
                    <a:bodyPr/>
                    <a:lstStyle/>
                    <a:p>
                      <a:endParaRPr lang="en-US" sz="800"/>
                    </a:p>
                  </a:txBody>
                  <a:tcPr marL="68580" marR="68580" marT="34290" marB="34290">
                    <a:solidFill>
                      <a:schemeClr val="accent6"/>
                    </a:solidFill>
                  </a:tcPr>
                </a:tc>
                <a:tc>
                  <a:txBody>
                    <a:bodyPr/>
                    <a:lstStyle/>
                    <a:p>
                      <a:endParaRPr lang="en-US" sz="800" dirty="0"/>
                    </a:p>
                  </a:txBody>
                  <a:tcPr marL="68580" marR="68580" marT="34290" marB="34290">
                    <a:solidFill>
                      <a:schemeClr val="accent6"/>
                    </a:solidFill>
                  </a:tcPr>
                </a:tc>
                <a:extLst>
                  <a:ext uri="{0D108BD9-81ED-4DB2-BD59-A6C34878D82A}">
                    <a16:rowId xmlns:a16="http://schemas.microsoft.com/office/drawing/2014/main" val="10004"/>
                  </a:ext>
                </a:extLst>
              </a:tr>
              <a:tr h="188595">
                <a:tc>
                  <a:txBody>
                    <a:bodyPr/>
                    <a:lstStyle/>
                    <a:p>
                      <a:endParaRPr lang="en-US" sz="800" dirty="0"/>
                    </a:p>
                  </a:txBody>
                  <a:tcPr marL="68580" marR="68580" marT="34290" marB="34290">
                    <a:lnR w="12700" cap="flat" cmpd="sng" algn="ctr">
                      <a:noFill/>
                      <a:prstDash val="solid"/>
                      <a:round/>
                      <a:headEnd type="none" w="med" len="med"/>
                      <a:tailEnd type="none" w="med" len="med"/>
                    </a:lnR>
                    <a:solidFill>
                      <a:schemeClr val="bg1"/>
                    </a:solidFill>
                  </a:tcPr>
                </a:tc>
                <a:tc>
                  <a:txBody>
                    <a:bodyPr/>
                    <a:lstStyle/>
                    <a:p>
                      <a:endParaRPr lang="en-US" sz="80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80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80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80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8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8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80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80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80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c>
                  <a:txBody>
                    <a:bodyPr/>
                    <a:lstStyle/>
                    <a:p>
                      <a:endParaRPr lang="en-US" sz="800" dirty="0"/>
                    </a:p>
                  </a:txBody>
                  <a:tcPr marL="68580" marR="68580" marT="34290" marB="34290">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10005"/>
                  </a:ext>
                </a:extLst>
              </a:tr>
              <a:tr h="188595">
                <a:tc>
                  <a:txBody>
                    <a:bodyPr/>
                    <a:lstStyle/>
                    <a:p>
                      <a:endParaRPr lang="en-US" sz="800"/>
                    </a:p>
                  </a:txBody>
                  <a:tcPr marL="68580" marR="68580" marT="34290" marB="34290">
                    <a:solidFill>
                      <a:schemeClr val="accent6"/>
                    </a:solidFill>
                  </a:tcPr>
                </a:tc>
                <a:tc>
                  <a:txBody>
                    <a:bodyPr/>
                    <a:lstStyle/>
                    <a:p>
                      <a:endParaRPr lang="en-US" sz="800"/>
                    </a:p>
                  </a:txBody>
                  <a:tcPr marL="68580" marR="68580" marT="34290" marB="34290">
                    <a:solidFill>
                      <a:schemeClr val="accent6"/>
                    </a:solidFill>
                  </a:tcPr>
                </a:tc>
                <a:tc>
                  <a:txBody>
                    <a:bodyPr/>
                    <a:lstStyle/>
                    <a:p>
                      <a:endParaRPr lang="en-US" sz="800"/>
                    </a:p>
                  </a:txBody>
                  <a:tcPr marL="68580" marR="68580" marT="34290" marB="34290">
                    <a:solidFill>
                      <a:schemeClr val="accent6"/>
                    </a:solidFill>
                  </a:tcPr>
                </a:tc>
                <a:tc>
                  <a:txBody>
                    <a:bodyPr/>
                    <a:lstStyle/>
                    <a:p>
                      <a:endParaRPr lang="en-US" sz="800"/>
                    </a:p>
                  </a:txBody>
                  <a:tcPr marL="68580" marR="68580" marT="34290" marB="34290">
                    <a:solidFill>
                      <a:schemeClr val="accent6"/>
                    </a:solidFill>
                  </a:tcPr>
                </a:tc>
                <a:tc>
                  <a:txBody>
                    <a:bodyPr/>
                    <a:lstStyle/>
                    <a:p>
                      <a:endParaRPr lang="en-US" sz="800" dirty="0"/>
                    </a:p>
                  </a:txBody>
                  <a:tcPr marL="68580" marR="68580" marT="34290" marB="34290">
                    <a:solidFill>
                      <a:schemeClr val="accent6"/>
                    </a:solidFill>
                  </a:tcPr>
                </a:tc>
                <a:tc>
                  <a:txBody>
                    <a:bodyPr/>
                    <a:lstStyle/>
                    <a:p>
                      <a:endParaRPr lang="en-US" sz="8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800" dirty="0"/>
                    </a:p>
                  </a:txBody>
                  <a:tcPr marL="68580" marR="68580" marT="34290" marB="34290">
                    <a:solidFill>
                      <a:schemeClr val="accent6"/>
                    </a:solidFill>
                  </a:tcPr>
                </a:tc>
                <a:tc>
                  <a:txBody>
                    <a:bodyPr/>
                    <a:lstStyle/>
                    <a:p>
                      <a:endParaRPr lang="en-US" sz="800"/>
                    </a:p>
                  </a:txBody>
                  <a:tcPr marL="68580" marR="68580" marT="34290" marB="34290">
                    <a:solidFill>
                      <a:schemeClr val="accent6"/>
                    </a:solidFill>
                  </a:tcPr>
                </a:tc>
                <a:tc>
                  <a:txBody>
                    <a:bodyPr/>
                    <a:lstStyle/>
                    <a:p>
                      <a:endParaRPr lang="en-US" sz="800"/>
                    </a:p>
                  </a:txBody>
                  <a:tcPr marL="68580" marR="68580" marT="34290" marB="34290">
                    <a:solidFill>
                      <a:schemeClr val="accent6"/>
                    </a:solidFill>
                  </a:tcPr>
                </a:tc>
                <a:tc>
                  <a:txBody>
                    <a:bodyPr/>
                    <a:lstStyle/>
                    <a:p>
                      <a:endParaRPr lang="en-US" sz="800"/>
                    </a:p>
                  </a:txBody>
                  <a:tcPr marL="68580" marR="68580" marT="34290" marB="34290">
                    <a:solidFill>
                      <a:schemeClr val="accent6"/>
                    </a:solidFill>
                  </a:tcPr>
                </a:tc>
                <a:tc>
                  <a:txBody>
                    <a:bodyPr/>
                    <a:lstStyle/>
                    <a:p>
                      <a:endParaRPr lang="en-US" sz="800" dirty="0"/>
                    </a:p>
                  </a:txBody>
                  <a:tcPr marL="68580" marR="68580" marT="34290" marB="34290">
                    <a:solidFill>
                      <a:schemeClr val="accent6"/>
                    </a:solidFill>
                  </a:tcPr>
                </a:tc>
                <a:extLst>
                  <a:ext uri="{0D108BD9-81ED-4DB2-BD59-A6C34878D82A}">
                    <a16:rowId xmlns:a16="http://schemas.microsoft.com/office/drawing/2014/main" val="10006"/>
                  </a:ext>
                </a:extLst>
              </a:tr>
              <a:tr h="188595">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dirty="0"/>
                    </a:p>
                  </a:txBody>
                  <a:tcPr marL="68580" marR="68580" marT="34290" marB="34290">
                    <a:solidFill>
                      <a:schemeClr val="accent6"/>
                    </a:solidFill>
                  </a:tcPr>
                </a:tc>
                <a:tc>
                  <a:txBody>
                    <a:bodyPr/>
                    <a:lstStyle/>
                    <a:p>
                      <a:endParaRPr lang="en-US" sz="8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800" dirty="0"/>
                    </a:p>
                  </a:txBody>
                  <a:tcPr marL="68580" marR="68580" marT="34290" marB="34290">
                    <a:solidFill>
                      <a:schemeClr val="accent6"/>
                    </a:solidFill>
                  </a:tcPr>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extLst>
                  <a:ext uri="{0D108BD9-81ED-4DB2-BD59-A6C34878D82A}">
                    <a16:rowId xmlns:a16="http://schemas.microsoft.com/office/drawing/2014/main" val="10007"/>
                  </a:ext>
                </a:extLst>
              </a:tr>
              <a:tr h="188595">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dirty="0"/>
                    </a:p>
                  </a:txBody>
                  <a:tcPr marL="68580" marR="68580" marT="34290" marB="34290">
                    <a:solidFill>
                      <a:schemeClr val="accent6"/>
                    </a:solidFill>
                  </a:tcPr>
                </a:tc>
                <a:tc>
                  <a:txBody>
                    <a:bodyPr/>
                    <a:lstStyle/>
                    <a:p>
                      <a:endParaRPr lang="en-US" sz="8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800" dirty="0"/>
                    </a:p>
                  </a:txBody>
                  <a:tcPr marL="68580" marR="68580" marT="34290" marB="34290">
                    <a:solidFill>
                      <a:schemeClr val="accent6"/>
                    </a:solidFill>
                  </a:tcPr>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extLst>
                  <a:ext uri="{0D108BD9-81ED-4DB2-BD59-A6C34878D82A}">
                    <a16:rowId xmlns:a16="http://schemas.microsoft.com/office/drawing/2014/main" val="10008"/>
                  </a:ext>
                </a:extLst>
              </a:tr>
              <a:tr h="188595">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dirty="0"/>
                    </a:p>
                  </a:txBody>
                  <a:tcPr marL="68580" marR="68580" marT="34290" marB="34290">
                    <a:solidFill>
                      <a:schemeClr val="accent6"/>
                    </a:solidFill>
                  </a:tcPr>
                </a:tc>
                <a:tc>
                  <a:txBody>
                    <a:bodyPr/>
                    <a:lstStyle/>
                    <a:p>
                      <a:endParaRPr lang="en-US" sz="800" dirty="0"/>
                    </a:p>
                  </a:txBody>
                  <a:tcPr marL="68580" marR="68580" marT="34290" marB="34290">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endParaRPr lang="en-US" sz="800" dirty="0"/>
                    </a:p>
                  </a:txBody>
                  <a:tcPr marL="68580" marR="68580" marT="34290" marB="34290">
                    <a:solidFill>
                      <a:schemeClr val="accent6"/>
                    </a:solidFill>
                  </a:tcPr>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extLst>
                  <a:ext uri="{0D108BD9-81ED-4DB2-BD59-A6C34878D82A}">
                    <a16:rowId xmlns:a16="http://schemas.microsoft.com/office/drawing/2014/main" val="10009"/>
                  </a:ext>
                </a:extLst>
              </a:tr>
              <a:tr h="188595">
                <a:tc>
                  <a:txBody>
                    <a:bodyPr/>
                    <a:lstStyle/>
                    <a:p>
                      <a:endParaRPr lang="en-US" sz="800"/>
                    </a:p>
                  </a:txBody>
                  <a:tcPr marL="68580" marR="68580" marT="34290" marB="34290"/>
                </a:tc>
                <a:tc>
                  <a:txBody>
                    <a:bodyPr/>
                    <a:lstStyle/>
                    <a:p>
                      <a:endParaRPr lang="en-US" sz="800" dirty="0"/>
                    </a:p>
                  </a:txBody>
                  <a:tcPr marL="68580" marR="68580" marT="34290" marB="34290"/>
                </a:tc>
                <a:tc>
                  <a:txBody>
                    <a:bodyPr/>
                    <a:lstStyle/>
                    <a:p>
                      <a:endParaRPr lang="en-US" sz="800" dirty="0"/>
                    </a:p>
                  </a:txBody>
                  <a:tcPr marL="68580" marR="68580" marT="34290" marB="34290"/>
                </a:tc>
                <a:tc>
                  <a:txBody>
                    <a:bodyPr/>
                    <a:lstStyle/>
                    <a:p>
                      <a:endParaRPr lang="en-US" sz="800" dirty="0"/>
                    </a:p>
                  </a:txBody>
                  <a:tcPr marL="68580" marR="68580" marT="34290" marB="34290"/>
                </a:tc>
                <a:tc>
                  <a:txBody>
                    <a:bodyPr/>
                    <a:lstStyle/>
                    <a:p>
                      <a:endParaRPr lang="en-US" sz="800" dirty="0"/>
                    </a:p>
                  </a:txBody>
                  <a:tcPr marL="68580" marR="68580" marT="34290" marB="34290">
                    <a:solidFill>
                      <a:schemeClr val="accent6"/>
                    </a:solidFill>
                  </a:tcPr>
                </a:tc>
                <a:tc>
                  <a:txBody>
                    <a:bodyPr/>
                    <a:lstStyle/>
                    <a:p>
                      <a:endParaRPr lang="en-US" sz="800" dirty="0"/>
                    </a:p>
                  </a:txBody>
                  <a:tcPr marL="68580" marR="68580" marT="34290" marB="34290">
                    <a:lnT w="12700" cap="flat" cmpd="sng" algn="ctr">
                      <a:noFill/>
                      <a:prstDash val="solid"/>
                      <a:round/>
                      <a:headEnd type="none" w="med" len="med"/>
                      <a:tailEnd type="none" w="med" len="med"/>
                    </a:lnT>
                    <a:solidFill>
                      <a:schemeClr val="bg1"/>
                    </a:solidFill>
                  </a:tcPr>
                </a:tc>
                <a:tc>
                  <a:txBody>
                    <a:bodyPr/>
                    <a:lstStyle/>
                    <a:p>
                      <a:endParaRPr lang="en-US" sz="800" dirty="0"/>
                    </a:p>
                  </a:txBody>
                  <a:tcPr marL="68580" marR="68580" marT="34290" marB="34290">
                    <a:solidFill>
                      <a:schemeClr val="accent6"/>
                    </a:solidFill>
                  </a:tcPr>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a:p>
                  </a:txBody>
                  <a:tcPr marL="68580" marR="68580" marT="34290" marB="34290"/>
                </a:tc>
                <a:tc>
                  <a:txBody>
                    <a:bodyPr/>
                    <a:lstStyle/>
                    <a:p>
                      <a:endParaRPr lang="en-US" sz="800" dirty="0"/>
                    </a:p>
                  </a:txBody>
                  <a:tcPr marL="68580" marR="68580" marT="34290" marB="34290"/>
                </a:tc>
                <a:extLst>
                  <a:ext uri="{0D108BD9-81ED-4DB2-BD59-A6C34878D82A}">
                    <a16:rowId xmlns:a16="http://schemas.microsoft.com/office/drawing/2014/main" val="10010"/>
                  </a:ext>
                </a:extLst>
              </a:tr>
            </a:tbl>
          </a:graphicData>
        </a:graphic>
      </p:graphicFrame>
      <p:grpSp>
        <p:nvGrpSpPr>
          <p:cNvPr id="40" name="Group 39"/>
          <p:cNvGrpSpPr/>
          <p:nvPr/>
        </p:nvGrpSpPr>
        <p:grpSpPr>
          <a:xfrm>
            <a:off x="3330128" y="628650"/>
            <a:ext cx="2264471" cy="1600200"/>
            <a:chOff x="2916171" y="1117600"/>
            <a:chExt cx="3019294" cy="2133600"/>
          </a:xfrm>
        </p:grpSpPr>
        <p:grpSp>
          <p:nvGrpSpPr>
            <p:cNvPr id="16" name="Group 15"/>
            <p:cNvGrpSpPr/>
            <p:nvPr/>
          </p:nvGrpSpPr>
          <p:grpSpPr>
            <a:xfrm>
              <a:off x="2916171" y="1117600"/>
              <a:ext cx="1190494" cy="990600"/>
              <a:chOff x="381000" y="1143000"/>
              <a:chExt cx="1190494" cy="990600"/>
            </a:xfrm>
          </p:grpSpPr>
          <p:sp>
            <p:nvSpPr>
              <p:cNvPr id="14" name="Rectangle 13"/>
              <p:cNvSpPr/>
              <p:nvPr/>
            </p:nvSpPr>
            <p:spPr>
              <a:xfrm>
                <a:off x="381000" y="1143000"/>
                <a:ext cx="1190494"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342812"/>
                <a:endParaRPr lang="en-US" sz="1200" dirty="0">
                  <a:solidFill>
                    <a:prstClr val="white"/>
                  </a:solidFill>
                  <a:latin typeface="Calibri"/>
                </a:endParaRPr>
              </a:p>
            </p:txBody>
          </p:sp>
          <p:grpSp>
            <p:nvGrpSpPr>
              <p:cNvPr id="13" name="Group 12"/>
              <p:cNvGrpSpPr/>
              <p:nvPr/>
            </p:nvGrpSpPr>
            <p:grpSpPr>
              <a:xfrm>
                <a:off x="477519" y="1219452"/>
                <a:ext cx="985519" cy="811159"/>
                <a:chOff x="477519" y="1219452"/>
                <a:chExt cx="985519" cy="811159"/>
              </a:xfrm>
            </p:grpSpPr>
            <p:sp>
              <p:nvSpPr>
                <p:cNvPr id="9" name="Rectangle 8"/>
                <p:cNvSpPr/>
                <p:nvPr/>
              </p:nvSpPr>
              <p:spPr>
                <a:xfrm>
                  <a:off x="477520" y="1676652"/>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sp>
              <p:nvSpPr>
                <p:cNvPr id="10" name="Rectangle 9"/>
                <p:cNvSpPr/>
                <p:nvPr/>
              </p:nvSpPr>
              <p:spPr>
                <a:xfrm>
                  <a:off x="477519" y="1219452"/>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sp>
              <p:nvSpPr>
                <p:cNvPr id="11" name="Rectangle 10"/>
                <p:cNvSpPr/>
                <p:nvPr/>
              </p:nvSpPr>
              <p:spPr>
                <a:xfrm>
                  <a:off x="1046479" y="1219452"/>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sp>
              <p:nvSpPr>
                <p:cNvPr id="12" name="Rectangle 11"/>
                <p:cNvSpPr/>
                <p:nvPr/>
              </p:nvSpPr>
              <p:spPr>
                <a:xfrm>
                  <a:off x="1046479" y="1682268"/>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grpSp>
        </p:grpSp>
        <p:grpSp>
          <p:nvGrpSpPr>
            <p:cNvPr id="17" name="Group 16"/>
            <p:cNvGrpSpPr/>
            <p:nvPr/>
          </p:nvGrpSpPr>
          <p:grpSpPr>
            <a:xfrm>
              <a:off x="4744971" y="1117600"/>
              <a:ext cx="1190494" cy="990600"/>
              <a:chOff x="381000" y="1143000"/>
              <a:chExt cx="1190494" cy="990600"/>
            </a:xfrm>
          </p:grpSpPr>
          <p:sp>
            <p:nvSpPr>
              <p:cNvPr id="18" name="Rectangle 17"/>
              <p:cNvSpPr/>
              <p:nvPr/>
            </p:nvSpPr>
            <p:spPr>
              <a:xfrm>
                <a:off x="381000" y="1143000"/>
                <a:ext cx="1190494"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342812"/>
                <a:endParaRPr lang="en-US" sz="1200" dirty="0">
                  <a:solidFill>
                    <a:prstClr val="white"/>
                  </a:solidFill>
                  <a:latin typeface="Calibri"/>
                </a:endParaRPr>
              </a:p>
            </p:txBody>
          </p:sp>
          <p:grpSp>
            <p:nvGrpSpPr>
              <p:cNvPr id="19" name="Group 18"/>
              <p:cNvGrpSpPr/>
              <p:nvPr/>
            </p:nvGrpSpPr>
            <p:grpSpPr>
              <a:xfrm>
                <a:off x="477519" y="1219452"/>
                <a:ext cx="985519" cy="811159"/>
                <a:chOff x="477519" y="1219452"/>
                <a:chExt cx="985519" cy="811159"/>
              </a:xfrm>
            </p:grpSpPr>
            <p:sp>
              <p:nvSpPr>
                <p:cNvPr id="20" name="Rectangle 19"/>
                <p:cNvSpPr/>
                <p:nvPr/>
              </p:nvSpPr>
              <p:spPr>
                <a:xfrm>
                  <a:off x="477520" y="1676652"/>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sp>
              <p:nvSpPr>
                <p:cNvPr id="21" name="Rectangle 20"/>
                <p:cNvSpPr/>
                <p:nvPr/>
              </p:nvSpPr>
              <p:spPr>
                <a:xfrm>
                  <a:off x="477519" y="1219452"/>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sp>
              <p:nvSpPr>
                <p:cNvPr id="22" name="Rectangle 21"/>
                <p:cNvSpPr/>
                <p:nvPr/>
              </p:nvSpPr>
              <p:spPr>
                <a:xfrm>
                  <a:off x="1046479" y="1219452"/>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sp>
              <p:nvSpPr>
                <p:cNvPr id="23" name="Rectangle 22"/>
                <p:cNvSpPr/>
                <p:nvPr/>
              </p:nvSpPr>
              <p:spPr>
                <a:xfrm>
                  <a:off x="1046479" y="1682268"/>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grpSp>
        </p:grpSp>
        <p:grpSp>
          <p:nvGrpSpPr>
            <p:cNvPr id="24" name="Group 23"/>
            <p:cNvGrpSpPr/>
            <p:nvPr/>
          </p:nvGrpSpPr>
          <p:grpSpPr>
            <a:xfrm>
              <a:off x="2937661" y="2260600"/>
              <a:ext cx="1190494" cy="990600"/>
              <a:chOff x="381000" y="1066800"/>
              <a:chExt cx="1190494" cy="990600"/>
            </a:xfrm>
          </p:grpSpPr>
          <p:sp>
            <p:nvSpPr>
              <p:cNvPr id="25" name="Rectangle 24"/>
              <p:cNvSpPr/>
              <p:nvPr/>
            </p:nvSpPr>
            <p:spPr>
              <a:xfrm>
                <a:off x="381000" y="1066800"/>
                <a:ext cx="1190494"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342812"/>
                <a:endParaRPr lang="en-US" sz="1200" dirty="0">
                  <a:solidFill>
                    <a:prstClr val="white"/>
                  </a:solidFill>
                  <a:latin typeface="Calibri"/>
                </a:endParaRPr>
              </a:p>
            </p:txBody>
          </p:sp>
          <p:grpSp>
            <p:nvGrpSpPr>
              <p:cNvPr id="26" name="Group 25"/>
              <p:cNvGrpSpPr/>
              <p:nvPr/>
            </p:nvGrpSpPr>
            <p:grpSpPr>
              <a:xfrm>
                <a:off x="477519" y="1143252"/>
                <a:ext cx="985519" cy="811159"/>
                <a:chOff x="477519" y="1143252"/>
                <a:chExt cx="985519" cy="811159"/>
              </a:xfrm>
            </p:grpSpPr>
            <p:sp>
              <p:nvSpPr>
                <p:cNvPr id="27" name="Rectangle 26"/>
                <p:cNvSpPr/>
                <p:nvPr/>
              </p:nvSpPr>
              <p:spPr>
                <a:xfrm>
                  <a:off x="477520" y="1600452"/>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sp>
              <p:nvSpPr>
                <p:cNvPr id="28" name="Rectangle 27"/>
                <p:cNvSpPr/>
                <p:nvPr/>
              </p:nvSpPr>
              <p:spPr>
                <a:xfrm>
                  <a:off x="477519" y="1143252"/>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sp>
              <p:nvSpPr>
                <p:cNvPr id="29" name="Rectangle 28"/>
                <p:cNvSpPr/>
                <p:nvPr/>
              </p:nvSpPr>
              <p:spPr>
                <a:xfrm>
                  <a:off x="1046479" y="1143252"/>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sp>
              <p:nvSpPr>
                <p:cNvPr id="30" name="Rectangle 29"/>
                <p:cNvSpPr/>
                <p:nvPr/>
              </p:nvSpPr>
              <p:spPr>
                <a:xfrm>
                  <a:off x="1046479" y="1606068"/>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grpSp>
        </p:grpSp>
        <p:grpSp>
          <p:nvGrpSpPr>
            <p:cNvPr id="31" name="Group 30"/>
            <p:cNvGrpSpPr/>
            <p:nvPr/>
          </p:nvGrpSpPr>
          <p:grpSpPr>
            <a:xfrm>
              <a:off x="4744971" y="2230013"/>
              <a:ext cx="1190494" cy="990600"/>
              <a:chOff x="381000" y="1066800"/>
              <a:chExt cx="1190494" cy="990600"/>
            </a:xfrm>
          </p:grpSpPr>
          <p:sp>
            <p:nvSpPr>
              <p:cNvPr id="32" name="Rectangle 31"/>
              <p:cNvSpPr/>
              <p:nvPr/>
            </p:nvSpPr>
            <p:spPr>
              <a:xfrm>
                <a:off x="381000" y="1066800"/>
                <a:ext cx="1190494"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defTabSz="342812"/>
                <a:endParaRPr lang="en-US" sz="1200" dirty="0">
                  <a:solidFill>
                    <a:prstClr val="white"/>
                  </a:solidFill>
                  <a:latin typeface="Calibri"/>
                </a:endParaRPr>
              </a:p>
            </p:txBody>
          </p:sp>
          <p:grpSp>
            <p:nvGrpSpPr>
              <p:cNvPr id="33" name="Group 32"/>
              <p:cNvGrpSpPr/>
              <p:nvPr/>
            </p:nvGrpSpPr>
            <p:grpSpPr>
              <a:xfrm>
                <a:off x="477519" y="1143252"/>
                <a:ext cx="985519" cy="811159"/>
                <a:chOff x="477519" y="1143252"/>
                <a:chExt cx="985519" cy="811159"/>
              </a:xfrm>
            </p:grpSpPr>
            <p:sp>
              <p:nvSpPr>
                <p:cNvPr id="34" name="Rectangle 33"/>
                <p:cNvSpPr/>
                <p:nvPr/>
              </p:nvSpPr>
              <p:spPr>
                <a:xfrm>
                  <a:off x="477520" y="1600452"/>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sp>
              <p:nvSpPr>
                <p:cNvPr id="35" name="Rectangle 34"/>
                <p:cNvSpPr/>
                <p:nvPr/>
              </p:nvSpPr>
              <p:spPr>
                <a:xfrm>
                  <a:off x="477519" y="1143252"/>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sp>
              <p:nvSpPr>
                <p:cNvPr id="36" name="Rectangle 35"/>
                <p:cNvSpPr/>
                <p:nvPr/>
              </p:nvSpPr>
              <p:spPr>
                <a:xfrm>
                  <a:off x="1046479" y="1143252"/>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sp>
              <p:nvSpPr>
                <p:cNvPr id="37" name="Rectangle 36"/>
                <p:cNvSpPr/>
                <p:nvPr/>
              </p:nvSpPr>
              <p:spPr>
                <a:xfrm>
                  <a:off x="1046479" y="1606068"/>
                  <a:ext cx="416559" cy="3483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342812"/>
                  <a:r>
                    <a:rPr lang="en-US" sz="1200" dirty="0">
                      <a:solidFill>
                        <a:prstClr val="white"/>
                      </a:solidFill>
                      <a:latin typeface="Calibri"/>
                    </a:rPr>
                    <a:t>Core</a:t>
                  </a:r>
                </a:p>
              </p:txBody>
            </p:sp>
          </p:grpSp>
        </p:grpSp>
        <p:sp>
          <p:nvSpPr>
            <p:cNvPr id="38" name="Quad Arrow 37"/>
            <p:cNvSpPr/>
            <p:nvPr/>
          </p:nvSpPr>
          <p:spPr>
            <a:xfrm rot="18970905">
              <a:off x="4085582" y="1845834"/>
              <a:ext cx="668273" cy="655713"/>
            </a:xfrm>
            <a:prstGeom prst="quadArrow">
              <a:avLst>
                <a:gd name="adj1" fmla="val 7884"/>
                <a:gd name="adj2" fmla="val 17783"/>
                <a:gd name="adj3" fmla="val 225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812"/>
              <a:endParaRPr lang="en-US" sz="1350">
                <a:solidFill>
                  <a:prstClr val="white"/>
                </a:solidFill>
                <a:latin typeface="Calibri"/>
              </a:endParaRPr>
            </a:p>
          </p:txBody>
        </p:sp>
      </p:grpSp>
      <p:cxnSp>
        <p:nvCxnSpPr>
          <p:cNvPr id="39" name="Straight Arrow Connector 38"/>
          <p:cNvCxnSpPr/>
          <p:nvPr/>
        </p:nvCxnSpPr>
        <p:spPr>
          <a:xfrm flipH="1">
            <a:off x="3362965" y="2285830"/>
            <a:ext cx="368090" cy="234231"/>
          </a:xfrm>
          <a:prstGeom prst="straightConnector1">
            <a:avLst/>
          </a:prstGeom>
          <a:ln w="38100" cmpd="sng">
            <a:tailEnd type="arrow"/>
          </a:ln>
        </p:spPr>
        <p:style>
          <a:lnRef idx="1">
            <a:schemeClr val="accent4"/>
          </a:lnRef>
          <a:fillRef idx="0">
            <a:schemeClr val="accent4"/>
          </a:fillRef>
          <a:effectRef idx="0">
            <a:schemeClr val="accent4"/>
          </a:effectRef>
          <a:fontRef idx="minor">
            <a:schemeClr val="tx1"/>
          </a:fontRef>
        </p:style>
      </p:cxnSp>
      <p:cxnSp>
        <p:nvCxnSpPr>
          <p:cNvPr id="42" name="Straight Arrow Connector 41"/>
          <p:cNvCxnSpPr/>
          <p:nvPr/>
        </p:nvCxnSpPr>
        <p:spPr>
          <a:xfrm>
            <a:off x="5201117" y="2329731"/>
            <a:ext cx="457200" cy="190500"/>
          </a:xfrm>
          <a:prstGeom prst="straightConnector1">
            <a:avLst/>
          </a:prstGeom>
          <a:ln w="38100" cmpd="sng">
            <a:tailEnd type="arrow"/>
          </a:ln>
        </p:spPr>
        <p:style>
          <a:lnRef idx="1">
            <a:schemeClr val="accent4"/>
          </a:lnRef>
          <a:fillRef idx="0">
            <a:schemeClr val="accent4"/>
          </a:fillRef>
          <a:effectRef idx="0">
            <a:schemeClr val="accent4"/>
          </a:effectRef>
          <a:fontRef idx="minor">
            <a:schemeClr val="tx1"/>
          </a:fontRef>
        </p:style>
      </p:cxnSp>
      <p:grpSp>
        <p:nvGrpSpPr>
          <p:cNvPr id="50" name="Group 49"/>
          <p:cNvGrpSpPr/>
          <p:nvPr/>
        </p:nvGrpSpPr>
        <p:grpSpPr>
          <a:xfrm>
            <a:off x="4882207" y="2634138"/>
            <a:ext cx="930929" cy="660898"/>
            <a:chOff x="5689940" y="1929457"/>
            <a:chExt cx="939454" cy="463267"/>
          </a:xfrm>
        </p:grpSpPr>
        <p:sp>
          <p:nvSpPr>
            <p:cNvPr id="51" name="Freeform 50"/>
            <p:cNvSpPr/>
            <p:nvPr/>
          </p:nvSpPr>
          <p:spPr>
            <a:xfrm>
              <a:off x="5689940"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sp>
          <p:nvSpPr>
            <p:cNvPr id="52" name="Freeform 51"/>
            <p:cNvSpPr/>
            <p:nvPr/>
          </p:nvSpPr>
          <p:spPr>
            <a:xfrm>
              <a:off x="5952293"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sp>
          <p:nvSpPr>
            <p:cNvPr id="53" name="Freeform 52"/>
            <p:cNvSpPr/>
            <p:nvPr/>
          </p:nvSpPr>
          <p:spPr>
            <a:xfrm>
              <a:off x="6214646"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sp>
          <p:nvSpPr>
            <p:cNvPr id="54" name="Freeform 53"/>
            <p:cNvSpPr/>
            <p:nvPr/>
          </p:nvSpPr>
          <p:spPr>
            <a:xfrm>
              <a:off x="6477000"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grpSp>
      <p:sp>
        <p:nvSpPr>
          <p:cNvPr id="69" name="Freeform 68"/>
          <p:cNvSpPr/>
          <p:nvPr/>
        </p:nvSpPr>
        <p:spPr>
          <a:xfrm>
            <a:off x="1600200" y="2563509"/>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73" name="Freeform 72"/>
          <p:cNvSpPr/>
          <p:nvPr/>
        </p:nvSpPr>
        <p:spPr>
          <a:xfrm>
            <a:off x="3143250" y="3169259"/>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74" name="Freeform 73"/>
          <p:cNvSpPr/>
          <p:nvPr/>
        </p:nvSpPr>
        <p:spPr>
          <a:xfrm>
            <a:off x="3914775" y="3169259"/>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75" name="Freeform 74"/>
          <p:cNvSpPr/>
          <p:nvPr/>
        </p:nvSpPr>
        <p:spPr>
          <a:xfrm>
            <a:off x="2366963" y="3160225"/>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76" name="Freeform 75"/>
          <p:cNvSpPr/>
          <p:nvPr/>
        </p:nvSpPr>
        <p:spPr>
          <a:xfrm>
            <a:off x="1571625" y="3160225"/>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77" name="Freeform 76"/>
          <p:cNvSpPr/>
          <p:nvPr/>
        </p:nvSpPr>
        <p:spPr>
          <a:xfrm>
            <a:off x="3886200" y="2577306"/>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78" name="Freeform 77"/>
          <p:cNvSpPr/>
          <p:nvPr/>
        </p:nvSpPr>
        <p:spPr>
          <a:xfrm>
            <a:off x="3143250" y="2563509"/>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79" name="Freeform 78"/>
          <p:cNvSpPr/>
          <p:nvPr/>
        </p:nvSpPr>
        <p:spPr>
          <a:xfrm>
            <a:off x="2371725" y="2563509"/>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80" name="Freeform 79"/>
          <p:cNvSpPr/>
          <p:nvPr/>
        </p:nvSpPr>
        <p:spPr>
          <a:xfrm>
            <a:off x="3143250" y="3806522"/>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81" name="Freeform 80"/>
          <p:cNvSpPr/>
          <p:nvPr/>
        </p:nvSpPr>
        <p:spPr>
          <a:xfrm>
            <a:off x="3914775" y="3806522"/>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82" name="Freeform 81"/>
          <p:cNvSpPr/>
          <p:nvPr/>
        </p:nvSpPr>
        <p:spPr>
          <a:xfrm>
            <a:off x="2366963" y="3797488"/>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83" name="Freeform 82"/>
          <p:cNvSpPr/>
          <p:nvPr/>
        </p:nvSpPr>
        <p:spPr>
          <a:xfrm>
            <a:off x="1571625" y="3797488"/>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84" name="Freeform 83"/>
          <p:cNvSpPr/>
          <p:nvPr/>
        </p:nvSpPr>
        <p:spPr>
          <a:xfrm>
            <a:off x="3148013" y="4399175"/>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85" name="Freeform 84"/>
          <p:cNvSpPr/>
          <p:nvPr/>
        </p:nvSpPr>
        <p:spPr>
          <a:xfrm>
            <a:off x="3919538" y="4399175"/>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86" name="Freeform 85"/>
          <p:cNvSpPr/>
          <p:nvPr/>
        </p:nvSpPr>
        <p:spPr>
          <a:xfrm>
            <a:off x="2371725" y="4390141"/>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87" name="Freeform 86"/>
          <p:cNvSpPr/>
          <p:nvPr/>
        </p:nvSpPr>
        <p:spPr>
          <a:xfrm>
            <a:off x="1576388" y="4390141"/>
            <a:ext cx="57150" cy="196666"/>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headEnd type="none"/>
            <a:tailEnd type="stealth" w="lg" len="med"/>
          </a:ln>
          <a:effectLst/>
        </p:spPr>
        <p:txBody>
          <a:bodyPr rtlCol="0" anchor="ctr"/>
          <a:lstStyle/>
          <a:p>
            <a:pPr algn="ctr">
              <a:defRPr/>
            </a:pPr>
            <a:endParaRPr lang="en-US" sz="1200" kern="0">
              <a:solidFill>
                <a:sysClr val="windowText" lastClr="000000"/>
              </a:solidFill>
              <a:latin typeface="Calibri"/>
            </a:endParaRPr>
          </a:p>
        </p:txBody>
      </p:sp>
      <p:sp>
        <p:nvSpPr>
          <p:cNvPr id="8" name="Rectangle 7"/>
          <p:cNvSpPr/>
          <p:nvPr/>
        </p:nvSpPr>
        <p:spPr>
          <a:xfrm>
            <a:off x="1428750" y="2496419"/>
            <a:ext cx="514350" cy="435206"/>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defTabSz="342812"/>
            <a:endParaRPr lang="en-US" sz="1350">
              <a:solidFill>
                <a:srgbClr val="7F7F7F"/>
              </a:solidFill>
              <a:latin typeface="Calibri"/>
            </a:endParaRPr>
          </a:p>
        </p:txBody>
      </p:sp>
      <p:sp>
        <p:nvSpPr>
          <p:cNvPr id="15" name="TextBox 14"/>
          <p:cNvSpPr txBox="1"/>
          <p:nvPr/>
        </p:nvSpPr>
        <p:spPr>
          <a:xfrm>
            <a:off x="1202545" y="2286001"/>
            <a:ext cx="708848" cy="219291"/>
          </a:xfrm>
          <a:prstGeom prst="rect">
            <a:avLst/>
          </a:prstGeom>
          <a:noFill/>
        </p:spPr>
        <p:txBody>
          <a:bodyPr wrap="none" rtlCol="0">
            <a:spAutoFit/>
          </a:bodyPr>
          <a:lstStyle/>
          <a:p>
            <a:pPr defTabSz="342812"/>
            <a:r>
              <a:rPr lang="en-US" sz="825" dirty="0">
                <a:solidFill>
                  <a:srgbClr val="BF5C28"/>
                </a:solidFill>
                <a:latin typeface="Calibri"/>
              </a:rPr>
              <a:t>MPI Process</a:t>
            </a:r>
          </a:p>
        </p:txBody>
      </p:sp>
      <p:sp>
        <p:nvSpPr>
          <p:cNvPr id="88" name="Rectangle 87"/>
          <p:cNvSpPr/>
          <p:nvPr/>
        </p:nvSpPr>
        <p:spPr>
          <a:xfrm>
            <a:off x="6286500" y="2526031"/>
            <a:ext cx="1371600" cy="1006706"/>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defTabSz="342812"/>
            <a:endParaRPr lang="en-US" sz="1350">
              <a:solidFill>
                <a:srgbClr val="7F7F7F"/>
              </a:solidFill>
              <a:latin typeface="Calibri"/>
            </a:endParaRPr>
          </a:p>
        </p:txBody>
      </p:sp>
      <p:sp>
        <p:nvSpPr>
          <p:cNvPr id="89" name="TextBox 88"/>
          <p:cNvSpPr txBox="1"/>
          <p:nvPr/>
        </p:nvSpPr>
        <p:spPr>
          <a:xfrm>
            <a:off x="7034240" y="2332587"/>
            <a:ext cx="708848" cy="219291"/>
          </a:xfrm>
          <a:prstGeom prst="rect">
            <a:avLst/>
          </a:prstGeom>
          <a:noFill/>
        </p:spPr>
        <p:txBody>
          <a:bodyPr wrap="none" rtlCol="0">
            <a:spAutoFit/>
          </a:bodyPr>
          <a:lstStyle/>
          <a:p>
            <a:pPr defTabSz="342812"/>
            <a:r>
              <a:rPr lang="en-US" sz="825" dirty="0">
                <a:solidFill>
                  <a:srgbClr val="BF5C28"/>
                </a:solidFill>
                <a:latin typeface="Calibri"/>
              </a:rPr>
              <a:t>MPI Process</a:t>
            </a:r>
          </a:p>
        </p:txBody>
      </p:sp>
      <p:sp>
        <p:nvSpPr>
          <p:cNvPr id="90" name="Rectangle 89"/>
          <p:cNvSpPr/>
          <p:nvPr/>
        </p:nvSpPr>
        <p:spPr>
          <a:xfrm>
            <a:off x="5439069" y="4686300"/>
            <a:ext cx="1885950" cy="17145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342812"/>
            <a:r>
              <a:rPr lang="en-US" sz="1350" b="1" dirty="0">
                <a:solidFill>
                  <a:srgbClr val="1F497D"/>
                </a:solidFill>
                <a:latin typeface="Calibri"/>
              </a:rPr>
              <a:t>MPI + Threads</a:t>
            </a:r>
          </a:p>
        </p:txBody>
      </p:sp>
      <p:sp>
        <p:nvSpPr>
          <p:cNvPr id="92" name="Rectangle 91"/>
          <p:cNvSpPr/>
          <p:nvPr/>
        </p:nvSpPr>
        <p:spPr>
          <a:xfrm>
            <a:off x="1828987" y="4686300"/>
            <a:ext cx="1885950" cy="17145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defTabSz="342812"/>
            <a:r>
              <a:rPr lang="en-US" sz="1350" b="1" dirty="0">
                <a:solidFill>
                  <a:srgbClr val="1F497D"/>
                </a:solidFill>
                <a:latin typeface="Calibri"/>
              </a:rPr>
              <a:t>MPI only</a:t>
            </a:r>
          </a:p>
        </p:txBody>
      </p:sp>
      <p:sp>
        <p:nvSpPr>
          <p:cNvPr id="93" name="TextBox 92"/>
          <p:cNvSpPr txBox="1"/>
          <p:nvPr/>
        </p:nvSpPr>
        <p:spPr>
          <a:xfrm>
            <a:off x="6861829" y="2714022"/>
            <a:ext cx="530915" cy="219291"/>
          </a:xfrm>
          <a:prstGeom prst="rect">
            <a:avLst/>
          </a:prstGeom>
          <a:solidFill>
            <a:srgbClr val="FFFFFF"/>
          </a:solidFill>
        </p:spPr>
        <p:txBody>
          <a:bodyPr wrap="none" rtlCol="0">
            <a:spAutoFit/>
          </a:bodyPr>
          <a:lstStyle/>
          <a:p>
            <a:pPr defTabSz="342812"/>
            <a:r>
              <a:rPr lang="en-US" sz="825" dirty="0">
                <a:solidFill>
                  <a:srgbClr val="5C0426"/>
                </a:solidFill>
                <a:latin typeface="Calibri"/>
              </a:rPr>
              <a:t>Threads</a:t>
            </a:r>
          </a:p>
        </p:txBody>
      </p:sp>
      <p:sp>
        <p:nvSpPr>
          <p:cNvPr id="94" name="TextBox 93"/>
          <p:cNvSpPr txBox="1"/>
          <p:nvPr/>
        </p:nvSpPr>
        <p:spPr>
          <a:xfrm>
            <a:off x="5696119" y="1047671"/>
            <a:ext cx="1358646" cy="784830"/>
          </a:xfrm>
          <a:prstGeom prst="rect">
            <a:avLst/>
          </a:prstGeom>
          <a:noFill/>
        </p:spPr>
        <p:txBody>
          <a:bodyPr wrap="square" rtlCol="0">
            <a:spAutoFit/>
          </a:bodyPr>
          <a:lstStyle/>
          <a:p>
            <a:pPr algn="ctr" defTabSz="342812"/>
            <a:r>
              <a:rPr lang="en-US" sz="1500" dirty="0">
                <a:solidFill>
                  <a:srgbClr val="3D203B">
                    <a:lumMod val="90000"/>
                    <a:lumOff val="10000"/>
                  </a:srgbClr>
                </a:solidFill>
                <a:latin typeface="Calibri"/>
              </a:rPr>
              <a:t>Multi- or Many-core Nodes</a:t>
            </a:r>
          </a:p>
        </p:txBody>
      </p:sp>
      <p:sp>
        <p:nvSpPr>
          <p:cNvPr id="91" name="Slide Number Placeholder 3"/>
          <p:cNvSpPr>
            <a:spLocks noGrp="1"/>
          </p:cNvSpPr>
          <p:nvPr>
            <p:ph type="sldNum" sz="quarter" idx="12"/>
          </p:nvPr>
        </p:nvSpPr>
        <p:spPr/>
        <p:txBody>
          <a:bodyPr/>
          <a:lstStyle/>
          <a:p>
            <a:fld id="{7F254235-45E4-5A45-B367-10800D256CD0}" type="slidenum">
              <a:rPr lang="en-US" smtClean="0"/>
              <a:pPr/>
              <a:t>38</a:t>
            </a:fld>
            <a:endParaRPr lang="en-US"/>
          </a:p>
        </p:txBody>
      </p:sp>
      <p:sp>
        <p:nvSpPr>
          <p:cNvPr id="95" name="Title 1"/>
          <p:cNvSpPr>
            <a:spLocks noGrp="1"/>
          </p:cNvSpPr>
          <p:nvPr>
            <p:ph type="title"/>
          </p:nvPr>
        </p:nvSpPr>
        <p:spPr>
          <a:xfrm>
            <a:off x="397556" y="172445"/>
            <a:ext cx="8229600" cy="868680"/>
          </a:xfrm>
        </p:spPr>
        <p:txBody>
          <a:bodyPr/>
          <a:lstStyle/>
          <a:p>
            <a:r>
              <a:rPr lang="en-US" dirty="0"/>
              <a:t>MPI + Threads: How To?</a:t>
            </a:r>
          </a:p>
        </p:txBody>
      </p:sp>
      <p:sp>
        <p:nvSpPr>
          <p:cNvPr id="96" name="Footer Placeholder 1">
            <a:extLst>
              <a:ext uri="{FF2B5EF4-FFF2-40B4-BE49-F238E27FC236}">
                <a16:creationId xmlns:a16="http://schemas.microsoft.com/office/drawing/2014/main" id="{799BCF00-75E5-724C-A89C-8F73819E1E54}"/>
              </a:ext>
            </a:extLst>
          </p:cNvPr>
          <p:cNvSpPr>
            <a:spLocks noGrp="1"/>
          </p:cNvSpPr>
          <p:nvPr>
            <p:ph type="ftr" sz="quarter" idx="3"/>
          </p:nvPr>
        </p:nvSpPr>
        <p:spPr>
          <a:xfrm>
            <a:off x="3124200" y="4824387"/>
            <a:ext cx="2895600" cy="273844"/>
          </a:xfrm>
        </p:spPr>
        <p:txBody>
          <a:bodyPr/>
          <a:lstStyle/>
          <a:p>
            <a:r>
              <a:rPr lang="en-US" dirty="0"/>
              <a:t>Advanced MPI, Argonne (06/14/2016)</a:t>
            </a:r>
          </a:p>
        </p:txBody>
      </p:sp>
      <p:grpSp>
        <p:nvGrpSpPr>
          <p:cNvPr id="97" name="Group 96">
            <a:extLst>
              <a:ext uri="{FF2B5EF4-FFF2-40B4-BE49-F238E27FC236}">
                <a16:creationId xmlns:a16="http://schemas.microsoft.com/office/drawing/2014/main" id="{C0E93FEA-A59C-BD4F-BA25-EE86D36DBBF3}"/>
              </a:ext>
            </a:extLst>
          </p:cNvPr>
          <p:cNvGrpSpPr/>
          <p:nvPr/>
        </p:nvGrpSpPr>
        <p:grpSpPr>
          <a:xfrm>
            <a:off x="4882207" y="3967137"/>
            <a:ext cx="930929" cy="660898"/>
            <a:chOff x="5689940" y="1929457"/>
            <a:chExt cx="939454" cy="463267"/>
          </a:xfrm>
        </p:grpSpPr>
        <p:sp>
          <p:nvSpPr>
            <p:cNvPr id="98" name="Freeform 97">
              <a:extLst>
                <a:ext uri="{FF2B5EF4-FFF2-40B4-BE49-F238E27FC236}">
                  <a16:creationId xmlns:a16="http://schemas.microsoft.com/office/drawing/2014/main" id="{14B2A4A1-6EE7-C24C-B5EE-1571E40EDDD5}"/>
                </a:ext>
              </a:extLst>
            </p:cNvPr>
            <p:cNvSpPr/>
            <p:nvPr/>
          </p:nvSpPr>
          <p:spPr>
            <a:xfrm>
              <a:off x="5689940"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sp>
          <p:nvSpPr>
            <p:cNvPr id="99" name="Freeform 98">
              <a:extLst>
                <a:ext uri="{FF2B5EF4-FFF2-40B4-BE49-F238E27FC236}">
                  <a16:creationId xmlns:a16="http://schemas.microsoft.com/office/drawing/2014/main" id="{60C5416F-A03A-3D41-A114-BC6C6198FB35}"/>
                </a:ext>
              </a:extLst>
            </p:cNvPr>
            <p:cNvSpPr/>
            <p:nvPr/>
          </p:nvSpPr>
          <p:spPr>
            <a:xfrm>
              <a:off x="5952293"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sp>
          <p:nvSpPr>
            <p:cNvPr id="100" name="Freeform 99">
              <a:extLst>
                <a:ext uri="{FF2B5EF4-FFF2-40B4-BE49-F238E27FC236}">
                  <a16:creationId xmlns:a16="http://schemas.microsoft.com/office/drawing/2014/main" id="{0FC9FB15-DF1E-CB49-9665-D69D2A55250C}"/>
                </a:ext>
              </a:extLst>
            </p:cNvPr>
            <p:cNvSpPr/>
            <p:nvPr/>
          </p:nvSpPr>
          <p:spPr>
            <a:xfrm>
              <a:off x="6214646"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sp>
          <p:nvSpPr>
            <p:cNvPr id="101" name="Freeform 100">
              <a:extLst>
                <a:ext uri="{FF2B5EF4-FFF2-40B4-BE49-F238E27FC236}">
                  <a16:creationId xmlns:a16="http://schemas.microsoft.com/office/drawing/2014/main" id="{0F64E8E4-0B26-C543-A692-F66BA8A52DB0}"/>
                </a:ext>
              </a:extLst>
            </p:cNvPr>
            <p:cNvSpPr/>
            <p:nvPr/>
          </p:nvSpPr>
          <p:spPr>
            <a:xfrm>
              <a:off x="6477000"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grpSp>
      <p:grpSp>
        <p:nvGrpSpPr>
          <p:cNvPr id="103" name="Group 102">
            <a:extLst>
              <a:ext uri="{FF2B5EF4-FFF2-40B4-BE49-F238E27FC236}">
                <a16:creationId xmlns:a16="http://schemas.microsoft.com/office/drawing/2014/main" id="{DEF2A302-4884-AC4A-A882-7F5FBB18B0D7}"/>
              </a:ext>
            </a:extLst>
          </p:cNvPr>
          <p:cNvGrpSpPr/>
          <p:nvPr/>
        </p:nvGrpSpPr>
        <p:grpSpPr>
          <a:xfrm>
            <a:off x="6650393" y="2634138"/>
            <a:ext cx="930929" cy="660898"/>
            <a:chOff x="5689940" y="1929457"/>
            <a:chExt cx="939454" cy="463267"/>
          </a:xfrm>
        </p:grpSpPr>
        <p:sp>
          <p:nvSpPr>
            <p:cNvPr id="104" name="Freeform 103">
              <a:extLst>
                <a:ext uri="{FF2B5EF4-FFF2-40B4-BE49-F238E27FC236}">
                  <a16:creationId xmlns:a16="http://schemas.microsoft.com/office/drawing/2014/main" id="{FC8D360A-915A-8748-9FC0-D41CD638066A}"/>
                </a:ext>
              </a:extLst>
            </p:cNvPr>
            <p:cNvSpPr/>
            <p:nvPr/>
          </p:nvSpPr>
          <p:spPr>
            <a:xfrm>
              <a:off x="5689940"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sp>
          <p:nvSpPr>
            <p:cNvPr id="105" name="Freeform 104">
              <a:extLst>
                <a:ext uri="{FF2B5EF4-FFF2-40B4-BE49-F238E27FC236}">
                  <a16:creationId xmlns:a16="http://schemas.microsoft.com/office/drawing/2014/main" id="{CEEAADDF-BE00-F54E-8738-001706EE0686}"/>
                </a:ext>
              </a:extLst>
            </p:cNvPr>
            <p:cNvSpPr/>
            <p:nvPr/>
          </p:nvSpPr>
          <p:spPr>
            <a:xfrm>
              <a:off x="5952293"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sp>
          <p:nvSpPr>
            <p:cNvPr id="106" name="Freeform 105">
              <a:extLst>
                <a:ext uri="{FF2B5EF4-FFF2-40B4-BE49-F238E27FC236}">
                  <a16:creationId xmlns:a16="http://schemas.microsoft.com/office/drawing/2014/main" id="{D229598A-F4DF-D648-937C-BCF5ECCF85F3}"/>
                </a:ext>
              </a:extLst>
            </p:cNvPr>
            <p:cNvSpPr/>
            <p:nvPr/>
          </p:nvSpPr>
          <p:spPr>
            <a:xfrm>
              <a:off x="6214646"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sp>
          <p:nvSpPr>
            <p:cNvPr id="107" name="Freeform 106">
              <a:extLst>
                <a:ext uri="{FF2B5EF4-FFF2-40B4-BE49-F238E27FC236}">
                  <a16:creationId xmlns:a16="http://schemas.microsoft.com/office/drawing/2014/main" id="{5D51475C-9FFA-424B-A2E1-863BDB2E10C3}"/>
                </a:ext>
              </a:extLst>
            </p:cNvPr>
            <p:cNvSpPr/>
            <p:nvPr/>
          </p:nvSpPr>
          <p:spPr>
            <a:xfrm>
              <a:off x="6477000"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grpSp>
      <p:grpSp>
        <p:nvGrpSpPr>
          <p:cNvPr id="108" name="Group 107">
            <a:extLst>
              <a:ext uri="{FF2B5EF4-FFF2-40B4-BE49-F238E27FC236}">
                <a16:creationId xmlns:a16="http://schemas.microsoft.com/office/drawing/2014/main" id="{B9A786A1-417F-3E47-ABA2-9A12432D05CB}"/>
              </a:ext>
            </a:extLst>
          </p:cNvPr>
          <p:cNvGrpSpPr/>
          <p:nvPr/>
        </p:nvGrpSpPr>
        <p:grpSpPr>
          <a:xfrm>
            <a:off x="6650393" y="3953796"/>
            <a:ext cx="930929" cy="660898"/>
            <a:chOff x="5689940" y="1929457"/>
            <a:chExt cx="939454" cy="463267"/>
          </a:xfrm>
        </p:grpSpPr>
        <p:sp>
          <p:nvSpPr>
            <p:cNvPr id="109" name="Freeform 108">
              <a:extLst>
                <a:ext uri="{FF2B5EF4-FFF2-40B4-BE49-F238E27FC236}">
                  <a16:creationId xmlns:a16="http://schemas.microsoft.com/office/drawing/2014/main" id="{B2F52E14-4A0A-C340-A85C-6199BF21F749}"/>
                </a:ext>
              </a:extLst>
            </p:cNvPr>
            <p:cNvSpPr/>
            <p:nvPr/>
          </p:nvSpPr>
          <p:spPr>
            <a:xfrm>
              <a:off x="5689940"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sp>
          <p:nvSpPr>
            <p:cNvPr id="110" name="Freeform 109">
              <a:extLst>
                <a:ext uri="{FF2B5EF4-FFF2-40B4-BE49-F238E27FC236}">
                  <a16:creationId xmlns:a16="http://schemas.microsoft.com/office/drawing/2014/main" id="{61DB30A2-69FC-8F40-8E71-EC54CF12B870}"/>
                </a:ext>
              </a:extLst>
            </p:cNvPr>
            <p:cNvSpPr/>
            <p:nvPr/>
          </p:nvSpPr>
          <p:spPr>
            <a:xfrm>
              <a:off x="5952293"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sp>
          <p:nvSpPr>
            <p:cNvPr id="111" name="Freeform 110">
              <a:extLst>
                <a:ext uri="{FF2B5EF4-FFF2-40B4-BE49-F238E27FC236}">
                  <a16:creationId xmlns:a16="http://schemas.microsoft.com/office/drawing/2014/main" id="{F9B8C616-A70D-914B-98D3-4E92F96892D7}"/>
                </a:ext>
              </a:extLst>
            </p:cNvPr>
            <p:cNvSpPr/>
            <p:nvPr/>
          </p:nvSpPr>
          <p:spPr>
            <a:xfrm>
              <a:off x="6214646"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sp>
          <p:nvSpPr>
            <p:cNvPr id="112" name="Freeform 111">
              <a:extLst>
                <a:ext uri="{FF2B5EF4-FFF2-40B4-BE49-F238E27FC236}">
                  <a16:creationId xmlns:a16="http://schemas.microsoft.com/office/drawing/2014/main" id="{716A583F-DE89-5E4C-9C0D-C170CA07DDAA}"/>
                </a:ext>
              </a:extLst>
            </p:cNvPr>
            <p:cNvSpPr/>
            <p:nvPr/>
          </p:nvSpPr>
          <p:spPr>
            <a:xfrm>
              <a:off x="6477000" y="1929457"/>
              <a:ext cx="152394" cy="463267"/>
            </a:xfrm>
            <a:custGeom>
              <a:avLst/>
              <a:gdLst>
                <a:gd name="connsiteX0" fmla="*/ 450332 w 459339"/>
                <a:gd name="connsiteY0" fmla="*/ 0 h 2558099"/>
                <a:gd name="connsiteX1" fmla="*/ 0 w 459339"/>
                <a:gd name="connsiteY1" fmla="*/ 657540 h 2558099"/>
                <a:gd name="connsiteX2" fmla="*/ 450332 w 459339"/>
                <a:gd name="connsiteY2" fmla="*/ 1297064 h 2558099"/>
                <a:gd name="connsiteX3" fmla="*/ 9006 w 459339"/>
                <a:gd name="connsiteY3" fmla="*/ 1918574 h 2558099"/>
                <a:gd name="connsiteX4" fmla="*/ 459339 w 459339"/>
                <a:gd name="connsiteY4" fmla="*/ 2558099 h 255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39" h="2558099">
                  <a:moveTo>
                    <a:pt x="450332" y="0"/>
                  </a:moveTo>
                  <a:cubicBezTo>
                    <a:pt x="225166" y="220681"/>
                    <a:pt x="0" y="441363"/>
                    <a:pt x="0" y="657540"/>
                  </a:cubicBezTo>
                  <a:cubicBezTo>
                    <a:pt x="0" y="873717"/>
                    <a:pt x="448831" y="1086892"/>
                    <a:pt x="450332" y="1297064"/>
                  </a:cubicBezTo>
                  <a:cubicBezTo>
                    <a:pt x="451833" y="1507236"/>
                    <a:pt x="7505" y="1708402"/>
                    <a:pt x="9006" y="1918574"/>
                  </a:cubicBezTo>
                  <a:cubicBezTo>
                    <a:pt x="10507" y="2128746"/>
                    <a:pt x="384284" y="2450011"/>
                    <a:pt x="459339" y="2558099"/>
                  </a:cubicBezTo>
                </a:path>
              </a:pathLst>
            </a:custGeom>
            <a:noFill/>
            <a:ln w="25400" cap="flat" cmpd="sng" algn="ctr">
              <a:solidFill>
                <a:srgbClr val="C0504D">
                  <a:lumMod val="50000"/>
                </a:srgbClr>
              </a:solidFill>
              <a:prstDash val="solid"/>
              <a:tailEnd type="stealth" w="lg" len="lg"/>
            </a:ln>
            <a:effectLst/>
          </p:spPr>
          <p:txBody>
            <a:bodyPr rtlCol="0" anchor="ctr"/>
            <a:lstStyle/>
            <a:p>
              <a:pPr algn="ctr">
                <a:defRPr/>
              </a:pPr>
              <a:endParaRPr lang="en-US" sz="1200" kern="0">
                <a:solidFill>
                  <a:sysClr val="windowText" lastClr="000000"/>
                </a:solidFill>
                <a:latin typeface="Calibri"/>
              </a:endParaRPr>
            </a:p>
          </p:txBody>
        </p:sp>
      </p:grpSp>
    </p:spTree>
    <p:extLst>
      <p:ext uri="{BB962C8B-B14F-4D97-AF65-F5344CB8AC3E}">
        <p14:creationId xmlns:p14="http://schemas.microsoft.com/office/powerpoint/2010/main" val="143295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prstGeom prst="rect">
            <a:avLst/>
          </a:prstGeom>
        </p:spPr>
        <p:txBody>
          <a:bodyPr/>
          <a:lstStyle/>
          <a:p>
            <a:pPr>
              <a:defRPr/>
            </a:pPr>
            <a:fld id="{9B766D63-E39E-C948-8A7F-F2792F7F03C4}" type="slidenum">
              <a:rPr lang="en-US" smtClean="0"/>
              <a:pPr>
                <a:defRPr/>
              </a:pPr>
              <a:t>39</a:t>
            </a:fld>
            <a:endParaRPr lang="en-US"/>
          </a:p>
        </p:txBody>
      </p:sp>
      <p:sp>
        <p:nvSpPr>
          <p:cNvPr id="2" name="Title 1">
            <a:extLst>
              <a:ext uri="{FF2B5EF4-FFF2-40B4-BE49-F238E27FC236}">
                <a16:creationId xmlns:a16="http://schemas.microsoft.com/office/drawing/2014/main" id="{6DDFCA49-6D25-FD4C-9BD5-82D44AC6D9D2}"/>
              </a:ext>
            </a:extLst>
          </p:cNvPr>
          <p:cNvSpPr>
            <a:spLocks noGrp="1"/>
          </p:cNvSpPr>
          <p:nvPr>
            <p:ph type="title"/>
          </p:nvPr>
        </p:nvSpPr>
        <p:spPr/>
        <p:txBody>
          <a:bodyPr/>
          <a:lstStyle/>
          <a:p>
            <a:r>
              <a:rPr lang="en-US" dirty="0"/>
              <a:t>MPI + Threads: How To?</a:t>
            </a:r>
          </a:p>
        </p:txBody>
      </p:sp>
      <p:sp>
        <p:nvSpPr>
          <p:cNvPr id="3" name="コンテンツ プレースホルダー 2"/>
          <p:cNvSpPr>
            <a:spLocks noGrp="1"/>
          </p:cNvSpPr>
          <p:nvPr>
            <p:ph sz="quarter" idx="13"/>
          </p:nvPr>
        </p:nvSpPr>
        <p:spPr>
          <a:xfrm>
            <a:off x="2394857" y="1267141"/>
            <a:ext cx="4245429" cy="3362010"/>
          </a:xfrm>
        </p:spPr>
        <p:txBody>
          <a:bodyPr>
            <a:noAutofit/>
          </a:bodyPr>
          <a:lstStyle/>
          <a:p>
            <a:r>
              <a:rPr lang="en-US" altLang="ja-JP" sz="1500" dirty="0"/>
              <a:t>MPI_THREAD_SINGLE</a:t>
            </a:r>
            <a:endParaRPr lang="en-US" altLang="ja-JP" sz="1500" b="1" dirty="0"/>
          </a:p>
          <a:p>
            <a:pPr lvl="1"/>
            <a:r>
              <a:rPr lang="en-US" altLang="ja-JP" dirty="0"/>
              <a:t>No additional threads</a:t>
            </a:r>
          </a:p>
          <a:p>
            <a:r>
              <a:rPr lang="en-US" altLang="ja-JP" sz="1500" dirty="0"/>
              <a:t>MPI_THREAD_FUNNELED</a:t>
            </a:r>
          </a:p>
          <a:p>
            <a:pPr lvl="1"/>
            <a:r>
              <a:rPr lang="en-US" altLang="ja-JP" dirty="0"/>
              <a:t>Master thread communication only</a:t>
            </a:r>
          </a:p>
          <a:p>
            <a:r>
              <a:rPr lang="en-US" altLang="ja-JP" sz="1500" dirty="0"/>
              <a:t>MPI_THREAD_SERIALIZED</a:t>
            </a:r>
          </a:p>
          <a:p>
            <a:pPr lvl="1"/>
            <a:r>
              <a:rPr lang="en-US" altLang="ja-JP" dirty="0"/>
              <a:t>Threaded communication serialized</a:t>
            </a:r>
          </a:p>
          <a:p>
            <a:r>
              <a:rPr lang="en-US" altLang="ja-JP" sz="1500" dirty="0"/>
              <a:t>MPI_THREAD_MULTIPLE</a:t>
            </a:r>
          </a:p>
          <a:p>
            <a:pPr lvl="1"/>
            <a:r>
              <a:rPr lang="en-US" altLang="ja-JP" dirty="0"/>
              <a:t>No restrictions</a:t>
            </a:r>
          </a:p>
        </p:txBody>
      </p:sp>
      <p:sp>
        <p:nvSpPr>
          <p:cNvPr id="10" name="Up Arrow 9"/>
          <p:cNvSpPr/>
          <p:nvPr/>
        </p:nvSpPr>
        <p:spPr>
          <a:xfrm>
            <a:off x="68986" y="1267140"/>
            <a:ext cx="2129928" cy="2528898"/>
          </a:xfrm>
          <a:prstGeom prst="upArrow">
            <a:avLst/>
          </a:prstGeom>
        </p:spPr>
        <p:style>
          <a:lnRef idx="2">
            <a:schemeClr val="accent5"/>
          </a:lnRef>
          <a:fillRef idx="1">
            <a:schemeClr val="lt1"/>
          </a:fillRef>
          <a:effectRef idx="0">
            <a:schemeClr val="accent5"/>
          </a:effectRef>
          <a:fontRef idx="minor">
            <a:schemeClr val="dk1"/>
          </a:fontRef>
        </p:style>
        <p:txBody>
          <a:bodyPr wrap="square" lIns="0" rIns="0" rtlCol="0" anchor="ctr"/>
          <a:lstStyle/>
          <a:p>
            <a:pPr algn="ctr"/>
            <a:r>
              <a:rPr lang="en-US" sz="1500" b="1" dirty="0">
                <a:solidFill>
                  <a:srgbClr val="C00000"/>
                </a:solidFill>
              </a:rPr>
              <a:t>Restriction</a:t>
            </a:r>
          </a:p>
          <a:p>
            <a:pPr algn="ctr"/>
            <a:endParaRPr lang="en-US" sz="1500" b="1" dirty="0">
              <a:solidFill>
                <a:srgbClr val="C00000"/>
              </a:solidFill>
            </a:endParaRPr>
          </a:p>
          <a:p>
            <a:pPr algn="ctr"/>
            <a:r>
              <a:rPr lang="en-US" sz="1500" b="1" dirty="0">
                <a:solidFill>
                  <a:schemeClr val="accent5">
                    <a:lumMod val="50000"/>
                  </a:schemeClr>
                </a:solidFill>
              </a:rPr>
              <a:t>Low Thread-Safety Costs</a:t>
            </a:r>
          </a:p>
        </p:txBody>
      </p:sp>
      <p:sp>
        <p:nvSpPr>
          <p:cNvPr id="12" name="Down Arrow 11"/>
          <p:cNvSpPr/>
          <p:nvPr/>
        </p:nvSpPr>
        <p:spPr>
          <a:xfrm>
            <a:off x="6872514" y="2096681"/>
            <a:ext cx="2133438" cy="2532470"/>
          </a:xfrm>
          <a:prstGeom prst="downArrow">
            <a:avLst/>
          </a:prstGeom>
        </p:spPr>
        <p:style>
          <a:lnRef idx="2">
            <a:schemeClr val="accent3"/>
          </a:lnRef>
          <a:fillRef idx="1">
            <a:schemeClr val="lt1"/>
          </a:fillRef>
          <a:effectRef idx="0">
            <a:schemeClr val="accent3"/>
          </a:effectRef>
          <a:fontRef idx="minor">
            <a:schemeClr val="dk1"/>
          </a:fontRef>
        </p:style>
        <p:txBody>
          <a:bodyPr lIns="0" rIns="0" rtlCol="0" anchor="ctr"/>
          <a:lstStyle/>
          <a:p>
            <a:pPr algn="ctr"/>
            <a:endParaRPr lang="en-US" sz="1500" b="1" dirty="0">
              <a:solidFill>
                <a:schemeClr val="accent4">
                  <a:lumMod val="25000"/>
                </a:schemeClr>
              </a:solidFill>
            </a:endParaRPr>
          </a:p>
          <a:p>
            <a:pPr algn="ctr"/>
            <a:endParaRPr lang="en-US" sz="1500" b="1" dirty="0">
              <a:solidFill>
                <a:schemeClr val="accent4">
                  <a:lumMod val="25000"/>
                </a:schemeClr>
              </a:solidFill>
            </a:endParaRPr>
          </a:p>
          <a:p>
            <a:pPr algn="ctr"/>
            <a:endParaRPr lang="en-US" sz="1500" b="1" dirty="0">
              <a:solidFill>
                <a:schemeClr val="accent4">
                  <a:lumMod val="25000"/>
                </a:schemeClr>
              </a:solidFill>
            </a:endParaRPr>
          </a:p>
          <a:p>
            <a:pPr algn="ctr"/>
            <a:r>
              <a:rPr lang="en-US" sz="1500" b="1" dirty="0">
                <a:solidFill>
                  <a:schemeClr val="accent4">
                    <a:lumMod val="25000"/>
                  </a:schemeClr>
                </a:solidFill>
              </a:rPr>
              <a:t>Flexibility</a:t>
            </a:r>
          </a:p>
          <a:p>
            <a:pPr algn="ctr"/>
            <a:endParaRPr lang="en-US" sz="1500" b="1" dirty="0">
              <a:solidFill>
                <a:schemeClr val="accent4">
                  <a:lumMod val="25000"/>
                </a:schemeClr>
              </a:solidFill>
            </a:endParaRPr>
          </a:p>
          <a:p>
            <a:pPr algn="ctr"/>
            <a:r>
              <a:rPr lang="en-US" sz="1500" b="1" dirty="0">
                <a:solidFill>
                  <a:srgbClr val="C00000"/>
                </a:solidFill>
              </a:rPr>
              <a:t>High Thread-Safety Costs</a:t>
            </a:r>
          </a:p>
        </p:txBody>
      </p:sp>
      <p:sp>
        <p:nvSpPr>
          <p:cNvPr id="15" name="TextBox 14"/>
          <p:cNvSpPr txBox="1"/>
          <p:nvPr/>
        </p:nvSpPr>
        <p:spPr>
          <a:xfrm>
            <a:off x="549683" y="877446"/>
            <a:ext cx="2606804" cy="300082"/>
          </a:xfrm>
          <a:prstGeom prst="rect">
            <a:avLst/>
          </a:prstGeom>
          <a:noFill/>
        </p:spPr>
        <p:txBody>
          <a:bodyPr wrap="none" rtlCol="0">
            <a:spAutoFit/>
          </a:bodyPr>
          <a:lstStyle/>
          <a:p>
            <a:r>
              <a:rPr lang="en-US" sz="1350" dirty="0">
                <a:solidFill>
                  <a:srgbClr val="000000"/>
                </a:solidFill>
              </a:rPr>
              <a:t>Interoperation or thread levels:</a:t>
            </a:r>
          </a:p>
        </p:txBody>
      </p:sp>
    </p:spTree>
    <p:extLst>
      <p:ext uri="{BB962C8B-B14F-4D97-AF65-F5344CB8AC3E}">
        <p14:creationId xmlns:p14="http://schemas.microsoft.com/office/powerpoint/2010/main" val="35775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4D5BE-D741-0B4A-80EA-8736DFB94021}"/>
              </a:ext>
            </a:extLst>
          </p:cNvPr>
          <p:cNvSpPr>
            <a:spLocks noGrp="1"/>
          </p:cNvSpPr>
          <p:nvPr>
            <p:ph type="sldNum" sz="quarter" idx="12"/>
          </p:nvPr>
        </p:nvSpPr>
        <p:spPr/>
        <p:txBody>
          <a:bodyPr/>
          <a:lstStyle/>
          <a:p>
            <a:fld id="{EE2556C5-CE8C-6547-B838-EA80C61A4AF7}" type="slidenum">
              <a:rPr lang="en-US" smtClean="0"/>
              <a:pPr/>
              <a:t>4</a:t>
            </a:fld>
            <a:endParaRPr lang="en-US" dirty="0"/>
          </a:p>
        </p:txBody>
      </p:sp>
      <p:sp>
        <p:nvSpPr>
          <p:cNvPr id="3" name="Title 2">
            <a:extLst>
              <a:ext uri="{FF2B5EF4-FFF2-40B4-BE49-F238E27FC236}">
                <a16:creationId xmlns:a16="http://schemas.microsoft.com/office/drawing/2014/main" id="{21853A78-4E22-2242-9F48-78DD8E50723B}"/>
              </a:ext>
            </a:extLst>
          </p:cNvPr>
          <p:cNvSpPr>
            <a:spLocks noGrp="1"/>
          </p:cNvSpPr>
          <p:nvPr>
            <p:ph type="title"/>
          </p:nvPr>
        </p:nvSpPr>
        <p:spPr/>
        <p:txBody>
          <a:bodyPr/>
          <a:lstStyle/>
          <a:p>
            <a:r>
              <a:rPr lang="en-US" dirty="0"/>
              <a:t>What is an MPI Communicator?</a:t>
            </a:r>
          </a:p>
        </p:txBody>
      </p:sp>
      <p:pic>
        <p:nvPicPr>
          <p:cNvPr id="6" name="Content Placeholder 5">
            <a:extLst>
              <a:ext uri="{FF2B5EF4-FFF2-40B4-BE49-F238E27FC236}">
                <a16:creationId xmlns:a16="http://schemas.microsoft.com/office/drawing/2014/main" id="{27BB3D3B-706B-0A42-8235-201D68C9E85F}"/>
              </a:ext>
            </a:extLst>
          </p:cNvPr>
          <p:cNvPicPr>
            <a:picLocks noGrp="1" noChangeAspect="1"/>
          </p:cNvPicPr>
          <p:nvPr>
            <p:ph sz="quarter" idx="13"/>
          </p:nvPr>
        </p:nvPicPr>
        <p:blipFill>
          <a:blip r:embed="rId2"/>
          <a:stretch>
            <a:fillRect/>
          </a:stretch>
        </p:blipFill>
        <p:spPr>
          <a:xfrm>
            <a:off x="6950180" y="141297"/>
            <a:ext cx="2055772" cy="1574721"/>
          </a:xfrm>
        </p:spPr>
      </p:pic>
      <p:sp>
        <p:nvSpPr>
          <p:cNvPr id="5" name="Footer Placeholder 4">
            <a:extLst>
              <a:ext uri="{FF2B5EF4-FFF2-40B4-BE49-F238E27FC236}">
                <a16:creationId xmlns:a16="http://schemas.microsoft.com/office/drawing/2014/main" id="{1B2D4B45-C626-A849-B91A-8BFD8DC62D96}"/>
              </a:ext>
            </a:extLst>
          </p:cNvPr>
          <p:cNvSpPr>
            <a:spLocks noGrp="1"/>
          </p:cNvSpPr>
          <p:nvPr>
            <p:ph type="ftr" sz="quarter" idx="3"/>
          </p:nvPr>
        </p:nvSpPr>
        <p:spPr/>
        <p:txBody>
          <a:bodyPr/>
          <a:lstStyle/>
          <a:p>
            <a:endParaRPr lang="en-US" dirty="0"/>
          </a:p>
        </p:txBody>
      </p:sp>
      <p:sp>
        <p:nvSpPr>
          <p:cNvPr id="7" name="Content Placeholder 3">
            <a:extLst>
              <a:ext uri="{FF2B5EF4-FFF2-40B4-BE49-F238E27FC236}">
                <a16:creationId xmlns:a16="http://schemas.microsoft.com/office/drawing/2014/main" id="{79F7929F-333C-1E48-AC34-278CBA84E9EB}"/>
              </a:ext>
            </a:extLst>
          </p:cNvPr>
          <p:cNvSpPr txBox="1">
            <a:spLocks/>
          </p:cNvSpPr>
          <p:nvPr/>
        </p:nvSpPr>
        <p:spPr>
          <a:xfrm>
            <a:off x="455612" y="1203325"/>
            <a:ext cx="5475849" cy="3425825"/>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Groups of MPI processes that can talk to each other</a:t>
            </a:r>
          </a:p>
          <a:p>
            <a:pPr marL="285750" indent="-285750">
              <a:buFont typeface="Arial" panose="020B0604020202020204" pitchFamily="34" charset="0"/>
              <a:buChar char="•"/>
            </a:pPr>
            <a:r>
              <a:rPr lang="en-US" dirty="0"/>
              <a:t>Start with </a:t>
            </a:r>
            <a:r>
              <a:rPr lang="en-US" b="1" dirty="0"/>
              <a:t>MPI_COMM_WORLD </a:t>
            </a:r>
            <a:r>
              <a:rPr lang="en-US" dirty="0"/>
              <a:t>that includes everyone that started with your job</a:t>
            </a:r>
          </a:p>
          <a:p>
            <a:pPr marL="285750" indent="-285750">
              <a:buFont typeface="Arial" panose="020B0604020202020204" pitchFamily="34" charset="0"/>
              <a:buChar char="•"/>
            </a:pPr>
            <a:r>
              <a:rPr lang="en-US" dirty="0"/>
              <a:t>Can divide </a:t>
            </a:r>
            <a:r>
              <a:rPr lang="en-US" b="1" dirty="0"/>
              <a:t>MPI_COMM_WORLD</a:t>
            </a:r>
            <a:r>
              <a:rPr lang="en-US" dirty="0"/>
              <a:t> to be smaller communicators like </a:t>
            </a:r>
            <a:r>
              <a:rPr lang="en-US" b="1" dirty="0">
                <a:solidFill>
                  <a:srgbClr val="F83308"/>
                </a:solidFill>
              </a:rPr>
              <a:t>comm1</a:t>
            </a:r>
            <a:r>
              <a:rPr lang="en-US" dirty="0"/>
              <a:t>, </a:t>
            </a:r>
            <a:r>
              <a:rPr lang="en-US" b="1" dirty="0">
                <a:solidFill>
                  <a:srgbClr val="00B050"/>
                </a:solidFill>
              </a:rPr>
              <a:t>comm2</a:t>
            </a:r>
            <a:r>
              <a:rPr lang="en-US" b="1" dirty="0"/>
              <a:t>, </a:t>
            </a:r>
            <a:r>
              <a:rPr lang="en-US" b="1" dirty="0">
                <a:solidFill>
                  <a:srgbClr val="7030A0"/>
                </a:solidFill>
              </a:rPr>
              <a:t>comm3</a:t>
            </a:r>
            <a:r>
              <a:rPr lang="en-US" dirty="0"/>
              <a:t>.</a:t>
            </a:r>
          </a:p>
          <a:p>
            <a:r>
              <a:rPr lang="en-US" dirty="0"/>
              <a:t>Each process has a </a:t>
            </a:r>
            <a:r>
              <a:rPr lang="en-US" i="1" dirty="0"/>
              <a:t>rank</a:t>
            </a:r>
            <a:r>
              <a:rPr lang="en-US" dirty="0"/>
              <a:t> in each communicator</a:t>
            </a:r>
          </a:p>
          <a:p>
            <a:r>
              <a:rPr lang="en-US" dirty="0"/>
              <a:t>Each communicator has its own </a:t>
            </a:r>
            <a:r>
              <a:rPr lang="en-US" i="1" dirty="0"/>
              <a:t>size</a:t>
            </a:r>
          </a:p>
          <a:p>
            <a:r>
              <a:rPr lang="en-US" dirty="0"/>
              <a:t>Communicator could even be a copy of a previous communicator</a:t>
            </a:r>
          </a:p>
        </p:txBody>
      </p:sp>
      <p:sp>
        <p:nvSpPr>
          <p:cNvPr id="9" name="Rounded Rectangle 8">
            <a:extLst>
              <a:ext uri="{FF2B5EF4-FFF2-40B4-BE49-F238E27FC236}">
                <a16:creationId xmlns:a16="http://schemas.microsoft.com/office/drawing/2014/main" id="{42C12176-1F0D-6144-99D2-6D64024C5E70}"/>
              </a:ext>
            </a:extLst>
          </p:cNvPr>
          <p:cNvSpPr/>
          <p:nvPr/>
        </p:nvSpPr>
        <p:spPr bwMode="auto">
          <a:xfrm>
            <a:off x="6586918" y="2144548"/>
            <a:ext cx="2217218" cy="224356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pitchFamily="34" charset="0"/>
            </a:endParaRPr>
          </a:p>
        </p:txBody>
      </p:sp>
      <p:sp>
        <p:nvSpPr>
          <p:cNvPr id="47" name="Rounded Rectangle 46">
            <a:extLst>
              <a:ext uri="{FF2B5EF4-FFF2-40B4-BE49-F238E27FC236}">
                <a16:creationId xmlns:a16="http://schemas.microsoft.com/office/drawing/2014/main" id="{EA53C7DD-81D8-2B4A-AF53-33E5A9BCD5FF}"/>
              </a:ext>
            </a:extLst>
          </p:cNvPr>
          <p:cNvSpPr/>
          <p:nvPr/>
        </p:nvSpPr>
        <p:spPr bwMode="auto">
          <a:xfrm>
            <a:off x="6728999" y="2324530"/>
            <a:ext cx="1933996" cy="548049"/>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pitchFamily="34" charset="0"/>
            </a:endParaRPr>
          </a:p>
        </p:txBody>
      </p:sp>
      <p:sp>
        <p:nvSpPr>
          <p:cNvPr id="48" name="Rounded Rectangle 47">
            <a:extLst>
              <a:ext uri="{FF2B5EF4-FFF2-40B4-BE49-F238E27FC236}">
                <a16:creationId xmlns:a16="http://schemas.microsoft.com/office/drawing/2014/main" id="{2EFEF5BC-B0A7-924D-9855-CE438A68DE77}"/>
              </a:ext>
            </a:extLst>
          </p:cNvPr>
          <p:cNvSpPr/>
          <p:nvPr/>
        </p:nvSpPr>
        <p:spPr bwMode="auto">
          <a:xfrm>
            <a:off x="6728999" y="2938263"/>
            <a:ext cx="1933996" cy="548049"/>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pitchFamily="34" charset="0"/>
            </a:endParaRPr>
          </a:p>
        </p:txBody>
      </p:sp>
      <p:sp>
        <p:nvSpPr>
          <p:cNvPr id="49" name="Rounded Rectangle 48">
            <a:extLst>
              <a:ext uri="{FF2B5EF4-FFF2-40B4-BE49-F238E27FC236}">
                <a16:creationId xmlns:a16="http://schemas.microsoft.com/office/drawing/2014/main" id="{9D334084-FE11-4A4F-960F-449FBACE65F4}"/>
              </a:ext>
            </a:extLst>
          </p:cNvPr>
          <p:cNvSpPr/>
          <p:nvPr/>
        </p:nvSpPr>
        <p:spPr bwMode="auto">
          <a:xfrm>
            <a:off x="6728999" y="3569837"/>
            <a:ext cx="1933996" cy="548049"/>
          </a:xfrm>
          <a:prstGeom prst="roundRect">
            <a:avLst/>
          </a:prstGeom>
          <a:solidFill>
            <a:srgbClr val="7030A0"/>
          </a:solidFill>
          <a:ln>
            <a:solidFill>
              <a:srgbClr val="7030A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alibri" pitchFamily="34" charset="0"/>
            </a:endParaRPr>
          </a:p>
        </p:txBody>
      </p:sp>
      <p:grpSp>
        <p:nvGrpSpPr>
          <p:cNvPr id="50" name="Group 49">
            <a:extLst>
              <a:ext uri="{FF2B5EF4-FFF2-40B4-BE49-F238E27FC236}">
                <a16:creationId xmlns:a16="http://schemas.microsoft.com/office/drawing/2014/main" id="{D4FC7F65-E440-EC45-A9B9-E5FFB615A674}"/>
              </a:ext>
            </a:extLst>
          </p:cNvPr>
          <p:cNvGrpSpPr/>
          <p:nvPr/>
        </p:nvGrpSpPr>
        <p:grpSpPr>
          <a:xfrm>
            <a:off x="6897246" y="2422407"/>
            <a:ext cx="1600200" cy="1600200"/>
            <a:chOff x="5845280" y="2161428"/>
            <a:chExt cx="1600200" cy="1600200"/>
          </a:xfrm>
        </p:grpSpPr>
        <p:sp>
          <p:nvSpPr>
            <p:cNvPr id="11" name="Oval 10">
              <a:extLst>
                <a:ext uri="{FF2B5EF4-FFF2-40B4-BE49-F238E27FC236}">
                  <a16:creationId xmlns:a16="http://schemas.microsoft.com/office/drawing/2014/main" id="{A3BD7E5C-2D02-CD4A-B4E7-853968600506}"/>
                </a:ext>
              </a:extLst>
            </p:cNvPr>
            <p:cNvSpPr/>
            <p:nvPr/>
          </p:nvSpPr>
          <p:spPr bwMode="auto">
            <a:xfrm>
              <a:off x="5845280" y="21614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0</a:t>
              </a:r>
            </a:p>
          </p:txBody>
        </p:sp>
        <p:sp>
          <p:nvSpPr>
            <p:cNvPr id="12" name="Oval 11">
              <a:extLst>
                <a:ext uri="{FF2B5EF4-FFF2-40B4-BE49-F238E27FC236}">
                  <a16:creationId xmlns:a16="http://schemas.microsoft.com/office/drawing/2014/main" id="{4BE7E223-0DD4-D149-BDF6-B06C31D83CD0}"/>
                </a:ext>
              </a:extLst>
            </p:cNvPr>
            <p:cNvSpPr/>
            <p:nvPr/>
          </p:nvSpPr>
          <p:spPr bwMode="auto">
            <a:xfrm>
              <a:off x="6454880" y="21614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1</a:t>
              </a:r>
            </a:p>
          </p:txBody>
        </p:sp>
        <p:sp>
          <p:nvSpPr>
            <p:cNvPr id="13" name="Oval 12">
              <a:extLst>
                <a:ext uri="{FF2B5EF4-FFF2-40B4-BE49-F238E27FC236}">
                  <a16:creationId xmlns:a16="http://schemas.microsoft.com/office/drawing/2014/main" id="{D3CA335D-3257-154C-AE36-DDDBE9D751A8}"/>
                </a:ext>
              </a:extLst>
            </p:cNvPr>
            <p:cNvSpPr/>
            <p:nvPr/>
          </p:nvSpPr>
          <p:spPr bwMode="auto">
            <a:xfrm>
              <a:off x="7064480" y="21614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2</a:t>
              </a:r>
            </a:p>
          </p:txBody>
        </p:sp>
        <p:sp>
          <p:nvSpPr>
            <p:cNvPr id="15" name="Oval 14">
              <a:extLst>
                <a:ext uri="{FF2B5EF4-FFF2-40B4-BE49-F238E27FC236}">
                  <a16:creationId xmlns:a16="http://schemas.microsoft.com/office/drawing/2014/main" id="{5D06766F-9E2D-7C40-BD13-E60E88931FE3}"/>
                </a:ext>
              </a:extLst>
            </p:cNvPr>
            <p:cNvSpPr/>
            <p:nvPr/>
          </p:nvSpPr>
          <p:spPr bwMode="auto">
            <a:xfrm>
              <a:off x="5845280" y="27710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3</a:t>
              </a:r>
            </a:p>
          </p:txBody>
        </p:sp>
        <p:sp>
          <p:nvSpPr>
            <p:cNvPr id="16" name="Oval 15">
              <a:extLst>
                <a:ext uri="{FF2B5EF4-FFF2-40B4-BE49-F238E27FC236}">
                  <a16:creationId xmlns:a16="http://schemas.microsoft.com/office/drawing/2014/main" id="{78B3FFB7-49BF-3240-95D9-D2AFA6B6B43F}"/>
                </a:ext>
              </a:extLst>
            </p:cNvPr>
            <p:cNvSpPr/>
            <p:nvPr/>
          </p:nvSpPr>
          <p:spPr bwMode="auto">
            <a:xfrm>
              <a:off x="6454880" y="27710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4</a:t>
              </a:r>
            </a:p>
          </p:txBody>
        </p:sp>
        <p:sp>
          <p:nvSpPr>
            <p:cNvPr id="17" name="Oval 16">
              <a:extLst>
                <a:ext uri="{FF2B5EF4-FFF2-40B4-BE49-F238E27FC236}">
                  <a16:creationId xmlns:a16="http://schemas.microsoft.com/office/drawing/2014/main" id="{69183367-DBD3-6040-A6C1-D6C76A97CE86}"/>
                </a:ext>
              </a:extLst>
            </p:cNvPr>
            <p:cNvSpPr/>
            <p:nvPr/>
          </p:nvSpPr>
          <p:spPr bwMode="auto">
            <a:xfrm>
              <a:off x="7064480" y="27710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5</a:t>
              </a:r>
            </a:p>
          </p:txBody>
        </p:sp>
        <p:sp>
          <p:nvSpPr>
            <p:cNvPr id="19" name="Oval 18">
              <a:extLst>
                <a:ext uri="{FF2B5EF4-FFF2-40B4-BE49-F238E27FC236}">
                  <a16:creationId xmlns:a16="http://schemas.microsoft.com/office/drawing/2014/main" id="{9BC0839A-7741-2F42-AA4B-BD11317DE3C8}"/>
                </a:ext>
              </a:extLst>
            </p:cNvPr>
            <p:cNvSpPr/>
            <p:nvPr/>
          </p:nvSpPr>
          <p:spPr bwMode="auto">
            <a:xfrm>
              <a:off x="5845280" y="33806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6</a:t>
              </a:r>
            </a:p>
          </p:txBody>
        </p:sp>
        <p:sp>
          <p:nvSpPr>
            <p:cNvPr id="20" name="Oval 19">
              <a:extLst>
                <a:ext uri="{FF2B5EF4-FFF2-40B4-BE49-F238E27FC236}">
                  <a16:creationId xmlns:a16="http://schemas.microsoft.com/office/drawing/2014/main" id="{BEFA70E3-2277-D140-B675-725D7DC6E4A5}"/>
                </a:ext>
              </a:extLst>
            </p:cNvPr>
            <p:cNvSpPr/>
            <p:nvPr/>
          </p:nvSpPr>
          <p:spPr bwMode="auto">
            <a:xfrm>
              <a:off x="6454880" y="33806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7</a:t>
              </a:r>
            </a:p>
          </p:txBody>
        </p:sp>
        <p:sp>
          <p:nvSpPr>
            <p:cNvPr id="21" name="Oval 20">
              <a:extLst>
                <a:ext uri="{FF2B5EF4-FFF2-40B4-BE49-F238E27FC236}">
                  <a16:creationId xmlns:a16="http://schemas.microsoft.com/office/drawing/2014/main" id="{859DA651-156B-964E-92BA-08233334607C}"/>
                </a:ext>
              </a:extLst>
            </p:cNvPr>
            <p:cNvSpPr/>
            <p:nvPr/>
          </p:nvSpPr>
          <p:spPr bwMode="auto">
            <a:xfrm>
              <a:off x="7064480" y="33806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8</a:t>
              </a:r>
            </a:p>
          </p:txBody>
        </p:sp>
      </p:grpSp>
      <p:grpSp>
        <p:nvGrpSpPr>
          <p:cNvPr id="51" name="Group 50">
            <a:extLst>
              <a:ext uri="{FF2B5EF4-FFF2-40B4-BE49-F238E27FC236}">
                <a16:creationId xmlns:a16="http://schemas.microsoft.com/office/drawing/2014/main" id="{7B4EA21D-0243-374D-BCD8-4E37A215F2BE}"/>
              </a:ext>
            </a:extLst>
          </p:cNvPr>
          <p:cNvGrpSpPr/>
          <p:nvPr/>
        </p:nvGrpSpPr>
        <p:grpSpPr>
          <a:xfrm>
            <a:off x="6895427" y="2422407"/>
            <a:ext cx="1600200" cy="1600200"/>
            <a:chOff x="5845280" y="2161428"/>
            <a:chExt cx="1600200" cy="1600200"/>
          </a:xfrm>
        </p:grpSpPr>
        <p:sp>
          <p:nvSpPr>
            <p:cNvPr id="52" name="Oval 51">
              <a:extLst>
                <a:ext uri="{FF2B5EF4-FFF2-40B4-BE49-F238E27FC236}">
                  <a16:creationId xmlns:a16="http://schemas.microsoft.com/office/drawing/2014/main" id="{EF51ED73-94EF-C04E-81D5-6973251AC52A}"/>
                </a:ext>
              </a:extLst>
            </p:cNvPr>
            <p:cNvSpPr/>
            <p:nvPr/>
          </p:nvSpPr>
          <p:spPr bwMode="auto">
            <a:xfrm>
              <a:off x="5845280" y="21614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0</a:t>
              </a:r>
            </a:p>
          </p:txBody>
        </p:sp>
        <p:sp>
          <p:nvSpPr>
            <p:cNvPr id="53" name="Oval 52">
              <a:extLst>
                <a:ext uri="{FF2B5EF4-FFF2-40B4-BE49-F238E27FC236}">
                  <a16:creationId xmlns:a16="http://schemas.microsoft.com/office/drawing/2014/main" id="{8A7D8EF3-AB38-F34E-81DE-1AC7D2024C24}"/>
                </a:ext>
              </a:extLst>
            </p:cNvPr>
            <p:cNvSpPr/>
            <p:nvPr/>
          </p:nvSpPr>
          <p:spPr bwMode="auto">
            <a:xfrm>
              <a:off x="6454880" y="21614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1</a:t>
              </a:r>
            </a:p>
          </p:txBody>
        </p:sp>
        <p:sp>
          <p:nvSpPr>
            <p:cNvPr id="54" name="Oval 53">
              <a:extLst>
                <a:ext uri="{FF2B5EF4-FFF2-40B4-BE49-F238E27FC236}">
                  <a16:creationId xmlns:a16="http://schemas.microsoft.com/office/drawing/2014/main" id="{09F3205C-58F7-D641-89CF-176A1E362747}"/>
                </a:ext>
              </a:extLst>
            </p:cNvPr>
            <p:cNvSpPr/>
            <p:nvPr/>
          </p:nvSpPr>
          <p:spPr bwMode="auto">
            <a:xfrm>
              <a:off x="7064480" y="21614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2</a:t>
              </a:r>
            </a:p>
          </p:txBody>
        </p:sp>
        <p:sp>
          <p:nvSpPr>
            <p:cNvPr id="55" name="Oval 54">
              <a:extLst>
                <a:ext uri="{FF2B5EF4-FFF2-40B4-BE49-F238E27FC236}">
                  <a16:creationId xmlns:a16="http://schemas.microsoft.com/office/drawing/2014/main" id="{BEA355E6-51D1-5340-A442-35B528AF0255}"/>
                </a:ext>
              </a:extLst>
            </p:cNvPr>
            <p:cNvSpPr/>
            <p:nvPr/>
          </p:nvSpPr>
          <p:spPr bwMode="auto">
            <a:xfrm>
              <a:off x="5845280" y="27710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0</a:t>
              </a:r>
            </a:p>
          </p:txBody>
        </p:sp>
        <p:sp>
          <p:nvSpPr>
            <p:cNvPr id="56" name="Oval 55">
              <a:extLst>
                <a:ext uri="{FF2B5EF4-FFF2-40B4-BE49-F238E27FC236}">
                  <a16:creationId xmlns:a16="http://schemas.microsoft.com/office/drawing/2014/main" id="{AA751E86-BD02-ED43-95C3-DEA6EE75101F}"/>
                </a:ext>
              </a:extLst>
            </p:cNvPr>
            <p:cNvSpPr/>
            <p:nvPr/>
          </p:nvSpPr>
          <p:spPr bwMode="auto">
            <a:xfrm>
              <a:off x="6454880" y="27710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1</a:t>
              </a:r>
            </a:p>
          </p:txBody>
        </p:sp>
        <p:sp>
          <p:nvSpPr>
            <p:cNvPr id="57" name="Oval 56">
              <a:extLst>
                <a:ext uri="{FF2B5EF4-FFF2-40B4-BE49-F238E27FC236}">
                  <a16:creationId xmlns:a16="http://schemas.microsoft.com/office/drawing/2014/main" id="{14151269-5E0D-834C-A605-B700A0263BA4}"/>
                </a:ext>
              </a:extLst>
            </p:cNvPr>
            <p:cNvSpPr/>
            <p:nvPr/>
          </p:nvSpPr>
          <p:spPr bwMode="auto">
            <a:xfrm>
              <a:off x="7064480" y="27710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2</a:t>
              </a:r>
            </a:p>
          </p:txBody>
        </p:sp>
        <p:sp>
          <p:nvSpPr>
            <p:cNvPr id="58" name="Oval 57">
              <a:extLst>
                <a:ext uri="{FF2B5EF4-FFF2-40B4-BE49-F238E27FC236}">
                  <a16:creationId xmlns:a16="http://schemas.microsoft.com/office/drawing/2014/main" id="{8C45992D-9221-E54F-9EE5-DAA006582B26}"/>
                </a:ext>
              </a:extLst>
            </p:cNvPr>
            <p:cNvSpPr/>
            <p:nvPr/>
          </p:nvSpPr>
          <p:spPr bwMode="auto">
            <a:xfrm>
              <a:off x="5845280" y="33806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0</a:t>
              </a:r>
            </a:p>
          </p:txBody>
        </p:sp>
        <p:sp>
          <p:nvSpPr>
            <p:cNvPr id="59" name="Oval 58">
              <a:extLst>
                <a:ext uri="{FF2B5EF4-FFF2-40B4-BE49-F238E27FC236}">
                  <a16:creationId xmlns:a16="http://schemas.microsoft.com/office/drawing/2014/main" id="{E353CD83-8C1D-DF45-BD5D-A3C1E66953AF}"/>
                </a:ext>
              </a:extLst>
            </p:cNvPr>
            <p:cNvSpPr/>
            <p:nvPr/>
          </p:nvSpPr>
          <p:spPr bwMode="auto">
            <a:xfrm>
              <a:off x="6454880" y="33806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1</a:t>
              </a:r>
            </a:p>
          </p:txBody>
        </p:sp>
        <p:sp>
          <p:nvSpPr>
            <p:cNvPr id="60" name="Oval 59">
              <a:extLst>
                <a:ext uri="{FF2B5EF4-FFF2-40B4-BE49-F238E27FC236}">
                  <a16:creationId xmlns:a16="http://schemas.microsoft.com/office/drawing/2014/main" id="{5558ACED-EF10-7E40-AA94-7CF00E07EF4B}"/>
                </a:ext>
              </a:extLst>
            </p:cNvPr>
            <p:cNvSpPr/>
            <p:nvPr/>
          </p:nvSpPr>
          <p:spPr bwMode="auto">
            <a:xfrm>
              <a:off x="7064480" y="3380628"/>
              <a:ext cx="381000" cy="381000"/>
            </a:xfrm>
            <a:prstGeom prst="ellipse">
              <a:avLst/>
            </a:prstGeom>
            <a:solidFill>
              <a:srgbClr val="800000"/>
            </a:solidFill>
            <a:ln w="9525" cap="flat" cmpd="sng" algn="ctr">
              <a:solidFill>
                <a:schemeClr val="bg2">
                  <a:lumMod val="9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Calibri" pitchFamily="34" charset="0"/>
                </a:rPr>
                <a:t>2</a:t>
              </a:r>
            </a:p>
          </p:txBody>
        </p:sp>
      </p:grpSp>
    </p:spTree>
    <p:extLst>
      <p:ext uri="{BB962C8B-B14F-4D97-AF65-F5344CB8AC3E}">
        <p14:creationId xmlns:p14="http://schemas.microsoft.com/office/powerpoint/2010/main" val="256650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394888-48A7-42F6-AE45-2BD5FD40ED91}" type="slidenum">
              <a:rPr lang="en-US" smtClean="0"/>
              <a:pPr/>
              <a:t>40</a:t>
            </a:fld>
            <a:endParaRPr lang="en-US" dirty="0"/>
          </a:p>
        </p:txBody>
      </p:sp>
      <p:sp>
        <p:nvSpPr>
          <p:cNvPr id="2" name="Title 1"/>
          <p:cNvSpPr>
            <a:spLocks noGrp="1"/>
          </p:cNvSpPr>
          <p:nvPr>
            <p:ph type="title"/>
          </p:nvPr>
        </p:nvSpPr>
        <p:spPr/>
        <p:txBody>
          <a:bodyPr/>
          <a:lstStyle/>
          <a:p>
            <a:r>
              <a:rPr lang="en-US" dirty="0"/>
              <a:t>MPI_THREAD_SINGLE</a:t>
            </a:r>
          </a:p>
        </p:txBody>
      </p:sp>
      <p:sp>
        <p:nvSpPr>
          <p:cNvPr id="3" name="Content Placeholder 2"/>
          <p:cNvSpPr>
            <a:spLocks noGrp="1"/>
          </p:cNvSpPr>
          <p:nvPr>
            <p:ph sz="quarter" idx="13"/>
          </p:nvPr>
        </p:nvSpPr>
        <p:spPr/>
        <p:txBody>
          <a:bodyPr/>
          <a:lstStyle/>
          <a:p>
            <a:r>
              <a:rPr lang="en-US" dirty="0"/>
              <a:t>There are no additional user threads in the system</a:t>
            </a:r>
          </a:p>
          <a:p>
            <a:pPr lvl="1"/>
            <a:r>
              <a:rPr lang="en-US" dirty="0"/>
              <a:t>E.g., there are no </a:t>
            </a:r>
            <a:r>
              <a:rPr lang="en-US" dirty="0" err="1"/>
              <a:t>OpenMP</a:t>
            </a:r>
            <a:r>
              <a:rPr lang="en-US" dirty="0"/>
              <a:t> parallel regions</a:t>
            </a:r>
          </a:p>
        </p:txBody>
      </p:sp>
      <p:sp>
        <p:nvSpPr>
          <p:cNvPr id="80" name="Footer Placeholder 4"/>
          <p:cNvSpPr>
            <a:spLocks noGrp="1"/>
          </p:cNvSpPr>
          <p:nvPr>
            <p:ph type="ftr" sz="quarter" idx="3"/>
          </p:nvPr>
        </p:nvSpPr>
        <p:spPr/>
        <p:txBody>
          <a:bodyPr/>
          <a:lstStyle/>
          <a:p>
            <a:r>
              <a:rPr lang="en-US" dirty="0"/>
              <a:t>Advanced MPI, Argonne (06/26/2017)</a:t>
            </a:r>
          </a:p>
        </p:txBody>
      </p:sp>
      <p:sp>
        <p:nvSpPr>
          <p:cNvPr id="6" name="Rectangle 5"/>
          <p:cNvSpPr/>
          <p:nvPr/>
        </p:nvSpPr>
        <p:spPr bwMode="auto">
          <a:xfrm>
            <a:off x="552306" y="2079653"/>
            <a:ext cx="3679830" cy="2552436"/>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57175" indent="-257175" fontAlgn="base">
              <a:lnSpc>
                <a:spcPct val="80000"/>
              </a:lnSpc>
              <a:spcBef>
                <a:spcPct val="20000"/>
              </a:spcBef>
              <a:spcAft>
                <a:spcPct val="0"/>
              </a:spcAft>
              <a:buClr>
                <a:srgbClr val="1F497D"/>
              </a:buClr>
              <a:defRPr/>
            </a:pPr>
            <a:r>
              <a:rPr lang="en-US" sz="1100" b="1" kern="0" dirty="0" err="1">
                <a:solidFill>
                  <a:schemeClr val="bg2">
                    <a:lumMod val="10000"/>
                  </a:schemeClr>
                </a:solidFill>
                <a:latin typeface="Courier New" pitchFamily="49" charset="0"/>
                <a:cs typeface="Courier New" pitchFamily="49" charset="0"/>
              </a:rPr>
              <a:t>int</a:t>
            </a:r>
            <a:r>
              <a:rPr lang="en-US" sz="1100" b="1" kern="0" dirty="0">
                <a:solidFill>
                  <a:schemeClr val="bg2">
                    <a:lumMod val="10000"/>
                  </a:schemeClr>
                </a:solidFill>
                <a:latin typeface="Courier New" pitchFamily="49" charset="0"/>
                <a:cs typeface="Courier New" pitchFamily="49" charset="0"/>
              </a:rPr>
              <a:t> </a:t>
            </a:r>
            <a:r>
              <a:rPr lang="en-US" sz="1100" b="1" kern="0" dirty="0" err="1">
                <a:solidFill>
                  <a:schemeClr val="bg2">
                    <a:lumMod val="10000"/>
                  </a:schemeClr>
                </a:solidFill>
                <a:latin typeface="Courier New" pitchFamily="49" charset="0"/>
                <a:cs typeface="Courier New" pitchFamily="49" charset="0"/>
              </a:rPr>
              <a:t>buf</a:t>
            </a:r>
            <a:r>
              <a:rPr lang="en-US" sz="1100" b="1" kern="0" dirty="0">
                <a:solidFill>
                  <a:schemeClr val="bg2">
                    <a:lumMod val="10000"/>
                  </a:schemeClr>
                </a:solidFill>
                <a:latin typeface="Courier New" pitchFamily="49" charset="0"/>
                <a:cs typeface="Courier New" pitchFamily="49" charset="0"/>
              </a:rPr>
              <a:t>[100];</a:t>
            </a:r>
          </a:p>
          <a:p>
            <a:pPr marL="257175" indent="-257175" fontAlgn="base">
              <a:lnSpc>
                <a:spcPct val="80000"/>
              </a:lnSpc>
              <a:spcBef>
                <a:spcPct val="20000"/>
              </a:spcBef>
              <a:spcAft>
                <a:spcPct val="0"/>
              </a:spcAft>
              <a:buClr>
                <a:srgbClr val="1F497D"/>
              </a:buClr>
              <a:defRPr/>
            </a:pPr>
            <a:r>
              <a:rPr lang="en-US" sz="1100" b="1" kern="0" dirty="0" err="1">
                <a:solidFill>
                  <a:schemeClr val="bg2">
                    <a:lumMod val="10000"/>
                  </a:schemeClr>
                </a:solidFill>
                <a:latin typeface="Courier New" pitchFamily="49" charset="0"/>
                <a:cs typeface="Courier New" pitchFamily="49" charset="0"/>
              </a:rPr>
              <a:t>int</a:t>
            </a:r>
            <a:r>
              <a:rPr lang="en-US" sz="1100" b="1" kern="0" dirty="0">
                <a:solidFill>
                  <a:schemeClr val="bg2">
                    <a:lumMod val="10000"/>
                  </a:schemeClr>
                </a:solidFill>
                <a:latin typeface="Courier New" pitchFamily="49" charset="0"/>
                <a:cs typeface="Courier New" pitchFamily="49" charset="0"/>
              </a:rPr>
              <a:t> main(</a:t>
            </a:r>
            <a:r>
              <a:rPr lang="en-US" sz="1100" b="1" kern="0" dirty="0" err="1">
                <a:solidFill>
                  <a:schemeClr val="bg2">
                    <a:lumMod val="10000"/>
                  </a:schemeClr>
                </a:solidFill>
                <a:latin typeface="Courier New" pitchFamily="49" charset="0"/>
                <a:cs typeface="Courier New" pitchFamily="49" charset="0"/>
              </a:rPr>
              <a:t>int</a:t>
            </a:r>
            <a:r>
              <a:rPr lang="en-US" sz="1100" b="1" kern="0" dirty="0">
                <a:solidFill>
                  <a:schemeClr val="bg2">
                    <a:lumMod val="10000"/>
                  </a:schemeClr>
                </a:solidFill>
                <a:latin typeface="Courier New" pitchFamily="49" charset="0"/>
                <a:cs typeface="Courier New" pitchFamily="49" charset="0"/>
              </a:rPr>
              <a:t> </a:t>
            </a:r>
            <a:r>
              <a:rPr lang="en-US" sz="1100" b="1" kern="0" dirty="0" err="1">
                <a:solidFill>
                  <a:schemeClr val="bg2">
                    <a:lumMod val="10000"/>
                  </a:schemeClr>
                </a:solidFill>
                <a:latin typeface="Courier New" pitchFamily="49" charset="0"/>
                <a:cs typeface="Courier New" pitchFamily="49" charset="0"/>
              </a:rPr>
              <a:t>argc</a:t>
            </a:r>
            <a:r>
              <a:rPr lang="en-US" sz="1100" b="1" kern="0" dirty="0">
                <a:solidFill>
                  <a:schemeClr val="bg2">
                    <a:lumMod val="10000"/>
                  </a:schemeClr>
                </a:solidFill>
                <a:latin typeface="Courier New" pitchFamily="49" charset="0"/>
                <a:cs typeface="Courier New" pitchFamily="49" charset="0"/>
              </a:rPr>
              <a:t>, char ** </a:t>
            </a:r>
            <a:r>
              <a:rPr lang="en-US" sz="1100" b="1" kern="0" dirty="0" err="1">
                <a:solidFill>
                  <a:schemeClr val="bg2">
                    <a:lumMod val="10000"/>
                  </a:schemeClr>
                </a:solidFill>
                <a:latin typeface="Courier New" pitchFamily="49" charset="0"/>
                <a:cs typeface="Courier New" pitchFamily="49" charset="0"/>
              </a:rPr>
              <a:t>argv</a:t>
            </a:r>
            <a:r>
              <a:rPr lang="en-US" sz="1100" b="1" kern="0" dirty="0">
                <a:solidFill>
                  <a:schemeClr val="bg2">
                    <a:lumMod val="10000"/>
                  </a:schemeClr>
                </a:solidFill>
                <a:latin typeface="Courier New" pitchFamily="49" charset="0"/>
                <a:cs typeface="Courier New" pitchFamily="49" charset="0"/>
              </a:rPr>
              <a:t>)</a:t>
            </a:r>
          </a:p>
          <a:p>
            <a:pPr marL="257175" indent="-257175" fontAlgn="base">
              <a:lnSpc>
                <a:spcPct val="80000"/>
              </a:lnSpc>
              <a:spcBef>
                <a:spcPct val="20000"/>
              </a:spcBef>
              <a:spcAft>
                <a:spcPct val="0"/>
              </a:spcAft>
              <a:buClr>
                <a:srgbClr val="1F497D"/>
              </a:buClr>
              <a:defRPr/>
            </a:pPr>
            <a:r>
              <a:rPr lang="en-US" sz="1100" b="1" kern="0" dirty="0">
                <a:solidFill>
                  <a:schemeClr val="bg2">
                    <a:lumMod val="10000"/>
                  </a:schemeClr>
                </a:solidFill>
                <a:latin typeface="Courier New" pitchFamily="49" charset="0"/>
                <a:cs typeface="Courier New" pitchFamily="49" charset="0"/>
              </a:rPr>
              <a:t>{</a:t>
            </a:r>
          </a:p>
          <a:p>
            <a:pPr marL="257175" indent="-257175" fontAlgn="base">
              <a:lnSpc>
                <a:spcPct val="80000"/>
              </a:lnSpc>
              <a:spcBef>
                <a:spcPct val="20000"/>
              </a:spcBef>
              <a:spcAft>
                <a:spcPct val="0"/>
              </a:spcAft>
              <a:buClr>
                <a:srgbClr val="1F497D"/>
              </a:buClr>
              <a:defRPr/>
            </a:pPr>
            <a:r>
              <a:rPr lang="en-US" sz="1100" b="1" kern="0" dirty="0">
                <a:solidFill>
                  <a:schemeClr val="bg2">
                    <a:lumMod val="10000"/>
                  </a:schemeClr>
                </a:solidFill>
                <a:latin typeface="Courier New" pitchFamily="49" charset="0"/>
                <a:cs typeface="Courier New" pitchFamily="49" charset="0"/>
              </a:rPr>
              <a:t>    </a:t>
            </a:r>
            <a:r>
              <a:rPr lang="en-US" sz="1100" b="1" kern="0" dirty="0" err="1">
                <a:solidFill>
                  <a:schemeClr val="bg2">
                    <a:lumMod val="10000"/>
                  </a:schemeClr>
                </a:solidFill>
                <a:latin typeface="Courier New" pitchFamily="49" charset="0"/>
                <a:cs typeface="Courier New" pitchFamily="49" charset="0"/>
              </a:rPr>
              <a:t>MPI_Init</a:t>
            </a:r>
            <a:r>
              <a:rPr lang="en-US" sz="1100" b="1" kern="0" dirty="0">
                <a:solidFill>
                  <a:schemeClr val="bg2">
                    <a:lumMod val="10000"/>
                  </a:schemeClr>
                </a:solidFill>
                <a:latin typeface="Courier New" pitchFamily="49" charset="0"/>
                <a:cs typeface="Courier New" pitchFamily="49" charset="0"/>
              </a:rPr>
              <a:t>(&amp;</a:t>
            </a:r>
            <a:r>
              <a:rPr lang="en-US" sz="1100" b="1" kern="0" dirty="0" err="1">
                <a:solidFill>
                  <a:schemeClr val="bg2">
                    <a:lumMod val="10000"/>
                  </a:schemeClr>
                </a:solidFill>
                <a:latin typeface="Courier New" pitchFamily="49" charset="0"/>
                <a:cs typeface="Courier New" pitchFamily="49" charset="0"/>
              </a:rPr>
              <a:t>argc</a:t>
            </a:r>
            <a:r>
              <a:rPr lang="en-US" sz="1100" b="1" kern="0" dirty="0">
                <a:solidFill>
                  <a:schemeClr val="bg2">
                    <a:lumMod val="10000"/>
                  </a:schemeClr>
                </a:solidFill>
                <a:latin typeface="Courier New" pitchFamily="49" charset="0"/>
                <a:cs typeface="Courier New" pitchFamily="49" charset="0"/>
              </a:rPr>
              <a:t>, &amp;</a:t>
            </a:r>
            <a:r>
              <a:rPr lang="en-US" sz="1100" b="1" kern="0" dirty="0" err="1">
                <a:solidFill>
                  <a:schemeClr val="bg2">
                    <a:lumMod val="10000"/>
                  </a:schemeClr>
                </a:solidFill>
                <a:latin typeface="Courier New" pitchFamily="49" charset="0"/>
                <a:cs typeface="Courier New" pitchFamily="49" charset="0"/>
              </a:rPr>
              <a:t>argv</a:t>
            </a:r>
            <a:r>
              <a:rPr lang="en-US" sz="1100" b="1" kern="0" dirty="0">
                <a:solidFill>
                  <a:schemeClr val="bg2">
                    <a:lumMod val="10000"/>
                  </a:schemeClr>
                </a:solidFill>
                <a:latin typeface="Courier New" pitchFamily="49" charset="0"/>
                <a:cs typeface="Courier New" pitchFamily="49" charset="0"/>
              </a:rPr>
              <a:t>);</a:t>
            </a:r>
          </a:p>
          <a:p>
            <a:pPr marL="257175" indent="-257175" fontAlgn="base">
              <a:lnSpc>
                <a:spcPct val="80000"/>
              </a:lnSpc>
              <a:spcBef>
                <a:spcPct val="20000"/>
              </a:spcBef>
              <a:spcAft>
                <a:spcPct val="0"/>
              </a:spcAft>
              <a:buClr>
                <a:srgbClr val="1F497D"/>
              </a:buClr>
              <a:defRPr/>
            </a:pPr>
            <a:r>
              <a:rPr lang="en-US" sz="1100" b="1" kern="0" dirty="0">
                <a:solidFill>
                  <a:schemeClr val="bg2">
                    <a:lumMod val="10000"/>
                  </a:schemeClr>
                </a:solidFill>
                <a:latin typeface="Courier New" pitchFamily="49" charset="0"/>
                <a:cs typeface="Courier New" pitchFamily="49" charset="0"/>
              </a:rPr>
              <a:t>    </a:t>
            </a:r>
            <a:r>
              <a:rPr lang="en-US" sz="1100" b="1" kern="0" dirty="0" err="1">
                <a:solidFill>
                  <a:schemeClr val="bg2">
                    <a:lumMod val="10000"/>
                  </a:schemeClr>
                </a:solidFill>
                <a:latin typeface="Courier New" pitchFamily="49" charset="0"/>
                <a:cs typeface="Courier New" pitchFamily="49" charset="0"/>
              </a:rPr>
              <a:t>MPI_Comm_rank</a:t>
            </a:r>
            <a:r>
              <a:rPr lang="en-US" sz="1100" b="1" kern="0" dirty="0">
                <a:solidFill>
                  <a:schemeClr val="bg2">
                    <a:lumMod val="10000"/>
                  </a:schemeClr>
                </a:solidFill>
                <a:latin typeface="Courier New" pitchFamily="49" charset="0"/>
                <a:cs typeface="Courier New" pitchFamily="49" charset="0"/>
              </a:rPr>
              <a:t>(MPI_COMM_WORLD, &amp;rank);</a:t>
            </a:r>
          </a:p>
          <a:p>
            <a:pPr marL="257175" indent="-257175" fontAlgn="base">
              <a:lnSpc>
                <a:spcPct val="80000"/>
              </a:lnSpc>
              <a:spcBef>
                <a:spcPct val="20000"/>
              </a:spcBef>
              <a:spcAft>
                <a:spcPct val="0"/>
              </a:spcAft>
              <a:buClr>
                <a:srgbClr val="1F497D"/>
              </a:buClr>
              <a:defRPr/>
            </a:pPr>
            <a:endParaRPr lang="en-US" sz="1100" b="1" kern="0" dirty="0">
              <a:solidFill>
                <a:schemeClr val="bg2">
                  <a:lumMod val="10000"/>
                </a:schemeClr>
              </a:solidFill>
              <a:latin typeface="Courier New" pitchFamily="49" charset="0"/>
              <a:cs typeface="Courier New" pitchFamily="49" charset="0"/>
            </a:endParaRPr>
          </a:p>
          <a:p>
            <a:pPr marL="257175" indent="-257175" fontAlgn="base">
              <a:lnSpc>
                <a:spcPct val="80000"/>
              </a:lnSpc>
              <a:spcBef>
                <a:spcPct val="20000"/>
              </a:spcBef>
              <a:spcAft>
                <a:spcPct val="0"/>
              </a:spcAft>
              <a:buClr>
                <a:srgbClr val="1F497D"/>
              </a:buClr>
              <a:defRPr/>
            </a:pPr>
            <a:r>
              <a:rPr lang="en-US" sz="1100" b="1" kern="0" dirty="0">
                <a:solidFill>
                  <a:schemeClr val="bg2">
                    <a:lumMod val="10000"/>
                  </a:schemeClr>
                </a:solidFill>
                <a:latin typeface="Courier New" pitchFamily="49" charset="0"/>
                <a:cs typeface="Courier New" pitchFamily="49" charset="0"/>
              </a:rPr>
              <a:t>    for (i = 0; i &lt; 100; i++)</a:t>
            </a:r>
          </a:p>
          <a:p>
            <a:pPr marL="257175" indent="-257175" fontAlgn="base">
              <a:lnSpc>
                <a:spcPct val="80000"/>
              </a:lnSpc>
              <a:spcBef>
                <a:spcPct val="20000"/>
              </a:spcBef>
              <a:spcAft>
                <a:spcPct val="0"/>
              </a:spcAft>
              <a:buClr>
                <a:srgbClr val="1F497D"/>
              </a:buClr>
              <a:defRPr/>
            </a:pPr>
            <a:r>
              <a:rPr lang="en-US" sz="1100" b="1" kern="0" dirty="0">
                <a:solidFill>
                  <a:schemeClr val="bg2">
                    <a:lumMod val="10000"/>
                  </a:schemeClr>
                </a:solidFill>
                <a:latin typeface="Courier New" pitchFamily="49" charset="0"/>
                <a:cs typeface="Courier New" pitchFamily="49" charset="0"/>
              </a:rPr>
              <a:t>        </a:t>
            </a:r>
            <a:r>
              <a:rPr lang="en-US" sz="1100" b="1" kern="0" dirty="0">
                <a:solidFill>
                  <a:srgbClr val="008000"/>
                </a:solidFill>
                <a:latin typeface="Courier New" pitchFamily="49" charset="0"/>
                <a:cs typeface="Courier New" pitchFamily="49" charset="0"/>
              </a:rPr>
              <a:t>compute</a:t>
            </a:r>
            <a:r>
              <a:rPr lang="en-US" sz="1100" b="1" kern="0" dirty="0">
                <a:solidFill>
                  <a:schemeClr val="bg2">
                    <a:lumMod val="10000"/>
                  </a:schemeClr>
                </a:solidFill>
                <a:latin typeface="Courier New" pitchFamily="49" charset="0"/>
                <a:cs typeface="Courier New" pitchFamily="49" charset="0"/>
              </a:rPr>
              <a:t>(</a:t>
            </a:r>
            <a:r>
              <a:rPr lang="en-US" sz="1100" b="1" kern="0" dirty="0" err="1">
                <a:solidFill>
                  <a:schemeClr val="bg2">
                    <a:lumMod val="10000"/>
                  </a:schemeClr>
                </a:solidFill>
                <a:latin typeface="Courier New" pitchFamily="49" charset="0"/>
                <a:cs typeface="Courier New" pitchFamily="49" charset="0"/>
              </a:rPr>
              <a:t>buf</a:t>
            </a:r>
            <a:r>
              <a:rPr lang="en-US" sz="1100" b="1" kern="0" dirty="0">
                <a:solidFill>
                  <a:schemeClr val="bg2">
                    <a:lumMod val="10000"/>
                  </a:schemeClr>
                </a:solidFill>
                <a:latin typeface="Courier New" pitchFamily="49" charset="0"/>
                <a:cs typeface="Courier New" pitchFamily="49" charset="0"/>
              </a:rPr>
              <a:t>[i]);</a:t>
            </a:r>
          </a:p>
          <a:p>
            <a:pPr marL="257175" indent="-257175" fontAlgn="base">
              <a:lnSpc>
                <a:spcPct val="80000"/>
              </a:lnSpc>
              <a:spcBef>
                <a:spcPct val="20000"/>
              </a:spcBef>
              <a:spcAft>
                <a:spcPct val="0"/>
              </a:spcAft>
              <a:buClr>
                <a:srgbClr val="1F497D"/>
              </a:buClr>
              <a:defRPr/>
            </a:pPr>
            <a:endParaRPr lang="en-US" sz="1100" b="1" kern="0" dirty="0">
              <a:solidFill>
                <a:schemeClr val="bg2">
                  <a:lumMod val="10000"/>
                </a:schemeClr>
              </a:solidFill>
              <a:latin typeface="Courier New" pitchFamily="49" charset="0"/>
              <a:cs typeface="Courier New" pitchFamily="49" charset="0"/>
            </a:endParaRPr>
          </a:p>
          <a:p>
            <a:pPr marL="257175" indent="-257175" fontAlgn="base">
              <a:lnSpc>
                <a:spcPct val="80000"/>
              </a:lnSpc>
              <a:spcBef>
                <a:spcPct val="20000"/>
              </a:spcBef>
              <a:spcAft>
                <a:spcPct val="0"/>
              </a:spcAft>
              <a:buClr>
                <a:srgbClr val="1F497D"/>
              </a:buClr>
              <a:defRPr/>
            </a:pPr>
            <a:r>
              <a:rPr lang="en-US" sz="1100" b="1" kern="0" dirty="0">
                <a:solidFill>
                  <a:schemeClr val="bg2">
                    <a:lumMod val="10000"/>
                  </a:schemeClr>
                </a:solidFill>
                <a:latin typeface="Courier New" pitchFamily="49" charset="0"/>
                <a:cs typeface="Courier New" pitchFamily="49" charset="0"/>
              </a:rPr>
              <a:t>    </a:t>
            </a:r>
            <a:r>
              <a:rPr lang="en-US" sz="1100" b="1" kern="0" dirty="0">
                <a:solidFill>
                  <a:srgbClr val="F83308"/>
                </a:solidFill>
                <a:latin typeface="Courier New" pitchFamily="49" charset="0"/>
                <a:cs typeface="Courier New" pitchFamily="49" charset="0"/>
              </a:rPr>
              <a:t>/* Do MPI stuff */</a:t>
            </a:r>
          </a:p>
          <a:p>
            <a:pPr marL="257175" indent="-257175" fontAlgn="base">
              <a:lnSpc>
                <a:spcPct val="80000"/>
              </a:lnSpc>
              <a:spcBef>
                <a:spcPct val="20000"/>
              </a:spcBef>
              <a:spcAft>
                <a:spcPct val="0"/>
              </a:spcAft>
              <a:buClr>
                <a:srgbClr val="1F497D"/>
              </a:buClr>
              <a:defRPr/>
            </a:pPr>
            <a:endParaRPr lang="en-US" sz="1100" b="1" kern="0" dirty="0">
              <a:solidFill>
                <a:schemeClr val="bg2">
                  <a:lumMod val="10000"/>
                </a:schemeClr>
              </a:solidFill>
              <a:latin typeface="Courier New" pitchFamily="49" charset="0"/>
              <a:cs typeface="Courier New" pitchFamily="49" charset="0"/>
            </a:endParaRPr>
          </a:p>
          <a:p>
            <a:pPr marL="257175" indent="-257175" fontAlgn="base">
              <a:lnSpc>
                <a:spcPct val="80000"/>
              </a:lnSpc>
              <a:spcBef>
                <a:spcPct val="20000"/>
              </a:spcBef>
              <a:spcAft>
                <a:spcPct val="0"/>
              </a:spcAft>
              <a:buClr>
                <a:srgbClr val="1F497D"/>
              </a:buClr>
              <a:defRPr/>
            </a:pPr>
            <a:r>
              <a:rPr lang="en-US" sz="1100" b="1" kern="0" dirty="0">
                <a:solidFill>
                  <a:schemeClr val="bg2">
                    <a:lumMod val="10000"/>
                  </a:schemeClr>
                </a:solidFill>
                <a:latin typeface="Courier New" pitchFamily="49" charset="0"/>
                <a:cs typeface="Courier New" pitchFamily="49" charset="0"/>
              </a:rPr>
              <a:t>	 </a:t>
            </a:r>
            <a:r>
              <a:rPr lang="en-US" sz="1100" b="1" kern="0" dirty="0" err="1">
                <a:solidFill>
                  <a:schemeClr val="bg2">
                    <a:lumMod val="10000"/>
                  </a:schemeClr>
                </a:solidFill>
                <a:latin typeface="Courier New" pitchFamily="49" charset="0"/>
                <a:cs typeface="Courier New" pitchFamily="49" charset="0"/>
              </a:rPr>
              <a:t>MPI_Finalize</a:t>
            </a:r>
            <a:r>
              <a:rPr lang="en-US" sz="1100" b="1" kern="0" dirty="0">
                <a:solidFill>
                  <a:schemeClr val="bg2">
                    <a:lumMod val="10000"/>
                  </a:schemeClr>
                </a:solidFill>
                <a:latin typeface="Courier New" pitchFamily="49" charset="0"/>
                <a:cs typeface="Courier New" pitchFamily="49" charset="0"/>
              </a:rPr>
              <a:t>();</a:t>
            </a:r>
          </a:p>
          <a:p>
            <a:pPr marL="257175" indent="-257175" fontAlgn="base">
              <a:lnSpc>
                <a:spcPct val="80000"/>
              </a:lnSpc>
              <a:spcBef>
                <a:spcPct val="20000"/>
              </a:spcBef>
              <a:spcAft>
                <a:spcPct val="0"/>
              </a:spcAft>
              <a:buClr>
                <a:srgbClr val="1F497D"/>
              </a:buClr>
              <a:defRPr/>
            </a:pPr>
            <a:endParaRPr lang="en-US" sz="1100" b="1" kern="0" dirty="0">
              <a:solidFill>
                <a:schemeClr val="bg2">
                  <a:lumMod val="10000"/>
                </a:schemeClr>
              </a:solidFill>
              <a:latin typeface="Courier New" pitchFamily="49" charset="0"/>
              <a:cs typeface="Courier New" pitchFamily="49" charset="0"/>
            </a:endParaRPr>
          </a:p>
          <a:p>
            <a:pPr marL="257175" indent="-257175" fontAlgn="base">
              <a:lnSpc>
                <a:spcPct val="80000"/>
              </a:lnSpc>
              <a:spcBef>
                <a:spcPct val="20000"/>
              </a:spcBef>
              <a:spcAft>
                <a:spcPct val="0"/>
              </a:spcAft>
              <a:buClr>
                <a:srgbClr val="1F497D"/>
              </a:buClr>
              <a:defRPr/>
            </a:pPr>
            <a:r>
              <a:rPr lang="en-US" sz="1100" b="1" kern="0" dirty="0">
                <a:solidFill>
                  <a:schemeClr val="bg2">
                    <a:lumMod val="10000"/>
                  </a:schemeClr>
                </a:solidFill>
                <a:latin typeface="Courier New" pitchFamily="49" charset="0"/>
                <a:cs typeface="Courier New" pitchFamily="49" charset="0"/>
              </a:rPr>
              <a:t>    return 0;</a:t>
            </a:r>
          </a:p>
          <a:p>
            <a:pPr marL="257175" indent="-257175" fontAlgn="base">
              <a:lnSpc>
                <a:spcPct val="80000"/>
              </a:lnSpc>
              <a:spcBef>
                <a:spcPct val="20000"/>
              </a:spcBef>
              <a:spcAft>
                <a:spcPct val="0"/>
              </a:spcAft>
              <a:buClr>
                <a:srgbClr val="1F497D"/>
              </a:buClr>
              <a:defRPr/>
            </a:pPr>
            <a:r>
              <a:rPr lang="en-US" sz="1100" b="1" kern="0" dirty="0">
                <a:solidFill>
                  <a:schemeClr val="bg2">
                    <a:lumMod val="10000"/>
                  </a:schemeClr>
                </a:solidFill>
                <a:latin typeface="Courier New" pitchFamily="49" charset="0"/>
                <a:cs typeface="Courier New" pitchFamily="49" charset="0"/>
              </a:rPr>
              <a:t>}</a:t>
            </a:r>
          </a:p>
        </p:txBody>
      </p:sp>
      <p:grpSp>
        <p:nvGrpSpPr>
          <p:cNvPr id="43" name="Group 42"/>
          <p:cNvGrpSpPr/>
          <p:nvPr/>
        </p:nvGrpSpPr>
        <p:grpSpPr>
          <a:xfrm>
            <a:off x="6078765" y="2571750"/>
            <a:ext cx="2057400" cy="1714500"/>
            <a:chOff x="6716879" y="613049"/>
            <a:chExt cx="1961633" cy="1331624"/>
          </a:xfrm>
        </p:grpSpPr>
        <p:grpSp>
          <p:nvGrpSpPr>
            <p:cNvPr id="44" name="Group 43"/>
            <p:cNvGrpSpPr/>
            <p:nvPr/>
          </p:nvGrpSpPr>
          <p:grpSpPr>
            <a:xfrm>
              <a:off x="6716879" y="613049"/>
              <a:ext cx="1961633" cy="1331624"/>
              <a:chOff x="6716879" y="613049"/>
              <a:chExt cx="1961633" cy="1331624"/>
            </a:xfrm>
          </p:grpSpPr>
          <p:grpSp>
            <p:nvGrpSpPr>
              <p:cNvPr id="54" name="グループ化 14"/>
              <p:cNvGrpSpPr/>
              <p:nvPr/>
            </p:nvGrpSpPr>
            <p:grpSpPr>
              <a:xfrm>
                <a:off x="6716879" y="613049"/>
                <a:ext cx="1961633" cy="1331624"/>
                <a:chOff x="467544" y="2282562"/>
                <a:chExt cx="2546642" cy="2311480"/>
              </a:xfrm>
            </p:grpSpPr>
            <p:grpSp>
              <p:nvGrpSpPr>
                <p:cNvPr id="62" name="グループ化 15"/>
                <p:cNvGrpSpPr/>
                <p:nvPr/>
              </p:nvGrpSpPr>
              <p:grpSpPr>
                <a:xfrm>
                  <a:off x="467544" y="2282562"/>
                  <a:ext cx="2546642" cy="2311480"/>
                  <a:chOff x="514576" y="2282562"/>
                  <a:chExt cx="2749087" cy="2311480"/>
                </a:xfrm>
              </p:grpSpPr>
              <p:sp>
                <p:nvSpPr>
                  <p:cNvPr id="78" name="角丸四角形 132"/>
                  <p:cNvSpPr/>
                  <p:nvPr/>
                </p:nvSpPr>
                <p:spPr>
                  <a:xfrm>
                    <a:off x="524116" y="2505825"/>
                    <a:ext cx="2720965" cy="2088217"/>
                  </a:xfrm>
                  <a:prstGeom prst="roundRect">
                    <a:avLst>
                      <a:gd name="adj" fmla="val 2655"/>
                    </a:avLst>
                  </a:prstGeom>
                  <a:gradFill flip="none" rotWithShape="1">
                    <a:gsLst>
                      <a:gs pos="0">
                        <a:schemeClr val="bg1">
                          <a:lumMod val="85000"/>
                        </a:schemeClr>
                      </a:gs>
                      <a:gs pos="91000">
                        <a:schemeClr val="bg1">
                          <a:lumMod val="85000"/>
                        </a:schemeClr>
                      </a:gs>
                      <a:gs pos="100000">
                        <a:schemeClr val="bg1">
                          <a:lumMod val="95000"/>
                        </a:schemeClr>
                      </a:gs>
                    </a:gsLst>
                    <a:lin ang="2700000" scaled="1"/>
                    <a:tileRect/>
                  </a:gradFill>
                  <a:ln w="12700">
                    <a:solidFill>
                      <a:schemeClr val="bg1">
                        <a:lumMod val="85000"/>
                      </a:schemeClr>
                    </a:solidFill>
                  </a:ln>
                  <a:effectLst>
                    <a:outerShdw blurRad="50800" dist="38100" dir="2700000" algn="tl" rotWithShape="0">
                      <a:prstClr val="black">
                        <a:alpha val="40000"/>
                      </a:prstClr>
                    </a:outerShdw>
                  </a:effectLst>
                  <a:scene3d>
                    <a:camera prst="orthographicFront"/>
                    <a:lightRig rig="threePt" dir="t"/>
                  </a:scene3d>
                  <a:sp3d contourW="127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1"/>
                  </a:p>
                </p:txBody>
              </p:sp>
              <p:sp>
                <p:nvSpPr>
                  <p:cNvPr id="79" name="片側の 2 つの角を丸めた四角形 133"/>
                  <p:cNvSpPr/>
                  <p:nvPr/>
                </p:nvSpPr>
                <p:spPr bwMode="auto">
                  <a:xfrm>
                    <a:off x="514576" y="2282562"/>
                    <a:ext cx="2749087" cy="285728"/>
                  </a:xfrm>
                  <a:prstGeom prst="round2SameRect">
                    <a:avLst>
                      <a:gd name="adj1" fmla="val 50000"/>
                      <a:gd name="adj2" fmla="val 0"/>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w="50800" h="25400"/>
                  </a:sp3d>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defRPr/>
                    </a:pPr>
                    <a:r>
                      <a:rPr lang="en-US" altLang="ja-JP" sz="1050" b="1" kern="0" dirty="0">
                        <a:solidFill>
                          <a:srgbClr val="FFFFFF"/>
                        </a:solidFill>
                      </a:rPr>
                      <a:t>MPI Process</a:t>
                    </a:r>
                    <a:endParaRPr lang="ja-JP" altLang="en-US" sz="1050" b="1" kern="0" dirty="0">
                      <a:solidFill>
                        <a:srgbClr val="FFFFFF"/>
                      </a:solidFill>
                    </a:endParaRPr>
                  </a:p>
                </p:txBody>
              </p:sp>
            </p:grpSp>
            <p:sp>
              <p:nvSpPr>
                <p:cNvPr id="63" name="正方形/長方形 16"/>
                <p:cNvSpPr/>
                <p:nvPr/>
              </p:nvSpPr>
              <p:spPr bwMode="auto">
                <a:xfrm>
                  <a:off x="601385" y="2755295"/>
                  <a:ext cx="2344631" cy="461199"/>
                </a:xfrm>
                <a:prstGeom prst="rect">
                  <a:avLst/>
                </a:prstGeom>
                <a:solidFill>
                  <a:srgbClr val="D6D1B8">
                    <a:alpha val="58000"/>
                  </a:srgbClr>
                </a:solidFill>
                <a:ln w="6350" cap="flat" cmpd="sng" algn="ctr">
                  <a:solidFill>
                    <a:schemeClr val="bg2">
                      <a:lumMod val="5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r" defTabSz="685800" fontAlgn="base">
                    <a:spcBef>
                      <a:spcPct val="0"/>
                    </a:spcBef>
                    <a:spcAft>
                      <a:spcPct val="0"/>
                    </a:spcAft>
                  </a:pPr>
                  <a:r>
                    <a:rPr lang="en-US" altLang="ja-JP" sz="900" b="1" dirty="0">
                      <a:solidFill>
                        <a:schemeClr val="bg2">
                          <a:lumMod val="25000"/>
                        </a:schemeClr>
                      </a:solidFill>
                      <a:effectLst>
                        <a:outerShdw blurRad="38100" dist="38100" dir="2700000" algn="tl">
                          <a:srgbClr val="000000">
                            <a:alpha val="43137"/>
                          </a:srgbClr>
                        </a:outerShdw>
                      </a:effectLst>
                      <a:latin typeface="Calibri" pitchFamily="34" charset="0"/>
                    </a:rPr>
                    <a:t>COMP.</a:t>
                  </a:r>
                  <a:endParaRPr lang="ja-JP" altLang="en-US" sz="900" b="1" dirty="0">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64" name="正方形/長方形 17"/>
                <p:cNvSpPr/>
                <p:nvPr/>
              </p:nvSpPr>
              <p:spPr bwMode="auto">
                <a:xfrm>
                  <a:off x="577027" y="4016779"/>
                  <a:ext cx="2355355" cy="461199"/>
                </a:xfrm>
                <a:prstGeom prst="rect">
                  <a:avLst/>
                </a:prstGeom>
                <a:solidFill>
                  <a:srgbClr val="D6D1B8">
                    <a:alpha val="58000"/>
                  </a:srgbClr>
                </a:solidFill>
                <a:ln w="6350" cap="flat" cmpd="sng" algn="ctr">
                  <a:solidFill>
                    <a:schemeClr val="bg2">
                      <a:lumMod val="5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r" fontAlgn="base">
                    <a:spcBef>
                      <a:spcPct val="0"/>
                    </a:spcBef>
                    <a:spcAft>
                      <a:spcPct val="0"/>
                    </a:spcAft>
                  </a:pPr>
                  <a:r>
                    <a:rPr lang="en-US" altLang="ja-JP" sz="900" b="1" dirty="0">
                      <a:solidFill>
                        <a:schemeClr val="bg2">
                          <a:lumMod val="25000"/>
                        </a:schemeClr>
                      </a:solidFill>
                      <a:effectLst>
                        <a:outerShdw blurRad="38100" dist="38100" dir="2700000" algn="tl">
                          <a:srgbClr val="000000">
                            <a:alpha val="43137"/>
                          </a:srgbClr>
                        </a:outerShdw>
                      </a:effectLst>
                      <a:latin typeface="Calibri" pitchFamily="34" charset="0"/>
                    </a:rPr>
                    <a:t>COMP.</a:t>
                  </a:r>
                  <a:endParaRPr lang="ja-JP" altLang="en-US" sz="900" b="1" dirty="0">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65" name="正方形/長方形 18"/>
                <p:cNvSpPr/>
                <p:nvPr/>
              </p:nvSpPr>
              <p:spPr bwMode="auto">
                <a:xfrm>
                  <a:off x="581519" y="3372984"/>
                  <a:ext cx="2351260" cy="461199"/>
                </a:xfrm>
                <a:prstGeom prst="rect">
                  <a:avLst/>
                </a:prstGeom>
                <a:solidFill>
                  <a:schemeClr val="accent6">
                    <a:lumMod val="40000"/>
                    <a:lumOff val="60000"/>
                    <a:alpha val="58000"/>
                  </a:schemeClr>
                </a:solidFill>
                <a:ln w="6350" cap="flat" cmpd="sng" algn="ctr">
                  <a:solidFill>
                    <a:schemeClr val="accent6">
                      <a:lumMod val="60000"/>
                      <a:lumOff val="4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defTabSz="685800" fontAlgn="base">
                    <a:spcBef>
                      <a:spcPct val="0"/>
                    </a:spcBef>
                    <a:spcAft>
                      <a:spcPct val="0"/>
                    </a:spcAft>
                  </a:pPr>
                  <a:r>
                    <a:rPr lang="en-US" altLang="ja-JP" sz="900" b="1" dirty="0">
                      <a:solidFill>
                        <a:schemeClr val="accent6">
                          <a:lumMod val="50000"/>
                        </a:schemeClr>
                      </a:solidFill>
                      <a:effectLst>
                        <a:outerShdw blurRad="38100" dist="38100" dir="2700000" algn="tl">
                          <a:srgbClr val="000000">
                            <a:alpha val="43137"/>
                          </a:srgbClr>
                        </a:outerShdw>
                      </a:effectLst>
                      <a:latin typeface="Calibri" pitchFamily="34" charset="0"/>
                    </a:rPr>
                    <a:t>MPI COMM.</a:t>
                  </a:r>
                  <a:endParaRPr lang="ja-JP" altLang="en-US" sz="900" b="1" dirty="0">
                    <a:solidFill>
                      <a:schemeClr val="accent6">
                        <a:lumMod val="50000"/>
                      </a:schemeClr>
                    </a:solidFill>
                    <a:effectLst>
                      <a:outerShdw blurRad="38100" dist="38100" dir="2700000" algn="tl">
                        <a:srgbClr val="000000">
                          <a:alpha val="43137"/>
                        </a:srgbClr>
                      </a:outerShdw>
                    </a:effectLst>
                    <a:latin typeface="Calibri" pitchFamily="34" charset="0"/>
                  </a:endParaRPr>
                </a:p>
              </p:txBody>
            </p:sp>
            <p:cxnSp>
              <p:nvCxnSpPr>
                <p:cNvPr id="66" name="直線コネクタ 95"/>
                <p:cNvCxnSpPr/>
                <p:nvPr/>
              </p:nvCxnSpPr>
              <p:spPr bwMode="auto">
                <a:xfrm>
                  <a:off x="2012479" y="3181943"/>
                  <a:ext cx="0" cy="9541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67" name="グループ化 43"/>
                <p:cNvGrpSpPr/>
                <p:nvPr/>
              </p:nvGrpSpPr>
              <p:grpSpPr>
                <a:xfrm>
                  <a:off x="1920488" y="3943666"/>
                  <a:ext cx="193797" cy="545656"/>
                  <a:chOff x="1641119" y="4581128"/>
                  <a:chExt cx="193797" cy="545656"/>
                </a:xfrm>
              </p:grpSpPr>
              <p:grpSp>
                <p:nvGrpSpPr>
                  <p:cNvPr id="68" name="グループ化 45"/>
                  <p:cNvGrpSpPr/>
                  <p:nvPr/>
                </p:nvGrpSpPr>
                <p:grpSpPr>
                  <a:xfrm>
                    <a:off x="1641119" y="4728863"/>
                    <a:ext cx="193797" cy="113778"/>
                    <a:chOff x="2987824" y="2204864"/>
                    <a:chExt cx="216024" cy="184212"/>
                  </a:xfrm>
                </p:grpSpPr>
                <p:cxnSp>
                  <p:nvCxnSpPr>
                    <p:cNvPr id="76" name="直線コネクタ 53"/>
                    <p:cNvCxnSpPr/>
                    <p:nvPr/>
                  </p:nvCxnSpPr>
                  <p:spPr bwMode="auto">
                    <a:xfrm>
                      <a:off x="2987824" y="2204864"/>
                      <a:ext cx="216024" cy="108012"/>
                    </a:xfrm>
                    <a:prstGeom prst="line">
                      <a:avLst/>
                    </a:prstGeom>
                    <a:noFill/>
                    <a:ln w="19050" cap="flat" cmpd="sng" algn="ctr">
                      <a:solidFill>
                        <a:srgbClr val="1F497D"/>
                      </a:solidFill>
                      <a:prstDash val="solid"/>
                      <a:round/>
                      <a:headEnd type="none" w="med" len="med"/>
                      <a:tailEnd type="none" w="med" len="med"/>
                    </a:ln>
                    <a:effectLst/>
                  </p:spPr>
                </p:cxnSp>
                <p:cxnSp>
                  <p:nvCxnSpPr>
                    <p:cNvPr id="77" name="直線コネクタ 54"/>
                    <p:cNvCxnSpPr/>
                    <p:nvPr/>
                  </p:nvCxnSpPr>
                  <p:spPr bwMode="auto">
                    <a:xfrm flipH="1">
                      <a:off x="2987824" y="2312876"/>
                      <a:ext cx="216024" cy="76200"/>
                    </a:xfrm>
                    <a:prstGeom prst="line">
                      <a:avLst/>
                    </a:prstGeom>
                    <a:noFill/>
                    <a:ln w="19050" cap="flat" cmpd="sng" algn="ctr">
                      <a:solidFill>
                        <a:srgbClr val="1F497D"/>
                      </a:solidFill>
                      <a:prstDash val="solid"/>
                      <a:round/>
                      <a:headEnd type="none" w="med" len="med"/>
                      <a:tailEnd type="none" w="med" len="med"/>
                    </a:ln>
                    <a:effectLst/>
                  </p:spPr>
                </p:cxnSp>
              </p:grpSp>
              <p:grpSp>
                <p:nvGrpSpPr>
                  <p:cNvPr id="69" name="グループ化 46"/>
                  <p:cNvGrpSpPr/>
                  <p:nvPr/>
                </p:nvGrpSpPr>
                <p:grpSpPr>
                  <a:xfrm>
                    <a:off x="1641119" y="4837463"/>
                    <a:ext cx="193797" cy="113778"/>
                    <a:chOff x="2987824" y="2204864"/>
                    <a:chExt cx="216024" cy="184212"/>
                  </a:xfrm>
                </p:grpSpPr>
                <p:cxnSp>
                  <p:nvCxnSpPr>
                    <p:cNvPr id="74" name="直線コネクタ 51"/>
                    <p:cNvCxnSpPr/>
                    <p:nvPr/>
                  </p:nvCxnSpPr>
                  <p:spPr bwMode="auto">
                    <a:xfrm>
                      <a:off x="2987824" y="2204864"/>
                      <a:ext cx="216024" cy="108012"/>
                    </a:xfrm>
                    <a:prstGeom prst="line">
                      <a:avLst/>
                    </a:prstGeom>
                    <a:noFill/>
                    <a:ln w="19050" cap="flat" cmpd="sng" algn="ctr">
                      <a:solidFill>
                        <a:srgbClr val="1F497D"/>
                      </a:solidFill>
                      <a:prstDash val="solid"/>
                      <a:round/>
                      <a:headEnd type="none" w="med" len="med"/>
                      <a:tailEnd type="none" w="med" len="med"/>
                    </a:ln>
                    <a:effectLst/>
                  </p:spPr>
                </p:cxnSp>
                <p:cxnSp>
                  <p:nvCxnSpPr>
                    <p:cNvPr id="75" name="直線コネクタ 52"/>
                    <p:cNvCxnSpPr/>
                    <p:nvPr/>
                  </p:nvCxnSpPr>
                  <p:spPr bwMode="auto">
                    <a:xfrm flipH="1">
                      <a:off x="2987824" y="2312876"/>
                      <a:ext cx="216024" cy="76200"/>
                    </a:xfrm>
                    <a:prstGeom prst="line">
                      <a:avLst/>
                    </a:prstGeom>
                    <a:noFill/>
                    <a:ln w="19050" cap="flat" cmpd="sng" algn="ctr">
                      <a:solidFill>
                        <a:srgbClr val="1F497D"/>
                      </a:solidFill>
                      <a:prstDash val="solid"/>
                      <a:round/>
                      <a:headEnd type="none" w="med" len="med"/>
                      <a:tailEnd type="none" w="med" len="med"/>
                    </a:ln>
                    <a:effectLst/>
                  </p:spPr>
                </p:cxnSp>
              </p:grpSp>
              <p:cxnSp>
                <p:nvCxnSpPr>
                  <p:cNvPr id="70" name="直線コネクタ 47"/>
                  <p:cNvCxnSpPr/>
                  <p:nvPr/>
                </p:nvCxnSpPr>
                <p:spPr bwMode="auto">
                  <a:xfrm>
                    <a:off x="1641119" y="4951241"/>
                    <a:ext cx="103067" cy="33357"/>
                  </a:xfrm>
                  <a:prstGeom prst="line">
                    <a:avLst/>
                  </a:prstGeom>
                  <a:noFill/>
                  <a:ln w="19050" cap="flat" cmpd="sng" algn="ctr">
                    <a:solidFill>
                      <a:srgbClr val="1F497D"/>
                    </a:solidFill>
                    <a:prstDash val="solid"/>
                    <a:round/>
                    <a:headEnd type="none" w="med" len="med"/>
                    <a:tailEnd type="none" w="med" len="med"/>
                  </a:ln>
                  <a:effectLst/>
                </p:spPr>
              </p:cxnSp>
              <p:cxnSp>
                <p:nvCxnSpPr>
                  <p:cNvPr id="71" name="直線コネクタ 48"/>
                  <p:cNvCxnSpPr/>
                  <p:nvPr/>
                </p:nvCxnSpPr>
                <p:spPr bwMode="auto">
                  <a:xfrm flipH="1">
                    <a:off x="1647289" y="4707881"/>
                    <a:ext cx="96897" cy="23533"/>
                  </a:xfrm>
                  <a:prstGeom prst="line">
                    <a:avLst/>
                  </a:prstGeom>
                  <a:noFill/>
                  <a:ln w="19050" cap="flat" cmpd="sng" algn="ctr">
                    <a:solidFill>
                      <a:srgbClr val="1F497D"/>
                    </a:solidFill>
                    <a:prstDash val="solid"/>
                    <a:round/>
                    <a:headEnd type="none" w="med" len="med"/>
                    <a:tailEnd type="none" w="med" len="med"/>
                  </a:ln>
                  <a:effectLst/>
                </p:spPr>
              </p:cxnSp>
              <p:cxnSp>
                <p:nvCxnSpPr>
                  <p:cNvPr id="72" name="直線コネクタ 49"/>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3" name="直線コネクタ 50"/>
                  <p:cNvCxnSpPr/>
                  <p:nvPr/>
                </p:nvCxnSpPr>
                <p:spPr bwMode="auto">
                  <a:xfrm>
                    <a:off x="1744186" y="4984598"/>
                    <a:ext cx="0" cy="142186"/>
                  </a:xfrm>
                  <a:prstGeom prst="line">
                    <a:avLst/>
                  </a:prstGeom>
                  <a:noFill/>
                  <a:ln w="19050" cap="flat" cmpd="sng" algn="ctr">
                    <a:solidFill>
                      <a:srgbClr val="1F497D"/>
                    </a:solidFill>
                    <a:prstDash val="solid"/>
                    <a:round/>
                    <a:headEnd type="none" w="med" len="med"/>
                    <a:tailEnd type="none" w="med" len="med"/>
                  </a:ln>
                  <a:effectLst/>
                </p:spPr>
              </p:cxnSp>
            </p:grpSp>
          </p:grpSp>
          <p:cxnSp>
            <p:nvCxnSpPr>
              <p:cNvPr id="55" name="直線コネクタ 98"/>
              <p:cNvCxnSpPr/>
              <p:nvPr/>
            </p:nvCxnSpPr>
            <p:spPr bwMode="auto">
              <a:xfrm>
                <a:off x="7831583" y="954809"/>
                <a:ext cx="149278" cy="44418"/>
              </a:xfrm>
              <a:prstGeom prst="line">
                <a:avLst/>
              </a:prstGeom>
              <a:noFill/>
              <a:ln w="19050" cap="flat" cmpd="sng" algn="ctr">
                <a:solidFill>
                  <a:srgbClr val="1F497D"/>
                </a:solidFill>
                <a:prstDash val="solid"/>
                <a:round/>
                <a:headEnd type="none" w="med" len="med"/>
                <a:tailEnd type="none" w="med" len="med"/>
              </a:ln>
              <a:effectLst/>
            </p:spPr>
          </p:cxnSp>
          <p:cxnSp>
            <p:nvCxnSpPr>
              <p:cNvPr id="56" name="直線コネクタ 99"/>
              <p:cNvCxnSpPr/>
              <p:nvPr/>
            </p:nvCxnSpPr>
            <p:spPr bwMode="auto">
              <a:xfrm flipH="1">
                <a:off x="7831583" y="999227"/>
                <a:ext cx="149278" cy="31336"/>
              </a:xfrm>
              <a:prstGeom prst="line">
                <a:avLst/>
              </a:prstGeom>
              <a:noFill/>
              <a:ln w="19050" cap="flat" cmpd="sng" algn="ctr">
                <a:solidFill>
                  <a:srgbClr val="1F497D"/>
                </a:solidFill>
                <a:prstDash val="solid"/>
                <a:round/>
                <a:headEnd type="none" w="med" len="med"/>
                <a:tailEnd type="none" w="med" len="med"/>
              </a:ln>
              <a:effectLst/>
            </p:spPr>
          </p:cxnSp>
          <p:cxnSp>
            <p:nvCxnSpPr>
              <p:cNvPr id="57" name="直線コネクタ 96"/>
              <p:cNvCxnSpPr/>
              <p:nvPr/>
            </p:nvCxnSpPr>
            <p:spPr bwMode="auto">
              <a:xfrm>
                <a:off x="7831583" y="1027116"/>
                <a:ext cx="149278" cy="44418"/>
              </a:xfrm>
              <a:prstGeom prst="line">
                <a:avLst/>
              </a:prstGeom>
              <a:noFill/>
              <a:ln w="19050" cap="flat" cmpd="sng" algn="ctr">
                <a:solidFill>
                  <a:srgbClr val="1F497D"/>
                </a:solidFill>
                <a:prstDash val="solid"/>
                <a:round/>
                <a:headEnd type="none" w="med" len="med"/>
                <a:tailEnd type="none" w="med" len="med"/>
              </a:ln>
              <a:effectLst/>
            </p:spPr>
          </p:cxnSp>
          <p:cxnSp>
            <p:nvCxnSpPr>
              <p:cNvPr id="58" name="直線コネクタ 97"/>
              <p:cNvCxnSpPr/>
              <p:nvPr/>
            </p:nvCxnSpPr>
            <p:spPr bwMode="auto">
              <a:xfrm flipH="1">
                <a:off x="7831583" y="1071534"/>
                <a:ext cx="149278" cy="31336"/>
              </a:xfrm>
              <a:prstGeom prst="line">
                <a:avLst/>
              </a:prstGeom>
              <a:noFill/>
              <a:ln w="19050" cap="flat" cmpd="sng" algn="ctr">
                <a:solidFill>
                  <a:srgbClr val="1F497D"/>
                </a:solidFill>
                <a:prstDash val="solid"/>
                <a:round/>
                <a:headEnd type="none" w="med" len="med"/>
                <a:tailEnd type="none" w="med" len="med"/>
              </a:ln>
              <a:effectLst/>
            </p:spPr>
          </p:cxnSp>
          <p:cxnSp>
            <p:nvCxnSpPr>
              <p:cNvPr id="59" name="直線コネクタ 92"/>
              <p:cNvCxnSpPr/>
              <p:nvPr/>
            </p:nvCxnSpPr>
            <p:spPr bwMode="auto">
              <a:xfrm>
                <a:off x="7831583" y="1102870"/>
                <a:ext cx="79390" cy="22209"/>
              </a:xfrm>
              <a:prstGeom prst="line">
                <a:avLst/>
              </a:prstGeom>
              <a:noFill/>
              <a:ln w="19050" cap="flat" cmpd="sng" algn="ctr">
                <a:solidFill>
                  <a:srgbClr val="1F497D"/>
                </a:solidFill>
                <a:prstDash val="solid"/>
                <a:round/>
                <a:headEnd type="none" w="med" len="med"/>
                <a:tailEnd type="none" w="med" len="med"/>
              </a:ln>
              <a:effectLst/>
            </p:spPr>
          </p:cxnSp>
          <p:cxnSp>
            <p:nvCxnSpPr>
              <p:cNvPr id="60" name="直線コネクタ 93"/>
              <p:cNvCxnSpPr/>
              <p:nvPr/>
            </p:nvCxnSpPr>
            <p:spPr bwMode="auto">
              <a:xfrm flipH="1">
                <a:off x="7836336" y="940839"/>
                <a:ext cx="74638" cy="15668"/>
              </a:xfrm>
              <a:prstGeom prst="line">
                <a:avLst/>
              </a:prstGeom>
              <a:noFill/>
              <a:ln w="19050" cap="flat" cmpd="sng" algn="ctr">
                <a:solidFill>
                  <a:srgbClr val="1F497D"/>
                </a:solidFill>
                <a:prstDash val="solid"/>
                <a:round/>
                <a:headEnd type="none" w="med" len="med"/>
                <a:tailEnd type="none" w="med" len="med"/>
              </a:ln>
              <a:effectLst/>
            </p:spPr>
          </p:cxnSp>
          <p:cxnSp>
            <p:nvCxnSpPr>
              <p:cNvPr id="61" name="直線コネクタ 94"/>
              <p:cNvCxnSpPr/>
              <p:nvPr/>
            </p:nvCxnSpPr>
            <p:spPr bwMode="auto">
              <a:xfrm>
                <a:off x="7906222" y="845544"/>
                <a:ext cx="693" cy="97963"/>
              </a:xfrm>
              <a:prstGeom prst="line">
                <a:avLst/>
              </a:prstGeom>
              <a:noFill/>
              <a:ln w="19050" cap="flat" cmpd="sng" algn="ctr">
                <a:solidFill>
                  <a:srgbClr val="1F497D"/>
                </a:solidFill>
                <a:prstDash val="solid"/>
                <a:round/>
                <a:headEnd type="none" w="med" len="med"/>
                <a:tailEnd type="none" w="med" len="med"/>
              </a:ln>
              <a:effectLst/>
            </p:spPr>
          </p:cxnSp>
        </p:grpSp>
        <p:grpSp>
          <p:nvGrpSpPr>
            <p:cNvPr id="45" name="Group 44"/>
            <p:cNvGrpSpPr/>
            <p:nvPr/>
          </p:nvGrpSpPr>
          <p:grpSpPr>
            <a:xfrm>
              <a:off x="7831365" y="1149806"/>
              <a:ext cx="149278" cy="482691"/>
              <a:chOff x="8837955" y="1263612"/>
              <a:chExt cx="149278" cy="482691"/>
            </a:xfrm>
          </p:grpSpPr>
          <p:cxnSp>
            <p:nvCxnSpPr>
              <p:cNvPr id="46" name="直線コネクタ 38"/>
              <p:cNvCxnSpPr/>
              <p:nvPr/>
            </p:nvCxnSpPr>
            <p:spPr bwMode="auto">
              <a:xfrm>
                <a:off x="8837955" y="1407571"/>
                <a:ext cx="149278" cy="56032"/>
              </a:xfrm>
              <a:prstGeom prst="line">
                <a:avLst/>
              </a:prstGeom>
              <a:noFill/>
              <a:ln w="19050" cap="flat" cmpd="sng" algn="ctr">
                <a:solidFill>
                  <a:srgbClr val="1F497D"/>
                </a:solidFill>
                <a:prstDash val="solid"/>
                <a:round/>
                <a:headEnd type="none" w="med" len="med"/>
                <a:tailEnd type="none" w="med" len="med"/>
              </a:ln>
              <a:effectLst/>
            </p:spPr>
          </p:cxnSp>
          <p:cxnSp>
            <p:nvCxnSpPr>
              <p:cNvPr id="47" name="直線コネクタ 39"/>
              <p:cNvCxnSpPr/>
              <p:nvPr/>
            </p:nvCxnSpPr>
            <p:spPr bwMode="auto">
              <a:xfrm flipH="1">
                <a:off x="8837955" y="1463603"/>
                <a:ext cx="149278" cy="39529"/>
              </a:xfrm>
              <a:prstGeom prst="line">
                <a:avLst/>
              </a:prstGeom>
              <a:noFill/>
              <a:ln w="19050" cap="flat" cmpd="sng" algn="ctr">
                <a:solidFill>
                  <a:srgbClr val="1F497D"/>
                </a:solidFill>
                <a:prstDash val="solid"/>
                <a:round/>
                <a:headEnd type="none" w="med" len="med"/>
                <a:tailEnd type="none" w="med" len="med"/>
              </a:ln>
              <a:effectLst/>
            </p:spPr>
          </p:cxnSp>
          <p:cxnSp>
            <p:nvCxnSpPr>
              <p:cNvPr id="48" name="直線コネクタ 36"/>
              <p:cNvCxnSpPr/>
              <p:nvPr/>
            </p:nvCxnSpPr>
            <p:spPr bwMode="auto">
              <a:xfrm>
                <a:off x="8837955" y="1498784"/>
                <a:ext cx="149278" cy="56032"/>
              </a:xfrm>
              <a:prstGeom prst="line">
                <a:avLst/>
              </a:prstGeom>
              <a:noFill/>
              <a:ln w="19050" cap="flat" cmpd="sng" algn="ctr">
                <a:solidFill>
                  <a:srgbClr val="1F497D"/>
                </a:solidFill>
                <a:prstDash val="solid"/>
                <a:round/>
                <a:headEnd type="none" w="med" len="med"/>
                <a:tailEnd type="none" w="med" len="med"/>
              </a:ln>
              <a:effectLst/>
            </p:spPr>
          </p:cxnSp>
          <p:cxnSp>
            <p:nvCxnSpPr>
              <p:cNvPr id="49" name="直線コネクタ 37"/>
              <p:cNvCxnSpPr/>
              <p:nvPr/>
            </p:nvCxnSpPr>
            <p:spPr bwMode="auto">
              <a:xfrm flipH="1">
                <a:off x="8837955" y="1554816"/>
                <a:ext cx="149278" cy="39529"/>
              </a:xfrm>
              <a:prstGeom prst="line">
                <a:avLst/>
              </a:prstGeom>
              <a:noFill/>
              <a:ln w="19050" cap="flat" cmpd="sng" algn="ctr">
                <a:solidFill>
                  <a:srgbClr val="1F497D"/>
                </a:solidFill>
                <a:prstDash val="solid"/>
                <a:round/>
                <a:headEnd type="none" w="med" len="med"/>
                <a:tailEnd type="none" w="med" len="med"/>
              </a:ln>
              <a:effectLst/>
            </p:spPr>
          </p:cxnSp>
          <p:cxnSp>
            <p:nvCxnSpPr>
              <p:cNvPr id="50" name="直線コネクタ 32"/>
              <p:cNvCxnSpPr/>
              <p:nvPr/>
            </p:nvCxnSpPr>
            <p:spPr bwMode="auto">
              <a:xfrm>
                <a:off x="8837955" y="1594345"/>
                <a:ext cx="79390" cy="28016"/>
              </a:xfrm>
              <a:prstGeom prst="line">
                <a:avLst/>
              </a:prstGeom>
              <a:noFill/>
              <a:ln w="19050" cap="flat" cmpd="sng" algn="ctr">
                <a:solidFill>
                  <a:srgbClr val="1F497D"/>
                </a:solidFill>
                <a:prstDash val="solid"/>
                <a:round/>
                <a:headEnd type="none" w="med" len="med"/>
                <a:tailEnd type="none" w="med" len="med"/>
              </a:ln>
              <a:effectLst/>
            </p:spPr>
          </p:cxnSp>
          <p:cxnSp>
            <p:nvCxnSpPr>
              <p:cNvPr id="51" name="直線コネクタ 33"/>
              <p:cNvCxnSpPr/>
              <p:nvPr/>
            </p:nvCxnSpPr>
            <p:spPr bwMode="auto">
              <a:xfrm flipH="1">
                <a:off x="8842708" y="1389949"/>
                <a:ext cx="74638" cy="19765"/>
              </a:xfrm>
              <a:prstGeom prst="line">
                <a:avLst/>
              </a:prstGeom>
              <a:noFill/>
              <a:ln w="19050" cap="flat" cmpd="sng" algn="ctr">
                <a:solidFill>
                  <a:srgbClr val="1F497D"/>
                </a:solidFill>
                <a:prstDash val="solid"/>
                <a:round/>
                <a:headEnd type="none" w="med" len="med"/>
                <a:tailEnd type="none" w="med" len="med"/>
              </a:ln>
              <a:effectLst/>
            </p:spPr>
          </p:cxnSp>
          <p:cxnSp>
            <p:nvCxnSpPr>
              <p:cNvPr id="52" name="直線コネクタ 34"/>
              <p:cNvCxnSpPr/>
              <p:nvPr/>
            </p:nvCxnSpPr>
            <p:spPr bwMode="auto">
              <a:xfrm>
                <a:off x="8915400" y="1263612"/>
                <a:ext cx="0" cy="130144"/>
              </a:xfrm>
              <a:prstGeom prst="line">
                <a:avLst/>
              </a:prstGeom>
              <a:noFill/>
              <a:ln w="19050" cap="flat" cmpd="sng" algn="ctr">
                <a:solidFill>
                  <a:srgbClr val="1F497D"/>
                </a:solidFill>
                <a:prstDash val="solid"/>
                <a:round/>
                <a:headEnd type="none" w="med" len="med"/>
                <a:tailEnd type="none" w="med" len="med"/>
              </a:ln>
              <a:effectLst/>
            </p:spPr>
          </p:cxnSp>
          <p:cxnSp>
            <p:nvCxnSpPr>
              <p:cNvPr id="53" name="直線コネクタ 35"/>
              <p:cNvCxnSpPr/>
              <p:nvPr/>
            </p:nvCxnSpPr>
            <p:spPr bwMode="auto">
              <a:xfrm>
                <a:off x="8913432" y="1626882"/>
                <a:ext cx="0" cy="119421"/>
              </a:xfrm>
              <a:prstGeom prst="line">
                <a:avLst/>
              </a:prstGeom>
              <a:noFill/>
              <a:ln w="19050" cap="flat" cmpd="sng" algn="ctr">
                <a:solidFill>
                  <a:srgbClr val="1F497D"/>
                </a:solidFill>
                <a:prstDash val="solid"/>
                <a:round/>
                <a:headEnd type="none" w="med" len="med"/>
                <a:tailEnd type="none" w="med" len="med"/>
              </a:ln>
              <a:effectLst/>
            </p:spPr>
          </p:cxnSp>
        </p:grpSp>
      </p:grpSp>
    </p:spTree>
    <p:extLst>
      <p:ext uri="{BB962C8B-B14F-4D97-AF65-F5344CB8AC3E}">
        <p14:creationId xmlns:p14="http://schemas.microsoft.com/office/powerpoint/2010/main" val="86507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394888-48A7-42F6-AE45-2BD5FD40ED91}" type="slidenum">
              <a:rPr lang="en-US" smtClean="0"/>
              <a:pPr/>
              <a:t>41</a:t>
            </a:fld>
            <a:endParaRPr lang="en-US" dirty="0"/>
          </a:p>
        </p:txBody>
      </p:sp>
      <p:sp>
        <p:nvSpPr>
          <p:cNvPr id="2" name="Title 1"/>
          <p:cNvSpPr>
            <a:spLocks noGrp="1"/>
          </p:cNvSpPr>
          <p:nvPr>
            <p:ph type="title"/>
          </p:nvPr>
        </p:nvSpPr>
        <p:spPr/>
        <p:txBody>
          <a:bodyPr/>
          <a:lstStyle/>
          <a:p>
            <a:r>
              <a:rPr lang="en-US" dirty="0"/>
              <a:t>MPI_THREAD_SERIALIZED</a:t>
            </a:r>
          </a:p>
        </p:txBody>
      </p:sp>
      <p:sp>
        <p:nvSpPr>
          <p:cNvPr id="3" name="Content Placeholder 2"/>
          <p:cNvSpPr>
            <a:spLocks noGrp="1"/>
          </p:cNvSpPr>
          <p:nvPr>
            <p:ph sz="quarter" idx="13"/>
          </p:nvPr>
        </p:nvSpPr>
        <p:spPr>
          <a:xfrm>
            <a:off x="254586" y="1177528"/>
            <a:ext cx="4659086" cy="3425825"/>
          </a:xfrm>
        </p:spPr>
        <p:txBody>
          <a:bodyPr/>
          <a:lstStyle/>
          <a:p>
            <a:r>
              <a:rPr lang="en-US" dirty="0"/>
              <a:t>Only </a:t>
            </a:r>
            <a:r>
              <a:rPr lang="en-US" b="1" dirty="0">
                <a:solidFill>
                  <a:srgbClr val="FF0000"/>
                </a:solidFill>
              </a:rPr>
              <a:t>one</a:t>
            </a:r>
            <a:r>
              <a:rPr lang="en-US" dirty="0">
                <a:solidFill>
                  <a:srgbClr val="FF0000"/>
                </a:solidFill>
              </a:rPr>
              <a:t> </a:t>
            </a:r>
            <a:r>
              <a:rPr lang="en-US" dirty="0"/>
              <a:t>thread can make MPI calls at a time</a:t>
            </a:r>
          </a:p>
          <a:p>
            <a:pPr lvl="1"/>
            <a:r>
              <a:rPr lang="en-US" dirty="0"/>
              <a:t>Protected by OpenMP critical regions</a:t>
            </a:r>
          </a:p>
          <a:p>
            <a:pPr lvl="1"/>
            <a:r>
              <a:rPr lang="en-US" dirty="0"/>
              <a:t>Essentially the same as MPI_THREAD_FUNNELED</a:t>
            </a:r>
          </a:p>
        </p:txBody>
      </p:sp>
      <p:sp>
        <p:nvSpPr>
          <p:cNvPr id="235" name="Footer Placeholder 4"/>
          <p:cNvSpPr>
            <a:spLocks noGrp="1"/>
          </p:cNvSpPr>
          <p:nvPr>
            <p:ph type="ftr" sz="quarter" idx="3"/>
          </p:nvPr>
        </p:nvSpPr>
        <p:spPr/>
        <p:txBody>
          <a:bodyPr/>
          <a:lstStyle/>
          <a:p>
            <a:r>
              <a:rPr lang="en-US" dirty="0"/>
              <a:t>Advanced MPI, Argonne (06/26/2017)</a:t>
            </a:r>
          </a:p>
        </p:txBody>
      </p:sp>
      <p:grpSp>
        <p:nvGrpSpPr>
          <p:cNvPr id="120" name="グループ化 14"/>
          <p:cNvGrpSpPr/>
          <p:nvPr/>
        </p:nvGrpSpPr>
        <p:grpSpPr>
          <a:xfrm>
            <a:off x="1555429" y="2766401"/>
            <a:ext cx="2057400" cy="1714500"/>
            <a:chOff x="467544" y="2282562"/>
            <a:chExt cx="2546642" cy="2311480"/>
          </a:xfrm>
        </p:grpSpPr>
        <p:grpSp>
          <p:nvGrpSpPr>
            <p:cNvPr id="121" name="グループ化 15"/>
            <p:cNvGrpSpPr/>
            <p:nvPr/>
          </p:nvGrpSpPr>
          <p:grpSpPr>
            <a:xfrm>
              <a:off x="467544" y="2282562"/>
              <a:ext cx="2546642" cy="2311480"/>
              <a:chOff x="514576" y="2282562"/>
              <a:chExt cx="2749087" cy="2311480"/>
            </a:xfrm>
          </p:grpSpPr>
          <p:sp>
            <p:nvSpPr>
              <p:cNvPr id="231" name="角丸四角形 132"/>
              <p:cNvSpPr/>
              <p:nvPr/>
            </p:nvSpPr>
            <p:spPr>
              <a:xfrm>
                <a:off x="524116" y="2505825"/>
                <a:ext cx="2720965" cy="2088217"/>
              </a:xfrm>
              <a:prstGeom prst="roundRect">
                <a:avLst>
                  <a:gd name="adj" fmla="val 2655"/>
                </a:avLst>
              </a:prstGeom>
              <a:gradFill flip="none" rotWithShape="1">
                <a:gsLst>
                  <a:gs pos="0">
                    <a:schemeClr val="bg1">
                      <a:lumMod val="85000"/>
                    </a:schemeClr>
                  </a:gs>
                  <a:gs pos="91000">
                    <a:schemeClr val="bg1">
                      <a:lumMod val="85000"/>
                    </a:schemeClr>
                  </a:gs>
                  <a:gs pos="100000">
                    <a:schemeClr val="bg1">
                      <a:lumMod val="95000"/>
                    </a:schemeClr>
                  </a:gs>
                </a:gsLst>
                <a:lin ang="2700000" scaled="1"/>
                <a:tileRect/>
              </a:gradFill>
              <a:ln w="12700">
                <a:solidFill>
                  <a:schemeClr val="bg1">
                    <a:lumMod val="85000"/>
                  </a:schemeClr>
                </a:solidFill>
              </a:ln>
              <a:effectLst>
                <a:outerShdw blurRad="50800" dist="38100" dir="2700000" algn="tl" rotWithShape="0">
                  <a:prstClr val="black">
                    <a:alpha val="40000"/>
                  </a:prstClr>
                </a:outerShdw>
              </a:effectLst>
              <a:scene3d>
                <a:camera prst="orthographicFront"/>
                <a:lightRig rig="threePt" dir="t"/>
              </a:scene3d>
              <a:sp3d contourW="127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b="1"/>
              </a:p>
            </p:txBody>
          </p:sp>
          <p:sp>
            <p:nvSpPr>
              <p:cNvPr id="232" name="片側の 2 つの角を丸めた四角形 133"/>
              <p:cNvSpPr/>
              <p:nvPr/>
            </p:nvSpPr>
            <p:spPr bwMode="auto">
              <a:xfrm>
                <a:off x="514576" y="2282562"/>
                <a:ext cx="2749087" cy="285728"/>
              </a:xfrm>
              <a:prstGeom prst="round2SameRect">
                <a:avLst>
                  <a:gd name="adj1" fmla="val 50000"/>
                  <a:gd name="adj2" fmla="val 0"/>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w="50800" h="25400"/>
              </a:sp3d>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defRPr/>
                </a:pPr>
                <a:r>
                  <a:rPr lang="en-US" altLang="ja-JP" sz="1050" b="1" kern="0" dirty="0">
                    <a:solidFill>
                      <a:srgbClr val="FFFFFF"/>
                    </a:solidFill>
                  </a:rPr>
                  <a:t>MPI Process</a:t>
                </a:r>
                <a:endParaRPr lang="ja-JP" altLang="en-US" sz="1050" b="1" kern="0" dirty="0">
                  <a:solidFill>
                    <a:srgbClr val="FFFFFF"/>
                  </a:solidFill>
                </a:endParaRPr>
              </a:p>
            </p:txBody>
          </p:sp>
        </p:grpSp>
        <p:sp>
          <p:nvSpPr>
            <p:cNvPr id="122" name="正方形/長方形 16"/>
            <p:cNvSpPr/>
            <p:nvPr/>
          </p:nvSpPr>
          <p:spPr bwMode="auto">
            <a:xfrm>
              <a:off x="601385" y="2755295"/>
              <a:ext cx="2344631" cy="461199"/>
            </a:xfrm>
            <a:prstGeom prst="rect">
              <a:avLst/>
            </a:prstGeom>
            <a:solidFill>
              <a:srgbClr val="D6D1B8">
                <a:alpha val="58000"/>
              </a:srgbClr>
            </a:solidFill>
            <a:ln w="6350" cap="flat" cmpd="sng" algn="ctr">
              <a:solidFill>
                <a:schemeClr val="bg2">
                  <a:lumMod val="5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r" defTabSz="685800" fontAlgn="base">
                <a:spcBef>
                  <a:spcPct val="0"/>
                </a:spcBef>
                <a:spcAft>
                  <a:spcPct val="0"/>
                </a:spcAft>
              </a:pPr>
              <a:r>
                <a:rPr lang="en-US" altLang="ja-JP" sz="900" b="1" dirty="0">
                  <a:solidFill>
                    <a:schemeClr val="bg2">
                      <a:lumMod val="25000"/>
                    </a:schemeClr>
                  </a:solidFill>
                  <a:effectLst>
                    <a:outerShdw blurRad="38100" dist="38100" dir="2700000" algn="tl">
                      <a:srgbClr val="000000">
                        <a:alpha val="43137"/>
                      </a:srgbClr>
                    </a:outerShdw>
                  </a:effectLst>
                  <a:latin typeface="Calibri" pitchFamily="34" charset="0"/>
                </a:rPr>
                <a:t>COMP.</a:t>
              </a:r>
              <a:endParaRPr lang="ja-JP" altLang="en-US" sz="900" b="1" dirty="0">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123" name="正方形/長方形 17"/>
            <p:cNvSpPr/>
            <p:nvPr/>
          </p:nvSpPr>
          <p:spPr bwMode="auto">
            <a:xfrm>
              <a:off x="577027" y="4016779"/>
              <a:ext cx="2355355" cy="461199"/>
            </a:xfrm>
            <a:prstGeom prst="rect">
              <a:avLst/>
            </a:prstGeom>
            <a:solidFill>
              <a:srgbClr val="D6D1B8">
                <a:alpha val="58000"/>
              </a:srgbClr>
            </a:solidFill>
            <a:ln w="6350" cap="flat" cmpd="sng" algn="ctr">
              <a:solidFill>
                <a:schemeClr val="bg2">
                  <a:lumMod val="5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r" fontAlgn="base">
                <a:spcBef>
                  <a:spcPct val="0"/>
                </a:spcBef>
                <a:spcAft>
                  <a:spcPct val="0"/>
                </a:spcAft>
              </a:pPr>
              <a:r>
                <a:rPr lang="en-US" altLang="ja-JP" sz="900" b="1" dirty="0">
                  <a:solidFill>
                    <a:schemeClr val="bg2">
                      <a:lumMod val="25000"/>
                    </a:schemeClr>
                  </a:solidFill>
                  <a:effectLst>
                    <a:outerShdw blurRad="38100" dist="38100" dir="2700000" algn="tl">
                      <a:srgbClr val="000000">
                        <a:alpha val="43137"/>
                      </a:srgbClr>
                    </a:outerShdw>
                  </a:effectLst>
                  <a:latin typeface="Calibri" pitchFamily="34" charset="0"/>
                </a:rPr>
                <a:t>COMP.</a:t>
              </a:r>
              <a:endParaRPr lang="ja-JP" altLang="en-US" sz="900" b="1" dirty="0">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124" name="正方形/長方形 18"/>
            <p:cNvSpPr/>
            <p:nvPr/>
          </p:nvSpPr>
          <p:spPr bwMode="auto">
            <a:xfrm>
              <a:off x="581519" y="3372984"/>
              <a:ext cx="2351260" cy="461199"/>
            </a:xfrm>
            <a:prstGeom prst="rect">
              <a:avLst/>
            </a:prstGeom>
            <a:solidFill>
              <a:schemeClr val="accent6">
                <a:lumMod val="40000"/>
                <a:lumOff val="60000"/>
                <a:alpha val="58000"/>
              </a:schemeClr>
            </a:solidFill>
            <a:ln w="6350" cap="flat" cmpd="sng" algn="ctr">
              <a:solidFill>
                <a:schemeClr val="accent6">
                  <a:lumMod val="60000"/>
                  <a:lumOff val="4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r" defTabSz="685800" fontAlgn="base">
                <a:spcBef>
                  <a:spcPct val="0"/>
                </a:spcBef>
                <a:spcAft>
                  <a:spcPct val="0"/>
                </a:spcAft>
              </a:pPr>
              <a:r>
                <a:rPr lang="en-US" altLang="ja-JP" sz="900" b="1" dirty="0">
                  <a:solidFill>
                    <a:schemeClr val="accent6">
                      <a:lumMod val="50000"/>
                    </a:schemeClr>
                  </a:solidFill>
                  <a:effectLst>
                    <a:outerShdw blurRad="38100" dist="38100" dir="2700000" algn="tl">
                      <a:srgbClr val="000000">
                        <a:alpha val="43137"/>
                      </a:srgbClr>
                    </a:outerShdw>
                  </a:effectLst>
                  <a:latin typeface="Calibri" pitchFamily="34" charset="0"/>
                </a:rPr>
                <a:t>MPI COMM.</a:t>
              </a:r>
              <a:endParaRPr lang="ja-JP" altLang="en-US" sz="900" b="1" dirty="0">
                <a:solidFill>
                  <a:schemeClr val="accent6">
                    <a:lumMod val="50000"/>
                  </a:schemeClr>
                </a:solidFill>
                <a:effectLst>
                  <a:outerShdw blurRad="38100" dist="38100" dir="2700000" algn="tl">
                    <a:srgbClr val="000000">
                      <a:alpha val="43137"/>
                    </a:srgbClr>
                  </a:outerShdw>
                </a:effectLst>
                <a:latin typeface="Calibri" pitchFamily="34" charset="0"/>
              </a:endParaRPr>
            </a:p>
          </p:txBody>
        </p:sp>
        <p:grpSp>
          <p:nvGrpSpPr>
            <p:cNvPr id="125" name="グループ化 19"/>
            <p:cNvGrpSpPr/>
            <p:nvPr/>
          </p:nvGrpSpPr>
          <p:grpSpPr>
            <a:xfrm>
              <a:off x="639901" y="2710857"/>
              <a:ext cx="1463308" cy="566495"/>
              <a:chOff x="767351" y="4058614"/>
              <a:chExt cx="1463308" cy="566495"/>
            </a:xfrm>
          </p:grpSpPr>
          <p:grpSp>
            <p:nvGrpSpPr>
              <p:cNvPr id="186" name="グループ化 85"/>
              <p:cNvGrpSpPr/>
              <p:nvPr/>
            </p:nvGrpSpPr>
            <p:grpSpPr>
              <a:xfrm>
                <a:off x="767351" y="4058614"/>
                <a:ext cx="193797" cy="566482"/>
                <a:chOff x="1641119" y="4581128"/>
                <a:chExt cx="193797" cy="490157"/>
              </a:xfrm>
            </p:grpSpPr>
            <p:grpSp>
              <p:nvGrpSpPr>
                <p:cNvPr id="221" name="グループ化 121"/>
                <p:cNvGrpSpPr/>
                <p:nvPr/>
              </p:nvGrpSpPr>
              <p:grpSpPr>
                <a:xfrm>
                  <a:off x="1641119" y="4728863"/>
                  <a:ext cx="193797" cy="113778"/>
                  <a:chOff x="2987824" y="2204864"/>
                  <a:chExt cx="216024" cy="184212"/>
                </a:xfrm>
              </p:grpSpPr>
              <p:cxnSp>
                <p:nvCxnSpPr>
                  <p:cNvPr id="229" name="直線コネクタ 130"/>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0" name="直線コネクタ 131"/>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22" name="グループ化 122"/>
                <p:cNvGrpSpPr/>
                <p:nvPr/>
              </p:nvGrpSpPr>
              <p:grpSpPr>
                <a:xfrm>
                  <a:off x="1641119" y="4837463"/>
                  <a:ext cx="193797" cy="113778"/>
                  <a:chOff x="2987824" y="2204864"/>
                  <a:chExt cx="216024" cy="184212"/>
                </a:xfrm>
              </p:grpSpPr>
              <p:cxnSp>
                <p:nvCxnSpPr>
                  <p:cNvPr id="227" name="直線コネクタ 128"/>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8" name="直線コネクタ 129"/>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223" name="直線コネクタ 123"/>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4" name="直線コネクタ 124"/>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5" name="直線コネクタ 125"/>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6" name="直線コネクタ 127"/>
                <p:cNvCxnSpPr/>
                <p:nvPr/>
              </p:nvCxnSpPr>
              <p:spPr bwMode="auto">
                <a:xfrm>
                  <a:off x="1738017" y="4988741"/>
                  <a:ext cx="0" cy="8254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87" name="グループ化 86"/>
              <p:cNvGrpSpPr/>
              <p:nvPr/>
            </p:nvGrpSpPr>
            <p:grpSpPr>
              <a:xfrm>
                <a:off x="1157323" y="4058618"/>
                <a:ext cx="193797" cy="566487"/>
                <a:chOff x="1641119" y="4581128"/>
                <a:chExt cx="193797" cy="490161"/>
              </a:xfrm>
            </p:grpSpPr>
            <p:grpSp>
              <p:nvGrpSpPr>
                <p:cNvPr id="211" name="グループ化 110"/>
                <p:cNvGrpSpPr/>
                <p:nvPr/>
              </p:nvGrpSpPr>
              <p:grpSpPr>
                <a:xfrm>
                  <a:off x="1641119" y="4728863"/>
                  <a:ext cx="193797" cy="113778"/>
                  <a:chOff x="2987824" y="2204864"/>
                  <a:chExt cx="216024" cy="184212"/>
                </a:xfrm>
              </p:grpSpPr>
              <p:cxnSp>
                <p:nvCxnSpPr>
                  <p:cNvPr id="219" name="直線コネクタ 119"/>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0" name="直線コネクタ 120"/>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12" name="グループ化 111"/>
                <p:cNvGrpSpPr/>
                <p:nvPr/>
              </p:nvGrpSpPr>
              <p:grpSpPr>
                <a:xfrm>
                  <a:off x="1641119" y="4837463"/>
                  <a:ext cx="193797" cy="113778"/>
                  <a:chOff x="2987824" y="2204864"/>
                  <a:chExt cx="216024" cy="184212"/>
                </a:xfrm>
              </p:grpSpPr>
              <p:cxnSp>
                <p:nvCxnSpPr>
                  <p:cNvPr id="217" name="直線コネクタ 117"/>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8" name="直線コネクタ 118"/>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213" name="直線コネクタ 112"/>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4" name="直線コネクタ 114"/>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5" name="直線コネクタ 115"/>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6" name="直線コネクタ 116"/>
                <p:cNvCxnSpPr/>
                <p:nvPr/>
              </p:nvCxnSpPr>
              <p:spPr bwMode="auto">
                <a:xfrm>
                  <a:off x="1744186" y="4984598"/>
                  <a:ext cx="0" cy="8669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88" name="グループ化 87"/>
              <p:cNvGrpSpPr/>
              <p:nvPr/>
            </p:nvGrpSpPr>
            <p:grpSpPr>
              <a:xfrm>
                <a:off x="1608995" y="4058614"/>
                <a:ext cx="193797" cy="566482"/>
                <a:chOff x="1641119" y="4581128"/>
                <a:chExt cx="193797" cy="490157"/>
              </a:xfrm>
            </p:grpSpPr>
            <p:grpSp>
              <p:nvGrpSpPr>
                <p:cNvPr id="201" name="グループ化 100"/>
                <p:cNvGrpSpPr/>
                <p:nvPr/>
              </p:nvGrpSpPr>
              <p:grpSpPr>
                <a:xfrm>
                  <a:off x="1641119" y="4728863"/>
                  <a:ext cx="193797" cy="113778"/>
                  <a:chOff x="2987824" y="2204864"/>
                  <a:chExt cx="216024" cy="184212"/>
                </a:xfrm>
              </p:grpSpPr>
              <p:cxnSp>
                <p:nvCxnSpPr>
                  <p:cNvPr id="209" name="直線コネクタ 108"/>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0" name="直線コネクタ 109"/>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02" name="グループ化 101"/>
                <p:cNvGrpSpPr/>
                <p:nvPr/>
              </p:nvGrpSpPr>
              <p:grpSpPr>
                <a:xfrm>
                  <a:off x="1641119" y="4837463"/>
                  <a:ext cx="193797" cy="113778"/>
                  <a:chOff x="2987824" y="2204864"/>
                  <a:chExt cx="216024" cy="184212"/>
                </a:xfrm>
              </p:grpSpPr>
              <p:cxnSp>
                <p:nvCxnSpPr>
                  <p:cNvPr id="207" name="直線コネクタ 106"/>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8" name="直線コネクタ 107"/>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203" name="直線コネクタ 102"/>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4" name="直線コネクタ 103"/>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5" name="直線コネクタ 104"/>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6" name="直線コネクタ 105"/>
                <p:cNvCxnSpPr/>
                <p:nvPr/>
              </p:nvCxnSpPr>
              <p:spPr bwMode="auto">
                <a:xfrm>
                  <a:off x="1744186" y="4984598"/>
                  <a:ext cx="3456" cy="866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89" name="グループ化 88"/>
              <p:cNvGrpSpPr/>
              <p:nvPr/>
            </p:nvGrpSpPr>
            <p:grpSpPr>
              <a:xfrm>
                <a:off x="2036862" y="4058614"/>
                <a:ext cx="193797" cy="566495"/>
                <a:chOff x="1641119" y="4564754"/>
                <a:chExt cx="193797" cy="504876"/>
              </a:xfrm>
            </p:grpSpPr>
            <p:grpSp>
              <p:nvGrpSpPr>
                <p:cNvPr id="191" name="グループ化 90"/>
                <p:cNvGrpSpPr/>
                <p:nvPr/>
              </p:nvGrpSpPr>
              <p:grpSpPr>
                <a:xfrm>
                  <a:off x="1641119" y="4728863"/>
                  <a:ext cx="193797" cy="113778"/>
                  <a:chOff x="2987824" y="2204864"/>
                  <a:chExt cx="216024" cy="184212"/>
                </a:xfrm>
              </p:grpSpPr>
              <p:cxnSp>
                <p:nvCxnSpPr>
                  <p:cNvPr id="199" name="直線コネクタ 98"/>
                  <p:cNvCxnSpPr/>
                  <p:nvPr/>
                </p:nvCxnSpPr>
                <p:spPr bwMode="auto">
                  <a:xfrm>
                    <a:off x="2987824" y="2204864"/>
                    <a:ext cx="216024" cy="108012"/>
                  </a:xfrm>
                  <a:prstGeom prst="line">
                    <a:avLst/>
                  </a:prstGeom>
                  <a:noFill/>
                  <a:ln w="19050" cap="flat" cmpd="sng" algn="ctr">
                    <a:solidFill>
                      <a:srgbClr val="1F497D"/>
                    </a:solidFill>
                    <a:prstDash val="solid"/>
                    <a:round/>
                    <a:headEnd type="none" w="med" len="med"/>
                    <a:tailEnd type="none" w="med" len="med"/>
                  </a:ln>
                  <a:effectLst/>
                </p:spPr>
              </p:cxnSp>
              <p:cxnSp>
                <p:nvCxnSpPr>
                  <p:cNvPr id="200" name="直線コネクタ 99"/>
                  <p:cNvCxnSpPr/>
                  <p:nvPr/>
                </p:nvCxnSpPr>
                <p:spPr bwMode="auto">
                  <a:xfrm flipH="1">
                    <a:off x="2987824" y="2312876"/>
                    <a:ext cx="216024" cy="76200"/>
                  </a:xfrm>
                  <a:prstGeom prst="line">
                    <a:avLst/>
                  </a:prstGeom>
                  <a:noFill/>
                  <a:ln w="19050" cap="flat" cmpd="sng" algn="ctr">
                    <a:solidFill>
                      <a:srgbClr val="1F497D"/>
                    </a:solidFill>
                    <a:prstDash val="solid"/>
                    <a:round/>
                    <a:headEnd type="none" w="med" len="med"/>
                    <a:tailEnd type="none" w="med" len="med"/>
                  </a:ln>
                  <a:effectLst/>
                </p:spPr>
              </p:cxnSp>
            </p:grpSp>
            <p:grpSp>
              <p:nvGrpSpPr>
                <p:cNvPr id="192" name="グループ化 91"/>
                <p:cNvGrpSpPr/>
                <p:nvPr/>
              </p:nvGrpSpPr>
              <p:grpSpPr>
                <a:xfrm>
                  <a:off x="1641119" y="4837463"/>
                  <a:ext cx="193797" cy="113778"/>
                  <a:chOff x="2987824" y="2204864"/>
                  <a:chExt cx="216024" cy="184212"/>
                </a:xfrm>
              </p:grpSpPr>
              <p:cxnSp>
                <p:nvCxnSpPr>
                  <p:cNvPr id="197" name="直線コネクタ 96"/>
                  <p:cNvCxnSpPr/>
                  <p:nvPr/>
                </p:nvCxnSpPr>
                <p:spPr bwMode="auto">
                  <a:xfrm>
                    <a:off x="2987824" y="2204864"/>
                    <a:ext cx="216024" cy="108012"/>
                  </a:xfrm>
                  <a:prstGeom prst="line">
                    <a:avLst/>
                  </a:prstGeom>
                  <a:noFill/>
                  <a:ln w="19050" cap="flat" cmpd="sng" algn="ctr">
                    <a:solidFill>
                      <a:srgbClr val="1F497D"/>
                    </a:solidFill>
                    <a:prstDash val="solid"/>
                    <a:round/>
                    <a:headEnd type="none" w="med" len="med"/>
                    <a:tailEnd type="none" w="med" len="med"/>
                  </a:ln>
                  <a:effectLst/>
                </p:spPr>
              </p:cxnSp>
              <p:cxnSp>
                <p:nvCxnSpPr>
                  <p:cNvPr id="198" name="直線コネクタ 97"/>
                  <p:cNvCxnSpPr/>
                  <p:nvPr/>
                </p:nvCxnSpPr>
                <p:spPr bwMode="auto">
                  <a:xfrm flipH="1">
                    <a:off x="2987824" y="2312876"/>
                    <a:ext cx="216024" cy="76200"/>
                  </a:xfrm>
                  <a:prstGeom prst="line">
                    <a:avLst/>
                  </a:prstGeom>
                  <a:noFill/>
                  <a:ln w="19050" cap="flat" cmpd="sng" algn="ctr">
                    <a:solidFill>
                      <a:srgbClr val="1F497D"/>
                    </a:solidFill>
                    <a:prstDash val="solid"/>
                    <a:round/>
                    <a:headEnd type="none" w="med" len="med"/>
                    <a:tailEnd type="none" w="med" len="med"/>
                  </a:ln>
                  <a:effectLst/>
                </p:spPr>
              </p:cxnSp>
            </p:grpSp>
            <p:cxnSp>
              <p:nvCxnSpPr>
                <p:cNvPr id="193" name="直線コネクタ 92"/>
                <p:cNvCxnSpPr/>
                <p:nvPr/>
              </p:nvCxnSpPr>
              <p:spPr bwMode="auto">
                <a:xfrm>
                  <a:off x="1641119" y="4951241"/>
                  <a:ext cx="103067" cy="33357"/>
                </a:xfrm>
                <a:prstGeom prst="line">
                  <a:avLst/>
                </a:prstGeom>
                <a:noFill/>
                <a:ln w="19050" cap="flat" cmpd="sng" algn="ctr">
                  <a:solidFill>
                    <a:srgbClr val="1F497D"/>
                  </a:solidFill>
                  <a:prstDash val="solid"/>
                  <a:round/>
                  <a:headEnd type="none" w="med" len="med"/>
                  <a:tailEnd type="none" w="med" len="med"/>
                </a:ln>
                <a:effectLst/>
              </p:spPr>
            </p:cxnSp>
            <p:cxnSp>
              <p:nvCxnSpPr>
                <p:cNvPr id="194" name="直線コネクタ 93"/>
                <p:cNvCxnSpPr/>
                <p:nvPr/>
              </p:nvCxnSpPr>
              <p:spPr bwMode="auto">
                <a:xfrm flipH="1">
                  <a:off x="1647289" y="4707881"/>
                  <a:ext cx="96897" cy="23533"/>
                </a:xfrm>
                <a:prstGeom prst="line">
                  <a:avLst/>
                </a:prstGeom>
                <a:noFill/>
                <a:ln w="19050" cap="flat" cmpd="sng" algn="ctr">
                  <a:solidFill>
                    <a:srgbClr val="1F497D"/>
                  </a:solidFill>
                  <a:prstDash val="solid"/>
                  <a:round/>
                  <a:headEnd type="none" w="med" len="med"/>
                  <a:tailEnd type="none" w="med" len="med"/>
                </a:ln>
                <a:effectLst/>
              </p:spPr>
            </p:cxnSp>
            <p:cxnSp>
              <p:nvCxnSpPr>
                <p:cNvPr id="195" name="直線コネクタ 94"/>
                <p:cNvCxnSpPr/>
                <p:nvPr/>
              </p:nvCxnSpPr>
              <p:spPr bwMode="auto">
                <a:xfrm>
                  <a:off x="1738017" y="4564754"/>
                  <a:ext cx="900" cy="147134"/>
                </a:xfrm>
                <a:prstGeom prst="line">
                  <a:avLst/>
                </a:prstGeom>
                <a:noFill/>
                <a:ln w="19050" cap="flat" cmpd="sng" algn="ctr">
                  <a:solidFill>
                    <a:srgbClr val="1F497D"/>
                  </a:solidFill>
                  <a:prstDash val="solid"/>
                  <a:round/>
                  <a:headEnd type="none" w="med" len="med"/>
                  <a:tailEnd type="none" w="med" len="med"/>
                </a:ln>
                <a:effectLst/>
              </p:spPr>
            </p:cxnSp>
            <p:cxnSp>
              <p:nvCxnSpPr>
                <p:cNvPr id="196" name="直線コネクタ 95"/>
                <p:cNvCxnSpPr/>
                <p:nvPr/>
              </p:nvCxnSpPr>
              <p:spPr bwMode="auto">
                <a:xfrm>
                  <a:off x="1744186" y="4984598"/>
                  <a:ext cx="0" cy="85032"/>
                </a:xfrm>
                <a:prstGeom prst="line">
                  <a:avLst/>
                </a:prstGeom>
                <a:noFill/>
                <a:ln w="19050" cap="flat" cmpd="sng" algn="ctr">
                  <a:solidFill>
                    <a:srgbClr val="1F497D"/>
                  </a:solidFill>
                  <a:prstDash val="solid"/>
                  <a:round/>
                  <a:headEnd type="none" w="med" len="med"/>
                  <a:tailEnd type="none" w="med" len="med"/>
                </a:ln>
                <a:effectLst/>
              </p:spPr>
            </p:cxnSp>
          </p:grpSp>
          <p:cxnSp>
            <p:nvCxnSpPr>
              <p:cNvPr id="190" name="直線コネクタ 89"/>
              <p:cNvCxnSpPr/>
              <p:nvPr/>
            </p:nvCxnSpPr>
            <p:spPr>
              <a:xfrm>
                <a:off x="872872" y="4625098"/>
                <a:ext cx="1284397" cy="2"/>
              </a:xfrm>
              <a:prstGeom prst="line">
                <a:avLst/>
              </a:prstGeom>
              <a:noFill/>
              <a:ln w="19050" cap="flat" cmpd="sng" algn="ctr">
                <a:solidFill>
                  <a:schemeClr val="bg1">
                    <a:lumMod val="65000"/>
                  </a:schemeClr>
                </a:solidFill>
                <a:prstDash val="solid"/>
                <a:round/>
                <a:headEnd type="none" w="med" len="med"/>
                <a:tailEnd type="none" w="med" len="med"/>
              </a:ln>
              <a:effectLst/>
            </p:spPr>
          </p:cxnSp>
        </p:grpSp>
        <p:grpSp>
          <p:nvGrpSpPr>
            <p:cNvPr id="126" name="グループ化 20"/>
            <p:cNvGrpSpPr/>
            <p:nvPr/>
          </p:nvGrpSpPr>
          <p:grpSpPr>
            <a:xfrm>
              <a:off x="650977" y="3925295"/>
              <a:ext cx="1463308" cy="564027"/>
              <a:chOff x="778427" y="5455340"/>
              <a:chExt cx="1463308" cy="564027"/>
            </a:xfrm>
          </p:grpSpPr>
          <p:grpSp>
            <p:nvGrpSpPr>
              <p:cNvPr id="141" name="グループ化 40"/>
              <p:cNvGrpSpPr/>
              <p:nvPr/>
            </p:nvGrpSpPr>
            <p:grpSpPr>
              <a:xfrm>
                <a:off x="778427" y="5455340"/>
                <a:ext cx="193797" cy="545656"/>
                <a:chOff x="1641119" y="4581128"/>
                <a:chExt cx="193797" cy="545656"/>
              </a:xfrm>
            </p:grpSpPr>
            <p:grpSp>
              <p:nvGrpSpPr>
                <p:cNvPr id="176" name="グループ化 75"/>
                <p:cNvGrpSpPr/>
                <p:nvPr/>
              </p:nvGrpSpPr>
              <p:grpSpPr>
                <a:xfrm>
                  <a:off x="1641119" y="4728863"/>
                  <a:ext cx="193797" cy="113778"/>
                  <a:chOff x="2987824" y="2204864"/>
                  <a:chExt cx="216024" cy="184212"/>
                </a:xfrm>
              </p:grpSpPr>
              <p:cxnSp>
                <p:nvCxnSpPr>
                  <p:cNvPr id="184" name="直線コネクタ 8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5" name="直線コネクタ 8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77" name="グループ化 76"/>
                <p:cNvGrpSpPr/>
                <p:nvPr/>
              </p:nvGrpSpPr>
              <p:grpSpPr>
                <a:xfrm>
                  <a:off x="1641119" y="4837463"/>
                  <a:ext cx="193797" cy="113778"/>
                  <a:chOff x="2987824" y="2204864"/>
                  <a:chExt cx="216024" cy="184212"/>
                </a:xfrm>
              </p:grpSpPr>
              <p:cxnSp>
                <p:nvCxnSpPr>
                  <p:cNvPr id="182" name="直線コネクタ 8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3" name="直線コネクタ 8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178" name="直線コネクタ 7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79" name="直線コネクタ 7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0" name="直線コネクタ 79"/>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1" name="直線コネクタ 80"/>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42" name="グループ化 41"/>
              <p:cNvGrpSpPr/>
              <p:nvPr/>
            </p:nvGrpSpPr>
            <p:grpSpPr>
              <a:xfrm>
                <a:off x="1168399" y="5455340"/>
                <a:ext cx="193797" cy="545656"/>
                <a:chOff x="1641119" y="4581128"/>
                <a:chExt cx="193797" cy="545656"/>
              </a:xfrm>
            </p:grpSpPr>
            <p:grpSp>
              <p:nvGrpSpPr>
                <p:cNvPr id="166" name="グループ化 65"/>
                <p:cNvGrpSpPr/>
                <p:nvPr/>
              </p:nvGrpSpPr>
              <p:grpSpPr>
                <a:xfrm>
                  <a:off x="1641119" y="4728863"/>
                  <a:ext cx="193797" cy="113778"/>
                  <a:chOff x="2987824" y="2204864"/>
                  <a:chExt cx="216024" cy="184212"/>
                </a:xfrm>
              </p:grpSpPr>
              <p:cxnSp>
                <p:nvCxnSpPr>
                  <p:cNvPr id="174" name="直線コネクタ 7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75" name="直線コネクタ 7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67" name="グループ化 66"/>
                <p:cNvGrpSpPr/>
                <p:nvPr/>
              </p:nvGrpSpPr>
              <p:grpSpPr>
                <a:xfrm>
                  <a:off x="1641119" y="4837463"/>
                  <a:ext cx="193797" cy="113778"/>
                  <a:chOff x="2987824" y="2204864"/>
                  <a:chExt cx="216024" cy="184212"/>
                </a:xfrm>
              </p:grpSpPr>
              <p:cxnSp>
                <p:nvCxnSpPr>
                  <p:cNvPr id="172" name="直線コネクタ 7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73" name="直線コネクタ 7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168" name="直線コネクタ 6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69" name="直線コネクタ 6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70" name="直線コネクタ 69"/>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71" name="直線コネクタ 70"/>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43" name="グループ化 42"/>
              <p:cNvGrpSpPr/>
              <p:nvPr/>
            </p:nvGrpSpPr>
            <p:grpSpPr>
              <a:xfrm>
                <a:off x="1612451" y="5455340"/>
                <a:ext cx="193797" cy="545656"/>
                <a:chOff x="1641119" y="4581128"/>
                <a:chExt cx="193797" cy="545656"/>
              </a:xfrm>
            </p:grpSpPr>
            <p:grpSp>
              <p:nvGrpSpPr>
                <p:cNvPr id="156" name="グループ化 55"/>
                <p:cNvGrpSpPr/>
                <p:nvPr/>
              </p:nvGrpSpPr>
              <p:grpSpPr>
                <a:xfrm>
                  <a:off x="1641119" y="4728863"/>
                  <a:ext cx="193797" cy="113778"/>
                  <a:chOff x="2987824" y="2204864"/>
                  <a:chExt cx="216024" cy="184212"/>
                </a:xfrm>
              </p:grpSpPr>
              <p:cxnSp>
                <p:nvCxnSpPr>
                  <p:cNvPr id="164" name="直線コネクタ 6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65" name="直線コネクタ 6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57" name="グループ化 56"/>
                <p:cNvGrpSpPr/>
                <p:nvPr/>
              </p:nvGrpSpPr>
              <p:grpSpPr>
                <a:xfrm>
                  <a:off x="1641119" y="4837463"/>
                  <a:ext cx="193797" cy="113778"/>
                  <a:chOff x="2987824" y="2204864"/>
                  <a:chExt cx="216024" cy="184212"/>
                </a:xfrm>
              </p:grpSpPr>
              <p:cxnSp>
                <p:nvCxnSpPr>
                  <p:cNvPr id="162" name="直線コネクタ 6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63" name="直線コネクタ 6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158" name="直線コネクタ 5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59" name="直線コネクタ 5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60" name="直線コネクタ 59"/>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61" name="直線コネクタ 60"/>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44" name="グループ化 43"/>
              <p:cNvGrpSpPr/>
              <p:nvPr/>
            </p:nvGrpSpPr>
            <p:grpSpPr>
              <a:xfrm>
                <a:off x="2047938" y="5473711"/>
                <a:ext cx="193797" cy="545656"/>
                <a:chOff x="1641119" y="4581128"/>
                <a:chExt cx="193797" cy="545656"/>
              </a:xfrm>
            </p:grpSpPr>
            <p:grpSp>
              <p:nvGrpSpPr>
                <p:cNvPr id="146" name="グループ化 45"/>
                <p:cNvGrpSpPr/>
                <p:nvPr/>
              </p:nvGrpSpPr>
              <p:grpSpPr>
                <a:xfrm>
                  <a:off x="1641119" y="4728863"/>
                  <a:ext cx="193797" cy="113778"/>
                  <a:chOff x="2987824" y="2204864"/>
                  <a:chExt cx="216024" cy="184212"/>
                </a:xfrm>
              </p:grpSpPr>
              <p:cxnSp>
                <p:nvCxnSpPr>
                  <p:cNvPr id="154" name="直線コネクタ 53"/>
                  <p:cNvCxnSpPr/>
                  <p:nvPr/>
                </p:nvCxnSpPr>
                <p:spPr bwMode="auto">
                  <a:xfrm>
                    <a:off x="2987824" y="2204864"/>
                    <a:ext cx="216024" cy="108012"/>
                  </a:xfrm>
                  <a:prstGeom prst="line">
                    <a:avLst/>
                  </a:prstGeom>
                  <a:noFill/>
                  <a:ln w="19050" cap="flat" cmpd="sng" algn="ctr">
                    <a:solidFill>
                      <a:srgbClr val="1F497D"/>
                    </a:solidFill>
                    <a:prstDash val="solid"/>
                    <a:round/>
                    <a:headEnd type="none" w="med" len="med"/>
                    <a:tailEnd type="none" w="med" len="med"/>
                  </a:ln>
                  <a:effectLst/>
                </p:spPr>
              </p:cxnSp>
              <p:cxnSp>
                <p:nvCxnSpPr>
                  <p:cNvPr id="155" name="直線コネクタ 54"/>
                  <p:cNvCxnSpPr/>
                  <p:nvPr/>
                </p:nvCxnSpPr>
                <p:spPr bwMode="auto">
                  <a:xfrm flipH="1">
                    <a:off x="2987824" y="2312876"/>
                    <a:ext cx="216024" cy="76200"/>
                  </a:xfrm>
                  <a:prstGeom prst="line">
                    <a:avLst/>
                  </a:prstGeom>
                  <a:noFill/>
                  <a:ln w="19050" cap="flat" cmpd="sng" algn="ctr">
                    <a:solidFill>
                      <a:srgbClr val="1F497D"/>
                    </a:solidFill>
                    <a:prstDash val="solid"/>
                    <a:round/>
                    <a:headEnd type="none" w="med" len="med"/>
                    <a:tailEnd type="none" w="med" len="med"/>
                  </a:ln>
                  <a:effectLst/>
                </p:spPr>
              </p:cxnSp>
            </p:grpSp>
            <p:grpSp>
              <p:nvGrpSpPr>
                <p:cNvPr id="147" name="グループ化 46"/>
                <p:cNvGrpSpPr/>
                <p:nvPr/>
              </p:nvGrpSpPr>
              <p:grpSpPr>
                <a:xfrm>
                  <a:off x="1641119" y="4837463"/>
                  <a:ext cx="193797" cy="113778"/>
                  <a:chOff x="2987824" y="2204864"/>
                  <a:chExt cx="216024" cy="184212"/>
                </a:xfrm>
              </p:grpSpPr>
              <p:cxnSp>
                <p:nvCxnSpPr>
                  <p:cNvPr id="152" name="直線コネクタ 51"/>
                  <p:cNvCxnSpPr/>
                  <p:nvPr/>
                </p:nvCxnSpPr>
                <p:spPr bwMode="auto">
                  <a:xfrm>
                    <a:off x="2987824" y="2204864"/>
                    <a:ext cx="216024" cy="108012"/>
                  </a:xfrm>
                  <a:prstGeom prst="line">
                    <a:avLst/>
                  </a:prstGeom>
                  <a:noFill/>
                  <a:ln w="19050" cap="flat" cmpd="sng" algn="ctr">
                    <a:solidFill>
                      <a:srgbClr val="1F497D"/>
                    </a:solidFill>
                    <a:prstDash val="solid"/>
                    <a:round/>
                    <a:headEnd type="none" w="med" len="med"/>
                    <a:tailEnd type="none" w="med" len="med"/>
                  </a:ln>
                  <a:effectLst/>
                </p:spPr>
              </p:cxnSp>
              <p:cxnSp>
                <p:nvCxnSpPr>
                  <p:cNvPr id="153" name="直線コネクタ 52"/>
                  <p:cNvCxnSpPr/>
                  <p:nvPr/>
                </p:nvCxnSpPr>
                <p:spPr bwMode="auto">
                  <a:xfrm flipH="1">
                    <a:off x="2987824" y="2312876"/>
                    <a:ext cx="216024" cy="76200"/>
                  </a:xfrm>
                  <a:prstGeom prst="line">
                    <a:avLst/>
                  </a:prstGeom>
                  <a:noFill/>
                  <a:ln w="19050" cap="flat" cmpd="sng" algn="ctr">
                    <a:solidFill>
                      <a:srgbClr val="1F497D"/>
                    </a:solidFill>
                    <a:prstDash val="solid"/>
                    <a:round/>
                    <a:headEnd type="none" w="med" len="med"/>
                    <a:tailEnd type="none" w="med" len="med"/>
                  </a:ln>
                  <a:effectLst/>
                </p:spPr>
              </p:cxnSp>
            </p:grpSp>
            <p:cxnSp>
              <p:nvCxnSpPr>
                <p:cNvPr id="148" name="直線コネクタ 47"/>
                <p:cNvCxnSpPr/>
                <p:nvPr/>
              </p:nvCxnSpPr>
              <p:spPr bwMode="auto">
                <a:xfrm>
                  <a:off x="1641119" y="4951241"/>
                  <a:ext cx="103067" cy="33357"/>
                </a:xfrm>
                <a:prstGeom prst="line">
                  <a:avLst/>
                </a:prstGeom>
                <a:noFill/>
                <a:ln w="19050" cap="flat" cmpd="sng" algn="ctr">
                  <a:solidFill>
                    <a:srgbClr val="1F497D"/>
                  </a:solidFill>
                  <a:prstDash val="solid"/>
                  <a:round/>
                  <a:headEnd type="none" w="med" len="med"/>
                  <a:tailEnd type="none" w="med" len="med"/>
                </a:ln>
                <a:effectLst/>
              </p:spPr>
            </p:cxnSp>
            <p:cxnSp>
              <p:nvCxnSpPr>
                <p:cNvPr id="149" name="直線コネクタ 48"/>
                <p:cNvCxnSpPr/>
                <p:nvPr/>
              </p:nvCxnSpPr>
              <p:spPr bwMode="auto">
                <a:xfrm flipH="1">
                  <a:off x="1647289" y="4707881"/>
                  <a:ext cx="96897" cy="23533"/>
                </a:xfrm>
                <a:prstGeom prst="line">
                  <a:avLst/>
                </a:prstGeom>
                <a:noFill/>
                <a:ln w="19050" cap="flat" cmpd="sng" algn="ctr">
                  <a:solidFill>
                    <a:srgbClr val="1F497D"/>
                  </a:solidFill>
                  <a:prstDash val="solid"/>
                  <a:round/>
                  <a:headEnd type="none" w="med" len="med"/>
                  <a:tailEnd type="none" w="med" len="med"/>
                </a:ln>
                <a:effectLst/>
              </p:spPr>
            </p:cxnSp>
            <p:cxnSp>
              <p:nvCxnSpPr>
                <p:cNvPr id="150" name="直線コネクタ 49"/>
                <p:cNvCxnSpPr/>
                <p:nvPr/>
              </p:nvCxnSpPr>
              <p:spPr bwMode="auto">
                <a:xfrm>
                  <a:off x="1738916" y="4581128"/>
                  <a:ext cx="1" cy="130760"/>
                </a:xfrm>
                <a:prstGeom prst="line">
                  <a:avLst/>
                </a:prstGeom>
                <a:noFill/>
                <a:ln w="19050" cap="flat" cmpd="sng" algn="ctr">
                  <a:solidFill>
                    <a:srgbClr val="1F497D"/>
                  </a:solidFill>
                  <a:prstDash val="solid"/>
                  <a:round/>
                  <a:headEnd type="none" w="med" len="med"/>
                  <a:tailEnd type="none" w="med" len="med"/>
                </a:ln>
                <a:effectLst/>
              </p:spPr>
            </p:cxnSp>
            <p:cxnSp>
              <p:nvCxnSpPr>
                <p:cNvPr id="151" name="直線コネクタ 50"/>
                <p:cNvCxnSpPr/>
                <p:nvPr/>
              </p:nvCxnSpPr>
              <p:spPr bwMode="auto">
                <a:xfrm>
                  <a:off x="1744186" y="4984598"/>
                  <a:ext cx="0" cy="142186"/>
                </a:xfrm>
                <a:prstGeom prst="line">
                  <a:avLst/>
                </a:prstGeom>
                <a:noFill/>
                <a:ln w="19050" cap="flat" cmpd="sng" algn="ctr">
                  <a:solidFill>
                    <a:srgbClr val="1F497D"/>
                  </a:solidFill>
                  <a:prstDash val="solid"/>
                  <a:round/>
                  <a:headEnd type="none" w="med" len="med"/>
                  <a:tailEnd type="none" w="med" len="med"/>
                </a:ln>
                <a:effectLst/>
              </p:spPr>
            </p:cxnSp>
          </p:grpSp>
          <p:cxnSp>
            <p:nvCxnSpPr>
              <p:cNvPr id="145" name="直線コネクタ 44"/>
              <p:cNvCxnSpPr/>
              <p:nvPr/>
            </p:nvCxnSpPr>
            <p:spPr>
              <a:xfrm>
                <a:off x="867705" y="5461576"/>
                <a:ext cx="1290566"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27" name="グループ化 21"/>
            <p:cNvGrpSpPr/>
            <p:nvPr/>
          </p:nvGrpSpPr>
          <p:grpSpPr>
            <a:xfrm>
              <a:off x="1484000" y="3188243"/>
              <a:ext cx="193797" cy="813452"/>
              <a:chOff x="1641119" y="4557461"/>
              <a:chExt cx="193797" cy="574705"/>
            </a:xfrm>
          </p:grpSpPr>
          <p:grpSp>
            <p:nvGrpSpPr>
              <p:cNvPr id="131" name="グループ化 30"/>
              <p:cNvGrpSpPr/>
              <p:nvPr/>
            </p:nvGrpSpPr>
            <p:grpSpPr>
              <a:xfrm>
                <a:off x="1641119" y="4728863"/>
                <a:ext cx="193797" cy="113778"/>
                <a:chOff x="2987824" y="2204864"/>
                <a:chExt cx="216024" cy="184212"/>
              </a:xfrm>
            </p:grpSpPr>
            <p:cxnSp>
              <p:nvCxnSpPr>
                <p:cNvPr id="139" name="直線コネクタ 38"/>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40" name="直線コネクタ 39"/>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132" name="グループ化 31"/>
              <p:cNvGrpSpPr/>
              <p:nvPr/>
            </p:nvGrpSpPr>
            <p:grpSpPr>
              <a:xfrm>
                <a:off x="1641119" y="4837463"/>
                <a:ext cx="193797" cy="113778"/>
                <a:chOff x="2987824" y="2204864"/>
                <a:chExt cx="216024" cy="184212"/>
              </a:xfrm>
            </p:grpSpPr>
            <p:cxnSp>
              <p:nvCxnSpPr>
                <p:cNvPr id="137" name="直線コネクタ 36"/>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38" name="直線コネクタ 37"/>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133" name="直線コネクタ 32"/>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34" name="直線コネクタ 33"/>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35" name="直線コネクタ 34"/>
              <p:cNvCxnSpPr/>
              <p:nvPr/>
            </p:nvCxnSpPr>
            <p:spPr bwMode="auto">
              <a:xfrm>
                <a:off x="1741660" y="4557461"/>
                <a:ext cx="0" cy="15495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36" name="直線コネクタ 35"/>
              <p:cNvCxnSpPr/>
              <p:nvPr/>
            </p:nvCxnSpPr>
            <p:spPr bwMode="auto">
              <a:xfrm>
                <a:off x="1739106" y="4989980"/>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128" name="直線コネクタ 22"/>
            <p:cNvCxnSpPr/>
            <p:nvPr/>
          </p:nvCxnSpPr>
          <p:spPr>
            <a:xfrm flipH="1" flipV="1">
              <a:off x="742969" y="3311597"/>
              <a:ext cx="4906" cy="664498"/>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cxnSp>
          <p:nvCxnSpPr>
            <p:cNvPr id="129" name="直線コネクタ 23"/>
            <p:cNvCxnSpPr/>
            <p:nvPr/>
          </p:nvCxnSpPr>
          <p:spPr>
            <a:xfrm flipH="1" flipV="1">
              <a:off x="1132940" y="3311596"/>
              <a:ext cx="5807" cy="682870"/>
            </a:xfrm>
            <a:prstGeom prst="line">
              <a:avLst/>
            </a:prstGeom>
            <a:noFill/>
            <a:ln w="12700" cap="flat" cmpd="sng" algn="ctr">
              <a:solidFill>
                <a:schemeClr val="tx1">
                  <a:lumMod val="50000"/>
                  <a:lumOff val="50000"/>
                </a:schemeClr>
              </a:solidFill>
              <a:prstDash val="dash"/>
              <a:round/>
              <a:headEnd type="none" w="med" len="med"/>
              <a:tailEnd type="none" w="med" len="med"/>
            </a:ln>
            <a:effectLst/>
          </p:spPr>
        </p:cxnSp>
        <p:cxnSp>
          <p:nvCxnSpPr>
            <p:cNvPr id="130" name="直線コネクタ 24"/>
            <p:cNvCxnSpPr/>
            <p:nvPr/>
          </p:nvCxnSpPr>
          <p:spPr>
            <a:xfrm flipV="1">
              <a:off x="2012479" y="3314877"/>
              <a:ext cx="0" cy="679589"/>
            </a:xfrm>
            <a:prstGeom prst="line">
              <a:avLst/>
            </a:prstGeom>
            <a:noFill/>
            <a:ln w="12700" cap="flat" cmpd="sng" algn="ctr">
              <a:solidFill>
                <a:srgbClr val="1F497D"/>
              </a:solidFill>
              <a:prstDash val="dash"/>
              <a:round/>
              <a:headEnd type="none" w="med" len="med"/>
              <a:tailEnd type="none" w="med" len="med"/>
            </a:ln>
            <a:effectLst/>
          </p:spPr>
        </p:cxnSp>
      </p:grpSp>
      <p:sp>
        <p:nvSpPr>
          <p:cNvPr id="236" name="Rectangle 235">
            <a:extLst>
              <a:ext uri="{FF2B5EF4-FFF2-40B4-BE49-F238E27FC236}">
                <a16:creationId xmlns:a16="http://schemas.microsoft.com/office/drawing/2014/main" id="{586BFFAD-982C-FA4E-9E6A-F8048B2E04CB}"/>
              </a:ext>
            </a:extLst>
          </p:cNvPr>
          <p:cNvSpPr/>
          <p:nvPr/>
        </p:nvSpPr>
        <p:spPr bwMode="auto">
          <a:xfrm>
            <a:off x="5204547" y="655455"/>
            <a:ext cx="3856173" cy="4054431"/>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57175" indent="-257175" fontAlgn="base">
              <a:lnSpc>
                <a:spcPct val="90000"/>
              </a:lnSpc>
              <a:spcBef>
                <a:spcPct val="20000"/>
              </a:spcBef>
              <a:spcAft>
                <a:spcPct val="0"/>
              </a:spcAft>
              <a:buClr>
                <a:srgbClr val="1F497D"/>
              </a:buClr>
              <a:defRPr/>
            </a:pPr>
            <a:r>
              <a:rPr lang="en-US" sz="1050" b="1" kern="0" dirty="0" err="1">
                <a:solidFill>
                  <a:schemeClr val="bg2">
                    <a:lumMod val="10000"/>
                  </a:schemeClr>
                </a:solidFill>
                <a:latin typeface="Courier New" pitchFamily="49" charset="0"/>
                <a:cs typeface="Courier New" pitchFamily="49" charset="0"/>
              </a:rPr>
              <a:t>int</a:t>
            </a:r>
            <a:r>
              <a:rPr lang="en-US" sz="1050" b="1" kern="0" dirty="0">
                <a:solidFill>
                  <a:schemeClr val="bg2">
                    <a:lumMod val="10000"/>
                  </a:schemeClr>
                </a:solidFill>
                <a:latin typeface="Courier New" pitchFamily="49" charset="0"/>
                <a:cs typeface="Courier New" pitchFamily="49" charset="0"/>
              </a:rPr>
              <a:t> </a:t>
            </a:r>
            <a:r>
              <a:rPr lang="en-US" sz="1050" b="1" kern="0" dirty="0" err="1">
                <a:solidFill>
                  <a:schemeClr val="bg2">
                    <a:lumMod val="10000"/>
                  </a:schemeClr>
                </a:solidFill>
                <a:latin typeface="Courier New" pitchFamily="49" charset="0"/>
                <a:cs typeface="Courier New" pitchFamily="49" charset="0"/>
              </a:rPr>
              <a:t>buf</a:t>
            </a:r>
            <a:r>
              <a:rPr lang="en-US" sz="1050" b="1" kern="0" dirty="0">
                <a:solidFill>
                  <a:schemeClr val="bg2">
                    <a:lumMod val="10000"/>
                  </a:schemeClr>
                </a:solidFill>
                <a:latin typeface="Courier New" pitchFamily="49" charset="0"/>
                <a:cs typeface="Courier New" pitchFamily="49" charset="0"/>
              </a:rPr>
              <a:t>[100];</a:t>
            </a:r>
          </a:p>
          <a:p>
            <a:pPr marL="257175" indent="-257175" fontAlgn="base">
              <a:lnSpc>
                <a:spcPct val="90000"/>
              </a:lnSpc>
              <a:spcBef>
                <a:spcPct val="20000"/>
              </a:spcBef>
              <a:spcAft>
                <a:spcPct val="0"/>
              </a:spcAft>
              <a:buClr>
                <a:srgbClr val="1F497D"/>
              </a:buClr>
              <a:defRPr/>
            </a:pPr>
            <a:r>
              <a:rPr lang="en-US" sz="1050" b="1" kern="0" dirty="0" err="1">
                <a:solidFill>
                  <a:schemeClr val="bg2">
                    <a:lumMod val="10000"/>
                  </a:schemeClr>
                </a:solidFill>
                <a:latin typeface="Courier New" pitchFamily="49" charset="0"/>
                <a:cs typeface="Courier New" pitchFamily="49" charset="0"/>
              </a:rPr>
              <a:t>int</a:t>
            </a:r>
            <a:r>
              <a:rPr lang="en-US" sz="1050" b="1" kern="0" dirty="0">
                <a:solidFill>
                  <a:schemeClr val="bg2">
                    <a:lumMod val="10000"/>
                  </a:schemeClr>
                </a:solidFill>
                <a:latin typeface="Courier New" pitchFamily="49" charset="0"/>
                <a:cs typeface="Courier New" pitchFamily="49" charset="0"/>
              </a:rPr>
              <a:t> main(</a:t>
            </a:r>
            <a:r>
              <a:rPr lang="en-US" sz="1050" b="1" kern="0" dirty="0" err="1">
                <a:solidFill>
                  <a:schemeClr val="bg2">
                    <a:lumMod val="10000"/>
                  </a:schemeClr>
                </a:solidFill>
                <a:latin typeface="Courier New" pitchFamily="49" charset="0"/>
                <a:cs typeface="Courier New" pitchFamily="49" charset="0"/>
              </a:rPr>
              <a:t>int</a:t>
            </a:r>
            <a:r>
              <a:rPr lang="en-US" sz="1050" b="1" kern="0" dirty="0">
                <a:solidFill>
                  <a:schemeClr val="bg2">
                    <a:lumMod val="10000"/>
                  </a:schemeClr>
                </a:solidFill>
                <a:latin typeface="Courier New" pitchFamily="49" charset="0"/>
                <a:cs typeface="Courier New" pitchFamily="49" charset="0"/>
              </a:rPr>
              <a:t> </a:t>
            </a:r>
            <a:r>
              <a:rPr lang="en-US" sz="1050" b="1" kern="0" dirty="0" err="1">
                <a:solidFill>
                  <a:schemeClr val="bg2">
                    <a:lumMod val="10000"/>
                  </a:schemeClr>
                </a:solidFill>
                <a:latin typeface="Courier New" pitchFamily="49" charset="0"/>
                <a:cs typeface="Courier New" pitchFamily="49" charset="0"/>
              </a:rPr>
              <a:t>argc</a:t>
            </a:r>
            <a:r>
              <a:rPr lang="en-US" sz="1050" b="1" kern="0" dirty="0">
                <a:solidFill>
                  <a:schemeClr val="bg2">
                    <a:lumMod val="10000"/>
                  </a:schemeClr>
                </a:solidFill>
                <a:latin typeface="Courier New" pitchFamily="49" charset="0"/>
                <a:cs typeface="Courier New" pitchFamily="49" charset="0"/>
              </a:rPr>
              <a:t>, char ** </a:t>
            </a:r>
            <a:r>
              <a:rPr lang="en-US" sz="1050" b="1" kern="0" dirty="0" err="1">
                <a:solidFill>
                  <a:schemeClr val="bg2">
                    <a:lumMod val="10000"/>
                  </a:schemeClr>
                </a:solidFill>
                <a:latin typeface="Courier New" pitchFamily="49" charset="0"/>
                <a:cs typeface="Courier New" pitchFamily="49" charset="0"/>
              </a:rPr>
              <a:t>argv</a:t>
            </a:r>
            <a:r>
              <a:rPr lang="en-US" sz="1050" b="1" kern="0" dirty="0">
                <a:solidFill>
                  <a:schemeClr val="bg2">
                    <a:lumMod val="10000"/>
                  </a:schemeClr>
                </a:solidFill>
                <a:latin typeface="Courier New" pitchFamily="49" charset="0"/>
                <a:cs typeface="Courier New" pitchFamily="49" charset="0"/>
              </a:rPr>
              <a:t>)</a:t>
            </a:r>
          </a:p>
          <a:p>
            <a:pPr marL="257175" indent="-257175" fontAlgn="base">
              <a:lnSpc>
                <a:spcPct val="90000"/>
              </a:lnSpc>
              <a:spcBef>
                <a:spcPct val="20000"/>
              </a:spcBef>
              <a:spcAft>
                <a:spcPct val="0"/>
              </a:spcAft>
              <a:buClr>
                <a:srgbClr val="1F497D"/>
              </a:buClr>
              <a:defRPr/>
            </a:pPr>
            <a:r>
              <a:rPr lang="en-US" sz="1050" b="1" kern="0" dirty="0">
                <a:solidFill>
                  <a:schemeClr val="bg2">
                    <a:lumMod val="10000"/>
                  </a:schemeClr>
                </a:solidFill>
                <a:latin typeface="Courier New" pitchFamily="49" charset="0"/>
                <a:cs typeface="Courier New" pitchFamily="49" charset="0"/>
              </a:rPr>
              <a:t>{</a:t>
            </a:r>
          </a:p>
          <a:p>
            <a:pPr marL="257175" indent="-257175" fontAlgn="base">
              <a:lnSpc>
                <a:spcPct val="90000"/>
              </a:lnSpc>
              <a:spcBef>
                <a:spcPct val="20000"/>
              </a:spcBef>
              <a:spcAft>
                <a:spcPct val="0"/>
              </a:spcAft>
              <a:buClr>
                <a:srgbClr val="1F497D"/>
              </a:buClr>
              <a:defRPr/>
            </a:pPr>
            <a:r>
              <a:rPr lang="en-US" sz="1050" b="1" kern="0" dirty="0">
                <a:solidFill>
                  <a:schemeClr val="bg2">
                    <a:lumMod val="10000"/>
                  </a:schemeClr>
                </a:solidFill>
                <a:latin typeface="Courier New" pitchFamily="49" charset="0"/>
                <a:cs typeface="Courier New" pitchFamily="49" charset="0"/>
              </a:rPr>
              <a:t>   </a:t>
            </a:r>
            <a:r>
              <a:rPr lang="en-US" sz="1050" b="1" kern="0" dirty="0" err="1">
                <a:solidFill>
                  <a:schemeClr val="bg2">
                    <a:lumMod val="10000"/>
                  </a:schemeClr>
                </a:solidFill>
                <a:latin typeface="Courier New" pitchFamily="49" charset="0"/>
                <a:cs typeface="Courier New" pitchFamily="49" charset="0"/>
              </a:rPr>
              <a:t>int</a:t>
            </a:r>
            <a:r>
              <a:rPr lang="en-US" sz="1050" b="1" kern="0" dirty="0">
                <a:solidFill>
                  <a:schemeClr val="bg2">
                    <a:lumMod val="10000"/>
                  </a:schemeClr>
                </a:solidFill>
                <a:latin typeface="Courier New" pitchFamily="49" charset="0"/>
                <a:cs typeface="Courier New" pitchFamily="49" charset="0"/>
              </a:rPr>
              <a:t> provided;</a:t>
            </a:r>
          </a:p>
          <a:p>
            <a:pPr marL="257175" indent="-257175" fontAlgn="base">
              <a:lnSpc>
                <a:spcPct val="90000"/>
              </a:lnSpc>
              <a:spcBef>
                <a:spcPct val="20000"/>
              </a:spcBef>
              <a:spcAft>
                <a:spcPct val="0"/>
              </a:spcAft>
              <a:buClr>
                <a:srgbClr val="1F497D"/>
              </a:buClr>
              <a:defRPr/>
            </a:pPr>
            <a:endParaRPr lang="en-US" sz="1050" b="1" kern="0" dirty="0">
              <a:solidFill>
                <a:schemeClr val="bg2">
                  <a:lumMod val="10000"/>
                </a:schemeClr>
              </a:solidFill>
              <a:latin typeface="Courier New" pitchFamily="49" charset="0"/>
              <a:cs typeface="Courier New" pitchFamily="49" charset="0"/>
            </a:endParaRPr>
          </a:p>
          <a:p>
            <a:pPr marL="257175" indent="-257175" fontAlgn="base">
              <a:lnSpc>
                <a:spcPct val="90000"/>
              </a:lnSpc>
              <a:spcBef>
                <a:spcPct val="20000"/>
              </a:spcBef>
              <a:spcAft>
                <a:spcPct val="0"/>
              </a:spcAft>
              <a:buClr>
                <a:srgbClr val="1F497D"/>
              </a:buClr>
              <a:defRPr/>
            </a:pPr>
            <a:r>
              <a:rPr lang="en-US" sz="1050" b="1" kern="0" dirty="0">
                <a:solidFill>
                  <a:schemeClr val="bg2">
                    <a:lumMod val="10000"/>
                  </a:schemeClr>
                </a:solidFill>
                <a:latin typeface="Courier New" pitchFamily="49" charset="0"/>
                <a:cs typeface="Courier New" pitchFamily="49" charset="0"/>
              </a:rPr>
              <a:t>   </a:t>
            </a:r>
            <a:r>
              <a:rPr lang="en-US" sz="1050" b="1" kern="0" dirty="0" err="1">
                <a:solidFill>
                  <a:srgbClr val="FF0000"/>
                </a:solidFill>
                <a:latin typeface="Courier New" pitchFamily="49" charset="0"/>
                <a:cs typeface="Courier New" pitchFamily="49" charset="0"/>
              </a:rPr>
              <a:t>MPI_Init_thread</a:t>
            </a:r>
            <a:r>
              <a:rPr lang="en-US" sz="1050" b="1" kern="0" dirty="0">
                <a:solidFill>
                  <a:schemeClr val="bg2">
                    <a:lumMod val="10000"/>
                  </a:schemeClr>
                </a:solidFill>
                <a:latin typeface="Courier New" pitchFamily="49" charset="0"/>
                <a:cs typeface="Courier New" pitchFamily="49" charset="0"/>
              </a:rPr>
              <a:t>(&amp;</a:t>
            </a:r>
            <a:r>
              <a:rPr lang="en-US" sz="1050" b="1" kern="0" dirty="0" err="1">
                <a:solidFill>
                  <a:schemeClr val="bg2">
                    <a:lumMod val="10000"/>
                  </a:schemeClr>
                </a:solidFill>
                <a:latin typeface="Courier New" pitchFamily="49" charset="0"/>
                <a:cs typeface="Courier New" pitchFamily="49" charset="0"/>
              </a:rPr>
              <a:t>argc</a:t>
            </a:r>
            <a:r>
              <a:rPr lang="en-US" sz="1050" b="1" kern="0" dirty="0">
                <a:solidFill>
                  <a:schemeClr val="bg2">
                    <a:lumMod val="10000"/>
                  </a:schemeClr>
                </a:solidFill>
                <a:latin typeface="Courier New" pitchFamily="49" charset="0"/>
                <a:cs typeface="Courier New" pitchFamily="49" charset="0"/>
              </a:rPr>
              <a:t>, &amp;</a:t>
            </a:r>
            <a:r>
              <a:rPr lang="en-US" sz="1050" b="1" kern="0" dirty="0" err="1">
                <a:solidFill>
                  <a:schemeClr val="bg2">
                    <a:lumMod val="10000"/>
                  </a:schemeClr>
                </a:solidFill>
                <a:latin typeface="Courier New" pitchFamily="49" charset="0"/>
                <a:cs typeface="Courier New" pitchFamily="49" charset="0"/>
              </a:rPr>
              <a:t>argv</a:t>
            </a:r>
            <a:r>
              <a:rPr lang="en-US" sz="1050" b="1" kern="0" dirty="0">
                <a:solidFill>
                  <a:schemeClr val="bg2">
                    <a:lumMod val="10000"/>
                  </a:schemeClr>
                </a:solidFill>
                <a:latin typeface="Courier New" pitchFamily="49" charset="0"/>
                <a:cs typeface="Courier New" pitchFamily="49" charset="0"/>
              </a:rPr>
              <a:t>,</a:t>
            </a:r>
            <a:br>
              <a:rPr lang="en-US" sz="1050" b="1" kern="0" dirty="0">
                <a:solidFill>
                  <a:schemeClr val="bg2">
                    <a:lumMod val="10000"/>
                  </a:schemeClr>
                </a:solidFill>
                <a:latin typeface="Courier New" pitchFamily="49" charset="0"/>
                <a:cs typeface="Courier New" pitchFamily="49" charset="0"/>
              </a:rPr>
            </a:br>
            <a:r>
              <a:rPr lang="en-US" sz="1050" b="1" kern="0" dirty="0">
                <a:solidFill>
                  <a:schemeClr val="bg2">
                    <a:lumMod val="10000"/>
                  </a:schemeClr>
                </a:solidFill>
                <a:latin typeface="Courier New" pitchFamily="49" charset="0"/>
                <a:cs typeface="Courier New" pitchFamily="49" charset="0"/>
              </a:rPr>
              <a:t>			  </a:t>
            </a:r>
            <a:r>
              <a:rPr lang="en-US" sz="1050" b="1" kern="0" dirty="0">
                <a:solidFill>
                  <a:srgbClr val="FF0000"/>
                </a:solidFill>
                <a:latin typeface="Courier New" pitchFamily="49" charset="0"/>
                <a:cs typeface="Courier New" pitchFamily="49" charset="0"/>
              </a:rPr>
              <a:t>MPI_THREAD_FUNNELED</a:t>
            </a:r>
            <a:r>
              <a:rPr lang="en-US" sz="1050" b="1" kern="0" dirty="0">
                <a:solidFill>
                  <a:schemeClr val="bg2">
                    <a:lumMod val="10000"/>
                  </a:schemeClr>
                </a:solidFill>
                <a:latin typeface="Courier New" pitchFamily="49" charset="0"/>
                <a:cs typeface="Courier New" pitchFamily="49" charset="0"/>
              </a:rPr>
              <a:t>,</a:t>
            </a:r>
          </a:p>
          <a:p>
            <a:pPr marL="257175" indent="-257175" fontAlgn="base">
              <a:lnSpc>
                <a:spcPct val="90000"/>
              </a:lnSpc>
              <a:spcBef>
                <a:spcPct val="20000"/>
              </a:spcBef>
              <a:spcAft>
                <a:spcPct val="0"/>
              </a:spcAft>
              <a:buClr>
                <a:srgbClr val="1F497D"/>
              </a:buClr>
              <a:defRPr/>
            </a:pPr>
            <a:r>
              <a:rPr lang="en-US" sz="1050" b="1" kern="0" dirty="0">
                <a:solidFill>
                  <a:schemeClr val="bg2">
                    <a:lumMod val="10000"/>
                  </a:schemeClr>
                </a:solidFill>
                <a:latin typeface="Courier New" pitchFamily="49" charset="0"/>
                <a:cs typeface="Courier New" pitchFamily="49" charset="0"/>
              </a:rPr>
              <a:t>				  &amp;provided);</a:t>
            </a:r>
          </a:p>
          <a:p>
            <a:pPr marL="257175" indent="-257175" fontAlgn="base">
              <a:lnSpc>
                <a:spcPct val="90000"/>
              </a:lnSpc>
              <a:spcBef>
                <a:spcPct val="20000"/>
              </a:spcBef>
              <a:spcAft>
                <a:spcPct val="0"/>
              </a:spcAft>
              <a:buClr>
                <a:srgbClr val="1F497D"/>
              </a:buClr>
              <a:defRPr/>
            </a:pPr>
            <a:r>
              <a:rPr lang="en-US" sz="1050" b="1" kern="0" dirty="0">
                <a:solidFill>
                  <a:schemeClr val="bg2">
                    <a:lumMod val="10000"/>
                  </a:schemeClr>
                </a:solidFill>
                <a:latin typeface="Courier New" pitchFamily="49" charset="0"/>
                <a:cs typeface="Courier New" pitchFamily="49" charset="0"/>
              </a:rPr>
              <a:t>   if (provided &lt; MPI_THREAD_FUNNELED) 	</a:t>
            </a:r>
            <a:r>
              <a:rPr lang="en-US" sz="1050" b="1" kern="0" dirty="0" err="1">
                <a:solidFill>
                  <a:schemeClr val="bg2">
                    <a:lumMod val="10000"/>
                  </a:schemeClr>
                </a:solidFill>
                <a:latin typeface="Courier New" pitchFamily="49" charset="0"/>
                <a:cs typeface="Courier New" pitchFamily="49" charset="0"/>
              </a:rPr>
              <a:t>MPI_Abort</a:t>
            </a:r>
            <a:r>
              <a:rPr lang="en-US" sz="1050" b="1" kern="0" dirty="0">
                <a:solidFill>
                  <a:schemeClr val="bg2">
                    <a:lumMod val="10000"/>
                  </a:schemeClr>
                </a:solidFill>
                <a:latin typeface="Courier New" pitchFamily="49" charset="0"/>
                <a:cs typeface="Courier New" pitchFamily="49" charset="0"/>
              </a:rPr>
              <a:t>(MPI_COMM_WORLD,1);</a:t>
            </a:r>
          </a:p>
          <a:p>
            <a:pPr marL="257175" indent="-257175" fontAlgn="base">
              <a:lnSpc>
                <a:spcPct val="90000"/>
              </a:lnSpc>
              <a:spcBef>
                <a:spcPct val="20000"/>
              </a:spcBef>
              <a:spcAft>
                <a:spcPct val="0"/>
              </a:spcAft>
              <a:buClr>
                <a:srgbClr val="1F497D"/>
              </a:buClr>
              <a:defRPr/>
            </a:pPr>
            <a:r>
              <a:rPr lang="en-US" sz="1050" b="1" kern="0" dirty="0">
                <a:solidFill>
                  <a:schemeClr val="bg2">
                    <a:lumMod val="10000"/>
                  </a:schemeClr>
                </a:solidFill>
                <a:latin typeface="Courier New" pitchFamily="49" charset="0"/>
                <a:cs typeface="Courier New" pitchFamily="49" charset="0"/>
              </a:rPr>
              <a:t>   </a:t>
            </a:r>
            <a:endParaRPr lang="en-US" sz="1050" b="1" kern="0" dirty="0">
              <a:solidFill>
                <a:schemeClr val="accent6">
                  <a:lumMod val="75000"/>
                </a:schemeClr>
              </a:solidFill>
              <a:latin typeface="Courier New" pitchFamily="49" charset="0"/>
              <a:cs typeface="Courier New" pitchFamily="49" charset="0"/>
            </a:endParaRPr>
          </a:p>
          <a:p>
            <a:pPr marL="257175" indent="-257175" fontAlgn="base">
              <a:lnSpc>
                <a:spcPct val="90000"/>
              </a:lnSpc>
              <a:spcBef>
                <a:spcPct val="20000"/>
              </a:spcBef>
              <a:spcAft>
                <a:spcPct val="0"/>
              </a:spcAft>
              <a:buClr>
                <a:srgbClr val="1F497D"/>
              </a:buClr>
              <a:defRPr/>
            </a:pPr>
            <a:r>
              <a:rPr lang="en-US" sz="1050" b="1" kern="0" dirty="0">
                <a:solidFill>
                  <a:schemeClr val="bg2">
                    <a:lumMod val="10000"/>
                  </a:schemeClr>
                </a:solidFill>
                <a:latin typeface="Courier New" pitchFamily="49" charset="0"/>
                <a:cs typeface="Courier New" pitchFamily="49" charset="0"/>
              </a:rPr>
              <a:t>#pragma omp parallel</a:t>
            </a:r>
          </a:p>
          <a:p>
            <a:pPr marL="257175" indent="-257175" fontAlgn="base">
              <a:lnSpc>
                <a:spcPct val="90000"/>
              </a:lnSpc>
              <a:spcBef>
                <a:spcPct val="20000"/>
              </a:spcBef>
              <a:spcAft>
                <a:spcPct val="0"/>
              </a:spcAft>
              <a:buClr>
                <a:srgbClr val="1F497D"/>
              </a:buClr>
              <a:defRPr/>
            </a:pPr>
            <a:r>
              <a:rPr lang="en-US" sz="1050" b="1" kern="0" dirty="0">
                <a:solidFill>
                  <a:schemeClr val="bg2">
                    <a:lumMod val="10000"/>
                  </a:schemeClr>
                </a:solidFill>
                <a:latin typeface="Courier New" pitchFamily="49" charset="0"/>
                <a:cs typeface="Courier New" pitchFamily="49" charset="0"/>
              </a:rPr>
              <a:t>	{</a:t>
            </a:r>
          </a:p>
          <a:p>
            <a:pPr marL="257175" indent="-257175" fontAlgn="base">
              <a:lnSpc>
                <a:spcPct val="90000"/>
              </a:lnSpc>
              <a:spcBef>
                <a:spcPct val="20000"/>
              </a:spcBef>
              <a:spcAft>
                <a:spcPct val="0"/>
              </a:spcAft>
              <a:buClr>
                <a:srgbClr val="1F497D"/>
              </a:buClr>
              <a:defRPr/>
            </a:pPr>
            <a:r>
              <a:rPr lang="en-US" sz="1050" b="1" kern="0" dirty="0">
                <a:latin typeface="Courier New" pitchFamily="49" charset="0"/>
                <a:cs typeface="Courier New" pitchFamily="49" charset="0"/>
              </a:rPr>
              <a:t>      /* Do non-MPI stuff */</a:t>
            </a:r>
          </a:p>
          <a:p>
            <a:pPr marL="257175" indent="-257175" fontAlgn="base">
              <a:lnSpc>
                <a:spcPct val="90000"/>
              </a:lnSpc>
              <a:spcBef>
                <a:spcPct val="20000"/>
              </a:spcBef>
              <a:spcAft>
                <a:spcPct val="0"/>
              </a:spcAft>
              <a:buClr>
                <a:srgbClr val="1F497D"/>
              </a:buClr>
              <a:defRPr/>
            </a:pPr>
            <a:r>
              <a:rPr lang="en-US" sz="1050" b="1" kern="0" dirty="0">
                <a:latin typeface="Courier New" pitchFamily="49" charset="0"/>
                <a:cs typeface="Courier New" pitchFamily="49" charset="0"/>
              </a:rPr>
              <a:t>#pragma omp </a:t>
            </a:r>
            <a:r>
              <a:rPr lang="en-US" sz="1050" b="1" kern="0" dirty="0">
                <a:solidFill>
                  <a:srgbClr val="FF0000"/>
                </a:solidFill>
                <a:latin typeface="Courier New" pitchFamily="49" charset="0"/>
                <a:cs typeface="Courier New" pitchFamily="49" charset="0"/>
              </a:rPr>
              <a:t>single</a:t>
            </a:r>
          </a:p>
          <a:p>
            <a:pPr marL="257175" indent="-257175" fontAlgn="base">
              <a:lnSpc>
                <a:spcPct val="90000"/>
              </a:lnSpc>
              <a:spcBef>
                <a:spcPct val="20000"/>
              </a:spcBef>
              <a:spcAft>
                <a:spcPct val="0"/>
              </a:spcAft>
              <a:buClr>
                <a:srgbClr val="1F497D"/>
              </a:buClr>
              <a:defRPr/>
            </a:pPr>
            <a:r>
              <a:rPr lang="en-US" sz="1050" b="1" kern="0" dirty="0">
                <a:latin typeface="Courier New" pitchFamily="49" charset="0"/>
                <a:cs typeface="Courier New" pitchFamily="49" charset="0"/>
              </a:rPr>
              <a:t>		{</a:t>
            </a:r>
          </a:p>
          <a:p>
            <a:pPr marL="257175" indent="-257175" fontAlgn="base">
              <a:lnSpc>
                <a:spcPct val="90000"/>
              </a:lnSpc>
              <a:spcBef>
                <a:spcPct val="20000"/>
              </a:spcBef>
              <a:spcAft>
                <a:spcPct val="0"/>
              </a:spcAft>
              <a:buClr>
                <a:srgbClr val="1F497D"/>
              </a:buClr>
              <a:defRPr/>
            </a:pPr>
            <a:r>
              <a:rPr lang="en-US" sz="1050" b="1" kern="0" dirty="0">
                <a:solidFill>
                  <a:srgbClr val="F83308"/>
                </a:solidFill>
                <a:latin typeface="Courier New" pitchFamily="49" charset="0"/>
                <a:cs typeface="Courier New" pitchFamily="49" charset="0"/>
              </a:rPr>
              <a:t>		  /* Do MPI stuff */</a:t>
            </a:r>
            <a:r>
              <a:rPr lang="en-US" sz="1050" b="1" kern="0" dirty="0">
                <a:solidFill>
                  <a:schemeClr val="bg2">
                    <a:lumMod val="10000"/>
                  </a:schemeClr>
                </a:solidFill>
                <a:latin typeface="Courier New" pitchFamily="49" charset="0"/>
                <a:cs typeface="Courier New" pitchFamily="49" charset="0"/>
              </a:rPr>
              <a:t>  </a:t>
            </a:r>
          </a:p>
          <a:p>
            <a:pPr marL="257175" indent="-257175" fontAlgn="base">
              <a:lnSpc>
                <a:spcPct val="90000"/>
              </a:lnSpc>
              <a:spcBef>
                <a:spcPct val="20000"/>
              </a:spcBef>
              <a:spcAft>
                <a:spcPct val="0"/>
              </a:spcAft>
              <a:buClr>
                <a:srgbClr val="1F497D"/>
              </a:buClr>
              <a:defRPr/>
            </a:pPr>
            <a:r>
              <a:rPr lang="en-US" sz="1050" b="1" kern="0" dirty="0">
                <a:solidFill>
                  <a:schemeClr val="bg2">
                    <a:lumMod val="10000"/>
                  </a:schemeClr>
                </a:solidFill>
                <a:latin typeface="Courier New" pitchFamily="49" charset="0"/>
                <a:cs typeface="Courier New" pitchFamily="49" charset="0"/>
              </a:rPr>
              <a:t>		}</a:t>
            </a:r>
          </a:p>
          <a:p>
            <a:pPr marL="257175" indent="-257175" fontAlgn="base">
              <a:lnSpc>
                <a:spcPct val="90000"/>
              </a:lnSpc>
              <a:spcBef>
                <a:spcPct val="20000"/>
              </a:spcBef>
              <a:spcAft>
                <a:spcPct val="0"/>
              </a:spcAft>
              <a:buClr>
                <a:srgbClr val="1F497D"/>
              </a:buClr>
              <a:defRPr/>
            </a:pPr>
            <a:r>
              <a:rPr lang="en-US" sz="1050" b="1" kern="0" dirty="0">
                <a:latin typeface="Courier New" pitchFamily="49" charset="0"/>
                <a:cs typeface="Courier New" pitchFamily="49" charset="0"/>
              </a:rPr>
              <a:t> /* Do non-MPI stuff */</a:t>
            </a:r>
            <a:endParaRPr lang="en-US" sz="1050" b="1" kern="0" dirty="0">
              <a:solidFill>
                <a:schemeClr val="bg2">
                  <a:lumMod val="10000"/>
                </a:schemeClr>
              </a:solidFill>
              <a:latin typeface="Courier New" pitchFamily="49" charset="0"/>
              <a:cs typeface="Courier New" pitchFamily="49" charset="0"/>
            </a:endParaRPr>
          </a:p>
          <a:p>
            <a:pPr marL="257175" indent="-257175" fontAlgn="base">
              <a:lnSpc>
                <a:spcPct val="90000"/>
              </a:lnSpc>
              <a:spcBef>
                <a:spcPct val="20000"/>
              </a:spcBef>
              <a:spcAft>
                <a:spcPct val="0"/>
              </a:spcAft>
              <a:buClr>
                <a:srgbClr val="1F497D"/>
              </a:buClr>
              <a:defRPr/>
            </a:pPr>
            <a:r>
              <a:rPr lang="en-US" sz="1050" b="1" kern="0" dirty="0">
                <a:solidFill>
                  <a:schemeClr val="bg2">
                    <a:lumMod val="10000"/>
                  </a:schemeClr>
                </a:solidFill>
                <a:latin typeface="Courier New" pitchFamily="49" charset="0"/>
                <a:cs typeface="Courier New" pitchFamily="49" charset="0"/>
              </a:rPr>
              <a:t>	}</a:t>
            </a:r>
          </a:p>
          <a:p>
            <a:pPr marL="257175" indent="-257175" fontAlgn="base">
              <a:lnSpc>
                <a:spcPct val="90000"/>
              </a:lnSpc>
              <a:spcBef>
                <a:spcPct val="20000"/>
              </a:spcBef>
              <a:spcAft>
                <a:spcPct val="0"/>
              </a:spcAft>
              <a:buClr>
                <a:srgbClr val="1F497D"/>
              </a:buClr>
              <a:defRPr/>
            </a:pPr>
            <a:r>
              <a:rPr lang="en-US" sz="1050" b="1" kern="0" dirty="0">
                <a:solidFill>
                  <a:schemeClr val="bg2">
                    <a:lumMod val="10000"/>
                  </a:schemeClr>
                </a:solidFill>
                <a:latin typeface="Courier New" pitchFamily="49" charset="0"/>
                <a:cs typeface="Courier New" pitchFamily="49" charset="0"/>
              </a:rPr>
              <a:t>   </a:t>
            </a:r>
            <a:r>
              <a:rPr lang="en-US" sz="1050" b="1" kern="0" dirty="0" err="1">
                <a:solidFill>
                  <a:schemeClr val="bg2">
                    <a:lumMod val="10000"/>
                  </a:schemeClr>
                </a:solidFill>
                <a:latin typeface="Courier New" pitchFamily="49" charset="0"/>
                <a:cs typeface="Courier New" pitchFamily="49" charset="0"/>
              </a:rPr>
              <a:t>MPI_Finalize</a:t>
            </a:r>
            <a:r>
              <a:rPr lang="en-US" sz="1050" b="1" kern="0" dirty="0">
                <a:solidFill>
                  <a:schemeClr val="bg2">
                    <a:lumMod val="10000"/>
                  </a:schemeClr>
                </a:solidFill>
                <a:latin typeface="Courier New" pitchFamily="49" charset="0"/>
                <a:cs typeface="Courier New" pitchFamily="49" charset="0"/>
              </a:rPr>
              <a:t>();</a:t>
            </a:r>
          </a:p>
          <a:p>
            <a:pPr marL="257175" indent="-257175" fontAlgn="base">
              <a:lnSpc>
                <a:spcPct val="90000"/>
              </a:lnSpc>
              <a:spcBef>
                <a:spcPct val="20000"/>
              </a:spcBef>
              <a:spcAft>
                <a:spcPct val="0"/>
              </a:spcAft>
              <a:buClr>
                <a:srgbClr val="1F497D"/>
              </a:buClr>
              <a:defRPr/>
            </a:pPr>
            <a:r>
              <a:rPr lang="en-US" sz="1050" b="1" kern="0" dirty="0">
                <a:solidFill>
                  <a:schemeClr val="bg2">
                    <a:lumMod val="10000"/>
                  </a:schemeClr>
                </a:solidFill>
                <a:latin typeface="Courier New" pitchFamily="49" charset="0"/>
                <a:cs typeface="Courier New" pitchFamily="49" charset="0"/>
              </a:rPr>
              <a:t>   return 0;</a:t>
            </a:r>
          </a:p>
          <a:p>
            <a:pPr marL="257175" indent="-257175" fontAlgn="base">
              <a:lnSpc>
                <a:spcPct val="90000"/>
              </a:lnSpc>
              <a:spcBef>
                <a:spcPct val="20000"/>
              </a:spcBef>
              <a:spcAft>
                <a:spcPct val="0"/>
              </a:spcAft>
              <a:buClr>
                <a:srgbClr val="1F497D"/>
              </a:buClr>
              <a:defRPr/>
            </a:pPr>
            <a:r>
              <a:rPr lang="en-US" sz="1050" b="1" kern="0" dirty="0">
                <a:solidFill>
                  <a:schemeClr val="bg2">
                    <a:lumMod val="10000"/>
                  </a:schemeClr>
                </a:solidFill>
                <a:latin typeface="Courier New" pitchFamily="49" charset="0"/>
                <a:cs typeface="Courier New" pitchFamily="49" charset="0"/>
              </a:rPr>
              <a:t>}</a:t>
            </a:r>
          </a:p>
        </p:txBody>
      </p:sp>
    </p:spTree>
    <p:extLst>
      <p:ext uri="{BB962C8B-B14F-4D97-AF65-F5344CB8AC3E}">
        <p14:creationId xmlns:p14="http://schemas.microsoft.com/office/powerpoint/2010/main" val="4098033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394888-48A7-42F6-AE45-2BD5FD40ED91}" type="slidenum">
              <a:rPr lang="en-US" smtClean="0"/>
              <a:pPr/>
              <a:t>42</a:t>
            </a:fld>
            <a:endParaRPr lang="en-US" dirty="0"/>
          </a:p>
        </p:txBody>
      </p:sp>
      <p:sp>
        <p:nvSpPr>
          <p:cNvPr id="2" name="Title 1"/>
          <p:cNvSpPr>
            <a:spLocks noGrp="1"/>
          </p:cNvSpPr>
          <p:nvPr>
            <p:ph type="title"/>
          </p:nvPr>
        </p:nvSpPr>
        <p:spPr/>
        <p:txBody>
          <a:bodyPr/>
          <a:lstStyle/>
          <a:p>
            <a:r>
              <a:rPr lang="en-US" dirty="0"/>
              <a:t>MPI_THREAD_MULTIPLE</a:t>
            </a:r>
          </a:p>
        </p:txBody>
      </p:sp>
      <p:sp>
        <p:nvSpPr>
          <p:cNvPr id="3" name="Content Placeholder 2"/>
          <p:cNvSpPr>
            <a:spLocks noGrp="1"/>
          </p:cNvSpPr>
          <p:nvPr>
            <p:ph sz="quarter" idx="13"/>
          </p:nvPr>
        </p:nvSpPr>
        <p:spPr>
          <a:xfrm>
            <a:off x="455613" y="1203325"/>
            <a:ext cx="4537301" cy="3425825"/>
          </a:xfrm>
        </p:spPr>
        <p:txBody>
          <a:bodyPr/>
          <a:lstStyle/>
          <a:p>
            <a:r>
              <a:rPr lang="en-US" b="1" dirty="0">
                <a:solidFill>
                  <a:srgbClr val="FF0000"/>
                </a:solidFill>
              </a:rPr>
              <a:t>Any</a:t>
            </a:r>
            <a:r>
              <a:rPr lang="en-US" dirty="0">
                <a:solidFill>
                  <a:srgbClr val="FF0000"/>
                </a:solidFill>
              </a:rPr>
              <a:t> </a:t>
            </a:r>
            <a:r>
              <a:rPr lang="en-US" dirty="0"/>
              <a:t>thread can make MPI calls any time (restrictions apply)</a:t>
            </a:r>
          </a:p>
        </p:txBody>
      </p:sp>
      <p:sp>
        <p:nvSpPr>
          <p:cNvPr id="146" name="Footer Placeholder 4"/>
          <p:cNvSpPr>
            <a:spLocks noGrp="1"/>
          </p:cNvSpPr>
          <p:nvPr>
            <p:ph type="ftr" sz="quarter" idx="3"/>
          </p:nvPr>
        </p:nvSpPr>
        <p:spPr/>
        <p:txBody>
          <a:bodyPr/>
          <a:lstStyle/>
          <a:p>
            <a:r>
              <a:rPr lang="en-US" dirty="0"/>
              <a:t>Advanced MPI, Argonne (06/26/2017)</a:t>
            </a:r>
          </a:p>
        </p:txBody>
      </p:sp>
      <p:grpSp>
        <p:nvGrpSpPr>
          <p:cNvPr id="250" name="Group 249"/>
          <p:cNvGrpSpPr/>
          <p:nvPr/>
        </p:nvGrpSpPr>
        <p:grpSpPr>
          <a:xfrm>
            <a:off x="1695563" y="2686636"/>
            <a:ext cx="2057400" cy="1714500"/>
            <a:chOff x="6727464" y="5039823"/>
            <a:chExt cx="1944596" cy="1450456"/>
          </a:xfrm>
        </p:grpSpPr>
        <p:grpSp>
          <p:nvGrpSpPr>
            <p:cNvPr id="251" name="グループ化 2"/>
            <p:cNvGrpSpPr/>
            <p:nvPr/>
          </p:nvGrpSpPr>
          <p:grpSpPr>
            <a:xfrm>
              <a:off x="6727464" y="5039823"/>
              <a:ext cx="1944596" cy="1450456"/>
              <a:chOff x="3715399" y="2293762"/>
              <a:chExt cx="2546642" cy="2311480"/>
            </a:xfrm>
          </p:grpSpPr>
          <p:grpSp>
            <p:nvGrpSpPr>
              <p:cNvPr id="260" name="グループ化 373"/>
              <p:cNvGrpSpPr/>
              <p:nvPr/>
            </p:nvGrpSpPr>
            <p:grpSpPr>
              <a:xfrm>
                <a:off x="3715399" y="2293762"/>
                <a:ext cx="2546642" cy="2311480"/>
                <a:chOff x="514576" y="2282562"/>
                <a:chExt cx="2749087" cy="2311480"/>
              </a:xfrm>
            </p:grpSpPr>
            <p:sp>
              <p:nvSpPr>
                <p:cNvPr id="387" name="角丸四角形 374"/>
                <p:cNvSpPr/>
                <p:nvPr/>
              </p:nvSpPr>
              <p:spPr>
                <a:xfrm>
                  <a:off x="524116" y="2505825"/>
                  <a:ext cx="2720965" cy="2088217"/>
                </a:xfrm>
                <a:prstGeom prst="roundRect">
                  <a:avLst>
                    <a:gd name="adj" fmla="val 2655"/>
                  </a:avLst>
                </a:prstGeom>
                <a:gradFill flip="none" rotWithShape="1">
                  <a:gsLst>
                    <a:gs pos="0">
                      <a:schemeClr val="bg1">
                        <a:lumMod val="85000"/>
                      </a:schemeClr>
                    </a:gs>
                    <a:gs pos="91000">
                      <a:schemeClr val="bg1">
                        <a:lumMod val="85000"/>
                      </a:schemeClr>
                    </a:gs>
                    <a:gs pos="100000">
                      <a:schemeClr val="bg1">
                        <a:lumMod val="95000"/>
                      </a:schemeClr>
                    </a:gs>
                  </a:gsLst>
                  <a:lin ang="2700000" scaled="1"/>
                  <a:tileRect/>
                </a:gradFill>
                <a:ln w="12700">
                  <a:solidFill>
                    <a:schemeClr val="bg1">
                      <a:lumMod val="85000"/>
                    </a:schemeClr>
                  </a:solidFill>
                </a:ln>
                <a:effectLst>
                  <a:outerShdw blurRad="50800" dist="38100" dir="2700000" algn="tl" rotWithShape="0">
                    <a:prstClr val="black">
                      <a:alpha val="40000"/>
                    </a:prstClr>
                  </a:outerShdw>
                </a:effectLst>
                <a:scene3d>
                  <a:camera prst="orthographicFront"/>
                  <a:lightRig rig="threePt" dir="t"/>
                </a:scene3d>
                <a:sp3d contourW="12700">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388" name="片側の 2 つの角を丸めた四角形 375"/>
                <p:cNvSpPr/>
                <p:nvPr/>
              </p:nvSpPr>
              <p:spPr bwMode="auto">
                <a:xfrm>
                  <a:off x="514576" y="2282562"/>
                  <a:ext cx="2749087" cy="285728"/>
                </a:xfrm>
                <a:prstGeom prst="round2SameRect">
                  <a:avLst>
                    <a:gd name="adj1" fmla="val 50000"/>
                    <a:gd name="adj2" fmla="val 0"/>
                  </a:avLst>
                </a:prstGeom>
                <a:solidFill>
                  <a:schemeClr val="accent6">
                    <a:lumMod val="50000"/>
                  </a:schemeClr>
                </a:solidFill>
                <a:ln w="9525" cap="flat" cmpd="sng" algn="ctr">
                  <a:solidFill>
                    <a:schemeClr val="accent6">
                      <a:lumMod val="50000"/>
                    </a:schemeClr>
                  </a:solidFill>
                  <a:prstDash val="solid"/>
                  <a:round/>
                  <a:headEnd type="none" w="med" len="med"/>
                  <a:tailEnd type="none" w="med" len="med"/>
                </a:ln>
                <a:effectLst/>
                <a:scene3d>
                  <a:camera prst="orthographicFront"/>
                  <a:lightRig rig="threePt" dir="t"/>
                </a:scene3d>
                <a:sp3d>
                  <a:bevelT w="50800" h="25400"/>
                </a:sp3d>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defRPr/>
                  </a:pPr>
                  <a:r>
                    <a:rPr lang="en-US" altLang="ja-JP" sz="1050" b="1" kern="0" dirty="0">
                      <a:solidFill>
                        <a:srgbClr val="FFFFFF"/>
                      </a:solidFill>
                    </a:rPr>
                    <a:t>MPI Process</a:t>
                  </a:r>
                  <a:endParaRPr lang="ja-JP" altLang="en-US" sz="1050" b="1" kern="0" dirty="0">
                    <a:solidFill>
                      <a:srgbClr val="FFFFFF"/>
                    </a:solidFill>
                  </a:endParaRPr>
                </a:p>
              </p:txBody>
            </p:sp>
          </p:grpSp>
          <p:sp>
            <p:nvSpPr>
              <p:cNvPr id="261" name="正方形/長方形 376"/>
              <p:cNvSpPr/>
              <p:nvPr/>
            </p:nvSpPr>
            <p:spPr bwMode="auto">
              <a:xfrm>
                <a:off x="3849240" y="2766495"/>
                <a:ext cx="2344631" cy="461199"/>
              </a:xfrm>
              <a:prstGeom prst="rect">
                <a:avLst/>
              </a:prstGeom>
              <a:solidFill>
                <a:srgbClr val="D6D1B8">
                  <a:alpha val="58000"/>
                </a:srgbClr>
              </a:solidFill>
              <a:ln w="6350" cap="flat" cmpd="sng" algn="ctr">
                <a:solidFill>
                  <a:schemeClr val="bg2">
                    <a:lumMod val="5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r" defTabSz="685800" fontAlgn="base">
                  <a:spcBef>
                    <a:spcPct val="0"/>
                  </a:spcBef>
                  <a:spcAft>
                    <a:spcPct val="0"/>
                  </a:spcAft>
                </a:pPr>
                <a:r>
                  <a:rPr lang="en-US" altLang="ja-JP" sz="900" dirty="0">
                    <a:solidFill>
                      <a:schemeClr val="bg2">
                        <a:lumMod val="25000"/>
                      </a:schemeClr>
                    </a:solidFill>
                    <a:effectLst>
                      <a:outerShdw blurRad="38100" dist="38100" dir="2700000" algn="tl">
                        <a:srgbClr val="000000">
                          <a:alpha val="43137"/>
                        </a:srgbClr>
                      </a:outerShdw>
                    </a:effectLst>
                    <a:latin typeface="Calibri" pitchFamily="34" charset="0"/>
                  </a:rPr>
                  <a:t>COMP.</a:t>
                </a:r>
                <a:endParaRPr lang="ja-JP" altLang="en-US" sz="900" dirty="0">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262" name="正方形/長方形 377"/>
              <p:cNvSpPr/>
              <p:nvPr/>
            </p:nvSpPr>
            <p:spPr bwMode="auto">
              <a:xfrm>
                <a:off x="3824882" y="4027979"/>
                <a:ext cx="2355355" cy="461199"/>
              </a:xfrm>
              <a:prstGeom prst="rect">
                <a:avLst/>
              </a:prstGeom>
              <a:solidFill>
                <a:srgbClr val="D6D1B8">
                  <a:alpha val="58000"/>
                </a:srgbClr>
              </a:solidFill>
              <a:ln w="6350" cap="flat" cmpd="sng" algn="ctr">
                <a:solidFill>
                  <a:schemeClr val="bg2">
                    <a:lumMod val="5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r" fontAlgn="base">
                  <a:spcBef>
                    <a:spcPct val="0"/>
                  </a:spcBef>
                  <a:spcAft>
                    <a:spcPct val="0"/>
                  </a:spcAft>
                </a:pPr>
                <a:r>
                  <a:rPr lang="en-US" altLang="ja-JP" sz="900" dirty="0">
                    <a:solidFill>
                      <a:schemeClr val="bg2">
                        <a:lumMod val="25000"/>
                      </a:schemeClr>
                    </a:solidFill>
                    <a:effectLst>
                      <a:outerShdw blurRad="38100" dist="38100" dir="2700000" algn="tl">
                        <a:srgbClr val="000000">
                          <a:alpha val="43137"/>
                        </a:srgbClr>
                      </a:outerShdw>
                    </a:effectLst>
                    <a:latin typeface="Calibri" pitchFamily="34" charset="0"/>
                  </a:rPr>
                  <a:t>COMP.</a:t>
                </a:r>
                <a:endParaRPr lang="ja-JP" altLang="en-US" sz="900" dirty="0">
                  <a:solidFill>
                    <a:schemeClr val="bg2">
                      <a:lumMod val="25000"/>
                    </a:schemeClr>
                  </a:solidFill>
                  <a:effectLst>
                    <a:outerShdw blurRad="38100" dist="38100" dir="2700000" algn="tl">
                      <a:srgbClr val="000000">
                        <a:alpha val="43137"/>
                      </a:srgbClr>
                    </a:outerShdw>
                  </a:effectLst>
                  <a:latin typeface="Calibri" pitchFamily="34" charset="0"/>
                </a:endParaRPr>
              </a:p>
            </p:txBody>
          </p:sp>
          <p:sp>
            <p:nvSpPr>
              <p:cNvPr id="263" name="正方形/長方形 378"/>
              <p:cNvSpPr/>
              <p:nvPr/>
            </p:nvSpPr>
            <p:spPr bwMode="auto">
              <a:xfrm>
                <a:off x="3829374" y="3384184"/>
                <a:ext cx="2351260" cy="461199"/>
              </a:xfrm>
              <a:prstGeom prst="rect">
                <a:avLst/>
              </a:prstGeom>
              <a:solidFill>
                <a:schemeClr val="accent6">
                  <a:lumMod val="40000"/>
                  <a:lumOff val="60000"/>
                  <a:alpha val="58000"/>
                </a:schemeClr>
              </a:solidFill>
              <a:ln w="6350" cap="flat" cmpd="sng" algn="ctr">
                <a:solidFill>
                  <a:schemeClr val="accent6">
                    <a:lumMod val="60000"/>
                    <a:lumOff val="40000"/>
                  </a:schemeClr>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r" defTabSz="685800" fontAlgn="base">
                  <a:spcBef>
                    <a:spcPct val="0"/>
                  </a:spcBef>
                  <a:spcAft>
                    <a:spcPct val="0"/>
                  </a:spcAft>
                </a:pPr>
                <a:r>
                  <a:rPr lang="en-US" altLang="ja-JP" sz="900" dirty="0">
                    <a:solidFill>
                      <a:schemeClr val="accent6">
                        <a:lumMod val="50000"/>
                      </a:schemeClr>
                    </a:solidFill>
                    <a:effectLst>
                      <a:outerShdw blurRad="38100" dist="38100" dir="2700000" algn="tl">
                        <a:srgbClr val="000000">
                          <a:alpha val="43137"/>
                        </a:srgbClr>
                      </a:outerShdw>
                    </a:effectLst>
                    <a:latin typeface="Calibri" pitchFamily="34" charset="0"/>
                  </a:rPr>
                  <a:t>MPI COMM.</a:t>
                </a:r>
                <a:endParaRPr lang="ja-JP" altLang="en-US" sz="900" dirty="0">
                  <a:solidFill>
                    <a:schemeClr val="accent6">
                      <a:lumMod val="50000"/>
                    </a:schemeClr>
                  </a:solidFill>
                  <a:effectLst>
                    <a:outerShdw blurRad="38100" dist="38100" dir="2700000" algn="tl">
                      <a:srgbClr val="000000">
                        <a:alpha val="43137"/>
                      </a:srgbClr>
                    </a:outerShdw>
                  </a:effectLst>
                  <a:latin typeface="Calibri" pitchFamily="34" charset="0"/>
                </a:endParaRPr>
              </a:p>
            </p:txBody>
          </p:sp>
          <p:grpSp>
            <p:nvGrpSpPr>
              <p:cNvPr id="264" name="グループ化 379"/>
              <p:cNvGrpSpPr/>
              <p:nvPr/>
            </p:nvGrpSpPr>
            <p:grpSpPr>
              <a:xfrm>
                <a:off x="3906044" y="2722057"/>
                <a:ext cx="1455688" cy="566495"/>
                <a:chOff x="767351" y="4058614"/>
                <a:chExt cx="1455688" cy="566495"/>
              </a:xfrm>
            </p:grpSpPr>
            <p:grpSp>
              <p:nvGrpSpPr>
                <p:cNvPr id="343" name="グループ化 380"/>
                <p:cNvGrpSpPr/>
                <p:nvPr/>
              </p:nvGrpSpPr>
              <p:grpSpPr>
                <a:xfrm>
                  <a:off x="767351" y="4058614"/>
                  <a:ext cx="193797" cy="566482"/>
                  <a:chOff x="1641119" y="4581128"/>
                  <a:chExt cx="193797" cy="490157"/>
                </a:xfrm>
              </p:grpSpPr>
              <p:grpSp>
                <p:nvGrpSpPr>
                  <p:cNvPr id="377" name="グループ化 415"/>
                  <p:cNvGrpSpPr/>
                  <p:nvPr/>
                </p:nvGrpSpPr>
                <p:grpSpPr>
                  <a:xfrm>
                    <a:off x="1641119" y="4728863"/>
                    <a:ext cx="193797" cy="113778"/>
                    <a:chOff x="2987824" y="2204864"/>
                    <a:chExt cx="216024" cy="184212"/>
                  </a:xfrm>
                </p:grpSpPr>
                <p:cxnSp>
                  <p:nvCxnSpPr>
                    <p:cNvPr id="385" name="直線コネクタ 42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6" name="直線コネクタ 42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78" name="グループ化 416"/>
                  <p:cNvGrpSpPr/>
                  <p:nvPr/>
                </p:nvGrpSpPr>
                <p:grpSpPr>
                  <a:xfrm>
                    <a:off x="1641119" y="4837463"/>
                    <a:ext cx="193797" cy="113778"/>
                    <a:chOff x="2987824" y="2204864"/>
                    <a:chExt cx="216024" cy="184212"/>
                  </a:xfrm>
                </p:grpSpPr>
                <p:cxnSp>
                  <p:nvCxnSpPr>
                    <p:cNvPr id="383" name="直線コネクタ 42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4" name="直線コネクタ 42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79" name="直線コネクタ 41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0" name="直線コネクタ 41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1" name="直線コネクタ 419"/>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2" name="直線コネクタ 420"/>
                  <p:cNvCxnSpPr/>
                  <p:nvPr/>
                </p:nvCxnSpPr>
                <p:spPr bwMode="auto">
                  <a:xfrm>
                    <a:off x="1738017" y="4988741"/>
                    <a:ext cx="0" cy="8254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44" name="グループ化 381"/>
                <p:cNvGrpSpPr/>
                <p:nvPr/>
              </p:nvGrpSpPr>
              <p:grpSpPr>
                <a:xfrm>
                  <a:off x="1157323" y="4058618"/>
                  <a:ext cx="193797" cy="566487"/>
                  <a:chOff x="1641119" y="4581128"/>
                  <a:chExt cx="193797" cy="490161"/>
                </a:xfrm>
              </p:grpSpPr>
              <p:grpSp>
                <p:nvGrpSpPr>
                  <p:cNvPr id="367" name="グループ化 405"/>
                  <p:cNvGrpSpPr/>
                  <p:nvPr/>
                </p:nvGrpSpPr>
                <p:grpSpPr>
                  <a:xfrm>
                    <a:off x="1641119" y="4728863"/>
                    <a:ext cx="193797" cy="113778"/>
                    <a:chOff x="2987824" y="2204864"/>
                    <a:chExt cx="216024" cy="184212"/>
                  </a:xfrm>
                </p:grpSpPr>
                <p:cxnSp>
                  <p:nvCxnSpPr>
                    <p:cNvPr id="375" name="直線コネクタ 41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6" name="直線コネクタ 41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68" name="グループ化 406"/>
                  <p:cNvGrpSpPr/>
                  <p:nvPr/>
                </p:nvGrpSpPr>
                <p:grpSpPr>
                  <a:xfrm>
                    <a:off x="1641119" y="4837463"/>
                    <a:ext cx="193797" cy="113778"/>
                    <a:chOff x="2987824" y="2204864"/>
                    <a:chExt cx="216024" cy="184212"/>
                  </a:xfrm>
                </p:grpSpPr>
                <p:cxnSp>
                  <p:nvCxnSpPr>
                    <p:cNvPr id="373" name="直線コネクタ 41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4" name="直線コネクタ 41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69" name="直線コネクタ 40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0" name="直線コネクタ 40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1" name="直線コネクタ 409"/>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2" name="直線コネクタ 410"/>
                  <p:cNvCxnSpPr/>
                  <p:nvPr/>
                </p:nvCxnSpPr>
                <p:spPr bwMode="auto">
                  <a:xfrm>
                    <a:off x="1744186" y="4984598"/>
                    <a:ext cx="0" cy="86691"/>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45" name="グループ化 382"/>
                <p:cNvGrpSpPr/>
                <p:nvPr/>
              </p:nvGrpSpPr>
              <p:grpSpPr>
                <a:xfrm>
                  <a:off x="1578515" y="4058614"/>
                  <a:ext cx="212860" cy="566482"/>
                  <a:chOff x="1610639" y="4581128"/>
                  <a:chExt cx="212860" cy="490157"/>
                </a:xfrm>
              </p:grpSpPr>
              <p:grpSp>
                <p:nvGrpSpPr>
                  <p:cNvPr id="357" name="グループ化 395"/>
                  <p:cNvGrpSpPr/>
                  <p:nvPr/>
                </p:nvGrpSpPr>
                <p:grpSpPr>
                  <a:xfrm>
                    <a:off x="1610650" y="4728863"/>
                    <a:ext cx="212849" cy="113778"/>
                    <a:chOff x="2953847" y="2204864"/>
                    <a:chExt cx="237260" cy="184212"/>
                  </a:xfrm>
                </p:grpSpPr>
                <p:cxnSp>
                  <p:nvCxnSpPr>
                    <p:cNvPr id="365" name="直線コネクタ 403"/>
                    <p:cNvCxnSpPr/>
                    <p:nvPr/>
                  </p:nvCxnSpPr>
                  <p:spPr bwMode="auto">
                    <a:xfrm>
                      <a:off x="2953847" y="2204864"/>
                      <a:ext cx="216025" cy="10801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6" name="直線コネクタ 404"/>
                    <p:cNvCxnSpPr/>
                    <p:nvPr/>
                  </p:nvCxnSpPr>
                  <p:spPr bwMode="auto">
                    <a:xfrm flipH="1">
                      <a:off x="2975083" y="2312877"/>
                      <a:ext cx="216024" cy="7619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58" name="グループ化 396"/>
                  <p:cNvGrpSpPr/>
                  <p:nvPr/>
                </p:nvGrpSpPr>
                <p:grpSpPr>
                  <a:xfrm>
                    <a:off x="1610645" y="4837463"/>
                    <a:ext cx="193804" cy="113778"/>
                    <a:chOff x="2953844" y="2204864"/>
                    <a:chExt cx="216031" cy="184212"/>
                  </a:xfrm>
                </p:grpSpPr>
                <p:cxnSp>
                  <p:nvCxnSpPr>
                    <p:cNvPr id="363" name="直線コネクタ 401"/>
                    <p:cNvCxnSpPr/>
                    <p:nvPr/>
                  </p:nvCxnSpPr>
                  <p:spPr bwMode="auto">
                    <a:xfrm>
                      <a:off x="2953844" y="2204864"/>
                      <a:ext cx="216024" cy="10801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4" name="直線コネクタ 402"/>
                    <p:cNvCxnSpPr/>
                    <p:nvPr/>
                  </p:nvCxnSpPr>
                  <p:spPr bwMode="auto">
                    <a:xfrm flipH="1">
                      <a:off x="2953851" y="2312877"/>
                      <a:ext cx="216024" cy="7619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59" name="直線コネクタ 397"/>
                  <p:cNvCxnSpPr/>
                  <p:nvPr/>
                </p:nvCxnSpPr>
                <p:spPr bwMode="auto">
                  <a:xfrm>
                    <a:off x="161063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0" name="直線コネクタ 398"/>
                  <p:cNvCxnSpPr/>
                  <p:nvPr/>
                </p:nvCxnSpPr>
                <p:spPr bwMode="auto">
                  <a:xfrm flipH="1">
                    <a:off x="163204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1" name="直線コネクタ 399"/>
                  <p:cNvCxnSpPr/>
                  <p:nvPr/>
                </p:nvCxnSpPr>
                <p:spPr bwMode="auto">
                  <a:xfrm>
                    <a:off x="170843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2" name="直線コネクタ 400"/>
                  <p:cNvCxnSpPr/>
                  <p:nvPr/>
                </p:nvCxnSpPr>
                <p:spPr bwMode="auto">
                  <a:xfrm>
                    <a:off x="1725898" y="4984598"/>
                    <a:ext cx="3456" cy="866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46" name="グループ化 383"/>
                <p:cNvGrpSpPr/>
                <p:nvPr/>
              </p:nvGrpSpPr>
              <p:grpSpPr>
                <a:xfrm>
                  <a:off x="2029242" y="4058614"/>
                  <a:ext cx="193797" cy="566495"/>
                  <a:chOff x="1633499" y="4564754"/>
                  <a:chExt cx="193797" cy="504876"/>
                </a:xfrm>
              </p:grpSpPr>
              <p:grpSp>
                <p:nvGrpSpPr>
                  <p:cNvPr id="347" name="グループ化 385"/>
                  <p:cNvGrpSpPr/>
                  <p:nvPr/>
                </p:nvGrpSpPr>
                <p:grpSpPr>
                  <a:xfrm>
                    <a:off x="1633499" y="4728863"/>
                    <a:ext cx="193797" cy="113778"/>
                    <a:chOff x="2979330" y="2204864"/>
                    <a:chExt cx="216024" cy="184212"/>
                  </a:xfrm>
                </p:grpSpPr>
                <p:cxnSp>
                  <p:nvCxnSpPr>
                    <p:cNvPr id="355" name="直線コネクタ 393"/>
                    <p:cNvCxnSpPr/>
                    <p:nvPr/>
                  </p:nvCxnSpPr>
                  <p:spPr bwMode="auto">
                    <a:xfrm>
                      <a:off x="2979330" y="2204864"/>
                      <a:ext cx="216024" cy="108012"/>
                    </a:xfrm>
                    <a:prstGeom prst="line">
                      <a:avLst/>
                    </a:prstGeom>
                    <a:noFill/>
                    <a:ln w="19050" cap="flat" cmpd="sng" algn="ctr">
                      <a:solidFill>
                        <a:srgbClr val="1F497D"/>
                      </a:solidFill>
                      <a:prstDash val="solid"/>
                      <a:round/>
                      <a:headEnd type="none" w="med" len="med"/>
                      <a:tailEnd type="none" w="med" len="med"/>
                    </a:ln>
                    <a:effectLst/>
                  </p:spPr>
                </p:cxnSp>
                <p:cxnSp>
                  <p:nvCxnSpPr>
                    <p:cNvPr id="356" name="直線コネクタ 394"/>
                    <p:cNvCxnSpPr/>
                    <p:nvPr/>
                  </p:nvCxnSpPr>
                  <p:spPr bwMode="auto">
                    <a:xfrm flipH="1">
                      <a:off x="2979330" y="2312876"/>
                      <a:ext cx="216024" cy="76200"/>
                    </a:xfrm>
                    <a:prstGeom prst="line">
                      <a:avLst/>
                    </a:prstGeom>
                    <a:noFill/>
                    <a:ln w="19050" cap="flat" cmpd="sng" algn="ctr">
                      <a:solidFill>
                        <a:srgbClr val="1F497D"/>
                      </a:solidFill>
                      <a:prstDash val="solid"/>
                      <a:round/>
                      <a:headEnd type="none" w="med" len="med"/>
                      <a:tailEnd type="none" w="med" len="med"/>
                    </a:ln>
                    <a:effectLst/>
                  </p:spPr>
                </p:cxnSp>
              </p:grpSp>
              <p:grpSp>
                <p:nvGrpSpPr>
                  <p:cNvPr id="348" name="グループ化 386"/>
                  <p:cNvGrpSpPr/>
                  <p:nvPr/>
                </p:nvGrpSpPr>
                <p:grpSpPr>
                  <a:xfrm>
                    <a:off x="1633499" y="4837463"/>
                    <a:ext cx="193797" cy="113778"/>
                    <a:chOff x="2979330" y="2204864"/>
                    <a:chExt cx="216024" cy="184212"/>
                  </a:xfrm>
                </p:grpSpPr>
                <p:cxnSp>
                  <p:nvCxnSpPr>
                    <p:cNvPr id="353" name="直線コネクタ 391"/>
                    <p:cNvCxnSpPr/>
                    <p:nvPr/>
                  </p:nvCxnSpPr>
                  <p:spPr bwMode="auto">
                    <a:xfrm>
                      <a:off x="2979330" y="2204864"/>
                      <a:ext cx="216024" cy="108012"/>
                    </a:xfrm>
                    <a:prstGeom prst="line">
                      <a:avLst/>
                    </a:prstGeom>
                    <a:noFill/>
                    <a:ln w="19050" cap="flat" cmpd="sng" algn="ctr">
                      <a:solidFill>
                        <a:srgbClr val="1F497D"/>
                      </a:solidFill>
                      <a:prstDash val="solid"/>
                      <a:round/>
                      <a:headEnd type="none" w="med" len="med"/>
                      <a:tailEnd type="none" w="med" len="med"/>
                    </a:ln>
                    <a:effectLst/>
                  </p:spPr>
                </p:cxnSp>
                <p:cxnSp>
                  <p:nvCxnSpPr>
                    <p:cNvPr id="354" name="直線コネクタ 392"/>
                    <p:cNvCxnSpPr/>
                    <p:nvPr/>
                  </p:nvCxnSpPr>
                  <p:spPr bwMode="auto">
                    <a:xfrm flipH="1">
                      <a:off x="2979330" y="2312876"/>
                      <a:ext cx="216024" cy="76200"/>
                    </a:xfrm>
                    <a:prstGeom prst="line">
                      <a:avLst/>
                    </a:prstGeom>
                    <a:noFill/>
                    <a:ln w="19050" cap="flat" cmpd="sng" algn="ctr">
                      <a:solidFill>
                        <a:srgbClr val="1F497D"/>
                      </a:solidFill>
                      <a:prstDash val="solid"/>
                      <a:round/>
                      <a:headEnd type="none" w="med" len="med"/>
                      <a:tailEnd type="none" w="med" len="med"/>
                    </a:ln>
                    <a:effectLst/>
                  </p:spPr>
                </p:cxnSp>
              </p:grpSp>
              <p:cxnSp>
                <p:nvCxnSpPr>
                  <p:cNvPr id="349" name="直線コネクタ 387"/>
                  <p:cNvCxnSpPr/>
                  <p:nvPr/>
                </p:nvCxnSpPr>
                <p:spPr bwMode="auto">
                  <a:xfrm>
                    <a:off x="1633499" y="4951241"/>
                    <a:ext cx="103067" cy="33357"/>
                  </a:xfrm>
                  <a:prstGeom prst="line">
                    <a:avLst/>
                  </a:prstGeom>
                  <a:noFill/>
                  <a:ln w="19050" cap="flat" cmpd="sng" algn="ctr">
                    <a:solidFill>
                      <a:srgbClr val="1F497D"/>
                    </a:solidFill>
                    <a:prstDash val="solid"/>
                    <a:round/>
                    <a:headEnd type="none" w="med" len="med"/>
                    <a:tailEnd type="none" w="med" len="med"/>
                  </a:ln>
                  <a:effectLst/>
                </p:spPr>
              </p:cxnSp>
              <p:cxnSp>
                <p:nvCxnSpPr>
                  <p:cNvPr id="350" name="直線コネクタ 388"/>
                  <p:cNvCxnSpPr/>
                  <p:nvPr/>
                </p:nvCxnSpPr>
                <p:spPr bwMode="auto">
                  <a:xfrm flipH="1">
                    <a:off x="1639669" y="4707881"/>
                    <a:ext cx="96897" cy="23533"/>
                  </a:xfrm>
                  <a:prstGeom prst="line">
                    <a:avLst/>
                  </a:prstGeom>
                  <a:noFill/>
                  <a:ln w="19050" cap="flat" cmpd="sng" algn="ctr">
                    <a:solidFill>
                      <a:srgbClr val="1F497D"/>
                    </a:solidFill>
                    <a:prstDash val="solid"/>
                    <a:round/>
                    <a:headEnd type="none" w="med" len="med"/>
                    <a:tailEnd type="none" w="med" len="med"/>
                  </a:ln>
                  <a:effectLst/>
                </p:spPr>
              </p:cxnSp>
              <p:cxnSp>
                <p:nvCxnSpPr>
                  <p:cNvPr id="351" name="直線コネクタ 389"/>
                  <p:cNvCxnSpPr/>
                  <p:nvPr/>
                </p:nvCxnSpPr>
                <p:spPr bwMode="auto">
                  <a:xfrm>
                    <a:off x="1730397" y="4564754"/>
                    <a:ext cx="900" cy="147134"/>
                  </a:xfrm>
                  <a:prstGeom prst="line">
                    <a:avLst/>
                  </a:prstGeom>
                  <a:noFill/>
                  <a:ln w="19050" cap="flat" cmpd="sng" algn="ctr">
                    <a:solidFill>
                      <a:srgbClr val="1F497D"/>
                    </a:solidFill>
                    <a:prstDash val="solid"/>
                    <a:round/>
                    <a:headEnd type="none" w="med" len="med"/>
                    <a:tailEnd type="none" w="med" len="med"/>
                  </a:ln>
                  <a:effectLst/>
                </p:spPr>
              </p:cxnSp>
              <p:cxnSp>
                <p:nvCxnSpPr>
                  <p:cNvPr id="352" name="直線コネクタ 390"/>
                  <p:cNvCxnSpPr/>
                  <p:nvPr/>
                </p:nvCxnSpPr>
                <p:spPr bwMode="auto">
                  <a:xfrm>
                    <a:off x="1736566" y="4984598"/>
                    <a:ext cx="0" cy="85032"/>
                  </a:xfrm>
                  <a:prstGeom prst="line">
                    <a:avLst/>
                  </a:prstGeom>
                  <a:noFill/>
                  <a:ln w="19050" cap="flat" cmpd="sng" algn="ctr">
                    <a:solidFill>
                      <a:srgbClr val="1F497D"/>
                    </a:solidFill>
                    <a:prstDash val="solid"/>
                    <a:round/>
                    <a:headEnd type="none" w="med" len="med"/>
                    <a:tailEnd type="none" w="med" len="med"/>
                  </a:ln>
                  <a:effectLst/>
                </p:spPr>
              </p:cxnSp>
            </p:grpSp>
          </p:grpSp>
          <p:grpSp>
            <p:nvGrpSpPr>
              <p:cNvPr id="265" name="グループ化 425"/>
              <p:cNvGrpSpPr/>
              <p:nvPr/>
            </p:nvGrpSpPr>
            <p:grpSpPr>
              <a:xfrm>
                <a:off x="3898832" y="3936495"/>
                <a:ext cx="1463308" cy="564027"/>
                <a:chOff x="778427" y="5455340"/>
                <a:chExt cx="1463308" cy="564027"/>
              </a:xfrm>
            </p:grpSpPr>
            <p:grpSp>
              <p:nvGrpSpPr>
                <p:cNvPr id="299" name="グループ化 426"/>
                <p:cNvGrpSpPr/>
                <p:nvPr/>
              </p:nvGrpSpPr>
              <p:grpSpPr>
                <a:xfrm>
                  <a:off x="778427" y="5455340"/>
                  <a:ext cx="193797" cy="545656"/>
                  <a:chOff x="1641119" y="4581128"/>
                  <a:chExt cx="193797" cy="545656"/>
                </a:xfrm>
              </p:grpSpPr>
              <p:grpSp>
                <p:nvGrpSpPr>
                  <p:cNvPr id="333" name="グループ化 461"/>
                  <p:cNvGrpSpPr/>
                  <p:nvPr/>
                </p:nvGrpSpPr>
                <p:grpSpPr>
                  <a:xfrm>
                    <a:off x="1641119" y="4728863"/>
                    <a:ext cx="193797" cy="113778"/>
                    <a:chOff x="2987824" y="2204864"/>
                    <a:chExt cx="216024" cy="184212"/>
                  </a:xfrm>
                </p:grpSpPr>
                <p:cxnSp>
                  <p:nvCxnSpPr>
                    <p:cNvPr id="341" name="直線コネクタ 469"/>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2" name="直線コネクタ 470"/>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34" name="グループ化 462"/>
                  <p:cNvGrpSpPr/>
                  <p:nvPr/>
                </p:nvGrpSpPr>
                <p:grpSpPr>
                  <a:xfrm>
                    <a:off x="1641119" y="4837463"/>
                    <a:ext cx="193797" cy="113778"/>
                    <a:chOff x="2987824" y="2204864"/>
                    <a:chExt cx="216024" cy="184212"/>
                  </a:xfrm>
                </p:grpSpPr>
                <p:cxnSp>
                  <p:nvCxnSpPr>
                    <p:cNvPr id="339" name="直線コネクタ 467"/>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40" name="直線コネクタ 468"/>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35" name="直線コネクタ 463"/>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6" name="直線コネクタ 464"/>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7" name="直線コネクタ 465"/>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8" name="直線コネクタ 466"/>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00" name="グループ化 427"/>
                <p:cNvGrpSpPr/>
                <p:nvPr/>
              </p:nvGrpSpPr>
              <p:grpSpPr>
                <a:xfrm>
                  <a:off x="1168399" y="5455340"/>
                  <a:ext cx="193797" cy="545656"/>
                  <a:chOff x="1641119" y="4581128"/>
                  <a:chExt cx="193797" cy="545656"/>
                </a:xfrm>
              </p:grpSpPr>
              <p:grpSp>
                <p:nvGrpSpPr>
                  <p:cNvPr id="323" name="グループ化 451"/>
                  <p:cNvGrpSpPr/>
                  <p:nvPr/>
                </p:nvGrpSpPr>
                <p:grpSpPr>
                  <a:xfrm>
                    <a:off x="1641119" y="4728863"/>
                    <a:ext cx="193797" cy="113778"/>
                    <a:chOff x="2987824" y="2204864"/>
                    <a:chExt cx="216024" cy="184212"/>
                  </a:xfrm>
                </p:grpSpPr>
                <p:cxnSp>
                  <p:nvCxnSpPr>
                    <p:cNvPr id="331" name="直線コネクタ 459"/>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2" name="直線コネクタ 460"/>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24" name="グループ化 452"/>
                  <p:cNvGrpSpPr/>
                  <p:nvPr/>
                </p:nvGrpSpPr>
                <p:grpSpPr>
                  <a:xfrm>
                    <a:off x="1641119" y="4837463"/>
                    <a:ext cx="193797" cy="113778"/>
                    <a:chOff x="2987824" y="2204864"/>
                    <a:chExt cx="216024" cy="184212"/>
                  </a:xfrm>
                </p:grpSpPr>
                <p:cxnSp>
                  <p:nvCxnSpPr>
                    <p:cNvPr id="329" name="直線コネクタ 457"/>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30" name="直線コネクタ 458"/>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25" name="直線コネクタ 453"/>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6" name="直線コネクタ 454"/>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7" name="直線コネクタ 455"/>
                  <p:cNvCxnSpPr/>
                  <p:nvPr/>
                </p:nvCxnSpPr>
                <p:spPr bwMode="auto">
                  <a:xfrm>
                    <a:off x="174653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8" name="直線コネクタ 456"/>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01" name="グループ化 428"/>
                <p:cNvGrpSpPr/>
                <p:nvPr/>
              </p:nvGrpSpPr>
              <p:grpSpPr>
                <a:xfrm>
                  <a:off x="1612451" y="5455340"/>
                  <a:ext cx="193797" cy="545656"/>
                  <a:chOff x="1641119" y="4581128"/>
                  <a:chExt cx="193797" cy="545656"/>
                </a:xfrm>
              </p:grpSpPr>
              <p:grpSp>
                <p:nvGrpSpPr>
                  <p:cNvPr id="313" name="グループ化 441"/>
                  <p:cNvGrpSpPr/>
                  <p:nvPr/>
                </p:nvGrpSpPr>
                <p:grpSpPr>
                  <a:xfrm>
                    <a:off x="1641119" y="4728863"/>
                    <a:ext cx="193797" cy="113778"/>
                    <a:chOff x="2987824" y="2204864"/>
                    <a:chExt cx="216024" cy="184212"/>
                  </a:xfrm>
                </p:grpSpPr>
                <p:cxnSp>
                  <p:nvCxnSpPr>
                    <p:cNvPr id="321" name="直線コネクタ 449"/>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2" name="直線コネクタ 450"/>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14" name="グループ化 442"/>
                  <p:cNvGrpSpPr/>
                  <p:nvPr/>
                </p:nvGrpSpPr>
                <p:grpSpPr>
                  <a:xfrm>
                    <a:off x="1641119" y="4837463"/>
                    <a:ext cx="193797" cy="113778"/>
                    <a:chOff x="2987824" y="2204864"/>
                    <a:chExt cx="216024" cy="184212"/>
                  </a:xfrm>
                </p:grpSpPr>
                <p:cxnSp>
                  <p:nvCxnSpPr>
                    <p:cNvPr id="319" name="直線コネクタ 447"/>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20" name="直線コネクタ 448"/>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315" name="直線コネクタ 443"/>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16" name="直線コネクタ 444"/>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17" name="直線コネクタ 445"/>
                  <p:cNvCxnSpPr/>
                  <p:nvPr/>
                </p:nvCxnSpPr>
                <p:spPr bwMode="auto">
                  <a:xfrm>
                    <a:off x="1738916" y="4581128"/>
                    <a:ext cx="1" cy="13076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18" name="直線コネクタ 446"/>
                  <p:cNvCxnSpPr/>
                  <p:nvPr/>
                </p:nvCxnSpPr>
                <p:spPr bwMode="auto">
                  <a:xfrm>
                    <a:off x="1744186" y="4984598"/>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302" name="グループ化 429"/>
                <p:cNvGrpSpPr/>
                <p:nvPr/>
              </p:nvGrpSpPr>
              <p:grpSpPr>
                <a:xfrm>
                  <a:off x="2047938" y="5473711"/>
                  <a:ext cx="193797" cy="545656"/>
                  <a:chOff x="1641119" y="4581128"/>
                  <a:chExt cx="193797" cy="545656"/>
                </a:xfrm>
              </p:grpSpPr>
              <p:grpSp>
                <p:nvGrpSpPr>
                  <p:cNvPr id="303" name="グループ化 431"/>
                  <p:cNvGrpSpPr/>
                  <p:nvPr/>
                </p:nvGrpSpPr>
                <p:grpSpPr>
                  <a:xfrm>
                    <a:off x="1641119" y="4728863"/>
                    <a:ext cx="193797" cy="113778"/>
                    <a:chOff x="2987824" y="2204864"/>
                    <a:chExt cx="216024" cy="184212"/>
                  </a:xfrm>
                </p:grpSpPr>
                <p:cxnSp>
                  <p:nvCxnSpPr>
                    <p:cNvPr id="311" name="直線コネクタ 439"/>
                    <p:cNvCxnSpPr/>
                    <p:nvPr/>
                  </p:nvCxnSpPr>
                  <p:spPr bwMode="auto">
                    <a:xfrm>
                      <a:off x="2987824" y="2204864"/>
                      <a:ext cx="216024" cy="108012"/>
                    </a:xfrm>
                    <a:prstGeom prst="line">
                      <a:avLst/>
                    </a:prstGeom>
                    <a:noFill/>
                    <a:ln w="19050" cap="flat" cmpd="sng" algn="ctr">
                      <a:solidFill>
                        <a:srgbClr val="1F497D"/>
                      </a:solidFill>
                      <a:prstDash val="solid"/>
                      <a:round/>
                      <a:headEnd type="none" w="med" len="med"/>
                      <a:tailEnd type="none" w="med" len="med"/>
                    </a:ln>
                    <a:effectLst/>
                  </p:spPr>
                </p:cxnSp>
                <p:cxnSp>
                  <p:nvCxnSpPr>
                    <p:cNvPr id="312" name="直線コネクタ 440"/>
                    <p:cNvCxnSpPr/>
                    <p:nvPr/>
                  </p:nvCxnSpPr>
                  <p:spPr bwMode="auto">
                    <a:xfrm flipH="1">
                      <a:off x="2987824" y="2312876"/>
                      <a:ext cx="216024" cy="76200"/>
                    </a:xfrm>
                    <a:prstGeom prst="line">
                      <a:avLst/>
                    </a:prstGeom>
                    <a:noFill/>
                    <a:ln w="19050" cap="flat" cmpd="sng" algn="ctr">
                      <a:solidFill>
                        <a:srgbClr val="1F497D"/>
                      </a:solidFill>
                      <a:prstDash val="solid"/>
                      <a:round/>
                      <a:headEnd type="none" w="med" len="med"/>
                      <a:tailEnd type="none" w="med" len="med"/>
                    </a:ln>
                    <a:effectLst/>
                  </p:spPr>
                </p:cxnSp>
              </p:grpSp>
              <p:grpSp>
                <p:nvGrpSpPr>
                  <p:cNvPr id="304" name="グループ化 432"/>
                  <p:cNvGrpSpPr/>
                  <p:nvPr/>
                </p:nvGrpSpPr>
                <p:grpSpPr>
                  <a:xfrm>
                    <a:off x="1641119" y="4837463"/>
                    <a:ext cx="193797" cy="113778"/>
                    <a:chOff x="2987824" y="2204864"/>
                    <a:chExt cx="216024" cy="184212"/>
                  </a:xfrm>
                </p:grpSpPr>
                <p:cxnSp>
                  <p:nvCxnSpPr>
                    <p:cNvPr id="309" name="直線コネクタ 437"/>
                    <p:cNvCxnSpPr/>
                    <p:nvPr/>
                  </p:nvCxnSpPr>
                  <p:spPr bwMode="auto">
                    <a:xfrm>
                      <a:off x="2987824" y="2204864"/>
                      <a:ext cx="216024" cy="108012"/>
                    </a:xfrm>
                    <a:prstGeom prst="line">
                      <a:avLst/>
                    </a:prstGeom>
                    <a:noFill/>
                    <a:ln w="19050" cap="flat" cmpd="sng" algn="ctr">
                      <a:solidFill>
                        <a:srgbClr val="1F497D"/>
                      </a:solidFill>
                      <a:prstDash val="solid"/>
                      <a:round/>
                      <a:headEnd type="none" w="med" len="med"/>
                      <a:tailEnd type="none" w="med" len="med"/>
                    </a:ln>
                    <a:effectLst/>
                  </p:spPr>
                </p:cxnSp>
                <p:cxnSp>
                  <p:nvCxnSpPr>
                    <p:cNvPr id="310" name="直線コネクタ 438"/>
                    <p:cNvCxnSpPr/>
                    <p:nvPr/>
                  </p:nvCxnSpPr>
                  <p:spPr bwMode="auto">
                    <a:xfrm flipH="1">
                      <a:off x="2987824" y="2312876"/>
                      <a:ext cx="216024" cy="76200"/>
                    </a:xfrm>
                    <a:prstGeom prst="line">
                      <a:avLst/>
                    </a:prstGeom>
                    <a:noFill/>
                    <a:ln w="19050" cap="flat" cmpd="sng" algn="ctr">
                      <a:solidFill>
                        <a:srgbClr val="1F497D"/>
                      </a:solidFill>
                      <a:prstDash val="solid"/>
                      <a:round/>
                      <a:headEnd type="none" w="med" len="med"/>
                      <a:tailEnd type="none" w="med" len="med"/>
                    </a:ln>
                    <a:effectLst/>
                  </p:spPr>
                </p:cxnSp>
              </p:grpSp>
              <p:cxnSp>
                <p:nvCxnSpPr>
                  <p:cNvPr id="305" name="直線コネクタ 433"/>
                  <p:cNvCxnSpPr/>
                  <p:nvPr/>
                </p:nvCxnSpPr>
                <p:spPr bwMode="auto">
                  <a:xfrm>
                    <a:off x="1641119" y="4951241"/>
                    <a:ext cx="103067" cy="33357"/>
                  </a:xfrm>
                  <a:prstGeom prst="line">
                    <a:avLst/>
                  </a:prstGeom>
                  <a:noFill/>
                  <a:ln w="19050" cap="flat" cmpd="sng" algn="ctr">
                    <a:solidFill>
                      <a:srgbClr val="1F497D"/>
                    </a:solidFill>
                    <a:prstDash val="solid"/>
                    <a:round/>
                    <a:headEnd type="none" w="med" len="med"/>
                    <a:tailEnd type="none" w="med" len="med"/>
                  </a:ln>
                  <a:effectLst/>
                </p:spPr>
              </p:cxnSp>
              <p:cxnSp>
                <p:nvCxnSpPr>
                  <p:cNvPr id="306" name="直線コネクタ 434"/>
                  <p:cNvCxnSpPr/>
                  <p:nvPr/>
                </p:nvCxnSpPr>
                <p:spPr bwMode="auto">
                  <a:xfrm flipH="1">
                    <a:off x="1647289" y="4707881"/>
                    <a:ext cx="96897" cy="23533"/>
                  </a:xfrm>
                  <a:prstGeom prst="line">
                    <a:avLst/>
                  </a:prstGeom>
                  <a:noFill/>
                  <a:ln w="19050" cap="flat" cmpd="sng" algn="ctr">
                    <a:solidFill>
                      <a:srgbClr val="1F497D"/>
                    </a:solidFill>
                    <a:prstDash val="solid"/>
                    <a:round/>
                    <a:headEnd type="none" w="med" len="med"/>
                    <a:tailEnd type="none" w="med" len="med"/>
                  </a:ln>
                  <a:effectLst/>
                </p:spPr>
              </p:cxnSp>
              <p:cxnSp>
                <p:nvCxnSpPr>
                  <p:cNvPr id="307" name="直線コネクタ 435"/>
                  <p:cNvCxnSpPr/>
                  <p:nvPr/>
                </p:nvCxnSpPr>
                <p:spPr bwMode="auto">
                  <a:xfrm>
                    <a:off x="1738916" y="4581128"/>
                    <a:ext cx="1" cy="130760"/>
                  </a:xfrm>
                  <a:prstGeom prst="line">
                    <a:avLst/>
                  </a:prstGeom>
                  <a:noFill/>
                  <a:ln w="19050" cap="flat" cmpd="sng" algn="ctr">
                    <a:solidFill>
                      <a:srgbClr val="1F497D"/>
                    </a:solidFill>
                    <a:prstDash val="solid"/>
                    <a:round/>
                    <a:headEnd type="none" w="med" len="med"/>
                    <a:tailEnd type="none" w="med" len="med"/>
                  </a:ln>
                  <a:effectLst/>
                </p:spPr>
              </p:cxnSp>
              <p:cxnSp>
                <p:nvCxnSpPr>
                  <p:cNvPr id="308" name="直線コネクタ 436"/>
                  <p:cNvCxnSpPr/>
                  <p:nvPr/>
                </p:nvCxnSpPr>
                <p:spPr bwMode="auto">
                  <a:xfrm>
                    <a:off x="1744186" y="4984598"/>
                    <a:ext cx="0" cy="142186"/>
                  </a:xfrm>
                  <a:prstGeom prst="line">
                    <a:avLst/>
                  </a:prstGeom>
                  <a:noFill/>
                  <a:ln w="19050" cap="flat" cmpd="sng" algn="ctr">
                    <a:solidFill>
                      <a:srgbClr val="1F497D"/>
                    </a:solidFill>
                    <a:prstDash val="solid"/>
                    <a:round/>
                    <a:headEnd type="none" w="med" len="med"/>
                    <a:tailEnd type="none" w="med" len="med"/>
                  </a:ln>
                  <a:effectLst/>
                </p:spPr>
              </p:cxnSp>
            </p:grpSp>
          </p:grpSp>
          <p:grpSp>
            <p:nvGrpSpPr>
              <p:cNvPr id="266" name="グループ化 471"/>
              <p:cNvGrpSpPr/>
              <p:nvPr/>
            </p:nvGrpSpPr>
            <p:grpSpPr>
              <a:xfrm>
                <a:off x="4731855" y="3199443"/>
                <a:ext cx="193797" cy="813452"/>
                <a:chOff x="1641119" y="4557461"/>
                <a:chExt cx="193797" cy="574705"/>
              </a:xfrm>
            </p:grpSpPr>
            <p:grpSp>
              <p:nvGrpSpPr>
                <p:cNvPr id="289" name="グループ化 472"/>
                <p:cNvGrpSpPr/>
                <p:nvPr/>
              </p:nvGrpSpPr>
              <p:grpSpPr>
                <a:xfrm>
                  <a:off x="1641119" y="4728863"/>
                  <a:ext cx="193797" cy="113778"/>
                  <a:chOff x="2987824" y="2204864"/>
                  <a:chExt cx="216024" cy="184212"/>
                </a:xfrm>
              </p:grpSpPr>
              <p:cxnSp>
                <p:nvCxnSpPr>
                  <p:cNvPr id="297" name="直線コネクタ 480"/>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98" name="直線コネクタ 481"/>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90" name="グループ化 473"/>
                <p:cNvGrpSpPr/>
                <p:nvPr/>
              </p:nvGrpSpPr>
              <p:grpSpPr>
                <a:xfrm>
                  <a:off x="1641119" y="4837463"/>
                  <a:ext cx="193797" cy="113778"/>
                  <a:chOff x="2987824" y="2204864"/>
                  <a:chExt cx="216024" cy="184212"/>
                </a:xfrm>
              </p:grpSpPr>
              <p:cxnSp>
                <p:nvCxnSpPr>
                  <p:cNvPr id="295" name="直線コネクタ 478"/>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96" name="直線コネクタ 479"/>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291" name="直線コネクタ 474"/>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92" name="直線コネクタ 475"/>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93" name="直線コネクタ 476"/>
                <p:cNvCxnSpPr/>
                <p:nvPr/>
              </p:nvCxnSpPr>
              <p:spPr bwMode="auto">
                <a:xfrm>
                  <a:off x="1741660" y="4557461"/>
                  <a:ext cx="0" cy="15495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94" name="直線コネクタ 477"/>
                <p:cNvCxnSpPr/>
                <p:nvPr/>
              </p:nvCxnSpPr>
              <p:spPr bwMode="auto">
                <a:xfrm>
                  <a:off x="1739106" y="4989980"/>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67" name="グループ化 482"/>
              <p:cNvGrpSpPr/>
              <p:nvPr/>
            </p:nvGrpSpPr>
            <p:grpSpPr>
              <a:xfrm>
                <a:off x="3897307" y="3216047"/>
                <a:ext cx="193797" cy="813452"/>
                <a:chOff x="1641119" y="4557461"/>
                <a:chExt cx="193797" cy="574705"/>
              </a:xfrm>
            </p:grpSpPr>
            <p:grpSp>
              <p:nvGrpSpPr>
                <p:cNvPr id="279" name="グループ化 483"/>
                <p:cNvGrpSpPr/>
                <p:nvPr/>
              </p:nvGrpSpPr>
              <p:grpSpPr>
                <a:xfrm>
                  <a:off x="1641119" y="4728863"/>
                  <a:ext cx="193797" cy="113778"/>
                  <a:chOff x="2987824" y="2204864"/>
                  <a:chExt cx="216024" cy="184212"/>
                </a:xfrm>
              </p:grpSpPr>
              <p:cxnSp>
                <p:nvCxnSpPr>
                  <p:cNvPr id="287" name="直線コネクタ 49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8" name="直線コネクタ 49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80" name="グループ化 484"/>
                <p:cNvGrpSpPr/>
                <p:nvPr/>
              </p:nvGrpSpPr>
              <p:grpSpPr>
                <a:xfrm>
                  <a:off x="1641119" y="4837463"/>
                  <a:ext cx="193797" cy="113778"/>
                  <a:chOff x="2987824" y="2204864"/>
                  <a:chExt cx="216024" cy="184212"/>
                </a:xfrm>
              </p:grpSpPr>
              <p:cxnSp>
                <p:nvCxnSpPr>
                  <p:cNvPr id="285" name="直線コネクタ 489"/>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6" name="直線コネクタ 490"/>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281" name="直線コネクタ 485"/>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2" name="直線コネクタ 486"/>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3" name="直線コネクタ 487"/>
                <p:cNvCxnSpPr/>
                <p:nvPr/>
              </p:nvCxnSpPr>
              <p:spPr bwMode="auto">
                <a:xfrm>
                  <a:off x="1741660" y="4557461"/>
                  <a:ext cx="0" cy="15495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4" name="直線コネクタ 488"/>
                <p:cNvCxnSpPr/>
                <p:nvPr/>
              </p:nvCxnSpPr>
              <p:spPr bwMode="auto">
                <a:xfrm>
                  <a:off x="1739106" y="4989980"/>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68" name="グループ化 494"/>
              <p:cNvGrpSpPr/>
              <p:nvPr/>
            </p:nvGrpSpPr>
            <p:grpSpPr>
              <a:xfrm>
                <a:off x="4294972" y="3208226"/>
                <a:ext cx="193797" cy="813452"/>
                <a:chOff x="1641119" y="4557461"/>
                <a:chExt cx="193797" cy="574705"/>
              </a:xfrm>
            </p:grpSpPr>
            <p:grpSp>
              <p:nvGrpSpPr>
                <p:cNvPr id="269" name="グループ化 495"/>
                <p:cNvGrpSpPr/>
                <p:nvPr/>
              </p:nvGrpSpPr>
              <p:grpSpPr>
                <a:xfrm>
                  <a:off x="1641119" y="4728863"/>
                  <a:ext cx="193797" cy="113778"/>
                  <a:chOff x="2987824" y="2204864"/>
                  <a:chExt cx="216024" cy="184212"/>
                </a:xfrm>
              </p:grpSpPr>
              <p:cxnSp>
                <p:nvCxnSpPr>
                  <p:cNvPr id="277" name="直線コネクタ 503"/>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78" name="直線コネクタ 504"/>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nvGrpSpPr>
                <p:cNvPr id="270" name="グループ化 496"/>
                <p:cNvGrpSpPr/>
                <p:nvPr/>
              </p:nvGrpSpPr>
              <p:grpSpPr>
                <a:xfrm>
                  <a:off x="1641119" y="4837463"/>
                  <a:ext cx="193797" cy="113778"/>
                  <a:chOff x="2987824" y="2204864"/>
                  <a:chExt cx="216024" cy="184212"/>
                </a:xfrm>
              </p:grpSpPr>
              <p:cxnSp>
                <p:nvCxnSpPr>
                  <p:cNvPr id="275" name="直線コネクタ 501"/>
                  <p:cNvCxnSpPr/>
                  <p:nvPr/>
                </p:nvCxnSpPr>
                <p:spPr bwMode="auto">
                  <a:xfrm>
                    <a:off x="2987824" y="2204864"/>
                    <a:ext cx="216024" cy="1080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76" name="直線コネクタ 502"/>
                  <p:cNvCxnSpPr/>
                  <p:nvPr/>
                </p:nvCxnSpPr>
                <p:spPr bwMode="auto">
                  <a:xfrm flipH="1">
                    <a:off x="2987824" y="2312876"/>
                    <a:ext cx="216024" cy="762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271" name="直線コネクタ 497"/>
                <p:cNvCxnSpPr/>
                <p:nvPr/>
              </p:nvCxnSpPr>
              <p:spPr bwMode="auto">
                <a:xfrm>
                  <a:off x="1641119" y="4951241"/>
                  <a:ext cx="103067" cy="3335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72" name="直線コネクタ 498"/>
                <p:cNvCxnSpPr/>
                <p:nvPr/>
              </p:nvCxnSpPr>
              <p:spPr bwMode="auto">
                <a:xfrm flipH="1">
                  <a:off x="1647289" y="4707881"/>
                  <a:ext cx="96897" cy="2353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73" name="直線コネクタ 499"/>
                <p:cNvCxnSpPr/>
                <p:nvPr/>
              </p:nvCxnSpPr>
              <p:spPr bwMode="auto">
                <a:xfrm>
                  <a:off x="1741660" y="4557461"/>
                  <a:ext cx="0" cy="15495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74" name="直線コネクタ 500"/>
                <p:cNvCxnSpPr/>
                <p:nvPr/>
              </p:nvCxnSpPr>
              <p:spPr bwMode="auto">
                <a:xfrm>
                  <a:off x="1739106" y="4989980"/>
                  <a:ext cx="0" cy="14218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grpSp>
        <p:cxnSp>
          <p:nvCxnSpPr>
            <p:cNvPr id="252" name="直線コネクタ 38"/>
            <p:cNvCxnSpPr/>
            <p:nvPr/>
          </p:nvCxnSpPr>
          <p:spPr bwMode="auto">
            <a:xfrm>
              <a:off x="7836960" y="5783190"/>
              <a:ext cx="149278" cy="56031"/>
            </a:xfrm>
            <a:prstGeom prst="line">
              <a:avLst/>
            </a:prstGeom>
            <a:noFill/>
            <a:ln w="19050" cap="flat" cmpd="sng" algn="ctr">
              <a:solidFill>
                <a:srgbClr val="1F497D"/>
              </a:solidFill>
              <a:prstDash val="solid"/>
              <a:round/>
              <a:headEnd type="none" w="med" len="med"/>
              <a:tailEnd type="none" w="med" len="med"/>
            </a:ln>
            <a:effectLst/>
          </p:spPr>
        </p:cxnSp>
        <p:cxnSp>
          <p:nvCxnSpPr>
            <p:cNvPr id="253" name="直線コネクタ 39"/>
            <p:cNvCxnSpPr/>
            <p:nvPr/>
          </p:nvCxnSpPr>
          <p:spPr bwMode="auto">
            <a:xfrm flipH="1">
              <a:off x="7836962" y="5839221"/>
              <a:ext cx="149277" cy="39530"/>
            </a:xfrm>
            <a:prstGeom prst="line">
              <a:avLst/>
            </a:prstGeom>
            <a:noFill/>
            <a:ln w="19050" cap="flat" cmpd="sng" algn="ctr">
              <a:solidFill>
                <a:srgbClr val="1F497D"/>
              </a:solidFill>
              <a:prstDash val="solid"/>
              <a:round/>
              <a:headEnd type="none" w="med" len="med"/>
              <a:tailEnd type="none" w="med" len="med"/>
            </a:ln>
            <a:effectLst/>
          </p:spPr>
        </p:cxnSp>
        <p:cxnSp>
          <p:nvCxnSpPr>
            <p:cNvPr id="254" name="直線コネクタ 36"/>
            <p:cNvCxnSpPr/>
            <p:nvPr/>
          </p:nvCxnSpPr>
          <p:spPr bwMode="auto">
            <a:xfrm>
              <a:off x="7836959" y="5874413"/>
              <a:ext cx="149277" cy="56032"/>
            </a:xfrm>
            <a:prstGeom prst="line">
              <a:avLst/>
            </a:prstGeom>
            <a:noFill/>
            <a:ln w="19050" cap="flat" cmpd="sng" algn="ctr">
              <a:solidFill>
                <a:srgbClr val="1F497D"/>
              </a:solidFill>
              <a:prstDash val="solid"/>
              <a:round/>
              <a:headEnd type="none" w="med" len="med"/>
              <a:tailEnd type="none" w="med" len="med"/>
            </a:ln>
            <a:effectLst/>
          </p:spPr>
        </p:cxnSp>
        <p:cxnSp>
          <p:nvCxnSpPr>
            <p:cNvPr id="255" name="直線コネクタ 37"/>
            <p:cNvCxnSpPr/>
            <p:nvPr/>
          </p:nvCxnSpPr>
          <p:spPr bwMode="auto">
            <a:xfrm flipH="1">
              <a:off x="7836958" y="5930445"/>
              <a:ext cx="149278" cy="39530"/>
            </a:xfrm>
            <a:prstGeom prst="line">
              <a:avLst/>
            </a:prstGeom>
            <a:noFill/>
            <a:ln w="19050" cap="flat" cmpd="sng" algn="ctr">
              <a:solidFill>
                <a:srgbClr val="1F497D"/>
              </a:solidFill>
              <a:prstDash val="solid"/>
              <a:round/>
              <a:headEnd type="none" w="med" len="med"/>
              <a:tailEnd type="none" w="med" len="med"/>
            </a:ln>
            <a:effectLst/>
          </p:spPr>
        </p:cxnSp>
        <p:cxnSp>
          <p:nvCxnSpPr>
            <p:cNvPr id="256" name="直線コネクタ 32"/>
            <p:cNvCxnSpPr/>
            <p:nvPr/>
          </p:nvCxnSpPr>
          <p:spPr bwMode="auto">
            <a:xfrm>
              <a:off x="7836959" y="5969964"/>
              <a:ext cx="79392" cy="28016"/>
            </a:xfrm>
            <a:prstGeom prst="line">
              <a:avLst/>
            </a:prstGeom>
            <a:noFill/>
            <a:ln w="19050" cap="flat" cmpd="sng" algn="ctr">
              <a:solidFill>
                <a:srgbClr val="1F497D"/>
              </a:solidFill>
              <a:prstDash val="solid"/>
              <a:round/>
              <a:headEnd type="none" w="med" len="med"/>
              <a:tailEnd type="none" w="med" len="med"/>
            </a:ln>
            <a:effectLst/>
          </p:spPr>
        </p:cxnSp>
        <p:cxnSp>
          <p:nvCxnSpPr>
            <p:cNvPr id="257" name="直線コネクタ 33"/>
            <p:cNvCxnSpPr/>
            <p:nvPr/>
          </p:nvCxnSpPr>
          <p:spPr bwMode="auto">
            <a:xfrm flipH="1">
              <a:off x="7841711" y="5765568"/>
              <a:ext cx="74638" cy="19765"/>
            </a:xfrm>
            <a:prstGeom prst="line">
              <a:avLst/>
            </a:prstGeom>
            <a:noFill/>
            <a:ln w="19050" cap="flat" cmpd="sng" algn="ctr">
              <a:solidFill>
                <a:srgbClr val="1F497D"/>
              </a:solidFill>
              <a:prstDash val="solid"/>
              <a:round/>
              <a:headEnd type="none" w="med" len="med"/>
              <a:tailEnd type="none" w="med" len="med"/>
            </a:ln>
            <a:effectLst/>
          </p:spPr>
        </p:cxnSp>
        <p:cxnSp>
          <p:nvCxnSpPr>
            <p:cNvPr id="258" name="直線コネクタ 34"/>
            <p:cNvCxnSpPr/>
            <p:nvPr/>
          </p:nvCxnSpPr>
          <p:spPr bwMode="auto">
            <a:xfrm>
              <a:off x="7914404" y="5639231"/>
              <a:ext cx="0" cy="130144"/>
            </a:xfrm>
            <a:prstGeom prst="line">
              <a:avLst/>
            </a:prstGeom>
            <a:noFill/>
            <a:ln w="19050" cap="flat" cmpd="sng" algn="ctr">
              <a:solidFill>
                <a:srgbClr val="1F497D"/>
              </a:solidFill>
              <a:prstDash val="solid"/>
              <a:round/>
              <a:headEnd type="none" w="med" len="med"/>
              <a:tailEnd type="none" w="med" len="med"/>
            </a:ln>
            <a:effectLst/>
          </p:spPr>
        </p:cxnSp>
        <p:cxnSp>
          <p:nvCxnSpPr>
            <p:cNvPr id="259" name="直線コネクタ 35"/>
            <p:cNvCxnSpPr/>
            <p:nvPr/>
          </p:nvCxnSpPr>
          <p:spPr bwMode="auto">
            <a:xfrm>
              <a:off x="7912438" y="6002502"/>
              <a:ext cx="0" cy="119421"/>
            </a:xfrm>
            <a:prstGeom prst="line">
              <a:avLst/>
            </a:prstGeom>
            <a:noFill/>
            <a:ln w="19050" cap="flat" cmpd="sng" algn="ctr">
              <a:solidFill>
                <a:srgbClr val="1F497D"/>
              </a:solidFill>
              <a:prstDash val="solid"/>
              <a:round/>
              <a:headEnd type="none" w="med" len="med"/>
              <a:tailEnd type="none" w="med" len="med"/>
            </a:ln>
            <a:effectLst/>
          </p:spPr>
        </p:cxnSp>
      </p:grpSp>
      <p:sp>
        <p:nvSpPr>
          <p:cNvPr id="149" name="Rectangle 148">
            <a:extLst>
              <a:ext uri="{FF2B5EF4-FFF2-40B4-BE49-F238E27FC236}">
                <a16:creationId xmlns:a16="http://schemas.microsoft.com/office/drawing/2014/main" id="{64E2932C-AEED-C94E-8379-CCAD0E95849F}"/>
              </a:ext>
            </a:extLst>
          </p:cNvPr>
          <p:cNvSpPr/>
          <p:nvPr/>
        </p:nvSpPr>
        <p:spPr bwMode="auto">
          <a:xfrm>
            <a:off x="5204547" y="493615"/>
            <a:ext cx="3856173" cy="4216272"/>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57175" indent="-257175" fontAlgn="base">
              <a:lnSpc>
                <a:spcPct val="90000"/>
              </a:lnSpc>
              <a:spcBef>
                <a:spcPct val="20000"/>
              </a:spcBef>
              <a:spcAft>
                <a:spcPct val="0"/>
              </a:spcAft>
              <a:buClr>
                <a:srgbClr val="1F497D"/>
              </a:buClr>
              <a:defRPr/>
            </a:pPr>
            <a:r>
              <a:rPr lang="en-US" sz="1200" b="1" kern="0" dirty="0" err="1">
                <a:solidFill>
                  <a:schemeClr val="bg2">
                    <a:lumMod val="10000"/>
                  </a:schemeClr>
                </a:solidFill>
                <a:latin typeface="Courier New" pitchFamily="49" charset="0"/>
                <a:cs typeface="Courier New" pitchFamily="49" charset="0"/>
              </a:rPr>
              <a:t>int</a:t>
            </a:r>
            <a:r>
              <a:rPr lang="en-US" sz="1200" b="1" kern="0" dirty="0">
                <a:solidFill>
                  <a:schemeClr val="bg2">
                    <a:lumMod val="10000"/>
                  </a:schemeClr>
                </a:solidFill>
                <a:latin typeface="Courier New" pitchFamily="49" charset="0"/>
                <a:cs typeface="Courier New" pitchFamily="49" charset="0"/>
              </a:rPr>
              <a:t> </a:t>
            </a:r>
            <a:r>
              <a:rPr lang="en-US" sz="1200" b="1" kern="0" dirty="0" err="1">
                <a:solidFill>
                  <a:schemeClr val="bg2">
                    <a:lumMod val="10000"/>
                  </a:schemeClr>
                </a:solidFill>
                <a:latin typeface="Courier New" pitchFamily="49" charset="0"/>
                <a:cs typeface="Courier New" pitchFamily="49" charset="0"/>
              </a:rPr>
              <a:t>buf</a:t>
            </a:r>
            <a:r>
              <a:rPr lang="en-US" sz="1200" b="1" kern="0" dirty="0">
                <a:solidFill>
                  <a:schemeClr val="bg2">
                    <a:lumMod val="10000"/>
                  </a:schemeClr>
                </a:solidFill>
                <a:latin typeface="Courier New" pitchFamily="49" charset="0"/>
                <a:cs typeface="Courier New" pitchFamily="49" charset="0"/>
              </a:rPr>
              <a:t>[100];</a:t>
            </a:r>
          </a:p>
          <a:p>
            <a:pPr marL="257175" indent="-257175" fontAlgn="base">
              <a:lnSpc>
                <a:spcPct val="90000"/>
              </a:lnSpc>
              <a:spcBef>
                <a:spcPct val="20000"/>
              </a:spcBef>
              <a:spcAft>
                <a:spcPct val="0"/>
              </a:spcAft>
              <a:buClr>
                <a:srgbClr val="1F497D"/>
              </a:buClr>
              <a:defRPr/>
            </a:pPr>
            <a:r>
              <a:rPr lang="en-US" sz="1200" b="1" kern="0" dirty="0" err="1">
                <a:solidFill>
                  <a:schemeClr val="bg2">
                    <a:lumMod val="10000"/>
                  </a:schemeClr>
                </a:solidFill>
                <a:latin typeface="Courier New" pitchFamily="49" charset="0"/>
                <a:cs typeface="Courier New" pitchFamily="49" charset="0"/>
              </a:rPr>
              <a:t>int</a:t>
            </a:r>
            <a:r>
              <a:rPr lang="en-US" sz="1200" b="1" kern="0" dirty="0">
                <a:solidFill>
                  <a:schemeClr val="bg2">
                    <a:lumMod val="10000"/>
                  </a:schemeClr>
                </a:solidFill>
                <a:latin typeface="Courier New" pitchFamily="49" charset="0"/>
                <a:cs typeface="Courier New" pitchFamily="49" charset="0"/>
              </a:rPr>
              <a:t> main(</a:t>
            </a:r>
            <a:r>
              <a:rPr lang="en-US" sz="1200" b="1" kern="0" dirty="0" err="1">
                <a:solidFill>
                  <a:schemeClr val="bg2">
                    <a:lumMod val="10000"/>
                  </a:schemeClr>
                </a:solidFill>
                <a:latin typeface="Courier New" pitchFamily="49" charset="0"/>
                <a:cs typeface="Courier New" pitchFamily="49" charset="0"/>
              </a:rPr>
              <a:t>int</a:t>
            </a:r>
            <a:r>
              <a:rPr lang="en-US" sz="1200" b="1" kern="0" dirty="0">
                <a:solidFill>
                  <a:schemeClr val="bg2">
                    <a:lumMod val="10000"/>
                  </a:schemeClr>
                </a:solidFill>
                <a:latin typeface="Courier New" pitchFamily="49" charset="0"/>
                <a:cs typeface="Courier New" pitchFamily="49" charset="0"/>
              </a:rPr>
              <a:t> </a:t>
            </a:r>
            <a:r>
              <a:rPr lang="en-US" sz="1200" b="1" kern="0" dirty="0" err="1">
                <a:solidFill>
                  <a:schemeClr val="bg2">
                    <a:lumMod val="10000"/>
                  </a:schemeClr>
                </a:solidFill>
                <a:latin typeface="Courier New" pitchFamily="49" charset="0"/>
                <a:cs typeface="Courier New" pitchFamily="49" charset="0"/>
              </a:rPr>
              <a:t>argc</a:t>
            </a:r>
            <a:r>
              <a:rPr lang="en-US" sz="1200" b="1" kern="0" dirty="0">
                <a:solidFill>
                  <a:schemeClr val="bg2">
                    <a:lumMod val="10000"/>
                  </a:schemeClr>
                </a:solidFill>
                <a:latin typeface="Courier New" pitchFamily="49" charset="0"/>
                <a:cs typeface="Courier New" pitchFamily="49" charset="0"/>
              </a:rPr>
              <a:t>, char ** </a:t>
            </a:r>
            <a:r>
              <a:rPr lang="en-US" sz="1200" b="1" kern="0" dirty="0" err="1">
                <a:solidFill>
                  <a:schemeClr val="bg2">
                    <a:lumMod val="10000"/>
                  </a:schemeClr>
                </a:solidFill>
                <a:latin typeface="Courier New" pitchFamily="49" charset="0"/>
                <a:cs typeface="Courier New" pitchFamily="49" charset="0"/>
              </a:rPr>
              <a:t>argv</a:t>
            </a:r>
            <a:r>
              <a:rPr lang="en-US" sz="1200" b="1" kern="0" dirty="0">
                <a:solidFill>
                  <a:schemeClr val="bg2">
                    <a:lumMod val="10000"/>
                  </a:schemeClr>
                </a:solidFill>
                <a:latin typeface="Courier New" pitchFamily="49" charset="0"/>
                <a:cs typeface="Courier New" pitchFamily="49" charset="0"/>
              </a:rPr>
              <a:t>)</a:t>
            </a:r>
          </a:p>
          <a:p>
            <a:pPr marL="257175" indent="-257175" fontAlgn="base">
              <a:lnSpc>
                <a:spcPct val="90000"/>
              </a:lnSpc>
              <a:spcBef>
                <a:spcPct val="20000"/>
              </a:spcBef>
              <a:spcAft>
                <a:spcPct val="0"/>
              </a:spcAft>
              <a:buClr>
                <a:srgbClr val="1F497D"/>
              </a:buClr>
              <a:defRPr/>
            </a:pPr>
            <a:r>
              <a:rPr lang="en-US" sz="1200" b="1" kern="0" dirty="0">
                <a:solidFill>
                  <a:schemeClr val="bg2">
                    <a:lumMod val="10000"/>
                  </a:schemeClr>
                </a:solidFill>
                <a:latin typeface="Courier New" pitchFamily="49" charset="0"/>
                <a:cs typeface="Courier New" pitchFamily="49" charset="0"/>
              </a:rPr>
              <a:t>{</a:t>
            </a:r>
          </a:p>
          <a:p>
            <a:pPr marL="257175" indent="-257175" fontAlgn="base">
              <a:lnSpc>
                <a:spcPct val="90000"/>
              </a:lnSpc>
              <a:spcBef>
                <a:spcPct val="20000"/>
              </a:spcBef>
              <a:spcAft>
                <a:spcPct val="0"/>
              </a:spcAft>
              <a:buClr>
                <a:srgbClr val="1F497D"/>
              </a:buClr>
              <a:defRPr/>
            </a:pPr>
            <a:r>
              <a:rPr lang="en-US" sz="1200" b="1" kern="0" dirty="0">
                <a:solidFill>
                  <a:schemeClr val="bg2">
                    <a:lumMod val="10000"/>
                  </a:schemeClr>
                </a:solidFill>
                <a:latin typeface="Courier New" pitchFamily="49" charset="0"/>
                <a:cs typeface="Courier New" pitchFamily="49" charset="0"/>
              </a:rPr>
              <a:t>   </a:t>
            </a:r>
            <a:r>
              <a:rPr lang="en-US" sz="1200" b="1" kern="0" dirty="0" err="1">
                <a:solidFill>
                  <a:schemeClr val="bg2">
                    <a:lumMod val="10000"/>
                  </a:schemeClr>
                </a:solidFill>
                <a:latin typeface="Courier New" pitchFamily="49" charset="0"/>
                <a:cs typeface="Courier New" pitchFamily="49" charset="0"/>
              </a:rPr>
              <a:t>int</a:t>
            </a:r>
            <a:r>
              <a:rPr lang="en-US" sz="1200" b="1" kern="0" dirty="0">
                <a:solidFill>
                  <a:schemeClr val="bg2">
                    <a:lumMod val="10000"/>
                  </a:schemeClr>
                </a:solidFill>
                <a:latin typeface="Courier New" pitchFamily="49" charset="0"/>
                <a:cs typeface="Courier New" pitchFamily="49" charset="0"/>
              </a:rPr>
              <a:t> provided;</a:t>
            </a:r>
          </a:p>
          <a:p>
            <a:pPr marL="257175" indent="-257175" fontAlgn="base">
              <a:lnSpc>
                <a:spcPct val="90000"/>
              </a:lnSpc>
              <a:spcBef>
                <a:spcPct val="20000"/>
              </a:spcBef>
              <a:spcAft>
                <a:spcPct val="0"/>
              </a:spcAft>
              <a:buClr>
                <a:srgbClr val="1F497D"/>
              </a:buClr>
              <a:defRPr/>
            </a:pPr>
            <a:endParaRPr lang="en-US" sz="1200" b="1" kern="0" dirty="0">
              <a:solidFill>
                <a:schemeClr val="bg2">
                  <a:lumMod val="10000"/>
                </a:schemeClr>
              </a:solidFill>
              <a:latin typeface="Courier New" pitchFamily="49" charset="0"/>
              <a:cs typeface="Courier New" pitchFamily="49" charset="0"/>
            </a:endParaRPr>
          </a:p>
          <a:p>
            <a:pPr marL="257175" indent="-257175" fontAlgn="base">
              <a:lnSpc>
                <a:spcPct val="90000"/>
              </a:lnSpc>
              <a:spcBef>
                <a:spcPct val="20000"/>
              </a:spcBef>
              <a:spcAft>
                <a:spcPct val="0"/>
              </a:spcAft>
              <a:buClr>
                <a:srgbClr val="1F497D"/>
              </a:buClr>
              <a:defRPr/>
            </a:pPr>
            <a:r>
              <a:rPr lang="en-US" sz="1200" b="1" kern="0" dirty="0">
                <a:solidFill>
                  <a:schemeClr val="bg2">
                    <a:lumMod val="10000"/>
                  </a:schemeClr>
                </a:solidFill>
                <a:latin typeface="Courier New" pitchFamily="49" charset="0"/>
                <a:cs typeface="Courier New" pitchFamily="49" charset="0"/>
              </a:rPr>
              <a:t>   </a:t>
            </a:r>
            <a:r>
              <a:rPr lang="en-US" sz="1200" b="1" kern="0" dirty="0" err="1">
                <a:solidFill>
                  <a:srgbClr val="FF0000"/>
                </a:solidFill>
                <a:latin typeface="Courier New" pitchFamily="49" charset="0"/>
                <a:cs typeface="Courier New" pitchFamily="49" charset="0"/>
              </a:rPr>
              <a:t>MPI_Init_thread</a:t>
            </a:r>
            <a:r>
              <a:rPr lang="en-US" sz="1200" b="1" kern="0" dirty="0">
                <a:solidFill>
                  <a:schemeClr val="bg2">
                    <a:lumMod val="10000"/>
                  </a:schemeClr>
                </a:solidFill>
                <a:latin typeface="Courier New" pitchFamily="49" charset="0"/>
                <a:cs typeface="Courier New" pitchFamily="49" charset="0"/>
              </a:rPr>
              <a:t>(&amp;</a:t>
            </a:r>
            <a:r>
              <a:rPr lang="en-US" sz="1200" b="1" kern="0" dirty="0" err="1">
                <a:solidFill>
                  <a:schemeClr val="bg2">
                    <a:lumMod val="10000"/>
                  </a:schemeClr>
                </a:solidFill>
                <a:latin typeface="Courier New" pitchFamily="49" charset="0"/>
                <a:cs typeface="Courier New" pitchFamily="49" charset="0"/>
              </a:rPr>
              <a:t>argc</a:t>
            </a:r>
            <a:r>
              <a:rPr lang="en-US" sz="1200" b="1" kern="0" dirty="0">
                <a:solidFill>
                  <a:schemeClr val="bg2">
                    <a:lumMod val="10000"/>
                  </a:schemeClr>
                </a:solidFill>
                <a:latin typeface="Courier New" pitchFamily="49" charset="0"/>
                <a:cs typeface="Courier New" pitchFamily="49" charset="0"/>
              </a:rPr>
              <a:t>, &amp;</a:t>
            </a:r>
            <a:r>
              <a:rPr lang="en-US" sz="1200" b="1" kern="0" dirty="0" err="1">
                <a:solidFill>
                  <a:schemeClr val="bg2">
                    <a:lumMod val="10000"/>
                  </a:schemeClr>
                </a:solidFill>
                <a:latin typeface="Courier New" pitchFamily="49" charset="0"/>
                <a:cs typeface="Courier New" pitchFamily="49" charset="0"/>
              </a:rPr>
              <a:t>argv</a:t>
            </a:r>
            <a:r>
              <a:rPr lang="en-US" sz="1200" b="1" kern="0" dirty="0">
                <a:solidFill>
                  <a:schemeClr val="bg2">
                    <a:lumMod val="10000"/>
                  </a:schemeClr>
                </a:solidFill>
                <a:latin typeface="Courier New" pitchFamily="49" charset="0"/>
                <a:cs typeface="Courier New" pitchFamily="49" charset="0"/>
              </a:rPr>
              <a:t>,</a:t>
            </a:r>
            <a:br>
              <a:rPr lang="en-US" sz="1200" b="1" kern="0" dirty="0">
                <a:solidFill>
                  <a:schemeClr val="bg2">
                    <a:lumMod val="10000"/>
                  </a:schemeClr>
                </a:solidFill>
                <a:latin typeface="Courier New" pitchFamily="49" charset="0"/>
                <a:cs typeface="Courier New" pitchFamily="49" charset="0"/>
              </a:rPr>
            </a:br>
            <a:r>
              <a:rPr lang="en-US" sz="1200" b="1" kern="0" dirty="0">
                <a:solidFill>
                  <a:schemeClr val="bg2">
                    <a:lumMod val="10000"/>
                  </a:schemeClr>
                </a:solidFill>
                <a:latin typeface="Courier New" pitchFamily="49" charset="0"/>
                <a:cs typeface="Courier New" pitchFamily="49" charset="0"/>
              </a:rPr>
              <a:t>			  </a:t>
            </a:r>
            <a:r>
              <a:rPr lang="en-US" sz="1200" b="1" kern="0" dirty="0">
                <a:solidFill>
                  <a:srgbClr val="FF0000"/>
                </a:solidFill>
                <a:latin typeface="Courier New" pitchFamily="49" charset="0"/>
                <a:cs typeface="Courier New" pitchFamily="49" charset="0"/>
              </a:rPr>
              <a:t>MPI_THREAD_FUNNELED</a:t>
            </a:r>
            <a:r>
              <a:rPr lang="en-US" sz="1200" b="1" kern="0" dirty="0">
                <a:solidFill>
                  <a:schemeClr val="bg2">
                    <a:lumMod val="10000"/>
                  </a:schemeClr>
                </a:solidFill>
                <a:latin typeface="Courier New" pitchFamily="49" charset="0"/>
                <a:cs typeface="Courier New" pitchFamily="49" charset="0"/>
              </a:rPr>
              <a:t>,</a:t>
            </a:r>
          </a:p>
          <a:p>
            <a:pPr marL="257175" indent="-257175" fontAlgn="base">
              <a:lnSpc>
                <a:spcPct val="90000"/>
              </a:lnSpc>
              <a:spcBef>
                <a:spcPct val="20000"/>
              </a:spcBef>
              <a:spcAft>
                <a:spcPct val="0"/>
              </a:spcAft>
              <a:buClr>
                <a:srgbClr val="1F497D"/>
              </a:buClr>
              <a:defRPr/>
            </a:pPr>
            <a:r>
              <a:rPr lang="en-US" sz="1200" b="1" kern="0" dirty="0">
                <a:solidFill>
                  <a:schemeClr val="bg2">
                    <a:lumMod val="10000"/>
                  </a:schemeClr>
                </a:solidFill>
                <a:latin typeface="Courier New" pitchFamily="49" charset="0"/>
                <a:cs typeface="Courier New" pitchFamily="49" charset="0"/>
              </a:rPr>
              <a:t>				  &amp;provided);</a:t>
            </a:r>
          </a:p>
          <a:p>
            <a:pPr marL="257175" indent="-257175" fontAlgn="base">
              <a:lnSpc>
                <a:spcPct val="90000"/>
              </a:lnSpc>
              <a:spcBef>
                <a:spcPct val="20000"/>
              </a:spcBef>
              <a:spcAft>
                <a:spcPct val="0"/>
              </a:spcAft>
              <a:buClr>
                <a:srgbClr val="1F497D"/>
              </a:buClr>
              <a:defRPr/>
            </a:pPr>
            <a:r>
              <a:rPr lang="en-US" sz="1200" b="1" kern="0" dirty="0">
                <a:solidFill>
                  <a:schemeClr val="bg2">
                    <a:lumMod val="10000"/>
                  </a:schemeClr>
                </a:solidFill>
                <a:latin typeface="Courier New" pitchFamily="49" charset="0"/>
                <a:cs typeface="Courier New" pitchFamily="49" charset="0"/>
              </a:rPr>
              <a:t>   if (provided &lt; MPI_THREAD_FUNNELED) 	</a:t>
            </a:r>
            <a:r>
              <a:rPr lang="en-US" sz="1200" b="1" kern="0" dirty="0" err="1">
                <a:solidFill>
                  <a:schemeClr val="bg2">
                    <a:lumMod val="10000"/>
                  </a:schemeClr>
                </a:solidFill>
                <a:latin typeface="Courier New" pitchFamily="49" charset="0"/>
                <a:cs typeface="Courier New" pitchFamily="49" charset="0"/>
              </a:rPr>
              <a:t>MPI_Abort</a:t>
            </a:r>
            <a:r>
              <a:rPr lang="en-US" sz="1200" b="1" kern="0" dirty="0">
                <a:solidFill>
                  <a:schemeClr val="bg2">
                    <a:lumMod val="10000"/>
                  </a:schemeClr>
                </a:solidFill>
                <a:latin typeface="Courier New" pitchFamily="49" charset="0"/>
                <a:cs typeface="Courier New" pitchFamily="49" charset="0"/>
              </a:rPr>
              <a:t>(MPI_COMM_WORLD,1);</a:t>
            </a:r>
          </a:p>
          <a:p>
            <a:pPr marL="257175" indent="-257175" fontAlgn="base">
              <a:lnSpc>
                <a:spcPct val="90000"/>
              </a:lnSpc>
              <a:spcBef>
                <a:spcPct val="20000"/>
              </a:spcBef>
              <a:spcAft>
                <a:spcPct val="0"/>
              </a:spcAft>
              <a:buClr>
                <a:srgbClr val="1F497D"/>
              </a:buClr>
              <a:defRPr/>
            </a:pPr>
            <a:r>
              <a:rPr lang="en-US" sz="1200" b="1" kern="0" dirty="0">
                <a:solidFill>
                  <a:schemeClr val="bg2">
                    <a:lumMod val="10000"/>
                  </a:schemeClr>
                </a:solidFill>
                <a:latin typeface="Courier New" pitchFamily="49" charset="0"/>
                <a:cs typeface="Courier New" pitchFamily="49" charset="0"/>
              </a:rPr>
              <a:t>   </a:t>
            </a:r>
            <a:endParaRPr lang="en-US" sz="1200" b="1" kern="0" dirty="0">
              <a:solidFill>
                <a:schemeClr val="accent6">
                  <a:lumMod val="75000"/>
                </a:schemeClr>
              </a:solidFill>
              <a:latin typeface="Courier New" pitchFamily="49" charset="0"/>
              <a:cs typeface="Courier New" pitchFamily="49" charset="0"/>
            </a:endParaRPr>
          </a:p>
          <a:p>
            <a:pPr marL="257175" indent="-257175" fontAlgn="base">
              <a:lnSpc>
                <a:spcPct val="90000"/>
              </a:lnSpc>
              <a:spcBef>
                <a:spcPct val="20000"/>
              </a:spcBef>
              <a:spcAft>
                <a:spcPct val="0"/>
              </a:spcAft>
              <a:buClr>
                <a:srgbClr val="1F497D"/>
              </a:buClr>
              <a:defRPr/>
            </a:pPr>
            <a:r>
              <a:rPr lang="en-US" sz="1200" b="1" kern="0" dirty="0">
                <a:solidFill>
                  <a:schemeClr val="bg2">
                    <a:lumMod val="10000"/>
                  </a:schemeClr>
                </a:solidFill>
                <a:latin typeface="Courier New" pitchFamily="49" charset="0"/>
                <a:cs typeface="Courier New" pitchFamily="49" charset="0"/>
              </a:rPr>
              <a:t>#pragma omp parallel</a:t>
            </a:r>
          </a:p>
          <a:p>
            <a:pPr marL="257175" indent="-257175" fontAlgn="base">
              <a:lnSpc>
                <a:spcPct val="90000"/>
              </a:lnSpc>
              <a:spcBef>
                <a:spcPct val="20000"/>
              </a:spcBef>
              <a:spcAft>
                <a:spcPct val="0"/>
              </a:spcAft>
              <a:buClr>
                <a:srgbClr val="1F497D"/>
              </a:buClr>
              <a:defRPr/>
            </a:pPr>
            <a:r>
              <a:rPr lang="en-US" sz="1200" b="1" kern="0" dirty="0">
                <a:solidFill>
                  <a:schemeClr val="bg2">
                    <a:lumMod val="10000"/>
                  </a:schemeClr>
                </a:solidFill>
                <a:latin typeface="Courier New" pitchFamily="49" charset="0"/>
                <a:cs typeface="Courier New" pitchFamily="49" charset="0"/>
              </a:rPr>
              <a:t>	{</a:t>
            </a:r>
          </a:p>
          <a:p>
            <a:pPr marL="257175" indent="-257175" fontAlgn="base">
              <a:lnSpc>
                <a:spcPct val="90000"/>
              </a:lnSpc>
              <a:spcBef>
                <a:spcPct val="20000"/>
              </a:spcBef>
              <a:spcAft>
                <a:spcPct val="0"/>
              </a:spcAft>
              <a:buClr>
                <a:srgbClr val="1F497D"/>
              </a:buClr>
              <a:defRPr/>
            </a:pPr>
            <a:r>
              <a:rPr lang="en-US" sz="1200" b="1" kern="0" dirty="0">
                <a:latin typeface="Courier New" pitchFamily="49" charset="0"/>
                <a:cs typeface="Courier New" pitchFamily="49" charset="0"/>
              </a:rPr>
              <a:t>      /* Do non-MPI stuff */</a:t>
            </a:r>
          </a:p>
          <a:p>
            <a:pPr marL="257175" indent="-257175" fontAlgn="base">
              <a:lnSpc>
                <a:spcPct val="90000"/>
              </a:lnSpc>
              <a:spcBef>
                <a:spcPct val="20000"/>
              </a:spcBef>
              <a:spcAft>
                <a:spcPct val="0"/>
              </a:spcAft>
              <a:buClr>
                <a:srgbClr val="1F497D"/>
              </a:buClr>
              <a:defRPr/>
            </a:pPr>
            <a:r>
              <a:rPr lang="en-US" sz="1200" b="1" kern="0" dirty="0">
                <a:solidFill>
                  <a:srgbClr val="F83308"/>
                </a:solidFill>
                <a:latin typeface="Courier New" pitchFamily="49" charset="0"/>
                <a:cs typeface="Courier New" pitchFamily="49" charset="0"/>
              </a:rPr>
              <a:t>      /* Do MPI stuff */</a:t>
            </a:r>
          </a:p>
          <a:p>
            <a:pPr marL="257175" indent="-257175" fontAlgn="base">
              <a:lnSpc>
                <a:spcPct val="90000"/>
              </a:lnSpc>
              <a:spcBef>
                <a:spcPct val="20000"/>
              </a:spcBef>
              <a:spcAft>
                <a:spcPct val="0"/>
              </a:spcAft>
              <a:buClr>
                <a:srgbClr val="1F497D"/>
              </a:buClr>
              <a:defRPr/>
            </a:pPr>
            <a:r>
              <a:rPr lang="en-US" sz="1200" b="1" kern="0" dirty="0">
                <a:solidFill>
                  <a:srgbClr val="F83308"/>
                </a:solidFill>
                <a:latin typeface="Courier New" pitchFamily="49" charset="0"/>
                <a:cs typeface="Courier New" pitchFamily="49" charset="0"/>
              </a:rPr>
              <a:t>		 </a:t>
            </a:r>
            <a:r>
              <a:rPr lang="en-US" sz="1200" b="1" kern="0" dirty="0">
                <a:latin typeface="Courier New" pitchFamily="49" charset="0"/>
                <a:cs typeface="Courier New" pitchFamily="49" charset="0"/>
              </a:rPr>
              <a:t>/* Do non-MPI stuff */</a:t>
            </a:r>
            <a:endParaRPr lang="en-US" sz="1200" b="1" kern="0" dirty="0">
              <a:solidFill>
                <a:srgbClr val="F83308"/>
              </a:solidFill>
              <a:latin typeface="Courier New" pitchFamily="49" charset="0"/>
              <a:cs typeface="Courier New" pitchFamily="49" charset="0"/>
            </a:endParaRPr>
          </a:p>
          <a:p>
            <a:pPr marL="257175" indent="-257175" fontAlgn="base">
              <a:lnSpc>
                <a:spcPct val="90000"/>
              </a:lnSpc>
              <a:spcBef>
                <a:spcPct val="20000"/>
              </a:spcBef>
              <a:spcAft>
                <a:spcPct val="0"/>
              </a:spcAft>
              <a:buClr>
                <a:srgbClr val="1F497D"/>
              </a:buClr>
              <a:defRPr/>
            </a:pPr>
            <a:r>
              <a:rPr lang="en-US" sz="1200" b="1" kern="0" dirty="0">
                <a:solidFill>
                  <a:schemeClr val="bg2">
                    <a:lumMod val="10000"/>
                  </a:schemeClr>
                </a:solidFill>
                <a:latin typeface="Courier New" pitchFamily="49" charset="0"/>
                <a:cs typeface="Courier New" pitchFamily="49" charset="0"/>
              </a:rPr>
              <a:t>	}</a:t>
            </a:r>
          </a:p>
          <a:p>
            <a:pPr marL="257175" indent="-257175" fontAlgn="base">
              <a:lnSpc>
                <a:spcPct val="90000"/>
              </a:lnSpc>
              <a:spcBef>
                <a:spcPct val="20000"/>
              </a:spcBef>
              <a:spcAft>
                <a:spcPct val="0"/>
              </a:spcAft>
              <a:buClr>
                <a:srgbClr val="1F497D"/>
              </a:buClr>
              <a:defRPr/>
            </a:pPr>
            <a:endParaRPr lang="en-US" sz="1200" b="1" kern="0" dirty="0">
              <a:solidFill>
                <a:schemeClr val="bg2">
                  <a:lumMod val="10000"/>
                </a:schemeClr>
              </a:solidFill>
              <a:latin typeface="Courier New" pitchFamily="49" charset="0"/>
              <a:cs typeface="Courier New" pitchFamily="49" charset="0"/>
            </a:endParaRPr>
          </a:p>
          <a:p>
            <a:pPr marL="257175" indent="-257175" fontAlgn="base">
              <a:lnSpc>
                <a:spcPct val="90000"/>
              </a:lnSpc>
              <a:spcBef>
                <a:spcPct val="20000"/>
              </a:spcBef>
              <a:spcAft>
                <a:spcPct val="0"/>
              </a:spcAft>
              <a:buClr>
                <a:srgbClr val="1F497D"/>
              </a:buClr>
              <a:defRPr/>
            </a:pPr>
            <a:r>
              <a:rPr lang="en-US" sz="1200" b="1" kern="0" dirty="0">
                <a:solidFill>
                  <a:schemeClr val="bg2">
                    <a:lumMod val="10000"/>
                  </a:schemeClr>
                </a:solidFill>
                <a:latin typeface="Courier New" pitchFamily="49" charset="0"/>
                <a:cs typeface="Courier New" pitchFamily="49" charset="0"/>
              </a:rPr>
              <a:t>   </a:t>
            </a:r>
            <a:r>
              <a:rPr lang="en-US" sz="1200" b="1" kern="0" dirty="0" err="1">
                <a:solidFill>
                  <a:schemeClr val="bg2">
                    <a:lumMod val="10000"/>
                  </a:schemeClr>
                </a:solidFill>
                <a:latin typeface="Courier New" pitchFamily="49" charset="0"/>
                <a:cs typeface="Courier New" pitchFamily="49" charset="0"/>
              </a:rPr>
              <a:t>MPI_Finalize</a:t>
            </a:r>
            <a:r>
              <a:rPr lang="en-US" sz="1200" b="1" kern="0" dirty="0">
                <a:solidFill>
                  <a:schemeClr val="bg2">
                    <a:lumMod val="10000"/>
                  </a:schemeClr>
                </a:solidFill>
                <a:latin typeface="Courier New" pitchFamily="49" charset="0"/>
                <a:cs typeface="Courier New" pitchFamily="49" charset="0"/>
              </a:rPr>
              <a:t>();</a:t>
            </a:r>
          </a:p>
          <a:p>
            <a:pPr marL="257175" indent="-257175" fontAlgn="base">
              <a:lnSpc>
                <a:spcPct val="90000"/>
              </a:lnSpc>
              <a:spcBef>
                <a:spcPct val="20000"/>
              </a:spcBef>
              <a:spcAft>
                <a:spcPct val="0"/>
              </a:spcAft>
              <a:buClr>
                <a:srgbClr val="1F497D"/>
              </a:buClr>
              <a:defRPr/>
            </a:pPr>
            <a:r>
              <a:rPr lang="en-US" sz="1200" b="1" kern="0" dirty="0">
                <a:solidFill>
                  <a:schemeClr val="bg2">
                    <a:lumMod val="10000"/>
                  </a:schemeClr>
                </a:solidFill>
                <a:latin typeface="Courier New" pitchFamily="49" charset="0"/>
                <a:cs typeface="Courier New" pitchFamily="49" charset="0"/>
              </a:rPr>
              <a:t>   return 0;</a:t>
            </a:r>
          </a:p>
          <a:p>
            <a:pPr marL="257175" indent="-257175" fontAlgn="base">
              <a:lnSpc>
                <a:spcPct val="90000"/>
              </a:lnSpc>
              <a:spcBef>
                <a:spcPct val="20000"/>
              </a:spcBef>
              <a:spcAft>
                <a:spcPct val="0"/>
              </a:spcAft>
              <a:buClr>
                <a:srgbClr val="1F497D"/>
              </a:buClr>
              <a:defRPr/>
            </a:pPr>
            <a:r>
              <a:rPr lang="en-US" sz="1200" b="1" kern="0" dirty="0">
                <a:solidFill>
                  <a:schemeClr val="bg2">
                    <a:lumMod val="10000"/>
                  </a:schemeClr>
                </a:solidFill>
                <a:latin typeface="Courier New" pitchFamily="49" charset="0"/>
                <a:cs typeface="Courier New" pitchFamily="49" charset="0"/>
              </a:rPr>
              <a:t>}</a:t>
            </a:r>
          </a:p>
        </p:txBody>
      </p:sp>
    </p:spTree>
    <p:extLst>
      <p:ext uri="{BB962C8B-B14F-4D97-AF65-F5344CB8AC3E}">
        <p14:creationId xmlns:p14="http://schemas.microsoft.com/office/powerpoint/2010/main" val="3634593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Intel Cluster Tools</a:t>
            </a:r>
          </a:p>
        </p:txBody>
      </p:sp>
      <p:sp>
        <p:nvSpPr>
          <p:cNvPr id="3" name="Text Placeholder 2"/>
          <p:cNvSpPr>
            <a:spLocks noGrp="1"/>
          </p:cNvSpPr>
          <p:nvPr>
            <p:ph type="body" idx="1"/>
          </p:nvPr>
        </p:nvSpPr>
        <p:spPr/>
        <p:txBody>
          <a:bodyPr/>
          <a:lstStyle/>
          <a:p>
            <a:r>
              <a:rPr lang="en-US" dirty="0"/>
              <a:t>Tuning MPI Application Performance</a:t>
            </a:r>
          </a:p>
        </p:txBody>
      </p:sp>
    </p:spTree>
    <p:custDataLst>
      <p:tags r:id="rId1"/>
    </p:custDataLst>
    <p:extLst>
      <p:ext uri="{BB962C8B-B14F-4D97-AF65-F5344CB8AC3E}">
        <p14:creationId xmlns:p14="http://schemas.microsoft.com/office/powerpoint/2010/main" val="350192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44</a:t>
            </a:fld>
            <a:endParaRPr lang="en-US" dirty="0"/>
          </a:p>
        </p:txBody>
      </p:sp>
      <p:sp>
        <p:nvSpPr>
          <p:cNvPr id="2" name="Content Placeholder 1"/>
          <p:cNvSpPr>
            <a:spLocks noGrp="1"/>
          </p:cNvSpPr>
          <p:nvPr>
            <p:ph sz="half" idx="1"/>
          </p:nvPr>
        </p:nvSpPr>
        <p:spPr/>
        <p:txBody>
          <a:bodyPr/>
          <a:lstStyle/>
          <a:p>
            <a:r>
              <a:rPr lang="en-US"/>
              <a:t>Automatic Performance Assistant</a:t>
            </a:r>
          </a:p>
          <a:p>
            <a:r>
              <a:rPr lang="en-US"/>
              <a:t>Detect common MPI performance issues</a:t>
            </a:r>
          </a:p>
          <a:p>
            <a:r>
              <a:rPr lang="en-US"/>
              <a:t>Automated tips on potential solutions</a:t>
            </a:r>
            <a:endParaRPr lang="en-US" dirty="0"/>
          </a:p>
        </p:txBody>
      </p:sp>
      <p:sp>
        <p:nvSpPr>
          <p:cNvPr id="6" name="Content Placeholder 5"/>
          <p:cNvSpPr>
            <a:spLocks noGrp="1"/>
          </p:cNvSpPr>
          <p:nvPr>
            <p:ph sz="half" idx="13"/>
          </p:nvPr>
        </p:nvSpPr>
        <p:spPr/>
        <p:txBody>
          <a:bodyPr/>
          <a:lstStyle/>
          <a:p>
            <a:endParaRPr lang="en-US"/>
          </a:p>
        </p:txBody>
      </p:sp>
      <p:sp>
        <p:nvSpPr>
          <p:cNvPr id="4" name="Title 3"/>
          <p:cNvSpPr>
            <a:spLocks noGrp="1"/>
          </p:cNvSpPr>
          <p:nvPr>
            <p:ph type="title"/>
          </p:nvPr>
        </p:nvSpPr>
        <p:spPr/>
        <p:txBody>
          <a:bodyPr/>
          <a:lstStyle/>
          <a:p>
            <a:r>
              <a:rPr lang="en-US" dirty="0"/>
              <a:t>Intel® Trace Analyzer and Collector (ITAC)</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023" y="902043"/>
            <a:ext cx="3291959" cy="3534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1920726" y="3808912"/>
            <a:ext cx="2312125" cy="744482"/>
          </a:xfrm>
          <a:prstGeom prst="wedgeRoundRectCallout">
            <a:avLst>
              <a:gd name="adj1" fmla="val 71582"/>
              <a:gd name="adj2" fmla="val -126797"/>
              <a:gd name="adj3" fmla="val 16667"/>
            </a:avLst>
          </a:prstGeom>
          <a:solidFill>
            <a:srgbClr val="FC4C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Automatically detect performance issues and their impact on runtime</a:t>
            </a:r>
          </a:p>
        </p:txBody>
      </p:sp>
    </p:spTree>
    <p:custDataLst>
      <p:tags r:id="rId1"/>
    </p:custDataLst>
    <p:extLst>
      <p:ext uri="{BB962C8B-B14F-4D97-AF65-F5344CB8AC3E}">
        <p14:creationId xmlns:p14="http://schemas.microsoft.com/office/powerpoint/2010/main" val="6184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209" y="1523587"/>
            <a:ext cx="5958620" cy="16430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EE2556C5-CE8C-6547-B838-EA80C61A4AF7}" type="slidenum">
              <a:rPr lang="en-US" smtClean="0"/>
              <a:pPr/>
              <a:t>45</a:t>
            </a:fld>
            <a:endParaRPr lang="en-US" dirty="0"/>
          </a:p>
        </p:txBody>
      </p:sp>
      <p:sp>
        <p:nvSpPr>
          <p:cNvPr id="6" name="Title 5"/>
          <p:cNvSpPr>
            <a:spLocks noGrp="1"/>
          </p:cNvSpPr>
          <p:nvPr>
            <p:ph type="title"/>
          </p:nvPr>
        </p:nvSpPr>
        <p:spPr/>
        <p:txBody>
          <a:bodyPr/>
          <a:lstStyle/>
          <a:p>
            <a:r>
              <a:rPr lang="en-US" dirty="0"/>
              <a:t>Intel® </a:t>
            </a:r>
            <a:r>
              <a:rPr lang="en-US" dirty="0" err="1"/>
              <a:t>VTune</a:t>
            </a:r>
            <a:r>
              <a:rPr lang="en-US" dirty="0"/>
              <a:t>™ Amplifier XE</a:t>
            </a:r>
            <a:br>
              <a:rPr lang="en-US" dirty="0"/>
            </a:br>
            <a:r>
              <a:rPr lang="en-US" sz="1600" dirty="0"/>
              <a:t>Tune hybrid parallelism using ITAC + VTune Amplifier</a:t>
            </a:r>
          </a:p>
        </p:txBody>
      </p:sp>
      <p:sp>
        <p:nvSpPr>
          <p:cNvPr id="7" name="Content Placeholder 6"/>
          <p:cNvSpPr>
            <a:spLocks noGrp="1"/>
          </p:cNvSpPr>
          <p:nvPr>
            <p:ph sz="quarter" idx="4294967295"/>
          </p:nvPr>
        </p:nvSpPr>
        <p:spPr>
          <a:xfrm>
            <a:off x="467820" y="1126970"/>
            <a:ext cx="6291263" cy="261938"/>
          </a:xfrm>
          <a:prstGeom prst="rect">
            <a:avLst/>
          </a:prstGeom>
        </p:spPr>
        <p:txBody>
          <a:bodyPr/>
          <a:lstStyle/>
          <a:p>
            <a:pPr marL="0" lvl="1" indent="0">
              <a:spcBef>
                <a:spcPts val="225"/>
              </a:spcBef>
              <a:buNone/>
            </a:pPr>
            <a:r>
              <a:rPr lang="en-US" sz="1500" dirty="0">
                <a:solidFill>
                  <a:schemeClr val="accent1"/>
                </a:solidFill>
              </a:rPr>
              <a:t>Tune OpenMP performance of high impact ranks in VTune Amplifier</a:t>
            </a:r>
          </a:p>
        </p:txBody>
      </p:sp>
      <p:grpSp>
        <p:nvGrpSpPr>
          <p:cNvPr id="28" name="Group 27"/>
          <p:cNvGrpSpPr/>
          <p:nvPr/>
        </p:nvGrpSpPr>
        <p:grpSpPr>
          <a:xfrm>
            <a:off x="455613" y="2421019"/>
            <a:ext cx="2435160" cy="512081"/>
            <a:chOff x="249945" y="3220427"/>
            <a:chExt cx="3227154" cy="597477"/>
          </a:xfrm>
          <a:solidFill>
            <a:schemeClr val="bg1">
              <a:lumMod val="65000"/>
            </a:schemeClr>
          </a:solidFill>
        </p:grpSpPr>
        <p:sp>
          <p:nvSpPr>
            <p:cNvPr id="11" name="TextBox 10"/>
            <p:cNvSpPr txBox="1"/>
            <p:nvPr/>
          </p:nvSpPr>
          <p:spPr>
            <a:xfrm>
              <a:off x="249945" y="3220427"/>
              <a:ext cx="2038543" cy="514386"/>
            </a:xfrm>
            <a:prstGeom prst="rect">
              <a:avLst/>
            </a:prstGeom>
            <a:grpFill/>
            <a:ln w="19050">
              <a:solidFill>
                <a:srgbClr val="C00000"/>
              </a:solidFill>
            </a:ln>
          </p:spPr>
          <p:txBody>
            <a:bodyPr wrap="square" rIns="68580" rtlCol="0">
              <a:noAutofit/>
            </a:bodyPr>
            <a:lstStyle/>
            <a:p>
              <a:r>
                <a:rPr lang="en-US" sz="1200" dirty="0">
                  <a:solidFill>
                    <a:schemeClr val="bg1"/>
                  </a:solidFill>
                  <a:cs typeface="Neo Sans Intel"/>
                </a:rPr>
                <a:t>Process names link to OpenMP metrics</a:t>
              </a:r>
            </a:p>
          </p:txBody>
        </p:sp>
        <p:cxnSp>
          <p:nvCxnSpPr>
            <p:cNvPr id="4" name="Straight Connector 3"/>
            <p:cNvCxnSpPr>
              <a:stCxn id="11" idx="3"/>
            </p:cNvCxnSpPr>
            <p:nvPr/>
          </p:nvCxnSpPr>
          <p:spPr>
            <a:xfrm>
              <a:off x="2288488" y="3477620"/>
              <a:ext cx="1188611" cy="0"/>
            </a:xfrm>
            <a:prstGeom prst="line">
              <a:avLst/>
            </a:prstGeom>
            <a:grpFill/>
            <a:ln w="1905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11" idx="3"/>
            </p:cNvCxnSpPr>
            <p:nvPr/>
          </p:nvCxnSpPr>
          <p:spPr>
            <a:xfrm>
              <a:off x="2288488" y="3477620"/>
              <a:ext cx="1188611" cy="157140"/>
            </a:xfrm>
            <a:prstGeom prst="line">
              <a:avLst/>
            </a:prstGeom>
            <a:grpFill/>
            <a:ln w="1905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1" idx="3"/>
            </p:cNvCxnSpPr>
            <p:nvPr/>
          </p:nvCxnSpPr>
          <p:spPr>
            <a:xfrm>
              <a:off x="2288488" y="3477620"/>
              <a:ext cx="1188611" cy="340284"/>
            </a:xfrm>
            <a:prstGeom prst="line">
              <a:avLst/>
            </a:prstGeom>
            <a:grpFill/>
            <a:ln w="1905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1" idx="3"/>
            </p:cNvCxnSpPr>
            <p:nvPr/>
          </p:nvCxnSpPr>
          <p:spPr>
            <a:xfrm flipV="1">
              <a:off x="2288488" y="3320480"/>
              <a:ext cx="1188611" cy="157140"/>
            </a:xfrm>
            <a:prstGeom prst="line">
              <a:avLst/>
            </a:prstGeom>
            <a:grpFill/>
            <a:ln w="19050">
              <a:solidFill>
                <a:srgbClr val="C00000"/>
              </a:solidFill>
            </a:ln>
            <a:effectLst/>
          </p:spPr>
          <p:style>
            <a:lnRef idx="2">
              <a:schemeClr val="accent1"/>
            </a:lnRef>
            <a:fillRef idx="0">
              <a:schemeClr val="accent1"/>
            </a:fillRef>
            <a:effectRef idx="1">
              <a:schemeClr val="accent1"/>
            </a:effectRef>
            <a:fontRef idx="minor">
              <a:schemeClr val="tx1"/>
            </a:fontRef>
          </p:style>
        </p:cxnSp>
      </p:grpSp>
      <p:cxnSp>
        <p:nvCxnSpPr>
          <p:cNvPr id="5" name="Straight Arrow Connector 4"/>
          <p:cNvCxnSpPr/>
          <p:nvPr/>
        </p:nvCxnSpPr>
        <p:spPr>
          <a:xfrm>
            <a:off x="3163367" y="3007649"/>
            <a:ext cx="140677" cy="298419"/>
          </a:xfrm>
          <a:prstGeom prst="straightConnector1">
            <a:avLst/>
          </a:prstGeom>
          <a:ln w="5715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p:nvGrpSpPr>
        <p:grpSpPr>
          <a:xfrm>
            <a:off x="467820" y="1520894"/>
            <a:ext cx="2273627" cy="824208"/>
            <a:chOff x="-3752179" y="3595195"/>
            <a:chExt cx="5838582" cy="719927"/>
          </a:xfrm>
          <a:solidFill>
            <a:schemeClr val="bg1">
              <a:lumMod val="65000"/>
            </a:schemeClr>
          </a:solidFill>
        </p:grpSpPr>
        <p:sp>
          <p:nvSpPr>
            <p:cNvPr id="18" name="TextBox 17"/>
            <p:cNvSpPr txBox="1"/>
            <p:nvPr/>
          </p:nvSpPr>
          <p:spPr>
            <a:xfrm>
              <a:off x="-3752179" y="3595195"/>
              <a:ext cx="4930996" cy="719927"/>
            </a:xfrm>
            <a:prstGeom prst="rect">
              <a:avLst/>
            </a:prstGeom>
            <a:grpFill/>
            <a:ln w="19050">
              <a:solidFill>
                <a:srgbClr val="C00000"/>
              </a:solidFill>
            </a:ln>
          </p:spPr>
          <p:txBody>
            <a:bodyPr wrap="square" rIns="68580" rtlCol="0">
              <a:noAutofit/>
            </a:bodyPr>
            <a:lstStyle/>
            <a:p>
              <a:r>
                <a:rPr lang="en-US" sz="1200" dirty="0">
                  <a:solidFill>
                    <a:schemeClr val="bg1"/>
                  </a:solidFill>
                  <a:cs typeface="Neo Sans Intel"/>
                </a:rPr>
                <a:t>Ranks sorted by MPI Communication Spins – ranks on the critical path are on the top</a:t>
              </a:r>
            </a:p>
          </p:txBody>
        </p:sp>
        <p:cxnSp>
          <p:nvCxnSpPr>
            <p:cNvPr id="22" name="Straight Connector 21"/>
            <p:cNvCxnSpPr>
              <a:stCxn id="18" idx="3"/>
            </p:cNvCxnSpPr>
            <p:nvPr/>
          </p:nvCxnSpPr>
          <p:spPr>
            <a:xfrm flipV="1">
              <a:off x="1178817" y="3909270"/>
              <a:ext cx="907586" cy="45887"/>
            </a:xfrm>
            <a:prstGeom prst="line">
              <a:avLst/>
            </a:prstGeom>
            <a:grpFill/>
            <a:ln w="19050">
              <a:solidFill>
                <a:srgbClr val="C00000"/>
              </a:solidFill>
            </a:ln>
            <a:effectLst/>
          </p:spPr>
          <p:style>
            <a:lnRef idx="2">
              <a:schemeClr val="accent1"/>
            </a:lnRef>
            <a:fillRef idx="0">
              <a:schemeClr val="accent1"/>
            </a:fillRef>
            <a:effectRef idx="1">
              <a:schemeClr val="accent1"/>
            </a:effectRef>
            <a:fontRef idx="minor">
              <a:schemeClr val="tx1"/>
            </a:fontRef>
          </p:style>
        </p:cxnSp>
      </p:grpSp>
      <p:sp>
        <p:nvSpPr>
          <p:cNvPr id="33" name="TextBox 32"/>
          <p:cNvSpPr txBox="1"/>
          <p:nvPr/>
        </p:nvSpPr>
        <p:spPr>
          <a:xfrm>
            <a:off x="7517146" y="1703626"/>
            <a:ext cx="1488806" cy="641476"/>
          </a:xfrm>
          <a:prstGeom prst="rect">
            <a:avLst/>
          </a:prstGeom>
          <a:solidFill>
            <a:schemeClr val="bg1">
              <a:lumMod val="65000"/>
            </a:schemeClr>
          </a:solidFill>
          <a:ln w="19050">
            <a:solidFill>
              <a:srgbClr val="C00000"/>
            </a:solidFill>
          </a:ln>
        </p:spPr>
        <p:txBody>
          <a:bodyPr wrap="square" rIns="68580" rtlCol="0">
            <a:noAutofit/>
          </a:bodyPr>
          <a:lstStyle/>
          <a:p>
            <a:r>
              <a:rPr lang="en-US" sz="1200" dirty="0">
                <a:solidFill>
                  <a:schemeClr val="bg1"/>
                </a:solidFill>
                <a:cs typeface="Neo Sans Intel"/>
              </a:rPr>
              <a:t>Per-rank OpenMP Potential Gain and Serial Time metrics</a:t>
            </a:r>
          </a:p>
        </p:txBody>
      </p:sp>
      <p:cxnSp>
        <p:nvCxnSpPr>
          <p:cNvPr id="34" name="Straight Connector 33"/>
          <p:cNvCxnSpPr/>
          <p:nvPr/>
        </p:nvCxnSpPr>
        <p:spPr>
          <a:xfrm flipV="1">
            <a:off x="6654297" y="1793789"/>
            <a:ext cx="862848" cy="401989"/>
          </a:xfrm>
          <a:prstGeom prst="line">
            <a:avLst/>
          </a:prstGeom>
          <a:solidFill>
            <a:schemeClr val="bg1">
              <a:lumMod val="65000"/>
            </a:schemeClr>
          </a:solidFill>
          <a:ln w="1905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7278986" y="1852949"/>
            <a:ext cx="238159" cy="342829"/>
          </a:xfrm>
          <a:prstGeom prst="line">
            <a:avLst/>
          </a:prstGeom>
          <a:solidFill>
            <a:schemeClr val="tx2">
              <a:lumMod val="75000"/>
            </a:schemeClr>
          </a:solidFill>
          <a:ln w="19050">
            <a:solidFill>
              <a:srgbClr val="C00000"/>
            </a:solidFill>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467820" y="3227584"/>
            <a:ext cx="2259077" cy="535816"/>
            <a:chOff x="-3789541" y="3672168"/>
            <a:chExt cx="5779646" cy="443433"/>
          </a:xfrm>
          <a:solidFill>
            <a:schemeClr val="bg1">
              <a:lumMod val="65000"/>
            </a:schemeClr>
          </a:solidFill>
        </p:grpSpPr>
        <p:sp>
          <p:nvSpPr>
            <p:cNvPr id="43" name="TextBox 42"/>
            <p:cNvSpPr txBox="1"/>
            <p:nvPr/>
          </p:nvSpPr>
          <p:spPr>
            <a:xfrm>
              <a:off x="-3789541" y="3672168"/>
              <a:ext cx="4362120" cy="390178"/>
            </a:xfrm>
            <a:prstGeom prst="rect">
              <a:avLst/>
            </a:prstGeom>
            <a:grpFill/>
            <a:ln w="19050">
              <a:solidFill>
                <a:srgbClr val="C00000"/>
              </a:solidFill>
            </a:ln>
          </p:spPr>
          <p:txBody>
            <a:bodyPr wrap="square" rIns="68580" rtlCol="0">
              <a:noAutofit/>
            </a:bodyPr>
            <a:lstStyle/>
            <a:p>
              <a:r>
                <a:rPr lang="en-US" sz="1200" dirty="0">
                  <a:solidFill>
                    <a:schemeClr val="bg1"/>
                  </a:solidFill>
                  <a:cs typeface="Neo Sans Intel"/>
                </a:rPr>
                <a:t>Detailed OpenMP</a:t>
              </a:r>
              <a:br>
                <a:rPr lang="en-US" sz="1200" dirty="0">
                  <a:solidFill>
                    <a:schemeClr val="bg1"/>
                  </a:solidFill>
                  <a:cs typeface="Neo Sans Intel"/>
                </a:rPr>
              </a:br>
              <a:r>
                <a:rPr lang="en-US" sz="1200" dirty="0">
                  <a:solidFill>
                    <a:schemeClr val="bg1"/>
                  </a:solidFill>
                  <a:cs typeface="Neo Sans Intel"/>
                </a:rPr>
                <a:t>metrics per MPI ranks</a:t>
              </a:r>
            </a:p>
          </p:txBody>
        </p:sp>
        <p:cxnSp>
          <p:nvCxnSpPr>
            <p:cNvPr id="44" name="Straight Connector 43"/>
            <p:cNvCxnSpPr>
              <a:stCxn id="43" idx="3"/>
            </p:cNvCxnSpPr>
            <p:nvPr/>
          </p:nvCxnSpPr>
          <p:spPr>
            <a:xfrm>
              <a:off x="572579" y="3867257"/>
              <a:ext cx="1417526" cy="248344"/>
            </a:xfrm>
            <a:prstGeom prst="line">
              <a:avLst/>
            </a:prstGeom>
            <a:grpFill/>
            <a:ln w="19050">
              <a:solidFill>
                <a:srgbClr val="C00000"/>
              </a:solidFill>
            </a:ln>
            <a:effectLst/>
          </p:spPr>
          <p:style>
            <a:lnRef idx="2">
              <a:schemeClr val="accent1"/>
            </a:lnRef>
            <a:fillRef idx="0">
              <a:schemeClr val="accent1"/>
            </a:fillRef>
            <a:effectRef idx="1">
              <a:schemeClr val="accent1"/>
            </a:effectRef>
            <a:fontRef idx="minor">
              <a:schemeClr val="tx1"/>
            </a:fontRef>
          </p:style>
        </p:cxnSp>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6897" y="3306068"/>
            <a:ext cx="5930932" cy="14306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91803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E2556C5-CE8C-6547-B838-EA80C61A4AF7}" type="slidenum">
              <a:rPr lang="en-US" smtClean="0"/>
              <a:pPr/>
              <a:t>46</a:t>
            </a:fld>
            <a:endParaRPr lang="en-US" dirty="0"/>
          </a:p>
        </p:txBody>
      </p:sp>
      <p:sp>
        <p:nvSpPr>
          <p:cNvPr id="4" name="Title 3"/>
          <p:cNvSpPr>
            <a:spLocks noGrp="1"/>
          </p:cNvSpPr>
          <p:nvPr>
            <p:ph type="title"/>
          </p:nvPr>
        </p:nvSpPr>
        <p:spPr/>
        <p:txBody>
          <a:bodyPr/>
          <a:lstStyle/>
          <a:p>
            <a:r>
              <a:rPr lang="en-US" dirty="0"/>
              <a:t>Checking MPI Application Correctness</a:t>
            </a:r>
          </a:p>
        </p:txBody>
      </p:sp>
      <p:pic>
        <p:nvPicPr>
          <p:cNvPr id="5" name="Picture 12" descr="Null pointer src code.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70908" y="822832"/>
            <a:ext cx="2926556"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297829" y="1793191"/>
            <a:ext cx="3576638" cy="81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57175" indent="-257175">
              <a:spcBef>
                <a:spcPct val="60000"/>
              </a:spcBef>
            </a:pPr>
            <a:r>
              <a:rPr lang="de-DE" sz="1200" i="1" dirty="0">
                <a:solidFill>
                  <a:schemeClr val="accent1"/>
                </a:solidFill>
                <a:cs typeface="Arial" charset="0"/>
              </a:rPr>
              <a:t>Warnings</a:t>
            </a:r>
            <a:r>
              <a:rPr lang="de-DE" sz="1200" dirty="0">
                <a:solidFill>
                  <a:schemeClr val="accent1"/>
                </a:solidFill>
                <a:cs typeface="Arial" charset="0"/>
              </a:rPr>
              <a:t> indicate potential problems that could cause unexpected behavior (e.g., incomplete message requests, overwriting a send/receive buffer, potential deadlock, etc.).</a:t>
            </a:r>
          </a:p>
        </p:txBody>
      </p:sp>
      <p:pic>
        <p:nvPicPr>
          <p:cNvPr id="7" name="Picture 8" descr="error-1.bmp"/>
          <p:cNvPicPr>
            <a:picLocks noChangeAspect="1"/>
          </p:cNvPicPr>
          <p:nvPr/>
        </p:nvPicPr>
        <p:blipFill>
          <a:blip r:embed="rId5">
            <a:extLst>
              <a:ext uri="{28A0092B-C50C-407E-A947-70E740481C1C}">
                <a14:useLocalDpi xmlns:a14="http://schemas.microsoft.com/office/drawing/2010/main" val="0"/>
              </a:ext>
            </a:extLst>
          </a:blip>
          <a:srcRect b="64861"/>
          <a:stretch>
            <a:fillRect/>
          </a:stretch>
        </p:blipFill>
        <p:spPr bwMode="auto">
          <a:xfrm>
            <a:off x="3224261" y="3740542"/>
            <a:ext cx="4673203" cy="991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warning-1.bmp"/>
          <p:cNvPicPr>
            <a:picLocks noChangeAspect="1"/>
          </p:cNvPicPr>
          <p:nvPr/>
        </p:nvPicPr>
        <p:blipFill>
          <a:blip r:embed="rId6">
            <a:extLst>
              <a:ext uri="{28A0092B-C50C-407E-A947-70E740481C1C}">
                <a14:useLocalDpi xmlns:a14="http://schemas.microsoft.com/office/drawing/2010/main" val="0"/>
              </a:ext>
            </a:extLst>
          </a:blip>
          <a:srcRect b="58913"/>
          <a:stretch>
            <a:fillRect/>
          </a:stretch>
        </p:blipFill>
        <p:spPr bwMode="auto">
          <a:xfrm>
            <a:off x="1175195" y="904985"/>
            <a:ext cx="3714750" cy="81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4137470" y="1640280"/>
            <a:ext cx="752475" cy="205978"/>
          </a:xfrm>
          <a:prstGeom prst="rect">
            <a:avLst/>
          </a:prstGeom>
          <a:noFill/>
          <a:ln w="38100" cap="flat" cmpd="sng" algn="ctr">
            <a:solidFill>
              <a:schemeClr val="bg2"/>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r" eaLnBrk="1" hangingPunct="1">
              <a:defRPr/>
            </a:pPr>
            <a:endParaRPr lang="de-DE" sz="1500">
              <a:cs typeface="Arial" charset="0"/>
            </a:endParaRPr>
          </a:p>
        </p:txBody>
      </p:sp>
      <p:sp>
        <p:nvSpPr>
          <p:cNvPr id="10" name="Line 13"/>
          <p:cNvSpPr>
            <a:spLocks noChangeShapeType="1"/>
          </p:cNvSpPr>
          <p:nvPr/>
        </p:nvSpPr>
        <p:spPr bwMode="auto">
          <a:xfrm>
            <a:off x="4882801" y="1597929"/>
            <a:ext cx="695325" cy="1331119"/>
          </a:xfrm>
          <a:prstGeom prst="line">
            <a:avLst/>
          </a:prstGeom>
          <a:noFill/>
          <a:ln w="19050">
            <a:solidFill>
              <a:schemeClr val="bg2"/>
            </a:solidFill>
            <a:round/>
            <a:headEnd/>
            <a:tailEnd type="arrow" w="med" len="med"/>
          </a:ln>
          <a:effectLst>
            <a:prstShdw prst="shdw17" dist="17961" dir="2700000">
              <a:schemeClr val="bg2">
                <a:gamma/>
                <a:shade val="60000"/>
                <a:invGamma/>
              </a:schemeClr>
            </a:prstShdw>
          </a:effectLst>
        </p:spPr>
        <p:txBody>
          <a:bodyPr/>
          <a:lstStyle/>
          <a:p>
            <a:pPr algn="r" eaLnBrk="1" hangingPunct="1">
              <a:defRPr/>
            </a:pPr>
            <a:endParaRPr lang="de-DE" sz="1500">
              <a:cs typeface="Arial" charset="0"/>
            </a:endParaRPr>
          </a:p>
        </p:txBody>
      </p:sp>
      <p:sp>
        <p:nvSpPr>
          <p:cNvPr id="11" name="Rectangle 5"/>
          <p:cNvSpPr>
            <a:spLocks noChangeArrowheads="1"/>
          </p:cNvSpPr>
          <p:nvPr/>
        </p:nvSpPr>
        <p:spPr bwMode="auto">
          <a:xfrm>
            <a:off x="1297829" y="2732595"/>
            <a:ext cx="3576638" cy="94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57175" indent="-257175">
              <a:spcBef>
                <a:spcPct val="60000"/>
              </a:spcBef>
            </a:pPr>
            <a:r>
              <a:rPr lang="de-DE" sz="1200" i="1" dirty="0">
                <a:solidFill>
                  <a:schemeClr val="accent1"/>
                </a:solidFill>
                <a:cs typeface="Arial" charset="0"/>
              </a:rPr>
              <a:t>Errors</a:t>
            </a:r>
            <a:r>
              <a:rPr lang="de-DE" sz="1200" dirty="0">
                <a:solidFill>
                  <a:schemeClr val="accent1"/>
                </a:solidFill>
                <a:cs typeface="Arial" charset="0"/>
              </a:rPr>
              <a:t> indicate problems that violate the MPI standard or definitely cause behavior not intended by the programmer (e.g., incomplete collectives, API errors, corrupting a send/receive buffer, deadlock, etc.).</a:t>
            </a:r>
          </a:p>
        </p:txBody>
      </p:sp>
    </p:spTree>
    <p:custDataLst>
      <p:tags r:id="rId1"/>
    </p:custDataLst>
    <p:extLst>
      <p:ext uri="{BB962C8B-B14F-4D97-AF65-F5344CB8AC3E}">
        <p14:creationId xmlns:p14="http://schemas.microsoft.com/office/powerpoint/2010/main" val="73948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EF5C-E73E-7246-A989-3AAE2791BE2D}"/>
              </a:ext>
            </a:extLst>
          </p:cNvPr>
          <p:cNvSpPr>
            <a:spLocks noGrp="1"/>
          </p:cNvSpPr>
          <p:nvPr>
            <p:ph type="title"/>
          </p:nvPr>
        </p:nvSpPr>
        <p:spPr/>
        <p:txBody>
          <a:bodyPr/>
          <a:lstStyle/>
          <a:p>
            <a:r>
              <a:rPr lang="en-US" dirty="0"/>
              <a:t>Real World Uses</a:t>
            </a:r>
          </a:p>
        </p:txBody>
      </p:sp>
      <p:sp>
        <p:nvSpPr>
          <p:cNvPr id="3" name="Text Placeholder 2">
            <a:extLst>
              <a:ext uri="{FF2B5EF4-FFF2-40B4-BE49-F238E27FC236}">
                <a16:creationId xmlns:a16="http://schemas.microsoft.com/office/drawing/2014/main" id="{B6E10AE9-4A70-7742-A361-55FE053A22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0878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543B30-E8ED-E64A-B08C-518294B064DA}"/>
              </a:ext>
            </a:extLst>
          </p:cNvPr>
          <p:cNvSpPr>
            <a:spLocks noGrp="1"/>
          </p:cNvSpPr>
          <p:nvPr>
            <p:ph type="sldNum" sz="quarter" idx="12"/>
          </p:nvPr>
        </p:nvSpPr>
        <p:spPr/>
        <p:txBody>
          <a:bodyPr/>
          <a:lstStyle/>
          <a:p>
            <a:fld id="{EE2556C5-CE8C-6547-B838-EA80C61A4AF7}" type="slidenum">
              <a:rPr lang="en-US" smtClean="0"/>
              <a:pPr/>
              <a:t>48</a:t>
            </a:fld>
            <a:endParaRPr lang="en-US" dirty="0"/>
          </a:p>
        </p:txBody>
      </p:sp>
      <p:sp>
        <p:nvSpPr>
          <p:cNvPr id="3" name="Title 2">
            <a:extLst>
              <a:ext uri="{FF2B5EF4-FFF2-40B4-BE49-F238E27FC236}">
                <a16:creationId xmlns:a16="http://schemas.microsoft.com/office/drawing/2014/main" id="{F7AED6AF-5D59-284A-AD56-BC8C3F9EB0A4}"/>
              </a:ext>
            </a:extLst>
          </p:cNvPr>
          <p:cNvSpPr>
            <a:spLocks noGrp="1"/>
          </p:cNvSpPr>
          <p:nvPr>
            <p:ph type="title"/>
          </p:nvPr>
        </p:nvSpPr>
        <p:spPr/>
        <p:txBody>
          <a:bodyPr/>
          <a:lstStyle/>
          <a:p>
            <a:r>
              <a:rPr lang="en-US" dirty="0"/>
              <a:t>Who Uses MPI?</a:t>
            </a:r>
          </a:p>
        </p:txBody>
      </p:sp>
      <p:sp>
        <p:nvSpPr>
          <p:cNvPr id="4" name="Content Placeholder 3">
            <a:extLst>
              <a:ext uri="{FF2B5EF4-FFF2-40B4-BE49-F238E27FC236}">
                <a16:creationId xmlns:a16="http://schemas.microsoft.com/office/drawing/2014/main" id="{104DB6A4-2320-7A40-BEE5-611024247865}"/>
              </a:ext>
            </a:extLst>
          </p:cNvPr>
          <p:cNvSpPr>
            <a:spLocks noGrp="1"/>
          </p:cNvSpPr>
          <p:nvPr>
            <p:ph sz="quarter" idx="13"/>
          </p:nvPr>
        </p:nvSpPr>
        <p:spPr/>
        <p:txBody>
          <a:bodyPr/>
          <a:lstStyle/>
          <a:p>
            <a:pPr marL="285750" indent="-285750">
              <a:buFont typeface="Arial" panose="020B0604020202020204" pitchFamily="34" charset="0"/>
              <a:buChar char="•"/>
            </a:pPr>
            <a:r>
              <a:rPr lang="en-US" dirty="0"/>
              <a:t>Scientific computing</a:t>
            </a:r>
          </a:p>
          <a:p>
            <a:pPr marL="511175" lvl="1" indent="-285750">
              <a:buFont typeface="Arial" panose="020B0604020202020204" pitchFamily="34" charset="0"/>
              <a:buChar char="•"/>
            </a:pPr>
            <a:r>
              <a:rPr lang="en-US" dirty="0"/>
              <a:t>Universities and national laboratories</a:t>
            </a:r>
          </a:p>
          <a:p>
            <a:pPr marL="285750" indent="-285750">
              <a:buFont typeface="Arial" panose="020B0604020202020204" pitchFamily="34" charset="0"/>
              <a:buChar char="•"/>
            </a:pPr>
            <a:r>
              <a:rPr lang="en-US" dirty="0"/>
              <a:t>Commercial Users</a:t>
            </a:r>
          </a:p>
          <a:p>
            <a:pPr marL="511175" lvl="1" indent="-285750">
              <a:buFont typeface="Arial" panose="020B0604020202020204" pitchFamily="34" charset="0"/>
              <a:buChar char="•"/>
            </a:pPr>
            <a:r>
              <a:rPr lang="en-US" dirty="0"/>
              <a:t>Oil &amp; Gas companies are a big user</a:t>
            </a:r>
          </a:p>
          <a:p>
            <a:pPr marL="285750" indent="-285750">
              <a:buFont typeface="Arial" panose="020B0604020202020204" pitchFamily="34" charset="0"/>
              <a:buChar char="•"/>
            </a:pPr>
            <a:r>
              <a:rPr lang="en-US" dirty="0"/>
              <a:t>Other programming models (as the runtime for communication)</a:t>
            </a:r>
          </a:p>
          <a:p>
            <a:pPr marL="511175" lvl="1" indent="-285750">
              <a:buFont typeface="Arial" panose="020B0604020202020204" pitchFamily="34" charset="0"/>
              <a:buChar char="•"/>
            </a:pPr>
            <a:r>
              <a:rPr lang="en-US" dirty="0"/>
              <a:t>Parallel Global Address Space, Machine/Deep Learning Frameworks</a:t>
            </a:r>
          </a:p>
          <a:p>
            <a:pPr marL="285750" indent="-285750">
              <a:buFont typeface="Arial" panose="020B0604020202020204" pitchFamily="34" charset="0"/>
              <a:buChar char="•"/>
            </a:pPr>
            <a:r>
              <a:rPr lang="en-US" dirty="0"/>
              <a:t>Single-Node Systems</a:t>
            </a:r>
          </a:p>
          <a:p>
            <a:pPr marL="511175" lvl="1" indent="-285750">
              <a:buFont typeface="Arial" panose="020B0604020202020204" pitchFamily="34" charset="0"/>
              <a:buChar char="•"/>
            </a:pPr>
            <a:r>
              <a:rPr lang="en-US" dirty="0" err="1"/>
              <a:t>Matlab</a:t>
            </a:r>
            <a:endParaRPr lang="en-US" dirty="0"/>
          </a:p>
        </p:txBody>
      </p:sp>
      <p:sp>
        <p:nvSpPr>
          <p:cNvPr id="5" name="Footer Placeholder 4">
            <a:extLst>
              <a:ext uri="{FF2B5EF4-FFF2-40B4-BE49-F238E27FC236}">
                <a16:creationId xmlns:a16="http://schemas.microsoft.com/office/drawing/2014/main" id="{02E9A727-D339-BC48-992F-0AAFC8E75DBC}"/>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2533533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8922-4B36-3148-AA63-DB0A2C59C75A}"/>
              </a:ext>
            </a:extLst>
          </p:cNvPr>
          <p:cNvSpPr>
            <a:spLocks noGrp="1"/>
          </p:cNvSpPr>
          <p:nvPr>
            <p:ph type="title"/>
          </p:nvPr>
        </p:nvSpPr>
        <p:spPr/>
        <p:txBody>
          <a:bodyPr/>
          <a:lstStyle/>
          <a:p>
            <a:r>
              <a:rPr lang="en-US" dirty="0"/>
              <a:t>Wrapping Up</a:t>
            </a:r>
          </a:p>
        </p:txBody>
      </p:sp>
      <p:sp>
        <p:nvSpPr>
          <p:cNvPr id="3" name="Text Placeholder 2">
            <a:extLst>
              <a:ext uri="{FF2B5EF4-FFF2-40B4-BE49-F238E27FC236}">
                <a16:creationId xmlns:a16="http://schemas.microsoft.com/office/drawing/2014/main" id="{58E16522-7B48-C74A-AA66-2800841F7AF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9230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73A545-9363-1247-A396-8494FD0A0BA4}"/>
              </a:ext>
            </a:extLst>
          </p:cNvPr>
          <p:cNvSpPr>
            <a:spLocks noGrp="1"/>
          </p:cNvSpPr>
          <p:nvPr>
            <p:ph type="sldNum" sz="quarter" idx="12"/>
          </p:nvPr>
        </p:nvSpPr>
        <p:spPr/>
        <p:txBody>
          <a:bodyPr/>
          <a:lstStyle/>
          <a:p>
            <a:fld id="{EE2556C5-CE8C-6547-B838-EA80C61A4AF7}" type="slidenum">
              <a:rPr lang="en-US" smtClean="0"/>
              <a:pPr/>
              <a:t>5</a:t>
            </a:fld>
            <a:endParaRPr lang="en-US" dirty="0"/>
          </a:p>
        </p:txBody>
      </p:sp>
      <p:sp>
        <p:nvSpPr>
          <p:cNvPr id="3" name="Title 2">
            <a:extLst>
              <a:ext uri="{FF2B5EF4-FFF2-40B4-BE49-F238E27FC236}">
                <a16:creationId xmlns:a16="http://schemas.microsoft.com/office/drawing/2014/main" id="{724F36CC-008F-7A45-B91C-B4F517BBCD6B}"/>
              </a:ext>
            </a:extLst>
          </p:cNvPr>
          <p:cNvSpPr>
            <a:spLocks noGrp="1"/>
          </p:cNvSpPr>
          <p:nvPr>
            <p:ph type="title"/>
          </p:nvPr>
        </p:nvSpPr>
        <p:spPr/>
        <p:txBody>
          <a:bodyPr/>
          <a:lstStyle/>
          <a:p>
            <a:r>
              <a:rPr lang="en-US" dirty="0"/>
              <a:t>What Are Collectives?</a:t>
            </a:r>
          </a:p>
        </p:txBody>
      </p:sp>
      <p:sp>
        <p:nvSpPr>
          <p:cNvPr id="4" name="Content Placeholder 3">
            <a:extLst>
              <a:ext uri="{FF2B5EF4-FFF2-40B4-BE49-F238E27FC236}">
                <a16:creationId xmlns:a16="http://schemas.microsoft.com/office/drawing/2014/main" id="{DE71A79A-3028-804D-8785-24AFF908DAB6}"/>
              </a:ext>
            </a:extLst>
          </p:cNvPr>
          <p:cNvSpPr>
            <a:spLocks noGrp="1"/>
          </p:cNvSpPr>
          <p:nvPr>
            <p:ph sz="quarter" idx="13"/>
          </p:nvPr>
        </p:nvSpPr>
        <p:spPr>
          <a:xfrm>
            <a:off x="455612" y="1203325"/>
            <a:ext cx="4973749" cy="3425825"/>
          </a:xfrm>
        </p:spPr>
        <p:txBody>
          <a:bodyPr/>
          <a:lstStyle/>
          <a:p>
            <a:r>
              <a:rPr lang="en-US" dirty="0"/>
              <a:t>A group of processes works together to accomplish something.</a:t>
            </a:r>
          </a:p>
          <a:p>
            <a:pPr marL="285750" indent="-285750">
              <a:buFont typeface="Arial" panose="020B0604020202020204" pitchFamily="34" charset="0"/>
              <a:buChar char="•"/>
            </a:pPr>
            <a:r>
              <a:rPr lang="en-US" dirty="0"/>
              <a:t>E.g. Calculate a value, distribute some data, gather a result, synchronize operations, etc.</a:t>
            </a:r>
          </a:p>
          <a:p>
            <a:r>
              <a:rPr lang="en-US" dirty="0"/>
              <a:t>Instead of sending a value to each process in a </a:t>
            </a:r>
            <a:r>
              <a:rPr lang="en-US" dirty="0">
                <a:latin typeface="Menlo" panose="020B0609030804020204" pitchFamily="49" charset="0"/>
                <a:ea typeface="Menlo" panose="020B0609030804020204" pitchFamily="49" charset="0"/>
                <a:cs typeface="Menlo" panose="020B0609030804020204" pitchFamily="49" charset="0"/>
              </a:rPr>
              <a:t>for</a:t>
            </a:r>
            <a:r>
              <a:rPr lang="en-US" dirty="0"/>
              <a:t> loop, use one </a:t>
            </a:r>
            <a:r>
              <a:rPr lang="en-US" b="1" dirty="0"/>
              <a:t>collective</a:t>
            </a:r>
            <a:r>
              <a:rPr lang="en-US" dirty="0"/>
              <a:t> call and let MPI optimize doing that for you.</a:t>
            </a:r>
          </a:p>
        </p:txBody>
      </p:sp>
      <p:sp>
        <p:nvSpPr>
          <p:cNvPr id="5" name="Footer Placeholder 4">
            <a:extLst>
              <a:ext uri="{FF2B5EF4-FFF2-40B4-BE49-F238E27FC236}">
                <a16:creationId xmlns:a16="http://schemas.microsoft.com/office/drawing/2014/main" id="{9834474C-9A9A-F842-8F43-57029693069B}"/>
              </a:ext>
            </a:extLst>
          </p:cNvPr>
          <p:cNvSpPr>
            <a:spLocks noGrp="1"/>
          </p:cNvSpPr>
          <p:nvPr>
            <p:ph type="ftr" sz="quarter" idx="3"/>
          </p:nvPr>
        </p:nvSpPr>
        <p:spPr/>
        <p:txBody>
          <a:bodyPr/>
          <a:lstStyle/>
          <a:p>
            <a:endParaRPr lang="en-US" dirty="0"/>
          </a:p>
        </p:txBody>
      </p:sp>
      <p:grpSp>
        <p:nvGrpSpPr>
          <p:cNvPr id="33" name="Group 32">
            <a:extLst>
              <a:ext uri="{FF2B5EF4-FFF2-40B4-BE49-F238E27FC236}">
                <a16:creationId xmlns:a16="http://schemas.microsoft.com/office/drawing/2014/main" id="{8F3B0B7C-DE95-214F-BC7C-31E6679A31AD}"/>
              </a:ext>
            </a:extLst>
          </p:cNvPr>
          <p:cNvGrpSpPr/>
          <p:nvPr/>
        </p:nvGrpSpPr>
        <p:grpSpPr>
          <a:xfrm>
            <a:off x="5813090" y="1177528"/>
            <a:ext cx="2659590" cy="911860"/>
            <a:chOff x="1290245" y="2916237"/>
            <a:chExt cx="3606631" cy="1363775"/>
          </a:xfrm>
        </p:grpSpPr>
        <p:sp>
          <p:nvSpPr>
            <p:cNvPr id="6" name="Oval 5">
              <a:extLst>
                <a:ext uri="{FF2B5EF4-FFF2-40B4-BE49-F238E27FC236}">
                  <a16:creationId xmlns:a16="http://schemas.microsoft.com/office/drawing/2014/main" id="{92D81B7B-4536-7F44-B7ED-19F3E2E4394C}"/>
                </a:ext>
              </a:extLst>
            </p:cNvPr>
            <p:cNvSpPr/>
            <p:nvPr/>
          </p:nvSpPr>
          <p:spPr>
            <a:xfrm>
              <a:off x="2897286" y="2916237"/>
              <a:ext cx="453828" cy="453828"/>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0229BB8-C617-454A-9EA4-3A04F5CB0B08}"/>
                </a:ext>
              </a:extLst>
            </p:cNvPr>
            <p:cNvSpPr/>
            <p:nvPr/>
          </p:nvSpPr>
          <p:spPr>
            <a:xfrm>
              <a:off x="1290245" y="3826184"/>
              <a:ext cx="453828" cy="453828"/>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6F9438B-6B3F-0B4B-A7EE-0275DD3B328D}"/>
                </a:ext>
              </a:extLst>
            </p:cNvPr>
            <p:cNvSpPr/>
            <p:nvPr/>
          </p:nvSpPr>
          <p:spPr>
            <a:xfrm>
              <a:off x="1934475" y="3826184"/>
              <a:ext cx="453828" cy="453828"/>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8698E0F-F7CA-9048-A052-738468150D64}"/>
                </a:ext>
              </a:extLst>
            </p:cNvPr>
            <p:cNvSpPr/>
            <p:nvPr/>
          </p:nvSpPr>
          <p:spPr>
            <a:xfrm>
              <a:off x="2578705" y="3826184"/>
              <a:ext cx="453828" cy="453828"/>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52583E6-715B-3D45-8ACD-252C0C5FEAE8}"/>
                </a:ext>
              </a:extLst>
            </p:cNvPr>
            <p:cNvSpPr/>
            <p:nvPr/>
          </p:nvSpPr>
          <p:spPr>
            <a:xfrm>
              <a:off x="3154588" y="3826184"/>
              <a:ext cx="453828" cy="453828"/>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F267521-4895-984B-BB0F-D1C85BCF15FB}"/>
                </a:ext>
              </a:extLst>
            </p:cNvPr>
            <p:cNvSpPr/>
            <p:nvPr/>
          </p:nvSpPr>
          <p:spPr>
            <a:xfrm>
              <a:off x="3798818" y="3826184"/>
              <a:ext cx="453828" cy="453828"/>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E828104-90E7-324E-AA84-58141CB3DCED}"/>
                </a:ext>
              </a:extLst>
            </p:cNvPr>
            <p:cNvSpPr/>
            <p:nvPr/>
          </p:nvSpPr>
          <p:spPr>
            <a:xfrm>
              <a:off x="4443048" y="3826184"/>
              <a:ext cx="453828" cy="453828"/>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A9A3B241-3416-F646-8FB6-6E97E3FB2CDB}"/>
                </a:ext>
              </a:extLst>
            </p:cNvPr>
            <p:cNvCxnSpPr>
              <a:stCxn id="6" idx="2"/>
              <a:endCxn id="8" idx="0"/>
            </p:cNvCxnSpPr>
            <p:nvPr/>
          </p:nvCxnSpPr>
          <p:spPr>
            <a:xfrm flipH="1">
              <a:off x="1517159" y="3143151"/>
              <a:ext cx="1380127" cy="683033"/>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22" name="Straight Arrow Connector 21">
              <a:extLst>
                <a:ext uri="{FF2B5EF4-FFF2-40B4-BE49-F238E27FC236}">
                  <a16:creationId xmlns:a16="http://schemas.microsoft.com/office/drawing/2014/main" id="{85E65C38-941D-6A4A-B45D-2CAEE9BA6181}"/>
                </a:ext>
              </a:extLst>
            </p:cNvPr>
            <p:cNvCxnSpPr>
              <a:stCxn id="6" idx="3"/>
              <a:endCxn id="9" idx="0"/>
            </p:cNvCxnSpPr>
            <p:nvPr/>
          </p:nvCxnSpPr>
          <p:spPr>
            <a:xfrm flipH="1">
              <a:off x="2161389" y="3303603"/>
              <a:ext cx="802359" cy="522581"/>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24" name="Straight Arrow Connector 23">
              <a:extLst>
                <a:ext uri="{FF2B5EF4-FFF2-40B4-BE49-F238E27FC236}">
                  <a16:creationId xmlns:a16="http://schemas.microsoft.com/office/drawing/2014/main" id="{69654E1B-15A8-5445-9FE5-531A231BB429}"/>
                </a:ext>
              </a:extLst>
            </p:cNvPr>
            <p:cNvCxnSpPr>
              <a:stCxn id="6" idx="4"/>
              <a:endCxn id="10" idx="0"/>
            </p:cNvCxnSpPr>
            <p:nvPr/>
          </p:nvCxnSpPr>
          <p:spPr>
            <a:xfrm flipH="1">
              <a:off x="2805619" y="3370065"/>
              <a:ext cx="318581" cy="456119"/>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26" name="Straight Arrow Connector 25">
              <a:extLst>
                <a:ext uri="{FF2B5EF4-FFF2-40B4-BE49-F238E27FC236}">
                  <a16:creationId xmlns:a16="http://schemas.microsoft.com/office/drawing/2014/main" id="{C4D63D00-5A53-934F-857E-5F402D981AA4}"/>
                </a:ext>
              </a:extLst>
            </p:cNvPr>
            <p:cNvCxnSpPr>
              <a:stCxn id="6" idx="4"/>
              <a:endCxn id="11" idx="0"/>
            </p:cNvCxnSpPr>
            <p:nvPr/>
          </p:nvCxnSpPr>
          <p:spPr>
            <a:xfrm>
              <a:off x="3124200" y="3370065"/>
              <a:ext cx="257302" cy="456119"/>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28" name="Straight Arrow Connector 27">
              <a:extLst>
                <a:ext uri="{FF2B5EF4-FFF2-40B4-BE49-F238E27FC236}">
                  <a16:creationId xmlns:a16="http://schemas.microsoft.com/office/drawing/2014/main" id="{A3846B5A-F923-044D-9A7F-1EDB6A1E4749}"/>
                </a:ext>
              </a:extLst>
            </p:cNvPr>
            <p:cNvCxnSpPr>
              <a:stCxn id="6" idx="5"/>
              <a:endCxn id="12" idx="0"/>
            </p:cNvCxnSpPr>
            <p:nvPr/>
          </p:nvCxnSpPr>
          <p:spPr>
            <a:xfrm>
              <a:off x="3284652" y="3303603"/>
              <a:ext cx="741080" cy="522581"/>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cxnSp>
          <p:nvCxnSpPr>
            <p:cNvPr id="30" name="Straight Arrow Connector 29">
              <a:extLst>
                <a:ext uri="{FF2B5EF4-FFF2-40B4-BE49-F238E27FC236}">
                  <a16:creationId xmlns:a16="http://schemas.microsoft.com/office/drawing/2014/main" id="{F0FBC7C8-4850-2449-94A9-0F0CA12C61E6}"/>
                </a:ext>
              </a:extLst>
            </p:cNvPr>
            <p:cNvCxnSpPr>
              <a:stCxn id="6" idx="6"/>
              <a:endCxn id="13" idx="0"/>
            </p:cNvCxnSpPr>
            <p:nvPr/>
          </p:nvCxnSpPr>
          <p:spPr>
            <a:xfrm>
              <a:off x="3351114" y="3143151"/>
              <a:ext cx="1318848" cy="683033"/>
            </a:xfrm>
            <a:prstGeom prst="straightConnector1">
              <a:avLst/>
            </a:prstGeom>
            <a:ln>
              <a:tailEnd type="triangle"/>
            </a:ln>
          </p:spPr>
          <p:style>
            <a:lnRef idx="2">
              <a:schemeClr val="accent5">
                <a:shade val="50000"/>
              </a:schemeClr>
            </a:lnRef>
            <a:fillRef idx="1">
              <a:schemeClr val="accent5"/>
            </a:fillRef>
            <a:effectRef idx="0">
              <a:schemeClr val="accent5"/>
            </a:effectRef>
            <a:fontRef idx="minor">
              <a:schemeClr val="lt1"/>
            </a:fontRef>
          </p:style>
        </p:cxnSp>
      </p:grpSp>
      <p:grpSp>
        <p:nvGrpSpPr>
          <p:cNvPr id="80" name="Group 79">
            <a:extLst>
              <a:ext uri="{FF2B5EF4-FFF2-40B4-BE49-F238E27FC236}">
                <a16:creationId xmlns:a16="http://schemas.microsoft.com/office/drawing/2014/main" id="{C1903C01-B552-454C-AEA1-B3E2726BB739}"/>
              </a:ext>
            </a:extLst>
          </p:cNvPr>
          <p:cNvGrpSpPr/>
          <p:nvPr/>
        </p:nvGrpSpPr>
        <p:grpSpPr>
          <a:xfrm>
            <a:off x="5970432" y="2903813"/>
            <a:ext cx="2342509" cy="1215304"/>
            <a:chOff x="5927885" y="2383009"/>
            <a:chExt cx="2342509" cy="1215304"/>
          </a:xfrm>
        </p:grpSpPr>
        <p:sp>
          <p:nvSpPr>
            <p:cNvPr id="35" name="Oval 34">
              <a:extLst>
                <a:ext uri="{FF2B5EF4-FFF2-40B4-BE49-F238E27FC236}">
                  <a16:creationId xmlns:a16="http://schemas.microsoft.com/office/drawing/2014/main" id="{6DF89BD4-C8B0-984A-8FAA-20D40DA99BBB}"/>
                </a:ext>
              </a:extLst>
            </p:cNvPr>
            <p:cNvSpPr/>
            <p:nvPr/>
          </p:nvSpPr>
          <p:spPr>
            <a:xfrm>
              <a:off x="6933008" y="2383009"/>
              <a:ext cx="334660" cy="303443"/>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01F18DF-2E57-1047-9D55-35DB750EE3B0}"/>
                </a:ext>
              </a:extLst>
            </p:cNvPr>
            <p:cNvSpPr/>
            <p:nvPr/>
          </p:nvSpPr>
          <p:spPr>
            <a:xfrm>
              <a:off x="5927885" y="3286161"/>
              <a:ext cx="334660" cy="303443"/>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B5A4C3D-E068-DA47-BD00-48A95A93AACF}"/>
                </a:ext>
              </a:extLst>
            </p:cNvPr>
            <p:cNvSpPr/>
            <p:nvPr/>
          </p:nvSpPr>
          <p:spPr>
            <a:xfrm>
              <a:off x="6599602" y="3294869"/>
              <a:ext cx="334660" cy="303443"/>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451D7BCD-D7C3-0E4C-A0AF-4875A218474C}"/>
                </a:ext>
              </a:extLst>
            </p:cNvPr>
            <p:cNvSpPr/>
            <p:nvPr/>
          </p:nvSpPr>
          <p:spPr>
            <a:xfrm>
              <a:off x="6263630" y="2849235"/>
              <a:ext cx="334660" cy="303443"/>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FAF281D-A9E6-E345-94CA-8B733FE391C9}"/>
                </a:ext>
              </a:extLst>
            </p:cNvPr>
            <p:cNvSpPr/>
            <p:nvPr/>
          </p:nvSpPr>
          <p:spPr>
            <a:xfrm>
              <a:off x="7602328" y="2849235"/>
              <a:ext cx="334660" cy="303443"/>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B9E4AAE-1EEC-3346-BBE9-030C9FB87EC5}"/>
                </a:ext>
              </a:extLst>
            </p:cNvPr>
            <p:cNvSpPr/>
            <p:nvPr/>
          </p:nvSpPr>
          <p:spPr>
            <a:xfrm>
              <a:off x="7267668" y="3286160"/>
              <a:ext cx="334660" cy="303443"/>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4288540-A537-4B4E-8EA4-312EDE48677E}"/>
                </a:ext>
              </a:extLst>
            </p:cNvPr>
            <p:cNvSpPr/>
            <p:nvPr/>
          </p:nvSpPr>
          <p:spPr>
            <a:xfrm>
              <a:off x="7935734" y="3294870"/>
              <a:ext cx="334660" cy="303443"/>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B9CBD534-E778-924E-AC40-A6F3F10E999B}"/>
                </a:ext>
              </a:extLst>
            </p:cNvPr>
            <p:cNvCxnSpPr>
              <a:cxnSpLocks/>
              <a:stCxn id="39" idx="3"/>
              <a:endCxn id="37" idx="0"/>
            </p:cNvCxnSpPr>
            <p:nvPr/>
          </p:nvCxnSpPr>
          <p:spPr>
            <a:xfrm flipH="1">
              <a:off x="6095215" y="3108240"/>
              <a:ext cx="217425" cy="177921"/>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46" name="Straight Arrow Connector 45">
              <a:extLst>
                <a:ext uri="{FF2B5EF4-FFF2-40B4-BE49-F238E27FC236}">
                  <a16:creationId xmlns:a16="http://schemas.microsoft.com/office/drawing/2014/main" id="{1A811E9B-D8F8-E840-9319-21F19416B39D}"/>
                </a:ext>
              </a:extLst>
            </p:cNvPr>
            <p:cNvCxnSpPr>
              <a:cxnSpLocks/>
              <a:stCxn id="39" idx="5"/>
              <a:endCxn id="38" idx="0"/>
            </p:cNvCxnSpPr>
            <p:nvPr/>
          </p:nvCxnSpPr>
          <p:spPr>
            <a:xfrm>
              <a:off x="6549280" y="3108240"/>
              <a:ext cx="217652" cy="186629"/>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47" name="Straight Arrow Connector 46">
              <a:extLst>
                <a:ext uri="{FF2B5EF4-FFF2-40B4-BE49-F238E27FC236}">
                  <a16:creationId xmlns:a16="http://schemas.microsoft.com/office/drawing/2014/main" id="{C5960BAA-3875-384E-BA65-D274891D171E}"/>
                </a:ext>
              </a:extLst>
            </p:cNvPr>
            <p:cNvCxnSpPr>
              <a:cxnSpLocks/>
              <a:stCxn id="35" idx="3"/>
              <a:endCxn id="39" idx="0"/>
            </p:cNvCxnSpPr>
            <p:nvPr/>
          </p:nvCxnSpPr>
          <p:spPr>
            <a:xfrm flipH="1">
              <a:off x="6430960" y="2642014"/>
              <a:ext cx="551058" cy="207221"/>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48" name="Straight Arrow Connector 47">
              <a:extLst>
                <a:ext uri="{FF2B5EF4-FFF2-40B4-BE49-F238E27FC236}">
                  <a16:creationId xmlns:a16="http://schemas.microsoft.com/office/drawing/2014/main" id="{74ECA4D5-997C-C34A-9D69-1FE1FD6FBD67}"/>
                </a:ext>
              </a:extLst>
            </p:cNvPr>
            <p:cNvCxnSpPr>
              <a:cxnSpLocks/>
              <a:stCxn id="35" idx="5"/>
              <a:endCxn id="40" idx="0"/>
            </p:cNvCxnSpPr>
            <p:nvPr/>
          </p:nvCxnSpPr>
          <p:spPr>
            <a:xfrm>
              <a:off x="7218658" y="2642014"/>
              <a:ext cx="551000" cy="207221"/>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49" name="Straight Arrow Connector 48">
              <a:extLst>
                <a:ext uri="{FF2B5EF4-FFF2-40B4-BE49-F238E27FC236}">
                  <a16:creationId xmlns:a16="http://schemas.microsoft.com/office/drawing/2014/main" id="{A6C49EFC-1A70-1349-A32D-EC6509E74382}"/>
                </a:ext>
              </a:extLst>
            </p:cNvPr>
            <p:cNvCxnSpPr>
              <a:cxnSpLocks/>
              <a:stCxn id="40" idx="3"/>
              <a:endCxn id="41" idx="0"/>
            </p:cNvCxnSpPr>
            <p:nvPr/>
          </p:nvCxnSpPr>
          <p:spPr>
            <a:xfrm flipH="1">
              <a:off x="7434998" y="3108240"/>
              <a:ext cx="216340" cy="17792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cxnSp>
          <p:nvCxnSpPr>
            <p:cNvPr id="50" name="Straight Arrow Connector 49">
              <a:extLst>
                <a:ext uri="{FF2B5EF4-FFF2-40B4-BE49-F238E27FC236}">
                  <a16:creationId xmlns:a16="http://schemas.microsoft.com/office/drawing/2014/main" id="{CB82FAFA-7C78-BC42-B823-15DCF1F528AE}"/>
                </a:ext>
              </a:extLst>
            </p:cNvPr>
            <p:cNvCxnSpPr>
              <a:cxnSpLocks/>
              <a:stCxn id="40" idx="5"/>
              <a:endCxn id="42" idx="0"/>
            </p:cNvCxnSpPr>
            <p:nvPr/>
          </p:nvCxnSpPr>
          <p:spPr>
            <a:xfrm>
              <a:off x="7887978" y="3108240"/>
              <a:ext cx="215086" cy="186630"/>
            </a:xfrm>
            <a:prstGeom prst="straightConnector1">
              <a:avLst/>
            </a:prstGeom>
            <a:ln>
              <a:tailEnd type="triangle"/>
            </a:ln>
          </p:spPr>
          <p:style>
            <a:lnRef idx="2">
              <a:schemeClr val="accent2">
                <a:shade val="50000"/>
              </a:schemeClr>
            </a:lnRef>
            <a:fillRef idx="1">
              <a:schemeClr val="accent2"/>
            </a:fillRef>
            <a:effectRef idx="0">
              <a:schemeClr val="accent2"/>
            </a:effectRef>
            <a:fontRef idx="minor">
              <a:schemeClr val="lt1"/>
            </a:fontRef>
          </p:style>
        </p:cxnSp>
      </p:grpSp>
    </p:spTree>
    <p:extLst>
      <p:ext uri="{BB962C8B-B14F-4D97-AF65-F5344CB8AC3E}">
        <p14:creationId xmlns:p14="http://schemas.microsoft.com/office/powerpoint/2010/main" val="566344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CAC69C-B7EE-7E40-A231-4B44DDC63683}"/>
              </a:ext>
            </a:extLst>
          </p:cNvPr>
          <p:cNvSpPr>
            <a:spLocks noGrp="1"/>
          </p:cNvSpPr>
          <p:nvPr>
            <p:ph type="sldNum" sz="quarter" idx="12"/>
          </p:nvPr>
        </p:nvSpPr>
        <p:spPr/>
        <p:txBody>
          <a:bodyPr/>
          <a:lstStyle/>
          <a:p>
            <a:fld id="{EE2556C5-CE8C-6547-B838-EA80C61A4AF7}" type="slidenum">
              <a:rPr lang="en-US" smtClean="0"/>
              <a:pPr/>
              <a:t>50</a:t>
            </a:fld>
            <a:endParaRPr lang="en-US" dirty="0"/>
          </a:p>
        </p:txBody>
      </p:sp>
      <p:sp>
        <p:nvSpPr>
          <p:cNvPr id="3" name="Title 2">
            <a:extLst>
              <a:ext uri="{FF2B5EF4-FFF2-40B4-BE49-F238E27FC236}">
                <a16:creationId xmlns:a16="http://schemas.microsoft.com/office/drawing/2014/main" id="{9089A84C-153F-D044-A5AF-C18805A83A04}"/>
              </a:ext>
            </a:extLst>
          </p:cNvPr>
          <p:cNvSpPr>
            <a:spLocks noGrp="1"/>
          </p:cNvSpPr>
          <p:nvPr>
            <p:ph type="title"/>
          </p:nvPr>
        </p:nvSpPr>
        <p:spPr/>
        <p:txBody>
          <a:bodyPr/>
          <a:lstStyle/>
          <a:p>
            <a:r>
              <a:rPr lang="en-US" dirty="0"/>
              <a:t>What did we learn?</a:t>
            </a:r>
          </a:p>
        </p:txBody>
      </p:sp>
      <p:sp>
        <p:nvSpPr>
          <p:cNvPr id="4" name="Content Placeholder 3">
            <a:extLst>
              <a:ext uri="{FF2B5EF4-FFF2-40B4-BE49-F238E27FC236}">
                <a16:creationId xmlns:a16="http://schemas.microsoft.com/office/drawing/2014/main" id="{CF5EE465-413A-9F41-9DBC-2074F0A0700E}"/>
              </a:ext>
            </a:extLst>
          </p:cNvPr>
          <p:cNvSpPr>
            <a:spLocks noGrp="1"/>
          </p:cNvSpPr>
          <p:nvPr>
            <p:ph sz="quarter" idx="13"/>
          </p:nvPr>
        </p:nvSpPr>
        <p:spPr/>
        <p:txBody>
          <a:bodyPr numCol="2"/>
          <a:lstStyle/>
          <a:p>
            <a:pPr marL="285750" indent="-285750">
              <a:buFont typeface="Arial" panose="020B0604020202020204" pitchFamily="34" charset="0"/>
              <a:buChar char="•"/>
            </a:pPr>
            <a:r>
              <a:rPr lang="en-US" dirty="0"/>
              <a:t>What is MPI (and the implementations of it)?</a:t>
            </a:r>
          </a:p>
          <a:p>
            <a:pPr marL="285750" indent="-285750">
              <a:buFont typeface="Arial" panose="020B0604020202020204" pitchFamily="34" charset="0"/>
              <a:buChar char="•"/>
            </a:pPr>
            <a:r>
              <a:rPr lang="en-US" dirty="0"/>
              <a:t>Startup &amp; Finalize</a:t>
            </a:r>
          </a:p>
          <a:p>
            <a:pPr marL="285750" indent="-285750">
              <a:buFont typeface="Arial" panose="020B0604020202020204" pitchFamily="34" charset="0"/>
              <a:buChar char="•"/>
            </a:pPr>
            <a:r>
              <a:rPr lang="en-US" dirty="0"/>
              <a:t>Basic Send &amp; Receive</a:t>
            </a:r>
          </a:p>
          <a:p>
            <a:pPr marL="285750" indent="-285750">
              <a:buFont typeface="Arial" panose="020B0604020202020204" pitchFamily="34" charset="0"/>
              <a:buChar char="•"/>
            </a:pPr>
            <a:r>
              <a:rPr lang="en-US" dirty="0"/>
              <a:t>Communicators</a:t>
            </a:r>
          </a:p>
          <a:p>
            <a:pPr marL="285750" indent="-285750">
              <a:buFont typeface="Arial" panose="020B0604020202020204" pitchFamily="34" charset="0"/>
              <a:buChar char="•"/>
            </a:pPr>
            <a:r>
              <a:rPr lang="en-US" dirty="0"/>
              <a:t>Collectives</a:t>
            </a:r>
          </a:p>
          <a:p>
            <a:pPr marL="285750" indent="-285750">
              <a:buFont typeface="Arial" panose="020B0604020202020204" pitchFamily="34" charset="0"/>
              <a:buChar char="•"/>
            </a:pPr>
            <a:r>
              <a:rPr lang="en-US" dirty="0"/>
              <a:t>Datatypes</a:t>
            </a:r>
          </a:p>
          <a:p>
            <a:pPr marL="285750" indent="-285750">
              <a:buFont typeface="Arial" panose="020B0604020202020204" pitchFamily="34" charset="0"/>
              <a:buChar char="•"/>
            </a:pPr>
            <a:r>
              <a:rPr lang="en-US" dirty="0"/>
              <a:t>Non-blocking communication</a:t>
            </a:r>
          </a:p>
          <a:p>
            <a:pPr marL="285750" indent="-285750">
              <a:buFont typeface="Arial" panose="020B0604020202020204" pitchFamily="34" charset="0"/>
              <a:buChar char="•"/>
            </a:pPr>
            <a:r>
              <a:rPr lang="en-US" dirty="0"/>
              <a:t>Brief look at advanced topics (RMA, threads)</a:t>
            </a:r>
          </a:p>
          <a:p>
            <a:pPr marL="285750" indent="-285750">
              <a:buFont typeface="Arial" panose="020B0604020202020204" pitchFamily="34" charset="0"/>
              <a:buChar char="•"/>
            </a:pPr>
            <a:r>
              <a:rPr lang="en-US" dirty="0"/>
              <a:t>Analyzing the performance of MPI</a:t>
            </a:r>
          </a:p>
          <a:p>
            <a:pPr marL="285750" indent="-285750">
              <a:buFont typeface="Arial" panose="020B0604020202020204" pitchFamily="34" charset="0"/>
              <a:buChar char="•"/>
            </a:pPr>
            <a:r>
              <a:rPr lang="en-US" dirty="0"/>
              <a:t>How does MPI get used in the real world?</a:t>
            </a:r>
          </a:p>
          <a:p>
            <a:pPr marL="285750" indent="-285750">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A0C94730-7330-3242-9E60-A79337DB6E3D}"/>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5560445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8B0C84-BCD2-DC44-984F-8BCE143AD6AD}"/>
              </a:ext>
            </a:extLst>
          </p:cNvPr>
          <p:cNvSpPr>
            <a:spLocks noGrp="1"/>
          </p:cNvSpPr>
          <p:nvPr>
            <p:ph type="sldNum" sz="quarter" idx="12"/>
          </p:nvPr>
        </p:nvSpPr>
        <p:spPr/>
        <p:txBody>
          <a:bodyPr/>
          <a:lstStyle/>
          <a:p>
            <a:fld id="{EE2556C5-CE8C-6547-B838-EA80C61A4AF7}" type="slidenum">
              <a:rPr lang="en-US" smtClean="0"/>
              <a:pPr/>
              <a:t>51</a:t>
            </a:fld>
            <a:endParaRPr lang="en-US" dirty="0"/>
          </a:p>
        </p:txBody>
      </p:sp>
      <p:sp>
        <p:nvSpPr>
          <p:cNvPr id="3" name="Title 2">
            <a:extLst>
              <a:ext uri="{FF2B5EF4-FFF2-40B4-BE49-F238E27FC236}">
                <a16:creationId xmlns:a16="http://schemas.microsoft.com/office/drawing/2014/main" id="{05860A84-C587-E847-9AEF-304DEA1971F4}"/>
              </a:ext>
            </a:extLst>
          </p:cNvPr>
          <p:cNvSpPr>
            <a:spLocks noGrp="1"/>
          </p:cNvSpPr>
          <p:nvPr>
            <p:ph type="title"/>
          </p:nvPr>
        </p:nvSpPr>
        <p:spPr/>
        <p:txBody>
          <a:bodyPr/>
          <a:lstStyle/>
          <a:p>
            <a:r>
              <a:rPr lang="en-US" dirty="0"/>
              <a:t>What is Next for MPI?</a:t>
            </a:r>
          </a:p>
        </p:txBody>
      </p:sp>
      <p:sp>
        <p:nvSpPr>
          <p:cNvPr id="4" name="Content Placeholder 3">
            <a:extLst>
              <a:ext uri="{FF2B5EF4-FFF2-40B4-BE49-F238E27FC236}">
                <a16:creationId xmlns:a16="http://schemas.microsoft.com/office/drawing/2014/main" id="{6DF93DA1-251A-FC4D-A563-2F6749886470}"/>
              </a:ext>
            </a:extLst>
          </p:cNvPr>
          <p:cNvSpPr>
            <a:spLocks noGrp="1"/>
          </p:cNvSpPr>
          <p:nvPr>
            <p:ph sz="quarter" idx="13"/>
          </p:nvPr>
        </p:nvSpPr>
        <p:spPr/>
        <p:txBody>
          <a:bodyPr>
            <a:normAutofit fontScale="85000" lnSpcReduction="20000"/>
          </a:bodyPr>
          <a:lstStyle/>
          <a:p>
            <a:pPr marL="285750" indent="-285750">
              <a:buFont typeface="Arial" panose="020B0604020202020204" pitchFamily="34" charset="0"/>
              <a:buChar char="•"/>
            </a:pPr>
            <a:r>
              <a:rPr lang="en-US" dirty="0"/>
              <a:t>Fault Tolerance</a:t>
            </a:r>
          </a:p>
          <a:p>
            <a:pPr marL="511175" lvl="1" indent="-285750">
              <a:buFont typeface="Arial" panose="020B0604020202020204" pitchFamily="34" charset="0"/>
              <a:buChar char="•"/>
            </a:pPr>
            <a:r>
              <a:rPr lang="en-US" dirty="0"/>
              <a:t>Always under research, coming in incremental changes</a:t>
            </a:r>
          </a:p>
          <a:p>
            <a:pPr marL="285750" indent="-285750">
              <a:buFont typeface="Arial" panose="020B0604020202020204" pitchFamily="34" charset="0"/>
              <a:buChar char="•"/>
            </a:pPr>
            <a:r>
              <a:rPr lang="en-US" dirty="0"/>
              <a:t>Persistent Collective Communication</a:t>
            </a:r>
          </a:p>
          <a:p>
            <a:pPr marL="511175" lvl="1" indent="-285750">
              <a:buFont typeface="Arial" panose="020B0604020202020204" pitchFamily="34" charset="0"/>
              <a:buChar char="•"/>
            </a:pPr>
            <a:r>
              <a:rPr lang="en-US" dirty="0"/>
              <a:t>Avoid setting up collective communication channels multiple times</a:t>
            </a:r>
          </a:p>
          <a:p>
            <a:pPr marL="285750" indent="-285750">
              <a:buFont typeface="Arial" panose="020B0604020202020204" pitchFamily="34" charset="0"/>
              <a:buChar char="•"/>
            </a:pPr>
            <a:r>
              <a:rPr lang="en-US" dirty="0"/>
              <a:t>“Sessions”</a:t>
            </a:r>
          </a:p>
          <a:p>
            <a:pPr marL="511175" lvl="1" indent="-285750">
              <a:buFont typeface="Arial" panose="020B0604020202020204" pitchFamily="34" charset="0"/>
              <a:buChar char="•"/>
            </a:pPr>
            <a:r>
              <a:rPr lang="en-US" dirty="0"/>
              <a:t>Improve interaction between applications, libraries, and tools</a:t>
            </a:r>
          </a:p>
          <a:p>
            <a:pPr marL="511175" lvl="1" indent="-285750">
              <a:buFont typeface="Arial" panose="020B0604020202020204" pitchFamily="34" charset="0"/>
              <a:buChar char="•"/>
            </a:pPr>
            <a:r>
              <a:rPr lang="en-US" dirty="0"/>
              <a:t>Allow better scalability for sparse applications</a:t>
            </a:r>
          </a:p>
          <a:p>
            <a:pPr marL="285750" indent="-285750">
              <a:buFont typeface="Arial" panose="020B0604020202020204" pitchFamily="34" charset="0"/>
              <a:buChar char="•"/>
            </a:pPr>
            <a:r>
              <a:rPr lang="en-US" dirty="0"/>
              <a:t>Improved Tool Support</a:t>
            </a:r>
          </a:p>
          <a:p>
            <a:pPr marL="511175" lvl="1" indent="-285750">
              <a:buFont typeface="Arial" panose="020B0604020202020204" pitchFamily="34" charset="0"/>
              <a:buChar char="•"/>
            </a:pPr>
            <a:r>
              <a:rPr lang="en-US" dirty="0"/>
              <a:t>Allow multiple tools to attach at once</a:t>
            </a:r>
          </a:p>
          <a:p>
            <a:pPr marL="511175" lvl="1" indent="-285750">
              <a:buFont typeface="Arial" panose="020B0604020202020204" pitchFamily="34" charset="0"/>
              <a:buChar char="•"/>
            </a:pPr>
            <a:r>
              <a:rPr lang="en-US" dirty="0"/>
              <a:t>Get event-driven callbacks</a:t>
            </a:r>
          </a:p>
        </p:txBody>
      </p:sp>
      <p:sp>
        <p:nvSpPr>
          <p:cNvPr id="5" name="Footer Placeholder 4">
            <a:extLst>
              <a:ext uri="{FF2B5EF4-FFF2-40B4-BE49-F238E27FC236}">
                <a16:creationId xmlns:a16="http://schemas.microsoft.com/office/drawing/2014/main" id="{D3ABAD48-60D1-EB4A-9B7A-6A2109B5611A}"/>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35948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84D79C-184F-D54C-B571-5E4917A1247C}"/>
              </a:ext>
            </a:extLst>
          </p:cNvPr>
          <p:cNvSpPr>
            <a:spLocks noGrp="1"/>
          </p:cNvSpPr>
          <p:nvPr>
            <p:ph type="sldNum" sz="quarter" idx="12"/>
          </p:nvPr>
        </p:nvSpPr>
        <p:spPr/>
        <p:txBody>
          <a:bodyPr/>
          <a:lstStyle/>
          <a:p>
            <a:fld id="{EE2556C5-CE8C-6547-B838-EA80C61A4AF7}" type="slidenum">
              <a:rPr lang="en-US" smtClean="0"/>
              <a:pPr/>
              <a:t>52</a:t>
            </a:fld>
            <a:endParaRPr lang="en-US" dirty="0"/>
          </a:p>
        </p:txBody>
      </p:sp>
      <p:sp>
        <p:nvSpPr>
          <p:cNvPr id="3" name="Title 2">
            <a:extLst>
              <a:ext uri="{FF2B5EF4-FFF2-40B4-BE49-F238E27FC236}">
                <a16:creationId xmlns:a16="http://schemas.microsoft.com/office/drawing/2014/main" id="{42FCD09B-EF1D-8544-B1CA-621AEDC27E54}"/>
              </a:ext>
            </a:extLst>
          </p:cNvPr>
          <p:cNvSpPr>
            <a:spLocks noGrp="1"/>
          </p:cNvSpPr>
          <p:nvPr>
            <p:ph type="title"/>
          </p:nvPr>
        </p:nvSpPr>
        <p:spPr/>
        <p:txBody>
          <a:bodyPr/>
          <a:lstStyle/>
          <a:p>
            <a:r>
              <a:rPr lang="en-US" dirty="0"/>
              <a:t>Where Can I Learn More?</a:t>
            </a:r>
          </a:p>
        </p:txBody>
      </p:sp>
      <p:sp>
        <p:nvSpPr>
          <p:cNvPr id="4" name="Content Placeholder 3">
            <a:extLst>
              <a:ext uri="{FF2B5EF4-FFF2-40B4-BE49-F238E27FC236}">
                <a16:creationId xmlns:a16="http://schemas.microsoft.com/office/drawing/2014/main" id="{3EB9B1C0-E692-F645-9DCF-F5D4DBCB9A6D}"/>
              </a:ext>
            </a:extLst>
          </p:cNvPr>
          <p:cNvSpPr>
            <a:spLocks noGrp="1"/>
          </p:cNvSpPr>
          <p:nvPr>
            <p:ph sz="quarter" idx="13"/>
          </p:nvPr>
        </p:nvSpPr>
        <p:spPr/>
        <p:txBody>
          <a:bodyPr/>
          <a:lstStyle/>
          <a:p>
            <a:r>
              <a:rPr lang="en-US" dirty="0"/>
              <a:t>Standard Documentation: </a:t>
            </a:r>
            <a:r>
              <a:rPr lang="en-US" dirty="0">
                <a:hlinkClick r:id="rId2"/>
              </a:rPr>
              <a:t>http://mpi-forum.org/docs</a:t>
            </a:r>
            <a:endParaRPr lang="en-US" dirty="0"/>
          </a:p>
          <a:p>
            <a:r>
              <a:rPr lang="en-US" dirty="0"/>
              <a:t>Stack Overflow (tags: </a:t>
            </a:r>
            <a:r>
              <a:rPr lang="en-US" dirty="0" err="1"/>
              <a:t>mpi</a:t>
            </a:r>
            <a:r>
              <a:rPr lang="en-US" dirty="0"/>
              <a:t>, </a:t>
            </a:r>
            <a:r>
              <a:rPr lang="en-US" dirty="0" err="1"/>
              <a:t>mpich</a:t>
            </a:r>
            <a:r>
              <a:rPr lang="en-US" dirty="0"/>
              <a:t>, open-</a:t>
            </a:r>
            <a:r>
              <a:rPr lang="en-US" dirty="0" err="1"/>
              <a:t>mpi</a:t>
            </a:r>
            <a:r>
              <a:rPr lang="en-US" dirty="0"/>
              <a:t>)</a:t>
            </a:r>
          </a:p>
          <a:p>
            <a:r>
              <a:rPr lang="en-US" dirty="0"/>
              <a:t>Websites: </a:t>
            </a:r>
            <a:r>
              <a:rPr lang="en-US" dirty="0">
                <a:hlinkClick r:id="rId3"/>
              </a:rPr>
              <a:t>http://</a:t>
            </a:r>
            <a:r>
              <a:rPr lang="en-US" dirty="0" err="1">
                <a:hlinkClick r:id="rId3"/>
              </a:rPr>
              <a:t>mpitutorial.com</a:t>
            </a:r>
            <a:endParaRPr lang="en-US" dirty="0"/>
          </a:p>
        </p:txBody>
      </p:sp>
      <p:sp>
        <p:nvSpPr>
          <p:cNvPr id="5" name="Footer Placeholder 4">
            <a:extLst>
              <a:ext uri="{FF2B5EF4-FFF2-40B4-BE49-F238E27FC236}">
                <a16:creationId xmlns:a16="http://schemas.microsoft.com/office/drawing/2014/main" id="{EDC90ED2-3D16-8B46-A036-59A9F81BC545}"/>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974020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394888-48A7-42F6-AE45-2BD5FD40ED91}" type="slidenum">
              <a:rPr lang="en-US" smtClean="0"/>
              <a:pPr/>
              <a:t>53</a:t>
            </a:fld>
            <a:endParaRPr lang="en-US" dirty="0"/>
          </a:p>
        </p:txBody>
      </p:sp>
      <p:sp>
        <p:nvSpPr>
          <p:cNvPr id="2" name="Title 1"/>
          <p:cNvSpPr>
            <a:spLocks noGrp="1"/>
          </p:cNvSpPr>
          <p:nvPr>
            <p:ph type="title"/>
          </p:nvPr>
        </p:nvSpPr>
        <p:spPr/>
        <p:txBody>
          <a:bodyPr/>
          <a:lstStyle/>
          <a:p>
            <a:r>
              <a:rPr lang="en-US" dirty="0"/>
              <a:t>Tutorial Books on MPI</a:t>
            </a:r>
          </a:p>
        </p:txBody>
      </p:sp>
      <p:sp>
        <p:nvSpPr>
          <p:cNvPr id="10" name="Footer Placeholder 3"/>
          <p:cNvSpPr>
            <a:spLocks noGrp="1"/>
          </p:cNvSpPr>
          <p:nvPr>
            <p:ph type="ftr" sz="quarter" idx="3"/>
          </p:nvPr>
        </p:nvSpPr>
        <p:spPr/>
        <p:txBody>
          <a:bodyPr/>
          <a:lstStyle/>
          <a:p>
            <a:r>
              <a:rPr lang="en-US"/>
              <a:t>Advanced MPI, Argonne (06/14/2016)</a:t>
            </a:r>
            <a:endParaRPr lang="en-US" dirty="0"/>
          </a:p>
        </p:txBody>
      </p:sp>
      <p:pic>
        <p:nvPicPr>
          <p:cNvPr id="6" name="Picture 5" descr="UsingMP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742950"/>
            <a:ext cx="3086100" cy="3607197"/>
          </a:xfrm>
          <a:prstGeom prst="rect">
            <a:avLst/>
          </a:prstGeom>
          <a:ln>
            <a:solidFill>
              <a:schemeClr val="bg2">
                <a:lumMod val="10000"/>
              </a:schemeClr>
            </a:solidFill>
          </a:ln>
          <a:effectLst>
            <a:outerShdw blurRad="50800" dist="76200" dir="2700000" algn="tl" rotWithShape="0">
              <a:prstClr val="black">
                <a:alpha val="40000"/>
              </a:prstClr>
            </a:outerShdw>
          </a:effectLst>
        </p:spPr>
      </p:pic>
      <p:pic>
        <p:nvPicPr>
          <p:cNvPr id="7" name="Picture 6" descr="UsingAdvancedMP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51" y="742950"/>
            <a:ext cx="3225869" cy="3600450"/>
          </a:xfrm>
          <a:prstGeom prst="rect">
            <a:avLst/>
          </a:prstGeom>
          <a:ln>
            <a:solidFill>
              <a:schemeClr val="bg2">
                <a:lumMod val="10000"/>
              </a:schemeClr>
            </a:solidFill>
          </a:ln>
          <a:effectLst>
            <a:outerShdw blurRad="50800" dist="76200" dir="2700000" algn="tl" rotWithShape="0">
              <a:prstClr val="black">
                <a:alpha val="40000"/>
              </a:prstClr>
            </a:outerShdw>
          </a:effectLst>
        </p:spPr>
      </p:pic>
      <p:sp>
        <p:nvSpPr>
          <p:cNvPr id="8" name="TextBox 7"/>
          <p:cNvSpPr txBox="1"/>
          <p:nvPr/>
        </p:nvSpPr>
        <p:spPr>
          <a:xfrm>
            <a:off x="2441094" y="4352151"/>
            <a:ext cx="942887" cy="300082"/>
          </a:xfrm>
          <a:prstGeom prst="rect">
            <a:avLst/>
          </a:prstGeom>
          <a:noFill/>
        </p:spPr>
        <p:txBody>
          <a:bodyPr wrap="none" rtlCol="0">
            <a:spAutoFit/>
          </a:bodyPr>
          <a:lstStyle/>
          <a:p>
            <a:r>
              <a:rPr lang="en-US" sz="1350" b="1" dirty="0">
                <a:solidFill>
                  <a:schemeClr val="bg2">
                    <a:lumMod val="10000"/>
                  </a:schemeClr>
                </a:solidFill>
              </a:rPr>
              <a:t>Basic</a:t>
            </a:r>
            <a:r>
              <a:rPr lang="en-US" sz="1050" b="1" dirty="0"/>
              <a:t> </a:t>
            </a:r>
            <a:r>
              <a:rPr lang="en-US" sz="1350" b="1" dirty="0">
                <a:solidFill>
                  <a:schemeClr val="bg2">
                    <a:lumMod val="10000"/>
                  </a:schemeClr>
                </a:solidFill>
              </a:rPr>
              <a:t>MPI</a:t>
            </a:r>
          </a:p>
        </p:txBody>
      </p:sp>
      <p:sp>
        <p:nvSpPr>
          <p:cNvPr id="9" name="TextBox 8"/>
          <p:cNvSpPr txBox="1"/>
          <p:nvPr/>
        </p:nvSpPr>
        <p:spPr>
          <a:xfrm>
            <a:off x="5086350" y="4352151"/>
            <a:ext cx="2656496" cy="300082"/>
          </a:xfrm>
          <a:prstGeom prst="rect">
            <a:avLst/>
          </a:prstGeom>
          <a:noFill/>
        </p:spPr>
        <p:txBody>
          <a:bodyPr wrap="none" rtlCol="0">
            <a:spAutoFit/>
          </a:bodyPr>
          <a:lstStyle/>
          <a:p>
            <a:r>
              <a:rPr lang="en-US" sz="1350" b="1" dirty="0">
                <a:solidFill>
                  <a:schemeClr val="bg2">
                    <a:lumMod val="10000"/>
                  </a:schemeClr>
                </a:solidFill>
              </a:rPr>
              <a:t>Advanced</a:t>
            </a:r>
            <a:r>
              <a:rPr lang="en-US" sz="1050" b="1" dirty="0"/>
              <a:t> </a:t>
            </a:r>
            <a:r>
              <a:rPr lang="en-US" sz="1350" b="1" dirty="0">
                <a:solidFill>
                  <a:schemeClr val="bg2">
                    <a:lumMod val="10000"/>
                  </a:schemeClr>
                </a:solidFill>
              </a:rPr>
              <a:t>MPI</a:t>
            </a:r>
            <a:r>
              <a:rPr lang="en-US" sz="1050" b="1" dirty="0"/>
              <a:t>, </a:t>
            </a:r>
            <a:r>
              <a:rPr lang="en-US" sz="1350" b="1" dirty="0">
                <a:solidFill>
                  <a:schemeClr val="bg2">
                    <a:lumMod val="10000"/>
                  </a:schemeClr>
                </a:solidFill>
              </a:rPr>
              <a:t>including</a:t>
            </a:r>
            <a:r>
              <a:rPr lang="en-US" sz="1050" b="1" dirty="0"/>
              <a:t> </a:t>
            </a:r>
            <a:r>
              <a:rPr lang="en-US" sz="1350" b="1" dirty="0">
                <a:solidFill>
                  <a:schemeClr val="bg2">
                    <a:lumMod val="10000"/>
                  </a:schemeClr>
                </a:solidFill>
              </a:rPr>
              <a:t>MPI-3</a:t>
            </a:r>
          </a:p>
        </p:txBody>
      </p:sp>
    </p:spTree>
    <p:extLst>
      <p:ext uri="{BB962C8B-B14F-4D97-AF65-F5344CB8AC3E}">
        <p14:creationId xmlns:p14="http://schemas.microsoft.com/office/powerpoint/2010/main" val="3773246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23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394888-48A7-42F6-AE45-2BD5FD40ED91}" type="slidenum">
              <a:rPr lang="en-US" smtClean="0"/>
              <a:pPr/>
              <a:t>6</a:t>
            </a:fld>
            <a:endParaRPr lang="en-US" dirty="0"/>
          </a:p>
        </p:txBody>
      </p:sp>
      <p:sp>
        <p:nvSpPr>
          <p:cNvPr id="2" name="Title 1"/>
          <p:cNvSpPr>
            <a:spLocks noGrp="1"/>
          </p:cNvSpPr>
          <p:nvPr>
            <p:ph type="title"/>
          </p:nvPr>
        </p:nvSpPr>
        <p:spPr/>
        <p:txBody>
          <a:bodyPr/>
          <a:lstStyle/>
          <a:p>
            <a:r>
              <a:rPr lang="en-US" dirty="0"/>
              <a:t>MPI Datatypes</a:t>
            </a:r>
          </a:p>
        </p:txBody>
      </p:sp>
      <p:sp>
        <p:nvSpPr>
          <p:cNvPr id="3" name="Content Placeholder 2"/>
          <p:cNvSpPr>
            <a:spLocks noGrp="1"/>
          </p:cNvSpPr>
          <p:nvPr>
            <p:ph sz="quarter" idx="13"/>
          </p:nvPr>
        </p:nvSpPr>
        <p:spPr>
          <a:xfrm>
            <a:off x="455613" y="1616739"/>
            <a:ext cx="8228012" cy="783561"/>
          </a:xfrm>
        </p:spPr>
        <p:txBody>
          <a:bodyPr/>
          <a:lstStyle/>
          <a:p>
            <a:r>
              <a:rPr lang="en-US" dirty="0"/>
              <a:t>Specify </a:t>
            </a:r>
            <a:r>
              <a:rPr lang="en-US" dirty="0" err="1"/>
              <a:t>strided</a:t>
            </a:r>
            <a:r>
              <a:rPr lang="en-US" dirty="0"/>
              <a:t> blocks of data of </a:t>
            </a:r>
            <a:r>
              <a:rPr lang="en-US" dirty="0" err="1">
                <a:latin typeface="Menlo" panose="020B0609030804020204" pitchFamily="49" charset="0"/>
                <a:ea typeface="Menlo" panose="020B0609030804020204" pitchFamily="49" charset="0"/>
                <a:cs typeface="Menlo" panose="020B0609030804020204" pitchFamily="49" charset="0"/>
              </a:rPr>
              <a:t>oldtype</a:t>
            </a:r>
            <a:endParaRPr lang="en-US" dirty="0">
              <a:latin typeface="Menlo" panose="020B0609030804020204" pitchFamily="49" charset="0"/>
              <a:ea typeface="Menlo" panose="020B0609030804020204" pitchFamily="49" charset="0"/>
              <a:cs typeface="Menlo" panose="020B0609030804020204" pitchFamily="49" charset="0"/>
            </a:endParaRPr>
          </a:p>
          <a:p>
            <a:r>
              <a:rPr lang="en-US" dirty="0"/>
              <a:t>Very useful for Cartesian arrays</a:t>
            </a:r>
          </a:p>
        </p:txBody>
      </p:sp>
      <p:sp>
        <p:nvSpPr>
          <p:cNvPr id="6" name="Footer Placeholder 5"/>
          <p:cNvSpPr>
            <a:spLocks noGrp="1"/>
          </p:cNvSpPr>
          <p:nvPr>
            <p:ph type="ftr" sz="quarter" idx="3"/>
          </p:nvPr>
        </p:nvSpPr>
        <p:spPr/>
        <p:txBody>
          <a:bodyPr/>
          <a:lstStyle/>
          <a:p>
            <a:r>
              <a:rPr lang="en-US"/>
              <a:t>Introduction to MPI, Argonne (06/26/2017)</a:t>
            </a:r>
            <a:endParaRPr lang="en-US" dirty="0"/>
          </a:p>
        </p:txBody>
      </p:sp>
      <p:grpSp>
        <p:nvGrpSpPr>
          <p:cNvPr id="7" name="Group 6">
            <a:extLst>
              <a:ext uri="{FF2B5EF4-FFF2-40B4-BE49-F238E27FC236}">
                <a16:creationId xmlns:a16="http://schemas.microsoft.com/office/drawing/2014/main" id="{768B4F1B-2705-1940-9117-343385E1CD96}"/>
              </a:ext>
            </a:extLst>
          </p:cNvPr>
          <p:cNvGrpSpPr/>
          <p:nvPr/>
        </p:nvGrpSpPr>
        <p:grpSpPr>
          <a:xfrm>
            <a:off x="3535823" y="2883388"/>
            <a:ext cx="4832604" cy="351446"/>
            <a:chOff x="2971800" y="3314700"/>
            <a:chExt cx="4832604" cy="685800"/>
          </a:xfrm>
        </p:grpSpPr>
        <p:sp>
          <p:nvSpPr>
            <p:cNvPr id="66" name="Rectangle 65"/>
            <p:cNvSpPr/>
            <p:nvPr/>
          </p:nvSpPr>
          <p:spPr bwMode="auto">
            <a:xfrm>
              <a:off x="29718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67" name="Rectangle 66"/>
            <p:cNvSpPr/>
            <p:nvPr/>
          </p:nvSpPr>
          <p:spPr bwMode="auto">
            <a:xfrm>
              <a:off x="32004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68" name="Rectangle 67"/>
            <p:cNvSpPr/>
            <p:nvPr/>
          </p:nvSpPr>
          <p:spPr bwMode="auto">
            <a:xfrm>
              <a:off x="34290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69" name="Rectangle 68"/>
            <p:cNvSpPr/>
            <p:nvPr/>
          </p:nvSpPr>
          <p:spPr bwMode="auto">
            <a:xfrm>
              <a:off x="36576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70" name="Rectangle 69"/>
            <p:cNvSpPr/>
            <p:nvPr/>
          </p:nvSpPr>
          <p:spPr bwMode="auto">
            <a:xfrm>
              <a:off x="38862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71" name="Rectangle 70"/>
            <p:cNvSpPr/>
            <p:nvPr/>
          </p:nvSpPr>
          <p:spPr bwMode="auto">
            <a:xfrm>
              <a:off x="41148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72" name="Rectangle 71"/>
            <p:cNvSpPr/>
            <p:nvPr/>
          </p:nvSpPr>
          <p:spPr bwMode="auto">
            <a:xfrm>
              <a:off x="4343400" y="3543300"/>
              <a:ext cx="228600" cy="4572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73" name="Rectangle 72"/>
            <p:cNvSpPr/>
            <p:nvPr/>
          </p:nvSpPr>
          <p:spPr bwMode="auto">
            <a:xfrm>
              <a:off x="45720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74" name="Rectangle 73"/>
            <p:cNvSpPr/>
            <p:nvPr/>
          </p:nvSpPr>
          <p:spPr bwMode="auto">
            <a:xfrm>
              <a:off x="48006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75" name="Rectangle 74"/>
            <p:cNvSpPr/>
            <p:nvPr/>
          </p:nvSpPr>
          <p:spPr bwMode="auto">
            <a:xfrm>
              <a:off x="50292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76" name="Rectangle 75"/>
            <p:cNvSpPr/>
            <p:nvPr/>
          </p:nvSpPr>
          <p:spPr bwMode="auto">
            <a:xfrm>
              <a:off x="52578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77" name="Rectangle 76"/>
            <p:cNvSpPr/>
            <p:nvPr/>
          </p:nvSpPr>
          <p:spPr bwMode="auto">
            <a:xfrm>
              <a:off x="54864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78" name="Rectangle 77"/>
            <p:cNvSpPr/>
            <p:nvPr/>
          </p:nvSpPr>
          <p:spPr bwMode="auto">
            <a:xfrm>
              <a:off x="5715000" y="3543300"/>
              <a:ext cx="228600" cy="4572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79" name="Rectangle 78"/>
            <p:cNvSpPr/>
            <p:nvPr/>
          </p:nvSpPr>
          <p:spPr bwMode="auto">
            <a:xfrm>
              <a:off x="59436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80" name="Rectangle 79"/>
            <p:cNvSpPr/>
            <p:nvPr/>
          </p:nvSpPr>
          <p:spPr bwMode="auto">
            <a:xfrm>
              <a:off x="61722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81" name="Rectangle 80"/>
            <p:cNvSpPr/>
            <p:nvPr/>
          </p:nvSpPr>
          <p:spPr bwMode="auto">
            <a:xfrm>
              <a:off x="64008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82" name="Rectangle 81"/>
            <p:cNvSpPr/>
            <p:nvPr/>
          </p:nvSpPr>
          <p:spPr bwMode="auto">
            <a:xfrm>
              <a:off x="66294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83" name="Rectangle 82"/>
            <p:cNvSpPr/>
            <p:nvPr/>
          </p:nvSpPr>
          <p:spPr bwMode="auto">
            <a:xfrm>
              <a:off x="68580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84" name="Rectangle 83"/>
            <p:cNvSpPr/>
            <p:nvPr/>
          </p:nvSpPr>
          <p:spPr bwMode="auto">
            <a:xfrm>
              <a:off x="7086600" y="3543300"/>
              <a:ext cx="228600" cy="4572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85" name="Rectangle 84"/>
            <p:cNvSpPr/>
            <p:nvPr/>
          </p:nvSpPr>
          <p:spPr bwMode="auto">
            <a:xfrm>
              <a:off x="29718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0</a:t>
              </a:r>
            </a:p>
          </p:txBody>
        </p:sp>
        <p:sp>
          <p:nvSpPr>
            <p:cNvPr id="86" name="Rectangle 85"/>
            <p:cNvSpPr/>
            <p:nvPr/>
          </p:nvSpPr>
          <p:spPr bwMode="auto">
            <a:xfrm>
              <a:off x="32004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1</a:t>
              </a:r>
            </a:p>
          </p:txBody>
        </p:sp>
        <p:sp>
          <p:nvSpPr>
            <p:cNvPr id="87" name="Rectangle 86"/>
            <p:cNvSpPr/>
            <p:nvPr/>
          </p:nvSpPr>
          <p:spPr bwMode="auto">
            <a:xfrm>
              <a:off x="34290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2</a:t>
              </a:r>
            </a:p>
          </p:txBody>
        </p:sp>
        <p:sp>
          <p:nvSpPr>
            <p:cNvPr id="88" name="Rectangle 87"/>
            <p:cNvSpPr/>
            <p:nvPr/>
          </p:nvSpPr>
          <p:spPr bwMode="auto">
            <a:xfrm>
              <a:off x="36576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3</a:t>
              </a:r>
            </a:p>
          </p:txBody>
        </p:sp>
        <p:sp>
          <p:nvSpPr>
            <p:cNvPr id="89" name="Rectangle 88"/>
            <p:cNvSpPr/>
            <p:nvPr/>
          </p:nvSpPr>
          <p:spPr bwMode="auto">
            <a:xfrm>
              <a:off x="38862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4</a:t>
              </a:r>
            </a:p>
          </p:txBody>
        </p:sp>
        <p:sp>
          <p:nvSpPr>
            <p:cNvPr id="90" name="Rectangle 89"/>
            <p:cNvSpPr/>
            <p:nvPr/>
          </p:nvSpPr>
          <p:spPr bwMode="auto">
            <a:xfrm>
              <a:off x="41148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5</a:t>
              </a:r>
            </a:p>
          </p:txBody>
        </p:sp>
        <p:sp>
          <p:nvSpPr>
            <p:cNvPr id="91" name="Rectangle 90"/>
            <p:cNvSpPr/>
            <p:nvPr/>
          </p:nvSpPr>
          <p:spPr bwMode="auto">
            <a:xfrm>
              <a:off x="43434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6</a:t>
              </a:r>
            </a:p>
          </p:txBody>
        </p:sp>
        <p:sp>
          <p:nvSpPr>
            <p:cNvPr id="92" name="Rectangle 91"/>
            <p:cNvSpPr/>
            <p:nvPr/>
          </p:nvSpPr>
          <p:spPr bwMode="auto">
            <a:xfrm>
              <a:off x="45720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7</a:t>
              </a:r>
            </a:p>
          </p:txBody>
        </p:sp>
        <p:sp>
          <p:nvSpPr>
            <p:cNvPr id="93" name="Rectangle 92"/>
            <p:cNvSpPr/>
            <p:nvPr/>
          </p:nvSpPr>
          <p:spPr bwMode="auto">
            <a:xfrm>
              <a:off x="48006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8</a:t>
              </a:r>
            </a:p>
          </p:txBody>
        </p:sp>
        <p:sp>
          <p:nvSpPr>
            <p:cNvPr id="94" name="Rectangle 93"/>
            <p:cNvSpPr/>
            <p:nvPr/>
          </p:nvSpPr>
          <p:spPr bwMode="auto">
            <a:xfrm>
              <a:off x="50292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9</a:t>
              </a:r>
            </a:p>
          </p:txBody>
        </p:sp>
        <p:sp>
          <p:nvSpPr>
            <p:cNvPr id="95" name="Rectangle 94"/>
            <p:cNvSpPr/>
            <p:nvPr/>
          </p:nvSpPr>
          <p:spPr bwMode="auto">
            <a:xfrm>
              <a:off x="52578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10</a:t>
              </a:r>
            </a:p>
          </p:txBody>
        </p:sp>
        <p:sp>
          <p:nvSpPr>
            <p:cNvPr id="96" name="Rectangle 95"/>
            <p:cNvSpPr/>
            <p:nvPr/>
          </p:nvSpPr>
          <p:spPr bwMode="auto">
            <a:xfrm>
              <a:off x="54864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11</a:t>
              </a:r>
            </a:p>
          </p:txBody>
        </p:sp>
        <p:sp>
          <p:nvSpPr>
            <p:cNvPr id="97" name="Rectangle 96"/>
            <p:cNvSpPr/>
            <p:nvPr/>
          </p:nvSpPr>
          <p:spPr bwMode="auto">
            <a:xfrm>
              <a:off x="57150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12</a:t>
              </a:r>
            </a:p>
          </p:txBody>
        </p:sp>
        <p:sp>
          <p:nvSpPr>
            <p:cNvPr id="98" name="Rectangle 97"/>
            <p:cNvSpPr/>
            <p:nvPr/>
          </p:nvSpPr>
          <p:spPr bwMode="auto">
            <a:xfrm>
              <a:off x="59436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13</a:t>
              </a:r>
            </a:p>
          </p:txBody>
        </p:sp>
        <p:sp>
          <p:nvSpPr>
            <p:cNvPr id="99" name="Rectangle 98"/>
            <p:cNvSpPr/>
            <p:nvPr/>
          </p:nvSpPr>
          <p:spPr bwMode="auto">
            <a:xfrm>
              <a:off x="61722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14</a:t>
              </a:r>
            </a:p>
          </p:txBody>
        </p:sp>
        <p:sp>
          <p:nvSpPr>
            <p:cNvPr id="100" name="Rectangle 99"/>
            <p:cNvSpPr/>
            <p:nvPr/>
          </p:nvSpPr>
          <p:spPr bwMode="auto">
            <a:xfrm>
              <a:off x="64008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15</a:t>
              </a:r>
            </a:p>
          </p:txBody>
        </p:sp>
        <p:sp>
          <p:nvSpPr>
            <p:cNvPr id="101" name="Rectangle 100"/>
            <p:cNvSpPr/>
            <p:nvPr/>
          </p:nvSpPr>
          <p:spPr bwMode="auto">
            <a:xfrm>
              <a:off x="66294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16</a:t>
              </a:r>
            </a:p>
          </p:txBody>
        </p:sp>
        <p:sp>
          <p:nvSpPr>
            <p:cNvPr id="102" name="Rectangle 101"/>
            <p:cNvSpPr/>
            <p:nvPr/>
          </p:nvSpPr>
          <p:spPr bwMode="auto">
            <a:xfrm>
              <a:off x="68580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17</a:t>
              </a:r>
            </a:p>
          </p:txBody>
        </p:sp>
        <p:sp>
          <p:nvSpPr>
            <p:cNvPr id="103" name="Rectangle 102"/>
            <p:cNvSpPr/>
            <p:nvPr/>
          </p:nvSpPr>
          <p:spPr bwMode="auto">
            <a:xfrm>
              <a:off x="70866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18</a:t>
              </a:r>
            </a:p>
          </p:txBody>
        </p:sp>
        <p:sp>
          <p:nvSpPr>
            <p:cNvPr id="112" name="Rectangle 111"/>
            <p:cNvSpPr/>
            <p:nvPr/>
          </p:nvSpPr>
          <p:spPr bwMode="auto">
            <a:xfrm>
              <a:off x="73152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113" name="Rectangle 112"/>
            <p:cNvSpPr/>
            <p:nvPr/>
          </p:nvSpPr>
          <p:spPr bwMode="auto">
            <a:xfrm>
              <a:off x="7543800" y="3543300"/>
              <a:ext cx="228600" cy="457200"/>
            </a:xfrm>
            <a:prstGeom prst="rect">
              <a:avLst/>
            </a:prstGeom>
            <a:noFill/>
            <a:ln w="28575" cap="flat" cmpd="sng" algn="ctr">
              <a:solidFill>
                <a:schemeClr val="bg2">
                  <a:lumMod val="1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en-US" sz="1350">
                <a:latin typeface="Calibri" pitchFamily="34" charset="0"/>
              </a:endParaRPr>
            </a:p>
          </p:txBody>
        </p:sp>
        <p:sp>
          <p:nvSpPr>
            <p:cNvPr id="114" name="Rectangle 113"/>
            <p:cNvSpPr/>
            <p:nvPr/>
          </p:nvSpPr>
          <p:spPr bwMode="auto">
            <a:xfrm>
              <a:off x="73152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19</a:t>
              </a:r>
            </a:p>
          </p:txBody>
        </p:sp>
        <p:sp>
          <p:nvSpPr>
            <p:cNvPr id="115" name="Rectangle 114"/>
            <p:cNvSpPr/>
            <p:nvPr/>
          </p:nvSpPr>
          <p:spPr bwMode="auto">
            <a:xfrm>
              <a:off x="7543800" y="3314700"/>
              <a:ext cx="260604" cy="171450"/>
            </a:xfrm>
            <a:prstGeom prst="rect">
              <a:avLst/>
            </a:prstGeom>
            <a:noFill/>
            <a:ln w="28575" cap="flat" cmpd="sng" algn="ctr">
              <a:solidFill>
                <a:srgbClr val="FFFFFF"/>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r>
                <a:rPr lang="en-US" sz="900" b="1" dirty="0">
                  <a:latin typeface="Calibri" pitchFamily="34" charset="0"/>
                </a:rPr>
                <a:t>20</a:t>
              </a:r>
            </a:p>
          </p:txBody>
        </p:sp>
      </p:grpSp>
      <p:sp>
        <p:nvSpPr>
          <p:cNvPr id="130" name="Rounded Rectangle 129"/>
          <p:cNvSpPr/>
          <p:nvPr/>
        </p:nvSpPr>
        <p:spPr bwMode="auto">
          <a:xfrm>
            <a:off x="1816227" y="859098"/>
            <a:ext cx="5772150" cy="547030"/>
          </a:xfrm>
          <a:prstGeom prst="roundRect">
            <a:avLst/>
          </a:prstGeom>
          <a:solidFill>
            <a:schemeClr val="bg1">
              <a:lumMod val="85000"/>
            </a:schemeClr>
          </a:solidFill>
          <a:ln>
            <a:solidFill>
              <a:schemeClr val="bg2">
                <a:lumMod val="10000"/>
              </a:schemeClr>
            </a:solidFill>
            <a:headEnd type="none" w="med" len="med"/>
            <a:tailEnd type="none" w="med" len="med"/>
          </a:ln>
          <a:effectLst>
            <a:glow rad="63500">
              <a:schemeClr val="accent1">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vert="horz" wrap="square" lIns="68580" tIns="34290" rIns="68580" bIns="34290" numCol="1" rtlCol="0" anchor="ctr" anchorCtr="0" compatLnSpc="1">
            <a:prstTxWarp prst="textNoShape">
              <a:avLst/>
            </a:prstTxWarp>
            <a:spAutoFit/>
          </a:bodyPr>
          <a:lstStyle/>
          <a:p>
            <a:pPr>
              <a:lnSpc>
                <a:spcPct val="120000"/>
              </a:lnSpc>
            </a:pPr>
            <a:r>
              <a:rPr lang="en-US" sz="120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MPI_Type_vector</a:t>
            </a:r>
            <a:r>
              <a:rPr lang="en-US" sz="120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r>
              <a:rPr lang="en-US" sz="120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int</a:t>
            </a:r>
            <a:r>
              <a:rPr lang="en-US" sz="120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count, </a:t>
            </a:r>
            <a:r>
              <a:rPr lang="en-US" sz="120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int</a:t>
            </a:r>
            <a:r>
              <a:rPr lang="en-US" sz="120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20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blocklen</a:t>
            </a:r>
            <a:r>
              <a:rPr lang="en-US" sz="120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20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int</a:t>
            </a:r>
            <a:r>
              <a:rPr lang="en-US" sz="120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stride,</a:t>
            </a:r>
          </a:p>
          <a:p>
            <a:pPr>
              <a:lnSpc>
                <a:spcPct val="120000"/>
              </a:lnSpc>
            </a:pPr>
            <a:r>
              <a:rPr lang="en-US" sz="120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20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MPI_Datatype</a:t>
            </a:r>
            <a:r>
              <a:rPr lang="en-US" sz="120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20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oldtype</a:t>
            </a:r>
            <a:r>
              <a:rPr lang="en-US" sz="120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20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MPI_Datatype</a:t>
            </a:r>
            <a:r>
              <a:rPr lang="en-US" sz="120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 *</a:t>
            </a:r>
            <a:r>
              <a:rPr lang="en-US" sz="1200"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newtype</a:t>
            </a:r>
            <a:r>
              <a:rPr lang="en-US" sz="1200"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a:t>
            </a:r>
          </a:p>
        </p:txBody>
      </p:sp>
      <p:grpSp>
        <p:nvGrpSpPr>
          <p:cNvPr id="9" name="Group 8">
            <a:extLst>
              <a:ext uri="{FF2B5EF4-FFF2-40B4-BE49-F238E27FC236}">
                <a16:creationId xmlns:a16="http://schemas.microsoft.com/office/drawing/2014/main" id="{F3211D57-1F9E-2B4B-A892-4621B1AB28AF}"/>
              </a:ext>
            </a:extLst>
          </p:cNvPr>
          <p:cNvGrpSpPr/>
          <p:nvPr/>
        </p:nvGrpSpPr>
        <p:grpSpPr>
          <a:xfrm>
            <a:off x="518984" y="2601328"/>
            <a:ext cx="1016695" cy="969935"/>
            <a:chOff x="518984" y="2601328"/>
            <a:chExt cx="1016695" cy="969935"/>
          </a:xfrm>
        </p:grpSpPr>
        <p:sp>
          <p:nvSpPr>
            <p:cNvPr id="131" name="Rectangle 4">
              <a:extLst>
                <a:ext uri="{FF2B5EF4-FFF2-40B4-BE49-F238E27FC236}">
                  <a16:creationId xmlns:a16="http://schemas.microsoft.com/office/drawing/2014/main" id="{970BAD14-127E-3F45-B9FF-765CA53BFFE9}"/>
                </a:ext>
              </a:extLst>
            </p:cNvPr>
            <p:cNvSpPr>
              <a:spLocks noChangeArrowheads="1"/>
            </p:cNvSpPr>
            <p:nvPr/>
          </p:nvSpPr>
          <p:spPr bwMode="auto">
            <a:xfrm>
              <a:off x="519711" y="2601328"/>
              <a:ext cx="126878" cy="138104"/>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sz="1350"/>
            </a:p>
          </p:txBody>
        </p:sp>
        <p:sp>
          <p:nvSpPr>
            <p:cNvPr id="132" name="Rectangle 5">
              <a:extLst>
                <a:ext uri="{FF2B5EF4-FFF2-40B4-BE49-F238E27FC236}">
                  <a16:creationId xmlns:a16="http://schemas.microsoft.com/office/drawing/2014/main" id="{50D3F87A-3D09-074E-8B0A-FD9D855E1B88}"/>
                </a:ext>
              </a:extLst>
            </p:cNvPr>
            <p:cNvSpPr>
              <a:spLocks noChangeArrowheads="1"/>
            </p:cNvSpPr>
            <p:nvPr/>
          </p:nvSpPr>
          <p:spPr bwMode="auto">
            <a:xfrm>
              <a:off x="646588" y="2601328"/>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133" name="Rectangle 6">
              <a:extLst>
                <a:ext uri="{FF2B5EF4-FFF2-40B4-BE49-F238E27FC236}">
                  <a16:creationId xmlns:a16="http://schemas.microsoft.com/office/drawing/2014/main" id="{FE9FF43B-66AA-4C47-A525-E8EA5C2031DD}"/>
                </a:ext>
              </a:extLst>
            </p:cNvPr>
            <p:cNvSpPr>
              <a:spLocks noChangeArrowheads="1"/>
            </p:cNvSpPr>
            <p:nvPr/>
          </p:nvSpPr>
          <p:spPr bwMode="auto">
            <a:xfrm>
              <a:off x="773465" y="2601328"/>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134" name="Rectangle 7">
              <a:extLst>
                <a:ext uri="{FF2B5EF4-FFF2-40B4-BE49-F238E27FC236}">
                  <a16:creationId xmlns:a16="http://schemas.microsoft.com/office/drawing/2014/main" id="{76DE3043-DA02-B24F-A0F0-DE70CD083DB0}"/>
                </a:ext>
              </a:extLst>
            </p:cNvPr>
            <p:cNvSpPr>
              <a:spLocks noChangeArrowheads="1"/>
            </p:cNvSpPr>
            <p:nvPr/>
          </p:nvSpPr>
          <p:spPr bwMode="auto">
            <a:xfrm>
              <a:off x="900343" y="2601328"/>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144" name="Rectangle 17">
              <a:extLst>
                <a:ext uri="{FF2B5EF4-FFF2-40B4-BE49-F238E27FC236}">
                  <a16:creationId xmlns:a16="http://schemas.microsoft.com/office/drawing/2014/main" id="{6B6F3BF1-E76F-E84E-9232-662A7D709A8D}"/>
                </a:ext>
              </a:extLst>
            </p:cNvPr>
            <p:cNvSpPr>
              <a:spLocks noChangeArrowheads="1"/>
            </p:cNvSpPr>
            <p:nvPr/>
          </p:nvSpPr>
          <p:spPr bwMode="auto">
            <a:xfrm>
              <a:off x="1028170" y="2602535"/>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145" name="Rectangle 18">
              <a:extLst>
                <a:ext uri="{FF2B5EF4-FFF2-40B4-BE49-F238E27FC236}">
                  <a16:creationId xmlns:a16="http://schemas.microsoft.com/office/drawing/2014/main" id="{77911AEA-25F0-334D-A549-88C4D98730A6}"/>
                </a:ext>
              </a:extLst>
            </p:cNvPr>
            <p:cNvSpPr>
              <a:spLocks noChangeArrowheads="1"/>
            </p:cNvSpPr>
            <p:nvPr/>
          </p:nvSpPr>
          <p:spPr bwMode="auto">
            <a:xfrm>
              <a:off x="1155047" y="2602535"/>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146" name="Rectangle 19">
              <a:extLst>
                <a:ext uri="{FF2B5EF4-FFF2-40B4-BE49-F238E27FC236}">
                  <a16:creationId xmlns:a16="http://schemas.microsoft.com/office/drawing/2014/main" id="{F2E30214-6E59-274D-84B9-BA165AB77C66}"/>
                </a:ext>
              </a:extLst>
            </p:cNvPr>
            <p:cNvSpPr>
              <a:spLocks noChangeArrowheads="1"/>
            </p:cNvSpPr>
            <p:nvPr/>
          </p:nvSpPr>
          <p:spPr bwMode="auto">
            <a:xfrm>
              <a:off x="1281924" y="2602535"/>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147" name="Rectangle 20">
              <a:extLst>
                <a:ext uri="{FF2B5EF4-FFF2-40B4-BE49-F238E27FC236}">
                  <a16:creationId xmlns:a16="http://schemas.microsoft.com/office/drawing/2014/main" id="{34C59431-0C88-3541-849F-EFBB0644DAB7}"/>
                </a:ext>
              </a:extLst>
            </p:cNvPr>
            <p:cNvSpPr>
              <a:spLocks noChangeArrowheads="1"/>
            </p:cNvSpPr>
            <p:nvPr/>
          </p:nvSpPr>
          <p:spPr bwMode="auto">
            <a:xfrm>
              <a:off x="1408801" y="2602535"/>
              <a:ext cx="126878" cy="138104"/>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sz="1350"/>
            </a:p>
          </p:txBody>
        </p:sp>
        <p:sp>
          <p:nvSpPr>
            <p:cNvPr id="148" name="Rectangle 21">
              <a:extLst>
                <a:ext uri="{FF2B5EF4-FFF2-40B4-BE49-F238E27FC236}">
                  <a16:creationId xmlns:a16="http://schemas.microsoft.com/office/drawing/2014/main" id="{771E74AA-336D-694D-A14B-FE3E0A1418DF}"/>
                </a:ext>
              </a:extLst>
            </p:cNvPr>
            <p:cNvSpPr>
              <a:spLocks noChangeArrowheads="1"/>
            </p:cNvSpPr>
            <p:nvPr/>
          </p:nvSpPr>
          <p:spPr bwMode="auto">
            <a:xfrm>
              <a:off x="519711" y="2739432"/>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149" name="Rectangle 22">
              <a:extLst>
                <a:ext uri="{FF2B5EF4-FFF2-40B4-BE49-F238E27FC236}">
                  <a16:creationId xmlns:a16="http://schemas.microsoft.com/office/drawing/2014/main" id="{290E578E-7D19-6849-97A7-4B948CEAE406}"/>
                </a:ext>
              </a:extLst>
            </p:cNvPr>
            <p:cNvSpPr>
              <a:spLocks noChangeArrowheads="1"/>
            </p:cNvSpPr>
            <p:nvPr/>
          </p:nvSpPr>
          <p:spPr bwMode="auto">
            <a:xfrm>
              <a:off x="646588" y="2739432"/>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150" name="Rectangle 23">
              <a:extLst>
                <a:ext uri="{FF2B5EF4-FFF2-40B4-BE49-F238E27FC236}">
                  <a16:creationId xmlns:a16="http://schemas.microsoft.com/office/drawing/2014/main" id="{2906D870-8A33-F545-B7E5-448782B2F35B}"/>
                </a:ext>
              </a:extLst>
            </p:cNvPr>
            <p:cNvSpPr>
              <a:spLocks noChangeArrowheads="1"/>
            </p:cNvSpPr>
            <p:nvPr/>
          </p:nvSpPr>
          <p:spPr bwMode="auto">
            <a:xfrm>
              <a:off x="773465" y="2739432"/>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151" name="Rectangle 24">
              <a:extLst>
                <a:ext uri="{FF2B5EF4-FFF2-40B4-BE49-F238E27FC236}">
                  <a16:creationId xmlns:a16="http://schemas.microsoft.com/office/drawing/2014/main" id="{5D4A2AB4-9127-7E4E-A6F0-9BCAF4836F17}"/>
                </a:ext>
              </a:extLst>
            </p:cNvPr>
            <p:cNvSpPr>
              <a:spLocks noChangeArrowheads="1"/>
            </p:cNvSpPr>
            <p:nvPr/>
          </p:nvSpPr>
          <p:spPr bwMode="auto">
            <a:xfrm>
              <a:off x="900343" y="2739432"/>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161" name="Rectangle 34">
              <a:extLst>
                <a:ext uri="{FF2B5EF4-FFF2-40B4-BE49-F238E27FC236}">
                  <a16:creationId xmlns:a16="http://schemas.microsoft.com/office/drawing/2014/main" id="{DBD2817C-9DF4-A941-9CD1-8878A2C4B592}"/>
                </a:ext>
              </a:extLst>
            </p:cNvPr>
            <p:cNvSpPr>
              <a:spLocks noChangeArrowheads="1"/>
            </p:cNvSpPr>
            <p:nvPr/>
          </p:nvSpPr>
          <p:spPr bwMode="auto">
            <a:xfrm>
              <a:off x="1028170" y="2740639"/>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162" name="Rectangle 35">
              <a:extLst>
                <a:ext uri="{FF2B5EF4-FFF2-40B4-BE49-F238E27FC236}">
                  <a16:creationId xmlns:a16="http://schemas.microsoft.com/office/drawing/2014/main" id="{60C8B651-0604-464F-9771-88FDEB2B5BB1}"/>
                </a:ext>
              </a:extLst>
            </p:cNvPr>
            <p:cNvSpPr>
              <a:spLocks noChangeArrowheads="1"/>
            </p:cNvSpPr>
            <p:nvPr/>
          </p:nvSpPr>
          <p:spPr bwMode="auto">
            <a:xfrm>
              <a:off x="1155047" y="2740639"/>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163" name="Rectangle 37">
              <a:extLst>
                <a:ext uri="{FF2B5EF4-FFF2-40B4-BE49-F238E27FC236}">
                  <a16:creationId xmlns:a16="http://schemas.microsoft.com/office/drawing/2014/main" id="{8B5CB2DD-5D59-CF4E-9D7C-553BA22E946D}"/>
                </a:ext>
              </a:extLst>
            </p:cNvPr>
            <p:cNvSpPr>
              <a:spLocks noChangeArrowheads="1"/>
            </p:cNvSpPr>
            <p:nvPr/>
          </p:nvSpPr>
          <p:spPr bwMode="auto">
            <a:xfrm>
              <a:off x="1408801" y="2740639"/>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164" name="Rectangle 38">
              <a:extLst>
                <a:ext uri="{FF2B5EF4-FFF2-40B4-BE49-F238E27FC236}">
                  <a16:creationId xmlns:a16="http://schemas.microsoft.com/office/drawing/2014/main" id="{656C3E58-C1B7-0E4D-AB92-9F1CAAEABF36}"/>
                </a:ext>
              </a:extLst>
            </p:cNvPr>
            <p:cNvSpPr>
              <a:spLocks noChangeArrowheads="1"/>
            </p:cNvSpPr>
            <p:nvPr/>
          </p:nvSpPr>
          <p:spPr bwMode="auto">
            <a:xfrm>
              <a:off x="519711" y="2877535"/>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165" name="Rectangle 39">
              <a:extLst>
                <a:ext uri="{FF2B5EF4-FFF2-40B4-BE49-F238E27FC236}">
                  <a16:creationId xmlns:a16="http://schemas.microsoft.com/office/drawing/2014/main" id="{8CF4EEB1-5E37-E74A-803E-50AB16E469AD}"/>
                </a:ext>
              </a:extLst>
            </p:cNvPr>
            <p:cNvSpPr>
              <a:spLocks noChangeArrowheads="1"/>
            </p:cNvSpPr>
            <p:nvPr/>
          </p:nvSpPr>
          <p:spPr bwMode="auto">
            <a:xfrm>
              <a:off x="646588" y="2877535"/>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166" name="Rectangle 40">
              <a:extLst>
                <a:ext uri="{FF2B5EF4-FFF2-40B4-BE49-F238E27FC236}">
                  <a16:creationId xmlns:a16="http://schemas.microsoft.com/office/drawing/2014/main" id="{440EC7E4-FA33-1344-B423-325E89F2273E}"/>
                </a:ext>
              </a:extLst>
            </p:cNvPr>
            <p:cNvSpPr>
              <a:spLocks noChangeArrowheads="1"/>
            </p:cNvSpPr>
            <p:nvPr/>
          </p:nvSpPr>
          <p:spPr bwMode="auto">
            <a:xfrm>
              <a:off x="773465" y="2877535"/>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167" name="Rectangle 41">
              <a:extLst>
                <a:ext uri="{FF2B5EF4-FFF2-40B4-BE49-F238E27FC236}">
                  <a16:creationId xmlns:a16="http://schemas.microsoft.com/office/drawing/2014/main" id="{E2AA06F5-0D88-B64F-975C-623988F4923E}"/>
                </a:ext>
              </a:extLst>
            </p:cNvPr>
            <p:cNvSpPr>
              <a:spLocks noChangeArrowheads="1"/>
            </p:cNvSpPr>
            <p:nvPr/>
          </p:nvSpPr>
          <p:spPr bwMode="auto">
            <a:xfrm>
              <a:off x="900343" y="2877535"/>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177" name="Rectangle 51">
              <a:extLst>
                <a:ext uri="{FF2B5EF4-FFF2-40B4-BE49-F238E27FC236}">
                  <a16:creationId xmlns:a16="http://schemas.microsoft.com/office/drawing/2014/main" id="{B323CC34-1C71-F444-BF9B-F2043B9997DA}"/>
                </a:ext>
              </a:extLst>
            </p:cNvPr>
            <p:cNvSpPr>
              <a:spLocks noChangeArrowheads="1"/>
            </p:cNvSpPr>
            <p:nvPr/>
          </p:nvSpPr>
          <p:spPr bwMode="auto">
            <a:xfrm>
              <a:off x="1028170" y="2878742"/>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178" name="Rectangle 52">
              <a:extLst>
                <a:ext uri="{FF2B5EF4-FFF2-40B4-BE49-F238E27FC236}">
                  <a16:creationId xmlns:a16="http://schemas.microsoft.com/office/drawing/2014/main" id="{2DC1DB76-9330-1A45-862D-8065BBC592A7}"/>
                </a:ext>
              </a:extLst>
            </p:cNvPr>
            <p:cNvSpPr>
              <a:spLocks noChangeArrowheads="1"/>
            </p:cNvSpPr>
            <p:nvPr/>
          </p:nvSpPr>
          <p:spPr bwMode="auto">
            <a:xfrm>
              <a:off x="1155047" y="2878742"/>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179" name="Rectangle 53">
              <a:extLst>
                <a:ext uri="{FF2B5EF4-FFF2-40B4-BE49-F238E27FC236}">
                  <a16:creationId xmlns:a16="http://schemas.microsoft.com/office/drawing/2014/main" id="{595138A0-ACD6-154D-85C6-9BAAA94A0044}"/>
                </a:ext>
              </a:extLst>
            </p:cNvPr>
            <p:cNvSpPr>
              <a:spLocks noChangeArrowheads="1"/>
            </p:cNvSpPr>
            <p:nvPr/>
          </p:nvSpPr>
          <p:spPr bwMode="auto">
            <a:xfrm>
              <a:off x="1281924" y="2878742"/>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180" name="Rectangle 54">
              <a:extLst>
                <a:ext uri="{FF2B5EF4-FFF2-40B4-BE49-F238E27FC236}">
                  <a16:creationId xmlns:a16="http://schemas.microsoft.com/office/drawing/2014/main" id="{EF7241F2-40B0-9947-B825-8E1D8DB43402}"/>
                </a:ext>
              </a:extLst>
            </p:cNvPr>
            <p:cNvSpPr>
              <a:spLocks noChangeArrowheads="1"/>
            </p:cNvSpPr>
            <p:nvPr/>
          </p:nvSpPr>
          <p:spPr bwMode="auto">
            <a:xfrm>
              <a:off x="1408801" y="2878742"/>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215" name="Rectangle 89">
              <a:extLst>
                <a:ext uri="{FF2B5EF4-FFF2-40B4-BE49-F238E27FC236}">
                  <a16:creationId xmlns:a16="http://schemas.microsoft.com/office/drawing/2014/main" id="{893E6753-FF3B-7144-8BA8-547C9D955472}"/>
                </a:ext>
              </a:extLst>
            </p:cNvPr>
            <p:cNvSpPr>
              <a:spLocks noChangeArrowheads="1"/>
            </p:cNvSpPr>
            <p:nvPr/>
          </p:nvSpPr>
          <p:spPr bwMode="auto">
            <a:xfrm>
              <a:off x="518984" y="3018847"/>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216" name="Rectangle 90">
              <a:extLst>
                <a:ext uri="{FF2B5EF4-FFF2-40B4-BE49-F238E27FC236}">
                  <a16:creationId xmlns:a16="http://schemas.microsoft.com/office/drawing/2014/main" id="{5F7C7489-3B92-DD43-BA1E-E0F75C364C9A}"/>
                </a:ext>
              </a:extLst>
            </p:cNvPr>
            <p:cNvSpPr>
              <a:spLocks noChangeArrowheads="1"/>
            </p:cNvSpPr>
            <p:nvPr/>
          </p:nvSpPr>
          <p:spPr bwMode="auto">
            <a:xfrm>
              <a:off x="645861" y="3018847"/>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17" name="Rectangle 91">
              <a:extLst>
                <a:ext uri="{FF2B5EF4-FFF2-40B4-BE49-F238E27FC236}">
                  <a16:creationId xmlns:a16="http://schemas.microsoft.com/office/drawing/2014/main" id="{A4040575-8D3C-D34A-B3B7-E5A65DE1366F}"/>
                </a:ext>
              </a:extLst>
            </p:cNvPr>
            <p:cNvSpPr>
              <a:spLocks noChangeArrowheads="1"/>
            </p:cNvSpPr>
            <p:nvPr/>
          </p:nvSpPr>
          <p:spPr bwMode="auto">
            <a:xfrm>
              <a:off x="772738" y="3018847"/>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18" name="Rectangle 92">
              <a:extLst>
                <a:ext uri="{FF2B5EF4-FFF2-40B4-BE49-F238E27FC236}">
                  <a16:creationId xmlns:a16="http://schemas.microsoft.com/office/drawing/2014/main" id="{CA25A764-9637-C34E-AC55-1F682B49C610}"/>
                </a:ext>
              </a:extLst>
            </p:cNvPr>
            <p:cNvSpPr>
              <a:spLocks noChangeArrowheads="1"/>
            </p:cNvSpPr>
            <p:nvPr/>
          </p:nvSpPr>
          <p:spPr bwMode="auto">
            <a:xfrm>
              <a:off x="899616" y="3018847"/>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28" name="Rectangle 102">
              <a:extLst>
                <a:ext uri="{FF2B5EF4-FFF2-40B4-BE49-F238E27FC236}">
                  <a16:creationId xmlns:a16="http://schemas.microsoft.com/office/drawing/2014/main" id="{8AE84655-9E13-144F-828E-2DC4FBFEF82D}"/>
                </a:ext>
              </a:extLst>
            </p:cNvPr>
            <p:cNvSpPr>
              <a:spLocks noChangeArrowheads="1"/>
            </p:cNvSpPr>
            <p:nvPr/>
          </p:nvSpPr>
          <p:spPr bwMode="auto">
            <a:xfrm>
              <a:off x="1027139" y="3015964"/>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29" name="Rectangle 103">
              <a:extLst>
                <a:ext uri="{FF2B5EF4-FFF2-40B4-BE49-F238E27FC236}">
                  <a16:creationId xmlns:a16="http://schemas.microsoft.com/office/drawing/2014/main" id="{900E12F9-9F49-054B-90C7-AD01037966AB}"/>
                </a:ext>
              </a:extLst>
            </p:cNvPr>
            <p:cNvSpPr>
              <a:spLocks noChangeArrowheads="1"/>
            </p:cNvSpPr>
            <p:nvPr/>
          </p:nvSpPr>
          <p:spPr bwMode="auto">
            <a:xfrm>
              <a:off x="1154016" y="3015964"/>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30" name="Rectangle 104">
              <a:extLst>
                <a:ext uri="{FF2B5EF4-FFF2-40B4-BE49-F238E27FC236}">
                  <a16:creationId xmlns:a16="http://schemas.microsoft.com/office/drawing/2014/main" id="{2906EC60-4752-0643-B9BB-2AF5E3E941AB}"/>
                </a:ext>
              </a:extLst>
            </p:cNvPr>
            <p:cNvSpPr>
              <a:spLocks noChangeArrowheads="1"/>
            </p:cNvSpPr>
            <p:nvPr/>
          </p:nvSpPr>
          <p:spPr bwMode="auto">
            <a:xfrm>
              <a:off x="1280893" y="3015964"/>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31" name="Rectangle 105">
              <a:extLst>
                <a:ext uri="{FF2B5EF4-FFF2-40B4-BE49-F238E27FC236}">
                  <a16:creationId xmlns:a16="http://schemas.microsoft.com/office/drawing/2014/main" id="{1243E2D3-6CB3-9240-9B23-06ED39745741}"/>
                </a:ext>
              </a:extLst>
            </p:cNvPr>
            <p:cNvSpPr>
              <a:spLocks noChangeArrowheads="1"/>
            </p:cNvSpPr>
            <p:nvPr/>
          </p:nvSpPr>
          <p:spPr bwMode="auto">
            <a:xfrm>
              <a:off x="1407770" y="3015964"/>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232" name="Rectangle 106">
              <a:extLst>
                <a:ext uri="{FF2B5EF4-FFF2-40B4-BE49-F238E27FC236}">
                  <a16:creationId xmlns:a16="http://schemas.microsoft.com/office/drawing/2014/main" id="{A4C23117-E63C-9442-B271-774E3A45A839}"/>
                </a:ext>
              </a:extLst>
            </p:cNvPr>
            <p:cNvSpPr>
              <a:spLocks noChangeArrowheads="1"/>
            </p:cNvSpPr>
            <p:nvPr/>
          </p:nvSpPr>
          <p:spPr bwMode="auto">
            <a:xfrm>
              <a:off x="518984" y="3156952"/>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233" name="Rectangle 107">
              <a:extLst>
                <a:ext uri="{FF2B5EF4-FFF2-40B4-BE49-F238E27FC236}">
                  <a16:creationId xmlns:a16="http://schemas.microsoft.com/office/drawing/2014/main" id="{C013BD34-FA5B-CD45-802B-214B2EA1CF8E}"/>
                </a:ext>
              </a:extLst>
            </p:cNvPr>
            <p:cNvSpPr>
              <a:spLocks noChangeArrowheads="1"/>
            </p:cNvSpPr>
            <p:nvPr/>
          </p:nvSpPr>
          <p:spPr bwMode="auto">
            <a:xfrm>
              <a:off x="645861" y="3156952"/>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34" name="Rectangle 108">
              <a:extLst>
                <a:ext uri="{FF2B5EF4-FFF2-40B4-BE49-F238E27FC236}">
                  <a16:creationId xmlns:a16="http://schemas.microsoft.com/office/drawing/2014/main" id="{BFE4531E-D573-A34B-B6FF-AB134F2E969E}"/>
                </a:ext>
              </a:extLst>
            </p:cNvPr>
            <p:cNvSpPr>
              <a:spLocks noChangeArrowheads="1"/>
            </p:cNvSpPr>
            <p:nvPr/>
          </p:nvSpPr>
          <p:spPr bwMode="auto">
            <a:xfrm>
              <a:off x="772738" y="3156952"/>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35" name="Rectangle 109">
              <a:extLst>
                <a:ext uri="{FF2B5EF4-FFF2-40B4-BE49-F238E27FC236}">
                  <a16:creationId xmlns:a16="http://schemas.microsoft.com/office/drawing/2014/main" id="{3A7BAFBC-31A0-5F48-81E3-2908B5FC1466}"/>
                </a:ext>
              </a:extLst>
            </p:cNvPr>
            <p:cNvSpPr>
              <a:spLocks noChangeArrowheads="1"/>
            </p:cNvSpPr>
            <p:nvPr/>
          </p:nvSpPr>
          <p:spPr bwMode="auto">
            <a:xfrm>
              <a:off x="899616" y="3156952"/>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45" name="Rectangle 119">
              <a:extLst>
                <a:ext uri="{FF2B5EF4-FFF2-40B4-BE49-F238E27FC236}">
                  <a16:creationId xmlns:a16="http://schemas.microsoft.com/office/drawing/2014/main" id="{681051B5-AB70-F143-A75E-9365F7C6943B}"/>
                </a:ext>
              </a:extLst>
            </p:cNvPr>
            <p:cNvSpPr>
              <a:spLocks noChangeArrowheads="1"/>
            </p:cNvSpPr>
            <p:nvPr/>
          </p:nvSpPr>
          <p:spPr bwMode="auto">
            <a:xfrm>
              <a:off x="1027139" y="3154069"/>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46" name="Rectangle 120">
              <a:extLst>
                <a:ext uri="{FF2B5EF4-FFF2-40B4-BE49-F238E27FC236}">
                  <a16:creationId xmlns:a16="http://schemas.microsoft.com/office/drawing/2014/main" id="{ECEEBCE5-0D99-D440-90C9-0490840B14A1}"/>
                </a:ext>
              </a:extLst>
            </p:cNvPr>
            <p:cNvSpPr>
              <a:spLocks noChangeArrowheads="1"/>
            </p:cNvSpPr>
            <p:nvPr/>
          </p:nvSpPr>
          <p:spPr bwMode="auto">
            <a:xfrm>
              <a:off x="1154016" y="3154069"/>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47" name="Rectangle 121">
              <a:extLst>
                <a:ext uri="{FF2B5EF4-FFF2-40B4-BE49-F238E27FC236}">
                  <a16:creationId xmlns:a16="http://schemas.microsoft.com/office/drawing/2014/main" id="{32A94C01-F2B5-C64F-85DA-EA15770DDDA7}"/>
                </a:ext>
              </a:extLst>
            </p:cNvPr>
            <p:cNvSpPr>
              <a:spLocks noChangeArrowheads="1"/>
            </p:cNvSpPr>
            <p:nvPr/>
          </p:nvSpPr>
          <p:spPr bwMode="auto">
            <a:xfrm>
              <a:off x="1280893" y="3154069"/>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48" name="Rectangle 122">
              <a:extLst>
                <a:ext uri="{FF2B5EF4-FFF2-40B4-BE49-F238E27FC236}">
                  <a16:creationId xmlns:a16="http://schemas.microsoft.com/office/drawing/2014/main" id="{98CE9489-76A8-6D40-9380-0465B44FCE48}"/>
                </a:ext>
              </a:extLst>
            </p:cNvPr>
            <p:cNvSpPr>
              <a:spLocks noChangeArrowheads="1"/>
            </p:cNvSpPr>
            <p:nvPr/>
          </p:nvSpPr>
          <p:spPr bwMode="auto">
            <a:xfrm>
              <a:off x="1407770" y="3154069"/>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249" name="Rectangle 123">
              <a:extLst>
                <a:ext uri="{FF2B5EF4-FFF2-40B4-BE49-F238E27FC236}">
                  <a16:creationId xmlns:a16="http://schemas.microsoft.com/office/drawing/2014/main" id="{06DE244D-8939-0B43-ACA1-267EDDA1326D}"/>
                </a:ext>
              </a:extLst>
            </p:cNvPr>
            <p:cNvSpPr>
              <a:spLocks noChangeArrowheads="1"/>
            </p:cNvSpPr>
            <p:nvPr/>
          </p:nvSpPr>
          <p:spPr bwMode="auto">
            <a:xfrm>
              <a:off x="518984" y="3295055"/>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250" name="Rectangle 124">
              <a:extLst>
                <a:ext uri="{FF2B5EF4-FFF2-40B4-BE49-F238E27FC236}">
                  <a16:creationId xmlns:a16="http://schemas.microsoft.com/office/drawing/2014/main" id="{A0D40B40-60A7-2840-85B1-11BC22659744}"/>
                </a:ext>
              </a:extLst>
            </p:cNvPr>
            <p:cNvSpPr>
              <a:spLocks noChangeArrowheads="1"/>
            </p:cNvSpPr>
            <p:nvPr/>
          </p:nvSpPr>
          <p:spPr bwMode="auto">
            <a:xfrm>
              <a:off x="645861" y="3295055"/>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51" name="Rectangle 125">
              <a:extLst>
                <a:ext uri="{FF2B5EF4-FFF2-40B4-BE49-F238E27FC236}">
                  <a16:creationId xmlns:a16="http://schemas.microsoft.com/office/drawing/2014/main" id="{ED4281CD-3500-5148-80AF-3A2FFB73722E}"/>
                </a:ext>
              </a:extLst>
            </p:cNvPr>
            <p:cNvSpPr>
              <a:spLocks noChangeArrowheads="1"/>
            </p:cNvSpPr>
            <p:nvPr/>
          </p:nvSpPr>
          <p:spPr bwMode="auto">
            <a:xfrm>
              <a:off x="772738" y="3295055"/>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52" name="Rectangle 126">
              <a:extLst>
                <a:ext uri="{FF2B5EF4-FFF2-40B4-BE49-F238E27FC236}">
                  <a16:creationId xmlns:a16="http://schemas.microsoft.com/office/drawing/2014/main" id="{B9989CE7-768A-0F48-87C0-882A778B35FC}"/>
                </a:ext>
              </a:extLst>
            </p:cNvPr>
            <p:cNvSpPr>
              <a:spLocks noChangeArrowheads="1"/>
            </p:cNvSpPr>
            <p:nvPr/>
          </p:nvSpPr>
          <p:spPr bwMode="auto">
            <a:xfrm>
              <a:off x="899616" y="3295055"/>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62" name="Rectangle 136">
              <a:extLst>
                <a:ext uri="{FF2B5EF4-FFF2-40B4-BE49-F238E27FC236}">
                  <a16:creationId xmlns:a16="http://schemas.microsoft.com/office/drawing/2014/main" id="{3E913606-3072-B345-A774-6A24345CF00A}"/>
                </a:ext>
              </a:extLst>
            </p:cNvPr>
            <p:cNvSpPr>
              <a:spLocks noChangeArrowheads="1"/>
            </p:cNvSpPr>
            <p:nvPr/>
          </p:nvSpPr>
          <p:spPr bwMode="auto">
            <a:xfrm>
              <a:off x="1027139" y="3292172"/>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63" name="Rectangle 137">
              <a:extLst>
                <a:ext uri="{FF2B5EF4-FFF2-40B4-BE49-F238E27FC236}">
                  <a16:creationId xmlns:a16="http://schemas.microsoft.com/office/drawing/2014/main" id="{19B98B6C-3FA7-3840-AD62-25A4183D99AA}"/>
                </a:ext>
              </a:extLst>
            </p:cNvPr>
            <p:cNvSpPr>
              <a:spLocks noChangeArrowheads="1"/>
            </p:cNvSpPr>
            <p:nvPr/>
          </p:nvSpPr>
          <p:spPr bwMode="auto">
            <a:xfrm>
              <a:off x="1154016" y="3292172"/>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64" name="Rectangle 138">
              <a:extLst>
                <a:ext uri="{FF2B5EF4-FFF2-40B4-BE49-F238E27FC236}">
                  <a16:creationId xmlns:a16="http://schemas.microsoft.com/office/drawing/2014/main" id="{04AFD353-C924-4741-93F7-AA1F4652960D}"/>
                </a:ext>
              </a:extLst>
            </p:cNvPr>
            <p:cNvSpPr>
              <a:spLocks noChangeArrowheads="1"/>
            </p:cNvSpPr>
            <p:nvPr/>
          </p:nvSpPr>
          <p:spPr bwMode="auto">
            <a:xfrm>
              <a:off x="1280893" y="3292172"/>
              <a:ext cx="126878" cy="138104"/>
            </a:xfrm>
            <a:prstGeom prst="rect">
              <a:avLst/>
            </a:prstGeom>
            <a:noFill/>
            <a:ln w="9525">
              <a:solidFill>
                <a:schemeClr val="tx1"/>
              </a:solidFill>
              <a:miter lim="800000"/>
              <a:headEnd/>
              <a:tailEnd/>
            </a:ln>
          </p:spPr>
          <p:txBody>
            <a:bodyPr wrap="none" anchor="ctr">
              <a:prstTxWarp prst="textNoShape">
                <a:avLst/>
              </a:prstTxWarp>
            </a:bodyPr>
            <a:lstStyle/>
            <a:p>
              <a:endParaRPr lang="en-US" sz="1350"/>
            </a:p>
          </p:txBody>
        </p:sp>
        <p:sp>
          <p:nvSpPr>
            <p:cNvPr id="265" name="Rectangle 139">
              <a:extLst>
                <a:ext uri="{FF2B5EF4-FFF2-40B4-BE49-F238E27FC236}">
                  <a16:creationId xmlns:a16="http://schemas.microsoft.com/office/drawing/2014/main" id="{C714A05E-C46A-1B4E-9A7F-1179E8428155}"/>
                </a:ext>
              </a:extLst>
            </p:cNvPr>
            <p:cNvSpPr>
              <a:spLocks noChangeArrowheads="1"/>
            </p:cNvSpPr>
            <p:nvPr/>
          </p:nvSpPr>
          <p:spPr bwMode="auto">
            <a:xfrm>
              <a:off x="1407770" y="3292172"/>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266" name="Rectangle 140">
              <a:extLst>
                <a:ext uri="{FF2B5EF4-FFF2-40B4-BE49-F238E27FC236}">
                  <a16:creationId xmlns:a16="http://schemas.microsoft.com/office/drawing/2014/main" id="{50C38110-31D1-F047-8A98-F6DE0802F1BB}"/>
                </a:ext>
              </a:extLst>
            </p:cNvPr>
            <p:cNvSpPr>
              <a:spLocks noChangeArrowheads="1"/>
            </p:cNvSpPr>
            <p:nvPr/>
          </p:nvSpPr>
          <p:spPr bwMode="auto">
            <a:xfrm>
              <a:off x="518984" y="3433159"/>
              <a:ext cx="126878" cy="138104"/>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sz="1350"/>
            </a:p>
          </p:txBody>
        </p:sp>
        <p:sp>
          <p:nvSpPr>
            <p:cNvPr id="267" name="Rectangle 141">
              <a:extLst>
                <a:ext uri="{FF2B5EF4-FFF2-40B4-BE49-F238E27FC236}">
                  <a16:creationId xmlns:a16="http://schemas.microsoft.com/office/drawing/2014/main" id="{063ECBB1-7114-5F45-96BD-1AA74F32F605}"/>
                </a:ext>
              </a:extLst>
            </p:cNvPr>
            <p:cNvSpPr>
              <a:spLocks noChangeArrowheads="1"/>
            </p:cNvSpPr>
            <p:nvPr/>
          </p:nvSpPr>
          <p:spPr bwMode="auto">
            <a:xfrm>
              <a:off x="645861" y="3433159"/>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268" name="Rectangle 142">
              <a:extLst>
                <a:ext uri="{FF2B5EF4-FFF2-40B4-BE49-F238E27FC236}">
                  <a16:creationId xmlns:a16="http://schemas.microsoft.com/office/drawing/2014/main" id="{3BF8CDE0-B328-C042-B21F-BEC7D1F82670}"/>
                </a:ext>
              </a:extLst>
            </p:cNvPr>
            <p:cNvSpPr>
              <a:spLocks noChangeArrowheads="1"/>
            </p:cNvSpPr>
            <p:nvPr/>
          </p:nvSpPr>
          <p:spPr bwMode="auto">
            <a:xfrm>
              <a:off x="772738" y="3433159"/>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269" name="Rectangle 143">
              <a:extLst>
                <a:ext uri="{FF2B5EF4-FFF2-40B4-BE49-F238E27FC236}">
                  <a16:creationId xmlns:a16="http://schemas.microsoft.com/office/drawing/2014/main" id="{CEDB58BF-4D36-754A-86EC-4D6C27E988D9}"/>
                </a:ext>
              </a:extLst>
            </p:cNvPr>
            <p:cNvSpPr>
              <a:spLocks noChangeArrowheads="1"/>
            </p:cNvSpPr>
            <p:nvPr/>
          </p:nvSpPr>
          <p:spPr bwMode="auto">
            <a:xfrm>
              <a:off x="899616" y="3433159"/>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279" name="Rectangle 153">
              <a:extLst>
                <a:ext uri="{FF2B5EF4-FFF2-40B4-BE49-F238E27FC236}">
                  <a16:creationId xmlns:a16="http://schemas.microsoft.com/office/drawing/2014/main" id="{053291E2-765C-3546-ACF9-D60C04A7246D}"/>
                </a:ext>
              </a:extLst>
            </p:cNvPr>
            <p:cNvSpPr>
              <a:spLocks noChangeArrowheads="1"/>
            </p:cNvSpPr>
            <p:nvPr/>
          </p:nvSpPr>
          <p:spPr bwMode="auto">
            <a:xfrm>
              <a:off x="1027139" y="3430276"/>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280" name="Rectangle 154">
              <a:extLst>
                <a:ext uri="{FF2B5EF4-FFF2-40B4-BE49-F238E27FC236}">
                  <a16:creationId xmlns:a16="http://schemas.microsoft.com/office/drawing/2014/main" id="{E76C4148-A259-714F-8291-FD9E1AD05011}"/>
                </a:ext>
              </a:extLst>
            </p:cNvPr>
            <p:cNvSpPr>
              <a:spLocks noChangeArrowheads="1"/>
            </p:cNvSpPr>
            <p:nvPr/>
          </p:nvSpPr>
          <p:spPr bwMode="auto">
            <a:xfrm>
              <a:off x="1154016" y="3430276"/>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281" name="Rectangle 155">
              <a:extLst>
                <a:ext uri="{FF2B5EF4-FFF2-40B4-BE49-F238E27FC236}">
                  <a16:creationId xmlns:a16="http://schemas.microsoft.com/office/drawing/2014/main" id="{EEA9051D-409A-1F4B-A247-067A547791D4}"/>
                </a:ext>
              </a:extLst>
            </p:cNvPr>
            <p:cNvSpPr>
              <a:spLocks noChangeArrowheads="1"/>
            </p:cNvSpPr>
            <p:nvPr/>
          </p:nvSpPr>
          <p:spPr bwMode="auto">
            <a:xfrm>
              <a:off x="1280893" y="3430276"/>
              <a:ext cx="126878" cy="13810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350"/>
            </a:p>
          </p:txBody>
        </p:sp>
        <p:sp>
          <p:nvSpPr>
            <p:cNvPr id="282" name="Rectangle 156">
              <a:extLst>
                <a:ext uri="{FF2B5EF4-FFF2-40B4-BE49-F238E27FC236}">
                  <a16:creationId xmlns:a16="http://schemas.microsoft.com/office/drawing/2014/main" id="{3548F397-C299-C041-BA7E-87AB3EAFAF7A}"/>
                </a:ext>
              </a:extLst>
            </p:cNvPr>
            <p:cNvSpPr>
              <a:spLocks noChangeArrowheads="1"/>
            </p:cNvSpPr>
            <p:nvPr/>
          </p:nvSpPr>
          <p:spPr bwMode="auto">
            <a:xfrm>
              <a:off x="1407770" y="3430276"/>
              <a:ext cx="126878" cy="138104"/>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sz="1350"/>
            </a:p>
          </p:txBody>
        </p:sp>
        <p:sp>
          <p:nvSpPr>
            <p:cNvPr id="284" name="Rectangle 37">
              <a:extLst>
                <a:ext uri="{FF2B5EF4-FFF2-40B4-BE49-F238E27FC236}">
                  <a16:creationId xmlns:a16="http://schemas.microsoft.com/office/drawing/2014/main" id="{4E4232DF-6EC0-DE4E-930F-4FE29A25CB69}"/>
                </a:ext>
              </a:extLst>
            </p:cNvPr>
            <p:cNvSpPr>
              <a:spLocks noChangeArrowheads="1"/>
            </p:cNvSpPr>
            <p:nvPr/>
          </p:nvSpPr>
          <p:spPr bwMode="auto">
            <a:xfrm>
              <a:off x="1282099" y="2745284"/>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285" name="Rectangle 54">
              <a:extLst>
                <a:ext uri="{FF2B5EF4-FFF2-40B4-BE49-F238E27FC236}">
                  <a16:creationId xmlns:a16="http://schemas.microsoft.com/office/drawing/2014/main" id="{9567DBDC-D136-A742-ABD4-F996FF0DBD36}"/>
                </a:ext>
              </a:extLst>
            </p:cNvPr>
            <p:cNvSpPr>
              <a:spLocks noChangeArrowheads="1"/>
            </p:cNvSpPr>
            <p:nvPr/>
          </p:nvSpPr>
          <p:spPr bwMode="auto">
            <a:xfrm>
              <a:off x="1282099" y="2883388"/>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288" name="Rectangle 105">
              <a:extLst>
                <a:ext uri="{FF2B5EF4-FFF2-40B4-BE49-F238E27FC236}">
                  <a16:creationId xmlns:a16="http://schemas.microsoft.com/office/drawing/2014/main" id="{FA22B3B8-E6AB-3348-A90B-86572F666F9B}"/>
                </a:ext>
              </a:extLst>
            </p:cNvPr>
            <p:cNvSpPr>
              <a:spLocks noChangeArrowheads="1"/>
            </p:cNvSpPr>
            <p:nvPr/>
          </p:nvSpPr>
          <p:spPr bwMode="auto">
            <a:xfrm>
              <a:off x="1281068" y="3020610"/>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289" name="Rectangle 122">
              <a:extLst>
                <a:ext uri="{FF2B5EF4-FFF2-40B4-BE49-F238E27FC236}">
                  <a16:creationId xmlns:a16="http://schemas.microsoft.com/office/drawing/2014/main" id="{C16EA8A1-9495-4D4E-B425-AC8C34CA21CC}"/>
                </a:ext>
              </a:extLst>
            </p:cNvPr>
            <p:cNvSpPr>
              <a:spLocks noChangeArrowheads="1"/>
            </p:cNvSpPr>
            <p:nvPr/>
          </p:nvSpPr>
          <p:spPr bwMode="auto">
            <a:xfrm>
              <a:off x="1281068" y="3158714"/>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290" name="Rectangle 139">
              <a:extLst>
                <a:ext uri="{FF2B5EF4-FFF2-40B4-BE49-F238E27FC236}">
                  <a16:creationId xmlns:a16="http://schemas.microsoft.com/office/drawing/2014/main" id="{56B1D425-1CD9-4542-A32B-7BEA08852DAD}"/>
                </a:ext>
              </a:extLst>
            </p:cNvPr>
            <p:cNvSpPr>
              <a:spLocks noChangeArrowheads="1"/>
            </p:cNvSpPr>
            <p:nvPr/>
          </p:nvSpPr>
          <p:spPr bwMode="auto">
            <a:xfrm>
              <a:off x="1281068" y="3296818"/>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292" name="Rectangle 141">
              <a:extLst>
                <a:ext uri="{FF2B5EF4-FFF2-40B4-BE49-F238E27FC236}">
                  <a16:creationId xmlns:a16="http://schemas.microsoft.com/office/drawing/2014/main" id="{B58C9821-6BEF-F54E-B628-B052F3926E9E}"/>
                </a:ext>
              </a:extLst>
            </p:cNvPr>
            <p:cNvSpPr>
              <a:spLocks noChangeArrowheads="1"/>
            </p:cNvSpPr>
            <p:nvPr/>
          </p:nvSpPr>
          <p:spPr bwMode="auto">
            <a:xfrm>
              <a:off x="647058" y="2740213"/>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293" name="Rectangle 142">
              <a:extLst>
                <a:ext uri="{FF2B5EF4-FFF2-40B4-BE49-F238E27FC236}">
                  <a16:creationId xmlns:a16="http://schemas.microsoft.com/office/drawing/2014/main" id="{0F51A31B-DDCB-3941-A272-B8B88F373D73}"/>
                </a:ext>
              </a:extLst>
            </p:cNvPr>
            <p:cNvSpPr>
              <a:spLocks noChangeArrowheads="1"/>
            </p:cNvSpPr>
            <p:nvPr/>
          </p:nvSpPr>
          <p:spPr bwMode="auto">
            <a:xfrm>
              <a:off x="773935" y="2740213"/>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294" name="Rectangle 143">
              <a:extLst>
                <a:ext uri="{FF2B5EF4-FFF2-40B4-BE49-F238E27FC236}">
                  <a16:creationId xmlns:a16="http://schemas.microsoft.com/office/drawing/2014/main" id="{9610FB4E-029B-184B-9FAD-4BD7AD4560EA}"/>
                </a:ext>
              </a:extLst>
            </p:cNvPr>
            <p:cNvSpPr>
              <a:spLocks noChangeArrowheads="1"/>
            </p:cNvSpPr>
            <p:nvPr/>
          </p:nvSpPr>
          <p:spPr bwMode="auto">
            <a:xfrm>
              <a:off x="900812" y="2740213"/>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04" name="Rectangle 153">
              <a:extLst>
                <a:ext uri="{FF2B5EF4-FFF2-40B4-BE49-F238E27FC236}">
                  <a16:creationId xmlns:a16="http://schemas.microsoft.com/office/drawing/2014/main" id="{E6149191-2A5B-9040-9824-1FB1E0C06623}"/>
                </a:ext>
              </a:extLst>
            </p:cNvPr>
            <p:cNvSpPr>
              <a:spLocks noChangeArrowheads="1"/>
            </p:cNvSpPr>
            <p:nvPr/>
          </p:nvSpPr>
          <p:spPr bwMode="auto">
            <a:xfrm>
              <a:off x="1028639" y="2741420"/>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05" name="Rectangle 154">
              <a:extLst>
                <a:ext uri="{FF2B5EF4-FFF2-40B4-BE49-F238E27FC236}">
                  <a16:creationId xmlns:a16="http://schemas.microsoft.com/office/drawing/2014/main" id="{586F5216-8CD5-4D46-817F-56949A8047F7}"/>
                </a:ext>
              </a:extLst>
            </p:cNvPr>
            <p:cNvSpPr>
              <a:spLocks noChangeArrowheads="1"/>
            </p:cNvSpPr>
            <p:nvPr/>
          </p:nvSpPr>
          <p:spPr bwMode="auto">
            <a:xfrm>
              <a:off x="1155517" y="2741420"/>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06" name="Rectangle 155">
              <a:extLst>
                <a:ext uri="{FF2B5EF4-FFF2-40B4-BE49-F238E27FC236}">
                  <a16:creationId xmlns:a16="http://schemas.microsoft.com/office/drawing/2014/main" id="{83026BCC-C11C-B644-AAF9-545ACCD938F1}"/>
                </a:ext>
              </a:extLst>
            </p:cNvPr>
            <p:cNvSpPr>
              <a:spLocks noChangeArrowheads="1"/>
            </p:cNvSpPr>
            <p:nvPr/>
          </p:nvSpPr>
          <p:spPr bwMode="auto">
            <a:xfrm>
              <a:off x="1282394" y="2741420"/>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08" name="Rectangle 141">
              <a:extLst>
                <a:ext uri="{FF2B5EF4-FFF2-40B4-BE49-F238E27FC236}">
                  <a16:creationId xmlns:a16="http://schemas.microsoft.com/office/drawing/2014/main" id="{2BE5D893-80F6-A241-81F1-B2CC493B662E}"/>
                </a:ext>
              </a:extLst>
            </p:cNvPr>
            <p:cNvSpPr>
              <a:spLocks noChangeArrowheads="1"/>
            </p:cNvSpPr>
            <p:nvPr/>
          </p:nvSpPr>
          <p:spPr bwMode="auto">
            <a:xfrm>
              <a:off x="642037" y="3294729"/>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09" name="Rectangle 142">
              <a:extLst>
                <a:ext uri="{FF2B5EF4-FFF2-40B4-BE49-F238E27FC236}">
                  <a16:creationId xmlns:a16="http://schemas.microsoft.com/office/drawing/2014/main" id="{E7364A03-FB63-7545-9B0C-793F46D26F06}"/>
                </a:ext>
              </a:extLst>
            </p:cNvPr>
            <p:cNvSpPr>
              <a:spLocks noChangeArrowheads="1"/>
            </p:cNvSpPr>
            <p:nvPr/>
          </p:nvSpPr>
          <p:spPr bwMode="auto">
            <a:xfrm>
              <a:off x="768914" y="3294729"/>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10" name="Rectangle 143">
              <a:extLst>
                <a:ext uri="{FF2B5EF4-FFF2-40B4-BE49-F238E27FC236}">
                  <a16:creationId xmlns:a16="http://schemas.microsoft.com/office/drawing/2014/main" id="{47D8F4AA-C799-3348-99FD-899258A4AD7D}"/>
                </a:ext>
              </a:extLst>
            </p:cNvPr>
            <p:cNvSpPr>
              <a:spLocks noChangeArrowheads="1"/>
            </p:cNvSpPr>
            <p:nvPr/>
          </p:nvSpPr>
          <p:spPr bwMode="auto">
            <a:xfrm>
              <a:off x="895791" y="3294729"/>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20" name="Rectangle 153">
              <a:extLst>
                <a:ext uri="{FF2B5EF4-FFF2-40B4-BE49-F238E27FC236}">
                  <a16:creationId xmlns:a16="http://schemas.microsoft.com/office/drawing/2014/main" id="{38B9B537-F705-A04C-85ED-059332F33D24}"/>
                </a:ext>
              </a:extLst>
            </p:cNvPr>
            <p:cNvSpPr>
              <a:spLocks noChangeArrowheads="1"/>
            </p:cNvSpPr>
            <p:nvPr/>
          </p:nvSpPr>
          <p:spPr bwMode="auto">
            <a:xfrm>
              <a:off x="1023314" y="3291846"/>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21" name="Rectangle 154">
              <a:extLst>
                <a:ext uri="{FF2B5EF4-FFF2-40B4-BE49-F238E27FC236}">
                  <a16:creationId xmlns:a16="http://schemas.microsoft.com/office/drawing/2014/main" id="{BFDEC662-B56A-EB4C-87DD-F55BA6C4D0F2}"/>
                </a:ext>
              </a:extLst>
            </p:cNvPr>
            <p:cNvSpPr>
              <a:spLocks noChangeArrowheads="1"/>
            </p:cNvSpPr>
            <p:nvPr/>
          </p:nvSpPr>
          <p:spPr bwMode="auto">
            <a:xfrm>
              <a:off x="1150192" y="3291846"/>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22" name="Rectangle 155">
              <a:extLst>
                <a:ext uri="{FF2B5EF4-FFF2-40B4-BE49-F238E27FC236}">
                  <a16:creationId xmlns:a16="http://schemas.microsoft.com/office/drawing/2014/main" id="{BC2E1763-6168-E548-B60E-BD3304A3F2C5}"/>
                </a:ext>
              </a:extLst>
            </p:cNvPr>
            <p:cNvSpPr>
              <a:spLocks noChangeArrowheads="1"/>
            </p:cNvSpPr>
            <p:nvPr/>
          </p:nvSpPr>
          <p:spPr bwMode="auto">
            <a:xfrm>
              <a:off x="1277069" y="3291846"/>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24" name="Rectangle 37">
              <a:extLst>
                <a:ext uri="{FF2B5EF4-FFF2-40B4-BE49-F238E27FC236}">
                  <a16:creationId xmlns:a16="http://schemas.microsoft.com/office/drawing/2014/main" id="{E63431A4-A60E-0C4E-86FC-79147A310629}"/>
                </a:ext>
              </a:extLst>
            </p:cNvPr>
            <p:cNvSpPr>
              <a:spLocks noChangeArrowheads="1"/>
            </p:cNvSpPr>
            <p:nvPr/>
          </p:nvSpPr>
          <p:spPr bwMode="auto">
            <a:xfrm>
              <a:off x="644308" y="2736222"/>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25" name="Rectangle 54">
              <a:extLst>
                <a:ext uri="{FF2B5EF4-FFF2-40B4-BE49-F238E27FC236}">
                  <a16:creationId xmlns:a16="http://schemas.microsoft.com/office/drawing/2014/main" id="{D6FD0A93-E566-EA41-A317-35A5DCACC96D}"/>
                </a:ext>
              </a:extLst>
            </p:cNvPr>
            <p:cNvSpPr>
              <a:spLocks noChangeArrowheads="1"/>
            </p:cNvSpPr>
            <p:nvPr/>
          </p:nvSpPr>
          <p:spPr bwMode="auto">
            <a:xfrm>
              <a:off x="644308" y="2874326"/>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28" name="Rectangle 105">
              <a:extLst>
                <a:ext uri="{FF2B5EF4-FFF2-40B4-BE49-F238E27FC236}">
                  <a16:creationId xmlns:a16="http://schemas.microsoft.com/office/drawing/2014/main" id="{16503B49-F607-5B48-B487-FDF284A04F47}"/>
                </a:ext>
              </a:extLst>
            </p:cNvPr>
            <p:cNvSpPr>
              <a:spLocks noChangeArrowheads="1"/>
            </p:cNvSpPr>
            <p:nvPr/>
          </p:nvSpPr>
          <p:spPr bwMode="auto">
            <a:xfrm>
              <a:off x="643581" y="3015638"/>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29" name="Rectangle 122">
              <a:extLst>
                <a:ext uri="{FF2B5EF4-FFF2-40B4-BE49-F238E27FC236}">
                  <a16:creationId xmlns:a16="http://schemas.microsoft.com/office/drawing/2014/main" id="{C7DA2A36-811E-C043-A0B1-8E3C37DF83F7}"/>
                </a:ext>
              </a:extLst>
            </p:cNvPr>
            <p:cNvSpPr>
              <a:spLocks noChangeArrowheads="1"/>
            </p:cNvSpPr>
            <p:nvPr/>
          </p:nvSpPr>
          <p:spPr bwMode="auto">
            <a:xfrm>
              <a:off x="643581" y="3153742"/>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30" name="Rectangle 139">
              <a:extLst>
                <a:ext uri="{FF2B5EF4-FFF2-40B4-BE49-F238E27FC236}">
                  <a16:creationId xmlns:a16="http://schemas.microsoft.com/office/drawing/2014/main" id="{D039DAA1-8FE8-5E4B-92A4-D3B3B8E67277}"/>
                </a:ext>
              </a:extLst>
            </p:cNvPr>
            <p:cNvSpPr>
              <a:spLocks noChangeArrowheads="1"/>
            </p:cNvSpPr>
            <p:nvPr/>
          </p:nvSpPr>
          <p:spPr bwMode="auto">
            <a:xfrm>
              <a:off x="643581" y="3291846"/>
              <a:ext cx="126878" cy="138104"/>
            </a:xfrm>
            <a:prstGeom prst="rect">
              <a:avLst/>
            </a:prstGeom>
            <a:solidFill>
              <a:srgbClr val="99CC00"/>
            </a:solidFill>
            <a:ln w="9525">
              <a:solidFill>
                <a:schemeClr val="tx1"/>
              </a:solidFill>
              <a:miter lim="800000"/>
              <a:headEnd/>
              <a:tailEnd/>
            </a:ln>
            <a:effectLst/>
          </p:spPr>
          <p:txBody>
            <a:bodyPr wrap="none" anchor="ctr">
              <a:prstTxWarp prst="textNoShape">
                <a:avLst/>
              </a:prstTxWarp>
            </a:bodyPr>
            <a:lstStyle/>
            <a:p>
              <a:endParaRPr lang="en-US" sz="1350"/>
            </a:p>
          </p:txBody>
        </p:sp>
        <p:sp>
          <p:nvSpPr>
            <p:cNvPr id="331" name="矩形 584">
              <a:extLst>
                <a:ext uri="{FF2B5EF4-FFF2-40B4-BE49-F238E27FC236}">
                  <a16:creationId xmlns:a16="http://schemas.microsoft.com/office/drawing/2014/main" id="{2A76267A-CD8E-004A-97B5-1D447EF39E33}"/>
                </a:ext>
              </a:extLst>
            </p:cNvPr>
            <p:cNvSpPr/>
            <p:nvPr/>
          </p:nvSpPr>
          <p:spPr bwMode="auto">
            <a:xfrm>
              <a:off x="1273245" y="2739432"/>
              <a:ext cx="133319" cy="690518"/>
            </a:xfrm>
            <a:prstGeom prst="rect">
              <a:avLst/>
            </a:prstGeom>
            <a:noFill/>
            <a:ln w="28575" cap="flat" cmpd="sng" algn="ctr">
              <a:solidFill>
                <a:srgbClr val="151515"/>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zh-CN" altLang="en-US" sz="1350" b="1">
                <a:latin typeface="Calibri" pitchFamily="34" charset="0"/>
              </a:endParaRPr>
            </a:p>
          </p:txBody>
        </p:sp>
        <p:sp>
          <p:nvSpPr>
            <p:cNvPr id="332" name="矩形 585">
              <a:extLst>
                <a:ext uri="{FF2B5EF4-FFF2-40B4-BE49-F238E27FC236}">
                  <a16:creationId xmlns:a16="http://schemas.microsoft.com/office/drawing/2014/main" id="{BDFA6E34-01A0-0240-A59B-81FA90872654}"/>
                </a:ext>
              </a:extLst>
            </p:cNvPr>
            <p:cNvSpPr/>
            <p:nvPr/>
          </p:nvSpPr>
          <p:spPr bwMode="auto">
            <a:xfrm>
              <a:off x="634829" y="2749012"/>
              <a:ext cx="772941" cy="136377"/>
            </a:xfrm>
            <a:prstGeom prst="rect">
              <a:avLst/>
            </a:prstGeom>
            <a:noFill/>
            <a:ln w="28575" cap="flat" cmpd="sng" algn="ctr">
              <a:solidFill>
                <a:srgbClr val="151515"/>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fontAlgn="base">
                <a:spcBef>
                  <a:spcPct val="0"/>
                </a:spcBef>
                <a:spcAft>
                  <a:spcPct val="0"/>
                </a:spcAft>
              </a:pPr>
              <a:endParaRPr lang="zh-CN" altLang="en-US" sz="1350" b="1">
                <a:latin typeface="Calibri" pitchFamily="34" charset="0"/>
              </a:endParaRPr>
            </a:p>
          </p:txBody>
        </p:sp>
      </p:grpSp>
      <p:sp>
        <p:nvSpPr>
          <p:cNvPr id="10" name="Right Arrow 9">
            <a:extLst>
              <a:ext uri="{FF2B5EF4-FFF2-40B4-BE49-F238E27FC236}">
                <a16:creationId xmlns:a16="http://schemas.microsoft.com/office/drawing/2014/main" id="{5E1F0C50-A9ED-C54D-80B1-1461F9D42CAF}"/>
              </a:ext>
            </a:extLst>
          </p:cNvPr>
          <p:cNvSpPr/>
          <p:nvPr/>
        </p:nvSpPr>
        <p:spPr>
          <a:xfrm>
            <a:off x="1818308" y="2888843"/>
            <a:ext cx="1307973" cy="477510"/>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19D0D84-7DFA-494A-B1E4-6C49A31AA943}"/>
              </a:ext>
            </a:extLst>
          </p:cNvPr>
          <p:cNvSpPr txBox="1"/>
          <p:nvPr/>
        </p:nvSpPr>
        <p:spPr>
          <a:xfrm>
            <a:off x="1433858" y="4174668"/>
            <a:ext cx="6283986" cy="311047"/>
          </a:xfrm>
          <a:prstGeom prst="rect">
            <a:avLst/>
          </a:prstGeom>
          <a:noFill/>
        </p:spPr>
        <p:txBody>
          <a:bodyPr vert="horz" wrap="square" lIns="0" tIns="0" rIns="0" bIns="0" rtlCol="0">
            <a:spAutoFit/>
          </a:bodyPr>
          <a:lstStyle/>
          <a:p>
            <a:pPr>
              <a:lnSpc>
                <a:spcPct val="120000"/>
              </a:lnSpc>
            </a:pPr>
            <a:r>
              <a:rPr lang="en-US" b="1" dirty="0" err="1">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MPI_Type_vector</a:t>
            </a:r>
            <a:r>
              <a:rPr lang="en-US" b="1" dirty="0">
                <a:solidFill>
                  <a:schemeClr val="bg2">
                    <a:lumMod val="10000"/>
                  </a:schemeClr>
                </a:solidFill>
                <a:latin typeface="Menlo" panose="020B0609030804020204" pitchFamily="49" charset="0"/>
                <a:ea typeface="Menlo" panose="020B0609030804020204" pitchFamily="49" charset="0"/>
                <a:cs typeface="Menlo" panose="020B0609030804020204" pitchFamily="49" charset="0"/>
              </a:rPr>
              <a:t>(6, 1, 6, MPI_DOUBLE, &amp;column)</a:t>
            </a:r>
            <a:endParaRPr lang="en-US" dirty="0">
              <a:solidFill>
                <a:srgbClr val="003C71"/>
              </a:solidFill>
            </a:endParaRPr>
          </a:p>
        </p:txBody>
      </p:sp>
    </p:spTree>
    <p:extLst>
      <p:ext uri="{BB962C8B-B14F-4D97-AF65-F5344CB8AC3E}">
        <p14:creationId xmlns:p14="http://schemas.microsoft.com/office/powerpoint/2010/main" val="1084876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76104-96A8-3D4E-9568-531463E7D6AC}"/>
              </a:ext>
            </a:extLst>
          </p:cNvPr>
          <p:cNvSpPr>
            <a:spLocks noGrp="1"/>
          </p:cNvSpPr>
          <p:nvPr>
            <p:ph type="sldNum" sz="quarter" idx="12"/>
          </p:nvPr>
        </p:nvSpPr>
        <p:spPr/>
        <p:txBody>
          <a:bodyPr/>
          <a:lstStyle/>
          <a:p>
            <a:fld id="{EE2556C5-CE8C-6547-B838-EA80C61A4AF7}" type="slidenum">
              <a:rPr lang="en-US" smtClean="0"/>
              <a:pPr/>
              <a:t>7</a:t>
            </a:fld>
            <a:endParaRPr lang="en-US" dirty="0"/>
          </a:p>
        </p:txBody>
      </p:sp>
      <p:sp>
        <p:nvSpPr>
          <p:cNvPr id="3" name="Title 2">
            <a:extLst>
              <a:ext uri="{FF2B5EF4-FFF2-40B4-BE49-F238E27FC236}">
                <a16:creationId xmlns:a16="http://schemas.microsoft.com/office/drawing/2014/main" id="{65A8CF35-C5AD-894B-849B-56E63B62C1C7}"/>
              </a:ext>
            </a:extLst>
          </p:cNvPr>
          <p:cNvSpPr>
            <a:spLocks noGrp="1"/>
          </p:cNvSpPr>
          <p:nvPr>
            <p:ph type="title"/>
          </p:nvPr>
        </p:nvSpPr>
        <p:spPr/>
        <p:txBody>
          <a:bodyPr/>
          <a:lstStyle/>
          <a:p>
            <a:r>
              <a:rPr lang="en-US" dirty="0"/>
              <a:t>This Time</a:t>
            </a:r>
          </a:p>
        </p:txBody>
      </p:sp>
      <p:sp>
        <p:nvSpPr>
          <p:cNvPr id="4" name="Content Placeholder 3">
            <a:extLst>
              <a:ext uri="{FF2B5EF4-FFF2-40B4-BE49-F238E27FC236}">
                <a16:creationId xmlns:a16="http://schemas.microsoft.com/office/drawing/2014/main" id="{E680EBA1-B8A7-0D43-BBA4-A56F5BBCCEAD}"/>
              </a:ext>
            </a:extLst>
          </p:cNvPr>
          <p:cNvSpPr>
            <a:spLocks noGrp="1"/>
          </p:cNvSpPr>
          <p:nvPr>
            <p:ph sz="quarter" idx="13"/>
          </p:nvPr>
        </p:nvSpPr>
        <p:spPr/>
        <p:txBody>
          <a:bodyPr/>
          <a:lstStyle/>
          <a:p>
            <a:pPr marL="285750" indent="-285750">
              <a:buFont typeface="Arial" panose="020B0604020202020204" pitchFamily="34" charset="0"/>
              <a:buChar char="•"/>
            </a:pPr>
            <a:r>
              <a:rPr lang="en-US" dirty="0"/>
              <a:t>Non-blocking communication</a:t>
            </a:r>
          </a:p>
          <a:p>
            <a:pPr marL="285750" indent="-285750">
              <a:buFont typeface="Arial" panose="020B0604020202020204" pitchFamily="34" charset="0"/>
              <a:buChar char="•"/>
            </a:pPr>
            <a:r>
              <a:rPr lang="en-US" dirty="0"/>
              <a:t>Brief look at advanced topics (RMA, threads)</a:t>
            </a:r>
          </a:p>
          <a:p>
            <a:pPr marL="285750" indent="-285750">
              <a:buFont typeface="Arial" panose="020B0604020202020204" pitchFamily="34" charset="0"/>
              <a:buChar char="•"/>
            </a:pPr>
            <a:r>
              <a:rPr lang="en-US" dirty="0"/>
              <a:t>Analyzing the performance of MPI</a:t>
            </a:r>
          </a:p>
          <a:p>
            <a:pPr marL="285750" indent="-285750">
              <a:buFont typeface="Arial" panose="020B0604020202020204" pitchFamily="34" charset="0"/>
              <a:buChar char="•"/>
            </a:pPr>
            <a:r>
              <a:rPr lang="en-US" dirty="0"/>
              <a:t>How does MPI get used in the real world?</a:t>
            </a:r>
          </a:p>
        </p:txBody>
      </p:sp>
      <p:sp>
        <p:nvSpPr>
          <p:cNvPr id="5" name="Footer Placeholder 4">
            <a:extLst>
              <a:ext uri="{FF2B5EF4-FFF2-40B4-BE49-F238E27FC236}">
                <a16:creationId xmlns:a16="http://schemas.microsoft.com/office/drawing/2014/main" id="{D2ED29F7-E817-714E-8126-49320F771532}"/>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222403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E8579-34E4-0C4E-B0B4-2925563DA244}"/>
              </a:ext>
            </a:extLst>
          </p:cNvPr>
          <p:cNvSpPr>
            <a:spLocks noGrp="1"/>
          </p:cNvSpPr>
          <p:nvPr>
            <p:ph type="sldNum" sz="quarter" idx="12"/>
          </p:nvPr>
        </p:nvSpPr>
        <p:spPr/>
        <p:txBody>
          <a:bodyPr/>
          <a:lstStyle/>
          <a:p>
            <a:fld id="{EE2556C5-CE8C-6547-B838-EA80C61A4AF7}" type="slidenum">
              <a:rPr lang="en-US" smtClean="0"/>
              <a:pPr/>
              <a:t>8</a:t>
            </a:fld>
            <a:endParaRPr lang="en-US" dirty="0"/>
          </a:p>
        </p:txBody>
      </p:sp>
      <p:sp>
        <p:nvSpPr>
          <p:cNvPr id="5" name="Footer Placeholder 4">
            <a:extLst>
              <a:ext uri="{FF2B5EF4-FFF2-40B4-BE49-F238E27FC236}">
                <a16:creationId xmlns:a16="http://schemas.microsoft.com/office/drawing/2014/main" id="{DD1D64B2-786B-0740-A118-5B76304196B0}"/>
              </a:ext>
            </a:extLst>
          </p:cNvPr>
          <p:cNvSpPr>
            <a:spLocks noGrp="1"/>
          </p:cNvSpPr>
          <p:nvPr>
            <p:ph type="ftr" sz="quarter" idx="3"/>
          </p:nvPr>
        </p:nvSpPr>
        <p:spPr/>
        <p:txBody>
          <a:bodyPr/>
          <a:lstStyle/>
          <a:p>
            <a:r>
              <a:rPr lang="en-US" dirty="0"/>
              <a:t>Introduction to MPI, Argonne (06/26/2017)</a:t>
            </a:r>
          </a:p>
        </p:txBody>
      </p:sp>
      <p:sp>
        <p:nvSpPr>
          <p:cNvPr id="10" name="Title 1">
            <a:extLst>
              <a:ext uri="{FF2B5EF4-FFF2-40B4-BE49-F238E27FC236}">
                <a16:creationId xmlns:a16="http://schemas.microsoft.com/office/drawing/2014/main" id="{0AC5FCAA-8C2E-474B-AE43-32285B1C4561}"/>
              </a:ext>
            </a:extLst>
          </p:cNvPr>
          <p:cNvSpPr>
            <a:spLocks noGrp="1"/>
          </p:cNvSpPr>
          <p:nvPr>
            <p:ph type="title"/>
          </p:nvPr>
        </p:nvSpPr>
        <p:spPr>
          <a:xfrm>
            <a:off x="457200" y="274638"/>
            <a:ext cx="8229600" cy="524920"/>
          </a:xfrm>
        </p:spPr>
        <p:txBody>
          <a:bodyPr/>
          <a:lstStyle/>
          <a:p>
            <a:r>
              <a:rPr lang="en-US" dirty="0"/>
              <a:t>Blocking vs. Non-blocking Communication</a:t>
            </a:r>
          </a:p>
        </p:txBody>
      </p:sp>
      <p:sp>
        <p:nvSpPr>
          <p:cNvPr id="11" name="Content Placeholder 2">
            <a:extLst>
              <a:ext uri="{FF2B5EF4-FFF2-40B4-BE49-F238E27FC236}">
                <a16:creationId xmlns:a16="http://schemas.microsoft.com/office/drawing/2014/main" id="{EAB8AE31-5D37-1844-B57E-547E9412B282}"/>
              </a:ext>
            </a:extLst>
          </p:cNvPr>
          <p:cNvSpPr txBox="1">
            <a:spLocks/>
          </p:cNvSpPr>
          <p:nvPr/>
        </p:nvSpPr>
        <p:spPr>
          <a:xfrm>
            <a:off x="381000" y="914400"/>
            <a:ext cx="8534400" cy="3585029"/>
          </a:xfrm>
          <a:prstGeom prst="rect">
            <a:avLst/>
          </a:prstGeom>
        </p:spPr>
        <p:txBody>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6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6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4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8925" eaLnBrk="0" hangingPunct="0">
              <a:spcBef>
                <a:spcPct val="10000"/>
              </a:spcBef>
              <a:spcAft>
                <a:spcPct val="10000"/>
              </a:spcAft>
              <a:buClr>
                <a:schemeClr val="tx2"/>
              </a:buClr>
            </a:pPr>
            <a:r>
              <a:rPr lang="en-US" sz="2000" b="1" dirty="0">
                <a:latin typeface="Menlo" panose="020B0609030804020204" pitchFamily="49" charset="0"/>
                <a:ea typeface="Menlo" panose="020B0609030804020204" pitchFamily="49" charset="0"/>
                <a:cs typeface="Menlo" panose="020B0609030804020204" pitchFamily="49" charset="0"/>
              </a:rPr>
              <a:t>MPI_SEND</a:t>
            </a:r>
            <a:r>
              <a:rPr lang="en-US" sz="2000" b="1" dirty="0">
                <a:ea typeface="Menlo" panose="020B0609030804020204" pitchFamily="49" charset="0"/>
                <a:cs typeface="Menlo" panose="020B0609030804020204" pitchFamily="49" charset="0"/>
              </a:rPr>
              <a:t>/</a:t>
            </a:r>
            <a:r>
              <a:rPr lang="en-US" sz="2000" b="1" dirty="0">
                <a:latin typeface="Menlo" panose="020B0609030804020204" pitchFamily="49" charset="0"/>
                <a:ea typeface="Menlo" panose="020B0609030804020204" pitchFamily="49" charset="0"/>
                <a:cs typeface="Menlo" panose="020B0609030804020204" pitchFamily="49" charset="0"/>
              </a:rPr>
              <a:t>MPI_RECV</a:t>
            </a:r>
            <a:r>
              <a:rPr lang="en-US" sz="2800" dirty="0"/>
              <a:t> are blocking communication calls</a:t>
            </a:r>
          </a:p>
          <a:p>
            <a:pPr marL="685800" lvl="1" indent="-288925" eaLnBrk="0" hangingPunct="0">
              <a:spcBef>
                <a:spcPct val="10000"/>
              </a:spcBef>
              <a:spcAft>
                <a:spcPct val="10000"/>
              </a:spcAft>
              <a:buClr>
                <a:schemeClr val="tx2"/>
              </a:buClr>
            </a:pPr>
            <a:r>
              <a:rPr lang="en-US" dirty="0">
                <a:ea typeface="MS PGothic" pitchFamily="34" charset="-128"/>
              </a:rPr>
              <a:t>Return of the routine implies completion</a:t>
            </a:r>
          </a:p>
          <a:p>
            <a:pPr marL="685800" lvl="1" indent="-288925" eaLnBrk="0" hangingPunct="0">
              <a:spcBef>
                <a:spcPct val="10000"/>
              </a:spcBef>
              <a:spcAft>
                <a:spcPct val="10000"/>
              </a:spcAft>
              <a:buClr>
                <a:schemeClr val="tx2"/>
              </a:buClr>
            </a:pPr>
            <a:r>
              <a:rPr lang="en-US" dirty="0"/>
              <a:t>When these calls return the </a:t>
            </a:r>
            <a:r>
              <a:rPr lang="en-US" dirty="0">
                <a:ea typeface="MS PGothic" pitchFamily="34" charset="-128"/>
              </a:rPr>
              <a:t>memory locations used in the message transfer can be safely accessed for reuse</a:t>
            </a:r>
          </a:p>
          <a:p>
            <a:pPr marL="685800" lvl="1" indent="-288925" eaLnBrk="0" hangingPunct="0">
              <a:spcBef>
                <a:spcPct val="10000"/>
              </a:spcBef>
              <a:spcAft>
                <a:spcPct val="10000"/>
              </a:spcAft>
              <a:buClr>
                <a:schemeClr val="tx2"/>
              </a:buClr>
            </a:pPr>
            <a:r>
              <a:rPr lang="en-US" dirty="0">
                <a:ea typeface="MS PGothic" pitchFamily="34" charset="-128"/>
              </a:rPr>
              <a:t>For “send” completion implies variable sent can be reused/modified</a:t>
            </a:r>
          </a:p>
          <a:p>
            <a:pPr marL="685800" lvl="1" indent="-288925" eaLnBrk="0" hangingPunct="0">
              <a:spcBef>
                <a:spcPct val="10000"/>
              </a:spcBef>
              <a:spcAft>
                <a:spcPct val="10000"/>
              </a:spcAft>
              <a:buClr>
                <a:schemeClr val="tx2"/>
              </a:buClr>
            </a:pPr>
            <a:r>
              <a:rPr lang="en-US" dirty="0">
                <a:ea typeface="MS PGothic" pitchFamily="34" charset="-128"/>
              </a:rPr>
              <a:t>Modifications will not affect data intended for the receiver</a:t>
            </a:r>
          </a:p>
          <a:p>
            <a:pPr marL="685800" lvl="1" indent="-288925" eaLnBrk="0" hangingPunct="0">
              <a:spcBef>
                <a:spcPct val="10000"/>
              </a:spcBef>
              <a:spcAft>
                <a:spcPct val="10000"/>
              </a:spcAft>
              <a:buClr>
                <a:schemeClr val="tx2"/>
              </a:buClr>
            </a:pPr>
            <a:r>
              <a:rPr lang="en-US" dirty="0">
                <a:ea typeface="MS PGothic" pitchFamily="34" charset="-128"/>
              </a:rPr>
              <a:t>For “receive” variable received can be read</a:t>
            </a:r>
          </a:p>
          <a:p>
            <a:pPr marL="285750" indent="-288925" eaLnBrk="0" hangingPunct="0">
              <a:spcBef>
                <a:spcPct val="10000"/>
              </a:spcBef>
              <a:spcAft>
                <a:spcPct val="10000"/>
              </a:spcAft>
              <a:buClr>
                <a:schemeClr val="tx2"/>
              </a:buClr>
            </a:pPr>
            <a:r>
              <a:rPr lang="en-US" sz="2000" b="1" dirty="0">
                <a:latin typeface="Menlo" panose="020B0609030804020204" pitchFamily="49" charset="0"/>
                <a:ea typeface="Menlo" panose="020B0609030804020204" pitchFamily="49" charset="0"/>
                <a:cs typeface="Menlo" panose="020B0609030804020204" pitchFamily="49" charset="0"/>
              </a:rPr>
              <a:t>MPI_ISEND</a:t>
            </a:r>
            <a:r>
              <a:rPr lang="en-US" sz="2000" b="1" dirty="0">
                <a:latin typeface="Intel Clear" panose="020B0604020203020204" pitchFamily="34" charset="0"/>
                <a:ea typeface="Intel Clear" panose="020B0604020203020204" pitchFamily="34" charset="0"/>
              </a:rPr>
              <a:t>/</a:t>
            </a:r>
            <a:r>
              <a:rPr lang="en-US" sz="2000" b="1" dirty="0">
                <a:latin typeface="Menlo" panose="020B0609030804020204" pitchFamily="49" charset="0"/>
                <a:ea typeface="Menlo" panose="020B0609030804020204" pitchFamily="49" charset="0"/>
                <a:cs typeface="Menlo" panose="020B0609030804020204" pitchFamily="49" charset="0"/>
              </a:rPr>
              <a:t>MPI_IRECV</a:t>
            </a:r>
            <a:r>
              <a:rPr lang="en-US" b="1" dirty="0">
                <a:latin typeface="Courier New" pitchFamily="49" charset="0"/>
                <a:ea typeface="MS PGothic" pitchFamily="34" charset="-128"/>
                <a:cs typeface="Courier New" pitchFamily="49" charset="0"/>
              </a:rPr>
              <a:t> </a:t>
            </a:r>
            <a:r>
              <a:rPr lang="en-US" sz="2800" dirty="0">
                <a:ea typeface="MS PGothic" pitchFamily="34" charset="-128"/>
              </a:rPr>
              <a:t>are nonblocking variants</a:t>
            </a:r>
            <a:endParaRPr lang="en-US" dirty="0">
              <a:ea typeface="MS PGothic" pitchFamily="34" charset="-128"/>
            </a:endParaRPr>
          </a:p>
          <a:p>
            <a:pPr marL="685800" lvl="1" indent="-288925" eaLnBrk="0" hangingPunct="0">
              <a:spcBef>
                <a:spcPct val="10000"/>
              </a:spcBef>
              <a:spcAft>
                <a:spcPct val="10000"/>
              </a:spcAft>
              <a:buClr>
                <a:schemeClr val="tx2"/>
              </a:buClr>
            </a:pPr>
            <a:r>
              <a:rPr lang="en-US" dirty="0">
                <a:ea typeface="MS PGothic" pitchFamily="34" charset="-128"/>
              </a:rPr>
              <a:t>Routine returns immediately – completion has to be separately tested for</a:t>
            </a:r>
          </a:p>
          <a:p>
            <a:pPr marL="685800" lvl="1" indent="-288925" eaLnBrk="0" hangingPunct="0">
              <a:spcBef>
                <a:spcPct val="10000"/>
              </a:spcBef>
              <a:spcAft>
                <a:spcPct val="10000"/>
              </a:spcAft>
              <a:buClr>
                <a:schemeClr val="tx2"/>
              </a:buClr>
            </a:pPr>
            <a:r>
              <a:rPr lang="en-US" dirty="0">
                <a:ea typeface="MS PGothic" pitchFamily="34" charset="-128"/>
              </a:rPr>
              <a:t>These are primarily used to overlap computation and communication to improve performance</a:t>
            </a:r>
          </a:p>
        </p:txBody>
      </p:sp>
    </p:spTree>
    <p:extLst>
      <p:ext uri="{BB962C8B-B14F-4D97-AF65-F5344CB8AC3E}">
        <p14:creationId xmlns:p14="http://schemas.microsoft.com/office/powerpoint/2010/main" val="593227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7400B2-410B-464C-AFC4-3966A7B4670B}"/>
              </a:ext>
            </a:extLst>
          </p:cNvPr>
          <p:cNvSpPr>
            <a:spLocks noGrp="1"/>
          </p:cNvSpPr>
          <p:nvPr>
            <p:ph type="sldNum" sz="quarter" idx="12"/>
          </p:nvPr>
        </p:nvSpPr>
        <p:spPr/>
        <p:txBody>
          <a:bodyPr/>
          <a:lstStyle/>
          <a:p>
            <a:fld id="{EE2556C5-CE8C-6547-B838-EA80C61A4AF7}" type="slidenum">
              <a:rPr lang="en-US" smtClean="0"/>
              <a:pPr/>
              <a:t>9</a:t>
            </a:fld>
            <a:endParaRPr lang="en-US" dirty="0"/>
          </a:p>
        </p:txBody>
      </p:sp>
      <p:sp>
        <p:nvSpPr>
          <p:cNvPr id="3" name="Title 2">
            <a:extLst>
              <a:ext uri="{FF2B5EF4-FFF2-40B4-BE49-F238E27FC236}">
                <a16:creationId xmlns:a16="http://schemas.microsoft.com/office/drawing/2014/main" id="{98F06F5D-9B72-C645-9794-2316E131812A}"/>
              </a:ext>
            </a:extLst>
          </p:cNvPr>
          <p:cNvSpPr>
            <a:spLocks noGrp="1"/>
          </p:cNvSpPr>
          <p:nvPr>
            <p:ph type="title"/>
          </p:nvPr>
        </p:nvSpPr>
        <p:spPr/>
        <p:txBody>
          <a:bodyPr/>
          <a:lstStyle/>
          <a:p>
            <a:r>
              <a:rPr lang="en-US" dirty="0"/>
              <a:t>What’s the Cost of Doing Computation?</a:t>
            </a:r>
          </a:p>
        </p:txBody>
      </p:sp>
      <p:sp>
        <p:nvSpPr>
          <p:cNvPr id="5" name="Footer Placeholder 4">
            <a:extLst>
              <a:ext uri="{FF2B5EF4-FFF2-40B4-BE49-F238E27FC236}">
                <a16:creationId xmlns:a16="http://schemas.microsoft.com/office/drawing/2014/main" id="{CA512C0D-35C5-6D47-847B-FACB776CB4A3}"/>
              </a:ext>
            </a:extLst>
          </p:cNvPr>
          <p:cNvSpPr>
            <a:spLocks noGrp="1"/>
          </p:cNvSpPr>
          <p:nvPr>
            <p:ph type="ftr" sz="quarter" idx="3"/>
          </p:nvPr>
        </p:nvSpPr>
        <p:spPr/>
        <p:txBody>
          <a:bodyPr/>
          <a:lstStyle/>
          <a:p>
            <a:endParaRPr lang="en-US" dirty="0"/>
          </a:p>
        </p:txBody>
      </p:sp>
      <p:sp>
        <p:nvSpPr>
          <p:cNvPr id="7" name="Rounded Rectangle 6">
            <a:extLst>
              <a:ext uri="{FF2B5EF4-FFF2-40B4-BE49-F238E27FC236}">
                <a16:creationId xmlns:a16="http://schemas.microsoft.com/office/drawing/2014/main" id="{FB59D760-2452-474B-A147-53A4D6628436}"/>
              </a:ext>
            </a:extLst>
          </p:cNvPr>
          <p:cNvSpPr/>
          <p:nvPr/>
        </p:nvSpPr>
        <p:spPr>
          <a:xfrm>
            <a:off x="855410" y="1862909"/>
            <a:ext cx="3592286" cy="7692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Cache Reads/Writes</a:t>
            </a:r>
          </a:p>
        </p:txBody>
      </p:sp>
      <p:sp>
        <p:nvSpPr>
          <p:cNvPr id="8" name="Rounded Rectangle 7">
            <a:extLst>
              <a:ext uri="{FF2B5EF4-FFF2-40B4-BE49-F238E27FC236}">
                <a16:creationId xmlns:a16="http://schemas.microsoft.com/office/drawing/2014/main" id="{5B953F61-2CCE-0A4A-825A-5E204D2AD4B2}"/>
              </a:ext>
            </a:extLst>
          </p:cNvPr>
          <p:cNvSpPr/>
          <p:nvPr/>
        </p:nvSpPr>
        <p:spPr>
          <a:xfrm>
            <a:off x="855410" y="2731589"/>
            <a:ext cx="3592286" cy="7692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Memory Reads/Writes</a:t>
            </a:r>
          </a:p>
        </p:txBody>
      </p:sp>
      <p:sp>
        <p:nvSpPr>
          <p:cNvPr id="10" name="Rounded Rectangular Callout 9">
            <a:extLst>
              <a:ext uri="{FF2B5EF4-FFF2-40B4-BE49-F238E27FC236}">
                <a16:creationId xmlns:a16="http://schemas.microsoft.com/office/drawing/2014/main" id="{879CA33F-AEEB-514F-890C-5FF8F01AE319}"/>
              </a:ext>
            </a:extLst>
          </p:cNvPr>
          <p:cNvSpPr/>
          <p:nvPr/>
        </p:nvSpPr>
        <p:spPr>
          <a:xfrm>
            <a:off x="4978400" y="1095828"/>
            <a:ext cx="3171371" cy="820057"/>
          </a:xfrm>
          <a:prstGeom prst="wedgeRoundRectCallout">
            <a:avLst>
              <a:gd name="adj1" fmla="val -67551"/>
              <a:gd name="adj2" fmla="val -19852"/>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Want to spend time here</a:t>
            </a:r>
          </a:p>
        </p:txBody>
      </p:sp>
      <p:sp>
        <p:nvSpPr>
          <p:cNvPr id="11" name="Rounded Rectangular Callout 10">
            <a:extLst>
              <a:ext uri="{FF2B5EF4-FFF2-40B4-BE49-F238E27FC236}">
                <a16:creationId xmlns:a16="http://schemas.microsoft.com/office/drawing/2014/main" id="{2CDB97CC-2715-6746-9FAB-C559F86549C7}"/>
              </a:ext>
            </a:extLst>
          </p:cNvPr>
          <p:cNvSpPr/>
          <p:nvPr/>
        </p:nvSpPr>
        <p:spPr>
          <a:xfrm>
            <a:off x="5072743" y="3369749"/>
            <a:ext cx="3171371" cy="820057"/>
          </a:xfrm>
          <a:prstGeom prst="wedgeRoundRectCallout">
            <a:avLst>
              <a:gd name="adj1" fmla="val -70948"/>
              <a:gd name="adj2" fmla="val 18814"/>
              <a:gd name="adj3" fmla="val 16667"/>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chemeClr val="tx1"/>
                </a:solidFill>
              </a:rPr>
              <a:t>Not Here</a:t>
            </a:r>
          </a:p>
        </p:txBody>
      </p:sp>
      <p:sp>
        <p:nvSpPr>
          <p:cNvPr id="6" name="Rounded Rectangle 5">
            <a:extLst>
              <a:ext uri="{FF2B5EF4-FFF2-40B4-BE49-F238E27FC236}">
                <a16:creationId xmlns:a16="http://schemas.microsoft.com/office/drawing/2014/main" id="{A6591B8B-5DFD-214E-B3CD-17B40309508A}"/>
              </a:ext>
            </a:extLst>
          </p:cNvPr>
          <p:cNvSpPr/>
          <p:nvPr/>
        </p:nvSpPr>
        <p:spPr>
          <a:xfrm>
            <a:off x="855410" y="994229"/>
            <a:ext cx="3592286" cy="7692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Computation</a:t>
            </a:r>
          </a:p>
        </p:txBody>
      </p:sp>
      <p:sp>
        <p:nvSpPr>
          <p:cNvPr id="9" name="Rounded Rectangle 8">
            <a:extLst>
              <a:ext uri="{FF2B5EF4-FFF2-40B4-BE49-F238E27FC236}">
                <a16:creationId xmlns:a16="http://schemas.microsoft.com/office/drawing/2014/main" id="{D1643068-0B6E-6240-B7FF-E7F2180A5682}"/>
              </a:ext>
            </a:extLst>
          </p:cNvPr>
          <p:cNvSpPr/>
          <p:nvPr/>
        </p:nvSpPr>
        <p:spPr>
          <a:xfrm>
            <a:off x="855410" y="3600269"/>
            <a:ext cx="3592286" cy="769257"/>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Network Reads/Writes</a:t>
            </a:r>
          </a:p>
        </p:txBody>
      </p:sp>
      <p:sp>
        <p:nvSpPr>
          <p:cNvPr id="13" name="Right Arrow 12">
            <a:extLst>
              <a:ext uri="{FF2B5EF4-FFF2-40B4-BE49-F238E27FC236}">
                <a16:creationId xmlns:a16="http://schemas.microsoft.com/office/drawing/2014/main" id="{0D566DFC-495A-B741-8627-F5F50D776519}"/>
              </a:ext>
            </a:extLst>
          </p:cNvPr>
          <p:cNvSpPr/>
          <p:nvPr/>
        </p:nvSpPr>
        <p:spPr>
          <a:xfrm rot="5400000">
            <a:off x="-1247910" y="2347894"/>
            <a:ext cx="3360526" cy="700322"/>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rot lat="0" lon="0" rev="10800000"/>
              </a:camera>
              <a:lightRig rig="threePt" dir="t"/>
            </a:scene3d>
          </a:bodyPr>
          <a:lstStyle/>
          <a:p>
            <a:pPr algn="ctr"/>
            <a:r>
              <a:rPr lang="en-US" dirty="0"/>
              <a:t>More Expensive</a:t>
            </a:r>
          </a:p>
        </p:txBody>
      </p:sp>
    </p:spTree>
    <p:extLst>
      <p:ext uri="{BB962C8B-B14F-4D97-AF65-F5344CB8AC3E}">
        <p14:creationId xmlns:p14="http://schemas.microsoft.com/office/powerpoint/2010/main" val="2130626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SLIDE_GUID" val="604d3e16-a1f9-40a8-a645-bcb06623e472"/>
</p:tagLst>
</file>

<file path=ppt/tags/tag2.xml><?xml version="1.0" encoding="utf-8"?>
<p:tagLst xmlns:a="http://schemas.openxmlformats.org/drawingml/2006/main" xmlns:r="http://schemas.openxmlformats.org/officeDocument/2006/relationships" xmlns:p="http://schemas.openxmlformats.org/presentationml/2006/main">
  <p:tag name="OFFISYNC_SLIDE_GUID" val="470afd5c-35d6-4f69-9d3c-3267cd3feb63"/>
</p:tagLst>
</file>

<file path=ppt/tags/tag3.xml><?xml version="1.0" encoding="utf-8"?>
<p:tagLst xmlns:a="http://schemas.openxmlformats.org/drawingml/2006/main" xmlns:r="http://schemas.openxmlformats.org/officeDocument/2006/relationships" xmlns:p="http://schemas.openxmlformats.org/presentationml/2006/main">
  <p:tag name="OFFISYNC_SLIDE_GUID" val="6044ec39-c43a-49bf-bb1f-08f8a3b68b2a"/>
</p:tagLst>
</file>

<file path=ppt/tags/tag4.xml><?xml version="1.0" encoding="utf-8"?>
<p:tagLst xmlns:a="http://schemas.openxmlformats.org/drawingml/2006/main" xmlns:r="http://schemas.openxmlformats.org/officeDocument/2006/relationships" xmlns:p="http://schemas.openxmlformats.org/presentationml/2006/main">
  <p:tag name="OFFISYNC_SLIDE_GUID" val="87c198f3-b3a0-4ef8-aaa6-23d937228841"/>
</p:tagLst>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extLst>
    <a:ext uri="{05A4C25C-085E-4340-85A3-A5531E510DB2}">
      <thm15:themeFamily xmlns:thm15="http://schemas.microsoft.com/office/thememl/2012/main" name="DPD Theme Widescreen" id="{9DAA64BF-F6E2-4948-8B08-055494F68124}" vid="{1E1664C5-B13F-BE48-900D-6E77C0A83C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1A2B88F0DDE7489B6B6F619F3D52C3" ma:contentTypeVersion="6" ma:contentTypeDescription="Create a new document." ma:contentTypeScope="" ma:versionID="df85cc2b3494327a4f138ca03d56acff">
  <xsd:schema xmlns:xsd="http://www.w3.org/2001/XMLSchema" xmlns:xs="http://www.w3.org/2001/XMLSchema" xmlns:p="http://schemas.microsoft.com/office/2006/metadata/properties" xmlns:ns2="4AEFBF36-FFE5-46EA-83A0-D837B081F387" targetNamespace="http://schemas.microsoft.com/office/2006/metadata/properties" ma:root="true" ma:fieldsID="5e89a1b358aaa2cfdbea5d0fa8ffb74e" ns2:_="">
    <xsd:import namespace="4AEFBF36-FFE5-46EA-83A0-D837B081F387"/>
    <xsd:element name="properties">
      <xsd:complexType>
        <xsd:sequence>
          <xsd:element name="documentManagement">
            <xsd:complexType>
              <xsd:all>
                <xsd:element ref="ns2:OrderID" minOccurs="0"/>
                <xsd:element ref="ns2:Document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EFBF36-FFE5-46EA-83A0-D837B081F387" elementFormDefault="qualified">
    <xsd:import namespace="http://schemas.microsoft.com/office/2006/documentManagement/types"/>
    <xsd:import namespace="http://schemas.microsoft.com/office/infopath/2007/PartnerControls"/>
    <xsd:element name="OrderID" ma:index="8" nillable="true" ma:displayName="Order ID" ma:decimals="0" ma:default="0" ma:hidden="true" ma:internalName="OrderID">
      <xsd:simpleType>
        <xsd:restriction base="dms:Number"/>
      </xsd:simpleType>
    </xsd:element>
    <xsd:element name="DocumentCategory" ma:index="9" ma:displayName="Category" ma:default="Unspecified" ma:description="Add a Category to group similar content and enable additional sorting granularity." ma:format="Dropdown" ma:internalName="DocumentCategory">
      <xsd:simpleType>
        <xsd:union memberTypes="dms:Text">
          <xsd:simpleType>
            <xsd:restriction base="dms:Choice">
              <xsd:enumeration value="MBP/iMBO"/>
              <xsd:enumeration value="Miscellaneous Documents"/>
              <xsd:enumeration value="Presentations"/>
              <xsd:enumeration value="Status Reports"/>
              <xsd:enumeration value="Unspecified"/>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rID xmlns="4AEFBF36-FFE5-46EA-83A0-D837B081F387">0</OrderID>
    <DocumentCategory xmlns="4AEFBF36-FFE5-46EA-83A0-D837B081F387">Unspecified</DocumentCategory>
  </documentManagement>
</p:properties>
</file>

<file path=customXml/itemProps1.xml><?xml version="1.0" encoding="utf-8"?>
<ds:datastoreItem xmlns:ds="http://schemas.openxmlformats.org/officeDocument/2006/customXml" ds:itemID="{90172107-F477-4887-9551-4B3BFD8BE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EFBF36-FFE5-46EA-83A0-D837B081F3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1E0837-660D-4F75-8E24-1764D4A95D6A}">
  <ds:schemaRefs>
    <ds:schemaRef ds:uri="http://schemas.microsoft.com/sharepoint/v3/contenttype/forms"/>
  </ds:schemaRefs>
</ds:datastoreItem>
</file>

<file path=customXml/itemProps3.xml><?xml version="1.0" encoding="utf-8"?>
<ds:datastoreItem xmlns:ds="http://schemas.openxmlformats.org/officeDocument/2006/customXml" ds:itemID="{0FC76127-8228-4275-B1B7-187889E3060C}">
  <ds:schemaRefs>
    <ds:schemaRef ds:uri="http://schemas.microsoft.com/office/infopath/2007/PartnerControls"/>
    <ds:schemaRef ds:uri="http://schemas.microsoft.com/office/2006/documentManagement/types"/>
    <ds:schemaRef ds:uri="4AEFBF36-FFE5-46EA-83A0-D837B081F387"/>
    <ds:schemaRef ds:uri="http://purl.org/dc/elements/1.1/"/>
    <ds:schemaRef ds:uri="http://schemas.microsoft.com/office/2006/metadata/properties"/>
    <ds:schemaRef ds:uri="http://schemas.openxmlformats.org/package/2006/metadata/core-properties"/>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Int_PPT Template_ClearPro_16x9</Template>
  <TotalTime>0</TotalTime>
  <Words>3237</Words>
  <Application>Microsoft Macintosh PowerPoint</Application>
  <PresentationFormat>On-screen Show (16:9)</PresentationFormat>
  <Paragraphs>790</Paragraphs>
  <Slides>54</Slides>
  <Notes>14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Slide Titles</vt:lpstr>
      </vt:variant>
      <vt:variant>
        <vt:i4>54</vt:i4>
      </vt:variant>
      <vt:variant>
        <vt:lpstr>Custom Shows</vt:lpstr>
      </vt:variant>
      <vt:variant>
        <vt:i4>1</vt:i4>
      </vt:variant>
    </vt:vector>
  </HeadingPairs>
  <TitlesOfParts>
    <vt:vector size="69" baseType="lpstr">
      <vt:lpstr>굴림</vt:lpstr>
      <vt:lpstr>MS PGothic</vt:lpstr>
      <vt:lpstr>MS PGothic</vt:lpstr>
      <vt:lpstr>宋体</vt:lpstr>
      <vt:lpstr>Arial</vt:lpstr>
      <vt:lpstr>Calibri</vt:lpstr>
      <vt:lpstr>Courier New</vt:lpstr>
      <vt:lpstr>Intel Clear</vt:lpstr>
      <vt:lpstr>Intel Clear Light</vt:lpstr>
      <vt:lpstr>Intel Clear Pro</vt:lpstr>
      <vt:lpstr>Menlo</vt:lpstr>
      <vt:lpstr>Neo Sans Intel</vt:lpstr>
      <vt:lpstr>Wingdings</vt:lpstr>
      <vt:lpstr>Int_PPT Template_ClearPro_16x9</vt:lpstr>
      <vt:lpstr>Advanced MPI</vt:lpstr>
      <vt:lpstr>Last Time…</vt:lpstr>
      <vt:lpstr>Basic Send/Recv</vt:lpstr>
      <vt:lpstr>What is an MPI Communicator?</vt:lpstr>
      <vt:lpstr>What Are Collectives?</vt:lpstr>
      <vt:lpstr>MPI Datatypes</vt:lpstr>
      <vt:lpstr>This Time</vt:lpstr>
      <vt:lpstr>Blocking vs. Non-blocking Communication</vt:lpstr>
      <vt:lpstr>What’s the Cost of Doing Computation?</vt:lpstr>
      <vt:lpstr>Blocking Communication</vt:lpstr>
      <vt:lpstr>Non-Blocking Communication</vt:lpstr>
      <vt:lpstr>Multiple Completions</vt:lpstr>
      <vt:lpstr>Message Completion and Buffering </vt:lpstr>
      <vt:lpstr>A Non-Blocking communication example</vt:lpstr>
      <vt:lpstr>A Non-Blocking communication example</vt:lpstr>
      <vt:lpstr>Mesh Exchange</vt:lpstr>
      <vt:lpstr>Sample Code</vt:lpstr>
      <vt:lpstr>Sample Code</vt:lpstr>
      <vt:lpstr>Fix 1: Swap Send and Recv</vt:lpstr>
      <vt:lpstr>Sequentializes Communication</vt:lpstr>
      <vt:lpstr>Fix 2: Use Isend and Irecv</vt:lpstr>
      <vt:lpstr>Parallelizes Communication</vt:lpstr>
      <vt:lpstr>Lesson: Defer Synchronization</vt:lpstr>
      <vt:lpstr>All of This Works for Collectives Too!</vt:lpstr>
      <vt:lpstr>Advanced Topics: One-sided Communication</vt:lpstr>
      <vt:lpstr>One-sided Communication</vt:lpstr>
      <vt:lpstr>Two-sided Communication Example</vt:lpstr>
      <vt:lpstr>One-sided Communication Example</vt:lpstr>
      <vt:lpstr>Comparing One-sided and Two-sided Programming</vt:lpstr>
      <vt:lpstr>Creating Public Memory</vt:lpstr>
      <vt:lpstr>MPI_WIN_CREATE</vt:lpstr>
      <vt:lpstr>Data movement</vt:lpstr>
      <vt:lpstr>Data movement: Put</vt:lpstr>
      <vt:lpstr>Data movement: Get</vt:lpstr>
      <vt:lpstr>RMA Synchronization Models</vt:lpstr>
      <vt:lpstr>MPI + X: Threads</vt:lpstr>
      <vt:lpstr>Why Hybrid MPI+X?</vt:lpstr>
      <vt:lpstr>MPI + Threads: How To?</vt:lpstr>
      <vt:lpstr>MPI + Threads: How To?</vt:lpstr>
      <vt:lpstr>MPI_THREAD_SINGLE</vt:lpstr>
      <vt:lpstr>MPI_THREAD_SERIALIZED</vt:lpstr>
      <vt:lpstr>MPI_THREAD_MULTIPLE</vt:lpstr>
      <vt:lpstr>Intel Cluster Tools</vt:lpstr>
      <vt:lpstr>Intel® Trace Analyzer and Collector (ITAC)</vt:lpstr>
      <vt:lpstr>Intel® VTune™ Amplifier XE Tune hybrid parallelism using ITAC + VTune Amplifier</vt:lpstr>
      <vt:lpstr>Checking MPI Application Correctness</vt:lpstr>
      <vt:lpstr>Real World Uses</vt:lpstr>
      <vt:lpstr>Who Uses MPI?</vt:lpstr>
      <vt:lpstr>Wrapping Up</vt:lpstr>
      <vt:lpstr>What did we learn?</vt:lpstr>
      <vt:lpstr>What is Next for MPI?</vt:lpstr>
      <vt:lpstr>Where Can I Learn More?</vt:lpstr>
      <vt:lpstr>Tutorial Books on MPI</vt:lpstr>
      <vt:lpstr>PowerPoint Presentation</vt:lpstr>
      <vt:lpstr>Opt Notice</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Bland, Wesley</dc:creator>
  <cp:keywords>CTPClassification=CTP_PUBLIC:VisualMarkings=, CTPClassification=CTP_NT</cp:keywords>
  <cp:lastModifiedBy/>
  <cp:revision>1</cp:revision>
  <dcterms:created xsi:type="dcterms:W3CDTF">2018-04-30T13:02:19Z</dcterms:created>
  <dcterms:modified xsi:type="dcterms:W3CDTF">2018-05-01T15:07:05Z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decff21b-6884-46dd-aaa7-af22e29f1ebb</vt:lpwstr>
  </property>
  <property fmtid="{D5CDD505-2E9C-101B-9397-08002B2CF9AE}" pid="3" name="CTP_TimeStamp">
    <vt:lpwstr>2018-02-15 19:55:22Z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ontentTypeId">
    <vt:lpwstr>0x010100C01A2B88F0DDE7489B6B6F619F3D52C3</vt:lpwstr>
  </property>
  <property fmtid="{D5CDD505-2E9C-101B-9397-08002B2CF9AE}" pid="8" name="CTPClassification">
    <vt:lpwstr>CTP_NT</vt:lpwstr>
  </property>
</Properties>
</file>