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646" r:id="rId4"/>
    <p:sldId id="426" r:id="rId5"/>
    <p:sldId id="425" r:id="rId6"/>
    <p:sldId id="545" r:id="rId7"/>
    <p:sldId id="767" r:id="rId8"/>
    <p:sldId id="768" r:id="rId9"/>
    <p:sldId id="769" r:id="rId10"/>
    <p:sldId id="770" r:id="rId11"/>
    <p:sldId id="771" r:id="rId12"/>
    <p:sldId id="802" r:id="rId13"/>
    <p:sldId id="803" r:id="rId14"/>
    <p:sldId id="804" r:id="rId15"/>
    <p:sldId id="809" r:id="rId16"/>
    <p:sldId id="662" r:id="rId17"/>
    <p:sldId id="663" r:id="rId18"/>
    <p:sldId id="647" r:id="rId19"/>
    <p:sldId id="664" r:id="rId20"/>
    <p:sldId id="665" r:id="rId21"/>
    <p:sldId id="655" r:id="rId22"/>
    <p:sldId id="650" r:id="rId23"/>
    <p:sldId id="666" r:id="rId24"/>
    <p:sldId id="667" r:id="rId25"/>
    <p:sldId id="668" r:id="rId26"/>
    <p:sldId id="669" r:id="rId27"/>
    <p:sldId id="810" r:id="rId28"/>
    <p:sldId id="661" r:id="rId29"/>
    <p:sldId id="806" r:id="rId30"/>
    <p:sldId id="807" r:id="rId31"/>
    <p:sldId id="656" r:id="rId32"/>
    <p:sldId id="808" r:id="rId33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0" autoAdjust="0"/>
    <p:restoredTop sz="90992" autoAdjust="0"/>
  </p:normalViewPr>
  <p:slideViewPr>
    <p:cSldViewPr>
      <p:cViewPr varScale="1">
        <p:scale>
          <a:sx n="93" d="100"/>
          <a:sy n="93" d="100"/>
        </p:scale>
        <p:origin x="7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0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8D58B-E620-4962-B3AB-D9EC5BD3B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1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8D58B-E620-4962-B3AB-D9EC5BD3B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8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8D58B-E620-4962-B3AB-D9EC5BD3B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5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54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4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2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6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6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GPU Hardware and CUDA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42264-3422-4EF0-BE76-23162F7C3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83" y="4447032"/>
            <a:ext cx="2753084" cy="1344168"/>
          </a:xfrm>
          <a:prstGeom prst="rect">
            <a:avLst/>
          </a:prstGeom>
        </p:spPr>
      </p:pic>
      <p:sp>
        <p:nvSpPr>
          <p:cNvPr id="3696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5613" y="990600"/>
            <a:ext cx="8226425" cy="1904999"/>
          </a:xfrm>
        </p:spPr>
        <p:txBody>
          <a:bodyPr/>
          <a:lstStyle/>
          <a:p>
            <a:r>
              <a:rPr lang="en-US" sz="3900" dirty="0"/>
              <a:t>GPU Hardware and CUDA Programming</a:t>
            </a:r>
            <a:endParaRPr lang="en-US" sz="3900" dirty="0">
              <a:highlight>
                <a:srgbClr val="FFFF00"/>
              </a:highlight>
            </a:endParaRPr>
          </a:p>
        </p:txBody>
      </p:sp>
      <p:sp>
        <p:nvSpPr>
          <p:cNvPr id="369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98862"/>
            <a:ext cx="8226425" cy="2116138"/>
          </a:xfrm>
        </p:spPr>
        <p:txBody>
          <a:bodyPr/>
          <a:lstStyle/>
          <a:p>
            <a:r>
              <a:rPr lang="en-US" dirty="0"/>
              <a:t>Martin Burtscher</a:t>
            </a:r>
          </a:p>
          <a:p>
            <a:pPr>
              <a:spcBef>
                <a:spcPts val="200"/>
              </a:spcBef>
            </a:pPr>
            <a:r>
              <a:rPr lang="en-US" dirty="0"/>
              <a:t>Department of Computer Science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0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Copy input data from CPU memory to GPU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Load GPU program and execute,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caching data on chip for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Copy results from GPU memory to CPU memory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6296" y="2571767"/>
            <a:ext cx="3950919" cy="292746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PCI Bus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3DE85-ECEB-4D52-BE0D-028C18F3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40561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8596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Vector Addition with Blocks and Threads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2782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(2048*2048)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#define THREADS_PER_BLOCK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 *b, *c;	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a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1B9-A891-4879-973D-07E0AE40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49903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274638"/>
            <a:ext cx="877597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Vector Addition with Blocks and Threads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2803"/>
            <a:ext cx="9144000" cy="50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Launch add() kernel on GPU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(N + TPB – 1) / TPB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TPB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Cleanup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9C35-B8F7-421F-878E-5F43CFDD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28701049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Arbitrary Vector Sizes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230" y="1599848"/>
            <a:ext cx="8368771" cy="2308930"/>
          </a:xfrm>
        </p:spPr>
        <p:txBody>
          <a:bodyPr/>
          <a:lstStyle/>
          <a:p>
            <a:pPr lvl="0"/>
            <a:r>
              <a:rPr lang="en-GB" dirty="0"/>
              <a:t>Typical problems are not friendly multiples of 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TPB</a:t>
            </a:r>
          </a:p>
          <a:p>
            <a:pPr marL="0" lv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573" y="3446830"/>
            <a:ext cx="7140348" cy="211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__global__ void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add(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*b,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*c,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int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TPB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if (index &lt; n)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c[index] = a[index] + b[index];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54D1-0947-46C1-9E8F-E2429460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5146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CUDA basics</a:t>
            </a:r>
          </a:p>
          <a:p>
            <a:r>
              <a:rPr lang="en-US" dirty="0">
                <a:latin typeface="Calibri" pitchFamily="34" charset="0"/>
              </a:rPr>
              <a:t>Programming model and architecture</a:t>
            </a:r>
          </a:p>
          <a:p>
            <a:r>
              <a:rPr lang="en-US" dirty="0">
                <a:latin typeface="Calibri" pitchFamily="34" charset="0"/>
              </a:rPr>
              <a:t>Implementation challenges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GPU Hardware and CUDA Programming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43CF4-257D-4BC1-8013-C46FE913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245339" cy="25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09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114800" cy="4479925"/>
          </a:xfrm>
        </p:spPr>
        <p:txBody>
          <a:bodyPr/>
          <a:lstStyle/>
          <a:p>
            <a:r>
              <a:rPr lang="en-US" dirty="0"/>
              <a:t>Non-graphics programming</a:t>
            </a:r>
          </a:p>
          <a:p>
            <a:pPr lvl="1"/>
            <a:r>
              <a:rPr lang="en-US" dirty="0"/>
              <a:t>Uses GPU as massively parallel co-processor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SIMT (single-instruction multiple-threads) model</a:t>
            </a:r>
          </a:p>
          <a:p>
            <a:pPr lvl="1"/>
            <a:r>
              <a:rPr lang="en-US" dirty="0"/>
              <a:t>10,000s of threads needed for full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C++ with extensions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Function launch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Calling functions on GPU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Memory management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GPU memory allocation, copying data to/from GPU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Declaration qualifiers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Device, shared, local, etc.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Special instructions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Barriers, fences, etc.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Keywords</a:t>
            </a:r>
          </a:p>
          <a:p>
            <a:pPr lvl="2">
              <a:spcBef>
                <a:spcPts val="200"/>
              </a:spcBef>
            </a:pPr>
            <a:r>
              <a:rPr lang="en-US" dirty="0" err="1"/>
              <a:t>threadIdx.x</a:t>
            </a:r>
            <a:r>
              <a:rPr lang="en-US" dirty="0"/>
              <a:t>, </a:t>
            </a:r>
            <a:r>
              <a:rPr lang="en-US" dirty="0" err="1"/>
              <a:t>blockIdx.x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219200" y="3352800"/>
            <a:ext cx="2760660" cy="430887"/>
            <a:chOff x="1447800" y="4553092"/>
            <a:chExt cx="2075688" cy="323975"/>
          </a:xfrm>
        </p:grpSpPr>
        <p:grpSp>
          <p:nvGrpSpPr>
            <p:cNvPr id="13" name="Group 9"/>
            <p:cNvGrpSpPr/>
            <p:nvPr/>
          </p:nvGrpSpPr>
          <p:grpSpPr>
            <a:xfrm>
              <a:off x="1447800" y="4556760"/>
              <a:ext cx="2075688" cy="320040"/>
              <a:chOff x="1536192" y="3108960"/>
              <a:chExt cx="2075688" cy="320040"/>
            </a:xfrm>
          </p:grpSpPr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971800" y="3108960"/>
                <a:ext cx="640080" cy="32004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None/>
                </a:pPr>
                <a:r>
                  <a:rPr lang="en-US" sz="1600" b="1" dirty="0">
                    <a:solidFill>
                      <a:srgbClr val="003300"/>
                    </a:solidFill>
                    <a:latin typeface="Arial" charset="0"/>
                  </a:rPr>
                  <a:t>GPU</a:t>
                </a:r>
              </a:p>
            </p:txBody>
          </p:sp>
          <p:sp>
            <p:nvSpPr>
              <p:cNvPr id="16" name="Text Box 58"/>
              <p:cNvSpPr txBox="1">
                <a:spLocks noChangeArrowheads="1"/>
              </p:cNvSpPr>
              <p:nvPr/>
            </p:nvSpPr>
            <p:spPr bwMode="auto">
              <a:xfrm>
                <a:off x="1536192" y="3108960"/>
                <a:ext cx="640080" cy="3200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None/>
                </a:pPr>
                <a:r>
                  <a:rPr lang="en-US" sz="1600" b="1" dirty="0">
                    <a:solidFill>
                      <a:srgbClr val="003300"/>
                    </a:solidFill>
                    <a:latin typeface="Arial" charset="0"/>
                  </a:rPr>
                  <a:t>CPU</a:t>
                </a:r>
              </a:p>
            </p:txBody>
          </p:sp>
          <p:sp>
            <p:nvSpPr>
              <p:cNvPr id="17" name="Line 60"/>
              <p:cNvSpPr>
                <a:spLocks noChangeShapeType="1"/>
              </p:cNvSpPr>
              <p:nvPr/>
            </p:nvSpPr>
            <p:spPr bwMode="auto">
              <a:xfrm flipV="1">
                <a:off x="2178083" y="3276600"/>
                <a:ext cx="7937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1155" y="4553092"/>
              <a:ext cx="792253" cy="3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100" dirty="0"/>
                <a:t>PCI-Express</a:t>
              </a:r>
              <a:br>
                <a:rPr lang="fr-FR" sz="1100" dirty="0"/>
              </a:br>
              <a:r>
                <a:rPr lang="fr-FR" sz="1100" dirty="0"/>
                <a:t>bus</a:t>
              </a:r>
              <a:endParaRPr lang="en-US" sz="1100" dirty="0"/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GPU Kernels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Kernels are functions that run on the GPU</a:t>
            </a:r>
          </a:p>
          <a:p>
            <a:pPr lvl="1"/>
            <a:r>
              <a:rPr lang="en-US" dirty="0"/>
              <a:t>Callable by CPU code</a:t>
            </a:r>
          </a:p>
          <a:p>
            <a:pPr lvl="1"/>
            <a:r>
              <a:rPr lang="en-US" dirty="0"/>
              <a:t>CPU can continue processing while GPU runs kernel</a:t>
            </a:r>
          </a:p>
          <a:p>
            <a:pPr lvl="4"/>
            <a:endParaRPr lang="en-US" sz="500" dirty="0"/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KernelName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&lt;&lt;&lt;m, n&gt;&gt;&gt;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(arg1, arg2, ...);</a:t>
            </a:r>
          </a:p>
          <a:p>
            <a:pPr lvl="4"/>
            <a:endParaRPr lang="en-US" sz="1200" dirty="0"/>
          </a:p>
          <a:p>
            <a:r>
              <a:rPr lang="en-US" dirty="0"/>
              <a:t>Launch configuration (programmer selectable)</a:t>
            </a:r>
          </a:p>
          <a:p>
            <a:pPr lvl="1"/>
            <a:r>
              <a:rPr lang="en-US" dirty="0"/>
              <a:t>GPU spawns </a:t>
            </a: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with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threads</a:t>
            </a:r>
            <a:r>
              <a:rPr lang="en-US" dirty="0"/>
              <a:t> (i.e., </a:t>
            </a:r>
            <a:r>
              <a:rPr lang="en-US" dirty="0">
                <a:solidFill>
                  <a:srgbClr val="00B050"/>
                </a:solidFill>
              </a:rPr>
              <a:t>m*n</a:t>
            </a:r>
            <a:r>
              <a:rPr lang="en-US" dirty="0"/>
              <a:t> threads total) that run a copy of the same function</a:t>
            </a:r>
          </a:p>
          <a:p>
            <a:pPr lvl="1"/>
            <a:r>
              <a:rPr lang="en-US" dirty="0"/>
              <a:t>Normal function parameters: passed conventionally</a:t>
            </a:r>
          </a:p>
          <a:p>
            <a:pPr lvl="2"/>
            <a:r>
              <a:rPr lang="en-US" dirty="0"/>
              <a:t>Different address space, should never pass CPU pointers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725"/>
              </a:spcBef>
            </a:pPr>
            <a:r>
              <a:rPr lang="en-US" dirty="0"/>
              <a:t>GPUs consist of </a:t>
            </a:r>
            <a:r>
              <a:rPr lang="en-US" dirty="0">
                <a:solidFill>
                  <a:srgbClr val="0070C0"/>
                </a:solidFill>
              </a:rPr>
              <a:t>Streaming Multiprocessors </a:t>
            </a:r>
            <a:r>
              <a:rPr lang="en-US" dirty="0"/>
              <a:t>(SMs)</a:t>
            </a:r>
          </a:p>
          <a:p>
            <a:pPr lvl="1">
              <a:spcBef>
                <a:spcPts val="725"/>
              </a:spcBef>
            </a:pPr>
            <a:r>
              <a:rPr lang="en-US" dirty="0"/>
              <a:t>Up to 80 SMs per chip (run blocks)</a:t>
            </a:r>
          </a:p>
          <a:p>
            <a:pPr>
              <a:spcBef>
                <a:spcPts val="725"/>
              </a:spcBef>
            </a:pPr>
            <a:r>
              <a:rPr lang="en-US" dirty="0"/>
              <a:t>SMs contain </a:t>
            </a:r>
            <a:r>
              <a:rPr lang="en-US" dirty="0">
                <a:solidFill>
                  <a:srgbClr val="0070C0"/>
                </a:solidFill>
              </a:rPr>
              <a:t>Processing Elements </a:t>
            </a:r>
            <a:r>
              <a:rPr lang="en-US" dirty="0"/>
              <a:t>(PEs)</a:t>
            </a:r>
          </a:p>
          <a:p>
            <a:pPr lvl="1">
              <a:spcBef>
                <a:spcPts val="725"/>
              </a:spcBef>
            </a:pPr>
            <a:r>
              <a:rPr lang="en-US" dirty="0"/>
              <a:t>Up to 64 PEs per SM (run threads)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378"/>
          <p:cNvGrpSpPr/>
          <p:nvPr/>
        </p:nvGrpSpPr>
        <p:grpSpPr>
          <a:xfrm>
            <a:off x="1019376" y="3655632"/>
            <a:ext cx="6981624" cy="1830768"/>
            <a:chOff x="943177" y="3236765"/>
            <a:chExt cx="6981624" cy="1830768"/>
          </a:xfrm>
        </p:grpSpPr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1264116" y="4603285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90601" y="4800600"/>
              <a:ext cx="6934200" cy="2286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Global Memory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90600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022912" y="3270924"/>
              <a:ext cx="355427" cy="677243"/>
              <a:chOff x="533" y="394"/>
              <a:chExt cx="266" cy="507"/>
            </a:xfrm>
          </p:grpSpPr>
          <p:sp>
            <p:nvSpPr>
              <p:cNvPr id="361" name="Rectangle 1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62" name="Rectangle 1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63" name="Rectangle 1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4" name="Rectangle 1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5" name="Rectangle 1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6" name="Rectangle 1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7" name="Rectangle 1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8" name="Rectangle 2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9" name="Rectangle 2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411764" y="3270924"/>
              <a:ext cx="355427" cy="677243"/>
              <a:chOff x="533" y="394"/>
              <a:chExt cx="266" cy="507"/>
            </a:xfrm>
          </p:grpSpPr>
          <p:sp>
            <p:nvSpPr>
              <p:cNvPr id="352" name="Rectangle 2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53" name="Rectangle 2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54" name="Rectangle 2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5" name="Rectangle 2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6" name="Rectangle 2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7" name="Rectangle 2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8" name="Rectangle 2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9" name="Rectangle 3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0" name="Rectangle 3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 rot="5400000">
              <a:off x="1233351" y="3767617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1854097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886409" y="3270924"/>
              <a:ext cx="355427" cy="677243"/>
              <a:chOff x="533" y="394"/>
              <a:chExt cx="266" cy="507"/>
            </a:xfrm>
          </p:grpSpPr>
          <p:sp>
            <p:nvSpPr>
              <p:cNvPr id="343" name="Rectangle 6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44" name="Rectangle 6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45" name="Rectangle 6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6" name="Rectangle 6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7" name="Rectangle 6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8" name="Rectangle 7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9" name="Rectangle 7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0" name="Rectangle 7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1" name="Rectangle 7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2275261" y="3270924"/>
              <a:ext cx="355427" cy="677243"/>
              <a:chOff x="533" y="394"/>
              <a:chExt cx="266" cy="507"/>
            </a:xfrm>
          </p:grpSpPr>
          <p:sp>
            <p:nvSpPr>
              <p:cNvPr id="334" name="Rectangle 7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35" name="Rectangle 7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6" name="Rectangle 7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7" name="Rectangle 7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8" name="Rectangle 7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9" name="Rectangle 8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0" name="Rectangle 8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1" name="Rectangle 8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2" name="Rectangle 8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48" name="Rectangle 86"/>
            <p:cNvSpPr>
              <a:spLocks noChangeArrowheads="1"/>
            </p:cNvSpPr>
            <p:nvPr/>
          </p:nvSpPr>
          <p:spPr bwMode="auto">
            <a:xfrm>
              <a:off x="2735421" y="3239735"/>
              <a:ext cx="808902" cy="114003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2767733" y="3272409"/>
              <a:ext cx="355427" cy="677243"/>
              <a:chOff x="533" y="394"/>
              <a:chExt cx="266" cy="507"/>
            </a:xfrm>
          </p:grpSpPr>
          <p:sp>
            <p:nvSpPr>
              <p:cNvPr id="325" name="Rectangle 8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26" name="Rectangle 8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27" name="Rectangle 9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8" name="Rectangle 9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9" name="Rectangle 9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0" name="Rectangle 9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1" name="Rectangle 9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2" name="Rectangle 9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3" name="Rectangle 9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>
              <a:off x="3156585" y="3272409"/>
              <a:ext cx="355427" cy="677243"/>
              <a:chOff x="533" y="394"/>
              <a:chExt cx="266" cy="507"/>
            </a:xfrm>
          </p:grpSpPr>
          <p:sp>
            <p:nvSpPr>
              <p:cNvPr id="316" name="Rectangle 9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17" name="Rectangle 9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18" name="Rectangle 10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9" name="Rectangle 10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0" name="Rectangle 10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1" name="Rectangle 10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2" name="Rectangle 10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3" name="Rectangle 10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4" name="Rectangle 10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1" name="Rectangle 107"/>
            <p:cNvSpPr>
              <a:spLocks noChangeArrowheads="1"/>
            </p:cNvSpPr>
            <p:nvPr/>
          </p:nvSpPr>
          <p:spPr bwMode="auto">
            <a:xfrm>
              <a:off x="3598918" y="3239735"/>
              <a:ext cx="808902" cy="114003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7" name="Group 108"/>
            <p:cNvGrpSpPr>
              <a:grpSpLocks/>
            </p:cNvGrpSpPr>
            <p:nvPr/>
          </p:nvGrpSpPr>
          <p:grpSpPr bwMode="auto">
            <a:xfrm>
              <a:off x="3631230" y="3272409"/>
              <a:ext cx="355427" cy="677243"/>
              <a:chOff x="533" y="394"/>
              <a:chExt cx="266" cy="507"/>
            </a:xfrm>
          </p:grpSpPr>
          <p:sp>
            <p:nvSpPr>
              <p:cNvPr id="307" name="Rectangle 10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08" name="Rectangle 11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9" name="Rectangle 11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0" name="Rectangle 11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1" name="Rectangle 11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2" name="Rectangle 11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3" name="Rectangle 11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4" name="Rectangle 11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5" name="Rectangle 11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8" name="Group 118"/>
            <p:cNvGrpSpPr>
              <a:grpSpLocks/>
            </p:cNvGrpSpPr>
            <p:nvPr/>
          </p:nvGrpSpPr>
          <p:grpSpPr bwMode="auto">
            <a:xfrm>
              <a:off x="4020082" y="3272409"/>
              <a:ext cx="355427" cy="677243"/>
              <a:chOff x="533" y="394"/>
              <a:chExt cx="266" cy="507"/>
            </a:xfrm>
          </p:grpSpPr>
          <p:sp>
            <p:nvSpPr>
              <p:cNvPr id="298" name="Rectangle 11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9" name="Rectangle 12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0" name="Rectangle 12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1" name="Rectangle 12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2" name="Rectangle 12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3" name="Rectangle 12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4" name="Rectangle 12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5" name="Rectangle 12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6" name="Rectangle 12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6" name="Rectangle 130"/>
            <p:cNvSpPr>
              <a:spLocks noChangeArrowheads="1"/>
            </p:cNvSpPr>
            <p:nvPr/>
          </p:nvSpPr>
          <p:spPr bwMode="auto">
            <a:xfrm>
              <a:off x="4490270" y="3236765"/>
              <a:ext cx="808902" cy="1143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9" name="Group 131"/>
            <p:cNvGrpSpPr>
              <a:grpSpLocks/>
            </p:cNvGrpSpPr>
            <p:nvPr/>
          </p:nvGrpSpPr>
          <p:grpSpPr bwMode="auto">
            <a:xfrm>
              <a:off x="4522582" y="3269439"/>
              <a:ext cx="355427" cy="677243"/>
              <a:chOff x="533" y="394"/>
              <a:chExt cx="266" cy="507"/>
            </a:xfrm>
          </p:grpSpPr>
          <p:sp>
            <p:nvSpPr>
              <p:cNvPr id="289" name="Rectangle 13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0" name="Rectangle 13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1" name="Rectangle 13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2" name="Rectangle 13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3" name="Rectangle 13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4" name="Rectangle 13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5" name="Rectangle 13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6" name="Rectangle 13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7" name="Rectangle 14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0" name="Group 141"/>
            <p:cNvGrpSpPr>
              <a:grpSpLocks/>
            </p:cNvGrpSpPr>
            <p:nvPr/>
          </p:nvGrpSpPr>
          <p:grpSpPr bwMode="auto">
            <a:xfrm>
              <a:off x="4911434" y="3269439"/>
              <a:ext cx="355427" cy="677243"/>
              <a:chOff x="533" y="394"/>
              <a:chExt cx="266" cy="507"/>
            </a:xfrm>
          </p:grpSpPr>
          <p:sp>
            <p:nvSpPr>
              <p:cNvPr id="280" name="Rectangle 14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81" name="Rectangle 14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82" name="Rectangle 14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4" name="Rectangle 14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5" name="Rectangle 14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6" name="Rectangle 14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7" name="Rectangle 14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8" name="Rectangle 15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9" name="Rectangle 151"/>
            <p:cNvSpPr>
              <a:spLocks noChangeArrowheads="1"/>
            </p:cNvSpPr>
            <p:nvPr/>
          </p:nvSpPr>
          <p:spPr bwMode="auto">
            <a:xfrm>
              <a:off x="5353767" y="3236765"/>
              <a:ext cx="808902" cy="1143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1" name="Group 152"/>
            <p:cNvGrpSpPr>
              <a:grpSpLocks/>
            </p:cNvGrpSpPr>
            <p:nvPr/>
          </p:nvGrpSpPr>
          <p:grpSpPr bwMode="auto">
            <a:xfrm>
              <a:off x="5386079" y="3269439"/>
              <a:ext cx="355427" cy="677243"/>
              <a:chOff x="533" y="394"/>
              <a:chExt cx="266" cy="507"/>
            </a:xfrm>
          </p:grpSpPr>
          <p:sp>
            <p:nvSpPr>
              <p:cNvPr id="271" name="Rectangle 15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72" name="Rectangle 15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3" name="Rectangle 15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4" name="Rectangle 15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5" name="Rectangle 15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6" name="Rectangle 15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7" name="Rectangle 15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8" name="Rectangle 16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9" name="Rectangle 16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2" name="Group 162"/>
            <p:cNvGrpSpPr>
              <a:grpSpLocks/>
            </p:cNvGrpSpPr>
            <p:nvPr/>
          </p:nvGrpSpPr>
          <p:grpSpPr bwMode="auto">
            <a:xfrm>
              <a:off x="5774931" y="3269439"/>
              <a:ext cx="355427" cy="677243"/>
              <a:chOff x="533" y="394"/>
              <a:chExt cx="266" cy="507"/>
            </a:xfrm>
          </p:grpSpPr>
          <p:sp>
            <p:nvSpPr>
              <p:cNvPr id="262" name="Rectangle 16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63" name="Rectangle 16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64" name="Rectangle 16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5" name="Rectangle 16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6" name="Rectangle 16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7" name="Rectangle 16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8" name="Rectangle 16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9" name="Rectangle 17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0" name="Rectangle 17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64" name="Rectangle 174"/>
            <p:cNvSpPr>
              <a:spLocks noChangeArrowheads="1"/>
            </p:cNvSpPr>
            <p:nvPr/>
          </p:nvSpPr>
          <p:spPr bwMode="auto">
            <a:xfrm>
              <a:off x="6235091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3" name="Group 175"/>
            <p:cNvGrpSpPr>
              <a:grpSpLocks/>
            </p:cNvGrpSpPr>
            <p:nvPr/>
          </p:nvGrpSpPr>
          <p:grpSpPr bwMode="auto">
            <a:xfrm>
              <a:off x="6267403" y="3270924"/>
              <a:ext cx="355427" cy="677243"/>
              <a:chOff x="533" y="394"/>
              <a:chExt cx="266" cy="507"/>
            </a:xfrm>
          </p:grpSpPr>
          <p:sp>
            <p:nvSpPr>
              <p:cNvPr id="253" name="Rectangle 17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54" name="Rectangle 17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55" name="Rectangle 17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6" name="Rectangle 17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7" name="Rectangle 18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8" name="Rectangle 18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9" name="Rectangle 18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0" name="Rectangle 18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1" name="Rectangle 18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4" name="Group 185"/>
            <p:cNvGrpSpPr>
              <a:grpSpLocks/>
            </p:cNvGrpSpPr>
            <p:nvPr/>
          </p:nvGrpSpPr>
          <p:grpSpPr bwMode="auto">
            <a:xfrm>
              <a:off x="6656255" y="3270924"/>
              <a:ext cx="355427" cy="677243"/>
              <a:chOff x="533" y="394"/>
              <a:chExt cx="266" cy="507"/>
            </a:xfrm>
          </p:grpSpPr>
          <p:sp>
            <p:nvSpPr>
              <p:cNvPr id="244" name="Rectangle 18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45" name="Rectangle 18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46" name="Rectangle 18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7" name="Rectangle 18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8" name="Rectangle 19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9" name="Rectangle 19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0" name="Rectangle 19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1" name="Rectangle 19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2" name="Rectangle 19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67" name="Rectangle 195"/>
            <p:cNvSpPr>
              <a:spLocks noChangeArrowheads="1"/>
            </p:cNvSpPr>
            <p:nvPr/>
          </p:nvSpPr>
          <p:spPr bwMode="auto">
            <a:xfrm>
              <a:off x="7098588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5" name="Group 196"/>
            <p:cNvGrpSpPr>
              <a:grpSpLocks/>
            </p:cNvGrpSpPr>
            <p:nvPr/>
          </p:nvGrpSpPr>
          <p:grpSpPr bwMode="auto">
            <a:xfrm>
              <a:off x="7130900" y="3270924"/>
              <a:ext cx="355427" cy="677243"/>
              <a:chOff x="533" y="394"/>
              <a:chExt cx="266" cy="507"/>
            </a:xfrm>
          </p:grpSpPr>
          <p:sp>
            <p:nvSpPr>
              <p:cNvPr id="235" name="Rectangle 19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36" name="Rectangle 19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37" name="Rectangle 19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8" name="Rectangle 20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9" name="Rectangle 20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0" name="Rectangle 20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1" name="Rectangle 20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2" name="Rectangle 20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3" name="Rectangle 20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>
              <a:off x="7519752" y="3270924"/>
              <a:ext cx="355427" cy="677243"/>
              <a:chOff x="533" y="394"/>
              <a:chExt cx="266" cy="507"/>
            </a:xfrm>
          </p:grpSpPr>
          <p:sp>
            <p:nvSpPr>
              <p:cNvPr id="226" name="Rectangle 20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27" name="Rectangle 20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28" name="Rectangle 20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29" name="Rectangle 21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0" name="Rectangle 21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1" name="Rectangle 21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2" name="Rectangle 21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3" name="Rectangle 21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4" name="Rectangle 21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70" name="Rectangle 216"/>
            <p:cNvSpPr>
              <a:spLocks noChangeArrowheads="1"/>
            </p:cNvSpPr>
            <p:nvPr/>
          </p:nvSpPr>
          <p:spPr bwMode="auto">
            <a:xfrm rot="5400000">
              <a:off x="2096849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1" name="Rectangle 217"/>
            <p:cNvSpPr>
              <a:spLocks noChangeArrowheads="1"/>
            </p:cNvSpPr>
            <p:nvPr/>
          </p:nvSpPr>
          <p:spPr bwMode="auto">
            <a:xfrm rot="5400000">
              <a:off x="2978173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2" name="Rectangle 218"/>
            <p:cNvSpPr>
              <a:spLocks noChangeArrowheads="1"/>
            </p:cNvSpPr>
            <p:nvPr/>
          </p:nvSpPr>
          <p:spPr bwMode="auto">
            <a:xfrm rot="5400000">
              <a:off x="3841670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3" name="Rectangle 219"/>
            <p:cNvSpPr>
              <a:spLocks noChangeArrowheads="1"/>
            </p:cNvSpPr>
            <p:nvPr/>
          </p:nvSpPr>
          <p:spPr bwMode="auto">
            <a:xfrm rot="5400000">
              <a:off x="4733021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4" name="Rectangle 220"/>
            <p:cNvSpPr>
              <a:spLocks noChangeArrowheads="1"/>
            </p:cNvSpPr>
            <p:nvPr/>
          </p:nvSpPr>
          <p:spPr bwMode="auto">
            <a:xfrm rot="5400000">
              <a:off x="5596519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5" name="Rectangle 221"/>
            <p:cNvSpPr>
              <a:spLocks noChangeArrowheads="1"/>
            </p:cNvSpPr>
            <p:nvPr/>
          </p:nvSpPr>
          <p:spPr bwMode="auto">
            <a:xfrm rot="5400000">
              <a:off x="6477843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6" name="Rectangle 222"/>
            <p:cNvSpPr>
              <a:spLocks noChangeArrowheads="1"/>
            </p:cNvSpPr>
            <p:nvPr/>
          </p:nvSpPr>
          <p:spPr bwMode="auto">
            <a:xfrm rot="5400000">
              <a:off x="7341340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6" name="Rectangle 359"/>
            <p:cNvSpPr>
              <a:spLocks noChangeArrowheads="1"/>
            </p:cNvSpPr>
            <p:nvPr/>
          </p:nvSpPr>
          <p:spPr bwMode="auto">
            <a:xfrm>
              <a:off x="4560464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97" name="Rectangle 360"/>
            <p:cNvSpPr>
              <a:spLocks noChangeArrowheads="1"/>
            </p:cNvSpPr>
            <p:nvPr/>
          </p:nvSpPr>
          <p:spPr bwMode="auto">
            <a:xfrm>
              <a:off x="1051880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98" name="Rectangle 361"/>
            <p:cNvSpPr>
              <a:spLocks noChangeArrowheads="1"/>
            </p:cNvSpPr>
            <p:nvPr/>
          </p:nvSpPr>
          <p:spPr bwMode="auto">
            <a:xfrm>
              <a:off x="1915377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99" name="Rectangle 362"/>
            <p:cNvSpPr>
              <a:spLocks noChangeArrowheads="1"/>
            </p:cNvSpPr>
            <p:nvPr/>
          </p:nvSpPr>
          <p:spPr bwMode="auto">
            <a:xfrm>
              <a:off x="2807843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100" name="Rectangle 363"/>
            <p:cNvSpPr>
              <a:spLocks noChangeArrowheads="1"/>
            </p:cNvSpPr>
            <p:nvPr/>
          </p:nvSpPr>
          <p:spPr bwMode="auto">
            <a:xfrm>
              <a:off x="3670226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101" name="Rectangle 364"/>
            <p:cNvSpPr>
              <a:spLocks noChangeArrowheads="1"/>
            </p:cNvSpPr>
            <p:nvPr/>
          </p:nvSpPr>
          <p:spPr bwMode="auto">
            <a:xfrm>
              <a:off x="5437331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102" name="Rectangle 365"/>
            <p:cNvSpPr>
              <a:spLocks noChangeArrowheads="1"/>
            </p:cNvSpPr>
            <p:nvPr/>
          </p:nvSpPr>
          <p:spPr bwMode="auto">
            <a:xfrm>
              <a:off x="6300828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103" name="Rectangle 366"/>
            <p:cNvSpPr>
              <a:spLocks noChangeArrowheads="1"/>
            </p:cNvSpPr>
            <p:nvPr/>
          </p:nvSpPr>
          <p:spPr bwMode="auto">
            <a:xfrm>
              <a:off x="7192180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Shared</a:t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943177" y="4852089"/>
              <a:ext cx="23916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800" dirty="0">
                  <a:solidFill>
                    <a:schemeClr val="bg1">
                      <a:lumMod val="50000"/>
                    </a:schemeClr>
                  </a:solidFill>
                </a:rPr>
                <a:t>Adapted from NVIDIA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70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21023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1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2940517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2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38549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3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46931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6075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6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64457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7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73601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202" name="Straight Arrow Connector 201"/>
          <p:cNvCxnSpPr>
            <a:endCxn id="67" idx="0"/>
          </p:cNvCxnSpPr>
          <p:nvPr/>
        </p:nvCxnSpPr>
        <p:spPr bwMode="auto">
          <a:xfrm flipH="1">
            <a:off x="7579238" y="1828800"/>
            <a:ext cx="421762" cy="182831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>
            <a:endCxn id="64" idx="0"/>
          </p:cNvCxnSpPr>
          <p:nvPr/>
        </p:nvCxnSpPr>
        <p:spPr bwMode="auto">
          <a:xfrm flipH="1">
            <a:off x="6715741" y="1828800"/>
            <a:ext cx="1285259" cy="182831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" name="Straight Arrow Connector 205"/>
          <p:cNvCxnSpPr>
            <a:endCxn id="254" idx="0"/>
          </p:cNvCxnSpPr>
          <p:nvPr/>
        </p:nvCxnSpPr>
        <p:spPr bwMode="auto">
          <a:xfrm flipH="1">
            <a:off x="6441144" y="2819400"/>
            <a:ext cx="35856" cy="902450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" name="Straight Arrow Connector 207"/>
          <p:cNvCxnSpPr>
            <a:endCxn id="255" idx="0"/>
          </p:cNvCxnSpPr>
          <p:nvPr/>
        </p:nvCxnSpPr>
        <p:spPr bwMode="auto">
          <a:xfrm>
            <a:off x="6477000" y="2819400"/>
            <a:ext cx="125156" cy="902450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/>
              <a:t>Hardware can assign blocks to SMs in any order</a:t>
            </a:r>
          </a:p>
          <a:p>
            <a:pPr lvl="1"/>
            <a:r>
              <a:rPr lang="en-US" dirty="0"/>
              <a:t>A kernel with enough blocks scales across GPUs</a:t>
            </a:r>
          </a:p>
          <a:p>
            <a:pPr lvl="1"/>
            <a:r>
              <a:rPr lang="en-US" dirty="0"/>
              <a:t>Not all blocks may be resident at the same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99"/>
          <p:cNvGrpSpPr/>
          <p:nvPr/>
        </p:nvGrpSpPr>
        <p:grpSpPr>
          <a:xfrm>
            <a:off x="238125" y="2895600"/>
            <a:ext cx="8540750" cy="3000375"/>
            <a:chOff x="238125" y="3048000"/>
            <a:chExt cx="8540750" cy="300037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8125" y="3059112"/>
              <a:ext cx="1857375" cy="2989263"/>
              <a:chOff x="542" y="1649"/>
              <a:chExt cx="1170" cy="1883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91" y="1649"/>
                <a:ext cx="1021" cy="419"/>
                <a:chOff x="691" y="1737"/>
                <a:chExt cx="1021" cy="419"/>
              </a:xfrm>
            </p:grpSpPr>
            <p:sp>
              <p:nvSpPr>
                <p:cNvPr id="4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91" y="1737"/>
                  <a:ext cx="1021" cy="41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None/>
                  </a:pPr>
                  <a:r>
                    <a:rPr lang="en-US" altLang="zh-TW" sz="1200" b="1" dirty="0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rPr>
                    <a:t>GPU with 2 SMs</a:t>
                  </a:r>
                </a:p>
              </p:txBody>
            </p:sp>
            <p:sp>
              <p:nvSpPr>
                <p:cNvPr id="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7" y="1901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12" y="1901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542" y="2241"/>
                <a:ext cx="1162" cy="1291"/>
                <a:chOff x="542" y="2321"/>
                <a:chExt cx="1162" cy="1291"/>
              </a:xfrm>
            </p:grpSpPr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542" y="2321"/>
                  <a:ext cx="1" cy="128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grpSp>
              <p:nvGrpSpPr>
                <p:cNvPr id="11" name="Group 11"/>
                <p:cNvGrpSpPr>
                  <a:grpSpLocks/>
                </p:cNvGrpSpPr>
                <p:nvPr/>
              </p:nvGrpSpPr>
              <p:grpSpPr bwMode="auto">
                <a:xfrm>
                  <a:off x="683" y="2321"/>
                  <a:ext cx="1021" cy="291"/>
                  <a:chOff x="1843" y="2745"/>
                  <a:chExt cx="1021" cy="291"/>
                </a:xfrm>
              </p:grpSpPr>
              <p:sp>
                <p:nvSpPr>
                  <p:cNvPr id="3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1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4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4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0</a:t>
                      </a:r>
                    </a:p>
                  </p:txBody>
                </p:sp>
              </p:grpSp>
              <p:grpSp>
                <p:nvGrpSpPr>
                  <p:cNvPr id="1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1</a:t>
                      </a:r>
                    </a:p>
                  </p:txBody>
                </p:sp>
              </p:grpSp>
            </p:grpSp>
            <p:grpSp>
              <p:nvGrpSpPr>
                <p:cNvPr id="15" name="Group 19"/>
                <p:cNvGrpSpPr>
                  <a:grpSpLocks/>
                </p:cNvGrpSpPr>
                <p:nvPr/>
              </p:nvGrpSpPr>
              <p:grpSpPr bwMode="auto">
                <a:xfrm>
                  <a:off x="683" y="2654"/>
                  <a:ext cx="1021" cy="291"/>
                  <a:chOff x="1843" y="2745"/>
                  <a:chExt cx="1021" cy="291"/>
                </a:xfrm>
              </p:grpSpPr>
              <p:sp>
                <p:nvSpPr>
                  <p:cNvPr id="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1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3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2</a:t>
                      </a:r>
                    </a:p>
                  </p:txBody>
                </p:sp>
              </p:grpSp>
              <p:grpSp>
                <p:nvGrpSpPr>
                  <p:cNvPr id="2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3</a:t>
                      </a:r>
                    </a:p>
                  </p:txBody>
                </p:sp>
              </p:grpSp>
            </p:grpSp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683" y="2987"/>
                  <a:ext cx="1021" cy="291"/>
                  <a:chOff x="1843" y="2745"/>
                  <a:chExt cx="1021" cy="291"/>
                </a:xfrm>
              </p:grpSpPr>
              <p:sp>
                <p:nvSpPr>
                  <p:cNvPr id="21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2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2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4</a:t>
                      </a:r>
                    </a:p>
                  </p:txBody>
                </p:sp>
              </p:grpSp>
              <p:grpSp>
                <p:nvGrpSpPr>
                  <p:cNvPr id="3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2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5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5</a:t>
                      </a:r>
                    </a:p>
                  </p:txBody>
                </p:sp>
              </p:grpSp>
            </p:grpSp>
            <p:grpSp>
              <p:nvGrpSpPr>
                <p:cNvPr id="36" name="Group 35"/>
                <p:cNvGrpSpPr>
                  <a:grpSpLocks/>
                </p:cNvGrpSpPr>
                <p:nvPr/>
              </p:nvGrpSpPr>
              <p:grpSpPr bwMode="auto">
                <a:xfrm>
                  <a:off x="683" y="3321"/>
                  <a:ext cx="1021" cy="291"/>
                  <a:chOff x="1843" y="2745"/>
                  <a:chExt cx="1021" cy="291"/>
                </a:xfrm>
              </p:grpSpPr>
              <p:sp>
                <p:nvSpPr>
                  <p:cNvPr id="1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37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19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6</a:t>
                      </a:r>
                    </a:p>
                  </p:txBody>
                </p:sp>
              </p:grpSp>
              <p:grpSp>
                <p:nvGrpSpPr>
                  <p:cNvPr id="4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17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1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7</a:t>
                      </a:r>
                    </a:p>
                  </p:txBody>
                </p:sp>
              </p:grpSp>
            </p:grpSp>
          </p:grpSp>
        </p:grp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3100388" y="3048000"/>
              <a:ext cx="1471612" cy="1681162"/>
              <a:chOff x="2233" y="1609"/>
              <a:chExt cx="927" cy="1059"/>
            </a:xfrm>
          </p:grpSpPr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2233" y="1609"/>
                <a:ext cx="927" cy="1059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r>
                  <a:rPr lang="en-US" altLang="zh-TW" sz="1200" b="1" dirty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Kernel</a:t>
                </a:r>
              </a:p>
            </p:txBody>
          </p:sp>
          <p:grpSp>
            <p:nvGrpSpPr>
              <p:cNvPr id="48" name="Group 45"/>
              <p:cNvGrpSpPr>
                <a:grpSpLocks/>
              </p:cNvGrpSpPr>
              <p:nvPr/>
            </p:nvGrpSpPr>
            <p:grpSpPr bwMode="auto">
              <a:xfrm>
                <a:off x="2279" y="1809"/>
                <a:ext cx="835" cy="805"/>
                <a:chOff x="2353" y="1809"/>
                <a:chExt cx="835" cy="805"/>
              </a:xfrm>
            </p:grpSpPr>
            <p:grpSp>
              <p:nvGrpSpPr>
                <p:cNvPr id="49" name="Group 46"/>
                <p:cNvGrpSpPr>
                  <a:grpSpLocks/>
                </p:cNvGrpSpPr>
                <p:nvPr/>
              </p:nvGrpSpPr>
              <p:grpSpPr bwMode="auto">
                <a:xfrm>
                  <a:off x="2353" y="1809"/>
                  <a:ext cx="835" cy="173"/>
                  <a:chOff x="2257" y="1809"/>
                  <a:chExt cx="835" cy="173"/>
                </a:xfrm>
              </p:grpSpPr>
              <p:sp>
                <p:nvSpPr>
                  <p:cNvPr id="5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0</a:t>
                    </a:r>
                  </a:p>
                </p:txBody>
              </p:sp>
              <p:sp>
                <p:nvSpPr>
                  <p:cNvPr id="5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1</a:t>
                    </a:r>
                  </a:p>
                </p:txBody>
              </p:sp>
            </p:grpSp>
            <p:grpSp>
              <p:nvGrpSpPr>
                <p:cNvPr id="50" name="Group 49"/>
                <p:cNvGrpSpPr>
                  <a:grpSpLocks/>
                </p:cNvGrpSpPr>
                <p:nvPr/>
              </p:nvGrpSpPr>
              <p:grpSpPr bwMode="auto">
                <a:xfrm>
                  <a:off x="2353" y="2019"/>
                  <a:ext cx="835" cy="173"/>
                  <a:chOff x="2257" y="1809"/>
                  <a:chExt cx="835" cy="173"/>
                </a:xfrm>
              </p:grpSpPr>
              <p:sp>
                <p:nvSpPr>
                  <p:cNvPr id="5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2</a:t>
                    </a:r>
                  </a:p>
                </p:txBody>
              </p:sp>
              <p:sp>
                <p:nvSpPr>
                  <p:cNvPr id="5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3</a:t>
                    </a:r>
                  </a:p>
                </p:txBody>
              </p:sp>
            </p:grpSp>
            <p:grpSp>
              <p:nvGrpSpPr>
                <p:cNvPr id="51" name="Group 52"/>
                <p:cNvGrpSpPr>
                  <a:grpSpLocks/>
                </p:cNvGrpSpPr>
                <p:nvPr/>
              </p:nvGrpSpPr>
              <p:grpSpPr bwMode="auto">
                <a:xfrm>
                  <a:off x="2353" y="2230"/>
                  <a:ext cx="835" cy="173"/>
                  <a:chOff x="2257" y="1809"/>
                  <a:chExt cx="835" cy="173"/>
                </a:xfrm>
              </p:grpSpPr>
              <p:sp>
                <p:nvSpPr>
                  <p:cNvPr id="5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4</a:t>
                    </a:r>
                  </a:p>
                </p:txBody>
              </p:sp>
              <p:sp>
                <p:nvSpPr>
                  <p:cNvPr id="55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5</a:t>
                    </a:r>
                  </a:p>
                </p:txBody>
              </p:sp>
            </p:grpSp>
            <p:grpSp>
              <p:nvGrpSpPr>
                <p:cNvPr id="60" name="Group 55"/>
                <p:cNvGrpSpPr>
                  <a:grpSpLocks/>
                </p:cNvGrpSpPr>
                <p:nvPr/>
              </p:nvGrpSpPr>
              <p:grpSpPr bwMode="auto">
                <a:xfrm>
                  <a:off x="2353" y="2441"/>
                  <a:ext cx="835" cy="173"/>
                  <a:chOff x="2257" y="1809"/>
                  <a:chExt cx="835" cy="173"/>
                </a:xfrm>
              </p:grpSpPr>
              <p:sp>
                <p:nvSpPr>
                  <p:cNvPr id="5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6</a:t>
                    </a:r>
                  </a:p>
                </p:txBody>
              </p:sp>
              <p:sp>
                <p:nvSpPr>
                  <p:cNvPr id="5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7</a:t>
                    </a:r>
                  </a:p>
                </p:txBody>
              </p:sp>
            </p:grpSp>
          </p:grpSp>
        </p:grpSp>
        <p:grpSp>
          <p:nvGrpSpPr>
            <p:cNvPr id="66" name="Group 59"/>
            <p:cNvGrpSpPr>
              <a:grpSpLocks/>
            </p:cNvGrpSpPr>
            <p:nvPr/>
          </p:nvGrpSpPr>
          <p:grpSpPr bwMode="auto">
            <a:xfrm>
              <a:off x="5634038" y="3238500"/>
              <a:ext cx="3144837" cy="665162"/>
              <a:chOff x="3643" y="1817"/>
              <a:chExt cx="1981" cy="419"/>
            </a:xfrm>
          </p:grpSpPr>
          <p:sp>
            <p:nvSpPr>
              <p:cNvPr id="61" name="Text Box 60"/>
              <p:cNvSpPr txBox="1">
                <a:spLocks noChangeArrowheads="1"/>
              </p:cNvSpPr>
              <p:nvPr/>
            </p:nvSpPr>
            <p:spPr bwMode="auto">
              <a:xfrm>
                <a:off x="3643" y="1817"/>
                <a:ext cx="198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r>
                  <a:rPr lang="en-US" altLang="zh-TW" sz="1200" b="1" dirty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GPU with 4 SMs</a:t>
                </a:r>
              </a:p>
            </p:txBody>
          </p:sp>
          <p:sp>
            <p:nvSpPr>
              <p:cNvPr id="62" name="Text Box 61"/>
              <p:cNvSpPr txBox="1">
                <a:spLocks noChangeArrowheads="1"/>
              </p:cNvSpPr>
              <p:nvPr/>
            </p:nvSpPr>
            <p:spPr bwMode="auto">
              <a:xfrm>
                <a:off x="3679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3" name="Text Box 62"/>
              <p:cNvSpPr txBox="1">
                <a:spLocks noChangeArrowheads="1"/>
              </p:cNvSpPr>
              <p:nvPr/>
            </p:nvSpPr>
            <p:spPr bwMode="auto">
              <a:xfrm>
                <a:off x="4164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4" name="Text Box 63"/>
              <p:cNvSpPr txBox="1">
                <a:spLocks noChangeArrowheads="1"/>
              </p:cNvSpPr>
              <p:nvPr/>
            </p:nvSpPr>
            <p:spPr bwMode="auto">
              <a:xfrm>
                <a:off x="4649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5" name="Text Box 64"/>
              <p:cNvSpPr txBox="1">
                <a:spLocks noChangeArrowheads="1"/>
              </p:cNvSpPr>
              <p:nvPr/>
            </p:nvSpPr>
            <p:spPr bwMode="auto">
              <a:xfrm>
                <a:off x="5135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</p:grpSp>
        <p:grpSp>
          <p:nvGrpSpPr>
            <p:cNvPr id="68" name="Group 65"/>
            <p:cNvGrpSpPr>
              <a:grpSpLocks/>
            </p:cNvGrpSpPr>
            <p:nvPr/>
          </p:nvGrpSpPr>
          <p:grpSpPr bwMode="auto">
            <a:xfrm>
              <a:off x="5634038" y="4178300"/>
              <a:ext cx="3144837" cy="461962"/>
              <a:chOff x="3659" y="2649"/>
              <a:chExt cx="1981" cy="291"/>
            </a:xfrm>
          </p:grpSpPr>
          <p:sp>
            <p:nvSpPr>
              <p:cNvPr id="67" name="Text Box 66"/>
              <p:cNvSpPr txBox="1">
                <a:spLocks noChangeArrowheads="1"/>
              </p:cNvSpPr>
              <p:nvPr/>
            </p:nvSpPr>
            <p:spPr bwMode="auto">
              <a:xfrm>
                <a:off x="3659" y="2649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TW" altLang="en-US" sz="1200" b="1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grpSp>
            <p:nvGrpSpPr>
              <p:cNvPr id="69" name="Group 67"/>
              <p:cNvGrpSpPr>
                <a:grpSpLocks/>
              </p:cNvGrpSpPr>
              <p:nvPr/>
            </p:nvGrpSpPr>
            <p:grpSpPr bwMode="auto">
              <a:xfrm>
                <a:off x="3695" y="2685"/>
                <a:ext cx="461" cy="230"/>
                <a:chOff x="3775" y="2037"/>
                <a:chExt cx="461" cy="230"/>
              </a:xfrm>
            </p:grpSpPr>
            <p:sp>
              <p:nvSpPr>
                <p:cNvPr id="7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0</a:t>
                  </a:r>
                </a:p>
              </p:txBody>
            </p:sp>
          </p:grpSp>
          <p:grpSp>
            <p:nvGrpSpPr>
              <p:cNvPr id="70" name="Group 70"/>
              <p:cNvGrpSpPr>
                <a:grpSpLocks/>
              </p:cNvGrpSpPr>
              <p:nvPr/>
            </p:nvGrpSpPr>
            <p:grpSpPr bwMode="auto">
              <a:xfrm>
                <a:off x="4180" y="2685"/>
                <a:ext cx="461" cy="230"/>
                <a:chOff x="3775" y="2037"/>
                <a:chExt cx="461" cy="230"/>
              </a:xfrm>
            </p:grpSpPr>
            <p:sp>
              <p:nvSpPr>
                <p:cNvPr id="7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1</a:t>
                  </a:r>
                </a:p>
              </p:txBody>
            </p:sp>
          </p:grpSp>
          <p:grpSp>
            <p:nvGrpSpPr>
              <p:cNvPr id="71" name="Group 73"/>
              <p:cNvGrpSpPr>
                <a:grpSpLocks/>
              </p:cNvGrpSpPr>
              <p:nvPr/>
            </p:nvGrpSpPr>
            <p:grpSpPr bwMode="auto">
              <a:xfrm>
                <a:off x="4665" y="2685"/>
                <a:ext cx="461" cy="230"/>
                <a:chOff x="3775" y="2037"/>
                <a:chExt cx="461" cy="230"/>
              </a:xfrm>
            </p:grpSpPr>
            <p:sp>
              <p:nvSpPr>
                <p:cNvPr id="7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2</a:t>
                  </a:r>
                </a:p>
              </p:txBody>
            </p:sp>
          </p:grpSp>
          <p:grpSp>
            <p:nvGrpSpPr>
              <p:cNvPr id="80" name="Group 76"/>
              <p:cNvGrpSpPr>
                <a:grpSpLocks/>
              </p:cNvGrpSpPr>
              <p:nvPr/>
            </p:nvGrpSpPr>
            <p:grpSpPr bwMode="auto">
              <a:xfrm>
                <a:off x="5151" y="2685"/>
                <a:ext cx="461" cy="230"/>
                <a:chOff x="3775" y="2037"/>
                <a:chExt cx="461" cy="230"/>
              </a:xfrm>
            </p:grpSpPr>
            <p:sp>
              <p:nvSpPr>
                <p:cNvPr id="7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3</a:t>
                  </a:r>
                </a:p>
              </p:txBody>
            </p:sp>
          </p:grpSp>
        </p:grpSp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5634038" y="4699000"/>
              <a:ext cx="3144837" cy="461962"/>
              <a:chOff x="3603" y="3225"/>
              <a:chExt cx="1981" cy="291"/>
            </a:xfrm>
          </p:grpSpPr>
          <p:sp>
            <p:nvSpPr>
              <p:cNvPr id="81" name="Text Box 80"/>
              <p:cNvSpPr txBox="1">
                <a:spLocks noChangeArrowheads="1"/>
              </p:cNvSpPr>
              <p:nvPr/>
            </p:nvSpPr>
            <p:spPr bwMode="auto">
              <a:xfrm>
                <a:off x="3603" y="3225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TW" altLang="en-US" sz="1200" b="1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grpSp>
            <p:nvGrpSpPr>
              <p:cNvPr id="83" name="Group 81"/>
              <p:cNvGrpSpPr>
                <a:grpSpLocks/>
              </p:cNvGrpSpPr>
              <p:nvPr/>
            </p:nvGrpSpPr>
            <p:grpSpPr bwMode="auto">
              <a:xfrm>
                <a:off x="3639" y="3261"/>
                <a:ext cx="461" cy="230"/>
                <a:chOff x="3775" y="2037"/>
                <a:chExt cx="461" cy="230"/>
              </a:xfrm>
            </p:grpSpPr>
            <p:sp>
              <p:nvSpPr>
                <p:cNvPr id="9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9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4</a:t>
                  </a:r>
                </a:p>
              </p:txBody>
            </p:sp>
          </p:grpSp>
          <p:grpSp>
            <p:nvGrpSpPr>
              <p:cNvPr id="84" name="Group 84"/>
              <p:cNvGrpSpPr>
                <a:grpSpLocks/>
              </p:cNvGrpSpPr>
              <p:nvPr/>
            </p:nvGrpSpPr>
            <p:grpSpPr bwMode="auto">
              <a:xfrm>
                <a:off x="4124" y="3261"/>
                <a:ext cx="461" cy="230"/>
                <a:chOff x="3775" y="2037"/>
                <a:chExt cx="461" cy="230"/>
              </a:xfrm>
            </p:grpSpPr>
            <p:sp>
              <p:nvSpPr>
                <p:cNvPr id="9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9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5</a:t>
                  </a:r>
                </a:p>
              </p:txBody>
            </p:sp>
          </p:grpSp>
          <p:grpSp>
            <p:nvGrpSpPr>
              <p:cNvPr id="85" name="Group 87"/>
              <p:cNvGrpSpPr>
                <a:grpSpLocks/>
              </p:cNvGrpSpPr>
              <p:nvPr/>
            </p:nvGrpSpPr>
            <p:grpSpPr bwMode="auto">
              <a:xfrm>
                <a:off x="4609" y="3261"/>
                <a:ext cx="461" cy="230"/>
                <a:chOff x="3775" y="2037"/>
                <a:chExt cx="461" cy="230"/>
              </a:xfrm>
            </p:grpSpPr>
            <p:sp>
              <p:nvSpPr>
                <p:cNvPr id="8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8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6</a:t>
                  </a:r>
                </a:p>
              </p:txBody>
            </p:sp>
          </p:grpSp>
          <p:grpSp>
            <p:nvGrpSpPr>
              <p:cNvPr id="97" name="Group 90"/>
              <p:cNvGrpSpPr>
                <a:grpSpLocks/>
              </p:cNvGrpSpPr>
              <p:nvPr/>
            </p:nvGrpSpPr>
            <p:grpSpPr bwMode="auto">
              <a:xfrm>
                <a:off x="5095" y="3261"/>
                <a:ext cx="461" cy="230"/>
                <a:chOff x="3775" y="2037"/>
                <a:chExt cx="461" cy="230"/>
              </a:xfrm>
            </p:grpSpPr>
            <p:sp>
              <p:nvSpPr>
                <p:cNvPr id="8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8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7</a:t>
                  </a:r>
                </a:p>
              </p:txBody>
            </p:sp>
          </p:grpSp>
        </p:grp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5410200" y="4354512"/>
              <a:ext cx="0" cy="982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 flipH="1">
              <a:off x="2184400" y="3706812"/>
              <a:ext cx="825500" cy="4572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711700" y="3706812"/>
              <a:ext cx="825500" cy="4572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4800600" y="4648200"/>
              <a:ext cx="6687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sz="2000" dirty="0">
                  <a:ea typeface="PMingLiU" pitchFamily="18" charset="-120"/>
                </a:rPr>
                <a:t>time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80894" y="5181600"/>
              <a:ext cx="24963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800" dirty="0">
                  <a:solidFill>
                    <a:schemeClr val="bg1">
                      <a:lumMod val="50000"/>
                    </a:schemeClr>
                  </a:solidFill>
                </a:rPr>
                <a:t>Adapted from NVIDIA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343400" cy="4479925"/>
          </a:xfrm>
        </p:spPr>
        <p:txBody>
          <a:bodyPr/>
          <a:lstStyle/>
          <a:p>
            <a:r>
              <a:rPr lang="en-US" sz="2600" dirty="0"/>
              <a:t>Separate from CPU memory</a:t>
            </a:r>
          </a:p>
          <a:p>
            <a:pPr lvl="1"/>
            <a:r>
              <a:rPr lang="en-US" sz="2200" dirty="0"/>
              <a:t>CPU can access GPU’s global &amp; constant </a:t>
            </a:r>
            <a:r>
              <a:rPr lang="en-US" sz="2200" dirty="0" err="1"/>
              <a:t>mem</a:t>
            </a:r>
            <a:r>
              <a:rPr lang="en-US" sz="2200" dirty="0"/>
              <a:t>. via </a:t>
            </a:r>
            <a:r>
              <a:rPr lang="en-US" sz="2200" dirty="0" err="1"/>
              <a:t>PCIe</a:t>
            </a:r>
            <a:r>
              <a:rPr lang="en-US" sz="2200" dirty="0"/>
              <a:t> bus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Requires slow explicit transfer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600" dirty="0"/>
              <a:t>Visible GPU memory types</a:t>
            </a:r>
          </a:p>
          <a:p>
            <a:pPr lvl="1"/>
            <a:r>
              <a:rPr lang="en-US" sz="2200" dirty="0"/>
              <a:t>Registers (per thread)</a:t>
            </a:r>
          </a:p>
          <a:p>
            <a:pPr lvl="1"/>
            <a:r>
              <a:rPr lang="en-US" sz="2200" dirty="0"/>
              <a:t>Local </a:t>
            </a:r>
            <a:r>
              <a:rPr lang="en-US" sz="2200" dirty="0" err="1"/>
              <a:t>mem</a:t>
            </a:r>
            <a:r>
              <a:rPr lang="en-US" sz="2200" dirty="0"/>
              <a:t>. (per thread)</a:t>
            </a:r>
          </a:p>
          <a:p>
            <a:pPr lvl="1"/>
            <a:r>
              <a:rPr lang="en-US" sz="2200" dirty="0"/>
              <a:t>Shared </a:t>
            </a:r>
            <a:r>
              <a:rPr lang="en-US" sz="2200" dirty="0" err="1"/>
              <a:t>mem</a:t>
            </a:r>
            <a:r>
              <a:rPr lang="en-US" sz="2200" dirty="0"/>
              <a:t>. (per block)</a:t>
            </a:r>
          </a:p>
          <a:p>
            <a:pPr lvl="2"/>
            <a:r>
              <a:rPr lang="en-US" sz="1800" dirty="0"/>
              <a:t>Software-controlled cache</a:t>
            </a:r>
          </a:p>
          <a:p>
            <a:pPr lvl="1"/>
            <a:r>
              <a:rPr lang="en-US" sz="2200" dirty="0"/>
              <a:t>Global </a:t>
            </a:r>
            <a:r>
              <a:rPr lang="en-US" sz="2200" dirty="0" err="1"/>
              <a:t>mem</a:t>
            </a:r>
            <a:r>
              <a:rPr lang="en-US" sz="2200" dirty="0"/>
              <a:t>. (per kernel)</a:t>
            </a:r>
          </a:p>
          <a:p>
            <a:pPr lvl="1"/>
            <a:r>
              <a:rPr lang="en-US" sz="2200" dirty="0"/>
              <a:t>Constant </a:t>
            </a:r>
            <a:r>
              <a:rPr lang="en-US" sz="2200" dirty="0" err="1"/>
              <a:t>mem</a:t>
            </a:r>
            <a:r>
              <a:rPr lang="en-US" sz="2200" dirty="0"/>
              <a:t>. (read only)</a:t>
            </a:r>
            <a:endParaRPr lang="en-US" sz="1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4572000" y="1295401"/>
            <a:ext cx="4267200" cy="3886199"/>
            <a:chOff x="3002" y="1103"/>
            <a:chExt cx="2736" cy="249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403" y="1103"/>
              <a:ext cx="2335" cy="24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400" b="1" dirty="0">
                  <a:solidFill>
                    <a:srgbClr val="003300"/>
                  </a:solidFill>
                  <a:latin typeface="Arial" charset="0"/>
                </a:rPr>
                <a:t>GPU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41" y="28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Global + Local Memory (DRAM)</a:t>
              </a:r>
              <a:endParaRPr lang="en-US" sz="12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434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465" y="1735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Shared Memory (SRAM)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459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459" y="2052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3912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3655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836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4008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008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4460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4204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4385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91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621" y="1735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Shared Memory (SRAM)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4616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616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5068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4812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993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>
              <a:off x="5165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5165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flipV="1">
              <a:off x="5617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flipV="1">
              <a:off x="5360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5542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58"/>
            <p:cNvSpPr txBox="1">
              <a:spLocks noChangeArrowheads="1"/>
            </p:cNvSpPr>
            <p:nvPr/>
          </p:nvSpPr>
          <p:spPr bwMode="auto">
            <a:xfrm>
              <a:off x="3002" y="2844"/>
              <a:ext cx="233" cy="6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400" b="1" dirty="0">
                  <a:solidFill>
                    <a:srgbClr val="003300"/>
                  </a:solidFill>
                  <a:latin typeface="Arial" charset="0"/>
                </a:rPr>
                <a:t>CPU</a:t>
              </a:r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 flipV="1">
              <a:off x="3235" y="29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441" y="3168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Constant Memory (DRAM, cached)</a:t>
              </a:r>
              <a:endParaRPr lang="en-US" sz="12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3235" y="3264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81600" y="4953000"/>
            <a:ext cx="2452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343400" y="1311275"/>
            <a:ext cx="4724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Slow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communic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between blocks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1C3920-B9E7-4001-BBBE-CC6CB476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267200"/>
            <a:ext cx="1685925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95F60-591F-4F5B-A674-920DBACE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019550"/>
            <a:ext cx="2543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High-end CPU-GPU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686800" cy="4479925"/>
          </a:xfrm>
        </p:spPr>
        <p:txBody>
          <a:bodyPr/>
          <a:lstStyle/>
          <a:p>
            <a:pPr lvl="1">
              <a:spcBef>
                <a:spcPts val="0"/>
              </a:spcBef>
              <a:buNone/>
            </a:pPr>
            <a:r>
              <a:rPr lang="en-US" sz="2400" dirty="0"/>
              <a:t>					</a:t>
            </a:r>
            <a:r>
              <a:rPr lang="en-US" sz="2400" b="1" dirty="0"/>
              <a:t>Xeon 8180M</a:t>
            </a:r>
            <a:r>
              <a:rPr lang="en-US" sz="2400" dirty="0"/>
              <a:t>		</a:t>
            </a:r>
            <a:r>
              <a:rPr lang="en-US" sz="2400" b="1" dirty="0"/>
              <a:t>Titan V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Cores			28			5120 (+ 640)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Active threads		2 per core		32 per core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Frequency			2.5 (3.8) GHz		1.2 (1.45) GHz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Peak performance (SP)	4.1? </a:t>
            </a:r>
            <a:r>
              <a:rPr lang="en-US" sz="2400" dirty="0" err="1"/>
              <a:t>TFlop</a:t>
            </a:r>
            <a:r>
              <a:rPr lang="en-US" sz="2400" dirty="0"/>
              <a:t>/s		13.8 </a:t>
            </a:r>
            <a:r>
              <a:rPr lang="en-US" sz="2400" dirty="0" err="1"/>
              <a:t>TFlop</a:t>
            </a:r>
            <a:r>
              <a:rPr lang="en-US" sz="2400" dirty="0"/>
              <a:t>/s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Peak </a:t>
            </a:r>
            <a:r>
              <a:rPr lang="en-US" sz="2400" dirty="0" err="1"/>
              <a:t>mem</a:t>
            </a:r>
            <a:r>
              <a:rPr lang="en-US" sz="2400" dirty="0"/>
              <a:t>. bandwidth	119 GB/s		653 GB/s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Maximum power		205 W			</a:t>
            </a:r>
            <a:r>
              <a:rPr lang="en-US" sz="2400"/>
              <a:t>250 W*</a:t>
            </a:r>
            <a:endParaRPr lang="en-US" sz="2400" dirty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Launch price		$13,000		$3000*</a:t>
            </a:r>
          </a:p>
          <a:p>
            <a:pPr lvl="3">
              <a:spcBef>
                <a:spcPts val="0"/>
              </a:spcBef>
              <a:buNone/>
            </a:pPr>
            <a:endParaRPr lang="en-US" sz="1400" dirty="0"/>
          </a:p>
          <a:p>
            <a:pPr lvl="3">
              <a:spcBef>
                <a:spcPts val="0"/>
              </a:spcBef>
              <a:buNone/>
            </a:pPr>
            <a:endParaRPr lang="en-US" sz="1400" dirty="0"/>
          </a:p>
          <a:p>
            <a:pPr lvl="1">
              <a:spcBef>
                <a:spcPts val="0"/>
              </a:spcBef>
              <a:buNone/>
            </a:pPr>
            <a:r>
              <a:rPr lang="en-US" sz="2200" dirty="0"/>
              <a:t>Release dates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/>
              <a:t>Xeon: Q3’17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/>
              <a:t>Titan V: Q4’17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  <a:p>
            <a:pPr lvl="1"/>
            <a:r>
              <a:rPr lang="en-US" dirty="0"/>
              <a:t>Software-controlled shared memory</a:t>
            </a:r>
          </a:p>
          <a:p>
            <a:pPr lvl="1"/>
            <a:r>
              <a:rPr lang="en-US" dirty="0"/>
              <a:t>Hardware-controlled </a:t>
            </a:r>
            <a:r>
              <a:rPr lang="en-US" dirty="0">
                <a:solidFill>
                  <a:srgbClr val="0070C0"/>
                </a:solidFill>
              </a:rPr>
              <a:t>incoherent</a:t>
            </a:r>
            <a:r>
              <a:rPr lang="en-US" dirty="0"/>
              <a:t> L1 data cache</a:t>
            </a:r>
          </a:p>
          <a:p>
            <a:r>
              <a:rPr lang="en-US" dirty="0"/>
              <a:t>Synchronization support</a:t>
            </a:r>
          </a:p>
          <a:p>
            <a:pPr lvl="1"/>
            <a:r>
              <a:rPr lang="en-US" dirty="0"/>
              <a:t>Fast hardware </a:t>
            </a:r>
            <a:r>
              <a:rPr lang="en-US" dirty="0">
                <a:solidFill>
                  <a:srgbClr val="0070C0"/>
                </a:solidFill>
              </a:rPr>
              <a:t>barrier</a:t>
            </a:r>
            <a:r>
              <a:rPr lang="en-US" dirty="0"/>
              <a:t> within block (</a:t>
            </a:r>
            <a:r>
              <a:rPr lang="en-US" i="1" dirty="0"/>
              <a:t>__</a:t>
            </a:r>
            <a:r>
              <a:rPr lang="en-US" i="1" dirty="0" err="1"/>
              <a:t>syncthreads</a:t>
            </a:r>
            <a:r>
              <a:rPr lang="en-US" i="1" dirty="0"/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Fence</a:t>
            </a:r>
            <a:r>
              <a:rPr lang="en-US" dirty="0"/>
              <a:t> instructions: enforce ordering on mem. ops.</a:t>
            </a:r>
          </a:p>
          <a:p>
            <a:pPr>
              <a:spcBef>
                <a:spcPts val="725"/>
              </a:spcBef>
            </a:pPr>
            <a:r>
              <a:rPr lang="en-US" dirty="0"/>
              <a:t>Special operations</a:t>
            </a:r>
          </a:p>
          <a:p>
            <a:pPr lvl="1">
              <a:spcBef>
                <a:spcPts val="725"/>
              </a:spcBef>
            </a:pPr>
            <a:r>
              <a:rPr lang="en-US" dirty="0"/>
              <a:t>Thread </a:t>
            </a:r>
            <a:r>
              <a:rPr lang="en-US" dirty="0">
                <a:solidFill>
                  <a:srgbClr val="0070C0"/>
                </a:solidFill>
              </a:rPr>
              <a:t>voting</a:t>
            </a:r>
            <a:r>
              <a:rPr lang="en-US" dirty="0"/>
              <a:t> (warp-based reduction operations)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and Thread Allocation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67200" cy="4479925"/>
          </a:xfrm>
        </p:spPr>
        <p:txBody>
          <a:bodyPr/>
          <a:lstStyle/>
          <a:p>
            <a:r>
              <a:rPr lang="en-US" dirty="0"/>
              <a:t>Blocks assigned to SMs</a:t>
            </a:r>
          </a:p>
          <a:p>
            <a:pPr lvl="1"/>
            <a:r>
              <a:rPr lang="en-US" dirty="0"/>
              <a:t>Until first limit reached</a:t>
            </a:r>
          </a:p>
          <a:p>
            <a:r>
              <a:rPr lang="en-US" dirty="0"/>
              <a:t>Threads assigned to 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Hardware limits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32 resident blocks/SM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2048 active threads/SM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1024 threads/block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64k 32-bit registers/SM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48kB shared mem/SM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2</a:t>
            </a:r>
            <a:r>
              <a:rPr lang="en-US" baseline="30000" dirty="0"/>
              <a:t>31</a:t>
            </a:r>
            <a:r>
              <a:rPr lang="en-US" dirty="0"/>
              <a:t>-1 blocks/kernel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2945332"/>
            <a:ext cx="4578403" cy="2667000"/>
            <a:chOff x="76200" y="1023938"/>
            <a:chExt cx="5316538" cy="324326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76200" y="1066800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11138" y="1176338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249738" y="1023938"/>
              <a:ext cx="1143000" cy="1143000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097338" y="1176338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97049" y="1533525"/>
              <a:ext cx="1808163" cy="27336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540125" y="1323975"/>
              <a:ext cx="395288" cy="2709863"/>
            </a:xfrm>
            <a:custGeom>
              <a:avLst/>
              <a:gdLst/>
              <a:ahLst/>
              <a:cxnLst>
                <a:cxn ang="0">
                  <a:pos x="0" y="1707"/>
                </a:cxn>
                <a:cxn ang="0">
                  <a:pos x="3" y="174"/>
                </a:cxn>
                <a:cxn ang="0">
                  <a:pos x="246" y="3"/>
                </a:cxn>
                <a:cxn ang="0">
                  <a:pos x="243" y="0"/>
                </a:cxn>
                <a:cxn ang="0">
                  <a:pos x="249" y="693"/>
                </a:cxn>
              </a:cxnLst>
              <a:rect l="0" t="0" r="r" b="b"/>
              <a:pathLst>
                <a:path w="249" h="1707">
                  <a:moveTo>
                    <a:pt x="0" y="1707"/>
                  </a:moveTo>
                  <a:lnTo>
                    <a:pt x="3" y="174"/>
                  </a:lnTo>
                  <a:lnTo>
                    <a:pt x="246" y="3"/>
                  </a:lnTo>
                  <a:lnTo>
                    <a:pt x="243" y="0"/>
                  </a:lnTo>
                  <a:lnTo>
                    <a:pt x="249" y="693"/>
                  </a:lnTo>
                </a:path>
              </a:pathLst>
            </a:custGeom>
            <a:solidFill>
              <a:srgbClr val="FFFF99">
                <a:alpha val="33000"/>
              </a:srgbClr>
            </a:solidFill>
            <a:ln w="762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463675" y="1319213"/>
              <a:ext cx="404813" cy="2724150"/>
            </a:xfrm>
            <a:custGeom>
              <a:avLst/>
              <a:gdLst/>
              <a:ahLst/>
              <a:cxnLst>
                <a:cxn ang="0">
                  <a:pos x="6" y="699"/>
                </a:cxn>
                <a:cxn ang="0">
                  <a:pos x="255" y="1716"/>
                </a:cxn>
                <a:cxn ang="0">
                  <a:pos x="252" y="177"/>
                </a:cxn>
                <a:cxn ang="0">
                  <a:pos x="0" y="0"/>
                </a:cxn>
              </a:cxnLst>
              <a:rect l="0" t="0" r="r" b="b"/>
              <a:pathLst>
                <a:path w="255" h="1716">
                  <a:moveTo>
                    <a:pt x="6" y="699"/>
                  </a:moveTo>
                  <a:lnTo>
                    <a:pt x="255" y="1716"/>
                  </a:lnTo>
                  <a:lnTo>
                    <a:pt x="252" y="177"/>
                  </a:lnTo>
                  <a:lnTo>
                    <a:pt x="0" y="0"/>
                  </a:lnTo>
                </a:path>
              </a:pathLst>
            </a:custGeom>
            <a:solidFill>
              <a:srgbClr val="99FF99">
                <a:alpha val="33000"/>
              </a:srgbClr>
            </a:solidFill>
            <a:ln w="762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346075" y="1323975"/>
              <a:ext cx="1114425" cy="1104900"/>
              <a:chOff x="568" y="2568"/>
              <a:chExt cx="1219" cy="1480"/>
            </a:xfrm>
          </p:grpSpPr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>
                <a:off x="568" y="2568"/>
                <a:ext cx="1219" cy="1480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  <a:buNone/>
                </a:pPr>
                <a:r>
                  <a:rPr lang="en-US" altLang="zh-TW" sz="1200">
                    <a:latin typeface="Tahoma" pitchFamily="34" charset="0"/>
                    <a:ea typeface="PMingLiU" pitchFamily="18" charset="-120"/>
                  </a:rPr>
                  <a:t>t0 t1 t2 … tm</a:t>
                </a:r>
                <a:endParaRPr lang="en-US" altLang="zh-TW" sz="1200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70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78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858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932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>
                <a:off x="100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108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1154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1228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0" name="Freeform 21"/>
              <p:cNvSpPr>
                <a:spLocks/>
              </p:cNvSpPr>
              <p:nvPr/>
            </p:nvSpPr>
            <p:spPr bwMode="auto">
              <a:xfrm>
                <a:off x="1302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1" name="Freeform 22"/>
              <p:cNvSpPr>
                <a:spLocks/>
              </p:cNvSpPr>
              <p:nvPr/>
            </p:nvSpPr>
            <p:spPr bwMode="auto">
              <a:xfrm>
                <a:off x="137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145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</p:grp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17989" y="2520950"/>
              <a:ext cx="1172186" cy="47886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000" b="1">
                  <a:latin typeface="Arial" charset="0"/>
                  <a:ea typeface="PMingLiU" pitchFamily="18" charset="-120"/>
                </a:rPr>
                <a:t>Blocks</a:t>
              </a: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868488" y="1600200"/>
              <a:ext cx="795337" cy="2441575"/>
              <a:chOff x="191" y="1944"/>
              <a:chExt cx="266" cy="818"/>
            </a:xfrm>
          </p:grpSpPr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191" y="1944"/>
                <a:ext cx="266" cy="818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16" y="206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altLang="zh-TW" sz="1400" b="1" dirty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PE</a:t>
                </a:r>
              </a:p>
            </p:txBody>
          </p:sp>
          <p:sp>
            <p:nvSpPr>
              <p:cNvPr id="52" name="Rectangle 29"/>
              <p:cNvSpPr>
                <a:spLocks noChangeArrowheads="1"/>
              </p:cNvSpPr>
              <p:nvPr/>
            </p:nvSpPr>
            <p:spPr bwMode="auto">
              <a:xfrm>
                <a:off x="336" y="206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16" y="220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336" y="220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216" y="233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6" name="Rectangle 33"/>
              <p:cNvSpPr>
                <a:spLocks noChangeArrowheads="1"/>
              </p:cNvSpPr>
              <p:nvPr/>
            </p:nvSpPr>
            <p:spPr bwMode="auto">
              <a:xfrm>
                <a:off x="336" y="233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7" name="Rectangle 34"/>
              <p:cNvSpPr>
                <a:spLocks noChangeArrowheads="1"/>
              </p:cNvSpPr>
              <p:nvPr/>
            </p:nvSpPr>
            <p:spPr bwMode="auto">
              <a:xfrm>
                <a:off x="216" y="247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8" name="Rectangle 35"/>
              <p:cNvSpPr>
                <a:spLocks noChangeArrowheads="1"/>
              </p:cNvSpPr>
              <p:nvPr/>
            </p:nvSpPr>
            <p:spPr bwMode="auto">
              <a:xfrm>
                <a:off x="336" y="247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9" name="Rectangle 36"/>
              <p:cNvSpPr>
                <a:spLocks noChangeArrowheads="1"/>
              </p:cNvSpPr>
              <p:nvPr/>
            </p:nvSpPr>
            <p:spPr bwMode="auto">
              <a:xfrm rot="5400000">
                <a:off x="254" y="2561"/>
                <a:ext cx="141" cy="21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Shared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Memory</a:t>
                </a:r>
              </a:p>
            </p:txBody>
          </p:sp>
          <p:sp>
            <p:nvSpPr>
              <p:cNvPr id="60" name="Rectangle 37"/>
              <p:cNvSpPr>
                <a:spLocks noChangeArrowheads="1"/>
              </p:cNvSpPr>
              <p:nvPr/>
            </p:nvSpPr>
            <p:spPr bwMode="auto">
              <a:xfrm rot="5400000">
                <a:off x="286" y="1897"/>
                <a:ext cx="77" cy="21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400" b="1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MT IU</a:t>
                </a:r>
              </a:p>
            </p:txBody>
          </p: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2743200" y="1600200"/>
              <a:ext cx="796925" cy="2441575"/>
              <a:chOff x="484" y="1944"/>
              <a:chExt cx="267" cy="818"/>
            </a:xfrm>
          </p:grpSpPr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484" y="1944"/>
                <a:ext cx="267" cy="818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509" y="206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altLang="zh-TW" sz="1400" b="1" dirty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PE</a:t>
                </a: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630" y="206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509" y="220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630" y="220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509" y="233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5" name="Rectangle 45"/>
              <p:cNvSpPr>
                <a:spLocks noChangeArrowheads="1"/>
              </p:cNvSpPr>
              <p:nvPr/>
            </p:nvSpPr>
            <p:spPr bwMode="auto">
              <a:xfrm>
                <a:off x="630" y="233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6" name="Rectangle 46"/>
              <p:cNvSpPr>
                <a:spLocks noChangeArrowheads="1"/>
              </p:cNvSpPr>
              <p:nvPr/>
            </p:nvSpPr>
            <p:spPr bwMode="auto">
              <a:xfrm>
                <a:off x="509" y="247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630" y="247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 rot="5400000">
                <a:off x="547" y="2561"/>
                <a:ext cx="141" cy="2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Shared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Memory</a:t>
                </a:r>
              </a:p>
            </p:txBody>
          </p:sp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 rot="5400000">
                <a:off x="579" y="1897"/>
                <a:ext cx="77" cy="216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400" b="1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MT IU</a:t>
                </a:r>
              </a:p>
            </p:txBody>
          </p:sp>
        </p:grpSp>
        <p:grpSp>
          <p:nvGrpSpPr>
            <p:cNvPr id="19" name="Group 86"/>
            <p:cNvGrpSpPr>
              <a:grpSpLocks/>
            </p:cNvGrpSpPr>
            <p:nvPr/>
          </p:nvGrpSpPr>
          <p:grpSpPr bwMode="auto">
            <a:xfrm>
              <a:off x="3938588" y="1312863"/>
              <a:ext cx="1114425" cy="1104900"/>
              <a:chOff x="568" y="2568"/>
              <a:chExt cx="1219" cy="1480"/>
            </a:xfrm>
          </p:grpSpPr>
          <p:sp>
            <p:nvSpPr>
              <p:cNvPr id="27" name="Text Box 87"/>
              <p:cNvSpPr txBox="1">
                <a:spLocks noChangeArrowheads="1"/>
              </p:cNvSpPr>
              <p:nvPr/>
            </p:nvSpPr>
            <p:spPr bwMode="auto">
              <a:xfrm>
                <a:off x="568" y="2568"/>
                <a:ext cx="1219" cy="1480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  <a:buNone/>
                </a:pPr>
                <a:r>
                  <a:rPr lang="en-US" altLang="zh-TW" sz="1200">
                    <a:latin typeface="Tahoma" pitchFamily="34" charset="0"/>
                    <a:ea typeface="PMingLiU" pitchFamily="18" charset="-120"/>
                  </a:rPr>
                  <a:t>t0 t1 t2 … tm</a:t>
                </a:r>
                <a:endParaRPr lang="en-US" altLang="zh-TW" sz="1200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70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78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858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2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100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108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1154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1228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1302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137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145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</p:grpSp>
        <p:sp>
          <p:nvSpPr>
            <p:cNvPr id="20" name="Text Box 99"/>
            <p:cNvSpPr txBox="1">
              <a:spLocks noChangeArrowheads="1"/>
            </p:cNvSpPr>
            <p:nvPr/>
          </p:nvSpPr>
          <p:spPr bwMode="auto">
            <a:xfrm>
              <a:off x="4089616" y="2542241"/>
              <a:ext cx="1172186" cy="47886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000" b="1" dirty="0">
                  <a:latin typeface="Arial" charset="0"/>
                  <a:ea typeface="PMingLiU" pitchFamily="18" charset="-120"/>
                </a:rPr>
                <a:t>Blocks</a:t>
              </a:r>
            </a:p>
          </p:txBody>
        </p:sp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1468438" y="1322388"/>
              <a:ext cx="398462" cy="27622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2" name="Line 101"/>
            <p:cNvSpPr>
              <a:spLocks noChangeShapeType="1"/>
            </p:cNvSpPr>
            <p:nvPr/>
          </p:nvSpPr>
          <p:spPr bwMode="auto">
            <a:xfrm>
              <a:off x="1479550" y="2430463"/>
              <a:ext cx="393700" cy="15954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3" name="Line 102"/>
            <p:cNvSpPr>
              <a:spLocks noChangeShapeType="1"/>
            </p:cNvSpPr>
            <p:nvPr/>
          </p:nvSpPr>
          <p:spPr bwMode="auto">
            <a:xfrm flipV="1">
              <a:off x="3544888" y="1328738"/>
              <a:ext cx="392112" cy="2809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4" name="Line 103"/>
            <p:cNvSpPr>
              <a:spLocks noChangeShapeType="1"/>
            </p:cNvSpPr>
            <p:nvPr/>
          </p:nvSpPr>
          <p:spPr bwMode="auto">
            <a:xfrm flipV="1">
              <a:off x="3527425" y="2430463"/>
              <a:ext cx="409575" cy="159543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5" name="Text Box 104"/>
            <p:cNvSpPr txBox="1">
              <a:spLocks noChangeArrowheads="1"/>
            </p:cNvSpPr>
            <p:nvPr/>
          </p:nvSpPr>
          <p:spPr bwMode="auto">
            <a:xfrm>
              <a:off x="2632414" y="1093788"/>
              <a:ext cx="1031201" cy="5525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400" b="1" dirty="0">
                  <a:latin typeface="Arial" charset="0"/>
                  <a:ea typeface="PMingLiU" pitchFamily="18" charset="-120"/>
                </a:rPr>
                <a:t>SM 1</a:t>
              </a:r>
            </a:p>
          </p:txBody>
        </p:sp>
        <p:sp>
          <p:nvSpPr>
            <p:cNvPr id="26" name="Text Box 105"/>
            <p:cNvSpPr txBox="1">
              <a:spLocks noChangeArrowheads="1"/>
            </p:cNvSpPr>
            <p:nvPr/>
          </p:nvSpPr>
          <p:spPr bwMode="auto">
            <a:xfrm>
              <a:off x="1754526" y="1093788"/>
              <a:ext cx="1031201" cy="5525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400" b="1" dirty="0">
                  <a:latin typeface="Arial" charset="0"/>
                  <a:ea typeface="PMingLiU" pitchFamily="18" charset="-120"/>
                </a:rPr>
                <a:t>SM 0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722427" y="5423356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Warp-based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/>
              <a:t>32 contiguous threads form a </a:t>
            </a:r>
            <a:r>
              <a:rPr lang="en-US" dirty="0">
                <a:solidFill>
                  <a:srgbClr val="0070C0"/>
                </a:solidFill>
              </a:rPr>
              <a:t>warp</a:t>
            </a:r>
            <a:endParaRPr lang="en-US" dirty="0"/>
          </a:p>
          <a:p>
            <a:pPr lvl="1"/>
            <a:r>
              <a:rPr lang="en-US" dirty="0"/>
              <a:t>Execute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instruction in same cycle (or disabled)</a:t>
            </a:r>
          </a:p>
          <a:p>
            <a:pPr lvl="1"/>
            <a:r>
              <a:rPr lang="en-US" dirty="0"/>
              <a:t>Warps are scheduled out-of-order with respect to each other to hide latencies</a:t>
            </a:r>
          </a:p>
          <a:p>
            <a:pPr lvl="4"/>
            <a:endParaRPr lang="en-US" dirty="0"/>
          </a:p>
          <a:p>
            <a:r>
              <a:rPr lang="en-US" dirty="0"/>
              <a:t>Thread </a:t>
            </a:r>
            <a:r>
              <a:rPr lang="en-US" dirty="0">
                <a:solidFill>
                  <a:srgbClr val="0070C0"/>
                </a:solidFill>
              </a:rPr>
              <a:t>divergence</a:t>
            </a:r>
          </a:p>
          <a:p>
            <a:pPr lvl="1"/>
            <a:r>
              <a:rPr lang="en-US" dirty="0"/>
              <a:t>Some threads in warp jump to different PC than others</a:t>
            </a:r>
          </a:p>
          <a:p>
            <a:pPr lvl="1"/>
            <a:r>
              <a:rPr lang="en-US" dirty="0"/>
              <a:t>Hardware runs subsets of warp until they re-converge</a:t>
            </a:r>
          </a:p>
          <a:p>
            <a:pPr lvl="1"/>
            <a:r>
              <a:rPr lang="en-US" dirty="0"/>
              <a:t>Results in reduction of parallelism (performance loss)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Divergence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Non-divergent code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threadID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&gt;=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32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some_code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other_code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/>
          </a:p>
        </p:txBody>
      </p:sp>
      <p:sp>
        <p:nvSpPr>
          <p:cNvPr id="49" name="Content Placeholder 4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Divergent code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threadID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&gt;=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some_code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other_code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9488" y="2938463"/>
            <a:ext cx="2754312" cy="2928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buNone/>
            </a:pP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Thread ID:</a:t>
            </a:r>
            <a:br>
              <a:rPr lang="en-US" altLang="zh-TW" sz="2000" dirty="0">
                <a:latin typeface="Tahoma" pitchFamily="34" charset="0"/>
                <a:ea typeface="PMingLiU" pitchFamily="18" charset="-120"/>
              </a:rPr>
            </a:b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0 1 2 3 …          31   </a:t>
            </a:r>
            <a:endParaRPr lang="en-US" altLang="zh-TW" sz="2000" dirty="0">
              <a:latin typeface="Arial" charset="0"/>
              <a:ea typeface="PMingLiU" pitchFamily="18" charset="-12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36663" y="3668713"/>
            <a:ext cx="2238375" cy="1976437"/>
            <a:chOff x="1045" y="1780"/>
            <a:chExt cx="806" cy="773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116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79488" y="5638800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5181600" y="2938463"/>
            <a:ext cx="2754312" cy="2928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buNone/>
            </a:pP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Thread ID:</a:t>
            </a:r>
            <a:br>
              <a:rPr lang="en-US" altLang="zh-TW" sz="2000" dirty="0">
                <a:latin typeface="Tahoma" pitchFamily="34" charset="0"/>
                <a:ea typeface="PMingLiU" pitchFamily="18" charset="-120"/>
              </a:rPr>
            </a:b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0 1 2 3 …          31   </a:t>
            </a:r>
            <a:endParaRPr lang="en-US" altLang="zh-TW" sz="2000" dirty="0">
              <a:latin typeface="Arial" charset="0"/>
              <a:ea typeface="PMingLiU" pitchFamily="18" charset="-12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438775" y="3658485"/>
            <a:ext cx="2238375" cy="1986664"/>
            <a:chOff x="1045" y="1776"/>
            <a:chExt cx="806" cy="777"/>
          </a:xfrm>
        </p:grpSpPr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1116" y="1776"/>
              <a:ext cx="147" cy="7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192712" y="5638800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477000" y="4800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 rot="20770252">
            <a:off x="6476168" y="5033859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373368" y="5205984"/>
            <a:ext cx="685800" cy="4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400800" y="4876800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324600" y="4572000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41910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791200" y="4267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172200" y="4191000"/>
            <a:ext cx="3810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477000" y="4572000"/>
            <a:ext cx="3810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 rot="1301974">
            <a:off x="6390588" y="4696084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55664" y="5169408"/>
            <a:ext cx="685800" cy="4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510528" y="4575048"/>
            <a:ext cx="1078992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disabled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5358384" y="4117848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disabled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Memory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Coalesced</a:t>
            </a:r>
            <a:r>
              <a:rPr lang="en-US" dirty="0"/>
              <a:t> main memory access</a:t>
            </a:r>
          </a:p>
          <a:p>
            <a:pPr lvl="1"/>
            <a:r>
              <a:rPr lang="en-US" dirty="0"/>
              <a:t>HW tries to combine multiple memory accesses of same warp into a single coalesced access</a:t>
            </a:r>
          </a:p>
          <a:p>
            <a:pPr lvl="2"/>
            <a:r>
              <a:rPr lang="en-US" dirty="0"/>
              <a:t>All accesses to the same 128-byte aligned 128-byte cache block are combined into a single transaction</a:t>
            </a:r>
          </a:p>
          <a:p>
            <a:pPr lvl="1"/>
            <a:r>
              <a:rPr lang="en-US" dirty="0"/>
              <a:t>Up to 32x faster</a:t>
            </a:r>
          </a:p>
          <a:p>
            <a:r>
              <a:rPr lang="en-US" dirty="0">
                <a:solidFill>
                  <a:srgbClr val="0070C0"/>
                </a:solidFill>
              </a:rPr>
              <a:t>Bank-conflict-free</a:t>
            </a:r>
            <a:r>
              <a:rPr lang="en-US" dirty="0"/>
              <a:t> shared memory access</a:t>
            </a:r>
          </a:p>
          <a:p>
            <a:pPr lvl="1"/>
            <a:r>
              <a:rPr lang="en-US" dirty="0"/>
              <a:t>32 independent banks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superword</a:t>
            </a:r>
            <a:r>
              <a:rPr lang="en-US" dirty="0"/>
              <a:t> alignment or contiguity requirements</a:t>
            </a:r>
          </a:p>
          <a:p>
            <a:pPr lvl="2"/>
            <a:r>
              <a:rPr lang="en-US" dirty="0"/>
              <a:t>32 different banks + one-word broadcast each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Coalesced Main Memory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    single coalesced access           one and two coalesced accesses*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800" dirty="0"/>
              <a:t>                     NVIDIA                                                                                                                                                                                     </a:t>
            </a:r>
            <a:r>
              <a:rPr lang="en-US" sz="800" dirty="0" err="1"/>
              <a:t>NVIDIA</a:t>
            </a:r>
            <a:endParaRPr lang="en-US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647755" cy="38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650640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CUDA basics</a:t>
            </a:r>
          </a:p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Programming model and architecture</a:t>
            </a:r>
          </a:p>
          <a:p>
            <a:r>
              <a:rPr lang="en-US" dirty="0">
                <a:latin typeface="Calibri" pitchFamily="34" charset="0"/>
              </a:rPr>
              <a:t>Implementation challenges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GPU Hardware and CUDA Programming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43CF4-257D-4BC1-8013-C46FE913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245339" cy="25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72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operate on arrays and matrices</a:t>
            </a:r>
          </a:p>
          <a:p>
            <a:pPr lvl="1"/>
            <a:r>
              <a:rPr lang="en-US" dirty="0"/>
              <a:t>Data is processed in fixed-iteration FOR loops</a:t>
            </a:r>
          </a:p>
          <a:p>
            <a:r>
              <a:rPr lang="en-US" dirty="0"/>
              <a:t>Have statically </a:t>
            </a:r>
            <a:r>
              <a:rPr lang="en-US" dirty="0">
                <a:solidFill>
                  <a:srgbClr val="0070C0"/>
                </a:solidFill>
              </a:rPr>
              <a:t>predictable</a:t>
            </a:r>
            <a:r>
              <a:rPr lang="en-US" dirty="0"/>
              <a:t> behavior</a:t>
            </a:r>
          </a:p>
          <a:p>
            <a:pPr lvl="1"/>
            <a:r>
              <a:rPr lang="en-US" dirty="0"/>
              <a:t>Exhibit mostly </a:t>
            </a:r>
            <a:r>
              <a:rPr lang="en-US" dirty="0" err="1"/>
              <a:t>strided</a:t>
            </a:r>
            <a:r>
              <a:rPr lang="en-US" dirty="0"/>
              <a:t> memory access patterns</a:t>
            </a:r>
          </a:p>
          <a:p>
            <a:pPr lvl="1"/>
            <a:r>
              <a:rPr lang="en-US" dirty="0"/>
              <a:t>Control flow is mainly determined by input </a:t>
            </a:r>
            <a:r>
              <a:rPr lang="en-US" i="1" dirty="0"/>
              <a:t>size</a:t>
            </a:r>
            <a:endParaRPr lang="en-US" dirty="0"/>
          </a:p>
          <a:p>
            <a:pPr lvl="1"/>
            <a:r>
              <a:rPr lang="en-US" dirty="0"/>
              <a:t>Data dependencies are static and not loop carried</a:t>
            </a:r>
          </a:p>
          <a:p>
            <a:r>
              <a:rPr lang="en-US" dirty="0"/>
              <a:t>Example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&lt; size; 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c[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7913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 descr="http://upload.wikimedia.org/wikipedia/en/thumb/e/eb/Matrix_multiplication_diagram_2.svg/313px-Matrix_multiplication_diagram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34149"/>
            <a:ext cx="1745119" cy="1533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342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Are important and widely used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Social network analysis, data clustering/partitioning, discrete-event simulation, operations research, meshing, SAT solving, </a:t>
            </a:r>
            <a:r>
              <a:rPr lang="en-US" i="1" dirty="0"/>
              <a:t>n</a:t>
            </a:r>
            <a:r>
              <a:rPr lang="en-US" dirty="0"/>
              <a:t>-body simulation, </a:t>
            </a:r>
            <a:r>
              <a:rPr lang="en-US" i="1" dirty="0"/>
              <a:t>etc</a:t>
            </a:r>
            <a:r>
              <a:rPr lang="en-US" dirty="0"/>
              <a:t>.</a:t>
            </a:r>
          </a:p>
          <a:p>
            <a:pPr lvl="4">
              <a:spcBef>
                <a:spcPts val="600"/>
              </a:spcBef>
            </a:pPr>
            <a:endParaRPr lang="en-US" sz="400" dirty="0"/>
          </a:p>
          <a:p>
            <a:pPr>
              <a:spcBef>
                <a:spcPts val="600"/>
              </a:spcBef>
            </a:pPr>
            <a:r>
              <a:rPr lang="en-US" dirty="0"/>
              <a:t>Typically operate on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data structures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Graphs, trees, linked lists, priority queues, </a:t>
            </a:r>
            <a:r>
              <a:rPr lang="en-US" i="1" dirty="0"/>
              <a:t>etc</a:t>
            </a:r>
            <a:r>
              <a:rPr lang="en-US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Data is processed in variable-iteration WHILE loops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7281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24374"/>
            <a:ext cx="342900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1816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>
                <a:solidFill>
                  <a:schemeClr val="bg1">
                    <a:lumMod val="65000"/>
                  </a:schemeClr>
                </a:solidFill>
              </a:rPr>
              <a:t>tripod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7" descr="http://upload.wikimedia.org/wikipedia/commons/thumb/6/66/Red-black_tree_example.svg/500px-Red-black_tree_examp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5019"/>
            <a:ext cx="2362200" cy="113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2341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400"/>
            <a:ext cx="2743200" cy="18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 Programs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Have statically </a:t>
            </a:r>
            <a:r>
              <a:rPr lang="en-US" dirty="0">
                <a:solidFill>
                  <a:srgbClr val="0070C0"/>
                </a:solidFill>
              </a:rPr>
              <a:t>unpredictable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behavior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Exhibit pointer-chasing memory access patterns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Control flow depends on input </a:t>
            </a:r>
            <a:r>
              <a:rPr lang="en-US" i="1" dirty="0"/>
              <a:t>values</a:t>
            </a:r>
            <a:r>
              <a:rPr lang="en-US" dirty="0"/>
              <a:t> and may change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Data dependences have to be detected dynamically</a:t>
            </a:r>
          </a:p>
          <a:p>
            <a:pPr>
              <a:spcBef>
                <a:spcPts val="600"/>
              </a:spcBef>
            </a:pPr>
            <a:r>
              <a:rPr lang="en-US" dirty="0"/>
              <a:t>Example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while (pos != end)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v = worklist[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++];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&lt; count[v]; 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  n = neighbor[index[v] + 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  if (process(</a:t>
            </a:r>
            <a:r>
              <a:rPr lang="en-US" sz="2400" b="1" dirty="0" err="1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v,n</a:t>
            </a: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)) worklist[end++] = n;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}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8862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65000"/>
                  </a:schemeClr>
                </a:solidFill>
              </a:rPr>
              <a:t>LANL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3.4x as many operations executed per second</a:t>
            </a:r>
          </a:p>
          <a:p>
            <a:r>
              <a:rPr lang="en-US" dirty="0"/>
              <a:t>Main memory bandwidth</a:t>
            </a:r>
          </a:p>
          <a:p>
            <a:pPr lvl="1"/>
            <a:r>
              <a:rPr lang="en-US" dirty="0"/>
              <a:t>5.5x as many bytes transferred per second</a:t>
            </a:r>
          </a:p>
          <a:p>
            <a:r>
              <a:rPr lang="en-US" dirty="0"/>
              <a:t>Cost- and energy-efficiency</a:t>
            </a:r>
          </a:p>
          <a:p>
            <a:pPr lvl="1"/>
            <a:r>
              <a:rPr lang="en-US" dirty="0"/>
              <a:t>15x as much performance per dollar*</a:t>
            </a:r>
          </a:p>
          <a:p>
            <a:pPr lvl="1"/>
            <a:r>
              <a:rPr lang="en-US" dirty="0"/>
              <a:t>2.8x as much performance per watt</a:t>
            </a:r>
          </a:p>
          <a:p>
            <a:pPr>
              <a:buNone/>
            </a:pPr>
            <a:r>
              <a:rPr lang="en-US" sz="2800" dirty="0"/>
              <a:t>	(based on peak 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3" descr="C:\Documents and Settings\Martin Burtscher\Local Settings\Temporary Internet Files\Content.IE5\CTQVW923\MCj04415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86200"/>
            <a:ext cx="1711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(</a:t>
            </a:r>
            <a:r>
              <a:rPr lang="en-US" dirty="0" err="1"/>
              <a:t>Ir</a:t>
            </a:r>
            <a:r>
              <a:rPr lang="en-US" dirty="0"/>
              <a:t>-)Regular Code to 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regular codes are easy to port to GPUs</a:t>
            </a:r>
          </a:p>
          <a:p>
            <a:pPr lvl="1"/>
            <a:r>
              <a:rPr lang="en-US" dirty="0"/>
              <a:t>E.g., matrix codes executing many ops/word</a:t>
            </a:r>
          </a:p>
          <a:p>
            <a:pPr lvl="2"/>
            <a:r>
              <a:rPr lang="en-US" dirty="0"/>
              <a:t>Dense matrix operations (level 2 and 3 BLAS)</a:t>
            </a:r>
          </a:p>
          <a:p>
            <a:pPr lvl="2"/>
            <a:r>
              <a:rPr lang="en-US" dirty="0"/>
              <a:t>Stencil codes (PDE solvers)</a:t>
            </a:r>
          </a:p>
          <a:p>
            <a:pPr lvl="1"/>
            <a:endParaRPr lang="en-US" dirty="0"/>
          </a:p>
          <a:p>
            <a:r>
              <a:rPr lang="en-US" dirty="0"/>
              <a:t>Many irregular codes are difficult to port to GPUs</a:t>
            </a:r>
          </a:p>
          <a:p>
            <a:pPr lvl="1"/>
            <a:r>
              <a:rPr lang="en-US" dirty="0"/>
              <a:t>E.g., data-dependent graph codes</a:t>
            </a:r>
          </a:p>
          <a:p>
            <a:pPr lvl="2"/>
            <a:r>
              <a:rPr lang="en-US" dirty="0"/>
              <a:t>Sparse graph operations (DMR, DES)</a:t>
            </a:r>
          </a:p>
          <a:p>
            <a:pPr lvl="2"/>
            <a:r>
              <a:rPr lang="en-US" dirty="0"/>
              <a:t>Tree operations (BST)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683" y="1905000"/>
            <a:ext cx="1156317" cy="11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96200" y="29849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65000"/>
                  </a:schemeClr>
                </a:solidFill>
              </a:rPr>
              <a:t>LLNL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620001" y="4190999"/>
            <a:ext cx="120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72400" y="5423355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>
                <a:solidFill>
                  <a:schemeClr val="bg1">
                    <a:lumMod val="65000"/>
                  </a:schemeClr>
                </a:solidFill>
              </a:rPr>
              <a:t>FSU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Implementation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/>
              <a:t>Indirect and irregular memory accesses</a:t>
            </a:r>
          </a:p>
          <a:p>
            <a:pPr lvl="1"/>
            <a:r>
              <a:rPr lang="en-US" dirty="0"/>
              <a:t>Little or </a:t>
            </a:r>
            <a:r>
              <a:rPr lang="en-US" dirty="0">
                <a:solidFill>
                  <a:srgbClr val="0070C0"/>
                </a:solidFill>
              </a:rPr>
              <a:t>no coalescing </a:t>
            </a:r>
            <a:r>
              <a:rPr lang="en-US" dirty="0"/>
              <a:t>[low bandwidth]</a:t>
            </a:r>
          </a:p>
          <a:p>
            <a:r>
              <a:rPr lang="en-US" dirty="0"/>
              <a:t>Memory-bound pointer chasing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Little locality </a:t>
            </a:r>
            <a:r>
              <a:rPr lang="en-US" dirty="0"/>
              <a:t>and computation [exposed latency]</a:t>
            </a:r>
          </a:p>
          <a:p>
            <a:r>
              <a:rPr lang="en-US" dirty="0"/>
              <a:t>Dynamically changing irregular control flow</a:t>
            </a:r>
          </a:p>
          <a:p>
            <a:pPr lvl="1"/>
            <a:r>
              <a:rPr lang="en-US" dirty="0"/>
              <a:t>Thread </a:t>
            </a:r>
            <a:r>
              <a:rPr lang="en-US" dirty="0">
                <a:solidFill>
                  <a:srgbClr val="0070C0"/>
                </a:solidFill>
              </a:rPr>
              <a:t>divergence</a:t>
            </a:r>
            <a:r>
              <a:rPr lang="en-US" dirty="0"/>
              <a:t> [loss of parallelism]</a:t>
            </a:r>
          </a:p>
          <a:p>
            <a:r>
              <a:rPr lang="en-US" dirty="0"/>
              <a:t>Input dependent and changing data parallelism</a:t>
            </a:r>
          </a:p>
          <a:p>
            <a:pPr lvl="1"/>
            <a:r>
              <a:rPr lang="en-US" dirty="0"/>
              <a:t>Load </a:t>
            </a:r>
            <a:r>
              <a:rPr lang="en-US" dirty="0">
                <a:solidFill>
                  <a:srgbClr val="0070C0"/>
                </a:solidFill>
              </a:rPr>
              <a:t>imbalance</a:t>
            </a:r>
            <a:r>
              <a:rPr lang="en-US" dirty="0"/>
              <a:t> [loss of parallelism]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 descr="C:\Documents and Settings\Martin Burtscher\Local Settings\Temporary Internet Files\Content.IE5\AKF0P5ZY\MCj044152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911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488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Clearly, we should be using GPUs all the time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 why aren’t we?</a:t>
            </a:r>
          </a:p>
          <a:p>
            <a:pPr lvl="3"/>
            <a:endParaRPr lang="en-US" sz="1600" dirty="0"/>
          </a:p>
          <a:p>
            <a:r>
              <a:rPr lang="en-US" dirty="0"/>
              <a:t>GPUs can only execute some types of code fast</a:t>
            </a:r>
          </a:p>
          <a:p>
            <a:pPr lvl="1"/>
            <a:r>
              <a:rPr lang="en-US" dirty="0"/>
              <a:t>Need lots of data parallelism, data reuse, &amp; regularity</a:t>
            </a:r>
          </a:p>
          <a:p>
            <a:pPr lvl="3"/>
            <a:endParaRPr lang="en-US" sz="1600" dirty="0"/>
          </a:p>
          <a:p>
            <a:r>
              <a:rPr lang="en-US" dirty="0"/>
              <a:t>GPUs are harder to program and tune than CPUs</a:t>
            </a:r>
          </a:p>
          <a:p>
            <a:pPr lvl="1"/>
            <a:r>
              <a:rPr lang="en-US" dirty="0"/>
              <a:t>Mostly because of their architecture</a:t>
            </a:r>
          </a:p>
          <a:p>
            <a:pPr lvl="1"/>
            <a:r>
              <a:rPr lang="en-US" dirty="0"/>
              <a:t>Fewer tools and libraries exist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GPU Hardware and CUDA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313" name="Picture 1" descr="C:\Documents and Settings\Martin Burtscher\Local Settings\Temporary Internet Files\Content.IE5\0HQHO5IR\MC900441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58709"/>
            <a:ext cx="1600200" cy="92769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>
                <a:latin typeface="Calibri" pitchFamily="34" charset="0"/>
              </a:rPr>
              <a:t>CUDA basics</a:t>
            </a:r>
          </a:p>
          <a:p>
            <a:r>
              <a:rPr lang="en-US" dirty="0">
                <a:latin typeface="Calibri" pitchFamily="34" charset="0"/>
              </a:rPr>
              <a:t>Programming model and architecture</a:t>
            </a:r>
          </a:p>
          <a:p>
            <a:r>
              <a:rPr lang="en-US" dirty="0">
                <a:latin typeface="Calibri" pitchFamily="34" charset="0"/>
              </a:rPr>
              <a:t>Implementation challenges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GPU Hardware and CUDA Programming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43CF4-257D-4BC1-8013-C46FE913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245339" cy="25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6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19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Terminology: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Host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CPU and its memory (host memory)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GPU and its memory (device memory)</a:t>
            </a: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971" y="3969060"/>
            <a:ext cx="2239935" cy="1942139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32" y="3969060"/>
            <a:ext cx="2219592" cy="17055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2242325" y="5911198"/>
            <a:ext cx="71204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514740" y="5911198"/>
            <a:ext cx="97012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3187F-42C3-4D70-BA0E-8AA879B7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48573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00" name="Folded Corner 99"/>
          <p:cNvSpPr/>
          <p:nvPr/>
        </p:nvSpPr>
        <p:spPr>
          <a:xfrm>
            <a:off x="1016605" y="1538791"/>
            <a:ext cx="1912713" cy="450049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iostream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&lt;algorithm&gt;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A31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namespace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         1024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RADIUS    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BLOCK_SIZE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__global__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stencil_1d(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*out)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__shared__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temp[BLOCK_SIZE + 2 * RADIUS];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blockDim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Read input elements into shared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RADIUS)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Synchronize (ensure all the data is available)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syncthreads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Apply the stencil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offset = -RADIUS ; offset &lt;= RADIUS ; offset++)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result += 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offset];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Store the 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result;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*x,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(x, n, 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*out;    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host copies of a, b,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device copies of a, b,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= (N + 2*RADIUS)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sizeof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host copies and setup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in 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(in,  N + 2*RADIUS);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N + 2*RADIUS);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device copies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to device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in, 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out,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Launch stencil_1d() kernel on 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stencil_1d&lt;&lt;&lt;N/BLOCK_SIZE,BLOCK_SIZE&gt;&gt;&gt;(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result back to host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cudaMemcpyDeviceToHost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Cleanup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free(in); free(out);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451" y="4089074"/>
            <a:ext cx="75008" cy="110012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524" y="5489228"/>
            <a:ext cx="62935" cy="450051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451" y="5189196"/>
            <a:ext cx="75008" cy="30003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128690" y="4416851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128691" y="5116928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28690" y="549197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451" y="2161119"/>
            <a:ext cx="75008" cy="1312886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128690" y="2769895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parallel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1538790"/>
            <a:ext cx="1107723" cy="1107824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6712081" y="1692224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32449" y="2988083"/>
            <a:ext cx="1217937" cy="800956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3" y="2923864"/>
            <a:ext cx="957612" cy="86440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4481416"/>
            <a:ext cx="1107723" cy="1107824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6712081" y="4634850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299096" y="2238869"/>
            <a:ext cx="2129083" cy="2177982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4572000" y="3788268"/>
            <a:ext cx="1414784" cy="1400928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4438664" y="5116929"/>
            <a:ext cx="2026526" cy="559707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67C6-318F-40A2-A6A8-7F8A1A3D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28783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Copy input data from CPU memory to GPU memory</a:t>
            </a:r>
          </a:p>
        </p:txBody>
      </p:sp>
      <p:pic>
        <p:nvPicPr>
          <p:cNvPr id="133123" name="Picture 3" descr="\\europa\USB_Storage\Parallel programmi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PCI Bus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528" y="2278193"/>
            <a:ext cx="2949997" cy="363143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2044-06B2-4130-B9EA-389BC91D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3853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5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1"/>
            <a:ext cx="410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Copy input data from CPU memory to GPU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Load GPU program and execute,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163" y="152706"/>
            <a:ext cx="427080" cy="3155178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6848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455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340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PCI Bus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8E184-6D33-478C-AE44-AE934262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30059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25238</TotalTime>
  <Words>1664</Words>
  <Application>Microsoft Office PowerPoint</Application>
  <PresentationFormat>On-screen Show (4:3)</PresentationFormat>
  <Paragraphs>505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Tahoma</vt:lpstr>
      <vt:lpstr>Trebuchet MS</vt:lpstr>
      <vt:lpstr>Wingdings</vt:lpstr>
      <vt:lpstr>Blends</vt:lpstr>
      <vt:lpstr>NVIDIA_Developer_Curriculum_4x3_Theme</vt:lpstr>
      <vt:lpstr>GPU Hardware and CUDA Programming</vt:lpstr>
      <vt:lpstr>High-end CPU-GPU Comparison</vt:lpstr>
      <vt:lpstr>GPU Advantages</vt:lpstr>
      <vt:lpstr>GPU Disadvantages</vt:lpstr>
      <vt:lpstr>Outline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Vector Addition with Blocks and Threads</vt:lpstr>
      <vt:lpstr>Vector Addition with Blocks and Threads</vt:lpstr>
      <vt:lpstr>Handling Arbitrary Vector Sizes</vt:lpstr>
      <vt:lpstr>Outline</vt:lpstr>
      <vt:lpstr>CUDA Programming Model</vt:lpstr>
      <vt:lpstr>Calling GPU Kernels</vt:lpstr>
      <vt:lpstr>GPU Architecture</vt:lpstr>
      <vt:lpstr>Block Scalability</vt:lpstr>
      <vt:lpstr>GPU Memories</vt:lpstr>
      <vt:lpstr>SM Internals</vt:lpstr>
      <vt:lpstr>Block and Thread Allocation Limits</vt:lpstr>
      <vt:lpstr>Warp-based Execution</vt:lpstr>
      <vt:lpstr>Thread Divergence</vt:lpstr>
      <vt:lpstr>Parallel Memory Accesses</vt:lpstr>
      <vt:lpstr>Coalesced Main Memory Accesses</vt:lpstr>
      <vt:lpstr>Outline</vt:lpstr>
      <vt:lpstr>Regular Programs</vt:lpstr>
      <vt:lpstr>Irregular Programs</vt:lpstr>
      <vt:lpstr>Irregular Programs (cont.)</vt:lpstr>
      <vt:lpstr>Mapping (Ir-)Regular Code to GPUs</vt:lpstr>
      <vt:lpstr>GPU Implementation Challenges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 Optimization Tutorial</dc:title>
  <dc:creator>Martin Burtscher</dc:creator>
  <cp:lastModifiedBy>Martin Burtscher</cp:lastModifiedBy>
  <cp:revision>1783</cp:revision>
  <cp:lastPrinted>1601-01-01T00:00:00Z</cp:lastPrinted>
  <dcterms:created xsi:type="dcterms:W3CDTF">2004-05-06T20:27:51Z</dcterms:created>
  <dcterms:modified xsi:type="dcterms:W3CDTF">2019-05-04T13:00:39Z</dcterms:modified>
</cp:coreProperties>
</file>