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438" r:id="rId2"/>
    <p:sldId id="574" r:id="rId3"/>
    <p:sldId id="576" r:id="rId4"/>
    <p:sldId id="575" r:id="rId5"/>
    <p:sldId id="599" r:id="rId6"/>
    <p:sldId id="577" r:id="rId7"/>
    <p:sldId id="592" r:id="rId8"/>
    <p:sldId id="536" r:id="rId9"/>
    <p:sldId id="538" r:id="rId10"/>
    <p:sldId id="540" r:id="rId11"/>
    <p:sldId id="541" r:id="rId12"/>
    <p:sldId id="542" r:id="rId13"/>
    <p:sldId id="537" r:id="rId14"/>
    <p:sldId id="543" r:id="rId15"/>
    <p:sldId id="544" r:id="rId16"/>
    <p:sldId id="539" r:id="rId17"/>
    <p:sldId id="545" r:id="rId18"/>
    <p:sldId id="593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94" r:id="rId27"/>
    <p:sldId id="553" r:id="rId28"/>
    <p:sldId id="554" r:id="rId29"/>
    <p:sldId id="555" r:id="rId30"/>
    <p:sldId id="556" r:id="rId31"/>
    <p:sldId id="557" r:id="rId32"/>
    <p:sldId id="558" r:id="rId33"/>
    <p:sldId id="595" r:id="rId34"/>
    <p:sldId id="560" r:id="rId35"/>
    <p:sldId id="561" r:id="rId36"/>
    <p:sldId id="562" r:id="rId37"/>
    <p:sldId id="563" r:id="rId38"/>
    <p:sldId id="564" r:id="rId39"/>
    <p:sldId id="565" r:id="rId40"/>
    <p:sldId id="566" r:id="rId41"/>
    <p:sldId id="596" r:id="rId42"/>
    <p:sldId id="567" r:id="rId43"/>
    <p:sldId id="569" r:id="rId44"/>
    <p:sldId id="568" r:id="rId45"/>
    <p:sldId id="570" r:id="rId46"/>
    <p:sldId id="571" r:id="rId47"/>
    <p:sldId id="572" r:id="rId48"/>
    <p:sldId id="573" r:id="rId49"/>
    <p:sldId id="600" r:id="rId50"/>
    <p:sldId id="584" r:id="rId51"/>
    <p:sldId id="583" r:id="rId52"/>
    <p:sldId id="579" r:id="rId53"/>
    <p:sldId id="578" r:id="rId54"/>
    <p:sldId id="580" r:id="rId55"/>
    <p:sldId id="603" r:id="rId56"/>
    <p:sldId id="589" r:id="rId57"/>
    <p:sldId id="590" r:id="rId58"/>
    <p:sldId id="608" r:id="rId59"/>
    <p:sldId id="581" r:id="rId60"/>
    <p:sldId id="606" r:id="rId61"/>
    <p:sldId id="607" r:id="rId62"/>
    <p:sldId id="582" r:id="rId63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7" autoAdjust="0"/>
    <p:restoredTop sz="76440" autoAdjust="0"/>
  </p:normalViewPr>
  <p:slideViewPr>
    <p:cSldViewPr>
      <p:cViewPr varScale="1">
        <p:scale>
          <a:sx n="93" d="100"/>
          <a:sy n="93" d="100"/>
        </p:scale>
        <p:origin x="929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0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54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94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5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1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29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3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7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91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2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6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2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6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7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0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6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8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31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29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84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83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69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6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95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97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2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62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4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7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830387"/>
          </a:xfrm>
        </p:spPr>
        <p:txBody>
          <a:bodyPr/>
          <a:lstStyle/>
          <a:p>
            <a:r>
              <a:rPr lang="en-US" b="1" dirty="0"/>
              <a:t>A High-Quality and Fast Maximal Independent Set Algorithm for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300" dirty="0"/>
              <a:t> </a:t>
            </a:r>
            <a:r>
              <a:rPr lang="en-US" sz="2800" dirty="0"/>
              <a:t>Martin Burtscher and Sindhu Devale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06" y="4419600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  <a:p>
            <a:pPr lvl="3"/>
            <a:endParaRPr lang="en-US" dirty="0"/>
          </a:p>
          <a:p>
            <a:r>
              <a:rPr lang="en-US" dirty="0"/>
              <a:t>Set = {a}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410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  <a:p>
            <a:pPr lvl="3"/>
            <a:endParaRPr lang="en-US" dirty="0"/>
          </a:p>
          <a:p>
            <a:r>
              <a:rPr lang="en-US" dirty="0"/>
              <a:t>Set = {a}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720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>
                <a:solidFill>
                  <a:srgbClr val="FF0000"/>
                </a:solidFill>
              </a:rPr>
              <a:t>d</a:t>
            </a:r>
          </a:p>
          <a:p>
            <a:pPr lvl="3"/>
            <a:endParaRPr lang="en-US" dirty="0"/>
          </a:p>
          <a:p>
            <a:r>
              <a:rPr lang="en-US" dirty="0"/>
              <a:t>Set = {a}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35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has no neighbor in set</a:t>
            </a:r>
          </a:p>
          <a:p>
            <a:pPr lvl="1"/>
            <a:r>
              <a:rPr lang="en-US" dirty="0"/>
              <a:t>Add vertex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  <a:p>
            <a:pPr lvl="3"/>
            <a:endParaRPr lang="en-US" dirty="0"/>
          </a:p>
          <a:p>
            <a:r>
              <a:rPr lang="en-US" dirty="0"/>
              <a:t>Set = {a,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27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  <a:p>
            <a:pPr lvl="3"/>
            <a:endParaRPr lang="en-US" dirty="0"/>
          </a:p>
          <a:p>
            <a:r>
              <a:rPr lang="en-US" dirty="0"/>
              <a:t>Set = {a, e}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631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pPr lvl="3"/>
            <a:endParaRPr lang="en-US" dirty="0"/>
          </a:p>
          <a:p>
            <a:r>
              <a:rPr lang="en-US" dirty="0"/>
              <a:t>Set = {a, e}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097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 has no neighbor in set</a:t>
            </a:r>
          </a:p>
          <a:p>
            <a:pPr lvl="1"/>
            <a:r>
              <a:rPr lang="en-US" dirty="0"/>
              <a:t>Add vertex </a:t>
            </a:r>
            <a:r>
              <a:rPr lang="en-US" dirty="0">
                <a:solidFill>
                  <a:srgbClr val="FF0000"/>
                </a:solidFill>
              </a:rPr>
              <a:t>h</a:t>
            </a:r>
          </a:p>
          <a:p>
            <a:pPr lvl="3"/>
            <a:endParaRPr lang="en-US" dirty="0"/>
          </a:p>
          <a:p>
            <a:r>
              <a:rPr lang="en-US" dirty="0"/>
              <a:t>Set = {a, e,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310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 has neighbor in set</a:t>
            </a:r>
          </a:p>
          <a:p>
            <a:pPr lvl="1"/>
            <a:r>
              <a:rPr lang="en-US" dirty="0"/>
              <a:t>Discard vertex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 = {a, e, h}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71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 err="1"/>
              <a:t>Luby’s</a:t>
            </a:r>
            <a:r>
              <a:rPr lang="en-US" dirty="0"/>
              <a:t> Random-Priority</a:t>
            </a:r>
            <a:br>
              <a:rPr lang="en-US" dirty="0"/>
            </a:br>
            <a:r>
              <a:rPr lang="en-US" dirty="0"/>
              <a:t>Parallel MIS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01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Assign random priorities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527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3245339" cy="25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Introduction</a:t>
            </a:r>
          </a:p>
          <a:p>
            <a:pPr>
              <a:spcBef>
                <a:spcPts val="1200"/>
              </a:spcBef>
            </a:pPr>
            <a:r>
              <a:rPr lang="en-US" dirty="0"/>
              <a:t>Serial and parallel algorithms</a:t>
            </a:r>
          </a:p>
          <a:p>
            <a:pPr>
              <a:spcBef>
                <a:spcPts val="1200"/>
              </a:spcBef>
            </a:pPr>
            <a:r>
              <a:rPr lang="en-US" dirty="0"/>
              <a:t>Our parallel algorithm</a:t>
            </a:r>
          </a:p>
          <a:p>
            <a:pPr>
              <a:spcBef>
                <a:spcPts val="1200"/>
              </a:spcBef>
            </a:pPr>
            <a:r>
              <a:rPr lang="en-US" dirty="0"/>
              <a:t>Optimizations</a:t>
            </a:r>
          </a:p>
          <a:p>
            <a:pPr>
              <a:spcBef>
                <a:spcPts val="1200"/>
              </a:spcBef>
            </a:pPr>
            <a:r>
              <a:rPr lang="en-US" dirty="0"/>
              <a:t>Results</a:t>
            </a:r>
          </a:p>
          <a:p>
            <a:pPr>
              <a:spcBef>
                <a:spcPts val="1200"/>
              </a:spcBef>
            </a:pPr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3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Assign random priorities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baseline="-25000" dirty="0"/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24749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Assign random priorities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baseline="-25000" dirty="0"/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6955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Assign random priorities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endParaRPr lang="en-US" dirty="0"/>
          </a:p>
          <a:p>
            <a:r>
              <a:rPr lang="en-US" dirty="0"/>
              <a:t>Set = {b, e}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25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Assign random priorities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{b, e}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48486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116388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Assign random priorities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{b,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e,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09377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Random-Priority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925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Assign random priorities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 = {b, c, e,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066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Random-Permutation</a:t>
            </a:r>
            <a:br>
              <a:rPr lang="en-US" dirty="0"/>
            </a:br>
            <a:r>
              <a:rPr lang="en-US" dirty="0"/>
              <a:t>Parallel MIS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47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neighbors and their edges from graph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296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neighbors and their edges from graph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baseline="-25000" dirty="0"/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24224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neighbors and their edges from graph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Set = {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baseline="-25000" dirty="0"/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95845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Maximal independent set (</a:t>
            </a:r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Subset</a:t>
            </a:r>
            <a:r>
              <a:rPr lang="en-US" dirty="0"/>
              <a:t> of vertices of undirected graph</a:t>
            </a:r>
          </a:p>
          <a:p>
            <a:pPr lvl="1"/>
            <a:r>
              <a:rPr lang="en-US" dirty="0"/>
              <a:t>Vertices in subset are </a:t>
            </a:r>
            <a:r>
              <a:rPr lang="en-US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(not adjacent)</a:t>
            </a:r>
          </a:p>
          <a:p>
            <a:pPr lvl="1"/>
            <a:r>
              <a:rPr lang="en-US" dirty="0"/>
              <a:t>Subset is </a:t>
            </a:r>
            <a:r>
              <a:rPr lang="en-US" dirty="0">
                <a:solidFill>
                  <a:srgbClr val="FF0000"/>
                </a:solidFill>
              </a:rPr>
              <a:t>maximal</a:t>
            </a:r>
            <a:r>
              <a:rPr lang="en-US" dirty="0"/>
              <a:t> (all other vertices are adjacent)</a:t>
            </a:r>
          </a:p>
          <a:p>
            <a:pPr lvl="1"/>
            <a:r>
              <a:rPr lang="en-US" dirty="0"/>
              <a:t>Not unique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Largest possible MIS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Maxim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independent set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NP-hard to compute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638800" y="3276600"/>
            <a:ext cx="3124200" cy="2392150"/>
            <a:chOff x="4593400" y="2362200"/>
            <a:chExt cx="4322000" cy="3309286"/>
          </a:xfrm>
        </p:grpSpPr>
        <p:cxnSp>
          <p:nvCxnSpPr>
            <p:cNvPr id="6" name="Straight Connector 5"/>
            <p:cNvCxnSpPr>
              <a:stCxn id="20" idx="4"/>
              <a:endCxn id="21" idx="0"/>
            </p:cNvCxnSpPr>
            <p:nvPr/>
          </p:nvCxnSpPr>
          <p:spPr bwMode="auto">
            <a:xfrm>
              <a:off x="6748054" y="3830787"/>
              <a:ext cx="0" cy="37130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stCxn id="25" idx="3"/>
              <a:endCxn id="21" idx="6"/>
            </p:cNvCxnSpPr>
            <p:nvPr/>
          </p:nvCxnSpPr>
          <p:spPr bwMode="auto">
            <a:xfrm flipH="1">
              <a:off x="7022374" y="3750441"/>
              <a:ext cx="1424732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24" idx="2"/>
              <a:endCxn id="20" idx="6"/>
            </p:cNvCxnSpPr>
            <p:nvPr/>
          </p:nvCxnSpPr>
          <p:spPr bwMode="auto">
            <a:xfrm flipH="1">
              <a:off x="7022374" y="3556467"/>
              <a:ext cx="397873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25" idx="2"/>
              <a:endCxn id="24" idx="6"/>
            </p:cNvCxnSpPr>
            <p:nvPr/>
          </p:nvCxnSpPr>
          <p:spPr bwMode="auto">
            <a:xfrm flipH="1">
              <a:off x="7968887" y="3556467"/>
              <a:ext cx="397873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26" idx="3"/>
              <a:endCxn id="23" idx="7"/>
            </p:cNvCxnSpPr>
            <p:nvPr/>
          </p:nvCxnSpPr>
          <p:spPr bwMode="auto">
            <a:xfrm flipH="1">
              <a:off x="5995515" y="2830494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26" idx="2"/>
              <a:endCxn id="22" idx="7"/>
            </p:cNvCxnSpPr>
            <p:nvPr/>
          </p:nvCxnSpPr>
          <p:spPr bwMode="auto">
            <a:xfrm flipH="1">
              <a:off x="5061694" y="2636520"/>
              <a:ext cx="1412040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26" idx="4"/>
              <a:endCxn id="20" idx="0"/>
            </p:cNvCxnSpPr>
            <p:nvPr/>
          </p:nvCxnSpPr>
          <p:spPr bwMode="auto">
            <a:xfrm>
              <a:off x="6748054" y="2910840"/>
              <a:ext cx="0" cy="37130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23" idx="5"/>
              <a:endCxn id="21" idx="1"/>
            </p:cNvCxnSpPr>
            <p:nvPr/>
          </p:nvCxnSpPr>
          <p:spPr bwMode="auto">
            <a:xfrm>
              <a:off x="5995515" y="3750441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26" idx="6"/>
              <a:endCxn id="25" idx="1"/>
            </p:cNvCxnSpPr>
            <p:nvPr/>
          </p:nvCxnSpPr>
          <p:spPr bwMode="auto">
            <a:xfrm>
              <a:off x="7022374" y="2636520"/>
              <a:ext cx="1424732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22" idx="5"/>
              <a:endCxn id="21" idx="2"/>
            </p:cNvCxnSpPr>
            <p:nvPr/>
          </p:nvCxnSpPr>
          <p:spPr bwMode="auto">
            <a:xfrm>
              <a:off x="5061694" y="3750441"/>
              <a:ext cx="1412040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21" idx="3"/>
              <a:endCxn id="28" idx="0"/>
            </p:cNvCxnSpPr>
            <p:nvPr/>
          </p:nvCxnSpPr>
          <p:spPr bwMode="auto">
            <a:xfrm flipH="1">
              <a:off x="6159241" y="4670388"/>
              <a:ext cx="394839" cy="452458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21" idx="5"/>
              <a:endCxn id="27" idx="0"/>
            </p:cNvCxnSpPr>
            <p:nvPr/>
          </p:nvCxnSpPr>
          <p:spPr bwMode="auto">
            <a:xfrm>
              <a:off x="6942028" y="4670388"/>
              <a:ext cx="397959" cy="452458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28" idx="6"/>
              <a:endCxn id="27" idx="2"/>
            </p:cNvCxnSpPr>
            <p:nvPr/>
          </p:nvCxnSpPr>
          <p:spPr bwMode="auto">
            <a:xfrm>
              <a:off x="6433561" y="5397166"/>
              <a:ext cx="63210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24" idx="3"/>
              <a:endCxn id="21" idx="7"/>
            </p:cNvCxnSpPr>
            <p:nvPr/>
          </p:nvCxnSpPr>
          <p:spPr bwMode="auto">
            <a:xfrm flipH="1">
              <a:off x="6942028" y="3750441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473734" y="328214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473734" y="4202094"/>
              <a:ext cx="548640" cy="548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200" dirty="0"/>
                <a:t>g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4593400" y="328214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5527221" y="328214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7420247" y="328214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8366760" y="3282147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473734" y="2362200"/>
              <a:ext cx="548640" cy="548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200" dirty="0"/>
                <a:t>a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7065667" y="5122846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5884921" y="5122846"/>
              <a:ext cx="548640" cy="5486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</a:t>
              </a:r>
              <a:endParaRPr kumimoji="0" lang="en-US" sz="2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neighbors and their edges from graph</a:t>
            </a:r>
          </a:p>
          <a:p>
            <a:pPr lvl="1"/>
            <a:endParaRPr lang="en-US" dirty="0"/>
          </a:p>
          <a:p>
            <a:r>
              <a:rPr lang="en-US" dirty="0"/>
              <a:t>Set = {b, e}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98971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neighbors and their edges from graph</a:t>
            </a:r>
          </a:p>
          <a:p>
            <a:pPr lvl="1"/>
            <a:endParaRPr lang="en-US" dirty="0"/>
          </a:p>
          <a:p>
            <a:r>
              <a:rPr lang="en-US" dirty="0"/>
              <a:t>Set = {b,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e,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3066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Random-Permutation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random priorities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neighbors and their edges from graph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 = {b, c, e, h}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900267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 err="1"/>
              <a:t>Luby’s</a:t>
            </a:r>
            <a:r>
              <a:rPr lang="en-US" dirty="0"/>
              <a:t> Random-Selection</a:t>
            </a:r>
            <a:br>
              <a:rPr lang="en-US" dirty="0"/>
            </a:br>
            <a:r>
              <a:rPr lang="en-US" dirty="0"/>
              <a:t>Parallel MIS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275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Mark vertices with probability 0.5/degree</a:t>
            </a:r>
          </a:p>
          <a:p>
            <a:pPr lvl="1"/>
            <a:r>
              <a:rPr lang="en-US" dirty="0"/>
              <a:t>Add marked vertices to set if no marked neighbors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889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Mark vertices with probability 0.5/degree</a:t>
            </a:r>
          </a:p>
          <a:p>
            <a:pPr lvl="1"/>
            <a:r>
              <a:rPr lang="en-US" dirty="0"/>
              <a:t>Add marked vertices to set if no marked neighbors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{}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 err="1"/>
              <a:t>a</a:t>
            </a:r>
            <a:r>
              <a:rPr lang="en-US" baseline="-25000" dirty="0" err="1"/>
              <a:t>o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134196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Mark vertices with probability 0.5/degree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marked vertices to set if no marked neighbors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baseline="-25000" dirty="0"/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 err="1"/>
              <a:t>a</a:t>
            </a:r>
            <a:r>
              <a:rPr lang="en-US" baseline="-25000" dirty="0" err="1"/>
              <a:t>o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527325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Mark vertices with probability 0.5/degree(v)</a:t>
            </a:r>
          </a:p>
          <a:p>
            <a:pPr lvl="1"/>
            <a:r>
              <a:rPr lang="en-US" dirty="0"/>
              <a:t>Add marked vertices to set if no marked neighbors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endParaRPr lang="en-US" dirty="0"/>
          </a:p>
          <a:p>
            <a:r>
              <a:rPr lang="en-US" dirty="0"/>
              <a:t>Set = {b, d}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467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Mark vertices with probability 0.5/degree</a:t>
            </a:r>
          </a:p>
          <a:p>
            <a:pPr lvl="1"/>
            <a:r>
              <a:rPr lang="en-US" dirty="0"/>
              <a:t>Add marked vertices to set if no marked neighbors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{b, d}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160416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Mark vertices with probability 0.5/degree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marked vertices to set if no marked neighbors</a:t>
            </a:r>
          </a:p>
          <a:p>
            <a:pPr lvl="1"/>
            <a:r>
              <a:rPr lang="en-US" dirty="0"/>
              <a:t>Remove their neighbors from graph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= {b,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d,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781570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rgbClr val="FF0000"/>
                </a:solidFill>
              </a:rPr>
              <a:t>Building block </a:t>
            </a:r>
            <a:r>
              <a:rPr lang="en-US" dirty="0"/>
              <a:t>of many </a:t>
            </a:r>
            <a:r>
              <a:rPr lang="en-US" dirty="0">
                <a:solidFill>
                  <a:srgbClr val="FF0000"/>
                </a:solidFill>
              </a:rPr>
              <a:t>parallel</a:t>
            </a:r>
            <a:r>
              <a:rPr lang="en-US" dirty="0"/>
              <a:t> graph algorithms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Graph coloring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Maximal matching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2-satisfiability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Maximal set packing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Odd set cover problem</a:t>
            </a:r>
          </a:p>
          <a:p>
            <a:pPr lvl="1">
              <a:spcBef>
                <a:spcPts val="1000"/>
              </a:spcBef>
            </a:pPr>
            <a:r>
              <a:rPr lang="en-US" i="1" dirty="0"/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800600" y="2286000"/>
            <a:ext cx="3881236" cy="2971800"/>
            <a:chOff x="4593400" y="2362200"/>
            <a:chExt cx="4322000" cy="3309286"/>
          </a:xfrm>
        </p:grpSpPr>
        <p:cxnSp>
          <p:nvCxnSpPr>
            <p:cNvPr id="11" name="Straight Connector 10"/>
            <p:cNvCxnSpPr>
              <a:stCxn id="25" idx="4"/>
              <a:endCxn id="26" idx="0"/>
            </p:cNvCxnSpPr>
            <p:nvPr/>
          </p:nvCxnSpPr>
          <p:spPr bwMode="auto">
            <a:xfrm>
              <a:off x="6748054" y="3830787"/>
              <a:ext cx="0" cy="37130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30" idx="3"/>
              <a:endCxn id="26" idx="6"/>
            </p:cNvCxnSpPr>
            <p:nvPr/>
          </p:nvCxnSpPr>
          <p:spPr bwMode="auto">
            <a:xfrm flipH="1">
              <a:off x="7022374" y="3750441"/>
              <a:ext cx="1424732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29" idx="2"/>
              <a:endCxn id="25" idx="6"/>
            </p:cNvCxnSpPr>
            <p:nvPr/>
          </p:nvCxnSpPr>
          <p:spPr bwMode="auto">
            <a:xfrm flipH="1">
              <a:off x="7022374" y="3556467"/>
              <a:ext cx="397873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30" idx="2"/>
              <a:endCxn id="29" idx="6"/>
            </p:cNvCxnSpPr>
            <p:nvPr/>
          </p:nvCxnSpPr>
          <p:spPr bwMode="auto">
            <a:xfrm flipH="1">
              <a:off x="7968887" y="3556467"/>
              <a:ext cx="397873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31" idx="3"/>
              <a:endCxn id="28" idx="7"/>
            </p:cNvCxnSpPr>
            <p:nvPr/>
          </p:nvCxnSpPr>
          <p:spPr bwMode="auto">
            <a:xfrm flipH="1">
              <a:off x="5995515" y="2830494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31" idx="2"/>
              <a:endCxn id="27" idx="7"/>
            </p:cNvCxnSpPr>
            <p:nvPr/>
          </p:nvCxnSpPr>
          <p:spPr bwMode="auto">
            <a:xfrm flipH="1">
              <a:off x="5061694" y="2636520"/>
              <a:ext cx="1412040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31" idx="4"/>
              <a:endCxn id="25" idx="0"/>
            </p:cNvCxnSpPr>
            <p:nvPr/>
          </p:nvCxnSpPr>
          <p:spPr bwMode="auto">
            <a:xfrm>
              <a:off x="6748054" y="2910840"/>
              <a:ext cx="0" cy="37130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28" idx="5"/>
              <a:endCxn id="26" idx="1"/>
            </p:cNvCxnSpPr>
            <p:nvPr/>
          </p:nvCxnSpPr>
          <p:spPr bwMode="auto">
            <a:xfrm>
              <a:off x="5995515" y="3750441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31" idx="6"/>
              <a:endCxn id="30" idx="1"/>
            </p:cNvCxnSpPr>
            <p:nvPr/>
          </p:nvCxnSpPr>
          <p:spPr bwMode="auto">
            <a:xfrm>
              <a:off x="7022374" y="2636520"/>
              <a:ext cx="1424732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27" idx="5"/>
              <a:endCxn id="26" idx="2"/>
            </p:cNvCxnSpPr>
            <p:nvPr/>
          </p:nvCxnSpPr>
          <p:spPr bwMode="auto">
            <a:xfrm>
              <a:off x="5061694" y="3750441"/>
              <a:ext cx="1412040" cy="72597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26" idx="3"/>
              <a:endCxn id="33" idx="0"/>
            </p:cNvCxnSpPr>
            <p:nvPr/>
          </p:nvCxnSpPr>
          <p:spPr bwMode="auto">
            <a:xfrm flipH="1">
              <a:off x="6159241" y="4670388"/>
              <a:ext cx="394839" cy="452458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26" idx="5"/>
              <a:endCxn id="32" idx="0"/>
            </p:cNvCxnSpPr>
            <p:nvPr/>
          </p:nvCxnSpPr>
          <p:spPr bwMode="auto">
            <a:xfrm>
              <a:off x="6942028" y="4670388"/>
              <a:ext cx="397959" cy="452458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33" idx="6"/>
              <a:endCxn id="32" idx="2"/>
            </p:cNvCxnSpPr>
            <p:nvPr/>
          </p:nvCxnSpPr>
          <p:spPr bwMode="auto">
            <a:xfrm>
              <a:off x="6433561" y="5397166"/>
              <a:ext cx="63210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9" idx="3"/>
              <a:endCxn id="26" idx="7"/>
            </p:cNvCxnSpPr>
            <p:nvPr/>
          </p:nvCxnSpPr>
          <p:spPr bwMode="auto">
            <a:xfrm flipH="1">
              <a:off x="6942028" y="3750441"/>
              <a:ext cx="558565" cy="531999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6473734" y="3282147"/>
              <a:ext cx="54864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473734" y="4202094"/>
              <a:ext cx="548640" cy="548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dirty="0"/>
                <a:t>g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4593400" y="3282147"/>
              <a:ext cx="54864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5527221" y="3282147"/>
              <a:ext cx="54864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7420247" y="3282147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366760" y="3282147"/>
              <a:ext cx="54864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6473734" y="2362200"/>
              <a:ext cx="548640" cy="548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dirty="0"/>
                <a:t>a</a:t>
              </a:r>
              <a:endParaRPr kumimoji="0" lang="en-US" sz="4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7065667" y="5122846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</a:t>
              </a:r>
              <a:endParaRPr kumimoji="0" 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5884921" y="5122846"/>
              <a:ext cx="54864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</a:t>
              </a:r>
              <a:endPara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67406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Random-Selection Algorithm (</a:t>
            </a:r>
            <a:r>
              <a:rPr lang="en-US" dirty="0" err="1"/>
              <a:t>Luby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2687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Mark vertices with probability 0.5/degree</a:t>
            </a:r>
          </a:p>
          <a:p>
            <a:pPr lvl="1"/>
            <a:r>
              <a:rPr lang="en-US" dirty="0"/>
              <a:t>Add marked vertices to set if no marked neighbors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 = {b, c, d, f,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744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ECL-MIS</a:t>
            </a:r>
            <a:br>
              <a:rPr lang="en-US" dirty="0"/>
            </a:br>
            <a:r>
              <a:rPr lang="en-US" dirty="0"/>
              <a:t>Our Permutation-Selection</a:t>
            </a:r>
            <a:br>
              <a:rPr lang="en-US" dirty="0"/>
            </a:br>
            <a:r>
              <a:rPr lang="en-US" dirty="0"/>
              <a:t>Parallel MIS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7773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2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Assign priorities </a:t>
            </a:r>
            <a:r>
              <a:rPr lang="en-US" sz="3200" baseline="-12000" dirty="0">
                <a:solidFill>
                  <a:srgbClr val="FF0000"/>
                </a:solidFill>
              </a:rPr>
              <a:t>~</a:t>
            </a:r>
            <a:r>
              <a:rPr lang="en-US" dirty="0">
                <a:solidFill>
                  <a:srgbClr val="FF0000"/>
                </a:solidFill>
              </a:rPr>
              <a:t> 1/</a:t>
            </a:r>
            <a:r>
              <a:rPr lang="en-US" dirty="0" err="1">
                <a:solidFill>
                  <a:srgbClr val="FF0000"/>
                </a:solidFill>
              </a:rPr>
              <a:t>deg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baseline="-25000" dirty="0">
                <a:solidFill>
                  <a:schemeClr val="bg1"/>
                </a:solidFill>
              </a:rPr>
              <a:t>5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sz="2000" baseline="-25000" dirty="0">
                <a:solidFill>
                  <a:srgbClr val="7030A0"/>
                </a:solidFill>
              </a:rPr>
              <a:t>6</a:t>
            </a:r>
            <a:r>
              <a:rPr lang="en-US" sz="2000" baseline="-25000" dirty="0">
                <a:solidFill>
                  <a:schemeClr val="bg1"/>
                </a:solidFill>
              </a:rPr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9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3581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sz="2000" baseline="-25000" dirty="0"/>
              <a:t>3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7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sz="2000" baseline="-25000" dirty="0"/>
              <a:t>6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9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5803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76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r>
              <a:rPr lang="en-US" sz="2000" baseline="-25000" dirty="0"/>
              <a:t>35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87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82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73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r>
              <a:rPr lang="en-US" sz="2000" baseline="-25000" dirty="0"/>
              <a:t>65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81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89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5614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{b, c, d, h}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76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35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87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82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74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73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65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81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89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87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vertices with highest local priority to set</a:t>
            </a:r>
          </a:p>
          <a:p>
            <a:pPr lvl="1"/>
            <a:r>
              <a:rPr lang="en-US" dirty="0"/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/>
              <a:t>Set = {b, c, d,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, h}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76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35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87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82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74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73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2000" baseline="-25000" dirty="0">
                <a:solidFill>
                  <a:schemeClr val="bg1">
                    <a:lumMod val="75000"/>
                  </a:schemeClr>
                </a:solidFill>
              </a:rPr>
              <a:t>65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81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89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696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Permutation-Selection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Assign priorities </a:t>
            </a:r>
            <a:r>
              <a:rPr lang="en-US" sz="3200" baseline="-12000" dirty="0"/>
              <a:t>~</a:t>
            </a:r>
            <a:r>
              <a:rPr lang="en-US" dirty="0"/>
              <a:t> 1/</a:t>
            </a:r>
            <a:r>
              <a:rPr lang="en-US" dirty="0" err="1"/>
              <a:t>deg</a:t>
            </a:r>
            <a:endParaRPr lang="en-US" dirty="0"/>
          </a:p>
          <a:p>
            <a:pPr lvl="1"/>
            <a:r>
              <a:rPr lang="en-US" dirty="0"/>
              <a:t>Randomize within level</a:t>
            </a:r>
          </a:p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Add vertices with highest local priority to 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their neighbors from graph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MIS</a:t>
            </a:r>
            <a:r>
              <a:rPr lang="en-US" dirty="0"/>
              <a:t> = {b, c, d, f, h}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18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ECL-MIS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initialization</a:t>
            </a:r>
          </a:p>
          <a:p>
            <a:pPr lvl="1"/>
            <a:r>
              <a:rPr lang="en-US" dirty="0"/>
              <a:t>Requires less work (faster)</a:t>
            </a:r>
          </a:p>
          <a:p>
            <a:pPr lvl="1"/>
            <a:r>
              <a:rPr lang="en-US" dirty="0"/>
              <a:t>Enables </a:t>
            </a:r>
            <a:r>
              <a:rPr lang="en-US" dirty="0">
                <a:solidFill>
                  <a:srgbClr val="FF0000"/>
                </a:solidFill>
              </a:rPr>
              <a:t>asynchronous</a:t>
            </a:r>
            <a:r>
              <a:rPr lang="en-US" dirty="0"/>
              <a:t> implementation (faster)</a:t>
            </a:r>
          </a:p>
          <a:p>
            <a:r>
              <a:rPr lang="en-US" dirty="0"/>
              <a:t>Permutation-selection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Boosts</a:t>
            </a:r>
            <a:r>
              <a:rPr lang="en-US" dirty="0"/>
              <a:t> set size (higher-quality result)</a:t>
            </a:r>
          </a:p>
          <a:p>
            <a:pPr lvl="1"/>
            <a:r>
              <a:rPr lang="en-US" dirty="0"/>
              <a:t>Requires only a few bits (lower memory footprint)</a:t>
            </a:r>
          </a:p>
          <a:p>
            <a:r>
              <a:rPr lang="en-US" dirty="0">
                <a:solidFill>
                  <a:srgbClr val="FF0000"/>
                </a:solidFill>
              </a:rPr>
              <a:t>Combined</a:t>
            </a:r>
            <a:r>
              <a:rPr lang="en-US" dirty="0"/>
              <a:t> priority and status information</a:t>
            </a:r>
          </a:p>
          <a:p>
            <a:pPr lvl="1"/>
            <a:r>
              <a:rPr lang="en-US" dirty="0"/>
              <a:t>Reduces storage (lower memory footprint)</a:t>
            </a:r>
          </a:p>
          <a:p>
            <a:pPr lvl="1"/>
            <a:r>
              <a:rPr lang="en-US" dirty="0"/>
              <a:t>Minimizes memory accesses (faster)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80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MIS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Parallelization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complex</a:t>
            </a:r>
            <a:r>
              <a:rPr lang="en-US" dirty="0"/>
              <a:t> computations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Supports arbitrary and dynamically changing conflicts</a:t>
            </a:r>
          </a:p>
          <a:p>
            <a:pPr marL="1188720" lvl="2" indent="-27432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Build graph (vertices = computations, edges = conflicts)</a:t>
            </a:r>
          </a:p>
          <a:p>
            <a:pPr marL="1188720" lvl="2" indent="-27432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Compute MIS</a:t>
            </a:r>
          </a:p>
          <a:p>
            <a:pPr marL="1188720" lvl="2" indent="-27432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Run computations in MIS in parallel (w/o locks or atomics)</a:t>
            </a:r>
          </a:p>
          <a:p>
            <a:pPr marL="1188720" lvl="2" indent="-27432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Repeat if necessary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E.g., Delaunay mesh refinement</a:t>
            </a:r>
          </a:p>
          <a:p>
            <a:pPr lvl="4">
              <a:spcBef>
                <a:spcPts val="720"/>
              </a:spcBef>
            </a:pPr>
            <a:endParaRPr lang="en-US" sz="800" dirty="0"/>
          </a:p>
          <a:p>
            <a:pPr>
              <a:spcBef>
                <a:spcPts val="720"/>
              </a:spcBef>
            </a:pPr>
            <a:r>
              <a:rPr lang="en-US" dirty="0"/>
              <a:t>Approach is only useful if MIS can be computed </a:t>
            </a:r>
            <a:r>
              <a:rPr lang="en-US" dirty="0">
                <a:solidFill>
                  <a:srgbClr val="FF0000"/>
                </a:solidFill>
              </a:rPr>
              <a:t>quickly in parallel </a:t>
            </a:r>
            <a:r>
              <a:rPr lang="en-US" dirty="0"/>
              <a:t>and benefits from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3901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Combining/Encoding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implementation (</a:t>
            </a:r>
            <a:r>
              <a:rPr lang="en-US" dirty="0">
                <a:solidFill>
                  <a:srgbClr val="FF0000"/>
                </a:solidFill>
              </a:rPr>
              <a:t>2 arrays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array: vertex state (undecided, in set, out of set)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array: vertex priority (random number)</a:t>
            </a:r>
          </a:p>
          <a:p>
            <a:r>
              <a:rPr lang="en-US" dirty="0"/>
              <a:t>Our implementation (</a:t>
            </a:r>
            <a:r>
              <a:rPr lang="en-US" dirty="0">
                <a:solidFill>
                  <a:srgbClr val="FF0000"/>
                </a:solidFill>
              </a:rPr>
              <a:t>1 array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7 MSBs hold combined status and priority</a:t>
            </a:r>
          </a:p>
          <a:p>
            <a:pPr lvl="2"/>
            <a:r>
              <a:rPr lang="en-US" dirty="0"/>
              <a:t>Reserved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value: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set (= higher than its neighbors)</a:t>
            </a:r>
          </a:p>
          <a:p>
            <a:pPr lvl="2"/>
            <a:r>
              <a:rPr lang="en-US" dirty="0"/>
              <a:t>Reserved </a:t>
            </a:r>
            <a:r>
              <a:rPr lang="en-US" dirty="0">
                <a:solidFill>
                  <a:srgbClr val="FF0000"/>
                </a:solidFill>
              </a:rPr>
              <a:t>lowest</a:t>
            </a:r>
            <a:r>
              <a:rPr lang="en-US" dirty="0"/>
              <a:t> value: </a:t>
            </a:r>
            <a:r>
              <a:rPr lang="en-US" dirty="0">
                <a:solidFill>
                  <a:srgbClr val="FF0000"/>
                </a:solidFill>
              </a:rPr>
              <a:t>out</a:t>
            </a:r>
            <a:r>
              <a:rPr lang="en-US" dirty="0"/>
              <a:t> of set (= removed from graph)</a:t>
            </a:r>
          </a:p>
          <a:p>
            <a:pPr lvl="2"/>
            <a:r>
              <a:rPr lang="en-US" dirty="0"/>
              <a:t>Remaining values = </a:t>
            </a:r>
            <a:r>
              <a:rPr lang="en-US" dirty="0">
                <a:solidFill>
                  <a:srgbClr val="FF0000"/>
                </a:solidFill>
              </a:rPr>
              <a:t>priority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LSB</a:t>
            </a:r>
            <a:r>
              <a:rPr lang="en-US" dirty="0"/>
              <a:t> = decided/undecided (to boost performance)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6918" y="2971800"/>
            <a:ext cx="633413" cy="26961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in</a:t>
            </a:r>
          </a:p>
          <a:p>
            <a:pPr algn="ctr">
              <a:buNone/>
            </a:pPr>
            <a:r>
              <a:rPr lang="en-US" sz="1800" dirty="0" err="1"/>
              <a:t>prio</a:t>
            </a:r>
            <a:endParaRPr lang="en-US" sz="1800" dirty="0"/>
          </a:p>
          <a:p>
            <a:pPr algn="ctr">
              <a:buNone/>
            </a:pPr>
            <a:r>
              <a:rPr lang="en-US" sz="1800" dirty="0" err="1"/>
              <a:t>prio</a:t>
            </a:r>
            <a:endParaRPr lang="en-US" sz="1800" dirty="0"/>
          </a:p>
          <a:p>
            <a:pPr algn="ctr">
              <a:buNone/>
            </a:pPr>
            <a:r>
              <a:rPr lang="en-US" sz="1200" b="1" dirty="0"/>
              <a:t>.</a:t>
            </a:r>
          </a:p>
          <a:p>
            <a:pPr algn="ctr">
              <a:buNone/>
            </a:pPr>
            <a:r>
              <a:rPr lang="en-US" sz="1200" b="1" dirty="0"/>
              <a:t>.</a:t>
            </a:r>
          </a:p>
          <a:p>
            <a:pPr algn="ctr">
              <a:buNone/>
            </a:pPr>
            <a:r>
              <a:rPr lang="en-US" sz="1200" b="1" dirty="0"/>
              <a:t>.</a:t>
            </a:r>
          </a:p>
          <a:p>
            <a:pPr algn="ctr">
              <a:buNone/>
            </a:pPr>
            <a:r>
              <a:rPr lang="en-US" sz="1800" dirty="0" err="1"/>
              <a:t>prio</a:t>
            </a:r>
            <a:endParaRPr lang="en-US" sz="1800" dirty="0"/>
          </a:p>
          <a:p>
            <a:pPr algn="ctr">
              <a:buNone/>
            </a:pPr>
            <a:r>
              <a:rPr lang="en-US" sz="1800" dirty="0" err="1"/>
              <a:t>prio</a:t>
            </a:r>
            <a:endParaRPr lang="en-US" sz="1800" dirty="0"/>
          </a:p>
          <a:p>
            <a:pPr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80363376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Permutation-Selection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Must work for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graphs</a:t>
            </a:r>
          </a:p>
          <a:p>
            <a:pPr lvl="1"/>
            <a:r>
              <a:rPr lang="en-US" dirty="0"/>
              <a:t>Needs to be proportional to 1/degree</a:t>
            </a:r>
          </a:p>
          <a:p>
            <a:pPr lvl="1"/>
            <a:r>
              <a:rPr lang="en-US" dirty="0"/>
              <a:t>Must only use info easily derivable from CSR format</a:t>
            </a:r>
          </a:p>
          <a:p>
            <a:pPr lvl="2"/>
            <a:r>
              <a:rPr lang="en-US" dirty="0"/>
              <a:t>E.g., average vertex degree (but not highest degree)</a:t>
            </a:r>
          </a:p>
          <a:p>
            <a:pPr lvl="4"/>
            <a:endParaRPr lang="en-US" sz="800" dirty="0"/>
          </a:p>
          <a:p>
            <a:r>
              <a:rPr lang="en-US" dirty="0"/>
              <a:t>Our solution</a:t>
            </a:r>
          </a:p>
          <a:p>
            <a:pPr marL="0" lvl="1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priority(v) = </a:t>
            </a:r>
            <a:r>
              <a:rPr lang="en-US" i="1" dirty="0" err="1">
                <a:solidFill>
                  <a:srgbClr val="0070C0"/>
                </a:solidFill>
              </a:rPr>
              <a:t>avg_degree</a:t>
            </a:r>
            <a:r>
              <a:rPr lang="en-US" i="1" dirty="0">
                <a:solidFill>
                  <a:srgbClr val="0070C0"/>
                </a:solidFill>
              </a:rPr>
              <a:t> / (</a:t>
            </a:r>
            <a:r>
              <a:rPr lang="en-US" i="1" dirty="0" err="1">
                <a:solidFill>
                  <a:srgbClr val="0070C0"/>
                </a:solidFill>
              </a:rPr>
              <a:t>avg_degree</a:t>
            </a:r>
            <a:r>
              <a:rPr lang="en-US" i="1" dirty="0">
                <a:solidFill>
                  <a:srgbClr val="0070C0"/>
                </a:solidFill>
              </a:rPr>
              <a:t> + degree</a:t>
            </a:r>
            <a:r>
              <a:rPr lang="en-US" i="1" baseline="30000" dirty="0">
                <a:solidFill>
                  <a:srgbClr val="0070C0"/>
                </a:solidFill>
              </a:rPr>
              <a:t>*</a:t>
            </a:r>
            <a:r>
              <a:rPr lang="en-US" i="1" dirty="0">
                <a:solidFill>
                  <a:srgbClr val="0070C0"/>
                </a:solidFill>
              </a:rPr>
              <a:t>(v))</a:t>
            </a:r>
          </a:p>
          <a:p>
            <a:pPr lvl="1"/>
            <a:r>
              <a:rPr lang="en-US" dirty="0"/>
              <a:t>Degree</a:t>
            </a:r>
            <a:r>
              <a:rPr lang="en-US" baseline="30000" dirty="0"/>
              <a:t>*</a:t>
            </a:r>
            <a:r>
              <a:rPr lang="en-US" dirty="0"/>
              <a:t> includes random fraction (e.g., </a:t>
            </a:r>
            <a:r>
              <a:rPr lang="en-US" dirty="0">
                <a:solidFill>
                  <a:srgbClr val="FF0000"/>
                </a:solidFill>
              </a:rPr>
              <a:t>3.</a:t>
            </a:r>
            <a:r>
              <a:rPr lang="en-US" sz="2000" dirty="0">
                <a:solidFill>
                  <a:srgbClr val="FF0000"/>
                </a:solidFill>
              </a:rPr>
              <a:t>xyz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Scaled to small integer (e.g., a byte)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348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GPUs: </a:t>
            </a:r>
            <a:r>
              <a:rPr lang="en-US" dirty="0">
                <a:solidFill>
                  <a:srgbClr val="FF0000"/>
                </a:solidFill>
              </a:rPr>
              <a:t>Titan X</a:t>
            </a:r>
            <a:r>
              <a:rPr lang="en-US" dirty="0"/>
              <a:t>, </a:t>
            </a:r>
            <a:r>
              <a:rPr lang="en-US" dirty="0" err="1"/>
              <a:t>nvcc</a:t>
            </a:r>
            <a:r>
              <a:rPr lang="en-US" dirty="0"/>
              <a:t> 8.0</a:t>
            </a:r>
          </a:p>
          <a:p>
            <a:pPr lvl="1"/>
            <a:r>
              <a:rPr lang="en-US" dirty="0"/>
              <a:t>CPUs: 2 </a:t>
            </a:r>
            <a:r>
              <a:rPr lang="pt-BR" dirty="0"/>
              <a:t>Xeon E5-2687W v3 (20 cores, 3.1GHz)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5.3</a:t>
            </a:r>
          </a:p>
          <a:p>
            <a:r>
              <a:rPr lang="en-US" dirty="0"/>
              <a:t>GPU MIS codes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CUSP</a:t>
            </a:r>
            <a:r>
              <a:rPr lang="en-US" dirty="0"/>
              <a:t>, ECL, </a:t>
            </a:r>
            <a:r>
              <a:rPr lang="en-US" dirty="0" err="1">
                <a:solidFill>
                  <a:srgbClr val="FF0000"/>
                </a:solidFill>
              </a:rPr>
              <a:t>IrGL</a:t>
            </a:r>
            <a:r>
              <a:rPr lang="en-US" dirty="0"/>
              <a:t>, and </a:t>
            </a:r>
            <a:r>
              <a:rPr lang="en-US" dirty="0" err="1">
                <a:solidFill>
                  <a:srgbClr val="FF0000"/>
                </a:solidFill>
              </a:rPr>
              <a:t>Pannotia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CPU MIS codes</a:t>
            </a:r>
          </a:p>
          <a:p>
            <a:pPr lvl="1"/>
            <a:r>
              <a:rPr lang="en-US" dirty="0" err="1"/>
              <a:t>Ligra</a:t>
            </a:r>
            <a:r>
              <a:rPr lang="en-US" dirty="0"/>
              <a:t>, </a:t>
            </a:r>
            <a:r>
              <a:rPr lang="en-US" dirty="0" err="1"/>
              <a:t>Ligra</a:t>
            </a:r>
            <a:r>
              <a:rPr lang="en-US" dirty="0"/>
              <a:t>+, and PBBS (</a:t>
            </a:r>
            <a:r>
              <a:rPr lang="en-US" dirty="0" err="1"/>
              <a:t>Cilk</a:t>
            </a:r>
            <a:r>
              <a:rPr lang="en-US" dirty="0"/>
              <a:t> and </a:t>
            </a:r>
            <a:r>
              <a:rPr lang="en-US" dirty="0" err="1"/>
              <a:t>OpenMP</a:t>
            </a:r>
            <a:r>
              <a:rPr lang="en-US" dirty="0"/>
              <a:t>, incremental and non-deterministic)</a:t>
            </a:r>
          </a:p>
          <a:p>
            <a:pPr lvl="1"/>
            <a:r>
              <a:rPr lang="en-US" dirty="0"/>
              <a:t>PBBS (serial), </a:t>
            </a:r>
            <a:r>
              <a:rPr lang="en-US" dirty="0" err="1"/>
              <a:t>KaMIS</a:t>
            </a:r>
            <a:r>
              <a:rPr lang="en-US" dirty="0"/>
              <a:t> &amp; </a:t>
            </a:r>
            <a:r>
              <a:rPr lang="en-US" dirty="0" err="1"/>
              <a:t>NearLinear</a:t>
            </a:r>
            <a:r>
              <a:rPr lang="en-US" dirty="0"/>
              <a:t> (serial </a:t>
            </a:r>
            <a:r>
              <a:rPr lang="en-US" dirty="0" err="1"/>
              <a:t>MuIS</a:t>
            </a:r>
            <a:r>
              <a:rPr lang="en-US" dirty="0"/>
              <a:t> codes)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6518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1323975"/>
            <a:ext cx="3502025" cy="4479925"/>
          </a:xfrm>
        </p:spPr>
        <p:txBody>
          <a:bodyPr/>
          <a:lstStyle/>
          <a:p>
            <a:r>
              <a:rPr lang="en-US" dirty="0"/>
              <a:t>16 graphs</a:t>
            </a:r>
          </a:p>
          <a:p>
            <a:pPr lvl="1"/>
            <a:r>
              <a:rPr lang="en-US" dirty="0"/>
              <a:t>Real-world + synth.</a:t>
            </a:r>
          </a:p>
          <a:p>
            <a:pPr lvl="1"/>
            <a:r>
              <a:rPr lang="en-US" dirty="0"/>
              <a:t>All made undirected</a:t>
            </a:r>
          </a:p>
          <a:p>
            <a:endParaRPr lang="en-US" dirty="0"/>
          </a:p>
          <a:p>
            <a:r>
              <a:rPr lang="en-US" dirty="0"/>
              <a:t>Sizes</a:t>
            </a:r>
          </a:p>
          <a:p>
            <a:pPr lvl="1"/>
            <a:r>
              <a:rPr lang="en-US" dirty="0"/>
              <a:t>66k – 24M vertices</a:t>
            </a:r>
          </a:p>
          <a:p>
            <a:pPr lvl="1"/>
            <a:r>
              <a:rPr lang="en-US" dirty="0"/>
              <a:t>387k – 524M edges</a:t>
            </a:r>
          </a:p>
          <a:p>
            <a:pPr lvl="1"/>
            <a:r>
              <a:rPr lang="en-US" dirty="0"/>
              <a:t>0 – 214k degrees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" y="1295400"/>
            <a:ext cx="476028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726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724CD7-ABE9-435F-8662-203B86636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518644" cy="4381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 X Performance (Nodes/Second)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1682760" y="1534160"/>
            <a:ext cx="2971800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is &gt;3.9x faster on each tested graph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334000" y="2247392"/>
            <a:ext cx="2743200" cy="685800"/>
          </a:xfrm>
          <a:prstGeom prst="wedgeEllipseCallout">
            <a:avLst>
              <a:gd name="adj1" fmla="val 43363"/>
              <a:gd name="adj2" fmla="val 150119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&gt;11x faster than other codes on average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4495800" y="3041142"/>
            <a:ext cx="2514600" cy="685800"/>
          </a:xfrm>
          <a:prstGeom prst="wedgeEllipseCallout">
            <a:avLst>
              <a:gd name="adj1" fmla="val -25531"/>
              <a:gd name="adj2" fmla="val 7680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&gt;100x faster than other codes on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37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 X Runtime (in Milliseconds)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02FB-7BB2-476F-B3AC-3E15C783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15200" cy="4272025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EC218CAA-CEB7-4026-A345-17FC0059A4BF}"/>
              </a:ext>
            </a:extLst>
          </p:cNvPr>
          <p:cNvSpPr/>
          <p:nvPr/>
        </p:nvSpPr>
        <p:spPr bwMode="auto">
          <a:xfrm>
            <a:off x="2133600" y="2362200"/>
            <a:ext cx="2600960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Speedup correlates with average degree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106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665D22-26E8-4DDC-9758-D763F11A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17769"/>
            <a:ext cx="7971774" cy="4330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Size (Deterministic)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2057400" y="1371600"/>
            <a:ext cx="2895600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yields largest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set on all but one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graph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6934200" y="1676400"/>
            <a:ext cx="1600200" cy="685800"/>
          </a:xfrm>
          <a:prstGeom prst="wedgeEllipseCallout">
            <a:avLst>
              <a:gd name="adj1" fmla="val 22668"/>
              <a:gd name="adj2" fmla="val 110755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10% larger on average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68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FFB345-B1CD-4DFB-B1F6-7338E423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4240"/>
            <a:ext cx="8199673" cy="435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382000" cy="639762"/>
          </a:xfrm>
        </p:spPr>
        <p:txBody>
          <a:bodyPr/>
          <a:lstStyle/>
          <a:p>
            <a:r>
              <a:rPr lang="en-US" dirty="0"/>
              <a:t>Set Size with Different Approaches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1981200" y="1219200"/>
            <a:ext cx="2971800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Randomization does not affect ECL-MIS set size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5828998" y="3352800"/>
            <a:ext cx="2883435" cy="685800"/>
          </a:xfrm>
          <a:prstGeom prst="wedgeEllipseCallout">
            <a:avLst>
              <a:gd name="adj1" fmla="val 36816"/>
              <a:gd name="adj2" fmla="val -12162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Random permutation yields 11% smaller sets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6019800" y="1357884"/>
            <a:ext cx="2959634" cy="685800"/>
          </a:xfrm>
          <a:prstGeom prst="wedgeEllipseCallout">
            <a:avLst>
              <a:gd name="adj1" fmla="val 30242"/>
              <a:gd name="adj2" fmla="val 152066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Random selection yields 2.0% smaller 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680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0533D0-6832-4C38-AD70-BFA74E06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51" y="1324587"/>
            <a:ext cx="7599849" cy="437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Optimizations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707187" cy="457200"/>
          </a:xfrm>
        </p:spPr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2133600" y="1447800"/>
            <a:ext cx="2883435" cy="685800"/>
          </a:xfrm>
          <a:prstGeom prst="wedgeEllipseCallout">
            <a:avLst>
              <a:gd name="adj1" fmla="val 72152"/>
              <a:gd name="adj2" fmla="val 7773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Using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16-bit values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yields a 14% slowdown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454656" y="2227834"/>
            <a:ext cx="2883435" cy="685800"/>
          </a:xfrm>
          <a:prstGeom prst="wedgeEllipseCallout">
            <a:avLst>
              <a:gd name="adj1" fmla="val 72454"/>
              <a:gd name="adj2" fmla="val 4853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Using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32-bit values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yields a 33% slowdown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743200" y="2971800"/>
            <a:ext cx="2971800" cy="685800"/>
          </a:xfrm>
          <a:prstGeom prst="wedgeEllipseCallout">
            <a:avLst>
              <a:gd name="adj1" fmla="val 71282"/>
              <a:gd name="adj2" fmla="val 4980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using randomization yields a 8% slowdown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5980371" y="1374946"/>
            <a:ext cx="3060165" cy="685800"/>
          </a:xfrm>
          <a:prstGeom prst="wedgeEllipseCallout">
            <a:avLst>
              <a:gd name="adj1" fmla="val -26455"/>
              <a:gd name="adj2" fmla="val 11922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Synchronous execution yields an 26% slowdown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5987483" y="2674603"/>
            <a:ext cx="3060165" cy="685800"/>
          </a:xfrm>
          <a:prstGeom prst="wedgeEllipseCallout">
            <a:avLst>
              <a:gd name="adj1" fmla="val -3822"/>
              <a:gd name="adj2" fmla="val -92421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Using 2 separate arrays yields an 18% slowdown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5987484" y="3931339"/>
            <a:ext cx="3060165" cy="685800"/>
          </a:xfrm>
          <a:prstGeom prst="wedgeEllipseCallout">
            <a:avLst>
              <a:gd name="adj1" fmla="val -15489"/>
              <a:gd name="adj2" fmla="val -8480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Visiting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all neighbors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yields a 56% slowdown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1447800" y="3907971"/>
            <a:ext cx="3060165" cy="685800"/>
          </a:xfrm>
          <a:prstGeom prst="wedgeEllipseCallout">
            <a:avLst>
              <a:gd name="adj1" fmla="val 45411"/>
              <a:gd name="adj2" fmla="val 90436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Combination of optimizations is key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1447800" y="3886200"/>
            <a:ext cx="3060165" cy="685800"/>
          </a:xfrm>
          <a:prstGeom prst="wedgeEllipseCallout">
            <a:avLst>
              <a:gd name="adj1" fmla="val -33702"/>
              <a:gd name="adj2" fmla="val -11781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Combination of optimizations is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977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2903A-668C-44EE-BF33-6EB1885D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36" y="1410643"/>
            <a:ext cx="4037469" cy="4228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1496F-A65C-49BF-B3C3-1096864C1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0" y="1410643"/>
            <a:ext cx="4047355" cy="4228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CPU Codes (Averages)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Oval Callout 9"/>
          <p:cNvSpPr/>
          <p:nvPr/>
        </p:nvSpPr>
        <p:spPr bwMode="auto">
          <a:xfrm>
            <a:off x="1524000" y="3016229"/>
            <a:ext cx="2895600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is fastest on all but one tested graph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1690741" y="2094035"/>
            <a:ext cx="2743200" cy="685800"/>
          </a:xfrm>
          <a:prstGeom prst="wedgeEllipseCallout">
            <a:avLst>
              <a:gd name="adj1" fmla="val -55324"/>
              <a:gd name="adj2" fmla="val -35955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&gt;4.0x faster than CPU codes on average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5738096" y="2674016"/>
            <a:ext cx="2870106" cy="685800"/>
          </a:xfrm>
          <a:prstGeom prst="wedgeEllipseCallout">
            <a:avLst>
              <a:gd name="adj1" fmla="val 8636"/>
              <a:gd name="adj2" fmla="val 3583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yields largest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set on 15 of 16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graphs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6248400" y="1876620"/>
            <a:ext cx="2286000" cy="685800"/>
          </a:xfrm>
          <a:prstGeom prst="wedgeEllipseCallout">
            <a:avLst>
              <a:gd name="adj1" fmla="val -67248"/>
              <a:gd name="adj2" fmla="val 1560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10% to 12% larger on average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51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ECL-MIS algorithm for massively-parallel devices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Fastest</a:t>
            </a:r>
            <a:r>
              <a:rPr lang="en-US" dirty="0"/>
              <a:t> MIS runtimes on modern GPUs</a:t>
            </a:r>
          </a:p>
          <a:p>
            <a:pPr>
              <a:spcBef>
                <a:spcPts val="1800"/>
              </a:spcBef>
            </a:pPr>
            <a:r>
              <a:rPr lang="en-US" dirty="0"/>
              <a:t>Randomized permutation selection function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Largest</a:t>
            </a:r>
            <a:r>
              <a:rPr lang="en-US" dirty="0"/>
              <a:t> set sizes among many MIS algorithms</a:t>
            </a:r>
          </a:p>
          <a:p>
            <a:pPr>
              <a:spcBef>
                <a:spcPts val="1800"/>
              </a:spcBef>
            </a:pPr>
            <a:r>
              <a:rPr lang="en-US" dirty="0"/>
              <a:t>New optimizations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Enhance performance and reduce memory footprint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726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IS Comparison (Set Size)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A6231-EAA6-41F6-AA87-35D4436C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371600"/>
            <a:ext cx="7680960" cy="4147823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CF8072F0-CEAE-4C02-B363-126F57125698}"/>
              </a:ext>
            </a:extLst>
          </p:cNvPr>
          <p:cNvSpPr/>
          <p:nvPr/>
        </p:nvSpPr>
        <p:spPr bwMode="auto">
          <a:xfrm>
            <a:off x="4731512" y="3135380"/>
            <a:ext cx="2667000" cy="685800"/>
          </a:xfrm>
          <a:prstGeom prst="wedgeEllipseCallout">
            <a:avLst>
              <a:gd name="adj1" fmla="val 34261"/>
              <a:gd name="adj2" fmla="val -683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reduces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MuIS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/MIS gap by 2/3</a:t>
            </a:r>
          </a:p>
        </p:txBody>
      </p:sp>
      <p:sp>
        <p:nvSpPr>
          <p:cNvPr id="7" name="Oval Callout 7">
            <a:extLst>
              <a:ext uri="{FF2B5EF4-FFF2-40B4-BE49-F238E27FC236}">
                <a16:creationId xmlns:a16="http://schemas.microsoft.com/office/drawing/2014/main" id="{590D6277-77BE-413B-B1A0-D94CC3B2400F}"/>
              </a:ext>
            </a:extLst>
          </p:cNvPr>
          <p:cNvSpPr/>
          <p:nvPr/>
        </p:nvSpPr>
        <p:spPr bwMode="auto">
          <a:xfrm>
            <a:off x="1223264" y="2971800"/>
            <a:ext cx="2895600" cy="685800"/>
          </a:xfrm>
          <a:prstGeom prst="wedgeEllipseCallout">
            <a:avLst>
              <a:gd name="adj1" fmla="val -43914"/>
              <a:gd name="adj2" fmla="val -15320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27% gap in worst case, </a:t>
            </a:r>
            <a:r>
              <a:rPr lang="en-US" sz="1400" dirty="0"/>
              <a:t>otherwise within ~10%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A210E2F-4D01-4415-BB9B-B9D31B126983}"/>
              </a:ext>
            </a:extLst>
          </p:cNvPr>
          <p:cNvSpPr/>
          <p:nvPr/>
        </p:nvSpPr>
        <p:spPr bwMode="auto">
          <a:xfrm>
            <a:off x="6065012" y="2133600"/>
            <a:ext cx="2049272" cy="685800"/>
          </a:xfrm>
          <a:prstGeom prst="wedgeEllipseCallout">
            <a:avLst>
              <a:gd name="adj1" fmla="val 45822"/>
              <a:gd name="adj2" fmla="val -11172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Less than 6% gap on average</a:t>
            </a:r>
          </a:p>
        </p:txBody>
      </p:sp>
      <p:sp>
        <p:nvSpPr>
          <p:cNvPr id="9" name="Oval Callout 7">
            <a:extLst>
              <a:ext uri="{FF2B5EF4-FFF2-40B4-BE49-F238E27FC236}">
                <a16:creationId xmlns:a16="http://schemas.microsoft.com/office/drawing/2014/main" id="{7AB5224A-20F1-47F3-A3D9-1B5207F2A6E6}"/>
              </a:ext>
            </a:extLst>
          </p:cNvPr>
          <p:cNvSpPr/>
          <p:nvPr/>
        </p:nvSpPr>
        <p:spPr bwMode="auto">
          <a:xfrm>
            <a:off x="2438400" y="2253490"/>
            <a:ext cx="3581400" cy="685800"/>
          </a:xfrm>
          <a:prstGeom prst="wedgeEllipseCallout">
            <a:avLst>
              <a:gd name="adj1" fmla="val 27811"/>
              <a:gd name="adj2" fmla="val -13839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PBBS &amp;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IrGL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always &lt;96%, ECL-MIS &gt;96%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9/16 cases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565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IS Comparison (Runtime)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DECA8-7649-4175-8E71-0B90C3CE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280160"/>
            <a:ext cx="6949440" cy="4568966"/>
          </a:xfrm>
          <a:prstGeom prst="rect">
            <a:avLst/>
          </a:prstGeom>
        </p:spPr>
      </p:pic>
      <p:sp>
        <p:nvSpPr>
          <p:cNvPr id="6" name="Oval Callout 7">
            <a:extLst>
              <a:ext uri="{FF2B5EF4-FFF2-40B4-BE49-F238E27FC236}">
                <a16:creationId xmlns:a16="http://schemas.microsoft.com/office/drawing/2014/main" id="{F3DC47A4-EF12-4763-853F-150FA88791CC}"/>
              </a:ext>
            </a:extLst>
          </p:cNvPr>
          <p:cNvSpPr/>
          <p:nvPr/>
        </p:nvSpPr>
        <p:spPr bwMode="auto">
          <a:xfrm>
            <a:off x="152400" y="3352800"/>
            <a:ext cx="3048000" cy="685800"/>
          </a:xfrm>
          <a:prstGeom prst="wedgeEllipseCallout">
            <a:avLst>
              <a:gd name="adj1" fmla="val -34006"/>
              <a:gd name="adj2" fmla="val -1690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ECL-MIS is 3 to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7 orders of magnitude faster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Callout 7">
            <a:extLst>
              <a:ext uri="{FF2B5EF4-FFF2-40B4-BE49-F238E27FC236}">
                <a16:creationId xmlns:a16="http://schemas.microsoft.com/office/drawing/2014/main" id="{7849EBB5-24CB-4805-8CF0-AFC4866C2E2C}"/>
              </a:ext>
            </a:extLst>
          </p:cNvPr>
          <p:cNvSpPr/>
          <p:nvPr/>
        </p:nvSpPr>
        <p:spPr bwMode="auto">
          <a:xfrm>
            <a:off x="304800" y="2133600"/>
            <a:ext cx="2667000" cy="685800"/>
          </a:xfrm>
          <a:prstGeom prst="wedgeEllipseCallout">
            <a:avLst>
              <a:gd name="adj1" fmla="val -34006"/>
              <a:gd name="adj2" fmla="val -1690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KaMIS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&amp;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NearLinear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are serial CPU codes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741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ECL-MIS maximal independent set algorithm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Fastest</a:t>
            </a:r>
            <a:r>
              <a:rPr lang="en-US" dirty="0"/>
              <a:t> GPU implementation (due to optimizations)</a:t>
            </a:r>
          </a:p>
          <a:p>
            <a:pPr lvl="1"/>
            <a:r>
              <a:rPr lang="en-US" dirty="0"/>
              <a:t>Produces </a:t>
            </a:r>
            <a:r>
              <a:rPr lang="en-US" dirty="0">
                <a:solidFill>
                  <a:srgbClr val="FF0000"/>
                </a:solidFill>
              </a:rPr>
              <a:t>larger</a:t>
            </a:r>
            <a:r>
              <a:rPr lang="en-US" dirty="0"/>
              <a:t> sets (due to permutation selection)</a:t>
            </a:r>
          </a:p>
          <a:p>
            <a:pPr>
              <a:spcBef>
                <a:spcPts val="600"/>
              </a:spcBef>
            </a:pPr>
            <a:r>
              <a:rPr lang="en-US" dirty="0"/>
              <a:t>Atomic-free asynchronous CUDA 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Encodes vertex state and priority in single byte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http://cs.txstate.edu/~burtscher/research/ECL-MIS/</a:t>
            </a:r>
            <a:endParaRPr lang="en-US" dirty="0"/>
          </a:p>
          <a:p>
            <a:r>
              <a:rPr lang="en-US" dirty="0"/>
              <a:t>Acknowledgments</a:t>
            </a:r>
          </a:p>
          <a:p>
            <a:pPr lvl="1"/>
            <a:r>
              <a:rPr lang="en-US" dirty="0"/>
              <a:t>NSF grant 1406304</a:t>
            </a:r>
          </a:p>
          <a:p>
            <a:pPr lvl="1"/>
            <a:r>
              <a:rPr lang="en-US" dirty="0" err="1"/>
              <a:t>Nvidia</a:t>
            </a:r>
            <a:r>
              <a:rPr lang="en-US" dirty="0"/>
              <a:t> donations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88" y="4477068"/>
            <a:ext cx="2067284" cy="100933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16613"/>
            <a:ext cx="1284551" cy="7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9694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639762"/>
          </a:xfrm>
        </p:spPr>
        <p:txBody>
          <a:bodyPr lIns="0" tIns="0" rIns="0" bIns="0"/>
          <a:lstStyle/>
          <a:p>
            <a:pPr algn="ctr"/>
            <a:r>
              <a:rPr lang="en-US" dirty="0"/>
              <a:t>Serial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641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Start with empty set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Set = {}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392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7" idx="4"/>
            <a:endCxn id="11" idx="0"/>
          </p:cNvCxnSpPr>
          <p:nvPr/>
        </p:nvCxnSpPr>
        <p:spPr bwMode="auto">
          <a:xfrm>
            <a:off x="2480854" y="3325094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3"/>
            <a:endCxn id="11" idx="6"/>
          </p:cNvCxnSpPr>
          <p:nvPr/>
        </p:nvCxnSpPr>
        <p:spPr bwMode="auto">
          <a:xfrm flipH="1">
            <a:off x="2755174" y="3244748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6" idx="2"/>
            <a:endCxn id="7" idx="6"/>
          </p:cNvCxnSpPr>
          <p:nvPr/>
        </p:nvCxnSpPr>
        <p:spPr bwMode="auto">
          <a:xfrm flipH="1">
            <a:off x="2755174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17" idx="2"/>
            <a:endCxn id="16" idx="6"/>
          </p:cNvCxnSpPr>
          <p:nvPr/>
        </p:nvCxnSpPr>
        <p:spPr bwMode="auto">
          <a:xfrm flipH="1">
            <a:off x="3701687" y="3050774"/>
            <a:ext cx="397873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9" idx="3"/>
            <a:endCxn id="14" idx="7"/>
          </p:cNvCxnSpPr>
          <p:nvPr/>
        </p:nvCxnSpPr>
        <p:spPr bwMode="auto">
          <a:xfrm flipH="1">
            <a:off x="1728315" y="2324801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9" idx="2"/>
            <a:endCxn id="13" idx="7"/>
          </p:cNvCxnSpPr>
          <p:nvPr/>
        </p:nvCxnSpPr>
        <p:spPr bwMode="auto">
          <a:xfrm flipH="1">
            <a:off x="794494" y="2130827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4"/>
            <a:endCxn id="7" idx="0"/>
          </p:cNvCxnSpPr>
          <p:nvPr/>
        </p:nvCxnSpPr>
        <p:spPr bwMode="auto">
          <a:xfrm>
            <a:off x="2480854" y="2405147"/>
            <a:ext cx="0" cy="3713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4" idx="5"/>
            <a:endCxn id="11" idx="1"/>
          </p:cNvCxnSpPr>
          <p:nvPr/>
        </p:nvCxnSpPr>
        <p:spPr bwMode="auto">
          <a:xfrm>
            <a:off x="1728315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9" idx="6"/>
            <a:endCxn id="17" idx="1"/>
          </p:cNvCxnSpPr>
          <p:nvPr/>
        </p:nvCxnSpPr>
        <p:spPr bwMode="auto">
          <a:xfrm>
            <a:off x="2755174" y="2130827"/>
            <a:ext cx="1424732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3" idx="5"/>
            <a:endCxn id="11" idx="2"/>
          </p:cNvCxnSpPr>
          <p:nvPr/>
        </p:nvCxnSpPr>
        <p:spPr bwMode="auto">
          <a:xfrm>
            <a:off x="794494" y="3244748"/>
            <a:ext cx="1412040" cy="72597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3"/>
            <a:endCxn id="23" idx="0"/>
          </p:cNvCxnSpPr>
          <p:nvPr/>
        </p:nvCxnSpPr>
        <p:spPr bwMode="auto">
          <a:xfrm flipH="1">
            <a:off x="1892041" y="4164695"/>
            <a:ext cx="39483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22" idx="0"/>
          </p:cNvCxnSpPr>
          <p:nvPr/>
        </p:nvCxnSpPr>
        <p:spPr bwMode="auto">
          <a:xfrm>
            <a:off x="2674828" y="4164695"/>
            <a:ext cx="397959" cy="45245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3" idx="6"/>
            <a:endCxn id="22" idx="2"/>
          </p:cNvCxnSpPr>
          <p:nvPr/>
        </p:nvCxnSpPr>
        <p:spPr bwMode="auto">
          <a:xfrm>
            <a:off x="2166361" y="4891473"/>
            <a:ext cx="632106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6" idx="3"/>
            <a:endCxn id="11" idx="7"/>
          </p:cNvCxnSpPr>
          <p:nvPr/>
        </p:nvCxnSpPr>
        <p:spPr bwMode="auto">
          <a:xfrm flipH="1">
            <a:off x="2674828" y="3244748"/>
            <a:ext cx="558565" cy="53199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Algorithm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6612" y="1323975"/>
            <a:ext cx="4116387" cy="4479925"/>
          </a:xfrm>
        </p:spPr>
        <p:txBody>
          <a:bodyPr/>
          <a:lstStyle/>
          <a:p>
            <a:r>
              <a:rPr lang="en-US" dirty="0"/>
              <a:t>Repeating steps</a:t>
            </a:r>
          </a:p>
          <a:p>
            <a:pPr lvl="1"/>
            <a:r>
              <a:rPr lang="en-US" dirty="0"/>
              <a:t>Visit unvisited vertex</a:t>
            </a:r>
          </a:p>
          <a:p>
            <a:pPr lvl="1"/>
            <a:r>
              <a:rPr lang="en-US" dirty="0"/>
              <a:t>Add vertex to set if no graph neighbors in set</a:t>
            </a:r>
          </a:p>
          <a:p>
            <a:pPr lvl="3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has no neighbor in set</a:t>
            </a:r>
          </a:p>
          <a:p>
            <a:pPr lvl="1"/>
            <a:r>
              <a:rPr lang="en-US" dirty="0"/>
              <a:t>Add vertex 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  <a:p>
            <a:pPr lvl="3"/>
            <a:endParaRPr lang="en-US" dirty="0"/>
          </a:p>
          <a:p>
            <a:r>
              <a:rPr lang="en-US" dirty="0"/>
              <a:t>Set = {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High-Quality and Fast MIS Algorithm</a:t>
            </a:r>
            <a:endParaRPr lang="en-US" dirty="0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C2A9-8E48-4712-9145-167BB8E3D8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206534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206534" y="3696401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g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620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1260021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153047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99560" y="2776454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06534" y="1856507"/>
            <a:ext cx="548640" cy="5486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dirty="0"/>
              <a:t>a</a:t>
            </a:r>
            <a:endParaRPr kumimoji="0" lang="en-US" sz="4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798467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en-US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17721" y="4617153"/>
            <a:ext cx="548640" cy="5486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endParaRPr kumimoji="0" lang="en-US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53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5.9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5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5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4.7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6.6|8.8|21.4|24.2|19.9|9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1.4|9.7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5.3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5.3|4.5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28961</TotalTime>
  <Words>2879</Words>
  <Application>Microsoft Office PowerPoint</Application>
  <PresentationFormat>On-screen Show (4:3)</PresentationFormat>
  <Paragraphs>974</Paragraphs>
  <Slides>62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Tahoma</vt:lpstr>
      <vt:lpstr>Wingdings</vt:lpstr>
      <vt:lpstr>Blends</vt:lpstr>
      <vt:lpstr>A High-Quality and Fast Maximal Independent Set Algorithm for GPUs</vt:lpstr>
      <vt:lpstr>Overview</vt:lpstr>
      <vt:lpstr>Maximal Independent Set</vt:lpstr>
      <vt:lpstr>Importance of MIS</vt:lpstr>
      <vt:lpstr>Importance of MIS (cont.)</vt:lpstr>
      <vt:lpstr>Highlights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Serial Algorithm</vt:lpstr>
      <vt:lpstr>Luby’s Random-Priority Parallel MIS Algorithm</vt:lpstr>
      <vt:lpstr>Random-Priority Algorithm (Luby)</vt:lpstr>
      <vt:lpstr>Random-Priority Algorithm (Luby)</vt:lpstr>
      <vt:lpstr>Random-Priority Algorithm (Luby)</vt:lpstr>
      <vt:lpstr>Random-Priority Algorithm (Luby)</vt:lpstr>
      <vt:lpstr>Random-Priority Algorithm (Luby)</vt:lpstr>
      <vt:lpstr>Random-Priority Algorithm (Luby)</vt:lpstr>
      <vt:lpstr>Random-Priority Algorithm (Luby)</vt:lpstr>
      <vt:lpstr>Random-Permutation Parallel MIS Algorithm</vt:lpstr>
      <vt:lpstr>Random-Permutation Algorithm</vt:lpstr>
      <vt:lpstr>Random-Permutation Algorithm</vt:lpstr>
      <vt:lpstr>Random-Permutation Algorithm</vt:lpstr>
      <vt:lpstr>Random-Permutation Algorithm</vt:lpstr>
      <vt:lpstr>Random-Permutation Algorithm</vt:lpstr>
      <vt:lpstr>Random-Permutation Algorithm</vt:lpstr>
      <vt:lpstr>Luby’s Random-Selection Parallel MIS Algorithm</vt:lpstr>
      <vt:lpstr>Random-Selection Algorithm (Luby)</vt:lpstr>
      <vt:lpstr>Random-Selection Algorithm (Luby)</vt:lpstr>
      <vt:lpstr>Random-Selection Algorithm (Luby)</vt:lpstr>
      <vt:lpstr>Random-Selection Algorithm (Luby)</vt:lpstr>
      <vt:lpstr>Random-Selection Algorithm (Luby)</vt:lpstr>
      <vt:lpstr>Random-Selection Algorithm (Luby)</vt:lpstr>
      <vt:lpstr>Random-Selection Algorithm (Luby)</vt:lpstr>
      <vt:lpstr>ECL-MIS Our Permutation-Selection Parallel MIS Algorithm</vt:lpstr>
      <vt:lpstr>Our Permutation-Selection Algorithm</vt:lpstr>
      <vt:lpstr>Our Permutation-Selection Algorithm</vt:lpstr>
      <vt:lpstr>Our Permutation-Selection Algorithm</vt:lpstr>
      <vt:lpstr>Our Permutation-Selection Algorithm</vt:lpstr>
      <vt:lpstr>Our Permutation-Selection Algorithm</vt:lpstr>
      <vt:lpstr>Our Permutation-Selection Algorithm</vt:lpstr>
      <vt:lpstr>Our Permutation-Selection Algorithm</vt:lpstr>
      <vt:lpstr>ECL-MIS Features</vt:lpstr>
      <vt:lpstr>Combining/Encoding Information</vt:lpstr>
      <vt:lpstr>Permutation-Selection Function</vt:lpstr>
      <vt:lpstr>Methodology</vt:lpstr>
      <vt:lpstr>Input Graphs</vt:lpstr>
      <vt:lpstr>Titan X Performance (Nodes/Second)</vt:lpstr>
      <vt:lpstr>Titan X Runtime (in Milliseconds)</vt:lpstr>
      <vt:lpstr>Set Size (Deterministic)</vt:lpstr>
      <vt:lpstr>Set Size with Different Approaches</vt:lpstr>
      <vt:lpstr>Performance Optimizations</vt:lpstr>
      <vt:lpstr>Comparison to CPU Codes (Averages)</vt:lpstr>
      <vt:lpstr>Maximum IS Comparison (Set Size)</vt:lpstr>
      <vt:lpstr>Maximum IS Comparison (Runtime)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Floating-Point Data Compression at 75 Gb/s</dc:title>
  <dc:creator>Martin Burtscher</dc:creator>
  <cp:lastModifiedBy>Martin Burtscher</cp:lastModifiedBy>
  <cp:revision>2004</cp:revision>
  <cp:lastPrinted>1601-01-01T00:00:00Z</cp:lastPrinted>
  <dcterms:created xsi:type="dcterms:W3CDTF">2004-05-06T20:27:51Z</dcterms:created>
  <dcterms:modified xsi:type="dcterms:W3CDTF">2019-05-06T16:36:02Z</dcterms:modified>
</cp:coreProperties>
</file>