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688" r:id="rId3"/>
    <p:sldId id="697" r:id="rId4"/>
    <p:sldId id="698" r:id="rId5"/>
    <p:sldId id="710" r:id="rId6"/>
    <p:sldId id="711" r:id="rId7"/>
    <p:sldId id="699" r:id="rId8"/>
    <p:sldId id="700" r:id="rId9"/>
    <p:sldId id="701" r:id="rId10"/>
    <p:sldId id="712" r:id="rId11"/>
    <p:sldId id="713" r:id="rId12"/>
    <p:sldId id="460" r:id="rId13"/>
    <p:sldId id="707" r:id="rId14"/>
    <p:sldId id="718" r:id="rId15"/>
    <p:sldId id="719" r:id="rId16"/>
    <p:sldId id="717" r:id="rId17"/>
    <p:sldId id="708" r:id="rId18"/>
  </p:sldIdLst>
  <p:sldSz cx="9144000" cy="6858000" type="screen4x3"/>
  <p:notesSz cx="6946900" cy="92075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336699"/>
    <a:srgbClr val="006699"/>
    <a:srgbClr val="3366CC"/>
    <a:srgbClr val="0033CC"/>
    <a:srgbClr val="969696"/>
    <a:srgbClr val="DDDDDD"/>
    <a:srgbClr val="C0C0C0"/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15" autoAdjust="0"/>
    <p:restoredTop sz="95515" autoAdjust="0"/>
  </p:normalViewPr>
  <p:slideViewPr>
    <p:cSldViewPr>
      <p:cViewPr varScale="1">
        <p:scale>
          <a:sx n="93" d="100"/>
          <a:sy n="93" d="100"/>
        </p:scale>
        <p:origin x="1121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71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471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ahoma" pitchFamily="34" charset="0"/>
              </a:defRPr>
            </a:lvl1pPr>
          </a:lstStyle>
          <a:p>
            <a:fld id="{DD978F5E-19E5-42A7-A065-E4EA71ECC80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189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4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73563"/>
            <a:ext cx="50958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471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ahoma" pitchFamily="34" charset="0"/>
              </a:defRPr>
            </a:lvl1pPr>
          </a:lstStyle>
          <a:p>
            <a:fld id="{63EA9836-303D-4056-B115-97A20F820B1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3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A9836-303D-4056-B115-97A20F820B1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73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A9836-303D-4056-B115-97A20F820B1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0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A9836-303D-4056-B115-97A20F820B1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62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55613" y="1141413"/>
            <a:ext cx="8226425" cy="1919287"/>
          </a:xfrm>
        </p:spPr>
        <p:txBody>
          <a:bodyPr lIns="91440"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563938"/>
            <a:ext cx="8226425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9491F1F5-4FD5-4701-8651-B6E66F92959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5554" name="Rectangle 18"/>
          <p:cNvSpPr>
            <a:spLocks noChangeArrowheads="1"/>
          </p:cNvSpPr>
          <p:nvPr userDrawn="1"/>
        </p:nvSpPr>
        <p:spPr bwMode="gray">
          <a:xfrm>
            <a:off x="547688" y="3276600"/>
            <a:ext cx="8043862" cy="26988"/>
          </a:xfrm>
          <a:prstGeom prst="rect">
            <a:avLst/>
          </a:prstGeom>
          <a:gradFill rotWithShape="0">
            <a:gsLst>
              <a:gs pos="0">
                <a:srgbClr val="333395">
                  <a:gamma/>
                  <a:tint val="24706"/>
                  <a:invGamma/>
                </a:srgbClr>
              </a:gs>
              <a:gs pos="50000">
                <a:srgbClr val="333395"/>
              </a:gs>
              <a:gs pos="100000">
                <a:srgbClr val="333395">
                  <a:gamma/>
                  <a:tint val="2470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US" sz="2400" dirty="0"/>
          </a:p>
        </p:txBody>
      </p:sp>
      <p:pic>
        <p:nvPicPr>
          <p:cNvPr id="65556" name="Picture 20" descr="C:\Martin\Talks\JobTalk\menu0bild.jpg"/>
          <p:cNvPicPr>
            <a:picLocks noChangeAspect="1" noChangeArrowheads="1"/>
          </p:cNvPicPr>
          <p:nvPr userDrawn="1"/>
        </p:nvPicPr>
        <p:blipFill>
          <a:blip r:embed="rId2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-328613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7" name="Picture 21" descr="C:\Martin\Talks\JobTalk\menu0bildmir.JPG"/>
          <p:cNvPicPr>
            <a:picLocks noChangeAspect="1" noChangeArrowheads="1"/>
          </p:cNvPicPr>
          <p:nvPr userDrawn="1"/>
        </p:nvPicPr>
        <p:blipFill>
          <a:blip r:embed="rId3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47688"/>
            <a:ext cx="2057400" cy="5256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7688"/>
            <a:ext cx="6019800" cy="5256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23975"/>
            <a:ext cx="8226425" cy="2163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40138"/>
            <a:ext cx="8226425" cy="2163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63261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8783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23975"/>
            <a:ext cx="8226425" cy="4479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52593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3BD80475-FB4C-4631-B1F6-3BF1B3F77F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075"/>
            <a:ext cx="8226425" cy="4479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63261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9128C3A0-0B0F-41AE-8690-F6AFB346F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63261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1A3A3E02-7133-44D2-A69A-0DB94D074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7259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37" name="Picture 25" descr="C:\Martin\Talks\JobTalk\menu0bildmir.JPG"/>
          <p:cNvPicPr>
            <a:picLocks noChangeAspect="1" noChangeArrowheads="1"/>
          </p:cNvPicPr>
          <p:nvPr userDrawn="1"/>
        </p:nvPicPr>
        <p:blipFill>
          <a:blip r:embed="rId16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36" name="Picture 24" descr="C:\Martin\Talks\JobTalk\menu0bild.jpg"/>
          <p:cNvPicPr>
            <a:picLocks noChangeAspect="1" noChangeArrowheads="1"/>
          </p:cNvPicPr>
          <p:nvPr userDrawn="1"/>
        </p:nvPicPr>
        <p:blipFill>
          <a:blip r:embed="rId17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-319088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768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14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3975"/>
            <a:ext cx="8226425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59690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</a:defRPr>
            </a:lvl1pPr>
          </a:lstStyle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98813" y="5969000"/>
            <a:ext cx="548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  <a:cs typeface="Times New Roman" charset="0"/>
              </a:defRPr>
            </a:lvl1pPr>
          </a:lstStyle>
          <a:p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ransition/>
  <p:hf hdr="0" ftr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7B7BD1"/>
        </a:buClr>
        <a:buSzPct val="95000"/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282D4"/>
        </a:buClr>
        <a:buSzPct val="90000"/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8A8AD6"/>
        </a:buClr>
        <a:buSzPct val="80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0" y="990600"/>
            <a:ext cx="9143999" cy="1904999"/>
          </a:xfrm>
        </p:spPr>
        <p:txBody>
          <a:bodyPr/>
          <a:lstStyle/>
          <a:p>
            <a:r>
              <a:rPr lang="en-US" sz="3800" dirty="0"/>
              <a:t>Parallel Prefix Sums and Scans</a:t>
            </a:r>
          </a:p>
        </p:txBody>
      </p:sp>
      <p:sp>
        <p:nvSpPr>
          <p:cNvPr id="36966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598862"/>
            <a:ext cx="8226425" cy="2116138"/>
          </a:xfrm>
        </p:spPr>
        <p:txBody>
          <a:bodyPr/>
          <a:lstStyle/>
          <a:p>
            <a:r>
              <a:rPr lang="en-US" dirty="0"/>
              <a:t>Martin Burtscher</a:t>
            </a:r>
          </a:p>
          <a:p>
            <a:pPr>
              <a:spcBef>
                <a:spcPts val="200"/>
              </a:spcBef>
            </a:pPr>
            <a:r>
              <a:rPr lang="en-US" dirty="0"/>
              <a:t>Department of Computer Science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495800"/>
            <a:ext cx="2743200" cy="133934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305800" cy="639762"/>
          </a:xfrm>
        </p:spPr>
        <p:txBody>
          <a:bodyPr/>
          <a:lstStyle/>
          <a:p>
            <a:r>
              <a:rPr lang="en-US" dirty="0"/>
              <a:t>Parallel Exclusive Prefix Sum (Step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O(log </a:t>
            </a:r>
            <a:r>
              <a:rPr lang="en-US" i="1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) steps </a:t>
            </a:r>
            <a:r>
              <a:rPr lang="en-US" dirty="0"/>
              <a:t>(serial requires O(</a:t>
            </a:r>
            <a:r>
              <a:rPr lang="en-US" i="1" dirty="0"/>
              <a:t>n</a:t>
            </a:r>
            <a:r>
              <a:rPr lang="en-US" dirty="0"/>
              <a:t>) steps)</a:t>
            </a:r>
          </a:p>
          <a:p>
            <a:r>
              <a:rPr lang="en-US" dirty="0">
                <a:solidFill>
                  <a:srgbClr val="FF0000"/>
                </a:solidFill>
              </a:rPr>
              <a:t>O(</a:t>
            </a:r>
            <a:r>
              <a:rPr lang="en-US" i="1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) work </a:t>
            </a:r>
            <a:r>
              <a:rPr lang="en-US" dirty="0"/>
              <a:t>(serial also performs O(</a:t>
            </a:r>
            <a:r>
              <a:rPr lang="en-US" i="1" dirty="0"/>
              <a:t>n</a:t>
            </a:r>
            <a:r>
              <a:rPr lang="en-US" dirty="0"/>
              <a:t>) work)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4212" y="5030216"/>
            <a:ext cx="7772400" cy="457200"/>
            <a:chOff x="3276600" y="2057400"/>
            <a:chExt cx="2438400" cy="381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4800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105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6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410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276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581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886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1910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4958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4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02747" y="4216400"/>
            <a:ext cx="7772400" cy="457200"/>
            <a:chOff x="3276600" y="3962400"/>
            <a:chExt cx="2438400" cy="3810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4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6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6</a:t>
              </a:r>
              <a:r>
                <a:rPr lang="en-US" sz="2000" dirty="0"/>
                <a:t>..a</a:t>
              </a:r>
              <a:r>
                <a:rPr lang="en-US" sz="2000" baseline="-25000" dirty="0"/>
                <a:t>7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2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2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4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02747" y="3402584"/>
            <a:ext cx="7772400" cy="457200"/>
            <a:chOff x="3276600" y="3962400"/>
            <a:chExt cx="2438400" cy="3810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4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6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4</a:t>
              </a:r>
              <a:r>
                <a:rPr lang="en-US" sz="2000" dirty="0"/>
                <a:t>..a</a:t>
              </a:r>
              <a:r>
                <a:rPr lang="en-US" sz="2000" baseline="-25000" dirty="0"/>
                <a:t>7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2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4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2747" y="2553249"/>
            <a:ext cx="7772400" cy="457200"/>
            <a:chOff x="3276600" y="3962400"/>
            <a:chExt cx="2438400" cy="38100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4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6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7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2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4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cxnSp>
        <p:nvCxnSpPr>
          <p:cNvPr id="42" name="Straight Arrow Connector 41"/>
          <p:cNvCxnSpPr/>
          <p:nvPr/>
        </p:nvCxnSpPr>
        <p:spPr bwMode="auto">
          <a:xfrm flipV="1">
            <a:off x="1217098" y="4673600"/>
            <a:ext cx="840302" cy="368808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 flipV="1">
            <a:off x="2047875" y="4647184"/>
            <a:ext cx="9525" cy="381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H="1" flipV="1">
            <a:off x="4098409" y="4646305"/>
            <a:ext cx="9525" cy="381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H="1" flipV="1">
            <a:off x="6055281" y="4646305"/>
            <a:ext cx="9525" cy="381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H="1" flipV="1">
            <a:off x="7966074" y="4648886"/>
            <a:ext cx="9525" cy="381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3239078" y="4668108"/>
            <a:ext cx="840302" cy="368808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V="1">
            <a:off x="5192197" y="4673600"/>
            <a:ext cx="840302" cy="368808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V="1">
            <a:off x="7114251" y="4675303"/>
            <a:ext cx="840302" cy="368808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V="1">
            <a:off x="2194331" y="3855711"/>
            <a:ext cx="1869817" cy="355161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H="1" flipV="1">
            <a:off x="4094163" y="3833945"/>
            <a:ext cx="9525" cy="381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V="1">
            <a:off x="6099841" y="3861363"/>
            <a:ext cx="1869817" cy="355161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 flipV="1">
            <a:off x="7982227" y="3833945"/>
            <a:ext cx="4763" cy="3986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V="1">
            <a:off x="4103171" y="3035324"/>
            <a:ext cx="3851382" cy="353031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 flipV="1">
            <a:off x="7954553" y="3023798"/>
            <a:ext cx="4763" cy="39869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7896656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305800" cy="639762"/>
          </a:xfrm>
        </p:spPr>
        <p:txBody>
          <a:bodyPr/>
          <a:lstStyle/>
          <a:p>
            <a:r>
              <a:rPr lang="en-US" dirty="0"/>
              <a:t>Parallel Exclusive Prefix Sum (Step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4731893"/>
          </a:xfrm>
        </p:spPr>
        <p:txBody>
          <a:bodyPr/>
          <a:lstStyle/>
          <a:p>
            <a:r>
              <a:rPr lang="en-US" dirty="0"/>
              <a:t>O(log </a:t>
            </a:r>
            <a:r>
              <a:rPr lang="en-US" i="1" dirty="0"/>
              <a:t>n</a:t>
            </a:r>
            <a:r>
              <a:rPr lang="en-US" dirty="0"/>
              <a:t>) steps, O(</a:t>
            </a:r>
            <a:r>
              <a:rPr lang="en-US" i="1" dirty="0"/>
              <a:t>n</a:t>
            </a:r>
            <a:r>
              <a:rPr lang="en-US" dirty="0"/>
              <a:t>) 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4212" y="1846941"/>
            <a:ext cx="7772400" cy="457200"/>
            <a:chOff x="3276600" y="3962400"/>
            <a:chExt cx="2438400" cy="381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4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6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7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2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4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84212" y="2620957"/>
            <a:ext cx="7772400" cy="457200"/>
            <a:chOff x="3276600" y="3962400"/>
            <a:chExt cx="2438400" cy="3810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4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6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2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4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84212" y="3386735"/>
            <a:ext cx="7772400" cy="457200"/>
            <a:chOff x="3276600" y="3962400"/>
            <a:chExt cx="2438400" cy="3810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4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6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2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4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84212" y="4139182"/>
            <a:ext cx="7772400" cy="457200"/>
            <a:chOff x="3276600" y="3962400"/>
            <a:chExt cx="2438400" cy="38100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6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2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</a:p>
            <a:p>
              <a:pPr algn="ctr">
                <a:spcBef>
                  <a:spcPts val="0"/>
                </a:spcBef>
                <a:buNone/>
              </a:pP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4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84212" y="4952998"/>
            <a:ext cx="7772400" cy="457202"/>
            <a:chOff x="3276600" y="3962400"/>
            <a:chExt cx="2438400" cy="381002"/>
          </a:xfrm>
        </p:grpSpPr>
        <p:sp>
          <p:nvSpPr>
            <p:cNvPr id="43" name="Rectangle 42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4</a:t>
              </a:r>
              <a:r>
                <a:rPr lang="en-US" sz="2000" dirty="0"/>
                <a:t>)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6</a:t>
              </a:r>
              <a:r>
                <a:rPr lang="en-US" sz="2000" dirty="0"/>
                <a:t>)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lang="en-US" sz="2000" dirty="0"/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2</a:t>
              </a:r>
              <a:r>
                <a:rPr lang="en-US" sz="2000" dirty="0"/>
                <a:t>)</a:t>
              </a:r>
            </a:p>
            <a:p>
              <a:pPr algn="ctr">
                <a:spcBef>
                  <a:spcPts val="0"/>
                </a:spcBef>
                <a:buNone/>
              </a:pP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495800" y="3962402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</a:p>
          </p:txBody>
        </p:sp>
      </p:grpSp>
      <p:cxnSp>
        <p:nvCxnSpPr>
          <p:cNvPr id="51" name="Straight Arrow Connector 50"/>
          <p:cNvCxnSpPr/>
          <p:nvPr/>
        </p:nvCxnSpPr>
        <p:spPr bwMode="auto">
          <a:xfrm>
            <a:off x="4119455" y="3091489"/>
            <a:ext cx="3805345" cy="281915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endCxn id="18" idx="0"/>
          </p:cNvCxnSpPr>
          <p:nvPr/>
        </p:nvCxnSpPr>
        <p:spPr bwMode="auto">
          <a:xfrm>
            <a:off x="7970837" y="2328519"/>
            <a:ext cx="0" cy="29243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4119455" y="3078157"/>
            <a:ext cx="3851382" cy="295247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H="1">
            <a:off x="5541962" y="3108841"/>
            <a:ext cx="2428875" cy="286132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Curved Connector 65"/>
          <p:cNvCxnSpPr/>
          <p:nvPr/>
        </p:nvCxnSpPr>
        <p:spPr bwMode="auto">
          <a:xfrm rot="10800000" flipV="1">
            <a:off x="4084637" y="3078155"/>
            <a:ext cx="3886202" cy="292279"/>
          </a:xfrm>
          <a:prstGeom prst="curvedConnector3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36" idx="0"/>
          </p:cNvCxnSpPr>
          <p:nvPr/>
        </p:nvCxnSpPr>
        <p:spPr bwMode="auto">
          <a:xfrm>
            <a:off x="6116777" y="3860051"/>
            <a:ext cx="1854060" cy="279131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2154446" y="3853025"/>
            <a:ext cx="1930191" cy="277355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Curved Connector 72"/>
          <p:cNvCxnSpPr>
            <a:stCxn id="27" idx="2"/>
            <a:endCxn id="34" idx="0"/>
          </p:cNvCxnSpPr>
          <p:nvPr/>
        </p:nvCxnSpPr>
        <p:spPr bwMode="auto">
          <a:xfrm rot="5400000">
            <a:off x="6851664" y="3020008"/>
            <a:ext cx="295247" cy="194310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urved Connector 78"/>
          <p:cNvCxnSpPr/>
          <p:nvPr/>
        </p:nvCxnSpPr>
        <p:spPr bwMode="auto">
          <a:xfrm rot="5400000">
            <a:off x="2978372" y="3015479"/>
            <a:ext cx="295247" cy="194310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35" idx="2"/>
            <a:endCxn id="45" idx="0"/>
          </p:cNvCxnSpPr>
          <p:nvPr/>
        </p:nvCxnSpPr>
        <p:spPr bwMode="auto">
          <a:xfrm>
            <a:off x="6999287" y="4596382"/>
            <a:ext cx="971550" cy="356616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Curved Connector 83"/>
          <p:cNvCxnSpPr/>
          <p:nvPr/>
        </p:nvCxnSpPr>
        <p:spPr bwMode="auto">
          <a:xfrm rot="10800000" flipV="1">
            <a:off x="6953251" y="4594352"/>
            <a:ext cx="1017587" cy="35763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urved Connector 85"/>
          <p:cNvCxnSpPr/>
          <p:nvPr/>
        </p:nvCxnSpPr>
        <p:spPr bwMode="auto">
          <a:xfrm rot="10800000" flipV="1">
            <a:off x="5013431" y="4596783"/>
            <a:ext cx="1017587" cy="35763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 bwMode="auto">
          <a:xfrm rot="10800000" flipV="1">
            <a:off x="3086787" y="4598757"/>
            <a:ext cx="1017587" cy="35763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Curved Connector 87"/>
          <p:cNvCxnSpPr/>
          <p:nvPr/>
        </p:nvCxnSpPr>
        <p:spPr bwMode="auto">
          <a:xfrm rot="10800000" flipV="1">
            <a:off x="1119101" y="4608067"/>
            <a:ext cx="1017587" cy="35763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 bwMode="auto">
          <a:xfrm>
            <a:off x="5058288" y="4608574"/>
            <a:ext cx="971550" cy="356616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3132824" y="4608574"/>
            <a:ext cx="971550" cy="356616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1187020" y="4600873"/>
            <a:ext cx="971550" cy="356616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7970837" y="3078154"/>
            <a:ext cx="0" cy="326381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7970837" y="3860051"/>
            <a:ext cx="0" cy="29243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7970837" y="4594352"/>
            <a:ext cx="0" cy="357631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6045146" y="4608067"/>
            <a:ext cx="729" cy="3439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4096817" y="4601209"/>
            <a:ext cx="729" cy="3439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Straight Arrow Connector 99"/>
          <p:cNvCxnSpPr/>
          <p:nvPr/>
        </p:nvCxnSpPr>
        <p:spPr bwMode="auto">
          <a:xfrm>
            <a:off x="2160910" y="4612472"/>
            <a:ext cx="729" cy="3439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4090510" y="3852600"/>
            <a:ext cx="0" cy="30734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4006762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Sum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Prefix sums are </a:t>
            </a:r>
            <a:r>
              <a:rPr lang="en-US" dirty="0">
                <a:solidFill>
                  <a:srgbClr val="FF0000"/>
                </a:solidFill>
              </a:rPr>
              <a:t>fundamental building blocks</a:t>
            </a:r>
            <a:endParaRPr lang="en-US" dirty="0"/>
          </a:p>
          <a:p>
            <a:pPr lvl="1"/>
            <a:r>
              <a:rPr lang="en-US" dirty="0"/>
              <a:t>Help </a:t>
            </a:r>
            <a:r>
              <a:rPr lang="en-US" dirty="0">
                <a:solidFill>
                  <a:srgbClr val="0070C0"/>
                </a:solidFill>
              </a:rPr>
              <a:t>parallelize</a:t>
            </a:r>
            <a:r>
              <a:rPr lang="en-US" dirty="0"/>
              <a:t> many seemingly serial algorithms</a:t>
            </a:r>
          </a:p>
          <a:p>
            <a:pPr lvl="4"/>
            <a:endParaRPr lang="en-US" dirty="0"/>
          </a:p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Buffer allocation</a:t>
            </a:r>
          </a:p>
          <a:p>
            <a:pPr lvl="1"/>
            <a:r>
              <a:rPr lang="en-US" dirty="0"/>
              <a:t>Radix sort</a:t>
            </a:r>
          </a:p>
          <a:p>
            <a:pPr lvl="1"/>
            <a:r>
              <a:rPr lang="en-US" dirty="0"/>
              <a:t>Quicksort</a:t>
            </a:r>
          </a:p>
          <a:p>
            <a:pPr lvl="1"/>
            <a:r>
              <a:rPr lang="en-US" dirty="0"/>
              <a:t>String comparison</a:t>
            </a:r>
          </a:p>
          <a:p>
            <a:pPr lvl="1"/>
            <a:r>
              <a:rPr lang="en-US" dirty="0"/>
              <a:t>Lexical analysis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419600" y="3124200"/>
            <a:ext cx="4343400" cy="276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kern="0" dirty="0"/>
              <a:t>Run-length encoding</a:t>
            </a:r>
          </a:p>
          <a:p>
            <a:pPr lvl="1"/>
            <a:r>
              <a:rPr lang="en-US" kern="0" dirty="0"/>
              <a:t>Histograms</a:t>
            </a:r>
          </a:p>
          <a:p>
            <a:pPr lvl="1"/>
            <a:r>
              <a:rPr lang="en-US" kern="0" dirty="0"/>
              <a:t>Polynomial evaluation</a:t>
            </a:r>
          </a:p>
          <a:p>
            <a:pPr lvl="1"/>
            <a:r>
              <a:rPr lang="en-US" kern="0" dirty="0"/>
              <a:t>Stream compaction</a:t>
            </a:r>
          </a:p>
          <a:p>
            <a:pPr lvl="1"/>
            <a:r>
              <a:rPr lang="en-US" kern="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3578359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Irregular Allocations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100-inch sausage to feed 10 people</a:t>
            </a:r>
          </a:p>
          <a:p>
            <a:r>
              <a:rPr lang="en-US" dirty="0"/>
              <a:t>We know how much each person wants in inches</a:t>
            </a:r>
          </a:p>
          <a:p>
            <a:pPr lvl="1"/>
            <a:r>
              <a:rPr lang="en-US" dirty="0"/>
              <a:t>[3, 5, 2, 7, 28, 4, 3, 0, 8, 1]</a:t>
            </a:r>
          </a:p>
          <a:p>
            <a:r>
              <a:rPr lang="en-US" dirty="0"/>
              <a:t>How to cut the sausage quickly (and what’s left)?</a:t>
            </a:r>
          </a:p>
          <a:p>
            <a:r>
              <a:rPr lang="en-US" dirty="0"/>
              <a:t>Method 1: cut the sections sequentially: 3 inches</a:t>
            </a:r>
            <a:br>
              <a:rPr lang="en-US" dirty="0"/>
            </a:br>
            <a:r>
              <a:rPr lang="en-US" dirty="0"/>
              <a:t>first, 5 inches second, 2 inches third, etc. (serial)</a:t>
            </a:r>
          </a:p>
          <a:p>
            <a:r>
              <a:rPr lang="en-US" dirty="0"/>
              <a:t>Method 2: calculate prefix sum (parallel)</a:t>
            </a:r>
          </a:p>
          <a:p>
            <a:pPr lvl="1"/>
            <a:r>
              <a:rPr lang="en-US" dirty="0"/>
              <a:t>[3, 8, 10, 17, 45, 49, 52, 52, 60, 61] (39 inches left)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F9C3F8-F675-4901-A691-CF4B8DF78839}"/>
              </a:ext>
            </a:extLst>
          </p:cNvPr>
          <p:cNvSpPr txBox="1"/>
          <p:nvPr/>
        </p:nvSpPr>
        <p:spPr>
          <a:xfrm>
            <a:off x="5486400" y="5424071"/>
            <a:ext cx="3075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en-US" sz="1600" dirty="0">
                <a:ea typeface="ＭＳ Ｐゴシック" panose="020B0600070205080204" pitchFamily="34" charset="-128"/>
              </a:rPr>
              <a:t>Example by Mohamed </a:t>
            </a:r>
            <a:r>
              <a:rPr lang="en-US" altLang="en-US" sz="1600" dirty="0" err="1">
                <a:ea typeface="ＭＳ Ｐゴシック" panose="020B0600070205080204" pitchFamily="34" charset="-128"/>
              </a:rPr>
              <a:t>Zahran</a:t>
            </a:r>
            <a:endParaRPr lang="en-US" altLang="en-US" sz="16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006438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Fibonacci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35075"/>
                <a:ext cx="8382000" cy="4479925"/>
              </a:xfrm>
            </p:spPr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Fibonacci</a:t>
                </a:r>
                <a:r>
                  <a:rPr lang="en-US" dirty="0"/>
                  <a:t> sequence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n</a:t>
                </a:r>
                <a:r>
                  <a:rPr lang="en-US" dirty="0"/>
                  <a:t> is defined as follows:</a:t>
                </a:r>
              </a:p>
              <a:p>
                <a:pPr marL="0" indent="0" algn="ctr">
                  <a:buNone/>
                </a:pPr>
                <a:r>
                  <a:rPr lang="en-US" dirty="0"/>
                  <a:t>F</a:t>
                </a:r>
                <a:r>
                  <a:rPr lang="en-US" baseline="-25000" dirty="0"/>
                  <a:t>n+1</a:t>
                </a:r>
                <a:r>
                  <a:rPr lang="en-US" dirty="0"/>
                  <a:t> =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n</a:t>
                </a:r>
                <a:r>
                  <a:rPr lang="en-US" dirty="0"/>
                  <a:t> + F</a:t>
                </a:r>
                <a:r>
                  <a:rPr lang="en-US" baseline="-25000" dirty="0"/>
                  <a:t>n-1</a:t>
                </a:r>
              </a:p>
              <a:p>
                <a:pPr lvl="2"/>
                <a:endParaRPr lang="en-US" dirty="0"/>
              </a:p>
              <a:p>
                <a:pPr marL="0" indent="0">
                  <a:buNone/>
                </a:pPr>
                <a:r>
                  <a:rPr lang="en-US" sz="2000" dirty="0"/>
                  <a:t>Sequence: 0, 1, 1, 2, 3, 5, 8, 13, 21, 34, 55, 89, 144, 233, 377, 610, 987, 1597, …</a:t>
                </a:r>
              </a:p>
              <a:p>
                <a:pPr lvl="2"/>
                <a:endParaRPr lang="en-US" dirty="0"/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Alternative</a:t>
                </a:r>
                <a:r>
                  <a:rPr lang="en-US" dirty="0"/>
                  <a:t> formulation using matrix multiplication</a:t>
                </a:r>
              </a:p>
              <a:p>
                <a:pPr lvl="1"/>
                <a:r>
                  <a:rPr lang="en-US" dirty="0"/>
                  <a:t>Multiplication by this matrix is associative operation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en-US" i="1" dirty="0"/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i="1" baseline="-25000" dirty="0"/>
                              <m:t>n</m:t>
                            </m:r>
                            <m:r>
                              <m:rPr>
                                <m:nor/>
                              </m:rPr>
                              <a:rPr lang="en-US" i="1" baseline="-25000" dirty="0"/>
                              <m:t>+1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i="1" dirty="0"/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i="1" baseline="-25000" dirty="0"/>
                              <m:t>n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i="1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i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en-US" i="1" dirty="0"/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i="1" baseline="-25000" dirty="0"/>
                              <m:t>n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i="1" dirty="0"/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i="1" baseline="-25000" dirty="0"/>
                              <m:t>n</m:t>
                            </m:r>
                            <m:r>
                              <m:rPr>
                                <m:nor/>
                              </m:rPr>
                              <a:rPr lang="en-US" i="1" baseline="-25000" dirty="0"/>
                              <m:t>−1 </m:t>
                            </m:r>
                          </m:e>
                        </m:eqArr>
                      </m:e>
                    </m:d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35075"/>
                <a:ext cx="8382000" cy="4479925"/>
              </a:xfrm>
              <a:blipFill>
                <a:blip r:embed="rId2"/>
                <a:stretch>
                  <a:fillRect l="-1309" t="-1633" r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992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Fibonacci Numbers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35075"/>
                <a:ext cx="8305800" cy="4479925"/>
              </a:xfrm>
            </p:spPr>
            <p:txBody>
              <a:bodyPr/>
              <a:lstStyle/>
              <a:p>
                <a:r>
                  <a:rPr lang="en-US" dirty="0"/>
                  <a:t>Can compute all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n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in parallel </a:t>
                </a:r>
                <a:r>
                  <a:rPr lang="en-US" dirty="0"/>
                  <a:t>using prefix scan</a:t>
                </a:r>
              </a:p>
              <a:p>
                <a:r>
                  <a:rPr lang="en-US" dirty="0"/>
                  <a:t>Input sequence is as follows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Operator is matrix multiplication</a:t>
                </a:r>
              </a:p>
              <a:p>
                <a:r>
                  <a:rPr lang="en-US" dirty="0"/>
                  <a:t>Result is upper left entry of final 2x2 matrix</a:t>
                </a:r>
              </a:p>
              <a:p>
                <a:r>
                  <a:rPr lang="en-US" dirty="0"/>
                  <a:t>For n = 8, this computes the following values</a:t>
                </a:r>
              </a:p>
              <a:p>
                <a:pPr marL="0" indent="0">
                  <a:buNone/>
                </a:pPr>
                <a:r>
                  <a:rPr lang="en-US" sz="2000" dirty="0"/>
                  <a:t>Sequence: 0, 1, 1, </a:t>
                </a:r>
                <a:r>
                  <a:rPr lang="en-US" sz="2000" u="sng" dirty="0"/>
                  <a:t>2</a:t>
                </a:r>
                <a:r>
                  <a:rPr lang="en-US" sz="2000" dirty="0"/>
                  <a:t>, 3, </a:t>
                </a:r>
                <a:r>
                  <a:rPr lang="en-US" sz="2000" u="sng" dirty="0"/>
                  <a:t>5</a:t>
                </a:r>
                <a:r>
                  <a:rPr lang="en-US" sz="2000" dirty="0"/>
                  <a:t>, 8, 13, 21, </a:t>
                </a:r>
                <a:r>
                  <a:rPr lang="en-US" sz="2000" u="sng" dirty="0"/>
                  <a:t>34</a:t>
                </a:r>
                <a:r>
                  <a:rPr lang="en-US" sz="2000" dirty="0"/>
                  <a:t>, 55, 89, 144, 233, 377, 610, 987, </a:t>
                </a:r>
                <a:r>
                  <a:rPr lang="en-US" sz="2000" u="sng" dirty="0"/>
                  <a:t>1597</a:t>
                </a:r>
                <a:r>
                  <a:rPr lang="en-US" sz="2000" dirty="0"/>
                  <a:t>, …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35075"/>
                <a:ext cx="8305800" cy="4479925"/>
              </a:xfrm>
              <a:blipFill rotWithShape="0">
                <a:blip r:embed="rId2"/>
                <a:stretch>
                  <a:fillRect l="-1321" t="-1633" r="-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99040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Fibonacci Numbers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33" y="1371600"/>
            <a:ext cx="7763958" cy="426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46016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Filtering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we only want values greater or equal to 5</a:t>
            </a:r>
            <a:br>
              <a:rPr lang="en-US" dirty="0"/>
            </a:br>
            <a:r>
              <a:rPr lang="en-US" dirty="0"/>
              <a:t>	    </a:t>
            </a:r>
            <a:r>
              <a:rPr lang="en-US" i="1" dirty="0"/>
              <a:t>sequence</a:t>
            </a:r>
            <a:r>
              <a:rPr lang="en-US" dirty="0"/>
              <a:t> = 3,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/>
              <a:t>, 2, </a:t>
            </a:r>
            <a:r>
              <a:rPr lang="en-US" dirty="0">
                <a:solidFill>
                  <a:srgbClr val="FF0000"/>
                </a:solidFill>
              </a:rPr>
              <a:t>7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/>
              <a:t>, 4, 3, 0, </a:t>
            </a:r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/>
              <a:t>, 1</a:t>
            </a:r>
          </a:p>
          <a:p>
            <a:r>
              <a:rPr lang="en-US" dirty="0"/>
              <a:t>Check condition in parallel, yielding 0 or 1</a:t>
            </a:r>
            <a:br>
              <a:rPr lang="en-US" dirty="0"/>
            </a:br>
            <a:r>
              <a:rPr lang="en-US" dirty="0"/>
              <a:t>	            </a:t>
            </a:r>
            <a:r>
              <a:rPr lang="en-US" i="1" dirty="0"/>
              <a:t>filter</a:t>
            </a:r>
            <a:r>
              <a:rPr lang="en-US" dirty="0"/>
              <a:t> = 0, </a:t>
            </a:r>
            <a:r>
              <a:rPr lang="en-US" dirty="0">
                <a:solidFill>
                  <a:srgbClr val="7030A0"/>
                </a:solidFill>
              </a:rPr>
              <a:t>1</a:t>
            </a:r>
            <a:r>
              <a:rPr lang="en-US" dirty="0"/>
              <a:t>, 0, </a:t>
            </a:r>
            <a:r>
              <a:rPr lang="en-US" dirty="0">
                <a:solidFill>
                  <a:srgbClr val="7030A0"/>
                </a:solidFill>
              </a:rPr>
              <a:t>1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1</a:t>
            </a:r>
            <a:r>
              <a:rPr lang="en-US" dirty="0"/>
              <a:t>, 0, 0, 0, </a:t>
            </a:r>
            <a:r>
              <a:rPr lang="en-US" dirty="0">
                <a:solidFill>
                  <a:srgbClr val="7030A0"/>
                </a:solidFill>
              </a:rPr>
              <a:t>1</a:t>
            </a:r>
            <a:r>
              <a:rPr lang="en-US" dirty="0"/>
              <a:t>, 0</a:t>
            </a:r>
          </a:p>
          <a:p>
            <a:r>
              <a:rPr lang="en-US" dirty="0"/>
              <a:t>Compute exclusive prefix sum of </a:t>
            </a:r>
            <a:r>
              <a:rPr lang="en-US" i="1" dirty="0"/>
              <a:t>filter</a:t>
            </a:r>
            <a:r>
              <a:rPr lang="en-US" dirty="0"/>
              <a:t> in parallel</a:t>
            </a:r>
            <a:br>
              <a:rPr lang="en-US" dirty="0"/>
            </a:br>
            <a:r>
              <a:rPr lang="en-US" dirty="0"/>
              <a:t>	   </a:t>
            </a:r>
            <a:r>
              <a:rPr lang="en-US" i="1" dirty="0" err="1"/>
              <a:t>prefixsum</a:t>
            </a:r>
            <a:r>
              <a:rPr lang="en-US" dirty="0"/>
              <a:t> = 0, </a:t>
            </a:r>
            <a:r>
              <a:rPr lang="en-US" dirty="0">
                <a:solidFill>
                  <a:srgbClr val="0070C0"/>
                </a:solidFill>
              </a:rPr>
              <a:t>0</a:t>
            </a:r>
            <a:r>
              <a:rPr lang="en-US" dirty="0"/>
              <a:t>, 1, </a:t>
            </a:r>
            <a:r>
              <a:rPr lang="en-US" dirty="0">
                <a:solidFill>
                  <a:srgbClr val="0070C0"/>
                </a:solidFill>
              </a:rPr>
              <a:t>1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dirty="0"/>
              <a:t>, 3, 3, 3, </a:t>
            </a:r>
            <a:r>
              <a:rPr lang="en-US" dirty="0">
                <a:solidFill>
                  <a:srgbClr val="0070C0"/>
                </a:solidFill>
              </a:rPr>
              <a:t>3</a:t>
            </a:r>
            <a:r>
              <a:rPr lang="en-US" dirty="0"/>
              <a:t>, 4</a:t>
            </a:r>
          </a:p>
          <a:p>
            <a:r>
              <a:rPr lang="en-US" dirty="0"/>
              <a:t>Assign values in parallel</a:t>
            </a:r>
          </a:p>
          <a:p>
            <a:pPr lvl="1"/>
            <a:r>
              <a:rPr lang="en-US" dirty="0"/>
              <a:t>if (filter[i] != 0) out[</a:t>
            </a:r>
            <a:r>
              <a:rPr lang="en-US" dirty="0" err="1"/>
              <a:t>prefixsum</a:t>
            </a:r>
            <a:r>
              <a:rPr lang="en-US" dirty="0"/>
              <a:t>[i]] = sequence[i];</a:t>
            </a:r>
          </a:p>
          <a:p>
            <a:pPr marL="0" indent="0">
              <a:buNone/>
            </a:pPr>
            <a:r>
              <a:rPr lang="en-US" dirty="0"/>
              <a:t>     out[</a:t>
            </a:r>
            <a:r>
              <a:rPr lang="en-US" dirty="0">
                <a:solidFill>
                  <a:srgbClr val="0070C0"/>
                </a:solidFill>
              </a:rPr>
              <a:t>0</a:t>
            </a:r>
            <a:r>
              <a:rPr lang="en-US" dirty="0"/>
              <a:t>] =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/>
              <a:t>, out[</a:t>
            </a:r>
            <a:r>
              <a:rPr lang="en-US" dirty="0">
                <a:solidFill>
                  <a:srgbClr val="0070C0"/>
                </a:solidFill>
              </a:rPr>
              <a:t>1</a:t>
            </a:r>
            <a:r>
              <a:rPr lang="en-US" dirty="0"/>
              <a:t>] = </a:t>
            </a:r>
            <a:r>
              <a:rPr lang="en-US" dirty="0">
                <a:solidFill>
                  <a:srgbClr val="FF0000"/>
                </a:solidFill>
              </a:rPr>
              <a:t>7</a:t>
            </a:r>
            <a:r>
              <a:rPr lang="en-US" dirty="0"/>
              <a:t>, out[</a:t>
            </a: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dirty="0"/>
              <a:t>] = </a:t>
            </a:r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/>
              <a:t>, out[</a:t>
            </a:r>
            <a:r>
              <a:rPr lang="en-US" dirty="0">
                <a:solidFill>
                  <a:srgbClr val="0070C0"/>
                </a:solidFill>
              </a:rPr>
              <a:t>3</a:t>
            </a:r>
            <a:r>
              <a:rPr lang="en-US" dirty="0"/>
              <a:t>] = </a:t>
            </a: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68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Exclusive Prefix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</a:t>
            </a:r>
            <a:r>
              <a:rPr lang="en-US" dirty="0">
                <a:solidFill>
                  <a:srgbClr val="FF0000"/>
                </a:solidFill>
              </a:rPr>
              <a:t>sequence</a:t>
            </a:r>
            <a:r>
              <a:rPr lang="en-US" dirty="0"/>
              <a:t> of values (integer or real)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Compute the sequence whose values are the </a:t>
            </a:r>
            <a:r>
              <a:rPr lang="en-US" dirty="0">
                <a:solidFill>
                  <a:srgbClr val="FF0000"/>
                </a:solidFill>
              </a:rPr>
              <a:t>sum of all previous values</a:t>
            </a:r>
            <a:r>
              <a:rPr lang="en-US" dirty="0"/>
              <a:t> in the original sequence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“exclusive” prefix sum </a:t>
            </a:r>
            <a:r>
              <a:rPr lang="en-US" dirty="0">
                <a:solidFill>
                  <a:srgbClr val="FF0000"/>
                </a:solidFill>
              </a:rPr>
              <a:t>excludes</a:t>
            </a:r>
            <a:r>
              <a:rPr lang="en-US" dirty="0"/>
              <a:t> the current position (hence, the first entry is zero)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895600" y="1905000"/>
            <a:ext cx="3276600" cy="533400"/>
            <a:chOff x="3276600" y="1905000"/>
            <a:chExt cx="2438400" cy="533400"/>
          </a:xfrm>
        </p:grpSpPr>
        <p:sp>
          <p:nvSpPr>
            <p:cNvPr id="50" name="Rectangle 49"/>
            <p:cNvSpPr/>
            <p:nvPr/>
          </p:nvSpPr>
          <p:spPr bwMode="auto">
            <a:xfrm>
              <a:off x="4800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105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-9</a:t>
              </a: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410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3276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3581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3886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41910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44958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-6</a:t>
              </a: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48006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51054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6</a:t>
              </a: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54102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32766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35814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8862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41910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4958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4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895600" y="3810000"/>
            <a:ext cx="3276600" cy="533400"/>
            <a:chOff x="3276600" y="3810000"/>
            <a:chExt cx="2438400" cy="533400"/>
          </a:xfrm>
        </p:grpSpPr>
        <p:sp>
          <p:nvSpPr>
            <p:cNvPr id="70" name="Rectangle 69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6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-2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3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5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5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12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48006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51054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6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54102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32766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35814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38862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41910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44958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6883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Inclusive Prefix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</a:t>
            </a:r>
            <a:r>
              <a:rPr lang="en-US" dirty="0">
                <a:solidFill>
                  <a:srgbClr val="FF0000"/>
                </a:solidFill>
              </a:rPr>
              <a:t>sequence</a:t>
            </a:r>
            <a:r>
              <a:rPr lang="en-US" dirty="0"/>
              <a:t> of values (integer or real)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Compute the sequence whose values are the </a:t>
            </a:r>
            <a:r>
              <a:rPr lang="en-US" dirty="0">
                <a:solidFill>
                  <a:srgbClr val="FF0000"/>
                </a:solidFill>
              </a:rPr>
              <a:t>sum of all previous values</a:t>
            </a:r>
            <a:r>
              <a:rPr lang="en-US" dirty="0"/>
              <a:t> in the original sequence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“inclusive” prefix sum </a:t>
            </a:r>
            <a:r>
              <a:rPr lang="en-US" dirty="0">
                <a:solidFill>
                  <a:srgbClr val="FF0000"/>
                </a:solidFill>
              </a:rPr>
              <a:t>includes</a:t>
            </a:r>
            <a:r>
              <a:rPr lang="en-US" dirty="0"/>
              <a:t> the current position (hence, the first entry is not zero)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895600" y="1905000"/>
            <a:ext cx="3276600" cy="533400"/>
            <a:chOff x="3276600" y="1905000"/>
            <a:chExt cx="2438400" cy="533400"/>
          </a:xfrm>
        </p:grpSpPr>
        <p:sp>
          <p:nvSpPr>
            <p:cNvPr id="50" name="Rectangle 49"/>
            <p:cNvSpPr/>
            <p:nvPr/>
          </p:nvSpPr>
          <p:spPr bwMode="auto">
            <a:xfrm>
              <a:off x="4800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105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-9</a:t>
              </a: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410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3276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3581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3886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41910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44958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-6</a:t>
              </a: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48006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51054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6</a:t>
              </a: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54102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32766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35814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8862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41910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4958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4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895600" y="3810000"/>
            <a:ext cx="3276600" cy="533400"/>
            <a:chOff x="3276600" y="3810000"/>
            <a:chExt cx="2438400" cy="533400"/>
          </a:xfrm>
        </p:grpSpPr>
        <p:sp>
          <p:nvSpPr>
            <p:cNvPr id="70" name="Rectangle 69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7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-2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5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5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12</a:t>
              </a: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6</a:t>
              </a: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48006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51054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6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54102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32766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35814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38862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41910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44958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60865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Scans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prefix </a:t>
            </a:r>
            <a:r>
              <a:rPr lang="en-US" dirty="0">
                <a:solidFill>
                  <a:srgbClr val="FF0000"/>
                </a:solidFill>
              </a:rPr>
              <a:t>scan</a:t>
            </a:r>
            <a:r>
              <a:rPr lang="en-US" dirty="0"/>
              <a:t> is a generalization of the prefix sum where the operation doesn’t have to be addition</a:t>
            </a:r>
          </a:p>
          <a:p>
            <a:r>
              <a:rPr lang="en-US" dirty="0"/>
              <a:t>Given array A = [a</a:t>
            </a:r>
            <a:r>
              <a:rPr lang="en-US" baseline="-25000" dirty="0"/>
              <a:t>0</a:t>
            </a:r>
            <a:r>
              <a:rPr lang="en-US" dirty="0"/>
              <a:t>,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 a</a:t>
            </a:r>
            <a:r>
              <a:rPr lang="en-US" baseline="-25000" dirty="0"/>
              <a:t>n-1</a:t>
            </a:r>
            <a:r>
              <a:rPr lang="en-US" dirty="0"/>
              <a:t>], an </a:t>
            </a:r>
            <a:r>
              <a:rPr lang="en-US" dirty="0">
                <a:solidFill>
                  <a:srgbClr val="FF0000"/>
                </a:solidFill>
              </a:rPr>
              <a:t>associative binary operator</a:t>
            </a:r>
            <a:r>
              <a:rPr lang="en-US" dirty="0"/>
              <a:t> “¤”, and identity element “I”</a:t>
            </a:r>
          </a:p>
          <a:p>
            <a:r>
              <a:rPr lang="en-US" dirty="0"/>
              <a:t>The exclusive scan of A yields</a:t>
            </a:r>
            <a:br>
              <a:rPr lang="en-US" dirty="0"/>
            </a:br>
            <a:r>
              <a:rPr lang="en-US" dirty="0"/>
              <a:t>[I, a</a:t>
            </a:r>
            <a:r>
              <a:rPr lang="en-US" baseline="-25000" dirty="0"/>
              <a:t>0</a:t>
            </a:r>
            <a:r>
              <a:rPr lang="en-US" dirty="0"/>
              <a:t>, (a</a:t>
            </a:r>
            <a:r>
              <a:rPr lang="en-US" baseline="-25000" dirty="0"/>
              <a:t>0</a:t>
            </a:r>
            <a:r>
              <a:rPr lang="en-US" dirty="0"/>
              <a:t> ¤ a</a:t>
            </a:r>
            <a:r>
              <a:rPr lang="en-US" baseline="-25000" dirty="0"/>
              <a:t>1</a:t>
            </a:r>
            <a:r>
              <a:rPr lang="en-US" dirty="0"/>
              <a:t>), (a</a:t>
            </a:r>
            <a:r>
              <a:rPr lang="en-US" baseline="-25000" dirty="0"/>
              <a:t>0</a:t>
            </a:r>
            <a:r>
              <a:rPr lang="en-US" dirty="0"/>
              <a:t> ¤ a</a:t>
            </a:r>
            <a:r>
              <a:rPr lang="en-US" baseline="-25000" dirty="0"/>
              <a:t>1</a:t>
            </a:r>
            <a:r>
              <a:rPr lang="en-US" dirty="0"/>
              <a:t> ¤ a</a:t>
            </a:r>
            <a:r>
              <a:rPr lang="en-US" baseline="-25000" dirty="0"/>
              <a:t>2</a:t>
            </a:r>
            <a:r>
              <a:rPr lang="en-US" dirty="0"/>
              <a:t>), …, (a</a:t>
            </a:r>
            <a:r>
              <a:rPr lang="en-US" baseline="-25000" dirty="0"/>
              <a:t>0</a:t>
            </a:r>
            <a:r>
              <a:rPr lang="en-US" dirty="0"/>
              <a:t> ¤ a</a:t>
            </a:r>
            <a:r>
              <a:rPr lang="en-US" baseline="-25000" dirty="0"/>
              <a:t>1</a:t>
            </a:r>
            <a:r>
              <a:rPr lang="en-US" dirty="0"/>
              <a:t> ¤ … ¤ a</a:t>
            </a:r>
            <a:r>
              <a:rPr lang="en-US" baseline="-25000" dirty="0"/>
              <a:t>n-2</a:t>
            </a:r>
            <a:r>
              <a:rPr lang="en-US" dirty="0"/>
              <a:t>)]</a:t>
            </a:r>
          </a:p>
          <a:p>
            <a:r>
              <a:rPr lang="en-US" dirty="0"/>
              <a:t>The inclusive scan of A yields</a:t>
            </a:r>
            <a:br>
              <a:rPr lang="en-US" dirty="0"/>
            </a:br>
            <a:r>
              <a:rPr lang="en-US" dirty="0"/>
              <a:t>[a</a:t>
            </a:r>
            <a:r>
              <a:rPr lang="en-US" baseline="-25000" dirty="0"/>
              <a:t>0</a:t>
            </a:r>
            <a:r>
              <a:rPr lang="en-US" dirty="0"/>
              <a:t>, (a</a:t>
            </a:r>
            <a:r>
              <a:rPr lang="en-US" baseline="-25000" dirty="0"/>
              <a:t>0</a:t>
            </a:r>
            <a:r>
              <a:rPr lang="en-US" dirty="0"/>
              <a:t> ¤ a</a:t>
            </a:r>
            <a:r>
              <a:rPr lang="en-US" baseline="-25000" dirty="0"/>
              <a:t>1</a:t>
            </a:r>
            <a:r>
              <a:rPr lang="en-US" dirty="0"/>
              <a:t>), (a</a:t>
            </a:r>
            <a:r>
              <a:rPr lang="en-US" baseline="-25000" dirty="0"/>
              <a:t>0</a:t>
            </a:r>
            <a:r>
              <a:rPr lang="en-US" dirty="0"/>
              <a:t> ¤ a</a:t>
            </a:r>
            <a:r>
              <a:rPr lang="en-US" baseline="-25000" dirty="0"/>
              <a:t>1</a:t>
            </a:r>
            <a:r>
              <a:rPr lang="en-US" dirty="0"/>
              <a:t> ¤ a</a:t>
            </a:r>
            <a:r>
              <a:rPr lang="en-US" baseline="-25000" dirty="0"/>
              <a:t>2</a:t>
            </a:r>
            <a:r>
              <a:rPr lang="en-US" dirty="0"/>
              <a:t>), …, (a</a:t>
            </a:r>
            <a:r>
              <a:rPr lang="en-US" baseline="-25000" dirty="0"/>
              <a:t>0</a:t>
            </a:r>
            <a:r>
              <a:rPr lang="en-US" dirty="0"/>
              <a:t> ¤ a</a:t>
            </a:r>
            <a:r>
              <a:rPr lang="en-US" baseline="-25000" dirty="0"/>
              <a:t>1</a:t>
            </a:r>
            <a:r>
              <a:rPr lang="en-US" dirty="0"/>
              <a:t> ¤ … ¤ a</a:t>
            </a:r>
            <a:r>
              <a:rPr lang="en-US" baseline="-25000" dirty="0"/>
              <a:t>n-1</a:t>
            </a:r>
            <a:r>
              <a:rPr lang="en-US" dirty="0"/>
              <a:t>)]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6580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Binary Scan Operators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819786"/>
              </p:ext>
            </p:extLst>
          </p:nvPr>
        </p:nvGraphicFramePr>
        <p:xfrm>
          <a:off x="457200" y="1818640"/>
          <a:ext cx="8226426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2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2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Identity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+ 0 =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Maximum Representative</a:t>
                      </a:r>
                      <a:r>
                        <a:rPr lang="en-US" baseline="0" dirty="0"/>
                        <a:t> value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Min(X, ∞) =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Minimum Representative</a:t>
                      </a:r>
                      <a:r>
                        <a:rPr lang="en-US" baseline="0" dirty="0"/>
                        <a:t> value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Max(X, -∞) =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* 1 =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Logical 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|| FALSE =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Logical 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&amp;&amp; TRUE =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775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 Example: Maximum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sequence of values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Exclusive maximum scan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identity element is minus infinity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895600" y="1981200"/>
            <a:ext cx="3276600" cy="533400"/>
            <a:chOff x="3276600" y="1905000"/>
            <a:chExt cx="2438400" cy="533400"/>
          </a:xfrm>
        </p:grpSpPr>
        <p:sp>
          <p:nvSpPr>
            <p:cNvPr id="7" name="Rectangle 6"/>
            <p:cNvSpPr/>
            <p:nvPr/>
          </p:nvSpPr>
          <p:spPr bwMode="auto">
            <a:xfrm>
              <a:off x="4800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9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105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-5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410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11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276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581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-2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886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8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1910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4958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4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8006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1054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6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102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2766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5814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8862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1910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495800" y="1905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4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895600" y="3581400"/>
            <a:ext cx="3276600" cy="533400"/>
            <a:chOff x="3276600" y="3810000"/>
            <a:chExt cx="2438400" cy="53340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8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9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9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-∞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3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3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8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8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8006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1054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6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54102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2766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5814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8862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41910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4495800" y="3810000"/>
              <a:ext cx="304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73298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Computation of Prefix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B = exclusive prefix sum of array 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Array B = inclusive prefix sum of array 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457200" y="1752600"/>
            <a:ext cx="8229600" cy="121920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32000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9525" cap="flat" cmpd="sng" algn="ctr">
            <a:solidFill>
              <a:srgbClr val="AD8C00"/>
            </a:solidFill>
            <a:prstDash val="solid"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lvl="1">
              <a:spcBef>
                <a:spcPts val="0"/>
              </a:spcBef>
              <a:buNone/>
            </a:pPr>
            <a:endParaRPr lang="en-US" sz="500" b="1" dirty="0">
              <a:latin typeface="Courier New" pitchFamily="49" charset="0"/>
              <a:cs typeface="Courier New" pitchFamily="49" charset="0"/>
            </a:endParaRP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B[0] = 0;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B[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= B[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- 1] + A[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– 1];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5638800" y="2514600"/>
            <a:ext cx="2667000" cy="838199"/>
          </a:xfrm>
          <a:prstGeom prst="rect">
            <a:avLst/>
          </a:prstGeom>
          <a:gradFill flip="none" rotWithShape="1">
            <a:gsLst>
              <a:gs pos="0">
                <a:srgbClr val="D5EDFF"/>
              </a:gs>
              <a:gs pos="100000">
                <a:srgbClr val="A3D8FF"/>
              </a:gs>
              <a:gs pos="100000">
                <a:srgbClr val="85C2FF"/>
              </a:gs>
              <a:gs pos="10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 w="9525" cap="flat" cmpd="sng" algn="ctr">
            <a:solidFill>
              <a:srgbClr val="0070C0"/>
            </a:solidFill>
            <a:prstDash val="solid"/>
            <a:miter lim="800000"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None/>
            </a:pPr>
            <a:r>
              <a:rPr lang="en-US" sz="2400" dirty="0"/>
              <a:t>O(</a:t>
            </a:r>
            <a:r>
              <a:rPr lang="en-US" sz="2400" i="1" dirty="0"/>
              <a:t>n</a:t>
            </a:r>
            <a:r>
              <a:rPr lang="en-US" sz="2400" dirty="0"/>
              <a:t>) work</a:t>
            </a:r>
            <a:br>
              <a:rPr lang="en-US" sz="2400" dirty="0"/>
            </a:br>
            <a:r>
              <a:rPr lang="en-US" sz="2400" i="1" dirty="0"/>
              <a:t>n</a:t>
            </a:r>
            <a:r>
              <a:rPr lang="en-US" sz="2400" dirty="0"/>
              <a:t> - 1 additions</a:t>
            </a:r>
            <a:endParaRPr lang="en-US" sz="22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457200" y="3962400"/>
            <a:ext cx="8229600" cy="121920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32000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9525" cap="flat" cmpd="sng" algn="ctr">
            <a:solidFill>
              <a:srgbClr val="AD8C00"/>
            </a:solidFill>
            <a:prstDash val="solid"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lvl="1">
              <a:spcBef>
                <a:spcPts val="0"/>
              </a:spcBef>
              <a:buNone/>
            </a:pPr>
            <a:endParaRPr lang="en-US" sz="500" b="1" dirty="0">
              <a:latin typeface="Courier New" pitchFamily="49" charset="0"/>
              <a:cs typeface="Courier New" pitchFamily="49" charset="0"/>
            </a:endParaRP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B[0] = A[0];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B[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= B[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- 1] + A[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Content Placeholder 5"/>
          <p:cNvSpPr txBox="1">
            <a:spLocks/>
          </p:cNvSpPr>
          <p:nvPr/>
        </p:nvSpPr>
        <p:spPr bwMode="auto">
          <a:xfrm>
            <a:off x="5638800" y="4724400"/>
            <a:ext cx="2667000" cy="838199"/>
          </a:xfrm>
          <a:prstGeom prst="rect">
            <a:avLst/>
          </a:prstGeom>
          <a:gradFill flip="none" rotWithShape="1">
            <a:gsLst>
              <a:gs pos="0">
                <a:srgbClr val="D5EDFF"/>
              </a:gs>
              <a:gs pos="100000">
                <a:srgbClr val="A3D8FF"/>
              </a:gs>
              <a:gs pos="100000">
                <a:srgbClr val="85C2FF"/>
              </a:gs>
              <a:gs pos="10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 w="9525" cap="flat" cmpd="sng" algn="ctr">
            <a:solidFill>
              <a:srgbClr val="0070C0"/>
            </a:solidFill>
            <a:prstDash val="solid"/>
            <a:miter lim="800000"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None/>
            </a:pPr>
            <a:r>
              <a:rPr lang="en-US" sz="2400" dirty="0"/>
              <a:t>O(</a:t>
            </a:r>
            <a:r>
              <a:rPr lang="en-US" sz="2400" i="1" dirty="0"/>
              <a:t>n</a:t>
            </a:r>
            <a:r>
              <a:rPr lang="en-US" sz="2400" dirty="0"/>
              <a:t>) work</a:t>
            </a:r>
            <a:br>
              <a:rPr lang="en-US" sz="2400" dirty="0"/>
            </a:br>
            <a:r>
              <a:rPr lang="en-US" sz="2400" i="1" dirty="0"/>
              <a:t>n</a:t>
            </a:r>
            <a:r>
              <a:rPr lang="en-US" sz="2400" dirty="0"/>
              <a:t> - 1 additions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5504999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Parallel Prefix Sum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source values and place sum into destination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85800" y="1828800"/>
            <a:ext cx="7772400" cy="457200"/>
            <a:chOff x="3276600" y="2057400"/>
            <a:chExt cx="2438400" cy="3810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4800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5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6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410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7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2766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5814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62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1910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3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495800" y="2057400"/>
              <a:ext cx="304800" cy="381000"/>
            </a:xfrm>
            <a:prstGeom prst="rect">
              <a:avLst/>
            </a:prstGeom>
            <a:solidFill>
              <a:srgbClr val="88E9BE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a</a:t>
              </a:r>
              <a:r>
                <a:rPr kumimoji="0" lang="en-US" sz="2000" b="0" i="0" u="none" strike="noStrike" cap="none" normalizeH="0" baseline="-25000" dirty="0">
                  <a:ln>
                    <a:noFill/>
                  </a:ln>
                  <a:effectLst/>
                  <a:latin typeface="Arial" charset="0"/>
                </a:rPr>
                <a:t>4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5800" y="2895600"/>
            <a:ext cx="7772400" cy="457200"/>
            <a:chOff x="3276600" y="3962400"/>
            <a:chExt cx="2438400" cy="38100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4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5</a:t>
              </a:r>
              <a:r>
                <a:rPr lang="en-US" sz="2000" dirty="0"/>
                <a:t>..a</a:t>
              </a:r>
              <a:r>
                <a:rPr lang="en-US" sz="2000" baseline="-25000" dirty="0"/>
                <a:t>6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6</a:t>
              </a:r>
              <a:r>
                <a:rPr lang="en-US" sz="2000" dirty="0"/>
                <a:t>..a</a:t>
              </a:r>
              <a:r>
                <a:rPr lang="en-US" sz="2000" baseline="-25000" dirty="0"/>
                <a:t>7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1</a:t>
              </a:r>
              <a:r>
                <a:rPr lang="en-US" sz="2000" dirty="0"/>
                <a:t>..a</a:t>
              </a:r>
              <a:r>
                <a:rPr lang="en-US" sz="2000" baseline="-25000" dirty="0"/>
                <a:t>2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2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3</a:t>
              </a:r>
              <a:r>
                <a:rPr lang="en-US" sz="2000" dirty="0"/>
                <a:t>..a</a:t>
              </a:r>
              <a:r>
                <a:rPr lang="en-US" sz="2000" baseline="-25000" dirty="0"/>
                <a:t>4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85800" y="3962400"/>
            <a:ext cx="7772400" cy="457200"/>
            <a:chOff x="3276600" y="3962400"/>
            <a:chExt cx="2438400" cy="3810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2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3</a:t>
              </a:r>
              <a:r>
                <a:rPr lang="en-US" sz="2000" dirty="0"/>
                <a:t>..a</a:t>
              </a:r>
              <a:r>
                <a:rPr lang="en-US" sz="2000" baseline="-25000" dirty="0"/>
                <a:t>6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4</a:t>
              </a:r>
              <a:r>
                <a:rPr lang="en-US" sz="2000" dirty="0"/>
                <a:t>..a</a:t>
              </a:r>
              <a:r>
                <a:rPr lang="en-US" sz="2000" baseline="-25000" dirty="0"/>
                <a:t>7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2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1</a:t>
              </a:r>
              <a:r>
                <a:rPr lang="en-US" sz="2000" dirty="0"/>
                <a:t>..a</a:t>
              </a:r>
              <a:r>
                <a:rPr lang="en-US" sz="2000" baseline="-25000" dirty="0"/>
                <a:t>4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85800" y="5029200"/>
            <a:ext cx="7772400" cy="457200"/>
            <a:chOff x="3276600" y="3962400"/>
            <a:chExt cx="2438400" cy="38100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4800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5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105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6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410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7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32766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None/>
                <a:tabLst/>
              </a:pPr>
              <a:r>
                <a:rPr lang="en-US" sz="2000" dirty="0"/>
                <a:t>a</a:t>
              </a:r>
              <a:r>
                <a:rPr lang="en-US" sz="2000" baseline="-25000" dirty="0"/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5814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1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38862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2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41910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3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4495800" y="3962400"/>
              <a:ext cx="304800" cy="381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2000" dirty="0"/>
                <a:t>Σ(a</a:t>
              </a:r>
              <a:r>
                <a:rPr lang="en-US" sz="2000" baseline="-25000" dirty="0"/>
                <a:t>0</a:t>
              </a:r>
              <a:r>
                <a:rPr lang="en-US" sz="2000" dirty="0"/>
                <a:t>..a</a:t>
              </a:r>
              <a:r>
                <a:rPr lang="en-US" sz="2000" baseline="-25000" dirty="0"/>
                <a:t>4</a:t>
              </a:r>
              <a:r>
                <a:rPr lang="en-US" sz="2000" dirty="0"/>
                <a:t>)</a:t>
              </a:r>
              <a:endParaRPr kumimoji="0" lang="en-US" sz="20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cxnSp>
        <p:nvCxnSpPr>
          <p:cNvPr id="63" name="Straight Arrow Connector 62"/>
          <p:cNvCxnSpPr>
            <a:stCxn id="14" idx="2"/>
            <a:endCxn id="32" idx="0"/>
          </p:cNvCxnSpPr>
          <p:nvPr/>
        </p:nvCxnSpPr>
        <p:spPr bwMode="auto">
          <a:xfrm>
            <a:off x="1171575" y="2286000"/>
            <a:ext cx="971550" cy="60960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>
            <a:stCxn id="15" idx="2"/>
            <a:endCxn id="32" idx="0"/>
          </p:cNvCxnSpPr>
          <p:nvPr/>
        </p:nvCxnSpPr>
        <p:spPr bwMode="auto">
          <a:xfrm>
            <a:off x="2143125" y="22860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3124200" y="22860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4075339" y="22860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5057775" y="22860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6029325" y="22860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7008223" y="22860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7972425" y="22860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3124200" y="33528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>
            <a:off x="4075339" y="33528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5057775" y="33528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6029325" y="33528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7008223" y="33528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7972425" y="33528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5057775" y="44196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6029325" y="44196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7008223" y="44196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7972425" y="44196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2145304" y="2277428"/>
            <a:ext cx="971550" cy="60960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3125560" y="2279469"/>
            <a:ext cx="971550" cy="60960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4075337" y="2279469"/>
            <a:ext cx="971550" cy="60960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5065122" y="2282734"/>
            <a:ext cx="971550" cy="60960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6036671" y="2289266"/>
            <a:ext cx="971550" cy="60960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7008220" y="2282734"/>
            <a:ext cx="971550" cy="60960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/>
          <p:cNvCxnSpPr>
            <a:endCxn id="50" idx="0"/>
          </p:cNvCxnSpPr>
          <p:nvPr/>
        </p:nvCxnSpPr>
        <p:spPr bwMode="auto">
          <a:xfrm>
            <a:off x="1167901" y="3344228"/>
            <a:ext cx="1946774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2131762" y="3339942"/>
            <a:ext cx="1946774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3122023" y="3342392"/>
            <a:ext cx="1946774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4075203" y="3352800"/>
            <a:ext cx="1946774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5076145" y="3350486"/>
            <a:ext cx="1946774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6018303" y="3352800"/>
            <a:ext cx="1946774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Straight Arrow Connector 99"/>
          <p:cNvCxnSpPr>
            <a:endCxn id="61" idx="0"/>
          </p:cNvCxnSpPr>
          <p:nvPr/>
        </p:nvCxnSpPr>
        <p:spPr bwMode="auto">
          <a:xfrm>
            <a:off x="1164159" y="4411028"/>
            <a:ext cx="3893616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124687" y="4404906"/>
            <a:ext cx="3893616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3104901" y="4408649"/>
            <a:ext cx="3893616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>
            <a:off x="4064181" y="4404906"/>
            <a:ext cx="3893616" cy="61817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1470790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Parallel Prefix Sum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Parallelizable inclusive prefix sum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inner loop can be run in parallel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Prefix Sums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C3A0-0B0F-41AE-8690-F6AFB346F1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457200" y="1752600"/>
            <a:ext cx="8229600" cy="144780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32000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9525" cap="flat" cmpd="sng" algn="ctr">
            <a:solidFill>
              <a:srgbClr val="AD8C00"/>
            </a:solidFill>
            <a:prstDash val="solid"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lvl="1">
              <a:spcBef>
                <a:spcPts val="0"/>
              </a:spcBef>
              <a:buNone/>
            </a:pPr>
            <a:endParaRPr lang="en-US" sz="500" b="1" dirty="0">
              <a:latin typeface="Courier New" pitchFamily="49" charset="0"/>
              <a:cs typeface="Courier New" pitchFamily="49" charset="0"/>
            </a:endParaRP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*= 2) {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 - 1;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--) {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B[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+= B[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5638800" y="2819400"/>
            <a:ext cx="2667000" cy="457199"/>
          </a:xfrm>
          <a:prstGeom prst="rect">
            <a:avLst/>
          </a:prstGeom>
          <a:gradFill flip="none" rotWithShape="1">
            <a:gsLst>
              <a:gs pos="0">
                <a:srgbClr val="D5EDFF"/>
              </a:gs>
              <a:gs pos="100000">
                <a:srgbClr val="A3D8FF"/>
              </a:gs>
              <a:gs pos="100000">
                <a:srgbClr val="85C2FF"/>
              </a:gs>
              <a:gs pos="10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 w="9525" cap="flat" cmpd="sng" algn="ctr">
            <a:solidFill>
              <a:srgbClr val="0070C0"/>
            </a:solidFill>
            <a:prstDash val="solid"/>
            <a:miter lim="800000"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None/>
            </a:pPr>
            <a:r>
              <a:rPr lang="en-US" sz="2400" dirty="0"/>
              <a:t>O(</a:t>
            </a:r>
            <a:r>
              <a:rPr lang="en-US" sz="2400" i="1" dirty="0"/>
              <a:t>n</a:t>
            </a:r>
            <a:r>
              <a:rPr lang="en-US" sz="2400" dirty="0"/>
              <a:t> log </a:t>
            </a:r>
            <a:r>
              <a:rPr lang="en-US" sz="2400" i="1" dirty="0"/>
              <a:t>n</a:t>
            </a:r>
            <a:r>
              <a:rPr lang="en-US" sz="2400" dirty="0"/>
              <a:t>) work</a:t>
            </a:r>
            <a:endParaRPr lang="en-US" sz="2200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457200" y="3886200"/>
            <a:ext cx="8229600" cy="190500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32000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9525" cap="flat" cmpd="sng" algn="ctr">
            <a:solidFill>
              <a:srgbClr val="AD8C00"/>
            </a:solidFill>
            <a:prstDash val="solid"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760" lvl="1">
              <a:spcBef>
                <a:spcPts val="0"/>
              </a:spcBef>
              <a:buNone/>
            </a:pPr>
            <a:endParaRPr lang="en-US" sz="500" b="1" dirty="0">
              <a:latin typeface="Courier New" pitchFamily="49" charset="0"/>
              <a:cs typeface="Courier New" pitchFamily="49" charset="0"/>
            </a:endParaRP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*= 2) {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parallel_for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 - 1;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--) {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temp = B[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+ B[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barrier();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B[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] = temp;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365760" lvl="1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Content Placeholder 5"/>
          <p:cNvSpPr txBox="1">
            <a:spLocks/>
          </p:cNvSpPr>
          <p:nvPr/>
        </p:nvSpPr>
        <p:spPr bwMode="auto">
          <a:xfrm>
            <a:off x="5638800" y="5410201"/>
            <a:ext cx="2667000" cy="457199"/>
          </a:xfrm>
          <a:prstGeom prst="rect">
            <a:avLst/>
          </a:prstGeom>
          <a:gradFill flip="none" rotWithShape="1">
            <a:gsLst>
              <a:gs pos="0">
                <a:srgbClr val="D5EDFF"/>
              </a:gs>
              <a:gs pos="100000">
                <a:srgbClr val="A3D8FF"/>
              </a:gs>
              <a:gs pos="100000">
                <a:srgbClr val="85C2FF"/>
              </a:gs>
              <a:gs pos="10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 w="9525" cap="flat" cmpd="sng" algn="ctr">
            <a:solidFill>
              <a:srgbClr val="0070C0"/>
            </a:solidFill>
            <a:prstDash val="solid"/>
            <a:miter lim="800000"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None/>
            </a:pPr>
            <a:r>
              <a:rPr lang="en-US" sz="2400" dirty="0"/>
              <a:t>O(log </a:t>
            </a:r>
            <a:r>
              <a:rPr lang="en-US" sz="2400" i="1" dirty="0"/>
              <a:t>n</a:t>
            </a:r>
            <a:r>
              <a:rPr lang="en-US" sz="2400" dirty="0"/>
              <a:t>) steps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7719971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29458</TotalTime>
  <Words>1365</Words>
  <Application>Microsoft Office PowerPoint</Application>
  <PresentationFormat>On-screen Show (4:3)</PresentationFormat>
  <Paragraphs>386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Courier New</vt:lpstr>
      <vt:lpstr>Tahoma</vt:lpstr>
      <vt:lpstr>Wingdings</vt:lpstr>
      <vt:lpstr>Blends</vt:lpstr>
      <vt:lpstr>Parallel Prefix Sums and Scans</vt:lpstr>
      <vt:lpstr>Exclusive Prefix Sum</vt:lpstr>
      <vt:lpstr>Inclusive Prefix Sum</vt:lpstr>
      <vt:lpstr>Prefix Scans</vt:lpstr>
      <vt:lpstr>Associative Binary Scan Operators</vt:lpstr>
      <vt:lpstr>Scan Example: Maximum</vt:lpstr>
      <vt:lpstr>Serial Computation of Prefix Sum</vt:lpstr>
      <vt:lpstr>Naïve Parallel Prefix Sum Algorithm</vt:lpstr>
      <vt:lpstr>Naïve Parallel Prefix Sum Code</vt:lpstr>
      <vt:lpstr>Parallel Exclusive Prefix Sum (Step 1)</vt:lpstr>
      <vt:lpstr>Parallel Exclusive Prefix Sum (Step 2)</vt:lpstr>
      <vt:lpstr>Prefix Sum Usage</vt:lpstr>
      <vt:lpstr>Example 1: Irregular Allocations</vt:lpstr>
      <vt:lpstr>Example 2: Fibonacci Numbers</vt:lpstr>
      <vt:lpstr>Example 2: Fibonacci Numbers cont.</vt:lpstr>
      <vt:lpstr>Example 2: Fibonacci Numbers cont.</vt:lpstr>
      <vt:lpstr>Example 3: Filtering Values</vt:lpstr>
    </vt:vector>
  </TitlesOfParts>
  <Company>Cornell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 Optimization Tutorial</dc:title>
  <dc:creator>Martin Burtscher</dc:creator>
  <cp:lastModifiedBy>Martin Burtscher</cp:lastModifiedBy>
  <cp:revision>2075</cp:revision>
  <cp:lastPrinted>1601-01-01T00:00:00Z</cp:lastPrinted>
  <dcterms:created xsi:type="dcterms:W3CDTF">2004-05-06T20:27:51Z</dcterms:created>
  <dcterms:modified xsi:type="dcterms:W3CDTF">2019-05-01T21:20:28Z</dcterms:modified>
</cp:coreProperties>
</file>