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</p:sldMasterIdLst>
  <p:notesMasterIdLst>
    <p:notesMasterId r:id="rId55"/>
  </p:notesMasterIdLst>
  <p:handoutMasterIdLst>
    <p:handoutMasterId r:id="rId56"/>
  </p:handoutMasterIdLst>
  <p:sldIdLst>
    <p:sldId id="329" r:id="rId3"/>
    <p:sldId id="292" r:id="rId4"/>
    <p:sldId id="328" r:id="rId5"/>
    <p:sldId id="349" r:id="rId6"/>
    <p:sldId id="344" r:id="rId7"/>
    <p:sldId id="345" r:id="rId8"/>
    <p:sldId id="346" r:id="rId9"/>
    <p:sldId id="347" r:id="rId10"/>
    <p:sldId id="375" r:id="rId11"/>
    <p:sldId id="352" r:id="rId12"/>
    <p:sldId id="350" r:id="rId13"/>
    <p:sldId id="257" r:id="rId14"/>
    <p:sldId id="258" r:id="rId15"/>
    <p:sldId id="259" r:id="rId16"/>
    <p:sldId id="260" r:id="rId17"/>
    <p:sldId id="336" r:id="rId18"/>
    <p:sldId id="263" r:id="rId19"/>
    <p:sldId id="324" r:id="rId20"/>
    <p:sldId id="376" r:id="rId21"/>
    <p:sldId id="325" r:id="rId22"/>
    <p:sldId id="275" r:id="rId23"/>
    <p:sldId id="331" r:id="rId24"/>
    <p:sldId id="333" r:id="rId25"/>
    <p:sldId id="321" r:id="rId26"/>
    <p:sldId id="351" r:id="rId27"/>
    <p:sldId id="334" r:id="rId28"/>
    <p:sldId id="339" r:id="rId29"/>
    <p:sldId id="340" r:id="rId30"/>
    <p:sldId id="330" r:id="rId31"/>
    <p:sldId id="326" r:id="rId32"/>
    <p:sldId id="353" r:id="rId33"/>
    <p:sldId id="354" r:id="rId34"/>
    <p:sldId id="355" r:id="rId35"/>
    <p:sldId id="356" r:id="rId36"/>
    <p:sldId id="357" r:id="rId37"/>
    <p:sldId id="358" r:id="rId38"/>
    <p:sldId id="359" r:id="rId39"/>
    <p:sldId id="360" r:id="rId40"/>
    <p:sldId id="361" r:id="rId41"/>
    <p:sldId id="362" r:id="rId42"/>
    <p:sldId id="363" r:id="rId43"/>
    <p:sldId id="364" r:id="rId44"/>
    <p:sldId id="365" r:id="rId45"/>
    <p:sldId id="366" r:id="rId46"/>
    <p:sldId id="367" r:id="rId47"/>
    <p:sldId id="368" r:id="rId48"/>
    <p:sldId id="369" r:id="rId49"/>
    <p:sldId id="371" r:id="rId50"/>
    <p:sldId id="372" r:id="rId51"/>
    <p:sldId id="373" r:id="rId52"/>
    <p:sldId id="374" r:id="rId53"/>
    <p:sldId id="294" r:id="rId54"/>
  </p:sldIdLst>
  <p:sldSz cx="9144000" cy="6858000" type="screen4x3"/>
  <p:notesSz cx="7315200" cy="9601200"/>
  <p:embeddedFontLs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Calibri Light" panose="020F0302020204030204" pitchFamily="34" charset="0"/>
      <p:regular r:id="rId61"/>
      <p:italic r:id="rId62"/>
    </p:embeddedFont>
    <p:embeddedFont>
      <p:font typeface="Cambria Math" panose="02040503050406030204" pitchFamily="18" charset="0"/>
      <p:regular r:id="rId63"/>
    </p:embeddedFont>
    <p:embeddedFont>
      <p:font typeface="cmsy10" panose="020B0604020202020204"/>
      <p:regular r:id="rId64"/>
    </p:embeddedFont>
  </p:embeddedFontLst>
  <p:custDataLst>
    <p:tags r:id="rId6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C71F994-E82E-43E9-8676-3FF940FC147C}">
          <p14:sldIdLst>
            <p14:sldId id="329"/>
            <p14:sldId id="292"/>
            <p14:sldId id="328"/>
            <p14:sldId id="349"/>
            <p14:sldId id="344"/>
            <p14:sldId id="345"/>
            <p14:sldId id="346"/>
            <p14:sldId id="347"/>
            <p14:sldId id="375"/>
            <p14:sldId id="352"/>
            <p14:sldId id="350"/>
            <p14:sldId id="257"/>
            <p14:sldId id="258"/>
            <p14:sldId id="259"/>
            <p14:sldId id="260"/>
            <p14:sldId id="336"/>
            <p14:sldId id="263"/>
            <p14:sldId id="324"/>
            <p14:sldId id="376"/>
            <p14:sldId id="325"/>
            <p14:sldId id="275"/>
            <p14:sldId id="331"/>
            <p14:sldId id="333"/>
            <p14:sldId id="321"/>
            <p14:sldId id="351"/>
            <p14:sldId id="334"/>
            <p14:sldId id="339"/>
            <p14:sldId id="340"/>
            <p14:sldId id="330"/>
            <p14:sldId id="326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1"/>
            <p14:sldId id="372"/>
            <p14:sldId id="373"/>
            <p14:sldId id="374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33CC33"/>
    <a:srgbClr val="00FF00"/>
    <a:srgbClr val="FF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921994-625F-48F6-8446-2FF0805CC9E3}" v="3" dt="2022-09-26T21:38:46.5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302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486"/>
    </p:cViewPr>
  </p:sorterViewPr>
  <p:notesViewPr>
    <p:cSldViewPr>
      <p:cViewPr varScale="1">
        <p:scale>
          <a:sx n="52" d="100"/>
          <a:sy n="52" d="100"/>
        </p:scale>
        <p:origin x="2616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7.fntdata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2.fntdata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font" Target="fonts/font5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64" Type="http://schemas.openxmlformats.org/officeDocument/2006/relationships/font" Target="fonts/font8.fntdata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3.fntdata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6.fntdata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1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4.fntdata"/><Relationship Id="rId65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shav Pingali" userId="975bc7ac29a6435d" providerId="LiveId" clId="{42921994-625F-48F6-8446-2FF0805CC9E3}"/>
    <pc:docChg chg="modSld">
      <pc:chgData name="Keshav Pingali" userId="975bc7ac29a6435d" providerId="LiveId" clId="{42921994-625F-48F6-8446-2FF0805CC9E3}" dt="2022-09-26T21:38:46.503" v="2" actId="688"/>
      <pc:docMkLst>
        <pc:docMk/>
      </pc:docMkLst>
      <pc:sldChg chg="modSp">
        <pc:chgData name="Keshav Pingali" userId="975bc7ac29a6435d" providerId="LiveId" clId="{42921994-625F-48F6-8446-2FF0805CC9E3}" dt="2022-09-26T21:38:46.503" v="2" actId="688"/>
        <pc:sldMkLst>
          <pc:docMk/>
          <pc:sldMk cId="0" sldId="329"/>
        </pc:sldMkLst>
        <pc:picChg chg="mod">
          <ac:chgData name="Keshav Pingali" userId="975bc7ac29a6435d" providerId="LiveId" clId="{42921994-625F-48F6-8446-2FF0805CC9E3}" dt="2022-09-26T21:38:46.503" v="2" actId="688"/>
          <ac:picMkLst>
            <pc:docMk/>
            <pc:sldMk cId="0" sldId="329"/>
            <ac:picMk id="4" creationId="{A4474AFC-A3D2-4B96-9B0A-9A840769CBC6}"/>
          </ac:picMkLst>
        </pc:picChg>
      </pc:sldChg>
    </pc:docChg>
  </pc:docChgLst>
  <pc:docChgLst>
    <pc:chgData name="Pingali, Keshav K" userId="707c4161-679d-4973-8d45-dc4c10c01b1e" providerId="ADAL" clId="{FDF037E5-98FB-4159-8A61-0A26D25E694D}"/>
    <pc:docChg chg="undo custSel modSld">
      <pc:chgData name="Pingali, Keshav K" userId="707c4161-679d-4973-8d45-dc4c10c01b1e" providerId="ADAL" clId="{FDF037E5-98FB-4159-8A61-0A26D25E694D}" dt="2019-02-14T03:14:16.803" v="449" actId="1076"/>
      <pc:docMkLst>
        <pc:docMk/>
      </pc:docMkLst>
      <pc:sldChg chg="addSp delSp modSp">
        <pc:chgData name="Pingali, Keshav K" userId="707c4161-679d-4973-8d45-dc4c10c01b1e" providerId="ADAL" clId="{FDF037E5-98FB-4159-8A61-0A26D25E694D}" dt="2019-02-12T16:28:05.122" v="438" actId="164"/>
        <pc:sldMkLst>
          <pc:docMk/>
          <pc:sldMk cId="0" sldId="259"/>
        </pc:sldMkLst>
        <pc:spChg chg="mod">
          <ac:chgData name="Pingali, Keshav K" userId="707c4161-679d-4973-8d45-dc4c10c01b1e" providerId="ADAL" clId="{FDF037E5-98FB-4159-8A61-0A26D25E694D}" dt="2019-02-12T16:28:05.122" v="438" actId="164"/>
          <ac:spMkLst>
            <pc:docMk/>
            <pc:sldMk cId="0" sldId="259"/>
            <ac:spMk id="2" creationId="{00000000-0000-0000-0000-000000000000}"/>
          </ac:spMkLst>
        </pc:spChg>
        <pc:spChg chg="del mod">
          <ac:chgData name="Pingali, Keshav K" userId="707c4161-679d-4973-8d45-dc4c10c01b1e" providerId="ADAL" clId="{FDF037E5-98FB-4159-8A61-0A26D25E694D}" dt="2019-02-12T16:22:13.946" v="400" actId="478"/>
          <ac:spMkLst>
            <pc:docMk/>
            <pc:sldMk cId="0" sldId="259"/>
            <ac:spMk id="3" creationId="{00000000-0000-0000-0000-000000000000}"/>
          </ac:spMkLst>
        </pc:spChg>
        <pc:spChg chg="del">
          <ac:chgData name="Pingali, Keshav K" userId="707c4161-679d-4973-8d45-dc4c10c01b1e" providerId="ADAL" clId="{FDF037E5-98FB-4159-8A61-0A26D25E694D}" dt="2019-02-12T16:22:27.167" v="401" actId="478"/>
          <ac:spMkLst>
            <pc:docMk/>
            <pc:sldMk cId="0" sldId="259"/>
            <ac:spMk id="6" creationId="{00000000-0000-0000-0000-000000000000}"/>
          </ac:spMkLst>
        </pc:spChg>
        <pc:spChg chg="mod">
          <ac:chgData name="Pingali, Keshav K" userId="707c4161-679d-4973-8d45-dc4c10c01b1e" providerId="ADAL" clId="{FDF037E5-98FB-4159-8A61-0A26D25E694D}" dt="2019-02-12T16:28:05.122" v="438" actId="164"/>
          <ac:spMkLst>
            <pc:docMk/>
            <pc:sldMk cId="0" sldId="259"/>
            <ac:spMk id="7" creationId="{00000000-0000-0000-0000-000000000000}"/>
          </ac:spMkLst>
        </pc:spChg>
        <pc:spChg chg="del">
          <ac:chgData name="Pingali, Keshav K" userId="707c4161-679d-4973-8d45-dc4c10c01b1e" providerId="ADAL" clId="{FDF037E5-98FB-4159-8A61-0A26D25E694D}" dt="2019-02-12T16:22:31.079" v="402" actId="478"/>
          <ac:spMkLst>
            <pc:docMk/>
            <pc:sldMk cId="0" sldId="259"/>
            <ac:spMk id="8" creationId="{00000000-0000-0000-0000-000000000000}"/>
          </ac:spMkLst>
        </pc:spChg>
        <pc:spChg chg="mod">
          <ac:chgData name="Pingali, Keshav K" userId="707c4161-679d-4973-8d45-dc4c10c01b1e" providerId="ADAL" clId="{FDF037E5-98FB-4159-8A61-0A26D25E694D}" dt="2019-02-12T16:28:05.122" v="438" actId="164"/>
          <ac:spMkLst>
            <pc:docMk/>
            <pc:sldMk cId="0" sldId="259"/>
            <ac:spMk id="9" creationId="{00000000-0000-0000-0000-000000000000}"/>
          </ac:spMkLst>
        </pc:spChg>
        <pc:spChg chg="del">
          <ac:chgData name="Pingali, Keshav K" userId="707c4161-679d-4973-8d45-dc4c10c01b1e" providerId="ADAL" clId="{FDF037E5-98FB-4159-8A61-0A26D25E694D}" dt="2019-02-12T16:22:35.786" v="403" actId="478"/>
          <ac:spMkLst>
            <pc:docMk/>
            <pc:sldMk cId="0" sldId="259"/>
            <ac:spMk id="10" creationId="{00000000-0000-0000-0000-000000000000}"/>
          </ac:spMkLst>
        </pc:spChg>
        <pc:spChg chg="mod">
          <ac:chgData name="Pingali, Keshav K" userId="707c4161-679d-4973-8d45-dc4c10c01b1e" providerId="ADAL" clId="{FDF037E5-98FB-4159-8A61-0A26D25E694D}" dt="2019-02-12T16:28:05.122" v="438" actId="164"/>
          <ac:spMkLst>
            <pc:docMk/>
            <pc:sldMk cId="0" sldId="259"/>
            <ac:spMk id="11" creationId="{00000000-0000-0000-0000-000000000000}"/>
          </ac:spMkLst>
        </pc:spChg>
        <pc:spChg chg="del">
          <ac:chgData name="Pingali, Keshav K" userId="707c4161-679d-4973-8d45-dc4c10c01b1e" providerId="ADAL" clId="{FDF037E5-98FB-4159-8A61-0A26D25E694D}" dt="2019-02-12T16:22:39.773" v="404" actId="478"/>
          <ac:spMkLst>
            <pc:docMk/>
            <pc:sldMk cId="0" sldId="259"/>
            <ac:spMk id="12" creationId="{00000000-0000-0000-0000-000000000000}"/>
          </ac:spMkLst>
        </pc:spChg>
        <pc:spChg chg="add mod">
          <ac:chgData name="Pingali, Keshav K" userId="707c4161-679d-4973-8d45-dc4c10c01b1e" providerId="ADAL" clId="{FDF037E5-98FB-4159-8A61-0A26D25E694D}" dt="2019-02-12T16:28:05.122" v="438" actId="164"/>
          <ac:spMkLst>
            <pc:docMk/>
            <pc:sldMk cId="0" sldId="259"/>
            <ac:spMk id="15" creationId="{193C3B77-F63C-427F-BA84-B631B756F9ED}"/>
          </ac:spMkLst>
        </pc:spChg>
        <pc:spChg chg="add mod">
          <ac:chgData name="Pingali, Keshav K" userId="707c4161-679d-4973-8d45-dc4c10c01b1e" providerId="ADAL" clId="{FDF037E5-98FB-4159-8A61-0A26D25E694D}" dt="2019-02-12T16:28:05.122" v="438" actId="164"/>
          <ac:spMkLst>
            <pc:docMk/>
            <pc:sldMk cId="0" sldId="259"/>
            <ac:spMk id="16" creationId="{8C13D212-927E-409D-A088-F01ACB64C653}"/>
          </ac:spMkLst>
        </pc:spChg>
        <pc:spChg chg="add mod">
          <ac:chgData name="Pingali, Keshav K" userId="707c4161-679d-4973-8d45-dc4c10c01b1e" providerId="ADAL" clId="{FDF037E5-98FB-4159-8A61-0A26D25E694D}" dt="2019-02-12T16:28:05.122" v="438" actId="164"/>
          <ac:spMkLst>
            <pc:docMk/>
            <pc:sldMk cId="0" sldId="259"/>
            <ac:spMk id="17" creationId="{C3A7BA65-F79A-4109-8087-E90BED59E70B}"/>
          </ac:spMkLst>
        </pc:spChg>
        <pc:grpChg chg="add del mod">
          <ac:chgData name="Pingali, Keshav K" userId="707c4161-679d-4973-8d45-dc4c10c01b1e" providerId="ADAL" clId="{FDF037E5-98FB-4159-8A61-0A26D25E694D}" dt="2019-02-12T16:21:22.573" v="398" actId="478"/>
          <ac:grpSpMkLst>
            <pc:docMk/>
            <pc:sldMk cId="0" sldId="259"/>
            <ac:grpSpMk id="18" creationId="{1EDD30F4-43F2-4274-A2F5-D00F220BF9CC}"/>
          </ac:grpSpMkLst>
        </pc:grpChg>
        <pc:grpChg chg="add mod">
          <ac:chgData name="Pingali, Keshav K" userId="707c4161-679d-4973-8d45-dc4c10c01b1e" providerId="ADAL" clId="{FDF037E5-98FB-4159-8A61-0A26D25E694D}" dt="2019-02-12T16:28:05.122" v="438" actId="164"/>
          <ac:grpSpMkLst>
            <pc:docMk/>
            <pc:sldMk cId="0" sldId="259"/>
            <ac:grpSpMk id="8192" creationId="{207E59E3-E5AF-4683-B3A8-1F401D81BFC1}"/>
          </ac:grpSpMkLst>
        </pc:grpChg>
        <pc:picChg chg="mod">
          <ac:chgData name="Pingali, Keshav K" userId="707c4161-679d-4973-8d45-dc4c10c01b1e" providerId="ADAL" clId="{FDF037E5-98FB-4159-8A61-0A26D25E694D}" dt="2019-02-12T16:20:32.704" v="393" actId="1035"/>
          <ac:picMkLst>
            <pc:docMk/>
            <pc:sldMk cId="0" sldId="259"/>
            <ac:picMk id="8196" creationId="{00000000-0000-0000-0000-000000000000}"/>
          </ac:picMkLst>
        </pc:picChg>
      </pc:sldChg>
      <pc:sldChg chg="addSp delSp modSp">
        <pc:chgData name="Pingali, Keshav K" userId="707c4161-679d-4973-8d45-dc4c10c01b1e" providerId="ADAL" clId="{FDF037E5-98FB-4159-8A61-0A26D25E694D}" dt="2019-02-14T03:14:16.803" v="449" actId="1076"/>
        <pc:sldMkLst>
          <pc:docMk/>
          <pc:sldMk cId="0" sldId="263"/>
        </pc:sldMkLst>
        <pc:spChg chg="add del mod topLvl">
          <ac:chgData name="Pingali, Keshav K" userId="707c4161-679d-4973-8d45-dc4c10c01b1e" providerId="ADAL" clId="{FDF037E5-98FB-4159-8A61-0A26D25E694D}" dt="2019-02-10T18:57:17.960" v="362" actId="478"/>
          <ac:spMkLst>
            <pc:docMk/>
            <pc:sldMk cId="0" sldId="263"/>
            <ac:spMk id="39" creationId="{56467896-BD39-48F0-BE18-C8E23F7E8EF8}"/>
          </ac:spMkLst>
        </pc:spChg>
        <pc:spChg chg="add del mod topLvl">
          <ac:chgData name="Pingali, Keshav K" userId="707c4161-679d-4973-8d45-dc4c10c01b1e" providerId="ADAL" clId="{FDF037E5-98FB-4159-8A61-0A26D25E694D}" dt="2019-02-10T18:57:27.605" v="365" actId="478"/>
          <ac:spMkLst>
            <pc:docMk/>
            <pc:sldMk cId="0" sldId="263"/>
            <ac:spMk id="40" creationId="{F8F3C5F4-CC48-4BB8-9FA0-349E6BC12BF6}"/>
          </ac:spMkLst>
        </pc:spChg>
        <pc:spChg chg="add del mod topLvl">
          <ac:chgData name="Pingali, Keshav K" userId="707c4161-679d-4973-8d45-dc4c10c01b1e" providerId="ADAL" clId="{FDF037E5-98FB-4159-8A61-0A26D25E694D}" dt="2019-02-10T18:57:17.960" v="362" actId="478"/>
          <ac:spMkLst>
            <pc:docMk/>
            <pc:sldMk cId="0" sldId="263"/>
            <ac:spMk id="41" creationId="{BE362CA1-AD0B-454F-8A6C-0FB816ADCFA4}"/>
          </ac:spMkLst>
        </pc:spChg>
        <pc:spChg chg="add del mod topLvl">
          <ac:chgData name="Pingali, Keshav K" userId="707c4161-679d-4973-8d45-dc4c10c01b1e" providerId="ADAL" clId="{FDF037E5-98FB-4159-8A61-0A26D25E694D}" dt="2019-02-10T18:57:20.881" v="363" actId="478"/>
          <ac:spMkLst>
            <pc:docMk/>
            <pc:sldMk cId="0" sldId="263"/>
            <ac:spMk id="42" creationId="{6BA9149D-E974-41DE-AC5E-798F0C982027}"/>
          </ac:spMkLst>
        </pc:spChg>
        <pc:spChg chg="add del mod topLvl">
          <ac:chgData name="Pingali, Keshav K" userId="707c4161-679d-4973-8d45-dc4c10c01b1e" providerId="ADAL" clId="{FDF037E5-98FB-4159-8A61-0A26D25E694D}" dt="2019-02-10T18:57:17.960" v="362" actId="478"/>
          <ac:spMkLst>
            <pc:docMk/>
            <pc:sldMk cId="0" sldId="263"/>
            <ac:spMk id="43" creationId="{BD858D0C-C886-4F15-813F-9E1F7333A37A}"/>
          </ac:spMkLst>
        </pc:spChg>
        <pc:spChg chg="add del mod topLvl">
          <ac:chgData name="Pingali, Keshav K" userId="707c4161-679d-4973-8d45-dc4c10c01b1e" providerId="ADAL" clId="{FDF037E5-98FB-4159-8A61-0A26D25E694D}" dt="2019-02-10T18:57:17.960" v="362" actId="478"/>
          <ac:spMkLst>
            <pc:docMk/>
            <pc:sldMk cId="0" sldId="263"/>
            <ac:spMk id="44" creationId="{77FE4822-2E30-41DE-A9F9-DF58355098BA}"/>
          </ac:spMkLst>
        </pc:spChg>
        <pc:spChg chg="add del mod topLvl">
          <ac:chgData name="Pingali, Keshav K" userId="707c4161-679d-4973-8d45-dc4c10c01b1e" providerId="ADAL" clId="{FDF037E5-98FB-4159-8A61-0A26D25E694D}" dt="2019-02-10T18:57:17.960" v="362" actId="478"/>
          <ac:spMkLst>
            <pc:docMk/>
            <pc:sldMk cId="0" sldId="263"/>
            <ac:spMk id="45" creationId="{FA8EB7BF-CC40-4ADD-A0DC-B61B29975708}"/>
          </ac:spMkLst>
        </pc:spChg>
        <pc:spChg chg="add del mod topLvl">
          <ac:chgData name="Pingali, Keshav K" userId="707c4161-679d-4973-8d45-dc4c10c01b1e" providerId="ADAL" clId="{FDF037E5-98FB-4159-8A61-0A26D25E694D}" dt="2019-02-10T18:57:27.605" v="365" actId="478"/>
          <ac:spMkLst>
            <pc:docMk/>
            <pc:sldMk cId="0" sldId="263"/>
            <ac:spMk id="46" creationId="{599A01E5-884B-4DD1-835D-176AEC1C4729}"/>
          </ac:spMkLst>
        </pc:spChg>
        <pc:spChg chg="add del mod topLvl">
          <ac:chgData name="Pingali, Keshav K" userId="707c4161-679d-4973-8d45-dc4c10c01b1e" providerId="ADAL" clId="{FDF037E5-98FB-4159-8A61-0A26D25E694D}" dt="2019-02-10T18:57:27.605" v="365" actId="478"/>
          <ac:spMkLst>
            <pc:docMk/>
            <pc:sldMk cId="0" sldId="263"/>
            <ac:spMk id="47" creationId="{9C7403EB-31D8-401A-8915-724EE1C1E23A}"/>
          </ac:spMkLst>
        </pc:spChg>
        <pc:spChg chg="add del mod topLvl">
          <ac:chgData name="Pingali, Keshav K" userId="707c4161-679d-4973-8d45-dc4c10c01b1e" providerId="ADAL" clId="{FDF037E5-98FB-4159-8A61-0A26D25E694D}" dt="2019-02-10T18:57:17.960" v="362" actId="478"/>
          <ac:spMkLst>
            <pc:docMk/>
            <pc:sldMk cId="0" sldId="263"/>
            <ac:spMk id="48" creationId="{1ABE82F6-0996-4E22-832F-9115A7E5FE7F}"/>
          </ac:spMkLst>
        </pc:spChg>
        <pc:spChg chg="add del mod topLvl">
          <ac:chgData name="Pingali, Keshav K" userId="707c4161-679d-4973-8d45-dc4c10c01b1e" providerId="ADAL" clId="{FDF037E5-98FB-4159-8A61-0A26D25E694D}" dt="2019-02-10T18:57:17.960" v="362" actId="478"/>
          <ac:spMkLst>
            <pc:docMk/>
            <pc:sldMk cId="0" sldId="263"/>
            <ac:spMk id="49" creationId="{E467AA71-9DBC-47C7-B187-972646CF7D1B}"/>
          </ac:spMkLst>
        </pc:spChg>
        <pc:spChg chg="add del mod topLvl">
          <ac:chgData name="Pingali, Keshav K" userId="707c4161-679d-4973-8d45-dc4c10c01b1e" providerId="ADAL" clId="{FDF037E5-98FB-4159-8A61-0A26D25E694D}" dt="2019-02-10T18:57:24.053" v="364" actId="478"/>
          <ac:spMkLst>
            <pc:docMk/>
            <pc:sldMk cId="0" sldId="263"/>
            <ac:spMk id="50" creationId="{7360E49B-F1FF-4066-90EF-46A24826A71D}"/>
          </ac:spMkLst>
        </pc:spChg>
        <pc:spChg chg="mod">
          <ac:chgData name="Pingali, Keshav K" userId="707c4161-679d-4973-8d45-dc4c10c01b1e" providerId="ADAL" clId="{FDF037E5-98FB-4159-8A61-0A26D25E694D}" dt="2019-02-10T18:54:40.457" v="287" actId="207"/>
          <ac:spMkLst>
            <pc:docMk/>
            <pc:sldMk cId="0" sldId="263"/>
            <ac:spMk id="13315" creationId="{00000000-0000-0000-0000-000000000000}"/>
          </ac:spMkLst>
        </pc:spChg>
        <pc:spChg chg="mod">
          <ac:chgData name="Pingali, Keshav K" userId="707c4161-679d-4973-8d45-dc4c10c01b1e" providerId="ADAL" clId="{FDF037E5-98FB-4159-8A61-0A26D25E694D}" dt="2019-02-10T18:57:34.593" v="374" actId="1038"/>
          <ac:spMkLst>
            <pc:docMk/>
            <pc:sldMk cId="0" sldId="263"/>
            <ac:spMk id="13317" creationId="{00000000-0000-0000-0000-000000000000}"/>
          </ac:spMkLst>
        </pc:spChg>
        <pc:spChg chg="mod">
          <ac:chgData name="Pingali, Keshav K" userId="707c4161-679d-4973-8d45-dc4c10c01b1e" providerId="ADAL" clId="{FDF037E5-98FB-4159-8A61-0A26D25E694D}" dt="2019-02-10T18:57:34.593" v="374" actId="1038"/>
          <ac:spMkLst>
            <pc:docMk/>
            <pc:sldMk cId="0" sldId="263"/>
            <ac:spMk id="13318" creationId="{00000000-0000-0000-0000-000000000000}"/>
          </ac:spMkLst>
        </pc:spChg>
        <pc:spChg chg="mod">
          <ac:chgData name="Pingali, Keshav K" userId="707c4161-679d-4973-8d45-dc4c10c01b1e" providerId="ADAL" clId="{FDF037E5-98FB-4159-8A61-0A26D25E694D}" dt="2019-02-10T18:57:34.593" v="374" actId="1038"/>
          <ac:spMkLst>
            <pc:docMk/>
            <pc:sldMk cId="0" sldId="263"/>
            <ac:spMk id="13319" creationId="{00000000-0000-0000-0000-000000000000}"/>
          </ac:spMkLst>
        </pc:spChg>
        <pc:spChg chg="mod">
          <ac:chgData name="Pingali, Keshav K" userId="707c4161-679d-4973-8d45-dc4c10c01b1e" providerId="ADAL" clId="{FDF037E5-98FB-4159-8A61-0A26D25E694D}" dt="2019-02-10T18:57:34.593" v="374" actId="1038"/>
          <ac:spMkLst>
            <pc:docMk/>
            <pc:sldMk cId="0" sldId="263"/>
            <ac:spMk id="13320" creationId="{00000000-0000-0000-0000-000000000000}"/>
          </ac:spMkLst>
        </pc:spChg>
        <pc:grpChg chg="add mod">
          <ac:chgData name="Pingali, Keshav K" userId="707c4161-679d-4973-8d45-dc4c10c01b1e" providerId="ADAL" clId="{FDF037E5-98FB-4159-8A61-0A26D25E694D}" dt="2019-02-12T16:28:42.127" v="442" actId="1076"/>
          <ac:grpSpMkLst>
            <pc:docMk/>
            <pc:sldMk cId="0" sldId="263"/>
            <ac:grpSpMk id="14" creationId="{4A6C152C-1D4C-40B9-886A-1D6A73BAFF82}"/>
          </ac:grpSpMkLst>
        </pc:grpChg>
        <pc:grpChg chg="add del mod">
          <ac:chgData name="Pingali, Keshav K" userId="707c4161-679d-4973-8d45-dc4c10c01b1e" providerId="ADAL" clId="{FDF037E5-98FB-4159-8A61-0A26D25E694D}" dt="2019-02-10T18:56:39.271" v="359" actId="165"/>
          <ac:grpSpMkLst>
            <pc:docMk/>
            <pc:sldMk cId="0" sldId="263"/>
            <ac:grpSpMk id="31" creationId="{49A48C16-186C-42A4-8ACE-679207506C75}"/>
          </ac:grpSpMkLst>
        </pc:grpChg>
        <pc:picChg chg="del mod">
          <ac:chgData name="Pingali, Keshav K" userId="707c4161-679d-4973-8d45-dc4c10c01b1e" providerId="ADAL" clId="{FDF037E5-98FB-4159-8A61-0A26D25E694D}" dt="2019-02-09T17:13:48.822" v="13" actId="478"/>
          <ac:picMkLst>
            <pc:docMk/>
            <pc:sldMk cId="0" sldId="263"/>
            <ac:picMk id="3" creationId="{00000000-0000-0000-0000-000000000000}"/>
          </ac:picMkLst>
        </pc:picChg>
        <pc:picChg chg="del mod">
          <ac:chgData name="Pingali, Keshav K" userId="707c4161-679d-4973-8d45-dc4c10c01b1e" providerId="ADAL" clId="{FDF037E5-98FB-4159-8A61-0A26D25E694D}" dt="2019-02-09T17:17:15.219" v="99" actId="478"/>
          <ac:picMkLst>
            <pc:docMk/>
            <pc:sldMk cId="0" sldId="263"/>
            <ac:picMk id="4" creationId="{00000000-0000-0000-0000-000000000000}"/>
          </ac:picMkLst>
        </pc:picChg>
        <pc:picChg chg="del mod">
          <ac:chgData name="Pingali, Keshav K" userId="707c4161-679d-4973-8d45-dc4c10c01b1e" providerId="ADAL" clId="{FDF037E5-98FB-4159-8A61-0A26D25E694D}" dt="2019-02-09T17:40:26.851" v="123" actId="478"/>
          <ac:picMkLst>
            <pc:docMk/>
            <pc:sldMk cId="0" sldId="263"/>
            <ac:picMk id="5" creationId="{00000000-0000-0000-0000-000000000000}"/>
          </ac:picMkLst>
        </pc:picChg>
        <pc:picChg chg="del mod ord">
          <ac:chgData name="Pingali, Keshav K" userId="707c4161-679d-4973-8d45-dc4c10c01b1e" providerId="ADAL" clId="{FDF037E5-98FB-4159-8A61-0A26D25E694D}" dt="2019-02-09T17:14:05.780" v="27" actId="478"/>
          <ac:picMkLst>
            <pc:docMk/>
            <pc:sldMk cId="0" sldId="263"/>
            <ac:picMk id="7" creationId="{1FEE3A63-4DA1-4EA5-963A-E3F499AB1F31}"/>
          </ac:picMkLst>
        </pc:picChg>
        <pc:picChg chg="del mod ord">
          <ac:chgData name="Pingali, Keshav K" userId="707c4161-679d-4973-8d45-dc4c10c01b1e" providerId="ADAL" clId="{FDF037E5-98FB-4159-8A61-0A26D25E694D}" dt="2019-02-09T17:14:52.295" v="43" actId="478"/>
          <ac:picMkLst>
            <pc:docMk/>
            <pc:sldMk cId="0" sldId="263"/>
            <ac:picMk id="9" creationId="{F640CF28-8161-42C9-AE7A-09E3927E227D}"/>
          </ac:picMkLst>
        </pc:picChg>
        <pc:picChg chg="del mod ord">
          <ac:chgData name="Pingali, Keshav K" userId="707c4161-679d-4973-8d45-dc4c10c01b1e" providerId="ADAL" clId="{FDF037E5-98FB-4159-8A61-0A26D25E694D}" dt="2019-02-09T17:15:07.714" v="57" actId="478"/>
          <ac:picMkLst>
            <pc:docMk/>
            <pc:sldMk cId="0" sldId="263"/>
            <ac:picMk id="11" creationId="{530C2704-FFD3-406C-8A94-31C863234893}"/>
          </ac:picMkLst>
        </pc:picChg>
        <pc:picChg chg="del mod ord">
          <ac:chgData name="Pingali, Keshav K" userId="707c4161-679d-4973-8d45-dc4c10c01b1e" providerId="ADAL" clId="{FDF037E5-98FB-4159-8A61-0A26D25E694D}" dt="2019-02-09T17:15:50.878" v="72" actId="478"/>
          <ac:picMkLst>
            <pc:docMk/>
            <pc:sldMk cId="0" sldId="263"/>
            <ac:picMk id="13" creationId="{046D7304-6734-4EDA-A614-738978D5DFDA}"/>
          </ac:picMkLst>
        </pc:picChg>
        <pc:picChg chg="del mod ord">
          <ac:chgData name="Pingali, Keshav K" userId="707c4161-679d-4973-8d45-dc4c10c01b1e" providerId="ADAL" clId="{FDF037E5-98FB-4159-8A61-0A26D25E694D}" dt="2019-02-09T17:16:27.902" v="86" actId="478"/>
          <ac:picMkLst>
            <pc:docMk/>
            <pc:sldMk cId="0" sldId="263"/>
            <ac:picMk id="15" creationId="{28003E93-F086-465A-A6C4-AED959A79ED6}"/>
          </ac:picMkLst>
        </pc:picChg>
        <pc:picChg chg="del mod ord">
          <ac:chgData name="Pingali, Keshav K" userId="707c4161-679d-4973-8d45-dc4c10c01b1e" providerId="ADAL" clId="{FDF037E5-98FB-4159-8A61-0A26D25E694D}" dt="2019-02-10T18:46:54.407" v="137" actId="478"/>
          <ac:picMkLst>
            <pc:docMk/>
            <pc:sldMk cId="0" sldId="263"/>
            <ac:picMk id="17" creationId="{5C9284B6-783F-45D0-9759-CB89D60A571D}"/>
          </ac:picMkLst>
        </pc:picChg>
        <pc:picChg chg="del mod ord">
          <ac:chgData name="Pingali, Keshav K" userId="707c4161-679d-4973-8d45-dc4c10c01b1e" providerId="ADAL" clId="{FDF037E5-98FB-4159-8A61-0A26D25E694D}" dt="2019-02-10T18:47:17.247" v="150" actId="478"/>
          <ac:picMkLst>
            <pc:docMk/>
            <pc:sldMk cId="0" sldId="263"/>
            <ac:picMk id="19" creationId="{385C5EAF-D8FA-436E-A123-CEE323D4A2F7}"/>
          </ac:picMkLst>
        </pc:picChg>
        <pc:picChg chg="del mod ord">
          <ac:chgData name="Pingali, Keshav K" userId="707c4161-679d-4973-8d45-dc4c10c01b1e" providerId="ADAL" clId="{FDF037E5-98FB-4159-8A61-0A26D25E694D}" dt="2019-02-10T18:47:53.739" v="162" actId="478"/>
          <ac:picMkLst>
            <pc:docMk/>
            <pc:sldMk cId="0" sldId="263"/>
            <ac:picMk id="21" creationId="{82996E8E-B59D-4EAC-AEF3-2995E2415222}"/>
          </ac:picMkLst>
        </pc:picChg>
        <pc:picChg chg="mod ord">
          <ac:chgData name="Pingali, Keshav K" userId="707c4161-679d-4973-8d45-dc4c10c01b1e" providerId="ADAL" clId="{FDF037E5-98FB-4159-8A61-0A26D25E694D}" dt="2019-02-10T18:54:21.008" v="286" actId="14100"/>
          <ac:picMkLst>
            <pc:docMk/>
            <pc:sldMk cId="0" sldId="263"/>
            <ac:picMk id="23" creationId="{E80FAFB3-B71C-4A68-B0E2-9EE855F99D56}"/>
          </ac:picMkLst>
        </pc:picChg>
        <pc:picChg chg="mod ord">
          <ac:chgData name="Pingali, Keshav K" userId="707c4161-679d-4973-8d45-dc4c10c01b1e" providerId="ADAL" clId="{FDF037E5-98FB-4159-8A61-0A26D25E694D}" dt="2019-02-10T18:50:50.126" v="168" actId="1076"/>
          <ac:picMkLst>
            <pc:docMk/>
            <pc:sldMk cId="0" sldId="263"/>
            <ac:picMk id="25" creationId="{6FB35872-E001-4ADC-8056-411C33D7E569}"/>
          </ac:picMkLst>
        </pc:picChg>
        <pc:picChg chg="mod ord">
          <ac:chgData name="Pingali, Keshav K" userId="707c4161-679d-4973-8d45-dc4c10c01b1e" providerId="ADAL" clId="{FDF037E5-98FB-4159-8A61-0A26D25E694D}" dt="2019-02-10T18:51:05.543" v="171" actId="1076"/>
          <ac:picMkLst>
            <pc:docMk/>
            <pc:sldMk cId="0" sldId="263"/>
            <ac:picMk id="27" creationId="{1C3BD340-D702-4880-B82F-174FA9BA1E90}"/>
          </ac:picMkLst>
        </pc:picChg>
        <pc:picChg chg="add del mod">
          <ac:chgData name="Pingali, Keshav K" userId="707c4161-679d-4973-8d45-dc4c10c01b1e" providerId="ADAL" clId="{FDF037E5-98FB-4159-8A61-0A26D25E694D}" dt="2019-02-10T18:52:37.898" v="221" actId="478"/>
          <ac:picMkLst>
            <pc:docMk/>
            <pc:sldMk cId="0" sldId="263"/>
            <ac:picMk id="28" creationId="{2A204D16-545D-4BF5-93D3-70609C18AAC5}"/>
          </ac:picMkLst>
        </pc:picChg>
        <pc:picChg chg="mod ord">
          <ac:chgData name="Pingali, Keshav K" userId="707c4161-679d-4973-8d45-dc4c10c01b1e" providerId="ADAL" clId="{FDF037E5-98FB-4159-8A61-0A26D25E694D}" dt="2019-02-14T03:14:16.803" v="449" actId="1076"/>
          <ac:picMkLst>
            <pc:docMk/>
            <pc:sldMk cId="0" sldId="263"/>
            <ac:picMk id="30" creationId="{17E3B679-9C0F-4C32-B39F-C142BF7BF013}"/>
          </ac:picMkLst>
        </pc:picChg>
        <pc:picChg chg="add del mod">
          <ac:chgData name="Pingali, Keshav K" userId="707c4161-679d-4973-8d45-dc4c10c01b1e" providerId="ADAL" clId="{FDF037E5-98FB-4159-8A61-0A26D25E694D}" dt="2019-02-10T18:53:20.351" v="284" actId="478"/>
          <ac:picMkLst>
            <pc:docMk/>
            <pc:sldMk cId="0" sldId="263"/>
            <ac:picMk id="36" creationId="{8F005B41-6455-4AEA-8A3D-3374203858D5}"/>
          </ac:picMkLst>
        </pc:picChg>
        <pc:picChg chg="mod">
          <ac:chgData name="Pingali, Keshav K" userId="707c4161-679d-4973-8d45-dc4c10c01b1e" providerId="ADAL" clId="{FDF037E5-98FB-4159-8A61-0A26D25E694D}" dt="2019-02-12T16:28:26.520" v="441" actId="1076"/>
          <ac:picMkLst>
            <pc:docMk/>
            <pc:sldMk cId="0" sldId="263"/>
            <ac:picMk id="13316" creationId="{00000000-0000-0000-0000-000000000000}"/>
          </ac:picMkLst>
        </pc:picChg>
      </pc:sldChg>
      <pc:sldChg chg="modTransition">
        <pc:chgData name="Pingali, Keshav K" userId="707c4161-679d-4973-8d45-dc4c10c01b1e" providerId="ADAL" clId="{FDF037E5-98FB-4159-8A61-0A26D25E694D}" dt="2019-02-10T19:08:43.547" v="386"/>
        <pc:sldMkLst>
          <pc:docMk/>
          <pc:sldMk cId="0" sldId="321"/>
        </pc:sldMkLst>
      </pc:sldChg>
      <pc:sldChg chg="addSp modSp">
        <pc:chgData name="Pingali, Keshav K" userId="707c4161-679d-4973-8d45-dc4c10c01b1e" providerId="ADAL" clId="{FDF037E5-98FB-4159-8A61-0A26D25E694D}" dt="2019-02-12T16:20:16.686" v="388" actId="164"/>
        <pc:sldMkLst>
          <pc:docMk/>
          <pc:sldMk cId="0" sldId="324"/>
        </pc:sldMkLst>
        <pc:spChg chg="mod">
          <ac:chgData name="Pingali, Keshav K" userId="707c4161-679d-4973-8d45-dc4c10c01b1e" providerId="ADAL" clId="{FDF037E5-98FB-4159-8A61-0A26D25E694D}" dt="2019-02-12T16:20:16.686" v="388" actId="164"/>
          <ac:spMkLst>
            <pc:docMk/>
            <pc:sldMk cId="0" sldId="324"/>
            <ac:spMk id="3" creationId="{00000000-0000-0000-0000-000000000000}"/>
          </ac:spMkLst>
        </pc:spChg>
        <pc:spChg chg="mod">
          <ac:chgData name="Pingali, Keshav K" userId="707c4161-679d-4973-8d45-dc4c10c01b1e" providerId="ADAL" clId="{FDF037E5-98FB-4159-8A61-0A26D25E694D}" dt="2019-02-10T18:58:16.521" v="385" actId="20577"/>
          <ac:spMkLst>
            <pc:docMk/>
            <pc:sldMk cId="0" sldId="324"/>
            <ac:spMk id="6" creationId="{00000000-0000-0000-0000-000000000000}"/>
          </ac:spMkLst>
        </pc:spChg>
        <pc:spChg chg="mod">
          <ac:chgData name="Pingali, Keshav K" userId="707c4161-679d-4973-8d45-dc4c10c01b1e" providerId="ADAL" clId="{FDF037E5-98FB-4159-8A61-0A26D25E694D}" dt="2019-02-12T16:20:16.686" v="388" actId="164"/>
          <ac:spMkLst>
            <pc:docMk/>
            <pc:sldMk cId="0" sldId="324"/>
            <ac:spMk id="15" creationId="{00000000-0000-0000-0000-000000000000}"/>
          </ac:spMkLst>
        </pc:spChg>
        <pc:spChg chg="mod">
          <ac:chgData name="Pingali, Keshav K" userId="707c4161-679d-4973-8d45-dc4c10c01b1e" providerId="ADAL" clId="{FDF037E5-98FB-4159-8A61-0A26D25E694D}" dt="2019-02-12T16:20:16.686" v="388" actId="164"/>
          <ac:spMkLst>
            <pc:docMk/>
            <pc:sldMk cId="0" sldId="324"/>
            <ac:spMk id="16" creationId="{00000000-0000-0000-0000-000000000000}"/>
          </ac:spMkLst>
        </pc:spChg>
        <pc:spChg chg="mod">
          <ac:chgData name="Pingali, Keshav K" userId="707c4161-679d-4973-8d45-dc4c10c01b1e" providerId="ADAL" clId="{FDF037E5-98FB-4159-8A61-0A26D25E694D}" dt="2019-02-12T16:20:16.686" v="388" actId="164"/>
          <ac:spMkLst>
            <pc:docMk/>
            <pc:sldMk cId="0" sldId="324"/>
            <ac:spMk id="15364" creationId="{00000000-0000-0000-0000-000000000000}"/>
          </ac:spMkLst>
        </pc:spChg>
        <pc:spChg chg="mod">
          <ac:chgData name="Pingali, Keshav K" userId="707c4161-679d-4973-8d45-dc4c10c01b1e" providerId="ADAL" clId="{FDF037E5-98FB-4159-8A61-0A26D25E694D}" dt="2019-02-12T16:20:16.686" v="388" actId="164"/>
          <ac:spMkLst>
            <pc:docMk/>
            <pc:sldMk cId="0" sldId="324"/>
            <ac:spMk id="15365" creationId="{00000000-0000-0000-0000-000000000000}"/>
          </ac:spMkLst>
        </pc:spChg>
        <pc:spChg chg="mod">
          <ac:chgData name="Pingali, Keshav K" userId="707c4161-679d-4973-8d45-dc4c10c01b1e" providerId="ADAL" clId="{FDF037E5-98FB-4159-8A61-0A26D25E694D}" dt="2019-02-12T16:20:16.686" v="388" actId="164"/>
          <ac:spMkLst>
            <pc:docMk/>
            <pc:sldMk cId="0" sldId="324"/>
            <ac:spMk id="15366" creationId="{00000000-0000-0000-0000-000000000000}"/>
          </ac:spMkLst>
        </pc:spChg>
        <pc:spChg chg="mod">
          <ac:chgData name="Pingali, Keshav K" userId="707c4161-679d-4973-8d45-dc4c10c01b1e" providerId="ADAL" clId="{FDF037E5-98FB-4159-8A61-0A26D25E694D}" dt="2019-02-12T16:20:16.686" v="388" actId="164"/>
          <ac:spMkLst>
            <pc:docMk/>
            <pc:sldMk cId="0" sldId="324"/>
            <ac:spMk id="15367" creationId="{00000000-0000-0000-0000-000000000000}"/>
          </ac:spMkLst>
        </pc:spChg>
        <pc:spChg chg="mod">
          <ac:chgData name="Pingali, Keshav K" userId="707c4161-679d-4973-8d45-dc4c10c01b1e" providerId="ADAL" clId="{FDF037E5-98FB-4159-8A61-0A26D25E694D}" dt="2019-02-12T16:20:16.686" v="388" actId="164"/>
          <ac:spMkLst>
            <pc:docMk/>
            <pc:sldMk cId="0" sldId="324"/>
            <ac:spMk id="15368" creationId="{00000000-0000-0000-0000-000000000000}"/>
          </ac:spMkLst>
        </pc:spChg>
        <pc:spChg chg="mod">
          <ac:chgData name="Pingali, Keshav K" userId="707c4161-679d-4973-8d45-dc4c10c01b1e" providerId="ADAL" clId="{FDF037E5-98FB-4159-8A61-0A26D25E694D}" dt="2019-02-12T16:20:16.686" v="388" actId="164"/>
          <ac:spMkLst>
            <pc:docMk/>
            <pc:sldMk cId="0" sldId="324"/>
            <ac:spMk id="15369" creationId="{00000000-0000-0000-0000-000000000000}"/>
          </ac:spMkLst>
        </pc:spChg>
        <pc:spChg chg="mod">
          <ac:chgData name="Pingali, Keshav K" userId="707c4161-679d-4973-8d45-dc4c10c01b1e" providerId="ADAL" clId="{FDF037E5-98FB-4159-8A61-0A26D25E694D}" dt="2019-02-12T16:20:16.686" v="388" actId="164"/>
          <ac:spMkLst>
            <pc:docMk/>
            <pc:sldMk cId="0" sldId="324"/>
            <ac:spMk id="15370" creationId="{00000000-0000-0000-0000-000000000000}"/>
          </ac:spMkLst>
        </pc:spChg>
        <pc:spChg chg="mod">
          <ac:chgData name="Pingali, Keshav K" userId="707c4161-679d-4973-8d45-dc4c10c01b1e" providerId="ADAL" clId="{FDF037E5-98FB-4159-8A61-0A26D25E694D}" dt="2019-02-12T16:20:16.686" v="388" actId="164"/>
          <ac:spMkLst>
            <pc:docMk/>
            <pc:sldMk cId="0" sldId="324"/>
            <ac:spMk id="15371" creationId="{00000000-0000-0000-0000-000000000000}"/>
          </ac:spMkLst>
        </pc:spChg>
        <pc:spChg chg="mod">
          <ac:chgData name="Pingali, Keshav K" userId="707c4161-679d-4973-8d45-dc4c10c01b1e" providerId="ADAL" clId="{FDF037E5-98FB-4159-8A61-0A26D25E694D}" dt="2019-02-12T16:20:16.686" v="388" actId="164"/>
          <ac:spMkLst>
            <pc:docMk/>
            <pc:sldMk cId="0" sldId="324"/>
            <ac:spMk id="15372" creationId="{00000000-0000-0000-0000-000000000000}"/>
          </ac:spMkLst>
        </pc:spChg>
        <pc:spChg chg="mod">
          <ac:chgData name="Pingali, Keshav K" userId="707c4161-679d-4973-8d45-dc4c10c01b1e" providerId="ADAL" clId="{FDF037E5-98FB-4159-8A61-0A26D25E694D}" dt="2019-02-12T16:20:16.686" v="388" actId="164"/>
          <ac:spMkLst>
            <pc:docMk/>
            <pc:sldMk cId="0" sldId="324"/>
            <ac:spMk id="15373" creationId="{00000000-0000-0000-0000-000000000000}"/>
          </ac:spMkLst>
        </pc:spChg>
        <pc:grpChg chg="add mod">
          <ac:chgData name="Pingali, Keshav K" userId="707c4161-679d-4973-8d45-dc4c10c01b1e" providerId="ADAL" clId="{FDF037E5-98FB-4159-8A61-0A26D25E694D}" dt="2019-02-12T16:20:16.686" v="388" actId="164"/>
          <ac:grpSpMkLst>
            <pc:docMk/>
            <pc:sldMk cId="0" sldId="324"/>
            <ac:grpSpMk id="5" creationId="{9A0FCE18-4D14-46B2-B4B7-BDADEB76D8C8}"/>
          </ac:grpSpMkLst>
        </pc:grpChg>
      </pc:sldChg>
      <pc:sldChg chg="addSp delSp modSp modAnim">
        <pc:chgData name="Pingali, Keshav K" userId="707c4161-679d-4973-8d45-dc4c10c01b1e" providerId="ADAL" clId="{FDF037E5-98FB-4159-8A61-0A26D25E694D}" dt="2019-02-12T16:31:04.396" v="448" actId="1076"/>
        <pc:sldMkLst>
          <pc:docMk/>
          <pc:sldMk cId="0" sldId="325"/>
        </pc:sldMkLst>
        <pc:spChg chg="add del mod">
          <ac:chgData name="Pingali, Keshav K" userId="707c4161-679d-4973-8d45-dc4c10c01b1e" providerId="ADAL" clId="{FDF037E5-98FB-4159-8A61-0A26D25E694D}" dt="2019-02-12T16:30:56.413" v="447" actId="478"/>
          <ac:spMkLst>
            <pc:docMk/>
            <pc:sldMk cId="0" sldId="325"/>
            <ac:spMk id="3" creationId="{0ABD5199-BEB0-4184-8224-595EF5B4A4C4}"/>
          </ac:spMkLst>
        </pc:spChg>
        <pc:spChg chg="mod">
          <ac:chgData name="Pingali, Keshav K" userId="707c4161-679d-4973-8d45-dc4c10c01b1e" providerId="ADAL" clId="{FDF037E5-98FB-4159-8A61-0A26D25E694D}" dt="2019-02-12T16:31:04.396" v="448" actId="1076"/>
          <ac:spMkLst>
            <pc:docMk/>
            <pc:sldMk cId="0" sldId="325"/>
            <ac:spMk id="26626" creationId="{00000000-0000-0000-0000-000000000000}"/>
          </ac:spMkLst>
        </pc:spChg>
        <pc:picChg chg="del">
          <ac:chgData name="Pingali, Keshav K" userId="707c4161-679d-4973-8d45-dc4c10c01b1e" providerId="ADAL" clId="{FDF037E5-98FB-4159-8A61-0A26D25E694D}" dt="2019-02-12T16:29:48.718" v="443"/>
          <ac:picMkLst>
            <pc:docMk/>
            <pc:sldMk cId="0" sldId="325"/>
            <ac:picMk id="6" creationId="{00000000-0000-0000-0000-000000000000}"/>
          </ac:picMkLst>
        </pc:picChg>
      </pc:sldChg>
      <pc:sldChg chg="addSp modSp modAnim">
        <pc:chgData name="Pingali, Keshav K" userId="707c4161-679d-4973-8d45-dc4c10c01b1e" providerId="ADAL" clId="{FDF037E5-98FB-4159-8A61-0A26D25E694D}" dt="2019-02-12T16:30:10.295" v="446" actId="1076"/>
        <pc:sldMkLst>
          <pc:docMk/>
          <pc:sldMk cId="0" sldId="329"/>
        </pc:sldMkLst>
        <pc:spChg chg="mod">
          <ac:chgData name="Pingali, Keshav K" userId="707c4161-679d-4973-8d45-dc4c10c01b1e" providerId="ADAL" clId="{FDF037E5-98FB-4159-8A61-0A26D25E694D}" dt="2019-02-12T16:30:01.931" v="444" actId="1076"/>
          <ac:spMkLst>
            <pc:docMk/>
            <pc:sldMk cId="0" sldId="329"/>
            <ac:spMk id="2050" creationId="{00000000-0000-0000-0000-000000000000}"/>
          </ac:spMkLst>
        </pc:spChg>
        <pc:picChg chg="add mod">
          <ac:chgData name="Pingali, Keshav K" userId="707c4161-679d-4973-8d45-dc4c10c01b1e" providerId="ADAL" clId="{FDF037E5-98FB-4159-8A61-0A26D25E694D}" dt="2019-02-12T16:30:10.295" v="446" actId="1076"/>
          <ac:picMkLst>
            <pc:docMk/>
            <pc:sldMk cId="0" sldId="329"/>
            <ac:picMk id="4" creationId="{A4474AFC-A3D2-4B96-9B0A-9A840769CBC6}"/>
          </ac:picMkLst>
        </pc:picChg>
      </pc:sldChg>
      <pc:sldChg chg="modTransition">
        <pc:chgData name="Pingali, Keshav K" userId="707c4161-679d-4973-8d45-dc4c10c01b1e" providerId="ADAL" clId="{FDF037E5-98FB-4159-8A61-0A26D25E694D}" dt="2019-02-10T19:08:47.156" v="387"/>
        <pc:sldMkLst>
          <pc:docMk/>
          <pc:sldMk cId="3796345659" sldId="35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7C969715-A689-4F46-B063-86718BBE37EA}" type="datetimeFigureOut">
              <a:rPr lang="en-US">
                <a:latin typeface="Calibri Light" panose="020F0302020204030204" pitchFamily="34" charset="0"/>
              </a:rPr>
              <a:pPr>
                <a:defRPr/>
              </a:pPr>
              <a:t>9/26/2022</a:t>
            </a:fld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8716E4F5-BCB8-43EB-A995-81A8D1E33F11}" type="slidenum">
              <a:rPr lang="en-US">
                <a:latin typeface="Calibri Light" panose="020F0302020204030204" pitchFamily="34" charset="0"/>
              </a:rPr>
              <a:pPr>
                <a:defRPr/>
              </a:pPr>
              <a:t>‹#›</a:t>
            </a:fld>
            <a:endParaRPr 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487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8804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10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783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89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196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58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953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60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165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692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912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081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208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385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86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4317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282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142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22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36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99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865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084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17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57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0F5D4-44AB-4B5C-B2C5-0049321B7CC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97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7BD54-C88B-4831-9433-B7756E06DA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98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5E92C-A96A-4E36-8246-FBDBF194A1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06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D6BF4-87F4-499C-B725-8198FC73B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64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FE026-E5C1-4004-9771-1DAE2B273F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00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1C907-08BA-45F7-B2EB-747775CCE5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11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73375"/>
            <a:ext cx="7772400" cy="1470025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554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sng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0206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FAE01CD6-E9D4-4815-8249-295253D7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6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sng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75075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FAE01CD6-E9D4-4815-8249-295253D7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153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FAE01CD6-E9D4-4815-8249-295253D7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89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916D1B-7C1A-4B29-84D3-6A1718A62D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190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FAE01CD6-E9D4-4815-8249-295253D7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683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FAE01CD6-E9D4-4815-8249-295253D7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9123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FAE01CD6-E9D4-4815-8249-295253D7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5498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FAE01CD6-E9D4-4815-8249-295253D7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2295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FAE01CD6-E9D4-4815-8249-295253D7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82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fld id="{D99FE026-E5C1-4004-9771-1DAE2B273F9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76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92A97-E96B-4735-941E-50186F2B5B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705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81DF8-9231-4B95-BABE-E5BBB0ECC6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47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B85AD-B950-4449-9CAE-4156CA382C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77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36A45-7688-4549-9659-5DA4512A22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45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A3A47-9B7C-4A4C-BBC2-894139202C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889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826DD-61CC-4815-8455-20412BAE30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28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CC81C-93D6-4E24-AE8E-AF04666E5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352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fld id="{8437B920-A4E9-4ADF-8FB4-DA2188F8131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u="sng">
          <a:solidFill>
            <a:srgbClr val="FF3300"/>
          </a:solidFill>
          <a:latin typeface="Calibri Light" panose="020F03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u="sng">
          <a:solidFill>
            <a:srgbClr val="FF33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u="sng">
          <a:solidFill>
            <a:srgbClr val="FF33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u="sng">
          <a:solidFill>
            <a:srgbClr val="FF33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u="sng">
          <a:solidFill>
            <a:srgbClr val="FF33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u="sng">
          <a:solidFill>
            <a:srgbClr val="FF33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u="sng">
          <a:solidFill>
            <a:srgbClr val="FF33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u="sng">
          <a:solidFill>
            <a:srgbClr val="FF33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u="sng">
          <a:solidFill>
            <a:srgbClr val="FF33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 Light" panose="020F03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 Light" panose="020F03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 Light" panose="020F03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 Light" panose="020F03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AE01CD6-E9D4-4815-8249-295253D751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962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wm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7.xml"/><Relationship Id="rId7" Type="http://schemas.openxmlformats.org/officeDocument/2006/relationships/image" Target="../media/image12.wmf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5.png"/><Relationship Id="rId4" Type="http://schemas.openxmlformats.org/officeDocument/2006/relationships/tags" Target="../tags/tag8.xml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1.xml"/><Relationship Id="rId7" Type="http://schemas.openxmlformats.org/officeDocument/2006/relationships/image" Target="../media/image18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0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09600" y="762000"/>
            <a:ext cx="7772400" cy="1470025"/>
          </a:xfrm>
        </p:spPr>
        <p:txBody>
          <a:bodyPr/>
          <a:lstStyle/>
          <a:p>
            <a:r>
              <a:rPr lang="en-US" dirty="0"/>
              <a:t>Computational Science Algorithms</a:t>
            </a:r>
            <a:br>
              <a:rPr lang="en-US" dirty="0"/>
            </a:b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B7BD54-C88B-4831-9433-B7756E06DAB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4" name="IMG_1144">
            <a:hlinkClick r:id="" action="ppaction://media"/>
            <a:extLst>
              <a:ext uri="{FF2B5EF4-FFF2-40B4-BE49-F238E27FC236}">
                <a16:creationId xmlns:a16="http://schemas.microsoft.com/office/drawing/2014/main" id="{A4474AFC-A3D2-4B96-9B0A-9A840769CB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 bwMode="auto">
          <a:xfrm rot="5400000">
            <a:off x="2146496" y="2981325"/>
            <a:ext cx="447000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MVM implementation with </a:t>
            </a:r>
            <a:br>
              <a:rPr lang="en-US" altLang="en-US" dirty="0"/>
            </a:br>
            <a:r>
              <a:rPr lang="en-US" altLang="en-US" dirty="0"/>
              <a:t>sparse matrix representations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951038"/>
            <a:ext cx="7315200" cy="4525962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latin typeface="Calibri Light" panose="020F0302020204030204" pitchFamily="34" charset="0"/>
              </a:rPr>
              <a:t>Coordinate storage</a:t>
            </a:r>
          </a:p>
          <a:p>
            <a:pPr lvl="1" eaLnBrk="1" hangingPunct="1">
              <a:buFontTx/>
              <a:buNone/>
            </a:pPr>
            <a:r>
              <a:rPr lang="en-US" altLang="en-US" sz="2400" dirty="0"/>
              <a:t>  </a:t>
            </a:r>
            <a:r>
              <a:rPr lang="en-US" altLang="en-US" sz="2000" dirty="0"/>
              <a:t>for P = 1 to NZ do</a:t>
            </a:r>
          </a:p>
          <a:p>
            <a:pPr lvl="1" eaLnBrk="1" hangingPunct="1">
              <a:buFontTx/>
              <a:buNone/>
            </a:pPr>
            <a:r>
              <a:rPr lang="en-US" altLang="en-US" sz="2000" dirty="0"/>
              <a:t>     Y(</a:t>
            </a:r>
            <a:r>
              <a:rPr lang="en-US" altLang="en-US" sz="2000" dirty="0" err="1"/>
              <a:t>A.row</a:t>
            </a:r>
            <a:r>
              <a:rPr lang="en-US" altLang="en-US" sz="2000" dirty="0"/>
              <a:t>(P))=Y(</a:t>
            </a:r>
            <a:r>
              <a:rPr lang="en-US" altLang="en-US" sz="2000" dirty="0" err="1"/>
              <a:t>A.row</a:t>
            </a:r>
            <a:r>
              <a:rPr lang="en-US" altLang="en-US" sz="2000" dirty="0"/>
              <a:t>(P)) + </a:t>
            </a:r>
            <a:r>
              <a:rPr lang="en-US" altLang="en-US" sz="2000" dirty="0" err="1"/>
              <a:t>A.val</a:t>
            </a:r>
            <a:r>
              <a:rPr lang="en-US" altLang="en-US" sz="2000" dirty="0"/>
              <a:t>(P)*X(</a:t>
            </a:r>
            <a:r>
              <a:rPr lang="en-US" altLang="en-US" sz="2000" dirty="0" err="1"/>
              <a:t>A.column</a:t>
            </a:r>
            <a:r>
              <a:rPr lang="en-US" altLang="en-US" sz="2000" dirty="0"/>
              <a:t>(P))</a:t>
            </a:r>
          </a:p>
          <a:p>
            <a:pPr lvl="1" eaLnBrk="1" hangingPunct="1">
              <a:buFontTx/>
              <a:buNone/>
            </a:pPr>
            <a:endParaRPr lang="en-US" altLang="en-US" sz="2000" dirty="0"/>
          </a:p>
          <a:p>
            <a:pPr lvl="1" eaLnBrk="1" hangingPunct="1">
              <a:buFontTx/>
              <a:buNone/>
            </a:pPr>
            <a:endParaRPr lang="en-US" altLang="en-US" sz="2000" dirty="0"/>
          </a:p>
          <a:p>
            <a:pPr eaLnBrk="1" hangingPunct="1"/>
            <a:r>
              <a:rPr lang="en-US" altLang="en-US" sz="2800" dirty="0">
                <a:latin typeface="Calibri Light" panose="020F0302020204030204" pitchFamily="34" charset="0"/>
              </a:rPr>
              <a:t>CRS storage</a:t>
            </a:r>
          </a:p>
          <a:p>
            <a:pPr lvl="1" eaLnBrk="1" hangingPunct="1">
              <a:buFontTx/>
              <a:buNone/>
            </a:pPr>
            <a:r>
              <a:rPr lang="en-US" altLang="en-US" sz="2000" dirty="0"/>
              <a:t>for I = 1 to N do</a:t>
            </a:r>
          </a:p>
          <a:p>
            <a:pPr lvl="1" eaLnBrk="1" hangingPunct="1">
              <a:buFontTx/>
              <a:buNone/>
            </a:pPr>
            <a:r>
              <a:rPr lang="en-US" altLang="en-US" sz="2000" dirty="0"/>
              <a:t>   for JJ = </a:t>
            </a:r>
            <a:r>
              <a:rPr lang="en-US" altLang="en-US" sz="2000" dirty="0" err="1"/>
              <a:t>A.rowptr</a:t>
            </a:r>
            <a:r>
              <a:rPr lang="en-US" altLang="en-US" sz="2000" dirty="0"/>
              <a:t>(I) to </a:t>
            </a:r>
            <a:r>
              <a:rPr lang="en-US" altLang="en-US" sz="2000" dirty="0" err="1"/>
              <a:t>A.rowPtr</a:t>
            </a:r>
            <a:r>
              <a:rPr lang="en-US" altLang="en-US" sz="2000" dirty="0"/>
              <a:t>(I+1)-1 do</a:t>
            </a:r>
          </a:p>
          <a:p>
            <a:pPr lvl="1" eaLnBrk="1" hangingPunct="1">
              <a:buFontTx/>
              <a:buNone/>
            </a:pPr>
            <a:r>
              <a:rPr lang="en-US" altLang="en-US" sz="2000" dirty="0"/>
              <a:t> 	  Y(I)=Y(I)+</a:t>
            </a:r>
            <a:r>
              <a:rPr lang="en-US" altLang="en-US" sz="2000" dirty="0" err="1"/>
              <a:t>A.val</a:t>
            </a:r>
            <a:r>
              <a:rPr lang="en-US" altLang="en-US" sz="2000" dirty="0"/>
              <a:t>(JJ)*X(</a:t>
            </a:r>
            <a:r>
              <a:rPr lang="en-US" altLang="en-US" sz="2000" dirty="0" err="1"/>
              <a:t>A.column</a:t>
            </a:r>
            <a:r>
              <a:rPr lang="en-US" altLang="en-US" sz="2000" dirty="0"/>
              <a:t>(J)))</a:t>
            </a:r>
          </a:p>
          <a:p>
            <a:pPr eaLnBrk="1" hangingPunct="1">
              <a:buFontTx/>
              <a:buNone/>
            </a:pPr>
            <a:endParaRPr lang="en-US" altLang="en-US" sz="2000" dirty="0"/>
          </a:p>
        </p:txBody>
      </p:sp>
      <p:pic>
        <p:nvPicPr>
          <p:cNvPr id="25604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3636962"/>
            <a:ext cx="3255963" cy="1087438"/>
          </a:xfrm>
          <a:noFill/>
        </p:spPr>
      </p:pic>
      <p:pic>
        <p:nvPicPr>
          <p:cNvPr id="2560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476875"/>
            <a:ext cx="280828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69" y="1521880"/>
            <a:ext cx="1299375" cy="177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2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Finite-differences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245225"/>
            <a:ext cx="2133600" cy="476250"/>
          </a:xfrm>
        </p:spPr>
        <p:txBody>
          <a:bodyPr/>
          <a:lstStyle/>
          <a:p>
            <a:pPr>
              <a:defRPr/>
            </a:pPr>
            <a:fld id="{63916D1B-7C1A-4B29-84D3-6A1718A62DA5}" type="slidenum">
              <a:rPr lang="en-US" smtClean="0">
                <a:latin typeface="Calibri Light" panose="020F0302020204030204" pitchFamily="34" charset="0"/>
              </a:rPr>
              <a:pPr>
                <a:defRPr/>
              </a:pPr>
              <a:t>11</a:t>
            </a:fld>
            <a:endParaRPr 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572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Ordinary differential equations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676400"/>
            <a:ext cx="4038600" cy="3657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/>
              <a:t>Consider the ode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1800"/>
              <a:t> u</a:t>
            </a:r>
            <a:r>
              <a:rPr lang="en-US" sz="1800" baseline="30000"/>
              <a:t>‘</a:t>
            </a:r>
            <a:r>
              <a:rPr lang="en-US" sz="1800"/>
              <a:t>(t) = -3u(t)+2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1800"/>
              <a:t> u(0) = 1</a:t>
            </a:r>
          </a:p>
          <a:p>
            <a:pPr eaLnBrk="1" hangingPunct="1">
              <a:lnSpc>
                <a:spcPct val="90000"/>
              </a:lnSpc>
            </a:pPr>
            <a:r>
              <a:rPr lang="en-US" sz="2000"/>
              <a:t>This is called an </a:t>
            </a:r>
            <a:r>
              <a:rPr lang="en-US" sz="2000">
                <a:solidFill>
                  <a:srgbClr val="FF0000"/>
                </a:solidFill>
              </a:rPr>
              <a:t>initial value problem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/>
              <a:t>initial value of u is given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/>
              <a:t>compute how function u evolves for t &gt; 0</a:t>
            </a:r>
          </a:p>
          <a:p>
            <a:pPr eaLnBrk="1" hangingPunct="1">
              <a:lnSpc>
                <a:spcPct val="90000"/>
              </a:lnSpc>
            </a:pPr>
            <a:r>
              <a:rPr lang="en-US" sz="2000"/>
              <a:t>Using elementary calculus, we can solve this ode exactly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1800"/>
              <a:t> u(t) = 1/3 (e</a:t>
            </a:r>
            <a:r>
              <a:rPr lang="en-US" sz="1800" baseline="30000"/>
              <a:t>-3t</a:t>
            </a:r>
            <a:r>
              <a:rPr lang="en-US" sz="1800"/>
              <a:t>+2)</a:t>
            </a:r>
          </a:p>
        </p:txBody>
      </p:sp>
      <p:pic>
        <p:nvPicPr>
          <p:cNvPr id="6148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524000"/>
            <a:ext cx="4343400" cy="3975100"/>
          </a:xfrm>
          <a:noFill/>
        </p:spPr>
      </p:pic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4862513" y="2743200"/>
            <a:ext cx="395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 Light" panose="020F0302020204030204" pitchFamily="34" charset="0"/>
              </a:rPr>
              <a:t>2/3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9FE026-E5C1-4004-9771-1DAE2B273F9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Problem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70038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/>
              <a:t>For general ode’s, we may not be able to express solution in terms of elementary functions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/>
              <a:t>In most practical situations, we do not need exact solution anyway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enough to compute an approximate solution, provided 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/>
              <a:t>we have some idea of how much error was introduced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/>
              <a:t>we can improve the accuracy as needed</a:t>
            </a:r>
          </a:p>
          <a:p>
            <a:pPr eaLnBrk="1" hangingPunct="1">
              <a:lnSpc>
                <a:spcPct val="90000"/>
              </a:lnSpc>
            </a:pPr>
            <a:r>
              <a:rPr lang="en-US" sz="2400"/>
              <a:t>General solution: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convert calculus problem into algebra/arithmetic problem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/>
              <a:t>discretization: replace continuous variables with discrete variables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/>
              <a:t>in finite differences, 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600"/>
              <a:t>time will advance in fixed-size steps: t=0,h,2h,3h,…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600"/>
              <a:t>differential equation is replaced by difference equation</a:t>
            </a:r>
          </a:p>
          <a:p>
            <a:pPr eaLnBrk="1" hangingPunct="1">
              <a:lnSpc>
                <a:spcPct val="90000"/>
              </a:lnSpc>
            </a:pPr>
            <a:endParaRPr lang="en-US" sz="24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16D1B-7C1A-4B29-84D3-6A1718A62DA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1295400"/>
            <a:ext cx="4311650" cy="378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Forward-Euler method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752600"/>
            <a:ext cx="4038600" cy="4038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800" dirty="0"/>
              <a:t>Replace continuous time with discrete time-steps and derivative with forward difference to get a difference equation</a:t>
            </a:r>
          </a:p>
          <a:p>
            <a:pPr lvl="1" eaLnBrk="1" hangingPunct="1">
              <a:lnSpc>
                <a:spcPct val="80000"/>
              </a:lnSpc>
            </a:pPr>
            <a:endParaRPr lang="en-US" sz="1400" dirty="0"/>
          </a:p>
          <a:p>
            <a:pPr marL="457200" lvl="1" indent="0" eaLnBrk="1" hangingPunct="1">
              <a:lnSpc>
                <a:spcPct val="80000"/>
              </a:lnSpc>
              <a:buNone/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endParaRPr lang="en-US" sz="1800" dirty="0"/>
          </a:p>
          <a:p>
            <a:pPr eaLnBrk="1" hangingPunct="1">
              <a:lnSpc>
                <a:spcPct val="80000"/>
              </a:lnSpc>
            </a:pPr>
            <a:endParaRPr lang="en-US" sz="1800" dirty="0"/>
          </a:p>
          <a:p>
            <a:pPr eaLnBrk="1" hangingPunct="1">
              <a:lnSpc>
                <a:spcPct val="80000"/>
              </a:lnSpc>
            </a:pPr>
            <a:endParaRPr lang="en-US" sz="1800" dirty="0"/>
          </a:p>
          <a:p>
            <a:pPr eaLnBrk="1" hangingPunct="1">
              <a:lnSpc>
                <a:spcPct val="80000"/>
              </a:lnSpc>
            </a:pPr>
            <a:endParaRPr lang="en-US" sz="1800" dirty="0"/>
          </a:p>
          <a:p>
            <a:pPr eaLnBrk="1" hangingPunct="1">
              <a:lnSpc>
                <a:spcPct val="80000"/>
              </a:lnSpc>
            </a:pPr>
            <a:r>
              <a:rPr lang="en-US" sz="1800" dirty="0"/>
              <a:t>Replacing derivative with difference is essentially the inverse of how derivatives were probably introduced to you in elementary calculus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dirty="0"/>
          </a:p>
          <a:p>
            <a:pPr eaLnBrk="1" hangingPunct="1">
              <a:lnSpc>
                <a:spcPct val="80000"/>
              </a:lnSpc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9FE026-E5C1-4004-9771-1DAE2B273F9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704322"/>
              </p:ext>
            </p:extLst>
          </p:nvPr>
        </p:nvGraphicFramePr>
        <p:xfrm>
          <a:off x="776882" y="2814953"/>
          <a:ext cx="899518" cy="3403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69800" imgH="177480" progId="Equation.DSMT4">
                  <p:embed/>
                </p:oleObj>
              </mc:Choice>
              <mc:Fallback>
                <p:oleObj name="Equation" r:id="rId6" imgW="469800" imgH="17748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76882" y="2814953"/>
                        <a:ext cx="899518" cy="3403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82" y="3759515"/>
            <a:ext cx="3513261" cy="5838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350524"/>
            <a:ext cx="1782542" cy="299980"/>
          </a:xfrm>
          <a:prstGeom prst="rect">
            <a:avLst/>
          </a:prstGeom>
        </p:spPr>
      </p:pic>
      <p:grpSp>
        <p:nvGrpSpPr>
          <p:cNvPr id="8192" name="Group 8191">
            <a:extLst>
              <a:ext uri="{FF2B5EF4-FFF2-40B4-BE49-F238E27FC236}">
                <a16:creationId xmlns:a16="http://schemas.microsoft.com/office/drawing/2014/main" id="{207E59E3-E5AF-4683-B3A8-1F401D81BFC1}"/>
              </a:ext>
            </a:extLst>
          </p:cNvPr>
          <p:cNvGrpSpPr/>
          <p:nvPr/>
        </p:nvGrpSpPr>
        <p:grpSpPr>
          <a:xfrm>
            <a:off x="4648200" y="4750506"/>
            <a:ext cx="2010452" cy="652638"/>
            <a:chOff x="4648200" y="4750506"/>
            <a:chExt cx="2010452" cy="652638"/>
          </a:xfrm>
        </p:grpSpPr>
        <p:sp>
          <p:nvSpPr>
            <p:cNvPr id="2" name="TextBox 1"/>
            <p:cNvSpPr txBox="1"/>
            <p:nvPr/>
          </p:nvSpPr>
          <p:spPr>
            <a:xfrm>
              <a:off x="4648200" y="4755118"/>
              <a:ext cx="280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x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037182" y="4755118"/>
              <a:ext cx="280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x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56380" y="4750506"/>
              <a:ext cx="280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x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45362" y="4750506"/>
              <a:ext cx="280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x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93C3B77-F63C-427F-BA84-B631B756F9ED}"/>
                </a:ext>
              </a:extLst>
            </p:cNvPr>
            <p:cNvSpPr txBox="1"/>
            <p:nvPr/>
          </p:nvSpPr>
          <p:spPr>
            <a:xfrm>
              <a:off x="5404629" y="5029200"/>
              <a:ext cx="544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</a:t>
              </a:r>
              <a:endParaRPr 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13D212-927E-409D-A088-F01ACB64C653}"/>
                </a:ext>
              </a:extLst>
            </p:cNvPr>
            <p:cNvSpPr txBox="1"/>
            <p:nvPr/>
          </p:nvSpPr>
          <p:spPr>
            <a:xfrm>
              <a:off x="5845362" y="5027312"/>
              <a:ext cx="813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nh+h</a:t>
              </a:r>
              <a:endParaRPr 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3A7BA65-F79A-4109-8087-E90BED59E70B}"/>
                </a:ext>
              </a:extLst>
            </p:cNvPr>
            <p:cNvSpPr txBox="1"/>
            <p:nvPr/>
          </p:nvSpPr>
          <p:spPr>
            <a:xfrm>
              <a:off x="4881669" y="5033812"/>
              <a:ext cx="6135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-h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 to ode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199"/>
            <a:ext cx="8229600" cy="46450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Original ode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000" dirty="0"/>
              <a:t>  u</a:t>
            </a:r>
            <a:r>
              <a:rPr lang="en-US" sz="2000" baseline="30000" dirty="0"/>
              <a:t>’</a:t>
            </a:r>
            <a:r>
              <a:rPr lang="en-US" sz="2000" dirty="0"/>
              <a:t>(t) = -3u(t)+2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After discretization using Forward-Euler: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000" dirty="0"/>
              <a:t>   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After rearrangement, we get </a:t>
            </a:r>
            <a:r>
              <a:rPr lang="en-US" sz="2400" dirty="0">
                <a:solidFill>
                  <a:srgbClr val="FF0000"/>
                </a:solidFill>
              </a:rPr>
              <a:t>difference equation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000" dirty="0"/>
              <a:t>  </a:t>
            </a:r>
            <a:r>
              <a:rPr lang="en-US" sz="2000" dirty="0" err="1"/>
              <a:t>u</a:t>
            </a:r>
            <a:r>
              <a:rPr lang="en-US" sz="2000" baseline="-25000" dirty="0" err="1"/>
              <a:t>f</a:t>
            </a:r>
            <a:r>
              <a:rPr lang="en-US" sz="2000" dirty="0"/>
              <a:t>(</a:t>
            </a:r>
            <a:r>
              <a:rPr lang="en-US" sz="2000" dirty="0" err="1"/>
              <a:t>nh+h</a:t>
            </a:r>
            <a:r>
              <a:rPr lang="en-US" sz="2000" dirty="0"/>
              <a:t>) = (1-3h)</a:t>
            </a:r>
            <a:r>
              <a:rPr lang="en-US" sz="2000" dirty="0" err="1"/>
              <a:t>u</a:t>
            </a:r>
            <a:r>
              <a:rPr lang="en-US" sz="2000" baseline="-25000" dirty="0" err="1"/>
              <a:t>f</a:t>
            </a:r>
            <a:r>
              <a:rPr lang="en-US" sz="2000" dirty="0"/>
              <a:t>(</a:t>
            </a:r>
            <a:r>
              <a:rPr lang="en-US" sz="2000" dirty="0" err="1"/>
              <a:t>nh</a:t>
            </a:r>
            <a:r>
              <a:rPr lang="en-US" sz="2000" dirty="0"/>
              <a:t>)+2h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We can now compute values of </a:t>
            </a:r>
            <a:r>
              <a:rPr lang="en-US" sz="2400" dirty="0" err="1"/>
              <a:t>u</a:t>
            </a:r>
            <a:r>
              <a:rPr lang="en-US" sz="2400" baseline="-25000" dirty="0" err="1"/>
              <a:t>f</a:t>
            </a:r>
            <a:r>
              <a:rPr lang="en-US" sz="2400" dirty="0"/>
              <a:t> at t = h,2h,3h,…: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000" dirty="0"/>
              <a:t>  </a:t>
            </a:r>
            <a:r>
              <a:rPr lang="en-US" sz="2000" dirty="0" err="1"/>
              <a:t>u</a:t>
            </a:r>
            <a:r>
              <a:rPr lang="en-US" sz="2000" baseline="-25000" dirty="0" err="1"/>
              <a:t>f</a:t>
            </a:r>
            <a:r>
              <a:rPr lang="en-US" sz="2000" dirty="0"/>
              <a:t>(0)  = 1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000" dirty="0"/>
              <a:t>  </a:t>
            </a:r>
            <a:r>
              <a:rPr lang="en-US" sz="2000" dirty="0" err="1"/>
              <a:t>u</a:t>
            </a:r>
            <a:r>
              <a:rPr lang="en-US" sz="2000" baseline="-25000" dirty="0" err="1"/>
              <a:t>f</a:t>
            </a:r>
            <a:r>
              <a:rPr lang="en-US" sz="2000" dirty="0"/>
              <a:t>(h)  = (1-h)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000" dirty="0"/>
              <a:t>  </a:t>
            </a:r>
            <a:r>
              <a:rPr lang="en-US" sz="2000" dirty="0" err="1"/>
              <a:t>u</a:t>
            </a:r>
            <a:r>
              <a:rPr lang="en-US" sz="2000" baseline="-25000" dirty="0" err="1"/>
              <a:t>f</a:t>
            </a:r>
            <a:r>
              <a:rPr lang="en-US" sz="2000" dirty="0"/>
              <a:t>(2h) = (1-2h+3h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000" dirty="0"/>
              <a:t>  …..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16D1B-7C1A-4B29-84D3-6A1718A62DA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819400"/>
            <a:ext cx="4188952" cy="53638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Tabulation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6584" y="1302146"/>
            <a:ext cx="4038600" cy="547965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/>
              <a:t>Numerical solution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Choose a value for h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Tabulate the values of </a:t>
            </a:r>
            <a:r>
              <a:rPr lang="en-US" sz="1600" dirty="0" err="1"/>
              <a:t>u</a:t>
            </a:r>
            <a:r>
              <a:rPr lang="en-US" sz="1600" baseline="-25000" dirty="0" err="1"/>
              <a:t>f</a:t>
            </a:r>
            <a:r>
              <a:rPr lang="en-US" sz="1600" dirty="0"/>
              <a:t> at t = </a:t>
            </a:r>
            <a:r>
              <a:rPr lang="en-US" sz="1600" dirty="0" err="1"/>
              <a:t>nh</a:t>
            </a:r>
            <a:r>
              <a:rPr lang="en-US" sz="1600" dirty="0"/>
              <a:t> for n = 0,1,2,…, using the recurrence formula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dirty="0"/>
              <a:t>Question: how do you choose the step size h?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Small h is more accurate but also more computationally intensive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If we assume we want to estimate the value of u at t = T, we will need O(T/h) evaluations of the recurrence formula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dirty="0"/>
              <a:t>Important property of forward-Euler: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Numerical solution is stable only if h is “small enough”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If h is too big, numerical estimate will blow up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Recurrence formula is a feedback loop and error introduced at one time step gets amplified by the recurrence formula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1600" dirty="0"/>
              <a:t> </a:t>
            </a:r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471267"/>
            <a:ext cx="4038600" cy="4525963"/>
          </a:xfrm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832475" y="5595938"/>
            <a:ext cx="5683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folHlink"/>
                </a:solidFill>
                <a:latin typeface="Calibri Light" panose="020F0302020204030204" pitchFamily="34" charset="0"/>
              </a:rPr>
              <a:t>h=1/3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5688013" y="3995738"/>
            <a:ext cx="4571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hlink"/>
                </a:solidFill>
                <a:latin typeface="Calibri Light" panose="020F0302020204030204" pitchFamily="34" charset="0"/>
              </a:rPr>
              <a:t>h=.2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5966930" y="3581399"/>
            <a:ext cx="5357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33CC33"/>
                </a:solidFill>
                <a:latin typeface="Calibri Light" panose="020F0302020204030204" pitchFamily="34" charset="0"/>
              </a:rPr>
              <a:t>h=0.1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5959281" y="3171092"/>
            <a:ext cx="6142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0066CC"/>
                </a:solidFill>
                <a:latin typeface="Calibri Light" panose="020F0302020204030204" pitchFamily="34" charset="0"/>
              </a:rPr>
              <a:t>h=0.01</a:t>
            </a: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5516563" y="2773363"/>
            <a:ext cx="10418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0000"/>
                </a:solidFill>
                <a:latin typeface="Calibri Light" panose="020F0302020204030204" pitchFamily="34" charset="0"/>
              </a:rPr>
              <a:t>exact solution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7896" y="1753944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56910" y="2019453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06951" y="2295822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56992" y="2541349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8759" y="2750889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20526" y="2960429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x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68772" y="225171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70913" y="28665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29803" y="334818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7819" y="1307015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14995" y="132043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9FE026-E5C1-4004-9771-1DAE2B273F9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2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Backward-Euler method</a:t>
            </a:r>
          </a:p>
        </p:txBody>
      </p:sp>
      <p:sp>
        <p:nvSpPr>
          <p:cNvPr id="1331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73051" y="1371600"/>
            <a:ext cx="4160837" cy="5349874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/>
              <a:t>Replace derivative with backward difference</a:t>
            </a:r>
          </a:p>
          <a:p>
            <a:pPr marL="914400" lvl="1" indent="-457200" eaLnBrk="1" hangingPunct="1">
              <a:lnSpc>
                <a:spcPct val="80000"/>
              </a:lnSpc>
              <a:buFontTx/>
              <a:buNone/>
            </a:pPr>
            <a:r>
              <a:rPr lang="en-US" sz="1600" dirty="0"/>
              <a:t> </a:t>
            </a:r>
          </a:p>
          <a:p>
            <a:pPr marL="914400" lvl="1" indent="-457200" eaLnBrk="1" hangingPunct="1">
              <a:lnSpc>
                <a:spcPct val="80000"/>
              </a:lnSpc>
              <a:buFontTx/>
              <a:buNone/>
            </a:pPr>
            <a:endParaRPr lang="en-US" sz="1600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1800" dirty="0"/>
          </a:p>
          <a:p>
            <a:pPr eaLnBrk="1" hangingPunct="1">
              <a:lnSpc>
                <a:spcPct val="80000"/>
              </a:lnSpc>
            </a:pPr>
            <a:r>
              <a:rPr lang="en-US" sz="1800" dirty="0"/>
              <a:t>For our ode, we get</a:t>
            </a:r>
            <a:endParaRPr lang="en-US" sz="1600" dirty="0"/>
          </a:p>
          <a:p>
            <a:pPr marL="914400" lvl="1" indent="-457200" eaLnBrk="1" hangingPunct="1">
              <a:lnSpc>
                <a:spcPct val="80000"/>
              </a:lnSpc>
              <a:buFontTx/>
              <a:buNone/>
            </a:pPr>
            <a:endParaRPr lang="en-US" sz="1600" dirty="0"/>
          </a:p>
          <a:p>
            <a:pPr marL="914400" lvl="1" indent="-457200" eaLnBrk="1" hangingPunct="1">
              <a:lnSpc>
                <a:spcPct val="80000"/>
              </a:lnSpc>
              <a:buFontTx/>
              <a:buNone/>
            </a:pPr>
            <a:endParaRPr lang="en-US" sz="1600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1800" dirty="0"/>
          </a:p>
          <a:p>
            <a:pPr eaLnBrk="1" hangingPunct="1">
              <a:lnSpc>
                <a:spcPct val="80000"/>
              </a:lnSpc>
            </a:pPr>
            <a:endParaRPr lang="en-US" sz="1800" dirty="0"/>
          </a:p>
          <a:p>
            <a:pPr eaLnBrk="1" hangingPunct="1">
              <a:lnSpc>
                <a:spcPct val="80000"/>
              </a:lnSpc>
            </a:pPr>
            <a:endParaRPr lang="en-US" sz="1800" dirty="0"/>
          </a:p>
          <a:p>
            <a:pPr eaLnBrk="1" hangingPunct="1">
              <a:lnSpc>
                <a:spcPct val="80000"/>
              </a:lnSpc>
            </a:pPr>
            <a:r>
              <a:rPr lang="en-US" sz="1800" dirty="0"/>
              <a:t>Backward-Euler is unconditionally stable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700" dirty="0"/>
              <a:t>Solution does not blow up even for large values of h, although it may not be accurate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dirty="0"/>
              <a:t>Another formula: centered differences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100" dirty="0"/>
          </a:p>
        </p:txBody>
      </p:sp>
      <p:pic>
        <p:nvPicPr>
          <p:cNvPr id="13316" name="Picture 8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752600"/>
            <a:ext cx="4343400" cy="4191000"/>
          </a:xfrm>
          <a:noFill/>
        </p:spPr>
      </p:pic>
      <p:sp>
        <p:nvSpPr>
          <p:cNvPr id="13317" name="Text Box 9"/>
          <p:cNvSpPr txBox="1">
            <a:spLocks noChangeArrowheads="1"/>
          </p:cNvSpPr>
          <p:nvPr/>
        </p:nvSpPr>
        <p:spPr bwMode="auto">
          <a:xfrm>
            <a:off x="6407150" y="2370138"/>
            <a:ext cx="6559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 Light" panose="020F0302020204030204" pitchFamily="34" charset="0"/>
              </a:rPr>
              <a:t>h=1000</a:t>
            </a:r>
          </a:p>
        </p:txBody>
      </p:sp>
      <p:sp>
        <p:nvSpPr>
          <p:cNvPr id="13318" name="Text Box 10"/>
          <p:cNvSpPr txBox="1">
            <a:spLocks noChangeArrowheads="1"/>
          </p:cNvSpPr>
          <p:nvPr/>
        </p:nvSpPr>
        <p:spPr bwMode="auto">
          <a:xfrm>
            <a:off x="6430963" y="2776538"/>
            <a:ext cx="5357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 Light" panose="020F0302020204030204" pitchFamily="34" charset="0"/>
              </a:rPr>
              <a:t>h=0.1</a:t>
            </a:r>
          </a:p>
        </p:txBody>
      </p:sp>
      <p:sp>
        <p:nvSpPr>
          <p:cNvPr id="13319" name="Text Box 11"/>
          <p:cNvSpPr txBox="1">
            <a:spLocks noChangeArrowheads="1"/>
          </p:cNvSpPr>
          <p:nvPr/>
        </p:nvSpPr>
        <p:spPr bwMode="auto">
          <a:xfrm>
            <a:off x="6450013" y="3113088"/>
            <a:ext cx="6142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 Light" panose="020F0302020204030204" pitchFamily="34" charset="0"/>
              </a:rPr>
              <a:t>h=0.01</a:t>
            </a:r>
          </a:p>
        </p:txBody>
      </p:sp>
      <p:sp>
        <p:nvSpPr>
          <p:cNvPr id="13320" name="Text Box 12"/>
          <p:cNvSpPr txBox="1">
            <a:spLocks noChangeArrowheads="1"/>
          </p:cNvSpPr>
          <p:nvPr/>
        </p:nvSpPr>
        <p:spPr bwMode="auto">
          <a:xfrm>
            <a:off x="6308725" y="3535363"/>
            <a:ext cx="10418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 Light" panose="020F0302020204030204" pitchFamily="34" charset="0"/>
              </a:rPr>
              <a:t>exact solution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9FE026-E5C1-4004-9771-1DAE2B273F9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80FAFB3-B71C-4A68-B0E2-9EE855F99D5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24" y="1978219"/>
            <a:ext cx="2556876" cy="4343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FB35872-E001-4ADC-8056-411C33D7E56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18" y="3113042"/>
            <a:ext cx="3299038" cy="43276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C3BD340-D702-4880-B82F-174FA9BA1E9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13" y="3659962"/>
            <a:ext cx="3267047" cy="43276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E3B679-9C0F-4C32-B39F-C142BF7BF01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34" y="5913106"/>
            <a:ext cx="3014076" cy="44742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A6C152C-1D4C-40B9-886A-1D6A73BAFF82}"/>
              </a:ext>
            </a:extLst>
          </p:cNvPr>
          <p:cNvGrpSpPr/>
          <p:nvPr/>
        </p:nvGrpSpPr>
        <p:grpSpPr>
          <a:xfrm>
            <a:off x="5693599" y="5555506"/>
            <a:ext cx="2010452" cy="652638"/>
            <a:chOff x="4648200" y="4750506"/>
            <a:chExt cx="2010452" cy="65263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096EDEE-6CDA-46CB-B1AE-FEF80E8A68B5}"/>
                </a:ext>
              </a:extLst>
            </p:cNvPr>
            <p:cNvSpPr txBox="1"/>
            <p:nvPr/>
          </p:nvSpPr>
          <p:spPr>
            <a:xfrm>
              <a:off x="4648200" y="4755118"/>
              <a:ext cx="280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x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17A0FD7-6073-436D-BE74-9FD00ED100C9}"/>
                </a:ext>
              </a:extLst>
            </p:cNvPr>
            <p:cNvSpPr txBox="1"/>
            <p:nvPr/>
          </p:nvSpPr>
          <p:spPr>
            <a:xfrm>
              <a:off x="5037182" y="4755118"/>
              <a:ext cx="280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x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0EC154B-A357-428E-9629-6A61218AE0B3}"/>
                </a:ext>
              </a:extLst>
            </p:cNvPr>
            <p:cNvSpPr txBox="1"/>
            <p:nvPr/>
          </p:nvSpPr>
          <p:spPr>
            <a:xfrm>
              <a:off x="5456380" y="4750506"/>
              <a:ext cx="280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x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8E2172-8C10-446B-8CA4-A74AA26C06F5}"/>
                </a:ext>
              </a:extLst>
            </p:cNvPr>
            <p:cNvSpPr txBox="1"/>
            <p:nvPr/>
          </p:nvSpPr>
          <p:spPr>
            <a:xfrm>
              <a:off x="5845362" y="4750506"/>
              <a:ext cx="280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x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3A2EFC-08ED-4168-B7DD-C222FBFC1678}"/>
                </a:ext>
              </a:extLst>
            </p:cNvPr>
            <p:cNvSpPr txBox="1"/>
            <p:nvPr/>
          </p:nvSpPr>
          <p:spPr>
            <a:xfrm>
              <a:off x="5404629" y="5029200"/>
              <a:ext cx="544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</a:t>
              </a:r>
              <a:endParaRPr 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FDF6D9D-95DA-453E-8EE7-07B8CAF1A895}"/>
                </a:ext>
              </a:extLst>
            </p:cNvPr>
            <p:cNvSpPr txBox="1"/>
            <p:nvPr/>
          </p:nvSpPr>
          <p:spPr>
            <a:xfrm>
              <a:off x="5845362" y="5027312"/>
              <a:ext cx="813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nh+h</a:t>
              </a:r>
              <a:endParaRPr 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7096C38-22F9-4459-B9FE-62C817268CE0}"/>
                </a:ext>
              </a:extLst>
            </p:cNvPr>
            <p:cNvSpPr txBox="1"/>
            <p:nvPr/>
          </p:nvSpPr>
          <p:spPr>
            <a:xfrm>
              <a:off x="4881669" y="5033812"/>
              <a:ext cx="6135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-h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600900" cy="1143000"/>
          </a:xfrm>
        </p:spPr>
        <p:txBody>
          <a:bodyPr/>
          <a:lstStyle/>
          <a:p>
            <a:r>
              <a:rPr lang="en-US" dirty="0"/>
              <a:t>Higher-order difference formulas</a:t>
            </a:r>
          </a:p>
        </p:txBody>
      </p:sp>
      <p:sp>
        <p:nvSpPr>
          <p:cNvPr id="21507" name="Content Placeholder 5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>
              <a:buFontTx/>
              <a:buNone/>
              <a:defRPr/>
            </a:pPr>
            <a:r>
              <a:rPr lang="en-US" dirty="0">
                <a:sym typeface="Wingdings" pitchFamily="2" charset="2"/>
              </a:rPr>
              <a:t> </a:t>
            </a:r>
            <a:endParaRPr lang="en-US" dirty="0"/>
          </a:p>
        </p:txBody>
      </p:sp>
      <p:sp>
        <p:nvSpPr>
          <p:cNvPr id="6" name="Content Placeholder 5 2"/>
          <p:cNvSpPr>
            <a:spLocks noGrp="1"/>
          </p:cNvSpPr>
          <p:nvPr>
            <p:ph sz="half" idx="2"/>
          </p:nvPr>
        </p:nvSpPr>
        <p:spPr>
          <a:xfrm>
            <a:off x="381000" y="1066800"/>
            <a:ext cx="6172199" cy="4525963"/>
          </a:xfrm>
        </p:spPr>
        <p:txBody>
          <a:bodyPr/>
          <a:lstStyle/>
          <a:p>
            <a:r>
              <a:rPr lang="en-US" dirty="0"/>
              <a:t>Basic idea: same as first-order differences</a:t>
            </a:r>
          </a:p>
          <a:p>
            <a:r>
              <a:rPr lang="en-US" dirty="0"/>
              <a:t>Second-order forward difference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Second-order backward difference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Second-order centered difference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16D1B-7C1A-4B29-84D3-6A1718A62DA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A0FCE18-4D14-46B2-B4B7-BDADEB76D8C8}"/>
              </a:ext>
            </a:extLst>
          </p:cNvPr>
          <p:cNvGrpSpPr/>
          <p:nvPr/>
        </p:nvGrpSpPr>
        <p:grpSpPr>
          <a:xfrm>
            <a:off x="7010400" y="1524000"/>
            <a:ext cx="1888810" cy="3160931"/>
            <a:chOff x="7010400" y="1524000"/>
            <a:chExt cx="1888810" cy="3160931"/>
          </a:xfrm>
        </p:grpSpPr>
        <p:sp>
          <p:nvSpPr>
            <p:cNvPr id="15364" name="Line 10"/>
            <p:cNvSpPr>
              <a:spLocks noChangeShapeType="1"/>
            </p:cNvSpPr>
            <p:nvPr/>
          </p:nvSpPr>
          <p:spPr bwMode="auto">
            <a:xfrm>
              <a:off x="7010400" y="1524000"/>
              <a:ext cx="0" cy="2057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365" name="Line 11"/>
            <p:cNvSpPr>
              <a:spLocks noChangeShapeType="1"/>
            </p:cNvSpPr>
            <p:nvPr/>
          </p:nvSpPr>
          <p:spPr bwMode="auto">
            <a:xfrm>
              <a:off x="7010400" y="3581400"/>
              <a:ext cx="1828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366" name="Line 14"/>
            <p:cNvSpPr>
              <a:spLocks noChangeShapeType="1"/>
            </p:cNvSpPr>
            <p:nvPr/>
          </p:nvSpPr>
          <p:spPr bwMode="auto">
            <a:xfrm flipV="1">
              <a:off x="7467600" y="3048000"/>
              <a:ext cx="4572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367" name="Line 15 1"/>
            <p:cNvSpPr>
              <a:spLocks noChangeShapeType="1"/>
            </p:cNvSpPr>
            <p:nvPr/>
          </p:nvSpPr>
          <p:spPr bwMode="auto">
            <a:xfrm flipV="1">
              <a:off x="7924800" y="2743200"/>
              <a:ext cx="3810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368" name="Text Box 16"/>
            <p:cNvSpPr txBox="1">
              <a:spLocks noChangeArrowheads="1"/>
            </p:cNvSpPr>
            <p:nvPr/>
          </p:nvSpPr>
          <p:spPr bwMode="auto">
            <a:xfrm>
              <a:off x="7239000" y="3517900"/>
              <a:ext cx="6158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 err="1">
                  <a:latin typeface="Calibri Light" panose="020F0302020204030204" pitchFamily="34" charset="0"/>
                </a:rPr>
                <a:t>nh</a:t>
              </a:r>
              <a:r>
                <a:rPr lang="en-US" dirty="0">
                  <a:latin typeface="Calibri Light" panose="020F0302020204030204" pitchFamily="34" charset="0"/>
                </a:rPr>
                <a:t>-h</a:t>
              </a:r>
            </a:p>
          </p:txBody>
        </p:sp>
        <p:sp>
          <p:nvSpPr>
            <p:cNvPr id="15369" name="Text Box 17"/>
            <p:cNvSpPr txBox="1">
              <a:spLocks noChangeArrowheads="1"/>
            </p:cNvSpPr>
            <p:nvPr/>
          </p:nvSpPr>
          <p:spPr bwMode="auto">
            <a:xfrm>
              <a:off x="7827962" y="3519488"/>
              <a:ext cx="44114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 err="1">
                  <a:latin typeface="Calibri Light" panose="020F0302020204030204" pitchFamily="34" charset="0"/>
                </a:rPr>
                <a:t>nh</a:t>
              </a:r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370" name="Text Box 18"/>
            <p:cNvSpPr txBox="1">
              <a:spLocks noChangeArrowheads="1"/>
            </p:cNvSpPr>
            <p:nvPr/>
          </p:nvSpPr>
          <p:spPr bwMode="auto">
            <a:xfrm>
              <a:off x="8153400" y="3505200"/>
              <a:ext cx="66075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 err="1">
                  <a:latin typeface="Calibri Light" panose="020F0302020204030204" pitchFamily="34" charset="0"/>
                </a:rPr>
                <a:t>nh+h</a:t>
              </a:r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371" name="Oval 19"/>
            <p:cNvSpPr>
              <a:spLocks noChangeArrowheads="1"/>
            </p:cNvSpPr>
            <p:nvPr/>
          </p:nvSpPr>
          <p:spPr bwMode="auto">
            <a:xfrm>
              <a:off x="7391400" y="3157538"/>
              <a:ext cx="76200" cy="111420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372" name="Oval 20"/>
            <p:cNvSpPr>
              <a:spLocks noChangeArrowheads="1"/>
            </p:cNvSpPr>
            <p:nvPr/>
          </p:nvSpPr>
          <p:spPr bwMode="auto">
            <a:xfrm>
              <a:off x="7870825" y="3025775"/>
              <a:ext cx="76200" cy="111420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373" name="Oval 21 1"/>
            <p:cNvSpPr>
              <a:spLocks noChangeArrowheads="1"/>
            </p:cNvSpPr>
            <p:nvPr/>
          </p:nvSpPr>
          <p:spPr bwMode="auto">
            <a:xfrm>
              <a:off x="8305800" y="2667000"/>
              <a:ext cx="76200" cy="111420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" name="Line 15 2"/>
            <p:cNvSpPr>
              <a:spLocks noChangeShapeType="1"/>
            </p:cNvSpPr>
            <p:nvPr/>
          </p:nvSpPr>
          <p:spPr bwMode="auto">
            <a:xfrm flipV="1">
              <a:off x="8382000" y="2362200"/>
              <a:ext cx="3810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" name="Oval 21 2"/>
            <p:cNvSpPr>
              <a:spLocks noChangeArrowheads="1"/>
            </p:cNvSpPr>
            <p:nvPr/>
          </p:nvSpPr>
          <p:spPr bwMode="auto">
            <a:xfrm>
              <a:off x="8763000" y="2286000"/>
              <a:ext cx="76200" cy="111420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467600" y="4038600"/>
              <a:ext cx="1431610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t </a:t>
              </a:r>
              <a:r>
                <a:rPr lang="en-US" dirty="0">
                  <a:latin typeface="Calibri Light" panose="020F0302020204030204" pitchFamily="34" charset="0"/>
                  <a:sym typeface="Wingdings" panose="05000000000000000000" pitchFamily="2" charset="2"/>
                </a:rPr>
                <a:t> </a:t>
              </a:r>
              <a:r>
                <a:rPr lang="en-US" dirty="0" err="1">
                  <a:latin typeface="Calibri Light" panose="020F0302020204030204" pitchFamily="34" charset="0"/>
                  <a:sym typeface="Wingdings" panose="05000000000000000000" pitchFamily="2" charset="2"/>
                </a:rPr>
                <a:t>nh</a:t>
              </a:r>
              <a:endParaRPr lang="en-US" dirty="0">
                <a:latin typeface="Calibri Light" panose="020F0302020204030204" pitchFamily="34" charset="0"/>
                <a:sym typeface="Wingdings" panose="05000000000000000000" pitchFamily="2" charset="2"/>
              </a:endParaRPr>
            </a:p>
            <a:p>
              <a:r>
                <a:rPr lang="en-US" dirty="0">
                  <a:latin typeface="Calibri Light" panose="020F0302020204030204" pitchFamily="34" charset="0"/>
                  <a:sym typeface="Wingdings" panose="05000000000000000000" pitchFamily="2" charset="2"/>
                </a:rPr>
                <a:t>y(t)  </a:t>
              </a:r>
              <a:r>
                <a:rPr lang="en-US" dirty="0" err="1">
                  <a:latin typeface="Calibri Light" panose="020F0302020204030204" pitchFamily="34" charset="0"/>
                  <a:sym typeface="Wingdings" panose="05000000000000000000" pitchFamily="2" charset="2"/>
                </a:rPr>
                <a:t>y</a:t>
              </a:r>
              <a:r>
                <a:rPr lang="en-US" baseline="-25000" dirty="0" err="1">
                  <a:latin typeface="Calibri Light" panose="020F0302020204030204" pitchFamily="34" charset="0"/>
                  <a:sym typeface="Wingdings" panose="05000000000000000000" pitchFamily="2" charset="2"/>
                </a:rPr>
                <a:t>a</a:t>
              </a:r>
              <a:r>
                <a:rPr lang="en-US" dirty="0">
                  <a:latin typeface="Calibri Light" panose="020F0302020204030204" pitchFamily="34" charset="0"/>
                  <a:sym typeface="Wingdings" panose="05000000000000000000" pitchFamily="2" charset="2"/>
                </a:rPr>
                <a:t>(</a:t>
              </a:r>
              <a:r>
                <a:rPr lang="en-US" dirty="0" err="1">
                  <a:latin typeface="Calibri Light" panose="020F0302020204030204" pitchFamily="34" charset="0"/>
                  <a:sym typeface="Wingdings" panose="05000000000000000000" pitchFamily="2" charset="2"/>
                </a:rPr>
                <a:t>nh</a:t>
              </a:r>
              <a:r>
                <a:rPr lang="en-US" dirty="0">
                  <a:latin typeface="Calibri Light" panose="020F0302020204030204" pitchFamily="34" charset="0"/>
                  <a:sym typeface="Wingdings" panose="05000000000000000000" pitchFamily="2" charset="2"/>
                </a:rPr>
                <a:t>) </a:t>
              </a:r>
              <a:endParaRPr lang="en-US" dirty="0">
                <a:latin typeface="Calibri Light" panose="020F030202020403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68" y="2473619"/>
            <a:ext cx="4423531" cy="11570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29" y="4114536"/>
            <a:ext cx="4317488" cy="11407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111" y="5674830"/>
            <a:ext cx="4287290" cy="114079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</a:rPr>
              <a:t>General comments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493837"/>
            <a:ext cx="8229600" cy="4751388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Many other discretization schemes have been developed in literature (e.g. </a:t>
            </a:r>
            <a:r>
              <a:rPr lang="en-US" dirty="0" err="1">
                <a:latin typeface="Calibri Light" panose="020F0302020204030204" pitchFamily="34" charset="0"/>
              </a:rPr>
              <a:t>Runge-Kutta</a:t>
            </a:r>
            <a:r>
              <a:rPr lang="en-US" dirty="0">
                <a:latin typeface="Calibri Light" panose="020F0302020204030204" pitchFamily="34" charset="0"/>
              </a:rPr>
              <a:t>)</a:t>
            </a:r>
          </a:p>
          <a:p>
            <a:r>
              <a:rPr lang="en-US" dirty="0">
                <a:latin typeface="Calibri Light" panose="020F0302020204030204" pitchFamily="34" charset="0"/>
              </a:rPr>
              <a:t>Figures of merit for discretization schemes</a:t>
            </a:r>
          </a:p>
          <a:p>
            <a:pPr lvl="1"/>
            <a:r>
              <a:rPr lang="en-US" dirty="0">
                <a:latin typeface="Calibri Light" panose="020F0302020204030204" pitchFamily="34" charset="0"/>
              </a:rPr>
              <a:t>Stability: can approximate solution blow up?</a:t>
            </a:r>
          </a:p>
          <a:p>
            <a:pPr lvl="1"/>
            <a:r>
              <a:rPr lang="en-US" dirty="0">
                <a:latin typeface="Calibri Light" panose="020F0302020204030204" pitchFamily="34" charset="0"/>
              </a:rPr>
              <a:t>Accuracy: how small does step size have to be for approximate solution to be “close enough” to exact solution?</a:t>
            </a:r>
          </a:p>
          <a:p>
            <a:r>
              <a:rPr lang="en-US" dirty="0">
                <a:latin typeface="Calibri Light" panose="020F0302020204030204" pitchFamily="34" charset="0"/>
              </a:rPr>
              <a:t>Obvious extension to systems of ode’s</a:t>
            </a:r>
          </a:p>
          <a:p>
            <a:pPr lvl="1"/>
            <a:r>
              <a:rPr lang="en-US" dirty="0">
                <a:latin typeface="Calibri Light" panose="020F0302020204030204" pitchFamily="34" charset="0"/>
              </a:rPr>
              <a:t>Backward-Euler and centered differences require solution of linear systems at each time-step. </a:t>
            </a:r>
          </a:p>
          <a:p>
            <a:pPr lvl="1"/>
            <a:r>
              <a:rPr lang="en-US" dirty="0">
                <a:latin typeface="Calibri Light" panose="020F0302020204030204" pitchFamily="34" charset="0"/>
              </a:rPr>
              <a:t>Forward-Euler does not. </a:t>
            </a:r>
          </a:p>
          <a:p>
            <a:pPr lvl="1"/>
            <a:r>
              <a:rPr lang="en-US" dirty="0">
                <a:latin typeface="Calibri Light" panose="020F0302020204030204" pitchFamily="34" charset="0"/>
              </a:rPr>
              <a:t>Sometimes known as implicit and explicit methods; implicit methods require linear solves at each time-step.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245225"/>
            <a:ext cx="2133600" cy="476250"/>
          </a:xfrm>
        </p:spPr>
        <p:txBody>
          <a:bodyPr/>
          <a:lstStyle/>
          <a:p>
            <a:pPr>
              <a:defRPr/>
            </a:pPr>
            <a:fld id="{1D581DF8-9231-4B95-BABE-E5BBB0ECC64C}" type="slidenum">
              <a:rPr lang="en-US" smtClean="0">
                <a:latin typeface="Calibri Light" panose="020F0302020204030204" pitchFamily="34" charset="0"/>
              </a:rPr>
              <a:pPr>
                <a:defRPr/>
              </a:pPr>
              <a:t>19</a:t>
            </a:fld>
            <a:endParaRPr 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790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Computational science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89038"/>
            <a:ext cx="8229600" cy="521176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Simulations of physical phenomena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fluid flow over aircraft (Boeing 777)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fatigue fracture in aircraft bodies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evolution of galaxies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….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Two main approaches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continuous models: fields and differential equations (</a:t>
            </a:r>
            <a:r>
              <a:rPr lang="en-US" sz="1800" dirty="0" err="1"/>
              <a:t>eg</a:t>
            </a:r>
            <a:r>
              <a:rPr lang="en-US" sz="1800" dirty="0"/>
              <a:t>. </a:t>
            </a:r>
            <a:r>
              <a:rPr lang="en-US" sz="1800" dirty="0" err="1"/>
              <a:t>Navier</a:t>
            </a:r>
            <a:r>
              <a:rPr lang="en-US" sz="1800" dirty="0"/>
              <a:t>-Stokes equations, Maxwell’s equations,…)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discrete models: particles and forces (</a:t>
            </a:r>
            <a:r>
              <a:rPr lang="en-US" sz="1800" dirty="0" err="1"/>
              <a:t>eg</a:t>
            </a:r>
            <a:r>
              <a:rPr lang="en-US" sz="1800" dirty="0"/>
              <a:t>. gravitational forces)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dirty="0"/>
              <a:t>Paradox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most differential equations cannot be solved exactly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must use numerical techniques that convert calculus problem to matrix computations: </a:t>
            </a:r>
            <a:r>
              <a:rPr lang="en-US" sz="1800" dirty="0">
                <a:solidFill>
                  <a:srgbClr val="FF0000"/>
                </a:solidFill>
              </a:rPr>
              <a:t>discretization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approximation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n-body methods are straight-forward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but need to use a lot of bodies to get accuracy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must find a way to reduce O(N</a:t>
            </a:r>
            <a:r>
              <a:rPr lang="en-US" sz="1800" baseline="30000" dirty="0"/>
              <a:t>2</a:t>
            </a:r>
            <a:r>
              <a:rPr lang="en-US" sz="1800" dirty="0"/>
              <a:t>) complexity of obvious algorithm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approximate the contribution of distant bodies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dirty="0"/>
              <a:t>Motto: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“All exact science is dominated by the idea of approximation.” 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1800" dirty="0"/>
              <a:t>                                             Bertrand Russell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16D1B-7C1A-4B29-84D3-6A1718A62DA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6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/>
          <a:lstStyle/>
          <a:p>
            <a:r>
              <a:rPr lang="en-US" dirty="0"/>
              <a:t>Finite-differences:</a:t>
            </a:r>
            <a:br>
              <a:rPr lang="en-US" dirty="0"/>
            </a:br>
            <a:r>
              <a:rPr lang="en-US" i="1" dirty="0"/>
              <a:t>partial differential equations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B7BD54-C88B-4831-9433-B7756E06DAB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679" name="Straight Arrow Connector 31"/>
          <p:cNvCxnSpPr>
            <a:cxnSpLocks noChangeShapeType="1"/>
          </p:cNvCxnSpPr>
          <p:nvPr/>
        </p:nvCxnSpPr>
        <p:spPr bwMode="auto">
          <a:xfrm flipH="1">
            <a:off x="6153150" y="1282305"/>
            <a:ext cx="5557" cy="3492103"/>
          </a:xfrm>
          <a:prstGeom prst="straightConnector1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u="sng" dirty="0">
                <a:solidFill>
                  <a:srgbClr val="FF3300"/>
                </a:solidFill>
                <a:latin typeface="Calibri Light" panose="020F0302020204030204" pitchFamily="34" charset="0"/>
              </a:rPr>
              <a:t>Finite-difference methods for solving</a:t>
            </a:r>
            <a:br>
              <a:rPr lang="en-US" sz="3200" u="sng" dirty="0">
                <a:solidFill>
                  <a:srgbClr val="FF3300"/>
                </a:solidFill>
                <a:latin typeface="Calibri Light" panose="020F0302020204030204" pitchFamily="34" charset="0"/>
              </a:rPr>
            </a:br>
            <a:r>
              <a:rPr lang="en-US" sz="3200" u="sng" dirty="0">
                <a:solidFill>
                  <a:srgbClr val="FF3300"/>
                </a:solidFill>
                <a:latin typeface="Calibri Light" panose="020F0302020204030204" pitchFamily="34" charset="0"/>
              </a:rPr>
              <a:t>partial differential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1" name="Rectangle 5"/>
              <p:cNvSpPr>
                <a:spLocks noChangeArrowheads="1"/>
              </p:cNvSpPr>
              <p:nvPr/>
            </p:nvSpPr>
            <p:spPr bwMode="auto">
              <a:xfrm>
                <a:off x="44280" y="1456531"/>
                <a:ext cx="6474041" cy="44148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FontTx/>
                  <a:buChar char="•"/>
                </a:pPr>
                <a:r>
                  <a:rPr lang="en-US" sz="1600" dirty="0">
                    <a:solidFill>
                      <a:schemeClr val="accent2"/>
                    </a:solidFill>
                    <a:latin typeface="Calibri Light" panose="020F0302020204030204" pitchFamily="34" charset="0"/>
                  </a:rPr>
                  <a:t>Basic ideas carry over unchanged</a:t>
                </a: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FontTx/>
                  <a:buChar char="•"/>
                </a:pPr>
                <a:r>
                  <a:rPr lang="en-US" sz="1600" dirty="0">
                    <a:solidFill>
                      <a:schemeClr val="accent2"/>
                    </a:solidFill>
                    <a:latin typeface="Calibri Light" panose="020F0302020204030204" pitchFamily="34" charset="0"/>
                  </a:rPr>
                  <a:t>Example: 2-d heat equation</a:t>
                </a:r>
              </a:p>
              <a:p>
                <a:pPr lvl="1">
                  <a:lnSpc>
                    <a:spcPct val="80000"/>
                  </a:lnSpc>
                  <a:spcBef>
                    <a:spcPct val="20000"/>
                  </a:spcBef>
                </a:pPr>
                <a:endParaRPr lang="en-US" sz="1600" dirty="0">
                  <a:solidFill>
                    <a:schemeClr val="accent2"/>
                  </a:solidFill>
                  <a:latin typeface="Calibri Light" panose="020F0302020204030204" pitchFamily="34" charset="0"/>
                </a:endParaRPr>
              </a:p>
              <a:p>
                <a:pPr>
                  <a:lnSpc>
                    <a:spcPct val="80000"/>
                  </a:lnSpc>
                  <a:spcBef>
                    <a:spcPct val="20000"/>
                  </a:spcBef>
                </a:pPr>
                <a:endParaRPr lang="en-US" sz="1600" dirty="0">
                  <a:solidFill>
                    <a:schemeClr val="accent2"/>
                  </a:solidFill>
                  <a:latin typeface="Calibri Light" panose="020F0302020204030204" pitchFamily="34" charset="0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FontTx/>
                  <a:buChar char="•"/>
                </a:pPr>
                <a:endParaRPr lang="en-US" sz="1600" dirty="0">
                  <a:solidFill>
                    <a:schemeClr val="accent2"/>
                  </a:solidFill>
                  <a:latin typeface="Calibri Light" panose="020F0302020204030204" pitchFamily="34" charset="0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2"/>
                    </a:solidFill>
                    <a:latin typeface="Calibri Light" panose="020F0302020204030204" pitchFamily="34" charset="0"/>
                  </a:rPr>
                  <a:t>Assume temperature at boundary is fixed</a:t>
                </a: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FontTx/>
                  <a:buChar char="•"/>
                </a:pPr>
                <a:r>
                  <a:rPr lang="en-US" sz="1600" dirty="0">
                    <a:solidFill>
                      <a:schemeClr val="accent2"/>
                    </a:solidFill>
                    <a:latin typeface="Calibri Light" panose="020F0302020204030204" pitchFamily="34" charset="0"/>
                  </a:rPr>
                  <a:t>Discretize spatial domain using a regular </a:t>
                </a:r>
                <a:r>
                  <a:rPr lang="en-US" sz="1600" dirty="0" err="1">
                    <a:solidFill>
                      <a:schemeClr val="accent2"/>
                    </a:solidFill>
                    <a:latin typeface="Calibri Light" panose="020F0302020204030204" pitchFamily="34" charset="0"/>
                  </a:rPr>
                  <a:t>NxN</a:t>
                </a:r>
                <a:r>
                  <a:rPr lang="en-US" sz="1600" dirty="0">
                    <a:solidFill>
                      <a:schemeClr val="accent2"/>
                    </a:solidFill>
                    <a:latin typeface="Calibri Light" panose="020F0302020204030204" pitchFamily="34" charset="0"/>
                  </a:rPr>
                  <a:t> grid of pitch h</a:t>
                </a: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FontTx/>
                  <a:buChar char="•"/>
                </a:pPr>
                <a:r>
                  <a:rPr lang="en-US" sz="1600" dirty="0">
                    <a:solidFill>
                      <a:schemeClr val="accent2"/>
                    </a:solidFill>
                    <a:latin typeface="Calibri Light" panose="020F0302020204030204" pitchFamily="34" charset="0"/>
                  </a:rPr>
                  <a:t>Approximate derivatives as centered differences</a:t>
                </a: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</a:pPr>
                <a:endParaRPr lang="en-US" sz="1600" dirty="0">
                  <a:solidFill>
                    <a:schemeClr val="accent2"/>
                  </a:solidFill>
                  <a:latin typeface="Calibri Light" panose="020F0302020204030204" pitchFamily="34" charset="0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sz="2400" dirty="0">
                    <a:latin typeface="Calibri Light" panose="020F0302020204030204" pitchFamily="34" charset="0"/>
                    <a:sym typeface="Wingdings" pitchFamily="2" charset="2"/>
                  </a:rPr>
                  <a:t>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𝜕</m:t>
                        </m:r>
                        <m:r>
                          <a:rPr lang="en-US" sz="2400" i="1" baseline="3000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𝑢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 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𝑦</m:t>
                        </m:r>
                        <m:r>
                          <a:rPr lang="en-US" sz="2400" i="1" baseline="3000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600" dirty="0">
                    <a:latin typeface="Calibri Light" panose="020F0302020204030204" pitchFamily="34" charset="0"/>
                    <a:sym typeface="Wingdings" pitchFamily="2" charset="2"/>
                  </a:rPr>
                  <a:t>    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𝑢</m:t>
                            </m:r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𝑥</m:t>
                                </m:r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𝑦</m:t>
                                </m:r>
                                <m: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+</m:t>
                                </m:r>
                                <m: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h</m:t>
                                </m:r>
                              </m:e>
                            </m:d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𝑢</m:t>
                            </m:r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𝑥</m:t>
                            </m:r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)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h</m:t>
                            </m:r>
                          </m:den>
                        </m:f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 − 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𝑢</m:t>
                            </m:r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𝑢</m:t>
                            </m:r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𝑥</m:t>
                            </m:r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𝑦</m:t>
                            </m:r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−</m:t>
                            </m:r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h</m:t>
                            </m:r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)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h</m:t>
                            </m:r>
                          </m:den>
                        </m:f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h</m:t>
                        </m:r>
                      </m:den>
                    </m:f>
                  </m:oMath>
                </a14:m>
                <a:endParaRPr lang="en-US" sz="2400" dirty="0">
                  <a:latin typeface="Calibri Light" panose="020F0302020204030204" pitchFamily="34" charset="0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sz="1600" dirty="0">
                    <a:latin typeface="Calibri Light" panose="020F0302020204030204" pitchFamily="34" charset="0"/>
                    <a:sym typeface="Wingdings" pitchFamily="2" charset="2"/>
                  </a:rPr>
                  <a:t>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𝜕</m:t>
                        </m:r>
                        <m:r>
                          <a:rPr lang="en-US" sz="2400" i="1" baseline="30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𝑢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 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𝑥</m:t>
                        </m:r>
                        <m:r>
                          <a:rPr lang="en-US" sz="2400" i="1" baseline="30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600" dirty="0">
                    <a:latin typeface="Calibri Light" panose="020F0302020204030204" pitchFamily="34" charset="0"/>
                    <a:sym typeface="Wingdings" pitchFamily="2" charset="2"/>
                  </a:rPr>
                  <a:t>    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𝑢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+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h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𝑢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)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h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𝑢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𝑢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h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)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h</m:t>
                            </m:r>
                          </m:den>
                        </m:f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h</m:t>
                        </m:r>
                      </m:den>
                    </m:f>
                  </m:oMath>
                </a14:m>
                <a:endParaRPr lang="en-US" sz="2400" dirty="0">
                  <a:latin typeface="Calibri Light" panose="020F0302020204030204" pitchFamily="34" charset="0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</a:pPr>
                <a:endParaRPr lang="en-US" sz="1600" dirty="0">
                  <a:latin typeface="Calibri Light" panose="020F0302020204030204" pitchFamily="34" charset="0"/>
                </a:endParaRPr>
              </a:p>
              <a:p>
                <a:pPr>
                  <a:lnSpc>
                    <a:spcPct val="80000"/>
                  </a:lnSpc>
                  <a:spcBef>
                    <a:spcPct val="20000"/>
                  </a:spcBef>
                </a:pPr>
                <a:endParaRPr lang="en-US" sz="1600" dirty="0">
                  <a:latin typeface="Calibri Light" panose="020F0302020204030204" pitchFamily="34" charset="0"/>
                </a:endParaRPr>
              </a:p>
              <a:p>
                <a:pPr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sz="1600" dirty="0">
                    <a:solidFill>
                      <a:schemeClr val="accent2"/>
                    </a:solidFill>
                    <a:latin typeface="Calibri Light" panose="020F0302020204030204" pitchFamily="34" charset="0"/>
                  </a:rPr>
                  <a:t>     </a:t>
                </a:r>
                <a:endParaRPr lang="en-US" sz="1400" dirty="0">
                  <a:latin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27651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280" y="1456531"/>
                <a:ext cx="6474041" cy="4414837"/>
              </a:xfrm>
              <a:prstGeom prst="rect">
                <a:avLst/>
              </a:prstGeom>
              <a:blipFill rotWithShape="0">
                <a:blip r:embed="rId3"/>
                <a:stretch>
                  <a:fillRect l="-471" t="-13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52" name="AutoShape 6"/>
          <p:cNvSpPr>
            <a:spLocks noChangeAspect="1" noChangeArrowheads="1" noTextEdit="1"/>
          </p:cNvSpPr>
          <p:nvPr/>
        </p:nvSpPr>
        <p:spPr bwMode="auto">
          <a:xfrm>
            <a:off x="6376988" y="2122488"/>
            <a:ext cx="2968625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53" name="Oval 7"/>
          <p:cNvSpPr>
            <a:spLocks noChangeArrowheads="1"/>
          </p:cNvSpPr>
          <p:nvPr/>
        </p:nvSpPr>
        <p:spPr bwMode="auto">
          <a:xfrm>
            <a:off x="6049963" y="1509713"/>
            <a:ext cx="198437" cy="200025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54" name="Oval 8"/>
          <p:cNvSpPr>
            <a:spLocks noChangeArrowheads="1"/>
          </p:cNvSpPr>
          <p:nvPr/>
        </p:nvSpPr>
        <p:spPr bwMode="auto">
          <a:xfrm>
            <a:off x="6845300" y="1509713"/>
            <a:ext cx="198438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55" name="Oval 9"/>
          <p:cNvSpPr>
            <a:spLocks noChangeArrowheads="1"/>
          </p:cNvSpPr>
          <p:nvPr/>
        </p:nvSpPr>
        <p:spPr bwMode="auto">
          <a:xfrm>
            <a:off x="7640638" y="1509713"/>
            <a:ext cx="198437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56" name="Oval 10"/>
          <p:cNvSpPr>
            <a:spLocks noChangeArrowheads="1"/>
          </p:cNvSpPr>
          <p:nvPr/>
        </p:nvSpPr>
        <p:spPr bwMode="auto">
          <a:xfrm>
            <a:off x="8435975" y="1509713"/>
            <a:ext cx="198438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57" name="Oval 11"/>
          <p:cNvSpPr>
            <a:spLocks noChangeArrowheads="1"/>
          </p:cNvSpPr>
          <p:nvPr/>
        </p:nvSpPr>
        <p:spPr bwMode="auto">
          <a:xfrm>
            <a:off x="6049963" y="2312988"/>
            <a:ext cx="198437" cy="200025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58" name="Oval 12"/>
          <p:cNvSpPr>
            <a:spLocks noChangeArrowheads="1"/>
          </p:cNvSpPr>
          <p:nvPr/>
        </p:nvSpPr>
        <p:spPr bwMode="auto">
          <a:xfrm>
            <a:off x="6845300" y="2312988"/>
            <a:ext cx="198438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59" name="Oval 13"/>
          <p:cNvSpPr>
            <a:spLocks noChangeArrowheads="1"/>
          </p:cNvSpPr>
          <p:nvPr/>
        </p:nvSpPr>
        <p:spPr bwMode="auto">
          <a:xfrm>
            <a:off x="7640638" y="2312988"/>
            <a:ext cx="198437" cy="200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60" name="Oval 14"/>
          <p:cNvSpPr>
            <a:spLocks noChangeArrowheads="1"/>
          </p:cNvSpPr>
          <p:nvPr/>
        </p:nvSpPr>
        <p:spPr bwMode="auto">
          <a:xfrm>
            <a:off x="8435975" y="2312988"/>
            <a:ext cx="198438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61" name="Oval 15"/>
          <p:cNvSpPr>
            <a:spLocks noChangeArrowheads="1"/>
          </p:cNvSpPr>
          <p:nvPr/>
        </p:nvSpPr>
        <p:spPr bwMode="auto">
          <a:xfrm>
            <a:off x="6049963" y="3116263"/>
            <a:ext cx="198437" cy="200025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62" name="Oval 16"/>
          <p:cNvSpPr>
            <a:spLocks noChangeArrowheads="1"/>
          </p:cNvSpPr>
          <p:nvPr/>
        </p:nvSpPr>
        <p:spPr bwMode="auto">
          <a:xfrm>
            <a:off x="6845300" y="3116263"/>
            <a:ext cx="198438" cy="200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63" name="Oval 17"/>
          <p:cNvSpPr>
            <a:spLocks noChangeArrowheads="1"/>
          </p:cNvSpPr>
          <p:nvPr/>
        </p:nvSpPr>
        <p:spPr bwMode="auto">
          <a:xfrm>
            <a:off x="7640638" y="3116263"/>
            <a:ext cx="198437" cy="200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64" name="Oval 18"/>
          <p:cNvSpPr>
            <a:spLocks noChangeArrowheads="1"/>
          </p:cNvSpPr>
          <p:nvPr/>
        </p:nvSpPr>
        <p:spPr bwMode="auto">
          <a:xfrm>
            <a:off x="8435975" y="3116263"/>
            <a:ext cx="198438" cy="200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65" name="Oval 19"/>
          <p:cNvSpPr>
            <a:spLocks noChangeArrowheads="1"/>
          </p:cNvSpPr>
          <p:nvPr/>
        </p:nvSpPr>
        <p:spPr bwMode="auto">
          <a:xfrm>
            <a:off x="6049963" y="3919538"/>
            <a:ext cx="198437" cy="200025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66" name="Oval 20"/>
          <p:cNvSpPr>
            <a:spLocks noChangeArrowheads="1"/>
          </p:cNvSpPr>
          <p:nvPr/>
        </p:nvSpPr>
        <p:spPr bwMode="auto">
          <a:xfrm>
            <a:off x="6845300" y="3919538"/>
            <a:ext cx="198438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67" name="Oval 21"/>
          <p:cNvSpPr>
            <a:spLocks noChangeArrowheads="1"/>
          </p:cNvSpPr>
          <p:nvPr/>
        </p:nvSpPr>
        <p:spPr bwMode="auto">
          <a:xfrm>
            <a:off x="7640638" y="3919538"/>
            <a:ext cx="198437" cy="200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7668" name="Oval 22"/>
          <p:cNvSpPr>
            <a:spLocks noChangeArrowheads="1"/>
          </p:cNvSpPr>
          <p:nvPr/>
        </p:nvSpPr>
        <p:spPr bwMode="auto">
          <a:xfrm>
            <a:off x="8435975" y="3919538"/>
            <a:ext cx="198438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9719" name="Text Box 23"/>
          <p:cNvSpPr txBox="1">
            <a:spLocks noChangeArrowheads="1"/>
          </p:cNvSpPr>
          <p:nvPr/>
        </p:nvSpPr>
        <p:spPr bwMode="auto">
          <a:xfrm>
            <a:off x="7740650" y="2886075"/>
            <a:ext cx="4507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 Light" panose="020F0302020204030204" pitchFamily="34" charset="0"/>
              </a:rPr>
              <a:t>(</a:t>
            </a:r>
            <a:r>
              <a:rPr lang="en-US" sz="1200" dirty="0" err="1">
                <a:latin typeface="Calibri Light" panose="020F0302020204030204" pitchFamily="34" charset="0"/>
              </a:rPr>
              <a:t>x,y</a:t>
            </a:r>
            <a:r>
              <a:rPr lang="en-US" sz="1200" dirty="0"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29720" name="Text Box 24"/>
          <p:cNvSpPr txBox="1">
            <a:spLocks noChangeArrowheads="1"/>
          </p:cNvSpPr>
          <p:nvPr/>
        </p:nvSpPr>
        <p:spPr bwMode="auto">
          <a:xfrm>
            <a:off x="6870646" y="2852524"/>
            <a:ext cx="5774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 Light" panose="020F0302020204030204" pitchFamily="34" charset="0"/>
              </a:rPr>
              <a:t>(x-</a:t>
            </a:r>
            <a:r>
              <a:rPr lang="en-US" sz="1200" dirty="0" err="1">
                <a:latin typeface="Calibri Light" panose="020F0302020204030204" pitchFamily="34" charset="0"/>
              </a:rPr>
              <a:t>h,y</a:t>
            </a:r>
            <a:r>
              <a:rPr lang="en-US" sz="1200" dirty="0"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29721" name="Text Box 25"/>
          <p:cNvSpPr txBox="1">
            <a:spLocks noChangeArrowheads="1"/>
          </p:cNvSpPr>
          <p:nvPr/>
        </p:nvSpPr>
        <p:spPr bwMode="auto">
          <a:xfrm>
            <a:off x="8478838" y="2907003"/>
            <a:ext cx="6078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 Light" panose="020F0302020204030204" pitchFamily="34" charset="0"/>
              </a:rPr>
              <a:t>(</a:t>
            </a:r>
            <a:r>
              <a:rPr lang="en-US" sz="1200" dirty="0" err="1">
                <a:latin typeface="Calibri Light" panose="020F0302020204030204" pitchFamily="34" charset="0"/>
              </a:rPr>
              <a:t>x+h,y</a:t>
            </a:r>
            <a:r>
              <a:rPr lang="en-US" sz="1200" dirty="0"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29722" name="Text Box 26"/>
          <p:cNvSpPr txBox="1">
            <a:spLocks noChangeArrowheads="1"/>
          </p:cNvSpPr>
          <p:nvPr/>
        </p:nvSpPr>
        <p:spPr bwMode="auto">
          <a:xfrm>
            <a:off x="7755948" y="3770710"/>
            <a:ext cx="5870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 Light" panose="020F0302020204030204" pitchFamily="34" charset="0"/>
              </a:rPr>
              <a:t>(</a:t>
            </a:r>
            <a:r>
              <a:rPr lang="en-US" sz="1200" dirty="0" err="1">
                <a:latin typeface="Calibri Light" panose="020F0302020204030204" pitchFamily="34" charset="0"/>
              </a:rPr>
              <a:t>x,y</a:t>
            </a:r>
            <a:r>
              <a:rPr lang="en-US" sz="1200" dirty="0">
                <a:latin typeface="Calibri Light" panose="020F0302020204030204" pitchFamily="34" charset="0"/>
              </a:rPr>
              <a:t>-h)</a:t>
            </a:r>
          </a:p>
        </p:txBody>
      </p:sp>
      <p:sp>
        <p:nvSpPr>
          <p:cNvPr id="29723" name="Text Box 27"/>
          <p:cNvSpPr txBox="1">
            <a:spLocks noChangeArrowheads="1"/>
          </p:cNvSpPr>
          <p:nvPr/>
        </p:nvSpPr>
        <p:spPr bwMode="auto">
          <a:xfrm>
            <a:off x="7679099" y="2059385"/>
            <a:ext cx="6078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 Light" panose="020F0302020204030204" pitchFamily="34" charset="0"/>
              </a:rPr>
              <a:t>(</a:t>
            </a:r>
            <a:r>
              <a:rPr lang="en-US" sz="1200" dirty="0" err="1">
                <a:latin typeface="Calibri Light" panose="020F0302020204030204" pitchFamily="34" charset="0"/>
              </a:rPr>
              <a:t>x,y+h</a:t>
            </a:r>
            <a:r>
              <a:rPr lang="en-US" sz="1200" dirty="0"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27674" name="Text Box 28"/>
          <p:cNvSpPr txBox="1">
            <a:spLocks noChangeArrowheads="1"/>
          </p:cNvSpPr>
          <p:nvPr/>
        </p:nvSpPr>
        <p:spPr bwMode="auto">
          <a:xfrm>
            <a:off x="6962775" y="5429250"/>
            <a:ext cx="1504643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u="sng" dirty="0">
                <a:latin typeface="Calibri Light" panose="020F0302020204030204" pitchFamily="34" charset="0"/>
              </a:rPr>
              <a:t>5-point stencil</a:t>
            </a:r>
          </a:p>
        </p:txBody>
      </p:sp>
      <p:sp>
        <p:nvSpPr>
          <p:cNvPr id="29725" name="Line 29"/>
          <p:cNvSpPr>
            <a:spLocks noChangeShapeType="1"/>
          </p:cNvSpPr>
          <p:nvPr/>
        </p:nvSpPr>
        <p:spPr bwMode="auto">
          <a:xfrm>
            <a:off x="7721600" y="2506663"/>
            <a:ext cx="0" cy="61436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9726" name="Line 30"/>
          <p:cNvSpPr>
            <a:spLocks noChangeShapeType="1"/>
          </p:cNvSpPr>
          <p:nvPr/>
        </p:nvSpPr>
        <p:spPr bwMode="auto">
          <a:xfrm>
            <a:off x="7029450" y="3209925"/>
            <a:ext cx="65405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9727" name="Line 31"/>
          <p:cNvSpPr>
            <a:spLocks noChangeShapeType="1"/>
          </p:cNvSpPr>
          <p:nvPr/>
        </p:nvSpPr>
        <p:spPr bwMode="auto">
          <a:xfrm flipV="1">
            <a:off x="7759700" y="3313113"/>
            <a:ext cx="0" cy="6159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9728" name="Line 32"/>
          <p:cNvSpPr>
            <a:spLocks noChangeShapeType="1"/>
          </p:cNvSpPr>
          <p:nvPr/>
        </p:nvSpPr>
        <p:spPr bwMode="auto">
          <a:xfrm flipH="1">
            <a:off x="7835900" y="3209925"/>
            <a:ext cx="576263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cxnSp>
        <p:nvCxnSpPr>
          <p:cNvPr id="27680" name="Straight Arrow Connector 33"/>
          <p:cNvCxnSpPr>
            <a:cxnSpLocks noChangeShapeType="1"/>
          </p:cNvCxnSpPr>
          <p:nvPr/>
        </p:nvCxnSpPr>
        <p:spPr bwMode="auto">
          <a:xfrm flipV="1">
            <a:off x="6270048" y="4874419"/>
            <a:ext cx="2728010" cy="873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81" name="TextBox 34"/>
          <p:cNvSpPr txBox="1">
            <a:spLocks noChangeArrowheads="1"/>
          </p:cNvSpPr>
          <p:nvPr/>
        </p:nvSpPr>
        <p:spPr bwMode="auto">
          <a:xfrm>
            <a:off x="8848040" y="4890078"/>
            <a:ext cx="2808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x</a:t>
            </a:r>
          </a:p>
        </p:txBody>
      </p:sp>
      <p:sp>
        <p:nvSpPr>
          <p:cNvPr id="27682" name="TextBox 35"/>
          <p:cNvSpPr txBox="1">
            <a:spLocks noChangeArrowheads="1"/>
          </p:cNvSpPr>
          <p:nvPr/>
        </p:nvSpPr>
        <p:spPr bwMode="auto">
          <a:xfrm>
            <a:off x="5760459" y="1456531"/>
            <a:ext cx="2856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y</a:t>
            </a:r>
          </a:p>
        </p:txBody>
      </p:sp>
      <p:sp>
        <p:nvSpPr>
          <p:cNvPr id="35" name="Oval 7"/>
          <p:cNvSpPr>
            <a:spLocks noChangeArrowheads="1"/>
          </p:cNvSpPr>
          <p:nvPr/>
        </p:nvSpPr>
        <p:spPr bwMode="auto">
          <a:xfrm>
            <a:off x="6066055" y="4774407"/>
            <a:ext cx="198437" cy="200025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6" name="Oval 8"/>
          <p:cNvSpPr>
            <a:spLocks noChangeArrowheads="1"/>
          </p:cNvSpPr>
          <p:nvPr/>
        </p:nvSpPr>
        <p:spPr bwMode="auto">
          <a:xfrm>
            <a:off x="6861392" y="4774407"/>
            <a:ext cx="198438" cy="200025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7" name="Oval 9"/>
          <p:cNvSpPr>
            <a:spLocks noChangeArrowheads="1"/>
          </p:cNvSpPr>
          <p:nvPr/>
        </p:nvSpPr>
        <p:spPr bwMode="auto">
          <a:xfrm>
            <a:off x="7656730" y="4774407"/>
            <a:ext cx="198437" cy="200025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8" name="Oval 10"/>
          <p:cNvSpPr>
            <a:spLocks noChangeArrowheads="1"/>
          </p:cNvSpPr>
          <p:nvPr/>
        </p:nvSpPr>
        <p:spPr bwMode="auto">
          <a:xfrm>
            <a:off x="8452067" y="4774407"/>
            <a:ext cx="198438" cy="200025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93510" y="422733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52249" y="487441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685800" y="1947005"/>
                <a:ext cx="1949318" cy="5842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baseline="3000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baseline="3000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latin typeface="Calibri Light" panose="020F030202020403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 baseline="300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i="1" baseline="300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baseline="30000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dirty="0">
                    <a:latin typeface="Calibri Light" panose="020F03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947005"/>
                <a:ext cx="1949318" cy="584263"/>
              </a:xfrm>
              <a:prstGeom prst="rect">
                <a:avLst/>
              </a:prstGeom>
              <a:blipFill rotWithShape="0">
                <a:blip r:embed="rId4"/>
                <a:stretch>
                  <a:fillRect l="-313" b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/>
          <p:cNvSpPr txBox="1"/>
          <p:nvPr/>
        </p:nvSpPr>
        <p:spPr>
          <a:xfrm>
            <a:off x="1766231" y="2039976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Calibri Light" panose="020F0302020204030204" pitchFamily="34" charset="0"/>
              </a:rPr>
              <a:t>= f(</a:t>
            </a:r>
            <a:r>
              <a:rPr lang="en-US" i="1" dirty="0" err="1">
                <a:latin typeface="Calibri Light" panose="020F0302020204030204" pitchFamily="34" charset="0"/>
              </a:rPr>
              <a:t>x,y</a:t>
            </a:r>
            <a:r>
              <a:rPr lang="en-US" i="1" dirty="0"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16D1B-7C1A-4B29-84D3-6A1718A62DA5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/>
              <a:t>Example</a:t>
            </a:r>
          </a:p>
        </p:txBody>
      </p:sp>
      <p:sp>
        <p:nvSpPr>
          <p:cNvPr id="5" name="Text Placeholder 4"/>
          <p:cNvSpPr>
            <a:spLocks noGrp="1" noRot="1" noChangeAspect="1" noMove="1" noResize="1" noEditPoints="1" noAdjustHandles="1" noChangeArrowheads="1" noChangeShapeType="1" noTextEdit="1"/>
          </p:cNvSpPr>
          <p:nvPr>
            <p:ph type="body" sz="half" idx="2"/>
          </p:nvPr>
        </p:nvSpPr>
        <p:spPr>
          <a:xfrm>
            <a:off x="457200" y="2971800"/>
            <a:ext cx="8229600" cy="2187575"/>
          </a:xfrm>
          <a:blipFill rotWithShape="1">
            <a:blip r:embed="rId3"/>
            <a:stretch>
              <a:fillRect l="-1630" t="-3631" r="-296" b="-5279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85800"/>
            <a:ext cx="26860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294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725" name="Rectangle 5"/>
              <p:cNvSpPr>
                <a:spLocks noChangeArrowheads="1"/>
              </p:cNvSpPr>
              <p:nvPr/>
            </p:nvSpPr>
            <p:spPr bwMode="auto">
              <a:xfrm>
                <a:off x="4876800" y="1296630"/>
                <a:ext cx="2052806" cy="12305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 baseline="30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 baseline="30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libri Light" panose="020F030202020403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 baseline="30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i="1" baseline="30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Calibri Light" panose="020F0302020204030204" pitchFamily="34" charset="0"/>
                  </a:rPr>
                  <a:t> = </a:t>
                </a:r>
                <a:r>
                  <a:rPr lang="en-US" i="1" dirty="0">
                    <a:solidFill>
                      <a:srgbClr val="000000"/>
                    </a:solidFill>
                    <a:latin typeface="Calibri Light" panose="020F0302020204030204" pitchFamily="34" charset="0"/>
                  </a:rPr>
                  <a:t>f(</a:t>
                </a:r>
                <a:r>
                  <a:rPr lang="en-US" i="1" dirty="0" err="1">
                    <a:solidFill>
                      <a:srgbClr val="000000"/>
                    </a:solidFill>
                    <a:latin typeface="Calibri Light" panose="020F0302020204030204" pitchFamily="34" charset="0"/>
                  </a:rPr>
                  <a:t>x,y</a:t>
                </a:r>
                <a:r>
                  <a:rPr lang="en-US" i="1" dirty="0">
                    <a:solidFill>
                      <a:srgbClr val="000000"/>
                    </a:solidFill>
                    <a:latin typeface="Calibri Light" panose="020F0302020204030204" pitchFamily="34" charset="0"/>
                  </a:rPr>
                  <a:t>)</a:t>
                </a:r>
                <a:r>
                  <a:rPr lang="en-US" dirty="0">
                    <a:solidFill>
                      <a:srgbClr val="000000"/>
                    </a:solidFill>
                    <a:latin typeface="Calibri Light" panose="020F0302020204030204" pitchFamily="34" charset="0"/>
                  </a:rPr>
                  <a:t> </a:t>
                </a:r>
              </a:p>
              <a:p>
                <a:endParaRPr lang="en-US" dirty="0">
                  <a:latin typeface="Calibri Light" panose="020F0302020204030204" pitchFamily="34" charset="0"/>
                </a:endParaRPr>
              </a:p>
              <a:p>
                <a:r>
                  <a:rPr lang="en-US" dirty="0">
                    <a:latin typeface="Calibri Light" panose="020F0302020204030204" pitchFamily="34" charset="0"/>
                  </a:rPr>
                  <a:t>Assume </a:t>
                </a:r>
                <a:r>
                  <a:rPr lang="en-US" i="1" dirty="0">
                    <a:latin typeface="Calibri Light" panose="020F0302020204030204" pitchFamily="34" charset="0"/>
                  </a:rPr>
                  <a:t>f(</a:t>
                </a:r>
                <a:r>
                  <a:rPr lang="en-US" i="1" dirty="0" err="1">
                    <a:latin typeface="Calibri Light" panose="020F0302020204030204" pitchFamily="34" charset="0"/>
                  </a:rPr>
                  <a:t>x,y</a:t>
                </a:r>
                <a:r>
                  <a:rPr lang="en-US" i="1" dirty="0">
                    <a:latin typeface="Calibri Light" panose="020F0302020204030204" pitchFamily="34" charset="0"/>
                  </a:rPr>
                  <a:t>)</a:t>
                </a:r>
                <a:r>
                  <a:rPr lang="en-US" dirty="0">
                    <a:latin typeface="Calibri Light" panose="020F0302020204030204" pitchFamily="34" charset="0"/>
                  </a:rPr>
                  <a:t> = 0 </a:t>
                </a:r>
              </a:p>
            </p:txBody>
          </p:sp>
        </mc:Choice>
        <mc:Fallback xmlns="">
          <p:sp>
            <p:nvSpPr>
              <p:cNvPr id="30725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76800" y="1296630"/>
                <a:ext cx="2052806" cy="1230593"/>
              </a:xfrm>
              <a:prstGeom prst="rect">
                <a:avLst/>
              </a:prstGeom>
              <a:blipFill rotWithShape="0">
                <a:blip r:embed="rId5"/>
                <a:stretch>
                  <a:fillRect l="-2374" b="-693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71C907-08BA-45F7-B2EB-747775CCE54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/>
              <a:t>Example (contd)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85800"/>
            <a:ext cx="26860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294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5210193" y="1767733"/>
            <a:ext cx="18149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Assume f(</a:t>
            </a:r>
            <a:r>
              <a:rPr lang="en-US" dirty="0" err="1">
                <a:latin typeface="Calibri Light" panose="020F0302020204030204" pitchFamily="34" charset="0"/>
              </a:rPr>
              <a:t>x,y</a:t>
            </a:r>
            <a:r>
              <a:rPr lang="en-US" dirty="0">
                <a:latin typeface="Calibri Light" panose="020F0302020204030204" pitchFamily="34" charset="0"/>
              </a:rPr>
              <a:t>) = 0 </a:t>
            </a:r>
          </a:p>
        </p:txBody>
      </p:sp>
      <p:sp>
        <p:nvSpPr>
          <p:cNvPr id="31749" name="Text Placeholder 2"/>
          <p:cNvSpPr>
            <a:spLocks noGrp="1"/>
          </p:cNvSpPr>
          <p:nvPr>
            <p:ph type="body" sz="half" idx="2"/>
          </p:nvPr>
        </p:nvSpPr>
        <p:spPr>
          <a:xfrm>
            <a:off x="1219200" y="3581400"/>
            <a:ext cx="4419600" cy="21875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z="2000" dirty="0"/>
              <a:t>-4T1 + T2 + T3 = -150</a:t>
            </a:r>
          </a:p>
          <a:p>
            <a:pPr marL="0" indent="0">
              <a:buFontTx/>
              <a:buNone/>
            </a:pPr>
            <a:r>
              <a:rPr lang="en-US" sz="2000" dirty="0"/>
              <a:t>T1 – 4T2 + T4 = -300</a:t>
            </a:r>
          </a:p>
          <a:p>
            <a:pPr marL="0" indent="0">
              <a:buFontTx/>
              <a:buNone/>
            </a:pPr>
            <a:r>
              <a:rPr lang="en-US" sz="2000" dirty="0"/>
              <a:t>T1 - 4T3 + T4 = -350</a:t>
            </a:r>
          </a:p>
          <a:p>
            <a:pPr marL="0" indent="0">
              <a:buFontTx/>
              <a:buNone/>
            </a:pPr>
            <a:r>
              <a:rPr lang="en-US" sz="2000" dirty="0"/>
              <a:t>T2 + T3 - 4T4 = -500</a:t>
            </a:r>
          </a:p>
        </p:txBody>
      </p:sp>
      <p:grpSp>
        <p:nvGrpSpPr>
          <p:cNvPr id="31750" name="Group 40"/>
          <p:cNvGrpSpPr>
            <a:grpSpLocks/>
          </p:cNvGrpSpPr>
          <p:nvPr/>
        </p:nvGrpSpPr>
        <p:grpSpPr bwMode="auto">
          <a:xfrm>
            <a:off x="4611688" y="3797300"/>
            <a:ext cx="2626529" cy="1231900"/>
            <a:chOff x="5562600" y="4191000"/>
            <a:chExt cx="2626748" cy="1232079"/>
          </a:xfrm>
        </p:grpSpPr>
        <p:sp>
          <p:nvSpPr>
            <p:cNvPr id="31752" name="TextBox 8"/>
            <p:cNvSpPr txBox="1">
              <a:spLocks noChangeArrowheads="1"/>
            </p:cNvSpPr>
            <p:nvPr/>
          </p:nvSpPr>
          <p:spPr bwMode="auto">
            <a:xfrm>
              <a:off x="5562600" y="4191000"/>
              <a:ext cx="882047" cy="1200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7030A0"/>
                  </a:solidFill>
                  <a:latin typeface="Calibri Light" panose="020F0302020204030204" pitchFamily="34" charset="0"/>
                </a:rPr>
                <a:t>-4 1 1 0</a:t>
              </a:r>
            </a:p>
            <a:p>
              <a:pPr eaLnBrk="1" hangingPunct="1"/>
              <a:r>
                <a:rPr lang="en-US" dirty="0">
                  <a:solidFill>
                    <a:srgbClr val="7030A0"/>
                  </a:solidFill>
                  <a:latin typeface="Calibri Light" panose="020F0302020204030204" pitchFamily="34" charset="0"/>
                </a:rPr>
                <a:t>1 -4 0 1</a:t>
              </a:r>
            </a:p>
            <a:p>
              <a:pPr eaLnBrk="1" hangingPunct="1"/>
              <a:r>
                <a:rPr lang="en-US" dirty="0">
                  <a:solidFill>
                    <a:srgbClr val="7030A0"/>
                  </a:solidFill>
                  <a:latin typeface="Calibri Light" panose="020F0302020204030204" pitchFamily="34" charset="0"/>
                </a:rPr>
                <a:t>1 0 -4 1</a:t>
              </a:r>
            </a:p>
            <a:p>
              <a:pPr eaLnBrk="1" hangingPunct="1"/>
              <a:r>
                <a:rPr lang="en-US" dirty="0">
                  <a:solidFill>
                    <a:srgbClr val="7030A0"/>
                  </a:solidFill>
                  <a:latin typeface="Calibri Light" panose="020F0302020204030204" pitchFamily="34" charset="0"/>
                </a:rPr>
                <a:t>0 1 1 -4</a:t>
              </a:r>
            </a:p>
          </p:txBody>
        </p:sp>
        <p:cxnSp>
          <p:nvCxnSpPr>
            <p:cNvPr id="31753" name="Straight Connector 11"/>
            <p:cNvCxnSpPr>
              <a:cxnSpLocks noChangeShapeType="1"/>
            </p:cNvCxnSpPr>
            <p:nvPr/>
          </p:nvCxnSpPr>
          <p:spPr bwMode="auto">
            <a:xfrm>
              <a:off x="5562600" y="4191000"/>
              <a:ext cx="0" cy="1200329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54" name="Straight Connector 13"/>
            <p:cNvCxnSpPr>
              <a:cxnSpLocks noChangeShapeType="1"/>
            </p:cNvCxnSpPr>
            <p:nvPr/>
          </p:nvCxnSpPr>
          <p:spPr bwMode="auto">
            <a:xfrm>
              <a:off x="6453770" y="4191000"/>
              <a:ext cx="0" cy="1200329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1755" name="TextBox 14"/>
            <p:cNvSpPr txBox="1">
              <a:spLocks noChangeArrowheads="1"/>
            </p:cNvSpPr>
            <p:nvPr/>
          </p:nvSpPr>
          <p:spPr bwMode="auto">
            <a:xfrm>
              <a:off x="6553200" y="4191000"/>
              <a:ext cx="413931" cy="1200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7030A0"/>
                  </a:solidFill>
                  <a:latin typeface="Calibri Light" panose="020F0302020204030204" pitchFamily="34" charset="0"/>
                </a:rPr>
                <a:t>T1</a:t>
              </a:r>
            </a:p>
            <a:p>
              <a:pPr eaLnBrk="1" hangingPunct="1"/>
              <a:r>
                <a:rPr lang="en-US" dirty="0">
                  <a:solidFill>
                    <a:srgbClr val="7030A0"/>
                  </a:solidFill>
                  <a:latin typeface="Calibri Light" panose="020F0302020204030204" pitchFamily="34" charset="0"/>
                </a:rPr>
                <a:t>T2</a:t>
              </a:r>
            </a:p>
            <a:p>
              <a:pPr eaLnBrk="1" hangingPunct="1"/>
              <a:r>
                <a:rPr lang="en-US" dirty="0">
                  <a:solidFill>
                    <a:srgbClr val="7030A0"/>
                  </a:solidFill>
                  <a:latin typeface="Calibri Light" panose="020F0302020204030204" pitchFamily="34" charset="0"/>
                </a:rPr>
                <a:t>T3</a:t>
              </a:r>
            </a:p>
            <a:p>
              <a:pPr eaLnBrk="1" hangingPunct="1"/>
              <a:r>
                <a:rPr lang="en-US" dirty="0">
                  <a:solidFill>
                    <a:srgbClr val="7030A0"/>
                  </a:solidFill>
                  <a:latin typeface="Calibri Light" panose="020F0302020204030204" pitchFamily="34" charset="0"/>
                </a:rPr>
                <a:t>T4</a:t>
              </a:r>
            </a:p>
          </p:txBody>
        </p:sp>
        <p:cxnSp>
          <p:nvCxnSpPr>
            <p:cNvPr id="31756" name="Straight Connector 16"/>
            <p:cNvCxnSpPr>
              <a:cxnSpLocks noChangeShapeType="1"/>
            </p:cNvCxnSpPr>
            <p:nvPr/>
          </p:nvCxnSpPr>
          <p:spPr bwMode="auto">
            <a:xfrm>
              <a:off x="6591837" y="4215684"/>
              <a:ext cx="0" cy="1200329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57" name="Straight Connector 17"/>
            <p:cNvCxnSpPr>
              <a:cxnSpLocks noChangeShapeType="1"/>
            </p:cNvCxnSpPr>
            <p:nvPr/>
          </p:nvCxnSpPr>
          <p:spPr bwMode="auto">
            <a:xfrm>
              <a:off x="7010400" y="4209871"/>
              <a:ext cx="0" cy="1200329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58" name="Straight Connector 18"/>
            <p:cNvCxnSpPr>
              <a:cxnSpLocks noChangeShapeType="1"/>
            </p:cNvCxnSpPr>
            <p:nvPr/>
          </p:nvCxnSpPr>
          <p:spPr bwMode="auto">
            <a:xfrm>
              <a:off x="5562600" y="4191000"/>
              <a:ext cx="15240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59" name="Straight Connector 20"/>
            <p:cNvCxnSpPr>
              <a:cxnSpLocks noChangeShapeType="1"/>
            </p:cNvCxnSpPr>
            <p:nvPr/>
          </p:nvCxnSpPr>
          <p:spPr bwMode="auto">
            <a:xfrm>
              <a:off x="5562600" y="5391329"/>
              <a:ext cx="15240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60" name="Straight Connector 23"/>
            <p:cNvCxnSpPr>
              <a:cxnSpLocks noChangeShapeType="1"/>
            </p:cNvCxnSpPr>
            <p:nvPr/>
          </p:nvCxnSpPr>
          <p:spPr bwMode="auto">
            <a:xfrm>
              <a:off x="6248400" y="4191000"/>
              <a:ext cx="20537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61" name="Straight Connector 25"/>
            <p:cNvCxnSpPr>
              <a:cxnSpLocks noChangeShapeType="1"/>
            </p:cNvCxnSpPr>
            <p:nvPr/>
          </p:nvCxnSpPr>
          <p:spPr bwMode="auto">
            <a:xfrm>
              <a:off x="6248400" y="5391329"/>
              <a:ext cx="20537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62" name="Straight Connector 28"/>
            <p:cNvCxnSpPr>
              <a:cxnSpLocks noChangeShapeType="1"/>
            </p:cNvCxnSpPr>
            <p:nvPr/>
          </p:nvCxnSpPr>
          <p:spPr bwMode="auto">
            <a:xfrm>
              <a:off x="6591837" y="4215684"/>
              <a:ext cx="188348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63" name="Straight Connector 30"/>
            <p:cNvCxnSpPr>
              <a:cxnSpLocks noChangeShapeType="1"/>
            </p:cNvCxnSpPr>
            <p:nvPr/>
          </p:nvCxnSpPr>
          <p:spPr bwMode="auto">
            <a:xfrm>
              <a:off x="6591837" y="5416013"/>
              <a:ext cx="188348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64" name="Straight Connector 38"/>
            <p:cNvCxnSpPr>
              <a:cxnSpLocks noChangeShapeType="1"/>
            </p:cNvCxnSpPr>
            <p:nvPr/>
          </p:nvCxnSpPr>
          <p:spPr bwMode="auto">
            <a:xfrm>
              <a:off x="6822052" y="5423079"/>
              <a:ext cx="188348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65" name="Straight Connector 39"/>
            <p:cNvCxnSpPr>
              <a:cxnSpLocks noChangeShapeType="1"/>
            </p:cNvCxnSpPr>
            <p:nvPr/>
          </p:nvCxnSpPr>
          <p:spPr bwMode="auto">
            <a:xfrm>
              <a:off x="6822052" y="4215684"/>
              <a:ext cx="188348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1766" name="TextBox 37"/>
            <p:cNvSpPr txBox="1">
              <a:spLocks noChangeArrowheads="1"/>
            </p:cNvSpPr>
            <p:nvPr/>
          </p:nvSpPr>
          <p:spPr bwMode="auto">
            <a:xfrm>
              <a:off x="7148282" y="4495800"/>
              <a:ext cx="300107" cy="369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7030A0"/>
                  </a:solidFill>
                  <a:latin typeface="Calibri Light" panose="020F0302020204030204" pitchFamily="34" charset="0"/>
                </a:rPr>
                <a:t>=</a:t>
              </a:r>
            </a:p>
          </p:txBody>
        </p:sp>
        <p:sp>
          <p:nvSpPr>
            <p:cNvPr id="31767" name="TextBox 42"/>
            <p:cNvSpPr txBox="1">
              <a:spLocks noChangeArrowheads="1"/>
            </p:cNvSpPr>
            <p:nvPr/>
          </p:nvSpPr>
          <p:spPr bwMode="auto">
            <a:xfrm>
              <a:off x="7543800" y="4191000"/>
              <a:ext cx="606307" cy="1200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7030A0"/>
                  </a:solidFill>
                  <a:latin typeface="Calibri Light" panose="020F0302020204030204" pitchFamily="34" charset="0"/>
                </a:rPr>
                <a:t>-150</a:t>
              </a:r>
            </a:p>
            <a:p>
              <a:pPr eaLnBrk="1" hangingPunct="1"/>
              <a:r>
                <a:rPr lang="en-US" dirty="0">
                  <a:solidFill>
                    <a:srgbClr val="7030A0"/>
                  </a:solidFill>
                  <a:latin typeface="Calibri Light" panose="020F0302020204030204" pitchFamily="34" charset="0"/>
                </a:rPr>
                <a:t>-300</a:t>
              </a:r>
            </a:p>
            <a:p>
              <a:pPr eaLnBrk="1" hangingPunct="1"/>
              <a:r>
                <a:rPr lang="en-US" dirty="0">
                  <a:solidFill>
                    <a:srgbClr val="7030A0"/>
                  </a:solidFill>
                  <a:latin typeface="Calibri Light" panose="020F0302020204030204" pitchFamily="34" charset="0"/>
                </a:rPr>
                <a:t>-350</a:t>
              </a:r>
            </a:p>
            <a:p>
              <a:pPr eaLnBrk="1" hangingPunct="1"/>
              <a:r>
                <a:rPr lang="en-US" dirty="0">
                  <a:solidFill>
                    <a:srgbClr val="7030A0"/>
                  </a:solidFill>
                  <a:latin typeface="Calibri Light" panose="020F0302020204030204" pitchFamily="34" charset="0"/>
                </a:rPr>
                <a:t>-500</a:t>
              </a:r>
            </a:p>
          </p:txBody>
        </p:sp>
        <p:cxnSp>
          <p:nvCxnSpPr>
            <p:cNvPr id="31768" name="Straight Connector 43"/>
            <p:cNvCxnSpPr>
              <a:cxnSpLocks noChangeShapeType="1"/>
            </p:cNvCxnSpPr>
            <p:nvPr/>
          </p:nvCxnSpPr>
          <p:spPr bwMode="auto">
            <a:xfrm>
              <a:off x="7582437" y="4215684"/>
              <a:ext cx="0" cy="1200329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69" name="Straight Connector 44"/>
            <p:cNvCxnSpPr>
              <a:cxnSpLocks noChangeShapeType="1"/>
            </p:cNvCxnSpPr>
            <p:nvPr/>
          </p:nvCxnSpPr>
          <p:spPr bwMode="auto">
            <a:xfrm>
              <a:off x="8189348" y="4209871"/>
              <a:ext cx="0" cy="1200329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70" name="Straight Connector 45"/>
            <p:cNvCxnSpPr>
              <a:cxnSpLocks noChangeShapeType="1"/>
            </p:cNvCxnSpPr>
            <p:nvPr/>
          </p:nvCxnSpPr>
          <p:spPr bwMode="auto">
            <a:xfrm>
              <a:off x="7582437" y="4215684"/>
              <a:ext cx="188348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71" name="Straight Connector 46"/>
            <p:cNvCxnSpPr>
              <a:cxnSpLocks noChangeShapeType="1"/>
            </p:cNvCxnSpPr>
            <p:nvPr/>
          </p:nvCxnSpPr>
          <p:spPr bwMode="auto">
            <a:xfrm>
              <a:off x="7582437" y="5416013"/>
              <a:ext cx="188348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72" name="Straight Connector 47"/>
            <p:cNvCxnSpPr>
              <a:cxnSpLocks noChangeShapeType="1"/>
            </p:cNvCxnSpPr>
            <p:nvPr/>
          </p:nvCxnSpPr>
          <p:spPr bwMode="auto">
            <a:xfrm>
              <a:off x="8001000" y="5423079"/>
              <a:ext cx="188348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773" name="Straight Connector 48"/>
            <p:cNvCxnSpPr>
              <a:cxnSpLocks noChangeShapeType="1"/>
            </p:cNvCxnSpPr>
            <p:nvPr/>
          </p:nvCxnSpPr>
          <p:spPr bwMode="auto">
            <a:xfrm>
              <a:off x="8001000" y="4215684"/>
              <a:ext cx="188348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210193" y="1041527"/>
                <a:ext cx="2052806" cy="6765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 baseline="30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 baseline="30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libri Light" panose="020F030202020403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 baseline="30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i="1" baseline="30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Calibri Light" panose="020F0302020204030204" pitchFamily="34" charset="0"/>
                  </a:rPr>
                  <a:t> = </a:t>
                </a:r>
                <a:r>
                  <a:rPr lang="en-US" i="1" dirty="0">
                    <a:solidFill>
                      <a:srgbClr val="000000"/>
                    </a:solidFill>
                    <a:latin typeface="Calibri Light" panose="020F0302020204030204" pitchFamily="34" charset="0"/>
                  </a:rPr>
                  <a:t>f(</a:t>
                </a:r>
                <a:r>
                  <a:rPr lang="en-US" i="1" dirty="0" err="1">
                    <a:solidFill>
                      <a:srgbClr val="000000"/>
                    </a:solidFill>
                    <a:latin typeface="Calibri Light" panose="020F0302020204030204" pitchFamily="34" charset="0"/>
                  </a:rPr>
                  <a:t>x,y</a:t>
                </a:r>
                <a:r>
                  <a:rPr lang="en-US" i="1" dirty="0">
                    <a:solidFill>
                      <a:srgbClr val="000000"/>
                    </a:solidFill>
                    <a:latin typeface="Calibri Light" panose="020F0302020204030204" pitchFamily="34" charset="0"/>
                  </a:rPr>
                  <a:t>)</a:t>
                </a:r>
                <a:r>
                  <a:rPr lang="en-US" dirty="0">
                    <a:solidFill>
                      <a:srgbClr val="000000"/>
                    </a:solidFill>
                    <a:latin typeface="Calibri Light" panose="020F03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0193" y="1041527"/>
                <a:ext cx="2052806" cy="676595"/>
              </a:xfrm>
              <a:prstGeom prst="rect">
                <a:avLst/>
              </a:prstGeom>
              <a:blipFill rotWithShape="0">
                <a:blip r:embed="rId4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71C907-08BA-45F7-B2EB-747775CCE54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35"/>
          <p:cNvSpPr txBox="1">
            <a:spLocks noChangeArrowheads="1"/>
          </p:cNvSpPr>
          <p:nvPr/>
        </p:nvSpPr>
        <p:spPr bwMode="auto">
          <a:xfrm>
            <a:off x="374650" y="3078163"/>
            <a:ext cx="3054350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………………………………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………………………………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………………………………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………………………………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0..1 0..0 1 -4 1 0..0 1 0…0.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0..0 0 1 0..0 1 -4 1 0..0 1 0.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………………………………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………………………………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……………………………...</a:t>
            </a: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1098550"/>
            <a:ext cx="5989638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600" dirty="0">
                <a:solidFill>
                  <a:schemeClr val="accent2"/>
                </a:solidFill>
                <a:latin typeface="Calibri Light" panose="020F0302020204030204" pitchFamily="34" charset="0"/>
              </a:rPr>
              <a:t>System of (N-1)x(N-1) difference equations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600" dirty="0">
                <a:solidFill>
                  <a:schemeClr val="accent2"/>
                </a:solidFill>
                <a:latin typeface="Calibri Light" panose="020F0302020204030204" pitchFamily="34" charset="0"/>
              </a:rPr>
              <a:t>       in terms of the unknowns at the (N-1)x(N-1) interior points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>
                <a:solidFill>
                  <a:schemeClr val="accent2"/>
                </a:solidFill>
                <a:latin typeface="cmsy10" pitchFamily="34" charset="0"/>
              </a:rPr>
              <a:t>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>
                <a:solidFill>
                  <a:schemeClr val="accent2"/>
                </a:solidFill>
                <a:latin typeface="cmsy10" pitchFamily="34" charset="0"/>
              </a:rPr>
              <a:t> </a:t>
            </a:r>
            <a:r>
              <a:rPr lang="en-US" sz="1600" dirty="0">
                <a:latin typeface="Calibri Light" panose="020F0302020204030204" pitchFamily="34" charset="0"/>
              </a:rPr>
              <a:t>for all interior points (</a:t>
            </a:r>
            <a:r>
              <a:rPr lang="en-US" sz="1600" dirty="0" err="1">
                <a:latin typeface="Calibri Light" panose="020F0302020204030204" pitchFamily="34" charset="0"/>
              </a:rPr>
              <a:t>ih,jh</a:t>
            </a:r>
            <a:r>
              <a:rPr lang="en-US" sz="1600" dirty="0">
                <a:latin typeface="Calibri Light" panose="020F0302020204030204" pitchFamily="34" charset="0"/>
              </a:rPr>
              <a:t>)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600" dirty="0">
                <a:latin typeface="Calibri Light" panose="020F0302020204030204" pitchFamily="34" charset="0"/>
              </a:rPr>
              <a:t> u(</a:t>
            </a:r>
            <a:r>
              <a:rPr lang="en-US" sz="1600" dirty="0" err="1">
                <a:latin typeface="Calibri Light" panose="020F0302020204030204" pitchFamily="34" charset="0"/>
              </a:rPr>
              <a:t>ih,jh+h</a:t>
            </a:r>
            <a:r>
              <a:rPr lang="en-US" sz="1600" dirty="0">
                <a:latin typeface="Calibri Light" panose="020F0302020204030204" pitchFamily="34" charset="0"/>
              </a:rPr>
              <a:t>)+u(</a:t>
            </a:r>
            <a:r>
              <a:rPr lang="en-US" sz="1600" dirty="0" err="1">
                <a:latin typeface="Calibri Light" panose="020F0302020204030204" pitchFamily="34" charset="0"/>
              </a:rPr>
              <a:t>ih,jh</a:t>
            </a:r>
            <a:r>
              <a:rPr lang="en-US" sz="1600" dirty="0">
                <a:latin typeface="Calibri Light" panose="020F0302020204030204" pitchFamily="34" charset="0"/>
              </a:rPr>
              <a:t>-h)+u(</a:t>
            </a:r>
            <a:r>
              <a:rPr lang="en-US" sz="1600" dirty="0" err="1">
                <a:latin typeface="Calibri Light" panose="020F0302020204030204" pitchFamily="34" charset="0"/>
              </a:rPr>
              <a:t>ih+h,jh</a:t>
            </a:r>
            <a:r>
              <a:rPr lang="en-US" sz="1600" dirty="0">
                <a:latin typeface="Calibri Light" panose="020F0302020204030204" pitchFamily="34" charset="0"/>
              </a:rPr>
              <a:t>)+u(</a:t>
            </a:r>
            <a:r>
              <a:rPr lang="en-US" sz="1600" dirty="0" err="1">
                <a:latin typeface="Calibri Light" panose="020F0302020204030204" pitchFamily="34" charset="0"/>
              </a:rPr>
              <a:t>ih-h,jh</a:t>
            </a:r>
            <a:r>
              <a:rPr lang="en-US" sz="1600" dirty="0">
                <a:latin typeface="Calibri Light" panose="020F0302020204030204" pitchFamily="34" charset="0"/>
              </a:rPr>
              <a:t>) – 4u(</a:t>
            </a:r>
            <a:r>
              <a:rPr lang="en-US" sz="1600" dirty="0" err="1">
                <a:latin typeface="Calibri Light" panose="020F0302020204030204" pitchFamily="34" charset="0"/>
              </a:rPr>
              <a:t>ih,jh</a:t>
            </a:r>
            <a:r>
              <a:rPr lang="en-US" sz="1600" dirty="0">
                <a:latin typeface="Calibri Light" panose="020F0302020204030204" pitchFamily="34" charset="0"/>
              </a:rPr>
              <a:t>) = h</a:t>
            </a:r>
            <a:r>
              <a:rPr lang="en-US" sz="1600" baseline="30000" dirty="0">
                <a:latin typeface="Calibri Light" panose="020F0302020204030204" pitchFamily="34" charset="0"/>
              </a:rPr>
              <a:t>2</a:t>
            </a:r>
            <a:r>
              <a:rPr lang="en-US" sz="1600" dirty="0">
                <a:latin typeface="Calibri Light" panose="020F0302020204030204" pitchFamily="34" charset="0"/>
              </a:rPr>
              <a:t> f(</a:t>
            </a:r>
            <a:r>
              <a:rPr lang="en-US" sz="1600" dirty="0" err="1">
                <a:latin typeface="Calibri Light" panose="020F0302020204030204" pitchFamily="34" charset="0"/>
              </a:rPr>
              <a:t>ih,jh</a:t>
            </a:r>
            <a:r>
              <a:rPr lang="en-US" sz="1600" dirty="0">
                <a:latin typeface="Calibri Light" panose="020F0302020204030204" pitchFamily="34" charset="0"/>
              </a:rPr>
              <a:t>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sz="1600" dirty="0">
              <a:latin typeface="Calibri Light" panose="020F0302020204030204" pitchFamily="34" charset="0"/>
            </a:endParaRPr>
          </a:p>
        </p:txBody>
      </p:sp>
      <p:sp>
        <p:nvSpPr>
          <p:cNvPr id="28676" name="Rectangle 2"/>
          <p:cNvSpPr>
            <a:spLocks noChangeArrowheads="1"/>
          </p:cNvSpPr>
          <p:nvPr/>
        </p:nvSpPr>
        <p:spPr bwMode="auto">
          <a:xfrm>
            <a:off x="457200" y="-304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u="sng" dirty="0">
                <a:solidFill>
                  <a:srgbClr val="FF3300"/>
                </a:solidFill>
                <a:latin typeface="Calibri Light" panose="020F0302020204030204" pitchFamily="34" charset="0"/>
              </a:rPr>
              <a:t>General picture: matrix notation</a:t>
            </a:r>
          </a:p>
        </p:txBody>
      </p:sp>
      <p:sp>
        <p:nvSpPr>
          <p:cNvPr id="28677" name="AutoShape 4"/>
          <p:cNvSpPr>
            <a:spLocks noChangeAspect="1" noChangeArrowheads="1" noTextEdit="1"/>
          </p:cNvSpPr>
          <p:nvPr/>
        </p:nvSpPr>
        <p:spPr bwMode="auto">
          <a:xfrm>
            <a:off x="6376988" y="2122488"/>
            <a:ext cx="2968625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78" name="Oval 5"/>
          <p:cNvSpPr>
            <a:spLocks noChangeArrowheads="1"/>
          </p:cNvSpPr>
          <p:nvPr/>
        </p:nvSpPr>
        <p:spPr bwMode="auto">
          <a:xfrm>
            <a:off x="6049963" y="1509713"/>
            <a:ext cx="198437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79" name="Oval 6"/>
          <p:cNvSpPr>
            <a:spLocks noChangeArrowheads="1"/>
          </p:cNvSpPr>
          <p:nvPr/>
        </p:nvSpPr>
        <p:spPr bwMode="auto">
          <a:xfrm>
            <a:off x="6845300" y="1509713"/>
            <a:ext cx="198438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80" name="Oval 7"/>
          <p:cNvSpPr>
            <a:spLocks noChangeArrowheads="1"/>
          </p:cNvSpPr>
          <p:nvPr/>
        </p:nvSpPr>
        <p:spPr bwMode="auto">
          <a:xfrm>
            <a:off x="7640638" y="1509713"/>
            <a:ext cx="198437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81" name="Oval 8"/>
          <p:cNvSpPr>
            <a:spLocks noChangeArrowheads="1"/>
          </p:cNvSpPr>
          <p:nvPr/>
        </p:nvSpPr>
        <p:spPr bwMode="auto">
          <a:xfrm>
            <a:off x="8435975" y="1509713"/>
            <a:ext cx="198438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82" name="Oval 9"/>
          <p:cNvSpPr>
            <a:spLocks noChangeArrowheads="1"/>
          </p:cNvSpPr>
          <p:nvPr/>
        </p:nvSpPr>
        <p:spPr bwMode="auto">
          <a:xfrm>
            <a:off x="6049963" y="2312988"/>
            <a:ext cx="198437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83" name="Oval 10"/>
          <p:cNvSpPr>
            <a:spLocks noChangeArrowheads="1"/>
          </p:cNvSpPr>
          <p:nvPr/>
        </p:nvSpPr>
        <p:spPr bwMode="auto">
          <a:xfrm>
            <a:off x="6845300" y="2312988"/>
            <a:ext cx="198438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84" name="Oval 11"/>
          <p:cNvSpPr>
            <a:spLocks noChangeArrowheads="1"/>
          </p:cNvSpPr>
          <p:nvPr/>
        </p:nvSpPr>
        <p:spPr bwMode="auto">
          <a:xfrm>
            <a:off x="7640638" y="2312988"/>
            <a:ext cx="198437" cy="200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85" name="Oval 12"/>
          <p:cNvSpPr>
            <a:spLocks noChangeArrowheads="1"/>
          </p:cNvSpPr>
          <p:nvPr/>
        </p:nvSpPr>
        <p:spPr bwMode="auto">
          <a:xfrm>
            <a:off x="8435975" y="2312988"/>
            <a:ext cx="198438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86" name="Oval 13"/>
          <p:cNvSpPr>
            <a:spLocks noChangeArrowheads="1"/>
          </p:cNvSpPr>
          <p:nvPr/>
        </p:nvSpPr>
        <p:spPr bwMode="auto">
          <a:xfrm>
            <a:off x="6049963" y="3116263"/>
            <a:ext cx="198437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87" name="Oval 14"/>
          <p:cNvSpPr>
            <a:spLocks noChangeArrowheads="1"/>
          </p:cNvSpPr>
          <p:nvPr/>
        </p:nvSpPr>
        <p:spPr bwMode="auto">
          <a:xfrm>
            <a:off x="6845300" y="3116263"/>
            <a:ext cx="198438" cy="200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88" name="Oval 15"/>
          <p:cNvSpPr>
            <a:spLocks noChangeArrowheads="1"/>
          </p:cNvSpPr>
          <p:nvPr/>
        </p:nvSpPr>
        <p:spPr bwMode="auto">
          <a:xfrm>
            <a:off x="7640638" y="3116263"/>
            <a:ext cx="198437" cy="200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89" name="Oval 16"/>
          <p:cNvSpPr>
            <a:spLocks noChangeArrowheads="1"/>
          </p:cNvSpPr>
          <p:nvPr/>
        </p:nvSpPr>
        <p:spPr bwMode="auto">
          <a:xfrm>
            <a:off x="8435975" y="3116263"/>
            <a:ext cx="198438" cy="200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90" name="Oval 17"/>
          <p:cNvSpPr>
            <a:spLocks noChangeArrowheads="1"/>
          </p:cNvSpPr>
          <p:nvPr/>
        </p:nvSpPr>
        <p:spPr bwMode="auto">
          <a:xfrm>
            <a:off x="6049963" y="3919538"/>
            <a:ext cx="198437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91" name="Oval 18"/>
          <p:cNvSpPr>
            <a:spLocks noChangeArrowheads="1"/>
          </p:cNvSpPr>
          <p:nvPr/>
        </p:nvSpPr>
        <p:spPr bwMode="auto">
          <a:xfrm>
            <a:off x="6845300" y="3919538"/>
            <a:ext cx="198438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92" name="Oval 19"/>
          <p:cNvSpPr>
            <a:spLocks noChangeArrowheads="1"/>
          </p:cNvSpPr>
          <p:nvPr/>
        </p:nvSpPr>
        <p:spPr bwMode="auto">
          <a:xfrm>
            <a:off x="7640638" y="3919538"/>
            <a:ext cx="198437" cy="200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93" name="Oval 20"/>
          <p:cNvSpPr>
            <a:spLocks noChangeArrowheads="1"/>
          </p:cNvSpPr>
          <p:nvPr/>
        </p:nvSpPr>
        <p:spPr bwMode="auto">
          <a:xfrm>
            <a:off x="8435975" y="3919538"/>
            <a:ext cx="198438" cy="200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694" name="Text Box 21"/>
          <p:cNvSpPr txBox="1">
            <a:spLocks noChangeArrowheads="1"/>
          </p:cNvSpPr>
          <p:nvPr/>
        </p:nvSpPr>
        <p:spPr bwMode="auto">
          <a:xfrm>
            <a:off x="7740650" y="2886075"/>
            <a:ext cx="3952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 Light" panose="020F0302020204030204" pitchFamily="34" charset="0"/>
              </a:rPr>
              <a:t>(</a:t>
            </a:r>
            <a:r>
              <a:rPr lang="en-US" sz="1200" dirty="0" err="1">
                <a:latin typeface="Calibri Light" panose="020F0302020204030204" pitchFamily="34" charset="0"/>
              </a:rPr>
              <a:t>i,j</a:t>
            </a:r>
            <a:r>
              <a:rPr lang="en-US" sz="1200" dirty="0"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28695" name="Text Box 22"/>
          <p:cNvSpPr txBox="1">
            <a:spLocks noChangeArrowheads="1"/>
          </p:cNvSpPr>
          <p:nvPr/>
        </p:nvSpPr>
        <p:spPr bwMode="auto">
          <a:xfrm>
            <a:off x="6683375" y="2901156"/>
            <a:ext cx="5132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 Light" panose="020F0302020204030204" pitchFamily="34" charset="0"/>
              </a:rPr>
              <a:t>(i-1,j)</a:t>
            </a:r>
          </a:p>
        </p:txBody>
      </p:sp>
      <p:sp>
        <p:nvSpPr>
          <p:cNvPr id="28696" name="Text Box 23"/>
          <p:cNvSpPr txBox="1">
            <a:spLocks noChangeArrowheads="1"/>
          </p:cNvSpPr>
          <p:nvPr/>
        </p:nvSpPr>
        <p:spPr bwMode="auto">
          <a:xfrm>
            <a:off x="8350250" y="2880848"/>
            <a:ext cx="5437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 Light" panose="020F0302020204030204" pitchFamily="34" charset="0"/>
              </a:rPr>
              <a:t>(i+1,j)</a:t>
            </a:r>
          </a:p>
        </p:txBody>
      </p:sp>
      <p:sp>
        <p:nvSpPr>
          <p:cNvPr id="28697" name="Text Box 24"/>
          <p:cNvSpPr txBox="1">
            <a:spLocks noChangeArrowheads="1"/>
          </p:cNvSpPr>
          <p:nvPr/>
        </p:nvSpPr>
        <p:spPr bwMode="auto">
          <a:xfrm>
            <a:off x="7507286" y="4101306"/>
            <a:ext cx="5084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 Light" panose="020F0302020204030204" pitchFamily="34" charset="0"/>
              </a:rPr>
              <a:t>(i,j-1)</a:t>
            </a:r>
          </a:p>
        </p:txBody>
      </p:sp>
      <p:sp>
        <p:nvSpPr>
          <p:cNvPr id="28698" name="Text Box 25"/>
          <p:cNvSpPr txBox="1">
            <a:spLocks noChangeArrowheads="1"/>
          </p:cNvSpPr>
          <p:nvPr/>
        </p:nvSpPr>
        <p:spPr bwMode="auto">
          <a:xfrm>
            <a:off x="7488237" y="2057400"/>
            <a:ext cx="5389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 Light" panose="020F0302020204030204" pitchFamily="34" charset="0"/>
              </a:rPr>
              <a:t>(i,j+1)</a:t>
            </a:r>
          </a:p>
        </p:txBody>
      </p:sp>
      <p:sp>
        <p:nvSpPr>
          <p:cNvPr id="28699" name="Text Box 26"/>
          <p:cNvSpPr txBox="1">
            <a:spLocks noChangeArrowheads="1"/>
          </p:cNvSpPr>
          <p:nvPr/>
        </p:nvSpPr>
        <p:spPr bwMode="auto">
          <a:xfrm>
            <a:off x="6607175" y="4657725"/>
            <a:ext cx="16123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u="sng" dirty="0">
                <a:latin typeface="Calibri Light" panose="020F0302020204030204" pitchFamily="34" charset="0"/>
              </a:rPr>
              <a:t>5-point stencil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u="sng" dirty="0">
                <a:latin typeface="Calibri Light" panose="020F0302020204030204" pitchFamily="34" charset="0"/>
              </a:rPr>
              <a:t>(matrix indices)</a:t>
            </a:r>
          </a:p>
        </p:txBody>
      </p:sp>
      <p:sp>
        <p:nvSpPr>
          <p:cNvPr id="28700" name="Line 27"/>
          <p:cNvSpPr>
            <a:spLocks noChangeShapeType="1"/>
          </p:cNvSpPr>
          <p:nvPr/>
        </p:nvSpPr>
        <p:spPr bwMode="auto">
          <a:xfrm>
            <a:off x="7721600" y="2506663"/>
            <a:ext cx="0" cy="61436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01" name="Line 28"/>
          <p:cNvSpPr>
            <a:spLocks noChangeShapeType="1"/>
          </p:cNvSpPr>
          <p:nvPr/>
        </p:nvSpPr>
        <p:spPr bwMode="auto">
          <a:xfrm>
            <a:off x="7029450" y="3209925"/>
            <a:ext cx="65405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02" name="Line 29"/>
          <p:cNvSpPr>
            <a:spLocks noChangeShapeType="1"/>
          </p:cNvSpPr>
          <p:nvPr/>
        </p:nvSpPr>
        <p:spPr bwMode="auto">
          <a:xfrm flipV="1">
            <a:off x="7759700" y="3313113"/>
            <a:ext cx="0" cy="6159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03" name="Line 30"/>
          <p:cNvSpPr>
            <a:spLocks noChangeShapeType="1"/>
          </p:cNvSpPr>
          <p:nvPr/>
        </p:nvSpPr>
        <p:spPr bwMode="auto">
          <a:xfrm flipH="1">
            <a:off x="7835900" y="3209925"/>
            <a:ext cx="576263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04" name="Text Box 31"/>
          <p:cNvSpPr txBox="1">
            <a:spLocks noChangeArrowheads="1"/>
          </p:cNvSpPr>
          <p:nvPr/>
        </p:nvSpPr>
        <p:spPr bwMode="auto">
          <a:xfrm>
            <a:off x="381000" y="36941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05" name="Line 37"/>
          <p:cNvSpPr>
            <a:spLocks noChangeShapeType="1"/>
          </p:cNvSpPr>
          <p:nvPr/>
        </p:nvSpPr>
        <p:spPr bwMode="auto">
          <a:xfrm flipH="1">
            <a:off x="304800" y="32004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06" name="Line 38"/>
          <p:cNvSpPr>
            <a:spLocks noChangeShapeType="1"/>
          </p:cNvSpPr>
          <p:nvPr/>
        </p:nvSpPr>
        <p:spPr bwMode="auto">
          <a:xfrm>
            <a:off x="304800" y="32004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07" name="Line 39"/>
          <p:cNvSpPr>
            <a:spLocks noChangeShapeType="1"/>
          </p:cNvSpPr>
          <p:nvPr/>
        </p:nvSpPr>
        <p:spPr bwMode="auto">
          <a:xfrm>
            <a:off x="304800" y="5638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08" name="Text Box 40"/>
          <p:cNvSpPr txBox="1">
            <a:spLocks noChangeArrowheads="1"/>
          </p:cNvSpPr>
          <p:nvPr/>
        </p:nvSpPr>
        <p:spPr bwMode="auto">
          <a:xfrm flipH="1">
            <a:off x="3413125" y="36941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09" name="Line 41"/>
          <p:cNvSpPr>
            <a:spLocks noChangeShapeType="1"/>
          </p:cNvSpPr>
          <p:nvPr/>
        </p:nvSpPr>
        <p:spPr bwMode="auto">
          <a:xfrm>
            <a:off x="3216275" y="32004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10" name="Line 42"/>
          <p:cNvSpPr>
            <a:spLocks noChangeShapeType="1"/>
          </p:cNvSpPr>
          <p:nvPr/>
        </p:nvSpPr>
        <p:spPr bwMode="auto">
          <a:xfrm flipH="1">
            <a:off x="3352800" y="32004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11" name="Line 43"/>
          <p:cNvSpPr>
            <a:spLocks noChangeShapeType="1"/>
          </p:cNvSpPr>
          <p:nvPr/>
        </p:nvSpPr>
        <p:spPr bwMode="auto">
          <a:xfrm flipH="1">
            <a:off x="3216275" y="5638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12" name="Text Box 44"/>
          <p:cNvSpPr txBox="1">
            <a:spLocks noChangeArrowheads="1"/>
          </p:cNvSpPr>
          <p:nvPr/>
        </p:nvSpPr>
        <p:spPr bwMode="auto">
          <a:xfrm>
            <a:off x="3429000" y="3074988"/>
            <a:ext cx="1463675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….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u(i-1,j)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….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u(i,j-1)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u(</a:t>
            </a:r>
            <a:r>
              <a:rPr lang="en-US" dirty="0" err="1">
                <a:latin typeface="Calibri Light" panose="020F0302020204030204" pitchFamily="34" charset="0"/>
              </a:rPr>
              <a:t>i,j</a:t>
            </a:r>
            <a:r>
              <a:rPr lang="en-US" dirty="0">
                <a:latin typeface="Calibri Light" panose="020F0302020204030204" pitchFamily="34" charset="0"/>
              </a:rPr>
              <a:t>)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u(i,j+1)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.....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u(i+1,j)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……</a:t>
            </a:r>
          </a:p>
        </p:txBody>
      </p:sp>
      <p:sp>
        <p:nvSpPr>
          <p:cNvPr id="28713" name="Line 45"/>
          <p:cNvSpPr>
            <a:spLocks noChangeShapeType="1"/>
          </p:cNvSpPr>
          <p:nvPr/>
        </p:nvSpPr>
        <p:spPr bwMode="auto">
          <a:xfrm flipH="1">
            <a:off x="3444875" y="32004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14" name="Line 46"/>
          <p:cNvSpPr>
            <a:spLocks noChangeShapeType="1"/>
          </p:cNvSpPr>
          <p:nvPr/>
        </p:nvSpPr>
        <p:spPr bwMode="auto">
          <a:xfrm>
            <a:off x="3444875" y="32004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15" name="Line 47"/>
          <p:cNvSpPr>
            <a:spLocks noChangeShapeType="1"/>
          </p:cNvSpPr>
          <p:nvPr/>
        </p:nvSpPr>
        <p:spPr bwMode="auto">
          <a:xfrm>
            <a:off x="3444875" y="5638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16" name="Line 48"/>
          <p:cNvSpPr>
            <a:spLocks noChangeShapeType="1"/>
          </p:cNvSpPr>
          <p:nvPr/>
        </p:nvSpPr>
        <p:spPr bwMode="auto">
          <a:xfrm>
            <a:off x="4130675" y="32004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17" name="Line 49"/>
          <p:cNvSpPr>
            <a:spLocks noChangeShapeType="1"/>
          </p:cNvSpPr>
          <p:nvPr/>
        </p:nvSpPr>
        <p:spPr bwMode="auto">
          <a:xfrm>
            <a:off x="4283075" y="32004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18" name="Line 50"/>
          <p:cNvSpPr>
            <a:spLocks noChangeShapeType="1"/>
          </p:cNvSpPr>
          <p:nvPr/>
        </p:nvSpPr>
        <p:spPr bwMode="auto">
          <a:xfrm flipH="1">
            <a:off x="4130675" y="5638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19" name="Text Box 51"/>
          <p:cNvSpPr txBox="1">
            <a:spLocks noChangeArrowheads="1"/>
          </p:cNvSpPr>
          <p:nvPr/>
        </p:nvSpPr>
        <p:spPr bwMode="auto">
          <a:xfrm>
            <a:off x="4327525" y="4151313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=</a:t>
            </a:r>
          </a:p>
        </p:txBody>
      </p:sp>
      <p:sp>
        <p:nvSpPr>
          <p:cNvPr id="28720" name="Text Box 52"/>
          <p:cNvSpPr txBox="1">
            <a:spLocks noChangeArrowheads="1"/>
          </p:cNvSpPr>
          <p:nvPr/>
        </p:nvSpPr>
        <p:spPr bwMode="auto">
          <a:xfrm>
            <a:off x="4633913" y="4129088"/>
            <a:ext cx="3952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h</a:t>
            </a:r>
            <a:r>
              <a:rPr lang="en-US" baseline="30000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28721" name="Text Box 53"/>
          <p:cNvSpPr txBox="1">
            <a:spLocks noChangeArrowheads="1"/>
          </p:cNvSpPr>
          <p:nvPr/>
        </p:nvSpPr>
        <p:spPr bwMode="auto">
          <a:xfrm>
            <a:off x="4910138" y="3843338"/>
            <a:ext cx="79220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…….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f(</a:t>
            </a:r>
            <a:r>
              <a:rPr lang="en-US" dirty="0" err="1">
                <a:latin typeface="Calibri Light" panose="020F0302020204030204" pitchFamily="34" charset="0"/>
              </a:rPr>
              <a:t>ih,jh</a:t>
            </a:r>
            <a:r>
              <a:rPr lang="en-US" dirty="0">
                <a:latin typeface="Calibri Light" panose="020F0302020204030204" pitchFamily="34" charset="0"/>
              </a:rPr>
              <a:t>)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……..</a:t>
            </a:r>
          </a:p>
        </p:txBody>
      </p:sp>
      <p:sp>
        <p:nvSpPr>
          <p:cNvPr id="28722" name="Text Box 54"/>
          <p:cNvSpPr txBox="1">
            <a:spLocks noChangeArrowheads="1"/>
          </p:cNvSpPr>
          <p:nvPr/>
        </p:nvSpPr>
        <p:spPr bwMode="auto">
          <a:xfrm flipH="1">
            <a:off x="4921250" y="36941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23" name="Line 56"/>
          <p:cNvSpPr>
            <a:spLocks noChangeShapeType="1"/>
          </p:cNvSpPr>
          <p:nvPr/>
        </p:nvSpPr>
        <p:spPr bwMode="auto">
          <a:xfrm flipH="1">
            <a:off x="4953000" y="32004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24" name="Line 57"/>
          <p:cNvSpPr>
            <a:spLocks noChangeShapeType="1"/>
          </p:cNvSpPr>
          <p:nvPr/>
        </p:nvSpPr>
        <p:spPr bwMode="auto">
          <a:xfrm>
            <a:off x="4953000" y="32004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25" name="Line 58"/>
          <p:cNvSpPr>
            <a:spLocks noChangeShapeType="1"/>
          </p:cNvSpPr>
          <p:nvPr/>
        </p:nvSpPr>
        <p:spPr bwMode="auto">
          <a:xfrm>
            <a:off x="4953000" y="5638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26" name="Line 59"/>
          <p:cNvSpPr>
            <a:spLocks noChangeShapeType="1"/>
          </p:cNvSpPr>
          <p:nvPr/>
        </p:nvSpPr>
        <p:spPr bwMode="auto">
          <a:xfrm>
            <a:off x="5486400" y="32004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27" name="Line 60"/>
          <p:cNvSpPr>
            <a:spLocks noChangeShapeType="1"/>
          </p:cNvSpPr>
          <p:nvPr/>
        </p:nvSpPr>
        <p:spPr bwMode="auto">
          <a:xfrm>
            <a:off x="5638800" y="32004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28" name="Line 61"/>
          <p:cNvSpPr>
            <a:spLocks noChangeShapeType="1"/>
          </p:cNvSpPr>
          <p:nvPr/>
        </p:nvSpPr>
        <p:spPr bwMode="auto">
          <a:xfrm flipH="1">
            <a:off x="5486400" y="5638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8729" name="Text Box 62"/>
          <p:cNvSpPr txBox="1">
            <a:spLocks noChangeArrowheads="1"/>
          </p:cNvSpPr>
          <p:nvPr/>
        </p:nvSpPr>
        <p:spPr bwMode="auto">
          <a:xfrm>
            <a:off x="152400" y="2627313"/>
            <a:ext cx="6324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dirty="0">
                <a:latin typeface="Calibri Light" panose="020F0302020204030204" pitchFamily="34" charset="0"/>
              </a:rPr>
              <a:t>  </a:t>
            </a:r>
            <a:r>
              <a:rPr lang="en-US" dirty="0">
                <a:solidFill>
                  <a:schemeClr val="accent2"/>
                </a:solidFill>
                <a:latin typeface="Calibri Light" panose="020F0302020204030204" pitchFamily="34" charset="0"/>
              </a:rPr>
              <a:t>Matrix notation: use natural order for u’s </a:t>
            </a:r>
          </a:p>
        </p:txBody>
      </p:sp>
      <p:sp>
        <p:nvSpPr>
          <p:cNvPr id="28730" name="Text Box 63"/>
          <p:cNvSpPr txBox="1">
            <a:spLocks noChangeArrowheads="1"/>
          </p:cNvSpPr>
          <p:nvPr/>
        </p:nvSpPr>
        <p:spPr bwMode="auto">
          <a:xfrm>
            <a:off x="361950" y="5638800"/>
            <a:ext cx="283090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err="1">
                <a:latin typeface="Calibri Light" panose="020F0302020204030204" pitchFamily="34" charset="0"/>
              </a:rPr>
              <a:t>Pentadiagonal</a:t>
            </a:r>
            <a:r>
              <a:rPr lang="en-US" dirty="0">
                <a:latin typeface="Calibri Light" panose="020F0302020204030204" pitchFamily="34" charset="0"/>
              </a:rPr>
              <a:t> sparse matrix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 </a:t>
            </a:r>
          </a:p>
        </p:txBody>
      </p:sp>
      <p:sp>
        <p:nvSpPr>
          <p:cNvPr id="28731" name="Text Box 65"/>
          <p:cNvSpPr txBox="1">
            <a:spLocks noChangeArrowheads="1"/>
          </p:cNvSpPr>
          <p:nvPr/>
        </p:nvSpPr>
        <p:spPr bwMode="auto">
          <a:xfrm>
            <a:off x="300167" y="5652095"/>
            <a:ext cx="56207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>
              <a:latin typeface="Calibri Light" panose="020F0302020204030204" pitchFamily="34" charset="0"/>
            </a:endParaRP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 Matrix is known at compile-time and has simple structure.</a:t>
            </a:r>
          </a:p>
        </p:txBody>
      </p:sp>
      <p:sp>
        <p:nvSpPr>
          <p:cNvPr id="117826" name="Line 66"/>
          <p:cNvSpPr>
            <a:spLocks noChangeShapeType="1"/>
          </p:cNvSpPr>
          <p:nvPr/>
        </p:nvSpPr>
        <p:spPr bwMode="auto">
          <a:xfrm>
            <a:off x="381000" y="3352800"/>
            <a:ext cx="2708275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17827" name="Line 67"/>
          <p:cNvSpPr>
            <a:spLocks noChangeShapeType="1"/>
          </p:cNvSpPr>
          <p:nvPr/>
        </p:nvSpPr>
        <p:spPr bwMode="auto">
          <a:xfrm>
            <a:off x="609600" y="3352800"/>
            <a:ext cx="25908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17828" name="Line 68"/>
          <p:cNvSpPr>
            <a:spLocks noChangeShapeType="1"/>
          </p:cNvSpPr>
          <p:nvPr/>
        </p:nvSpPr>
        <p:spPr bwMode="auto">
          <a:xfrm>
            <a:off x="457200" y="3657600"/>
            <a:ext cx="24384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17829" name="Line 69"/>
          <p:cNvSpPr>
            <a:spLocks noChangeShapeType="1"/>
          </p:cNvSpPr>
          <p:nvPr/>
        </p:nvSpPr>
        <p:spPr bwMode="auto">
          <a:xfrm>
            <a:off x="1219200" y="3352800"/>
            <a:ext cx="20574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17830" name="Line 70"/>
          <p:cNvSpPr>
            <a:spLocks noChangeShapeType="1"/>
          </p:cNvSpPr>
          <p:nvPr/>
        </p:nvSpPr>
        <p:spPr bwMode="auto">
          <a:xfrm>
            <a:off x="457200" y="4038600"/>
            <a:ext cx="19050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16D1B-7C1A-4B29-84D3-6A1718A62DA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826" grpId="0" animBg="1"/>
      <p:bldP spid="117827" grpId="0" animBg="1"/>
      <p:bldP spid="117827" grpId="1" animBg="1"/>
      <p:bldP spid="117828" grpId="0" animBg="1"/>
      <p:bldP spid="117829" grpId="0" animBg="1"/>
      <p:bldP spid="1178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</a:rPr>
              <a:t>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306" y="1431131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One approach:</a:t>
            </a:r>
          </a:p>
          <a:p>
            <a:pPr lvl="1"/>
            <a:r>
              <a:rPr lang="en-US" dirty="0">
                <a:latin typeface="Calibri Light" panose="020F0302020204030204" pitchFamily="34" charset="0"/>
              </a:rPr>
              <a:t>Represent matrix in one of the sparse formats studied earlier such as compressed sparse-</a:t>
            </a:r>
            <a:r>
              <a:rPr lang="en-US" dirty="0" err="1">
                <a:latin typeface="Calibri Light" panose="020F0302020204030204" pitchFamily="34" charset="0"/>
              </a:rPr>
              <a:t>roow</a:t>
            </a:r>
            <a:endParaRPr lang="en-US" dirty="0">
              <a:latin typeface="Calibri Light" panose="020F0302020204030204" pitchFamily="34" charset="0"/>
            </a:endParaRPr>
          </a:p>
          <a:p>
            <a:pPr lvl="1"/>
            <a:r>
              <a:rPr lang="en-US" dirty="0">
                <a:latin typeface="Calibri Light" panose="020F0302020204030204" pitchFamily="34" charset="0"/>
              </a:rPr>
              <a:t>Perform Jacobi iteration using sparse MVM, as shown on Slide 8/9</a:t>
            </a:r>
          </a:p>
          <a:p>
            <a:r>
              <a:rPr lang="en-US" dirty="0">
                <a:latin typeface="Calibri Light" panose="020F0302020204030204" pitchFamily="34" charset="0"/>
              </a:rPr>
              <a:t>Better approach:</a:t>
            </a:r>
          </a:p>
          <a:p>
            <a:pPr lvl="1"/>
            <a:r>
              <a:rPr lang="en-US" dirty="0">
                <a:latin typeface="Calibri Light" panose="020F0302020204030204" pitchFamily="34" charset="0"/>
              </a:rPr>
              <a:t>Exploit the fact that the non-zero structure is very simple (penta-diagonal) and all non-zero entries are known when you are writing the code</a:t>
            </a:r>
          </a:p>
          <a:p>
            <a:pPr lvl="1"/>
            <a:r>
              <a:rPr lang="en-US" dirty="0">
                <a:latin typeface="Calibri Light" panose="020F0302020204030204" pitchFamily="34" charset="0"/>
              </a:rPr>
              <a:t>“In-line” the non-zero entries into the code so you need storage only for the old and new temperature values and not for the matrix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16D1B-7C1A-4B29-84D3-6A1718A62DA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45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71" y="838200"/>
            <a:ext cx="26860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294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1" name="Rectangle 5"/>
          <p:cNvSpPr>
            <a:spLocks noChangeArrowheads="1"/>
          </p:cNvSpPr>
          <p:nvPr/>
        </p:nvSpPr>
        <p:spPr bwMode="auto">
          <a:xfrm>
            <a:off x="3712702" y="2412832"/>
            <a:ext cx="18149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Assume </a:t>
            </a:r>
            <a:r>
              <a:rPr lang="en-US" i="1" dirty="0">
                <a:latin typeface="Calibri Light" panose="020F0302020204030204" pitchFamily="34" charset="0"/>
              </a:rPr>
              <a:t>f(</a:t>
            </a:r>
            <a:r>
              <a:rPr lang="en-US" i="1" dirty="0" err="1">
                <a:latin typeface="Calibri Light" panose="020F0302020204030204" pitchFamily="34" charset="0"/>
              </a:rPr>
              <a:t>x,y</a:t>
            </a:r>
            <a:r>
              <a:rPr lang="en-US" i="1" dirty="0">
                <a:latin typeface="Calibri Light" panose="020F0302020204030204" pitchFamily="34" charset="0"/>
              </a:rPr>
              <a:t>)</a:t>
            </a:r>
            <a:r>
              <a:rPr lang="en-US" dirty="0">
                <a:latin typeface="Calibri Light" panose="020F0302020204030204" pitchFamily="34" charset="0"/>
              </a:rPr>
              <a:t> = 0 </a:t>
            </a:r>
          </a:p>
        </p:txBody>
      </p:sp>
      <p:sp>
        <p:nvSpPr>
          <p:cNvPr id="32772" name="Text Placeholder 2"/>
          <p:cNvSpPr>
            <a:spLocks noGrp="1"/>
          </p:cNvSpPr>
          <p:nvPr>
            <p:ph type="body" sz="half" idx="2"/>
          </p:nvPr>
        </p:nvSpPr>
        <p:spPr>
          <a:xfrm>
            <a:off x="1023669" y="3886200"/>
            <a:ext cx="4419600" cy="21875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z="1800"/>
              <a:t>-4T1 + T2 + T3 = -150</a:t>
            </a:r>
          </a:p>
          <a:p>
            <a:pPr marL="0" indent="0">
              <a:buFontTx/>
              <a:buNone/>
            </a:pPr>
            <a:r>
              <a:rPr lang="en-US" sz="1800"/>
              <a:t>T1 – 4T2 + T4 = -300</a:t>
            </a:r>
          </a:p>
          <a:p>
            <a:pPr marL="0" indent="0">
              <a:buFontTx/>
              <a:buNone/>
            </a:pPr>
            <a:r>
              <a:rPr lang="en-US" sz="1800"/>
              <a:t>T1 - 4T3 + T4 = -350</a:t>
            </a:r>
          </a:p>
          <a:p>
            <a:pPr marL="0" indent="0">
              <a:buFontTx/>
              <a:buNone/>
            </a:pPr>
            <a:r>
              <a:rPr lang="en-US" sz="1800"/>
              <a:t>T2 + T3 - 4T4 = -500</a:t>
            </a:r>
          </a:p>
        </p:txBody>
      </p:sp>
      <p:cxnSp>
        <p:nvCxnSpPr>
          <p:cNvPr id="32774" name="Straight Arrow Connector 6"/>
          <p:cNvCxnSpPr>
            <a:cxnSpLocks noChangeShapeType="1"/>
          </p:cNvCxnSpPr>
          <p:nvPr/>
        </p:nvCxnSpPr>
        <p:spPr bwMode="auto">
          <a:xfrm>
            <a:off x="3843069" y="4505325"/>
            <a:ext cx="76200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2775" name="TextBox 7"/>
          <p:cNvSpPr txBox="1">
            <a:spLocks noChangeArrowheads="1"/>
          </p:cNvSpPr>
          <p:nvPr/>
        </p:nvSpPr>
        <p:spPr bwMode="auto">
          <a:xfrm>
            <a:off x="3766869" y="4583113"/>
            <a:ext cx="7530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Jacobi</a:t>
            </a:r>
          </a:p>
        </p:txBody>
      </p:sp>
      <p:sp>
        <p:nvSpPr>
          <p:cNvPr id="32776" name="TextBox 9"/>
          <p:cNvSpPr txBox="1">
            <a:spLocks noChangeArrowheads="1"/>
          </p:cNvSpPr>
          <p:nvPr/>
        </p:nvSpPr>
        <p:spPr bwMode="auto">
          <a:xfrm>
            <a:off x="4926013" y="3921660"/>
            <a:ext cx="311976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T1</a:t>
            </a:r>
            <a:r>
              <a:rPr lang="en-US" baseline="30000" dirty="0">
                <a:latin typeface="Calibri Light" panose="020F0302020204030204" pitchFamily="34" charset="0"/>
              </a:rPr>
              <a:t>n+1</a:t>
            </a:r>
            <a:r>
              <a:rPr lang="en-US" dirty="0">
                <a:latin typeface="Calibri Light" panose="020F0302020204030204" pitchFamily="34" charset="0"/>
              </a:rPr>
              <a:t> = ¼ (T2</a:t>
            </a:r>
            <a:r>
              <a:rPr lang="en-US" baseline="30000" dirty="0">
                <a:latin typeface="Calibri Light" panose="020F0302020204030204" pitchFamily="34" charset="0"/>
              </a:rPr>
              <a:t>n</a:t>
            </a:r>
            <a:r>
              <a:rPr lang="en-US" dirty="0">
                <a:latin typeface="Calibri Light" panose="020F0302020204030204" pitchFamily="34" charset="0"/>
              </a:rPr>
              <a:t> + T3</a:t>
            </a:r>
            <a:r>
              <a:rPr lang="en-US" baseline="30000" dirty="0">
                <a:latin typeface="Calibri Light" panose="020F0302020204030204" pitchFamily="34" charset="0"/>
              </a:rPr>
              <a:t>n</a:t>
            </a:r>
            <a:r>
              <a:rPr lang="en-US" dirty="0">
                <a:latin typeface="Calibri Light" panose="020F0302020204030204" pitchFamily="34" charset="0"/>
              </a:rPr>
              <a:t> + 100 + 50)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T2</a:t>
            </a:r>
            <a:r>
              <a:rPr lang="en-US" baseline="30000" dirty="0">
                <a:latin typeface="Calibri Light" panose="020F0302020204030204" pitchFamily="34" charset="0"/>
              </a:rPr>
              <a:t>n+1</a:t>
            </a:r>
            <a:r>
              <a:rPr lang="en-US" dirty="0">
                <a:latin typeface="Calibri Light" panose="020F0302020204030204" pitchFamily="34" charset="0"/>
              </a:rPr>
              <a:t> = ¼(T1</a:t>
            </a:r>
            <a:r>
              <a:rPr lang="en-US" baseline="30000" dirty="0">
                <a:latin typeface="Calibri Light" panose="020F0302020204030204" pitchFamily="34" charset="0"/>
              </a:rPr>
              <a:t>n</a:t>
            </a:r>
            <a:r>
              <a:rPr lang="en-US" dirty="0">
                <a:latin typeface="Calibri Light" panose="020F0302020204030204" pitchFamily="34" charset="0"/>
              </a:rPr>
              <a:t> + T4</a:t>
            </a:r>
            <a:r>
              <a:rPr lang="en-US" baseline="30000" dirty="0">
                <a:latin typeface="Calibri Light" panose="020F0302020204030204" pitchFamily="34" charset="0"/>
              </a:rPr>
              <a:t>n </a:t>
            </a:r>
            <a:r>
              <a:rPr lang="en-US" dirty="0">
                <a:latin typeface="Calibri Light" panose="020F0302020204030204" pitchFamily="34" charset="0"/>
              </a:rPr>
              <a:t>+ 100 + 200)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T3</a:t>
            </a:r>
            <a:r>
              <a:rPr lang="en-US" baseline="30000" dirty="0">
                <a:latin typeface="Calibri Light" panose="020F0302020204030204" pitchFamily="34" charset="0"/>
              </a:rPr>
              <a:t>n+1</a:t>
            </a:r>
            <a:r>
              <a:rPr lang="en-US" dirty="0">
                <a:latin typeface="Calibri Light" panose="020F0302020204030204" pitchFamily="34" charset="0"/>
              </a:rPr>
              <a:t> = ¼(T1</a:t>
            </a:r>
            <a:r>
              <a:rPr lang="en-US" baseline="30000" dirty="0">
                <a:latin typeface="Calibri Light" panose="020F0302020204030204" pitchFamily="34" charset="0"/>
              </a:rPr>
              <a:t>n</a:t>
            </a:r>
            <a:r>
              <a:rPr lang="en-US" dirty="0">
                <a:latin typeface="Calibri Light" panose="020F0302020204030204" pitchFamily="34" charset="0"/>
              </a:rPr>
              <a:t> + T4</a:t>
            </a:r>
            <a:r>
              <a:rPr lang="en-US" baseline="30000" dirty="0">
                <a:latin typeface="Calibri Light" panose="020F0302020204030204" pitchFamily="34" charset="0"/>
              </a:rPr>
              <a:t>n</a:t>
            </a:r>
            <a:r>
              <a:rPr lang="en-US" dirty="0">
                <a:latin typeface="Calibri Light" panose="020F0302020204030204" pitchFamily="34" charset="0"/>
              </a:rPr>
              <a:t> + 300 + 50)</a:t>
            </a:r>
          </a:p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T4</a:t>
            </a:r>
            <a:r>
              <a:rPr lang="en-US" baseline="30000" dirty="0">
                <a:latin typeface="Calibri Light" panose="020F0302020204030204" pitchFamily="34" charset="0"/>
              </a:rPr>
              <a:t>n+1</a:t>
            </a:r>
            <a:r>
              <a:rPr lang="en-US" dirty="0">
                <a:latin typeface="Calibri Light" panose="020F0302020204030204" pitchFamily="34" charset="0"/>
              </a:rPr>
              <a:t> = ¼(T2</a:t>
            </a:r>
            <a:r>
              <a:rPr lang="en-US" baseline="30000" dirty="0">
                <a:latin typeface="Calibri Light" panose="020F0302020204030204" pitchFamily="34" charset="0"/>
              </a:rPr>
              <a:t>n </a:t>
            </a:r>
            <a:r>
              <a:rPr lang="en-US" dirty="0">
                <a:latin typeface="Calibri Light" panose="020F0302020204030204" pitchFamily="34" charset="0"/>
              </a:rPr>
              <a:t>+ T3</a:t>
            </a:r>
            <a:r>
              <a:rPr lang="en-US" baseline="30000" dirty="0">
                <a:latin typeface="Calibri Light" panose="020F0302020204030204" pitchFamily="34" charset="0"/>
              </a:rPr>
              <a:t>n</a:t>
            </a:r>
            <a:r>
              <a:rPr lang="en-US" dirty="0">
                <a:latin typeface="Calibri Light" panose="020F0302020204030204" pitchFamily="34" charset="0"/>
              </a:rPr>
              <a:t> + 300 + 200)</a:t>
            </a:r>
          </a:p>
        </p:txBody>
      </p:sp>
      <p:sp>
        <p:nvSpPr>
          <p:cNvPr id="32860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/>
              <a:t>Example (</a:t>
            </a:r>
            <a:r>
              <a:rPr lang="en-US" dirty="0" err="1"/>
              <a:t>contd</a:t>
            </a:r>
            <a:r>
              <a:rPr lang="en-US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795140" y="1748051"/>
                <a:ext cx="1949318" cy="5842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baseline="3000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baseline="3000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latin typeface="Calibri Light" panose="020F030202020403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 baseline="300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i="1" baseline="300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baseline="30000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dirty="0">
                    <a:latin typeface="Calibri Light" panose="020F03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5140" y="1748051"/>
                <a:ext cx="1949318" cy="584263"/>
              </a:xfrm>
              <a:prstGeom prst="rect">
                <a:avLst/>
              </a:prstGeom>
              <a:blipFill rotWithShape="0">
                <a:blip r:embed="rId4"/>
                <a:stretch>
                  <a:fillRect l="-313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868629" y="1827486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Calibri Light" panose="020F0302020204030204" pitchFamily="34" charset="0"/>
              </a:rPr>
              <a:t>= f(</a:t>
            </a:r>
            <a:r>
              <a:rPr lang="en-US" i="1" dirty="0" err="1">
                <a:latin typeface="Calibri Light" panose="020F0302020204030204" pitchFamily="34" charset="0"/>
              </a:rPr>
              <a:t>x,y</a:t>
            </a:r>
            <a:r>
              <a:rPr lang="en-US" i="1" dirty="0"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71C907-08BA-45F7-B2EB-747775CCE54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15" name="TextBox 49"/>
          <p:cNvSpPr txBox="1">
            <a:spLocks noChangeArrowheads="1"/>
          </p:cNvSpPr>
          <p:nvPr/>
        </p:nvSpPr>
        <p:spPr bwMode="auto">
          <a:xfrm>
            <a:off x="1926805" y="5310317"/>
            <a:ext cx="45945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 Light" panose="020F0302020204030204" pitchFamily="34" charset="0"/>
              </a:rPr>
              <a:t>Solution: T1 = 119, T2 = 156, T3 = 169, T4 = 206</a:t>
            </a:r>
          </a:p>
          <a:p>
            <a:pPr eaLnBrk="1" hangingPunct="1"/>
            <a:endParaRPr lang="en-US" dirty="0">
              <a:latin typeface="Calibri Light" panose="020F03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898232" y="1254660"/>
            <a:ext cx="1636168" cy="1756487"/>
            <a:chOff x="5930902" y="1371600"/>
            <a:chExt cx="2698748" cy="3627757"/>
          </a:xfrm>
        </p:grpSpPr>
        <p:sp>
          <p:nvSpPr>
            <p:cNvPr id="14" name="Text Box 30"/>
            <p:cNvSpPr txBox="1">
              <a:spLocks noChangeArrowheads="1"/>
            </p:cNvSpPr>
            <p:nvPr/>
          </p:nvSpPr>
          <p:spPr bwMode="auto">
            <a:xfrm>
              <a:off x="6811963" y="4657725"/>
              <a:ext cx="1504643" cy="34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US" u="sng" dirty="0">
                  <a:latin typeface="Calibri Light" panose="020F0302020204030204" pitchFamily="34" charset="0"/>
                </a:rPr>
                <a:t>5-point stencil</a:t>
              </a:r>
            </a:p>
          </p:txBody>
        </p:sp>
        <p:sp>
          <p:nvSpPr>
            <p:cNvPr id="16" name="Oval 32"/>
            <p:cNvSpPr>
              <a:spLocks noChangeArrowheads="1"/>
            </p:cNvSpPr>
            <p:nvPr/>
          </p:nvSpPr>
          <p:spPr bwMode="auto">
            <a:xfrm>
              <a:off x="6577013" y="1860550"/>
              <a:ext cx="153987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7" name="Oval 33"/>
            <p:cNvSpPr>
              <a:spLocks noChangeArrowheads="1"/>
            </p:cNvSpPr>
            <p:nvPr/>
          </p:nvSpPr>
          <p:spPr bwMode="auto">
            <a:xfrm>
              <a:off x="6824663" y="1619250"/>
              <a:ext cx="153987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8" name="Oval 34"/>
            <p:cNvSpPr>
              <a:spLocks noChangeArrowheads="1"/>
            </p:cNvSpPr>
            <p:nvPr/>
          </p:nvSpPr>
          <p:spPr bwMode="auto">
            <a:xfrm>
              <a:off x="7054850" y="1389063"/>
              <a:ext cx="153988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9" name="Oval 35"/>
            <p:cNvSpPr>
              <a:spLocks noChangeArrowheads="1"/>
            </p:cNvSpPr>
            <p:nvPr/>
          </p:nvSpPr>
          <p:spPr bwMode="auto">
            <a:xfrm>
              <a:off x="6324600" y="2119313"/>
              <a:ext cx="153988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0" name="Line 36"/>
            <p:cNvSpPr>
              <a:spLocks noChangeShapeType="1"/>
            </p:cNvSpPr>
            <p:nvPr/>
          </p:nvSpPr>
          <p:spPr bwMode="auto">
            <a:xfrm flipV="1">
              <a:off x="6440488" y="2003425"/>
              <a:ext cx="153987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1" name="Line 37"/>
            <p:cNvSpPr>
              <a:spLocks noChangeShapeType="1"/>
            </p:cNvSpPr>
            <p:nvPr/>
          </p:nvSpPr>
          <p:spPr bwMode="auto">
            <a:xfrm flipV="1">
              <a:off x="6708775" y="1735138"/>
              <a:ext cx="152400" cy="1524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auto">
            <a:xfrm flipV="1">
              <a:off x="6938963" y="1504950"/>
              <a:ext cx="153987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3" name="Oval 39"/>
            <p:cNvSpPr>
              <a:spLocks noChangeArrowheads="1"/>
            </p:cNvSpPr>
            <p:nvPr/>
          </p:nvSpPr>
          <p:spPr bwMode="auto">
            <a:xfrm>
              <a:off x="6616700" y="2320925"/>
              <a:ext cx="153988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4" name="Oval 40"/>
            <p:cNvSpPr>
              <a:spLocks noChangeArrowheads="1"/>
            </p:cNvSpPr>
            <p:nvPr/>
          </p:nvSpPr>
          <p:spPr bwMode="auto">
            <a:xfrm>
              <a:off x="6864350" y="2079625"/>
              <a:ext cx="153988" cy="153988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5" name="Oval 41"/>
            <p:cNvSpPr>
              <a:spLocks noChangeArrowheads="1"/>
            </p:cNvSpPr>
            <p:nvPr/>
          </p:nvSpPr>
          <p:spPr bwMode="auto">
            <a:xfrm>
              <a:off x="7094538" y="1849438"/>
              <a:ext cx="153987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6" name="Oval 42"/>
            <p:cNvSpPr>
              <a:spLocks noChangeArrowheads="1"/>
            </p:cNvSpPr>
            <p:nvPr/>
          </p:nvSpPr>
          <p:spPr bwMode="auto">
            <a:xfrm>
              <a:off x="6364288" y="2579688"/>
              <a:ext cx="153987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7" name="Line 43"/>
            <p:cNvSpPr>
              <a:spLocks noChangeShapeType="1"/>
            </p:cNvSpPr>
            <p:nvPr/>
          </p:nvSpPr>
          <p:spPr bwMode="auto">
            <a:xfrm flipV="1">
              <a:off x="6480175" y="2463800"/>
              <a:ext cx="153988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8" name="Line 44"/>
            <p:cNvSpPr>
              <a:spLocks noChangeShapeType="1"/>
            </p:cNvSpPr>
            <p:nvPr/>
          </p:nvSpPr>
          <p:spPr bwMode="auto">
            <a:xfrm flipV="1">
              <a:off x="6748463" y="2195513"/>
              <a:ext cx="153987" cy="153987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" name="Line 45"/>
            <p:cNvSpPr>
              <a:spLocks noChangeShapeType="1"/>
            </p:cNvSpPr>
            <p:nvPr/>
          </p:nvSpPr>
          <p:spPr bwMode="auto">
            <a:xfrm flipV="1">
              <a:off x="6978650" y="1965325"/>
              <a:ext cx="153988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0" name="Line 46"/>
            <p:cNvSpPr>
              <a:spLocks noChangeShapeType="1"/>
            </p:cNvSpPr>
            <p:nvPr/>
          </p:nvSpPr>
          <p:spPr bwMode="auto">
            <a:xfrm>
              <a:off x="6402388" y="2271713"/>
              <a:ext cx="0" cy="3079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1" name="Line 47"/>
            <p:cNvSpPr>
              <a:spLocks noChangeShapeType="1"/>
            </p:cNvSpPr>
            <p:nvPr/>
          </p:nvSpPr>
          <p:spPr bwMode="auto">
            <a:xfrm>
              <a:off x="6670675" y="2003425"/>
              <a:ext cx="0" cy="3079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2" name="Line 48"/>
            <p:cNvSpPr>
              <a:spLocks noChangeShapeType="1"/>
            </p:cNvSpPr>
            <p:nvPr/>
          </p:nvSpPr>
          <p:spPr bwMode="auto">
            <a:xfrm>
              <a:off x="6900863" y="1773238"/>
              <a:ext cx="0" cy="306387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3" name="Line 49"/>
            <p:cNvSpPr>
              <a:spLocks noChangeShapeType="1"/>
            </p:cNvSpPr>
            <p:nvPr/>
          </p:nvSpPr>
          <p:spPr bwMode="auto">
            <a:xfrm>
              <a:off x="7131050" y="1543050"/>
              <a:ext cx="0" cy="3063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4" name="Oval 50"/>
            <p:cNvSpPr>
              <a:spLocks noChangeArrowheads="1"/>
            </p:cNvSpPr>
            <p:nvPr/>
          </p:nvSpPr>
          <p:spPr bwMode="auto">
            <a:xfrm>
              <a:off x="6643688" y="2841625"/>
              <a:ext cx="153987" cy="153988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5" name="Oval 51"/>
            <p:cNvSpPr>
              <a:spLocks noChangeArrowheads="1"/>
            </p:cNvSpPr>
            <p:nvPr/>
          </p:nvSpPr>
          <p:spPr bwMode="auto">
            <a:xfrm>
              <a:off x="6891338" y="2600325"/>
              <a:ext cx="153987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6" name="Oval 52"/>
            <p:cNvSpPr>
              <a:spLocks noChangeArrowheads="1"/>
            </p:cNvSpPr>
            <p:nvPr/>
          </p:nvSpPr>
          <p:spPr bwMode="auto">
            <a:xfrm>
              <a:off x="7121525" y="2370138"/>
              <a:ext cx="153988" cy="153987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7" name="Oval 53"/>
            <p:cNvSpPr>
              <a:spLocks noChangeArrowheads="1"/>
            </p:cNvSpPr>
            <p:nvPr/>
          </p:nvSpPr>
          <p:spPr bwMode="auto">
            <a:xfrm>
              <a:off x="6391275" y="3100388"/>
              <a:ext cx="153988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8" name="Line 54"/>
            <p:cNvSpPr>
              <a:spLocks noChangeShapeType="1"/>
            </p:cNvSpPr>
            <p:nvPr/>
          </p:nvSpPr>
          <p:spPr bwMode="auto">
            <a:xfrm flipV="1">
              <a:off x="6507163" y="2984500"/>
              <a:ext cx="153987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9" name="Line 55"/>
            <p:cNvSpPr>
              <a:spLocks noChangeShapeType="1"/>
            </p:cNvSpPr>
            <p:nvPr/>
          </p:nvSpPr>
          <p:spPr bwMode="auto">
            <a:xfrm flipV="1">
              <a:off x="6775450" y="2716213"/>
              <a:ext cx="152400" cy="1524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40" name="Line 56"/>
            <p:cNvSpPr>
              <a:spLocks noChangeShapeType="1"/>
            </p:cNvSpPr>
            <p:nvPr/>
          </p:nvSpPr>
          <p:spPr bwMode="auto">
            <a:xfrm flipV="1">
              <a:off x="7005638" y="2486025"/>
              <a:ext cx="153987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41" name="Oval 57"/>
            <p:cNvSpPr>
              <a:spLocks noChangeArrowheads="1"/>
            </p:cNvSpPr>
            <p:nvPr/>
          </p:nvSpPr>
          <p:spPr bwMode="auto">
            <a:xfrm>
              <a:off x="6683375" y="3302000"/>
              <a:ext cx="153988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42" name="Oval 58"/>
            <p:cNvSpPr>
              <a:spLocks noChangeArrowheads="1"/>
            </p:cNvSpPr>
            <p:nvPr/>
          </p:nvSpPr>
          <p:spPr bwMode="auto">
            <a:xfrm>
              <a:off x="6931025" y="3060700"/>
              <a:ext cx="153988" cy="153988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43" name="Oval 59"/>
            <p:cNvSpPr>
              <a:spLocks noChangeArrowheads="1"/>
            </p:cNvSpPr>
            <p:nvPr/>
          </p:nvSpPr>
          <p:spPr bwMode="auto">
            <a:xfrm>
              <a:off x="7161213" y="2830513"/>
              <a:ext cx="153987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44" name="Oval 60"/>
            <p:cNvSpPr>
              <a:spLocks noChangeArrowheads="1"/>
            </p:cNvSpPr>
            <p:nvPr/>
          </p:nvSpPr>
          <p:spPr bwMode="auto">
            <a:xfrm>
              <a:off x="6430963" y="3560763"/>
              <a:ext cx="153987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45" name="Line 61"/>
            <p:cNvSpPr>
              <a:spLocks noChangeShapeType="1"/>
            </p:cNvSpPr>
            <p:nvPr/>
          </p:nvSpPr>
          <p:spPr bwMode="auto">
            <a:xfrm flipV="1">
              <a:off x="6546850" y="3444875"/>
              <a:ext cx="153988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46" name="Line 62"/>
            <p:cNvSpPr>
              <a:spLocks noChangeShapeType="1"/>
            </p:cNvSpPr>
            <p:nvPr/>
          </p:nvSpPr>
          <p:spPr bwMode="auto">
            <a:xfrm flipV="1">
              <a:off x="6815138" y="3176588"/>
              <a:ext cx="153987" cy="153987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47" name="Line 63"/>
            <p:cNvSpPr>
              <a:spLocks noChangeShapeType="1"/>
            </p:cNvSpPr>
            <p:nvPr/>
          </p:nvSpPr>
          <p:spPr bwMode="auto">
            <a:xfrm flipV="1">
              <a:off x="7045325" y="2946400"/>
              <a:ext cx="153988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48" name="Line 64"/>
            <p:cNvSpPr>
              <a:spLocks noChangeShapeType="1"/>
            </p:cNvSpPr>
            <p:nvPr/>
          </p:nvSpPr>
          <p:spPr bwMode="auto">
            <a:xfrm>
              <a:off x="6469063" y="3252788"/>
              <a:ext cx="0" cy="3079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49" name="Line 65"/>
            <p:cNvSpPr>
              <a:spLocks noChangeShapeType="1"/>
            </p:cNvSpPr>
            <p:nvPr/>
          </p:nvSpPr>
          <p:spPr bwMode="auto">
            <a:xfrm>
              <a:off x="6737350" y="2984500"/>
              <a:ext cx="0" cy="3079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50" name="Line 66"/>
            <p:cNvSpPr>
              <a:spLocks noChangeShapeType="1"/>
            </p:cNvSpPr>
            <p:nvPr/>
          </p:nvSpPr>
          <p:spPr bwMode="auto">
            <a:xfrm>
              <a:off x="6967538" y="2754313"/>
              <a:ext cx="0" cy="306387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51" name="Line 67"/>
            <p:cNvSpPr>
              <a:spLocks noChangeShapeType="1"/>
            </p:cNvSpPr>
            <p:nvPr/>
          </p:nvSpPr>
          <p:spPr bwMode="auto">
            <a:xfrm>
              <a:off x="7197725" y="2524125"/>
              <a:ext cx="0" cy="3063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52" name="Line 68"/>
            <p:cNvSpPr>
              <a:spLocks noChangeShapeType="1"/>
            </p:cNvSpPr>
            <p:nvPr/>
          </p:nvSpPr>
          <p:spPr bwMode="auto">
            <a:xfrm>
              <a:off x="6440488" y="2733675"/>
              <a:ext cx="0" cy="3841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53" name="Line 69"/>
            <p:cNvSpPr>
              <a:spLocks noChangeShapeType="1"/>
            </p:cNvSpPr>
            <p:nvPr/>
          </p:nvSpPr>
          <p:spPr bwMode="auto">
            <a:xfrm>
              <a:off x="6708775" y="2463800"/>
              <a:ext cx="0" cy="3841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54" name="Line 70"/>
            <p:cNvSpPr>
              <a:spLocks noChangeShapeType="1"/>
            </p:cNvSpPr>
            <p:nvPr/>
          </p:nvSpPr>
          <p:spPr bwMode="auto">
            <a:xfrm>
              <a:off x="6938963" y="2233613"/>
              <a:ext cx="0" cy="3841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55" name="Line 71"/>
            <p:cNvSpPr>
              <a:spLocks noChangeShapeType="1"/>
            </p:cNvSpPr>
            <p:nvPr/>
          </p:nvSpPr>
          <p:spPr bwMode="auto">
            <a:xfrm>
              <a:off x="7170738" y="2003425"/>
              <a:ext cx="0" cy="3460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56" name="Oval 72"/>
            <p:cNvSpPr>
              <a:spLocks noChangeArrowheads="1"/>
            </p:cNvSpPr>
            <p:nvPr/>
          </p:nvSpPr>
          <p:spPr bwMode="auto">
            <a:xfrm>
              <a:off x="7891463" y="1843088"/>
              <a:ext cx="153987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57" name="Oval 73"/>
            <p:cNvSpPr>
              <a:spLocks noChangeArrowheads="1"/>
            </p:cNvSpPr>
            <p:nvPr/>
          </p:nvSpPr>
          <p:spPr bwMode="auto">
            <a:xfrm>
              <a:off x="8139113" y="1601788"/>
              <a:ext cx="153987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58" name="Oval 74"/>
            <p:cNvSpPr>
              <a:spLocks noChangeArrowheads="1"/>
            </p:cNvSpPr>
            <p:nvPr/>
          </p:nvSpPr>
          <p:spPr bwMode="auto">
            <a:xfrm>
              <a:off x="8369300" y="1371600"/>
              <a:ext cx="153988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59" name="Oval 75"/>
            <p:cNvSpPr>
              <a:spLocks noChangeArrowheads="1"/>
            </p:cNvSpPr>
            <p:nvPr/>
          </p:nvSpPr>
          <p:spPr bwMode="auto">
            <a:xfrm>
              <a:off x="7639050" y="2101850"/>
              <a:ext cx="153988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60" name="Line 76"/>
            <p:cNvSpPr>
              <a:spLocks noChangeShapeType="1"/>
            </p:cNvSpPr>
            <p:nvPr/>
          </p:nvSpPr>
          <p:spPr bwMode="auto">
            <a:xfrm flipV="1">
              <a:off x="7754938" y="1985963"/>
              <a:ext cx="153987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61" name="Line 77"/>
            <p:cNvSpPr>
              <a:spLocks noChangeShapeType="1"/>
            </p:cNvSpPr>
            <p:nvPr/>
          </p:nvSpPr>
          <p:spPr bwMode="auto">
            <a:xfrm flipV="1">
              <a:off x="8023225" y="1717675"/>
              <a:ext cx="152400" cy="152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62" name="Line 78"/>
            <p:cNvSpPr>
              <a:spLocks noChangeShapeType="1"/>
            </p:cNvSpPr>
            <p:nvPr/>
          </p:nvSpPr>
          <p:spPr bwMode="auto">
            <a:xfrm flipV="1">
              <a:off x="8253413" y="1487488"/>
              <a:ext cx="153987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63" name="Oval 79"/>
            <p:cNvSpPr>
              <a:spLocks noChangeArrowheads="1"/>
            </p:cNvSpPr>
            <p:nvPr/>
          </p:nvSpPr>
          <p:spPr bwMode="auto">
            <a:xfrm>
              <a:off x="7931150" y="2303463"/>
              <a:ext cx="153988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64" name="Oval 80"/>
            <p:cNvSpPr>
              <a:spLocks noChangeArrowheads="1"/>
            </p:cNvSpPr>
            <p:nvPr/>
          </p:nvSpPr>
          <p:spPr bwMode="auto">
            <a:xfrm>
              <a:off x="8178800" y="2062163"/>
              <a:ext cx="153988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65" name="Oval 81"/>
            <p:cNvSpPr>
              <a:spLocks noChangeArrowheads="1"/>
            </p:cNvSpPr>
            <p:nvPr/>
          </p:nvSpPr>
          <p:spPr bwMode="auto">
            <a:xfrm>
              <a:off x="8408988" y="1831975"/>
              <a:ext cx="153987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66" name="Oval 82"/>
            <p:cNvSpPr>
              <a:spLocks noChangeArrowheads="1"/>
            </p:cNvSpPr>
            <p:nvPr/>
          </p:nvSpPr>
          <p:spPr bwMode="auto">
            <a:xfrm>
              <a:off x="7678738" y="2562225"/>
              <a:ext cx="153987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67" name="Line 83"/>
            <p:cNvSpPr>
              <a:spLocks noChangeShapeType="1"/>
            </p:cNvSpPr>
            <p:nvPr/>
          </p:nvSpPr>
          <p:spPr bwMode="auto">
            <a:xfrm flipV="1">
              <a:off x="7794625" y="2446338"/>
              <a:ext cx="153988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68" name="Line 84"/>
            <p:cNvSpPr>
              <a:spLocks noChangeShapeType="1"/>
            </p:cNvSpPr>
            <p:nvPr/>
          </p:nvSpPr>
          <p:spPr bwMode="auto">
            <a:xfrm flipV="1">
              <a:off x="8062913" y="2178050"/>
              <a:ext cx="153987" cy="1539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69" name="Line 85"/>
            <p:cNvSpPr>
              <a:spLocks noChangeShapeType="1"/>
            </p:cNvSpPr>
            <p:nvPr/>
          </p:nvSpPr>
          <p:spPr bwMode="auto">
            <a:xfrm flipV="1">
              <a:off x="8293100" y="1947863"/>
              <a:ext cx="153988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70" name="Line 86"/>
            <p:cNvSpPr>
              <a:spLocks noChangeShapeType="1"/>
            </p:cNvSpPr>
            <p:nvPr/>
          </p:nvSpPr>
          <p:spPr bwMode="auto">
            <a:xfrm>
              <a:off x="7716838" y="2254250"/>
              <a:ext cx="0" cy="307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71" name="Line 87"/>
            <p:cNvSpPr>
              <a:spLocks noChangeShapeType="1"/>
            </p:cNvSpPr>
            <p:nvPr/>
          </p:nvSpPr>
          <p:spPr bwMode="auto">
            <a:xfrm>
              <a:off x="7985125" y="1985963"/>
              <a:ext cx="0" cy="307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72" name="Line 88"/>
            <p:cNvSpPr>
              <a:spLocks noChangeShapeType="1"/>
            </p:cNvSpPr>
            <p:nvPr/>
          </p:nvSpPr>
          <p:spPr bwMode="auto">
            <a:xfrm>
              <a:off x="8215313" y="1755775"/>
              <a:ext cx="0" cy="3063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73" name="Line 89"/>
            <p:cNvSpPr>
              <a:spLocks noChangeShapeType="1"/>
            </p:cNvSpPr>
            <p:nvPr/>
          </p:nvSpPr>
          <p:spPr bwMode="auto">
            <a:xfrm>
              <a:off x="8445500" y="1525588"/>
              <a:ext cx="0" cy="3063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74" name="Oval 90"/>
            <p:cNvSpPr>
              <a:spLocks noChangeArrowheads="1"/>
            </p:cNvSpPr>
            <p:nvPr/>
          </p:nvSpPr>
          <p:spPr bwMode="auto">
            <a:xfrm>
              <a:off x="7958138" y="2824163"/>
              <a:ext cx="153987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75" name="Oval 91"/>
            <p:cNvSpPr>
              <a:spLocks noChangeArrowheads="1"/>
            </p:cNvSpPr>
            <p:nvPr/>
          </p:nvSpPr>
          <p:spPr bwMode="auto">
            <a:xfrm>
              <a:off x="8205788" y="2582863"/>
              <a:ext cx="153987" cy="153987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76" name="Oval 92"/>
            <p:cNvSpPr>
              <a:spLocks noChangeArrowheads="1"/>
            </p:cNvSpPr>
            <p:nvPr/>
          </p:nvSpPr>
          <p:spPr bwMode="auto">
            <a:xfrm>
              <a:off x="8435975" y="2352675"/>
              <a:ext cx="153988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77" name="Oval 93"/>
            <p:cNvSpPr>
              <a:spLocks noChangeArrowheads="1"/>
            </p:cNvSpPr>
            <p:nvPr/>
          </p:nvSpPr>
          <p:spPr bwMode="auto">
            <a:xfrm>
              <a:off x="7705725" y="3082925"/>
              <a:ext cx="153988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78" name="Line 94"/>
            <p:cNvSpPr>
              <a:spLocks noChangeShapeType="1"/>
            </p:cNvSpPr>
            <p:nvPr/>
          </p:nvSpPr>
          <p:spPr bwMode="auto">
            <a:xfrm flipV="1">
              <a:off x="7821613" y="2967038"/>
              <a:ext cx="153987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79" name="Line 95"/>
            <p:cNvSpPr>
              <a:spLocks noChangeShapeType="1"/>
            </p:cNvSpPr>
            <p:nvPr/>
          </p:nvSpPr>
          <p:spPr bwMode="auto">
            <a:xfrm flipV="1">
              <a:off x="8089900" y="2698750"/>
              <a:ext cx="152400" cy="152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80" name="Line 96"/>
            <p:cNvSpPr>
              <a:spLocks noChangeShapeType="1"/>
            </p:cNvSpPr>
            <p:nvPr/>
          </p:nvSpPr>
          <p:spPr bwMode="auto">
            <a:xfrm flipV="1">
              <a:off x="8320088" y="2468563"/>
              <a:ext cx="153987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81" name="Oval 97"/>
            <p:cNvSpPr>
              <a:spLocks noChangeArrowheads="1"/>
            </p:cNvSpPr>
            <p:nvPr/>
          </p:nvSpPr>
          <p:spPr bwMode="auto">
            <a:xfrm>
              <a:off x="7997825" y="3284538"/>
              <a:ext cx="153988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82" name="Oval 98"/>
            <p:cNvSpPr>
              <a:spLocks noChangeArrowheads="1"/>
            </p:cNvSpPr>
            <p:nvPr/>
          </p:nvSpPr>
          <p:spPr bwMode="auto">
            <a:xfrm>
              <a:off x="8245475" y="3043238"/>
              <a:ext cx="153988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83" name="Oval 99"/>
            <p:cNvSpPr>
              <a:spLocks noChangeArrowheads="1"/>
            </p:cNvSpPr>
            <p:nvPr/>
          </p:nvSpPr>
          <p:spPr bwMode="auto">
            <a:xfrm>
              <a:off x="8475663" y="2813050"/>
              <a:ext cx="153987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84" name="Oval 100"/>
            <p:cNvSpPr>
              <a:spLocks noChangeArrowheads="1"/>
            </p:cNvSpPr>
            <p:nvPr/>
          </p:nvSpPr>
          <p:spPr bwMode="auto">
            <a:xfrm>
              <a:off x="7745413" y="3543300"/>
              <a:ext cx="153987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85" name="Line 101"/>
            <p:cNvSpPr>
              <a:spLocks noChangeShapeType="1"/>
            </p:cNvSpPr>
            <p:nvPr/>
          </p:nvSpPr>
          <p:spPr bwMode="auto">
            <a:xfrm flipV="1">
              <a:off x="7861300" y="3427413"/>
              <a:ext cx="153988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86" name="Line 102"/>
            <p:cNvSpPr>
              <a:spLocks noChangeShapeType="1"/>
            </p:cNvSpPr>
            <p:nvPr/>
          </p:nvSpPr>
          <p:spPr bwMode="auto">
            <a:xfrm flipV="1">
              <a:off x="8129588" y="3159125"/>
              <a:ext cx="153987" cy="1539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87" name="Line 103"/>
            <p:cNvSpPr>
              <a:spLocks noChangeShapeType="1"/>
            </p:cNvSpPr>
            <p:nvPr/>
          </p:nvSpPr>
          <p:spPr bwMode="auto">
            <a:xfrm flipV="1">
              <a:off x="8359775" y="2928938"/>
              <a:ext cx="153988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88" name="Line 104"/>
            <p:cNvSpPr>
              <a:spLocks noChangeShapeType="1"/>
            </p:cNvSpPr>
            <p:nvPr/>
          </p:nvSpPr>
          <p:spPr bwMode="auto">
            <a:xfrm>
              <a:off x="7783513" y="3235325"/>
              <a:ext cx="0" cy="307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89" name="Line 105"/>
            <p:cNvSpPr>
              <a:spLocks noChangeShapeType="1"/>
            </p:cNvSpPr>
            <p:nvPr/>
          </p:nvSpPr>
          <p:spPr bwMode="auto">
            <a:xfrm>
              <a:off x="8051800" y="2967038"/>
              <a:ext cx="0" cy="307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0" name="Line 106"/>
            <p:cNvSpPr>
              <a:spLocks noChangeShapeType="1"/>
            </p:cNvSpPr>
            <p:nvPr/>
          </p:nvSpPr>
          <p:spPr bwMode="auto">
            <a:xfrm>
              <a:off x="8281988" y="2736850"/>
              <a:ext cx="0" cy="3063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1" name="Line 107"/>
            <p:cNvSpPr>
              <a:spLocks noChangeShapeType="1"/>
            </p:cNvSpPr>
            <p:nvPr/>
          </p:nvSpPr>
          <p:spPr bwMode="auto">
            <a:xfrm>
              <a:off x="8512175" y="2506663"/>
              <a:ext cx="0" cy="3063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2" name="Line 108"/>
            <p:cNvSpPr>
              <a:spLocks noChangeShapeType="1"/>
            </p:cNvSpPr>
            <p:nvPr/>
          </p:nvSpPr>
          <p:spPr bwMode="auto">
            <a:xfrm>
              <a:off x="7754938" y="2716213"/>
              <a:ext cx="0" cy="384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3" name="Line 109"/>
            <p:cNvSpPr>
              <a:spLocks noChangeShapeType="1"/>
            </p:cNvSpPr>
            <p:nvPr/>
          </p:nvSpPr>
          <p:spPr bwMode="auto">
            <a:xfrm>
              <a:off x="8023225" y="2446338"/>
              <a:ext cx="0" cy="384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4" name="Line 110"/>
            <p:cNvSpPr>
              <a:spLocks noChangeShapeType="1"/>
            </p:cNvSpPr>
            <p:nvPr/>
          </p:nvSpPr>
          <p:spPr bwMode="auto">
            <a:xfrm>
              <a:off x="8253413" y="2216150"/>
              <a:ext cx="0" cy="384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5" name="Line 111"/>
            <p:cNvSpPr>
              <a:spLocks noChangeShapeType="1"/>
            </p:cNvSpPr>
            <p:nvPr/>
          </p:nvSpPr>
          <p:spPr bwMode="auto">
            <a:xfrm>
              <a:off x="8485188" y="1985963"/>
              <a:ext cx="0" cy="3460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6" name="Line 112"/>
            <p:cNvSpPr>
              <a:spLocks noChangeShapeType="1"/>
            </p:cNvSpPr>
            <p:nvPr/>
          </p:nvSpPr>
          <p:spPr bwMode="auto">
            <a:xfrm>
              <a:off x="7016750" y="2678113"/>
              <a:ext cx="119062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7" name="Text Box 113"/>
            <p:cNvSpPr txBox="1">
              <a:spLocks noChangeArrowheads="1"/>
            </p:cNvSpPr>
            <p:nvPr/>
          </p:nvSpPr>
          <p:spPr bwMode="auto">
            <a:xfrm>
              <a:off x="6400005" y="3990975"/>
              <a:ext cx="8540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i="1" dirty="0">
                  <a:latin typeface="Calibri Light" panose="020F0302020204030204" pitchFamily="34" charset="0"/>
                </a:rPr>
                <a:t>current</a:t>
              </a:r>
              <a:endParaRPr lang="en-US" i="1" baseline="-25000" dirty="0">
                <a:latin typeface="Calibri Light" panose="020F0302020204030204" pitchFamily="34" charset="0"/>
              </a:endParaRPr>
            </a:p>
          </p:txBody>
        </p:sp>
        <p:sp>
          <p:nvSpPr>
            <p:cNvPr id="98" name="Text Box 113"/>
            <p:cNvSpPr txBox="1">
              <a:spLocks noChangeArrowheads="1"/>
            </p:cNvSpPr>
            <p:nvPr/>
          </p:nvSpPr>
          <p:spPr bwMode="auto">
            <a:xfrm>
              <a:off x="7902062" y="3994150"/>
              <a:ext cx="57887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i="1" dirty="0">
                  <a:latin typeface="Calibri Light" panose="020F0302020204030204" pitchFamily="34" charset="0"/>
                </a:rPr>
                <a:t>next</a:t>
              </a:r>
              <a:endParaRPr lang="en-US" i="1" baseline="-25000" dirty="0">
                <a:latin typeface="Calibri Light" panose="020F0302020204030204" pitchFamily="34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232357" y="364069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1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7040483" y="3074771"/>
              <a:ext cx="547846" cy="7627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N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930902" y="1581943"/>
              <a:ext cx="332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N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ChangeArrowheads="1"/>
          </p:cNvSpPr>
          <p:nvPr/>
        </p:nvSpPr>
        <p:spPr bwMode="auto">
          <a:xfrm>
            <a:off x="304800" y="-304800"/>
            <a:ext cx="838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u="sng" dirty="0">
                <a:solidFill>
                  <a:srgbClr val="FF3300"/>
                </a:solidFill>
                <a:latin typeface="Calibri Light" panose="020F0302020204030204" pitchFamily="34" charset="0"/>
              </a:rPr>
              <a:t>Implementation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086476" y="1371600"/>
            <a:ext cx="2543174" cy="3627757"/>
            <a:chOff x="6086476" y="1371600"/>
            <a:chExt cx="2543174" cy="3627757"/>
          </a:xfrm>
        </p:grpSpPr>
        <p:sp>
          <p:nvSpPr>
            <p:cNvPr id="29701" name="Text Box 30"/>
            <p:cNvSpPr txBox="1">
              <a:spLocks noChangeArrowheads="1"/>
            </p:cNvSpPr>
            <p:nvPr/>
          </p:nvSpPr>
          <p:spPr bwMode="auto">
            <a:xfrm>
              <a:off x="6811963" y="4657725"/>
              <a:ext cx="1504643" cy="34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US" u="sng" dirty="0">
                  <a:latin typeface="Calibri Light" panose="020F0302020204030204" pitchFamily="34" charset="0"/>
                </a:rPr>
                <a:t>5-point stencil</a:t>
              </a:r>
            </a:p>
          </p:txBody>
        </p:sp>
        <p:sp>
          <p:nvSpPr>
            <p:cNvPr id="29702" name="Oval 32"/>
            <p:cNvSpPr>
              <a:spLocks noChangeArrowheads="1"/>
            </p:cNvSpPr>
            <p:nvPr/>
          </p:nvSpPr>
          <p:spPr bwMode="auto">
            <a:xfrm>
              <a:off x="6577013" y="1860550"/>
              <a:ext cx="153987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03" name="Oval 33"/>
            <p:cNvSpPr>
              <a:spLocks noChangeArrowheads="1"/>
            </p:cNvSpPr>
            <p:nvPr/>
          </p:nvSpPr>
          <p:spPr bwMode="auto">
            <a:xfrm>
              <a:off x="6824663" y="1619250"/>
              <a:ext cx="153987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04" name="Oval 34"/>
            <p:cNvSpPr>
              <a:spLocks noChangeArrowheads="1"/>
            </p:cNvSpPr>
            <p:nvPr/>
          </p:nvSpPr>
          <p:spPr bwMode="auto">
            <a:xfrm>
              <a:off x="7054850" y="1389063"/>
              <a:ext cx="153988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05" name="Oval 35"/>
            <p:cNvSpPr>
              <a:spLocks noChangeArrowheads="1"/>
            </p:cNvSpPr>
            <p:nvPr/>
          </p:nvSpPr>
          <p:spPr bwMode="auto">
            <a:xfrm>
              <a:off x="6324600" y="2119313"/>
              <a:ext cx="153988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06" name="Line 36"/>
            <p:cNvSpPr>
              <a:spLocks noChangeShapeType="1"/>
            </p:cNvSpPr>
            <p:nvPr/>
          </p:nvSpPr>
          <p:spPr bwMode="auto">
            <a:xfrm flipV="1">
              <a:off x="6440488" y="2003425"/>
              <a:ext cx="153987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07" name="Line 37"/>
            <p:cNvSpPr>
              <a:spLocks noChangeShapeType="1"/>
            </p:cNvSpPr>
            <p:nvPr/>
          </p:nvSpPr>
          <p:spPr bwMode="auto">
            <a:xfrm flipV="1">
              <a:off x="6708775" y="1735138"/>
              <a:ext cx="152400" cy="1524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08" name="Line 38"/>
            <p:cNvSpPr>
              <a:spLocks noChangeShapeType="1"/>
            </p:cNvSpPr>
            <p:nvPr/>
          </p:nvSpPr>
          <p:spPr bwMode="auto">
            <a:xfrm flipV="1">
              <a:off x="6938963" y="1504950"/>
              <a:ext cx="153987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09" name="Oval 39"/>
            <p:cNvSpPr>
              <a:spLocks noChangeArrowheads="1"/>
            </p:cNvSpPr>
            <p:nvPr/>
          </p:nvSpPr>
          <p:spPr bwMode="auto">
            <a:xfrm>
              <a:off x="6616700" y="2320925"/>
              <a:ext cx="153988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10" name="Oval 40"/>
            <p:cNvSpPr>
              <a:spLocks noChangeArrowheads="1"/>
            </p:cNvSpPr>
            <p:nvPr/>
          </p:nvSpPr>
          <p:spPr bwMode="auto">
            <a:xfrm>
              <a:off x="6864350" y="2079625"/>
              <a:ext cx="153988" cy="153988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11" name="Oval 41"/>
            <p:cNvSpPr>
              <a:spLocks noChangeArrowheads="1"/>
            </p:cNvSpPr>
            <p:nvPr/>
          </p:nvSpPr>
          <p:spPr bwMode="auto">
            <a:xfrm>
              <a:off x="7094538" y="1849438"/>
              <a:ext cx="153987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12" name="Oval 42"/>
            <p:cNvSpPr>
              <a:spLocks noChangeArrowheads="1"/>
            </p:cNvSpPr>
            <p:nvPr/>
          </p:nvSpPr>
          <p:spPr bwMode="auto">
            <a:xfrm>
              <a:off x="6364288" y="2579688"/>
              <a:ext cx="153987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13" name="Line 43"/>
            <p:cNvSpPr>
              <a:spLocks noChangeShapeType="1"/>
            </p:cNvSpPr>
            <p:nvPr/>
          </p:nvSpPr>
          <p:spPr bwMode="auto">
            <a:xfrm flipV="1">
              <a:off x="6480175" y="2463800"/>
              <a:ext cx="153988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14" name="Line 44"/>
            <p:cNvSpPr>
              <a:spLocks noChangeShapeType="1"/>
            </p:cNvSpPr>
            <p:nvPr/>
          </p:nvSpPr>
          <p:spPr bwMode="auto">
            <a:xfrm flipV="1">
              <a:off x="6748463" y="2195513"/>
              <a:ext cx="153987" cy="153987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15" name="Line 45"/>
            <p:cNvSpPr>
              <a:spLocks noChangeShapeType="1"/>
            </p:cNvSpPr>
            <p:nvPr/>
          </p:nvSpPr>
          <p:spPr bwMode="auto">
            <a:xfrm flipV="1">
              <a:off x="6978650" y="1965325"/>
              <a:ext cx="153988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16" name="Line 46"/>
            <p:cNvSpPr>
              <a:spLocks noChangeShapeType="1"/>
            </p:cNvSpPr>
            <p:nvPr/>
          </p:nvSpPr>
          <p:spPr bwMode="auto">
            <a:xfrm>
              <a:off x="6402388" y="2271713"/>
              <a:ext cx="0" cy="3079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17" name="Line 47"/>
            <p:cNvSpPr>
              <a:spLocks noChangeShapeType="1"/>
            </p:cNvSpPr>
            <p:nvPr/>
          </p:nvSpPr>
          <p:spPr bwMode="auto">
            <a:xfrm>
              <a:off x="6670675" y="2003425"/>
              <a:ext cx="0" cy="3079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18" name="Line 48"/>
            <p:cNvSpPr>
              <a:spLocks noChangeShapeType="1"/>
            </p:cNvSpPr>
            <p:nvPr/>
          </p:nvSpPr>
          <p:spPr bwMode="auto">
            <a:xfrm>
              <a:off x="6900863" y="1773238"/>
              <a:ext cx="0" cy="306387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19" name="Line 49"/>
            <p:cNvSpPr>
              <a:spLocks noChangeShapeType="1"/>
            </p:cNvSpPr>
            <p:nvPr/>
          </p:nvSpPr>
          <p:spPr bwMode="auto">
            <a:xfrm>
              <a:off x="7131050" y="1543050"/>
              <a:ext cx="0" cy="3063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20" name="Oval 50"/>
            <p:cNvSpPr>
              <a:spLocks noChangeArrowheads="1"/>
            </p:cNvSpPr>
            <p:nvPr/>
          </p:nvSpPr>
          <p:spPr bwMode="auto">
            <a:xfrm>
              <a:off x="6643688" y="2841625"/>
              <a:ext cx="153987" cy="153988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21" name="Oval 51"/>
            <p:cNvSpPr>
              <a:spLocks noChangeArrowheads="1"/>
            </p:cNvSpPr>
            <p:nvPr/>
          </p:nvSpPr>
          <p:spPr bwMode="auto">
            <a:xfrm>
              <a:off x="6891338" y="2600325"/>
              <a:ext cx="153987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22" name="Oval 52"/>
            <p:cNvSpPr>
              <a:spLocks noChangeArrowheads="1"/>
            </p:cNvSpPr>
            <p:nvPr/>
          </p:nvSpPr>
          <p:spPr bwMode="auto">
            <a:xfrm>
              <a:off x="7121525" y="2370138"/>
              <a:ext cx="153988" cy="153987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23" name="Oval 53"/>
            <p:cNvSpPr>
              <a:spLocks noChangeArrowheads="1"/>
            </p:cNvSpPr>
            <p:nvPr/>
          </p:nvSpPr>
          <p:spPr bwMode="auto">
            <a:xfrm>
              <a:off x="6391275" y="3100388"/>
              <a:ext cx="153988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24" name="Line 54"/>
            <p:cNvSpPr>
              <a:spLocks noChangeShapeType="1"/>
            </p:cNvSpPr>
            <p:nvPr/>
          </p:nvSpPr>
          <p:spPr bwMode="auto">
            <a:xfrm flipV="1">
              <a:off x="6507163" y="2984500"/>
              <a:ext cx="153987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25" name="Line 55"/>
            <p:cNvSpPr>
              <a:spLocks noChangeShapeType="1"/>
            </p:cNvSpPr>
            <p:nvPr/>
          </p:nvSpPr>
          <p:spPr bwMode="auto">
            <a:xfrm flipV="1">
              <a:off x="6775450" y="2716213"/>
              <a:ext cx="152400" cy="1524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26" name="Line 56"/>
            <p:cNvSpPr>
              <a:spLocks noChangeShapeType="1"/>
            </p:cNvSpPr>
            <p:nvPr/>
          </p:nvSpPr>
          <p:spPr bwMode="auto">
            <a:xfrm flipV="1">
              <a:off x="7005638" y="2486025"/>
              <a:ext cx="153987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27" name="Oval 57"/>
            <p:cNvSpPr>
              <a:spLocks noChangeArrowheads="1"/>
            </p:cNvSpPr>
            <p:nvPr/>
          </p:nvSpPr>
          <p:spPr bwMode="auto">
            <a:xfrm>
              <a:off x="6683375" y="3302000"/>
              <a:ext cx="153988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28" name="Oval 58"/>
            <p:cNvSpPr>
              <a:spLocks noChangeArrowheads="1"/>
            </p:cNvSpPr>
            <p:nvPr/>
          </p:nvSpPr>
          <p:spPr bwMode="auto">
            <a:xfrm>
              <a:off x="6931025" y="3060700"/>
              <a:ext cx="153988" cy="153988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29" name="Oval 59"/>
            <p:cNvSpPr>
              <a:spLocks noChangeArrowheads="1"/>
            </p:cNvSpPr>
            <p:nvPr/>
          </p:nvSpPr>
          <p:spPr bwMode="auto">
            <a:xfrm>
              <a:off x="7161213" y="2830513"/>
              <a:ext cx="153987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30" name="Oval 60"/>
            <p:cNvSpPr>
              <a:spLocks noChangeArrowheads="1"/>
            </p:cNvSpPr>
            <p:nvPr/>
          </p:nvSpPr>
          <p:spPr bwMode="auto">
            <a:xfrm>
              <a:off x="6430963" y="3560763"/>
              <a:ext cx="153987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31" name="Line 61"/>
            <p:cNvSpPr>
              <a:spLocks noChangeShapeType="1"/>
            </p:cNvSpPr>
            <p:nvPr/>
          </p:nvSpPr>
          <p:spPr bwMode="auto">
            <a:xfrm flipV="1">
              <a:off x="6546850" y="3444875"/>
              <a:ext cx="153988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32" name="Line 62"/>
            <p:cNvSpPr>
              <a:spLocks noChangeShapeType="1"/>
            </p:cNvSpPr>
            <p:nvPr/>
          </p:nvSpPr>
          <p:spPr bwMode="auto">
            <a:xfrm flipV="1">
              <a:off x="6815138" y="3176588"/>
              <a:ext cx="153987" cy="153987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33" name="Line 63"/>
            <p:cNvSpPr>
              <a:spLocks noChangeShapeType="1"/>
            </p:cNvSpPr>
            <p:nvPr/>
          </p:nvSpPr>
          <p:spPr bwMode="auto">
            <a:xfrm flipV="1">
              <a:off x="7045325" y="2946400"/>
              <a:ext cx="153988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34" name="Line 64"/>
            <p:cNvSpPr>
              <a:spLocks noChangeShapeType="1"/>
            </p:cNvSpPr>
            <p:nvPr/>
          </p:nvSpPr>
          <p:spPr bwMode="auto">
            <a:xfrm>
              <a:off x="6469063" y="3252788"/>
              <a:ext cx="0" cy="3079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35" name="Line 65"/>
            <p:cNvSpPr>
              <a:spLocks noChangeShapeType="1"/>
            </p:cNvSpPr>
            <p:nvPr/>
          </p:nvSpPr>
          <p:spPr bwMode="auto">
            <a:xfrm>
              <a:off x="6737350" y="2984500"/>
              <a:ext cx="0" cy="3079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36" name="Line 66"/>
            <p:cNvSpPr>
              <a:spLocks noChangeShapeType="1"/>
            </p:cNvSpPr>
            <p:nvPr/>
          </p:nvSpPr>
          <p:spPr bwMode="auto">
            <a:xfrm>
              <a:off x="6967538" y="2754313"/>
              <a:ext cx="0" cy="306387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37" name="Line 67"/>
            <p:cNvSpPr>
              <a:spLocks noChangeShapeType="1"/>
            </p:cNvSpPr>
            <p:nvPr/>
          </p:nvSpPr>
          <p:spPr bwMode="auto">
            <a:xfrm>
              <a:off x="7197725" y="2524125"/>
              <a:ext cx="0" cy="3063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38" name="Line 68"/>
            <p:cNvSpPr>
              <a:spLocks noChangeShapeType="1"/>
            </p:cNvSpPr>
            <p:nvPr/>
          </p:nvSpPr>
          <p:spPr bwMode="auto">
            <a:xfrm>
              <a:off x="6440488" y="2733675"/>
              <a:ext cx="0" cy="3841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39" name="Line 69"/>
            <p:cNvSpPr>
              <a:spLocks noChangeShapeType="1"/>
            </p:cNvSpPr>
            <p:nvPr/>
          </p:nvSpPr>
          <p:spPr bwMode="auto">
            <a:xfrm>
              <a:off x="6708775" y="2463800"/>
              <a:ext cx="0" cy="3841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40" name="Line 70"/>
            <p:cNvSpPr>
              <a:spLocks noChangeShapeType="1"/>
            </p:cNvSpPr>
            <p:nvPr/>
          </p:nvSpPr>
          <p:spPr bwMode="auto">
            <a:xfrm>
              <a:off x="6938963" y="2233613"/>
              <a:ext cx="0" cy="3841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41" name="Line 71"/>
            <p:cNvSpPr>
              <a:spLocks noChangeShapeType="1"/>
            </p:cNvSpPr>
            <p:nvPr/>
          </p:nvSpPr>
          <p:spPr bwMode="auto">
            <a:xfrm>
              <a:off x="7170738" y="2003425"/>
              <a:ext cx="0" cy="3460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42" name="Oval 72"/>
            <p:cNvSpPr>
              <a:spLocks noChangeArrowheads="1"/>
            </p:cNvSpPr>
            <p:nvPr/>
          </p:nvSpPr>
          <p:spPr bwMode="auto">
            <a:xfrm>
              <a:off x="7891463" y="1843088"/>
              <a:ext cx="153987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43" name="Oval 73"/>
            <p:cNvSpPr>
              <a:spLocks noChangeArrowheads="1"/>
            </p:cNvSpPr>
            <p:nvPr/>
          </p:nvSpPr>
          <p:spPr bwMode="auto">
            <a:xfrm>
              <a:off x="8139113" y="1601788"/>
              <a:ext cx="153987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44" name="Oval 74"/>
            <p:cNvSpPr>
              <a:spLocks noChangeArrowheads="1"/>
            </p:cNvSpPr>
            <p:nvPr/>
          </p:nvSpPr>
          <p:spPr bwMode="auto">
            <a:xfrm>
              <a:off x="8369300" y="1371600"/>
              <a:ext cx="153988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45" name="Oval 75"/>
            <p:cNvSpPr>
              <a:spLocks noChangeArrowheads="1"/>
            </p:cNvSpPr>
            <p:nvPr/>
          </p:nvSpPr>
          <p:spPr bwMode="auto">
            <a:xfrm>
              <a:off x="7639050" y="2101850"/>
              <a:ext cx="153988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46" name="Line 76"/>
            <p:cNvSpPr>
              <a:spLocks noChangeShapeType="1"/>
            </p:cNvSpPr>
            <p:nvPr/>
          </p:nvSpPr>
          <p:spPr bwMode="auto">
            <a:xfrm flipV="1">
              <a:off x="7754938" y="1985963"/>
              <a:ext cx="153987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47" name="Line 77"/>
            <p:cNvSpPr>
              <a:spLocks noChangeShapeType="1"/>
            </p:cNvSpPr>
            <p:nvPr/>
          </p:nvSpPr>
          <p:spPr bwMode="auto">
            <a:xfrm flipV="1">
              <a:off x="8023225" y="1717675"/>
              <a:ext cx="152400" cy="152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48" name="Line 78"/>
            <p:cNvSpPr>
              <a:spLocks noChangeShapeType="1"/>
            </p:cNvSpPr>
            <p:nvPr/>
          </p:nvSpPr>
          <p:spPr bwMode="auto">
            <a:xfrm flipV="1">
              <a:off x="8253413" y="1487488"/>
              <a:ext cx="153987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49" name="Oval 79"/>
            <p:cNvSpPr>
              <a:spLocks noChangeArrowheads="1"/>
            </p:cNvSpPr>
            <p:nvPr/>
          </p:nvSpPr>
          <p:spPr bwMode="auto">
            <a:xfrm>
              <a:off x="7931150" y="2303463"/>
              <a:ext cx="153988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50" name="Oval 80"/>
            <p:cNvSpPr>
              <a:spLocks noChangeArrowheads="1"/>
            </p:cNvSpPr>
            <p:nvPr/>
          </p:nvSpPr>
          <p:spPr bwMode="auto">
            <a:xfrm>
              <a:off x="8178800" y="2062163"/>
              <a:ext cx="153988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51" name="Oval 81"/>
            <p:cNvSpPr>
              <a:spLocks noChangeArrowheads="1"/>
            </p:cNvSpPr>
            <p:nvPr/>
          </p:nvSpPr>
          <p:spPr bwMode="auto">
            <a:xfrm>
              <a:off x="8408988" y="1831975"/>
              <a:ext cx="153987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52" name="Oval 82"/>
            <p:cNvSpPr>
              <a:spLocks noChangeArrowheads="1"/>
            </p:cNvSpPr>
            <p:nvPr/>
          </p:nvSpPr>
          <p:spPr bwMode="auto">
            <a:xfrm>
              <a:off x="7678738" y="2562225"/>
              <a:ext cx="153987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53" name="Line 83"/>
            <p:cNvSpPr>
              <a:spLocks noChangeShapeType="1"/>
            </p:cNvSpPr>
            <p:nvPr/>
          </p:nvSpPr>
          <p:spPr bwMode="auto">
            <a:xfrm flipV="1">
              <a:off x="7794625" y="2446338"/>
              <a:ext cx="153988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54" name="Line 84"/>
            <p:cNvSpPr>
              <a:spLocks noChangeShapeType="1"/>
            </p:cNvSpPr>
            <p:nvPr/>
          </p:nvSpPr>
          <p:spPr bwMode="auto">
            <a:xfrm flipV="1">
              <a:off x="8062913" y="2178050"/>
              <a:ext cx="153987" cy="1539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55" name="Line 85"/>
            <p:cNvSpPr>
              <a:spLocks noChangeShapeType="1"/>
            </p:cNvSpPr>
            <p:nvPr/>
          </p:nvSpPr>
          <p:spPr bwMode="auto">
            <a:xfrm flipV="1">
              <a:off x="8293100" y="1947863"/>
              <a:ext cx="153988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56" name="Line 86"/>
            <p:cNvSpPr>
              <a:spLocks noChangeShapeType="1"/>
            </p:cNvSpPr>
            <p:nvPr/>
          </p:nvSpPr>
          <p:spPr bwMode="auto">
            <a:xfrm>
              <a:off x="7716838" y="2254250"/>
              <a:ext cx="0" cy="307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57" name="Line 87"/>
            <p:cNvSpPr>
              <a:spLocks noChangeShapeType="1"/>
            </p:cNvSpPr>
            <p:nvPr/>
          </p:nvSpPr>
          <p:spPr bwMode="auto">
            <a:xfrm>
              <a:off x="7985125" y="1985963"/>
              <a:ext cx="0" cy="307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58" name="Line 88"/>
            <p:cNvSpPr>
              <a:spLocks noChangeShapeType="1"/>
            </p:cNvSpPr>
            <p:nvPr/>
          </p:nvSpPr>
          <p:spPr bwMode="auto">
            <a:xfrm>
              <a:off x="8215313" y="1755775"/>
              <a:ext cx="0" cy="3063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59" name="Line 89"/>
            <p:cNvSpPr>
              <a:spLocks noChangeShapeType="1"/>
            </p:cNvSpPr>
            <p:nvPr/>
          </p:nvSpPr>
          <p:spPr bwMode="auto">
            <a:xfrm>
              <a:off x="8445500" y="1525588"/>
              <a:ext cx="0" cy="3063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60" name="Oval 90"/>
            <p:cNvSpPr>
              <a:spLocks noChangeArrowheads="1"/>
            </p:cNvSpPr>
            <p:nvPr/>
          </p:nvSpPr>
          <p:spPr bwMode="auto">
            <a:xfrm>
              <a:off x="7958138" y="2824163"/>
              <a:ext cx="153987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61" name="Oval 91"/>
            <p:cNvSpPr>
              <a:spLocks noChangeArrowheads="1"/>
            </p:cNvSpPr>
            <p:nvPr/>
          </p:nvSpPr>
          <p:spPr bwMode="auto">
            <a:xfrm>
              <a:off x="8205788" y="2582863"/>
              <a:ext cx="153987" cy="153987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62" name="Oval 92"/>
            <p:cNvSpPr>
              <a:spLocks noChangeArrowheads="1"/>
            </p:cNvSpPr>
            <p:nvPr/>
          </p:nvSpPr>
          <p:spPr bwMode="auto">
            <a:xfrm>
              <a:off x="8435975" y="2352675"/>
              <a:ext cx="153988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63" name="Oval 93"/>
            <p:cNvSpPr>
              <a:spLocks noChangeArrowheads="1"/>
            </p:cNvSpPr>
            <p:nvPr/>
          </p:nvSpPr>
          <p:spPr bwMode="auto">
            <a:xfrm>
              <a:off x="7705725" y="3082925"/>
              <a:ext cx="153988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64" name="Line 94"/>
            <p:cNvSpPr>
              <a:spLocks noChangeShapeType="1"/>
            </p:cNvSpPr>
            <p:nvPr/>
          </p:nvSpPr>
          <p:spPr bwMode="auto">
            <a:xfrm flipV="1">
              <a:off x="7821613" y="2967038"/>
              <a:ext cx="153987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65" name="Line 95"/>
            <p:cNvSpPr>
              <a:spLocks noChangeShapeType="1"/>
            </p:cNvSpPr>
            <p:nvPr/>
          </p:nvSpPr>
          <p:spPr bwMode="auto">
            <a:xfrm flipV="1">
              <a:off x="8089900" y="2698750"/>
              <a:ext cx="152400" cy="152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66" name="Line 96"/>
            <p:cNvSpPr>
              <a:spLocks noChangeShapeType="1"/>
            </p:cNvSpPr>
            <p:nvPr/>
          </p:nvSpPr>
          <p:spPr bwMode="auto">
            <a:xfrm flipV="1">
              <a:off x="8320088" y="2468563"/>
              <a:ext cx="153987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67" name="Oval 97"/>
            <p:cNvSpPr>
              <a:spLocks noChangeArrowheads="1"/>
            </p:cNvSpPr>
            <p:nvPr/>
          </p:nvSpPr>
          <p:spPr bwMode="auto">
            <a:xfrm>
              <a:off x="7997825" y="3284538"/>
              <a:ext cx="153988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68" name="Oval 98"/>
            <p:cNvSpPr>
              <a:spLocks noChangeArrowheads="1"/>
            </p:cNvSpPr>
            <p:nvPr/>
          </p:nvSpPr>
          <p:spPr bwMode="auto">
            <a:xfrm>
              <a:off x="8245475" y="3043238"/>
              <a:ext cx="153988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69" name="Oval 99"/>
            <p:cNvSpPr>
              <a:spLocks noChangeArrowheads="1"/>
            </p:cNvSpPr>
            <p:nvPr/>
          </p:nvSpPr>
          <p:spPr bwMode="auto">
            <a:xfrm>
              <a:off x="8475663" y="2813050"/>
              <a:ext cx="153987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70" name="Oval 100"/>
            <p:cNvSpPr>
              <a:spLocks noChangeArrowheads="1"/>
            </p:cNvSpPr>
            <p:nvPr/>
          </p:nvSpPr>
          <p:spPr bwMode="auto">
            <a:xfrm>
              <a:off x="7745413" y="3543300"/>
              <a:ext cx="153987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71" name="Line 101"/>
            <p:cNvSpPr>
              <a:spLocks noChangeShapeType="1"/>
            </p:cNvSpPr>
            <p:nvPr/>
          </p:nvSpPr>
          <p:spPr bwMode="auto">
            <a:xfrm flipV="1">
              <a:off x="7861300" y="3427413"/>
              <a:ext cx="153988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72" name="Line 102"/>
            <p:cNvSpPr>
              <a:spLocks noChangeShapeType="1"/>
            </p:cNvSpPr>
            <p:nvPr/>
          </p:nvSpPr>
          <p:spPr bwMode="auto">
            <a:xfrm flipV="1">
              <a:off x="8129588" y="3159125"/>
              <a:ext cx="153987" cy="1539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73" name="Line 103"/>
            <p:cNvSpPr>
              <a:spLocks noChangeShapeType="1"/>
            </p:cNvSpPr>
            <p:nvPr/>
          </p:nvSpPr>
          <p:spPr bwMode="auto">
            <a:xfrm flipV="1">
              <a:off x="8359775" y="2928938"/>
              <a:ext cx="153988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74" name="Line 104"/>
            <p:cNvSpPr>
              <a:spLocks noChangeShapeType="1"/>
            </p:cNvSpPr>
            <p:nvPr/>
          </p:nvSpPr>
          <p:spPr bwMode="auto">
            <a:xfrm>
              <a:off x="7783513" y="3235325"/>
              <a:ext cx="0" cy="307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75" name="Line 105"/>
            <p:cNvSpPr>
              <a:spLocks noChangeShapeType="1"/>
            </p:cNvSpPr>
            <p:nvPr/>
          </p:nvSpPr>
          <p:spPr bwMode="auto">
            <a:xfrm>
              <a:off x="8051800" y="2967038"/>
              <a:ext cx="0" cy="307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76" name="Line 106"/>
            <p:cNvSpPr>
              <a:spLocks noChangeShapeType="1"/>
            </p:cNvSpPr>
            <p:nvPr/>
          </p:nvSpPr>
          <p:spPr bwMode="auto">
            <a:xfrm>
              <a:off x="8281988" y="2736850"/>
              <a:ext cx="0" cy="3063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77" name="Line 107"/>
            <p:cNvSpPr>
              <a:spLocks noChangeShapeType="1"/>
            </p:cNvSpPr>
            <p:nvPr/>
          </p:nvSpPr>
          <p:spPr bwMode="auto">
            <a:xfrm>
              <a:off x="8512175" y="2506663"/>
              <a:ext cx="0" cy="3063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78" name="Line 108"/>
            <p:cNvSpPr>
              <a:spLocks noChangeShapeType="1"/>
            </p:cNvSpPr>
            <p:nvPr/>
          </p:nvSpPr>
          <p:spPr bwMode="auto">
            <a:xfrm>
              <a:off x="7754938" y="2716213"/>
              <a:ext cx="0" cy="384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79" name="Line 109"/>
            <p:cNvSpPr>
              <a:spLocks noChangeShapeType="1"/>
            </p:cNvSpPr>
            <p:nvPr/>
          </p:nvSpPr>
          <p:spPr bwMode="auto">
            <a:xfrm>
              <a:off x="8023225" y="2446338"/>
              <a:ext cx="0" cy="384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80" name="Line 110"/>
            <p:cNvSpPr>
              <a:spLocks noChangeShapeType="1"/>
            </p:cNvSpPr>
            <p:nvPr/>
          </p:nvSpPr>
          <p:spPr bwMode="auto">
            <a:xfrm>
              <a:off x="8253413" y="2216150"/>
              <a:ext cx="0" cy="384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81" name="Line 111"/>
            <p:cNvSpPr>
              <a:spLocks noChangeShapeType="1"/>
            </p:cNvSpPr>
            <p:nvPr/>
          </p:nvSpPr>
          <p:spPr bwMode="auto">
            <a:xfrm>
              <a:off x="8485188" y="1985963"/>
              <a:ext cx="0" cy="3460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82" name="Line 112"/>
            <p:cNvSpPr>
              <a:spLocks noChangeShapeType="1"/>
            </p:cNvSpPr>
            <p:nvPr/>
          </p:nvSpPr>
          <p:spPr bwMode="auto">
            <a:xfrm>
              <a:off x="7016750" y="2678113"/>
              <a:ext cx="119062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9783" name="Text Box 113"/>
            <p:cNvSpPr txBox="1">
              <a:spLocks noChangeArrowheads="1"/>
            </p:cNvSpPr>
            <p:nvPr/>
          </p:nvSpPr>
          <p:spPr bwMode="auto">
            <a:xfrm>
              <a:off x="6400005" y="3990975"/>
              <a:ext cx="8540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i="1" dirty="0">
                  <a:latin typeface="Calibri Light" panose="020F0302020204030204" pitchFamily="34" charset="0"/>
                </a:rPr>
                <a:t>current</a:t>
              </a:r>
              <a:endParaRPr lang="en-US" i="1" baseline="-25000" dirty="0">
                <a:latin typeface="Calibri Light" panose="020F0302020204030204" pitchFamily="34" charset="0"/>
              </a:endParaRPr>
            </a:p>
          </p:txBody>
        </p:sp>
        <p:sp>
          <p:nvSpPr>
            <p:cNvPr id="29784" name="Text Box 113"/>
            <p:cNvSpPr txBox="1">
              <a:spLocks noChangeArrowheads="1"/>
            </p:cNvSpPr>
            <p:nvPr/>
          </p:nvSpPr>
          <p:spPr bwMode="auto">
            <a:xfrm>
              <a:off x="7902062" y="3994150"/>
              <a:ext cx="5788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i="1" dirty="0">
                  <a:latin typeface="Calibri Light" panose="020F0302020204030204" pitchFamily="34" charset="0"/>
                </a:rPr>
                <a:t>next</a:t>
              </a:r>
              <a:endParaRPr lang="en-US" i="1" baseline="-25000" dirty="0">
                <a:latin typeface="Calibri Light" panose="020F030202020403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232357" y="364069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1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285022" y="2714111"/>
              <a:ext cx="332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N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86476" y="1831975"/>
              <a:ext cx="332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N</a:t>
              </a: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360" y="762001"/>
            <a:ext cx="5748599" cy="57912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Data structures</a:t>
            </a:r>
          </a:p>
          <a:p>
            <a:pPr lvl="1"/>
            <a:r>
              <a:rPr lang="en-US" dirty="0">
                <a:latin typeface="Calibri Light" panose="020F0302020204030204" pitchFamily="34" charset="0"/>
              </a:rPr>
              <a:t>temperature values at a given iteration can be stored in a </a:t>
            </a:r>
            <a:r>
              <a:rPr lang="en-US" dirty="0" err="1">
                <a:latin typeface="Calibri Light" panose="020F0302020204030204" pitchFamily="34" charset="0"/>
              </a:rPr>
              <a:t>NxN</a:t>
            </a:r>
            <a:r>
              <a:rPr lang="en-US" dirty="0">
                <a:latin typeface="Calibri Light" panose="020F0302020204030204" pitchFamily="34" charset="0"/>
              </a:rPr>
              <a:t> matrix </a:t>
            </a:r>
          </a:p>
          <a:p>
            <a:pPr lvl="1"/>
            <a:r>
              <a:rPr lang="en-US" dirty="0">
                <a:latin typeface="Calibri Light" panose="020F0302020204030204" pitchFamily="34" charset="0"/>
              </a:rPr>
              <a:t>use two matrices, </a:t>
            </a:r>
            <a:r>
              <a:rPr lang="en-US" i="1" dirty="0">
                <a:latin typeface="Calibri Light" panose="020F0302020204030204" pitchFamily="34" charset="0"/>
              </a:rPr>
              <a:t>current</a:t>
            </a:r>
            <a:r>
              <a:rPr lang="en-US" dirty="0">
                <a:latin typeface="Calibri Light" panose="020F0302020204030204" pitchFamily="34" charset="0"/>
              </a:rPr>
              <a:t> and </a:t>
            </a:r>
            <a:r>
              <a:rPr lang="en-US" i="1" dirty="0">
                <a:latin typeface="Calibri Light" panose="020F0302020204030204" pitchFamily="34" charset="0"/>
              </a:rPr>
              <a:t>next</a:t>
            </a:r>
          </a:p>
          <a:p>
            <a:r>
              <a:rPr lang="en-US" dirty="0">
                <a:latin typeface="Calibri Light" panose="020F0302020204030204" pitchFamily="34" charset="0"/>
              </a:rPr>
              <a:t>Algorithm</a:t>
            </a:r>
          </a:p>
          <a:p>
            <a:pPr lvl="1"/>
            <a:r>
              <a:rPr lang="en-US" dirty="0">
                <a:latin typeface="Calibri Light" panose="020F0302020204030204" pitchFamily="34" charset="0"/>
              </a:rPr>
              <a:t>compute values in </a:t>
            </a:r>
            <a:r>
              <a:rPr lang="en-US" i="1" dirty="0">
                <a:latin typeface="Calibri Light" panose="020F0302020204030204" pitchFamily="34" charset="0"/>
              </a:rPr>
              <a:t>next</a:t>
            </a:r>
            <a:r>
              <a:rPr lang="en-US" dirty="0">
                <a:latin typeface="Calibri Light" panose="020F0302020204030204" pitchFamily="34" charset="0"/>
              </a:rPr>
              <a:t> using values in </a:t>
            </a:r>
            <a:r>
              <a:rPr lang="en-US" i="1" dirty="0">
                <a:latin typeface="Calibri Light" panose="020F0302020204030204" pitchFamily="34" charset="0"/>
              </a:rPr>
              <a:t>current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</a:rPr>
              <a:t>operator</a:t>
            </a:r>
            <a:r>
              <a:rPr lang="en-US" dirty="0">
                <a:latin typeface="Calibri Light" panose="020F0302020204030204" pitchFamily="34" charset="0"/>
              </a:rPr>
              <a:t>: five-point stencil</a:t>
            </a:r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>
                <a:latin typeface="Calibri Light" panose="020F0302020204030204" pitchFamily="34" charset="0"/>
              </a:rPr>
              <a:t>switch between </a:t>
            </a:r>
            <a:r>
              <a:rPr lang="en-US" i="1" dirty="0">
                <a:latin typeface="Calibri Light" panose="020F0302020204030204" pitchFamily="34" charset="0"/>
              </a:rPr>
              <a:t>current</a:t>
            </a:r>
            <a:r>
              <a:rPr lang="en-US" dirty="0">
                <a:latin typeface="Calibri Light" panose="020F0302020204030204" pitchFamily="34" charset="0"/>
              </a:rPr>
              <a:t> and </a:t>
            </a:r>
            <a:r>
              <a:rPr lang="en-US" i="1" dirty="0">
                <a:latin typeface="Calibri Light" panose="020F0302020204030204" pitchFamily="34" charset="0"/>
              </a:rPr>
              <a:t>next</a:t>
            </a:r>
            <a:r>
              <a:rPr lang="en-US" dirty="0">
                <a:latin typeface="Calibri Light" panose="020F0302020204030204" pitchFamily="34" charset="0"/>
              </a:rPr>
              <a:t> in successive iterations</a:t>
            </a:r>
          </a:p>
          <a:p>
            <a:r>
              <a:rPr lang="en-US" dirty="0">
                <a:latin typeface="Calibri Light" panose="020F0302020204030204" pitchFamily="34" charset="0"/>
              </a:rPr>
              <a:t>Questions:</a:t>
            </a:r>
          </a:p>
          <a:p>
            <a:pPr lvl="1"/>
            <a:r>
              <a:rPr lang="en-US" dirty="0">
                <a:latin typeface="Calibri Light" panose="020F0302020204030204" pitchFamily="34" charset="0"/>
              </a:rPr>
              <a:t>where is the parallelism in this algorithm?</a:t>
            </a:r>
          </a:p>
          <a:p>
            <a:pPr lvl="1"/>
            <a:r>
              <a:rPr lang="en-US" dirty="0">
                <a:latin typeface="Calibri Light" panose="020F0302020204030204" pitchFamily="34" charset="0"/>
              </a:rPr>
              <a:t>is there spatial locality? temporal locality?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581DF8-9231-4B95-BABE-E5BBB0ECC64C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486477"/>
              </p:ext>
            </p:extLst>
          </p:nvPr>
        </p:nvGraphicFramePr>
        <p:xfrm>
          <a:off x="96998" y="3840163"/>
          <a:ext cx="6103778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775040" imgH="393480" progId="Equation.DSMT4">
                  <p:embed/>
                </p:oleObj>
              </mc:Choice>
              <mc:Fallback>
                <p:oleObj name="Equation" r:id="rId3" imgW="4775040" imgH="39348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998" y="3840163"/>
                        <a:ext cx="6103778" cy="503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51246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u="sng" dirty="0">
                <a:solidFill>
                  <a:srgbClr val="FF0000"/>
                </a:solidFill>
              </a:rPr>
              <a:t>TAO analysis: algorithm abstraction</a:t>
            </a:r>
          </a:p>
        </p:txBody>
      </p:sp>
      <p:pic>
        <p:nvPicPr>
          <p:cNvPr id="9" name="Content Placeholder 8" descr="classificationKP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2560" y="1301347"/>
            <a:ext cx="5933440" cy="3657600"/>
          </a:xfrm>
        </p:spPr>
      </p:pic>
      <p:grpSp>
        <p:nvGrpSpPr>
          <p:cNvPr id="87" name="Group 86"/>
          <p:cNvGrpSpPr/>
          <p:nvPr/>
        </p:nvGrpSpPr>
        <p:grpSpPr>
          <a:xfrm>
            <a:off x="6477000" y="1420200"/>
            <a:ext cx="2305050" cy="3627757"/>
            <a:chOff x="6324600" y="1371600"/>
            <a:chExt cx="2305050" cy="3627757"/>
          </a:xfrm>
        </p:grpSpPr>
        <p:sp>
          <p:nvSpPr>
            <p:cNvPr id="88" name="Text Box 30"/>
            <p:cNvSpPr txBox="1">
              <a:spLocks noChangeArrowheads="1"/>
            </p:cNvSpPr>
            <p:nvPr/>
          </p:nvSpPr>
          <p:spPr bwMode="auto">
            <a:xfrm>
              <a:off x="6811963" y="4657725"/>
              <a:ext cx="1504643" cy="34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US" u="sng" dirty="0">
                  <a:latin typeface="Calibri Light" panose="020F0302020204030204" pitchFamily="34" charset="0"/>
                </a:rPr>
                <a:t>5-point stencil</a:t>
              </a:r>
            </a:p>
          </p:txBody>
        </p:sp>
        <p:sp>
          <p:nvSpPr>
            <p:cNvPr id="89" name="Oval 32"/>
            <p:cNvSpPr>
              <a:spLocks noChangeArrowheads="1"/>
            </p:cNvSpPr>
            <p:nvPr/>
          </p:nvSpPr>
          <p:spPr bwMode="auto">
            <a:xfrm>
              <a:off x="6577013" y="1860550"/>
              <a:ext cx="153987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0" name="Oval 33"/>
            <p:cNvSpPr>
              <a:spLocks noChangeArrowheads="1"/>
            </p:cNvSpPr>
            <p:nvPr/>
          </p:nvSpPr>
          <p:spPr bwMode="auto">
            <a:xfrm>
              <a:off x="6824663" y="1619250"/>
              <a:ext cx="153987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1" name="Oval 34"/>
            <p:cNvSpPr>
              <a:spLocks noChangeArrowheads="1"/>
            </p:cNvSpPr>
            <p:nvPr/>
          </p:nvSpPr>
          <p:spPr bwMode="auto">
            <a:xfrm>
              <a:off x="7054850" y="1389063"/>
              <a:ext cx="153988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2" name="Oval 35"/>
            <p:cNvSpPr>
              <a:spLocks noChangeArrowheads="1"/>
            </p:cNvSpPr>
            <p:nvPr/>
          </p:nvSpPr>
          <p:spPr bwMode="auto">
            <a:xfrm>
              <a:off x="6324600" y="2119313"/>
              <a:ext cx="153988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3" name="Line 36"/>
            <p:cNvSpPr>
              <a:spLocks noChangeShapeType="1"/>
            </p:cNvSpPr>
            <p:nvPr/>
          </p:nvSpPr>
          <p:spPr bwMode="auto">
            <a:xfrm flipV="1">
              <a:off x="6440488" y="2003425"/>
              <a:ext cx="153987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4" name="Line 37"/>
            <p:cNvSpPr>
              <a:spLocks noChangeShapeType="1"/>
            </p:cNvSpPr>
            <p:nvPr/>
          </p:nvSpPr>
          <p:spPr bwMode="auto">
            <a:xfrm flipV="1">
              <a:off x="6708775" y="1735138"/>
              <a:ext cx="152400" cy="1524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5" name="Line 38"/>
            <p:cNvSpPr>
              <a:spLocks noChangeShapeType="1"/>
            </p:cNvSpPr>
            <p:nvPr/>
          </p:nvSpPr>
          <p:spPr bwMode="auto">
            <a:xfrm flipV="1">
              <a:off x="6938963" y="1504950"/>
              <a:ext cx="153987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6" name="Oval 39"/>
            <p:cNvSpPr>
              <a:spLocks noChangeArrowheads="1"/>
            </p:cNvSpPr>
            <p:nvPr/>
          </p:nvSpPr>
          <p:spPr bwMode="auto">
            <a:xfrm>
              <a:off x="6616700" y="2320925"/>
              <a:ext cx="153988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7" name="Oval 40"/>
            <p:cNvSpPr>
              <a:spLocks noChangeArrowheads="1"/>
            </p:cNvSpPr>
            <p:nvPr/>
          </p:nvSpPr>
          <p:spPr bwMode="auto">
            <a:xfrm>
              <a:off x="6864350" y="2079625"/>
              <a:ext cx="153988" cy="153988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8" name="Oval 41"/>
            <p:cNvSpPr>
              <a:spLocks noChangeArrowheads="1"/>
            </p:cNvSpPr>
            <p:nvPr/>
          </p:nvSpPr>
          <p:spPr bwMode="auto">
            <a:xfrm>
              <a:off x="7094538" y="1849438"/>
              <a:ext cx="153987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9" name="Oval 42"/>
            <p:cNvSpPr>
              <a:spLocks noChangeArrowheads="1"/>
            </p:cNvSpPr>
            <p:nvPr/>
          </p:nvSpPr>
          <p:spPr bwMode="auto">
            <a:xfrm>
              <a:off x="6364288" y="2579688"/>
              <a:ext cx="153987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0" name="Line 43"/>
            <p:cNvSpPr>
              <a:spLocks noChangeShapeType="1"/>
            </p:cNvSpPr>
            <p:nvPr/>
          </p:nvSpPr>
          <p:spPr bwMode="auto">
            <a:xfrm flipV="1">
              <a:off x="6480175" y="2463800"/>
              <a:ext cx="153988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1" name="Line 44"/>
            <p:cNvSpPr>
              <a:spLocks noChangeShapeType="1"/>
            </p:cNvSpPr>
            <p:nvPr/>
          </p:nvSpPr>
          <p:spPr bwMode="auto">
            <a:xfrm flipV="1">
              <a:off x="6748463" y="2195513"/>
              <a:ext cx="153987" cy="153987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2" name="Line 45"/>
            <p:cNvSpPr>
              <a:spLocks noChangeShapeType="1"/>
            </p:cNvSpPr>
            <p:nvPr/>
          </p:nvSpPr>
          <p:spPr bwMode="auto">
            <a:xfrm flipV="1">
              <a:off x="6978650" y="1965325"/>
              <a:ext cx="153988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3" name="Line 46"/>
            <p:cNvSpPr>
              <a:spLocks noChangeShapeType="1"/>
            </p:cNvSpPr>
            <p:nvPr/>
          </p:nvSpPr>
          <p:spPr bwMode="auto">
            <a:xfrm>
              <a:off x="6402388" y="2271713"/>
              <a:ext cx="0" cy="3079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4" name="Line 47"/>
            <p:cNvSpPr>
              <a:spLocks noChangeShapeType="1"/>
            </p:cNvSpPr>
            <p:nvPr/>
          </p:nvSpPr>
          <p:spPr bwMode="auto">
            <a:xfrm>
              <a:off x="6670675" y="2003425"/>
              <a:ext cx="0" cy="3079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5" name="Line 48"/>
            <p:cNvSpPr>
              <a:spLocks noChangeShapeType="1"/>
            </p:cNvSpPr>
            <p:nvPr/>
          </p:nvSpPr>
          <p:spPr bwMode="auto">
            <a:xfrm>
              <a:off x="6900863" y="1773238"/>
              <a:ext cx="0" cy="306387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6" name="Line 49"/>
            <p:cNvSpPr>
              <a:spLocks noChangeShapeType="1"/>
            </p:cNvSpPr>
            <p:nvPr/>
          </p:nvSpPr>
          <p:spPr bwMode="auto">
            <a:xfrm>
              <a:off x="7131050" y="1543050"/>
              <a:ext cx="0" cy="3063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7" name="Oval 50"/>
            <p:cNvSpPr>
              <a:spLocks noChangeArrowheads="1"/>
            </p:cNvSpPr>
            <p:nvPr/>
          </p:nvSpPr>
          <p:spPr bwMode="auto">
            <a:xfrm>
              <a:off x="6643688" y="2841625"/>
              <a:ext cx="153987" cy="153988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8" name="Oval 51"/>
            <p:cNvSpPr>
              <a:spLocks noChangeArrowheads="1"/>
            </p:cNvSpPr>
            <p:nvPr/>
          </p:nvSpPr>
          <p:spPr bwMode="auto">
            <a:xfrm>
              <a:off x="6891338" y="2600325"/>
              <a:ext cx="153987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9" name="Oval 52"/>
            <p:cNvSpPr>
              <a:spLocks noChangeArrowheads="1"/>
            </p:cNvSpPr>
            <p:nvPr/>
          </p:nvSpPr>
          <p:spPr bwMode="auto">
            <a:xfrm>
              <a:off x="7121525" y="2370138"/>
              <a:ext cx="153988" cy="153987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10" name="Oval 53"/>
            <p:cNvSpPr>
              <a:spLocks noChangeArrowheads="1"/>
            </p:cNvSpPr>
            <p:nvPr/>
          </p:nvSpPr>
          <p:spPr bwMode="auto">
            <a:xfrm>
              <a:off x="6391275" y="3100388"/>
              <a:ext cx="153988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11" name="Line 54"/>
            <p:cNvSpPr>
              <a:spLocks noChangeShapeType="1"/>
            </p:cNvSpPr>
            <p:nvPr/>
          </p:nvSpPr>
          <p:spPr bwMode="auto">
            <a:xfrm flipV="1">
              <a:off x="6507163" y="2984500"/>
              <a:ext cx="153987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12" name="Line 55"/>
            <p:cNvSpPr>
              <a:spLocks noChangeShapeType="1"/>
            </p:cNvSpPr>
            <p:nvPr/>
          </p:nvSpPr>
          <p:spPr bwMode="auto">
            <a:xfrm flipV="1">
              <a:off x="6775450" y="2716213"/>
              <a:ext cx="152400" cy="1524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13" name="Line 56"/>
            <p:cNvSpPr>
              <a:spLocks noChangeShapeType="1"/>
            </p:cNvSpPr>
            <p:nvPr/>
          </p:nvSpPr>
          <p:spPr bwMode="auto">
            <a:xfrm flipV="1">
              <a:off x="7005638" y="2486025"/>
              <a:ext cx="153987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14" name="Oval 57"/>
            <p:cNvSpPr>
              <a:spLocks noChangeArrowheads="1"/>
            </p:cNvSpPr>
            <p:nvPr/>
          </p:nvSpPr>
          <p:spPr bwMode="auto">
            <a:xfrm>
              <a:off x="6683375" y="3302000"/>
              <a:ext cx="153988" cy="153988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15" name="Oval 58"/>
            <p:cNvSpPr>
              <a:spLocks noChangeArrowheads="1"/>
            </p:cNvSpPr>
            <p:nvPr/>
          </p:nvSpPr>
          <p:spPr bwMode="auto">
            <a:xfrm>
              <a:off x="6931025" y="3060700"/>
              <a:ext cx="153988" cy="153988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16" name="Oval 59"/>
            <p:cNvSpPr>
              <a:spLocks noChangeArrowheads="1"/>
            </p:cNvSpPr>
            <p:nvPr/>
          </p:nvSpPr>
          <p:spPr bwMode="auto">
            <a:xfrm>
              <a:off x="7161213" y="2830513"/>
              <a:ext cx="153987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17" name="Oval 60"/>
            <p:cNvSpPr>
              <a:spLocks noChangeArrowheads="1"/>
            </p:cNvSpPr>
            <p:nvPr/>
          </p:nvSpPr>
          <p:spPr bwMode="auto">
            <a:xfrm>
              <a:off x="6430963" y="3560763"/>
              <a:ext cx="153987" cy="153987"/>
            </a:xfrm>
            <a:prstGeom prst="ellipse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18" name="Line 61"/>
            <p:cNvSpPr>
              <a:spLocks noChangeShapeType="1"/>
            </p:cNvSpPr>
            <p:nvPr/>
          </p:nvSpPr>
          <p:spPr bwMode="auto">
            <a:xfrm flipV="1">
              <a:off x="6546850" y="3444875"/>
              <a:ext cx="153988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19" name="Line 62"/>
            <p:cNvSpPr>
              <a:spLocks noChangeShapeType="1"/>
            </p:cNvSpPr>
            <p:nvPr/>
          </p:nvSpPr>
          <p:spPr bwMode="auto">
            <a:xfrm flipV="1">
              <a:off x="6815138" y="3176588"/>
              <a:ext cx="153987" cy="153987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20" name="Line 63"/>
            <p:cNvSpPr>
              <a:spLocks noChangeShapeType="1"/>
            </p:cNvSpPr>
            <p:nvPr/>
          </p:nvSpPr>
          <p:spPr bwMode="auto">
            <a:xfrm flipV="1">
              <a:off x="7045325" y="2946400"/>
              <a:ext cx="153988" cy="153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21" name="Line 64"/>
            <p:cNvSpPr>
              <a:spLocks noChangeShapeType="1"/>
            </p:cNvSpPr>
            <p:nvPr/>
          </p:nvSpPr>
          <p:spPr bwMode="auto">
            <a:xfrm>
              <a:off x="6469063" y="3252788"/>
              <a:ext cx="0" cy="3079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22" name="Line 65"/>
            <p:cNvSpPr>
              <a:spLocks noChangeShapeType="1"/>
            </p:cNvSpPr>
            <p:nvPr/>
          </p:nvSpPr>
          <p:spPr bwMode="auto">
            <a:xfrm>
              <a:off x="6737350" y="2984500"/>
              <a:ext cx="0" cy="3079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23" name="Line 66"/>
            <p:cNvSpPr>
              <a:spLocks noChangeShapeType="1"/>
            </p:cNvSpPr>
            <p:nvPr/>
          </p:nvSpPr>
          <p:spPr bwMode="auto">
            <a:xfrm>
              <a:off x="6967538" y="2754313"/>
              <a:ext cx="0" cy="306387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24" name="Line 67"/>
            <p:cNvSpPr>
              <a:spLocks noChangeShapeType="1"/>
            </p:cNvSpPr>
            <p:nvPr/>
          </p:nvSpPr>
          <p:spPr bwMode="auto">
            <a:xfrm>
              <a:off x="7197725" y="2524125"/>
              <a:ext cx="0" cy="3063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25" name="Line 68"/>
            <p:cNvSpPr>
              <a:spLocks noChangeShapeType="1"/>
            </p:cNvSpPr>
            <p:nvPr/>
          </p:nvSpPr>
          <p:spPr bwMode="auto">
            <a:xfrm>
              <a:off x="6440488" y="2733675"/>
              <a:ext cx="0" cy="3841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26" name="Line 69"/>
            <p:cNvSpPr>
              <a:spLocks noChangeShapeType="1"/>
            </p:cNvSpPr>
            <p:nvPr/>
          </p:nvSpPr>
          <p:spPr bwMode="auto">
            <a:xfrm>
              <a:off x="6708775" y="2463800"/>
              <a:ext cx="0" cy="3841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27" name="Line 70"/>
            <p:cNvSpPr>
              <a:spLocks noChangeShapeType="1"/>
            </p:cNvSpPr>
            <p:nvPr/>
          </p:nvSpPr>
          <p:spPr bwMode="auto">
            <a:xfrm>
              <a:off x="6938963" y="2233613"/>
              <a:ext cx="0" cy="3841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28" name="Line 71"/>
            <p:cNvSpPr>
              <a:spLocks noChangeShapeType="1"/>
            </p:cNvSpPr>
            <p:nvPr/>
          </p:nvSpPr>
          <p:spPr bwMode="auto">
            <a:xfrm>
              <a:off x="7170738" y="2003425"/>
              <a:ext cx="0" cy="3460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29" name="Oval 72"/>
            <p:cNvSpPr>
              <a:spLocks noChangeArrowheads="1"/>
            </p:cNvSpPr>
            <p:nvPr/>
          </p:nvSpPr>
          <p:spPr bwMode="auto">
            <a:xfrm>
              <a:off x="7891463" y="1843088"/>
              <a:ext cx="153987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30" name="Oval 73"/>
            <p:cNvSpPr>
              <a:spLocks noChangeArrowheads="1"/>
            </p:cNvSpPr>
            <p:nvPr/>
          </p:nvSpPr>
          <p:spPr bwMode="auto">
            <a:xfrm>
              <a:off x="8139113" y="1601788"/>
              <a:ext cx="153987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31" name="Oval 74"/>
            <p:cNvSpPr>
              <a:spLocks noChangeArrowheads="1"/>
            </p:cNvSpPr>
            <p:nvPr/>
          </p:nvSpPr>
          <p:spPr bwMode="auto">
            <a:xfrm>
              <a:off x="8369300" y="1371600"/>
              <a:ext cx="153988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32" name="Oval 75"/>
            <p:cNvSpPr>
              <a:spLocks noChangeArrowheads="1"/>
            </p:cNvSpPr>
            <p:nvPr/>
          </p:nvSpPr>
          <p:spPr bwMode="auto">
            <a:xfrm>
              <a:off x="7639050" y="2101850"/>
              <a:ext cx="153988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33" name="Line 76"/>
            <p:cNvSpPr>
              <a:spLocks noChangeShapeType="1"/>
            </p:cNvSpPr>
            <p:nvPr/>
          </p:nvSpPr>
          <p:spPr bwMode="auto">
            <a:xfrm flipV="1">
              <a:off x="7754938" y="1985963"/>
              <a:ext cx="153987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34" name="Line 77"/>
            <p:cNvSpPr>
              <a:spLocks noChangeShapeType="1"/>
            </p:cNvSpPr>
            <p:nvPr/>
          </p:nvSpPr>
          <p:spPr bwMode="auto">
            <a:xfrm flipV="1">
              <a:off x="8023225" y="1717675"/>
              <a:ext cx="152400" cy="152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35" name="Line 78"/>
            <p:cNvSpPr>
              <a:spLocks noChangeShapeType="1"/>
            </p:cNvSpPr>
            <p:nvPr/>
          </p:nvSpPr>
          <p:spPr bwMode="auto">
            <a:xfrm flipV="1">
              <a:off x="8253413" y="1487488"/>
              <a:ext cx="153987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36" name="Oval 79"/>
            <p:cNvSpPr>
              <a:spLocks noChangeArrowheads="1"/>
            </p:cNvSpPr>
            <p:nvPr/>
          </p:nvSpPr>
          <p:spPr bwMode="auto">
            <a:xfrm>
              <a:off x="7931150" y="2303463"/>
              <a:ext cx="153988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37" name="Oval 80"/>
            <p:cNvSpPr>
              <a:spLocks noChangeArrowheads="1"/>
            </p:cNvSpPr>
            <p:nvPr/>
          </p:nvSpPr>
          <p:spPr bwMode="auto">
            <a:xfrm>
              <a:off x="8178800" y="2062163"/>
              <a:ext cx="153988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38" name="Oval 81"/>
            <p:cNvSpPr>
              <a:spLocks noChangeArrowheads="1"/>
            </p:cNvSpPr>
            <p:nvPr/>
          </p:nvSpPr>
          <p:spPr bwMode="auto">
            <a:xfrm>
              <a:off x="8408988" y="1831975"/>
              <a:ext cx="153987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39" name="Oval 82"/>
            <p:cNvSpPr>
              <a:spLocks noChangeArrowheads="1"/>
            </p:cNvSpPr>
            <p:nvPr/>
          </p:nvSpPr>
          <p:spPr bwMode="auto">
            <a:xfrm>
              <a:off x="7678738" y="2562225"/>
              <a:ext cx="153987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40" name="Line 83"/>
            <p:cNvSpPr>
              <a:spLocks noChangeShapeType="1"/>
            </p:cNvSpPr>
            <p:nvPr/>
          </p:nvSpPr>
          <p:spPr bwMode="auto">
            <a:xfrm flipV="1">
              <a:off x="7794625" y="2446338"/>
              <a:ext cx="153988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41" name="Line 84"/>
            <p:cNvSpPr>
              <a:spLocks noChangeShapeType="1"/>
            </p:cNvSpPr>
            <p:nvPr/>
          </p:nvSpPr>
          <p:spPr bwMode="auto">
            <a:xfrm flipV="1">
              <a:off x="8062913" y="2178050"/>
              <a:ext cx="153987" cy="1539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42" name="Line 85"/>
            <p:cNvSpPr>
              <a:spLocks noChangeShapeType="1"/>
            </p:cNvSpPr>
            <p:nvPr/>
          </p:nvSpPr>
          <p:spPr bwMode="auto">
            <a:xfrm flipV="1">
              <a:off x="8293100" y="1947863"/>
              <a:ext cx="153988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43" name="Line 86"/>
            <p:cNvSpPr>
              <a:spLocks noChangeShapeType="1"/>
            </p:cNvSpPr>
            <p:nvPr/>
          </p:nvSpPr>
          <p:spPr bwMode="auto">
            <a:xfrm>
              <a:off x="7716838" y="2254250"/>
              <a:ext cx="0" cy="307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44" name="Line 87"/>
            <p:cNvSpPr>
              <a:spLocks noChangeShapeType="1"/>
            </p:cNvSpPr>
            <p:nvPr/>
          </p:nvSpPr>
          <p:spPr bwMode="auto">
            <a:xfrm>
              <a:off x="7985125" y="1985963"/>
              <a:ext cx="0" cy="307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45" name="Line 88"/>
            <p:cNvSpPr>
              <a:spLocks noChangeShapeType="1"/>
            </p:cNvSpPr>
            <p:nvPr/>
          </p:nvSpPr>
          <p:spPr bwMode="auto">
            <a:xfrm>
              <a:off x="8215313" y="1755775"/>
              <a:ext cx="0" cy="3063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46" name="Line 89"/>
            <p:cNvSpPr>
              <a:spLocks noChangeShapeType="1"/>
            </p:cNvSpPr>
            <p:nvPr/>
          </p:nvSpPr>
          <p:spPr bwMode="auto">
            <a:xfrm>
              <a:off x="8445500" y="1525588"/>
              <a:ext cx="0" cy="3063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47" name="Oval 90"/>
            <p:cNvSpPr>
              <a:spLocks noChangeArrowheads="1"/>
            </p:cNvSpPr>
            <p:nvPr/>
          </p:nvSpPr>
          <p:spPr bwMode="auto">
            <a:xfrm>
              <a:off x="7958138" y="2824163"/>
              <a:ext cx="153987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48" name="Oval 91"/>
            <p:cNvSpPr>
              <a:spLocks noChangeArrowheads="1"/>
            </p:cNvSpPr>
            <p:nvPr/>
          </p:nvSpPr>
          <p:spPr bwMode="auto">
            <a:xfrm>
              <a:off x="8205788" y="2582863"/>
              <a:ext cx="153987" cy="153987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49" name="Oval 92"/>
            <p:cNvSpPr>
              <a:spLocks noChangeArrowheads="1"/>
            </p:cNvSpPr>
            <p:nvPr/>
          </p:nvSpPr>
          <p:spPr bwMode="auto">
            <a:xfrm>
              <a:off x="8435975" y="2352675"/>
              <a:ext cx="153988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0" name="Oval 93"/>
            <p:cNvSpPr>
              <a:spLocks noChangeArrowheads="1"/>
            </p:cNvSpPr>
            <p:nvPr/>
          </p:nvSpPr>
          <p:spPr bwMode="auto">
            <a:xfrm>
              <a:off x="7705725" y="3082925"/>
              <a:ext cx="153988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1" name="Line 94"/>
            <p:cNvSpPr>
              <a:spLocks noChangeShapeType="1"/>
            </p:cNvSpPr>
            <p:nvPr/>
          </p:nvSpPr>
          <p:spPr bwMode="auto">
            <a:xfrm flipV="1">
              <a:off x="7821613" y="2967038"/>
              <a:ext cx="153987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2" name="Line 95"/>
            <p:cNvSpPr>
              <a:spLocks noChangeShapeType="1"/>
            </p:cNvSpPr>
            <p:nvPr/>
          </p:nvSpPr>
          <p:spPr bwMode="auto">
            <a:xfrm flipV="1">
              <a:off x="8089900" y="2698750"/>
              <a:ext cx="152400" cy="152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3" name="Line 96"/>
            <p:cNvSpPr>
              <a:spLocks noChangeShapeType="1"/>
            </p:cNvSpPr>
            <p:nvPr/>
          </p:nvSpPr>
          <p:spPr bwMode="auto">
            <a:xfrm flipV="1">
              <a:off x="8320088" y="2468563"/>
              <a:ext cx="153987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4" name="Oval 97"/>
            <p:cNvSpPr>
              <a:spLocks noChangeArrowheads="1"/>
            </p:cNvSpPr>
            <p:nvPr/>
          </p:nvSpPr>
          <p:spPr bwMode="auto">
            <a:xfrm>
              <a:off x="7997825" y="3284538"/>
              <a:ext cx="153988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5" name="Oval 98"/>
            <p:cNvSpPr>
              <a:spLocks noChangeArrowheads="1"/>
            </p:cNvSpPr>
            <p:nvPr/>
          </p:nvSpPr>
          <p:spPr bwMode="auto">
            <a:xfrm>
              <a:off x="8245475" y="3043238"/>
              <a:ext cx="153988" cy="153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6" name="Oval 99"/>
            <p:cNvSpPr>
              <a:spLocks noChangeArrowheads="1"/>
            </p:cNvSpPr>
            <p:nvPr/>
          </p:nvSpPr>
          <p:spPr bwMode="auto">
            <a:xfrm>
              <a:off x="8475663" y="2813050"/>
              <a:ext cx="153987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7" name="Oval 100"/>
            <p:cNvSpPr>
              <a:spLocks noChangeArrowheads="1"/>
            </p:cNvSpPr>
            <p:nvPr/>
          </p:nvSpPr>
          <p:spPr bwMode="auto">
            <a:xfrm>
              <a:off x="7745413" y="3543300"/>
              <a:ext cx="153987" cy="1539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8" name="Line 101"/>
            <p:cNvSpPr>
              <a:spLocks noChangeShapeType="1"/>
            </p:cNvSpPr>
            <p:nvPr/>
          </p:nvSpPr>
          <p:spPr bwMode="auto">
            <a:xfrm flipV="1">
              <a:off x="7861300" y="3427413"/>
              <a:ext cx="153988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9" name="Line 102"/>
            <p:cNvSpPr>
              <a:spLocks noChangeShapeType="1"/>
            </p:cNvSpPr>
            <p:nvPr/>
          </p:nvSpPr>
          <p:spPr bwMode="auto">
            <a:xfrm flipV="1">
              <a:off x="8129588" y="3159125"/>
              <a:ext cx="153987" cy="1539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0" name="Line 103"/>
            <p:cNvSpPr>
              <a:spLocks noChangeShapeType="1"/>
            </p:cNvSpPr>
            <p:nvPr/>
          </p:nvSpPr>
          <p:spPr bwMode="auto">
            <a:xfrm flipV="1">
              <a:off x="8359775" y="2928938"/>
              <a:ext cx="153988" cy="15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1" name="Line 104"/>
            <p:cNvSpPr>
              <a:spLocks noChangeShapeType="1"/>
            </p:cNvSpPr>
            <p:nvPr/>
          </p:nvSpPr>
          <p:spPr bwMode="auto">
            <a:xfrm>
              <a:off x="7783513" y="3235325"/>
              <a:ext cx="0" cy="307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2" name="Line 105"/>
            <p:cNvSpPr>
              <a:spLocks noChangeShapeType="1"/>
            </p:cNvSpPr>
            <p:nvPr/>
          </p:nvSpPr>
          <p:spPr bwMode="auto">
            <a:xfrm>
              <a:off x="8051800" y="2967038"/>
              <a:ext cx="0" cy="307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3" name="Line 106"/>
            <p:cNvSpPr>
              <a:spLocks noChangeShapeType="1"/>
            </p:cNvSpPr>
            <p:nvPr/>
          </p:nvSpPr>
          <p:spPr bwMode="auto">
            <a:xfrm>
              <a:off x="8281988" y="2736850"/>
              <a:ext cx="0" cy="3063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4" name="Line 107"/>
            <p:cNvSpPr>
              <a:spLocks noChangeShapeType="1"/>
            </p:cNvSpPr>
            <p:nvPr/>
          </p:nvSpPr>
          <p:spPr bwMode="auto">
            <a:xfrm>
              <a:off x="8512175" y="2506663"/>
              <a:ext cx="0" cy="3063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5" name="Line 108"/>
            <p:cNvSpPr>
              <a:spLocks noChangeShapeType="1"/>
            </p:cNvSpPr>
            <p:nvPr/>
          </p:nvSpPr>
          <p:spPr bwMode="auto">
            <a:xfrm>
              <a:off x="7754938" y="2716213"/>
              <a:ext cx="0" cy="384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6" name="Line 109"/>
            <p:cNvSpPr>
              <a:spLocks noChangeShapeType="1"/>
            </p:cNvSpPr>
            <p:nvPr/>
          </p:nvSpPr>
          <p:spPr bwMode="auto">
            <a:xfrm>
              <a:off x="8023225" y="2446338"/>
              <a:ext cx="0" cy="384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7" name="Line 110"/>
            <p:cNvSpPr>
              <a:spLocks noChangeShapeType="1"/>
            </p:cNvSpPr>
            <p:nvPr/>
          </p:nvSpPr>
          <p:spPr bwMode="auto">
            <a:xfrm>
              <a:off x="8253413" y="2216150"/>
              <a:ext cx="0" cy="384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8" name="Line 111"/>
            <p:cNvSpPr>
              <a:spLocks noChangeShapeType="1"/>
            </p:cNvSpPr>
            <p:nvPr/>
          </p:nvSpPr>
          <p:spPr bwMode="auto">
            <a:xfrm>
              <a:off x="8485188" y="1985963"/>
              <a:ext cx="0" cy="3460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9" name="Line 112"/>
            <p:cNvSpPr>
              <a:spLocks noChangeShapeType="1"/>
            </p:cNvSpPr>
            <p:nvPr/>
          </p:nvSpPr>
          <p:spPr bwMode="auto">
            <a:xfrm>
              <a:off x="7016750" y="2678113"/>
              <a:ext cx="119062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70" name="Text Box 113"/>
            <p:cNvSpPr txBox="1">
              <a:spLocks noChangeArrowheads="1"/>
            </p:cNvSpPr>
            <p:nvPr/>
          </p:nvSpPr>
          <p:spPr bwMode="auto">
            <a:xfrm>
              <a:off x="6400005" y="3990975"/>
              <a:ext cx="8540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i="1" dirty="0">
                  <a:latin typeface="Calibri Light" panose="020F0302020204030204" pitchFamily="34" charset="0"/>
                </a:rPr>
                <a:t>current</a:t>
              </a:r>
              <a:endParaRPr lang="en-US" i="1" baseline="-25000" dirty="0">
                <a:latin typeface="Calibri Light" panose="020F0302020204030204" pitchFamily="34" charset="0"/>
              </a:endParaRPr>
            </a:p>
          </p:txBody>
        </p:sp>
        <p:sp>
          <p:nvSpPr>
            <p:cNvPr id="171" name="Text Box 113"/>
            <p:cNvSpPr txBox="1">
              <a:spLocks noChangeArrowheads="1"/>
            </p:cNvSpPr>
            <p:nvPr/>
          </p:nvSpPr>
          <p:spPr bwMode="auto">
            <a:xfrm>
              <a:off x="7929828" y="3984181"/>
              <a:ext cx="5788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i="1" dirty="0">
                  <a:latin typeface="Calibri Light" panose="020F0302020204030204" pitchFamily="34" charset="0"/>
                </a:rPr>
                <a:t>next</a:t>
              </a:r>
              <a:endParaRPr lang="en-US" i="1" baseline="-25000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60406" y="5048071"/>
            <a:ext cx="65473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+mn-lt"/>
              </a:rPr>
              <a:t>Jacobi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+mn-lt"/>
              </a:rPr>
              <a:t>Topology: structured (grid)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+mn-lt"/>
              </a:rPr>
              <a:t>Active nodes: topology-driven (all nodes of next grid), unordered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+mn-lt"/>
              </a:rPr>
              <a:t>Operator: local computation for </a:t>
            </a:r>
            <a:r>
              <a:rPr lang="en-US" i="1" dirty="0">
                <a:solidFill>
                  <a:schemeClr val="accent1"/>
                </a:solidFill>
                <a:latin typeface="+mn-lt"/>
              </a:rPr>
              <a:t>next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, reader for </a:t>
            </a:r>
            <a:r>
              <a:rPr lang="en-US" i="1" dirty="0">
                <a:solidFill>
                  <a:schemeClr val="accent1"/>
                </a:solidFill>
                <a:latin typeface="+mn-lt"/>
              </a:rPr>
              <a:t>current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</a:t>
            </a:r>
          </a:p>
          <a:p>
            <a:r>
              <a:rPr lang="en-US" dirty="0">
                <a:solidFill>
                  <a:schemeClr val="accent1"/>
                </a:solidFill>
                <a:latin typeface="+mn-lt"/>
              </a:rPr>
              <a:t>What graph algorithm does this remind you of?</a:t>
            </a:r>
          </a:p>
        </p:txBody>
      </p:sp>
    </p:spTree>
    <p:extLst>
      <p:ext uri="{BB962C8B-B14F-4D97-AF65-F5344CB8AC3E}">
        <p14:creationId xmlns:p14="http://schemas.microsoft.com/office/powerpoint/2010/main" val="1443867168"/>
      </p:ext>
    </p:extLst>
  </p:cSld>
  <p:clrMapOvr>
    <a:masterClrMapping/>
  </p:clrMapOvr>
  <p:transition advTm="151187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Summary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484312"/>
            <a:ext cx="4648200" cy="4419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000" dirty="0">
                <a:latin typeface="Calibri Light" panose="020F0302020204030204" pitchFamily="34" charset="0"/>
              </a:rPr>
              <a:t>Finite-difference methods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Calibri Light" panose="020F0302020204030204" pitchFamily="34" charset="0"/>
              </a:rPr>
              <a:t>can be used to find approximate solutions to ode’s and </a:t>
            </a:r>
            <a:r>
              <a:rPr lang="en-US" sz="1800" dirty="0" err="1">
                <a:latin typeface="Calibri Light" panose="020F0302020204030204" pitchFamily="34" charset="0"/>
              </a:rPr>
              <a:t>pde’s</a:t>
            </a:r>
            <a:endParaRPr lang="en-US" sz="1800" dirty="0">
              <a:latin typeface="Calibri Light" panose="020F030202020403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Calibri Light" panose="020F0302020204030204" pitchFamily="34" charset="0"/>
              </a:rPr>
              <a:t>Explicit methods: (e.g.) forward-Euler require matrix-vector multiplication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Calibri Light" panose="020F0302020204030204" pitchFamily="34" charset="0"/>
              </a:rPr>
              <a:t>Implicit methods: (e.g.) backward-Euler or centered differences require solving linear system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>
                <a:latin typeface="Calibri Light" panose="020F0302020204030204" pitchFamily="34" charset="0"/>
              </a:rPr>
              <a:t>Many large-scale computational science simulations use these methods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>
                <a:latin typeface="Calibri Light" panose="020F0302020204030204" pitchFamily="34" charset="0"/>
              </a:rPr>
              <a:t>Time step or grid step needs to be constant and is determined by highest-frequency phenomenon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Calibri Light" panose="020F0302020204030204" pitchFamily="34" charset="0"/>
              </a:rPr>
              <a:t>can be inefficient for when frequency varies widely in domain of interest</a:t>
            </a:r>
          </a:p>
          <a:p>
            <a:pPr eaLnBrk="1" hangingPunct="1">
              <a:lnSpc>
                <a:spcPct val="80000"/>
              </a:lnSpc>
            </a:pPr>
            <a:endParaRPr lang="en-US" sz="2000" dirty="0">
              <a:latin typeface="Calibri Light" panose="020F0302020204030204" pitchFamily="34" charset="0"/>
            </a:endParaRPr>
          </a:p>
        </p:txBody>
      </p:sp>
      <p:sp>
        <p:nvSpPr>
          <p:cNvPr id="34820" name="Line 5"/>
          <p:cNvSpPr>
            <a:spLocks noChangeShapeType="1"/>
          </p:cNvSpPr>
          <p:nvPr/>
        </p:nvSpPr>
        <p:spPr bwMode="auto">
          <a:xfrm flipV="1">
            <a:off x="5715000" y="25908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4821" name="Line 6"/>
          <p:cNvSpPr>
            <a:spLocks noChangeShapeType="1"/>
          </p:cNvSpPr>
          <p:nvPr/>
        </p:nvSpPr>
        <p:spPr bwMode="auto">
          <a:xfrm>
            <a:off x="5715000" y="44196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4822" name="Freeform 7"/>
          <p:cNvSpPr>
            <a:spLocks/>
          </p:cNvSpPr>
          <p:nvPr/>
        </p:nvSpPr>
        <p:spPr bwMode="auto">
          <a:xfrm>
            <a:off x="5715000" y="2870200"/>
            <a:ext cx="2286000" cy="939800"/>
          </a:xfrm>
          <a:custGeom>
            <a:avLst/>
            <a:gdLst>
              <a:gd name="T0" fmla="*/ 0 w 2056"/>
              <a:gd name="T1" fmla="*/ 2147483647 h 592"/>
              <a:gd name="T2" fmla="*/ 2147483647 w 2056"/>
              <a:gd name="T3" fmla="*/ 2147483647 h 592"/>
              <a:gd name="T4" fmla="*/ 2147483647 w 2056"/>
              <a:gd name="T5" fmla="*/ 2147483647 h 592"/>
              <a:gd name="T6" fmla="*/ 2147483647 w 2056"/>
              <a:gd name="T7" fmla="*/ 2147483647 h 592"/>
              <a:gd name="T8" fmla="*/ 2147483647 w 2056"/>
              <a:gd name="T9" fmla="*/ 2147483647 h 592"/>
              <a:gd name="T10" fmla="*/ 2147483647 w 2056"/>
              <a:gd name="T11" fmla="*/ 2147483647 h 592"/>
              <a:gd name="T12" fmla="*/ 2147483647 w 2056"/>
              <a:gd name="T13" fmla="*/ 2147483647 h 592"/>
              <a:gd name="T14" fmla="*/ 2147483647 w 2056"/>
              <a:gd name="T15" fmla="*/ 2147483647 h 592"/>
              <a:gd name="T16" fmla="*/ 2147483647 w 2056"/>
              <a:gd name="T17" fmla="*/ 2147483647 h 592"/>
              <a:gd name="T18" fmla="*/ 2147483647 w 2056"/>
              <a:gd name="T19" fmla="*/ 2147483647 h 592"/>
              <a:gd name="T20" fmla="*/ 2147483647 w 2056"/>
              <a:gd name="T21" fmla="*/ 2147483647 h 592"/>
              <a:gd name="T22" fmla="*/ 2147483647 w 2056"/>
              <a:gd name="T23" fmla="*/ 2147483647 h 592"/>
              <a:gd name="T24" fmla="*/ 2147483647 w 2056"/>
              <a:gd name="T25" fmla="*/ 2147483647 h 592"/>
              <a:gd name="T26" fmla="*/ 2147483647 w 2056"/>
              <a:gd name="T27" fmla="*/ 2147483647 h 592"/>
              <a:gd name="T28" fmla="*/ 2147483647 w 2056"/>
              <a:gd name="T29" fmla="*/ 2147483647 h 592"/>
              <a:gd name="T30" fmla="*/ 2147483647 w 2056"/>
              <a:gd name="T31" fmla="*/ 2147483647 h 592"/>
              <a:gd name="T32" fmla="*/ 2147483647 w 2056"/>
              <a:gd name="T33" fmla="*/ 2147483647 h 592"/>
              <a:gd name="T34" fmla="*/ 2147483647 w 2056"/>
              <a:gd name="T35" fmla="*/ 2147483647 h 592"/>
              <a:gd name="T36" fmla="*/ 2147483647 w 2056"/>
              <a:gd name="T37" fmla="*/ 2147483647 h 59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056"/>
              <a:gd name="T58" fmla="*/ 0 h 592"/>
              <a:gd name="T59" fmla="*/ 2056 w 2056"/>
              <a:gd name="T60" fmla="*/ 592 h 59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056" h="592">
                <a:moveTo>
                  <a:pt x="0" y="488"/>
                </a:moveTo>
                <a:cubicBezTo>
                  <a:pt x="128" y="448"/>
                  <a:pt x="256" y="408"/>
                  <a:pt x="336" y="344"/>
                </a:cubicBezTo>
                <a:cubicBezTo>
                  <a:pt x="416" y="280"/>
                  <a:pt x="448" y="136"/>
                  <a:pt x="480" y="104"/>
                </a:cubicBezTo>
                <a:cubicBezTo>
                  <a:pt x="512" y="72"/>
                  <a:pt x="512" y="88"/>
                  <a:pt x="528" y="152"/>
                </a:cubicBezTo>
                <a:cubicBezTo>
                  <a:pt x="544" y="216"/>
                  <a:pt x="568" y="416"/>
                  <a:pt x="576" y="488"/>
                </a:cubicBezTo>
                <a:cubicBezTo>
                  <a:pt x="584" y="560"/>
                  <a:pt x="568" y="592"/>
                  <a:pt x="576" y="584"/>
                </a:cubicBezTo>
                <a:cubicBezTo>
                  <a:pt x="584" y="576"/>
                  <a:pt x="608" y="512"/>
                  <a:pt x="624" y="440"/>
                </a:cubicBezTo>
                <a:cubicBezTo>
                  <a:pt x="640" y="368"/>
                  <a:pt x="648" y="208"/>
                  <a:pt x="672" y="152"/>
                </a:cubicBezTo>
                <a:cubicBezTo>
                  <a:pt x="696" y="96"/>
                  <a:pt x="744" y="64"/>
                  <a:pt x="768" y="104"/>
                </a:cubicBezTo>
                <a:cubicBezTo>
                  <a:pt x="792" y="144"/>
                  <a:pt x="800" y="320"/>
                  <a:pt x="816" y="392"/>
                </a:cubicBezTo>
                <a:cubicBezTo>
                  <a:pt x="832" y="464"/>
                  <a:pt x="848" y="520"/>
                  <a:pt x="864" y="536"/>
                </a:cubicBezTo>
                <a:cubicBezTo>
                  <a:pt x="880" y="552"/>
                  <a:pt x="896" y="560"/>
                  <a:pt x="912" y="488"/>
                </a:cubicBezTo>
                <a:cubicBezTo>
                  <a:pt x="928" y="416"/>
                  <a:pt x="944" y="176"/>
                  <a:pt x="960" y="104"/>
                </a:cubicBezTo>
                <a:cubicBezTo>
                  <a:pt x="976" y="32"/>
                  <a:pt x="992" y="0"/>
                  <a:pt x="1008" y="56"/>
                </a:cubicBezTo>
                <a:cubicBezTo>
                  <a:pt x="1024" y="112"/>
                  <a:pt x="1008" y="392"/>
                  <a:pt x="1056" y="440"/>
                </a:cubicBezTo>
                <a:cubicBezTo>
                  <a:pt x="1104" y="488"/>
                  <a:pt x="1200" y="392"/>
                  <a:pt x="1296" y="344"/>
                </a:cubicBezTo>
                <a:cubicBezTo>
                  <a:pt x="1392" y="296"/>
                  <a:pt x="1544" y="176"/>
                  <a:pt x="1632" y="152"/>
                </a:cubicBezTo>
                <a:cubicBezTo>
                  <a:pt x="1720" y="128"/>
                  <a:pt x="1760" y="200"/>
                  <a:pt x="1824" y="200"/>
                </a:cubicBezTo>
                <a:cubicBezTo>
                  <a:pt x="1888" y="200"/>
                  <a:pt x="2056" y="72"/>
                  <a:pt x="2016" y="15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9FE026-E5C1-4004-9771-1DAE2B273F9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Methods</a:t>
            </a: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158646" y="4953000"/>
            <a:ext cx="1301958" cy="646331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Physical 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Phenomena</a:t>
            </a:r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1353583" y="4038600"/>
            <a:ext cx="1296509" cy="646331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Continuous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Models</a:t>
            </a:r>
          </a:p>
        </p:txBody>
      </p:sp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1423190" y="5867400"/>
            <a:ext cx="992195" cy="646331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Discrete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Models</a:t>
            </a:r>
          </a:p>
        </p:txBody>
      </p:sp>
      <p:sp>
        <p:nvSpPr>
          <p:cNvPr id="4102" name="Text Box 9"/>
          <p:cNvSpPr txBox="1">
            <a:spLocks noChangeArrowheads="1"/>
          </p:cNvSpPr>
          <p:nvPr/>
        </p:nvSpPr>
        <p:spPr bwMode="auto">
          <a:xfrm>
            <a:off x="2922527" y="1752600"/>
            <a:ext cx="1759071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Finite-difference</a:t>
            </a:r>
          </a:p>
        </p:txBody>
      </p:sp>
      <p:sp>
        <p:nvSpPr>
          <p:cNvPr id="4103" name="Text Box 10"/>
          <p:cNvSpPr txBox="1">
            <a:spLocks noChangeArrowheads="1"/>
          </p:cNvSpPr>
          <p:nvPr/>
        </p:nvSpPr>
        <p:spPr bwMode="auto">
          <a:xfrm>
            <a:off x="2901076" y="3311525"/>
            <a:ext cx="1592423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Finite-element</a:t>
            </a:r>
          </a:p>
        </p:txBody>
      </p:sp>
      <p:sp>
        <p:nvSpPr>
          <p:cNvPr id="4104" name="Text Box 11"/>
          <p:cNvSpPr txBox="1">
            <a:spLocks noChangeArrowheads="1"/>
          </p:cNvSpPr>
          <p:nvPr/>
        </p:nvSpPr>
        <p:spPr bwMode="auto">
          <a:xfrm>
            <a:off x="2981545" y="4881563"/>
            <a:ext cx="1037785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Spectral </a:t>
            </a:r>
          </a:p>
        </p:txBody>
      </p:sp>
      <p:sp>
        <p:nvSpPr>
          <p:cNvPr id="4105" name="Text Box 12"/>
          <p:cNvSpPr txBox="1">
            <a:spLocks noChangeArrowheads="1"/>
          </p:cNvSpPr>
          <p:nvPr/>
        </p:nvSpPr>
        <p:spPr bwMode="auto">
          <a:xfrm>
            <a:off x="4890040" y="1184275"/>
            <a:ext cx="840295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Explicit</a:t>
            </a:r>
          </a:p>
        </p:txBody>
      </p:sp>
      <p:sp>
        <p:nvSpPr>
          <p:cNvPr id="4106" name="Text Box 13"/>
          <p:cNvSpPr txBox="1">
            <a:spLocks noChangeArrowheads="1"/>
          </p:cNvSpPr>
          <p:nvPr/>
        </p:nvSpPr>
        <p:spPr bwMode="auto">
          <a:xfrm>
            <a:off x="4826000" y="2255838"/>
            <a:ext cx="904875" cy="376237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Implicit</a:t>
            </a:r>
          </a:p>
        </p:txBody>
      </p:sp>
      <p:sp>
        <p:nvSpPr>
          <p:cNvPr id="4107" name="Text Box 14"/>
          <p:cNvSpPr txBox="1">
            <a:spLocks noChangeArrowheads="1"/>
          </p:cNvSpPr>
          <p:nvPr/>
        </p:nvSpPr>
        <p:spPr bwMode="auto">
          <a:xfrm>
            <a:off x="7239000" y="381000"/>
            <a:ext cx="727075" cy="376238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MVM</a:t>
            </a:r>
          </a:p>
        </p:txBody>
      </p:sp>
      <p:sp>
        <p:nvSpPr>
          <p:cNvPr id="4108" name="Text Box 15"/>
          <p:cNvSpPr txBox="1">
            <a:spLocks noChangeArrowheads="1"/>
          </p:cNvSpPr>
          <p:nvPr/>
        </p:nvSpPr>
        <p:spPr bwMode="auto">
          <a:xfrm>
            <a:off x="6231622" y="2255838"/>
            <a:ext cx="646331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Ax=b</a:t>
            </a:r>
          </a:p>
        </p:txBody>
      </p:sp>
      <p:sp>
        <p:nvSpPr>
          <p:cNvPr id="4109" name="Text Box 16"/>
          <p:cNvSpPr txBox="1">
            <a:spLocks noChangeArrowheads="1"/>
          </p:cNvSpPr>
          <p:nvPr/>
        </p:nvSpPr>
        <p:spPr bwMode="auto">
          <a:xfrm>
            <a:off x="7384404" y="2819400"/>
            <a:ext cx="1420517" cy="923330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Direct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methods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(</a:t>
            </a:r>
            <a:r>
              <a:rPr lang="en-US" dirty="0" err="1">
                <a:latin typeface="Calibri Light" panose="020F0302020204030204" pitchFamily="34" charset="0"/>
              </a:rPr>
              <a:t>Cholesky,LU</a:t>
            </a:r>
            <a:r>
              <a:rPr lang="en-US" dirty="0"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4110" name="Text Box 17"/>
          <p:cNvSpPr txBox="1">
            <a:spLocks noChangeArrowheads="1"/>
          </p:cNvSpPr>
          <p:nvPr/>
        </p:nvSpPr>
        <p:spPr bwMode="auto">
          <a:xfrm>
            <a:off x="7426474" y="1600200"/>
            <a:ext cx="1380826" cy="923330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Iterative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methods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(</a:t>
            </a:r>
            <a:r>
              <a:rPr lang="en-US" dirty="0" err="1">
                <a:latin typeface="Calibri Light" panose="020F0302020204030204" pitchFamily="34" charset="0"/>
              </a:rPr>
              <a:t>Jacobi,CG</a:t>
            </a:r>
            <a:r>
              <a:rPr lang="en-US" dirty="0">
                <a:latin typeface="Calibri Light" panose="020F0302020204030204" pitchFamily="34" charset="0"/>
              </a:rPr>
              <a:t>,..)</a:t>
            </a:r>
          </a:p>
        </p:txBody>
      </p:sp>
      <p:sp>
        <p:nvSpPr>
          <p:cNvPr id="4111" name="Line 18"/>
          <p:cNvSpPr>
            <a:spLocks noChangeShapeType="1"/>
          </p:cNvSpPr>
          <p:nvPr/>
        </p:nvSpPr>
        <p:spPr bwMode="auto">
          <a:xfrm>
            <a:off x="533400" y="5605463"/>
            <a:ext cx="838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12" name="Line 19"/>
          <p:cNvSpPr>
            <a:spLocks noChangeShapeType="1"/>
          </p:cNvSpPr>
          <p:nvPr/>
        </p:nvSpPr>
        <p:spPr bwMode="auto">
          <a:xfrm flipV="1">
            <a:off x="457200" y="4267200"/>
            <a:ext cx="838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13" name="Line 20"/>
          <p:cNvSpPr>
            <a:spLocks noChangeShapeType="1"/>
          </p:cNvSpPr>
          <p:nvPr/>
        </p:nvSpPr>
        <p:spPr bwMode="auto">
          <a:xfrm flipV="1">
            <a:off x="2057400" y="3505200"/>
            <a:ext cx="762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14" name="Line 21"/>
          <p:cNvSpPr>
            <a:spLocks noChangeShapeType="1"/>
          </p:cNvSpPr>
          <p:nvPr/>
        </p:nvSpPr>
        <p:spPr bwMode="auto">
          <a:xfrm>
            <a:off x="1919288" y="4689475"/>
            <a:ext cx="976312" cy="415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15" name="Line 22"/>
          <p:cNvSpPr>
            <a:spLocks noChangeShapeType="1"/>
          </p:cNvSpPr>
          <p:nvPr/>
        </p:nvSpPr>
        <p:spPr bwMode="auto">
          <a:xfrm flipV="1">
            <a:off x="1828800" y="1905000"/>
            <a:ext cx="9906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16" name="Line 23"/>
          <p:cNvSpPr>
            <a:spLocks noChangeShapeType="1"/>
          </p:cNvSpPr>
          <p:nvPr/>
        </p:nvSpPr>
        <p:spPr bwMode="auto">
          <a:xfrm flipV="1">
            <a:off x="3886200" y="1371600"/>
            <a:ext cx="990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17" name="Line 24"/>
          <p:cNvSpPr>
            <a:spLocks noChangeShapeType="1"/>
          </p:cNvSpPr>
          <p:nvPr/>
        </p:nvSpPr>
        <p:spPr bwMode="auto">
          <a:xfrm>
            <a:off x="3886200" y="2133600"/>
            <a:ext cx="914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18" name="Line 25"/>
          <p:cNvSpPr>
            <a:spLocks noChangeShapeType="1"/>
          </p:cNvSpPr>
          <p:nvPr/>
        </p:nvSpPr>
        <p:spPr bwMode="auto">
          <a:xfrm flipV="1">
            <a:off x="5791200" y="533400"/>
            <a:ext cx="1447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19" name="Line 26"/>
          <p:cNvSpPr>
            <a:spLocks noChangeShapeType="1"/>
          </p:cNvSpPr>
          <p:nvPr/>
        </p:nvSpPr>
        <p:spPr bwMode="auto">
          <a:xfrm>
            <a:off x="5715000" y="2438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20" name="Line 27"/>
          <p:cNvSpPr>
            <a:spLocks noChangeShapeType="1"/>
          </p:cNvSpPr>
          <p:nvPr/>
        </p:nvSpPr>
        <p:spPr bwMode="auto">
          <a:xfrm flipV="1">
            <a:off x="6934200" y="1981200"/>
            <a:ext cx="381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21" name="Line 28"/>
          <p:cNvSpPr>
            <a:spLocks noChangeShapeType="1"/>
          </p:cNvSpPr>
          <p:nvPr/>
        </p:nvSpPr>
        <p:spPr bwMode="auto">
          <a:xfrm>
            <a:off x="6934200" y="2438400"/>
            <a:ext cx="304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22" name="Line 29"/>
          <p:cNvSpPr>
            <a:spLocks noChangeShapeType="1"/>
          </p:cNvSpPr>
          <p:nvPr/>
        </p:nvSpPr>
        <p:spPr bwMode="auto">
          <a:xfrm flipH="1" flipV="1">
            <a:off x="7620000" y="762000"/>
            <a:ext cx="609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23" name="Text Box 30"/>
          <p:cNvSpPr txBox="1">
            <a:spLocks noChangeArrowheads="1"/>
          </p:cNvSpPr>
          <p:nvPr/>
        </p:nvSpPr>
        <p:spPr bwMode="auto">
          <a:xfrm>
            <a:off x="2971800" y="5867400"/>
            <a:ext cx="2438400" cy="650875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Spatial decomposition 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trees</a:t>
            </a:r>
          </a:p>
        </p:txBody>
      </p:sp>
      <p:sp>
        <p:nvSpPr>
          <p:cNvPr id="4124" name="Line 31"/>
          <p:cNvSpPr>
            <a:spLocks noChangeShapeType="1"/>
          </p:cNvSpPr>
          <p:nvPr/>
        </p:nvSpPr>
        <p:spPr bwMode="auto">
          <a:xfrm>
            <a:off x="2438400" y="6172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25" name="Text Box 33"/>
          <p:cNvSpPr txBox="1">
            <a:spLocks noChangeArrowheads="1"/>
          </p:cNvSpPr>
          <p:nvPr/>
        </p:nvSpPr>
        <p:spPr bwMode="auto">
          <a:xfrm>
            <a:off x="4949020" y="3863975"/>
            <a:ext cx="1814535" cy="646331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Mesh generation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and refinement </a:t>
            </a:r>
          </a:p>
        </p:txBody>
      </p:sp>
      <p:sp>
        <p:nvSpPr>
          <p:cNvPr id="4126" name="Line 34"/>
          <p:cNvSpPr>
            <a:spLocks noChangeShapeType="1"/>
          </p:cNvSpPr>
          <p:nvPr/>
        </p:nvSpPr>
        <p:spPr bwMode="auto">
          <a:xfrm>
            <a:off x="3886200" y="3657600"/>
            <a:ext cx="990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27" name="Line 35"/>
          <p:cNvSpPr>
            <a:spLocks noChangeShapeType="1"/>
          </p:cNvSpPr>
          <p:nvPr/>
        </p:nvSpPr>
        <p:spPr bwMode="auto">
          <a:xfrm flipV="1">
            <a:off x="3810000" y="2590800"/>
            <a:ext cx="2362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131" name="Text Box 33"/>
          <p:cNvSpPr txBox="1">
            <a:spLocks noChangeArrowheads="1"/>
          </p:cNvSpPr>
          <p:nvPr/>
        </p:nvSpPr>
        <p:spPr bwMode="auto">
          <a:xfrm>
            <a:off x="6756957" y="5268913"/>
            <a:ext cx="508473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FFT</a:t>
            </a:r>
          </a:p>
        </p:txBody>
      </p:sp>
      <p:cxnSp>
        <p:nvCxnSpPr>
          <p:cNvPr id="4132" name="Straight Arrow Connector 38"/>
          <p:cNvCxnSpPr>
            <a:cxnSpLocks noChangeShapeType="1"/>
            <a:stCxn id="4104" idx="3"/>
            <a:endCxn id="4131" idx="1"/>
          </p:cNvCxnSpPr>
          <p:nvPr/>
        </p:nvCxnSpPr>
        <p:spPr bwMode="auto">
          <a:xfrm>
            <a:off x="4019330" y="5066229"/>
            <a:ext cx="2737627" cy="3873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736A45-7688-4549-9659-5DA4512A221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Big picture</a:t>
            </a:r>
          </a:p>
        </p:txBody>
      </p:sp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182466" y="4953000"/>
            <a:ext cx="965392" cy="646331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Physical 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Models</a:t>
            </a:r>
          </a:p>
        </p:txBody>
      </p:sp>
      <p:sp>
        <p:nvSpPr>
          <p:cNvPr id="35844" name="Text Box 5"/>
          <p:cNvSpPr txBox="1">
            <a:spLocks noChangeArrowheads="1"/>
          </p:cNvSpPr>
          <p:nvPr/>
        </p:nvSpPr>
        <p:spPr bwMode="auto">
          <a:xfrm>
            <a:off x="1353583" y="4038600"/>
            <a:ext cx="1296509" cy="646331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Continuous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Models</a:t>
            </a:r>
          </a:p>
        </p:txBody>
      </p:sp>
      <p:sp>
        <p:nvSpPr>
          <p:cNvPr id="35845" name="Text Box 7"/>
          <p:cNvSpPr txBox="1">
            <a:spLocks noChangeArrowheads="1"/>
          </p:cNvSpPr>
          <p:nvPr/>
        </p:nvSpPr>
        <p:spPr bwMode="auto">
          <a:xfrm>
            <a:off x="1423190" y="5867400"/>
            <a:ext cx="992195" cy="646331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Discrete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Models</a:t>
            </a:r>
          </a:p>
        </p:txBody>
      </p:sp>
      <p:sp>
        <p:nvSpPr>
          <p:cNvPr id="35846" name="Text Box 9"/>
          <p:cNvSpPr txBox="1">
            <a:spLocks noChangeArrowheads="1"/>
          </p:cNvSpPr>
          <p:nvPr/>
        </p:nvSpPr>
        <p:spPr bwMode="auto">
          <a:xfrm>
            <a:off x="2922527" y="1752600"/>
            <a:ext cx="1759071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Finite-difference</a:t>
            </a:r>
          </a:p>
        </p:txBody>
      </p:sp>
      <p:sp>
        <p:nvSpPr>
          <p:cNvPr id="35847" name="Text Box 10"/>
          <p:cNvSpPr txBox="1">
            <a:spLocks noChangeArrowheads="1"/>
          </p:cNvSpPr>
          <p:nvPr/>
        </p:nvSpPr>
        <p:spPr bwMode="auto">
          <a:xfrm>
            <a:off x="2901076" y="3311525"/>
            <a:ext cx="1592423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Finite-element</a:t>
            </a:r>
          </a:p>
        </p:txBody>
      </p:sp>
      <p:sp>
        <p:nvSpPr>
          <p:cNvPr id="35848" name="Text Box 12"/>
          <p:cNvSpPr txBox="1">
            <a:spLocks noChangeArrowheads="1"/>
          </p:cNvSpPr>
          <p:nvPr/>
        </p:nvSpPr>
        <p:spPr bwMode="auto">
          <a:xfrm>
            <a:off x="4890040" y="1184275"/>
            <a:ext cx="840295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Explicit</a:t>
            </a:r>
          </a:p>
        </p:txBody>
      </p:sp>
      <p:sp>
        <p:nvSpPr>
          <p:cNvPr id="35849" name="Text Box 13"/>
          <p:cNvSpPr txBox="1">
            <a:spLocks noChangeArrowheads="1"/>
          </p:cNvSpPr>
          <p:nvPr/>
        </p:nvSpPr>
        <p:spPr bwMode="auto">
          <a:xfrm>
            <a:off x="4826000" y="2255838"/>
            <a:ext cx="904875" cy="376237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Implicit</a:t>
            </a:r>
          </a:p>
        </p:txBody>
      </p:sp>
      <p:sp>
        <p:nvSpPr>
          <p:cNvPr id="35850" name="Text Box 14"/>
          <p:cNvSpPr txBox="1">
            <a:spLocks noChangeArrowheads="1"/>
          </p:cNvSpPr>
          <p:nvPr/>
        </p:nvSpPr>
        <p:spPr bwMode="auto">
          <a:xfrm>
            <a:off x="7239000" y="381000"/>
            <a:ext cx="727075" cy="376238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MVM</a:t>
            </a:r>
          </a:p>
        </p:txBody>
      </p:sp>
      <p:sp>
        <p:nvSpPr>
          <p:cNvPr id="35851" name="Text Box 15"/>
          <p:cNvSpPr txBox="1">
            <a:spLocks noChangeArrowheads="1"/>
          </p:cNvSpPr>
          <p:nvPr/>
        </p:nvSpPr>
        <p:spPr bwMode="auto">
          <a:xfrm>
            <a:off x="6231622" y="2255838"/>
            <a:ext cx="646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Ax=b</a:t>
            </a:r>
          </a:p>
        </p:txBody>
      </p:sp>
      <p:sp>
        <p:nvSpPr>
          <p:cNvPr id="35852" name="Text Box 16"/>
          <p:cNvSpPr txBox="1">
            <a:spLocks noChangeArrowheads="1"/>
          </p:cNvSpPr>
          <p:nvPr/>
        </p:nvSpPr>
        <p:spPr bwMode="auto">
          <a:xfrm>
            <a:off x="7384404" y="2819400"/>
            <a:ext cx="1420517" cy="923330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Direct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methods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(</a:t>
            </a:r>
            <a:r>
              <a:rPr lang="en-US" dirty="0" err="1">
                <a:latin typeface="Calibri Light" panose="020F0302020204030204" pitchFamily="34" charset="0"/>
              </a:rPr>
              <a:t>Cholesky,LU</a:t>
            </a:r>
            <a:r>
              <a:rPr lang="en-US" dirty="0"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35853" name="Text Box 17"/>
          <p:cNvSpPr txBox="1">
            <a:spLocks noChangeArrowheads="1"/>
          </p:cNvSpPr>
          <p:nvPr/>
        </p:nvSpPr>
        <p:spPr bwMode="auto">
          <a:xfrm>
            <a:off x="7426474" y="1600200"/>
            <a:ext cx="1380826" cy="923330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Iterative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methods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(</a:t>
            </a:r>
            <a:r>
              <a:rPr lang="en-US" dirty="0" err="1">
                <a:latin typeface="Calibri Light" panose="020F0302020204030204" pitchFamily="34" charset="0"/>
              </a:rPr>
              <a:t>Jacobi,CG</a:t>
            </a:r>
            <a:r>
              <a:rPr lang="en-US" dirty="0">
                <a:latin typeface="Calibri Light" panose="020F0302020204030204" pitchFamily="34" charset="0"/>
              </a:rPr>
              <a:t>,..)</a:t>
            </a:r>
          </a:p>
        </p:txBody>
      </p:sp>
      <p:sp>
        <p:nvSpPr>
          <p:cNvPr id="35854" name="Line 18"/>
          <p:cNvSpPr>
            <a:spLocks noChangeShapeType="1"/>
          </p:cNvSpPr>
          <p:nvPr/>
        </p:nvSpPr>
        <p:spPr bwMode="auto">
          <a:xfrm>
            <a:off x="533400" y="5605463"/>
            <a:ext cx="838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5855" name="Line 19"/>
          <p:cNvSpPr>
            <a:spLocks noChangeShapeType="1"/>
          </p:cNvSpPr>
          <p:nvPr/>
        </p:nvSpPr>
        <p:spPr bwMode="auto">
          <a:xfrm flipV="1">
            <a:off x="457200" y="4267200"/>
            <a:ext cx="838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5856" name="Line 20"/>
          <p:cNvSpPr>
            <a:spLocks noChangeShapeType="1"/>
          </p:cNvSpPr>
          <p:nvPr/>
        </p:nvSpPr>
        <p:spPr bwMode="auto">
          <a:xfrm flipV="1">
            <a:off x="2057400" y="3505200"/>
            <a:ext cx="762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5857" name="Line 22"/>
          <p:cNvSpPr>
            <a:spLocks noChangeShapeType="1"/>
          </p:cNvSpPr>
          <p:nvPr/>
        </p:nvSpPr>
        <p:spPr bwMode="auto">
          <a:xfrm flipV="1">
            <a:off x="1828800" y="1905000"/>
            <a:ext cx="9906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5858" name="Line 23"/>
          <p:cNvSpPr>
            <a:spLocks noChangeShapeType="1"/>
          </p:cNvSpPr>
          <p:nvPr/>
        </p:nvSpPr>
        <p:spPr bwMode="auto">
          <a:xfrm flipV="1">
            <a:off x="3886200" y="1371600"/>
            <a:ext cx="990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5859" name="Line 24"/>
          <p:cNvSpPr>
            <a:spLocks noChangeShapeType="1"/>
          </p:cNvSpPr>
          <p:nvPr/>
        </p:nvSpPr>
        <p:spPr bwMode="auto">
          <a:xfrm>
            <a:off x="3886200" y="2133600"/>
            <a:ext cx="914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5860" name="Line 25"/>
          <p:cNvSpPr>
            <a:spLocks noChangeShapeType="1"/>
          </p:cNvSpPr>
          <p:nvPr/>
        </p:nvSpPr>
        <p:spPr bwMode="auto">
          <a:xfrm flipV="1">
            <a:off x="5791200" y="533400"/>
            <a:ext cx="1447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5861" name="Line 26"/>
          <p:cNvSpPr>
            <a:spLocks noChangeShapeType="1"/>
          </p:cNvSpPr>
          <p:nvPr/>
        </p:nvSpPr>
        <p:spPr bwMode="auto">
          <a:xfrm>
            <a:off x="5715000" y="2438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5862" name="Line 27"/>
          <p:cNvSpPr>
            <a:spLocks noChangeShapeType="1"/>
          </p:cNvSpPr>
          <p:nvPr/>
        </p:nvSpPr>
        <p:spPr bwMode="auto">
          <a:xfrm flipV="1">
            <a:off x="6934200" y="1981200"/>
            <a:ext cx="381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5863" name="Line 28"/>
          <p:cNvSpPr>
            <a:spLocks noChangeShapeType="1"/>
          </p:cNvSpPr>
          <p:nvPr/>
        </p:nvSpPr>
        <p:spPr bwMode="auto">
          <a:xfrm>
            <a:off x="6934200" y="2438400"/>
            <a:ext cx="304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5864" name="Line 29"/>
          <p:cNvSpPr>
            <a:spLocks noChangeShapeType="1"/>
          </p:cNvSpPr>
          <p:nvPr/>
        </p:nvSpPr>
        <p:spPr bwMode="auto">
          <a:xfrm flipH="1" flipV="1">
            <a:off x="7620000" y="762000"/>
            <a:ext cx="609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5865" name="Oval 36"/>
          <p:cNvSpPr>
            <a:spLocks noChangeArrowheads="1"/>
          </p:cNvSpPr>
          <p:nvPr/>
        </p:nvSpPr>
        <p:spPr bwMode="auto">
          <a:xfrm>
            <a:off x="7086600" y="318174"/>
            <a:ext cx="1066800" cy="519351"/>
          </a:xfrm>
          <a:prstGeom prst="ellipse">
            <a:avLst/>
          </a:prstGeom>
          <a:solidFill>
            <a:srgbClr val="FF0000">
              <a:alpha val="54117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5866" name="Oval 39"/>
          <p:cNvSpPr>
            <a:spLocks noChangeArrowheads="1"/>
          </p:cNvSpPr>
          <p:nvPr/>
        </p:nvSpPr>
        <p:spPr bwMode="auto">
          <a:xfrm>
            <a:off x="6999288" y="3023274"/>
            <a:ext cx="2133600" cy="519351"/>
          </a:xfrm>
          <a:prstGeom prst="ellipse">
            <a:avLst/>
          </a:prstGeom>
          <a:solidFill>
            <a:srgbClr val="FF3300">
              <a:alpha val="5294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736A45-7688-4549-9659-5DA4512A221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057400"/>
            <a:ext cx="8229600" cy="2000251"/>
          </a:xfrm>
        </p:spPr>
        <p:txBody>
          <a:bodyPr>
            <a:normAutofit/>
          </a:bodyPr>
          <a:lstStyle/>
          <a:p>
            <a:r>
              <a:rPr lang="en-US" dirty="0"/>
              <a:t>Discrete models:</a:t>
            </a:r>
            <a:br>
              <a:rPr lang="en-US" dirty="0"/>
            </a:br>
            <a:r>
              <a:rPr lang="en-US" dirty="0"/>
              <a:t>Barnes Hut algorithm</a:t>
            </a:r>
          </a:p>
        </p:txBody>
      </p:sp>
    </p:spTree>
    <p:extLst>
      <p:ext uri="{BB962C8B-B14F-4D97-AF65-F5344CB8AC3E}">
        <p14:creationId xmlns:p14="http://schemas.microsoft.com/office/powerpoint/2010/main" val="9777085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Physical system simulation (time evolution)</a:t>
            </a:r>
          </a:p>
          <a:p>
            <a:pPr lvl="1"/>
            <a:r>
              <a:rPr lang="en-US" dirty="0"/>
              <a:t>System consists of </a:t>
            </a:r>
            <a:r>
              <a:rPr lang="en-US" dirty="0">
                <a:solidFill>
                  <a:srgbClr val="FF0000"/>
                </a:solidFill>
              </a:rPr>
              <a:t>bodies</a:t>
            </a:r>
          </a:p>
          <a:p>
            <a:pPr lvl="1"/>
            <a:r>
              <a:rPr lang="en-US" dirty="0"/>
              <a:t>“</a:t>
            </a:r>
            <a:r>
              <a:rPr lang="en-US" dirty="0">
                <a:solidFill>
                  <a:srgbClr val="FF0000"/>
                </a:solidFill>
              </a:rPr>
              <a:t>n</a:t>
            </a:r>
            <a:r>
              <a:rPr lang="en-US" dirty="0"/>
              <a:t>” is the number of bodies</a:t>
            </a:r>
          </a:p>
          <a:p>
            <a:pPr lvl="1"/>
            <a:r>
              <a:rPr lang="en-US" dirty="0"/>
              <a:t>Bodies interact via </a:t>
            </a:r>
            <a:r>
              <a:rPr lang="en-US" dirty="0">
                <a:solidFill>
                  <a:srgbClr val="FF0000"/>
                </a:solidFill>
              </a:rPr>
              <a:t>pair-wise forces</a:t>
            </a:r>
          </a:p>
          <a:p>
            <a:pPr lvl="2"/>
            <a:endParaRPr lang="en-US" dirty="0"/>
          </a:p>
          <a:p>
            <a:r>
              <a:rPr lang="en-US" dirty="0"/>
              <a:t>Many systems can be modeled in these terms</a:t>
            </a:r>
          </a:p>
          <a:p>
            <a:pPr lvl="1"/>
            <a:r>
              <a:rPr lang="en-US" dirty="0"/>
              <a:t>Galaxy clusters (gravitational force)</a:t>
            </a:r>
          </a:p>
          <a:p>
            <a:pPr lvl="1"/>
            <a:r>
              <a:rPr lang="en-US" dirty="0"/>
              <a:t>Particles (electric force, magnetic force)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Barnes Hut N-body Simulation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2835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Barnes Hut 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Precise force calculation</a:t>
            </a:r>
          </a:p>
          <a:p>
            <a:pPr lvl="1"/>
            <a:r>
              <a:rPr lang="en-US" dirty="0"/>
              <a:t>Requires </a:t>
            </a:r>
            <a:r>
              <a:rPr lang="en-US" dirty="0">
                <a:solidFill>
                  <a:srgbClr val="FF0000"/>
                </a:solidFill>
              </a:rPr>
              <a:t>O(</a:t>
            </a:r>
            <a:r>
              <a:rPr lang="en-US" i="1" dirty="0">
                <a:solidFill>
                  <a:srgbClr val="FF0000"/>
                </a:solidFill>
              </a:rPr>
              <a:t>n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dirty="0"/>
              <a:t> operations (O(</a:t>
            </a:r>
            <a:r>
              <a:rPr lang="en-US" i="1" dirty="0"/>
              <a:t>n</a:t>
            </a:r>
            <a:r>
              <a:rPr lang="en-US" baseline="30000" dirty="0"/>
              <a:t>2</a:t>
            </a:r>
            <a:r>
              <a:rPr lang="en-US" dirty="0"/>
              <a:t>) body pairs)</a:t>
            </a:r>
          </a:p>
          <a:p>
            <a:pPr lvl="3"/>
            <a:endParaRPr lang="en-US" dirty="0"/>
          </a:p>
          <a:p>
            <a:r>
              <a:rPr lang="en-US" dirty="0"/>
              <a:t>Barnes and Hut (1986)</a:t>
            </a:r>
          </a:p>
          <a:p>
            <a:pPr lvl="1"/>
            <a:r>
              <a:rPr lang="en-US" dirty="0"/>
              <a:t>Algorithm to approximately compute forces</a:t>
            </a:r>
          </a:p>
          <a:p>
            <a:pPr lvl="2"/>
            <a:r>
              <a:rPr lang="en-US" dirty="0"/>
              <a:t>Bodies’ initial position &amp; velocity are also approximate</a:t>
            </a:r>
          </a:p>
          <a:p>
            <a:pPr lvl="1"/>
            <a:r>
              <a:rPr lang="en-US" dirty="0"/>
              <a:t>Requires only </a:t>
            </a:r>
            <a:r>
              <a:rPr lang="en-US" dirty="0">
                <a:solidFill>
                  <a:srgbClr val="FF0000"/>
                </a:solidFill>
              </a:rPr>
              <a:t>O(</a:t>
            </a:r>
            <a:r>
              <a:rPr lang="en-US" i="1" dirty="0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 log </a:t>
            </a:r>
            <a:r>
              <a:rPr lang="en-US" i="1" dirty="0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dirty="0"/>
              <a:t> operations</a:t>
            </a:r>
          </a:p>
          <a:p>
            <a:pPr lvl="1"/>
            <a:r>
              <a:rPr lang="en-US" dirty="0"/>
              <a:t>Idea is to “combine” far away bodies</a:t>
            </a:r>
          </a:p>
          <a:p>
            <a:pPr lvl="1"/>
            <a:r>
              <a:rPr lang="en-US" dirty="0"/>
              <a:t>Error should be small because </a:t>
            </a:r>
            <a:r>
              <a:rPr lang="en-US" i="1" dirty="0"/>
              <a:t>force </a:t>
            </a:r>
            <a:r>
              <a:rPr lang="en-US" dirty="0">
                <a:sym typeface="Symbol"/>
              </a:rPr>
              <a:t></a:t>
            </a:r>
            <a:r>
              <a:rPr lang="en-US" dirty="0"/>
              <a:t> 1/</a:t>
            </a:r>
            <a:r>
              <a:rPr lang="en-US" i="1" dirty="0"/>
              <a:t>r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Barnes Hut N-body Simulation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6123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Barnes Hut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Set bodies’ initial position and velocity</a:t>
            </a:r>
          </a:p>
          <a:p>
            <a:r>
              <a:rPr lang="en-US" dirty="0"/>
              <a:t>Iterate over time steps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Subdivide space until at most one body per cell</a:t>
            </a:r>
          </a:p>
          <a:p>
            <a:pPr marL="1371600" lvl="2" indent="-514350"/>
            <a:r>
              <a:rPr lang="en-US" dirty="0"/>
              <a:t>Record this spatial hierarchy in an </a:t>
            </a:r>
            <a:r>
              <a:rPr lang="en-US" dirty="0" err="1"/>
              <a:t>octree</a:t>
            </a:r>
            <a:endParaRPr lang="en-US" dirty="0"/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Compute mass and center of mass of each cell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Compute force on bodies by traversing </a:t>
            </a:r>
            <a:r>
              <a:rPr lang="en-US" dirty="0" err="1"/>
              <a:t>octree</a:t>
            </a:r>
            <a:endParaRPr lang="en-US" dirty="0"/>
          </a:p>
          <a:p>
            <a:pPr marL="1371600" lvl="2" indent="-457200"/>
            <a:r>
              <a:rPr lang="en-US" dirty="0"/>
              <a:t>Stop traversal path when encountering a leaf (body) or an internal node (cell) that is far enough away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Update each body’s position and velocity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Barnes Hut N-body Simulation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4000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Build Tree (Level 1)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Barnes Hut N-body Simulation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20640" y="2011680"/>
            <a:ext cx="3204863" cy="2967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4098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" y="2194560"/>
            <a:ext cx="3578854" cy="22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133600" y="5257800"/>
            <a:ext cx="469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Subdivide space until at most one body per cell</a:t>
            </a:r>
          </a:p>
        </p:txBody>
      </p:sp>
    </p:spTree>
    <p:extLst>
      <p:ext uri="{BB962C8B-B14F-4D97-AF65-F5344CB8AC3E}">
        <p14:creationId xmlns:p14="http://schemas.microsoft.com/office/powerpoint/2010/main" val="18122829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Build Tree (Level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Barnes Hut N-body Simulation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20640" y="2011680"/>
            <a:ext cx="3204863" cy="297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3074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" y="2194560"/>
            <a:ext cx="3578854" cy="22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133600" y="5257800"/>
            <a:ext cx="469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Subdivide space until at most one body per cell</a:t>
            </a:r>
          </a:p>
        </p:txBody>
      </p:sp>
    </p:spTree>
    <p:extLst>
      <p:ext uri="{BB962C8B-B14F-4D97-AF65-F5344CB8AC3E}">
        <p14:creationId xmlns:p14="http://schemas.microsoft.com/office/powerpoint/2010/main" val="28851477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Tree (Level 3)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Barnes Hut N-body Simulation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20640" y="2011680"/>
            <a:ext cx="3204863" cy="2990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2050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" y="2194560"/>
            <a:ext cx="3578854" cy="22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133600" y="5257800"/>
            <a:ext cx="469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Subdivide space until at most one body per cell</a:t>
            </a:r>
          </a:p>
        </p:txBody>
      </p:sp>
    </p:spTree>
    <p:extLst>
      <p:ext uri="{BB962C8B-B14F-4D97-AF65-F5344CB8AC3E}">
        <p14:creationId xmlns:p14="http://schemas.microsoft.com/office/powerpoint/2010/main" val="23252822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Build Tree (Level 4)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Barnes Hut N-body Simulation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20640" y="2011680"/>
            <a:ext cx="3204863" cy="3013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1026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59" y="2194562"/>
            <a:ext cx="3578854" cy="22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133600" y="5257800"/>
            <a:ext cx="469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Subdivide space until at most one body per cell</a:t>
            </a:r>
          </a:p>
        </p:txBody>
      </p:sp>
    </p:spTree>
    <p:extLst>
      <p:ext uri="{BB962C8B-B14F-4D97-AF65-F5344CB8AC3E}">
        <p14:creationId xmlns:p14="http://schemas.microsoft.com/office/powerpoint/2010/main" val="19815545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Tree (Level 5)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Barnes Hut N-body Simulation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20640" y="2011680"/>
            <a:ext cx="3204863" cy="302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3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" y="2194560"/>
            <a:ext cx="3578854" cy="22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133600" y="5257800"/>
            <a:ext cx="469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Subdivide space until at most one body per cell</a:t>
            </a:r>
          </a:p>
        </p:txBody>
      </p:sp>
    </p:spTree>
    <p:extLst>
      <p:ext uri="{BB962C8B-B14F-4D97-AF65-F5344CB8AC3E}">
        <p14:creationId xmlns:p14="http://schemas.microsoft.com/office/powerpoint/2010/main" val="4197025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718" y="-151419"/>
            <a:ext cx="8229600" cy="1143000"/>
          </a:xfrm>
        </p:spPr>
        <p:txBody>
          <a:bodyPr/>
          <a:lstStyle/>
          <a:p>
            <a:r>
              <a:rPr lang="en-US" dirty="0"/>
              <a:t>Roadmap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2" y="1366136"/>
            <a:ext cx="8229600" cy="4525963"/>
          </a:xfrm>
        </p:spPr>
        <p:txBody>
          <a:bodyPr/>
          <a:lstStyle/>
          <a:p>
            <a:r>
              <a:rPr lang="en-US" dirty="0"/>
              <a:t>Solving sparse linear systems (A</a:t>
            </a:r>
            <a:r>
              <a:rPr lang="en-US" u="sng" dirty="0"/>
              <a:t>x</a:t>
            </a:r>
            <a:r>
              <a:rPr lang="en-US" dirty="0"/>
              <a:t>=</a:t>
            </a:r>
            <a:r>
              <a:rPr lang="en-US" u="sng" dirty="0"/>
              <a:t>b</a:t>
            </a:r>
            <a:r>
              <a:rPr lang="en-US" dirty="0"/>
              <a:t>)</a:t>
            </a:r>
          </a:p>
          <a:p>
            <a:r>
              <a:rPr lang="en-US" dirty="0"/>
              <a:t>Finite-differences</a:t>
            </a:r>
          </a:p>
          <a:p>
            <a:pPr lvl="1"/>
            <a:r>
              <a:rPr lang="en-US" dirty="0"/>
              <a:t>Ordinary differential equations</a:t>
            </a:r>
          </a:p>
          <a:p>
            <a:pPr lvl="1"/>
            <a:r>
              <a:rPr lang="en-US" dirty="0"/>
              <a:t>Partial differential equations</a:t>
            </a:r>
          </a:p>
          <a:p>
            <a:r>
              <a:rPr lang="en-US" dirty="0"/>
              <a:t>Barnes-Hut method</a:t>
            </a:r>
          </a:p>
          <a:p>
            <a:pPr lvl="1"/>
            <a:r>
              <a:rPr lang="en-US" dirty="0"/>
              <a:t>Example of n-body method for discrete model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16D1B-7C1A-4B29-84D3-6A1718A62DA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236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Compute Cells’ Center of Mass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Barnes Hut N-body Simulation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20640" y="2011680"/>
            <a:ext cx="3204863" cy="302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6147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" y="2194560"/>
            <a:ext cx="3578854" cy="22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346795" y="5257800"/>
            <a:ext cx="6551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For each internal cell, compute sum of mass and weighted average</a:t>
            </a:r>
            <a:br>
              <a:rPr lang="en-US" dirty="0">
                <a:latin typeface="Calibri Light" panose="020F0302020204030204" pitchFamily="34" charset="0"/>
              </a:rPr>
            </a:br>
            <a:r>
              <a:rPr lang="en-US" dirty="0">
                <a:latin typeface="Calibri Light" panose="020F0302020204030204" pitchFamily="34" charset="0"/>
              </a:rPr>
              <a:t>of position of all bodies in </a:t>
            </a:r>
            <a:r>
              <a:rPr lang="en-US" dirty="0" err="1">
                <a:latin typeface="Calibri Light" panose="020F0302020204030204" pitchFamily="34" charset="0"/>
              </a:rPr>
              <a:t>subtree</a:t>
            </a:r>
            <a:r>
              <a:rPr lang="en-US" dirty="0">
                <a:latin typeface="Calibri Light" panose="020F0302020204030204" pitchFamily="34" charset="0"/>
              </a:rPr>
              <a:t>; example shows two cells only</a:t>
            </a:r>
          </a:p>
        </p:txBody>
      </p:sp>
    </p:spTree>
    <p:extLst>
      <p:ext uri="{BB962C8B-B14F-4D97-AF65-F5344CB8AC3E}">
        <p14:creationId xmlns:p14="http://schemas.microsoft.com/office/powerpoint/2010/main" val="37932455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 Forces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Barnes Hut N-body Simulation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20640" y="2011680"/>
            <a:ext cx="3204863" cy="302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7172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" y="2194560"/>
            <a:ext cx="3578854" cy="22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950899" y="5257800"/>
            <a:ext cx="5135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Compute force, for example, acting upon green body</a:t>
            </a:r>
          </a:p>
        </p:txBody>
      </p:sp>
    </p:spTree>
    <p:extLst>
      <p:ext uri="{BB962C8B-B14F-4D97-AF65-F5344CB8AC3E}">
        <p14:creationId xmlns:p14="http://schemas.microsoft.com/office/powerpoint/2010/main" val="6168487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Compute Force (short distance)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Barnes Hut N-body Simulation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20640" y="2011680"/>
            <a:ext cx="3204863" cy="302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8194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" y="2194560"/>
            <a:ext cx="3578854" cy="22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143000" y="5257800"/>
            <a:ext cx="690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Scan tree depth first from left to right; green portion already completed</a:t>
            </a:r>
          </a:p>
        </p:txBody>
      </p:sp>
    </p:spTree>
    <p:extLst>
      <p:ext uri="{BB962C8B-B14F-4D97-AF65-F5344CB8AC3E}">
        <p14:creationId xmlns:p14="http://schemas.microsoft.com/office/powerpoint/2010/main" val="13369851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Compute Force (down one level)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Barnes Hut N-body Simulation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20640" y="2011680"/>
            <a:ext cx="3204863" cy="302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9219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" y="2194560"/>
            <a:ext cx="3578854" cy="22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697765" y="5257800"/>
            <a:ext cx="5617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Red center of mass is too close, need to go down one level</a:t>
            </a:r>
          </a:p>
        </p:txBody>
      </p:sp>
    </p:spTree>
    <p:extLst>
      <p:ext uri="{BB962C8B-B14F-4D97-AF65-F5344CB8AC3E}">
        <p14:creationId xmlns:p14="http://schemas.microsoft.com/office/powerpoint/2010/main" val="41312998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 Force (long distance)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Barnes Hut N-body Simulation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20640" y="2011680"/>
            <a:ext cx="3204863" cy="302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10242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" y="2194560"/>
            <a:ext cx="3578854" cy="22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452590" y="5257800"/>
            <a:ext cx="4020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Yellow center of mass is far enough away</a:t>
            </a:r>
          </a:p>
        </p:txBody>
      </p:sp>
    </p:spTree>
    <p:extLst>
      <p:ext uri="{BB962C8B-B14F-4D97-AF65-F5344CB8AC3E}">
        <p14:creationId xmlns:p14="http://schemas.microsoft.com/office/powerpoint/2010/main" val="17907854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Compute Force (skip </a:t>
            </a:r>
            <a:r>
              <a:rPr lang="en-US" dirty="0" err="1"/>
              <a:t>subtree</a:t>
            </a:r>
            <a:r>
              <a:rPr lang="en-US" dirty="0"/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Barnes Hut N-body Simulation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20640" y="2011680"/>
            <a:ext cx="3204863" cy="302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11266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" y="2194560"/>
            <a:ext cx="3578854" cy="22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371600" y="5257800"/>
            <a:ext cx="6225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Therefore, entire </a:t>
            </a:r>
            <a:r>
              <a:rPr lang="en-US" dirty="0" err="1">
                <a:latin typeface="Calibri Light" panose="020F0302020204030204" pitchFamily="34" charset="0"/>
              </a:rPr>
              <a:t>subtree</a:t>
            </a:r>
            <a:r>
              <a:rPr lang="en-US" dirty="0">
                <a:latin typeface="Calibri Light" panose="020F0302020204030204" pitchFamily="34" charset="0"/>
              </a:rPr>
              <a:t> rooted in the yellow cell can be skipped</a:t>
            </a:r>
          </a:p>
        </p:txBody>
      </p:sp>
    </p:spTree>
    <p:extLst>
      <p:ext uri="{BB962C8B-B14F-4D97-AF65-F5344CB8AC3E}">
        <p14:creationId xmlns:p14="http://schemas.microsoft.com/office/powerpoint/2010/main" val="456394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Pseudocode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33400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Set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bodySet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= ...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foreach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timestep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do {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Octree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octree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= new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Octree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foreach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Body b in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bodySet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octree.Insert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(b);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}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OrderedList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cellList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octree.CellsByLevel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foreach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Cell c in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cellList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c.Summarize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}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foreach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Body b in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bodySet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b.ComputeForce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octree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}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foreach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Body b in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bodySet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b.Advance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}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}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Barnes Hut N-body Simulation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8868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Complexity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33400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Set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bodySet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= ...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foreach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timestep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do {           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 O(</a:t>
            </a:r>
            <a:r>
              <a:rPr lang="en-US" b="1" i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n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log </a:t>
            </a:r>
            <a:r>
              <a:rPr lang="en-US" b="1" i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n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Octree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octree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= new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Octree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foreach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Body b in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bodySet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{   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 O(</a:t>
            </a:r>
            <a:r>
              <a:rPr lang="en-US" b="1" i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n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log </a:t>
            </a:r>
            <a:r>
              <a:rPr lang="en-US" b="1" i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n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octree.Insert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(b);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}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OrderedList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cellList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octree.CellsByLevel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foreach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Cell c in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cellList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{  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 O(</a:t>
            </a:r>
            <a:r>
              <a:rPr lang="en-US" b="1" i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n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c.Summarize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}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foreach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Body b in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bodySet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{   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 O(</a:t>
            </a:r>
            <a:r>
              <a:rPr lang="en-US" b="1" i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n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log </a:t>
            </a:r>
            <a:r>
              <a:rPr lang="en-US" b="1" i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n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b.ComputeForce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octree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}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foreach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Body b in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bodySet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{   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 O(</a:t>
            </a:r>
            <a:r>
              <a:rPr lang="en-US" b="1" i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n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b.Advance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}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}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Barnes Hut N-body Simulation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2164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TAO: top-down tree building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52400" y="1638475"/>
            <a:ext cx="4419600" cy="4525963"/>
          </a:xfrm>
        </p:spPr>
        <p:txBody>
          <a:bodyPr>
            <a:normAutofit fontScale="92500"/>
          </a:bodyPr>
          <a:lstStyle/>
          <a:p>
            <a:r>
              <a:rPr lang="en-US" dirty="0"/>
              <a:t>Topology: set (particles) + tree (</a:t>
            </a:r>
            <a:r>
              <a:rPr lang="en-US" dirty="0" err="1"/>
              <a:t>oct</a:t>
            </a:r>
            <a:r>
              <a:rPr lang="en-US" dirty="0"/>
              <a:t>-tree)</a:t>
            </a:r>
          </a:p>
          <a:p>
            <a:r>
              <a:rPr lang="en-US" dirty="0"/>
              <a:t>Active nodes: particles</a:t>
            </a:r>
          </a:p>
          <a:p>
            <a:r>
              <a:rPr lang="en-US" dirty="0"/>
              <a:t>Ordering: unordered</a:t>
            </a:r>
          </a:p>
          <a:p>
            <a:r>
              <a:rPr lang="en-US" dirty="0"/>
              <a:t>Operator: </a:t>
            </a:r>
          </a:p>
          <a:p>
            <a:pPr lvl="1"/>
            <a:r>
              <a:rPr lang="en-US" dirty="0"/>
              <a:t>morph  for tree</a:t>
            </a:r>
          </a:p>
          <a:p>
            <a:pPr lvl="1"/>
            <a:r>
              <a:rPr lang="en-US" dirty="0"/>
              <a:t>label computation for particles</a:t>
            </a:r>
          </a:p>
          <a:p>
            <a:r>
              <a:rPr lang="en-US" dirty="0"/>
              <a:t>Neighborhoods: particle + path from root to insertion point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Barnes Hut N-body Simulation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7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805" y="2362200"/>
            <a:ext cx="3578854" cy="22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 7"/>
          <p:cNvSpPr/>
          <p:nvPr/>
        </p:nvSpPr>
        <p:spPr bwMode="auto">
          <a:xfrm>
            <a:off x="6400800" y="5334001"/>
            <a:ext cx="76200" cy="76200"/>
          </a:xfrm>
          <a:prstGeom prst="ellipse">
            <a:avLst/>
          </a:prstGeom>
          <a:solidFill>
            <a:schemeClr val="tx1">
              <a:alpha val="5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Light" panose="020F0302020204030204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400800" y="4876801"/>
            <a:ext cx="76200" cy="76200"/>
          </a:xfrm>
          <a:prstGeom prst="ellipse">
            <a:avLst/>
          </a:prstGeom>
          <a:solidFill>
            <a:schemeClr val="tx1">
              <a:alpha val="5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Light" panose="020F0302020204030204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933232" y="5091954"/>
            <a:ext cx="76200" cy="76200"/>
          </a:xfrm>
          <a:prstGeom prst="ellipse">
            <a:avLst/>
          </a:prstGeom>
          <a:solidFill>
            <a:schemeClr val="tx1">
              <a:alpha val="5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Light" panose="020F0302020204030204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705600" y="5181601"/>
            <a:ext cx="76200" cy="76200"/>
          </a:xfrm>
          <a:prstGeom prst="ellipse">
            <a:avLst/>
          </a:prstGeom>
          <a:solidFill>
            <a:schemeClr val="tx1">
              <a:alpha val="5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Light" panose="020F0302020204030204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858000" y="5334001"/>
            <a:ext cx="76200" cy="76200"/>
          </a:xfrm>
          <a:prstGeom prst="ellipse">
            <a:avLst/>
          </a:prstGeom>
          <a:solidFill>
            <a:schemeClr val="tx1">
              <a:alpha val="5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Light" panose="020F0302020204030204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585012" y="4730003"/>
            <a:ext cx="1882588" cy="929129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7906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TAO: tree summarization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00318" y="1604309"/>
            <a:ext cx="4267200" cy="4525963"/>
          </a:xfrm>
        </p:spPr>
        <p:txBody>
          <a:bodyPr>
            <a:normAutofit/>
          </a:bodyPr>
          <a:lstStyle/>
          <a:p>
            <a:r>
              <a:rPr lang="en-US" dirty="0"/>
              <a:t>Topology: tree</a:t>
            </a:r>
          </a:p>
          <a:p>
            <a:r>
              <a:rPr lang="en-US" dirty="0"/>
              <a:t>Active nodes: topology-driven</a:t>
            </a:r>
          </a:p>
          <a:p>
            <a:r>
              <a:rPr lang="en-US" dirty="0"/>
              <a:t>Ordering: ordered (children first, priority is determined by tree level)</a:t>
            </a:r>
          </a:p>
          <a:p>
            <a:r>
              <a:rPr lang="en-US" dirty="0"/>
              <a:t>Operator: local computation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Barnes Hut N-body Simulation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7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805" y="2362200"/>
            <a:ext cx="3578854" cy="22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90000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Solving linear systems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12838"/>
            <a:ext cx="8229600" cy="49831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Linear system: A</a:t>
            </a:r>
            <a:r>
              <a:rPr lang="en-US" sz="2400" u="sng" dirty="0"/>
              <a:t>x</a:t>
            </a:r>
            <a:r>
              <a:rPr lang="en-US" sz="2400" dirty="0"/>
              <a:t> = </a:t>
            </a:r>
            <a:r>
              <a:rPr lang="en-US" sz="2400" u="sng" dirty="0"/>
              <a:t>b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Two approaches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direct methods: </a:t>
            </a:r>
            <a:r>
              <a:rPr lang="en-US" sz="2000" dirty="0" err="1"/>
              <a:t>Cholesky</a:t>
            </a:r>
            <a:r>
              <a:rPr lang="en-US" sz="2000" dirty="0"/>
              <a:t>, LU, LU with pivoting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factorize A into product of lower and upper triangular matrices A = LU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solve two triangular systems: LU </a:t>
            </a:r>
            <a:r>
              <a:rPr lang="en-US" sz="1800" u="sng" dirty="0"/>
              <a:t>x</a:t>
            </a:r>
            <a:r>
              <a:rPr lang="en-US" sz="1800" dirty="0"/>
              <a:t> = </a:t>
            </a:r>
            <a:r>
              <a:rPr lang="en-US" sz="1800" u="sng" dirty="0"/>
              <a:t>b</a:t>
            </a:r>
          </a:p>
          <a:p>
            <a:pPr lvl="3" eaLnBrk="1" hangingPunct="1">
              <a:lnSpc>
                <a:spcPct val="90000"/>
              </a:lnSpc>
              <a:buFontTx/>
              <a:buNone/>
            </a:pPr>
            <a:r>
              <a:rPr lang="en-US" sz="1600" dirty="0"/>
              <a:t>L</a:t>
            </a:r>
            <a:r>
              <a:rPr lang="en-US" sz="1600" u="sng" dirty="0"/>
              <a:t>y</a:t>
            </a:r>
            <a:r>
              <a:rPr lang="en-US" sz="1600" dirty="0"/>
              <a:t> = </a:t>
            </a:r>
            <a:r>
              <a:rPr lang="en-US" sz="1600" u="sng" dirty="0"/>
              <a:t>b</a:t>
            </a:r>
          </a:p>
          <a:p>
            <a:pPr lvl="3" eaLnBrk="1" hangingPunct="1">
              <a:lnSpc>
                <a:spcPct val="90000"/>
              </a:lnSpc>
              <a:buFontTx/>
              <a:buNone/>
            </a:pPr>
            <a:r>
              <a:rPr lang="en-US" sz="1600" dirty="0" err="1"/>
              <a:t>U</a:t>
            </a:r>
            <a:r>
              <a:rPr lang="en-US" sz="1600" u="sng" dirty="0" err="1"/>
              <a:t>x</a:t>
            </a:r>
            <a:r>
              <a:rPr lang="en-US" sz="1600" dirty="0"/>
              <a:t> = </a:t>
            </a:r>
            <a:r>
              <a:rPr lang="en-US" sz="1600" u="sng" dirty="0"/>
              <a:t>y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problems: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600" dirty="0"/>
              <a:t>even if A is sparse, L and U can be quite dense (“fill”)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600" dirty="0"/>
              <a:t>no useful information is produced until the end of the procedure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iterative methods: Jacobi, Gauss-Seidel, CG, GMRES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guess an initial approximation </a:t>
            </a:r>
            <a:r>
              <a:rPr lang="en-US" sz="1800" u="sng" dirty="0"/>
              <a:t>x</a:t>
            </a:r>
            <a:r>
              <a:rPr lang="en-US" sz="1800" baseline="-25000" dirty="0"/>
              <a:t>0</a:t>
            </a:r>
            <a:r>
              <a:rPr lang="en-US" sz="1800" dirty="0"/>
              <a:t> to solution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error is A</a:t>
            </a:r>
            <a:r>
              <a:rPr lang="en-US" sz="1800" u="sng" dirty="0"/>
              <a:t>x</a:t>
            </a:r>
            <a:r>
              <a:rPr lang="en-US" sz="1800" baseline="-25000" dirty="0"/>
              <a:t>0</a:t>
            </a:r>
            <a:r>
              <a:rPr lang="en-US" sz="1800" dirty="0"/>
              <a:t> – </a:t>
            </a:r>
            <a:r>
              <a:rPr lang="en-US" sz="1800" u="sng" dirty="0"/>
              <a:t>b</a:t>
            </a:r>
            <a:r>
              <a:rPr lang="en-US" sz="1800" dirty="0"/>
              <a:t> (called residual)</a:t>
            </a:r>
            <a:endParaRPr lang="en-US" sz="1800" u="sng" dirty="0"/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repeatedly compute better approximation </a:t>
            </a:r>
            <a:r>
              <a:rPr lang="en-US" sz="1800" u="sng" dirty="0"/>
              <a:t>x</a:t>
            </a:r>
            <a:r>
              <a:rPr lang="en-US" sz="1800" baseline="-25000" dirty="0"/>
              <a:t>i+1</a:t>
            </a:r>
            <a:r>
              <a:rPr lang="en-US" sz="1800" dirty="0"/>
              <a:t> from residual  (</a:t>
            </a:r>
            <a:r>
              <a:rPr lang="en-US" sz="1800" dirty="0" err="1"/>
              <a:t>A</a:t>
            </a:r>
            <a:r>
              <a:rPr lang="en-US" sz="1800" u="sng" dirty="0" err="1"/>
              <a:t>x</a:t>
            </a:r>
            <a:r>
              <a:rPr lang="en-US" sz="1800" baseline="-25000" dirty="0" err="1"/>
              <a:t>i</a:t>
            </a:r>
            <a:r>
              <a:rPr lang="en-US" sz="1800" dirty="0"/>
              <a:t> – </a:t>
            </a:r>
            <a:r>
              <a:rPr lang="en-US" sz="1800" u="sng" dirty="0"/>
              <a:t>b</a:t>
            </a:r>
            <a:r>
              <a:rPr lang="en-US" sz="1800" dirty="0"/>
              <a:t>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terminate when approximation is “good enough”</a:t>
            </a:r>
          </a:p>
          <a:p>
            <a:pPr lvl="2" eaLnBrk="1" hangingPunct="1">
              <a:lnSpc>
                <a:spcPct val="90000"/>
              </a:lnSpc>
              <a:buFontTx/>
              <a:buNone/>
            </a:pPr>
            <a:endParaRPr lang="en-US" sz="1800" dirty="0"/>
          </a:p>
          <a:p>
            <a:pPr lvl="2" eaLnBrk="1" hangingPunct="1">
              <a:lnSpc>
                <a:spcPct val="90000"/>
              </a:lnSpc>
            </a:pPr>
            <a:endParaRPr lang="en-US" sz="1800" dirty="0"/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16D1B-7C1A-4B29-84D3-6A1718A62DA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690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TAO: force computation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8235" y="171029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Topology: tree (</a:t>
            </a:r>
            <a:r>
              <a:rPr lang="en-US" dirty="0" err="1"/>
              <a:t>oct</a:t>
            </a:r>
            <a:r>
              <a:rPr lang="en-US" dirty="0"/>
              <a:t>-tree) + set (particles)</a:t>
            </a:r>
          </a:p>
          <a:p>
            <a:r>
              <a:rPr lang="en-US" dirty="0"/>
              <a:t>Active nodes: particles</a:t>
            </a:r>
          </a:p>
          <a:p>
            <a:r>
              <a:rPr lang="en-US" dirty="0"/>
              <a:t>Ordering: unordered</a:t>
            </a:r>
          </a:p>
          <a:p>
            <a:r>
              <a:rPr lang="en-US" dirty="0"/>
              <a:t>Operator: </a:t>
            </a:r>
          </a:p>
          <a:p>
            <a:pPr lvl="1"/>
            <a:r>
              <a:rPr lang="en-US" dirty="0"/>
              <a:t>reader for tree</a:t>
            </a:r>
          </a:p>
          <a:p>
            <a:pPr lvl="1"/>
            <a:r>
              <a:rPr lang="en-US" dirty="0"/>
              <a:t>label computation for particles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Barnes Hut N-body Simulation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7753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TAO: Advancing bodies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95738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Topology: set (particles)</a:t>
            </a:r>
          </a:p>
          <a:p>
            <a:r>
              <a:rPr lang="en-US" dirty="0"/>
              <a:t>Active nodes: </a:t>
            </a:r>
          </a:p>
          <a:p>
            <a:pPr lvl="1"/>
            <a:r>
              <a:rPr lang="en-US" dirty="0"/>
              <a:t>Particles, topology-driven</a:t>
            </a:r>
          </a:p>
          <a:p>
            <a:r>
              <a:rPr lang="en-US" dirty="0"/>
              <a:t>Operator: label computation</a:t>
            </a:r>
          </a:p>
          <a:p>
            <a:r>
              <a:rPr lang="en-US" dirty="0"/>
              <a:t>Ordering: unordered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Barnes Hut N-body Simulation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7746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Summary</a:t>
            </a:r>
          </a:p>
        </p:txBody>
      </p:sp>
      <p:sp>
        <p:nvSpPr>
          <p:cNvPr id="62467" name="Text Box 4"/>
          <p:cNvSpPr txBox="1">
            <a:spLocks noChangeArrowheads="1"/>
          </p:cNvSpPr>
          <p:nvPr/>
        </p:nvSpPr>
        <p:spPr bwMode="auto">
          <a:xfrm>
            <a:off x="158646" y="4953000"/>
            <a:ext cx="1301958" cy="646331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Physical 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Phenomena</a:t>
            </a:r>
          </a:p>
        </p:txBody>
      </p:sp>
      <p:sp>
        <p:nvSpPr>
          <p:cNvPr id="62468" name="Text Box 5"/>
          <p:cNvSpPr txBox="1">
            <a:spLocks noChangeArrowheads="1"/>
          </p:cNvSpPr>
          <p:nvPr/>
        </p:nvSpPr>
        <p:spPr bwMode="auto">
          <a:xfrm>
            <a:off x="1353583" y="4038600"/>
            <a:ext cx="1296509" cy="646331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Continuous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Models</a:t>
            </a:r>
          </a:p>
        </p:txBody>
      </p:sp>
      <p:sp>
        <p:nvSpPr>
          <p:cNvPr id="62469" name="Text Box 7"/>
          <p:cNvSpPr txBox="1">
            <a:spLocks noChangeArrowheads="1"/>
          </p:cNvSpPr>
          <p:nvPr/>
        </p:nvSpPr>
        <p:spPr bwMode="auto">
          <a:xfrm>
            <a:off x="1423190" y="5867400"/>
            <a:ext cx="992195" cy="646331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Discrete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Models</a:t>
            </a:r>
          </a:p>
        </p:txBody>
      </p:sp>
      <p:sp>
        <p:nvSpPr>
          <p:cNvPr id="62470" name="Text Box 9"/>
          <p:cNvSpPr txBox="1">
            <a:spLocks noChangeArrowheads="1"/>
          </p:cNvSpPr>
          <p:nvPr/>
        </p:nvSpPr>
        <p:spPr bwMode="auto">
          <a:xfrm>
            <a:off x="2922527" y="1752600"/>
            <a:ext cx="1759071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Finite-difference</a:t>
            </a:r>
          </a:p>
        </p:txBody>
      </p:sp>
      <p:sp>
        <p:nvSpPr>
          <p:cNvPr id="62471" name="Text Box 10"/>
          <p:cNvSpPr txBox="1">
            <a:spLocks noChangeArrowheads="1"/>
          </p:cNvSpPr>
          <p:nvPr/>
        </p:nvSpPr>
        <p:spPr bwMode="auto">
          <a:xfrm>
            <a:off x="2901076" y="3311525"/>
            <a:ext cx="1592423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Finite-element</a:t>
            </a:r>
          </a:p>
        </p:txBody>
      </p:sp>
      <p:sp>
        <p:nvSpPr>
          <p:cNvPr id="62472" name="Text Box 11"/>
          <p:cNvSpPr txBox="1">
            <a:spLocks noChangeArrowheads="1"/>
          </p:cNvSpPr>
          <p:nvPr/>
        </p:nvSpPr>
        <p:spPr bwMode="auto">
          <a:xfrm>
            <a:off x="2981545" y="4881563"/>
            <a:ext cx="1037785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Spectral </a:t>
            </a:r>
          </a:p>
        </p:txBody>
      </p:sp>
      <p:sp>
        <p:nvSpPr>
          <p:cNvPr id="62473" name="Text Box 12"/>
          <p:cNvSpPr txBox="1">
            <a:spLocks noChangeArrowheads="1"/>
          </p:cNvSpPr>
          <p:nvPr/>
        </p:nvSpPr>
        <p:spPr bwMode="auto">
          <a:xfrm>
            <a:off x="4890040" y="1184275"/>
            <a:ext cx="840295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Explicit</a:t>
            </a:r>
          </a:p>
        </p:txBody>
      </p:sp>
      <p:sp>
        <p:nvSpPr>
          <p:cNvPr id="62474" name="Text Box 13"/>
          <p:cNvSpPr txBox="1">
            <a:spLocks noChangeArrowheads="1"/>
          </p:cNvSpPr>
          <p:nvPr/>
        </p:nvSpPr>
        <p:spPr bwMode="auto">
          <a:xfrm>
            <a:off x="4826000" y="2255838"/>
            <a:ext cx="904875" cy="376237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Implicit</a:t>
            </a:r>
          </a:p>
        </p:txBody>
      </p:sp>
      <p:sp>
        <p:nvSpPr>
          <p:cNvPr id="62475" name="Text Box 14"/>
          <p:cNvSpPr txBox="1">
            <a:spLocks noChangeArrowheads="1"/>
          </p:cNvSpPr>
          <p:nvPr/>
        </p:nvSpPr>
        <p:spPr bwMode="auto">
          <a:xfrm>
            <a:off x="7239000" y="381000"/>
            <a:ext cx="727075" cy="376238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MVM</a:t>
            </a:r>
          </a:p>
        </p:txBody>
      </p:sp>
      <p:sp>
        <p:nvSpPr>
          <p:cNvPr id="62476" name="Text Box 15"/>
          <p:cNvSpPr txBox="1">
            <a:spLocks noChangeArrowheads="1"/>
          </p:cNvSpPr>
          <p:nvPr/>
        </p:nvSpPr>
        <p:spPr bwMode="auto">
          <a:xfrm>
            <a:off x="6231622" y="2255838"/>
            <a:ext cx="646331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Ax=b</a:t>
            </a:r>
          </a:p>
        </p:txBody>
      </p:sp>
      <p:sp>
        <p:nvSpPr>
          <p:cNvPr id="62477" name="Text Box 16"/>
          <p:cNvSpPr txBox="1">
            <a:spLocks noChangeArrowheads="1"/>
          </p:cNvSpPr>
          <p:nvPr/>
        </p:nvSpPr>
        <p:spPr bwMode="auto">
          <a:xfrm>
            <a:off x="7384404" y="2819400"/>
            <a:ext cx="1420517" cy="923330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Direct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methods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(</a:t>
            </a:r>
            <a:r>
              <a:rPr lang="en-US" dirty="0" err="1">
                <a:latin typeface="Calibri Light" panose="020F0302020204030204" pitchFamily="34" charset="0"/>
              </a:rPr>
              <a:t>Cholesky,LU</a:t>
            </a:r>
            <a:r>
              <a:rPr lang="en-US" dirty="0"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62478" name="Text Box 17"/>
          <p:cNvSpPr txBox="1">
            <a:spLocks noChangeArrowheads="1"/>
          </p:cNvSpPr>
          <p:nvPr/>
        </p:nvSpPr>
        <p:spPr bwMode="auto">
          <a:xfrm>
            <a:off x="7426474" y="1600200"/>
            <a:ext cx="1380826" cy="923330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Iterative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methods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(</a:t>
            </a:r>
            <a:r>
              <a:rPr lang="en-US" dirty="0" err="1">
                <a:latin typeface="Calibri Light" panose="020F0302020204030204" pitchFamily="34" charset="0"/>
              </a:rPr>
              <a:t>Jacobi,CG</a:t>
            </a:r>
            <a:r>
              <a:rPr lang="en-US" dirty="0">
                <a:latin typeface="Calibri Light" panose="020F0302020204030204" pitchFamily="34" charset="0"/>
              </a:rPr>
              <a:t>,..)</a:t>
            </a:r>
          </a:p>
        </p:txBody>
      </p:sp>
      <p:sp>
        <p:nvSpPr>
          <p:cNvPr id="62479" name="Line 18"/>
          <p:cNvSpPr>
            <a:spLocks noChangeShapeType="1"/>
          </p:cNvSpPr>
          <p:nvPr/>
        </p:nvSpPr>
        <p:spPr bwMode="auto">
          <a:xfrm>
            <a:off x="533400" y="5605463"/>
            <a:ext cx="838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80" name="Line 19"/>
          <p:cNvSpPr>
            <a:spLocks noChangeShapeType="1"/>
          </p:cNvSpPr>
          <p:nvPr/>
        </p:nvSpPr>
        <p:spPr bwMode="auto">
          <a:xfrm flipV="1">
            <a:off x="457200" y="4267200"/>
            <a:ext cx="838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81" name="Line 20"/>
          <p:cNvSpPr>
            <a:spLocks noChangeShapeType="1"/>
          </p:cNvSpPr>
          <p:nvPr/>
        </p:nvSpPr>
        <p:spPr bwMode="auto">
          <a:xfrm flipV="1">
            <a:off x="2057400" y="3505200"/>
            <a:ext cx="762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82" name="Line 21"/>
          <p:cNvSpPr>
            <a:spLocks noChangeShapeType="1"/>
          </p:cNvSpPr>
          <p:nvPr/>
        </p:nvSpPr>
        <p:spPr bwMode="auto">
          <a:xfrm>
            <a:off x="1981200" y="4648200"/>
            <a:ext cx="914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83" name="Line 22"/>
          <p:cNvSpPr>
            <a:spLocks noChangeShapeType="1"/>
          </p:cNvSpPr>
          <p:nvPr/>
        </p:nvSpPr>
        <p:spPr bwMode="auto">
          <a:xfrm flipV="1">
            <a:off x="1828800" y="1905000"/>
            <a:ext cx="9906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84" name="Line 23"/>
          <p:cNvSpPr>
            <a:spLocks noChangeShapeType="1"/>
          </p:cNvSpPr>
          <p:nvPr/>
        </p:nvSpPr>
        <p:spPr bwMode="auto">
          <a:xfrm flipV="1">
            <a:off x="3886200" y="1371600"/>
            <a:ext cx="990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85" name="Line 24"/>
          <p:cNvSpPr>
            <a:spLocks noChangeShapeType="1"/>
          </p:cNvSpPr>
          <p:nvPr/>
        </p:nvSpPr>
        <p:spPr bwMode="auto">
          <a:xfrm>
            <a:off x="3886200" y="2133600"/>
            <a:ext cx="914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86" name="Line 25"/>
          <p:cNvSpPr>
            <a:spLocks noChangeShapeType="1"/>
          </p:cNvSpPr>
          <p:nvPr/>
        </p:nvSpPr>
        <p:spPr bwMode="auto">
          <a:xfrm flipV="1">
            <a:off x="5791200" y="533400"/>
            <a:ext cx="1447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87" name="Line 26"/>
          <p:cNvSpPr>
            <a:spLocks noChangeShapeType="1"/>
          </p:cNvSpPr>
          <p:nvPr/>
        </p:nvSpPr>
        <p:spPr bwMode="auto">
          <a:xfrm>
            <a:off x="5715000" y="2438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88" name="Line 27"/>
          <p:cNvSpPr>
            <a:spLocks noChangeShapeType="1"/>
          </p:cNvSpPr>
          <p:nvPr/>
        </p:nvSpPr>
        <p:spPr bwMode="auto">
          <a:xfrm flipV="1">
            <a:off x="6934200" y="1981200"/>
            <a:ext cx="381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89" name="Line 28"/>
          <p:cNvSpPr>
            <a:spLocks noChangeShapeType="1"/>
          </p:cNvSpPr>
          <p:nvPr/>
        </p:nvSpPr>
        <p:spPr bwMode="auto">
          <a:xfrm>
            <a:off x="6934200" y="2438400"/>
            <a:ext cx="304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90" name="Line 29"/>
          <p:cNvSpPr>
            <a:spLocks noChangeShapeType="1"/>
          </p:cNvSpPr>
          <p:nvPr/>
        </p:nvSpPr>
        <p:spPr bwMode="auto">
          <a:xfrm flipH="1" flipV="1">
            <a:off x="7620000" y="762000"/>
            <a:ext cx="609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91" name="Text Box 30"/>
          <p:cNvSpPr txBox="1">
            <a:spLocks noChangeArrowheads="1"/>
          </p:cNvSpPr>
          <p:nvPr/>
        </p:nvSpPr>
        <p:spPr bwMode="auto">
          <a:xfrm>
            <a:off x="2971800" y="5867400"/>
            <a:ext cx="2438400" cy="650875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Spatial decomposition 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trees</a:t>
            </a:r>
          </a:p>
        </p:txBody>
      </p:sp>
      <p:sp>
        <p:nvSpPr>
          <p:cNvPr id="62492" name="Line 31"/>
          <p:cNvSpPr>
            <a:spLocks noChangeShapeType="1"/>
          </p:cNvSpPr>
          <p:nvPr/>
        </p:nvSpPr>
        <p:spPr bwMode="auto">
          <a:xfrm>
            <a:off x="2438400" y="6172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93" name="Text Box 33"/>
          <p:cNvSpPr txBox="1">
            <a:spLocks noChangeArrowheads="1"/>
          </p:cNvSpPr>
          <p:nvPr/>
        </p:nvSpPr>
        <p:spPr bwMode="auto">
          <a:xfrm>
            <a:off x="4949020" y="3863975"/>
            <a:ext cx="1814535" cy="646331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 Mesh generation</a:t>
            </a:r>
          </a:p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and refinement </a:t>
            </a:r>
          </a:p>
        </p:txBody>
      </p:sp>
      <p:sp>
        <p:nvSpPr>
          <p:cNvPr id="62494" name="Line 34"/>
          <p:cNvSpPr>
            <a:spLocks noChangeShapeType="1"/>
          </p:cNvSpPr>
          <p:nvPr/>
        </p:nvSpPr>
        <p:spPr bwMode="auto">
          <a:xfrm>
            <a:off x="3886200" y="3657600"/>
            <a:ext cx="990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95" name="Line 35"/>
          <p:cNvSpPr>
            <a:spLocks noChangeShapeType="1"/>
          </p:cNvSpPr>
          <p:nvPr/>
        </p:nvSpPr>
        <p:spPr bwMode="auto">
          <a:xfrm flipV="1">
            <a:off x="3810000" y="2590800"/>
            <a:ext cx="2362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2499" name="Text Box 33"/>
          <p:cNvSpPr txBox="1">
            <a:spLocks noChangeArrowheads="1"/>
          </p:cNvSpPr>
          <p:nvPr/>
        </p:nvSpPr>
        <p:spPr bwMode="auto">
          <a:xfrm>
            <a:off x="6756957" y="5268913"/>
            <a:ext cx="508473" cy="369332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Calibri Light" panose="020F0302020204030204" pitchFamily="34" charset="0"/>
              </a:rPr>
              <a:t>FFT</a:t>
            </a:r>
          </a:p>
        </p:txBody>
      </p:sp>
      <p:cxnSp>
        <p:nvCxnSpPr>
          <p:cNvPr id="62500" name="Straight Arrow Connector 38"/>
          <p:cNvCxnSpPr>
            <a:cxnSpLocks noChangeShapeType="1"/>
            <a:stCxn id="62472" idx="3"/>
            <a:endCxn id="62499" idx="1"/>
          </p:cNvCxnSpPr>
          <p:nvPr/>
        </p:nvCxnSpPr>
        <p:spPr bwMode="auto">
          <a:xfrm>
            <a:off x="4019330" y="5066229"/>
            <a:ext cx="2737627" cy="3873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736A45-7688-4549-9659-5DA4512A2214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/>
              <a:t>Iterative method: Jacobi iteration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800" dirty="0"/>
              <a:t>Linear system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dirty="0"/>
              <a:t>	   4x+2y=8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dirty="0"/>
              <a:t>         3x+4y=11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dirty="0"/>
              <a:t>Exact solution is (x=1,y=2)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dirty="0"/>
              <a:t>Jacobi iteration for finding approximations to solution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guess an initial approximation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iterate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400" dirty="0"/>
              <a:t>use first component of residual to refine value of x</a:t>
            </a:r>
            <a:endParaRPr lang="en-US" sz="1400" baseline="-25000" dirty="0"/>
          </a:p>
          <a:p>
            <a:pPr lvl="2" eaLnBrk="1" hangingPunct="1">
              <a:lnSpc>
                <a:spcPct val="80000"/>
              </a:lnSpc>
            </a:pPr>
            <a:r>
              <a:rPr lang="en-US" sz="1400" dirty="0"/>
              <a:t>use second component of residual to refine value of y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dirty="0"/>
              <a:t>For our example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1600" dirty="0"/>
              <a:t>	 x</a:t>
            </a:r>
            <a:r>
              <a:rPr lang="en-US" sz="1600" baseline="-25000" dirty="0"/>
              <a:t>i+1</a:t>
            </a:r>
            <a:r>
              <a:rPr lang="en-US" sz="1600" dirty="0"/>
              <a:t> = (8 - 2y</a:t>
            </a:r>
            <a:r>
              <a:rPr lang="en-US" sz="1600" baseline="-25000" dirty="0"/>
              <a:t>i</a:t>
            </a:r>
            <a:r>
              <a:rPr lang="en-US" sz="1600" dirty="0"/>
              <a:t>)/4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1600" dirty="0"/>
              <a:t>      y</a:t>
            </a:r>
            <a:r>
              <a:rPr lang="en-US" sz="1600" baseline="-25000" dirty="0"/>
              <a:t>i+1</a:t>
            </a:r>
            <a:r>
              <a:rPr lang="en-US" sz="1600" dirty="0"/>
              <a:t> = (11 - 3x</a:t>
            </a:r>
            <a:r>
              <a:rPr lang="en-US" sz="1600" baseline="-25000" dirty="0"/>
              <a:t>i</a:t>
            </a:r>
            <a:r>
              <a:rPr lang="en-US" sz="1600" dirty="0"/>
              <a:t>)/4</a:t>
            </a:r>
          </a:p>
          <a:p>
            <a:pPr lvl="1" eaLnBrk="1" hangingPunct="1">
              <a:lnSpc>
                <a:spcPct val="80000"/>
              </a:lnSpc>
            </a:pPr>
            <a:endParaRPr lang="en-US" sz="1600" baseline="-25000" dirty="0"/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for initial guess (x</a:t>
            </a:r>
            <a:r>
              <a:rPr lang="en-US" sz="1600" baseline="-25000" dirty="0"/>
              <a:t>0</a:t>
            </a:r>
            <a:r>
              <a:rPr lang="en-US" sz="1600" dirty="0"/>
              <a:t>=0,y</a:t>
            </a:r>
            <a:r>
              <a:rPr lang="en-US" sz="1600" baseline="-25000" dirty="0"/>
              <a:t>0</a:t>
            </a:r>
            <a:r>
              <a:rPr lang="en-US" sz="1600" dirty="0"/>
              <a:t>=0)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16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dirty="0"/>
              <a:t>     </a:t>
            </a:r>
            <a:r>
              <a:rPr lang="en-US" sz="1800" dirty="0" err="1"/>
              <a:t>i</a:t>
            </a:r>
            <a:r>
              <a:rPr lang="en-US" sz="1800" dirty="0"/>
              <a:t>    0   1        2            3            4             5              6             7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dirty="0"/>
              <a:t>     x   0   2        0.625     1.375     0.8594    1.1406     0.9473    1.0527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dirty="0"/>
              <a:t>     y   0   2.75   1.250     2.281     1.7188    2.1055     1.8945    2.0396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16D1B-7C1A-4B29-84D3-6A1718A62DA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19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Jacobi iteration: matrix 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53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1371600"/>
                <a:ext cx="8229600" cy="4953000"/>
              </a:xfrm>
            </p:spPr>
            <p:txBody>
              <a:bodyPr/>
              <a:lstStyle/>
              <a:p>
                <a:pPr eaLnBrk="1" hangingPunct="1">
                  <a:lnSpc>
                    <a:spcPct val="80000"/>
                  </a:lnSpc>
                </a:pPr>
                <a:r>
                  <a:rPr lang="en-US" sz="1800" dirty="0"/>
                  <a:t>Linear system</a:t>
                </a:r>
              </a:p>
              <a:p>
                <a:pPr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1800" dirty="0"/>
                  <a:t>	   4x+2y=8</a:t>
                </a:r>
              </a:p>
              <a:p>
                <a:pPr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1800" dirty="0"/>
                  <a:t>        3x+4y=11</a:t>
                </a:r>
              </a:p>
              <a:p>
                <a:pPr eaLnBrk="1" hangingPunct="1">
                  <a:lnSpc>
                    <a:spcPct val="80000"/>
                  </a:lnSpc>
                </a:pPr>
                <a:endParaRPr lang="en-US" sz="1800" dirty="0"/>
              </a:p>
              <a:p>
                <a:pPr eaLnBrk="1" hangingPunct="1">
                  <a:lnSpc>
                    <a:spcPct val="80000"/>
                  </a:lnSpc>
                </a:pPr>
                <a:r>
                  <a:rPr lang="en-US" sz="1800" dirty="0"/>
                  <a:t>Jacobi iteration</a:t>
                </a:r>
              </a:p>
              <a:p>
                <a:pPr lvl="1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1600" dirty="0"/>
                  <a:t>	</a:t>
                </a:r>
                <a:r>
                  <a:rPr lang="en-US" sz="2000" dirty="0"/>
                  <a:t> x</a:t>
                </a:r>
                <a:r>
                  <a:rPr lang="en-US" sz="2000" baseline="-25000" dirty="0"/>
                  <a:t>i+1</a:t>
                </a:r>
                <a:r>
                  <a:rPr lang="en-US" sz="2000" dirty="0"/>
                  <a:t> = (8 - 2y</a:t>
                </a:r>
                <a:r>
                  <a:rPr lang="en-US" sz="2000" baseline="-25000" dirty="0"/>
                  <a:t>i</a:t>
                </a:r>
                <a:r>
                  <a:rPr lang="en-US" sz="2000" dirty="0"/>
                  <a:t>)/4</a:t>
                </a:r>
              </a:p>
              <a:p>
                <a:pPr lvl="1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2000" dirty="0"/>
                  <a:t>     y</a:t>
                </a:r>
                <a:r>
                  <a:rPr lang="en-US" sz="2000" baseline="-25000" dirty="0"/>
                  <a:t>i+1</a:t>
                </a:r>
                <a:r>
                  <a:rPr lang="en-US" sz="2000" dirty="0"/>
                  <a:t> = (11 - 3x</a:t>
                </a:r>
                <a:r>
                  <a:rPr lang="en-US" sz="2000" baseline="-25000" dirty="0"/>
                  <a:t>i</a:t>
                </a:r>
                <a:r>
                  <a:rPr lang="en-US" sz="2000" dirty="0"/>
                  <a:t>)/4</a:t>
                </a:r>
              </a:p>
              <a:p>
                <a:pPr eaLnBrk="1" hangingPunct="1">
                  <a:lnSpc>
                    <a:spcPct val="80000"/>
                  </a:lnSpc>
                  <a:buFontTx/>
                  <a:buNone/>
                </a:pPr>
                <a:endParaRPr lang="en-US" sz="1800" dirty="0"/>
              </a:p>
              <a:p>
                <a:pPr eaLnBrk="1" hangingPunct="1">
                  <a:lnSpc>
                    <a:spcPct val="80000"/>
                  </a:lnSpc>
                </a:pPr>
                <a:r>
                  <a:rPr lang="en-US" sz="1800" dirty="0"/>
                  <a:t>Useful to write Jacobi iteration in terms of residual (error):</a:t>
                </a:r>
              </a:p>
              <a:p>
                <a:pPr lvl="1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2000" dirty="0"/>
                  <a:t>       x</a:t>
                </a:r>
                <a:r>
                  <a:rPr lang="en-US" sz="2000" baseline="-25000" dirty="0"/>
                  <a:t>i+1</a:t>
                </a:r>
                <a:r>
                  <a:rPr lang="en-US" sz="2000" dirty="0"/>
                  <a:t> = x</a:t>
                </a:r>
                <a:r>
                  <a:rPr lang="en-US" sz="2000" baseline="-25000" dirty="0"/>
                  <a:t>i</a:t>
                </a:r>
                <a:r>
                  <a:rPr lang="en-US" sz="2000" dirty="0"/>
                  <a:t> 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(4x</a:t>
                </a:r>
                <a:r>
                  <a:rPr lang="en-US" sz="2000" baseline="-25000" dirty="0"/>
                  <a:t>i</a:t>
                </a:r>
                <a:r>
                  <a:rPr lang="en-US" sz="2000" dirty="0"/>
                  <a:t>+2y</a:t>
                </a:r>
                <a:r>
                  <a:rPr lang="en-US" sz="2000" baseline="-25000" dirty="0"/>
                  <a:t>i</a:t>
                </a:r>
                <a:r>
                  <a:rPr lang="en-US" sz="2000" dirty="0"/>
                  <a:t>-8)					</a:t>
                </a:r>
              </a:p>
              <a:p>
                <a:pPr lvl="1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2000" dirty="0"/>
                  <a:t>       y</a:t>
                </a:r>
                <a:r>
                  <a:rPr lang="en-US" sz="2000" baseline="-25000" dirty="0"/>
                  <a:t>i+1</a:t>
                </a:r>
                <a:r>
                  <a:rPr lang="en-US" sz="2000" dirty="0"/>
                  <a:t> = </a:t>
                </a:r>
                <a:r>
                  <a:rPr lang="en-US" sz="2000" dirty="0" err="1"/>
                  <a:t>y</a:t>
                </a:r>
                <a:r>
                  <a:rPr lang="en-US" sz="2000" baseline="-25000" dirty="0" err="1"/>
                  <a:t>i</a:t>
                </a:r>
                <a:r>
                  <a:rPr lang="en-US" sz="2000" dirty="0"/>
                  <a:t> -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(3x</a:t>
                </a:r>
                <a:r>
                  <a:rPr lang="en-US" sz="2000" baseline="-25000" dirty="0"/>
                  <a:t>i</a:t>
                </a:r>
                <a:r>
                  <a:rPr lang="en-US" sz="2000" dirty="0"/>
                  <a:t>+4y</a:t>
                </a:r>
                <a:r>
                  <a:rPr lang="en-US" sz="2000" baseline="-25000" dirty="0"/>
                  <a:t>i</a:t>
                </a:r>
                <a:r>
                  <a:rPr lang="en-US" sz="2000" dirty="0"/>
                  <a:t>-11)</a:t>
                </a:r>
              </a:p>
              <a:p>
                <a:pPr lvl="1" eaLnBrk="1" hangingPunct="1">
                  <a:lnSpc>
                    <a:spcPct val="80000"/>
                  </a:lnSpc>
                  <a:buFontTx/>
                  <a:buNone/>
                </a:pPr>
                <a:endParaRPr lang="en-US" sz="2000" dirty="0"/>
              </a:p>
              <a:p>
                <a:pPr eaLnBrk="1" hangingPunct="1">
                  <a:lnSpc>
                    <a:spcPct val="80000"/>
                  </a:lnSpc>
                </a:pPr>
                <a:r>
                  <a:rPr lang="en-US" sz="1800" dirty="0"/>
                  <a:t>In matrix terms, this is</a:t>
                </a:r>
              </a:p>
              <a:p>
                <a:pPr marL="0" indent="0" eaLnBrk="1" hangingPunct="1">
                  <a:lnSpc>
                    <a:spcPct val="80000"/>
                  </a:lnSpc>
                  <a:buNone/>
                </a:pPr>
                <a:endParaRPr lang="en-US" sz="2400" i="1" dirty="0">
                  <a:solidFill>
                    <a:srgbClr val="333399"/>
                  </a:solidFill>
                  <a:latin typeface="Cambria Math" panose="02040503050406030204" pitchFamily="18" charset="0"/>
                </a:endParaRPr>
              </a:p>
              <a:p>
                <a:pPr marL="0" indent="0" eaLnBrk="1" hangingPunct="1">
                  <a:lnSpc>
                    <a:spcPct val="8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 smtClean="0">
                              <a:solidFill>
                                <a:srgbClr val="33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2400" i="1" smtClean="0">
                                  <a:solidFill>
                                    <a:srgbClr val="3333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2400" dirty="0"/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2400" baseline="-25000" dirty="0"/>
                                <m:t>i</m:t>
                              </m:r>
                              <m:r>
                                <m:rPr>
                                  <m:nor/>
                                </m:rPr>
                                <a:rPr lang="en-US" sz="2400" baseline="-25000" dirty="0"/>
                                <m:t>+1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2400" dirty="0"/>
                                <m:t>y</m:t>
                              </m:r>
                              <m:r>
                                <m:rPr>
                                  <m:nor/>
                                </m:rPr>
                                <a:rPr lang="en-US" sz="2400" baseline="-25000" dirty="0"/>
                                <m:t>i</m:t>
                              </m:r>
                              <m:r>
                                <m:rPr>
                                  <m:nor/>
                                </m:rPr>
                                <a:rPr lang="en-US" sz="2400" baseline="-25000" dirty="0"/>
                                <m:t>+1</m:t>
                              </m:r>
                            </m:den>
                          </m:f>
                        </m:e>
                      </m:d>
                      <m:r>
                        <a:rPr lang="en-US" sz="2400" i="1">
                          <a:solidFill>
                            <a:srgbClr val="333399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33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2400" i="1">
                                  <a:solidFill>
                                    <a:srgbClr val="3333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2400" dirty="0"/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2400" baseline="-25000" dirty="0"/>
                                <m:t>i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2400" dirty="0"/>
                                <m:t>y</m:t>
                              </m:r>
                              <m:r>
                                <m:rPr>
                                  <m:nor/>
                                </m:rPr>
                                <a:rPr lang="en-US" sz="2400" baseline="-25000" dirty="0"/>
                                <m:t>i</m:t>
                              </m:r>
                            </m:den>
                          </m:f>
                        </m:e>
                      </m:d>
                      <m:r>
                        <a:rPr lang="en-US" sz="2400" i="1">
                          <a:solidFill>
                            <a:srgbClr val="333399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33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3333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2400" b="0" i="1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</a:rPr>
                                  <m:t>/4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</a:rPr>
                                  <m:t>1/4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sz="2400" i="1">
                              <a:solidFill>
                                <a:srgbClr val="33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2400" i="1">
                                  <a:solidFill>
                                    <a:srgbClr val="3333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2400" dirty="0"/>
                                <m:t>4</m:t>
                              </m:r>
                              <m:r>
                                <m:rPr>
                                  <m:nor/>
                                </m:rPr>
                                <a:rPr lang="en-US" sz="2400" dirty="0"/>
                                <m:t>xi</m:t>
                              </m:r>
                              <m:r>
                                <m:rPr>
                                  <m:nor/>
                                </m:rPr>
                                <a:rPr lang="en-US" sz="2400" dirty="0"/>
                                <m:t>+2</m:t>
                              </m:r>
                              <m:r>
                                <m:rPr>
                                  <m:nor/>
                                </m:rPr>
                                <a:rPr lang="en-US" sz="2400" dirty="0"/>
                                <m:t>yi</m:t>
                              </m:r>
                              <m:r>
                                <m:rPr>
                                  <m:nor/>
                                </m:rPr>
                                <a:rPr lang="en-US" sz="2400" dirty="0"/>
                                <m:t>−8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2400" dirty="0">
                                  <a:solidFill>
                                    <a:srgbClr val="333399"/>
                                  </a:solidFill>
                                </a:rPr>
                                <m:t>3</m:t>
                              </m:r>
                              <m:r>
                                <m:rPr>
                                  <m:nor/>
                                </m:rPr>
                                <a:rPr lang="en-US" sz="2400" dirty="0">
                                  <a:solidFill>
                                    <a:srgbClr val="333399"/>
                                  </a:solidFill>
                                </a:rPr>
                                <m:t>xi</m:t>
                              </m:r>
                              <m:r>
                                <m:rPr>
                                  <m:nor/>
                                </m:rPr>
                                <a:rPr lang="en-US" sz="2400" dirty="0">
                                  <a:solidFill>
                                    <a:srgbClr val="333399"/>
                                  </a:solidFill>
                                </a:rPr>
                                <m:t>+4</m:t>
                              </m:r>
                              <m:r>
                                <m:rPr>
                                  <m:nor/>
                                </m:rPr>
                                <a:rPr lang="en-US" sz="2400" dirty="0">
                                  <a:solidFill>
                                    <a:srgbClr val="333399"/>
                                  </a:solidFill>
                                </a:rPr>
                                <m:t>yi</m:t>
                              </m:r>
                              <m:r>
                                <m:rPr>
                                  <m:nor/>
                                </m:rPr>
                                <a:rPr lang="en-US" sz="2400" dirty="0">
                                  <a:solidFill>
                                    <a:srgbClr val="333399"/>
                                  </a:solidFill>
                                </a:rPr>
                                <m:t>−11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53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1371600"/>
                <a:ext cx="8229600" cy="4953000"/>
              </a:xfrm>
              <a:blipFill rotWithShape="0">
                <a:blip r:embed="rId3"/>
                <a:stretch>
                  <a:fillRect l="-444" t="-1722" b="-1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16D1B-7C1A-4B29-84D3-6A1718A62DA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239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Jacobi iteration: general picture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686800" cy="4724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Linear system A</a:t>
            </a:r>
            <a:r>
              <a:rPr lang="en-US" sz="2400" u="sng" dirty="0"/>
              <a:t>x </a:t>
            </a:r>
            <a:r>
              <a:rPr lang="en-US" sz="2400" dirty="0"/>
              <a:t>= </a:t>
            </a:r>
            <a:r>
              <a:rPr lang="en-US" sz="2400" u="sng" dirty="0"/>
              <a:t>b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Jacobi iteration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2000" u="sng" dirty="0"/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000" u="sng" dirty="0"/>
              <a:t>x</a:t>
            </a:r>
            <a:r>
              <a:rPr lang="en-US" sz="2000" baseline="-25000" dirty="0"/>
              <a:t>i+1</a:t>
            </a:r>
            <a:r>
              <a:rPr lang="en-US" sz="2000" dirty="0"/>
              <a:t> = </a:t>
            </a:r>
            <a:r>
              <a:rPr lang="en-US" sz="2000" u="sng" dirty="0"/>
              <a:t>x</a:t>
            </a:r>
            <a:r>
              <a:rPr lang="en-US" sz="2000" baseline="-25000" dirty="0"/>
              <a:t>i</a:t>
            </a:r>
            <a:r>
              <a:rPr lang="en-US" sz="2000" dirty="0"/>
              <a:t> – M</a:t>
            </a:r>
            <a:r>
              <a:rPr lang="en-US" sz="2000" baseline="30000" dirty="0"/>
              <a:t>-1</a:t>
            </a:r>
            <a:r>
              <a:rPr lang="en-US" sz="2000" dirty="0"/>
              <a:t>(</a:t>
            </a:r>
            <a:r>
              <a:rPr lang="en-US" sz="2000" dirty="0" err="1"/>
              <a:t>A</a:t>
            </a:r>
            <a:r>
              <a:rPr lang="en-US" sz="2000" u="sng" dirty="0" err="1"/>
              <a:t>x</a:t>
            </a:r>
            <a:r>
              <a:rPr lang="en-US" sz="2000" baseline="-25000" dirty="0" err="1"/>
              <a:t>i</a:t>
            </a:r>
            <a:r>
              <a:rPr lang="en-US" sz="2000" dirty="0"/>
              <a:t> – </a:t>
            </a:r>
            <a:r>
              <a:rPr lang="en-US" sz="2000" u="sng" dirty="0"/>
              <a:t>b</a:t>
            </a:r>
            <a:r>
              <a:rPr lang="en-US" sz="2000" dirty="0"/>
              <a:t>) (where M is the diagonal of A)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Key operation: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matrix-vector multiplication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Caveat: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Jacobi iteration does not always converge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even when it converges, it usually converges slowly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there are faster iterative methods available: CG,GMRES,..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what is important from our perspective is that key operation in all these iterative methods is </a:t>
            </a:r>
            <a:r>
              <a:rPr lang="en-US" sz="2000" dirty="0">
                <a:solidFill>
                  <a:srgbClr val="FF0000"/>
                </a:solidFill>
              </a:rPr>
              <a:t>matrix-vector multiplication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16D1B-7C1A-4B29-84D3-6A1718A62DA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91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</a:rPr>
              <a:t>MVM: graph interpretation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00062" y="1652735"/>
            <a:ext cx="4783491" cy="4547175"/>
          </a:xfrm>
        </p:spPr>
        <p:txBody>
          <a:bodyPr>
            <a:normAutofit fontScale="70000" lnSpcReduction="20000"/>
          </a:bodyPr>
          <a:lstStyle/>
          <a:p>
            <a:r>
              <a:rPr lang="en-US" sz="3300" dirty="0">
                <a:solidFill>
                  <a:srgbClr val="0070C0"/>
                </a:solidFill>
                <a:latin typeface="Calibri Light" panose="020F0302020204030204" pitchFamily="34" charset="0"/>
              </a:rPr>
              <a:t>Graph interpretation:</a:t>
            </a:r>
          </a:p>
          <a:p>
            <a:pPr lvl="1"/>
            <a:r>
              <a:rPr lang="en-US" sz="3100" dirty="0">
                <a:latin typeface="Calibri Light" panose="020F0302020204030204" pitchFamily="34" charset="0"/>
              </a:rPr>
              <a:t>Each node </a:t>
            </a:r>
            <a:r>
              <a:rPr lang="en-US" sz="3100" dirty="0" err="1">
                <a:latin typeface="Calibri Light" panose="020F0302020204030204" pitchFamily="34" charset="0"/>
              </a:rPr>
              <a:t>i</a:t>
            </a:r>
            <a:r>
              <a:rPr lang="en-US" sz="3100" dirty="0">
                <a:latin typeface="Calibri Light" panose="020F0302020204030204" pitchFamily="34" charset="0"/>
              </a:rPr>
              <a:t> has two values (labels) x(</a:t>
            </a:r>
            <a:r>
              <a:rPr lang="en-US" sz="3100" dirty="0" err="1">
                <a:latin typeface="Calibri Light" panose="020F0302020204030204" pitchFamily="34" charset="0"/>
              </a:rPr>
              <a:t>i</a:t>
            </a:r>
            <a:r>
              <a:rPr lang="en-US" sz="3100" dirty="0">
                <a:latin typeface="Calibri Light" panose="020F0302020204030204" pitchFamily="34" charset="0"/>
              </a:rPr>
              <a:t>) and y(</a:t>
            </a:r>
            <a:r>
              <a:rPr lang="en-US" sz="3100" dirty="0" err="1">
                <a:latin typeface="Calibri Light" panose="020F0302020204030204" pitchFamily="34" charset="0"/>
              </a:rPr>
              <a:t>i</a:t>
            </a:r>
            <a:r>
              <a:rPr lang="en-US" sz="3100" dirty="0">
                <a:latin typeface="Calibri Light" panose="020F0302020204030204" pitchFamily="34" charset="0"/>
              </a:rPr>
              <a:t>)</a:t>
            </a:r>
          </a:p>
          <a:p>
            <a:pPr lvl="1"/>
            <a:r>
              <a:rPr lang="en-US" sz="3100" dirty="0">
                <a:latin typeface="Calibri Light" panose="020F0302020204030204" pitchFamily="34" charset="0"/>
              </a:rPr>
              <a:t>Each node </a:t>
            </a:r>
            <a:r>
              <a:rPr lang="en-US" sz="3100" dirty="0" err="1">
                <a:latin typeface="Calibri Light" panose="020F0302020204030204" pitchFamily="34" charset="0"/>
              </a:rPr>
              <a:t>i</a:t>
            </a:r>
            <a:r>
              <a:rPr lang="en-US" sz="3100" dirty="0">
                <a:latin typeface="Calibri Light" panose="020F0302020204030204" pitchFamily="34" charset="0"/>
              </a:rPr>
              <a:t> updates its label y using the x value from each out-neighbor j, scaled by the label on edge (</a:t>
            </a:r>
            <a:r>
              <a:rPr lang="en-US" sz="3100" dirty="0" err="1">
                <a:latin typeface="Calibri Light" panose="020F0302020204030204" pitchFamily="34" charset="0"/>
              </a:rPr>
              <a:t>i,j</a:t>
            </a:r>
            <a:r>
              <a:rPr lang="en-US" sz="3100" dirty="0">
                <a:latin typeface="Calibri Light" panose="020F0302020204030204" pitchFamily="34" charset="0"/>
              </a:rPr>
              <a:t>)</a:t>
            </a:r>
          </a:p>
          <a:p>
            <a:pPr lvl="1"/>
            <a:r>
              <a:rPr lang="en-US" sz="3100" dirty="0">
                <a:latin typeface="Calibri Light" panose="020F0302020204030204" pitchFamily="34" charset="0"/>
              </a:rPr>
              <a:t>Topology-driven, unordered algorithm</a:t>
            </a:r>
          </a:p>
          <a:p>
            <a:r>
              <a:rPr lang="en-US" sz="3400" dirty="0">
                <a:solidFill>
                  <a:srgbClr val="0070C0"/>
                </a:solidFill>
                <a:latin typeface="Calibri Light" panose="020F0302020204030204" pitchFamily="34" charset="0"/>
              </a:rPr>
              <a:t>Observation:</a:t>
            </a:r>
          </a:p>
          <a:p>
            <a:pPr lvl="1"/>
            <a:r>
              <a:rPr lang="en-US" sz="3000" dirty="0">
                <a:latin typeface="Calibri Light" panose="020F0302020204030204" pitchFamily="34" charset="0"/>
              </a:rPr>
              <a:t>Graph perspective shows dense MVM is special case of sparse MVM</a:t>
            </a:r>
          </a:p>
          <a:p>
            <a:pPr lvl="1"/>
            <a:r>
              <a:rPr lang="en-US" sz="3000" dirty="0">
                <a:latin typeface="Calibri Light" panose="020F0302020204030204" pitchFamily="34" charset="0"/>
              </a:rPr>
              <a:t>What is interpretation of y = </a:t>
            </a:r>
            <a:r>
              <a:rPr lang="en-US" sz="3000" dirty="0" err="1">
                <a:latin typeface="Calibri Light" panose="020F0302020204030204" pitchFamily="34" charset="0"/>
              </a:rPr>
              <a:t>A</a:t>
            </a:r>
            <a:r>
              <a:rPr lang="en-US" sz="3000" baseline="30000" dirty="0" err="1">
                <a:latin typeface="Calibri Light" panose="020F0302020204030204" pitchFamily="34" charset="0"/>
              </a:rPr>
              <a:t>T</a:t>
            </a:r>
            <a:r>
              <a:rPr lang="en-US" sz="3000" dirty="0" err="1">
                <a:latin typeface="Calibri Light" panose="020F0302020204030204" pitchFamily="34" charset="0"/>
              </a:rPr>
              <a:t>x</a:t>
            </a:r>
            <a:r>
              <a:rPr lang="en-US" sz="3000" dirty="0">
                <a:latin typeface="Calibri Light" panose="020F0302020204030204" pitchFamily="34" charset="0"/>
              </a:rPr>
              <a:t> ?</a:t>
            </a:r>
          </a:p>
        </p:txBody>
      </p:sp>
      <p:sp>
        <p:nvSpPr>
          <p:cNvPr id="7" name="Oval 6"/>
          <p:cNvSpPr/>
          <p:nvPr/>
        </p:nvSpPr>
        <p:spPr>
          <a:xfrm>
            <a:off x="6172200" y="2133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315200" y="1752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359236" y="3276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023318" y="2927866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858000" y="2590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cxnSp>
        <p:nvCxnSpPr>
          <p:cNvPr id="13" name="Straight Arrow Connector 12"/>
          <p:cNvCxnSpPr>
            <a:stCxn id="7" idx="6"/>
            <a:endCxn id="8" idx="3"/>
          </p:cNvCxnSpPr>
          <p:nvPr/>
        </p:nvCxnSpPr>
        <p:spPr>
          <a:xfrm flipV="1">
            <a:off x="6324600" y="1882682"/>
            <a:ext cx="1012918" cy="3271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4"/>
            <a:endCxn id="9" idx="0"/>
          </p:cNvCxnSpPr>
          <p:nvPr/>
        </p:nvCxnSpPr>
        <p:spPr>
          <a:xfrm>
            <a:off x="6248400" y="2286000"/>
            <a:ext cx="187036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9" idx="6"/>
            <a:endCxn id="11" idx="3"/>
          </p:cNvCxnSpPr>
          <p:nvPr/>
        </p:nvCxnSpPr>
        <p:spPr>
          <a:xfrm flipV="1">
            <a:off x="6511636" y="2720882"/>
            <a:ext cx="368682" cy="6319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010400" y="2708565"/>
            <a:ext cx="1012918" cy="2786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4"/>
            <a:endCxn id="11" idx="7"/>
          </p:cNvCxnSpPr>
          <p:nvPr/>
        </p:nvCxnSpPr>
        <p:spPr>
          <a:xfrm flipH="1">
            <a:off x="6988082" y="1905000"/>
            <a:ext cx="403318" cy="7081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791200" y="20462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67600" y="16002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324600" y="3429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61114" y="2819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211891" y="270196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5</a:t>
            </a:r>
          </a:p>
        </p:txBody>
      </p:sp>
      <p:cxnSp>
        <p:nvCxnSpPr>
          <p:cNvPr id="28" name="Straight Arrow Connector 27"/>
          <p:cNvCxnSpPr>
            <a:stCxn id="10" idx="0"/>
            <a:endCxn id="8" idx="4"/>
          </p:cNvCxnSpPr>
          <p:nvPr/>
        </p:nvCxnSpPr>
        <p:spPr>
          <a:xfrm flipH="1" flipV="1">
            <a:off x="7391400" y="1905000"/>
            <a:ext cx="708118" cy="10228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553200" y="1764268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696200" y="214526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b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956550" y="205740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c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315200" y="28194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629400" y="29718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145602" y="2678668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f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458200" y="3352800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172200" y="4724400"/>
            <a:ext cx="12426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0  a  f  0  0  </a:t>
            </a:r>
          </a:p>
          <a:p>
            <a:r>
              <a:rPr lang="en-US" dirty="0">
                <a:latin typeface="Calibri Light" panose="020F0302020204030204" pitchFamily="34" charset="0"/>
              </a:rPr>
              <a:t>0  0  0  c  0</a:t>
            </a:r>
          </a:p>
          <a:p>
            <a:r>
              <a:rPr lang="en-US" dirty="0">
                <a:latin typeface="Calibri Light" panose="020F0302020204030204" pitchFamily="34" charset="0"/>
              </a:rPr>
              <a:t>0  0  0  e  0</a:t>
            </a:r>
          </a:p>
          <a:p>
            <a:r>
              <a:rPr lang="en-US" dirty="0">
                <a:latin typeface="Calibri Light" panose="020F0302020204030204" pitchFamily="34" charset="0"/>
              </a:rPr>
              <a:t>0  0  0  0  d</a:t>
            </a:r>
          </a:p>
          <a:p>
            <a:r>
              <a:rPr lang="en-US" dirty="0">
                <a:latin typeface="Calibri Light" panose="020F0302020204030204" pitchFamily="34" charset="0"/>
              </a:rPr>
              <a:t>0  b  0  0  g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6145602" y="4724400"/>
            <a:ext cx="26598" cy="14773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158901" y="4724400"/>
            <a:ext cx="1656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172200" y="6199910"/>
            <a:ext cx="1656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7351503" y="4724400"/>
            <a:ext cx="26598" cy="14773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162800" y="4724400"/>
            <a:ext cx="1656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7158700" y="6199910"/>
            <a:ext cx="2004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708070" y="4715652"/>
            <a:ext cx="31290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1</a:t>
            </a:r>
          </a:p>
          <a:p>
            <a:r>
              <a:rPr lang="en-US" dirty="0">
                <a:latin typeface="Calibri Light" panose="020F0302020204030204" pitchFamily="34" charset="0"/>
              </a:rPr>
              <a:t>2</a:t>
            </a:r>
          </a:p>
          <a:p>
            <a:r>
              <a:rPr lang="en-US" dirty="0">
                <a:latin typeface="Calibri Light" panose="020F0302020204030204" pitchFamily="34" charset="0"/>
              </a:rPr>
              <a:t>3</a:t>
            </a:r>
          </a:p>
          <a:p>
            <a:r>
              <a:rPr lang="en-US" dirty="0">
                <a:latin typeface="Calibri Light" panose="020F0302020204030204" pitchFamily="34" charset="0"/>
              </a:rPr>
              <a:t>4</a:t>
            </a:r>
          </a:p>
          <a:p>
            <a:r>
              <a:rPr lang="en-US" dirty="0">
                <a:latin typeface="Calibri Light" panose="020F0302020204030204" pitchFamily="34" charset="0"/>
              </a:rPr>
              <a:t>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145546" y="4343400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1  2  3  4  5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12290" y="6172200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 Light" panose="020F0302020204030204" pitchFamily="34" charset="0"/>
              </a:rPr>
              <a:t>A</a:t>
            </a:r>
          </a:p>
        </p:txBody>
      </p:sp>
      <p:sp>
        <p:nvSpPr>
          <p:cNvPr id="6" name="Freeform 5"/>
          <p:cNvSpPr/>
          <p:nvPr/>
        </p:nvSpPr>
        <p:spPr>
          <a:xfrm>
            <a:off x="7915417" y="3027218"/>
            <a:ext cx="584124" cy="695168"/>
          </a:xfrm>
          <a:custGeom>
            <a:avLst/>
            <a:gdLst>
              <a:gd name="connsiteX0" fmla="*/ 175638 w 584124"/>
              <a:gd name="connsiteY0" fmla="*/ 13855 h 695168"/>
              <a:gd name="connsiteX1" fmla="*/ 9383 w 584124"/>
              <a:gd name="connsiteY1" fmla="*/ 457200 h 695168"/>
              <a:gd name="connsiteX2" fmla="*/ 425019 w 584124"/>
              <a:gd name="connsiteY2" fmla="*/ 692727 h 695168"/>
              <a:gd name="connsiteX3" fmla="*/ 577419 w 584124"/>
              <a:gd name="connsiteY3" fmla="*/ 318655 h 695168"/>
              <a:gd name="connsiteX4" fmla="*/ 231056 w 584124"/>
              <a:gd name="connsiteY4" fmla="*/ 0 h 69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4124" h="695168">
                <a:moveTo>
                  <a:pt x="175638" y="13855"/>
                </a:moveTo>
                <a:cubicBezTo>
                  <a:pt x="71729" y="178955"/>
                  <a:pt x="-32180" y="344055"/>
                  <a:pt x="9383" y="457200"/>
                </a:cubicBezTo>
                <a:cubicBezTo>
                  <a:pt x="50946" y="570345"/>
                  <a:pt x="330346" y="715818"/>
                  <a:pt x="425019" y="692727"/>
                </a:cubicBezTo>
                <a:cubicBezTo>
                  <a:pt x="519692" y="669636"/>
                  <a:pt x="609746" y="434109"/>
                  <a:pt x="577419" y="318655"/>
                </a:cubicBezTo>
                <a:cubicBezTo>
                  <a:pt x="545092" y="203201"/>
                  <a:pt x="388074" y="101600"/>
                  <a:pt x="231056" y="0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670442" y="6172200"/>
            <a:ext cx="335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 Light" panose="020F0302020204030204" pitchFamily="34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7467600" y="4664671"/>
                <a:ext cx="700833" cy="15075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x</m:t>
                              </m:r>
                              <m: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x</m:t>
                              </m:r>
                              <m: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x</m:t>
                              </m:r>
                              <m: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3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x</m:t>
                              </m:r>
                              <m: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4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x</m:t>
                              </m:r>
                              <m: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5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accent1"/>
                  </a:solidFill>
                  <a:latin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4664671"/>
                <a:ext cx="700833" cy="150752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77029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KESHAV20PINGALI@YFUGOKQFUVWXY5MJ" val="339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54.6682"/>
  <p:tag name="ORIGINALWIDTH" val="2477.69"/>
  <p:tag name="LATEXADDIN" val="\documentclass{article}&#10;\usepackage{amsmath}&#10;\pagestyle{empty}&#10;\begin{document}&#10;&#10;\[&#10;y''(t) \rightarrow \frac{\frac{y_b(nh) - y_b(nh-h)}{h} - \frac{y_b(nh-h)-y_b(nh-2h)}{h}}{h}&#10;\]&#10;\[&#10;= \frac{y_b(nh)-2y_b(nh-h)+y_b(nh-2h)}{h^2}&#10;\]&#10;&#10;\end{document}"/>
  <p:tag name="IGUANATEXSIZE" val="20"/>
  <p:tag name="IGUANATEXCURSOR" val="218"/>
  <p:tag name="TRANSPARENCY" val="True"/>
  <p:tag name="FILENAME" val=""/>
  <p:tag name="LATEXENGINEID" val="0"/>
  <p:tag name="TEMPFOLDER" val="C:\Users\pingali\Desktop\courses\CS377P\2018sp\lectures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54.6682"/>
  <p:tag name="ORIGINALWIDTH" val="2294.713"/>
  <p:tag name="LATEXADDIN" val="\documentclass{article}&#10;\usepackage{amsmath}&#10;\pagestyle{empty}&#10;\begin{document}&#10;&#10;\[&#10;y''(t) \rightarrow \frac{\frac{y_c(nh+h) - y_c(nh)}{h} - \frac{y_c(nh)-y_c(nh-h)}{h}}{h}&#10;\]&#10;\[&#10;= \frac{y_c(nh+h)-2y_c(nh)+y_c(nh-h)}{h^2}&#10;\]&#10;&#10;\end{document}"/>
  <p:tag name="IGUANATEXSIZE" val="20"/>
  <p:tag name="IGUANATEXCURSOR" val="209"/>
  <p:tag name="TRANSPARENCY" val="True"/>
  <p:tag name="FILENAME" val=""/>
  <p:tag name="LATEXENGINEID" val="0"/>
  <p:tag name="TEMPFOLDER" val="C:\Users\pingali\Desktop\courses\CS377P\2018sp\lectures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3.967"/>
  <p:tag name="ORIGINALWIDTH" val="1588.301"/>
  <p:tag name="LATEXADDIN" val="\documentclass{article}&#10;\usepackage{amsmath}&#10;\pagestyle{empty}&#10;\begin{document}&#10;&#10;\[u'(t) \rightarrow \frac{u_f(nh+h)-u_f(nh)}{h}&#10;\]&#10;&#10;&#10;\end{document}"/>
  <p:tag name="IGUANATEXSIZE" val="16"/>
  <p:tag name="IGUANATEXCURSOR" val="129"/>
  <p:tag name="TRANSPARENCY" val="True"/>
  <p:tag name="FILENAME" val=""/>
  <p:tag name="LATEXENGINEID" val="0"/>
  <p:tag name="TEMPFOLDER" val="C:\Users\pingali\Desktop\courses\CS377P\2018sp\lectures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338"/>
  <p:tag name="ORIGINALWIDTH" val="770.9036"/>
  <p:tag name="LATEXADDIN" val="\documentclass{article}&#10;\usepackage{amsmath}&#10;\pagestyle{empty}&#10;\begin{document}&#10;&#10;\[u(t)\rightarrow u_f(nh)\]&#10;&#10;&#10;\end{document}"/>
  <p:tag name="IGUANATEXSIZE" val="20"/>
  <p:tag name="IGUANATEXCURSOR" val="99"/>
  <p:tag name="TRANSPARENCY" val="True"/>
  <p:tag name="FILENAME" val=""/>
  <p:tag name="LATEXENGINEID" val="0"/>
  <p:tag name="TEMPFOLDER" val="C:\Users\pingali\Desktop\courses\CS377P\2018sp\lectures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3.967"/>
  <p:tag name="ORIGINALWIDTH" val="2061.492"/>
  <p:tag name="LATEXADDIN" val="\documentclass{article}&#10;\usepackage{amsmath}&#10;\pagestyle{empty}&#10;\begin{document}&#10;&#10;\[\frac{u_f(nh+h)-u_f(nh)}{h}= - 3u_f(nh)+2&#10;\]&#10;&#10;&#10;\end{document}"/>
  <p:tag name="IGUANATEXSIZE" val="20"/>
  <p:tag name="IGUANATEXCURSOR" val="124"/>
  <p:tag name="TRANSPARENCY" val="True"/>
  <p:tag name="FILENAME" val=""/>
  <p:tag name="LATEXENGINEID" val="0"/>
  <p:tag name="TEMPFOLDER" val="C:\Users\pingali\Desktop\courses\CS377P\2018sp\lectures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4.7169"/>
  <p:tag name="ORIGINALWIDTH" val="1558.305"/>
  <p:tag name="LATEXADDIN" val="\documentclass{article}&#10;\usepackage{amsmath}&#10;\pagestyle{empty}&#10;\begin{document}&#10;\[u'(t) \rightarrow \frac{u_b(nh)-u_b(nh-h)}{h}&#10;\]&#10;&#10;&#10;\end{document}"/>
  <p:tag name="IGUANATEXSIZE" val="20"/>
  <p:tag name="IGUANATEXCURSOR" val="122"/>
  <p:tag name="TRANSPARENCY" val="True"/>
  <p:tag name="FILENAME" val=""/>
  <p:tag name="LATEXENGINEID" val="0"/>
  <p:tag name="TEMPFOLDER" val="C:\Users\Keshav Pingali\OneDrive - The University of Texas at Austin\Desktop\courses\CS377P\2019sp\lectures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4.7169"/>
  <p:tag name="ORIGINALWIDTH" val="2017.998"/>
  <p:tag name="LATEXADDIN" val="\documentclass{article}&#10;\usepackage{amsmath}&#10;\pagestyle{empty}&#10;\begin{document}&#10;&#10;\[\frac{u_b(nh)-u_b(nh-h)}{h}=-3u_b(nh)+2&#10;\]&#10;&#10;&#10;\end{document}"/>
  <p:tag name="IGUANATEXSIZE" val="16"/>
  <p:tag name="IGUANATEXCURSOR" val="119"/>
  <p:tag name="TRANSPARENCY" val="True"/>
  <p:tag name="FILENAME" val=""/>
  <p:tag name="LATEXENGINEID" val="0"/>
  <p:tag name="TEMPFOLDER" val="C:\Users\Keshav Pingali\OneDrive - The University of Texas at Austin\Desktop\courses\CS377P\2019sp\lectures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6.2167"/>
  <p:tag name="ORIGINALWIDTH" val="2009.749"/>
  <p:tag name="LATEXADDIN" val="\documentclass{article}&#10;\usepackage{amsmath}&#10;\pagestyle{empty}&#10;\begin{document}&#10;&#10;\[u_b(nh)=\frac{1}{1+3h}u_b(nh-h)+\frac{2h}{1+3h}&#10;\]&#10;&#10;&#10;\end{document}"/>
  <p:tag name="IGUANATEXSIZE" val="16"/>
  <p:tag name="IGUANATEXCURSOR" val="113"/>
  <p:tag name="TRANSPARENCY" val="True"/>
  <p:tag name="FILENAME" val=""/>
  <p:tag name="LATEXENGINEID" val="0"/>
  <p:tag name="TEMPFOLDER" val="C:\Users\Keshav Pingali\OneDrive - The University of Texas at Austin\Desktop\courses\CS377P\2019sp\lectures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4.7169"/>
  <p:tag name="ORIGINALWIDTH" val="1783.277"/>
  <p:tag name="LATEXADDIN" val="\documentclass{article}&#10;\usepackage{amsmath}&#10;\pagestyle{empty}&#10;\begin{document}&#10;\[u'(t) \rightarrow \frac{u_b(nh+h)-u_b(nh-h)}{2h}&#10;\]&#10;&#10;&#10;\end{document}"/>
  <p:tag name="IGUANATEXSIZE" val="20"/>
  <p:tag name="IGUANATEXCURSOR" val="128"/>
  <p:tag name="TRANSPARENCY" val="True"/>
  <p:tag name="FILENAME" val=""/>
  <p:tag name="LATEXENGINEID" val="0"/>
  <p:tag name="TEMPFOLDER" val="C:\Users\Keshav Pingali\OneDrive - The University of Texas at Austin\Desktop\courses\CS377P\2019sp\lectures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57.6678"/>
  <p:tag name="ORIGINALWIDTH" val="2514.436"/>
  <p:tag name="LATEXADDIN" val="\documentclass{article}&#10;\usepackage{amsmath}&#10;\pagestyle{empty}&#10;\begin{document}&#10;&#10;\[&#10;y''(t) \rightarrow \frac{\frac{y_f(nh+2h) - y_f(nh+h)}{h} - \frac{y_f(nh+h)-y_f(nh)}{h}}{h}&#10;\]&#10;\[&#10;= \frac{y_f(nh+2h)-2y_f(nh+h)+y_f(nh)}{h^2}&#10;\]&#10;&#10;\end{document}"/>
  <p:tag name="IGUANATEXSIZE" val="20"/>
  <p:tag name="IGUANATEXCURSOR" val="225"/>
  <p:tag name="TRANSPARENCY" val="True"/>
  <p:tag name="FILENAME" val=""/>
  <p:tag name="LATEXENGINEID" val="0"/>
  <p:tag name="TEMPFOLDER" val="C:\Users\pingali\Desktop\courses\CS377P\2018sp\lectures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5300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5300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48492</TotalTime>
  <Words>3331</Words>
  <Application>Microsoft Office PowerPoint</Application>
  <PresentationFormat>On-screen Show (4:3)</PresentationFormat>
  <Paragraphs>700</Paragraphs>
  <Slides>52</Slides>
  <Notes>25</Notes>
  <HiddenSlides>2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2" baseType="lpstr">
      <vt:lpstr>cmsy10</vt:lpstr>
      <vt:lpstr>Cambria Math</vt:lpstr>
      <vt:lpstr>Arial</vt:lpstr>
      <vt:lpstr>Times New Roman</vt:lpstr>
      <vt:lpstr>Calibri</vt:lpstr>
      <vt:lpstr>Calibri Light</vt:lpstr>
      <vt:lpstr>Courier New</vt:lpstr>
      <vt:lpstr>Default Design</vt:lpstr>
      <vt:lpstr>2_Office Theme</vt:lpstr>
      <vt:lpstr>Equation</vt:lpstr>
      <vt:lpstr>Computational Science Algorithms </vt:lpstr>
      <vt:lpstr>Computational science</vt:lpstr>
      <vt:lpstr>Methods</vt:lpstr>
      <vt:lpstr>Roadmap</vt:lpstr>
      <vt:lpstr>Solving linear systems</vt:lpstr>
      <vt:lpstr>Iterative method: Jacobi iteration</vt:lpstr>
      <vt:lpstr>Jacobi iteration: matrix notation</vt:lpstr>
      <vt:lpstr>Jacobi iteration: general picture</vt:lpstr>
      <vt:lpstr>MVM: graph interpretation</vt:lpstr>
      <vt:lpstr>MVM implementation with  sparse matrix representations</vt:lpstr>
      <vt:lpstr>Finite-differences</vt:lpstr>
      <vt:lpstr>Ordinary differential equations</vt:lpstr>
      <vt:lpstr>Problem</vt:lpstr>
      <vt:lpstr>Forward-Euler method</vt:lpstr>
      <vt:lpstr>Back to ode</vt:lpstr>
      <vt:lpstr>Tabulation</vt:lpstr>
      <vt:lpstr>Backward-Euler method</vt:lpstr>
      <vt:lpstr>Higher-order difference formulas</vt:lpstr>
      <vt:lpstr>General comments</vt:lpstr>
      <vt:lpstr>Finite-differences: partial differential equations</vt:lpstr>
      <vt:lpstr>PowerPoint Presentation</vt:lpstr>
      <vt:lpstr>Example</vt:lpstr>
      <vt:lpstr>Example (contd)</vt:lpstr>
      <vt:lpstr>PowerPoint Presentation</vt:lpstr>
      <vt:lpstr>Implementation</vt:lpstr>
      <vt:lpstr>Example (contd)</vt:lpstr>
      <vt:lpstr>PowerPoint Presentation</vt:lpstr>
      <vt:lpstr>TAO analysis: algorithm abstraction</vt:lpstr>
      <vt:lpstr>Summary</vt:lpstr>
      <vt:lpstr>Big picture</vt:lpstr>
      <vt:lpstr>Discrete models: Barnes Hut algorithm</vt:lpstr>
      <vt:lpstr>Introduction</vt:lpstr>
      <vt:lpstr>Barnes Hut Idea</vt:lpstr>
      <vt:lpstr>Barnes Hut Algorithm</vt:lpstr>
      <vt:lpstr>Build Tree (Level 1)</vt:lpstr>
      <vt:lpstr>Build Tree (Level 2)</vt:lpstr>
      <vt:lpstr>Build Tree (Level 3)</vt:lpstr>
      <vt:lpstr>Build Tree (Level 4)</vt:lpstr>
      <vt:lpstr>Build Tree (Level 5)</vt:lpstr>
      <vt:lpstr>Compute Cells’ Center of Mass</vt:lpstr>
      <vt:lpstr>Compute Forces</vt:lpstr>
      <vt:lpstr>Compute Force (short distance)</vt:lpstr>
      <vt:lpstr>Compute Force (down one level)</vt:lpstr>
      <vt:lpstr>Compute Force (long distance)</vt:lpstr>
      <vt:lpstr>Compute Force (skip subtree)</vt:lpstr>
      <vt:lpstr>Pseudocode</vt:lpstr>
      <vt:lpstr>Complexity</vt:lpstr>
      <vt:lpstr>TAO: top-down tree building</vt:lpstr>
      <vt:lpstr>TAO: tree summarization</vt:lpstr>
      <vt:lpstr>TAO: force computation</vt:lpstr>
      <vt:lpstr>TAO: Advancing bodies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 Computational Science Algorithms</dc:title>
  <dc:creator>Keshav Pingali</dc:creator>
  <cp:lastModifiedBy>Keshav Pingali</cp:lastModifiedBy>
  <cp:revision>415</cp:revision>
  <cp:lastPrinted>2018-02-08T20:00:08Z</cp:lastPrinted>
  <dcterms:created xsi:type="dcterms:W3CDTF">2009-05-18T10:23:08Z</dcterms:created>
  <dcterms:modified xsi:type="dcterms:W3CDTF">2022-09-26T21:38:47Z</dcterms:modified>
</cp:coreProperties>
</file>