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329" r:id="rId3"/>
    <p:sldId id="292" r:id="rId4"/>
    <p:sldId id="328" r:id="rId5"/>
    <p:sldId id="349" r:id="rId6"/>
    <p:sldId id="344" r:id="rId7"/>
    <p:sldId id="345" r:id="rId8"/>
    <p:sldId id="346" r:id="rId9"/>
    <p:sldId id="347" r:id="rId10"/>
    <p:sldId id="375" r:id="rId11"/>
    <p:sldId id="352" r:id="rId12"/>
    <p:sldId id="350" r:id="rId13"/>
    <p:sldId id="257" r:id="rId14"/>
    <p:sldId id="258" r:id="rId15"/>
    <p:sldId id="259" r:id="rId16"/>
    <p:sldId id="260" r:id="rId17"/>
    <p:sldId id="336" r:id="rId18"/>
    <p:sldId id="263" r:id="rId19"/>
    <p:sldId id="324" r:id="rId20"/>
    <p:sldId id="376" r:id="rId21"/>
    <p:sldId id="325" r:id="rId22"/>
    <p:sldId id="275" r:id="rId23"/>
    <p:sldId id="331" r:id="rId24"/>
    <p:sldId id="333" r:id="rId25"/>
    <p:sldId id="321" r:id="rId26"/>
    <p:sldId id="351" r:id="rId27"/>
    <p:sldId id="334" r:id="rId28"/>
    <p:sldId id="339" r:id="rId29"/>
    <p:sldId id="340" r:id="rId30"/>
    <p:sldId id="330" r:id="rId31"/>
    <p:sldId id="326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1" r:id="rId50"/>
    <p:sldId id="372" r:id="rId51"/>
    <p:sldId id="373" r:id="rId52"/>
    <p:sldId id="374" r:id="rId53"/>
    <p:sldId id="294" r:id="rId5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  <p:embeddedFont>
      <p:font typeface="cmsy10" panose="020B0604020202020204"/>
      <p:regular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71F994-E82E-43E9-8676-3FF940FC147C}">
          <p14:sldIdLst>
            <p14:sldId id="329"/>
            <p14:sldId id="292"/>
            <p14:sldId id="328"/>
            <p14:sldId id="349"/>
            <p14:sldId id="344"/>
            <p14:sldId id="345"/>
            <p14:sldId id="346"/>
            <p14:sldId id="347"/>
            <p14:sldId id="375"/>
            <p14:sldId id="352"/>
            <p14:sldId id="350"/>
            <p14:sldId id="257"/>
            <p14:sldId id="258"/>
            <p14:sldId id="259"/>
            <p14:sldId id="260"/>
            <p14:sldId id="336"/>
            <p14:sldId id="263"/>
            <p14:sldId id="324"/>
            <p14:sldId id="376"/>
            <p14:sldId id="325"/>
            <p14:sldId id="275"/>
            <p14:sldId id="331"/>
            <p14:sldId id="333"/>
            <p14:sldId id="321"/>
            <p14:sldId id="351"/>
            <p14:sldId id="334"/>
            <p14:sldId id="339"/>
            <p14:sldId id="340"/>
            <p14:sldId id="330"/>
            <p14:sldId id="326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CC33"/>
    <a:srgbClr val="00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21994-625F-48F6-8446-2FF0805CC9E3}" v="3" dt="2022-09-26T21:38:4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86"/>
    </p:cViewPr>
  </p:sorterViewPr>
  <p:notesViewPr>
    <p:cSldViewPr>
      <p:cViewPr varScale="1">
        <p:scale>
          <a:sx n="52" d="100"/>
          <a:sy n="52" d="100"/>
        </p:scale>
        <p:origin x="26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gali, Keshav K" userId="707c4161-679d-4973-8d45-dc4c10c01b1e" providerId="ADAL" clId="{FDF037E5-98FB-4159-8A61-0A26D25E694D}"/>
    <pc:docChg chg="undo custSel modSld">
      <pc:chgData name="Pingali, Keshav K" userId="707c4161-679d-4973-8d45-dc4c10c01b1e" providerId="ADAL" clId="{FDF037E5-98FB-4159-8A61-0A26D25E694D}" dt="2019-02-14T03:14:16.803" v="449" actId="1076"/>
      <pc:docMkLst>
        <pc:docMk/>
      </pc:docMkLst>
      <pc:sldChg chg="addSp delSp modSp">
        <pc:chgData name="Pingali, Keshav K" userId="707c4161-679d-4973-8d45-dc4c10c01b1e" providerId="ADAL" clId="{FDF037E5-98FB-4159-8A61-0A26D25E694D}" dt="2019-02-12T16:28:05.122" v="438" actId="164"/>
        <pc:sldMkLst>
          <pc:docMk/>
          <pc:sldMk cId="0" sldId="259"/>
        </pc:sldMkLst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Pingali, Keshav K" userId="707c4161-679d-4973-8d45-dc4c10c01b1e" providerId="ADAL" clId="{FDF037E5-98FB-4159-8A61-0A26D25E694D}" dt="2019-02-12T16:22:13.946" v="400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27.167" v="401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7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1.079" v="402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9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5.786" v="403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1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9.773" v="404" actId="478"/>
          <ac:spMkLst>
            <pc:docMk/>
            <pc:sldMk cId="0" sldId="259"/>
            <ac:spMk id="12" creationId="{00000000-0000-0000-0000-000000000000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5" creationId="{193C3B77-F63C-427F-BA84-B631B756F9ED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6" creationId="{8C13D212-927E-409D-A088-F01ACB64C653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7" creationId="{C3A7BA65-F79A-4109-8087-E90BED59E70B}"/>
          </ac:spMkLst>
        </pc:spChg>
        <pc:grpChg chg="add del mod">
          <ac:chgData name="Pingali, Keshav K" userId="707c4161-679d-4973-8d45-dc4c10c01b1e" providerId="ADAL" clId="{FDF037E5-98FB-4159-8A61-0A26D25E694D}" dt="2019-02-12T16:21:22.573" v="398" actId="478"/>
          <ac:grpSpMkLst>
            <pc:docMk/>
            <pc:sldMk cId="0" sldId="259"/>
            <ac:grpSpMk id="18" creationId="{1EDD30F4-43F2-4274-A2F5-D00F220BF9CC}"/>
          </ac:grpSpMkLst>
        </pc:grpChg>
        <pc:grpChg chg="add mod">
          <ac:chgData name="Pingali, Keshav K" userId="707c4161-679d-4973-8d45-dc4c10c01b1e" providerId="ADAL" clId="{FDF037E5-98FB-4159-8A61-0A26D25E694D}" dt="2019-02-12T16:28:05.122" v="438" actId="164"/>
          <ac:grpSpMkLst>
            <pc:docMk/>
            <pc:sldMk cId="0" sldId="259"/>
            <ac:grpSpMk id="8192" creationId="{207E59E3-E5AF-4683-B3A8-1F401D81BFC1}"/>
          </ac:grpSpMkLst>
        </pc:grpChg>
        <pc:picChg chg="mod">
          <ac:chgData name="Pingali, Keshav K" userId="707c4161-679d-4973-8d45-dc4c10c01b1e" providerId="ADAL" clId="{FDF037E5-98FB-4159-8A61-0A26D25E694D}" dt="2019-02-12T16:20:32.704" v="393" actId="1035"/>
          <ac:picMkLst>
            <pc:docMk/>
            <pc:sldMk cId="0" sldId="259"/>
            <ac:picMk id="8196" creationId="{00000000-0000-0000-0000-000000000000}"/>
          </ac:picMkLst>
        </pc:picChg>
      </pc:sldChg>
      <pc:sldChg chg="addSp delSp modSp">
        <pc:chgData name="Pingali, Keshav K" userId="707c4161-679d-4973-8d45-dc4c10c01b1e" providerId="ADAL" clId="{FDF037E5-98FB-4159-8A61-0A26D25E694D}" dt="2019-02-14T03:14:16.803" v="449" actId="1076"/>
        <pc:sldMkLst>
          <pc:docMk/>
          <pc:sldMk cId="0" sldId="263"/>
        </pc:sldMkLst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39" creationId="{56467896-BD39-48F0-BE18-C8E23F7E8EF8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0" creationId="{F8F3C5F4-CC48-4BB8-9FA0-349E6BC12BF6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1" creationId="{BE362CA1-AD0B-454F-8A6C-0FB816ADCFA4}"/>
          </ac:spMkLst>
        </pc:spChg>
        <pc:spChg chg="add del mod topLvl">
          <ac:chgData name="Pingali, Keshav K" userId="707c4161-679d-4973-8d45-dc4c10c01b1e" providerId="ADAL" clId="{FDF037E5-98FB-4159-8A61-0A26D25E694D}" dt="2019-02-10T18:57:20.881" v="363" actId="478"/>
          <ac:spMkLst>
            <pc:docMk/>
            <pc:sldMk cId="0" sldId="263"/>
            <ac:spMk id="42" creationId="{6BA9149D-E974-41DE-AC5E-798F0C982027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3" creationId="{BD858D0C-C886-4F15-813F-9E1F7333A37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4" creationId="{77FE4822-2E30-41DE-A9F9-DF58355098B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5" creationId="{FA8EB7BF-CC40-4ADD-A0DC-B61B29975708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6" creationId="{599A01E5-884B-4DD1-835D-176AEC1C4729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7" creationId="{9C7403EB-31D8-401A-8915-724EE1C1E23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8" creationId="{1ABE82F6-0996-4E22-832F-9115A7E5FE7F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9" creationId="{E467AA71-9DBC-47C7-B187-972646CF7D1B}"/>
          </ac:spMkLst>
        </pc:spChg>
        <pc:spChg chg="add del mod topLvl">
          <ac:chgData name="Pingali, Keshav K" userId="707c4161-679d-4973-8d45-dc4c10c01b1e" providerId="ADAL" clId="{FDF037E5-98FB-4159-8A61-0A26D25E694D}" dt="2019-02-10T18:57:24.053" v="364" actId="478"/>
          <ac:spMkLst>
            <pc:docMk/>
            <pc:sldMk cId="0" sldId="263"/>
            <ac:spMk id="50" creationId="{7360E49B-F1FF-4066-90EF-46A24826A71D}"/>
          </ac:spMkLst>
        </pc:spChg>
        <pc:spChg chg="mod">
          <ac:chgData name="Pingali, Keshav K" userId="707c4161-679d-4973-8d45-dc4c10c01b1e" providerId="ADAL" clId="{FDF037E5-98FB-4159-8A61-0A26D25E694D}" dt="2019-02-10T18:54:40.457" v="287" actId="207"/>
          <ac:spMkLst>
            <pc:docMk/>
            <pc:sldMk cId="0" sldId="263"/>
            <ac:spMk id="1331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7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9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20" creationId="{00000000-0000-0000-0000-000000000000}"/>
          </ac:spMkLst>
        </pc:spChg>
        <pc:grpChg chg="add mod">
          <ac:chgData name="Pingali, Keshav K" userId="707c4161-679d-4973-8d45-dc4c10c01b1e" providerId="ADAL" clId="{FDF037E5-98FB-4159-8A61-0A26D25E694D}" dt="2019-02-12T16:28:42.127" v="442" actId="1076"/>
          <ac:grpSpMkLst>
            <pc:docMk/>
            <pc:sldMk cId="0" sldId="263"/>
            <ac:grpSpMk id="14" creationId="{4A6C152C-1D4C-40B9-886A-1D6A73BAFF82}"/>
          </ac:grpSpMkLst>
        </pc:grpChg>
        <pc:grpChg chg="add del mod">
          <ac:chgData name="Pingali, Keshav K" userId="707c4161-679d-4973-8d45-dc4c10c01b1e" providerId="ADAL" clId="{FDF037E5-98FB-4159-8A61-0A26D25E694D}" dt="2019-02-10T18:56:39.271" v="359" actId="165"/>
          <ac:grpSpMkLst>
            <pc:docMk/>
            <pc:sldMk cId="0" sldId="263"/>
            <ac:grpSpMk id="31" creationId="{49A48C16-186C-42A4-8ACE-679207506C75}"/>
          </ac:grpSpMkLst>
        </pc:grpChg>
        <pc:picChg chg="del mod">
          <ac:chgData name="Pingali, Keshav K" userId="707c4161-679d-4973-8d45-dc4c10c01b1e" providerId="ADAL" clId="{FDF037E5-98FB-4159-8A61-0A26D25E694D}" dt="2019-02-09T17:13:48.822" v="13" actId="478"/>
          <ac:picMkLst>
            <pc:docMk/>
            <pc:sldMk cId="0" sldId="263"/>
            <ac:picMk id="3" creationId="{00000000-0000-0000-0000-000000000000}"/>
          </ac:picMkLst>
        </pc:picChg>
        <pc:picChg chg="del mod">
          <ac:chgData name="Pingali, Keshav K" userId="707c4161-679d-4973-8d45-dc4c10c01b1e" providerId="ADAL" clId="{FDF037E5-98FB-4159-8A61-0A26D25E694D}" dt="2019-02-09T17:17:15.219" v="99" actId="478"/>
          <ac:picMkLst>
            <pc:docMk/>
            <pc:sldMk cId="0" sldId="263"/>
            <ac:picMk id="4" creationId="{00000000-0000-0000-0000-000000000000}"/>
          </ac:picMkLst>
        </pc:picChg>
        <pc:picChg chg="del mod">
          <ac:chgData name="Pingali, Keshav K" userId="707c4161-679d-4973-8d45-dc4c10c01b1e" providerId="ADAL" clId="{FDF037E5-98FB-4159-8A61-0A26D25E694D}" dt="2019-02-09T17:40:26.851" v="123" actId="478"/>
          <ac:picMkLst>
            <pc:docMk/>
            <pc:sldMk cId="0" sldId="263"/>
            <ac:picMk id="5" creationId="{00000000-0000-0000-0000-000000000000}"/>
          </ac:picMkLst>
        </pc:picChg>
        <pc:picChg chg="del mod ord">
          <ac:chgData name="Pingali, Keshav K" userId="707c4161-679d-4973-8d45-dc4c10c01b1e" providerId="ADAL" clId="{FDF037E5-98FB-4159-8A61-0A26D25E694D}" dt="2019-02-09T17:14:05.780" v="27" actId="478"/>
          <ac:picMkLst>
            <pc:docMk/>
            <pc:sldMk cId="0" sldId="263"/>
            <ac:picMk id="7" creationId="{1FEE3A63-4DA1-4EA5-963A-E3F499AB1F31}"/>
          </ac:picMkLst>
        </pc:picChg>
        <pc:picChg chg="del mod ord">
          <ac:chgData name="Pingali, Keshav K" userId="707c4161-679d-4973-8d45-dc4c10c01b1e" providerId="ADAL" clId="{FDF037E5-98FB-4159-8A61-0A26D25E694D}" dt="2019-02-09T17:14:52.295" v="43" actId="478"/>
          <ac:picMkLst>
            <pc:docMk/>
            <pc:sldMk cId="0" sldId="263"/>
            <ac:picMk id="9" creationId="{F640CF28-8161-42C9-AE7A-09E3927E227D}"/>
          </ac:picMkLst>
        </pc:picChg>
        <pc:picChg chg="del mod ord">
          <ac:chgData name="Pingali, Keshav K" userId="707c4161-679d-4973-8d45-dc4c10c01b1e" providerId="ADAL" clId="{FDF037E5-98FB-4159-8A61-0A26D25E694D}" dt="2019-02-09T17:15:07.714" v="57" actId="478"/>
          <ac:picMkLst>
            <pc:docMk/>
            <pc:sldMk cId="0" sldId="263"/>
            <ac:picMk id="11" creationId="{530C2704-FFD3-406C-8A94-31C863234893}"/>
          </ac:picMkLst>
        </pc:picChg>
        <pc:picChg chg="del mod ord">
          <ac:chgData name="Pingali, Keshav K" userId="707c4161-679d-4973-8d45-dc4c10c01b1e" providerId="ADAL" clId="{FDF037E5-98FB-4159-8A61-0A26D25E694D}" dt="2019-02-09T17:15:50.878" v="72" actId="478"/>
          <ac:picMkLst>
            <pc:docMk/>
            <pc:sldMk cId="0" sldId="263"/>
            <ac:picMk id="13" creationId="{046D7304-6734-4EDA-A614-738978D5DFDA}"/>
          </ac:picMkLst>
        </pc:picChg>
        <pc:picChg chg="del mod ord">
          <ac:chgData name="Pingali, Keshav K" userId="707c4161-679d-4973-8d45-dc4c10c01b1e" providerId="ADAL" clId="{FDF037E5-98FB-4159-8A61-0A26D25E694D}" dt="2019-02-09T17:16:27.902" v="86" actId="478"/>
          <ac:picMkLst>
            <pc:docMk/>
            <pc:sldMk cId="0" sldId="263"/>
            <ac:picMk id="15" creationId="{28003E93-F086-465A-A6C4-AED959A79ED6}"/>
          </ac:picMkLst>
        </pc:picChg>
        <pc:picChg chg="del mod ord">
          <ac:chgData name="Pingali, Keshav K" userId="707c4161-679d-4973-8d45-dc4c10c01b1e" providerId="ADAL" clId="{FDF037E5-98FB-4159-8A61-0A26D25E694D}" dt="2019-02-10T18:46:54.407" v="137" actId="478"/>
          <ac:picMkLst>
            <pc:docMk/>
            <pc:sldMk cId="0" sldId="263"/>
            <ac:picMk id="17" creationId="{5C9284B6-783F-45D0-9759-CB89D60A571D}"/>
          </ac:picMkLst>
        </pc:picChg>
        <pc:picChg chg="del mod ord">
          <ac:chgData name="Pingali, Keshav K" userId="707c4161-679d-4973-8d45-dc4c10c01b1e" providerId="ADAL" clId="{FDF037E5-98FB-4159-8A61-0A26D25E694D}" dt="2019-02-10T18:47:17.247" v="150" actId="478"/>
          <ac:picMkLst>
            <pc:docMk/>
            <pc:sldMk cId="0" sldId="263"/>
            <ac:picMk id="19" creationId="{385C5EAF-D8FA-436E-A123-CEE323D4A2F7}"/>
          </ac:picMkLst>
        </pc:picChg>
        <pc:picChg chg="del mod ord">
          <ac:chgData name="Pingali, Keshav K" userId="707c4161-679d-4973-8d45-dc4c10c01b1e" providerId="ADAL" clId="{FDF037E5-98FB-4159-8A61-0A26D25E694D}" dt="2019-02-10T18:47:53.739" v="162" actId="478"/>
          <ac:picMkLst>
            <pc:docMk/>
            <pc:sldMk cId="0" sldId="263"/>
            <ac:picMk id="21" creationId="{82996E8E-B59D-4EAC-AEF3-2995E2415222}"/>
          </ac:picMkLst>
        </pc:picChg>
        <pc:picChg chg="mod ord">
          <ac:chgData name="Pingali, Keshav K" userId="707c4161-679d-4973-8d45-dc4c10c01b1e" providerId="ADAL" clId="{FDF037E5-98FB-4159-8A61-0A26D25E694D}" dt="2019-02-10T18:54:21.008" v="286" actId="14100"/>
          <ac:picMkLst>
            <pc:docMk/>
            <pc:sldMk cId="0" sldId="263"/>
            <ac:picMk id="23" creationId="{E80FAFB3-B71C-4A68-B0E2-9EE855F99D56}"/>
          </ac:picMkLst>
        </pc:picChg>
        <pc:picChg chg="mod ord">
          <ac:chgData name="Pingali, Keshav K" userId="707c4161-679d-4973-8d45-dc4c10c01b1e" providerId="ADAL" clId="{FDF037E5-98FB-4159-8A61-0A26D25E694D}" dt="2019-02-10T18:50:50.126" v="168" actId="1076"/>
          <ac:picMkLst>
            <pc:docMk/>
            <pc:sldMk cId="0" sldId="263"/>
            <ac:picMk id="25" creationId="{6FB35872-E001-4ADC-8056-411C33D7E569}"/>
          </ac:picMkLst>
        </pc:picChg>
        <pc:picChg chg="mod ord">
          <ac:chgData name="Pingali, Keshav K" userId="707c4161-679d-4973-8d45-dc4c10c01b1e" providerId="ADAL" clId="{FDF037E5-98FB-4159-8A61-0A26D25E694D}" dt="2019-02-10T18:51:05.543" v="171" actId="1076"/>
          <ac:picMkLst>
            <pc:docMk/>
            <pc:sldMk cId="0" sldId="263"/>
            <ac:picMk id="27" creationId="{1C3BD340-D702-4880-B82F-174FA9BA1E90}"/>
          </ac:picMkLst>
        </pc:picChg>
        <pc:picChg chg="add del mod">
          <ac:chgData name="Pingali, Keshav K" userId="707c4161-679d-4973-8d45-dc4c10c01b1e" providerId="ADAL" clId="{FDF037E5-98FB-4159-8A61-0A26D25E694D}" dt="2019-02-10T18:52:37.898" v="221" actId="478"/>
          <ac:picMkLst>
            <pc:docMk/>
            <pc:sldMk cId="0" sldId="263"/>
            <ac:picMk id="28" creationId="{2A204D16-545D-4BF5-93D3-70609C18AAC5}"/>
          </ac:picMkLst>
        </pc:picChg>
        <pc:picChg chg="mod ord">
          <ac:chgData name="Pingali, Keshav K" userId="707c4161-679d-4973-8d45-dc4c10c01b1e" providerId="ADAL" clId="{FDF037E5-98FB-4159-8A61-0A26D25E694D}" dt="2019-02-14T03:14:16.803" v="449" actId="1076"/>
          <ac:picMkLst>
            <pc:docMk/>
            <pc:sldMk cId="0" sldId="263"/>
            <ac:picMk id="30" creationId="{17E3B679-9C0F-4C32-B39F-C142BF7BF013}"/>
          </ac:picMkLst>
        </pc:picChg>
        <pc:picChg chg="add del mod">
          <ac:chgData name="Pingali, Keshav K" userId="707c4161-679d-4973-8d45-dc4c10c01b1e" providerId="ADAL" clId="{FDF037E5-98FB-4159-8A61-0A26D25E694D}" dt="2019-02-10T18:53:20.351" v="284" actId="478"/>
          <ac:picMkLst>
            <pc:docMk/>
            <pc:sldMk cId="0" sldId="263"/>
            <ac:picMk id="36" creationId="{8F005B41-6455-4AEA-8A3D-3374203858D5}"/>
          </ac:picMkLst>
        </pc:picChg>
        <pc:picChg chg="mod">
          <ac:chgData name="Pingali, Keshav K" userId="707c4161-679d-4973-8d45-dc4c10c01b1e" providerId="ADAL" clId="{FDF037E5-98FB-4159-8A61-0A26D25E694D}" dt="2019-02-12T16:28:26.520" v="441" actId="1076"/>
          <ac:picMkLst>
            <pc:docMk/>
            <pc:sldMk cId="0" sldId="263"/>
            <ac:picMk id="13316" creationId="{00000000-0000-0000-0000-000000000000}"/>
          </ac:picMkLst>
        </pc:picChg>
      </pc:sldChg>
      <pc:sldChg chg="modTransition">
        <pc:chgData name="Pingali, Keshav K" userId="707c4161-679d-4973-8d45-dc4c10c01b1e" providerId="ADAL" clId="{FDF037E5-98FB-4159-8A61-0A26D25E694D}" dt="2019-02-10T19:08:43.547" v="386"/>
        <pc:sldMkLst>
          <pc:docMk/>
          <pc:sldMk cId="0" sldId="321"/>
        </pc:sldMkLst>
      </pc:sldChg>
      <pc:sldChg chg="addSp modSp">
        <pc:chgData name="Pingali, Keshav K" userId="707c4161-679d-4973-8d45-dc4c10c01b1e" providerId="ADAL" clId="{FDF037E5-98FB-4159-8A61-0A26D25E694D}" dt="2019-02-12T16:20:16.686" v="388" actId="164"/>
        <pc:sldMkLst>
          <pc:docMk/>
          <pc:sldMk cId="0" sldId="324"/>
        </pc:sldMkLst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3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8:16.521" v="385" actId="20577"/>
          <ac:spMkLst>
            <pc:docMk/>
            <pc:sldMk cId="0" sldId="324"/>
            <ac:spMk id="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4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7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9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0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1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2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3" creationId="{00000000-0000-0000-0000-000000000000}"/>
          </ac:spMkLst>
        </pc:spChg>
        <pc:grpChg chg="add mod">
          <ac:chgData name="Pingali, Keshav K" userId="707c4161-679d-4973-8d45-dc4c10c01b1e" providerId="ADAL" clId="{FDF037E5-98FB-4159-8A61-0A26D25E694D}" dt="2019-02-12T16:20:16.686" v="388" actId="164"/>
          <ac:grpSpMkLst>
            <pc:docMk/>
            <pc:sldMk cId="0" sldId="324"/>
            <ac:grpSpMk id="5" creationId="{9A0FCE18-4D14-46B2-B4B7-BDADEB76D8C8}"/>
          </ac:grpSpMkLst>
        </pc:grpChg>
      </pc:sldChg>
      <pc:sldChg chg="addSp delSp modSp modAnim">
        <pc:chgData name="Pingali, Keshav K" userId="707c4161-679d-4973-8d45-dc4c10c01b1e" providerId="ADAL" clId="{FDF037E5-98FB-4159-8A61-0A26D25E694D}" dt="2019-02-12T16:31:04.396" v="448" actId="1076"/>
        <pc:sldMkLst>
          <pc:docMk/>
          <pc:sldMk cId="0" sldId="325"/>
        </pc:sldMkLst>
        <pc:spChg chg="add del mod">
          <ac:chgData name="Pingali, Keshav K" userId="707c4161-679d-4973-8d45-dc4c10c01b1e" providerId="ADAL" clId="{FDF037E5-98FB-4159-8A61-0A26D25E694D}" dt="2019-02-12T16:30:56.413" v="447" actId="478"/>
          <ac:spMkLst>
            <pc:docMk/>
            <pc:sldMk cId="0" sldId="325"/>
            <ac:spMk id="3" creationId="{0ABD5199-BEB0-4184-8224-595EF5B4A4C4}"/>
          </ac:spMkLst>
        </pc:spChg>
        <pc:spChg chg="mod">
          <ac:chgData name="Pingali, Keshav K" userId="707c4161-679d-4973-8d45-dc4c10c01b1e" providerId="ADAL" clId="{FDF037E5-98FB-4159-8A61-0A26D25E694D}" dt="2019-02-12T16:31:04.396" v="448" actId="1076"/>
          <ac:spMkLst>
            <pc:docMk/>
            <pc:sldMk cId="0" sldId="325"/>
            <ac:spMk id="26626" creationId="{00000000-0000-0000-0000-000000000000}"/>
          </ac:spMkLst>
        </pc:spChg>
        <pc:picChg chg="del">
          <ac:chgData name="Pingali, Keshav K" userId="707c4161-679d-4973-8d45-dc4c10c01b1e" providerId="ADAL" clId="{FDF037E5-98FB-4159-8A61-0A26D25E694D}" dt="2019-02-12T16:29:48.718" v="443"/>
          <ac:picMkLst>
            <pc:docMk/>
            <pc:sldMk cId="0" sldId="325"/>
            <ac:picMk id="6" creationId="{00000000-0000-0000-0000-000000000000}"/>
          </ac:picMkLst>
        </pc:picChg>
      </pc:sldChg>
      <pc:sldChg chg="addSp modSp modAnim">
        <pc:chgData name="Pingali, Keshav K" userId="707c4161-679d-4973-8d45-dc4c10c01b1e" providerId="ADAL" clId="{FDF037E5-98FB-4159-8A61-0A26D25E694D}" dt="2019-02-12T16:30:10.295" v="446" actId="1076"/>
        <pc:sldMkLst>
          <pc:docMk/>
          <pc:sldMk cId="0" sldId="329"/>
        </pc:sldMkLst>
        <pc:spChg chg="mod">
          <ac:chgData name="Pingali, Keshav K" userId="707c4161-679d-4973-8d45-dc4c10c01b1e" providerId="ADAL" clId="{FDF037E5-98FB-4159-8A61-0A26D25E694D}" dt="2019-02-12T16:30:01.931" v="444" actId="1076"/>
          <ac:spMkLst>
            <pc:docMk/>
            <pc:sldMk cId="0" sldId="329"/>
            <ac:spMk id="2050" creationId="{00000000-0000-0000-0000-000000000000}"/>
          </ac:spMkLst>
        </pc:spChg>
        <pc:picChg chg="add mod">
          <ac:chgData name="Pingali, Keshav K" userId="707c4161-679d-4973-8d45-dc4c10c01b1e" providerId="ADAL" clId="{FDF037E5-98FB-4159-8A61-0A26D25E694D}" dt="2019-02-12T16:30:10.295" v="446" actId="1076"/>
          <ac:picMkLst>
            <pc:docMk/>
            <pc:sldMk cId="0" sldId="329"/>
            <ac:picMk id="4" creationId="{A4474AFC-A3D2-4B96-9B0A-9A840769CBC6}"/>
          </ac:picMkLst>
        </pc:picChg>
      </pc:sldChg>
      <pc:sldChg chg="modTransition">
        <pc:chgData name="Pingali, Keshav K" userId="707c4161-679d-4973-8d45-dc4c10c01b1e" providerId="ADAL" clId="{FDF037E5-98FB-4159-8A61-0A26D25E694D}" dt="2019-02-10T19:08:47.156" v="387"/>
        <pc:sldMkLst>
          <pc:docMk/>
          <pc:sldMk cId="3796345659" sldId="351"/>
        </pc:sldMkLst>
      </pc:sldChg>
    </pc:docChg>
  </pc:docChgLst>
  <pc:docChgLst>
    <pc:chgData name="Keshav Pingali" userId="975bc7ac29a6435d" providerId="LiveId" clId="{42921994-625F-48F6-8446-2FF0805CC9E3}"/>
    <pc:docChg chg="modSld">
      <pc:chgData name="Keshav Pingali" userId="975bc7ac29a6435d" providerId="LiveId" clId="{42921994-625F-48F6-8446-2FF0805CC9E3}" dt="2022-09-26T21:38:46.503" v="2" actId="688"/>
      <pc:docMkLst>
        <pc:docMk/>
      </pc:docMkLst>
      <pc:sldChg chg="modSp">
        <pc:chgData name="Keshav Pingali" userId="975bc7ac29a6435d" providerId="LiveId" clId="{42921994-625F-48F6-8446-2FF0805CC9E3}" dt="2022-09-26T21:38:46.503" v="2" actId="688"/>
        <pc:sldMkLst>
          <pc:docMk/>
          <pc:sldMk cId="0" sldId="329"/>
        </pc:sldMkLst>
        <pc:picChg chg="mod">
          <ac:chgData name="Keshav Pingali" userId="975bc7ac29a6435d" providerId="LiveId" clId="{42921994-625F-48F6-8446-2FF0805CC9E3}" dt="2022-09-26T21:38:46.503" v="2" actId="688"/>
          <ac:picMkLst>
            <pc:docMk/>
            <pc:sldMk cId="0" sldId="329"/>
            <ac:picMk id="4" creationId="{A4474AFC-A3D2-4B96-9B0A-9A840769CB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969715-A689-4F46-B063-86718BBE37EA}" type="datetimeFigureOut">
              <a:rPr lang="en-US">
                <a:latin typeface="Calibri Light" panose="020F0302020204030204" pitchFamily="34" charset="0"/>
              </a:rPr>
              <a:pPr>
                <a:defRPr/>
              </a:pPr>
              <a:t>9/12/2023</a:t>
            </a:fld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716E4F5-BCB8-43EB-A995-81A8D1E33F11}" type="slidenum">
              <a:rPr lang="en-US">
                <a:latin typeface="Calibri Light" panose="020F03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58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0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1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4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3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BD54-C88B-4831-9433-B7756E06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E92C-A96A-4E36-8246-FBDBF194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6BF4-87F4-499C-B725-8198FC73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C907-08BA-45F7-B2EB-747775CCE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5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2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50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6D1B-7C1A-4B29-84D3-6A1718A6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8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1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4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2A97-E96B-4735-941E-50186F2B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1DF8-9231-4B95-BABE-E5BBB0EC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85AD-B950-4449-9CAE-4156CA38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6A45-7688-4549-9659-5DA4512A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3A47-9B7C-4A4C-BBC2-8941392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26DD-61CC-4815-8455-20412BAE3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C81C-93D6-4E24-AE8E-AF04666E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437B920-A4E9-4ADF-8FB4-DA2188F81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1.w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1470025"/>
          </a:xfrm>
        </p:spPr>
        <p:txBody>
          <a:bodyPr/>
          <a:lstStyle/>
          <a:p>
            <a:r>
              <a:rPr lang="en-US" dirty="0"/>
              <a:t>Computational Science Algorithms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MVM implementation with </a:t>
            </a:r>
            <a:br>
              <a:rPr lang="en-US" altLang="en-US" dirty="0"/>
            </a:br>
            <a:r>
              <a:rPr lang="en-US" altLang="en-US" dirty="0"/>
              <a:t>sparse matrix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1038"/>
            <a:ext cx="73152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 Light" panose="020F0302020204030204" pitchFamily="34" charset="0"/>
              </a:rPr>
              <a:t>Coordinate storage</a:t>
            </a:r>
          </a:p>
          <a:p>
            <a:pPr lvl="1" eaLnBrk="1" hangingPunct="1"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000" dirty="0"/>
              <a:t>for P = 1 to NZ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Y(</a:t>
            </a:r>
            <a:r>
              <a:rPr lang="en-US" altLang="en-US" sz="2000" dirty="0" err="1"/>
              <a:t>A.row</a:t>
            </a:r>
            <a:r>
              <a:rPr lang="en-US" altLang="en-US" sz="2000" dirty="0"/>
              <a:t>(P))=Y(</a:t>
            </a:r>
            <a:r>
              <a:rPr lang="en-US" altLang="en-US" sz="2000" dirty="0" err="1"/>
              <a:t>A.row</a:t>
            </a:r>
            <a:r>
              <a:rPr lang="en-US" altLang="en-US" sz="2000" dirty="0"/>
              <a:t>(P)) + </a:t>
            </a:r>
            <a:r>
              <a:rPr lang="en-US" altLang="en-US" sz="2000" dirty="0" err="1"/>
              <a:t>A.val</a:t>
            </a:r>
            <a:r>
              <a:rPr lang="en-US" altLang="en-US" sz="2000" dirty="0"/>
              <a:t>(P)*X(</a:t>
            </a:r>
            <a:r>
              <a:rPr lang="en-US" altLang="en-US" sz="2000" dirty="0" err="1"/>
              <a:t>A.column</a:t>
            </a:r>
            <a:r>
              <a:rPr lang="en-US" altLang="en-US" sz="2000" dirty="0"/>
              <a:t>(P))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800" dirty="0">
                <a:latin typeface="Calibri Light" panose="020F0302020204030204" pitchFamily="34" charset="0"/>
              </a:rPr>
              <a:t>CRS storage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for I = 1 to N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  for JJ = </a:t>
            </a:r>
            <a:r>
              <a:rPr lang="en-US" altLang="en-US" sz="2000" dirty="0" err="1"/>
              <a:t>A.rowptr</a:t>
            </a:r>
            <a:r>
              <a:rPr lang="en-US" altLang="en-US" sz="2000" dirty="0"/>
              <a:t>(I) to </a:t>
            </a:r>
            <a:r>
              <a:rPr lang="en-US" altLang="en-US" sz="2000" dirty="0" err="1"/>
              <a:t>A.rowPtr</a:t>
            </a:r>
            <a:r>
              <a:rPr lang="en-US" altLang="en-US" sz="2000" dirty="0"/>
              <a:t>(I+1)-1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	  Y(I)=Y(I)+</a:t>
            </a:r>
            <a:r>
              <a:rPr lang="en-US" altLang="en-US" sz="2000" dirty="0" err="1"/>
              <a:t>A.val</a:t>
            </a:r>
            <a:r>
              <a:rPr lang="en-US" altLang="en-US" sz="2000" dirty="0"/>
              <a:t>(JJ)*X(</a:t>
            </a:r>
            <a:r>
              <a:rPr lang="en-US" altLang="en-US" sz="2000" dirty="0" err="1"/>
              <a:t>A.column</a:t>
            </a:r>
            <a:r>
              <a:rPr lang="en-US" altLang="en-US" sz="2000" dirty="0"/>
              <a:t>(J)))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36962"/>
            <a:ext cx="3255963" cy="1087438"/>
          </a:xfrm>
          <a:noFill/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76875"/>
            <a:ext cx="2808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69" y="1521880"/>
            <a:ext cx="1299375" cy="17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Finite-differences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63916D1B-7C1A-4B29-84D3-6A1718A62DA5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11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Ordinary differential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Consider the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</a:t>
            </a:r>
            <a:r>
              <a:rPr lang="en-US" sz="1800" baseline="30000"/>
              <a:t>‘</a:t>
            </a:r>
            <a:r>
              <a:rPr lang="en-US" sz="1800"/>
              <a:t>(t) = -3u(t)+2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u(0)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This is called an </a:t>
            </a:r>
            <a:r>
              <a:rPr lang="en-US" sz="2000">
                <a:solidFill>
                  <a:srgbClr val="FF0000"/>
                </a:solidFill>
              </a:rPr>
              <a:t>initial value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initial value of u is given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compute how function u evolves for t &gt; 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Using elementary calculus, we can solve this ode exactly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u(t) = 1/3 (e</a:t>
            </a:r>
            <a:r>
              <a:rPr lang="en-US" sz="1800" baseline="30000"/>
              <a:t>-3t</a:t>
            </a:r>
            <a:r>
              <a:rPr lang="en-US" sz="1800"/>
              <a:t>+2)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343400" cy="3975100"/>
          </a:xfrm>
          <a:noFill/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862513" y="2743200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2/3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For general ode’s, we may not be able to express solution in terms of elementary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most practical situations, we do not need exact solution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enough to compute an approximate solution, provided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we have some idea of how much error was introduced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we can improve the accuracy as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General solution: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convert calculus problem into algebra/arithmetic problem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discretization: replace continuous variables with discrete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in finite differences,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/>
              <a:t>time will advance in fixed-size steps: t=0,h,2h,3h,…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/>
              <a:t>differential equation is replaced by difference equation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295400"/>
            <a:ext cx="43116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Forward-Euler 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Replace continuous time with discrete time-steps and derivative with forward difference to get a difference equation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Replacing derivative with difference is essentially the inverse of how derivatives were probably introduced to you in elementary calculus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4322"/>
              </p:ext>
            </p:extLst>
          </p:nvPr>
        </p:nvGraphicFramePr>
        <p:xfrm>
          <a:off x="776882" y="2814953"/>
          <a:ext cx="899518" cy="3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882" y="2814953"/>
                        <a:ext cx="899518" cy="3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" y="3759515"/>
            <a:ext cx="3513261" cy="58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0524"/>
            <a:ext cx="1782542" cy="299980"/>
          </a:xfrm>
          <a:prstGeom prst="rect">
            <a:avLst/>
          </a:prstGeom>
        </p:spPr>
      </p:pic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207E59E3-E5AF-4683-B3A8-1F401D81BFC1}"/>
              </a:ext>
            </a:extLst>
          </p:cNvPr>
          <p:cNvGrpSpPr/>
          <p:nvPr/>
        </p:nvGrpSpPr>
        <p:grpSpPr>
          <a:xfrm>
            <a:off x="4648200" y="4750506"/>
            <a:ext cx="2010452" cy="652638"/>
            <a:chOff x="4648200" y="4750506"/>
            <a:chExt cx="2010452" cy="652638"/>
          </a:xfrm>
        </p:grpSpPr>
        <p:sp>
          <p:nvSpPr>
            <p:cNvPr id="2" name="TextBox 1"/>
            <p:cNvSpPr txBox="1"/>
            <p:nvPr/>
          </p:nvSpPr>
          <p:spPr>
            <a:xfrm>
              <a:off x="4648200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7182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6380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5362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C3B77-F63C-427F-BA84-B631B756F9ED}"/>
                </a:ext>
              </a:extLst>
            </p:cNvPr>
            <p:cNvSpPr txBox="1"/>
            <p:nvPr/>
          </p:nvSpPr>
          <p:spPr>
            <a:xfrm>
              <a:off x="5404629" y="5029200"/>
              <a:ext cx="54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13D212-927E-409D-A088-F01ACB64C653}"/>
                </a:ext>
              </a:extLst>
            </p:cNvPr>
            <p:cNvSpPr txBox="1"/>
            <p:nvPr/>
          </p:nvSpPr>
          <p:spPr>
            <a:xfrm>
              <a:off x="5845362" y="5027312"/>
              <a:ext cx="813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nh+h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A7BA65-F79A-4109-8087-E90BED59E70B}"/>
                </a:ext>
              </a:extLst>
            </p:cNvPr>
            <p:cNvSpPr txBox="1"/>
            <p:nvPr/>
          </p:nvSpPr>
          <p:spPr>
            <a:xfrm>
              <a:off x="4881669" y="5033812"/>
              <a:ext cx="61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 to ode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Original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u</a:t>
            </a:r>
            <a:r>
              <a:rPr lang="en-US" sz="2000" baseline="30000" dirty="0"/>
              <a:t>’</a:t>
            </a:r>
            <a:r>
              <a:rPr lang="en-US" sz="2000" dirty="0"/>
              <a:t>(t) = -3u(t)+2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After discretization using Forward-Euler: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After rearrangement, we get </a:t>
            </a:r>
            <a:r>
              <a:rPr lang="en-US" sz="2400" dirty="0">
                <a:solidFill>
                  <a:srgbClr val="FF0000"/>
                </a:solidFill>
              </a:rPr>
              <a:t>difference equation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</a:t>
            </a:r>
            <a:r>
              <a:rPr lang="en-US" sz="2000" dirty="0" err="1"/>
              <a:t>nh+h</a:t>
            </a:r>
            <a:r>
              <a:rPr lang="en-US" sz="2000" dirty="0"/>
              <a:t>) = (1-3h)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</a:t>
            </a:r>
            <a:r>
              <a:rPr lang="en-US" sz="2000" dirty="0" err="1"/>
              <a:t>nh</a:t>
            </a:r>
            <a:r>
              <a:rPr lang="en-US" sz="2000" dirty="0"/>
              <a:t>)+2h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We can now compute values of </a:t>
            </a:r>
            <a:r>
              <a:rPr lang="en-US" sz="2400" dirty="0" err="1"/>
              <a:t>u</a:t>
            </a:r>
            <a:r>
              <a:rPr lang="en-US" sz="2400" baseline="-25000" dirty="0" err="1"/>
              <a:t>f</a:t>
            </a:r>
            <a:r>
              <a:rPr lang="en-US" sz="2400" dirty="0"/>
              <a:t> at t = h,2h,3h,…: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(0)  =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(h)  = (1-h)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(2h) = (1-2h+3h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…..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4188952" cy="5363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Tabulation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584" y="1302146"/>
            <a:ext cx="4038600" cy="54796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Numerical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Choose a value for 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Tabulate the values of </a:t>
            </a:r>
            <a:r>
              <a:rPr lang="en-US" sz="1600" dirty="0" err="1"/>
              <a:t>u</a:t>
            </a:r>
            <a:r>
              <a:rPr lang="en-US" sz="1600" baseline="-25000" dirty="0" err="1"/>
              <a:t>f</a:t>
            </a:r>
            <a:r>
              <a:rPr lang="en-US" sz="1600" dirty="0"/>
              <a:t> at t = </a:t>
            </a:r>
            <a:r>
              <a:rPr lang="en-US" sz="1600" dirty="0" err="1"/>
              <a:t>nh</a:t>
            </a:r>
            <a:r>
              <a:rPr lang="en-US" sz="1600" dirty="0"/>
              <a:t> for n = 0,1,2,…, using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Question: how do you choose the step size 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Small h is more accurate but also more computationally intensive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If we assume we want to estimate the value of u at t = T, we will need O(T/h) evaluations of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Important property of forward-Euler: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Numerical solution is stable only if h is “small enough”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If h is too big, numerical estimate will blow up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Recurrence formula is a feedback loop and error introduced at one time step gets amplified by the recurrence formula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71267"/>
            <a:ext cx="4038600" cy="4525963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832475" y="5595938"/>
            <a:ext cx="56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folHlink"/>
                </a:solidFill>
                <a:latin typeface="Calibri Light" panose="020F0302020204030204" pitchFamily="34" charset="0"/>
              </a:rPr>
              <a:t>h=1/3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88013" y="3995738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hlink"/>
                </a:solidFill>
                <a:latin typeface="Calibri Light" panose="020F0302020204030204" pitchFamily="34" charset="0"/>
              </a:rPr>
              <a:t>h=.2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66930" y="3581399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CC33"/>
                </a:solidFill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59281" y="3171092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66CC"/>
                </a:solidFill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16563" y="27733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7896" y="175394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6910" y="201945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6951" y="229582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6992" y="254134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8759" y="275088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0526" y="296042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772" y="2251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0913" y="2866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9803" y="33481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7819" y="130701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995" y="13204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Backward-Euler method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371600"/>
            <a:ext cx="4160837" cy="53498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Replace derivative with backward difference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For our ode, we get</a:t>
            </a: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Backward-Euler is unconditionally stable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Solution does not blow up even for large values of h, although it may not be accurate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Another formula: centered differences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100" dirty="0"/>
          </a:p>
        </p:txBody>
      </p:sp>
      <p:pic>
        <p:nvPicPr>
          <p:cNvPr id="13316" name="Picture 8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4343400" cy="4191000"/>
          </a:xfrm>
          <a:noFill/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407150" y="2370138"/>
            <a:ext cx="655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h=1000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430963" y="2776538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450013" y="3113088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308725" y="35353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0FAFB3-B71C-4A68-B0E2-9EE855F99D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4" y="1978219"/>
            <a:ext cx="2556876" cy="4343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B35872-E001-4ADC-8056-411C33D7E5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8" y="3113042"/>
            <a:ext cx="3299038" cy="432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3BD340-D702-4880-B82F-174FA9BA1E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3" y="3659962"/>
            <a:ext cx="3267047" cy="4327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E3B679-9C0F-4C32-B39F-C142BF7BF0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" y="5913106"/>
            <a:ext cx="3014076" cy="4474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C152C-1D4C-40B9-886A-1D6A73BAFF82}"/>
              </a:ext>
            </a:extLst>
          </p:cNvPr>
          <p:cNvGrpSpPr/>
          <p:nvPr/>
        </p:nvGrpSpPr>
        <p:grpSpPr>
          <a:xfrm>
            <a:off x="5693599" y="5555506"/>
            <a:ext cx="2010452" cy="652638"/>
            <a:chOff x="4648200" y="4750506"/>
            <a:chExt cx="2010452" cy="6526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96EDEE-6CDA-46CB-B1AE-FEF80E8A68B5}"/>
                </a:ext>
              </a:extLst>
            </p:cNvPr>
            <p:cNvSpPr txBox="1"/>
            <p:nvPr/>
          </p:nvSpPr>
          <p:spPr>
            <a:xfrm>
              <a:off x="4648200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7A0FD7-6073-436D-BE74-9FD00ED100C9}"/>
                </a:ext>
              </a:extLst>
            </p:cNvPr>
            <p:cNvSpPr txBox="1"/>
            <p:nvPr/>
          </p:nvSpPr>
          <p:spPr>
            <a:xfrm>
              <a:off x="5037182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C154B-A357-428E-9629-6A61218AE0B3}"/>
                </a:ext>
              </a:extLst>
            </p:cNvPr>
            <p:cNvSpPr txBox="1"/>
            <p:nvPr/>
          </p:nvSpPr>
          <p:spPr>
            <a:xfrm>
              <a:off x="5456380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8E2172-8C10-446B-8CA4-A74AA26C06F5}"/>
                </a:ext>
              </a:extLst>
            </p:cNvPr>
            <p:cNvSpPr txBox="1"/>
            <p:nvPr/>
          </p:nvSpPr>
          <p:spPr>
            <a:xfrm>
              <a:off x="5845362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EFC-08ED-4168-B7DD-C222FBFC1678}"/>
                </a:ext>
              </a:extLst>
            </p:cNvPr>
            <p:cNvSpPr txBox="1"/>
            <p:nvPr/>
          </p:nvSpPr>
          <p:spPr>
            <a:xfrm>
              <a:off x="5404629" y="5029200"/>
              <a:ext cx="54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DF6D9D-95DA-453E-8EE7-07B8CAF1A895}"/>
                </a:ext>
              </a:extLst>
            </p:cNvPr>
            <p:cNvSpPr txBox="1"/>
            <p:nvPr/>
          </p:nvSpPr>
          <p:spPr>
            <a:xfrm>
              <a:off x="5845362" y="5027312"/>
              <a:ext cx="813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nh+h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096C38-22F9-4459-B9FE-62C817268CE0}"/>
                </a:ext>
              </a:extLst>
            </p:cNvPr>
            <p:cNvSpPr txBox="1"/>
            <p:nvPr/>
          </p:nvSpPr>
          <p:spPr>
            <a:xfrm>
              <a:off x="4881669" y="5033812"/>
              <a:ext cx="61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00900" cy="1143000"/>
          </a:xfrm>
        </p:spPr>
        <p:txBody>
          <a:bodyPr/>
          <a:lstStyle/>
          <a:p>
            <a:r>
              <a:rPr lang="en-US" dirty="0"/>
              <a:t>Higher-order difference formulas</a:t>
            </a:r>
          </a:p>
        </p:txBody>
      </p:sp>
      <p:sp>
        <p:nvSpPr>
          <p:cNvPr id="21507" name="Content Placeholder 5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  <a:defRPr/>
            </a:pP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6" name="Content Placeholder 5 2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6172199" cy="4525963"/>
          </a:xfrm>
        </p:spPr>
        <p:txBody>
          <a:bodyPr/>
          <a:lstStyle/>
          <a:p>
            <a:r>
              <a:rPr lang="en-US" dirty="0"/>
              <a:t>Basic idea: same as first-order differences</a:t>
            </a:r>
          </a:p>
          <a:p>
            <a:r>
              <a:rPr lang="en-US" dirty="0"/>
              <a:t>Second-order forward difference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Second-order backward difference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Second-order centered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FCE18-4D14-46B2-B4B7-BDADEB76D8C8}"/>
              </a:ext>
            </a:extLst>
          </p:cNvPr>
          <p:cNvGrpSpPr/>
          <p:nvPr/>
        </p:nvGrpSpPr>
        <p:grpSpPr>
          <a:xfrm>
            <a:off x="7010400" y="1524000"/>
            <a:ext cx="1888810" cy="3160931"/>
            <a:chOff x="7010400" y="1524000"/>
            <a:chExt cx="1888810" cy="3160931"/>
          </a:xfrm>
        </p:grpSpPr>
        <p:sp>
          <p:nvSpPr>
            <p:cNvPr id="15364" name="Line 10"/>
            <p:cNvSpPr>
              <a:spLocks noChangeShapeType="1"/>
            </p:cNvSpPr>
            <p:nvPr/>
          </p:nvSpPr>
          <p:spPr bwMode="auto">
            <a:xfrm>
              <a:off x="7010400" y="15240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5" name="Line 11"/>
            <p:cNvSpPr>
              <a:spLocks noChangeShapeType="1"/>
            </p:cNvSpPr>
            <p:nvPr/>
          </p:nvSpPr>
          <p:spPr bwMode="auto">
            <a:xfrm>
              <a:off x="7010400" y="35814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6" name="Line 14"/>
            <p:cNvSpPr>
              <a:spLocks noChangeShapeType="1"/>
            </p:cNvSpPr>
            <p:nvPr/>
          </p:nvSpPr>
          <p:spPr bwMode="auto">
            <a:xfrm flipV="1">
              <a:off x="7467600" y="30480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7" name="Line 15 1"/>
            <p:cNvSpPr>
              <a:spLocks noChangeShapeType="1"/>
            </p:cNvSpPr>
            <p:nvPr/>
          </p:nvSpPr>
          <p:spPr bwMode="auto">
            <a:xfrm flipV="1">
              <a:off x="7924800" y="2743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8" name="Text Box 16"/>
            <p:cNvSpPr txBox="1">
              <a:spLocks noChangeArrowheads="1"/>
            </p:cNvSpPr>
            <p:nvPr/>
          </p:nvSpPr>
          <p:spPr bwMode="auto">
            <a:xfrm>
              <a:off x="7239000" y="3517900"/>
              <a:ext cx="6158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</a:t>
              </a:r>
              <a:r>
                <a:rPr lang="en-US" dirty="0">
                  <a:latin typeface="Calibri Light" panose="020F0302020204030204" pitchFamily="34" charset="0"/>
                </a:rPr>
                <a:t>-h</a:t>
              </a:r>
            </a:p>
          </p:txBody>
        </p:sp>
        <p:sp>
          <p:nvSpPr>
            <p:cNvPr id="15369" name="Text Box 17"/>
            <p:cNvSpPr txBox="1">
              <a:spLocks noChangeArrowheads="1"/>
            </p:cNvSpPr>
            <p:nvPr/>
          </p:nvSpPr>
          <p:spPr bwMode="auto">
            <a:xfrm>
              <a:off x="7827962" y="351948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8153400" y="3505200"/>
              <a:ext cx="660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nh+h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1" name="Oval 19"/>
            <p:cNvSpPr>
              <a:spLocks noChangeArrowheads="1"/>
            </p:cNvSpPr>
            <p:nvPr/>
          </p:nvSpPr>
          <p:spPr bwMode="auto">
            <a:xfrm>
              <a:off x="7391400" y="3157538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2" name="Oval 20"/>
            <p:cNvSpPr>
              <a:spLocks noChangeArrowheads="1"/>
            </p:cNvSpPr>
            <p:nvPr/>
          </p:nvSpPr>
          <p:spPr bwMode="auto">
            <a:xfrm>
              <a:off x="7870825" y="3025775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3" name="Oval 21 1"/>
            <p:cNvSpPr>
              <a:spLocks noChangeArrowheads="1"/>
            </p:cNvSpPr>
            <p:nvPr/>
          </p:nvSpPr>
          <p:spPr bwMode="auto">
            <a:xfrm>
              <a:off x="8305800" y="2667000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Line 15 2"/>
            <p:cNvSpPr>
              <a:spLocks noChangeShapeType="1"/>
            </p:cNvSpPr>
            <p:nvPr/>
          </p:nvSpPr>
          <p:spPr bwMode="auto">
            <a:xfrm flipV="1">
              <a:off x="8382000" y="2362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Oval 21 2"/>
            <p:cNvSpPr>
              <a:spLocks noChangeArrowheads="1"/>
            </p:cNvSpPr>
            <p:nvPr/>
          </p:nvSpPr>
          <p:spPr bwMode="auto">
            <a:xfrm>
              <a:off x="8763000" y="2286000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67600" y="4038600"/>
              <a:ext cx="143161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 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nh</a:t>
              </a:r>
              <a:endParaRPr lang="en-US" dirty="0">
                <a:latin typeface="Calibri Light" panose="020F0302020204030204" pitchFamily="34" charset="0"/>
                <a:sym typeface="Wingdings" panose="05000000000000000000" pitchFamily="2" charset="2"/>
              </a:endParaRPr>
            </a:p>
            <a:p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y(t)  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y</a:t>
              </a:r>
              <a:r>
                <a:rPr lang="en-US" baseline="-25000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a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nh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) 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8" y="2473619"/>
            <a:ext cx="4423531" cy="115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9" y="4114536"/>
            <a:ext cx="4317488" cy="1140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1" y="5674830"/>
            <a:ext cx="4287290" cy="11407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General 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138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Many other discretization schemes have been developed in literature (e.g. </a:t>
            </a:r>
            <a:r>
              <a:rPr lang="en-US" dirty="0" err="1">
                <a:latin typeface="Calibri Light" panose="020F0302020204030204" pitchFamily="34" charset="0"/>
              </a:rPr>
              <a:t>Runge-Kutta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r>
              <a:rPr lang="en-US" dirty="0">
                <a:latin typeface="Calibri Light" panose="020F0302020204030204" pitchFamily="34" charset="0"/>
              </a:rPr>
              <a:t>Figures of merit for discretization schemes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Stability: can approximate solution blow up?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Accuracy: how small does step size have to be for approximate solution to be “close enough” to exact solution?</a:t>
            </a:r>
          </a:p>
          <a:p>
            <a:r>
              <a:rPr lang="en-US" dirty="0">
                <a:latin typeface="Calibri Light" panose="020F0302020204030204" pitchFamily="34" charset="0"/>
              </a:rPr>
              <a:t>Obvious extension to systems of ode’s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Backward-Euler and centered differences require solution of linear systems at each time-step.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Forward-Euler does not.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Sometimes known as implicit and explicit methods; implicit methods require linear solves at each time-step.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1D581DF8-9231-4B95-BABE-E5BBB0ECC64C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19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9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Computational science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Simulations of physical phenomena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fluid flow over aircraft (Boeing 777)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fatigue fracture in aircraft 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evolution of galaxies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….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Two main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continuous models: fields and differential equations (</a:t>
            </a:r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US" sz="1800" dirty="0" err="1"/>
              <a:t>Navier</a:t>
            </a:r>
            <a:r>
              <a:rPr lang="en-US" sz="1800" dirty="0"/>
              <a:t>-Stokes equations, Maxwell’s equations,…)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discrete models: particles and forces (</a:t>
            </a:r>
            <a:r>
              <a:rPr lang="en-US" sz="1800" dirty="0" err="1"/>
              <a:t>eg</a:t>
            </a:r>
            <a:r>
              <a:rPr lang="en-US" sz="1800" dirty="0"/>
              <a:t>. gravitational forces)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Paradox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most differential equations cannot be solved exactly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must use numerical techniques that convert calculus problem to matrix computations: </a:t>
            </a:r>
            <a:r>
              <a:rPr lang="en-US" sz="1800" dirty="0">
                <a:solidFill>
                  <a:srgbClr val="FF0000"/>
                </a:solidFill>
              </a:rPr>
              <a:t>discretization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n-body methods are straight-forward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but need to use a lot of bodies to get accuracy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must find a way to reduce O(N</a:t>
            </a:r>
            <a:r>
              <a:rPr lang="en-US" sz="1800" baseline="30000" dirty="0"/>
              <a:t>2</a:t>
            </a:r>
            <a:r>
              <a:rPr lang="en-US" sz="1800" dirty="0"/>
              <a:t>) complexity of obvious 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approximate the contribution of distant 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Motto: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“All exact science is dominated by the idea of approximation.”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                                             Bertrand Russell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Finite-differences:</a:t>
            </a:r>
            <a:br>
              <a:rPr lang="en-US" dirty="0"/>
            </a:br>
            <a:r>
              <a:rPr lang="en-US" i="1" dirty="0"/>
              <a:t>partial differential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79" name="Straight Arrow Connector 31"/>
          <p:cNvCxnSpPr>
            <a:cxnSpLocks noChangeShapeType="1"/>
          </p:cNvCxnSpPr>
          <p:nvPr/>
        </p:nvCxnSpPr>
        <p:spPr bwMode="auto">
          <a:xfrm flipH="1">
            <a:off x="6153150" y="1282305"/>
            <a:ext cx="5557" cy="3492103"/>
          </a:xfrm>
          <a:prstGeom prst="straightConnector1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Finite-difference methods for solving</a:t>
            </a:r>
            <a:b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</a:br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partial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5"/>
              <p:cNvSpPr>
                <a:spLocks noChangeArrowheads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Basic ideas carry over unchanged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Example: 2-d heat equation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Assume temperature at boundary is fixed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Discretize spatial domain using a regular </a:t>
                </a:r>
                <a:r>
                  <a:rPr lang="en-US" sz="1600" dirty="0" err="1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NxN</a:t>
                </a: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grid of pitch h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Approximate derivatives as centered differences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>
                    <a:latin typeface="Calibri Light" panose="020F0302020204030204" pitchFamily="34" charset="0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    </a:t>
                </a:r>
                <a:endParaRPr lang="en-US" sz="1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765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blipFill rotWithShape="0">
                <a:blip r:embed="rId3"/>
                <a:stretch>
                  <a:fillRect l="-471" t="-1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AutoShape 6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1" name="Oval 15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7" name="Oval 21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8" name="Oval 22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740650" y="2886075"/>
            <a:ext cx="450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70646" y="2852524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(x-</a:t>
            </a:r>
            <a:r>
              <a:rPr lang="en-US" sz="1200" dirty="0" err="1">
                <a:latin typeface="Calibri Light" panose="020F0302020204030204" pitchFamily="34" charset="0"/>
              </a:rPr>
              <a:t>h,y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478838" y="2907003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x+h,y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755948" y="3770710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</a:t>
            </a:r>
            <a:r>
              <a:rPr lang="en-US" sz="1200" dirty="0">
                <a:latin typeface="Calibri Light" panose="020F0302020204030204" pitchFamily="34" charset="0"/>
              </a:rPr>
              <a:t>-h)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79099" y="2059385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x,y+h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/>
        </p:nvSpPr>
        <p:spPr bwMode="auto">
          <a:xfrm>
            <a:off x="6962775" y="5429250"/>
            <a:ext cx="150464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27680" name="Straight Arrow Connector 33"/>
          <p:cNvCxnSpPr>
            <a:cxnSpLocks noChangeShapeType="1"/>
          </p:cNvCxnSpPr>
          <p:nvPr/>
        </p:nvCxnSpPr>
        <p:spPr bwMode="auto">
          <a:xfrm flipV="1">
            <a:off x="6270048" y="4874419"/>
            <a:ext cx="2728010" cy="87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TextBox 34"/>
          <p:cNvSpPr txBox="1">
            <a:spLocks noChangeArrowheads="1"/>
          </p:cNvSpPr>
          <p:nvPr/>
        </p:nvSpPr>
        <p:spPr bwMode="auto">
          <a:xfrm>
            <a:off x="8848040" y="4890078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27682" name="TextBox 35"/>
          <p:cNvSpPr txBox="1">
            <a:spLocks noChangeArrowheads="1"/>
          </p:cNvSpPr>
          <p:nvPr/>
        </p:nvSpPr>
        <p:spPr bwMode="auto">
          <a:xfrm>
            <a:off x="5760459" y="1456531"/>
            <a:ext cx="28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y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066055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6861392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656730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452067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3510" y="4227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2249" y="487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66231" y="20399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= 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" name="Tex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457200" y="2971800"/>
            <a:ext cx="8229600" cy="2187575"/>
          </a:xfrm>
          <a:blipFill rotWithShape="1">
            <a:blip r:embed="rId3"/>
            <a:stretch>
              <a:fillRect l="-1630" t="-3631" r="-296" b="-5279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= 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</a:p>
              <a:p>
                <a:endParaRPr lang="en-US" dirty="0">
                  <a:latin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</a:rPr>
                  <a:t>Assume </a:t>
                </a:r>
                <a:r>
                  <a:rPr lang="en-US" i="1" dirty="0"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latin typeface="Calibri Light" panose="020F0302020204030204" pitchFamily="34" charset="0"/>
                  </a:rPr>
                  <a:t> = 0 </a:t>
                </a:r>
              </a:p>
            </p:txBody>
          </p:sp>
        </mc:Choice>
        <mc:Fallback xmlns="">
          <p:sp>
            <p:nvSpPr>
              <p:cNvPr id="307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blipFill rotWithShape="0">
                <a:blip r:embed="rId5"/>
                <a:stretch>
                  <a:fillRect l="-2374" b="-6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Example (contd)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210193" y="1767733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Assume f(</a:t>
            </a:r>
            <a:r>
              <a:rPr lang="en-US" dirty="0" err="1">
                <a:latin typeface="Calibri Light" panose="020F0302020204030204" pitchFamily="34" charset="0"/>
              </a:rPr>
              <a:t>x,y</a:t>
            </a:r>
            <a:r>
              <a:rPr lang="en-US" dirty="0">
                <a:latin typeface="Calibri Light" panose="020F0302020204030204" pitchFamily="34" charset="0"/>
              </a:rPr>
              <a:t>) = 0 </a:t>
            </a:r>
          </a:p>
        </p:txBody>
      </p:sp>
      <p:sp>
        <p:nvSpPr>
          <p:cNvPr id="31749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9200" y="3581400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-4T1 + T2 + T3 = -150</a:t>
            </a:r>
          </a:p>
          <a:p>
            <a:pPr marL="0" indent="0">
              <a:buFontTx/>
              <a:buNone/>
            </a:pPr>
            <a:r>
              <a:rPr lang="en-US" sz="2000" dirty="0"/>
              <a:t>T1 – 4T2 + T4 = -300</a:t>
            </a:r>
          </a:p>
          <a:p>
            <a:pPr marL="0" indent="0">
              <a:buFontTx/>
              <a:buNone/>
            </a:pPr>
            <a:r>
              <a:rPr lang="en-US" sz="2000" dirty="0"/>
              <a:t>T1 - 4T3 + T4 = -350</a:t>
            </a:r>
          </a:p>
          <a:p>
            <a:pPr marL="0" indent="0">
              <a:buFontTx/>
              <a:buNone/>
            </a:pPr>
            <a:r>
              <a:rPr lang="en-US" sz="2000" dirty="0"/>
              <a:t>T2 + T3 - 4T4 = -500</a:t>
            </a:r>
          </a:p>
        </p:txBody>
      </p:sp>
      <p:grpSp>
        <p:nvGrpSpPr>
          <p:cNvPr id="31750" name="Group 40"/>
          <p:cNvGrpSpPr>
            <a:grpSpLocks/>
          </p:cNvGrpSpPr>
          <p:nvPr/>
        </p:nvGrpSpPr>
        <p:grpSpPr bwMode="auto">
          <a:xfrm>
            <a:off x="4611688" y="3797300"/>
            <a:ext cx="2626529" cy="1231900"/>
            <a:chOff x="5562600" y="4191000"/>
            <a:chExt cx="2626748" cy="1232079"/>
          </a:xfrm>
        </p:grpSpPr>
        <p:sp>
          <p:nvSpPr>
            <p:cNvPr id="31752" name="TextBox 8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88204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-4 1 1 0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1 -4 0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0 -4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0 1 1 -4</a:t>
              </a:r>
            </a:p>
          </p:txBody>
        </p:sp>
        <p:cxnSp>
          <p:nvCxnSpPr>
            <p:cNvPr id="31753" name="Straight Connector 11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4" name="Straight Connector 13"/>
            <p:cNvCxnSpPr>
              <a:cxnSpLocks noChangeShapeType="1"/>
            </p:cNvCxnSpPr>
            <p:nvPr/>
          </p:nvCxnSpPr>
          <p:spPr bwMode="auto">
            <a:xfrm>
              <a:off x="645377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55" name="TextBox 14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413931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T2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T3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T4</a:t>
              </a:r>
            </a:p>
          </p:txBody>
        </p:sp>
        <p:cxnSp>
          <p:nvCxnSpPr>
            <p:cNvPr id="31756" name="Straight Connector 16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7" name="Straight Connector 17"/>
            <p:cNvCxnSpPr>
              <a:cxnSpLocks noChangeShapeType="1"/>
            </p:cNvCxnSpPr>
            <p:nvPr/>
          </p:nvCxnSpPr>
          <p:spPr bwMode="auto">
            <a:xfrm>
              <a:off x="7010400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8" name="Straight Connector 18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9" name="Straight Connector 20"/>
            <p:cNvCxnSpPr>
              <a:cxnSpLocks noChangeShapeType="1"/>
            </p:cNvCxnSpPr>
            <p:nvPr/>
          </p:nvCxnSpPr>
          <p:spPr bwMode="auto">
            <a:xfrm>
              <a:off x="5562600" y="5391329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0" name="Straight Connector 23"/>
            <p:cNvCxnSpPr>
              <a:cxnSpLocks noChangeShapeType="1"/>
            </p:cNvCxnSpPr>
            <p:nvPr/>
          </p:nvCxnSpPr>
          <p:spPr bwMode="auto">
            <a:xfrm>
              <a:off x="6248400" y="4191000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1" name="Straight Connector 25"/>
            <p:cNvCxnSpPr>
              <a:cxnSpLocks noChangeShapeType="1"/>
            </p:cNvCxnSpPr>
            <p:nvPr/>
          </p:nvCxnSpPr>
          <p:spPr bwMode="auto">
            <a:xfrm>
              <a:off x="6248400" y="5391329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2" name="Straight Connector 28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3" name="Straight Connector 30"/>
            <p:cNvCxnSpPr>
              <a:cxnSpLocks noChangeShapeType="1"/>
            </p:cNvCxnSpPr>
            <p:nvPr/>
          </p:nvCxnSpPr>
          <p:spPr bwMode="auto">
            <a:xfrm>
              <a:off x="65918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4" name="Straight Connector 38"/>
            <p:cNvCxnSpPr>
              <a:cxnSpLocks noChangeShapeType="1"/>
            </p:cNvCxnSpPr>
            <p:nvPr/>
          </p:nvCxnSpPr>
          <p:spPr bwMode="auto">
            <a:xfrm>
              <a:off x="6822052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5" name="Straight Connector 39"/>
            <p:cNvCxnSpPr>
              <a:cxnSpLocks noChangeShapeType="1"/>
            </p:cNvCxnSpPr>
            <p:nvPr/>
          </p:nvCxnSpPr>
          <p:spPr bwMode="auto">
            <a:xfrm>
              <a:off x="6822052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66" name="TextBox 37"/>
            <p:cNvSpPr txBox="1">
              <a:spLocks noChangeArrowheads="1"/>
            </p:cNvSpPr>
            <p:nvPr/>
          </p:nvSpPr>
          <p:spPr bwMode="auto">
            <a:xfrm>
              <a:off x="7148282" y="4495800"/>
              <a:ext cx="300107" cy="36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=</a:t>
              </a:r>
            </a:p>
          </p:txBody>
        </p:sp>
        <p:sp>
          <p:nvSpPr>
            <p:cNvPr id="31767" name="TextBox 42"/>
            <p:cNvSpPr txBox="1">
              <a:spLocks noChangeArrowheads="1"/>
            </p:cNvSpPr>
            <p:nvPr/>
          </p:nvSpPr>
          <p:spPr bwMode="auto">
            <a:xfrm>
              <a:off x="7543800" y="4191000"/>
              <a:ext cx="60630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-150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-300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-500</a:t>
              </a:r>
            </a:p>
          </p:txBody>
        </p:sp>
        <p:cxnSp>
          <p:nvCxnSpPr>
            <p:cNvPr id="31768" name="Straight Connector 43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9" name="Straight Connector 44"/>
            <p:cNvCxnSpPr>
              <a:cxnSpLocks noChangeShapeType="1"/>
            </p:cNvCxnSpPr>
            <p:nvPr/>
          </p:nvCxnSpPr>
          <p:spPr bwMode="auto">
            <a:xfrm>
              <a:off x="8189348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0" name="Straight Connector 45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1" name="Straight Connector 46"/>
            <p:cNvCxnSpPr>
              <a:cxnSpLocks noChangeShapeType="1"/>
            </p:cNvCxnSpPr>
            <p:nvPr/>
          </p:nvCxnSpPr>
          <p:spPr bwMode="auto">
            <a:xfrm>
              <a:off x="75824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2" name="Straight Connector 47"/>
            <p:cNvCxnSpPr>
              <a:cxnSpLocks noChangeShapeType="1"/>
            </p:cNvCxnSpPr>
            <p:nvPr/>
          </p:nvCxnSpPr>
          <p:spPr bwMode="auto">
            <a:xfrm>
              <a:off x="8001000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3" name="Straight Connector 48"/>
            <p:cNvCxnSpPr>
              <a:cxnSpLocks noChangeShapeType="1"/>
            </p:cNvCxnSpPr>
            <p:nvPr/>
          </p:nvCxnSpPr>
          <p:spPr bwMode="auto">
            <a:xfrm>
              <a:off x="8001000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= 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  <a:blipFill rotWithShape="0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5"/>
          <p:cNvSpPr txBox="1">
            <a:spLocks noChangeArrowheads="1"/>
          </p:cNvSpPr>
          <p:nvPr/>
        </p:nvSpPr>
        <p:spPr bwMode="auto">
          <a:xfrm>
            <a:off x="374650" y="3078163"/>
            <a:ext cx="30543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0..1 0..0 1 -4 1 0..0 1 0…0.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0..0 0 1 0..0 1 -4 1 0..0 1 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……………………………...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098550"/>
            <a:ext cx="598963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System of (N-1)x(N-1) difference equations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       in terms of the unknowns at the (N-1)x(N-1) interior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for all interior points 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 Light" panose="020F0302020204030204" pitchFamily="34" charset="0"/>
              </a:rPr>
              <a:t> u(</a:t>
            </a:r>
            <a:r>
              <a:rPr lang="en-US" sz="1600" dirty="0" err="1">
                <a:latin typeface="Calibri Light" panose="020F0302020204030204" pitchFamily="34" charset="0"/>
              </a:rPr>
              <a:t>ih,jh+h</a:t>
            </a:r>
            <a:r>
              <a:rPr lang="en-US" sz="1600" dirty="0">
                <a:latin typeface="Calibri Light" panose="020F0302020204030204" pitchFamily="34" charset="0"/>
              </a:rPr>
              <a:t>)+u(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-h)+u(</a:t>
            </a:r>
            <a:r>
              <a:rPr lang="en-US" sz="1600" dirty="0" err="1">
                <a:latin typeface="Calibri Light" panose="020F0302020204030204" pitchFamily="34" charset="0"/>
              </a:rPr>
              <a:t>ih+h,jh</a:t>
            </a:r>
            <a:r>
              <a:rPr lang="en-US" sz="1600" dirty="0">
                <a:latin typeface="Calibri Light" panose="020F0302020204030204" pitchFamily="34" charset="0"/>
              </a:rPr>
              <a:t>)+u(</a:t>
            </a:r>
            <a:r>
              <a:rPr lang="en-US" sz="1600" dirty="0" err="1">
                <a:latin typeface="Calibri Light" panose="020F0302020204030204" pitchFamily="34" charset="0"/>
              </a:rPr>
              <a:t>ih-h,jh</a:t>
            </a:r>
            <a:r>
              <a:rPr lang="en-US" sz="1600" dirty="0">
                <a:latin typeface="Calibri Light" panose="020F0302020204030204" pitchFamily="34" charset="0"/>
              </a:rPr>
              <a:t>) – 4u(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 = h</a:t>
            </a:r>
            <a:r>
              <a:rPr lang="en-US" sz="1600" baseline="30000" dirty="0">
                <a:latin typeface="Calibri Light" panose="020F0302020204030204" pitchFamily="34" charset="0"/>
              </a:rPr>
              <a:t>2</a:t>
            </a:r>
            <a:r>
              <a:rPr lang="en-US" sz="1600" dirty="0">
                <a:latin typeface="Calibri Light" panose="020F0302020204030204" pitchFamily="34" charset="0"/>
              </a:rPr>
              <a:t> f(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General picture: matrix notation</a:t>
            </a:r>
          </a:p>
        </p:txBody>
      </p:sp>
      <p:sp>
        <p:nvSpPr>
          <p:cNvPr id="28677" name="AutoShape 4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3" name="Oval 10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7" name="Oval 14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9" name="Oval 16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1" name="Oval 18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2" name="Oval 19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7740650" y="2886075"/>
            <a:ext cx="39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i,j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6683375" y="2901156"/>
            <a:ext cx="513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(i-1,j)</a:t>
            </a:r>
          </a:p>
        </p:txBody>
      </p:sp>
      <p:sp>
        <p:nvSpPr>
          <p:cNvPr id="28696" name="Text Box 23"/>
          <p:cNvSpPr txBox="1">
            <a:spLocks noChangeArrowheads="1"/>
          </p:cNvSpPr>
          <p:nvPr/>
        </p:nvSpPr>
        <p:spPr bwMode="auto">
          <a:xfrm>
            <a:off x="8350250" y="2880848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(i+1,j)</a:t>
            </a:r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7507286" y="4101306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(i,j-1)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7488237" y="2057400"/>
            <a:ext cx="538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(i,j+1)</a:t>
            </a: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607175" y="4657725"/>
            <a:ext cx="1612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(matrix indices)</a:t>
            </a:r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4" name="Text Box 31"/>
          <p:cNvSpPr txBox="1">
            <a:spLocks noChangeArrowheads="1"/>
          </p:cNvSpPr>
          <p:nvPr/>
        </p:nvSpPr>
        <p:spPr bwMode="auto">
          <a:xfrm>
            <a:off x="38100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5" name="Line 37"/>
          <p:cNvSpPr>
            <a:spLocks noChangeShapeType="1"/>
          </p:cNvSpPr>
          <p:nvPr/>
        </p:nvSpPr>
        <p:spPr bwMode="auto">
          <a:xfrm flipH="1">
            <a:off x="304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6" name="Line 38"/>
          <p:cNvSpPr>
            <a:spLocks noChangeShapeType="1"/>
          </p:cNvSpPr>
          <p:nvPr/>
        </p:nvSpPr>
        <p:spPr bwMode="auto">
          <a:xfrm>
            <a:off x="304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7" name="Line 39"/>
          <p:cNvSpPr>
            <a:spLocks noChangeShapeType="1"/>
          </p:cNvSpPr>
          <p:nvPr/>
        </p:nvSpPr>
        <p:spPr bwMode="auto">
          <a:xfrm>
            <a:off x="304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8" name="Text Box 40"/>
          <p:cNvSpPr txBox="1">
            <a:spLocks noChangeArrowheads="1"/>
          </p:cNvSpPr>
          <p:nvPr/>
        </p:nvSpPr>
        <p:spPr bwMode="auto">
          <a:xfrm flipH="1">
            <a:off x="3413125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9" name="Line 41"/>
          <p:cNvSpPr>
            <a:spLocks noChangeShapeType="1"/>
          </p:cNvSpPr>
          <p:nvPr/>
        </p:nvSpPr>
        <p:spPr bwMode="auto">
          <a:xfrm>
            <a:off x="32162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0" name="Line 42"/>
          <p:cNvSpPr>
            <a:spLocks noChangeShapeType="1"/>
          </p:cNvSpPr>
          <p:nvPr/>
        </p:nvSpPr>
        <p:spPr bwMode="auto">
          <a:xfrm flipH="1">
            <a:off x="3352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1" name="Line 43"/>
          <p:cNvSpPr>
            <a:spLocks noChangeShapeType="1"/>
          </p:cNvSpPr>
          <p:nvPr/>
        </p:nvSpPr>
        <p:spPr bwMode="auto">
          <a:xfrm flipH="1">
            <a:off x="32162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2" name="Text Box 44"/>
          <p:cNvSpPr txBox="1">
            <a:spLocks noChangeArrowheads="1"/>
          </p:cNvSpPr>
          <p:nvPr/>
        </p:nvSpPr>
        <p:spPr bwMode="auto">
          <a:xfrm>
            <a:off x="3429000" y="3074988"/>
            <a:ext cx="14636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u(i-1,j)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u(i,j-1)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</a:t>
            </a:r>
            <a:r>
              <a:rPr lang="en-US" dirty="0" err="1">
                <a:latin typeface="Calibri Light" panose="020F0302020204030204" pitchFamily="34" charset="0"/>
              </a:rPr>
              <a:t>i,j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u(i,j+1)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.....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u(i+1,j)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</a:t>
            </a:r>
          </a:p>
        </p:txBody>
      </p:sp>
      <p:sp>
        <p:nvSpPr>
          <p:cNvPr id="28713" name="Line 45"/>
          <p:cNvSpPr>
            <a:spLocks noChangeShapeType="1"/>
          </p:cNvSpPr>
          <p:nvPr/>
        </p:nvSpPr>
        <p:spPr bwMode="auto">
          <a:xfrm flipH="1">
            <a:off x="34448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4" name="Line 46"/>
          <p:cNvSpPr>
            <a:spLocks noChangeShapeType="1"/>
          </p:cNvSpPr>
          <p:nvPr/>
        </p:nvSpPr>
        <p:spPr bwMode="auto">
          <a:xfrm>
            <a:off x="34448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5" name="Line 47"/>
          <p:cNvSpPr>
            <a:spLocks noChangeShapeType="1"/>
          </p:cNvSpPr>
          <p:nvPr/>
        </p:nvSpPr>
        <p:spPr bwMode="auto">
          <a:xfrm>
            <a:off x="3444875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6" name="Line 48"/>
          <p:cNvSpPr>
            <a:spLocks noChangeShapeType="1"/>
          </p:cNvSpPr>
          <p:nvPr/>
        </p:nvSpPr>
        <p:spPr bwMode="auto">
          <a:xfrm>
            <a:off x="41306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7" name="Line 49"/>
          <p:cNvSpPr>
            <a:spLocks noChangeShapeType="1"/>
          </p:cNvSpPr>
          <p:nvPr/>
        </p:nvSpPr>
        <p:spPr bwMode="auto">
          <a:xfrm>
            <a:off x="42830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8" name="Line 50"/>
          <p:cNvSpPr>
            <a:spLocks noChangeShapeType="1"/>
          </p:cNvSpPr>
          <p:nvPr/>
        </p:nvSpPr>
        <p:spPr bwMode="auto">
          <a:xfrm flipH="1">
            <a:off x="41306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9" name="Text Box 51"/>
          <p:cNvSpPr txBox="1">
            <a:spLocks noChangeArrowheads="1"/>
          </p:cNvSpPr>
          <p:nvPr/>
        </p:nvSpPr>
        <p:spPr bwMode="auto">
          <a:xfrm>
            <a:off x="4327525" y="41513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=</a:t>
            </a:r>
          </a:p>
        </p:txBody>
      </p:sp>
      <p:sp>
        <p:nvSpPr>
          <p:cNvPr id="28720" name="Text Box 52"/>
          <p:cNvSpPr txBox="1">
            <a:spLocks noChangeArrowheads="1"/>
          </p:cNvSpPr>
          <p:nvPr/>
        </p:nvSpPr>
        <p:spPr bwMode="auto">
          <a:xfrm>
            <a:off x="4633913" y="412908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h</a:t>
            </a:r>
            <a:r>
              <a:rPr lang="en-US" baseline="300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8721" name="Text Box 53"/>
          <p:cNvSpPr txBox="1">
            <a:spLocks noChangeArrowheads="1"/>
          </p:cNvSpPr>
          <p:nvPr/>
        </p:nvSpPr>
        <p:spPr bwMode="auto">
          <a:xfrm>
            <a:off x="4910138" y="3843338"/>
            <a:ext cx="7922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f(</a:t>
            </a:r>
            <a:r>
              <a:rPr lang="en-US" dirty="0" err="1">
                <a:latin typeface="Calibri Light" panose="020F0302020204030204" pitchFamily="34" charset="0"/>
              </a:rPr>
              <a:t>ih,jh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……..</a:t>
            </a:r>
          </a:p>
        </p:txBody>
      </p:sp>
      <p:sp>
        <p:nvSpPr>
          <p:cNvPr id="28722" name="Text Box 54"/>
          <p:cNvSpPr txBox="1">
            <a:spLocks noChangeArrowheads="1"/>
          </p:cNvSpPr>
          <p:nvPr/>
        </p:nvSpPr>
        <p:spPr bwMode="auto">
          <a:xfrm flipH="1">
            <a:off x="492125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3" name="Line 56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4" name="Line 57"/>
          <p:cNvSpPr>
            <a:spLocks noChangeShapeType="1"/>
          </p:cNvSpPr>
          <p:nvPr/>
        </p:nvSpPr>
        <p:spPr bwMode="auto">
          <a:xfrm>
            <a:off x="49530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5" name="Line 58"/>
          <p:cNvSpPr>
            <a:spLocks noChangeShapeType="1"/>
          </p:cNvSpPr>
          <p:nvPr/>
        </p:nvSpPr>
        <p:spPr bwMode="auto">
          <a:xfrm>
            <a:off x="4953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6" name="Line 59"/>
          <p:cNvSpPr>
            <a:spLocks noChangeShapeType="1"/>
          </p:cNvSpPr>
          <p:nvPr/>
        </p:nvSpPr>
        <p:spPr bwMode="auto">
          <a:xfrm>
            <a:off x="54864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7" name="Line 60"/>
          <p:cNvSpPr>
            <a:spLocks noChangeShapeType="1"/>
          </p:cNvSpPr>
          <p:nvPr/>
        </p:nvSpPr>
        <p:spPr bwMode="auto">
          <a:xfrm>
            <a:off x="5638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8" name="Line 61"/>
          <p:cNvSpPr>
            <a:spLocks noChangeShapeType="1"/>
          </p:cNvSpPr>
          <p:nvPr/>
        </p:nvSpPr>
        <p:spPr bwMode="auto">
          <a:xfrm flipH="1">
            <a:off x="5486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9" name="Text Box 62"/>
          <p:cNvSpPr txBox="1">
            <a:spLocks noChangeArrowheads="1"/>
          </p:cNvSpPr>
          <p:nvPr/>
        </p:nvSpPr>
        <p:spPr bwMode="auto">
          <a:xfrm>
            <a:off x="152400" y="2627313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latin typeface="Calibri Light" panose="020F0302020204030204" pitchFamily="34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</a:rPr>
              <a:t>Matrix notation: use natural order for u’s </a:t>
            </a:r>
          </a:p>
        </p:txBody>
      </p:sp>
      <p:sp>
        <p:nvSpPr>
          <p:cNvPr id="28730" name="Text Box 63"/>
          <p:cNvSpPr txBox="1">
            <a:spLocks noChangeArrowheads="1"/>
          </p:cNvSpPr>
          <p:nvPr/>
        </p:nvSpPr>
        <p:spPr bwMode="auto">
          <a:xfrm>
            <a:off x="361950" y="5638800"/>
            <a:ext cx="2830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alibri Light" panose="020F0302020204030204" pitchFamily="34" charset="0"/>
              </a:rPr>
              <a:t>Pentadiagonal</a:t>
            </a:r>
            <a:r>
              <a:rPr lang="en-US" dirty="0">
                <a:latin typeface="Calibri Light" panose="020F0302020204030204" pitchFamily="34" charset="0"/>
              </a:rPr>
              <a:t> sparse matrix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8731" name="Text Box 65"/>
          <p:cNvSpPr txBox="1">
            <a:spLocks noChangeArrowheads="1"/>
          </p:cNvSpPr>
          <p:nvPr/>
        </p:nvSpPr>
        <p:spPr bwMode="auto">
          <a:xfrm>
            <a:off x="300167" y="5652095"/>
            <a:ext cx="562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 Matrix is known at compile-time and has simple structure.</a:t>
            </a:r>
          </a:p>
        </p:txBody>
      </p:sp>
      <p:sp>
        <p:nvSpPr>
          <p:cNvPr id="117826" name="Line 66"/>
          <p:cNvSpPr>
            <a:spLocks noChangeShapeType="1"/>
          </p:cNvSpPr>
          <p:nvPr/>
        </p:nvSpPr>
        <p:spPr bwMode="auto">
          <a:xfrm>
            <a:off x="381000" y="3352800"/>
            <a:ext cx="2708275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7" name="Line 67"/>
          <p:cNvSpPr>
            <a:spLocks noChangeShapeType="1"/>
          </p:cNvSpPr>
          <p:nvPr/>
        </p:nvSpPr>
        <p:spPr bwMode="auto">
          <a:xfrm>
            <a:off x="609600" y="3352800"/>
            <a:ext cx="2590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8" name="Line 68"/>
          <p:cNvSpPr>
            <a:spLocks noChangeShapeType="1"/>
          </p:cNvSpPr>
          <p:nvPr/>
        </p:nvSpPr>
        <p:spPr bwMode="auto">
          <a:xfrm>
            <a:off x="457200" y="36576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9" name="Line 69"/>
          <p:cNvSpPr>
            <a:spLocks noChangeShapeType="1"/>
          </p:cNvSpPr>
          <p:nvPr/>
        </p:nvSpPr>
        <p:spPr bwMode="auto">
          <a:xfrm>
            <a:off x="1219200" y="33528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30" name="Line 70"/>
          <p:cNvSpPr>
            <a:spLocks noChangeShapeType="1"/>
          </p:cNvSpPr>
          <p:nvPr/>
        </p:nvSpPr>
        <p:spPr bwMode="auto">
          <a:xfrm>
            <a:off x="457200" y="40386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6" grpId="0" animBg="1"/>
      <p:bldP spid="117827" grpId="0" animBg="1"/>
      <p:bldP spid="117827" grpId="1" animBg="1"/>
      <p:bldP spid="117828" grpId="0" animBg="1"/>
      <p:bldP spid="117829" grpId="0" animBg="1"/>
      <p:bldP spid="1178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3113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One approach: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Represent matrix in one of the sparse formats studied earlier such as compressed sparse-</a:t>
            </a:r>
            <a:r>
              <a:rPr lang="en-US" dirty="0" err="1">
                <a:latin typeface="Calibri Light" panose="020F0302020204030204" pitchFamily="34" charset="0"/>
              </a:rPr>
              <a:t>roow</a:t>
            </a:r>
            <a:endParaRPr lang="en-US" dirty="0">
              <a:latin typeface="Calibri Light" panose="020F0302020204030204" pitchFamily="34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Perform Jacobi iteration using sparse MVM, as shown on Slide 8/9</a:t>
            </a:r>
          </a:p>
          <a:p>
            <a:r>
              <a:rPr lang="en-US" dirty="0">
                <a:latin typeface="Calibri Light" panose="020F0302020204030204" pitchFamily="34" charset="0"/>
              </a:rPr>
              <a:t>Better approach: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Exploit the fact that the non-zero structure is very simple (penta-diagonal) and all non-zero entries are known when you are writing the code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“In-line” the non-zero entries into the code so you need storage only for the old and new temperature values and not for the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" y="8382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712702" y="2412832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Assume </a:t>
            </a:r>
            <a:r>
              <a:rPr lang="en-US" i="1" dirty="0">
                <a:latin typeface="Calibri Light" panose="020F0302020204030204" pitchFamily="34" charset="0"/>
              </a:rPr>
              <a:t>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r>
              <a:rPr lang="en-US" dirty="0">
                <a:latin typeface="Calibri Light" panose="020F0302020204030204" pitchFamily="34" charset="0"/>
              </a:rPr>
              <a:t> = 0 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3669" y="3886200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-4T1 + T2 + T3 = -150</a:t>
            </a:r>
          </a:p>
          <a:p>
            <a:pPr marL="0" indent="0">
              <a:buFontTx/>
              <a:buNone/>
            </a:pPr>
            <a:r>
              <a:rPr lang="en-US" sz="1800"/>
              <a:t>T1 – 4T2 + T4 = -300</a:t>
            </a:r>
          </a:p>
          <a:p>
            <a:pPr marL="0" indent="0">
              <a:buFontTx/>
              <a:buNone/>
            </a:pPr>
            <a:r>
              <a:rPr lang="en-US" sz="1800"/>
              <a:t>T1 - 4T3 + T4 = -350</a:t>
            </a:r>
          </a:p>
          <a:p>
            <a:pPr marL="0" indent="0">
              <a:buFontTx/>
              <a:buNone/>
            </a:pPr>
            <a:r>
              <a:rPr lang="en-US" sz="1800"/>
              <a:t>T2 + T3 - 4T4 = -500</a:t>
            </a:r>
          </a:p>
        </p:txBody>
      </p:sp>
      <p:cxnSp>
        <p:nvCxnSpPr>
          <p:cNvPr id="32774" name="Straight Arrow Connector 6"/>
          <p:cNvCxnSpPr>
            <a:cxnSpLocks noChangeShapeType="1"/>
          </p:cNvCxnSpPr>
          <p:nvPr/>
        </p:nvCxnSpPr>
        <p:spPr bwMode="auto">
          <a:xfrm>
            <a:off x="3843069" y="4505325"/>
            <a:ext cx="762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766869" y="4583113"/>
            <a:ext cx="753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Jacobi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4926013" y="3921660"/>
            <a:ext cx="3119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T1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 (T2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+ 100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T2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+ 100 + 200)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T3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T4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¼(T2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+ 200)</a:t>
            </a:r>
          </a:p>
        </p:txBody>
      </p:sp>
      <p:sp>
        <p:nvSpPr>
          <p:cNvPr id="3286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5140" y="1748051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0" y="1748051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68629" y="182748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= 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1926805" y="5310317"/>
            <a:ext cx="4594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Solution: T1 = 119, T2 = 156, T3 = 169, T4 = 206</a:t>
            </a:r>
          </a:p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98232" y="1254660"/>
            <a:ext cx="1636168" cy="1756487"/>
            <a:chOff x="5930902" y="1371600"/>
            <a:chExt cx="2698748" cy="3627757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3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4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5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6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7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1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Text Box 113"/>
            <p:cNvSpPr txBox="1">
              <a:spLocks noChangeArrowheads="1"/>
            </p:cNvSpPr>
            <p:nvPr/>
          </p:nvSpPr>
          <p:spPr bwMode="auto">
            <a:xfrm>
              <a:off x="7902062" y="3994150"/>
              <a:ext cx="5788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32357" y="36406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40483" y="3074771"/>
              <a:ext cx="547846" cy="76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30902" y="1581943"/>
              <a:ext cx="332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04800" y="-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Implementation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86476" y="1371600"/>
            <a:ext cx="2543174" cy="3627757"/>
            <a:chOff x="6086476" y="1371600"/>
            <a:chExt cx="2543174" cy="3627757"/>
          </a:xfrm>
        </p:grpSpPr>
        <p:sp>
          <p:nvSpPr>
            <p:cNvPr id="29701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29702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3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4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5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6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7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8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9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0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1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2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3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4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5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6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7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8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9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0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1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2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3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4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5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7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8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9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0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1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2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3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4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5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6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7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8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9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0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1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2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3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4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5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6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7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8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9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0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1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2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3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4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5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6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7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8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9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0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1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2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3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4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5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6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7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8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9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0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1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2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3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4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5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6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7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8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9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0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1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2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3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9784" name="Text Box 113"/>
            <p:cNvSpPr txBox="1">
              <a:spLocks noChangeArrowheads="1"/>
            </p:cNvSpPr>
            <p:nvPr/>
          </p:nvSpPr>
          <p:spPr bwMode="auto">
            <a:xfrm>
              <a:off x="7902062" y="3994150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2357" y="36406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85022" y="271411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6476" y="183197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60" y="762001"/>
            <a:ext cx="5748599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Data structures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temperature values at a given iteration can be stored in a </a:t>
            </a:r>
            <a:r>
              <a:rPr lang="en-US" dirty="0" err="1">
                <a:latin typeface="Calibri Light" panose="020F0302020204030204" pitchFamily="34" charset="0"/>
              </a:rPr>
              <a:t>NxN</a:t>
            </a:r>
            <a:r>
              <a:rPr lang="en-US" dirty="0">
                <a:latin typeface="Calibri Light" panose="020F0302020204030204" pitchFamily="34" charset="0"/>
              </a:rPr>
              <a:t> matrix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use two matrices,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  <a:r>
              <a:rPr lang="en-US" dirty="0">
                <a:latin typeface="Calibri Light" panose="020F0302020204030204" pitchFamily="34" charset="0"/>
              </a:rPr>
              <a:t> and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</a:p>
          <a:p>
            <a:r>
              <a:rPr lang="en-US" dirty="0">
                <a:latin typeface="Calibri Light" panose="020F0302020204030204" pitchFamily="34" charset="0"/>
              </a:rPr>
              <a:t>Algorithm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compute values in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  <a:r>
              <a:rPr lang="en-US" dirty="0">
                <a:latin typeface="Calibri Light" panose="020F0302020204030204" pitchFamily="34" charset="0"/>
              </a:rPr>
              <a:t> using values in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operator</a:t>
            </a:r>
            <a:r>
              <a:rPr lang="en-US" dirty="0">
                <a:latin typeface="Calibri Light" panose="020F0302020204030204" pitchFamily="34" charset="0"/>
              </a:rPr>
              <a:t>: five-point stencil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switch between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  <a:r>
              <a:rPr lang="en-US" dirty="0">
                <a:latin typeface="Calibri Light" panose="020F0302020204030204" pitchFamily="34" charset="0"/>
              </a:rPr>
              <a:t> and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  <a:r>
              <a:rPr lang="en-US" dirty="0">
                <a:latin typeface="Calibri Light" panose="020F0302020204030204" pitchFamily="34" charset="0"/>
              </a:rPr>
              <a:t> in successive iterations</a:t>
            </a:r>
          </a:p>
          <a:p>
            <a:r>
              <a:rPr lang="en-US" dirty="0">
                <a:latin typeface="Calibri Light" panose="020F0302020204030204" pitchFamily="34" charset="0"/>
              </a:rPr>
              <a:t>Questions: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where is the parallelism in this algorithm?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is there spatial locality? temporal locality?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81DF8-9231-4B95-BABE-E5BBB0ECC64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6477"/>
              </p:ext>
            </p:extLst>
          </p:nvPr>
        </p:nvGraphicFramePr>
        <p:xfrm>
          <a:off x="96998" y="3840163"/>
          <a:ext cx="610377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393480" progId="Equation.DSMT4">
                  <p:embed/>
                </p:oleObj>
              </mc:Choice>
              <mc:Fallback>
                <p:oleObj name="Equation" r:id="rId3" imgW="47750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8" y="3840163"/>
                        <a:ext cx="610377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12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TAO analysis: algorithm abstraction</a:t>
            </a:r>
          </a:p>
        </p:txBody>
      </p:sp>
      <p:pic>
        <p:nvPicPr>
          <p:cNvPr id="9" name="Content Placeholder 8" descr="classificationK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" y="1301347"/>
            <a:ext cx="5933440" cy="3657600"/>
          </a:xfrm>
        </p:spPr>
      </p:pic>
      <p:grpSp>
        <p:nvGrpSpPr>
          <p:cNvPr id="87" name="Group 86"/>
          <p:cNvGrpSpPr/>
          <p:nvPr/>
        </p:nvGrpSpPr>
        <p:grpSpPr>
          <a:xfrm>
            <a:off x="6477000" y="1420200"/>
            <a:ext cx="2305050" cy="3627757"/>
            <a:chOff x="6324600" y="1371600"/>
            <a:chExt cx="2305050" cy="3627757"/>
          </a:xfrm>
        </p:grpSpPr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89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3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5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7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8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9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5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9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0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1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2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3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4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6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7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8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9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1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2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7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8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0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2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4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5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6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7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8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9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1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2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3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4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5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6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7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8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9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70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171" name="Text Box 113"/>
            <p:cNvSpPr txBox="1">
              <a:spLocks noChangeArrowheads="1"/>
            </p:cNvSpPr>
            <p:nvPr/>
          </p:nvSpPr>
          <p:spPr bwMode="auto">
            <a:xfrm>
              <a:off x="7929828" y="3984181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0406" y="5048071"/>
            <a:ext cx="6547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Jacobi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Topology: structured (grid)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Active nodes: topology-driven (all nodes of next grid), unordered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Operator: local computation for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next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, reader for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current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+mn-lt"/>
              </a:rPr>
              <a:t>What graph algorithm does this remind you of?</a:t>
            </a:r>
          </a:p>
        </p:txBody>
      </p:sp>
    </p:spTree>
    <p:extLst>
      <p:ext uri="{BB962C8B-B14F-4D97-AF65-F5344CB8AC3E}">
        <p14:creationId xmlns:p14="http://schemas.microsoft.com/office/powerpoint/2010/main" val="1443867168"/>
      </p:ext>
    </p:extLst>
  </p:cSld>
  <p:clrMapOvr>
    <a:masterClrMapping/>
  </p:clrMapOvr>
  <p:transition advTm="151187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84312"/>
            <a:ext cx="4648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Finite-difference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can be used to find approximate solutions to ode’s and </a:t>
            </a:r>
            <a:r>
              <a:rPr lang="en-US" sz="1800" dirty="0" err="1">
                <a:latin typeface="Calibri Light" panose="020F0302020204030204" pitchFamily="34" charset="0"/>
              </a:rPr>
              <a:t>pde’s</a:t>
            </a:r>
            <a:endParaRPr lang="en-US" sz="1800" dirty="0">
              <a:latin typeface="Calibri Light" panose="020F03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Explicit methods: (e.g.) forward-Euler require matrix-vector multiplication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Implicit methods: (e.g.) backward-Euler or centered differences require solving linear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Many large-scale computational science simulations use these methods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Time step or grid step needs to be constant and is determined by highest-frequency phenomenon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can be inefficient for when frequency varies widely in domain of interest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V="1">
            <a:off x="5715000" y="2590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7150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715000" y="2870200"/>
            <a:ext cx="2286000" cy="939800"/>
          </a:xfrm>
          <a:custGeom>
            <a:avLst/>
            <a:gdLst>
              <a:gd name="T0" fmla="*/ 0 w 2056"/>
              <a:gd name="T1" fmla="*/ 2147483647 h 592"/>
              <a:gd name="T2" fmla="*/ 2147483647 w 2056"/>
              <a:gd name="T3" fmla="*/ 2147483647 h 592"/>
              <a:gd name="T4" fmla="*/ 2147483647 w 2056"/>
              <a:gd name="T5" fmla="*/ 2147483647 h 592"/>
              <a:gd name="T6" fmla="*/ 2147483647 w 2056"/>
              <a:gd name="T7" fmla="*/ 2147483647 h 592"/>
              <a:gd name="T8" fmla="*/ 2147483647 w 2056"/>
              <a:gd name="T9" fmla="*/ 2147483647 h 592"/>
              <a:gd name="T10" fmla="*/ 2147483647 w 2056"/>
              <a:gd name="T11" fmla="*/ 2147483647 h 592"/>
              <a:gd name="T12" fmla="*/ 2147483647 w 2056"/>
              <a:gd name="T13" fmla="*/ 2147483647 h 592"/>
              <a:gd name="T14" fmla="*/ 2147483647 w 2056"/>
              <a:gd name="T15" fmla="*/ 2147483647 h 592"/>
              <a:gd name="T16" fmla="*/ 2147483647 w 2056"/>
              <a:gd name="T17" fmla="*/ 2147483647 h 592"/>
              <a:gd name="T18" fmla="*/ 2147483647 w 2056"/>
              <a:gd name="T19" fmla="*/ 2147483647 h 592"/>
              <a:gd name="T20" fmla="*/ 2147483647 w 2056"/>
              <a:gd name="T21" fmla="*/ 2147483647 h 592"/>
              <a:gd name="T22" fmla="*/ 2147483647 w 2056"/>
              <a:gd name="T23" fmla="*/ 2147483647 h 592"/>
              <a:gd name="T24" fmla="*/ 2147483647 w 2056"/>
              <a:gd name="T25" fmla="*/ 2147483647 h 592"/>
              <a:gd name="T26" fmla="*/ 2147483647 w 2056"/>
              <a:gd name="T27" fmla="*/ 2147483647 h 592"/>
              <a:gd name="T28" fmla="*/ 2147483647 w 2056"/>
              <a:gd name="T29" fmla="*/ 2147483647 h 592"/>
              <a:gd name="T30" fmla="*/ 2147483647 w 2056"/>
              <a:gd name="T31" fmla="*/ 2147483647 h 592"/>
              <a:gd name="T32" fmla="*/ 2147483647 w 2056"/>
              <a:gd name="T33" fmla="*/ 2147483647 h 592"/>
              <a:gd name="T34" fmla="*/ 2147483647 w 2056"/>
              <a:gd name="T35" fmla="*/ 2147483647 h 592"/>
              <a:gd name="T36" fmla="*/ 2147483647 w 2056"/>
              <a:gd name="T37" fmla="*/ 2147483647 h 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56"/>
              <a:gd name="T58" fmla="*/ 0 h 592"/>
              <a:gd name="T59" fmla="*/ 2056 w 2056"/>
              <a:gd name="T60" fmla="*/ 592 h 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56" h="592">
                <a:moveTo>
                  <a:pt x="0" y="488"/>
                </a:moveTo>
                <a:cubicBezTo>
                  <a:pt x="128" y="448"/>
                  <a:pt x="256" y="408"/>
                  <a:pt x="336" y="344"/>
                </a:cubicBezTo>
                <a:cubicBezTo>
                  <a:pt x="416" y="280"/>
                  <a:pt x="448" y="136"/>
                  <a:pt x="480" y="104"/>
                </a:cubicBezTo>
                <a:cubicBezTo>
                  <a:pt x="512" y="72"/>
                  <a:pt x="512" y="88"/>
                  <a:pt x="528" y="152"/>
                </a:cubicBezTo>
                <a:cubicBezTo>
                  <a:pt x="544" y="216"/>
                  <a:pt x="568" y="416"/>
                  <a:pt x="576" y="488"/>
                </a:cubicBezTo>
                <a:cubicBezTo>
                  <a:pt x="584" y="560"/>
                  <a:pt x="568" y="592"/>
                  <a:pt x="576" y="584"/>
                </a:cubicBezTo>
                <a:cubicBezTo>
                  <a:pt x="584" y="576"/>
                  <a:pt x="608" y="512"/>
                  <a:pt x="624" y="440"/>
                </a:cubicBezTo>
                <a:cubicBezTo>
                  <a:pt x="640" y="368"/>
                  <a:pt x="648" y="208"/>
                  <a:pt x="672" y="152"/>
                </a:cubicBezTo>
                <a:cubicBezTo>
                  <a:pt x="696" y="96"/>
                  <a:pt x="744" y="64"/>
                  <a:pt x="768" y="104"/>
                </a:cubicBezTo>
                <a:cubicBezTo>
                  <a:pt x="792" y="144"/>
                  <a:pt x="800" y="320"/>
                  <a:pt x="816" y="392"/>
                </a:cubicBezTo>
                <a:cubicBezTo>
                  <a:pt x="832" y="464"/>
                  <a:pt x="848" y="520"/>
                  <a:pt x="864" y="536"/>
                </a:cubicBezTo>
                <a:cubicBezTo>
                  <a:pt x="880" y="552"/>
                  <a:pt x="896" y="560"/>
                  <a:pt x="912" y="488"/>
                </a:cubicBezTo>
                <a:cubicBezTo>
                  <a:pt x="928" y="416"/>
                  <a:pt x="944" y="176"/>
                  <a:pt x="960" y="104"/>
                </a:cubicBezTo>
                <a:cubicBezTo>
                  <a:pt x="976" y="32"/>
                  <a:pt x="992" y="0"/>
                  <a:pt x="1008" y="56"/>
                </a:cubicBezTo>
                <a:cubicBezTo>
                  <a:pt x="1024" y="112"/>
                  <a:pt x="1008" y="392"/>
                  <a:pt x="1056" y="440"/>
                </a:cubicBezTo>
                <a:cubicBezTo>
                  <a:pt x="1104" y="488"/>
                  <a:pt x="1200" y="392"/>
                  <a:pt x="1296" y="344"/>
                </a:cubicBezTo>
                <a:cubicBezTo>
                  <a:pt x="1392" y="296"/>
                  <a:pt x="1544" y="176"/>
                  <a:pt x="1632" y="152"/>
                </a:cubicBezTo>
                <a:cubicBezTo>
                  <a:pt x="1720" y="128"/>
                  <a:pt x="1760" y="200"/>
                  <a:pt x="1824" y="200"/>
                </a:cubicBezTo>
                <a:cubicBezTo>
                  <a:pt x="1888" y="200"/>
                  <a:pt x="2056" y="72"/>
                  <a:pt x="2016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1919288" y="4689475"/>
            <a:ext cx="976312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5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4126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7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31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4132" name="Straight Arrow Connector 38"/>
          <p:cNvCxnSpPr>
            <a:cxnSpLocks noChangeShapeType="1"/>
            <a:stCxn id="4104" idx="3"/>
            <a:endCxn id="4131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Big picture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2466" y="4953000"/>
            <a:ext cx="965392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7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8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0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2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3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4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5" name="Oval 36"/>
          <p:cNvSpPr>
            <a:spLocks noChangeArrowheads="1"/>
          </p:cNvSpPr>
          <p:nvPr/>
        </p:nvSpPr>
        <p:spPr bwMode="auto">
          <a:xfrm>
            <a:off x="7086600" y="318174"/>
            <a:ext cx="1066800" cy="519351"/>
          </a:xfrm>
          <a:prstGeom prst="ellipse">
            <a:avLst/>
          </a:prstGeom>
          <a:solidFill>
            <a:srgbClr val="FF0000">
              <a:alpha val="5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6" name="Oval 39"/>
          <p:cNvSpPr>
            <a:spLocks noChangeArrowheads="1"/>
          </p:cNvSpPr>
          <p:nvPr/>
        </p:nvSpPr>
        <p:spPr bwMode="auto">
          <a:xfrm>
            <a:off x="6999288" y="3023274"/>
            <a:ext cx="2133600" cy="519351"/>
          </a:xfrm>
          <a:prstGeom prst="ellipse">
            <a:avLst/>
          </a:prstGeom>
          <a:solidFill>
            <a:srgbClr val="FF3300">
              <a:alpha val="5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000251"/>
          </a:xfrm>
        </p:spPr>
        <p:txBody>
          <a:bodyPr>
            <a:normAutofit/>
          </a:bodyPr>
          <a:lstStyle/>
          <a:p>
            <a:r>
              <a:rPr lang="en-US" dirty="0"/>
              <a:t>Discrete models:</a:t>
            </a:r>
            <a:br>
              <a:rPr lang="en-US" dirty="0"/>
            </a:br>
            <a:r>
              <a:rPr lang="en-US" dirty="0"/>
              <a:t>Barnes Hut algorithm</a:t>
            </a:r>
          </a:p>
        </p:txBody>
      </p:sp>
    </p:spTree>
    <p:extLst>
      <p:ext uri="{BB962C8B-B14F-4D97-AF65-F5344CB8AC3E}">
        <p14:creationId xmlns:p14="http://schemas.microsoft.com/office/powerpoint/2010/main" val="97770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system simulation (time evolution)</a:t>
            </a:r>
          </a:p>
          <a:p>
            <a:pPr lvl="1"/>
            <a:r>
              <a:rPr lang="en-US" dirty="0"/>
              <a:t>System consists of </a:t>
            </a:r>
            <a:r>
              <a:rPr lang="en-US" dirty="0">
                <a:solidFill>
                  <a:srgbClr val="FF0000"/>
                </a:solidFill>
              </a:rPr>
              <a:t>bodies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” is the number of bodies</a:t>
            </a:r>
          </a:p>
          <a:p>
            <a:pPr lvl="1"/>
            <a:r>
              <a:rPr lang="en-US" dirty="0"/>
              <a:t>Bodies interact via </a:t>
            </a:r>
            <a:r>
              <a:rPr lang="en-US" dirty="0">
                <a:solidFill>
                  <a:srgbClr val="FF0000"/>
                </a:solidFill>
              </a:rPr>
              <a:t>pair-wise forces</a:t>
            </a:r>
          </a:p>
          <a:p>
            <a:pPr lvl="2"/>
            <a:endParaRPr lang="en-US" dirty="0"/>
          </a:p>
          <a:p>
            <a:r>
              <a:rPr lang="en-US" dirty="0"/>
              <a:t>Many systems can be modeled in these terms</a:t>
            </a:r>
          </a:p>
          <a:p>
            <a:pPr lvl="1"/>
            <a:r>
              <a:rPr lang="en-US" dirty="0"/>
              <a:t>Galaxy clusters (gravitational force)</a:t>
            </a:r>
          </a:p>
          <a:p>
            <a:pPr lvl="1"/>
            <a:r>
              <a:rPr lang="en-US" dirty="0"/>
              <a:t>Particles (electric force, magnetic force)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8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Barnes Hut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Precise force calculation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operations (O(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body pairs)</a:t>
            </a:r>
          </a:p>
          <a:p>
            <a:pPr lvl="3"/>
            <a:endParaRPr lang="en-US" dirty="0"/>
          </a:p>
          <a:p>
            <a:r>
              <a:rPr lang="en-US" dirty="0"/>
              <a:t>Barnes and Hut (1986)</a:t>
            </a:r>
          </a:p>
          <a:p>
            <a:pPr lvl="1"/>
            <a:r>
              <a:rPr lang="en-US" dirty="0"/>
              <a:t>Algorithm to approximately compute forces</a:t>
            </a:r>
          </a:p>
          <a:p>
            <a:pPr lvl="2"/>
            <a:r>
              <a:rPr lang="en-US" dirty="0"/>
              <a:t>Bodies’ initial position &amp; velocity are also approximate</a:t>
            </a:r>
          </a:p>
          <a:p>
            <a:pPr lvl="1"/>
            <a:r>
              <a:rPr lang="en-US" dirty="0"/>
              <a:t>Requires only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log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Idea is to “combine” far away bodies</a:t>
            </a:r>
          </a:p>
          <a:p>
            <a:pPr lvl="1"/>
            <a:r>
              <a:rPr lang="en-US" dirty="0"/>
              <a:t>Error should be small because </a:t>
            </a:r>
            <a:r>
              <a:rPr lang="en-US" i="1" dirty="0"/>
              <a:t>force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 1/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1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Barnes Hut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bodies’ initial position and velocity</a:t>
            </a:r>
          </a:p>
          <a:p>
            <a:r>
              <a:rPr lang="en-US" dirty="0"/>
              <a:t>Iterate over time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Subdivide space until at most one body per cell</a:t>
            </a:r>
          </a:p>
          <a:p>
            <a:pPr marL="1371600" lvl="2" indent="-514350"/>
            <a:r>
              <a:rPr lang="en-US" dirty="0"/>
              <a:t>Record this spatial hierarchy in an </a:t>
            </a:r>
            <a:r>
              <a:rPr lang="en-US" dirty="0" err="1"/>
              <a:t>octree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mass and center of mass of each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force on bodies by traversing </a:t>
            </a:r>
            <a:r>
              <a:rPr lang="en-US" dirty="0" err="1"/>
              <a:t>octree</a:t>
            </a:r>
            <a:endParaRPr lang="en-US" dirty="0"/>
          </a:p>
          <a:p>
            <a:pPr marL="1371600" lvl="2" indent="-457200"/>
            <a:r>
              <a:rPr lang="en-US" dirty="0"/>
              <a:t>Stop traversal path when encountering a leaf (body) or an internal node (cell) that is far enough away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each body’s position and 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0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1812282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2885147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Tree (Level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2325282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59" y="2194562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1981554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Tree (Level 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419702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-151419"/>
            <a:ext cx="8229600" cy="1143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1366136"/>
            <a:ext cx="8229600" cy="4525963"/>
          </a:xfrm>
        </p:spPr>
        <p:txBody>
          <a:bodyPr/>
          <a:lstStyle/>
          <a:p>
            <a:r>
              <a:rPr lang="en-US" dirty="0"/>
              <a:t>Solving sparse linear systems (A</a:t>
            </a:r>
            <a:r>
              <a:rPr lang="en-US" u="sng" dirty="0"/>
              <a:t>x</a:t>
            </a:r>
            <a:r>
              <a:rPr lang="en-US" dirty="0"/>
              <a:t>=</a:t>
            </a:r>
            <a:r>
              <a:rPr lang="en-US" u="sng" dirty="0"/>
              <a:t>b</a:t>
            </a:r>
            <a:r>
              <a:rPr lang="en-US" dirty="0"/>
              <a:t>)</a:t>
            </a:r>
          </a:p>
          <a:p>
            <a:r>
              <a:rPr lang="en-US" dirty="0"/>
              <a:t>Finite-differences</a:t>
            </a:r>
          </a:p>
          <a:p>
            <a:pPr lvl="1"/>
            <a:r>
              <a:rPr lang="en-US" dirty="0"/>
              <a:t>Ordinary differential equations</a:t>
            </a:r>
          </a:p>
          <a:p>
            <a:pPr lvl="1"/>
            <a:r>
              <a:rPr lang="en-US" dirty="0"/>
              <a:t>Partial differential equations</a:t>
            </a:r>
          </a:p>
          <a:p>
            <a:r>
              <a:rPr lang="en-US" dirty="0"/>
              <a:t>Barnes-Hut method</a:t>
            </a:r>
          </a:p>
          <a:p>
            <a:pPr lvl="1"/>
            <a:r>
              <a:rPr lang="en-US" dirty="0"/>
              <a:t>Example of n-body method for discrete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3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Cells’ Center of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46795" y="5257800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For each internal cell, compute sum of mass and weighted average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of position of all bodies in </a:t>
            </a:r>
            <a:r>
              <a:rPr lang="en-US" dirty="0" err="1">
                <a:latin typeface="Calibri Light" panose="020F0302020204030204" pitchFamily="34" charset="0"/>
              </a:rPr>
              <a:t>subtree</a:t>
            </a:r>
            <a:r>
              <a:rPr lang="en-US" dirty="0">
                <a:latin typeface="Calibri Light" panose="020F0302020204030204" pitchFamily="34" charset="0"/>
              </a:rPr>
              <a:t>; example shows two cells only</a:t>
            </a:r>
          </a:p>
        </p:txBody>
      </p:sp>
    </p:spTree>
    <p:extLst>
      <p:ext uri="{BB962C8B-B14F-4D97-AF65-F5344CB8AC3E}">
        <p14:creationId xmlns:p14="http://schemas.microsoft.com/office/powerpoint/2010/main" val="3793245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Forces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0899" y="5257800"/>
            <a:ext cx="513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Compute force, for example, acting upon green body</a:t>
            </a:r>
          </a:p>
        </p:txBody>
      </p:sp>
    </p:spTree>
    <p:extLst>
      <p:ext uri="{BB962C8B-B14F-4D97-AF65-F5344CB8AC3E}">
        <p14:creationId xmlns:p14="http://schemas.microsoft.com/office/powerpoint/2010/main" val="616848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(short distance)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257800"/>
            <a:ext cx="690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Scan tree depth first from left to right; green portion already completed</a:t>
            </a:r>
          </a:p>
        </p:txBody>
      </p:sp>
    </p:spTree>
    <p:extLst>
      <p:ext uri="{BB962C8B-B14F-4D97-AF65-F5344CB8AC3E}">
        <p14:creationId xmlns:p14="http://schemas.microsoft.com/office/powerpoint/2010/main" val="1336985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(down one level)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97765" y="5257800"/>
            <a:ext cx="56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Red center of mass is too close, need to go down one level</a:t>
            </a:r>
          </a:p>
        </p:txBody>
      </p:sp>
    </p:spTree>
    <p:extLst>
      <p:ext uri="{BB962C8B-B14F-4D97-AF65-F5344CB8AC3E}">
        <p14:creationId xmlns:p14="http://schemas.microsoft.com/office/powerpoint/2010/main" val="4131299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Force (long distance)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52590" y="5257800"/>
            <a:ext cx="402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Yellow center of mass is far enough away</a:t>
            </a:r>
          </a:p>
        </p:txBody>
      </p:sp>
    </p:spTree>
    <p:extLst>
      <p:ext uri="{BB962C8B-B14F-4D97-AF65-F5344CB8AC3E}">
        <p14:creationId xmlns:p14="http://schemas.microsoft.com/office/powerpoint/2010/main" val="1790785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(skip </a:t>
            </a:r>
            <a:r>
              <a:rPr lang="en-US" dirty="0" err="1"/>
              <a:t>subtree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22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Therefore, entire </a:t>
            </a:r>
            <a:r>
              <a:rPr lang="en-US" dirty="0" err="1">
                <a:latin typeface="Calibri Light" panose="020F0302020204030204" pitchFamily="34" charset="0"/>
              </a:rPr>
              <a:t>subtree</a:t>
            </a:r>
            <a:r>
              <a:rPr lang="en-US" dirty="0">
                <a:latin typeface="Calibri Light" panose="020F0302020204030204" pitchFamily="34" charset="0"/>
              </a:rPr>
              <a:t> rooted in the yellow cell 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5639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6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 {        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6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TAO: top-down tree building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38475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Topology: set (particles) + tree (</a:t>
            </a:r>
            <a:r>
              <a:rPr lang="en-US" dirty="0" err="1"/>
              <a:t>oct</a:t>
            </a:r>
            <a:r>
              <a:rPr lang="en-US" dirty="0"/>
              <a:t>-tree)</a:t>
            </a:r>
          </a:p>
          <a:p>
            <a:r>
              <a:rPr lang="en-US" dirty="0"/>
              <a:t>Active nodes: particles</a:t>
            </a:r>
          </a:p>
          <a:p>
            <a:r>
              <a:rPr lang="en-US" dirty="0"/>
              <a:t>Ordering: unordered</a:t>
            </a:r>
          </a:p>
          <a:p>
            <a:r>
              <a:rPr lang="en-US" dirty="0"/>
              <a:t>Operator: </a:t>
            </a:r>
          </a:p>
          <a:p>
            <a:pPr lvl="1"/>
            <a:r>
              <a:rPr lang="en-US" dirty="0"/>
              <a:t>morph  for tree</a:t>
            </a:r>
          </a:p>
          <a:p>
            <a:pPr lvl="1"/>
            <a:r>
              <a:rPr lang="en-US" dirty="0"/>
              <a:t>label computation for particles</a:t>
            </a:r>
          </a:p>
          <a:p>
            <a:r>
              <a:rPr lang="en-US" dirty="0"/>
              <a:t>Neighborhoods: particle + path from root to insertion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64008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00800" y="48768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33232" y="5091954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5600" y="51816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85012" y="4730003"/>
            <a:ext cx="1882588" cy="9291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0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TAO: tree summarization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0318" y="1604309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tree</a:t>
            </a:r>
          </a:p>
          <a:p>
            <a:r>
              <a:rPr lang="en-US" dirty="0"/>
              <a:t>Active nodes: topology-driven</a:t>
            </a:r>
          </a:p>
          <a:p>
            <a:r>
              <a:rPr lang="en-US" dirty="0"/>
              <a:t>Ordering: ordered (children first, priority is determined by tree level)</a:t>
            </a:r>
          </a:p>
          <a:p>
            <a:r>
              <a:rPr lang="en-US" dirty="0"/>
              <a:t>Operator: local computation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000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Solving linear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system: A</a:t>
            </a:r>
            <a:r>
              <a:rPr lang="en-US" sz="2400" u="sng" dirty="0"/>
              <a:t>x</a:t>
            </a:r>
            <a:r>
              <a:rPr lang="en-US" sz="2400" dirty="0"/>
              <a:t> = </a:t>
            </a:r>
            <a:r>
              <a:rPr lang="en-US" sz="2400" u="sng" dirty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Two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direct methods: </a:t>
            </a:r>
            <a:r>
              <a:rPr lang="en-US" sz="2000" dirty="0" err="1"/>
              <a:t>Cholesky</a:t>
            </a:r>
            <a:r>
              <a:rPr lang="en-US" sz="2000" dirty="0"/>
              <a:t>, LU, LU with pivoting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factorize A into product of lower and upper triangular matrices A = LU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solve two triangular systems: LU </a:t>
            </a:r>
            <a:r>
              <a:rPr lang="en-US" sz="1800" u="sng" dirty="0"/>
              <a:t>x</a:t>
            </a:r>
            <a:r>
              <a:rPr lang="en-US" sz="1800" dirty="0"/>
              <a:t> = </a:t>
            </a:r>
            <a:r>
              <a:rPr lang="en-US" sz="1800" u="sng" dirty="0"/>
              <a:t>b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L</a:t>
            </a:r>
            <a:r>
              <a:rPr lang="en-US" sz="1600" u="sng" dirty="0"/>
              <a:t>y</a:t>
            </a:r>
            <a:r>
              <a:rPr lang="en-US" sz="1600" dirty="0"/>
              <a:t> = </a:t>
            </a:r>
            <a:r>
              <a:rPr lang="en-US" sz="1600" u="sng" dirty="0"/>
              <a:t>b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 err="1"/>
              <a:t>U</a:t>
            </a:r>
            <a:r>
              <a:rPr lang="en-US" sz="1600" u="sng" dirty="0" err="1"/>
              <a:t>x</a:t>
            </a:r>
            <a:r>
              <a:rPr lang="en-US" sz="1600" dirty="0"/>
              <a:t> = </a:t>
            </a:r>
            <a:r>
              <a:rPr lang="en-US" sz="1600" u="sng" dirty="0"/>
              <a:t>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problems: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even if A is sparse, L and U can be quite dense (“fill”)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no useful information is produced until the end of the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iterative methods: Jacobi, Gauss-Seidel, CG, GMRES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guess an initial approximation </a:t>
            </a:r>
            <a:r>
              <a:rPr lang="en-US" sz="1800" u="sng" dirty="0"/>
              <a:t>x</a:t>
            </a:r>
            <a:r>
              <a:rPr lang="en-US" sz="1800" baseline="-25000" dirty="0"/>
              <a:t>0</a:t>
            </a:r>
            <a:r>
              <a:rPr lang="en-US" sz="1800" dirty="0"/>
              <a:t> to solution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error is A</a:t>
            </a:r>
            <a:r>
              <a:rPr lang="en-US" sz="1800" u="sng" dirty="0"/>
              <a:t>x</a:t>
            </a:r>
            <a:r>
              <a:rPr lang="en-US" sz="1800" baseline="-25000" dirty="0"/>
              <a:t>0</a:t>
            </a:r>
            <a:r>
              <a:rPr lang="en-US" sz="1800" dirty="0"/>
              <a:t> – </a:t>
            </a:r>
            <a:r>
              <a:rPr lang="en-US" sz="1800" u="sng" dirty="0"/>
              <a:t>b</a:t>
            </a:r>
            <a:r>
              <a:rPr lang="en-US" sz="1800" dirty="0"/>
              <a:t> (called residual)</a:t>
            </a:r>
            <a:endParaRPr lang="en-US" sz="1800" u="sng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repeatedly compute better approximation </a:t>
            </a:r>
            <a:r>
              <a:rPr lang="en-US" sz="1800" u="sng" dirty="0"/>
              <a:t>x</a:t>
            </a:r>
            <a:r>
              <a:rPr lang="en-US" sz="1800" baseline="-25000" dirty="0"/>
              <a:t>i+1</a:t>
            </a:r>
            <a:r>
              <a:rPr lang="en-US" sz="1800" dirty="0"/>
              <a:t> from residual  (</a:t>
            </a:r>
            <a:r>
              <a:rPr lang="en-US" sz="1800" dirty="0" err="1"/>
              <a:t>A</a:t>
            </a:r>
            <a:r>
              <a:rPr lang="en-US" sz="1800" u="sng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/>
              <a:t> – </a:t>
            </a:r>
            <a:r>
              <a:rPr lang="en-US" sz="1800" u="sng" dirty="0"/>
              <a:t>b</a:t>
            </a:r>
            <a:r>
              <a:rPr lang="en-US" sz="18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terminate when approximation is “good enough”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  <a:p>
            <a:pPr lvl="2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TAO: force computation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235" y="171029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tree (</a:t>
            </a:r>
            <a:r>
              <a:rPr lang="en-US" dirty="0" err="1"/>
              <a:t>oct</a:t>
            </a:r>
            <a:r>
              <a:rPr lang="en-US" dirty="0"/>
              <a:t>-tree) + set (particles)</a:t>
            </a:r>
          </a:p>
          <a:p>
            <a:r>
              <a:rPr lang="en-US" dirty="0"/>
              <a:t>Active nodes: particles</a:t>
            </a:r>
          </a:p>
          <a:p>
            <a:r>
              <a:rPr lang="en-US" dirty="0"/>
              <a:t>Ordering: unordered</a:t>
            </a:r>
          </a:p>
          <a:p>
            <a:r>
              <a:rPr lang="en-US" dirty="0"/>
              <a:t>Operator: </a:t>
            </a:r>
          </a:p>
          <a:p>
            <a:pPr lvl="1"/>
            <a:r>
              <a:rPr lang="en-US" dirty="0"/>
              <a:t>reader for tree</a:t>
            </a:r>
          </a:p>
          <a:p>
            <a:pPr lvl="1"/>
            <a:r>
              <a:rPr lang="en-US" dirty="0"/>
              <a:t>label computation for particles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5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TAO: Advancing bodies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7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set (particles)</a:t>
            </a:r>
          </a:p>
          <a:p>
            <a:r>
              <a:rPr lang="en-US" dirty="0"/>
              <a:t>Active nodes: </a:t>
            </a:r>
          </a:p>
          <a:p>
            <a:pPr lvl="1"/>
            <a:r>
              <a:rPr lang="en-US" dirty="0"/>
              <a:t>Particles, topology-driven</a:t>
            </a:r>
          </a:p>
          <a:p>
            <a:r>
              <a:rPr lang="en-US" dirty="0"/>
              <a:t>Operator: label computation</a:t>
            </a:r>
          </a:p>
          <a:p>
            <a:r>
              <a:rPr lang="en-US" dirty="0"/>
              <a:t>Ordering: unordered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74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62475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62477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62478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62479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0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1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2" name="Line 21"/>
          <p:cNvSpPr>
            <a:spLocks noChangeShapeType="1"/>
          </p:cNvSpPr>
          <p:nvPr/>
        </p:nvSpPr>
        <p:spPr bwMode="auto">
          <a:xfrm>
            <a:off x="1981200" y="4648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4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6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8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0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1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62492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3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62494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5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62500" name="Straight Arrow Connector 38"/>
          <p:cNvCxnSpPr>
            <a:cxnSpLocks noChangeShapeType="1"/>
            <a:stCxn id="62472" idx="3"/>
            <a:endCxn id="62499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Iterative method: Jacobi iteration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Linear 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	   4x+2y=8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    3x+4y=11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Exact solution is (x=1,y=2)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Jacobi iteration for finding approximations to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guess an initial 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iterate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use first component of residual to refine value of x</a:t>
            </a:r>
            <a:endParaRPr lang="en-US" sz="1400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use second component of residual to refine value of 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For our example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	 x</a:t>
            </a:r>
            <a:r>
              <a:rPr lang="en-US" sz="1600" baseline="-25000" dirty="0"/>
              <a:t>i+1</a:t>
            </a:r>
            <a:r>
              <a:rPr lang="en-US" sz="1600" dirty="0"/>
              <a:t> = (8 - 2y</a:t>
            </a:r>
            <a:r>
              <a:rPr lang="en-US" sz="1600" baseline="-25000" dirty="0"/>
              <a:t>i</a:t>
            </a:r>
            <a:r>
              <a:rPr lang="en-US" sz="1600" dirty="0"/>
              <a:t>)/4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     y</a:t>
            </a:r>
            <a:r>
              <a:rPr lang="en-US" sz="1600" baseline="-25000" dirty="0"/>
              <a:t>i+1</a:t>
            </a:r>
            <a:r>
              <a:rPr lang="en-US" sz="1600" dirty="0"/>
              <a:t> = (11 - 3x</a:t>
            </a:r>
            <a:r>
              <a:rPr lang="en-US" sz="1600" baseline="-25000" dirty="0"/>
              <a:t>i</a:t>
            </a:r>
            <a:r>
              <a:rPr lang="en-US" sz="1600" dirty="0"/>
              <a:t>)/4</a:t>
            </a:r>
          </a:p>
          <a:p>
            <a:pPr lvl="1" eaLnBrk="1" hangingPunct="1">
              <a:lnSpc>
                <a:spcPct val="80000"/>
              </a:lnSpc>
            </a:pPr>
            <a:endParaRPr lang="en-US" sz="1600" baseline="-250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for initial guess (x</a:t>
            </a:r>
            <a:r>
              <a:rPr lang="en-US" sz="1600" baseline="-25000" dirty="0"/>
              <a:t>0</a:t>
            </a:r>
            <a:r>
              <a:rPr lang="en-US" sz="1600" dirty="0"/>
              <a:t>=0,y</a:t>
            </a:r>
            <a:r>
              <a:rPr lang="en-US" sz="1600" baseline="-25000" dirty="0"/>
              <a:t>0</a:t>
            </a:r>
            <a:r>
              <a:rPr lang="en-US" sz="1600" dirty="0"/>
              <a:t>=0)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</a:t>
            </a:r>
            <a:r>
              <a:rPr lang="en-US" sz="1800" dirty="0" err="1"/>
              <a:t>i</a:t>
            </a:r>
            <a:r>
              <a:rPr lang="en-US" sz="1800" dirty="0"/>
              <a:t>    0   1        2            3            4             5              6             7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x   0   2        0.625     1.375     0.8594    1.1406     0.9473    1.0527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y   0   2.75   1.250     2.281     1.7188    2.1055     1.8945    2.0396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Jacobi iteration: matrix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Linear system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	   4x+2y=8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        3x+4y=11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Jacobi iteration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600" dirty="0"/>
                  <a:t>	</a:t>
                </a:r>
                <a:r>
                  <a:rPr lang="en-US" sz="2000" dirty="0"/>
                  <a:t> x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(8 - 2y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)/4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y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(11 - 3x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)/4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1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Useful to write Jacobi iteration in terms of residual (error):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  x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(4x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+2y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-8)					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  y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y</a:t>
                </a:r>
                <a:r>
                  <a:rPr lang="en-US" sz="2000" baseline="-25000" dirty="0" err="1"/>
                  <a:t>i</a:t>
                </a:r>
                <a:r>
                  <a:rPr lang="en-US" sz="2000" dirty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(3x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+4y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-11)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In matrix terms, this is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i="1" dirty="0">
                  <a:solidFill>
                    <a:srgbClr val="333399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−8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+4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  <a:blipFill rotWithShape="0">
                <a:blip r:embed="rId3"/>
                <a:stretch>
                  <a:fillRect l="-444" t="-1722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3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Jacobi iteration: general picture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system A</a:t>
            </a:r>
            <a:r>
              <a:rPr lang="en-US" sz="2400" u="sng" dirty="0"/>
              <a:t>x </a:t>
            </a:r>
            <a:r>
              <a:rPr lang="en-US" sz="2400" dirty="0"/>
              <a:t>= </a:t>
            </a:r>
            <a:r>
              <a:rPr lang="en-US" sz="2400" u="sng" dirty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Jacobi iteration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u="sng" dirty="0"/>
              <a:t>x</a:t>
            </a:r>
            <a:r>
              <a:rPr lang="en-US" sz="2000" baseline="-25000" dirty="0"/>
              <a:t>i+1</a:t>
            </a:r>
            <a:r>
              <a:rPr lang="en-US" sz="2000" dirty="0"/>
              <a:t> = </a:t>
            </a:r>
            <a:r>
              <a:rPr lang="en-US" sz="2000" u="sng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 – M</a:t>
            </a:r>
            <a:r>
              <a:rPr lang="en-US" sz="2000" baseline="30000" dirty="0"/>
              <a:t>-1</a:t>
            </a:r>
            <a:r>
              <a:rPr lang="en-US" sz="2000" dirty="0"/>
              <a:t>(</a:t>
            </a:r>
            <a:r>
              <a:rPr lang="en-US" sz="2000" dirty="0" err="1"/>
              <a:t>A</a:t>
            </a:r>
            <a:r>
              <a:rPr lang="en-US" sz="2000" u="sng" dirty="0" err="1"/>
              <a:t>x</a:t>
            </a:r>
            <a:r>
              <a:rPr lang="en-US" sz="2000" baseline="-25000" dirty="0" err="1"/>
              <a:t>i</a:t>
            </a:r>
            <a:r>
              <a:rPr lang="en-US" sz="2000" dirty="0"/>
              <a:t> – </a:t>
            </a:r>
            <a:r>
              <a:rPr lang="en-US" sz="2000" u="sng" dirty="0"/>
              <a:t>b</a:t>
            </a:r>
            <a:r>
              <a:rPr lang="en-US" sz="2000" dirty="0"/>
              <a:t>) (where M is the diagonal of A)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Key operation: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matrix-vector multiplication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Caveat: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Jacobi iteration does not always converge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even when it converges, it usually converges slowly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faster iterative methods available: CG,GMRES,..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important from our perspective is that key operation in all these iterative methods is </a:t>
            </a:r>
            <a:r>
              <a:rPr lang="en-US" sz="2000" dirty="0">
                <a:solidFill>
                  <a:srgbClr val="FF0000"/>
                </a:solidFill>
              </a:rPr>
              <a:t>matrix-vector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MVM: graph interpretation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0062" y="1652735"/>
            <a:ext cx="4783491" cy="4547175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rgbClr val="0070C0"/>
                </a:solidFill>
                <a:latin typeface="Calibri Light" panose="020F0302020204030204" pitchFamily="34" charset="0"/>
              </a:rPr>
              <a:t>Graph interpretation: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has two values (labels) x(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 and y(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updates its label y using the x value from each out-neighbor j, scaled by the label on edge (</a:t>
            </a:r>
            <a:r>
              <a:rPr lang="en-US" sz="3100" dirty="0" err="1">
                <a:latin typeface="Calibri Light" panose="020F0302020204030204" pitchFamily="34" charset="0"/>
              </a:rPr>
              <a:t>i,j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Topology-driven, unordered algorithm</a:t>
            </a:r>
          </a:p>
          <a:p>
            <a:r>
              <a:rPr lang="en-US" sz="3400" dirty="0">
                <a:solidFill>
                  <a:srgbClr val="0070C0"/>
                </a:solidFill>
                <a:latin typeface="Calibri Light" panose="020F0302020204030204" pitchFamily="34" charset="0"/>
              </a:rPr>
              <a:t>Observation: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Graph perspective shows dense MVM is special case of sparse MVM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What is interpretation of y = </a:t>
            </a:r>
            <a:r>
              <a:rPr lang="en-US" sz="3000" dirty="0" err="1">
                <a:latin typeface="Calibri Light" panose="020F0302020204030204" pitchFamily="34" charset="0"/>
              </a:rPr>
              <a:t>A</a:t>
            </a:r>
            <a:r>
              <a:rPr lang="en-US" sz="3000" baseline="30000" dirty="0" err="1">
                <a:latin typeface="Calibri Light" panose="020F0302020204030204" pitchFamily="34" charset="0"/>
              </a:rPr>
              <a:t>T</a:t>
            </a:r>
            <a:r>
              <a:rPr lang="en-US" sz="3000" dirty="0" err="1">
                <a:latin typeface="Calibri Light" panose="020F0302020204030204" pitchFamily="34" charset="0"/>
              </a:rPr>
              <a:t>x</a:t>
            </a:r>
            <a:r>
              <a:rPr lang="en-US" sz="3000" dirty="0">
                <a:latin typeface="Calibri Light" panose="020F0302020204030204" pitchFamily="34" charset="0"/>
              </a:rPr>
              <a:t> ?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59236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3318" y="29278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>
            <a:stCxn id="7" idx="6"/>
            <a:endCxn id="8" idx="3"/>
          </p:cNvCxnSpPr>
          <p:nvPr/>
        </p:nvCxnSpPr>
        <p:spPr>
          <a:xfrm flipV="1">
            <a:off x="6324600" y="1882682"/>
            <a:ext cx="1012918" cy="32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6248400" y="2286000"/>
            <a:ext cx="18703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1" idx="3"/>
          </p:cNvCxnSpPr>
          <p:nvPr/>
        </p:nvCxnSpPr>
        <p:spPr>
          <a:xfrm flipV="1">
            <a:off x="6511636" y="2720882"/>
            <a:ext cx="368682" cy="63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2708565"/>
            <a:ext cx="1012918" cy="27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11" idx="7"/>
          </p:cNvCxnSpPr>
          <p:nvPr/>
        </p:nvCxnSpPr>
        <p:spPr>
          <a:xfrm flipH="1">
            <a:off x="6988082" y="1905000"/>
            <a:ext cx="403318" cy="708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2046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46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1114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1891" y="2701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5</a:t>
            </a:r>
          </a:p>
        </p:txBody>
      </p:sp>
      <p:cxnSp>
        <p:nvCxnSpPr>
          <p:cNvPr id="28" name="Straight Arrow Connector 27"/>
          <p:cNvCxnSpPr>
            <a:stCxn id="10" idx="0"/>
            <a:endCxn id="8" idx="4"/>
          </p:cNvCxnSpPr>
          <p:nvPr/>
        </p:nvCxnSpPr>
        <p:spPr>
          <a:xfrm flipH="1" flipV="1">
            <a:off x="7391400" y="1905000"/>
            <a:ext cx="708118" cy="102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17642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6200" y="2145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6550" y="2057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52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5602" y="2678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8200" y="33528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2200" y="4724400"/>
            <a:ext cx="1242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0  a  f  0  0  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c  0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e  0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0  d</a:t>
            </a:r>
          </a:p>
          <a:p>
            <a:r>
              <a:rPr lang="en-US" dirty="0">
                <a:latin typeface="Calibri Light" panose="020F0302020204030204" pitchFamily="34" charset="0"/>
              </a:rPr>
              <a:t>0  b  0  0  g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145602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58901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2200" y="619991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51503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8700" y="6199910"/>
            <a:ext cx="200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08070" y="4715652"/>
            <a:ext cx="312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</a:t>
            </a:r>
          </a:p>
          <a:p>
            <a:r>
              <a:rPr lang="en-US" dirty="0">
                <a:latin typeface="Calibri Light" panose="020F0302020204030204" pitchFamily="34" charset="0"/>
              </a:rPr>
              <a:t>2</a:t>
            </a:r>
          </a:p>
          <a:p>
            <a:r>
              <a:rPr lang="en-US" dirty="0">
                <a:latin typeface="Calibri Light" panose="020F0302020204030204" pitchFamily="34" charset="0"/>
              </a:rPr>
              <a:t>3</a:t>
            </a:r>
          </a:p>
          <a:p>
            <a:r>
              <a:rPr lang="en-US" dirty="0">
                <a:latin typeface="Calibri Light" panose="020F0302020204030204" pitchFamily="34" charset="0"/>
              </a:rPr>
              <a:t>4</a:t>
            </a:r>
          </a:p>
          <a:p>
            <a:r>
              <a:rPr lang="en-US" dirty="0"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45546" y="43434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1  2  3  4  5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2290" y="61722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7915417" y="3027218"/>
            <a:ext cx="584124" cy="695168"/>
          </a:xfrm>
          <a:custGeom>
            <a:avLst/>
            <a:gdLst>
              <a:gd name="connsiteX0" fmla="*/ 175638 w 584124"/>
              <a:gd name="connsiteY0" fmla="*/ 13855 h 695168"/>
              <a:gd name="connsiteX1" fmla="*/ 9383 w 584124"/>
              <a:gd name="connsiteY1" fmla="*/ 457200 h 695168"/>
              <a:gd name="connsiteX2" fmla="*/ 425019 w 584124"/>
              <a:gd name="connsiteY2" fmla="*/ 692727 h 695168"/>
              <a:gd name="connsiteX3" fmla="*/ 577419 w 584124"/>
              <a:gd name="connsiteY3" fmla="*/ 318655 h 695168"/>
              <a:gd name="connsiteX4" fmla="*/ 231056 w 584124"/>
              <a:gd name="connsiteY4" fmla="*/ 0 h 6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124" h="695168">
                <a:moveTo>
                  <a:pt x="175638" y="13855"/>
                </a:moveTo>
                <a:cubicBezTo>
                  <a:pt x="71729" y="178955"/>
                  <a:pt x="-32180" y="344055"/>
                  <a:pt x="9383" y="457200"/>
                </a:cubicBezTo>
                <a:cubicBezTo>
                  <a:pt x="50946" y="570345"/>
                  <a:pt x="330346" y="715818"/>
                  <a:pt x="425019" y="692727"/>
                </a:cubicBezTo>
                <a:cubicBezTo>
                  <a:pt x="519692" y="669636"/>
                  <a:pt x="609746" y="434109"/>
                  <a:pt x="577419" y="318655"/>
                </a:cubicBezTo>
                <a:cubicBezTo>
                  <a:pt x="545092" y="203201"/>
                  <a:pt x="388074" y="101600"/>
                  <a:pt x="231056" y="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0442" y="6172200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02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ESHAV20PINGALI@YFUGOKQFUVWXY5MJ" val="33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477.69"/>
  <p:tag name="LATEXADDIN" val="\documentclass{article}&#10;\usepackage{amsmath}&#10;\pagestyle{empty}&#10;\begin{document}&#10;&#10;\[&#10;y''(t) \rightarrow \frac{\frac{y_b(nh) - y_b(nh-h)}{h} - \frac{y_b(nh-h)-y_b(nh-2h)}{h}}{h}&#10;\]&#10;\[&#10;= \frac{y_b(nh)-2y_b(nh-h)+y_b(nh-2h)}{h^2}&#10;\]&#10;&#10;\end{document}"/>
  <p:tag name="IGUANATEXSIZE" val="20"/>
  <p:tag name="IGUANATEXCURSOR" val="218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294.713"/>
  <p:tag name="LATEXADDIN" val="\documentclass{article}&#10;\usepackage{amsmath}&#10;\pagestyle{empty}&#10;\begin{document}&#10;&#10;\[&#10;y''(t) \rightarrow \frac{\frac{y_c(nh+h) - y_c(nh)}{h} - \frac{y_c(nh)-y_c(nh-h)}{h}}{h}&#10;\]&#10;\[&#10;= \frac{y_c(nh+h)-2y_c(nh)+y_c(nh-h)}{h^2}&#10;\]&#10;&#10;\end{document}"/>
  <p:tag name="IGUANATEXSIZE" val="20"/>
  <p:tag name="IGUANATEXCURSOR" val="20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588.301"/>
  <p:tag name="LATEXADDIN" val="\documentclass{article}&#10;\usepackage{amsmath}&#10;\pagestyle{empty}&#10;\begin{document}&#10;&#10;\[u'(t) \rightarrow \frac{u_f(nh+h)-u_f(nh)}{h}&#10;\]&#10;&#10;&#10;\end{document}"/>
  <p:tag name="IGUANATEXSIZE" val="16"/>
  <p:tag name="IGUANATEXCURSOR" val="12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70.9036"/>
  <p:tag name="LATEXADDIN" val="\documentclass{article}&#10;\usepackage{amsmath}&#10;\pagestyle{empty}&#10;\begin{document}&#10;&#10;\[u(t)\rightarrow u_f(nh)\]&#10;&#10;&#10;\end{document}"/>
  <p:tag name="IGUANATEXSIZE" val="20"/>
  <p:tag name="IGUANATEXCURSOR" val="9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2061.492"/>
  <p:tag name="LATEXADDIN" val="\documentclass{article}&#10;\usepackage{amsmath}&#10;\pagestyle{empty}&#10;\begin{document}&#10;&#10;\[\frac{u_f(nh+h)-u_f(nh)}{h}= - 3u_f(nh)+2&#10;\]&#10;&#10;&#10;\end{document}"/>
  <p:tag name="IGUANATEXSIZE" val="20"/>
  <p:tag name="IGUANATEXCURSOR" val="124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558.305"/>
  <p:tag name="LATEXADDIN" val="\documentclass{article}&#10;\usepackage{amsmath}&#10;\pagestyle{empty}&#10;\begin{document}&#10;\[u'(t) \rightarrow \frac{u_b(nh)-u_b(nh-h)}{h}&#10;\]&#10;&#10;&#10;\end{document}"/>
  <p:tag name="IGUANATEXSIZE" val="20"/>
  <p:tag name="IGUANATEXCURSOR" val="122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017.998"/>
  <p:tag name="LATEXADDIN" val="\documentclass{article}&#10;\usepackage{amsmath}&#10;\pagestyle{empty}&#10;\begin{document}&#10;&#10;\[\frac{u_b(nh)-u_b(nh-h)}{h}=-3u_b(nh)+2&#10;\]&#10;&#10;&#10;\end{document}"/>
  <p:tag name="IGUANATEXSIZE" val="16"/>
  <p:tag name="IGUANATEXCURSOR" val="119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2009.749"/>
  <p:tag name="LATEXADDIN" val="\documentclass{article}&#10;\usepackage{amsmath}&#10;\pagestyle{empty}&#10;\begin{document}&#10;&#10;\[u_b(nh)=\frac{1}{1+3h}u_b(nh-h)+\frac{2h}{1+3h}&#10;\]&#10;&#10;&#10;\end{document}"/>
  <p:tag name="IGUANATEXSIZE" val="16"/>
  <p:tag name="IGUANATEXCURSOR" val="113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783.277"/>
  <p:tag name="LATEXADDIN" val="\documentclass{article}&#10;\usepackage{amsmath}&#10;\pagestyle{empty}&#10;\begin{document}&#10;\[u'(t) \rightarrow \frac{u_b(nh+h)-u_b(nh-h)}{2h}&#10;\]&#10;&#10;&#10;\end{document}"/>
  <p:tag name="IGUANATEXSIZE" val="20"/>
  <p:tag name="IGUANATEXCURSOR" val="128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7.6678"/>
  <p:tag name="ORIGINALWIDTH" val="2514.436"/>
  <p:tag name="LATEXADDIN" val="\documentclass{article}&#10;\usepackage{amsmath}&#10;\pagestyle{empty}&#10;\begin{document}&#10;&#10;\[&#10;y''(t) \rightarrow \frac{\frac{y_f(nh+2h) - y_f(nh+h)}{h} - \frac{y_f(nh+h)-y_f(nh)}{h}}{h}&#10;\]&#10;\[&#10;= \frac{y_f(nh+2h)-2y_f(nh+h)+y_f(nh)}{h^2}&#10;\]&#10;&#10;\end{document}"/>
  <p:tag name="IGUANATEXSIZE" val="20"/>
  <p:tag name="IGUANATEXCURSOR" val="225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49708</TotalTime>
  <Words>3331</Words>
  <Application>Microsoft Office PowerPoint</Application>
  <PresentationFormat>On-screen Show (4:3)</PresentationFormat>
  <Paragraphs>700</Paragraphs>
  <Slides>52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Calibri Light</vt:lpstr>
      <vt:lpstr>Cambria Math</vt:lpstr>
      <vt:lpstr>cmsy10</vt:lpstr>
      <vt:lpstr>Courier New</vt:lpstr>
      <vt:lpstr>Arial</vt:lpstr>
      <vt:lpstr>Calibri</vt:lpstr>
      <vt:lpstr>Times New Roman</vt:lpstr>
      <vt:lpstr>Default Design</vt:lpstr>
      <vt:lpstr>2_Office Theme</vt:lpstr>
      <vt:lpstr>Equation</vt:lpstr>
      <vt:lpstr>Computational Science Algorithms </vt:lpstr>
      <vt:lpstr>Computational science</vt:lpstr>
      <vt:lpstr>Methods</vt:lpstr>
      <vt:lpstr>Roadmap</vt:lpstr>
      <vt:lpstr>Solving linear systems</vt:lpstr>
      <vt:lpstr>Iterative method: Jacobi iteration</vt:lpstr>
      <vt:lpstr>Jacobi iteration: matrix notation</vt:lpstr>
      <vt:lpstr>Jacobi iteration: general picture</vt:lpstr>
      <vt:lpstr>MVM: graph interpretation</vt:lpstr>
      <vt:lpstr>MVM implementation with  sparse matrix representations</vt:lpstr>
      <vt:lpstr>Finite-differences</vt:lpstr>
      <vt:lpstr>Ordinary differential equations</vt:lpstr>
      <vt:lpstr>Problem</vt:lpstr>
      <vt:lpstr>Forward-Euler method</vt:lpstr>
      <vt:lpstr>Back to ode</vt:lpstr>
      <vt:lpstr>Tabulation</vt:lpstr>
      <vt:lpstr>Backward-Euler method</vt:lpstr>
      <vt:lpstr>Higher-order difference formulas</vt:lpstr>
      <vt:lpstr>General comments</vt:lpstr>
      <vt:lpstr>Finite-differences: partial differential equations</vt:lpstr>
      <vt:lpstr>PowerPoint Presentation</vt:lpstr>
      <vt:lpstr>Example</vt:lpstr>
      <vt:lpstr>Example (contd)</vt:lpstr>
      <vt:lpstr>PowerPoint Presentation</vt:lpstr>
      <vt:lpstr>Implementation</vt:lpstr>
      <vt:lpstr>Example (contd)</vt:lpstr>
      <vt:lpstr>PowerPoint Presentation</vt:lpstr>
      <vt:lpstr>TAO analysis: algorithm abstraction</vt:lpstr>
      <vt:lpstr>Summary</vt:lpstr>
      <vt:lpstr>Big picture</vt:lpstr>
      <vt:lpstr>Discrete models: Barnes Hut algorithm</vt:lpstr>
      <vt:lpstr>Introduction</vt:lpstr>
      <vt:lpstr>Barnes Hut Idea</vt:lpstr>
      <vt:lpstr>Barnes Hut Algorithm</vt:lpstr>
      <vt:lpstr>Build Tree (Level 1)</vt:lpstr>
      <vt:lpstr>Build Tree (Level 2)</vt:lpstr>
      <vt:lpstr>Build Tree (Level 3)</vt:lpstr>
      <vt:lpstr>Build Tree (Level 4)</vt:lpstr>
      <vt:lpstr>Build Tree (Level 5)</vt:lpstr>
      <vt:lpstr>Compute Cells’ Center of Mass</vt:lpstr>
      <vt:lpstr>Compute Forces</vt:lpstr>
      <vt:lpstr>Compute Force (short distance)</vt:lpstr>
      <vt:lpstr>Compute Force (down one level)</vt:lpstr>
      <vt:lpstr>Compute Force (long distance)</vt:lpstr>
      <vt:lpstr>Compute Force (skip subtree)</vt:lpstr>
      <vt:lpstr>Pseudocode</vt:lpstr>
      <vt:lpstr>Complexity</vt:lpstr>
      <vt:lpstr>TAO: top-down tree building</vt:lpstr>
      <vt:lpstr>TAO: tree summarization</vt:lpstr>
      <vt:lpstr>TAO: force computation</vt:lpstr>
      <vt:lpstr>TAO: Advancing bodies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Computational Science Algorithms</dc:title>
  <dc:creator>Keshav Pingali</dc:creator>
  <cp:lastModifiedBy>Keshav Pingali</cp:lastModifiedBy>
  <cp:revision>416</cp:revision>
  <cp:lastPrinted>2018-02-08T20:00:08Z</cp:lastPrinted>
  <dcterms:created xsi:type="dcterms:W3CDTF">2009-05-18T10:23:08Z</dcterms:created>
  <dcterms:modified xsi:type="dcterms:W3CDTF">2023-09-13T17:51:39Z</dcterms:modified>
</cp:coreProperties>
</file>