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56" r:id="rId2"/>
    <p:sldId id="831" r:id="rId3"/>
    <p:sldId id="828" r:id="rId4"/>
    <p:sldId id="808" r:id="rId5"/>
    <p:sldId id="773" r:id="rId6"/>
    <p:sldId id="767" r:id="rId7"/>
    <p:sldId id="830" r:id="rId8"/>
    <p:sldId id="829" r:id="rId9"/>
    <p:sldId id="806" r:id="rId10"/>
    <p:sldId id="798" r:id="rId11"/>
    <p:sldId id="790" r:id="rId12"/>
    <p:sldId id="792" r:id="rId13"/>
    <p:sldId id="275" r:id="rId14"/>
    <p:sldId id="772" r:id="rId15"/>
    <p:sldId id="781" r:id="rId16"/>
    <p:sldId id="325" r:id="rId17"/>
    <p:sldId id="279" r:id="rId18"/>
    <p:sldId id="815" r:id="rId19"/>
    <p:sldId id="825" r:id="rId20"/>
    <p:sldId id="796" r:id="rId21"/>
    <p:sldId id="820" r:id="rId22"/>
    <p:sldId id="822" r:id="rId23"/>
    <p:sldId id="823" r:id="rId24"/>
    <p:sldId id="824" r:id="rId25"/>
    <p:sldId id="819" r:id="rId26"/>
    <p:sldId id="260" r:id="rId27"/>
    <p:sldId id="803" r:id="rId28"/>
    <p:sldId id="280" r:id="rId29"/>
    <p:sldId id="793" r:id="rId30"/>
    <p:sldId id="277" r:id="rId31"/>
    <p:sldId id="794" r:id="rId32"/>
    <p:sldId id="289" r:id="rId33"/>
    <p:sldId id="826" r:id="rId34"/>
    <p:sldId id="827" r:id="rId35"/>
    <p:sldId id="298" r:id="rId36"/>
    <p:sldId id="804" r:id="rId37"/>
    <p:sldId id="816" r:id="rId38"/>
    <p:sldId id="795" r:id="rId39"/>
    <p:sldId id="801" r:id="rId40"/>
    <p:sldId id="263" r:id="rId41"/>
    <p:sldId id="278" r:id="rId42"/>
    <p:sldId id="782" r:id="rId43"/>
    <p:sldId id="334" r:id="rId44"/>
    <p:sldId id="335" r:id="rId45"/>
    <p:sldId id="283" r:id="rId46"/>
    <p:sldId id="284" r:id="rId47"/>
    <p:sldId id="285" r:id="rId48"/>
    <p:sldId id="287" r:id="rId49"/>
    <p:sldId id="817" r:id="rId50"/>
    <p:sldId id="805" r:id="rId51"/>
    <p:sldId id="318" r:id="rId52"/>
    <p:sldId id="317" r:id="rId53"/>
    <p:sldId id="320" r:id="rId54"/>
    <p:sldId id="319" r:id="rId55"/>
    <p:sldId id="818" r:id="rId56"/>
    <p:sldId id="810" r:id="rId57"/>
    <p:sldId id="809" r:id="rId58"/>
    <p:sldId id="813" r:id="rId59"/>
    <p:sldId id="811" r:id="rId60"/>
    <p:sldId id="812" r:id="rId61"/>
    <p:sldId id="814" r:id="rId62"/>
    <p:sldId id="329" r:id="rId63"/>
    <p:sldId id="332" r:id="rId64"/>
    <p:sldId id="331" r:id="rId65"/>
    <p:sldId id="257" r:id="rId66"/>
    <p:sldId id="258" r:id="rId67"/>
    <p:sldId id="323" r:id="rId68"/>
    <p:sldId id="337" r:id="rId69"/>
    <p:sldId id="780" r:id="rId70"/>
    <p:sldId id="259" r:id="rId71"/>
    <p:sldId id="788" r:id="rId72"/>
    <p:sldId id="266" r:id="rId73"/>
    <p:sldId id="267" r:id="rId74"/>
    <p:sldId id="268" r:id="rId75"/>
    <p:sldId id="271" r:id="rId76"/>
    <p:sldId id="787" r:id="rId77"/>
    <p:sldId id="272" r:id="rId78"/>
    <p:sldId id="322" r:id="rId79"/>
    <p:sldId id="324" r:id="rId80"/>
    <p:sldId id="769" r:id="rId81"/>
    <p:sldId id="770" r:id="rId82"/>
    <p:sldId id="771" r:id="rId83"/>
    <p:sldId id="265" r:id="rId84"/>
    <p:sldId id="269" r:id="rId85"/>
    <p:sldId id="270" r:id="rId86"/>
    <p:sldId id="292" r:id="rId87"/>
    <p:sldId id="789" r:id="rId88"/>
    <p:sldId id="293" r:id="rId89"/>
    <p:sldId id="333" r:id="rId90"/>
    <p:sldId id="336" r:id="rId91"/>
    <p:sldId id="296" r:id="rId92"/>
    <p:sldId id="327" r:id="rId93"/>
    <p:sldId id="783" r:id="rId94"/>
    <p:sldId id="288" r:id="rId95"/>
    <p:sldId id="290" r:id="rId96"/>
    <p:sldId id="291" r:id="rId97"/>
    <p:sldId id="295" r:id="rId98"/>
    <p:sldId id="297" r:id="rId99"/>
    <p:sldId id="299" r:id="rId100"/>
    <p:sldId id="301" r:id="rId101"/>
    <p:sldId id="302" r:id="rId102"/>
    <p:sldId id="303" r:id="rId103"/>
    <p:sldId id="304" r:id="rId104"/>
    <p:sldId id="305" r:id="rId105"/>
    <p:sldId id="306" r:id="rId106"/>
    <p:sldId id="307" r:id="rId107"/>
    <p:sldId id="308" r:id="rId108"/>
    <p:sldId id="309" r:id="rId109"/>
    <p:sldId id="310" r:id="rId110"/>
    <p:sldId id="311" r:id="rId111"/>
    <p:sldId id="312" r:id="rId112"/>
    <p:sldId id="313" r:id="rId113"/>
    <p:sldId id="314" r:id="rId114"/>
    <p:sldId id="315" r:id="rId115"/>
    <p:sldId id="316" r:id="rId116"/>
    <p:sldId id="281" r:id="rId117"/>
    <p:sldId id="294" r:id="rId1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4E18F-22B6-428E-8C46-B5E04837FB4A}" v="70" dt="2026-04-09T16:57:01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125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ngali, Keshav K" userId="707c4161-679d-4973-8d45-dc4c10c01b1e" providerId="ADAL" clId="{320475E6-F168-4741-9F60-AF5D6167ACED}"/>
    <pc:docChg chg="undo custSel addSld delSld modSld sldOrd">
      <pc:chgData name="Pingali, Keshav K" userId="707c4161-679d-4973-8d45-dc4c10c01b1e" providerId="ADAL" clId="{320475E6-F168-4741-9F60-AF5D6167ACED}" dt="2026-04-09T19:37:03.928" v="46434" actId="47"/>
      <pc:docMkLst>
        <pc:docMk/>
      </pc:docMkLst>
      <pc:sldChg chg="addSp delSp modSp mod ord">
        <pc:chgData name="Pingali, Keshav K" userId="707c4161-679d-4973-8d45-dc4c10c01b1e" providerId="ADAL" clId="{320475E6-F168-4741-9F60-AF5D6167ACED}" dt="2026-04-09T16:53:31.360" v="46423" actId="1076"/>
        <pc:sldMkLst>
          <pc:docMk/>
          <pc:sldMk cId="485733595" sldId="767"/>
        </pc:sldMkLst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3" creationId="{53C8D55B-0F7C-001F-E5EB-3CC10AF18167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4" creationId="{F7D926FF-FB95-46A5-68CF-A9E3CB5D3A1B}"/>
          </ac:spMkLst>
        </pc:spChg>
        <pc:spChg chg="mod">
          <ac:chgData name="Pingali, Keshav K" userId="707c4161-679d-4973-8d45-dc4c10c01b1e" providerId="ADAL" clId="{320475E6-F168-4741-9F60-AF5D6167ACED}" dt="2026-04-09T16:15:58.194" v="45737" actId="20577"/>
          <ac:spMkLst>
            <pc:docMk/>
            <pc:sldMk cId="485733595" sldId="767"/>
            <ac:spMk id="5" creationId="{00000000-0000-0000-0000-000000000000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6" creationId="{B5AE5911-AE0E-9E73-5410-E36C5F85A989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7" creationId="{7E6B6C9F-BB65-E54C-4E34-1CCD0D019A22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9" creationId="{AE46D4B5-C42A-DA41-061B-AB2C801AC089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10" creationId="{8A406E92-E9B7-8C91-8778-432D8C8A0887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11" creationId="{5E8A7D09-A37D-AFDE-DD2A-BC7F8155D4BC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12" creationId="{0A53C899-EC57-EB06-252D-DBB46B257FFD}"/>
          </ac:spMkLst>
        </pc:spChg>
        <pc:spChg chg="add del">
          <ac:chgData name="Pingali, Keshav K" userId="707c4161-679d-4973-8d45-dc4c10c01b1e" providerId="ADAL" clId="{320475E6-F168-4741-9F60-AF5D6167ACED}" dt="2026-04-09T16:22:44.219" v="45741" actId="478"/>
          <ac:spMkLst>
            <pc:docMk/>
            <pc:sldMk cId="485733595" sldId="767"/>
            <ac:spMk id="13" creationId="{70540ECB-A6BD-8797-3492-517F4B481CAE}"/>
          </ac:spMkLst>
        </pc:spChg>
        <pc:spChg chg="add mod">
          <ac:chgData name="Pingali, Keshav K" userId="707c4161-679d-4973-8d45-dc4c10c01b1e" providerId="ADAL" clId="{320475E6-F168-4741-9F60-AF5D6167ACED}" dt="2026-04-09T16:24:17.599" v="45777" actId="1076"/>
          <ac:spMkLst>
            <pc:docMk/>
            <pc:sldMk cId="485733595" sldId="767"/>
            <ac:spMk id="16" creationId="{41796F72-6D8D-FAB5-D866-63922DB0DBDC}"/>
          </ac:spMkLst>
        </pc:spChg>
        <pc:spChg chg="add mod">
          <ac:chgData name="Pingali, Keshav K" userId="707c4161-679d-4973-8d45-dc4c10c01b1e" providerId="ADAL" clId="{320475E6-F168-4741-9F60-AF5D6167ACED}" dt="2026-04-09T16:24:37.882" v="45795" actId="20577"/>
          <ac:spMkLst>
            <pc:docMk/>
            <pc:sldMk cId="485733595" sldId="767"/>
            <ac:spMk id="17" creationId="{A56BDE37-4993-25B7-8B49-295ED8DE2400}"/>
          </ac:spMkLst>
        </pc:spChg>
        <pc:spChg chg="add mod">
          <ac:chgData name="Pingali, Keshav K" userId="707c4161-679d-4973-8d45-dc4c10c01b1e" providerId="ADAL" clId="{320475E6-F168-4741-9F60-AF5D6167ACED}" dt="2026-04-09T16:28:13.881" v="45840" actId="1076"/>
          <ac:spMkLst>
            <pc:docMk/>
            <pc:sldMk cId="485733595" sldId="767"/>
            <ac:spMk id="18" creationId="{0C5FFC1E-577E-B1C1-A602-71349002B556}"/>
          </ac:spMkLst>
        </pc:spChg>
        <pc:spChg chg="del">
          <ac:chgData name="Pingali, Keshav K" userId="707c4161-679d-4973-8d45-dc4c10c01b1e" providerId="ADAL" clId="{320475E6-F168-4741-9F60-AF5D6167ACED}" dt="2026-04-09T16:22:26.785" v="45739" actId="478"/>
          <ac:spMkLst>
            <pc:docMk/>
            <pc:sldMk cId="485733595" sldId="767"/>
            <ac:spMk id="19" creationId="{88B88FD9-50C6-FEC4-8735-7E8F8E9F9C78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28" creationId="{DD4915A8-8C9D-2393-26F0-79B4109D7C49}"/>
          </ac:spMkLst>
        </pc:spChg>
        <pc:spChg chg="del">
          <ac:chgData name="Pingali, Keshav K" userId="707c4161-679d-4973-8d45-dc4c10c01b1e" providerId="ADAL" clId="{320475E6-F168-4741-9F60-AF5D6167ACED}" dt="2026-04-09T16:20:33.872" v="45738" actId="478"/>
          <ac:spMkLst>
            <pc:docMk/>
            <pc:sldMk cId="485733595" sldId="767"/>
            <ac:spMk id="29" creationId="{435A741F-B27A-C4CC-2642-A79CB6EE200A}"/>
          </ac:spMkLst>
        </pc:spChg>
        <pc:spChg chg="add mod">
          <ac:chgData name="Pingali, Keshav K" userId="707c4161-679d-4973-8d45-dc4c10c01b1e" providerId="ADAL" clId="{320475E6-F168-4741-9F60-AF5D6167ACED}" dt="2026-04-09T16:27:07.832" v="45827" actId="14100"/>
          <ac:spMkLst>
            <pc:docMk/>
            <pc:sldMk cId="485733595" sldId="767"/>
            <ac:spMk id="36" creationId="{E42DB556-5D17-9265-9CB6-A7D42ECE0DF5}"/>
          </ac:spMkLst>
        </pc:spChg>
        <pc:spChg chg="add mod">
          <ac:chgData name="Pingali, Keshav K" userId="707c4161-679d-4973-8d45-dc4c10c01b1e" providerId="ADAL" clId="{320475E6-F168-4741-9F60-AF5D6167ACED}" dt="2026-04-09T16:29:19.411" v="45898" actId="1076"/>
          <ac:spMkLst>
            <pc:docMk/>
            <pc:sldMk cId="485733595" sldId="767"/>
            <ac:spMk id="37" creationId="{E9B65D1C-2F45-69C0-2266-C3A90DA76BD1}"/>
          </ac:spMkLst>
        </pc:spChg>
        <pc:spChg chg="add mod ord">
          <ac:chgData name="Pingali, Keshav K" userId="707c4161-679d-4973-8d45-dc4c10c01b1e" providerId="ADAL" clId="{320475E6-F168-4741-9F60-AF5D6167ACED}" dt="2026-04-09T16:37:13.388" v="46191" actId="167"/>
          <ac:spMkLst>
            <pc:docMk/>
            <pc:sldMk cId="485733595" sldId="767"/>
            <ac:spMk id="38" creationId="{0C438019-EE1E-55FA-BADC-9B23B455E869}"/>
          </ac:spMkLst>
        </pc:spChg>
        <pc:spChg chg="add mod">
          <ac:chgData name="Pingali, Keshav K" userId="707c4161-679d-4973-8d45-dc4c10c01b1e" providerId="ADAL" clId="{320475E6-F168-4741-9F60-AF5D6167ACED}" dt="2026-04-09T16:29:09.512" v="45897" actId="1076"/>
          <ac:spMkLst>
            <pc:docMk/>
            <pc:sldMk cId="485733595" sldId="767"/>
            <ac:spMk id="39" creationId="{44DE3717-CA7E-D7AB-A139-D2494F11A087}"/>
          </ac:spMkLst>
        </pc:spChg>
        <pc:spChg chg="add mod">
          <ac:chgData name="Pingali, Keshav K" userId="707c4161-679d-4973-8d45-dc4c10c01b1e" providerId="ADAL" clId="{320475E6-F168-4741-9F60-AF5D6167ACED}" dt="2026-04-09T16:29:09.512" v="45897" actId="1076"/>
          <ac:spMkLst>
            <pc:docMk/>
            <pc:sldMk cId="485733595" sldId="767"/>
            <ac:spMk id="40" creationId="{F33DC820-2338-94B5-8963-F56C30804853}"/>
          </ac:spMkLst>
        </pc:spChg>
        <pc:spChg chg="add mod">
          <ac:chgData name="Pingali, Keshav K" userId="707c4161-679d-4973-8d45-dc4c10c01b1e" providerId="ADAL" clId="{320475E6-F168-4741-9F60-AF5D6167ACED}" dt="2026-04-09T16:29:09.512" v="45897" actId="1076"/>
          <ac:spMkLst>
            <pc:docMk/>
            <pc:sldMk cId="485733595" sldId="767"/>
            <ac:spMk id="41" creationId="{4E65EC0E-BF6E-7673-6AF4-7875A14FE00E}"/>
          </ac:spMkLst>
        </pc:spChg>
        <pc:spChg chg="add mod">
          <ac:chgData name="Pingali, Keshav K" userId="707c4161-679d-4973-8d45-dc4c10c01b1e" providerId="ADAL" clId="{320475E6-F168-4741-9F60-AF5D6167ACED}" dt="2026-04-09T16:29:09.512" v="45897" actId="1076"/>
          <ac:spMkLst>
            <pc:docMk/>
            <pc:sldMk cId="485733595" sldId="767"/>
            <ac:spMk id="43" creationId="{7A8C76F0-6086-15BC-AA3D-D704CF028908}"/>
          </ac:spMkLst>
        </pc:spChg>
        <pc:spChg chg="add mod ord">
          <ac:chgData name="Pingali, Keshav K" userId="707c4161-679d-4973-8d45-dc4c10c01b1e" providerId="ADAL" clId="{320475E6-F168-4741-9F60-AF5D6167ACED}" dt="2026-04-09T16:37:16.913" v="46192" actId="167"/>
          <ac:spMkLst>
            <pc:docMk/>
            <pc:sldMk cId="485733595" sldId="767"/>
            <ac:spMk id="44" creationId="{5D6BA84A-DF26-7366-4720-D2993EBB1B43}"/>
          </ac:spMkLst>
        </pc:spChg>
        <pc:spChg chg="add mod">
          <ac:chgData name="Pingali, Keshav K" userId="707c4161-679d-4973-8d45-dc4c10c01b1e" providerId="ADAL" clId="{320475E6-F168-4741-9F60-AF5D6167ACED}" dt="2026-04-09T16:29:50.039" v="45901" actId="1076"/>
          <ac:spMkLst>
            <pc:docMk/>
            <pc:sldMk cId="485733595" sldId="767"/>
            <ac:spMk id="45" creationId="{CD23FD18-AC97-21FA-386E-E0AA2FECF5EC}"/>
          </ac:spMkLst>
        </pc:spChg>
        <pc:spChg chg="add mod">
          <ac:chgData name="Pingali, Keshav K" userId="707c4161-679d-4973-8d45-dc4c10c01b1e" providerId="ADAL" clId="{320475E6-F168-4741-9F60-AF5D6167ACED}" dt="2026-04-09T16:51:17.916" v="46418" actId="1076"/>
          <ac:spMkLst>
            <pc:docMk/>
            <pc:sldMk cId="485733595" sldId="767"/>
            <ac:spMk id="46" creationId="{561DCCB1-E9C3-2C1A-1AE5-C5AD04135352}"/>
          </ac:spMkLst>
        </pc:spChg>
        <pc:spChg chg="add del mod">
          <ac:chgData name="Pingali, Keshav K" userId="707c4161-679d-4973-8d45-dc4c10c01b1e" providerId="ADAL" clId="{320475E6-F168-4741-9F60-AF5D6167ACED}" dt="2026-04-09T16:51:09.027" v="46417" actId="478"/>
          <ac:spMkLst>
            <pc:docMk/>
            <pc:sldMk cId="485733595" sldId="767"/>
            <ac:spMk id="47" creationId="{9C729557-EE76-5464-481A-01EA1B4BB264}"/>
          </ac:spMkLst>
        </pc:spChg>
        <pc:spChg chg="add mod">
          <ac:chgData name="Pingali, Keshav K" userId="707c4161-679d-4973-8d45-dc4c10c01b1e" providerId="ADAL" clId="{320475E6-F168-4741-9F60-AF5D6167ACED}" dt="2026-04-09T16:38:23.797" v="46209" actId="1038"/>
          <ac:spMkLst>
            <pc:docMk/>
            <pc:sldMk cId="485733595" sldId="767"/>
            <ac:spMk id="48" creationId="{94565C54-429E-EBF0-E282-7FAD6F232F66}"/>
          </ac:spMkLst>
        </pc:spChg>
        <pc:spChg chg="add del mod">
          <ac:chgData name="Pingali, Keshav K" userId="707c4161-679d-4973-8d45-dc4c10c01b1e" providerId="ADAL" clId="{320475E6-F168-4741-9F60-AF5D6167ACED}" dt="2026-04-09T16:31:35.950" v="45919" actId="478"/>
          <ac:spMkLst>
            <pc:docMk/>
            <pc:sldMk cId="485733595" sldId="767"/>
            <ac:spMk id="49" creationId="{C0D9CA61-60BA-A1F4-42C0-EA75890DD6C6}"/>
          </ac:spMkLst>
        </pc:spChg>
        <pc:spChg chg="add del mod">
          <ac:chgData name="Pingali, Keshav K" userId="707c4161-679d-4973-8d45-dc4c10c01b1e" providerId="ADAL" clId="{320475E6-F168-4741-9F60-AF5D6167ACED}" dt="2026-04-09T16:34:00.944" v="45988" actId="478"/>
          <ac:spMkLst>
            <pc:docMk/>
            <pc:sldMk cId="485733595" sldId="767"/>
            <ac:spMk id="50" creationId="{E3F9A3C9-B93D-C9F1-F584-FB19FCC055AB}"/>
          </ac:spMkLst>
        </pc:spChg>
        <pc:spChg chg="add mod">
          <ac:chgData name="Pingali, Keshav K" userId="707c4161-679d-4973-8d45-dc4c10c01b1e" providerId="ADAL" clId="{320475E6-F168-4741-9F60-AF5D6167ACED}" dt="2026-04-09T16:32:54.380" v="45930" actId="1076"/>
          <ac:spMkLst>
            <pc:docMk/>
            <pc:sldMk cId="485733595" sldId="767"/>
            <ac:spMk id="52" creationId="{CA692ED1-B00B-FB91-AC52-86EC269B52A1}"/>
          </ac:spMkLst>
        </pc:spChg>
        <pc:spChg chg="add mod ord">
          <ac:chgData name="Pingali, Keshav K" userId="707c4161-679d-4973-8d45-dc4c10c01b1e" providerId="ADAL" clId="{320475E6-F168-4741-9F60-AF5D6167ACED}" dt="2026-04-09T16:37:20.320" v="46193" actId="167"/>
          <ac:spMkLst>
            <pc:docMk/>
            <pc:sldMk cId="485733595" sldId="767"/>
            <ac:spMk id="53" creationId="{03B01413-679B-FC69-DB66-CEA6723C7271}"/>
          </ac:spMkLst>
        </pc:spChg>
        <pc:spChg chg="add mod">
          <ac:chgData name="Pingali, Keshav K" userId="707c4161-679d-4973-8d45-dc4c10c01b1e" providerId="ADAL" clId="{320475E6-F168-4741-9F60-AF5D6167ACED}" dt="2026-04-09T16:53:31.360" v="46423" actId="1076"/>
          <ac:spMkLst>
            <pc:docMk/>
            <pc:sldMk cId="485733595" sldId="767"/>
            <ac:spMk id="54" creationId="{E5214265-5CBB-F520-A8FC-F7A22551051C}"/>
          </ac:spMkLst>
        </pc:spChg>
        <pc:spChg chg="add mod">
          <ac:chgData name="Pingali, Keshav K" userId="707c4161-679d-4973-8d45-dc4c10c01b1e" providerId="ADAL" clId="{320475E6-F168-4741-9F60-AF5D6167ACED}" dt="2026-04-09T16:34:16.392" v="46017" actId="1076"/>
          <ac:spMkLst>
            <pc:docMk/>
            <pc:sldMk cId="485733595" sldId="767"/>
            <ac:spMk id="55" creationId="{13D83B4A-FC69-07E1-BBE1-397A6184691C}"/>
          </ac:spMkLst>
        </pc:spChg>
        <pc:spChg chg="add del mod">
          <ac:chgData name="Pingali, Keshav K" userId="707c4161-679d-4973-8d45-dc4c10c01b1e" providerId="ADAL" clId="{320475E6-F168-4741-9F60-AF5D6167ACED}" dt="2026-04-09T16:31:59.549" v="45922" actId="478"/>
          <ac:spMkLst>
            <pc:docMk/>
            <pc:sldMk cId="485733595" sldId="767"/>
            <ac:spMk id="56" creationId="{B5F19172-C565-178C-8C74-64969F1BBE0B}"/>
          </ac:spMkLst>
        </pc:spChg>
        <pc:spChg chg="add mod">
          <ac:chgData name="Pingali, Keshav K" userId="707c4161-679d-4973-8d45-dc4c10c01b1e" providerId="ADAL" clId="{320475E6-F168-4741-9F60-AF5D6167ACED}" dt="2026-04-09T16:38:28.489" v="46213" actId="1038"/>
          <ac:spMkLst>
            <pc:docMk/>
            <pc:sldMk cId="485733595" sldId="767"/>
            <ac:spMk id="57" creationId="{A500FA4E-A640-9E44-77CB-461E8C37509A}"/>
          </ac:spMkLst>
        </pc:spChg>
        <pc:spChg chg="add mod">
          <ac:chgData name="Pingali, Keshav K" userId="707c4161-679d-4973-8d45-dc4c10c01b1e" providerId="ADAL" clId="{320475E6-F168-4741-9F60-AF5D6167ACED}" dt="2026-04-09T16:36:44.830" v="46190" actId="20577"/>
          <ac:spMkLst>
            <pc:docMk/>
            <pc:sldMk cId="485733595" sldId="767"/>
            <ac:spMk id="58" creationId="{1C09D674-1155-722A-014A-E1FCC3A38057}"/>
          </ac:spMkLst>
        </pc:spChg>
        <pc:spChg chg="add mod">
          <ac:chgData name="Pingali, Keshav K" userId="707c4161-679d-4973-8d45-dc4c10c01b1e" providerId="ADAL" clId="{320475E6-F168-4741-9F60-AF5D6167ACED}" dt="2026-04-09T16:34:35.014" v="46019" actId="1076"/>
          <ac:spMkLst>
            <pc:docMk/>
            <pc:sldMk cId="485733595" sldId="767"/>
            <ac:spMk id="59" creationId="{A572968C-08EF-794F-2DDE-58A680D04F21}"/>
          </ac:spMkLst>
        </pc:spChg>
        <pc:spChg chg="add mod">
          <ac:chgData name="Pingali, Keshav K" userId="707c4161-679d-4973-8d45-dc4c10c01b1e" providerId="ADAL" clId="{320475E6-F168-4741-9F60-AF5D6167ACED}" dt="2026-04-09T16:46:03.679" v="46327" actId="1076"/>
          <ac:spMkLst>
            <pc:docMk/>
            <pc:sldMk cId="485733595" sldId="767"/>
            <ac:spMk id="60" creationId="{9D0F711F-0058-E225-7D9B-7A740866BDAD}"/>
          </ac:spMkLst>
        </pc:spChg>
        <pc:spChg chg="add mod">
          <ac:chgData name="Pingali, Keshav K" userId="707c4161-679d-4973-8d45-dc4c10c01b1e" providerId="ADAL" clId="{320475E6-F168-4741-9F60-AF5D6167ACED}" dt="2026-04-09T16:46:17.185" v="46329" actId="1038"/>
          <ac:spMkLst>
            <pc:docMk/>
            <pc:sldMk cId="485733595" sldId="767"/>
            <ac:spMk id="61" creationId="{6061A68E-7F28-16F2-43DE-EF99B9B0ACAC}"/>
          </ac:spMkLst>
        </pc:spChg>
        <pc:spChg chg="add mod">
          <ac:chgData name="Pingali, Keshav K" userId="707c4161-679d-4973-8d45-dc4c10c01b1e" providerId="ADAL" clId="{320475E6-F168-4741-9F60-AF5D6167ACED}" dt="2026-04-09T16:38:23.797" v="46209" actId="1038"/>
          <ac:spMkLst>
            <pc:docMk/>
            <pc:sldMk cId="485733595" sldId="767"/>
            <ac:spMk id="62" creationId="{3118F2DE-6FCB-3B28-C54A-619C8F17B71B}"/>
          </ac:spMkLst>
        </pc:spChg>
        <pc:spChg chg="add mod">
          <ac:chgData name="Pingali, Keshav K" userId="707c4161-679d-4973-8d45-dc4c10c01b1e" providerId="ADAL" clId="{320475E6-F168-4741-9F60-AF5D6167ACED}" dt="2026-04-09T16:38:42.201" v="46215" actId="1076"/>
          <ac:spMkLst>
            <pc:docMk/>
            <pc:sldMk cId="485733595" sldId="767"/>
            <ac:spMk id="63" creationId="{25945980-4A45-4B30-809D-3D4003D715FC}"/>
          </ac:spMkLst>
        </pc:spChg>
        <pc:graphicFrameChg chg="add del mod modGraphic">
          <ac:chgData name="Pingali, Keshav K" userId="707c4161-679d-4973-8d45-dc4c10c01b1e" providerId="ADAL" clId="{320475E6-F168-4741-9F60-AF5D6167ACED}" dt="2026-04-09T16:23:23.992" v="45751" actId="478"/>
          <ac:graphicFrameMkLst>
            <pc:docMk/>
            <pc:sldMk cId="485733595" sldId="767"/>
            <ac:graphicFrameMk id="15" creationId="{AC672491-6925-8E03-5275-F7BA291A14FB}"/>
          </ac:graphicFrameMkLst>
        </pc:graphicFrameChg>
        <pc:picChg chg="add mod">
          <ac:chgData name="Pingali, Keshav K" userId="707c4161-679d-4973-8d45-dc4c10c01b1e" providerId="ADAL" clId="{320475E6-F168-4741-9F60-AF5D6167ACED}" dt="2026-04-09T16:27:29.540" v="45831" actId="1076"/>
          <ac:picMkLst>
            <pc:docMk/>
            <pc:sldMk cId="485733595" sldId="767"/>
            <ac:picMk id="35" creationId="{EA9112BB-0BAC-2EAA-1215-829122BC724E}"/>
          </ac:picMkLst>
        </pc:picChg>
        <pc:picChg chg="add mod">
          <ac:chgData name="Pingali, Keshav K" userId="707c4161-679d-4973-8d45-dc4c10c01b1e" providerId="ADAL" clId="{320475E6-F168-4741-9F60-AF5D6167ACED}" dt="2026-04-09T16:29:09.512" v="45897" actId="1076"/>
          <ac:picMkLst>
            <pc:docMk/>
            <pc:sldMk cId="485733595" sldId="767"/>
            <ac:picMk id="42" creationId="{6DE161EC-31E2-E8E4-62C6-A916A52CC4A4}"/>
          </ac:picMkLst>
        </pc:picChg>
        <pc:picChg chg="add mod">
          <ac:chgData name="Pingali, Keshav K" userId="707c4161-679d-4973-8d45-dc4c10c01b1e" providerId="ADAL" clId="{320475E6-F168-4741-9F60-AF5D6167ACED}" dt="2026-04-09T16:32:39.894" v="45928" actId="1076"/>
          <ac:picMkLst>
            <pc:docMk/>
            <pc:sldMk cId="485733595" sldId="767"/>
            <ac:picMk id="51" creationId="{23CB2818-F330-5189-6CC2-E4C214AE4268}"/>
          </ac:picMkLst>
        </pc:picChg>
        <pc:cxnChg chg="add del mod">
          <ac:chgData name="Pingali, Keshav K" userId="707c4161-679d-4973-8d45-dc4c10c01b1e" providerId="ADAL" clId="{320475E6-F168-4741-9F60-AF5D6167ACED}" dt="2026-04-09T16:27:10.444" v="45828" actId="478"/>
          <ac:cxnSpMkLst>
            <pc:docMk/>
            <pc:sldMk cId="485733595" sldId="767"/>
            <ac:cxnSpMk id="21" creationId="{A8A24D00-2A87-0B9C-17DF-48BB241FFA04}"/>
          </ac:cxnSpMkLst>
        </pc:cxnChg>
        <pc:cxnChg chg="add del mod">
          <ac:chgData name="Pingali, Keshav K" userId="707c4161-679d-4973-8d45-dc4c10c01b1e" providerId="ADAL" clId="{320475E6-F168-4741-9F60-AF5D6167ACED}" dt="2026-04-09T16:27:10.444" v="45828" actId="478"/>
          <ac:cxnSpMkLst>
            <pc:docMk/>
            <pc:sldMk cId="485733595" sldId="767"/>
            <ac:cxnSpMk id="31" creationId="{CBF46630-CBAD-2B5D-36EF-05FDAAFF6804}"/>
          </ac:cxnSpMkLst>
        </pc:cxnChg>
        <pc:cxnChg chg="add del">
          <ac:chgData name="Pingali, Keshav K" userId="707c4161-679d-4973-8d45-dc4c10c01b1e" providerId="ADAL" clId="{320475E6-F168-4741-9F60-AF5D6167ACED}" dt="2026-04-09T16:27:10.444" v="45828" actId="478"/>
          <ac:cxnSpMkLst>
            <pc:docMk/>
            <pc:sldMk cId="485733595" sldId="767"/>
            <ac:cxnSpMk id="33" creationId="{B781096A-F57F-A575-4D44-3315C80CC47A}"/>
          </ac:cxnSpMkLst>
        </pc:cxnChg>
      </pc:sldChg>
      <pc:sldChg chg="addSp modSp mod">
        <pc:chgData name="Pingali, Keshav K" userId="707c4161-679d-4973-8d45-dc4c10c01b1e" providerId="ADAL" clId="{320475E6-F168-4741-9F60-AF5D6167ACED}" dt="2026-04-09T16:57:13.405" v="46433" actId="1076"/>
        <pc:sldMkLst>
          <pc:docMk/>
          <pc:sldMk cId="1883360567" sldId="781"/>
        </pc:sldMkLst>
        <pc:spChg chg="add mod">
          <ac:chgData name="Pingali, Keshav K" userId="707c4161-679d-4973-8d45-dc4c10c01b1e" providerId="ADAL" clId="{320475E6-F168-4741-9F60-AF5D6167ACED}" dt="2026-04-09T16:57:13.405" v="46433" actId="1076"/>
          <ac:spMkLst>
            <pc:docMk/>
            <pc:sldMk cId="1883360567" sldId="781"/>
            <ac:spMk id="3" creationId="{0D50F26A-8A3A-C340-1EFE-6A86218D644C}"/>
          </ac:spMkLst>
        </pc:spChg>
      </pc:sldChg>
      <pc:sldChg chg="addSp delSp mod">
        <pc:chgData name="Pingali, Keshav K" userId="707c4161-679d-4973-8d45-dc4c10c01b1e" providerId="ADAL" clId="{320475E6-F168-4741-9F60-AF5D6167ACED}" dt="2026-04-02T19:33:55.729" v="45332" actId="478"/>
        <pc:sldMkLst>
          <pc:docMk/>
          <pc:sldMk cId="1607149784" sldId="790"/>
        </pc:sldMkLst>
        <pc:picChg chg="add del">
          <ac:chgData name="Pingali, Keshav K" userId="707c4161-679d-4973-8d45-dc4c10c01b1e" providerId="ADAL" clId="{320475E6-F168-4741-9F60-AF5D6167ACED}" dt="2026-04-02T19:33:55.729" v="45332" actId="478"/>
          <ac:picMkLst>
            <pc:docMk/>
            <pc:sldMk cId="1607149784" sldId="790"/>
            <ac:picMk id="4" creationId="{C2822CA2-84E5-D30A-2136-C5CD6C5C9E00}"/>
          </ac:picMkLst>
        </pc:picChg>
      </pc:sldChg>
      <pc:sldChg chg="del">
        <pc:chgData name="Pingali, Keshav K" userId="707c4161-679d-4973-8d45-dc4c10c01b1e" providerId="ADAL" clId="{320475E6-F168-4741-9F60-AF5D6167ACED}" dt="2026-04-09T19:37:03.928" v="46434" actId="47"/>
        <pc:sldMkLst>
          <pc:docMk/>
          <pc:sldMk cId="1844338961" sldId="807"/>
        </pc:sldMkLst>
      </pc:sldChg>
      <pc:sldChg chg="modSp mod ord">
        <pc:chgData name="Pingali, Keshav K" userId="707c4161-679d-4973-8d45-dc4c10c01b1e" providerId="ADAL" clId="{320475E6-F168-4741-9F60-AF5D6167ACED}" dt="2026-04-09T16:14:06.806" v="45649" actId="20577"/>
        <pc:sldMkLst>
          <pc:docMk/>
          <pc:sldMk cId="3180017227" sldId="808"/>
        </pc:sldMkLst>
        <pc:spChg chg="mod">
          <ac:chgData name="Pingali, Keshav K" userId="707c4161-679d-4973-8d45-dc4c10c01b1e" providerId="ADAL" clId="{320475E6-F168-4741-9F60-AF5D6167ACED}" dt="2026-04-09T16:14:06.806" v="45649" actId="20577"/>
          <ac:spMkLst>
            <pc:docMk/>
            <pc:sldMk cId="3180017227" sldId="808"/>
            <ac:spMk id="5" creationId="{34293808-1DB0-32BF-A7CD-D56EE76F7468}"/>
          </ac:spMkLst>
        </pc:spChg>
        <pc:spChg chg="mod">
          <ac:chgData name="Pingali, Keshav K" userId="707c4161-679d-4973-8d45-dc4c10c01b1e" providerId="ADAL" clId="{320475E6-F168-4741-9F60-AF5D6167ACED}" dt="2026-04-04T23:52:42.353" v="45593" actId="27636"/>
          <ac:spMkLst>
            <pc:docMk/>
            <pc:sldMk cId="3180017227" sldId="808"/>
            <ac:spMk id="13" creationId="{24F28385-0FA8-62B4-1068-B507D03FF27F}"/>
          </ac:spMkLst>
        </pc:spChg>
      </pc:sldChg>
      <pc:sldChg chg="addSp delSp modSp add mod ord addAnim delAnim modAnim">
        <pc:chgData name="Pingali, Keshav K" userId="707c4161-679d-4973-8d45-dc4c10c01b1e" providerId="ADAL" clId="{320475E6-F168-4741-9F60-AF5D6167ACED}" dt="2026-04-09T16:49:55.649" v="46396"/>
        <pc:sldMkLst>
          <pc:docMk/>
          <pc:sldMk cId="42666198" sldId="828"/>
        </pc:sldMkLst>
        <pc:spChg chg="add mod">
          <ac:chgData name="Pingali, Keshav K" userId="707c4161-679d-4973-8d45-dc4c10c01b1e" providerId="ADAL" clId="{320475E6-F168-4741-9F60-AF5D6167ACED}" dt="2026-04-09T16:44:24.598" v="46316" actId="1037"/>
          <ac:spMkLst>
            <pc:docMk/>
            <pc:sldMk cId="42666198" sldId="828"/>
            <ac:spMk id="2" creationId="{1AC86EBD-0327-9B49-C2E8-2CCAF74156AB}"/>
          </ac:spMkLst>
        </pc:spChg>
        <pc:spChg chg="add mod">
          <ac:chgData name="Pingali, Keshav K" userId="707c4161-679d-4973-8d45-dc4c10c01b1e" providerId="ADAL" clId="{320475E6-F168-4741-9F60-AF5D6167ACED}" dt="2026-04-09T16:44:24.598" v="46316" actId="1037"/>
          <ac:spMkLst>
            <pc:docMk/>
            <pc:sldMk cId="42666198" sldId="828"/>
            <ac:spMk id="3" creationId="{B0443F61-39DA-1B46-3BC3-FEC117350AC8}"/>
          </ac:spMkLst>
        </pc:spChg>
        <pc:spChg chg="add mod">
          <ac:chgData name="Pingali, Keshav K" userId="707c4161-679d-4973-8d45-dc4c10c01b1e" providerId="ADAL" clId="{320475E6-F168-4741-9F60-AF5D6167ACED}" dt="2026-04-09T16:48:54.181" v="46390" actId="1076"/>
          <ac:spMkLst>
            <pc:docMk/>
            <pc:sldMk cId="42666198" sldId="828"/>
            <ac:spMk id="4" creationId="{D110B510-38CB-2A3D-E873-8F1B218DFA80}"/>
          </ac:spMkLst>
        </pc:spChg>
        <pc:spChg chg="add mod">
          <ac:chgData name="Pingali, Keshav K" userId="707c4161-679d-4973-8d45-dc4c10c01b1e" providerId="ADAL" clId="{320475E6-F168-4741-9F60-AF5D6167ACED}" dt="2026-04-09T16:48:58.556" v="46391" actId="14100"/>
          <ac:spMkLst>
            <pc:docMk/>
            <pc:sldMk cId="42666198" sldId="828"/>
            <ac:spMk id="5" creationId="{D1255C18-6776-0C1A-E2AE-D89ADE2CB259}"/>
          </ac:spMkLst>
        </pc:spChg>
        <pc:spChg chg="add mod">
          <ac:chgData name="Pingali, Keshav K" userId="707c4161-679d-4973-8d45-dc4c10c01b1e" providerId="ADAL" clId="{320475E6-F168-4741-9F60-AF5D6167ACED}" dt="2026-04-01T23:25:16.619" v="44765" actId="404"/>
          <ac:spMkLst>
            <pc:docMk/>
            <pc:sldMk cId="42666198" sldId="828"/>
            <ac:spMk id="7" creationId="{7B5B9497-5A03-94B4-835E-8CFD1715AA9D}"/>
          </ac:spMkLst>
        </pc:spChg>
        <pc:spChg chg="add mod">
          <ac:chgData name="Pingali, Keshav K" userId="707c4161-679d-4973-8d45-dc4c10c01b1e" providerId="ADAL" clId="{320475E6-F168-4741-9F60-AF5D6167ACED}" dt="2026-04-09T16:48:01.191" v="46331" actId="1076"/>
          <ac:spMkLst>
            <pc:docMk/>
            <pc:sldMk cId="42666198" sldId="828"/>
            <ac:spMk id="8" creationId="{DE4BC891-5A77-96FA-DAF8-019B6569B2F5}"/>
          </ac:spMkLst>
        </pc:spChg>
        <pc:spChg chg="add mod">
          <ac:chgData name="Pingali, Keshav K" userId="707c4161-679d-4973-8d45-dc4c10c01b1e" providerId="ADAL" clId="{320475E6-F168-4741-9F60-AF5D6167ACED}" dt="2026-04-09T16:48:21.535" v="46348" actId="1076"/>
          <ac:spMkLst>
            <pc:docMk/>
            <pc:sldMk cId="42666198" sldId="828"/>
            <ac:spMk id="9" creationId="{A8751076-6D52-49B6-31F7-9FD812AD66CE}"/>
          </ac:spMkLst>
        </pc:spChg>
        <pc:picChg chg="add mod">
          <ac:chgData name="Pingali, Keshav K" userId="707c4161-679d-4973-8d45-dc4c10c01b1e" providerId="ADAL" clId="{320475E6-F168-4741-9F60-AF5D6167ACED}" dt="2026-04-09T16:44:24.598" v="46316" actId="1037"/>
          <ac:picMkLst>
            <pc:docMk/>
            <pc:sldMk cId="42666198" sldId="828"/>
            <ac:picMk id="6" creationId="{198300E2-6B86-551D-7C67-D34C5A0660A7}"/>
          </ac:picMkLst>
        </pc:picChg>
      </pc:sldChg>
      <pc:sldChg chg="modSp add mod ord">
        <pc:chgData name="Pingali, Keshav K" userId="707c4161-679d-4973-8d45-dc4c10c01b1e" providerId="ADAL" clId="{320475E6-F168-4741-9F60-AF5D6167ACED}" dt="2026-04-04T23:51:57.961" v="45589" actId="1076"/>
        <pc:sldMkLst>
          <pc:docMk/>
          <pc:sldMk cId="969892517" sldId="829"/>
        </pc:sldMkLst>
        <pc:spChg chg="mod">
          <ac:chgData name="Pingali, Keshav K" userId="707c4161-679d-4973-8d45-dc4c10c01b1e" providerId="ADAL" clId="{320475E6-F168-4741-9F60-AF5D6167ACED}" dt="2026-04-04T23:43:50.951" v="45466" actId="20577"/>
          <ac:spMkLst>
            <pc:docMk/>
            <pc:sldMk cId="969892517" sldId="829"/>
            <ac:spMk id="5" creationId="{24299697-86E9-1C49-6BC9-ACE615FB06AF}"/>
          </ac:spMkLst>
        </pc:spChg>
        <pc:spChg chg="mod">
          <ac:chgData name="Pingali, Keshav K" userId="707c4161-679d-4973-8d45-dc4c10c01b1e" providerId="ADAL" clId="{320475E6-F168-4741-9F60-AF5D6167ACED}" dt="2026-04-04T23:51:57.961" v="45589" actId="1076"/>
          <ac:spMkLst>
            <pc:docMk/>
            <pc:sldMk cId="969892517" sldId="829"/>
            <ac:spMk id="13" creationId="{E72F07DA-BC1A-492D-9E65-7D434F308839}"/>
          </ac:spMkLst>
        </pc:spChg>
      </pc:sldChg>
      <pc:sldChg chg="addSp delSp modSp add mod ord modShow">
        <pc:chgData name="Pingali, Keshav K" userId="707c4161-679d-4973-8d45-dc4c10c01b1e" providerId="ADAL" clId="{320475E6-F168-4741-9F60-AF5D6167ACED}" dt="2026-04-09T16:39:31.566" v="46216" actId="729"/>
        <pc:sldMkLst>
          <pc:docMk/>
          <pc:sldMk cId="3175769793" sldId="830"/>
        </pc:sldMkLst>
        <pc:spChg chg="add mod">
          <ac:chgData name="Pingali, Keshav K" userId="707c4161-679d-4973-8d45-dc4c10c01b1e" providerId="ADAL" clId="{320475E6-F168-4741-9F60-AF5D6167ACED}" dt="2026-04-02T19:39:27.765" v="45415" actId="1076"/>
          <ac:spMkLst>
            <pc:docMk/>
            <pc:sldMk cId="3175769793" sldId="830"/>
            <ac:spMk id="8" creationId="{AEEFDDB6-24AD-6C4B-A07D-E05A1B5F17C2}"/>
          </ac:spMkLst>
        </pc:spChg>
        <pc:picChg chg="add mod">
          <ac:chgData name="Pingali, Keshav K" userId="707c4161-679d-4973-8d45-dc4c10c01b1e" providerId="ADAL" clId="{320475E6-F168-4741-9F60-AF5D6167ACED}" dt="2026-04-02T19:35:01.509" v="45341" actId="1076"/>
          <ac:picMkLst>
            <pc:docMk/>
            <pc:sldMk cId="3175769793" sldId="830"/>
            <ac:picMk id="5" creationId="{34722141-1586-C2B5-479D-F00E9B7455A6}"/>
          </ac:picMkLst>
        </pc:picChg>
      </pc:sldChg>
      <pc:sldChg chg="add ord">
        <pc:chgData name="Pingali, Keshav K" userId="707c4161-679d-4973-8d45-dc4c10c01b1e" providerId="ADAL" clId="{320475E6-F168-4741-9F60-AF5D6167ACED}" dt="2026-04-09T16:54:13.322" v="46425"/>
        <pc:sldMkLst>
          <pc:docMk/>
          <pc:sldMk cId="1082282107" sldId="83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bradley/cm5docs/nov06/ConnectionMachineModelCM-2TechnicalSummary.pdf" TargetMode="External"/><Relationship Id="rId2" Type="http://schemas.openxmlformats.org/officeDocument/2006/relationships/hyperlink" Target="https://en.wikipedia.org/wiki/Cray-1" TargetMode="External"/><Relationship Id="rId1" Type="http://schemas.openxmlformats.org/officeDocument/2006/relationships/hyperlink" Target="https://ieeexplore.ieee.org/document/1450577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bradley/cm5docs/nov06/ConnectionMachineModelCM-2TechnicalSummary.pdf" TargetMode="External"/><Relationship Id="rId2" Type="http://schemas.openxmlformats.org/officeDocument/2006/relationships/hyperlink" Target="https://en.wikipedia.org/wiki/Cray-1" TargetMode="External"/><Relationship Id="rId1" Type="http://schemas.openxmlformats.org/officeDocument/2006/relationships/hyperlink" Target="https://ieeexplore.ieee.org/document/1450577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80F2B-FE92-4CFD-B0B1-7751C25BB246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E2178E-5378-49FE-9667-149E5575C804}">
      <dgm:prSet/>
      <dgm:spPr/>
      <dgm:t>
        <a:bodyPr/>
        <a:lstStyle/>
        <a:p>
          <a:pPr>
            <a:defRPr b="1"/>
          </a:pPr>
          <a:r>
            <a:rPr lang="en-US"/>
            <a:t>1974</a:t>
          </a:r>
        </a:p>
      </dgm:t>
    </dgm:pt>
    <dgm:pt modelId="{3EAD5C79-B1A5-4E9F-9019-22A6A7A783E2}" type="parTrans" cxnId="{DD35E83D-DFBC-436D-98FF-78C4E9BE6C06}">
      <dgm:prSet/>
      <dgm:spPr/>
      <dgm:t>
        <a:bodyPr/>
        <a:lstStyle/>
        <a:p>
          <a:endParaRPr lang="en-US"/>
        </a:p>
      </dgm:t>
    </dgm:pt>
    <dgm:pt modelId="{3DCF8E5D-BF7D-418D-9C3D-3661182D30B6}" type="sibTrans" cxnId="{DD35E83D-DFBC-436D-98FF-78C4E9BE6C06}">
      <dgm:prSet/>
      <dgm:spPr/>
      <dgm:t>
        <a:bodyPr/>
        <a:lstStyle/>
        <a:p>
          <a:endParaRPr lang="en-US"/>
        </a:p>
      </dgm:t>
    </dgm:pt>
    <dgm:pt modelId="{D1BE14C6-7DAE-464F-B43A-043A8A210186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ILLIAC IV  </a:t>
          </a:r>
          <a:r>
            <a:rPr lang="en-US" dirty="0"/>
            <a:t>(Dan </a:t>
          </a:r>
          <a:r>
            <a:rPr lang="en-US" dirty="0" err="1"/>
            <a:t>Slotnik</a:t>
          </a:r>
          <a:r>
            <a:rPr lang="en-US" dirty="0"/>
            <a:t>, UIUC)</a:t>
          </a:r>
        </a:p>
      </dgm:t>
    </dgm:pt>
    <dgm:pt modelId="{3C8D0B32-B766-47B5-B2BE-B25A0677272A}" type="parTrans" cxnId="{4980B23C-6BD1-4222-9C76-523BACE75300}">
      <dgm:prSet/>
      <dgm:spPr/>
      <dgm:t>
        <a:bodyPr/>
        <a:lstStyle/>
        <a:p>
          <a:endParaRPr lang="en-US"/>
        </a:p>
      </dgm:t>
    </dgm:pt>
    <dgm:pt modelId="{5D9458AB-B349-4B03-AA55-C12B6BFC1500}" type="sibTrans" cxnId="{4980B23C-6BD1-4222-9C76-523BACE75300}">
      <dgm:prSet/>
      <dgm:spPr/>
      <dgm:t>
        <a:bodyPr/>
        <a:lstStyle/>
        <a:p>
          <a:endParaRPr lang="en-US"/>
        </a:p>
      </dgm:t>
    </dgm:pt>
    <dgm:pt modelId="{306F2231-3ACA-4A2A-8794-3D510D27369F}">
      <dgm:prSet/>
      <dgm:spPr/>
      <dgm:t>
        <a:bodyPr/>
        <a:lstStyle/>
        <a:p>
          <a:r>
            <a:rPr lang="en-US" dirty="0"/>
            <a:t>Array processor 64 SIMD processors, one control unit</a:t>
          </a:r>
        </a:p>
      </dgm:t>
    </dgm:pt>
    <dgm:pt modelId="{78A01C67-E138-4CBF-B4DC-4B866541D37E}" type="parTrans" cxnId="{81378D22-605E-490C-ADF8-FEDD1412AE28}">
      <dgm:prSet/>
      <dgm:spPr/>
      <dgm:t>
        <a:bodyPr/>
        <a:lstStyle/>
        <a:p>
          <a:endParaRPr lang="en-US"/>
        </a:p>
      </dgm:t>
    </dgm:pt>
    <dgm:pt modelId="{D31B32AE-73A4-48A2-8C8F-3B9B77C40932}" type="sibTrans" cxnId="{81378D22-605E-490C-ADF8-FEDD1412AE28}">
      <dgm:prSet/>
      <dgm:spPr/>
      <dgm:t>
        <a:bodyPr/>
        <a:lstStyle/>
        <a:p>
          <a:endParaRPr lang="en-US"/>
        </a:p>
      </dgm:t>
    </dgm:pt>
    <dgm:pt modelId="{0A76A3D3-B97F-430B-A9CC-A55DB5ACA80A}">
      <dgm:prSet/>
      <dgm:spPr/>
      <dgm:t>
        <a:bodyPr/>
        <a:lstStyle/>
        <a:p>
          <a:pPr>
            <a:defRPr b="1"/>
          </a:pPr>
          <a:r>
            <a:rPr lang="en-US"/>
            <a:t>1975</a:t>
          </a:r>
        </a:p>
      </dgm:t>
    </dgm:pt>
    <dgm:pt modelId="{988B4EB7-8B01-48D3-ABF8-8C9F30864350}" type="parTrans" cxnId="{65EE4324-179C-4048-967B-35023DF8191A}">
      <dgm:prSet/>
      <dgm:spPr/>
      <dgm:t>
        <a:bodyPr/>
        <a:lstStyle/>
        <a:p>
          <a:endParaRPr lang="en-US"/>
        </a:p>
      </dgm:t>
    </dgm:pt>
    <dgm:pt modelId="{C959BEF1-9050-4AE2-BBE3-ECE28B2FC905}" type="sibTrans" cxnId="{65EE4324-179C-4048-967B-35023DF8191A}">
      <dgm:prSet/>
      <dgm:spPr/>
      <dgm:t>
        <a:bodyPr/>
        <a:lstStyle/>
        <a:p>
          <a:endParaRPr lang="en-US"/>
        </a:p>
      </dgm:t>
    </dgm:pt>
    <dgm:pt modelId="{6C5F80C2-81E6-42B6-B4AD-EA54284A3300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Cray-1 (</a:t>
          </a:r>
          <a:r>
            <a:rPr lang="en-US" dirty="0"/>
            <a:t>Seymour Cray)</a:t>
          </a:r>
        </a:p>
      </dgm:t>
    </dgm:pt>
    <dgm:pt modelId="{D3A341D7-5812-4AC5-9DB5-4093729760FB}" type="parTrans" cxnId="{8713967C-1F70-4303-B3FC-484E9090A39C}">
      <dgm:prSet/>
      <dgm:spPr/>
      <dgm:t>
        <a:bodyPr/>
        <a:lstStyle/>
        <a:p>
          <a:endParaRPr lang="en-US"/>
        </a:p>
      </dgm:t>
    </dgm:pt>
    <dgm:pt modelId="{30FB6487-542F-4DAA-BBAB-0BFED2E9908C}" type="sibTrans" cxnId="{8713967C-1F70-4303-B3FC-484E9090A39C}">
      <dgm:prSet/>
      <dgm:spPr/>
      <dgm:t>
        <a:bodyPr/>
        <a:lstStyle/>
        <a:p>
          <a:endParaRPr lang="en-US"/>
        </a:p>
      </dgm:t>
    </dgm:pt>
    <dgm:pt modelId="{A3471B62-7AC6-44F0-A60C-B416C85D6B64}">
      <dgm:prSet/>
      <dgm:spPr/>
      <dgm:t>
        <a:bodyPr/>
        <a:lstStyle/>
        <a:p>
          <a:r>
            <a:rPr lang="en-US" dirty="0"/>
            <a:t>Vector processor, vector registers, heavily pipelined ALUs, load-store instruction set</a:t>
          </a:r>
        </a:p>
      </dgm:t>
    </dgm:pt>
    <dgm:pt modelId="{9580EB35-4D15-4ABD-83BD-3F0BC4F2C889}" type="parTrans" cxnId="{61F2D5D7-2316-451C-8D54-23A82643A76F}">
      <dgm:prSet/>
      <dgm:spPr/>
      <dgm:t>
        <a:bodyPr/>
        <a:lstStyle/>
        <a:p>
          <a:endParaRPr lang="en-US"/>
        </a:p>
      </dgm:t>
    </dgm:pt>
    <dgm:pt modelId="{3D14F911-70F2-496E-A01E-AF8E57124817}" type="sibTrans" cxnId="{61F2D5D7-2316-451C-8D54-23A82643A76F}">
      <dgm:prSet/>
      <dgm:spPr/>
      <dgm:t>
        <a:bodyPr/>
        <a:lstStyle/>
        <a:p>
          <a:endParaRPr lang="en-US"/>
        </a:p>
      </dgm:t>
    </dgm:pt>
    <dgm:pt modelId="{4626405F-3C7C-449C-9E45-9AAD2D5A06F7}">
      <dgm:prSet/>
      <dgm:spPr/>
      <dgm:t>
        <a:bodyPr/>
        <a:lstStyle/>
        <a:p>
          <a:pPr>
            <a:defRPr b="1"/>
          </a:pPr>
          <a:r>
            <a:rPr lang="en-US"/>
            <a:t>1985</a:t>
          </a:r>
        </a:p>
      </dgm:t>
    </dgm:pt>
    <dgm:pt modelId="{D64DA1C4-CB1D-41C7-BF0F-E96E3FB4A880}" type="parTrans" cxnId="{792FE3A8-3EAF-4A07-B07C-7C9F8938E2FF}">
      <dgm:prSet/>
      <dgm:spPr/>
      <dgm:t>
        <a:bodyPr/>
        <a:lstStyle/>
        <a:p>
          <a:endParaRPr lang="en-US"/>
        </a:p>
      </dgm:t>
    </dgm:pt>
    <dgm:pt modelId="{40B6FAC9-B7FC-4624-80B2-3C8AE1AE30B1}" type="sibTrans" cxnId="{792FE3A8-3EAF-4A07-B07C-7C9F8938E2FF}">
      <dgm:prSet/>
      <dgm:spPr/>
      <dgm:t>
        <a:bodyPr/>
        <a:lstStyle/>
        <a:p>
          <a:endParaRPr lang="en-US"/>
        </a:p>
      </dgm:t>
    </dgm:pt>
    <dgm:pt modelId="{6C52E949-DD1A-40A1-B4DD-3850D779A5E2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3"/>
            </a:rPr>
            <a:t>Connection machine </a:t>
          </a:r>
          <a:r>
            <a:rPr lang="en-US" dirty="0"/>
            <a:t>(Danny Hillis, MIT)</a:t>
          </a:r>
        </a:p>
      </dgm:t>
    </dgm:pt>
    <dgm:pt modelId="{3DB80D13-3221-4DC6-A5C4-0C12186FFD51}" type="parTrans" cxnId="{1ECFB4A9-850F-415B-9FC0-CE981617B21B}">
      <dgm:prSet/>
      <dgm:spPr/>
      <dgm:t>
        <a:bodyPr/>
        <a:lstStyle/>
        <a:p>
          <a:endParaRPr lang="en-US"/>
        </a:p>
      </dgm:t>
    </dgm:pt>
    <dgm:pt modelId="{FF869590-26B9-422F-A6B6-FFDA3C7B7B26}" type="sibTrans" cxnId="{1ECFB4A9-850F-415B-9FC0-CE981617B21B}">
      <dgm:prSet/>
      <dgm:spPr/>
      <dgm:t>
        <a:bodyPr/>
        <a:lstStyle/>
        <a:p>
          <a:endParaRPr lang="en-US"/>
        </a:p>
      </dgm:t>
    </dgm:pt>
    <dgm:pt modelId="{D4BE4B0D-2398-4AC0-BB40-1261C2BBFD4E}">
      <dgm:prSet/>
      <dgm:spPr/>
      <dgm:t>
        <a:bodyPr/>
        <a:lstStyle/>
        <a:p>
          <a:r>
            <a:rPr lang="en-US" dirty="0"/>
            <a:t>Array processor, one-bit processor, hypercube network</a:t>
          </a:r>
        </a:p>
      </dgm:t>
    </dgm:pt>
    <dgm:pt modelId="{37986A80-29C1-4DEE-B122-38135C1D17D5}" type="parTrans" cxnId="{FFFF7FCC-713A-42FC-9103-CE4998907DA6}">
      <dgm:prSet/>
      <dgm:spPr/>
      <dgm:t>
        <a:bodyPr/>
        <a:lstStyle/>
        <a:p>
          <a:endParaRPr lang="en-US"/>
        </a:p>
      </dgm:t>
    </dgm:pt>
    <dgm:pt modelId="{FD98D9C8-69C2-43FB-90B9-C44EF7CECA97}" type="sibTrans" cxnId="{FFFF7FCC-713A-42FC-9103-CE4998907DA6}">
      <dgm:prSet/>
      <dgm:spPr/>
      <dgm:t>
        <a:bodyPr/>
        <a:lstStyle/>
        <a:p>
          <a:endParaRPr lang="en-US"/>
        </a:p>
      </dgm:t>
    </dgm:pt>
    <dgm:pt modelId="{5FD2F804-9983-4C83-B9FB-323D4B8F0294}">
      <dgm:prSet/>
      <dgm:spPr/>
      <dgm:t>
        <a:bodyPr/>
        <a:lstStyle/>
        <a:p>
          <a:r>
            <a:rPr lang="en-US" dirty="0"/>
            <a:t>Later versions became MIMD processors</a:t>
          </a:r>
        </a:p>
      </dgm:t>
    </dgm:pt>
    <dgm:pt modelId="{F865E1E3-7FD4-43DC-9279-EF3D975E3EBC}" type="parTrans" cxnId="{1AD7B9CE-3EDA-4A8A-980B-6B7FF9560E4D}">
      <dgm:prSet/>
      <dgm:spPr/>
      <dgm:t>
        <a:bodyPr/>
        <a:lstStyle/>
        <a:p>
          <a:endParaRPr lang="en-US"/>
        </a:p>
      </dgm:t>
    </dgm:pt>
    <dgm:pt modelId="{C00B090E-C2D8-45E3-8162-149AF18169EC}" type="sibTrans" cxnId="{1AD7B9CE-3EDA-4A8A-980B-6B7FF9560E4D}">
      <dgm:prSet/>
      <dgm:spPr/>
      <dgm:t>
        <a:bodyPr/>
        <a:lstStyle/>
        <a:p>
          <a:endParaRPr lang="en-US"/>
        </a:p>
      </dgm:t>
    </dgm:pt>
    <dgm:pt modelId="{3E6BC002-A452-40BA-BF4F-CDB397DEEB56}" type="pres">
      <dgm:prSet presAssocID="{90A80F2B-FE92-4CFD-B0B1-7751C25BB246}" presName="root" presStyleCnt="0">
        <dgm:presLayoutVars>
          <dgm:chMax/>
          <dgm:chPref/>
          <dgm:animLvl val="lvl"/>
        </dgm:presLayoutVars>
      </dgm:prSet>
      <dgm:spPr/>
    </dgm:pt>
    <dgm:pt modelId="{782D1534-4789-4BC7-9813-02C5BF047E23}" type="pres">
      <dgm:prSet presAssocID="{90A80F2B-FE92-4CFD-B0B1-7751C25BB246}" presName="divider" presStyleLbl="fgAcc1" presStyleIdx="0" presStyleCnt="1"/>
      <dgm:spPr/>
    </dgm:pt>
    <dgm:pt modelId="{760A64F6-96FB-4DBB-8F8F-49C054B6CEF8}" type="pres">
      <dgm:prSet presAssocID="{90A80F2B-FE92-4CFD-B0B1-7751C25BB246}" presName="nodes" presStyleCnt="0">
        <dgm:presLayoutVars>
          <dgm:chMax/>
          <dgm:chPref/>
          <dgm:animLvl val="lvl"/>
        </dgm:presLayoutVars>
      </dgm:prSet>
      <dgm:spPr/>
    </dgm:pt>
    <dgm:pt modelId="{593497BC-7156-4639-9E4D-017804FC2773}" type="pres">
      <dgm:prSet presAssocID="{35E2178E-5378-49FE-9667-149E5575C804}" presName="composite" presStyleCnt="0"/>
      <dgm:spPr/>
    </dgm:pt>
    <dgm:pt modelId="{06BA8C40-E624-4F5B-8404-7B7D651CBAB1}" type="pres">
      <dgm:prSet presAssocID="{35E2178E-5378-49FE-9667-149E5575C804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18213B2B-B41B-4898-85E3-9D7565D3C138}" type="pres">
      <dgm:prSet presAssocID="{35E2178E-5378-49FE-9667-149E5575C804}" presName="L2TextContainerWrapper" presStyleCnt="0">
        <dgm:presLayoutVars>
          <dgm:bulletEnabled val="1"/>
        </dgm:presLayoutVars>
      </dgm:prSet>
      <dgm:spPr/>
    </dgm:pt>
    <dgm:pt modelId="{EE15174E-E0B2-404F-BCD6-86456E9D3392}" type="pres">
      <dgm:prSet presAssocID="{35E2178E-5378-49FE-9667-149E5575C804}" presName="L2TextContainer" presStyleLbl="bgAccFollowNode1" presStyleIdx="0" presStyleCnt="3"/>
      <dgm:spPr/>
    </dgm:pt>
    <dgm:pt modelId="{ED26316D-0E6B-41CB-AEC5-3F36CA9DC645}" type="pres">
      <dgm:prSet presAssocID="{35E2178E-5378-49FE-9667-149E5575C804}" presName="FlexibleEmptyPlaceHolder" presStyleCnt="0"/>
      <dgm:spPr/>
    </dgm:pt>
    <dgm:pt modelId="{ACAD0319-C76D-409C-BB30-A36AE8084695}" type="pres">
      <dgm:prSet presAssocID="{35E2178E-5378-49FE-9667-149E5575C804}" presName="ConnectLine" presStyleLbl="sibTrans1D1" presStyleIdx="0" presStyleCnt="3"/>
      <dgm:spPr/>
    </dgm:pt>
    <dgm:pt modelId="{40D168C7-A0F5-43D4-9E9E-C6EF5C687A37}" type="pres">
      <dgm:prSet presAssocID="{35E2178E-5378-49FE-9667-149E5575C804}" presName="ConnectorPoint" presStyleLbl="node1" presStyleIdx="0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ADD8936-A2B1-4BD3-A5BC-C95A12C139CA}" type="pres">
      <dgm:prSet presAssocID="{35E2178E-5378-49FE-9667-149E5575C804}" presName="EmptyPlaceHolder" presStyleCnt="0"/>
      <dgm:spPr/>
    </dgm:pt>
    <dgm:pt modelId="{9D72CE32-7F12-45AB-B220-8524566CDBD6}" type="pres">
      <dgm:prSet presAssocID="{3DCF8E5D-BF7D-418D-9C3D-3661182D30B6}" presName="spaceBetweenRectangles" presStyleCnt="0"/>
      <dgm:spPr/>
    </dgm:pt>
    <dgm:pt modelId="{14DF058C-5F1C-4A19-ACD9-9ACD85692887}" type="pres">
      <dgm:prSet presAssocID="{0A76A3D3-B97F-430B-A9CC-A55DB5ACA80A}" presName="composite" presStyleCnt="0"/>
      <dgm:spPr/>
    </dgm:pt>
    <dgm:pt modelId="{C2876871-BAA1-48AD-A404-66B83B28B176}" type="pres">
      <dgm:prSet presAssocID="{0A76A3D3-B97F-430B-A9CC-A55DB5ACA80A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AFC8690F-31FA-4BD1-A374-0334DCC1ED60}" type="pres">
      <dgm:prSet presAssocID="{0A76A3D3-B97F-430B-A9CC-A55DB5ACA80A}" presName="L2TextContainerWrapper" presStyleCnt="0">
        <dgm:presLayoutVars>
          <dgm:bulletEnabled val="1"/>
        </dgm:presLayoutVars>
      </dgm:prSet>
      <dgm:spPr/>
    </dgm:pt>
    <dgm:pt modelId="{5E65DB4F-3A8A-4749-983F-FD102CC7B87E}" type="pres">
      <dgm:prSet presAssocID="{0A76A3D3-B97F-430B-A9CC-A55DB5ACA80A}" presName="L2TextContainer" presStyleLbl="bgAccFollowNode1" presStyleIdx="1" presStyleCnt="3"/>
      <dgm:spPr/>
    </dgm:pt>
    <dgm:pt modelId="{A65271CE-66D3-4D76-A69F-AC8A9F5FC853}" type="pres">
      <dgm:prSet presAssocID="{0A76A3D3-B97F-430B-A9CC-A55DB5ACA80A}" presName="FlexibleEmptyPlaceHolder" presStyleCnt="0"/>
      <dgm:spPr/>
    </dgm:pt>
    <dgm:pt modelId="{564959BA-43FC-47AF-AA82-D63377770088}" type="pres">
      <dgm:prSet presAssocID="{0A76A3D3-B97F-430B-A9CC-A55DB5ACA80A}" presName="ConnectLine" presStyleLbl="sibTrans1D1" presStyleIdx="1" presStyleCnt="3"/>
      <dgm:spPr/>
    </dgm:pt>
    <dgm:pt modelId="{9203D0B1-BD1A-41E1-B45E-8A655616ABFA}" type="pres">
      <dgm:prSet presAssocID="{0A76A3D3-B97F-430B-A9CC-A55DB5ACA80A}" presName="ConnectorPoint" presStyleLbl="node1" presStyleIdx="1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ECB4713-C649-431F-AF70-EFE0DEDC7132}" type="pres">
      <dgm:prSet presAssocID="{0A76A3D3-B97F-430B-A9CC-A55DB5ACA80A}" presName="EmptyPlaceHolder" presStyleCnt="0"/>
      <dgm:spPr/>
    </dgm:pt>
    <dgm:pt modelId="{678CDE1F-3375-48CF-8995-22830ED5274A}" type="pres">
      <dgm:prSet presAssocID="{C959BEF1-9050-4AE2-BBE3-ECE28B2FC905}" presName="spaceBetweenRectangles" presStyleCnt="0"/>
      <dgm:spPr/>
    </dgm:pt>
    <dgm:pt modelId="{0D62D73B-1CAC-4580-895B-C08982C8D955}" type="pres">
      <dgm:prSet presAssocID="{4626405F-3C7C-449C-9E45-9AAD2D5A06F7}" presName="composite" presStyleCnt="0"/>
      <dgm:spPr/>
    </dgm:pt>
    <dgm:pt modelId="{6A5B124B-0D80-4E89-8EB2-A245AF1A9C58}" type="pres">
      <dgm:prSet presAssocID="{4626405F-3C7C-449C-9E45-9AAD2D5A06F7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F205DEAA-031C-4406-B875-6C30062D4066}" type="pres">
      <dgm:prSet presAssocID="{4626405F-3C7C-449C-9E45-9AAD2D5A06F7}" presName="L2TextContainerWrapper" presStyleCnt="0">
        <dgm:presLayoutVars>
          <dgm:bulletEnabled val="1"/>
        </dgm:presLayoutVars>
      </dgm:prSet>
      <dgm:spPr/>
    </dgm:pt>
    <dgm:pt modelId="{6F94997C-C53D-45B7-84B1-E277A3C92E0C}" type="pres">
      <dgm:prSet presAssocID="{4626405F-3C7C-449C-9E45-9AAD2D5A06F7}" presName="L2TextContainer" presStyleLbl="bgAccFollowNode1" presStyleIdx="2" presStyleCnt="3"/>
      <dgm:spPr/>
    </dgm:pt>
    <dgm:pt modelId="{B2AF5297-871A-4510-996E-16F037C84269}" type="pres">
      <dgm:prSet presAssocID="{4626405F-3C7C-449C-9E45-9AAD2D5A06F7}" presName="FlexibleEmptyPlaceHolder" presStyleCnt="0"/>
      <dgm:spPr/>
    </dgm:pt>
    <dgm:pt modelId="{C4BBDBF8-54C8-41A7-BCC8-37035FFDA117}" type="pres">
      <dgm:prSet presAssocID="{4626405F-3C7C-449C-9E45-9AAD2D5A06F7}" presName="ConnectLine" presStyleLbl="sibTrans1D1" presStyleIdx="2" presStyleCnt="3"/>
      <dgm:spPr/>
    </dgm:pt>
    <dgm:pt modelId="{86B263E6-B8BF-4AF9-9D9E-A7C28327C006}" type="pres">
      <dgm:prSet presAssocID="{4626405F-3C7C-449C-9E45-9AAD2D5A06F7}" presName="ConnectorPoint" presStyleLbl="node1" presStyleIdx="2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BDFF677-F0DA-456E-8C5C-B8FE6F6886FA}" type="pres">
      <dgm:prSet presAssocID="{4626405F-3C7C-449C-9E45-9AAD2D5A06F7}" presName="EmptyPlaceHolder" presStyleCnt="0"/>
      <dgm:spPr/>
    </dgm:pt>
  </dgm:ptLst>
  <dgm:cxnLst>
    <dgm:cxn modelId="{81378D22-605E-490C-ADF8-FEDD1412AE28}" srcId="{35E2178E-5378-49FE-9667-149E5575C804}" destId="{306F2231-3ACA-4A2A-8794-3D510D27369F}" srcOrd="1" destOrd="0" parTransId="{78A01C67-E138-4CBF-B4DC-4B866541D37E}" sibTransId="{D31B32AE-73A4-48A2-8C8F-3B9B77C40932}"/>
    <dgm:cxn modelId="{65EE4324-179C-4048-967B-35023DF8191A}" srcId="{90A80F2B-FE92-4CFD-B0B1-7751C25BB246}" destId="{0A76A3D3-B97F-430B-A9CC-A55DB5ACA80A}" srcOrd="1" destOrd="0" parTransId="{988B4EB7-8B01-48D3-ABF8-8C9F30864350}" sibTransId="{C959BEF1-9050-4AE2-BBE3-ECE28B2FC905}"/>
    <dgm:cxn modelId="{11B47C2B-C282-4ED6-B22C-A2D7E7C83C51}" type="presOf" srcId="{90A80F2B-FE92-4CFD-B0B1-7751C25BB246}" destId="{3E6BC002-A452-40BA-BF4F-CDB397DEEB56}" srcOrd="0" destOrd="0" presId="urn:microsoft.com/office/officeart/2017/3/layout/HorizontalLabelsTimeline"/>
    <dgm:cxn modelId="{4980B23C-6BD1-4222-9C76-523BACE75300}" srcId="{35E2178E-5378-49FE-9667-149E5575C804}" destId="{D1BE14C6-7DAE-464F-B43A-043A8A210186}" srcOrd="0" destOrd="0" parTransId="{3C8D0B32-B766-47B5-B2BE-B25A0677272A}" sibTransId="{5D9458AB-B349-4B03-AA55-C12B6BFC1500}"/>
    <dgm:cxn modelId="{DD35E83D-DFBC-436D-98FF-78C4E9BE6C06}" srcId="{90A80F2B-FE92-4CFD-B0B1-7751C25BB246}" destId="{35E2178E-5378-49FE-9667-149E5575C804}" srcOrd="0" destOrd="0" parTransId="{3EAD5C79-B1A5-4E9F-9019-22A6A7A783E2}" sibTransId="{3DCF8E5D-BF7D-418D-9C3D-3661182D30B6}"/>
    <dgm:cxn modelId="{3B25B55E-22E2-4242-B439-CB3023A03DCB}" type="presOf" srcId="{6C5F80C2-81E6-42B6-B4AD-EA54284A3300}" destId="{5E65DB4F-3A8A-4749-983F-FD102CC7B87E}" srcOrd="0" destOrd="0" presId="urn:microsoft.com/office/officeart/2017/3/layout/HorizontalLabelsTimeline"/>
    <dgm:cxn modelId="{46E3C650-2A43-46FA-880F-5D50725AC96D}" type="presOf" srcId="{D1BE14C6-7DAE-464F-B43A-043A8A210186}" destId="{EE15174E-E0B2-404F-BCD6-86456E9D3392}" srcOrd="0" destOrd="0" presId="urn:microsoft.com/office/officeart/2017/3/layout/HorizontalLabelsTimeline"/>
    <dgm:cxn modelId="{B112CA51-4798-4523-A48C-A0A19AFDC0D3}" type="presOf" srcId="{306F2231-3ACA-4A2A-8794-3D510D27369F}" destId="{EE15174E-E0B2-404F-BCD6-86456E9D3392}" srcOrd="0" destOrd="1" presId="urn:microsoft.com/office/officeart/2017/3/layout/HorizontalLabelsTimeline"/>
    <dgm:cxn modelId="{8713967C-1F70-4303-B3FC-484E9090A39C}" srcId="{0A76A3D3-B97F-430B-A9CC-A55DB5ACA80A}" destId="{6C5F80C2-81E6-42B6-B4AD-EA54284A3300}" srcOrd="0" destOrd="0" parTransId="{D3A341D7-5812-4AC5-9DB5-4093729760FB}" sibTransId="{30FB6487-542F-4DAA-BBAB-0BFED2E9908C}"/>
    <dgm:cxn modelId="{9672308E-A998-4A1A-B12C-6CA20C5CA72F}" type="presOf" srcId="{4626405F-3C7C-449C-9E45-9AAD2D5A06F7}" destId="{6A5B124B-0D80-4E89-8EB2-A245AF1A9C58}" srcOrd="0" destOrd="0" presId="urn:microsoft.com/office/officeart/2017/3/layout/HorizontalLabelsTimeline"/>
    <dgm:cxn modelId="{25FE7694-65D4-4F72-B391-3A693B87AB53}" type="presOf" srcId="{A3471B62-7AC6-44F0-A60C-B416C85D6B64}" destId="{5E65DB4F-3A8A-4749-983F-FD102CC7B87E}" srcOrd="0" destOrd="1" presId="urn:microsoft.com/office/officeart/2017/3/layout/HorizontalLabelsTimeline"/>
    <dgm:cxn modelId="{AB256B96-25EA-4CB4-AED9-CF5B3FF1AA5E}" type="presOf" srcId="{35E2178E-5378-49FE-9667-149E5575C804}" destId="{06BA8C40-E624-4F5B-8404-7B7D651CBAB1}" srcOrd="0" destOrd="0" presId="urn:microsoft.com/office/officeart/2017/3/layout/HorizontalLabelsTimeline"/>
    <dgm:cxn modelId="{792FE3A8-3EAF-4A07-B07C-7C9F8938E2FF}" srcId="{90A80F2B-FE92-4CFD-B0B1-7751C25BB246}" destId="{4626405F-3C7C-449C-9E45-9AAD2D5A06F7}" srcOrd="2" destOrd="0" parTransId="{D64DA1C4-CB1D-41C7-BF0F-E96E3FB4A880}" sibTransId="{40B6FAC9-B7FC-4624-80B2-3C8AE1AE30B1}"/>
    <dgm:cxn modelId="{1ECFB4A9-850F-415B-9FC0-CE981617B21B}" srcId="{4626405F-3C7C-449C-9E45-9AAD2D5A06F7}" destId="{6C52E949-DD1A-40A1-B4DD-3850D779A5E2}" srcOrd="0" destOrd="0" parTransId="{3DB80D13-3221-4DC6-A5C4-0C12186FFD51}" sibTransId="{FF869590-26B9-422F-A6B6-FFDA3C7B7B26}"/>
    <dgm:cxn modelId="{082560B4-72F1-4EA5-93F2-90CC764013DF}" type="presOf" srcId="{6C52E949-DD1A-40A1-B4DD-3850D779A5E2}" destId="{6F94997C-C53D-45B7-84B1-E277A3C92E0C}" srcOrd="0" destOrd="0" presId="urn:microsoft.com/office/officeart/2017/3/layout/HorizontalLabelsTimeline"/>
    <dgm:cxn modelId="{FA7079C9-F712-4EDF-8FCD-161A8FB79DDA}" type="presOf" srcId="{5FD2F804-9983-4C83-B9FB-323D4B8F0294}" destId="{6F94997C-C53D-45B7-84B1-E277A3C92E0C}" srcOrd="0" destOrd="2" presId="urn:microsoft.com/office/officeart/2017/3/layout/HorizontalLabelsTimeline"/>
    <dgm:cxn modelId="{FFFF7FCC-713A-42FC-9103-CE4998907DA6}" srcId="{4626405F-3C7C-449C-9E45-9AAD2D5A06F7}" destId="{D4BE4B0D-2398-4AC0-BB40-1261C2BBFD4E}" srcOrd="1" destOrd="0" parTransId="{37986A80-29C1-4DEE-B122-38135C1D17D5}" sibTransId="{FD98D9C8-69C2-43FB-90B9-C44EF7CECA97}"/>
    <dgm:cxn modelId="{1AD7B9CE-3EDA-4A8A-980B-6B7FF9560E4D}" srcId="{4626405F-3C7C-449C-9E45-9AAD2D5A06F7}" destId="{5FD2F804-9983-4C83-B9FB-323D4B8F0294}" srcOrd="2" destOrd="0" parTransId="{F865E1E3-7FD4-43DC-9279-EF3D975E3EBC}" sibTransId="{C00B090E-C2D8-45E3-8162-149AF18169EC}"/>
    <dgm:cxn modelId="{61F2D5D7-2316-451C-8D54-23A82643A76F}" srcId="{0A76A3D3-B97F-430B-A9CC-A55DB5ACA80A}" destId="{A3471B62-7AC6-44F0-A60C-B416C85D6B64}" srcOrd="1" destOrd="0" parTransId="{9580EB35-4D15-4ABD-83BD-3F0BC4F2C889}" sibTransId="{3D14F911-70F2-496E-A01E-AF8E57124817}"/>
    <dgm:cxn modelId="{8F3E6EDF-609E-45FA-B984-E377690429DF}" type="presOf" srcId="{D4BE4B0D-2398-4AC0-BB40-1261C2BBFD4E}" destId="{6F94997C-C53D-45B7-84B1-E277A3C92E0C}" srcOrd="0" destOrd="1" presId="urn:microsoft.com/office/officeart/2017/3/layout/HorizontalLabelsTimeline"/>
    <dgm:cxn modelId="{B112A2F2-2C24-484D-89D2-169531A26E24}" type="presOf" srcId="{0A76A3D3-B97F-430B-A9CC-A55DB5ACA80A}" destId="{C2876871-BAA1-48AD-A404-66B83B28B176}" srcOrd="0" destOrd="0" presId="urn:microsoft.com/office/officeart/2017/3/layout/HorizontalLabelsTimeline"/>
    <dgm:cxn modelId="{9B24DEA7-B98D-4587-B0EA-B935C679365E}" type="presParOf" srcId="{3E6BC002-A452-40BA-BF4F-CDB397DEEB56}" destId="{782D1534-4789-4BC7-9813-02C5BF047E23}" srcOrd="0" destOrd="0" presId="urn:microsoft.com/office/officeart/2017/3/layout/HorizontalLabelsTimeline"/>
    <dgm:cxn modelId="{B94CB876-2754-4517-9FD4-F6E407EE31C7}" type="presParOf" srcId="{3E6BC002-A452-40BA-BF4F-CDB397DEEB56}" destId="{760A64F6-96FB-4DBB-8F8F-49C054B6CEF8}" srcOrd="1" destOrd="0" presId="urn:microsoft.com/office/officeart/2017/3/layout/HorizontalLabelsTimeline"/>
    <dgm:cxn modelId="{27B6F560-CDE2-4CD0-B518-65F81170F90C}" type="presParOf" srcId="{760A64F6-96FB-4DBB-8F8F-49C054B6CEF8}" destId="{593497BC-7156-4639-9E4D-017804FC2773}" srcOrd="0" destOrd="0" presId="urn:microsoft.com/office/officeart/2017/3/layout/HorizontalLabelsTimeline"/>
    <dgm:cxn modelId="{1A54B4EC-F5A6-4DDD-AE6E-9BC63027061F}" type="presParOf" srcId="{593497BC-7156-4639-9E4D-017804FC2773}" destId="{06BA8C40-E624-4F5B-8404-7B7D651CBAB1}" srcOrd="0" destOrd="0" presId="urn:microsoft.com/office/officeart/2017/3/layout/HorizontalLabelsTimeline"/>
    <dgm:cxn modelId="{C6D4C6A3-C408-42FE-AD2E-1AB457B83CD4}" type="presParOf" srcId="{593497BC-7156-4639-9E4D-017804FC2773}" destId="{18213B2B-B41B-4898-85E3-9D7565D3C138}" srcOrd="1" destOrd="0" presId="urn:microsoft.com/office/officeart/2017/3/layout/HorizontalLabelsTimeline"/>
    <dgm:cxn modelId="{797885EA-2739-408C-8B34-CB9C47513A5E}" type="presParOf" srcId="{18213B2B-B41B-4898-85E3-9D7565D3C138}" destId="{EE15174E-E0B2-404F-BCD6-86456E9D3392}" srcOrd="0" destOrd="0" presId="urn:microsoft.com/office/officeart/2017/3/layout/HorizontalLabelsTimeline"/>
    <dgm:cxn modelId="{8A786EBC-B445-420B-BBAF-EE5D00CB5D12}" type="presParOf" srcId="{18213B2B-B41B-4898-85E3-9D7565D3C138}" destId="{ED26316D-0E6B-41CB-AEC5-3F36CA9DC645}" srcOrd="1" destOrd="0" presId="urn:microsoft.com/office/officeart/2017/3/layout/HorizontalLabelsTimeline"/>
    <dgm:cxn modelId="{C1F23588-8E80-4944-AFAD-113BE33C37D0}" type="presParOf" srcId="{593497BC-7156-4639-9E4D-017804FC2773}" destId="{ACAD0319-C76D-409C-BB30-A36AE8084695}" srcOrd="2" destOrd="0" presId="urn:microsoft.com/office/officeart/2017/3/layout/HorizontalLabelsTimeline"/>
    <dgm:cxn modelId="{F69B7F0F-103C-45BA-966A-B605F2CBEB35}" type="presParOf" srcId="{593497BC-7156-4639-9E4D-017804FC2773}" destId="{40D168C7-A0F5-43D4-9E9E-C6EF5C687A37}" srcOrd="3" destOrd="0" presId="urn:microsoft.com/office/officeart/2017/3/layout/HorizontalLabelsTimeline"/>
    <dgm:cxn modelId="{798035A9-5574-4207-A7D7-9401C29D743E}" type="presParOf" srcId="{593497BC-7156-4639-9E4D-017804FC2773}" destId="{DADD8936-A2B1-4BD3-A5BC-C95A12C139CA}" srcOrd="4" destOrd="0" presId="urn:microsoft.com/office/officeart/2017/3/layout/HorizontalLabelsTimeline"/>
    <dgm:cxn modelId="{36AC7EAA-AB0E-4EBD-99BF-ECA23C24E321}" type="presParOf" srcId="{760A64F6-96FB-4DBB-8F8F-49C054B6CEF8}" destId="{9D72CE32-7F12-45AB-B220-8524566CDBD6}" srcOrd="1" destOrd="0" presId="urn:microsoft.com/office/officeart/2017/3/layout/HorizontalLabelsTimeline"/>
    <dgm:cxn modelId="{98F87D7C-0671-4A9D-AB75-B0DF27742FAD}" type="presParOf" srcId="{760A64F6-96FB-4DBB-8F8F-49C054B6CEF8}" destId="{14DF058C-5F1C-4A19-ACD9-9ACD85692887}" srcOrd="2" destOrd="0" presId="urn:microsoft.com/office/officeart/2017/3/layout/HorizontalLabelsTimeline"/>
    <dgm:cxn modelId="{BB425934-4DC0-4FD1-949A-A3FE77FF3089}" type="presParOf" srcId="{14DF058C-5F1C-4A19-ACD9-9ACD85692887}" destId="{C2876871-BAA1-48AD-A404-66B83B28B176}" srcOrd="0" destOrd="0" presId="urn:microsoft.com/office/officeart/2017/3/layout/HorizontalLabelsTimeline"/>
    <dgm:cxn modelId="{EE29238F-2DFF-413E-97C4-545C445E18A6}" type="presParOf" srcId="{14DF058C-5F1C-4A19-ACD9-9ACD85692887}" destId="{AFC8690F-31FA-4BD1-A374-0334DCC1ED60}" srcOrd="1" destOrd="0" presId="urn:microsoft.com/office/officeart/2017/3/layout/HorizontalLabelsTimeline"/>
    <dgm:cxn modelId="{3C73CACA-C486-4A17-9FA2-236752829C79}" type="presParOf" srcId="{AFC8690F-31FA-4BD1-A374-0334DCC1ED60}" destId="{5E65DB4F-3A8A-4749-983F-FD102CC7B87E}" srcOrd="0" destOrd="0" presId="urn:microsoft.com/office/officeart/2017/3/layout/HorizontalLabelsTimeline"/>
    <dgm:cxn modelId="{C0F400E1-D924-43DE-B3E2-DEA416A0D52D}" type="presParOf" srcId="{AFC8690F-31FA-4BD1-A374-0334DCC1ED60}" destId="{A65271CE-66D3-4D76-A69F-AC8A9F5FC853}" srcOrd="1" destOrd="0" presId="urn:microsoft.com/office/officeart/2017/3/layout/HorizontalLabelsTimeline"/>
    <dgm:cxn modelId="{ABB6A8A7-48C1-4E80-A6E0-7238E072BC63}" type="presParOf" srcId="{14DF058C-5F1C-4A19-ACD9-9ACD85692887}" destId="{564959BA-43FC-47AF-AA82-D63377770088}" srcOrd="2" destOrd="0" presId="urn:microsoft.com/office/officeart/2017/3/layout/HorizontalLabelsTimeline"/>
    <dgm:cxn modelId="{D6DDE4FE-A530-4D94-AB17-29C5229A9DF8}" type="presParOf" srcId="{14DF058C-5F1C-4A19-ACD9-9ACD85692887}" destId="{9203D0B1-BD1A-41E1-B45E-8A655616ABFA}" srcOrd="3" destOrd="0" presId="urn:microsoft.com/office/officeart/2017/3/layout/HorizontalLabelsTimeline"/>
    <dgm:cxn modelId="{00DD3802-E96B-44C3-AC5A-495F91442703}" type="presParOf" srcId="{14DF058C-5F1C-4A19-ACD9-9ACD85692887}" destId="{DECB4713-C649-431F-AF70-EFE0DEDC7132}" srcOrd="4" destOrd="0" presId="urn:microsoft.com/office/officeart/2017/3/layout/HorizontalLabelsTimeline"/>
    <dgm:cxn modelId="{1D14A29F-F407-46B7-929E-FB5098DFA22C}" type="presParOf" srcId="{760A64F6-96FB-4DBB-8F8F-49C054B6CEF8}" destId="{678CDE1F-3375-48CF-8995-22830ED5274A}" srcOrd="3" destOrd="0" presId="urn:microsoft.com/office/officeart/2017/3/layout/HorizontalLabelsTimeline"/>
    <dgm:cxn modelId="{896DCFDA-8913-49B8-B8DE-B71D5C621B76}" type="presParOf" srcId="{760A64F6-96FB-4DBB-8F8F-49C054B6CEF8}" destId="{0D62D73B-1CAC-4580-895B-C08982C8D955}" srcOrd="4" destOrd="0" presId="urn:microsoft.com/office/officeart/2017/3/layout/HorizontalLabelsTimeline"/>
    <dgm:cxn modelId="{B68E8452-0537-4FF1-A633-B3EC44B761BB}" type="presParOf" srcId="{0D62D73B-1CAC-4580-895B-C08982C8D955}" destId="{6A5B124B-0D80-4E89-8EB2-A245AF1A9C58}" srcOrd="0" destOrd="0" presId="urn:microsoft.com/office/officeart/2017/3/layout/HorizontalLabelsTimeline"/>
    <dgm:cxn modelId="{116D02FA-0539-4177-A793-E34F4EE70CC2}" type="presParOf" srcId="{0D62D73B-1CAC-4580-895B-C08982C8D955}" destId="{F205DEAA-031C-4406-B875-6C30062D4066}" srcOrd="1" destOrd="0" presId="urn:microsoft.com/office/officeart/2017/3/layout/HorizontalLabelsTimeline"/>
    <dgm:cxn modelId="{A89FC992-9C93-4007-8A94-E8A0B3A1C8DB}" type="presParOf" srcId="{F205DEAA-031C-4406-B875-6C30062D4066}" destId="{6F94997C-C53D-45B7-84B1-E277A3C92E0C}" srcOrd="0" destOrd="0" presId="urn:microsoft.com/office/officeart/2017/3/layout/HorizontalLabelsTimeline"/>
    <dgm:cxn modelId="{45914209-F826-481C-8BF5-669BDC19EB04}" type="presParOf" srcId="{F205DEAA-031C-4406-B875-6C30062D4066}" destId="{B2AF5297-871A-4510-996E-16F037C84269}" srcOrd="1" destOrd="0" presId="urn:microsoft.com/office/officeart/2017/3/layout/HorizontalLabelsTimeline"/>
    <dgm:cxn modelId="{40982743-B5A2-41BA-80D2-41C805E9133F}" type="presParOf" srcId="{0D62D73B-1CAC-4580-895B-C08982C8D955}" destId="{C4BBDBF8-54C8-41A7-BCC8-37035FFDA117}" srcOrd="2" destOrd="0" presId="urn:microsoft.com/office/officeart/2017/3/layout/HorizontalLabelsTimeline"/>
    <dgm:cxn modelId="{5CA97219-283D-4C01-8028-6C467D779BAA}" type="presParOf" srcId="{0D62D73B-1CAC-4580-895B-C08982C8D955}" destId="{86B263E6-B8BF-4AF9-9D9E-A7C28327C006}" srcOrd="3" destOrd="0" presId="urn:microsoft.com/office/officeart/2017/3/layout/HorizontalLabelsTimeline"/>
    <dgm:cxn modelId="{397227F0-8B27-4F24-B431-583640F127C4}" type="presParOf" srcId="{0D62D73B-1CAC-4580-895B-C08982C8D955}" destId="{ABDFF677-F0DA-456E-8C5C-B8FE6F6886FA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D1534-4789-4BC7-9813-02C5BF047E23}">
      <dsp:nvSpPr>
        <dsp:cNvPr id="0" name=""/>
        <dsp:cNvSpPr/>
      </dsp:nvSpPr>
      <dsp:spPr>
        <a:xfrm>
          <a:off x="0" y="1371600"/>
          <a:ext cx="831286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A8C40-E624-4F5B-8404-7B7D651CBAB1}">
      <dsp:nvSpPr>
        <dsp:cNvPr id="0" name=""/>
        <dsp:cNvSpPr/>
      </dsp:nvSpPr>
      <dsp:spPr>
        <a:xfrm>
          <a:off x="249386" y="850392"/>
          <a:ext cx="3657661" cy="329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1974</a:t>
          </a:r>
        </a:p>
      </dsp:txBody>
      <dsp:txXfrm>
        <a:off x="249386" y="850392"/>
        <a:ext cx="3657661" cy="329184"/>
      </dsp:txXfrm>
    </dsp:sp>
    <dsp:sp modelId="{EE15174E-E0B2-404F-BCD6-86456E9D3392}">
      <dsp:nvSpPr>
        <dsp:cNvPr id="0" name=""/>
        <dsp:cNvSpPr/>
      </dsp:nvSpPr>
      <dsp:spPr>
        <a:xfrm>
          <a:off x="249386" y="218178"/>
          <a:ext cx="3657661" cy="632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hlinkClick xmlns:r="http://schemas.openxmlformats.org/officeDocument/2006/relationships" r:id="rId1"/>
            </a:rPr>
            <a:t>ILLIAC IV  </a:t>
          </a:r>
          <a:r>
            <a:rPr lang="en-US" sz="1200" kern="1200" dirty="0"/>
            <a:t>(Dan </a:t>
          </a:r>
          <a:r>
            <a:rPr lang="en-US" sz="1200" kern="1200" dirty="0" err="1"/>
            <a:t>Slotnik</a:t>
          </a:r>
          <a:r>
            <a:rPr lang="en-US" sz="1200" kern="1200" dirty="0"/>
            <a:t>, UIUC)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Array processor 64 SIMD processors, one control unit</a:t>
          </a:r>
        </a:p>
      </dsp:txBody>
      <dsp:txXfrm>
        <a:off x="249386" y="218178"/>
        <a:ext cx="3657661" cy="632213"/>
      </dsp:txXfrm>
    </dsp:sp>
    <dsp:sp modelId="{ACAD0319-C76D-409C-BB30-A36AE8084695}">
      <dsp:nvSpPr>
        <dsp:cNvPr id="0" name=""/>
        <dsp:cNvSpPr/>
      </dsp:nvSpPr>
      <dsp:spPr>
        <a:xfrm>
          <a:off x="2078216" y="1179576"/>
          <a:ext cx="0" cy="192024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76871-BAA1-48AD-A404-66B83B28B176}">
      <dsp:nvSpPr>
        <dsp:cNvPr id="0" name=""/>
        <dsp:cNvSpPr/>
      </dsp:nvSpPr>
      <dsp:spPr>
        <a:xfrm>
          <a:off x="2327602" y="1563624"/>
          <a:ext cx="3657661" cy="329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1975</a:t>
          </a:r>
        </a:p>
      </dsp:txBody>
      <dsp:txXfrm>
        <a:off x="2327602" y="1563624"/>
        <a:ext cx="3657661" cy="329184"/>
      </dsp:txXfrm>
    </dsp:sp>
    <dsp:sp modelId="{5E65DB4F-3A8A-4749-983F-FD102CC7B87E}">
      <dsp:nvSpPr>
        <dsp:cNvPr id="0" name=""/>
        <dsp:cNvSpPr/>
      </dsp:nvSpPr>
      <dsp:spPr>
        <a:xfrm>
          <a:off x="2327602" y="1892808"/>
          <a:ext cx="3657661" cy="8084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hlinkClick xmlns:r="http://schemas.openxmlformats.org/officeDocument/2006/relationships" r:id="rId2"/>
            </a:rPr>
            <a:t>Cray-1 (</a:t>
          </a:r>
          <a:r>
            <a:rPr lang="en-US" sz="1200" kern="1200" dirty="0"/>
            <a:t>Seymour Cray)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Vector processor, vector registers, heavily pipelined ALUs, load-store instruction set</a:t>
          </a:r>
        </a:p>
      </dsp:txBody>
      <dsp:txXfrm>
        <a:off x="2327602" y="1892808"/>
        <a:ext cx="3657661" cy="808403"/>
      </dsp:txXfrm>
    </dsp:sp>
    <dsp:sp modelId="{564959BA-43FC-47AF-AA82-D63377770088}">
      <dsp:nvSpPr>
        <dsp:cNvPr id="0" name=""/>
        <dsp:cNvSpPr/>
      </dsp:nvSpPr>
      <dsp:spPr>
        <a:xfrm>
          <a:off x="4156433" y="1371599"/>
          <a:ext cx="0" cy="192024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168C7-A0F5-43D4-9E9E-C6EF5C687A37}">
      <dsp:nvSpPr>
        <dsp:cNvPr id="0" name=""/>
        <dsp:cNvSpPr/>
      </dsp:nvSpPr>
      <dsp:spPr>
        <a:xfrm rot="2700000">
          <a:off x="2056879" y="1350262"/>
          <a:ext cx="42674" cy="42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3D0B1-BD1A-41E1-B45E-8A655616ABFA}">
      <dsp:nvSpPr>
        <dsp:cNvPr id="0" name=""/>
        <dsp:cNvSpPr/>
      </dsp:nvSpPr>
      <dsp:spPr>
        <a:xfrm rot="2700000">
          <a:off x="4135096" y="1350262"/>
          <a:ext cx="42674" cy="42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B124B-0D80-4E89-8EB2-A245AF1A9C58}">
      <dsp:nvSpPr>
        <dsp:cNvPr id="0" name=""/>
        <dsp:cNvSpPr/>
      </dsp:nvSpPr>
      <dsp:spPr>
        <a:xfrm>
          <a:off x="4405819" y="850392"/>
          <a:ext cx="3657661" cy="3291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1985</a:t>
          </a:r>
        </a:p>
      </dsp:txBody>
      <dsp:txXfrm>
        <a:off x="4405819" y="850392"/>
        <a:ext cx="3657661" cy="329184"/>
      </dsp:txXfrm>
    </dsp:sp>
    <dsp:sp modelId="{6F94997C-C53D-45B7-84B1-E277A3C92E0C}">
      <dsp:nvSpPr>
        <dsp:cNvPr id="0" name=""/>
        <dsp:cNvSpPr/>
      </dsp:nvSpPr>
      <dsp:spPr>
        <a:xfrm>
          <a:off x="4405819" y="0"/>
          <a:ext cx="3657661" cy="85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hlinkClick xmlns:r="http://schemas.openxmlformats.org/officeDocument/2006/relationships" r:id="rId3"/>
            </a:rPr>
            <a:t>Connection machine </a:t>
          </a:r>
          <a:r>
            <a:rPr lang="en-US" sz="1200" kern="1200" dirty="0"/>
            <a:t>(Danny Hillis, MIT)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Array processor, one-bit processor, hypercube network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Later versions became MIMD processors</a:t>
          </a:r>
        </a:p>
      </dsp:txBody>
      <dsp:txXfrm>
        <a:off x="4405819" y="0"/>
        <a:ext cx="3657661" cy="850392"/>
      </dsp:txXfrm>
    </dsp:sp>
    <dsp:sp modelId="{C4BBDBF8-54C8-41A7-BCC8-37035FFDA117}">
      <dsp:nvSpPr>
        <dsp:cNvPr id="0" name=""/>
        <dsp:cNvSpPr/>
      </dsp:nvSpPr>
      <dsp:spPr>
        <a:xfrm>
          <a:off x="6234650" y="1179576"/>
          <a:ext cx="0" cy="192024"/>
        </a:xfrm>
        <a:prstGeom prst="line">
          <a:avLst/>
        </a:pr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263E6-B8BF-4AF9-9D9E-A7C28327C006}">
      <dsp:nvSpPr>
        <dsp:cNvPr id="0" name=""/>
        <dsp:cNvSpPr/>
      </dsp:nvSpPr>
      <dsp:spPr>
        <a:xfrm rot="2700000">
          <a:off x="6213313" y="1350262"/>
          <a:ext cx="42674" cy="426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1B1A43-9C49-482F-B51D-2F9240D9ED5E}" type="datetimeFigureOut">
              <a:rPr lang="en-US" smtClean="0">
                <a:latin typeface="Calibri Light" panose="020F0302020204030204" pitchFamily="34" charset="0"/>
              </a:rPr>
              <a:t>4/4/2026</a:t>
            </a:fld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ED7EEFA-CC8E-4647-9423-03C225607AFD}" type="slidenum">
              <a:rPr lang="en-US" smtClean="0">
                <a:latin typeface="Calibri Light" panose="020F0302020204030204" pitchFamily="34" charset="0"/>
              </a:rPr>
              <a:t>‹#›</a:t>
            </a:fld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73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00E81C00-29AC-4E2D-A4FE-35BEB967C637}" type="datetimeFigureOut">
              <a:rPr lang="en-US" smtClean="0"/>
              <a:pPr/>
              <a:t>4/4/2026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5F71A37A-88E0-416B-A8CB-BE307AB31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7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26221-E392-4D4E-8214-CE8AA0888D00}" type="slidenum">
              <a:rPr lang="en-US"/>
              <a:pPr/>
              <a:t>13</a:t>
            </a:fld>
            <a:endParaRPr lang="en-US"/>
          </a:p>
        </p:txBody>
      </p:sp>
      <p:sp>
        <p:nvSpPr>
          <p:cNvPr id="1474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47459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3F921-4A06-D909-E2ED-79F9C79B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E6A7F8-935E-97AC-F24C-4DCAFA0D5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DC73-B49A-4D9D-B122-2C4FEB7423F0}" type="slidenum">
              <a:rPr lang="en-US"/>
              <a:pPr/>
              <a:t>59</a:t>
            </a:fld>
            <a:endParaRPr 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7F54F985-F3A8-14F4-AB0D-228FBE051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28D9BD76-7674-4DE3-8502-E54591A6D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928" y="4559708"/>
            <a:ext cx="5367346" cy="4321279"/>
          </a:xfrm>
        </p:spPr>
        <p:txBody>
          <a:bodyPr/>
          <a:lstStyle/>
          <a:p>
            <a:r>
              <a:rPr lang="en-US" altLang="zh-TW"/>
              <a:t>Mention that we’re limited from large tile sizes by thread context maximums.</a:t>
            </a:r>
          </a:p>
        </p:txBody>
      </p:sp>
    </p:spTree>
    <p:extLst>
      <p:ext uri="{BB962C8B-B14F-4D97-AF65-F5344CB8AC3E}">
        <p14:creationId xmlns:p14="http://schemas.microsoft.com/office/powerpoint/2010/main" val="214438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00A3-FAC6-9FDC-E2AF-EEEE4C34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8E4C84-DE3E-CED5-3CA2-01250EFBC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DC73-B49A-4D9D-B122-2C4FEB7423F0}" type="slidenum">
              <a:rPr lang="en-US"/>
              <a:pPr/>
              <a:t>60</a:t>
            </a:fld>
            <a:endParaRPr 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8A150E68-5BC5-445D-2EAD-31FFDE816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3BE55846-A9CA-DAD0-D8E6-C464E42D0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928" y="4559708"/>
            <a:ext cx="5367346" cy="4321279"/>
          </a:xfrm>
        </p:spPr>
        <p:txBody>
          <a:bodyPr/>
          <a:lstStyle/>
          <a:p>
            <a:r>
              <a:rPr lang="en-US" altLang="zh-TW"/>
              <a:t>Mention that we’re limited from large tile sizes by thread context maximums.</a:t>
            </a:r>
          </a:p>
        </p:txBody>
      </p:sp>
    </p:spTree>
    <p:extLst>
      <p:ext uri="{BB962C8B-B14F-4D97-AF65-F5344CB8AC3E}">
        <p14:creationId xmlns:p14="http://schemas.microsoft.com/office/powerpoint/2010/main" val="3983213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D9260-8D33-409E-658D-34F24B4A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F0D07A-DE14-BE13-B126-70546509E7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DC73-B49A-4D9D-B122-2C4FEB7423F0}" type="slidenum">
              <a:rPr lang="en-US"/>
              <a:pPr/>
              <a:t>61</a:t>
            </a:fld>
            <a:endParaRPr 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006B75AA-BC0E-D4F2-C4E0-54DE2050CB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D54A4D61-8BEF-DA0C-AA6E-A185EDE5A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928" y="4559708"/>
            <a:ext cx="5367346" cy="4321279"/>
          </a:xfrm>
        </p:spPr>
        <p:txBody>
          <a:bodyPr/>
          <a:lstStyle/>
          <a:p>
            <a:r>
              <a:rPr lang="en-US" altLang="zh-TW"/>
              <a:t>Mention that we’re limited from large tile sizes by thread context maximums.</a:t>
            </a:r>
          </a:p>
        </p:txBody>
      </p:sp>
    </p:spTree>
    <p:extLst>
      <p:ext uri="{BB962C8B-B14F-4D97-AF65-F5344CB8AC3E}">
        <p14:creationId xmlns:p14="http://schemas.microsoft.com/office/powerpoint/2010/main" val="1119918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0097626" indent="-3961432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22EE9DC-EBD7-459F-AE9E-CD2A68D0769B}" type="slidenum">
              <a:rPr lang="en-US" sz="1300">
                <a:latin typeface="Calibri Light" panose="020F0302020204030204" pitchFamily="34" charset="0"/>
              </a:rPr>
              <a:pPr eaLnBrk="1" hangingPunct="1"/>
              <a:t>67</a:t>
            </a:fld>
            <a:endParaRPr lang="en-US" sz="1300" dirty="0">
              <a:latin typeface="Calibri Light" panose="020F0302020204030204" pitchFamily="34" charset="0"/>
            </a:endParaRPr>
          </a:p>
        </p:txBody>
      </p:sp>
      <p:sp>
        <p:nvSpPr>
          <p:cNvPr id="27651" name="Text Box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Text Box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64847"/>
            <a:endParaRPr lang="en-US" dirty="0">
              <a:latin typeface="Calibri Light" panose="020F03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39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00E4F-048D-4FCA-8A43-C7335398FF64}" type="slidenum">
              <a:rPr lang="en-US"/>
              <a:pPr/>
              <a:t>70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582" y="4561352"/>
            <a:ext cx="5364038" cy="4319636"/>
          </a:xfrm>
        </p:spPr>
        <p:txBody>
          <a:bodyPr/>
          <a:lstStyle/>
          <a:p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459968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8D58B-E620-4962-B3AB-D9EC5BD3B2C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38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8D58B-E620-4962-B3AB-D9EC5BD3B2C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1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8D58B-E620-4962-B3AB-D9EC5BD3B2C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536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C3110-166B-4671-B50A-A24216291C52}" type="slidenum">
              <a:rPr lang="zh-TW" altLang="en-US"/>
              <a:pPr/>
              <a:t>86</a:t>
            </a:fld>
            <a:endParaRPr lang="en-US" altLang="zh-TW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Atomic Operations?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76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CFC6D-1ACB-4923-8D09-7D3122B8FBFE}" type="slidenum">
              <a:rPr lang="en-US"/>
              <a:pPr/>
              <a:t>100</a:t>
            </a:fld>
            <a:endParaRPr lang="en-US"/>
          </a:p>
        </p:txBody>
      </p:sp>
      <p:sp>
        <p:nvSpPr>
          <p:cNvPr id="15360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03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2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AEBDD-57B7-4354-B1ED-68DB697B9999}" type="slidenum">
              <a:rPr lang="en-US"/>
              <a:pPr/>
              <a:t>17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928" y="4561352"/>
            <a:ext cx="5367346" cy="4319636"/>
          </a:xfrm>
        </p:spPr>
        <p:txBody>
          <a:bodyPr lIns="96557" tIns="48279" rIns="96557" bIns="4827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AEB6FA-ACE4-4170-AE03-34C819A12D79}" type="slidenum">
              <a:rPr lang="en-US"/>
              <a:pPr/>
              <a:t>101</a:t>
            </a:fld>
            <a:endParaRPr lang="en-US"/>
          </a:p>
        </p:txBody>
      </p:sp>
      <p:sp>
        <p:nvSpPr>
          <p:cNvPr id="15565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5651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1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FD3CF-4395-4BC6-A127-D0C4D208AD0C}" type="slidenum">
              <a:rPr lang="en-US"/>
              <a:pPr/>
              <a:t>103</a:t>
            </a:fld>
            <a:endParaRPr lang="en-US"/>
          </a:p>
        </p:txBody>
      </p:sp>
      <p:sp>
        <p:nvSpPr>
          <p:cNvPr id="1587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8723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08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A0244-69AB-4D16-80BA-6FEACFAF41B9}" type="slidenum">
              <a:rPr lang="en-US"/>
              <a:pPr/>
              <a:t>104</a:t>
            </a:fld>
            <a:endParaRPr lang="en-US"/>
          </a:p>
        </p:txBody>
      </p:sp>
      <p:sp>
        <p:nvSpPr>
          <p:cNvPr id="1607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60771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33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4CF86-0375-4805-9CF3-AE657A3BF8D4}" type="slidenum">
              <a:rPr lang="en-US"/>
              <a:pPr/>
              <a:t>105</a:t>
            </a:fld>
            <a:endParaRPr lang="en-US"/>
          </a:p>
        </p:txBody>
      </p:sp>
      <p:sp>
        <p:nvSpPr>
          <p:cNvPr id="1628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62819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86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C2859-3A5A-42D9-A181-139449336A11}" type="slidenum">
              <a:rPr lang="en-US"/>
              <a:pPr/>
              <a:t>106</a:t>
            </a:fld>
            <a:endParaRPr lang="en-US"/>
          </a:p>
        </p:txBody>
      </p:sp>
      <p:sp>
        <p:nvSpPr>
          <p:cNvPr id="16486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64867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10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1F440-7521-4AAA-9877-3299DB298B98}" type="slidenum">
              <a:rPr lang="en-US"/>
              <a:pPr/>
              <a:t>107</a:t>
            </a:fld>
            <a:endParaRPr lang="en-US"/>
          </a:p>
        </p:txBody>
      </p:sp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243452" y="720216"/>
            <a:ext cx="4828297" cy="36010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4854" tIns="47427" rIns="94854" bIns="47427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6915" name="Text Box 3"/>
          <p:cNvSpPr txBox="1">
            <a:spLocks noGrp="1" noChangeArrowheads="1"/>
          </p:cNvSpPr>
          <p:nvPr>
            <p:ph type="body"/>
          </p:nvPr>
        </p:nvSpPr>
        <p:spPr>
          <a:noFill/>
          <a:ln/>
        </p:spPr>
        <p:txBody>
          <a:bodyPr lIns="93360" tIns="48547" rIns="93360" bIns="48547"/>
          <a:lstStyle/>
          <a:p>
            <a:pPr defTabSz="466035">
              <a:spcBef>
                <a:spcPts val="467"/>
              </a:spcBef>
              <a:tabLst>
                <a:tab pos="0" algn="l"/>
                <a:tab pos="948537" algn="l"/>
                <a:tab pos="1897073" algn="l"/>
                <a:tab pos="2845610" algn="l"/>
                <a:tab pos="3794146" algn="l"/>
                <a:tab pos="4742683" algn="l"/>
                <a:tab pos="5691219" algn="l"/>
                <a:tab pos="6639756" algn="l"/>
                <a:tab pos="7588293" algn="l"/>
                <a:tab pos="8536829" algn="l"/>
                <a:tab pos="9485366" algn="l"/>
                <a:tab pos="1043390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6EEE9-F727-41EB-884F-1C9142F00C08}" type="slidenum">
              <a:rPr lang="en-US"/>
              <a:pPr/>
              <a:t>108</a:t>
            </a:fld>
            <a:endParaRPr lang="en-US"/>
          </a:p>
        </p:txBody>
      </p:sp>
      <p:sp>
        <p:nvSpPr>
          <p:cNvPr id="1689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68963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0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5B1B8-3ABF-40C5-B1A3-BFDDC1B4D550}" type="slidenum">
              <a:rPr lang="en-US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12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091C4F-37E3-49CB-A2E5-62DC14E32DEC}" type="slidenum">
              <a:rPr lang="en-US"/>
              <a:pPr/>
              <a:t>110</a:t>
            </a:fld>
            <a:endParaRPr lang="en-US"/>
          </a:p>
        </p:txBody>
      </p:sp>
      <p:sp>
        <p:nvSpPr>
          <p:cNvPr id="1720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72035" name="Rectangle 3"/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23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B8A41-1115-426E-8DF8-98BD64289CC4}" type="slidenum">
              <a:rPr lang="en-US"/>
              <a:pPr/>
              <a:t>28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WARP_SIZE </a:t>
            </a:r>
          </a:p>
        </p:txBody>
      </p:sp>
    </p:spTree>
    <p:extLst>
      <p:ext uri="{BB962C8B-B14F-4D97-AF65-F5344CB8AC3E}">
        <p14:creationId xmlns:p14="http://schemas.microsoft.com/office/powerpoint/2010/main" val="198476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00E4F-048D-4FCA-8A43-C7335398FF64}" type="slidenum">
              <a:rPr lang="en-US"/>
              <a:pPr/>
              <a:t>40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582" y="4561352"/>
            <a:ext cx="5364038" cy="4319636"/>
          </a:xfrm>
        </p:spPr>
        <p:txBody>
          <a:bodyPr/>
          <a:lstStyle/>
          <a:p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6817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DDAAA-7561-8A7E-1BB2-A0F3CBB1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FFDD25-AEE3-7702-89C4-0CDEF85AC0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CFC6D-1ACB-4923-8D09-7D3122B8FBF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F41A3864-698A-7520-5E46-DB3F453C118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422119B-A846-C9CB-98E7-E5459312CF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</p:spPr>
        <p:txBody>
          <a:bodyPr wrap="none" anchor="ctr"/>
          <a:lstStyle/>
          <a:p>
            <a:pPr defTabSz="46603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EDC73-B49A-4D9D-B122-2C4FEB7423F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928" y="4559708"/>
            <a:ext cx="5367346" cy="4321279"/>
          </a:xfrm>
        </p:spPr>
        <p:txBody>
          <a:bodyPr/>
          <a:lstStyle/>
          <a:p>
            <a:r>
              <a:rPr lang="en-US" altLang="zh-TW"/>
              <a:t>Mention that we’re limited from large tile sizes by thread context maximums.</a:t>
            </a:r>
          </a:p>
        </p:txBody>
      </p:sp>
    </p:spTree>
    <p:extLst>
      <p:ext uri="{BB962C8B-B14F-4D97-AF65-F5344CB8AC3E}">
        <p14:creationId xmlns:p14="http://schemas.microsoft.com/office/powerpoint/2010/main" val="74187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9C5E6-D252-C1B7-F2DA-8D4A1130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4124DF-CA6A-7EE5-8F55-833C1BC30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00E4F-048D-4FCA-8A43-C7335398FF6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5042C62E-074A-4B29-5879-EB7241DBB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B52C4D1F-424B-0C94-5FFB-27039F2F9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582" y="4561352"/>
            <a:ext cx="5364038" cy="4319636"/>
          </a:xfrm>
        </p:spPr>
        <p:txBody>
          <a:bodyPr/>
          <a:lstStyle/>
          <a:p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130594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A655A-C79B-5CB0-5206-BBED40813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5E12C9-3EE9-2A42-BE94-414801E523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00E4F-048D-4FCA-8A43-C7335398FF64}" type="slidenum">
              <a:rPr lang="en-US"/>
              <a:pPr/>
              <a:t>57</a:t>
            </a:fld>
            <a:endParaRPr lang="en-US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09095A6D-17AA-6F25-7650-B31790DBC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A37F4328-C5D8-0D63-0014-75EF752B1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582" y="4561352"/>
            <a:ext cx="5364038" cy="4319636"/>
          </a:xfrm>
        </p:spPr>
        <p:txBody>
          <a:bodyPr/>
          <a:lstStyle/>
          <a:p>
            <a:r>
              <a:rPr lang="en-US"/>
              <a:t>Global, constant, and texture memory spaces are persistent across kernels called by the same application.</a:t>
            </a:r>
          </a:p>
        </p:txBody>
      </p:sp>
    </p:spTree>
    <p:extLst>
      <p:ext uri="{BB962C8B-B14F-4D97-AF65-F5344CB8AC3E}">
        <p14:creationId xmlns:p14="http://schemas.microsoft.com/office/powerpoint/2010/main" val="2906116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648A1-4A16-CAFE-89B3-DF787D88F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F5C336E-BA49-5284-F33D-FD93A5170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EDC73-B49A-4D9D-B122-2C4FEB7423F0}" type="slidenum">
              <a:rPr lang="en-US"/>
              <a:pPr/>
              <a:t>58</a:t>
            </a:fld>
            <a:endParaRPr 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E34BD809-2B36-ECAD-8972-E58E51C5E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78F8EBCE-4079-9091-E64D-FBFAD952FC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3928" y="4559708"/>
            <a:ext cx="5367346" cy="4321279"/>
          </a:xfrm>
        </p:spPr>
        <p:txBody>
          <a:bodyPr/>
          <a:lstStyle/>
          <a:p>
            <a:r>
              <a:rPr lang="en-US" altLang="zh-TW"/>
              <a:t>Mention that we’re limited from large tile sizes by thread context maximums.</a:t>
            </a:r>
          </a:p>
        </p:txBody>
      </p:sp>
    </p:spTree>
    <p:extLst>
      <p:ext uri="{BB962C8B-B14F-4D97-AF65-F5344CB8AC3E}">
        <p14:creationId xmlns:p14="http://schemas.microsoft.com/office/powerpoint/2010/main" val="172340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2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9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8305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86200"/>
            <a:ext cx="8305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David Kirk/NVIDIA and Wen-mei W. Hwu, 2007-2009</a:t>
            </a:r>
          </a:p>
          <a:p>
            <a:r>
              <a:rPr lang="en-US"/>
              <a:t>ECE 498AL, University of Illinois, Urbana-Champaign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0CB5F4-E1B8-4ED5-9A9B-3D1B14EA35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24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8305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86200"/>
            <a:ext cx="8305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2733DC-6F36-46F1-B8A2-515A2EA77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6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40767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524000"/>
            <a:ext cx="40767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834508-F185-44B7-9AF5-0BE38071BA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2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0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3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7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1907-B564-490E-807D-65B2A8F20886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F5E1-69F9-410B-AF63-357A3DD4B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1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374F1907-B564-490E-807D-65B2A8F20886}" type="datetimeFigureOut">
              <a:rPr lang="en-US" smtClean="0"/>
              <a:pPr/>
              <a:t>4/4/2026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7DCF5E1-69F9-410B-AF63-357A3DD4B4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3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ahuy04.medium.com/the-operational-mechanism-of-cpu-gpu-acf6e7723b2b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ithmetic_logic_unit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medium.com/@smallfishbigsea/basic-concepts-in-gpu-computing-3388710e9239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uzzles.modular.com/introduction.html" TargetMode="External"/><Relationship Id="rId2" Type="http://schemas.openxmlformats.org/officeDocument/2006/relationships/hyperlink" Target="https://docs.modular.com/glossar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html/2507.10789v2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48862" TargetMode="External"/><Relationship Id="rId2" Type="http://schemas.openxmlformats.org/officeDocument/2006/relationships/hyperlink" Target="https://csg.csail.mit.edu/Dataflow/talks/DennisTalk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ciencedirect.com/science/article/pii/S0167819184901339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vidia.com/cuda/cuda-c-best-practices-guide/index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/>
              <a:t>NVIDIA GPUs </a:t>
            </a:r>
            <a:br>
              <a:rPr lang="en-US" sz="4000" dirty="0"/>
            </a:br>
            <a:r>
              <a:rPr lang="en-US" sz="4000" dirty="0"/>
              <a:t>and </a:t>
            </a:r>
            <a:br>
              <a:rPr lang="en-US" sz="4000" dirty="0"/>
            </a:br>
            <a:r>
              <a:rPr lang="en-US" sz="4000" dirty="0"/>
              <a:t>CUDA Programming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58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EEFA7-6C66-E378-60CB-C33366B8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571B8D-F131-F115-A0FD-9972E73C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AF7A1E-B8C5-3C16-CF6F-D4684649F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Baseline GPU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CUDA core only (no tensor cores)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Identical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Latency tolerance by context-switching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Warps: “liquid vectors”</a:t>
            </a:r>
            <a:br>
              <a:rPr lang="en-US" sz="4200" dirty="0"/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Co-scheduling of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Thread divergence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 accesses from warps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Optimization: think like a vector</a:t>
            </a:r>
            <a:br>
              <a:rPr lang="en-US" sz="4200" dirty="0"/>
            </a:br>
            <a:r>
              <a:rPr lang="en-US" sz="4200" dirty="0"/>
              <a:t>	</a:t>
            </a:r>
            <a:endParaRPr lang="en-US" sz="3800" dirty="0"/>
          </a:p>
          <a:p>
            <a:pPr marL="0" indent="0">
              <a:buNone/>
            </a:pPr>
            <a:r>
              <a:rPr lang="en-US" sz="4200" dirty="0"/>
              <a:t>Thread blocks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Shared-memory: software-controlled cache</a:t>
            </a:r>
            <a:br>
              <a:rPr lang="en-US" sz="4200" dirty="0"/>
            </a:br>
            <a:r>
              <a:rPr lang="en-US" sz="4200" dirty="0"/>
              <a:t>	</a:t>
            </a:r>
          </a:p>
          <a:p>
            <a:pPr marL="0" indent="0">
              <a:buNone/>
            </a:pPr>
            <a:r>
              <a:rPr lang="en-US" sz="4300" dirty="0"/>
              <a:t>Programming examples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Architecture Details</a:t>
            </a:r>
          </a:p>
          <a:p>
            <a:pPr lvl="1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5503E1-2DFF-8EDC-4B7C-FE0F92AE367D}"/>
              </a:ext>
            </a:extLst>
          </p:cNvPr>
          <p:cNvSpPr/>
          <p:nvPr/>
        </p:nvSpPr>
        <p:spPr>
          <a:xfrm>
            <a:off x="533400" y="1447800"/>
            <a:ext cx="5334000" cy="1371600"/>
          </a:xfrm>
          <a:prstGeom prst="rect">
            <a:avLst/>
          </a:prstGeom>
          <a:solidFill>
            <a:schemeClr val="accent1">
              <a:alpha val="7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505DD-5820-9B76-4F4A-53FAEE699F82}"/>
              </a:ext>
            </a:extLst>
          </p:cNvPr>
          <p:cNvSpPr txBox="1"/>
          <p:nvPr/>
        </p:nvSpPr>
        <p:spPr>
          <a:xfrm>
            <a:off x="552450" y="5993368"/>
            <a:ext cx="6477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Caveat: NVIDIA keeps changing hardware and programming model,</a:t>
            </a:r>
            <a:br>
              <a:rPr lang="en-US" dirty="0"/>
            </a:br>
            <a:r>
              <a:rPr lang="en-US" dirty="0"/>
              <a:t>so some information may be out </a:t>
            </a:r>
            <a:r>
              <a:rPr lang="en-US"/>
              <a:t>of date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407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9F18E-4C3E-4EC5-BBF4-360F97714FEA}" type="slidenum">
              <a:rPr lang="en-US"/>
              <a:pPr/>
              <a:t>100</a:t>
            </a:fld>
            <a:endParaRPr 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/>
              <a:t>Matrix Multiplication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307388" cy="4573588"/>
          </a:xfrm>
          <a:ln/>
        </p:spPr>
        <p:txBody>
          <a:bodyPr lIns="90000" tIns="46800" rIns="90000" bIns="46800"/>
          <a:lstStyle/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 simple matrix multiplication example that illustrates the basic features of memory and thread management in CUDA programs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Local, register and shared memory usage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Thread ID usage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Memory data transfer API between host and device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Assume square matrix for simplicity</a:t>
            </a:r>
          </a:p>
        </p:txBody>
      </p:sp>
    </p:spTree>
    <p:extLst>
      <p:ext uri="{BB962C8B-B14F-4D97-AF65-F5344CB8AC3E}">
        <p14:creationId xmlns:p14="http://schemas.microsoft.com/office/powerpoint/2010/main" val="422615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BFF00-B48E-4398-B3C6-308FD8228C94}" type="slidenum">
              <a:rPr lang="en-US"/>
              <a:pPr/>
              <a:t>101</a:t>
            </a:fld>
            <a:endParaRPr lang="en-US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23825"/>
            <a:ext cx="8686800" cy="1312863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Square Matrix Multiplication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940425" cy="2651125"/>
          </a:xfrm>
          <a:ln/>
        </p:spPr>
        <p:txBody>
          <a:bodyPr lIns="90000" tIns="46800" rIns="90000" bIns="46800">
            <a:normAutofit fontScale="92500" lnSpcReduction="10000"/>
          </a:bodyPr>
          <a:lstStyle/>
          <a:p>
            <a:pPr marL="457200" indent="-457200" defTabSz="449263">
              <a:spcBef>
                <a:spcPts val="600"/>
              </a:spcBef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/>
              <a:t>P = M * N of size </a:t>
            </a:r>
            <a:r>
              <a:rPr lang="en-US" sz="2400"/>
              <a:t>WIDTH x WIDTH</a:t>
            </a:r>
          </a:p>
          <a:p>
            <a:pPr marL="457200" indent="-457200" defTabSz="449263"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/>
              <a:t>Without tiling:</a:t>
            </a:r>
          </a:p>
          <a:p>
            <a:pPr marL="973138" lvl="1" indent="-401638" defTabSz="449263"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/>
              <a:t>One </a:t>
            </a:r>
            <a:r>
              <a:rPr lang="en-US">
                <a:solidFill>
                  <a:srgbClr val="FF6600"/>
                </a:solidFill>
              </a:rPr>
              <a:t>thread</a:t>
            </a:r>
            <a:r>
              <a:rPr lang="en-US"/>
              <a:t> calculates one element of P</a:t>
            </a:r>
          </a:p>
          <a:p>
            <a:pPr marL="973138" lvl="1" indent="-401638" defTabSz="449263">
              <a:buClr>
                <a:srgbClr val="3333CC"/>
              </a:buClr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>
                <a:solidFill>
                  <a:srgbClr val="3333CC"/>
                </a:solidFill>
              </a:rPr>
              <a:t>M and N are loaded </a:t>
            </a:r>
            <a:r>
              <a:rPr lang="en-US" sz="2000">
                <a:solidFill>
                  <a:srgbClr val="3333CC"/>
                </a:solidFill>
              </a:rPr>
              <a:t>WIDTH</a:t>
            </a:r>
            <a:r>
              <a:rPr lang="en-US">
                <a:solidFill>
                  <a:srgbClr val="3333CC"/>
                </a:solidFill>
              </a:rPr>
              <a:t> times</a:t>
            </a:r>
            <a:r>
              <a:rPr lang="en-US"/>
              <a:t> from global memory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884613" y="4075113"/>
            <a:ext cx="2468562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M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6397625" y="1560513"/>
            <a:ext cx="2468563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N</a:t>
            </a: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6397625" y="4075113"/>
            <a:ext cx="2468563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P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7769225" y="1560513"/>
            <a:ext cx="53975" cy="2468562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2" name="Line 8"/>
          <p:cNvSpPr>
            <a:spLocks noChangeShapeType="1"/>
          </p:cNvSpPr>
          <p:nvPr/>
        </p:nvSpPr>
        <p:spPr bwMode="auto">
          <a:xfrm>
            <a:off x="7824788" y="4029075"/>
            <a:ext cx="1587" cy="141763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3" name="Line 9"/>
          <p:cNvSpPr>
            <a:spLocks noChangeShapeType="1"/>
          </p:cNvSpPr>
          <p:nvPr/>
        </p:nvSpPr>
        <p:spPr bwMode="auto">
          <a:xfrm>
            <a:off x="7769225" y="3998913"/>
            <a:ext cx="1588" cy="141763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 flipH="1">
            <a:off x="6396038" y="6394450"/>
            <a:ext cx="2471737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3884613" y="5446713"/>
            <a:ext cx="2468562" cy="55562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7769225" y="5446713"/>
            <a:ext cx="55563" cy="53975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91440" rIns="0" bIns="0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>
            <a:off x="6342063" y="5446713"/>
            <a:ext cx="1417637" cy="158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>
            <a:off x="6342063" y="5500688"/>
            <a:ext cx="1417637" cy="158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39" name="Line 15"/>
          <p:cNvSpPr>
            <a:spLocks noChangeShapeType="1"/>
          </p:cNvSpPr>
          <p:nvPr/>
        </p:nvSpPr>
        <p:spPr bwMode="auto">
          <a:xfrm flipH="1" flipV="1">
            <a:off x="8713788" y="1555750"/>
            <a:ext cx="7937" cy="247173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 flipV="1">
            <a:off x="8713788" y="4073525"/>
            <a:ext cx="7937" cy="247173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H="1">
            <a:off x="3883025" y="6394450"/>
            <a:ext cx="2471738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4642" name="Text Box 18"/>
          <p:cNvSpPr txBox="1">
            <a:spLocks noChangeArrowheads="1"/>
          </p:cNvSpPr>
          <p:nvPr/>
        </p:nvSpPr>
        <p:spPr bwMode="auto">
          <a:xfrm rot="16200000">
            <a:off x="8424106" y="2718400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4643" name="Text Box 19"/>
          <p:cNvSpPr txBox="1">
            <a:spLocks noChangeArrowheads="1"/>
          </p:cNvSpPr>
          <p:nvPr/>
        </p:nvSpPr>
        <p:spPr bwMode="auto">
          <a:xfrm rot="16200000">
            <a:off x="8424106" y="5233000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4644" name="Text Box 20"/>
          <p:cNvSpPr txBox="1">
            <a:spLocks noChangeArrowheads="1"/>
          </p:cNvSpPr>
          <p:nvPr/>
        </p:nvSpPr>
        <p:spPr bwMode="auto">
          <a:xfrm>
            <a:off x="4948274" y="6205538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4645" name="Text Box 21"/>
          <p:cNvSpPr txBox="1">
            <a:spLocks noChangeArrowheads="1"/>
          </p:cNvSpPr>
          <p:nvPr/>
        </p:nvSpPr>
        <p:spPr bwMode="auto">
          <a:xfrm>
            <a:off x="7405724" y="6203950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2557356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1B751F-2905-4769-A72C-31696C484475}" type="slidenum">
              <a:rPr lang="en-US"/>
              <a:pPr/>
              <a:t>102</a:t>
            </a:fld>
            <a:endParaRPr lang="en-US"/>
          </a:p>
        </p:txBody>
      </p: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36576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41148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4572000" y="13716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2,0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41148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4114800" y="18288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1,1</a:t>
            </a: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4114800" y="13716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1,0</a:t>
            </a:r>
          </a:p>
        </p:txBody>
      </p:sp>
      <p:sp>
        <p:nvSpPr>
          <p:cNvPr id="156680" name="Rectangle 8"/>
          <p:cNvSpPr>
            <a:spLocks noChangeArrowheads="1"/>
          </p:cNvSpPr>
          <p:nvPr/>
        </p:nvSpPr>
        <p:spPr bwMode="auto">
          <a:xfrm>
            <a:off x="3657600" y="13716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0,0</a:t>
            </a:r>
          </a:p>
        </p:txBody>
      </p:sp>
      <p:sp>
        <p:nvSpPr>
          <p:cNvPr id="156681" name="Rectangle 9"/>
          <p:cNvSpPr>
            <a:spLocks noChangeArrowheads="1"/>
          </p:cNvSpPr>
          <p:nvPr/>
        </p:nvSpPr>
        <p:spPr bwMode="auto">
          <a:xfrm>
            <a:off x="3657600" y="18288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0,1</a:t>
            </a:r>
          </a:p>
        </p:txBody>
      </p:sp>
      <p:sp>
        <p:nvSpPr>
          <p:cNvPr id="156682" name="Rectangle 10"/>
          <p:cNvSpPr>
            <a:spLocks noChangeArrowheads="1"/>
          </p:cNvSpPr>
          <p:nvPr/>
        </p:nvSpPr>
        <p:spPr bwMode="auto">
          <a:xfrm>
            <a:off x="36576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83" name="Rectangle 11"/>
          <p:cNvSpPr>
            <a:spLocks noChangeArrowheads="1"/>
          </p:cNvSpPr>
          <p:nvPr/>
        </p:nvSpPr>
        <p:spPr bwMode="auto">
          <a:xfrm>
            <a:off x="5029200" y="13716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3,0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45720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85" name="Rectangle 13"/>
          <p:cNvSpPr>
            <a:spLocks noChangeArrowheads="1"/>
          </p:cNvSpPr>
          <p:nvPr/>
        </p:nvSpPr>
        <p:spPr bwMode="auto">
          <a:xfrm>
            <a:off x="45720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86" name="Rectangle 14"/>
          <p:cNvSpPr>
            <a:spLocks noChangeArrowheads="1"/>
          </p:cNvSpPr>
          <p:nvPr/>
        </p:nvSpPr>
        <p:spPr bwMode="auto">
          <a:xfrm>
            <a:off x="4572000" y="18288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2,1</a:t>
            </a:r>
          </a:p>
        </p:txBody>
      </p:sp>
      <p:sp>
        <p:nvSpPr>
          <p:cNvPr id="156687" name="Rectangle 15"/>
          <p:cNvSpPr>
            <a:spLocks noChangeArrowheads="1"/>
          </p:cNvSpPr>
          <p:nvPr/>
        </p:nvSpPr>
        <p:spPr bwMode="auto">
          <a:xfrm>
            <a:off x="50292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50292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>
            <a:off x="5029200" y="18288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3,1</a:t>
            </a:r>
          </a:p>
        </p:txBody>
      </p:sp>
      <p:sp>
        <p:nvSpPr>
          <p:cNvPr id="156690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Layout of a Matrix in C</a:t>
            </a:r>
          </a:p>
        </p:txBody>
      </p:sp>
      <p:sp>
        <p:nvSpPr>
          <p:cNvPr id="156691" name="Rectangle 19"/>
          <p:cNvSpPr>
            <a:spLocks noChangeArrowheads="1"/>
          </p:cNvSpPr>
          <p:nvPr/>
        </p:nvSpPr>
        <p:spPr bwMode="auto">
          <a:xfrm>
            <a:off x="9144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2" name="Rectangle 20"/>
          <p:cNvSpPr>
            <a:spLocks noChangeArrowheads="1"/>
          </p:cNvSpPr>
          <p:nvPr/>
        </p:nvSpPr>
        <p:spPr bwMode="auto">
          <a:xfrm>
            <a:off x="13716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3" name="Rectangle 21"/>
          <p:cNvSpPr>
            <a:spLocks noChangeArrowheads="1"/>
          </p:cNvSpPr>
          <p:nvPr/>
        </p:nvSpPr>
        <p:spPr bwMode="auto">
          <a:xfrm>
            <a:off x="18288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4" name="Rectangle 22"/>
          <p:cNvSpPr>
            <a:spLocks noChangeArrowheads="1"/>
          </p:cNvSpPr>
          <p:nvPr/>
        </p:nvSpPr>
        <p:spPr bwMode="auto">
          <a:xfrm>
            <a:off x="22860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5" name="Rectangle 23"/>
          <p:cNvSpPr>
            <a:spLocks noChangeArrowheads="1"/>
          </p:cNvSpPr>
          <p:nvPr/>
        </p:nvSpPr>
        <p:spPr bwMode="auto">
          <a:xfrm>
            <a:off x="27432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6" name="Rectangle 24"/>
          <p:cNvSpPr>
            <a:spLocks noChangeArrowheads="1"/>
          </p:cNvSpPr>
          <p:nvPr/>
        </p:nvSpPr>
        <p:spPr bwMode="auto">
          <a:xfrm>
            <a:off x="32004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7" name="Rectangle 25"/>
          <p:cNvSpPr>
            <a:spLocks noChangeArrowheads="1"/>
          </p:cNvSpPr>
          <p:nvPr/>
        </p:nvSpPr>
        <p:spPr bwMode="auto">
          <a:xfrm>
            <a:off x="36576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8" name="Rectangle 26"/>
          <p:cNvSpPr>
            <a:spLocks noChangeArrowheads="1"/>
          </p:cNvSpPr>
          <p:nvPr/>
        </p:nvSpPr>
        <p:spPr bwMode="auto">
          <a:xfrm>
            <a:off x="41148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699" name="Rectangle 27"/>
          <p:cNvSpPr>
            <a:spLocks noChangeArrowheads="1"/>
          </p:cNvSpPr>
          <p:nvPr/>
        </p:nvSpPr>
        <p:spPr bwMode="auto">
          <a:xfrm>
            <a:off x="45720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00" name="Rectangle 28"/>
          <p:cNvSpPr>
            <a:spLocks noChangeArrowheads="1"/>
          </p:cNvSpPr>
          <p:nvPr/>
        </p:nvSpPr>
        <p:spPr bwMode="auto">
          <a:xfrm>
            <a:off x="50292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01" name="Rectangle 29"/>
          <p:cNvSpPr>
            <a:spLocks noChangeArrowheads="1"/>
          </p:cNvSpPr>
          <p:nvPr/>
        </p:nvSpPr>
        <p:spPr bwMode="auto">
          <a:xfrm>
            <a:off x="54864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02" name="Rectangle 30"/>
          <p:cNvSpPr>
            <a:spLocks noChangeArrowheads="1"/>
          </p:cNvSpPr>
          <p:nvPr/>
        </p:nvSpPr>
        <p:spPr bwMode="auto">
          <a:xfrm>
            <a:off x="59436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03" name="Rectangle 31"/>
          <p:cNvSpPr>
            <a:spLocks noChangeArrowheads="1"/>
          </p:cNvSpPr>
          <p:nvPr/>
        </p:nvSpPr>
        <p:spPr bwMode="auto">
          <a:xfrm>
            <a:off x="1828800" y="46482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2,0</a:t>
            </a:r>
          </a:p>
        </p:txBody>
      </p:sp>
      <p:sp>
        <p:nvSpPr>
          <p:cNvPr id="156704" name="Rectangle 32"/>
          <p:cNvSpPr>
            <a:spLocks noChangeArrowheads="1"/>
          </p:cNvSpPr>
          <p:nvPr/>
        </p:nvSpPr>
        <p:spPr bwMode="auto">
          <a:xfrm>
            <a:off x="1371600" y="46482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1,0</a:t>
            </a:r>
          </a:p>
        </p:txBody>
      </p:sp>
      <p:sp>
        <p:nvSpPr>
          <p:cNvPr id="156705" name="Rectangle 33"/>
          <p:cNvSpPr>
            <a:spLocks noChangeArrowheads="1"/>
          </p:cNvSpPr>
          <p:nvPr/>
        </p:nvSpPr>
        <p:spPr bwMode="auto">
          <a:xfrm>
            <a:off x="914400" y="46482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0,0</a:t>
            </a:r>
          </a:p>
        </p:txBody>
      </p:sp>
      <p:sp>
        <p:nvSpPr>
          <p:cNvPr id="156706" name="Rectangle 34"/>
          <p:cNvSpPr>
            <a:spLocks noChangeArrowheads="1"/>
          </p:cNvSpPr>
          <p:nvPr/>
        </p:nvSpPr>
        <p:spPr bwMode="auto">
          <a:xfrm>
            <a:off x="2286000" y="4648200"/>
            <a:ext cx="457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latin typeface="Calibri Light" panose="020F0302020204030204" pitchFamily="34" charset="0"/>
              </a:rPr>
              <a:t>3,0</a:t>
            </a:r>
          </a:p>
        </p:txBody>
      </p:sp>
      <p:sp>
        <p:nvSpPr>
          <p:cNvPr id="156707" name="Rectangle 35"/>
          <p:cNvSpPr>
            <a:spLocks noChangeArrowheads="1"/>
          </p:cNvSpPr>
          <p:nvPr/>
        </p:nvSpPr>
        <p:spPr bwMode="auto">
          <a:xfrm>
            <a:off x="3200400" y="46482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1,1</a:t>
            </a:r>
          </a:p>
        </p:txBody>
      </p:sp>
      <p:sp>
        <p:nvSpPr>
          <p:cNvPr id="156708" name="Rectangle 36"/>
          <p:cNvSpPr>
            <a:spLocks noChangeArrowheads="1"/>
          </p:cNvSpPr>
          <p:nvPr/>
        </p:nvSpPr>
        <p:spPr bwMode="auto">
          <a:xfrm>
            <a:off x="2743200" y="46482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0,1</a:t>
            </a:r>
          </a:p>
        </p:txBody>
      </p:sp>
      <p:sp>
        <p:nvSpPr>
          <p:cNvPr id="156709" name="Rectangle 37"/>
          <p:cNvSpPr>
            <a:spLocks noChangeArrowheads="1"/>
          </p:cNvSpPr>
          <p:nvPr/>
        </p:nvSpPr>
        <p:spPr bwMode="auto">
          <a:xfrm>
            <a:off x="3657600" y="46482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2,1</a:t>
            </a:r>
          </a:p>
        </p:txBody>
      </p:sp>
      <p:sp>
        <p:nvSpPr>
          <p:cNvPr id="156710" name="Rectangle 38"/>
          <p:cNvSpPr>
            <a:spLocks noChangeArrowheads="1"/>
          </p:cNvSpPr>
          <p:nvPr/>
        </p:nvSpPr>
        <p:spPr bwMode="auto">
          <a:xfrm>
            <a:off x="4114800" y="4648200"/>
            <a:ext cx="4572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3,1</a:t>
            </a:r>
          </a:p>
        </p:txBody>
      </p:sp>
      <p:sp>
        <p:nvSpPr>
          <p:cNvPr id="156711" name="Rectangle 39"/>
          <p:cNvSpPr>
            <a:spLocks noChangeArrowheads="1"/>
          </p:cNvSpPr>
          <p:nvPr/>
        </p:nvSpPr>
        <p:spPr bwMode="auto">
          <a:xfrm>
            <a:off x="5029200" y="46482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1,2</a:t>
            </a:r>
          </a:p>
        </p:txBody>
      </p:sp>
      <p:sp>
        <p:nvSpPr>
          <p:cNvPr id="156712" name="Rectangle 40"/>
          <p:cNvSpPr>
            <a:spLocks noChangeArrowheads="1"/>
          </p:cNvSpPr>
          <p:nvPr/>
        </p:nvSpPr>
        <p:spPr bwMode="auto">
          <a:xfrm>
            <a:off x="4572000" y="46482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0,2</a:t>
            </a:r>
          </a:p>
        </p:txBody>
      </p:sp>
      <p:sp>
        <p:nvSpPr>
          <p:cNvPr id="156713" name="Rectangle 41"/>
          <p:cNvSpPr>
            <a:spLocks noChangeArrowheads="1"/>
          </p:cNvSpPr>
          <p:nvPr/>
        </p:nvSpPr>
        <p:spPr bwMode="auto">
          <a:xfrm>
            <a:off x="5486400" y="46482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2,2</a:t>
            </a:r>
          </a:p>
        </p:txBody>
      </p:sp>
      <p:sp>
        <p:nvSpPr>
          <p:cNvPr id="156714" name="Rectangle 42"/>
          <p:cNvSpPr>
            <a:spLocks noChangeArrowheads="1"/>
          </p:cNvSpPr>
          <p:nvPr/>
        </p:nvSpPr>
        <p:spPr bwMode="auto">
          <a:xfrm>
            <a:off x="5943600" y="46482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3,2</a:t>
            </a:r>
          </a:p>
        </p:txBody>
      </p:sp>
      <p:sp>
        <p:nvSpPr>
          <p:cNvPr id="156715" name="Rectangle 43"/>
          <p:cNvSpPr>
            <a:spLocks noChangeArrowheads="1"/>
          </p:cNvSpPr>
          <p:nvPr/>
        </p:nvSpPr>
        <p:spPr bwMode="auto">
          <a:xfrm>
            <a:off x="36576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16" name="Rectangle 44"/>
          <p:cNvSpPr>
            <a:spLocks noChangeArrowheads="1"/>
          </p:cNvSpPr>
          <p:nvPr/>
        </p:nvSpPr>
        <p:spPr bwMode="auto">
          <a:xfrm>
            <a:off x="41148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17" name="Rectangle 45"/>
          <p:cNvSpPr>
            <a:spLocks noChangeArrowheads="1"/>
          </p:cNvSpPr>
          <p:nvPr/>
        </p:nvSpPr>
        <p:spPr bwMode="auto">
          <a:xfrm>
            <a:off x="45720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18" name="Rectangle 46"/>
          <p:cNvSpPr>
            <a:spLocks noChangeArrowheads="1"/>
          </p:cNvSpPr>
          <p:nvPr/>
        </p:nvSpPr>
        <p:spPr bwMode="auto">
          <a:xfrm>
            <a:off x="5029200" y="22860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19" name="Rectangle 47"/>
          <p:cNvSpPr>
            <a:spLocks noChangeArrowheads="1"/>
          </p:cNvSpPr>
          <p:nvPr/>
        </p:nvSpPr>
        <p:spPr bwMode="auto">
          <a:xfrm>
            <a:off x="4114800" y="22860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1,2</a:t>
            </a:r>
          </a:p>
        </p:txBody>
      </p:sp>
      <p:sp>
        <p:nvSpPr>
          <p:cNvPr id="156720" name="Rectangle 48"/>
          <p:cNvSpPr>
            <a:spLocks noChangeArrowheads="1"/>
          </p:cNvSpPr>
          <p:nvPr/>
        </p:nvSpPr>
        <p:spPr bwMode="auto">
          <a:xfrm>
            <a:off x="3657600" y="22860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0,2</a:t>
            </a:r>
          </a:p>
        </p:txBody>
      </p:sp>
      <p:sp>
        <p:nvSpPr>
          <p:cNvPr id="156721" name="Rectangle 49"/>
          <p:cNvSpPr>
            <a:spLocks noChangeArrowheads="1"/>
          </p:cNvSpPr>
          <p:nvPr/>
        </p:nvSpPr>
        <p:spPr bwMode="auto">
          <a:xfrm>
            <a:off x="4572000" y="22860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2,2</a:t>
            </a:r>
          </a:p>
        </p:txBody>
      </p:sp>
      <p:sp>
        <p:nvSpPr>
          <p:cNvPr id="156722" name="Rectangle 50"/>
          <p:cNvSpPr>
            <a:spLocks noChangeArrowheads="1"/>
          </p:cNvSpPr>
          <p:nvPr/>
        </p:nvSpPr>
        <p:spPr bwMode="auto">
          <a:xfrm>
            <a:off x="5029200" y="2286000"/>
            <a:ext cx="457200" cy="4572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3,2</a:t>
            </a:r>
          </a:p>
        </p:txBody>
      </p:sp>
      <p:sp>
        <p:nvSpPr>
          <p:cNvPr id="156723" name="Rectangle 51"/>
          <p:cNvSpPr>
            <a:spLocks noChangeArrowheads="1"/>
          </p:cNvSpPr>
          <p:nvPr/>
        </p:nvSpPr>
        <p:spPr bwMode="auto">
          <a:xfrm>
            <a:off x="36576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24" name="Rectangle 52"/>
          <p:cNvSpPr>
            <a:spLocks noChangeArrowheads="1"/>
          </p:cNvSpPr>
          <p:nvPr/>
        </p:nvSpPr>
        <p:spPr bwMode="auto">
          <a:xfrm>
            <a:off x="41148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25" name="Rectangle 53"/>
          <p:cNvSpPr>
            <a:spLocks noChangeArrowheads="1"/>
          </p:cNvSpPr>
          <p:nvPr/>
        </p:nvSpPr>
        <p:spPr bwMode="auto">
          <a:xfrm>
            <a:off x="45720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26" name="Rectangle 54"/>
          <p:cNvSpPr>
            <a:spLocks noChangeArrowheads="1"/>
          </p:cNvSpPr>
          <p:nvPr/>
        </p:nvSpPr>
        <p:spPr bwMode="auto">
          <a:xfrm>
            <a:off x="5029200" y="2743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27" name="Rectangle 55"/>
          <p:cNvSpPr>
            <a:spLocks noChangeArrowheads="1"/>
          </p:cNvSpPr>
          <p:nvPr/>
        </p:nvSpPr>
        <p:spPr bwMode="auto">
          <a:xfrm>
            <a:off x="4114800" y="2743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1,3</a:t>
            </a:r>
          </a:p>
        </p:txBody>
      </p:sp>
      <p:sp>
        <p:nvSpPr>
          <p:cNvPr id="156728" name="Rectangle 56"/>
          <p:cNvSpPr>
            <a:spLocks noChangeArrowheads="1"/>
          </p:cNvSpPr>
          <p:nvPr/>
        </p:nvSpPr>
        <p:spPr bwMode="auto">
          <a:xfrm>
            <a:off x="3657600" y="2743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0,3</a:t>
            </a:r>
          </a:p>
        </p:txBody>
      </p:sp>
      <p:sp>
        <p:nvSpPr>
          <p:cNvPr id="156729" name="Rectangle 57"/>
          <p:cNvSpPr>
            <a:spLocks noChangeArrowheads="1"/>
          </p:cNvSpPr>
          <p:nvPr/>
        </p:nvSpPr>
        <p:spPr bwMode="auto">
          <a:xfrm>
            <a:off x="4572000" y="2743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2,3</a:t>
            </a:r>
          </a:p>
        </p:txBody>
      </p:sp>
      <p:sp>
        <p:nvSpPr>
          <p:cNvPr id="156730" name="Rectangle 58"/>
          <p:cNvSpPr>
            <a:spLocks noChangeArrowheads="1"/>
          </p:cNvSpPr>
          <p:nvPr/>
        </p:nvSpPr>
        <p:spPr bwMode="auto">
          <a:xfrm>
            <a:off x="5029200" y="2743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3,3</a:t>
            </a:r>
          </a:p>
        </p:txBody>
      </p:sp>
      <p:sp>
        <p:nvSpPr>
          <p:cNvPr id="156731" name="Rectangle 59"/>
          <p:cNvSpPr>
            <a:spLocks noChangeArrowheads="1"/>
          </p:cNvSpPr>
          <p:nvPr/>
        </p:nvSpPr>
        <p:spPr bwMode="auto">
          <a:xfrm>
            <a:off x="64008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2" name="Rectangle 60"/>
          <p:cNvSpPr>
            <a:spLocks noChangeArrowheads="1"/>
          </p:cNvSpPr>
          <p:nvPr/>
        </p:nvSpPr>
        <p:spPr bwMode="auto">
          <a:xfrm>
            <a:off x="68580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3" name="Rectangle 61"/>
          <p:cNvSpPr>
            <a:spLocks noChangeArrowheads="1"/>
          </p:cNvSpPr>
          <p:nvPr/>
        </p:nvSpPr>
        <p:spPr bwMode="auto">
          <a:xfrm>
            <a:off x="73152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4" name="Rectangle 62"/>
          <p:cNvSpPr>
            <a:spLocks noChangeArrowheads="1"/>
          </p:cNvSpPr>
          <p:nvPr/>
        </p:nvSpPr>
        <p:spPr bwMode="auto">
          <a:xfrm>
            <a:off x="77724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5" name="Rectangle 63"/>
          <p:cNvSpPr>
            <a:spLocks noChangeArrowheads="1"/>
          </p:cNvSpPr>
          <p:nvPr/>
        </p:nvSpPr>
        <p:spPr bwMode="auto">
          <a:xfrm>
            <a:off x="64008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6" name="Rectangle 64"/>
          <p:cNvSpPr>
            <a:spLocks noChangeArrowheads="1"/>
          </p:cNvSpPr>
          <p:nvPr/>
        </p:nvSpPr>
        <p:spPr bwMode="auto">
          <a:xfrm>
            <a:off x="68580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7" name="Rectangle 65"/>
          <p:cNvSpPr>
            <a:spLocks noChangeArrowheads="1"/>
          </p:cNvSpPr>
          <p:nvPr/>
        </p:nvSpPr>
        <p:spPr bwMode="auto">
          <a:xfrm>
            <a:off x="73152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8" name="Rectangle 66"/>
          <p:cNvSpPr>
            <a:spLocks noChangeArrowheads="1"/>
          </p:cNvSpPr>
          <p:nvPr/>
        </p:nvSpPr>
        <p:spPr bwMode="auto">
          <a:xfrm>
            <a:off x="7772400" y="46482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39" name="Rectangle 67"/>
          <p:cNvSpPr>
            <a:spLocks noChangeArrowheads="1"/>
          </p:cNvSpPr>
          <p:nvPr/>
        </p:nvSpPr>
        <p:spPr bwMode="auto">
          <a:xfrm>
            <a:off x="6858000" y="4648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1,3</a:t>
            </a:r>
          </a:p>
        </p:txBody>
      </p:sp>
      <p:sp>
        <p:nvSpPr>
          <p:cNvPr id="156740" name="Rectangle 68"/>
          <p:cNvSpPr>
            <a:spLocks noChangeArrowheads="1"/>
          </p:cNvSpPr>
          <p:nvPr/>
        </p:nvSpPr>
        <p:spPr bwMode="auto">
          <a:xfrm>
            <a:off x="6400800" y="4648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0,3</a:t>
            </a:r>
          </a:p>
        </p:txBody>
      </p:sp>
      <p:sp>
        <p:nvSpPr>
          <p:cNvPr id="156741" name="Rectangle 69"/>
          <p:cNvSpPr>
            <a:spLocks noChangeArrowheads="1"/>
          </p:cNvSpPr>
          <p:nvPr/>
        </p:nvSpPr>
        <p:spPr bwMode="auto">
          <a:xfrm>
            <a:off x="7315200" y="4648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2,3</a:t>
            </a:r>
          </a:p>
        </p:txBody>
      </p:sp>
      <p:sp>
        <p:nvSpPr>
          <p:cNvPr id="156742" name="Rectangle 70"/>
          <p:cNvSpPr>
            <a:spLocks noChangeArrowheads="1"/>
          </p:cNvSpPr>
          <p:nvPr/>
        </p:nvSpPr>
        <p:spPr bwMode="auto">
          <a:xfrm>
            <a:off x="7772400" y="464820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M</a:t>
            </a:r>
            <a:r>
              <a:rPr lang="en-US" sz="1600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3,3</a:t>
            </a:r>
          </a:p>
        </p:txBody>
      </p:sp>
      <p:sp>
        <p:nvSpPr>
          <p:cNvPr id="156743" name="Line 71"/>
          <p:cNvSpPr>
            <a:spLocks noChangeShapeType="1"/>
          </p:cNvSpPr>
          <p:nvPr/>
        </p:nvSpPr>
        <p:spPr bwMode="auto">
          <a:xfrm>
            <a:off x="9144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6744" name="Text Box 72"/>
          <p:cNvSpPr txBox="1">
            <a:spLocks noChangeArrowheads="1"/>
          </p:cNvSpPr>
          <p:nvPr/>
        </p:nvSpPr>
        <p:spPr bwMode="auto">
          <a:xfrm>
            <a:off x="669925" y="3776663"/>
            <a:ext cx="380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6562726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4B2CB7-1CD6-476B-B2D8-097A0875D5F6}" type="slidenum">
              <a:rPr lang="en-US"/>
              <a:pPr/>
              <a:t>103</a:t>
            </a:fld>
            <a:endParaRPr lang="en-US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3813"/>
            <a:ext cx="8305800" cy="1190626"/>
          </a:xfrm>
          <a:ln/>
        </p:spPr>
        <p:txBody>
          <a:bodyPr lIns="90000" tIns="46800" rIns="90000" bIns="46800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1: Matrix Multiplication</a:t>
            </a:r>
            <a:br>
              <a:rPr lang="en-US" sz="3600"/>
            </a:br>
            <a:r>
              <a:rPr lang="en-US" sz="3600"/>
              <a:t>A Simple Host Version in C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3933825" y="4160838"/>
            <a:ext cx="2468563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M</a:t>
            </a: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6446838" y="1646238"/>
            <a:ext cx="2468562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N</a:t>
            </a: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6446838" y="4160838"/>
            <a:ext cx="2468562" cy="2468562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P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7818438" y="1646238"/>
            <a:ext cx="53975" cy="2468562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3" name="Line 7"/>
          <p:cNvSpPr>
            <a:spLocks noChangeShapeType="1"/>
          </p:cNvSpPr>
          <p:nvPr/>
        </p:nvSpPr>
        <p:spPr bwMode="auto">
          <a:xfrm>
            <a:off x="7874000" y="4114800"/>
            <a:ext cx="1588" cy="141763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4" name="Line 8"/>
          <p:cNvSpPr>
            <a:spLocks noChangeShapeType="1"/>
          </p:cNvSpPr>
          <p:nvPr/>
        </p:nvSpPr>
        <p:spPr bwMode="auto">
          <a:xfrm>
            <a:off x="7818438" y="4084638"/>
            <a:ext cx="1587" cy="141763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5" name="Line 9"/>
          <p:cNvSpPr>
            <a:spLocks noChangeShapeType="1"/>
          </p:cNvSpPr>
          <p:nvPr/>
        </p:nvSpPr>
        <p:spPr bwMode="auto">
          <a:xfrm flipH="1">
            <a:off x="6445250" y="6480175"/>
            <a:ext cx="2471738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6" name="Text Box 10"/>
          <p:cNvSpPr txBox="1">
            <a:spLocks noChangeArrowheads="1"/>
          </p:cNvSpPr>
          <p:nvPr/>
        </p:nvSpPr>
        <p:spPr bwMode="auto">
          <a:xfrm>
            <a:off x="3933825" y="5532438"/>
            <a:ext cx="2468563" cy="55562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7818438" y="5532438"/>
            <a:ext cx="55562" cy="53975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91440" rIns="0" bIns="0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57708" name="Line 12"/>
          <p:cNvSpPr>
            <a:spLocks noChangeShapeType="1"/>
          </p:cNvSpPr>
          <p:nvPr/>
        </p:nvSpPr>
        <p:spPr bwMode="auto">
          <a:xfrm>
            <a:off x="6391275" y="5532438"/>
            <a:ext cx="1417638" cy="158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09" name="Line 13"/>
          <p:cNvSpPr>
            <a:spLocks noChangeShapeType="1"/>
          </p:cNvSpPr>
          <p:nvPr/>
        </p:nvSpPr>
        <p:spPr bwMode="auto">
          <a:xfrm>
            <a:off x="6391275" y="5586413"/>
            <a:ext cx="1417638" cy="158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10" name="Line 14"/>
          <p:cNvSpPr>
            <a:spLocks noChangeShapeType="1"/>
          </p:cNvSpPr>
          <p:nvPr/>
        </p:nvSpPr>
        <p:spPr bwMode="auto">
          <a:xfrm flipH="1" flipV="1">
            <a:off x="8763000" y="1641475"/>
            <a:ext cx="7938" cy="247173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11" name="Line 15"/>
          <p:cNvSpPr>
            <a:spLocks noChangeShapeType="1"/>
          </p:cNvSpPr>
          <p:nvPr/>
        </p:nvSpPr>
        <p:spPr bwMode="auto">
          <a:xfrm flipH="1" flipV="1">
            <a:off x="8763000" y="4159250"/>
            <a:ext cx="7938" cy="247173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12" name="Line 16"/>
          <p:cNvSpPr>
            <a:spLocks noChangeShapeType="1"/>
          </p:cNvSpPr>
          <p:nvPr/>
        </p:nvSpPr>
        <p:spPr bwMode="auto">
          <a:xfrm flipH="1">
            <a:off x="3932238" y="6480175"/>
            <a:ext cx="2471737" cy="1588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13" name="Text Box 17"/>
          <p:cNvSpPr txBox="1">
            <a:spLocks noChangeArrowheads="1"/>
          </p:cNvSpPr>
          <p:nvPr/>
        </p:nvSpPr>
        <p:spPr bwMode="auto">
          <a:xfrm rot="16200000">
            <a:off x="8473318" y="2804126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 rot="16200000">
            <a:off x="8473318" y="5318726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7715" name="Text Box 19"/>
          <p:cNvSpPr txBox="1">
            <a:spLocks noChangeArrowheads="1"/>
          </p:cNvSpPr>
          <p:nvPr/>
        </p:nvSpPr>
        <p:spPr bwMode="auto">
          <a:xfrm>
            <a:off x="4997487" y="6291263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7454937" y="6289675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381000" y="1295400"/>
            <a:ext cx="7732713" cy="47727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// Matrix multiplication on the (CPU) host in single precision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void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MatrixMulOnHost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(float* M, float* N, float* P,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Width)‏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{   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for 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= 0;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&lt; Width; ++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)‏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for 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j = 0; j &lt; Width; ++j) {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float sum = 0;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for (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k = 0; k &lt; Width; ++k) {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    float a = M[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* Width + k];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    float b = N[k * Width + j];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    sum += a * b;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}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    P[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* Width + j] = sum;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    }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}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57718" name="Line 22"/>
          <p:cNvSpPr>
            <a:spLocks noChangeShapeType="1"/>
          </p:cNvSpPr>
          <p:nvPr/>
        </p:nvSpPr>
        <p:spPr bwMode="auto">
          <a:xfrm>
            <a:off x="4800600" y="4191000"/>
            <a:ext cx="1588" cy="1295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4760913" y="4538663"/>
            <a:ext cx="233054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i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57720" name="Line 24"/>
          <p:cNvSpPr>
            <a:spLocks noChangeShapeType="1"/>
          </p:cNvSpPr>
          <p:nvPr/>
        </p:nvSpPr>
        <p:spPr bwMode="auto">
          <a:xfrm>
            <a:off x="3962400" y="5715000"/>
            <a:ext cx="838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21" name="Text Box 25"/>
          <p:cNvSpPr txBox="1">
            <a:spLocks noChangeArrowheads="1"/>
          </p:cNvSpPr>
          <p:nvPr/>
        </p:nvSpPr>
        <p:spPr bwMode="auto">
          <a:xfrm>
            <a:off x="4167188" y="5605463"/>
            <a:ext cx="2827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k</a:t>
            </a:r>
          </a:p>
        </p:txBody>
      </p:sp>
      <p:sp>
        <p:nvSpPr>
          <p:cNvPr id="157722" name="Line 26"/>
          <p:cNvSpPr>
            <a:spLocks noChangeShapeType="1"/>
          </p:cNvSpPr>
          <p:nvPr/>
        </p:nvSpPr>
        <p:spPr bwMode="auto">
          <a:xfrm>
            <a:off x="8077200" y="1676400"/>
            <a:ext cx="1588" cy="914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23" name="Text Box 27"/>
          <p:cNvSpPr txBox="1">
            <a:spLocks noChangeArrowheads="1"/>
          </p:cNvSpPr>
          <p:nvPr/>
        </p:nvSpPr>
        <p:spPr bwMode="auto">
          <a:xfrm>
            <a:off x="8053388" y="1947863"/>
            <a:ext cx="2827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k</a:t>
            </a:r>
          </a:p>
        </p:txBody>
      </p:sp>
      <p:sp>
        <p:nvSpPr>
          <p:cNvPr id="157724" name="Line 28"/>
          <p:cNvSpPr>
            <a:spLocks noChangeShapeType="1"/>
          </p:cNvSpPr>
          <p:nvPr/>
        </p:nvSpPr>
        <p:spPr bwMode="auto">
          <a:xfrm>
            <a:off x="6400800" y="2667000"/>
            <a:ext cx="1447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7725" name="Text Box 29"/>
          <p:cNvSpPr txBox="1">
            <a:spLocks noChangeArrowheads="1"/>
          </p:cNvSpPr>
          <p:nvPr/>
        </p:nvSpPr>
        <p:spPr bwMode="auto">
          <a:xfrm>
            <a:off x="6815138" y="2481263"/>
            <a:ext cx="23465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41006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96587-2369-43B1-9F82-BFF6F871C68C}" type="slidenum">
              <a:rPr lang="en-US"/>
              <a:pPr/>
              <a:t>104</a:t>
            </a:fld>
            <a:endParaRPr lang="en-US"/>
          </a:p>
        </p:txBody>
      </p:sp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686800" cy="4618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void </a:t>
            </a:r>
            <a:r>
              <a:rPr lang="en-US" sz="2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MatrixMulOnDevice</a:t>
            </a:r>
            <a:r>
              <a:rPr lang="en-US" sz="2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(float* M, float* N, float* P, int Width)‏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{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 size = Width * Width *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sizeof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(float); 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    float* Md, Nd, Pd;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…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// Allocate and Load M, N to device memory 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cudaMalloc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(&amp;Md, size);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cudaMemcpy(Md, M, size, </a:t>
            </a:r>
            <a:r>
              <a:rPr lang="en-US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cudaMemcpyHostToDevice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cudaMalloc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(&amp;Nd, size);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cudaMemcpy(Nd, N, size, </a:t>
            </a:r>
            <a:r>
              <a:rPr lang="en-US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cudaMemcpyHostToDevice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// Allocate P on the device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cudaMalloc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(&amp;Pd, size);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1143000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2: Input Matrix Data Transfer</a:t>
            </a:r>
            <a:br>
              <a:rPr lang="en-US" sz="3600"/>
            </a:br>
            <a:r>
              <a:rPr lang="en-US" sz="3200"/>
              <a:t>(Host-side Code)‏</a:t>
            </a:r>
          </a:p>
        </p:txBody>
      </p:sp>
    </p:spTree>
    <p:extLst>
      <p:ext uri="{BB962C8B-B14F-4D97-AF65-F5344CB8AC3E}">
        <p14:creationId xmlns:p14="http://schemas.microsoft.com/office/powerpoint/2010/main" val="1513680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8DF82C-6D1F-4119-B93D-BCCB6B74B2D7}" type="slidenum">
              <a:rPr lang="en-US"/>
              <a:pPr/>
              <a:t>105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3: Output Matrix Data Transfer</a:t>
            </a:r>
            <a:br>
              <a:rPr lang="en-US" sz="3600"/>
            </a:br>
            <a:r>
              <a:rPr lang="en-US" sz="3200"/>
              <a:t>(Host-side Code)‏</a:t>
            </a:r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495300" y="2057400"/>
            <a:ext cx="8420100" cy="2587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2.   // Kernel invocation code – to be shown later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…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3.    // Read P from the device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</a:rPr>
              <a:t>cudaMemcpy(P, Pd, size, </a:t>
            </a:r>
            <a:r>
              <a:rPr lang="en-US" b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cudaMemcpyDeviceToHost</a:t>
            </a:r>
            <a:r>
              <a:rPr lang="en-US" b="1" dirty="0">
                <a:solidFill>
                  <a:srgbClr val="000000"/>
                </a:solidFill>
                <a:latin typeface="Calibri Light" panose="020F0302020204030204" pitchFamily="34" charset="0"/>
              </a:rPr>
              <a:t>);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 // Free device matrices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cudaFree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(Md);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cudaFree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(Nd);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cudaFree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(Pd);</a:t>
            </a:r>
          </a:p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}</a:t>
            </a:r>
          </a:p>
        </p:txBody>
      </p:sp>
    </p:spTree>
    <p:extLst>
      <p:ext uri="{BB962C8B-B14F-4D97-AF65-F5344CB8AC3E}">
        <p14:creationId xmlns:p14="http://schemas.microsoft.com/office/powerpoint/2010/main" val="1181587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14D9A-03B7-4466-8138-DE27EFFCCC64}" type="slidenum">
              <a:rPr lang="en-US"/>
              <a:pPr/>
              <a:t>106</a:t>
            </a:fld>
            <a:endParaRPr lang="en-US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4: Kernel Function</a:t>
            </a:r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457200" y="1555750"/>
            <a:ext cx="8686800" cy="2926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// Matrix multiplication kernel – per thread code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__global__ void </a:t>
            </a:r>
            <a:r>
              <a:rPr lang="en-US" sz="2000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MatrixMulKernel</a:t>
            </a: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(float* Md, float* Nd, float* Pd, int Width)‏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{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//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Pvalue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is used to store the element of the matrix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// that is computed by the thread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float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Pvalue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= 0;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56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33749-F108-44F8-BF16-DD6DEA12239E}" type="slidenum">
              <a:rPr lang="en-US"/>
              <a:pPr/>
              <a:t>107</a:t>
            </a:fld>
            <a:endParaRPr lang="en-US"/>
          </a:p>
        </p:txBody>
      </p:sp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6675438" y="1676400"/>
            <a:ext cx="2468562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Nd</a:t>
            </a:r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4162425" y="4191000"/>
            <a:ext cx="2468563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Md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6675438" y="4191000"/>
            <a:ext cx="2468562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Pd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047038" y="1676400"/>
            <a:ext cx="53975" cy="2468563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>
            <a:off x="8102600" y="4144963"/>
            <a:ext cx="1588" cy="141763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>
            <a:off x="8047038" y="4114800"/>
            <a:ext cx="1587" cy="141763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 flipH="1">
            <a:off x="6673850" y="6510338"/>
            <a:ext cx="2471738" cy="158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4162425" y="5562600"/>
            <a:ext cx="2468563" cy="55563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8047038" y="5562600"/>
            <a:ext cx="55562" cy="53975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91440" rIns="0" bIns="0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5899" name="Line 11"/>
          <p:cNvSpPr>
            <a:spLocks noChangeShapeType="1"/>
          </p:cNvSpPr>
          <p:nvPr/>
        </p:nvSpPr>
        <p:spPr bwMode="auto">
          <a:xfrm>
            <a:off x="6619875" y="5562600"/>
            <a:ext cx="1417638" cy="158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00" name="Line 12"/>
          <p:cNvSpPr>
            <a:spLocks noChangeShapeType="1"/>
          </p:cNvSpPr>
          <p:nvPr/>
        </p:nvSpPr>
        <p:spPr bwMode="auto">
          <a:xfrm>
            <a:off x="6619875" y="5616575"/>
            <a:ext cx="1417638" cy="158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01" name="Line 13"/>
          <p:cNvSpPr>
            <a:spLocks noChangeShapeType="1"/>
          </p:cNvSpPr>
          <p:nvPr/>
        </p:nvSpPr>
        <p:spPr bwMode="auto">
          <a:xfrm flipH="1" flipV="1">
            <a:off x="8991600" y="1671638"/>
            <a:ext cx="7938" cy="247173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 flipH="1" flipV="1">
            <a:off x="8991600" y="4189413"/>
            <a:ext cx="7938" cy="247173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03" name="Line 15"/>
          <p:cNvSpPr>
            <a:spLocks noChangeShapeType="1"/>
          </p:cNvSpPr>
          <p:nvPr/>
        </p:nvSpPr>
        <p:spPr bwMode="auto">
          <a:xfrm flipH="1">
            <a:off x="4160838" y="6510338"/>
            <a:ext cx="2471737" cy="158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04" name="Text Box 16"/>
          <p:cNvSpPr txBox="1">
            <a:spLocks noChangeArrowheads="1"/>
          </p:cNvSpPr>
          <p:nvPr/>
        </p:nvSpPr>
        <p:spPr bwMode="auto">
          <a:xfrm rot="16200000">
            <a:off x="8701918" y="2834289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65905" name="Text Box 17"/>
          <p:cNvSpPr txBox="1">
            <a:spLocks noChangeArrowheads="1"/>
          </p:cNvSpPr>
          <p:nvPr/>
        </p:nvSpPr>
        <p:spPr bwMode="auto">
          <a:xfrm rot="16200000">
            <a:off x="8701918" y="5348889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65906" name="Text Box 18"/>
          <p:cNvSpPr txBox="1">
            <a:spLocks noChangeArrowheads="1"/>
          </p:cNvSpPr>
          <p:nvPr/>
        </p:nvSpPr>
        <p:spPr bwMode="auto">
          <a:xfrm>
            <a:off x="5226087" y="6321425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65907" name="Text Box 19"/>
          <p:cNvSpPr txBox="1">
            <a:spLocks noChangeArrowheads="1"/>
          </p:cNvSpPr>
          <p:nvPr/>
        </p:nvSpPr>
        <p:spPr bwMode="auto">
          <a:xfrm>
            <a:off x="7683537" y="6319838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65908" name="Rectangle 2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4: Kernel Function  (cont.)‏</a:t>
            </a: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304800" y="1143000"/>
            <a:ext cx="8169275" cy="2864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for (int k = 0; k &lt; Width; ++k)‏ {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 float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Melement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= Md[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threadIdx.y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*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Width+k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];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 float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Nelement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= Nd[k*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Width+threadIdx.x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];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Pvalue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+=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Melement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*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Nelement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}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Pd[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threadIdx.y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*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Width+threadIdx.x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] =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Pvalue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}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8199438" y="4551363"/>
            <a:ext cx="3580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ty</a:t>
            </a:r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7045325" y="5541963"/>
            <a:ext cx="35328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tx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5912" name="Line 24"/>
          <p:cNvSpPr>
            <a:spLocks noChangeShapeType="1"/>
          </p:cNvSpPr>
          <p:nvPr/>
        </p:nvSpPr>
        <p:spPr bwMode="auto">
          <a:xfrm>
            <a:off x="5867400" y="4191000"/>
            <a:ext cx="1588" cy="1371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5761038" y="4572000"/>
            <a:ext cx="3580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ty</a:t>
            </a:r>
          </a:p>
        </p:txBody>
      </p:sp>
      <p:sp>
        <p:nvSpPr>
          <p:cNvPr id="165914" name="Line 26"/>
          <p:cNvSpPr>
            <a:spLocks noChangeShapeType="1"/>
          </p:cNvSpPr>
          <p:nvPr/>
        </p:nvSpPr>
        <p:spPr bwMode="auto">
          <a:xfrm>
            <a:off x="6705600" y="3352800"/>
            <a:ext cx="13716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7050088" y="2895600"/>
            <a:ext cx="35328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tx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5916" name="Line 28"/>
          <p:cNvSpPr>
            <a:spLocks noChangeShapeType="1"/>
          </p:cNvSpPr>
          <p:nvPr/>
        </p:nvSpPr>
        <p:spPr bwMode="auto">
          <a:xfrm>
            <a:off x="4191000" y="5715000"/>
            <a:ext cx="1676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17" name="Text Box 29"/>
          <p:cNvSpPr txBox="1">
            <a:spLocks noChangeArrowheads="1"/>
          </p:cNvSpPr>
          <p:nvPr/>
        </p:nvSpPr>
        <p:spPr bwMode="auto">
          <a:xfrm>
            <a:off x="4640263" y="5638800"/>
            <a:ext cx="2827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k</a:t>
            </a:r>
          </a:p>
        </p:txBody>
      </p:sp>
      <p:sp>
        <p:nvSpPr>
          <p:cNvPr id="165918" name="Line 30"/>
          <p:cNvSpPr>
            <a:spLocks noChangeShapeType="1"/>
          </p:cNvSpPr>
          <p:nvPr/>
        </p:nvSpPr>
        <p:spPr bwMode="auto">
          <a:xfrm>
            <a:off x="8305800" y="1676400"/>
            <a:ext cx="1588" cy="1676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5919" name="Text Box 31"/>
          <p:cNvSpPr txBox="1">
            <a:spLocks noChangeArrowheads="1"/>
          </p:cNvSpPr>
          <p:nvPr/>
        </p:nvSpPr>
        <p:spPr bwMode="auto">
          <a:xfrm>
            <a:off x="8281988" y="2176463"/>
            <a:ext cx="28274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286874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689B8E-ECF9-420D-B39E-B080FF3EEC93}" type="slidenum">
              <a:rPr lang="en-US"/>
              <a:pPr/>
              <a:t>108</a:t>
            </a:fld>
            <a:endParaRPr lang="en-US"/>
          </a:p>
        </p:txBody>
      </p:sp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79388" y="2743200"/>
            <a:ext cx="6574470" cy="2279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// Setup the execution configuration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dim3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dimGrid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(1, 1);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dim3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dimBlock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(Width, Width);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// Launch the device computation threads!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MatrixMulKernel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&lt;&lt;&lt;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dimGrid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dimBlock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&gt;&gt;&gt;(Md, Nd, Pd,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Width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);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5: Kernel Invocation</a:t>
            </a:r>
            <a:br>
              <a:rPr lang="en-US" sz="3600"/>
            </a:br>
            <a:r>
              <a:rPr lang="en-US" sz="3600"/>
              <a:t>(Host-side Code) </a:t>
            </a:r>
          </a:p>
        </p:txBody>
      </p:sp>
    </p:spTree>
    <p:extLst>
      <p:ext uri="{BB962C8B-B14F-4D97-AF65-F5344CB8AC3E}">
        <p14:creationId xmlns:p14="http://schemas.microsoft.com/office/powerpoint/2010/main" val="1842491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FB1-E478-49C0-9F8B-889EA05DDAAE}" type="slidenum">
              <a:rPr lang="en-US"/>
              <a:pPr/>
              <a:t>109</a:t>
            </a:fld>
            <a:endParaRPr lang="en-US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5300"/>
            <a:ext cx="8307388" cy="611188"/>
          </a:xfrm>
          <a:ln/>
        </p:spPr>
        <p:txBody>
          <a:bodyPr lIns="0" tIns="0" rIns="0" bIns="0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Only One Thread Block Used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076700" cy="4954588"/>
          </a:xfrm>
          <a:ln/>
        </p:spPr>
        <p:txBody>
          <a:bodyPr lIns="90000" tIns="46800" rIns="90000" bIns="46800"/>
          <a:lstStyle/>
          <a:p>
            <a:pPr marL="341313" indent="-341313" defTabSz="449263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One Block of threads compute matrix Pd</a:t>
            </a:r>
          </a:p>
          <a:p>
            <a:pPr marL="741363" lvl="1" indent="-284163" defTabSz="449263">
              <a:lnSpc>
                <a:spcPct val="9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/>
              <a:t>Each thread computes one element of Pd</a:t>
            </a:r>
          </a:p>
          <a:p>
            <a:pPr marL="341313" indent="-341313" defTabSz="449263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Each thread</a:t>
            </a:r>
          </a:p>
          <a:p>
            <a:pPr marL="741363" lvl="1" indent="-284163" defTabSz="449263">
              <a:lnSpc>
                <a:spcPct val="9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/>
              <a:t>Loads a row of matrix </a:t>
            </a:r>
            <a:r>
              <a:rPr lang="en-GB" sz="1800" dirty="0" err="1"/>
              <a:t>Md</a:t>
            </a:r>
            <a:endParaRPr lang="en-GB" sz="1800" dirty="0"/>
          </a:p>
          <a:p>
            <a:pPr marL="741363" lvl="1" indent="-284163" defTabSz="449263">
              <a:lnSpc>
                <a:spcPct val="9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/>
              <a:t>Loads a column of matrix </a:t>
            </a:r>
            <a:r>
              <a:rPr lang="en-GB" sz="1800" dirty="0" err="1"/>
              <a:t>Nd</a:t>
            </a:r>
            <a:endParaRPr lang="en-GB" sz="1800" dirty="0"/>
          </a:p>
          <a:p>
            <a:pPr marL="741363" lvl="1" indent="-284163" defTabSz="449263">
              <a:lnSpc>
                <a:spcPct val="9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/>
              <a:t>Performs one multiply and one addition for each pair of </a:t>
            </a:r>
            <a:r>
              <a:rPr lang="en-GB" sz="1800" dirty="0" err="1"/>
              <a:t>Md</a:t>
            </a:r>
            <a:r>
              <a:rPr lang="en-GB" sz="1800" dirty="0"/>
              <a:t> and </a:t>
            </a:r>
            <a:r>
              <a:rPr lang="en-GB" sz="1800" dirty="0" err="1"/>
              <a:t>Nd</a:t>
            </a:r>
            <a:r>
              <a:rPr lang="en-GB" sz="1800" dirty="0"/>
              <a:t> elements</a:t>
            </a:r>
          </a:p>
          <a:p>
            <a:pPr marL="741363" lvl="1" indent="-284163" defTabSz="449263">
              <a:lnSpc>
                <a:spcPct val="90000"/>
              </a:lnSpc>
              <a:spcBef>
                <a:spcPts val="4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/>
              <a:t>Compute to off-chip memory access ratio close to 1:1 (not very high)‏</a:t>
            </a:r>
          </a:p>
          <a:p>
            <a:pPr marL="341313" indent="-341313" defTabSz="449263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/>
              <a:t>Size of matrix limited by the number of threads allowed in a thread block</a:t>
            </a:r>
          </a:p>
          <a:p>
            <a:pPr marL="741363" lvl="1" indent="-284163" defTabSz="449263">
              <a:lnSpc>
                <a:spcPct val="90000"/>
              </a:lnSpc>
              <a:spcBef>
                <a:spcPts val="500"/>
              </a:spcBef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 dirty="0"/>
          </a:p>
        </p:txBody>
      </p:sp>
      <p:sp>
        <p:nvSpPr>
          <p:cNvPr id="169988" name="AutoShape 4"/>
          <p:cNvSpPr>
            <a:spLocks noChangeArrowheads="1"/>
          </p:cNvSpPr>
          <p:nvPr/>
        </p:nvSpPr>
        <p:spPr bwMode="auto">
          <a:xfrm>
            <a:off x="5176838" y="1420813"/>
            <a:ext cx="1897062" cy="2052637"/>
          </a:xfrm>
          <a:prstGeom prst="roundRect">
            <a:avLst>
              <a:gd name="adj" fmla="val 83"/>
            </a:avLst>
          </a:prstGeom>
          <a:solidFill>
            <a:srgbClr val="33A3A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en-GB" sz="1000" b="1" dirty="0">
                <a:solidFill>
                  <a:srgbClr val="000000"/>
                </a:solidFill>
                <a:latin typeface="Calibri Light" panose="020F0302020204030204" pitchFamily="34" charset="0"/>
              </a:rPr>
              <a:t>Grid 1</a:t>
            </a:r>
          </a:p>
        </p:txBody>
      </p:sp>
      <p:sp>
        <p:nvSpPr>
          <p:cNvPr id="169989" name="AutoShape 5"/>
          <p:cNvSpPr>
            <a:spLocks noChangeArrowheads="1"/>
          </p:cNvSpPr>
          <p:nvPr/>
        </p:nvSpPr>
        <p:spPr bwMode="auto">
          <a:xfrm>
            <a:off x="5335588" y="1624013"/>
            <a:ext cx="1587500" cy="1655762"/>
          </a:xfrm>
          <a:prstGeom prst="roundRect">
            <a:avLst>
              <a:gd name="adj" fmla="val 97"/>
            </a:avLst>
          </a:prstGeom>
          <a:solidFill>
            <a:srgbClr val="23FF23">
              <a:alpha val="54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dirty="0">
                <a:solidFill>
                  <a:srgbClr val="000000"/>
                </a:solidFill>
                <a:latin typeface="Calibri Light" panose="020F0302020204030204" pitchFamily="34" charset="0"/>
              </a:rPr>
              <a:t>Block 1</a:t>
            </a:r>
          </a:p>
        </p:txBody>
      </p:sp>
      <p:sp>
        <p:nvSpPr>
          <p:cNvPr id="169990" name="AutoShape 6"/>
          <p:cNvSpPr>
            <a:spLocks noChangeArrowheads="1"/>
          </p:cNvSpPr>
          <p:nvPr/>
        </p:nvSpPr>
        <p:spPr bwMode="auto">
          <a:xfrm>
            <a:off x="5322888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1" name="AutoShape 7"/>
          <p:cNvSpPr>
            <a:spLocks noChangeArrowheads="1"/>
          </p:cNvSpPr>
          <p:nvPr/>
        </p:nvSpPr>
        <p:spPr bwMode="auto">
          <a:xfrm>
            <a:off x="5705475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2" name="AutoShape 8"/>
          <p:cNvSpPr>
            <a:spLocks noChangeArrowheads="1"/>
          </p:cNvSpPr>
          <p:nvPr/>
        </p:nvSpPr>
        <p:spPr bwMode="auto">
          <a:xfrm>
            <a:off x="6086475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3" name="AutoShape 9"/>
          <p:cNvSpPr>
            <a:spLocks noChangeArrowheads="1"/>
          </p:cNvSpPr>
          <p:nvPr/>
        </p:nvSpPr>
        <p:spPr bwMode="auto">
          <a:xfrm>
            <a:off x="6467475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4" name="AutoShape 10"/>
          <p:cNvSpPr>
            <a:spLocks noChangeArrowheads="1"/>
          </p:cNvSpPr>
          <p:nvPr/>
        </p:nvSpPr>
        <p:spPr bwMode="auto">
          <a:xfrm>
            <a:off x="5322888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5" name="AutoShape 11"/>
          <p:cNvSpPr>
            <a:spLocks noChangeArrowheads="1"/>
          </p:cNvSpPr>
          <p:nvPr/>
        </p:nvSpPr>
        <p:spPr bwMode="auto">
          <a:xfrm>
            <a:off x="5705475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6" name="AutoShape 12"/>
          <p:cNvSpPr>
            <a:spLocks noChangeArrowheads="1"/>
          </p:cNvSpPr>
          <p:nvPr/>
        </p:nvSpPr>
        <p:spPr bwMode="auto">
          <a:xfrm>
            <a:off x="6086475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9997" name="AutoShape 13"/>
          <p:cNvSpPr>
            <a:spLocks noChangeArrowheads="1"/>
          </p:cNvSpPr>
          <p:nvPr/>
        </p:nvSpPr>
        <p:spPr bwMode="auto">
          <a:xfrm>
            <a:off x="6467475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6999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2888" y="4391025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99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475" y="4391025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000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6475" y="4391025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0001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7475" y="4391025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0002" name="AutoShape 18"/>
          <p:cNvSpPr>
            <a:spLocks noChangeArrowheads="1"/>
          </p:cNvSpPr>
          <p:nvPr/>
        </p:nvSpPr>
        <p:spPr bwMode="auto">
          <a:xfrm>
            <a:off x="5322888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03" name="AutoShape 19"/>
          <p:cNvSpPr>
            <a:spLocks noChangeArrowheads="1"/>
          </p:cNvSpPr>
          <p:nvPr/>
        </p:nvSpPr>
        <p:spPr bwMode="auto">
          <a:xfrm>
            <a:off x="5705475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04" name="AutoShape 20"/>
          <p:cNvSpPr>
            <a:spLocks noChangeArrowheads="1"/>
          </p:cNvSpPr>
          <p:nvPr/>
        </p:nvSpPr>
        <p:spPr bwMode="auto">
          <a:xfrm>
            <a:off x="6086475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05" name="AutoShape 21"/>
          <p:cNvSpPr>
            <a:spLocks noChangeArrowheads="1"/>
          </p:cNvSpPr>
          <p:nvPr/>
        </p:nvSpPr>
        <p:spPr bwMode="auto">
          <a:xfrm>
            <a:off x="6467475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06" name="AutoShape 22"/>
          <p:cNvSpPr>
            <a:spLocks noChangeArrowheads="1"/>
          </p:cNvSpPr>
          <p:nvPr/>
        </p:nvSpPr>
        <p:spPr bwMode="auto">
          <a:xfrm>
            <a:off x="7356475" y="16510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07" name="AutoShape 23"/>
          <p:cNvSpPr>
            <a:spLocks noChangeArrowheads="1"/>
          </p:cNvSpPr>
          <p:nvPr/>
        </p:nvSpPr>
        <p:spPr bwMode="auto">
          <a:xfrm>
            <a:off x="7739063" y="1652588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70008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0063" y="1651000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0009" name="AutoShape 25"/>
          <p:cNvSpPr>
            <a:spLocks noChangeArrowheads="1"/>
          </p:cNvSpPr>
          <p:nvPr/>
        </p:nvSpPr>
        <p:spPr bwMode="auto">
          <a:xfrm>
            <a:off x="8501063" y="1652588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0" name="AutoShape 26"/>
          <p:cNvSpPr>
            <a:spLocks noChangeArrowheads="1"/>
          </p:cNvSpPr>
          <p:nvPr/>
        </p:nvSpPr>
        <p:spPr bwMode="auto">
          <a:xfrm>
            <a:off x="7356475" y="20177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1" name="AutoShape 27"/>
          <p:cNvSpPr>
            <a:spLocks noChangeArrowheads="1"/>
          </p:cNvSpPr>
          <p:nvPr/>
        </p:nvSpPr>
        <p:spPr bwMode="auto">
          <a:xfrm>
            <a:off x="7739063" y="2019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70012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20063" y="2017713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0013" name="AutoShape 29"/>
          <p:cNvSpPr>
            <a:spLocks noChangeArrowheads="1"/>
          </p:cNvSpPr>
          <p:nvPr/>
        </p:nvSpPr>
        <p:spPr bwMode="auto">
          <a:xfrm>
            <a:off x="8501063" y="2019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4" name="AutoShape 30"/>
          <p:cNvSpPr>
            <a:spLocks noChangeArrowheads="1"/>
          </p:cNvSpPr>
          <p:nvPr/>
        </p:nvSpPr>
        <p:spPr bwMode="auto">
          <a:xfrm>
            <a:off x="7356475" y="23987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5" name="AutoShape 31"/>
          <p:cNvSpPr>
            <a:spLocks noChangeArrowheads="1"/>
          </p:cNvSpPr>
          <p:nvPr/>
        </p:nvSpPr>
        <p:spPr bwMode="auto">
          <a:xfrm>
            <a:off x="7739063" y="2400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70016" name="Picture 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0063" y="2398713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0017" name="AutoShape 33"/>
          <p:cNvSpPr>
            <a:spLocks noChangeArrowheads="1"/>
          </p:cNvSpPr>
          <p:nvPr/>
        </p:nvSpPr>
        <p:spPr bwMode="auto">
          <a:xfrm>
            <a:off x="8501063" y="2400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8" name="AutoShape 34"/>
          <p:cNvSpPr>
            <a:spLocks noChangeArrowheads="1"/>
          </p:cNvSpPr>
          <p:nvPr/>
        </p:nvSpPr>
        <p:spPr bwMode="auto">
          <a:xfrm>
            <a:off x="7356475" y="2781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19" name="AutoShape 35"/>
          <p:cNvSpPr>
            <a:spLocks noChangeArrowheads="1"/>
          </p:cNvSpPr>
          <p:nvPr/>
        </p:nvSpPr>
        <p:spPr bwMode="auto">
          <a:xfrm>
            <a:off x="7739063" y="2781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70020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20063" y="2781300"/>
            <a:ext cx="387350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0021" name="AutoShape 37"/>
          <p:cNvSpPr>
            <a:spLocks noChangeArrowheads="1"/>
          </p:cNvSpPr>
          <p:nvPr/>
        </p:nvSpPr>
        <p:spPr bwMode="auto">
          <a:xfrm>
            <a:off x="8501063" y="2781300"/>
            <a:ext cx="387350" cy="387350"/>
          </a:xfrm>
          <a:prstGeom prst="roundRect">
            <a:avLst>
              <a:gd name="adj" fmla="val 407"/>
            </a:avLst>
          </a:prstGeom>
          <a:solidFill>
            <a:srgbClr val="ABB4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2" name="AutoShape 38"/>
          <p:cNvSpPr>
            <a:spLocks noChangeArrowheads="1"/>
          </p:cNvSpPr>
          <p:nvPr/>
        </p:nvSpPr>
        <p:spPr bwMode="auto">
          <a:xfrm>
            <a:off x="7335838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3" name="AutoShape 39"/>
          <p:cNvSpPr>
            <a:spLocks noChangeArrowheads="1"/>
          </p:cNvSpPr>
          <p:nvPr/>
        </p:nvSpPr>
        <p:spPr bwMode="auto">
          <a:xfrm>
            <a:off x="7716838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4" name="AutoShape 40"/>
          <p:cNvSpPr>
            <a:spLocks noChangeArrowheads="1"/>
          </p:cNvSpPr>
          <p:nvPr/>
        </p:nvSpPr>
        <p:spPr bwMode="auto">
          <a:xfrm>
            <a:off x="8097838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5" name="AutoShape 41"/>
          <p:cNvSpPr>
            <a:spLocks noChangeArrowheads="1"/>
          </p:cNvSpPr>
          <p:nvPr/>
        </p:nvSpPr>
        <p:spPr bwMode="auto">
          <a:xfrm>
            <a:off x="8480425" y="3643313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6" name="AutoShape 42"/>
          <p:cNvSpPr>
            <a:spLocks noChangeArrowheads="1"/>
          </p:cNvSpPr>
          <p:nvPr/>
        </p:nvSpPr>
        <p:spPr bwMode="auto">
          <a:xfrm>
            <a:off x="7335838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7" name="AutoShape 43"/>
          <p:cNvSpPr>
            <a:spLocks noChangeArrowheads="1"/>
          </p:cNvSpPr>
          <p:nvPr/>
        </p:nvSpPr>
        <p:spPr bwMode="auto">
          <a:xfrm>
            <a:off x="7716838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8" name="AutoShape 44"/>
          <p:cNvSpPr>
            <a:spLocks noChangeArrowheads="1"/>
          </p:cNvSpPr>
          <p:nvPr/>
        </p:nvSpPr>
        <p:spPr bwMode="auto">
          <a:xfrm>
            <a:off x="8097838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29" name="AutoShape 45"/>
          <p:cNvSpPr>
            <a:spLocks noChangeArrowheads="1"/>
          </p:cNvSpPr>
          <p:nvPr/>
        </p:nvSpPr>
        <p:spPr bwMode="auto">
          <a:xfrm>
            <a:off x="8480425" y="4010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0" name="AutoShape 46"/>
          <p:cNvSpPr>
            <a:spLocks noChangeArrowheads="1"/>
          </p:cNvSpPr>
          <p:nvPr/>
        </p:nvSpPr>
        <p:spPr bwMode="auto">
          <a:xfrm>
            <a:off x="7335838" y="4391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1" name="AutoShape 47"/>
          <p:cNvSpPr>
            <a:spLocks noChangeArrowheads="1"/>
          </p:cNvSpPr>
          <p:nvPr/>
        </p:nvSpPr>
        <p:spPr bwMode="auto">
          <a:xfrm>
            <a:off x="7716838" y="4391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2" name="AutoShape 48"/>
          <p:cNvSpPr>
            <a:spLocks noChangeArrowheads="1"/>
          </p:cNvSpPr>
          <p:nvPr/>
        </p:nvSpPr>
        <p:spPr bwMode="auto">
          <a:xfrm>
            <a:off x="8097838" y="4391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48</a:t>
            </a:r>
          </a:p>
        </p:txBody>
      </p:sp>
      <p:sp>
        <p:nvSpPr>
          <p:cNvPr id="170033" name="AutoShape 49"/>
          <p:cNvSpPr>
            <a:spLocks noChangeArrowheads="1"/>
          </p:cNvSpPr>
          <p:nvPr/>
        </p:nvSpPr>
        <p:spPr bwMode="auto">
          <a:xfrm>
            <a:off x="8480425" y="4391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4" name="AutoShape 50"/>
          <p:cNvSpPr>
            <a:spLocks noChangeArrowheads="1"/>
          </p:cNvSpPr>
          <p:nvPr/>
        </p:nvSpPr>
        <p:spPr bwMode="auto">
          <a:xfrm>
            <a:off x="7335838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5" name="AutoShape 51"/>
          <p:cNvSpPr>
            <a:spLocks noChangeArrowheads="1"/>
          </p:cNvSpPr>
          <p:nvPr/>
        </p:nvSpPr>
        <p:spPr bwMode="auto">
          <a:xfrm>
            <a:off x="7716838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6" name="AutoShape 52"/>
          <p:cNvSpPr>
            <a:spLocks noChangeArrowheads="1"/>
          </p:cNvSpPr>
          <p:nvPr/>
        </p:nvSpPr>
        <p:spPr bwMode="auto">
          <a:xfrm>
            <a:off x="8097838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7" name="AutoShape 53"/>
          <p:cNvSpPr>
            <a:spLocks noChangeArrowheads="1"/>
          </p:cNvSpPr>
          <p:nvPr/>
        </p:nvSpPr>
        <p:spPr bwMode="auto">
          <a:xfrm>
            <a:off x="8480425" y="4772025"/>
            <a:ext cx="387350" cy="387350"/>
          </a:xfrm>
          <a:prstGeom prst="roundRect">
            <a:avLst>
              <a:gd name="adj" fmla="val 407"/>
            </a:avLst>
          </a:prstGeom>
          <a:solidFill>
            <a:srgbClr val="8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8" name="AutoShape 54"/>
          <p:cNvSpPr>
            <a:spLocks noChangeArrowheads="1"/>
          </p:cNvSpPr>
          <p:nvPr/>
        </p:nvSpPr>
        <p:spPr bwMode="auto">
          <a:xfrm>
            <a:off x="5492750" y="1801813"/>
            <a:ext cx="258763" cy="258762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39" name="AutoShape 55"/>
          <p:cNvSpPr>
            <a:spLocks noChangeArrowheads="1"/>
          </p:cNvSpPr>
          <p:nvPr/>
        </p:nvSpPr>
        <p:spPr bwMode="auto">
          <a:xfrm>
            <a:off x="5832475" y="1801813"/>
            <a:ext cx="258763" cy="258762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0" name="AutoShape 56"/>
          <p:cNvSpPr>
            <a:spLocks noChangeArrowheads="1"/>
          </p:cNvSpPr>
          <p:nvPr/>
        </p:nvSpPr>
        <p:spPr bwMode="auto">
          <a:xfrm>
            <a:off x="6191250" y="1801813"/>
            <a:ext cx="258763" cy="258762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1" name="AutoShape 57"/>
          <p:cNvSpPr>
            <a:spLocks noChangeArrowheads="1"/>
          </p:cNvSpPr>
          <p:nvPr/>
        </p:nvSpPr>
        <p:spPr bwMode="auto">
          <a:xfrm>
            <a:off x="6530975" y="1801813"/>
            <a:ext cx="258763" cy="258762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2" name="AutoShape 58"/>
          <p:cNvSpPr>
            <a:spLocks noChangeArrowheads="1"/>
          </p:cNvSpPr>
          <p:nvPr/>
        </p:nvSpPr>
        <p:spPr bwMode="auto">
          <a:xfrm>
            <a:off x="5492750" y="21621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3" name="AutoShape 59"/>
          <p:cNvSpPr>
            <a:spLocks noChangeArrowheads="1"/>
          </p:cNvSpPr>
          <p:nvPr/>
        </p:nvSpPr>
        <p:spPr bwMode="auto">
          <a:xfrm>
            <a:off x="5832475" y="21621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4" name="AutoShape 60"/>
          <p:cNvSpPr>
            <a:spLocks noChangeArrowheads="1"/>
          </p:cNvSpPr>
          <p:nvPr/>
        </p:nvSpPr>
        <p:spPr bwMode="auto">
          <a:xfrm>
            <a:off x="6191250" y="21621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5" name="AutoShape 61"/>
          <p:cNvSpPr>
            <a:spLocks noChangeArrowheads="1"/>
          </p:cNvSpPr>
          <p:nvPr/>
        </p:nvSpPr>
        <p:spPr bwMode="auto">
          <a:xfrm>
            <a:off x="6530975" y="21621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6" name="AutoShape 62"/>
          <p:cNvSpPr>
            <a:spLocks noChangeArrowheads="1"/>
          </p:cNvSpPr>
          <p:nvPr/>
        </p:nvSpPr>
        <p:spPr bwMode="auto">
          <a:xfrm>
            <a:off x="5492750" y="2501900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7" name="AutoShape 63"/>
          <p:cNvSpPr>
            <a:spLocks noChangeArrowheads="1"/>
          </p:cNvSpPr>
          <p:nvPr/>
        </p:nvSpPr>
        <p:spPr bwMode="auto">
          <a:xfrm>
            <a:off x="5832475" y="2501900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48" name="AutoShape 64"/>
          <p:cNvSpPr>
            <a:spLocks noChangeArrowheads="1"/>
          </p:cNvSpPr>
          <p:nvPr/>
        </p:nvSpPr>
        <p:spPr bwMode="auto">
          <a:xfrm>
            <a:off x="6191250" y="2501900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 b="1" dirty="0">
                <a:solidFill>
                  <a:srgbClr val="000000"/>
                </a:solidFill>
                <a:latin typeface="Calibri Light" panose="020F0302020204030204" pitchFamily="34" charset="0"/>
              </a:rPr>
              <a:t>Thread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" b="1" dirty="0">
                <a:solidFill>
                  <a:srgbClr val="000000"/>
                </a:solidFill>
                <a:latin typeface="Calibri Light" panose="020F0302020204030204" pitchFamily="34" charset="0"/>
              </a:rPr>
              <a:t>(2, 2)‏</a:t>
            </a:r>
          </a:p>
        </p:txBody>
      </p:sp>
      <p:sp>
        <p:nvSpPr>
          <p:cNvPr id="170049" name="AutoShape 65"/>
          <p:cNvSpPr>
            <a:spLocks noChangeArrowheads="1"/>
          </p:cNvSpPr>
          <p:nvPr/>
        </p:nvSpPr>
        <p:spPr bwMode="auto">
          <a:xfrm>
            <a:off x="6530975" y="2501900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0" name="AutoShape 66"/>
          <p:cNvSpPr>
            <a:spLocks noChangeArrowheads="1"/>
          </p:cNvSpPr>
          <p:nvPr/>
        </p:nvSpPr>
        <p:spPr bwMode="auto">
          <a:xfrm>
            <a:off x="5492750" y="28606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1" name="AutoShape 67"/>
          <p:cNvSpPr>
            <a:spLocks noChangeArrowheads="1"/>
          </p:cNvSpPr>
          <p:nvPr/>
        </p:nvSpPr>
        <p:spPr bwMode="auto">
          <a:xfrm>
            <a:off x="5832475" y="28606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2" name="AutoShape 68"/>
          <p:cNvSpPr>
            <a:spLocks noChangeArrowheads="1"/>
          </p:cNvSpPr>
          <p:nvPr/>
        </p:nvSpPr>
        <p:spPr bwMode="auto">
          <a:xfrm>
            <a:off x="6191250" y="28606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3" name="AutoShape 69"/>
          <p:cNvSpPr>
            <a:spLocks noChangeArrowheads="1"/>
          </p:cNvSpPr>
          <p:nvPr/>
        </p:nvSpPr>
        <p:spPr bwMode="auto">
          <a:xfrm>
            <a:off x="6530975" y="2860675"/>
            <a:ext cx="258763" cy="258763"/>
          </a:xfrm>
          <a:prstGeom prst="roundRect">
            <a:avLst>
              <a:gd name="adj" fmla="val 616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4" name="Line 70"/>
          <p:cNvSpPr>
            <a:spLocks noChangeShapeType="1"/>
          </p:cNvSpPr>
          <p:nvPr/>
        </p:nvSpPr>
        <p:spPr bwMode="auto">
          <a:xfrm>
            <a:off x="6211888" y="2765425"/>
            <a:ext cx="1919287" cy="2005013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5" name="Line 71"/>
          <p:cNvSpPr>
            <a:spLocks noChangeShapeType="1"/>
          </p:cNvSpPr>
          <p:nvPr/>
        </p:nvSpPr>
        <p:spPr bwMode="auto">
          <a:xfrm>
            <a:off x="6443663" y="2489200"/>
            <a:ext cx="2035175" cy="1922463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6" name="Line 72"/>
          <p:cNvSpPr>
            <a:spLocks noChangeShapeType="1"/>
          </p:cNvSpPr>
          <p:nvPr/>
        </p:nvSpPr>
        <p:spPr bwMode="auto">
          <a:xfrm>
            <a:off x="5392738" y="5430838"/>
            <a:ext cx="140652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0057" name="Text Box 73"/>
          <p:cNvSpPr txBox="1">
            <a:spLocks noChangeArrowheads="1"/>
          </p:cNvSpPr>
          <p:nvPr/>
        </p:nvSpPr>
        <p:spPr bwMode="auto">
          <a:xfrm>
            <a:off x="5637213" y="5489575"/>
            <a:ext cx="1144587" cy="15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  WIDTH</a:t>
            </a:r>
          </a:p>
        </p:txBody>
      </p:sp>
      <p:sp>
        <p:nvSpPr>
          <p:cNvPr id="170058" name="Text Box 74"/>
          <p:cNvSpPr txBox="1">
            <a:spLocks noChangeArrowheads="1"/>
          </p:cNvSpPr>
          <p:nvPr/>
        </p:nvSpPr>
        <p:spPr bwMode="auto">
          <a:xfrm>
            <a:off x="6032500" y="5915025"/>
            <a:ext cx="677863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</a:rPr>
              <a:t>Md</a:t>
            </a:r>
          </a:p>
        </p:txBody>
      </p:sp>
      <p:sp>
        <p:nvSpPr>
          <p:cNvPr id="170059" name="Text Box 75"/>
          <p:cNvSpPr txBox="1">
            <a:spLocks noChangeArrowheads="1"/>
          </p:cNvSpPr>
          <p:nvPr/>
        </p:nvSpPr>
        <p:spPr bwMode="auto">
          <a:xfrm>
            <a:off x="7945438" y="5889625"/>
            <a:ext cx="744537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</a:rPr>
              <a:t>Pd</a:t>
            </a:r>
          </a:p>
        </p:txBody>
      </p:sp>
      <p:sp>
        <p:nvSpPr>
          <p:cNvPr id="170060" name="Text Box 76"/>
          <p:cNvSpPr txBox="1">
            <a:spLocks noChangeArrowheads="1"/>
          </p:cNvSpPr>
          <p:nvPr/>
        </p:nvSpPr>
        <p:spPr bwMode="auto">
          <a:xfrm>
            <a:off x="7829550" y="1219200"/>
            <a:ext cx="585788" cy="276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Calibri Light" panose="020F0302020204030204" pitchFamily="34" charset="0"/>
              </a:rPr>
              <a:t>Nd</a:t>
            </a:r>
          </a:p>
        </p:txBody>
      </p:sp>
    </p:spTree>
    <p:extLst>
      <p:ext uri="{BB962C8B-B14F-4D97-AF65-F5344CB8AC3E}">
        <p14:creationId xmlns:p14="http://schemas.microsoft.com/office/powerpoint/2010/main" val="2135912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68189-8CD5-24E6-95A9-8F0E4127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22CA2-84E5-D30A-2136-C5CD6C5C9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716" y="3070318"/>
            <a:ext cx="3022208" cy="3022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0CB30-1B71-8E31-E844-4BB8D678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Execution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AB0A-30D5-ECAB-B192-71EA07387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961" y="3135930"/>
            <a:ext cx="7836264" cy="32648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Some number of identical threads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Device memory (aka global memory) accessible to all threads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In-order</a:t>
            </a:r>
            <a:r>
              <a:rPr lang="en-US" sz="2000" dirty="0">
                <a:solidFill>
                  <a:schemeClr val="tx1"/>
                </a:solidFill>
              </a:rPr>
              <a:t> execution of instructions in each thread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Hardware implements latency tolerance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Tracks operand availability for all threads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Executes ready threads on hardware cores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Zero-overhead context switches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Synchronization instructions for coordination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9C6064-5ABB-41C0-A48A-448DAA7E3278}"/>
              </a:ext>
            </a:extLst>
          </p:cNvPr>
          <p:cNvSpPr/>
          <p:nvPr/>
        </p:nvSpPr>
        <p:spPr>
          <a:xfrm>
            <a:off x="1484123" y="1671722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BAE3F9-80B0-5AE0-33AF-331E762C9D8B}"/>
              </a:ext>
            </a:extLst>
          </p:cNvPr>
          <p:cNvSpPr/>
          <p:nvPr/>
        </p:nvSpPr>
        <p:spPr>
          <a:xfrm>
            <a:off x="1803008" y="1671721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68E74D-BB8A-335F-EBBB-B9AA2E62BF22}"/>
              </a:ext>
            </a:extLst>
          </p:cNvPr>
          <p:cNvSpPr/>
          <p:nvPr/>
        </p:nvSpPr>
        <p:spPr>
          <a:xfrm>
            <a:off x="2169923" y="1671722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268A51-773C-2EEA-7E97-5F85443E7F3E}"/>
              </a:ext>
            </a:extLst>
          </p:cNvPr>
          <p:cNvSpPr/>
          <p:nvPr/>
        </p:nvSpPr>
        <p:spPr>
          <a:xfrm>
            <a:off x="2488808" y="1671721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54E7558-C484-F9EE-F78D-5A1FAEEB1853}"/>
              </a:ext>
            </a:extLst>
          </p:cNvPr>
          <p:cNvSpPr/>
          <p:nvPr/>
        </p:nvSpPr>
        <p:spPr>
          <a:xfrm>
            <a:off x="3479408" y="1671722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8B7B45-BBF8-1F0D-84D5-F55BE4CABB26}"/>
              </a:ext>
            </a:extLst>
          </p:cNvPr>
          <p:cNvSpPr/>
          <p:nvPr/>
        </p:nvSpPr>
        <p:spPr>
          <a:xfrm>
            <a:off x="3798293" y="1671721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E971D19-27ED-B244-0BB5-A8EFCC16746A}"/>
              </a:ext>
            </a:extLst>
          </p:cNvPr>
          <p:cNvSpPr/>
          <p:nvPr/>
        </p:nvSpPr>
        <p:spPr>
          <a:xfrm>
            <a:off x="4165208" y="1671722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F58143-0D4C-D13A-3A63-B0D68D6A6784}"/>
              </a:ext>
            </a:extLst>
          </p:cNvPr>
          <p:cNvSpPr/>
          <p:nvPr/>
        </p:nvSpPr>
        <p:spPr>
          <a:xfrm>
            <a:off x="4484093" y="1671721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DD6023-25DE-05B9-6395-D13612295270}"/>
              </a:ext>
            </a:extLst>
          </p:cNvPr>
          <p:cNvSpPr/>
          <p:nvPr/>
        </p:nvSpPr>
        <p:spPr>
          <a:xfrm>
            <a:off x="5558139" y="166017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1AF766-8D30-AB32-5A2A-01B089CEFAF2}"/>
              </a:ext>
            </a:extLst>
          </p:cNvPr>
          <p:cNvSpPr/>
          <p:nvPr/>
        </p:nvSpPr>
        <p:spPr>
          <a:xfrm>
            <a:off x="5877024" y="1660177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F0956E-DA64-17E3-B5B7-57287C07AB45}"/>
              </a:ext>
            </a:extLst>
          </p:cNvPr>
          <p:cNvSpPr/>
          <p:nvPr/>
        </p:nvSpPr>
        <p:spPr>
          <a:xfrm>
            <a:off x="6243939" y="166017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0B7EB3F-0FD4-1471-83F7-DEAEE98EBE40}"/>
              </a:ext>
            </a:extLst>
          </p:cNvPr>
          <p:cNvSpPr/>
          <p:nvPr/>
        </p:nvSpPr>
        <p:spPr>
          <a:xfrm>
            <a:off x="6562824" y="1660177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DCF88A-C96F-3D40-0C69-D4A3A1A8C577}"/>
              </a:ext>
            </a:extLst>
          </p:cNvPr>
          <p:cNvSpPr txBox="1"/>
          <p:nvPr/>
        </p:nvSpPr>
        <p:spPr>
          <a:xfrm>
            <a:off x="2743200" y="18288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90F01-39E4-277E-FA2F-24F62E144D0C}"/>
              </a:ext>
            </a:extLst>
          </p:cNvPr>
          <p:cNvSpPr txBox="1"/>
          <p:nvPr/>
        </p:nvSpPr>
        <p:spPr>
          <a:xfrm>
            <a:off x="4724636" y="18288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42BBFD-BB0C-CD93-7414-7B392BBCBEAC}"/>
              </a:ext>
            </a:extLst>
          </p:cNvPr>
          <p:cNvSpPr txBox="1"/>
          <p:nvPr/>
        </p:nvSpPr>
        <p:spPr>
          <a:xfrm>
            <a:off x="6871693" y="182880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83B99D-1FB6-E7DE-EDEB-E719F3FC6FD1}"/>
              </a:ext>
            </a:extLst>
          </p:cNvPr>
          <p:cNvSpPr txBox="1"/>
          <p:nvPr/>
        </p:nvSpPr>
        <p:spPr>
          <a:xfrm>
            <a:off x="1660029" y="2219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095194-CCBC-8C67-F13C-015BBC84C01B}"/>
              </a:ext>
            </a:extLst>
          </p:cNvPr>
          <p:cNvSpPr txBox="1"/>
          <p:nvPr/>
        </p:nvSpPr>
        <p:spPr>
          <a:xfrm>
            <a:off x="1961410" y="22098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DAFDCD-36AA-A3FB-66A3-10B54ED232F7}"/>
              </a:ext>
            </a:extLst>
          </p:cNvPr>
          <p:cNvSpPr txBox="1"/>
          <p:nvPr/>
        </p:nvSpPr>
        <p:spPr>
          <a:xfrm>
            <a:off x="2310487" y="22073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C1A23-5C86-8A00-F44F-F1C35FCF88E3}"/>
              </a:ext>
            </a:extLst>
          </p:cNvPr>
          <p:cNvSpPr txBox="1"/>
          <p:nvPr/>
        </p:nvSpPr>
        <p:spPr>
          <a:xfrm>
            <a:off x="5095022" y="182636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D8B7EE-E76A-A1B5-4D17-D902D9602C62}"/>
              </a:ext>
            </a:extLst>
          </p:cNvPr>
          <p:cNvSpPr/>
          <p:nvPr/>
        </p:nvSpPr>
        <p:spPr>
          <a:xfrm>
            <a:off x="1209683" y="1447863"/>
            <a:ext cx="6324600" cy="11406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497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75B2FE-B699-4533-B28A-0EAD900EE482}" type="slidenum">
              <a:rPr lang="en-US"/>
              <a:pPr/>
              <a:t>110</a:t>
            </a:fld>
            <a:endParaRPr lang="en-US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307388" cy="1144588"/>
          </a:xfrm>
          <a:ln/>
        </p:spPr>
        <p:txBody>
          <a:bodyPr lIns="90000" tIns="46800" rIns="90000" bIns="46800">
            <a:normAutofit fontScale="90000"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/>
              <a:t>Step 7: Handling Arbitrary Sized Square Matrices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6097588" cy="4573588"/>
          </a:xfrm>
          <a:ln/>
        </p:spPr>
        <p:txBody>
          <a:bodyPr lIns="90000" tIns="46800" rIns="90000" bIns="46800"/>
          <a:lstStyle/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Have each 2D thread block compute a (TILE_WIDTH)</a:t>
            </a:r>
            <a:r>
              <a:rPr lang="en-US" baseline="30000" dirty="0"/>
              <a:t>2</a:t>
            </a:r>
            <a:r>
              <a:rPr lang="en-US" dirty="0"/>
              <a:t> sub-matrix (tile) of the result matrix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Each has (TILE_WIDTH)</a:t>
            </a:r>
            <a:r>
              <a:rPr lang="en-US" baseline="30000" dirty="0"/>
              <a:t>2 </a:t>
            </a:r>
            <a:r>
              <a:rPr lang="en-US" dirty="0"/>
              <a:t>threads</a:t>
            </a:r>
          </a:p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Generate a 2D Grid of (WIDTH/TILE_WIDTH)</a:t>
            </a:r>
            <a:r>
              <a:rPr lang="en-US" baseline="30000" dirty="0"/>
              <a:t>2 </a:t>
            </a:r>
            <a:r>
              <a:rPr lang="en-US" dirty="0"/>
              <a:t>blocks</a:t>
            </a:r>
          </a:p>
          <a:p>
            <a:pPr marL="341313" indent="-341313" defTabSz="449263"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341313" indent="-341313" defTabSz="449263"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162425" y="4191000"/>
            <a:ext cx="2468563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Md</a:t>
            </a: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6675438" y="1676400"/>
            <a:ext cx="2468562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Nd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6675438" y="4114800"/>
            <a:ext cx="2468562" cy="2468563"/>
          </a:xfrm>
          <a:prstGeom prst="rect">
            <a:avLst/>
          </a:prstGeom>
          <a:solidFill>
            <a:srgbClr val="99FF66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dirty="0">
                <a:solidFill>
                  <a:srgbClr val="FFFFFF"/>
                </a:solidFill>
                <a:latin typeface="Calibri Light" panose="020F0302020204030204" pitchFamily="34" charset="0"/>
              </a:rPr>
              <a:t>Pd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8047038" y="1676400"/>
            <a:ext cx="53975" cy="2468563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16" name="Line 8"/>
          <p:cNvSpPr>
            <a:spLocks noChangeShapeType="1"/>
          </p:cNvSpPr>
          <p:nvPr/>
        </p:nvSpPr>
        <p:spPr bwMode="auto">
          <a:xfrm>
            <a:off x="8102600" y="4144963"/>
            <a:ext cx="1588" cy="1417637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>
            <a:off x="8047038" y="4114800"/>
            <a:ext cx="1587" cy="141763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H="1">
            <a:off x="6673850" y="6510338"/>
            <a:ext cx="2471738" cy="158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4162425" y="5562600"/>
            <a:ext cx="2468563" cy="55563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8047038" y="5562600"/>
            <a:ext cx="55562" cy="53975"/>
          </a:xfrm>
          <a:prstGeom prst="rect">
            <a:avLst/>
          </a:prstGeom>
          <a:solidFill>
            <a:srgbClr val="FF6600"/>
          </a:solidFill>
          <a:ln w="936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91440" rIns="0" bIns="0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1021" name="Line 13"/>
          <p:cNvSpPr>
            <a:spLocks noChangeShapeType="1"/>
          </p:cNvSpPr>
          <p:nvPr/>
        </p:nvSpPr>
        <p:spPr bwMode="auto">
          <a:xfrm>
            <a:off x="6619875" y="5562600"/>
            <a:ext cx="1417638" cy="158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2" name="Line 14"/>
          <p:cNvSpPr>
            <a:spLocks noChangeShapeType="1"/>
          </p:cNvSpPr>
          <p:nvPr/>
        </p:nvSpPr>
        <p:spPr bwMode="auto">
          <a:xfrm>
            <a:off x="6619875" y="5616575"/>
            <a:ext cx="1417638" cy="1588"/>
          </a:xfrm>
          <a:prstGeom prst="line">
            <a:avLst/>
          </a:prstGeom>
          <a:noFill/>
          <a:ln w="9360">
            <a:solidFill>
              <a:srgbClr val="96969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 flipH="1" flipV="1">
            <a:off x="8991600" y="1671638"/>
            <a:ext cx="7938" cy="247173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4" name="Line 16"/>
          <p:cNvSpPr>
            <a:spLocks noChangeShapeType="1"/>
          </p:cNvSpPr>
          <p:nvPr/>
        </p:nvSpPr>
        <p:spPr bwMode="auto">
          <a:xfrm flipH="1" flipV="1">
            <a:off x="8991600" y="4189413"/>
            <a:ext cx="7938" cy="247173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5" name="Line 17"/>
          <p:cNvSpPr>
            <a:spLocks noChangeShapeType="1"/>
          </p:cNvSpPr>
          <p:nvPr/>
        </p:nvSpPr>
        <p:spPr bwMode="auto">
          <a:xfrm flipH="1">
            <a:off x="4160838" y="6510338"/>
            <a:ext cx="2471737" cy="1587"/>
          </a:xfrm>
          <a:prstGeom prst="line">
            <a:avLst/>
          </a:prstGeom>
          <a:noFill/>
          <a:ln w="648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26" name="Text Box 18"/>
          <p:cNvSpPr txBox="1">
            <a:spLocks noChangeArrowheads="1"/>
          </p:cNvSpPr>
          <p:nvPr/>
        </p:nvSpPr>
        <p:spPr bwMode="auto">
          <a:xfrm rot="16200000">
            <a:off x="8701918" y="2834289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71027" name="Text Box 19"/>
          <p:cNvSpPr txBox="1">
            <a:spLocks noChangeArrowheads="1"/>
          </p:cNvSpPr>
          <p:nvPr/>
        </p:nvSpPr>
        <p:spPr bwMode="auto">
          <a:xfrm rot="16200000">
            <a:off x="8701918" y="5348889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71028" name="Text Box 20"/>
          <p:cNvSpPr txBox="1">
            <a:spLocks noChangeArrowheads="1"/>
          </p:cNvSpPr>
          <p:nvPr/>
        </p:nvSpPr>
        <p:spPr bwMode="auto">
          <a:xfrm>
            <a:off x="5226087" y="6321425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71029" name="Text Box 21"/>
          <p:cNvSpPr txBox="1">
            <a:spLocks noChangeArrowheads="1"/>
          </p:cNvSpPr>
          <p:nvPr/>
        </p:nvSpPr>
        <p:spPr bwMode="auto">
          <a:xfrm>
            <a:off x="7683537" y="6319838"/>
            <a:ext cx="320601" cy="138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</a:p>
        </p:txBody>
      </p:sp>
      <p:sp>
        <p:nvSpPr>
          <p:cNvPr id="171030" name="Text Box 22"/>
          <p:cNvSpPr txBox="1">
            <a:spLocks noChangeArrowheads="1"/>
          </p:cNvSpPr>
          <p:nvPr/>
        </p:nvSpPr>
        <p:spPr bwMode="auto">
          <a:xfrm>
            <a:off x="8062913" y="5105400"/>
            <a:ext cx="3580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ty</a:t>
            </a:r>
          </a:p>
        </p:txBody>
      </p:sp>
      <p:sp>
        <p:nvSpPr>
          <p:cNvPr id="171031" name="Text Box 23"/>
          <p:cNvSpPr txBox="1">
            <a:spLocks noChangeArrowheads="1"/>
          </p:cNvSpPr>
          <p:nvPr/>
        </p:nvSpPr>
        <p:spPr bwMode="auto">
          <a:xfrm>
            <a:off x="7594600" y="5638800"/>
            <a:ext cx="35328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tx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1032" name="Rectangle 24"/>
          <p:cNvSpPr>
            <a:spLocks noChangeArrowheads="1"/>
          </p:cNvSpPr>
          <p:nvPr/>
        </p:nvSpPr>
        <p:spPr bwMode="auto">
          <a:xfrm>
            <a:off x="7620000" y="5105400"/>
            <a:ext cx="914400" cy="914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1033" name="Text Box 25"/>
          <p:cNvSpPr txBox="1">
            <a:spLocks noChangeArrowheads="1"/>
          </p:cNvSpPr>
          <p:nvPr/>
        </p:nvSpPr>
        <p:spPr bwMode="auto">
          <a:xfrm>
            <a:off x="7772400" y="4398963"/>
            <a:ext cx="40181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by</a:t>
            </a:r>
          </a:p>
        </p:txBody>
      </p:sp>
      <p:sp>
        <p:nvSpPr>
          <p:cNvPr id="171034" name="Text Box 26"/>
          <p:cNvSpPr txBox="1">
            <a:spLocks noChangeArrowheads="1"/>
          </p:cNvSpPr>
          <p:nvPr/>
        </p:nvSpPr>
        <p:spPr bwMode="auto">
          <a:xfrm>
            <a:off x="6846888" y="5618163"/>
            <a:ext cx="39309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bx</a:t>
            </a:r>
          </a:p>
        </p:txBody>
      </p:sp>
      <p:sp>
        <p:nvSpPr>
          <p:cNvPr id="171035" name="Text Box 27"/>
          <p:cNvSpPr txBox="1">
            <a:spLocks noChangeArrowheads="1"/>
          </p:cNvSpPr>
          <p:nvPr/>
        </p:nvSpPr>
        <p:spPr bwMode="auto">
          <a:xfrm>
            <a:off x="609600" y="4419600"/>
            <a:ext cx="3368675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 Light" panose="020F0302020204030204" pitchFamily="34" charset="0"/>
              </a:rPr>
              <a:t>You still need to put a loop around the kernel call for cases where WIDTH/TILE_WIDTH is greater than max grid size (64K)!</a:t>
            </a:r>
          </a:p>
        </p:txBody>
      </p:sp>
      <p:sp>
        <p:nvSpPr>
          <p:cNvPr id="171036" name="Text Box 28"/>
          <p:cNvSpPr txBox="1">
            <a:spLocks noChangeArrowheads="1"/>
          </p:cNvSpPr>
          <p:nvPr/>
        </p:nvSpPr>
        <p:spPr bwMode="auto">
          <a:xfrm>
            <a:off x="7470775" y="4800600"/>
            <a:ext cx="1071297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Palatino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 Light" panose="020F0302020204030204" pitchFamily="34" charset="0"/>
              </a:rPr>
              <a:t>TILE_WIDTH</a:t>
            </a:r>
          </a:p>
        </p:txBody>
      </p:sp>
    </p:spTree>
    <p:extLst>
      <p:ext uri="{BB962C8B-B14F-4D97-AF65-F5344CB8AC3E}">
        <p14:creationId xmlns:p14="http://schemas.microsoft.com/office/powerpoint/2010/main" val="4242717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D57C76-8B32-4582-AEAE-C5597DCB9BA6}" type="slidenum">
              <a:rPr lang="zh-TW" altLang="en-US"/>
              <a:pPr/>
              <a:t>111</a:t>
            </a:fld>
            <a:endParaRPr lang="en-US" altLang="zh-TW"/>
          </a:p>
        </p:txBody>
      </p:sp>
      <p:sp>
        <p:nvSpPr>
          <p:cNvPr id="258050" name="Rectangle 2"/>
          <p:cNvSpPr>
            <a:spLocks noChangeArrowheads="1"/>
          </p:cNvSpPr>
          <p:nvPr/>
        </p:nvSpPr>
        <p:spPr bwMode="auto">
          <a:xfrm>
            <a:off x="3444875" y="31337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1,0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8051" name="Rectangle 3"/>
          <p:cNvSpPr>
            <a:spLocks noChangeArrowheads="1"/>
          </p:cNvSpPr>
          <p:nvPr/>
        </p:nvSpPr>
        <p:spPr bwMode="auto">
          <a:xfrm>
            <a:off x="2987675" y="31337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0,0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8052" name="Rectangle 4"/>
          <p:cNvSpPr>
            <a:spLocks noChangeArrowheads="1"/>
          </p:cNvSpPr>
          <p:nvPr/>
        </p:nvSpPr>
        <p:spPr bwMode="auto">
          <a:xfrm>
            <a:off x="29876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0,1</a:t>
            </a:r>
          </a:p>
        </p:txBody>
      </p:sp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29876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29876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34448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34448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34448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58" name="Rectangle 10"/>
          <p:cNvSpPr>
            <a:spLocks noChangeArrowheads="1"/>
          </p:cNvSpPr>
          <p:nvPr/>
        </p:nvSpPr>
        <p:spPr bwMode="auto">
          <a:xfrm>
            <a:off x="3902075" y="31337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2,0</a:t>
            </a:r>
          </a:p>
        </p:txBody>
      </p:sp>
      <p:sp>
        <p:nvSpPr>
          <p:cNvPr id="258059" name="Rectangle 11"/>
          <p:cNvSpPr>
            <a:spLocks noChangeArrowheads="1"/>
          </p:cNvSpPr>
          <p:nvPr/>
        </p:nvSpPr>
        <p:spPr bwMode="auto">
          <a:xfrm>
            <a:off x="39020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0" name="Rectangle 12"/>
          <p:cNvSpPr>
            <a:spLocks noChangeArrowheads="1"/>
          </p:cNvSpPr>
          <p:nvPr/>
        </p:nvSpPr>
        <p:spPr bwMode="auto">
          <a:xfrm>
            <a:off x="43592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1" name="Rectangle 13"/>
          <p:cNvSpPr>
            <a:spLocks noChangeArrowheads="1"/>
          </p:cNvSpPr>
          <p:nvPr/>
        </p:nvSpPr>
        <p:spPr bwMode="auto">
          <a:xfrm>
            <a:off x="43592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2" name="Rectangle 14"/>
          <p:cNvSpPr>
            <a:spLocks noChangeArrowheads="1"/>
          </p:cNvSpPr>
          <p:nvPr/>
        </p:nvSpPr>
        <p:spPr bwMode="auto">
          <a:xfrm>
            <a:off x="4359275" y="31337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3,0</a:t>
            </a:r>
          </a:p>
        </p:txBody>
      </p:sp>
      <p:sp>
        <p:nvSpPr>
          <p:cNvPr id="258063" name="Rectangle 15"/>
          <p:cNvSpPr>
            <a:spLocks noChangeArrowheads="1"/>
          </p:cNvSpPr>
          <p:nvPr/>
        </p:nvSpPr>
        <p:spPr bwMode="auto">
          <a:xfrm>
            <a:off x="39020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4" name="Rectangle 16"/>
          <p:cNvSpPr>
            <a:spLocks noChangeArrowheads="1"/>
          </p:cNvSpPr>
          <p:nvPr/>
        </p:nvSpPr>
        <p:spPr bwMode="auto">
          <a:xfrm>
            <a:off x="39020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5" name="Rectangle 17"/>
          <p:cNvSpPr>
            <a:spLocks noChangeArrowheads="1"/>
          </p:cNvSpPr>
          <p:nvPr/>
        </p:nvSpPr>
        <p:spPr bwMode="auto">
          <a:xfrm>
            <a:off x="43592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66" name="Rectangle 18"/>
          <p:cNvSpPr>
            <a:spLocks noChangeArrowheads="1"/>
          </p:cNvSpPr>
          <p:nvPr/>
        </p:nvSpPr>
        <p:spPr bwMode="auto">
          <a:xfrm>
            <a:off x="34448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1,1</a:t>
            </a:r>
          </a:p>
        </p:txBody>
      </p:sp>
      <p:sp>
        <p:nvSpPr>
          <p:cNvPr id="258067" name="Rectangle 19"/>
          <p:cNvSpPr>
            <a:spLocks noChangeArrowheads="1"/>
          </p:cNvSpPr>
          <p:nvPr/>
        </p:nvSpPr>
        <p:spPr bwMode="auto">
          <a:xfrm>
            <a:off x="29876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0,2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8068" name="Rectangle 20"/>
          <p:cNvSpPr>
            <a:spLocks noChangeArrowheads="1"/>
          </p:cNvSpPr>
          <p:nvPr/>
        </p:nvSpPr>
        <p:spPr bwMode="auto">
          <a:xfrm>
            <a:off x="39020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2,2</a:t>
            </a:r>
          </a:p>
        </p:txBody>
      </p:sp>
      <p:sp>
        <p:nvSpPr>
          <p:cNvPr id="258069" name="Rectangle 21"/>
          <p:cNvSpPr>
            <a:spLocks noChangeArrowheads="1"/>
          </p:cNvSpPr>
          <p:nvPr/>
        </p:nvSpPr>
        <p:spPr bwMode="auto">
          <a:xfrm>
            <a:off x="43592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3,2</a:t>
            </a:r>
          </a:p>
        </p:txBody>
      </p:sp>
      <p:sp>
        <p:nvSpPr>
          <p:cNvPr id="258070" name="Rectangle 22"/>
          <p:cNvSpPr>
            <a:spLocks noChangeArrowheads="1"/>
          </p:cNvSpPr>
          <p:nvPr/>
        </p:nvSpPr>
        <p:spPr bwMode="auto">
          <a:xfrm>
            <a:off x="3444875" y="40481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1,2</a:t>
            </a:r>
          </a:p>
        </p:txBody>
      </p:sp>
      <p:sp>
        <p:nvSpPr>
          <p:cNvPr id="258071" name="Rectangle 23"/>
          <p:cNvSpPr>
            <a:spLocks noChangeArrowheads="1"/>
          </p:cNvSpPr>
          <p:nvPr/>
        </p:nvSpPr>
        <p:spPr bwMode="auto">
          <a:xfrm>
            <a:off x="43592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3,1</a:t>
            </a:r>
          </a:p>
        </p:txBody>
      </p:sp>
      <p:sp>
        <p:nvSpPr>
          <p:cNvPr id="258072" name="Rectangle 24"/>
          <p:cNvSpPr>
            <a:spLocks noChangeArrowheads="1"/>
          </p:cNvSpPr>
          <p:nvPr/>
        </p:nvSpPr>
        <p:spPr bwMode="auto">
          <a:xfrm>
            <a:off x="3902075" y="35909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2,1</a:t>
            </a:r>
          </a:p>
        </p:txBody>
      </p:sp>
      <p:sp>
        <p:nvSpPr>
          <p:cNvPr id="258073" name="Rectangle 25"/>
          <p:cNvSpPr>
            <a:spLocks noChangeArrowheads="1"/>
          </p:cNvSpPr>
          <p:nvPr/>
        </p:nvSpPr>
        <p:spPr bwMode="auto">
          <a:xfrm>
            <a:off x="29876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74" name="Rectangle 26"/>
          <p:cNvSpPr>
            <a:spLocks noChangeArrowheads="1"/>
          </p:cNvSpPr>
          <p:nvPr/>
        </p:nvSpPr>
        <p:spPr bwMode="auto">
          <a:xfrm>
            <a:off x="34448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75" name="Rectangle 27"/>
          <p:cNvSpPr>
            <a:spLocks noChangeArrowheads="1"/>
          </p:cNvSpPr>
          <p:nvPr/>
        </p:nvSpPr>
        <p:spPr bwMode="auto">
          <a:xfrm>
            <a:off x="43592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76" name="Rectangle 28"/>
          <p:cNvSpPr>
            <a:spLocks noChangeArrowheads="1"/>
          </p:cNvSpPr>
          <p:nvPr/>
        </p:nvSpPr>
        <p:spPr bwMode="auto">
          <a:xfrm>
            <a:off x="39020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77" name="Rectangle 29"/>
          <p:cNvSpPr>
            <a:spLocks noChangeArrowheads="1"/>
          </p:cNvSpPr>
          <p:nvPr/>
        </p:nvSpPr>
        <p:spPr bwMode="auto">
          <a:xfrm>
            <a:off x="29876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0,3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8078" name="Rectangle 30"/>
          <p:cNvSpPr>
            <a:spLocks noChangeArrowheads="1"/>
          </p:cNvSpPr>
          <p:nvPr/>
        </p:nvSpPr>
        <p:spPr bwMode="auto">
          <a:xfrm>
            <a:off x="39020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2,3</a:t>
            </a:r>
          </a:p>
        </p:txBody>
      </p:sp>
      <p:sp>
        <p:nvSpPr>
          <p:cNvPr id="258079" name="Rectangle 31"/>
          <p:cNvSpPr>
            <a:spLocks noChangeArrowheads="1"/>
          </p:cNvSpPr>
          <p:nvPr/>
        </p:nvSpPr>
        <p:spPr bwMode="auto">
          <a:xfrm>
            <a:off x="43592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3,3</a:t>
            </a:r>
          </a:p>
        </p:txBody>
      </p:sp>
      <p:sp>
        <p:nvSpPr>
          <p:cNvPr id="258080" name="Rectangle 32"/>
          <p:cNvSpPr>
            <a:spLocks noChangeArrowheads="1"/>
          </p:cNvSpPr>
          <p:nvPr/>
        </p:nvSpPr>
        <p:spPr bwMode="auto">
          <a:xfrm>
            <a:off x="3444875" y="4505325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1,3</a:t>
            </a:r>
          </a:p>
        </p:txBody>
      </p:sp>
      <p:sp>
        <p:nvSpPr>
          <p:cNvPr id="258081" name="Rectangle 33"/>
          <p:cNvSpPr>
            <a:spLocks noChangeArrowheads="1"/>
          </p:cNvSpPr>
          <p:nvPr/>
        </p:nvSpPr>
        <p:spPr bwMode="auto">
          <a:xfrm>
            <a:off x="2987675" y="3133725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2" name="Text Box 34"/>
          <p:cNvSpPr txBox="1">
            <a:spLocks noChangeArrowheads="1"/>
          </p:cNvSpPr>
          <p:nvPr/>
        </p:nvSpPr>
        <p:spPr bwMode="auto">
          <a:xfrm>
            <a:off x="2606675" y="2447925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Block(0,0)</a:t>
            </a:r>
          </a:p>
        </p:txBody>
      </p:sp>
      <p:sp>
        <p:nvSpPr>
          <p:cNvPr id="258083" name="Line 35"/>
          <p:cNvSpPr>
            <a:spLocks noChangeShapeType="1"/>
          </p:cNvSpPr>
          <p:nvPr/>
        </p:nvSpPr>
        <p:spPr bwMode="auto">
          <a:xfrm>
            <a:off x="2987675" y="275272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4" name="Text Box 36"/>
          <p:cNvSpPr txBox="1">
            <a:spLocks noChangeArrowheads="1"/>
          </p:cNvSpPr>
          <p:nvPr/>
        </p:nvSpPr>
        <p:spPr bwMode="auto">
          <a:xfrm>
            <a:off x="4206875" y="2447925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Block(1,0)</a:t>
            </a:r>
          </a:p>
        </p:txBody>
      </p:sp>
      <p:sp>
        <p:nvSpPr>
          <p:cNvPr id="258085" name="Rectangle 37"/>
          <p:cNvSpPr>
            <a:spLocks noChangeArrowheads="1"/>
          </p:cNvSpPr>
          <p:nvPr/>
        </p:nvSpPr>
        <p:spPr bwMode="auto">
          <a:xfrm>
            <a:off x="3902075" y="3133725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6" name="Line 38"/>
          <p:cNvSpPr>
            <a:spLocks noChangeShapeType="1"/>
          </p:cNvSpPr>
          <p:nvPr/>
        </p:nvSpPr>
        <p:spPr bwMode="auto">
          <a:xfrm flipH="1">
            <a:off x="4511675" y="2752725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7" name="Rectangle 39"/>
          <p:cNvSpPr>
            <a:spLocks noChangeArrowheads="1"/>
          </p:cNvSpPr>
          <p:nvPr/>
        </p:nvSpPr>
        <p:spPr bwMode="auto">
          <a:xfrm>
            <a:off x="2987675" y="4048125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8" name="Rectangle 40"/>
          <p:cNvSpPr>
            <a:spLocks noChangeArrowheads="1"/>
          </p:cNvSpPr>
          <p:nvPr/>
        </p:nvSpPr>
        <p:spPr bwMode="auto">
          <a:xfrm>
            <a:off x="3902075" y="4048125"/>
            <a:ext cx="914400" cy="914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89" name="Text Box 41"/>
          <p:cNvSpPr txBox="1">
            <a:spLocks noChangeArrowheads="1"/>
          </p:cNvSpPr>
          <p:nvPr/>
        </p:nvSpPr>
        <p:spPr bwMode="auto">
          <a:xfrm>
            <a:off x="4283075" y="5267325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Block(1,1)</a:t>
            </a:r>
          </a:p>
        </p:txBody>
      </p:sp>
      <p:sp>
        <p:nvSpPr>
          <p:cNvPr id="258090" name="Text Box 42"/>
          <p:cNvSpPr txBox="1">
            <a:spLocks noChangeArrowheads="1"/>
          </p:cNvSpPr>
          <p:nvPr/>
        </p:nvSpPr>
        <p:spPr bwMode="auto">
          <a:xfrm>
            <a:off x="2606675" y="5267325"/>
            <a:ext cx="101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Block(0,1)</a:t>
            </a:r>
          </a:p>
        </p:txBody>
      </p:sp>
      <p:sp>
        <p:nvSpPr>
          <p:cNvPr id="258091" name="Line 43"/>
          <p:cNvSpPr>
            <a:spLocks noChangeShapeType="1"/>
          </p:cNvSpPr>
          <p:nvPr/>
        </p:nvSpPr>
        <p:spPr bwMode="auto">
          <a:xfrm flipV="1">
            <a:off x="2987675" y="5038725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92" name="Line 44"/>
          <p:cNvSpPr>
            <a:spLocks noChangeShapeType="1"/>
          </p:cNvSpPr>
          <p:nvPr/>
        </p:nvSpPr>
        <p:spPr bwMode="auto">
          <a:xfrm flipH="1" flipV="1">
            <a:off x="4435475" y="5038725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58093" name="Text Box 45"/>
          <p:cNvSpPr txBox="1">
            <a:spLocks noChangeArrowheads="1"/>
          </p:cNvSpPr>
          <p:nvPr/>
        </p:nvSpPr>
        <p:spPr bwMode="auto">
          <a:xfrm>
            <a:off x="4876800" y="3276600"/>
            <a:ext cx="1511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TILE_WIDTH = 2</a:t>
            </a:r>
          </a:p>
        </p:txBody>
      </p:sp>
      <p:sp>
        <p:nvSpPr>
          <p:cNvPr id="258095" name="Rectangle 4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Small Example</a:t>
            </a:r>
          </a:p>
        </p:txBody>
      </p:sp>
    </p:spTree>
    <p:extLst>
      <p:ext uri="{BB962C8B-B14F-4D97-AF65-F5344CB8AC3E}">
        <p14:creationId xmlns:p14="http://schemas.microsoft.com/office/powerpoint/2010/main" val="24707066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C6D36-D259-4E02-97A8-671B11F9873F}" type="slidenum">
              <a:rPr lang="zh-TW" altLang="en-US"/>
              <a:pPr/>
              <a:t>112</a:t>
            </a:fld>
            <a:endParaRPr lang="en-US" altLang="zh-TW"/>
          </a:p>
        </p:txBody>
      </p:sp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1400" cy="1066800"/>
          </a:xfrm>
        </p:spPr>
        <p:txBody>
          <a:bodyPr>
            <a:normAutofit fontScale="90000"/>
          </a:bodyPr>
          <a:lstStyle/>
          <a:p>
            <a:r>
              <a:rPr lang="en-US"/>
              <a:t>Revised Matrix Multiplication Kernel using Multiple Blocks</a:t>
            </a:r>
            <a:endParaRPr lang="en-US" sz="320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  <a:noFill/>
        </p:spPr>
        <p:txBody>
          <a:bodyPr/>
          <a:lstStyle/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000" dirty="0"/>
              <a:t>__global__ void </a:t>
            </a:r>
            <a:r>
              <a:rPr lang="en-US" sz="2000" dirty="0" err="1"/>
              <a:t>MatrixMulKernel</a:t>
            </a:r>
            <a:r>
              <a:rPr lang="en-US" sz="2000" dirty="0"/>
              <a:t>(float* </a:t>
            </a:r>
            <a:r>
              <a:rPr lang="en-US" sz="2000" dirty="0" err="1"/>
              <a:t>Md</a:t>
            </a:r>
            <a:r>
              <a:rPr lang="en-US" sz="2000" dirty="0"/>
              <a:t>, float* </a:t>
            </a:r>
            <a:r>
              <a:rPr lang="en-US" sz="2000" dirty="0" err="1"/>
              <a:t>Nd</a:t>
            </a:r>
            <a:r>
              <a:rPr lang="en-US" sz="2000" dirty="0"/>
              <a:t>, float* Pd, </a:t>
            </a:r>
            <a:r>
              <a:rPr lang="en-US" sz="2000" dirty="0" err="1"/>
              <a:t>int</a:t>
            </a:r>
            <a:r>
              <a:rPr lang="en-US" sz="2000" dirty="0"/>
              <a:t> Width)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000" dirty="0"/>
              <a:t>{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6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// Calculate the row index of the Pd element and M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int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Row =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blockIdx.y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*TILE_WIDTH +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threadIdx.y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;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6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// Calculate the column </a:t>
            </a:r>
            <a:r>
              <a:rPr lang="en-US" sz="16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idenx</a:t>
            </a:r>
            <a:r>
              <a:rPr lang="en-US" sz="16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of Pd and N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int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Col =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blockIdx.x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*TILE_WIDTH +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threadIdx.x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;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endParaRPr lang="en-US" sz="2400" dirty="0">
              <a:latin typeface="Calibri Light" panose="020F0302020204030204" pitchFamily="34" charset="0"/>
              <a:ea typeface="Times New Roman" pitchFamily="18" charset="0"/>
              <a:cs typeface="Calibri Light" panose="020F0302020204030204" pitchFamily="34" charset="0"/>
            </a:endParaRP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float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Pvalue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= 0;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8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// each thread computes one element of the block sub-matrix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for (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int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k = 0; k &lt; Width; ++k)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Pvalue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+=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Md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[Row*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Width+k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] *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Nd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[k*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Width+Col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];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endParaRPr lang="en-US" sz="2400" dirty="0">
              <a:latin typeface="Calibri Light" panose="020F0302020204030204" pitchFamily="34" charset="0"/>
              <a:ea typeface="Times New Roman" pitchFamily="18" charset="0"/>
              <a:cs typeface="Calibri Light" panose="020F0302020204030204" pitchFamily="34" charset="0"/>
            </a:endParaRP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Pd[Row*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Width+Col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] = </a:t>
            </a:r>
            <a:r>
              <a:rPr lang="en-US" sz="2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Pvalue</a:t>
            </a:r>
            <a:r>
              <a:rPr lang="en-US" sz="2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;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2400" dirty="0">
                <a:ea typeface="Times New Roman" pitchFamily="18" charset="0"/>
                <a:cs typeface="Calibri Light" panose="020F03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7191564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D24DC8-EA77-4F2D-8DB2-1AB5C604AFBC}" type="slidenum">
              <a:rPr lang="zh-TW" altLang="en-US"/>
              <a:pPr/>
              <a:t>113</a:t>
            </a:fld>
            <a:endParaRPr lang="en-US" altLang="zh-TW"/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>
                <a:ea typeface="PMingLiU" pitchFamily="18" charset="-120"/>
              </a:rPr>
              <a:t>G80 Block Granularity Considerations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05800" cy="4572000"/>
          </a:xfrm>
        </p:spPr>
        <p:txBody>
          <a:bodyPr/>
          <a:lstStyle/>
          <a:p>
            <a:r>
              <a:rPr lang="en-US" altLang="zh-TW" sz="2400" dirty="0">
                <a:ea typeface="PMingLiU" pitchFamily="18" charset="-120"/>
              </a:rPr>
              <a:t>For Matrix Multiplication using multiple blocks, should I use 8X8, 16X16 or 32X32 blocks?</a:t>
            </a:r>
          </a:p>
          <a:p>
            <a:pPr lvl="1"/>
            <a:endParaRPr lang="en-US" altLang="zh-TW" sz="2000" dirty="0">
              <a:ea typeface="PMingLiU" pitchFamily="18" charset="-120"/>
            </a:endParaRPr>
          </a:p>
          <a:p>
            <a:pPr lvl="1"/>
            <a:r>
              <a:rPr lang="en-US" altLang="zh-TW" sz="2000" dirty="0">
                <a:ea typeface="PMingLiU" pitchFamily="18" charset="-120"/>
              </a:rPr>
              <a:t>For 8X8, we have 64 threads per Block. Since each SM can take up to 768 threads, there are 12 Blocks. However, because each SM can only take up to 8 Blocks, only 512 threads will go into each SM!</a:t>
            </a:r>
          </a:p>
          <a:p>
            <a:pPr lvl="1"/>
            <a:endParaRPr lang="en-US" altLang="zh-TW" sz="2000" dirty="0">
              <a:ea typeface="PMingLiU" pitchFamily="18" charset="-120"/>
            </a:endParaRPr>
          </a:p>
          <a:p>
            <a:pPr lvl="1"/>
            <a:r>
              <a:rPr lang="en-US" altLang="zh-TW" sz="2000" dirty="0">
                <a:ea typeface="PMingLiU" pitchFamily="18" charset="-120"/>
              </a:rPr>
              <a:t>For 16X16, we have 256 threads per Block. Since each SM can take up to 768 threads, it can take up to 3 Blocks and achieve full capacity unless other resource considerations overrule.</a:t>
            </a:r>
          </a:p>
          <a:p>
            <a:pPr lvl="1"/>
            <a:endParaRPr lang="en-US" altLang="zh-TW" sz="2000" dirty="0">
              <a:ea typeface="PMingLiU" pitchFamily="18" charset="-120"/>
            </a:endParaRPr>
          </a:p>
          <a:p>
            <a:pPr lvl="1"/>
            <a:r>
              <a:rPr lang="en-US" altLang="zh-TW" sz="2000" dirty="0">
                <a:ea typeface="PMingLiU" pitchFamily="18" charset="-120"/>
              </a:rPr>
              <a:t>For 32X32, we have 1024 threads per Block. Not even one can fit into an SM!</a:t>
            </a:r>
          </a:p>
          <a:p>
            <a:pPr lvl="1"/>
            <a:endParaRPr lang="en-US" altLang="zh-TW" sz="2000" dirty="0"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073809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9CC6A7-CEA9-4BD2-97A3-BB8877CFE257}" type="slidenum">
              <a:rPr lang="en-US"/>
              <a:pPr/>
              <a:t>114</a:t>
            </a:fld>
            <a:endParaRPr lang="en-US"/>
          </a:p>
        </p:txBody>
      </p:sp>
      <p:sp>
        <p:nvSpPr>
          <p:cNvPr id="222249" name="Oval 41"/>
          <p:cNvSpPr>
            <a:spLocks noChangeArrowheads="1"/>
          </p:cNvSpPr>
          <p:nvPr/>
        </p:nvSpPr>
        <p:spPr bwMode="auto">
          <a:xfrm>
            <a:off x="5486400" y="4267200"/>
            <a:ext cx="26670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51" name="Text Box 6"/>
          <p:cNvSpPr txBox="1">
            <a:spLocks noChangeArrowheads="1"/>
          </p:cNvSpPr>
          <p:nvPr/>
        </p:nvSpPr>
        <p:spPr bwMode="auto">
          <a:xfrm>
            <a:off x="5326063" y="1751013"/>
            <a:ext cx="3706812" cy="3963987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Grid</a:t>
            </a:r>
          </a:p>
        </p:txBody>
      </p:sp>
      <p:sp>
        <p:nvSpPr>
          <p:cNvPr id="222252" name="Text Box 9"/>
          <p:cNvSpPr txBox="1">
            <a:spLocks noChangeArrowheads="1"/>
          </p:cNvSpPr>
          <p:nvPr/>
        </p:nvSpPr>
        <p:spPr bwMode="auto">
          <a:xfrm>
            <a:off x="5386388" y="4519613"/>
            <a:ext cx="3605212" cy="425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Global Memory</a:t>
            </a:r>
            <a:endParaRPr lang="en-US" sz="12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53" name="Text Box 12"/>
          <p:cNvSpPr txBox="1">
            <a:spLocks noChangeArrowheads="1"/>
          </p:cNvSpPr>
          <p:nvPr/>
        </p:nvSpPr>
        <p:spPr bwMode="auto">
          <a:xfrm>
            <a:off x="5375275" y="2244725"/>
            <a:ext cx="1771650" cy="2160588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Block (0, 0)</a:t>
            </a:r>
          </a:p>
        </p:txBody>
      </p:sp>
      <p:sp>
        <p:nvSpPr>
          <p:cNvPr id="222254" name="Text Box 13"/>
          <p:cNvSpPr txBox="1">
            <a:spLocks noChangeArrowheads="1"/>
          </p:cNvSpPr>
          <p:nvPr/>
        </p:nvSpPr>
        <p:spPr bwMode="auto">
          <a:xfrm>
            <a:off x="5424488" y="2754313"/>
            <a:ext cx="1682750" cy="3492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9144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Shared Memory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55" name="Text Box 16"/>
          <p:cNvSpPr txBox="1">
            <a:spLocks noChangeArrowheads="1"/>
          </p:cNvSpPr>
          <p:nvPr/>
        </p:nvSpPr>
        <p:spPr bwMode="auto">
          <a:xfrm>
            <a:off x="5414963" y="3783013"/>
            <a:ext cx="820737" cy="487362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46304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Thread (0, 0)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56" name="Text Box 17"/>
          <p:cNvSpPr txBox="1">
            <a:spLocks noChangeArrowheads="1"/>
          </p:cNvSpPr>
          <p:nvPr/>
        </p:nvSpPr>
        <p:spPr bwMode="auto">
          <a:xfrm>
            <a:off x="5414963" y="3257550"/>
            <a:ext cx="622300" cy="298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Registers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57" name="Line 18"/>
          <p:cNvSpPr>
            <a:spLocks noChangeShapeType="1"/>
          </p:cNvSpPr>
          <p:nvPr/>
        </p:nvSpPr>
        <p:spPr bwMode="auto">
          <a:xfrm flipV="1">
            <a:off x="6134100" y="3105150"/>
            <a:ext cx="3175" cy="668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58" name="Line 19"/>
          <p:cNvSpPr>
            <a:spLocks noChangeShapeType="1"/>
          </p:cNvSpPr>
          <p:nvPr/>
        </p:nvSpPr>
        <p:spPr bwMode="auto">
          <a:xfrm flipV="1">
            <a:off x="5726113" y="3551238"/>
            <a:ext cx="0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59" name="Line 21"/>
          <p:cNvSpPr>
            <a:spLocks noChangeShapeType="1"/>
          </p:cNvSpPr>
          <p:nvPr/>
        </p:nvSpPr>
        <p:spPr bwMode="auto">
          <a:xfrm>
            <a:off x="6013450" y="4275138"/>
            <a:ext cx="0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60" name="Text Box 26"/>
          <p:cNvSpPr txBox="1">
            <a:spLocks noChangeArrowheads="1"/>
          </p:cNvSpPr>
          <p:nvPr/>
        </p:nvSpPr>
        <p:spPr bwMode="auto">
          <a:xfrm>
            <a:off x="6286500" y="3783013"/>
            <a:ext cx="820738" cy="487362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46304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Thread (1, 0)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1" name="Text Box 27"/>
          <p:cNvSpPr txBox="1">
            <a:spLocks noChangeArrowheads="1"/>
          </p:cNvSpPr>
          <p:nvPr/>
        </p:nvSpPr>
        <p:spPr bwMode="auto">
          <a:xfrm>
            <a:off x="6286500" y="3257550"/>
            <a:ext cx="620713" cy="298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Registers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2" name="Line 28"/>
          <p:cNvSpPr>
            <a:spLocks noChangeShapeType="1"/>
          </p:cNvSpPr>
          <p:nvPr/>
        </p:nvSpPr>
        <p:spPr bwMode="auto">
          <a:xfrm flipV="1">
            <a:off x="7004050" y="3105150"/>
            <a:ext cx="3175" cy="668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63" name="Line 29"/>
          <p:cNvSpPr>
            <a:spLocks noChangeShapeType="1"/>
          </p:cNvSpPr>
          <p:nvPr/>
        </p:nvSpPr>
        <p:spPr bwMode="auto">
          <a:xfrm flipV="1">
            <a:off x="6597650" y="3551238"/>
            <a:ext cx="0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64" name="Line 31"/>
          <p:cNvSpPr>
            <a:spLocks noChangeShapeType="1"/>
          </p:cNvSpPr>
          <p:nvPr/>
        </p:nvSpPr>
        <p:spPr bwMode="auto">
          <a:xfrm>
            <a:off x="6884988" y="4275138"/>
            <a:ext cx="0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65" name="Text Box 35"/>
          <p:cNvSpPr txBox="1">
            <a:spLocks noChangeArrowheads="1"/>
          </p:cNvSpPr>
          <p:nvPr/>
        </p:nvSpPr>
        <p:spPr bwMode="auto">
          <a:xfrm>
            <a:off x="7212013" y="2244725"/>
            <a:ext cx="1771650" cy="2160588"/>
          </a:xfrm>
          <a:prstGeom prst="rect">
            <a:avLst/>
          </a:prstGeom>
          <a:solidFill>
            <a:srgbClr val="FFCC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Block (1, 0)</a:t>
            </a:r>
            <a:endParaRPr lang="en-US" sz="18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6" name="Text Box 36"/>
          <p:cNvSpPr txBox="1">
            <a:spLocks noChangeArrowheads="1"/>
          </p:cNvSpPr>
          <p:nvPr/>
        </p:nvSpPr>
        <p:spPr bwMode="auto">
          <a:xfrm>
            <a:off x="7259638" y="2754313"/>
            <a:ext cx="1684337" cy="3492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9144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Shared Memory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7" name="Text Box 39"/>
          <p:cNvSpPr txBox="1">
            <a:spLocks noChangeArrowheads="1"/>
          </p:cNvSpPr>
          <p:nvPr/>
        </p:nvSpPr>
        <p:spPr bwMode="auto">
          <a:xfrm>
            <a:off x="7251700" y="3783013"/>
            <a:ext cx="820738" cy="487362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46304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Thread (0, 0)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8" name="Text Box 40"/>
          <p:cNvSpPr txBox="1">
            <a:spLocks noChangeArrowheads="1"/>
          </p:cNvSpPr>
          <p:nvPr/>
        </p:nvSpPr>
        <p:spPr bwMode="auto">
          <a:xfrm>
            <a:off x="7251700" y="3257550"/>
            <a:ext cx="620713" cy="298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Registers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69" name="Line 41"/>
          <p:cNvSpPr>
            <a:spLocks noChangeShapeType="1"/>
          </p:cNvSpPr>
          <p:nvPr/>
        </p:nvSpPr>
        <p:spPr bwMode="auto">
          <a:xfrm flipV="1">
            <a:off x="7969250" y="3105150"/>
            <a:ext cx="3175" cy="668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0" name="Line 42"/>
          <p:cNvSpPr>
            <a:spLocks noChangeShapeType="1"/>
          </p:cNvSpPr>
          <p:nvPr/>
        </p:nvSpPr>
        <p:spPr bwMode="auto">
          <a:xfrm flipV="1">
            <a:off x="7562850" y="3551238"/>
            <a:ext cx="0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1" name="Line 44"/>
          <p:cNvSpPr>
            <a:spLocks noChangeShapeType="1"/>
          </p:cNvSpPr>
          <p:nvPr/>
        </p:nvSpPr>
        <p:spPr bwMode="auto">
          <a:xfrm>
            <a:off x="7850188" y="4275138"/>
            <a:ext cx="0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2" name="Text Box 49"/>
          <p:cNvSpPr txBox="1">
            <a:spLocks noChangeArrowheads="1"/>
          </p:cNvSpPr>
          <p:nvPr/>
        </p:nvSpPr>
        <p:spPr bwMode="auto">
          <a:xfrm>
            <a:off x="8123238" y="3783013"/>
            <a:ext cx="820737" cy="487362"/>
          </a:xfrm>
          <a:prstGeom prst="rect">
            <a:avLst/>
          </a:prstGeom>
          <a:solidFill>
            <a:srgbClr val="99FF6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146304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Thread (1, 0)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73" name="Text Box 50"/>
          <p:cNvSpPr txBox="1">
            <a:spLocks noChangeArrowheads="1"/>
          </p:cNvSpPr>
          <p:nvPr/>
        </p:nvSpPr>
        <p:spPr bwMode="auto">
          <a:xfrm>
            <a:off x="8123238" y="3257550"/>
            <a:ext cx="620712" cy="298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1000" b="1" dirty="0">
                <a:solidFill>
                  <a:srgbClr val="003300"/>
                </a:solidFill>
                <a:latin typeface="Calibri Light" panose="020F0302020204030204" pitchFamily="34" charset="0"/>
              </a:rPr>
              <a:t>Registers</a:t>
            </a:r>
            <a:endParaRPr lang="en-US" sz="10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74" name="Line 51"/>
          <p:cNvSpPr>
            <a:spLocks noChangeShapeType="1"/>
          </p:cNvSpPr>
          <p:nvPr/>
        </p:nvSpPr>
        <p:spPr bwMode="auto">
          <a:xfrm flipV="1">
            <a:off x="8840788" y="3105150"/>
            <a:ext cx="3175" cy="668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5" name="Line 52"/>
          <p:cNvSpPr>
            <a:spLocks noChangeShapeType="1"/>
          </p:cNvSpPr>
          <p:nvPr/>
        </p:nvSpPr>
        <p:spPr bwMode="auto">
          <a:xfrm flipV="1">
            <a:off x="8432800" y="3551238"/>
            <a:ext cx="0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6" name="Line 54"/>
          <p:cNvSpPr>
            <a:spLocks noChangeShapeType="1"/>
          </p:cNvSpPr>
          <p:nvPr/>
        </p:nvSpPr>
        <p:spPr bwMode="auto">
          <a:xfrm>
            <a:off x="8721725" y="4275138"/>
            <a:ext cx="0" cy="244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7" name="Text Box 58"/>
          <p:cNvSpPr txBox="1">
            <a:spLocks noChangeArrowheads="1"/>
          </p:cNvSpPr>
          <p:nvPr/>
        </p:nvSpPr>
        <p:spPr bwMode="auto">
          <a:xfrm>
            <a:off x="4495800" y="4514850"/>
            <a:ext cx="563563" cy="819150"/>
          </a:xfrm>
          <a:prstGeom prst="rect">
            <a:avLst/>
          </a:prstGeom>
          <a:solidFill>
            <a:srgbClr val="99CCFF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Host</a:t>
            </a:r>
          </a:p>
        </p:txBody>
      </p:sp>
      <p:sp>
        <p:nvSpPr>
          <p:cNvPr id="222278" name="Line 60"/>
          <p:cNvSpPr>
            <a:spLocks noChangeShapeType="1"/>
          </p:cNvSpPr>
          <p:nvPr/>
        </p:nvSpPr>
        <p:spPr bwMode="auto">
          <a:xfrm flipV="1">
            <a:off x="5059363" y="4727575"/>
            <a:ext cx="315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79" name="Text Box 9"/>
          <p:cNvSpPr txBox="1">
            <a:spLocks noChangeArrowheads="1"/>
          </p:cNvSpPr>
          <p:nvPr/>
        </p:nvSpPr>
        <p:spPr bwMode="auto">
          <a:xfrm>
            <a:off x="5386388" y="5029200"/>
            <a:ext cx="3605212" cy="425450"/>
          </a:xfrm>
          <a:prstGeom prst="rect">
            <a:avLst/>
          </a:prstGeom>
          <a:solidFill>
            <a:srgbClr val="FF6600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dirty="0">
                <a:solidFill>
                  <a:srgbClr val="003300"/>
                </a:solidFill>
                <a:latin typeface="Calibri Light" panose="020F0302020204030204" pitchFamily="34" charset="0"/>
              </a:rPr>
              <a:t>Constant Memory</a:t>
            </a:r>
            <a:endParaRPr lang="en-US" sz="1200" dirty="0">
              <a:solidFill>
                <a:srgbClr val="003300"/>
              </a:solidFill>
              <a:latin typeface="Calibri Light" panose="020F0302020204030204" pitchFamily="34" charset="0"/>
            </a:endParaRPr>
          </a:p>
        </p:txBody>
      </p:sp>
      <p:sp>
        <p:nvSpPr>
          <p:cNvPr id="222280" name="Line 60"/>
          <p:cNvSpPr>
            <a:spLocks noChangeShapeType="1"/>
          </p:cNvSpPr>
          <p:nvPr/>
        </p:nvSpPr>
        <p:spPr bwMode="auto">
          <a:xfrm flipV="1">
            <a:off x="5059363" y="5181600"/>
            <a:ext cx="315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304800"/>
            <a:ext cx="7391400" cy="1066800"/>
          </a:xfrm>
        </p:spPr>
        <p:txBody>
          <a:bodyPr/>
          <a:lstStyle/>
          <a:p>
            <a:r>
              <a:rPr lang="en-US" sz="3600"/>
              <a:t>How about performance on G80?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4451350" cy="4572000"/>
          </a:xfrm>
        </p:spPr>
        <p:txBody>
          <a:bodyPr/>
          <a:lstStyle/>
          <a:p>
            <a:pPr marL="228600" indent="-228600">
              <a:lnSpc>
                <a:spcPct val="90000"/>
              </a:lnSpc>
            </a:pPr>
            <a:r>
              <a:rPr lang="en-US" sz="2000"/>
              <a:t>All threads access global memory for their input matrix elements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1800"/>
              <a:t>Two memory accesses (8 bytes) per floating point multiply-add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1800"/>
              <a:t>4B/s of memory bandwidth/FLOPS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1800"/>
              <a:t>4*346.5 = 1386 GB/s required to achieve peak FLOP rating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1800"/>
              <a:t>86.4 GB/s limits the code at 21.6 GFLOPS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/>
              <a:t>The actual code runs at about 15 GFLOPS</a:t>
            </a:r>
          </a:p>
          <a:p>
            <a:pPr marL="228600" indent="-228600">
              <a:lnSpc>
                <a:spcPct val="90000"/>
              </a:lnSpc>
            </a:pPr>
            <a:r>
              <a:rPr lang="en-US" sz="2000"/>
              <a:t>Need to drastically cut down memory accesses to get closer to the peak 346.5 GFLOPS</a:t>
            </a:r>
          </a:p>
        </p:txBody>
      </p:sp>
      <p:sp>
        <p:nvSpPr>
          <p:cNvPr id="222250" name="Line 42"/>
          <p:cNvSpPr>
            <a:spLocks noChangeShapeType="1"/>
          </p:cNvSpPr>
          <p:nvPr/>
        </p:nvSpPr>
        <p:spPr bwMode="auto">
          <a:xfrm>
            <a:off x="3886200" y="1828800"/>
            <a:ext cx="198120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3965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FF9351-85BD-4860-ABDF-8B1131599CCA}" type="slidenum">
              <a:rPr lang="en-US"/>
              <a:pPr/>
              <a:t>115</a:t>
            </a:fld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Matrix Multiplication using </a:t>
            </a:r>
            <a:br>
              <a:rPr lang="en-US"/>
            </a:br>
            <a:r>
              <a:rPr lang="en-US"/>
              <a:t>Shared Memory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62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/>
              <a:t>Thread divergence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happens if threads within warp want to take different execution paths?</a:t>
            </a:r>
          </a:p>
          <a:p>
            <a:pPr lvl="1"/>
            <a:r>
              <a:rPr lang="en-US" dirty="0"/>
              <a:t>Common case: conditional branch which evaluates to different values in different threads of warp</a:t>
            </a:r>
          </a:p>
          <a:p>
            <a:pPr marL="0" indent="0">
              <a:buNone/>
            </a:pPr>
            <a:r>
              <a:rPr lang="en-US" dirty="0"/>
              <a:t>Compiler/hardware: execution paths are serialized </a:t>
            </a:r>
          </a:p>
          <a:p>
            <a:pPr lvl="1"/>
            <a:r>
              <a:rPr lang="en-US" dirty="0"/>
              <a:t>All control paths taken by threads in a warp are executed one at a time until they all converge again</a:t>
            </a:r>
          </a:p>
          <a:p>
            <a:pPr lvl="1"/>
            <a:r>
              <a:rPr lang="en-US" dirty="0"/>
              <a:t>Threads for which path is irrelevant will be turned off</a:t>
            </a:r>
          </a:p>
          <a:p>
            <a:pPr marL="0" indent="0">
              <a:buNone/>
            </a:pPr>
            <a:r>
              <a:rPr lang="en-US" dirty="0"/>
              <a:t>Guarantees correctness but performance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936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E714FD-AF11-40AE-85FE-E257D84D345E}" type="slidenum">
              <a:rPr lang="en-US"/>
              <a:pPr/>
              <a:t>117</a:t>
            </a:fld>
            <a:endParaRPr lang="en-US"/>
          </a:p>
        </p:txBody>
      </p:sp>
      <p:sp>
        <p:nvSpPr>
          <p:cNvPr id="331867" name="Rectangle 91"/>
          <p:cNvSpPr>
            <a:spLocks noChangeArrowheads="1"/>
          </p:cNvSpPr>
          <p:nvPr/>
        </p:nvSpPr>
        <p:spPr bwMode="auto">
          <a:xfrm>
            <a:off x="7543800" y="1447800"/>
            <a:ext cx="685800" cy="4572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66" name="Rectangle 90"/>
          <p:cNvSpPr>
            <a:spLocks noChangeArrowheads="1"/>
          </p:cNvSpPr>
          <p:nvPr/>
        </p:nvSpPr>
        <p:spPr bwMode="auto">
          <a:xfrm>
            <a:off x="4800600" y="1447800"/>
            <a:ext cx="685800" cy="4572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65" name="Rectangle 89"/>
          <p:cNvSpPr>
            <a:spLocks noChangeArrowheads="1"/>
          </p:cNvSpPr>
          <p:nvPr/>
        </p:nvSpPr>
        <p:spPr bwMode="auto">
          <a:xfrm>
            <a:off x="2057400" y="1447800"/>
            <a:ext cx="685800" cy="4572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64" name="Rectangle 88"/>
          <p:cNvSpPr>
            <a:spLocks noChangeArrowheads="1"/>
          </p:cNvSpPr>
          <p:nvPr/>
        </p:nvSpPr>
        <p:spPr bwMode="auto">
          <a:xfrm>
            <a:off x="3429000" y="1447800"/>
            <a:ext cx="685800" cy="457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61" name="Rectangle 85"/>
          <p:cNvSpPr>
            <a:spLocks noChangeArrowheads="1"/>
          </p:cNvSpPr>
          <p:nvPr/>
        </p:nvSpPr>
        <p:spPr bwMode="auto">
          <a:xfrm>
            <a:off x="6172200" y="1447800"/>
            <a:ext cx="685800" cy="4572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331859" name="Rectangle 83"/>
          <p:cNvSpPr>
            <a:spLocks noChangeArrowheads="1"/>
          </p:cNvSpPr>
          <p:nvPr/>
        </p:nvSpPr>
        <p:spPr bwMode="auto">
          <a:xfrm>
            <a:off x="685800" y="1447800"/>
            <a:ext cx="685800" cy="4572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</a:rPr>
              <a:t>Reduction with Thread Divergence</a:t>
            </a:r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685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</a:t>
            </a:r>
          </a:p>
        </p:txBody>
      </p:sp>
      <p:sp>
        <p:nvSpPr>
          <p:cNvPr id="331780" name="Rectangle 4"/>
          <p:cNvSpPr>
            <a:spLocks noChangeArrowheads="1"/>
          </p:cNvSpPr>
          <p:nvPr/>
        </p:nvSpPr>
        <p:spPr bwMode="auto">
          <a:xfrm>
            <a:off x="1371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31781" name="Rectangle 5"/>
          <p:cNvSpPr>
            <a:spLocks noChangeArrowheads="1"/>
          </p:cNvSpPr>
          <p:nvPr/>
        </p:nvSpPr>
        <p:spPr bwMode="auto">
          <a:xfrm>
            <a:off x="20574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31782" name="Rectangle 6"/>
          <p:cNvSpPr>
            <a:spLocks noChangeArrowheads="1"/>
          </p:cNvSpPr>
          <p:nvPr/>
        </p:nvSpPr>
        <p:spPr bwMode="auto">
          <a:xfrm>
            <a:off x="27432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31783" name="Rectangle 7"/>
          <p:cNvSpPr>
            <a:spLocks noChangeArrowheads="1"/>
          </p:cNvSpPr>
          <p:nvPr/>
        </p:nvSpPr>
        <p:spPr bwMode="auto">
          <a:xfrm>
            <a:off x="34290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31784" name="Rectangle 8"/>
          <p:cNvSpPr>
            <a:spLocks noChangeArrowheads="1"/>
          </p:cNvSpPr>
          <p:nvPr/>
        </p:nvSpPr>
        <p:spPr bwMode="auto">
          <a:xfrm>
            <a:off x="4114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331785" name="Rectangle 9"/>
          <p:cNvSpPr>
            <a:spLocks noChangeArrowheads="1"/>
          </p:cNvSpPr>
          <p:nvPr/>
        </p:nvSpPr>
        <p:spPr bwMode="auto">
          <a:xfrm>
            <a:off x="54864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331786" name="Rectangle 10"/>
          <p:cNvSpPr>
            <a:spLocks noChangeArrowheads="1"/>
          </p:cNvSpPr>
          <p:nvPr/>
        </p:nvSpPr>
        <p:spPr bwMode="auto">
          <a:xfrm>
            <a:off x="4800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1787" name="Rectangle 11"/>
          <p:cNvSpPr>
            <a:spLocks noChangeArrowheads="1"/>
          </p:cNvSpPr>
          <p:nvPr/>
        </p:nvSpPr>
        <p:spPr bwMode="auto">
          <a:xfrm>
            <a:off x="7543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10</a:t>
            </a:r>
          </a:p>
        </p:txBody>
      </p:sp>
      <p:sp>
        <p:nvSpPr>
          <p:cNvPr id="331788" name="Rectangle 12"/>
          <p:cNvSpPr>
            <a:spLocks noChangeArrowheads="1"/>
          </p:cNvSpPr>
          <p:nvPr/>
        </p:nvSpPr>
        <p:spPr bwMode="auto">
          <a:xfrm>
            <a:off x="68580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9</a:t>
            </a:r>
          </a:p>
        </p:txBody>
      </p:sp>
      <p:sp>
        <p:nvSpPr>
          <p:cNvPr id="331789" name="Rectangle 13"/>
          <p:cNvSpPr>
            <a:spLocks noChangeArrowheads="1"/>
          </p:cNvSpPr>
          <p:nvPr/>
        </p:nvSpPr>
        <p:spPr bwMode="auto">
          <a:xfrm>
            <a:off x="61722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</a:t>
            </a:r>
          </a:p>
        </p:txBody>
      </p:sp>
      <p:sp>
        <p:nvSpPr>
          <p:cNvPr id="331790" name="Rectangle 14"/>
          <p:cNvSpPr>
            <a:spLocks noChangeArrowheads="1"/>
          </p:cNvSpPr>
          <p:nvPr/>
        </p:nvSpPr>
        <p:spPr bwMode="auto">
          <a:xfrm>
            <a:off x="8229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331791" name="Rectangle 15"/>
          <p:cNvSpPr>
            <a:spLocks noChangeArrowheads="1"/>
          </p:cNvSpPr>
          <p:nvPr/>
        </p:nvSpPr>
        <p:spPr bwMode="auto">
          <a:xfrm>
            <a:off x="6858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0+1</a:t>
            </a:r>
          </a:p>
        </p:txBody>
      </p:sp>
      <p:sp>
        <p:nvSpPr>
          <p:cNvPr id="331792" name="Rectangle 16"/>
          <p:cNvSpPr>
            <a:spLocks noChangeArrowheads="1"/>
          </p:cNvSpPr>
          <p:nvPr/>
        </p:nvSpPr>
        <p:spPr bwMode="auto">
          <a:xfrm>
            <a:off x="13716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793" name="Rectangle 17"/>
          <p:cNvSpPr>
            <a:spLocks noChangeArrowheads="1"/>
          </p:cNvSpPr>
          <p:nvPr/>
        </p:nvSpPr>
        <p:spPr bwMode="auto">
          <a:xfrm>
            <a:off x="20574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2+3</a:t>
            </a:r>
          </a:p>
        </p:txBody>
      </p:sp>
      <p:sp>
        <p:nvSpPr>
          <p:cNvPr id="331794" name="Rectangle 18"/>
          <p:cNvSpPr>
            <a:spLocks noChangeArrowheads="1"/>
          </p:cNvSpPr>
          <p:nvPr/>
        </p:nvSpPr>
        <p:spPr bwMode="auto">
          <a:xfrm>
            <a:off x="27432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795" name="Rectangle 19"/>
          <p:cNvSpPr>
            <a:spLocks noChangeArrowheads="1"/>
          </p:cNvSpPr>
          <p:nvPr/>
        </p:nvSpPr>
        <p:spPr bwMode="auto">
          <a:xfrm>
            <a:off x="34290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4+5</a:t>
            </a:r>
          </a:p>
        </p:txBody>
      </p:sp>
      <p:sp>
        <p:nvSpPr>
          <p:cNvPr id="331796" name="Rectangle 20"/>
          <p:cNvSpPr>
            <a:spLocks noChangeArrowheads="1"/>
          </p:cNvSpPr>
          <p:nvPr/>
        </p:nvSpPr>
        <p:spPr bwMode="auto">
          <a:xfrm>
            <a:off x="41148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797" name="Rectangle 21"/>
          <p:cNvSpPr>
            <a:spLocks noChangeArrowheads="1"/>
          </p:cNvSpPr>
          <p:nvPr/>
        </p:nvSpPr>
        <p:spPr bwMode="auto">
          <a:xfrm>
            <a:off x="54864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798" name="Rectangle 22"/>
          <p:cNvSpPr>
            <a:spLocks noChangeArrowheads="1"/>
          </p:cNvSpPr>
          <p:nvPr/>
        </p:nvSpPr>
        <p:spPr bwMode="auto">
          <a:xfrm>
            <a:off x="48006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6+7</a:t>
            </a:r>
          </a:p>
        </p:txBody>
      </p:sp>
      <p:sp>
        <p:nvSpPr>
          <p:cNvPr id="331799" name="Rectangle 23"/>
          <p:cNvSpPr>
            <a:spLocks noChangeArrowheads="1"/>
          </p:cNvSpPr>
          <p:nvPr/>
        </p:nvSpPr>
        <p:spPr bwMode="auto">
          <a:xfrm>
            <a:off x="75438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10+11</a:t>
            </a:r>
          </a:p>
        </p:txBody>
      </p:sp>
      <p:sp>
        <p:nvSpPr>
          <p:cNvPr id="331800" name="Rectangle 24"/>
          <p:cNvSpPr>
            <a:spLocks noChangeArrowheads="1"/>
          </p:cNvSpPr>
          <p:nvPr/>
        </p:nvSpPr>
        <p:spPr bwMode="auto">
          <a:xfrm>
            <a:off x="68580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1" name="Rectangle 25"/>
          <p:cNvSpPr>
            <a:spLocks noChangeArrowheads="1"/>
          </p:cNvSpPr>
          <p:nvPr/>
        </p:nvSpPr>
        <p:spPr bwMode="auto">
          <a:xfrm>
            <a:off x="61722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8+9</a:t>
            </a:r>
          </a:p>
        </p:txBody>
      </p:sp>
      <p:sp>
        <p:nvSpPr>
          <p:cNvPr id="331802" name="Rectangle 26"/>
          <p:cNvSpPr>
            <a:spLocks noChangeArrowheads="1"/>
          </p:cNvSpPr>
          <p:nvPr/>
        </p:nvSpPr>
        <p:spPr bwMode="auto">
          <a:xfrm>
            <a:off x="82296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3" name="Rectangle 27"/>
          <p:cNvSpPr>
            <a:spLocks noChangeArrowheads="1"/>
          </p:cNvSpPr>
          <p:nvPr/>
        </p:nvSpPr>
        <p:spPr bwMode="auto">
          <a:xfrm>
            <a:off x="6858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0...3</a:t>
            </a:r>
          </a:p>
        </p:txBody>
      </p:sp>
      <p:sp>
        <p:nvSpPr>
          <p:cNvPr id="331804" name="Rectangle 28"/>
          <p:cNvSpPr>
            <a:spLocks noChangeArrowheads="1"/>
          </p:cNvSpPr>
          <p:nvPr/>
        </p:nvSpPr>
        <p:spPr bwMode="auto">
          <a:xfrm>
            <a:off x="1371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5" name="Rectangle 29"/>
          <p:cNvSpPr>
            <a:spLocks noChangeArrowheads="1"/>
          </p:cNvSpPr>
          <p:nvPr/>
        </p:nvSpPr>
        <p:spPr bwMode="auto">
          <a:xfrm>
            <a:off x="20574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6" name="Rectangle 30"/>
          <p:cNvSpPr>
            <a:spLocks noChangeArrowheads="1"/>
          </p:cNvSpPr>
          <p:nvPr/>
        </p:nvSpPr>
        <p:spPr bwMode="auto">
          <a:xfrm>
            <a:off x="27432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7" name="Rectangle 31"/>
          <p:cNvSpPr>
            <a:spLocks noChangeArrowheads="1"/>
          </p:cNvSpPr>
          <p:nvPr/>
        </p:nvSpPr>
        <p:spPr bwMode="auto">
          <a:xfrm>
            <a:off x="34290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4..7</a:t>
            </a:r>
          </a:p>
        </p:txBody>
      </p:sp>
      <p:sp>
        <p:nvSpPr>
          <p:cNvPr id="331808" name="Rectangle 32"/>
          <p:cNvSpPr>
            <a:spLocks noChangeArrowheads="1"/>
          </p:cNvSpPr>
          <p:nvPr/>
        </p:nvSpPr>
        <p:spPr bwMode="auto">
          <a:xfrm>
            <a:off x="4114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09" name="Rectangle 33"/>
          <p:cNvSpPr>
            <a:spLocks noChangeArrowheads="1"/>
          </p:cNvSpPr>
          <p:nvPr/>
        </p:nvSpPr>
        <p:spPr bwMode="auto">
          <a:xfrm>
            <a:off x="54864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0" name="Rectangle 34"/>
          <p:cNvSpPr>
            <a:spLocks noChangeArrowheads="1"/>
          </p:cNvSpPr>
          <p:nvPr/>
        </p:nvSpPr>
        <p:spPr bwMode="auto">
          <a:xfrm>
            <a:off x="4800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1" name="Rectangle 35"/>
          <p:cNvSpPr>
            <a:spLocks noChangeArrowheads="1"/>
          </p:cNvSpPr>
          <p:nvPr/>
        </p:nvSpPr>
        <p:spPr bwMode="auto">
          <a:xfrm>
            <a:off x="7543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2" name="Rectangle 36"/>
          <p:cNvSpPr>
            <a:spLocks noChangeArrowheads="1"/>
          </p:cNvSpPr>
          <p:nvPr/>
        </p:nvSpPr>
        <p:spPr bwMode="auto">
          <a:xfrm>
            <a:off x="68580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3" name="Rectangle 37"/>
          <p:cNvSpPr>
            <a:spLocks noChangeArrowheads="1"/>
          </p:cNvSpPr>
          <p:nvPr/>
        </p:nvSpPr>
        <p:spPr bwMode="auto">
          <a:xfrm>
            <a:off x="61722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8..11</a:t>
            </a:r>
          </a:p>
        </p:txBody>
      </p:sp>
      <p:sp>
        <p:nvSpPr>
          <p:cNvPr id="331814" name="Rectangle 38"/>
          <p:cNvSpPr>
            <a:spLocks noChangeArrowheads="1"/>
          </p:cNvSpPr>
          <p:nvPr/>
        </p:nvSpPr>
        <p:spPr bwMode="auto">
          <a:xfrm>
            <a:off x="8229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5" name="Rectangle 39"/>
          <p:cNvSpPr>
            <a:spLocks noChangeArrowheads="1"/>
          </p:cNvSpPr>
          <p:nvPr/>
        </p:nvSpPr>
        <p:spPr bwMode="auto">
          <a:xfrm>
            <a:off x="685800" y="5257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0..7</a:t>
            </a:r>
          </a:p>
        </p:txBody>
      </p:sp>
      <p:sp>
        <p:nvSpPr>
          <p:cNvPr id="331816" name="Rectangle 40"/>
          <p:cNvSpPr>
            <a:spLocks noChangeArrowheads="1"/>
          </p:cNvSpPr>
          <p:nvPr/>
        </p:nvSpPr>
        <p:spPr bwMode="auto">
          <a:xfrm>
            <a:off x="1371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7" name="Rectangle 41"/>
          <p:cNvSpPr>
            <a:spLocks noChangeArrowheads="1"/>
          </p:cNvSpPr>
          <p:nvPr/>
        </p:nvSpPr>
        <p:spPr bwMode="auto">
          <a:xfrm>
            <a:off x="2057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8" name="Rectangle 42"/>
          <p:cNvSpPr>
            <a:spLocks noChangeArrowheads="1"/>
          </p:cNvSpPr>
          <p:nvPr/>
        </p:nvSpPr>
        <p:spPr bwMode="auto">
          <a:xfrm>
            <a:off x="27432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19" name="Rectangle 43"/>
          <p:cNvSpPr>
            <a:spLocks noChangeArrowheads="1"/>
          </p:cNvSpPr>
          <p:nvPr/>
        </p:nvSpPr>
        <p:spPr bwMode="auto">
          <a:xfrm>
            <a:off x="3429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0" name="Rectangle 44"/>
          <p:cNvSpPr>
            <a:spLocks noChangeArrowheads="1"/>
          </p:cNvSpPr>
          <p:nvPr/>
        </p:nvSpPr>
        <p:spPr bwMode="auto">
          <a:xfrm>
            <a:off x="4114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1" name="Rectangle 45"/>
          <p:cNvSpPr>
            <a:spLocks noChangeArrowheads="1"/>
          </p:cNvSpPr>
          <p:nvPr/>
        </p:nvSpPr>
        <p:spPr bwMode="auto">
          <a:xfrm>
            <a:off x="5486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2" name="Rectangle 46"/>
          <p:cNvSpPr>
            <a:spLocks noChangeArrowheads="1"/>
          </p:cNvSpPr>
          <p:nvPr/>
        </p:nvSpPr>
        <p:spPr bwMode="auto">
          <a:xfrm>
            <a:off x="4800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3" name="Rectangle 47"/>
          <p:cNvSpPr>
            <a:spLocks noChangeArrowheads="1"/>
          </p:cNvSpPr>
          <p:nvPr/>
        </p:nvSpPr>
        <p:spPr bwMode="auto">
          <a:xfrm>
            <a:off x="7543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4" name="Rectangle 48"/>
          <p:cNvSpPr>
            <a:spLocks noChangeArrowheads="1"/>
          </p:cNvSpPr>
          <p:nvPr/>
        </p:nvSpPr>
        <p:spPr bwMode="auto">
          <a:xfrm>
            <a:off x="6858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5" name="Rectangle 49"/>
          <p:cNvSpPr>
            <a:spLocks noChangeArrowheads="1"/>
          </p:cNvSpPr>
          <p:nvPr/>
        </p:nvSpPr>
        <p:spPr bwMode="auto">
          <a:xfrm>
            <a:off x="6172200" y="5257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8..15</a:t>
            </a:r>
          </a:p>
        </p:txBody>
      </p:sp>
      <p:sp>
        <p:nvSpPr>
          <p:cNvPr id="331826" name="Rectangle 50"/>
          <p:cNvSpPr>
            <a:spLocks noChangeArrowheads="1"/>
          </p:cNvSpPr>
          <p:nvPr/>
        </p:nvSpPr>
        <p:spPr bwMode="auto">
          <a:xfrm>
            <a:off x="8229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7" name="Line 51"/>
          <p:cNvSpPr>
            <a:spLocks noChangeShapeType="1"/>
          </p:cNvSpPr>
          <p:nvPr/>
        </p:nvSpPr>
        <p:spPr bwMode="auto">
          <a:xfrm>
            <a:off x="990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8" name="Line 52"/>
          <p:cNvSpPr>
            <a:spLocks noChangeShapeType="1"/>
          </p:cNvSpPr>
          <p:nvPr/>
        </p:nvSpPr>
        <p:spPr bwMode="auto">
          <a:xfrm flipH="1">
            <a:off x="11430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29" name="Line 53"/>
          <p:cNvSpPr>
            <a:spLocks noChangeShapeType="1"/>
          </p:cNvSpPr>
          <p:nvPr/>
        </p:nvSpPr>
        <p:spPr bwMode="auto">
          <a:xfrm>
            <a:off x="24384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0" name="Line 54"/>
          <p:cNvSpPr>
            <a:spLocks noChangeShapeType="1"/>
          </p:cNvSpPr>
          <p:nvPr/>
        </p:nvSpPr>
        <p:spPr bwMode="auto">
          <a:xfrm flipH="1">
            <a:off x="25908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1" name="Line 55"/>
          <p:cNvSpPr>
            <a:spLocks noChangeShapeType="1"/>
          </p:cNvSpPr>
          <p:nvPr/>
        </p:nvSpPr>
        <p:spPr bwMode="auto">
          <a:xfrm>
            <a:off x="37338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2" name="Line 56"/>
          <p:cNvSpPr>
            <a:spLocks noChangeShapeType="1"/>
          </p:cNvSpPr>
          <p:nvPr/>
        </p:nvSpPr>
        <p:spPr bwMode="auto">
          <a:xfrm flipH="1">
            <a:off x="38862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3" name="Line 57"/>
          <p:cNvSpPr>
            <a:spLocks noChangeShapeType="1"/>
          </p:cNvSpPr>
          <p:nvPr/>
        </p:nvSpPr>
        <p:spPr bwMode="auto">
          <a:xfrm>
            <a:off x="5181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4" name="Line 58"/>
          <p:cNvSpPr>
            <a:spLocks noChangeShapeType="1"/>
          </p:cNvSpPr>
          <p:nvPr/>
        </p:nvSpPr>
        <p:spPr bwMode="auto">
          <a:xfrm flipH="1">
            <a:off x="53340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5" name="Line 59"/>
          <p:cNvSpPr>
            <a:spLocks noChangeShapeType="1"/>
          </p:cNvSpPr>
          <p:nvPr/>
        </p:nvSpPr>
        <p:spPr bwMode="auto">
          <a:xfrm>
            <a:off x="65532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6" name="Line 60"/>
          <p:cNvSpPr>
            <a:spLocks noChangeShapeType="1"/>
          </p:cNvSpPr>
          <p:nvPr/>
        </p:nvSpPr>
        <p:spPr bwMode="auto">
          <a:xfrm flipH="1">
            <a:off x="67056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7" name="Line 61"/>
          <p:cNvSpPr>
            <a:spLocks noChangeShapeType="1"/>
          </p:cNvSpPr>
          <p:nvPr/>
        </p:nvSpPr>
        <p:spPr bwMode="auto">
          <a:xfrm>
            <a:off x="79248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8" name="Line 62"/>
          <p:cNvSpPr>
            <a:spLocks noChangeShapeType="1"/>
          </p:cNvSpPr>
          <p:nvPr/>
        </p:nvSpPr>
        <p:spPr bwMode="auto">
          <a:xfrm flipH="1">
            <a:off x="80772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39" name="Line 63"/>
          <p:cNvSpPr>
            <a:spLocks noChangeShapeType="1"/>
          </p:cNvSpPr>
          <p:nvPr/>
        </p:nvSpPr>
        <p:spPr bwMode="auto">
          <a:xfrm>
            <a:off x="9906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0" name="Line 64"/>
          <p:cNvSpPr>
            <a:spLocks noChangeShapeType="1"/>
          </p:cNvSpPr>
          <p:nvPr/>
        </p:nvSpPr>
        <p:spPr bwMode="auto">
          <a:xfrm flipH="1">
            <a:off x="11430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1" name="Line 6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2" name="Line 66"/>
          <p:cNvSpPr>
            <a:spLocks noChangeShapeType="1"/>
          </p:cNvSpPr>
          <p:nvPr/>
        </p:nvSpPr>
        <p:spPr bwMode="auto">
          <a:xfrm flipH="1">
            <a:off x="38862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3" name="Line 67"/>
          <p:cNvSpPr>
            <a:spLocks noChangeShapeType="1"/>
          </p:cNvSpPr>
          <p:nvPr/>
        </p:nvSpPr>
        <p:spPr bwMode="auto">
          <a:xfrm>
            <a:off x="65532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4" name="Line 68"/>
          <p:cNvSpPr>
            <a:spLocks noChangeShapeType="1"/>
          </p:cNvSpPr>
          <p:nvPr/>
        </p:nvSpPr>
        <p:spPr bwMode="auto">
          <a:xfrm flipH="1">
            <a:off x="66294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5" name="Line 69"/>
          <p:cNvSpPr>
            <a:spLocks noChangeShapeType="1"/>
          </p:cNvSpPr>
          <p:nvPr/>
        </p:nvSpPr>
        <p:spPr bwMode="auto">
          <a:xfrm>
            <a:off x="9906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6" name="Line 70"/>
          <p:cNvSpPr>
            <a:spLocks noChangeShapeType="1"/>
          </p:cNvSpPr>
          <p:nvPr/>
        </p:nvSpPr>
        <p:spPr bwMode="auto">
          <a:xfrm flipH="1">
            <a:off x="1143000" y="4572000"/>
            <a:ext cx="2743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47" name="Text Box 71"/>
          <p:cNvSpPr txBox="1">
            <a:spLocks noChangeArrowheads="1"/>
          </p:cNvSpPr>
          <p:nvPr/>
        </p:nvSpPr>
        <p:spPr bwMode="auto">
          <a:xfrm>
            <a:off x="381000" y="2971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31848" name="Text Box 72"/>
          <p:cNvSpPr txBox="1">
            <a:spLocks noChangeArrowheads="1"/>
          </p:cNvSpPr>
          <p:nvPr/>
        </p:nvSpPr>
        <p:spPr bwMode="auto">
          <a:xfrm>
            <a:off x="381000" y="4114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31849" name="Text Box 73"/>
          <p:cNvSpPr txBox="1">
            <a:spLocks noChangeArrowheads="1"/>
          </p:cNvSpPr>
          <p:nvPr/>
        </p:nvSpPr>
        <p:spPr bwMode="auto">
          <a:xfrm>
            <a:off x="381000" y="5257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31850" name="Line 74"/>
          <p:cNvSpPr>
            <a:spLocks noChangeShapeType="1"/>
          </p:cNvSpPr>
          <p:nvPr/>
        </p:nvSpPr>
        <p:spPr bwMode="auto">
          <a:xfrm>
            <a:off x="91440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1" name="Line 75"/>
          <p:cNvSpPr>
            <a:spLocks noChangeShapeType="1"/>
          </p:cNvSpPr>
          <p:nvPr/>
        </p:nvSpPr>
        <p:spPr bwMode="auto">
          <a:xfrm>
            <a:off x="65532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2" name="Line 76"/>
          <p:cNvSpPr>
            <a:spLocks noChangeShapeType="1"/>
          </p:cNvSpPr>
          <p:nvPr/>
        </p:nvSpPr>
        <p:spPr bwMode="auto">
          <a:xfrm flipH="1">
            <a:off x="6705600" y="4648200"/>
            <a:ext cx="2438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3" name="Line 77"/>
          <p:cNvSpPr>
            <a:spLocks noChangeShapeType="1"/>
          </p:cNvSpPr>
          <p:nvPr/>
        </p:nvSpPr>
        <p:spPr bwMode="auto">
          <a:xfrm>
            <a:off x="990600" y="5715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4" name="Line 78"/>
          <p:cNvSpPr>
            <a:spLocks noChangeShapeType="1"/>
          </p:cNvSpPr>
          <p:nvPr/>
        </p:nvSpPr>
        <p:spPr bwMode="auto">
          <a:xfrm flipH="1">
            <a:off x="1295400" y="5715000"/>
            <a:ext cx="525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5" name="Text Box 79"/>
          <p:cNvSpPr txBox="1">
            <a:spLocks noChangeArrowheads="1"/>
          </p:cNvSpPr>
          <p:nvPr/>
        </p:nvSpPr>
        <p:spPr bwMode="auto">
          <a:xfrm>
            <a:off x="5715000" y="6172200"/>
            <a:ext cx="1640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Array elements </a:t>
            </a:r>
          </a:p>
        </p:txBody>
      </p:sp>
      <p:sp>
        <p:nvSpPr>
          <p:cNvPr id="331856" name="Line 80"/>
          <p:cNvSpPr>
            <a:spLocks noChangeShapeType="1"/>
          </p:cNvSpPr>
          <p:nvPr/>
        </p:nvSpPr>
        <p:spPr bwMode="auto">
          <a:xfrm>
            <a:off x="7848600" y="6400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57" name="Text Box 81"/>
          <p:cNvSpPr txBox="1">
            <a:spLocks noChangeArrowheads="1"/>
          </p:cNvSpPr>
          <p:nvPr/>
        </p:nvSpPr>
        <p:spPr bwMode="auto">
          <a:xfrm>
            <a:off x="0" y="5715000"/>
            <a:ext cx="963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iterations</a:t>
            </a:r>
          </a:p>
        </p:txBody>
      </p:sp>
      <p:sp>
        <p:nvSpPr>
          <p:cNvPr id="331858" name="Line 82"/>
          <p:cNvSpPr>
            <a:spLocks noChangeShapeType="1"/>
          </p:cNvSpPr>
          <p:nvPr/>
        </p:nvSpPr>
        <p:spPr bwMode="auto">
          <a:xfrm>
            <a:off x="228600" y="4876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1862" name="Text Box 86"/>
          <p:cNvSpPr txBox="1">
            <a:spLocks noChangeArrowheads="1"/>
          </p:cNvSpPr>
          <p:nvPr/>
        </p:nvSpPr>
        <p:spPr bwMode="auto">
          <a:xfrm>
            <a:off x="6096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0</a:t>
            </a:r>
          </a:p>
        </p:txBody>
      </p:sp>
      <p:sp>
        <p:nvSpPr>
          <p:cNvPr id="331863" name="Text Box 87"/>
          <p:cNvSpPr txBox="1">
            <a:spLocks noChangeArrowheads="1"/>
          </p:cNvSpPr>
          <p:nvPr/>
        </p:nvSpPr>
        <p:spPr bwMode="auto">
          <a:xfrm>
            <a:off x="60960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8</a:t>
            </a:r>
          </a:p>
        </p:txBody>
      </p:sp>
      <p:sp>
        <p:nvSpPr>
          <p:cNvPr id="331868" name="Text Box 92"/>
          <p:cNvSpPr txBox="1">
            <a:spLocks noChangeArrowheads="1"/>
          </p:cNvSpPr>
          <p:nvPr/>
        </p:nvSpPr>
        <p:spPr bwMode="auto">
          <a:xfrm>
            <a:off x="19812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2</a:t>
            </a:r>
          </a:p>
        </p:txBody>
      </p:sp>
      <p:sp>
        <p:nvSpPr>
          <p:cNvPr id="331869" name="Text Box 93"/>
          <p:cNvSpPr txBox="1">
            <a:spLocks noChangeArrowheads="1"/>
          </p:cNvSpPr>
          <p:nvPr/>
        </p:nvSpPr>
        <p:spPr bwMode="auto">
          <a:xfrm>
            <a:off x="33528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4</a:t>
            </a:r>
          </a:p>
        </p:txBody>
      </p:sp>
      <p:sp>
        <p:nvSpPr>
          <p:cNvPr id="331870" name="Text Box 94"/>
          <p:cNvSpPr txBox="1">
            <a:spLocks noChangeArrowheads="1"/>
          </p:cNvSpPr>
          <p:nvPr/>
        </p:nvSpPr>
        <p:spPr bwMode="auto">
          <a:xfrm>
            <a:off x="47244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6</a:t>
            </a:r>
          </a:p>
        </p:txBody>
      </p:sp>
      <p:sp>
        <p:nvSpPr>
          <p:cNvPr id="331871" name="Text Box 95"/>
          <p:cNvSpPr txBox="1">
            <a:spLocks noChangeArrowheads="1"/>
          </p:cNvSpPr>
          <p:nvPr/>
        </p:nvSpPr>
        <p:spPr bwMode="auto">
          <a:xfrm>
            <a:off x="7467600" y="1066800"/>
            <a:ext cx="9130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10</a:t>
            </a:r>
          </a:p>
        </p:txBody>
      </p:sp>
    </p:spTree>
    <p:extLst>
      <p:ext uri="{BB962C8B-B14F-4D97-AF65-F5344CB8AC3E}">
        <p14:creationId xmlns:p14="http://schemas.microsoft.com/office/powerpoint/2010/main" val="278246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0FED2-CF1A-9CF8-F20A-C8CB3ADA8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13C1-941F-E636-612E-FADF0C6E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Programming model: like </a:t>
            </a:r>
            <a:r>
              <a:rPr lang="en-US" dirty="0" err="1"/>
              <a:t>pThreads</a:t>
            </a:r>
            <a:r>
              <a:rPr lang="en-US" dirty="0"/>
              <a:t> 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6DE94-96D8-37CB-EE09-32B6775A6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961" y="2702358"/>
            <a:ext cx="7836264" cy="3893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Must specify what code runs on CPU and what runs on device</a:t>
            </a: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2900" dirty="0">
                <a:solidFill>
                  <a:schemeClr val="tx1"/>
                </a:solidFill>
              </a:rPr>
              <a:t>	</a:t>
            </a:r>
            <a:r>
              <a:rPr lang="en-US" sz="2900" b="1" dirty="0"/>
              <a:t>Decorators</a:t>
            </a:r>
            <a:r>
              <a:rPr lang="en-US" sz="2900" dirty="0"/>
              <a:t> </a:t>
            </a:r>
            <a:r>
              <a:rPr lang="en-US" sz="2900" dirty="0">
                <a:solidFill>
                  <a:schemeClr val="tx1"/>
                </a:solidFill>
              </a:rPr>
              <a:t>on functions</a:t>
            </a:r>
            <a:br>
              <a:rPr lang="en-US" sz="2900" dirty="0">
                <a:solidFill>
                  <a:schemeClr val="tx1"/>
                </a:solidFill>
              </a:rPr>
            </a:br>
            <a:endParaRPr lang="en-US" sz="2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Must specify number of execution threads when you invoke kernel (</a:t>
            </a:r>
            <a:r>
              <a:rPr lang="en-US" sz="2900" dirty="0">
                <a:solidFill>
                  <a:schemeClr val="tx1"/>
                </a:solidFill>
                <a:sym typeface="Symbol" panose="05050102010706020507" pitchFamily="18" charset="2"/>
              </a:rPr>
              <a:t></a:t>
            </a:r>
            <a:r>
              <a:rPr lang="en-US" sz="2900" dirty="0">
                <a:solidFill>
                  <a:schemeClr val="tx1"/>
                </a:solidFill>
              </a:rPr>
              <a:t> 1024)</a:t>
            </a: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2900" dirty="0">
                <a:solidFill>
                  <a:schemeClr val="tx1"/>
                </a:solidFill>
              </a:rPr>
              <a:t>	</a:t>
            </a:r>
            <a:r>
              <a:rPr lang="en-US" sz="2900" b="1" dirty="0"/>
              <a:t>myKernel&lt;&lt;&lt; 1, m &gt;&gt;&gt;(arg1, … ); //m threads</a:t>
            </a:r>
          </a:p>
          <a:p>
            <a:pPr marL="0" indent="0">
              <a:buNone/>
            </a:pPr>
            <a:endParaRPr lang="en-US" sz="2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Name space for threads: </a:t>
            </a:r>
            <a:r>
              <a:rPr lang="en-US" sz="2900" b="1" dirty="0" err="1"/>
              <a:t>threadIdx.x</a:t>
            </a:r>
            <a:r>
              <a:rPr lang="en-US" sz="2900" b="1" dirty="0"/>
              <a:t>   </a:t>
            </a:r>
            <a:br>
              <a:rPr lang="en-US" sz="2900" b="1" dirty="0">
                <a:solidFill>
                  <a:schemeClr val="tx1"/>
                </a:solidFill>
              </a:rPr>
            </a:br>
            <a:r>
              <a:rPr lang="en-US" sz="2900" b="1" dirty="0">
                <a:solidFill>
                  <a:schemeClr val="tx1"/>
                </a:solidFill>
              </a:rPr>
              <a:t>	</a:t>
            </a:r>
            <a:r>
              <a:rPr lang="en-US" sz="2900" dirty="0" err="1">
                <a:solidFill>
                  <a:schemeClr val="tx1"/>
                </a:solidFill>
              </a:rPr>
              <a:t>threadIdx</a:t>
            </a:r>
            <a:r>
              <a:rPr lang="en-US" sz="2900" dirty="0">
                <a:solidFill>
                  <a:schemeClr val="tx1"/>
                </a:solidFill>
              </a:rPr>
              <a:t> is short for </a:t>
            </a:r>
            <a:r>
              <a:rPr lang="en-US" sz="2900" i="1" dirty="0">
                <a:solidFill>
                  <a:schemeClr val="tx1"/>
                </a:solidFill>
              </a:rPr>
              <a:t>thread index</a:t>
            </a:r>
            <a:endParaRPr lang="en-US" sz="29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9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Transfer data explicitly between host and device: </a:t>
            </a:r>
            <a:r>
              <a:rPr lang="en-US" sz="2900" b="1" dirty="0" err="1"/>
              <a:t>cudaMemcpy</a:t>
            </a:r>
            <a:r>
              <a:rPr lang="en-US" sz="2900" b="1" dirty="0"/>
              <a:t>()</a:t>
            </a:r>
          </a:p>
          <a:p>
            <a:pPr marL="0" indent="0">
              <a:buNone/>
            </a:pPr>
            <a:r>
              <a:rPr lang="en-US" sz="2900" b="1" dirty="0"/>
              <a:t>	</a:t>
            </a:r>
            <a:r>
              <a:rPr lang="en-US" sz="2900" dirty="0">
                <a:solidFill>
                  <a:schemeClr val="tx1"/>
                </a:solidFill>
              </a:rPr>
              <a:t>“Copy-in copy-out”</a:t>
            </a:r>
          </a:p>
          <a:p>
            <a:pPr marL="0" indent="0">
              <a:buNone/>
            </a:pPr>
            <a:endParaRPr lang="en-US" sz="2900" b="1" dirty="0"/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Allocate and deallocate space on device</a:t>
            </a: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2900" dirty="0">
                <a:solidFill>
                  <a:schemeClr val="tx1"/>
                </a:solidFill>
              </a:rPr>
              <a:t>	</a:t>
            </a:r>
            <a:r>
              <a:rPr lang="en-US" sz="2900" b="1" dirty="0" err="1"/>
              <a:t>cudaMalloc</a:t>
            </a:r>
            <a:r>
              <a:rPr lang="en-US" sz="2900" b="1" dirty="0"/>
              <a:t>(name, size): </a:t>
            </a:r>
            <a:r>
              <a:rPr lang="en-US" sz="2900" dirty="0">
                <a:solidFill>
                  <a:schemeClr val="tx1"/>
                </a:solidFill>
              </a:rPr>
              <a:t>allocates space on device</a:t>
            </a: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2900" dirty="0">
                <a:solidFill>
                  <a:schemeClr val="tx1"/>
                </a:solidFill>
              </a:rPr>
              <a:t>		host uses </a:t>
            </a:r>
            <a:r>
              <a:rPr lang="en-US" sz="2900" b="1" dirty="0"/>
              <a:t>name</a:t>
            </a:r>
            <a:r>
              <a:rPr lang="en-US" sz="2900" dirty="0">
                <a:solidFill>
                  <a:schemeClr val="tx1"/>
                </a:solidFill>
              </a:rPr>
              <a:t> to perform I/O using cudaMemcpy</a:t>
            </a:r>
          </a:p>
          <a:p>
            <a:pPr marL="0" indent="0">
              <a:buNone/>
            </a:pPr>
            <a:r>
              <a:rPr lang="en-US" sz="2900" b="1" dirty="0"/>
              <a:t>	</a:t>
            </a:r>
            <a:r>
              <a:rPr lang="en-US" sz="2900" b="1" dirty="0" err="1"/>
              <a:t>cudaFree</a:t>
            </a:r>
            <a:r>
              <a:rPr lang="en-US" sz="2900" b="1" dirty="0"/>
              <a:t>(name): deallocate space	</a:t>
            </a: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2881FC-3889-1504-441C-332AC7A3BA9A}"/>
              </a:ext>
            </a:extLst>
          </p:cNvPr>
          <p:cNvSpPr/>
          <p:nvPr/>
        </p:nvSpPr>
        <p:spPr>
          <a:xfrm>
            <a:off x="1484123" y="15192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F342CC-8392-BDDE-528F-BD3A60950002}"/>
              </a:ext>
            </a:extLst>
          </p:cNvPr>
          <p:cNvSpPr/>
          <p:nvPr/>
        </p:nvSpPr>
        <p:spPr>
          <a:xfrm>
            <a:off x="1803008" y="15192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842ED8-49AA-824C-5EE8-2CCA70DCBB40}"/>
              </a:ext>
            </a:extLst>
          </p:cNvPr>
          <p:cNvSpPr/>
          <p:nvPr/>
        </p:nvSpPr>
        <p:spPr>
          <a:xfrm>
            <a:off x="2169923" y="15192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5B486A9-64F7-0B4D-3CFB-F6C4B8AAFD49}"/>
              </a:ext>
            </a:extLst>
          </p:cNvPr>
          <p:cNvSpPr/>
          <p:nvPr/>
        </p:nvSpPr>
        <p:spPr>
          <a:xfrm>
            <a:off x="2488808" y="15192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7A21D2-9D1E-64C4-30D6-EED536CF1C83}"/>
              </a:ext>
            </a:extLst>
          </p:cNvPr>
          <p:cNvSpPr/>
          <p:nvPr/>
        </p:nvSpPr>
        <p:spPr>
          <a:xfrm>
            <a:off x="3479408" y="15192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4A7C0B2-0AA5-D163-DDD0-1DEE405FCEE0}"/>
              </a:ext>
            </a:extLst>
          </p:cNvPr>
          <p:cNvSpPr/>
          <p:nvPr/>
        </p:nvSpPr>
        <p:spPr>
          <a:xfrm>
            <a:off x="3798293" y="15192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C72A6C-6B26-F2EE-8FFD-EA91466D76A2}"/>
              </a:ext>
            </a:extLst>
          </p:cNvPr>
          <p:cNvSpPr/>
          <p:nvPr/>
        </p:nvSpPr>
        <p:spPr>
          <a:xfrm>
            <a:off x="4165208" y="15192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78FEBA-8193-B7E7-A26D-C2A995D5D42C}"/>
              </a:ext>
            </a:extLst>
          </p:cNvPr>
          <p:cNvSpPr/>
          <p:nvPr/>
        </p:nvSpPr>
        <p:spPr>
          <a:xfrm>
            <a:off x="4484093" y="15192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97A7161-43A5-AEC3-1811-6421852A0E5D}"/>
              </a:ext>
            </a:extLst>
          </p:cNvPr>
          <p:cNvSpPr/>
          <p:nvPr/>
        </p:nvSpPr>
        <p:spPr>
          <a:xfrm>
            <a:off x="5558139" y="15077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1F1966-BCDB-8A7A-124A-33E1641293E8}"/>
              </a:ext>
            </a:extLst>
          </p:cNvPr>
          <p:cNvSpPr/>
          <p:nvPr/>
        </p:nvSpPr>
        <p:spPr>
          <a:xfrm>
            <a:off x="5877024" y="15077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B8E33F2-20D7-4882-3B9F-F3E01DEC0EE3}"/>
              </a:ext>
            </a:extLst>
          </p:cNvPr>
          <p:cNvSpPr/>
          <p:nvPr/>
        </p:nvSpPr>
        <p:spPr>
          <a:xfrm>
            <a:off x="6243939" y="15077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792E382-336F-A2CD-4788-FA4C8F20A2A9}"/>
              </a:ext>
            </a:extLst>
          </p:cNvPr>
          <p:cNvSpPr/>
          <p:nvPr/>
        </p:nvSpPr>
        <p:spPr>
          <a:xfrm>
            <a:off x="6562824" y="15077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6C043-1DE6-EC66-E31D-97E0CA3917E0}"/>
              </a:ext>
            </a:extLst>
          </p:cNvPr>
          <p:cNvSpPr txBox="1"/>
          <p:nvPr/>
        </p:nvSpPr>
        <p:spPr>
          <a:xfrm>
            <a:off x="2743200" y="16763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EAC7B0-3554-3AEE-EA80-21B274E6B048}"/>
              </a:ext>
            </a:extLst>
          </p:cNvPr>
          <p:cNvSpPr txBox="1"/>
          <p:nvPr/>
        </p:nvSpPr>
        <p:spPr>
          <a:xfrm>
            <a:off x="4724636" y="16763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F1CD4-401B-628C-9810-CE8673F75660}"/>
              </a:ext>
            </a:extLst>
          </p:cNvPr>
          <p:cNvSpPr txBox="1"/>
          <p:nvPr/>
        </p:nvSpPr>
        <p:spPr>
          <a:xfrm>
            <a:off x="6871693" y="16763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431AF0-8682-317C-D39E-7AE41D567103}"/>
              </a:ext>
            </a:extLst>
          </p:cNvPr>
          <p:cNvSpPr txBox="1"/>
          <p:nvPr/>
        </p:nvSpPr>
        <p:spPr>
          <a:xfrm>
            <a:off x="1660029" y="20666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ACB35B-55B2-42D1-A15C-FBEE4C6AC2C4}"/>
              </a:ext>
            </a:extLst>
          </p:cNvPr>
          <p:cNvSpPr txBox="1"/>
          <p:nvPr/>
        </p:nvSpPr>
        <p:spPr>
          <a:xfrm>
            <a:off x="1961410" y="20574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1FEE32-8283-36D2-51FE-6A63128D775D}"/>
              </a:ext>
            </a:extLst>
          </p:cNvPr>
          <p:cNvSpPr txBox="1"/>
          <p:nvPr/>
        </p:nvSpPr>
        <p:spPr>
          <a:xfrm>
            <a:off x="2310487" y="20549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DD7FDE-A800-0385-0E69-CE93FDBCFB65}"/>
              </a:ext>
            </a:extLst>
          </p:cNvPr>
          <p:cNvSpPr txBox="1"/>
          <p:nvPr/>
        </p:nvSpPr>
        <p:spPr>
          <a:xfrm>
            <a:off x="5095022" y="16739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C978E91-4015-C538-F5E3-FBD6F762DDC1}"/>
              </a:ext>
            </a:extLst>
          </p:cNvPr>
          <p:cNvSpPr/>
          <p:nvPr/>
        </p:nvSpPr>
        <p:spPr>
          <a:xfrm>
            <a:off x="1209683" y="1295400"/>
            <a:ext cx="6324600" cy="11406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9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E09DCE-A8DF-4212-9FB3-B113CEE7B745}" type="slidenum">
              <a:rPr lang="en-US"/>
              <a:pPr/>
              <a:t>13</a:t>
            </a:fld>
            <a:endParaRPr lang="en-US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0000"/>
                </a:solidFill>
              </a:rPr>
              <a:t>CUDA Function Declarations</a:t>
            </a:r>
          </a:p>
        </p:txBody>
      </p:sp>
      <p:grpSp>
        <p:nvGrpSpPr>
          <p:cNvPr id="146435" name="Group 3"/>
          <p:cNvGrpSpPr>
            <a:grpSpLocks/>
          </p:cNvGrpSpPr>
          <p:nvPr/>
        </p:nvGrpSpPr>
        <p:grpSpPr bwMode="auto">
          <a:xfrm>
            <a:off x="609600" y="1295400"/>
            <a:ext cx="8304213" cy="2208213"/>
            <a:chOff x="384" y="816"/>
            <a:chExt cx="5231" cy="1391"/>
          </a:xfrm>
        </p:grpSpPr>
        <p:sp>
          <p:nvSpPr>
            <p:cNvPr id="146436" name="Rectangle 4"/>
            <p:cNvSpPr>
              <a:spLocks noChangeArrowheads="1"/>
            </p:cNvSpPr>
            <p:nvPr/>
          </p:nvSpPr>
          <p:spPr bwMode="auto">
            <a:xfrm>
              <a:off x="4415" y="1893"/>
              <a:ext cx="1200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host</a:t>
              </a:r>
            </a:p>
          </p:txBody>
        </p:sp>
        <p:sp>
          <p:nvSpPr>
            <p:cNvPr id="146437" name="Rectangle 5"/>
            <p:cNvSpPr>
              <a:spLocks noChangeArrowheads="1"/>
            </p:cNvSpPr>
            <p:nvPr/>
          </p:nvSpPr>
          <p:spPr bwMode="auto">
            <a:xfrm>
              <a:off x="3505" y="1893"/>
              <a:ext cx="911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host</a:t>
              </a:r>
            </a:p>
          </p:txBody>
        </p:sp>
        <p:sp>
          <p:nvSpPr>
            <p:cNvPr id="146438" name="Rectangle 6"/>
            <p:cNvSpPr>
              <a:spLocks noChangeArrowheads="1"/>
            </p:cNvSpPr>
            <p:nvPr/>
          </p:nvSpPr>
          <p:spPr bwMode="auto">
            <a:xfrm>
              <a:off x="384" y="1893"/>
              <a:ext cx="3121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49263">
                <a:spcBef>
                  <a:spcPts val="500"/>
                </a:spcBef>
                <a:buClr>
                  <a:srgbClr val="3333CC"/>
                </a:buClr>
                <a:buSzPct val="100000"/>
                <a:buFont typeface="Courier New" pitchFamily="4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1" dirty="0">
                  <a:solidFill>
                    <a:srgbClr val="3333CC"/>
                  </a:solidFill>
                  <a:latin typeface="Calibri Light" panose="020F0302020204030204" pitchFamily="34" charset="0"/>
                </a:rPr>
                <a:t>_host_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  float </a:t>
              </a:r>
              <a:r>
                <a:rPr lang="en-US" sz="2000" b="1" dirty="0" err="1">
                  <a:solidFill>
                    <a:srgbClr val="000000"/>
                  </a:solidFill>
                  <a:latin typeface="Calibri Light" panose="020F0302020204030204" pitchFamily="34" charset="0"/>
                </a:rPr>
                <a:t>HostFunc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()‏</a:t>
              </a:r>
            </a:p>
          </p:txBody>
        </p:sp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4415" y="1586"/>
              <a:ext cx="1200" cy="3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host</a:t>
              </a:r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>
              <a:off x="3505" y="1586"/>
              <a:ext cx="911" cy="3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device</a:t>
              </a:r>
            </a:p>
          </p:txBody>
        </p:sp>
        <p:sp>
          <p:nvSpPr>
            <p:cNvPr id="146441" name="Rectangle 9"/>
            <p:cNvSpPr>
              <a:spLocks noChangeArrowheads="1"/>
            </p:cNvSpPr>
            <p:nvPr/>
          </p:nvSpPr>
          <p:spPr bwMode="auto">
            <a:xfrm>
              <a:off x="384" y="1586"/>
              <a:ext cx="3121" cy="3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49263">
                <a:spcBef>
                  <a:spcPts val="500"/>
                </a:spcBef>
                <a:buClr>
                  <a:srgbClr val="3333CC"/>
                </a:buClr>
                <a:buSzPct val="100000"/>
                <a:buFont typeface="Courier New" pitchFamily="4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1" dirty="0">
                  <a:solidFill>
                    <a:srgbClr val="3333CC"/>
                  </a:solidFill>
                  <a:latin typeface="Calibri Light" panose="020F0302020204030204" pitchFamily="34" charset="0"/>
                </a:rPr>
                <a:t>_global_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 void  </a:t>
              </a:r>
              <a:r>
                <a:rPr lang="en-US" sz="2000" b="1" dirty="0" err="1">
                  <a:solidFill>
                    <a:srgbClr val="000000"/>
                  </a:solidFill>
                  <a:latin typeface="Calibri Light" panose="020F0302020204030204" pitchFamily="34" charset="0"/>
                </a:rPr>
                <a:t>KernelFunc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()‏</a:t>
              </a:r>
            </a:p>
          </p:txBody>
        </p:sp>
        <p:sp>
          <p:nvSpPr>
            <p:cNvPr id="146442" name="Rectangle 10"/>
            <p:cNvSpPr>
              <a:spLocks noChangeArrowheads="1"/>
            </p:cNvSpPr>
            <p:nvPr/>
          </p:nvSpPr>
          <p:spPr bwMode="auto">
            <a:xfrm>
              <a:off x="4415" y="1298"/>
              <a:ext cx="1200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device</a:t>
              </a:r>
            </a:p>
          </p:txBody>
        </p:sp>
        <p:sp>
          <p:nvSpPr>
            <p:cNvPr id="146443" name="Rectangle 11"/>
            <p:cNvSpPr>
              <a:spLocks noChangeArrowheads="1"/>
            </p:cNvSpPr>
            <p:nvPr/>
          </p:nvSpPr>
          <p:spPr bwMode="auto">
            <a:xfrm>
              <a:off x="3505" y="1298"/>
              <a:ext cx="911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device</a:t>
              </a:r>
            </a:p>
          </p:txBody>
        </p:sp>
        <p:sp>
          <p:nvSpPr>
            <p:cNvPr id="146444" name="Rectangle 12"/>
            <p:cNvSpPr>
              <a:spLocks noChangeArrowheads="1"/>
            </p:cNvSpPr>
            <p:nvPr/>
          </p:nvSpPr>
          <p:spPr bwMode="auto">
            <a:xfrm>
              <a:off x="384" y="1298"/>
              <a:ext cx="3121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defTabSz="449263">
                <a:spcBef>
                  <a:spcPts val="500"/>
                </a:spcBef>
                <a:buClr>
                  <a:srgbClr val="3333CC"/>
                </a:buClr>
                <a:buSzPct val="100000"/>
                <a:buFont typeface="Courier New" pitchFamily="4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b="1" dirty="0">
                  <a:solidFill>
                    <a:srgbClr val="3333CC"/>
                  </a:solidFill>
                  <a:latin typeface="Calibri Light" panose="020F0302020204030204" pitchFamily="34" charset="0"/>
                </a:rPr>
                <a:t>_device_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 float </a:t>
              </a:r>
              <a:r>
                <a:rPr lang="en-US" sz="2000" b="1" dirty="0" err="1">
                  <a:solidFill>
                    <a:srgbClr val="000000"/>
                  </a:solidFill>
                  <a:latin typeface="Calibri Light" panose="020F0302020204030204" pitchFamily="34" charset="0"/>
                </a:rPr>
                <a:t>DeviceFunc</a:t>
              </a:r>
              <a:r>
                <a:rPr lang="en-US" sz="2000" b="1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()‏</a:t>
              </a:r>
            </a:p>
          </p:txBody>
        </p:sp>
        <p:sp>
          <p:nvSpPr>
            <p:cNvPr id="146445" name="Rectangle 13"/>
            <p:cNvSpPr>
              <a:spLocks noChangeArrowheads="1"/>
            </p:cNvSpPr>
            <p:nvPr/>
          </p:nvSpPr>
          <p:spPr bwMode="auto">
            <a:xfrm>
              <a:off x="4415" y="816"/>
              <a:ext cx="1200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Only callable from the:</a:t>
              </a:r>
            </a:p>
          </p:txBody>
        </p:sp>
        <p:sp>
          <p:nvSpPr>
            <p:cNvPr id="146446" name="Rectangle 14"/>
            <p:cNvSpPr>
              <a:spLocks noChangeArrowheads="1"/>
            </p:cNvSpPr>
            <p:nvPr/>
          </p:nvSpPr>
          <p:spPr bwMode="auto">
            <a:xfrm>
              <a:off x="3505" y="816"/>
              <a:ext cx="911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  <a:latin typeface="Calibri Light" panose="020F0302020204030204" pitchFamily="34" charset="0"/>
                </a:rPr>
                <a:t>Executed on the:</a:t>
              </a:r>
            </a:p>
          </p:txBody>
        </p:sp>
        <p:sp>
          <p:nvSpPr>
            <p:cNvPr id="146447" name="Rectangle 15"/>
            <p:cNvSpPr>
              <a:spLocks noChangeArrowheads="1"/>
            </p:cNvSpPr>
            <p:nvPr/>
          </p:nvSpPr>
          <p:spPr bwMode="auto">
            <a:xfrm>
              <a:off x="384" y="816"/>
              <a:ext cx="3121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48" name="Line 16"/>
            <p:cNvSpPr>
              <a:spLocks noChangeShapeType="1"/>
            </p:cNvSpPr>
            <p:nvPr/>
          </p:nvSpPr>
          <p:spPr bwMode="auto">
            <a:xfrm>
              <a:off x="384" y="816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49" name="Line 17"/>
            <p:cNvSpPr>
              <a:spLocks noChangeShapeType="1"/>
            </p:cNvSpPr>
            <p:nvPr/>
          </p:nvSpPr>
          <p:spPr bwMode="auto">
            <a:xfrm>
              <a:off x="384" y="1298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0" name="Line 18"/>
            <p:cNvSpPr>
              <a:spLocks noChangeShapeType="1"/>
            </p:cNvSpPr>
            <p:nvPr/>
          </p:nvSpPr>
          <p:spPr bwMode="auto">
            <a:xfrm>
              <a:off x="384" y="1586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1" name="Line 19"/>
            <p:cNvSpPr>
              <a:spLocks noChangeShapeType="1"/>
            </p:cNvSpPr>
            <p:nvPr/>
          </p:nvSpPr>
          <p:spPr bwMode="auto">
            <a:xfrm>
              <a:off x="384" y="1893"/>
              <a:ext cx="523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2" name="Line 20"/>
            <p:cNvSpPr>
              <a:spLocks noChangeShapeType="1"/>
            </p:cNvSpPr>
            <p:nvPr/>
          </p:nvSpPr>
          <p:spPr bwMode="auto">
            <a:xfrm>
              <a:off x="384" y="2208"/>
              <a:ext cx="523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3" name="Line 21"/>
            <p:cNvSpPr>
              <a:spLocks noChangeShapeType="1"/>
            </p:cNvSpPr>
            <p:nvPr/>
          </p:nvSpPr>
          <p:spPr bwMode="auto">
            <a:xfrm>
              <a:off x="384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4" name="Line 22"/>
            <p:cNvSpPr>
              <a:spLocks noChangeShapeType="1"/>
            </p:cNvSpPr>
            <p:nvPr/>
          </p:nvSpPr>
          <p:spPr bwMode="auto">
            <a:xfrm>
              <a:off x="350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5" name="Line 23"/>
            <p:cNvSpPr>
              <a:spLocks noChangeShapeType="1"/>
            </p:cNvSpPr>
            <p:nvPr/>
          </p:nvSpPr>
          <p:spPr bwMode="auto">
            <a:xfrm>
              <a:off x="4415" y="816"/>
              <a:ext cx="1" cy="139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146456" name="Line 24"/>
            <p:cNvSpPr>
              <a:spLocks noChangeShapeType="1"/>
            </p:cNvSpPr>
            <p:nvPr/>
          </p:nvSpPr>
          <p:spPr bwMode="auto">
            <a:xfrm>
              <a:off x="5616" y="816"/>
              <a:ext cx="1" cy="139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46457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838200" y="3962400"/>
            <a:ext cx="8305800" cy="2514600"/>
          </a:xfrm>
          <a:ln/>
        </p:spPr>
        <p:txBody>
          <a:bodyPr lIns="90000" tIns="46800" rIns="90000" bIns="46800"/>
          <a:lstStyle/>
          <a:p>
            <a:pPr marL="457200" indent="-457200" defTabSz="449263">
              <a:buFont typeface="Courier New" pitchFamily="49" charset="0"/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/>
              <a:t>Executed on host, callable from device: not supported</a:t>
            </a:r>
          </a:p>
          <a:p>
            <a:pPr marL="457200" indent="-457200" defTabSz="449263">
              <a:buFont typeface="Courier New" pitchFamily="49" charset="0"/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b="1" dirty="0">
                <a:solidFill>
                  <a:srgbClr val="3333CC"/>
                </a:solidFill>
                <a:latin typeface="Calibri Light" panose="020F0302020204030204" pitchFamily="34" charset="0"/>
              </a:rPr>
              <a:t>_global_</a:t>
            </a:r>
            <a:r>
              <a:rPr lang="en-US" sz="2000" dirty="0"/>
              <a:t> defines a kernel function, must return </a:t>
            </a:r>
            <a:r>
              <a:rPr lang="en-US" sz="2000" b="1" dirty="0">
                <a:solidFill>
                  <a:srgbClr val="3333CC"/>
                </a:solidFill>
                <a:latin typeface="Calibri Light" panose="020F0302020204030204" pitchFamily="34" charset="0"/>
              </a:rPr>
              <a:t>void</a:t>
            </a:r>
          </a:p>
          <a:p>
            <a:pPr marL="457200" indent="-457200" defTabSz="449263">
              <a:buFont typeface="Courier New" pitchFamily="49" charset="0"/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b="1" dirty="0">
                <a:latin typeface="Calibri Light" panose="020F0302020204030204" pitchFamily="34" charset="0"/>
              </a:rPr>
              <a:t> </a:t>
            </a:r>
            <a:r>
              <a:rPr lang="en-US" sz="2000" b="1" dirty="0">
                <a:solidFill>
                  <a:srgbClr val="3333CC"/>
                </a:solidFill>
                <a:latin typeface="Calibri Light" panose="020F0302020204030204" pitchFamily="34" charset="0"/>
              </a:rPr>
              <a:t>_device_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3333CC"/>
                </a:solidFill>
                <a:latin typeface="Calibri Light" panose="020F0302020204030204" pitchFamily="34" charset="0"/>
              </a:rPr>
              <a:t>_host_ </a:t>
            </a:r>
            <a:r>
              <a:rPr lang="en-US" sz="2000" dirty="0"/>
              <a:t>can be used together</a:t>
            </a:r>
          </a:p>
        </p:txBody>
      </p:sp>
    </p:spTree>
    <p:extLst>
      <p:ext uri="{BB962C8B-B14F-4D97-AF65-F5344CB8AC3E}">
        <p14:creationId xmlns:p14="http://schemas.microsoft.com/office/powerpoint/2010/main" val="1332567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8148-FFF3-1666-7579-12814D97D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10FD7-20DD-0645-8F5E-26AF2D39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/>
          <a:lstStyle/>
          <a:p>
            <a:r>
              <a:rPr lang="en-US" dirty="0"/>
              <a:t>First CUDA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D02E6-CFA6-FC9D-F427-C3FC592ED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Program to compute </a:t>
            </a:r>
          </a:p>
          <a:p>
            <a:pPr marL="457200" lvl="1" indent="0">
              <a:buNone/>
            </a:pPr>
            <a:r>
              <a:rPr lang="en-US" dirty="0"/>
              <a:t>C = A+B on GPU,</a:t>
            </a:r>
          </a:p>
          <a:p>
            <a:pPr marL="457200" lvl="1" indent="0">
              <a:buNone/>
            </a:pPr>
            <a:r>
              <a:rPr lang="en-US" dirty="0"/>
              <a:t>where A,B,C are 1-D arrays in host memory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Kernel program:</a:t>
            </a:r>
          </a:p>
          <a:p>
            <a:pPr marL="457200" lvl="1" indent="0">
              <a:buNone/>
            </a:pPr>
            <a:r>
              <a:rPr lang="en-US" dirty="0"/>
              <a:t>Thread </a:t>
            </a:r>
            <a:r>
              <a:rPr lang="en-US" dirty="0" err="1"/>
              <a:t>i</a:t>
            </a:r>
            <a:r>
              <a:rPr lang="en-US" dirty="0"/>
              <a:t> will compute C[</a:t>
            </a:r>
            <a:r>
              <a:rPr lang="en-US" dirty="0" err="1"/>
              <a:t>i</a:t>
            </a:r>
            <a:r>
              <a:rPr lang="en-US" dirty="0"/>
              <a:t>] = A[</a:t>
            </a:r>
            <a:r>
              <a:rPr lang="en-US" dirty="0" err="1"/>
              <a:t>i</a:t>
            </a:r>
            <a:r>
              <a:rPr lang="en-US" dirty="0"/>
              <a:t>]+B[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8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3E411-B079-471E-A4E9-6AB6BDB2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66ADE4-2A0B-4750-97D5-77E9A91B9312}"/>
              </a:ext>
            </a:extLst>
          </p:cNvPr>
          <p:cNvSpPr/>
          <p:nvPr/>
        </p:nvSpPr>
        <p:spPr>
          <a:xfrm>
            <a:off x="854988" y="4923859"/>
            <a:ext cx="4876800" cy="283464"/>
          </a:xfrm>
          <a:prstGeom prst="rect">
            <a:avLst/>
          </a:prstGeom>
          <a:solidFill>
            <a:schemeClr val="accent1">
              <a:alpha val="3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9D758C-EDCB-874B-8630-C00E3BF77F17}"/>
              </a:ext>
            </a:extLst>
          </p:cNvPr>
          <p:cNvSpPr/>
          <p:nvPr/>
        </p:nvSpPr>
        <p:spPr>
          <a:xfrm>
            <a:off x="346989" y="562479"/>
            <a:ext cx="6358611" cy="1276798"/>
          </a:xfrm>
          <a:prstGeom prst="rect">
            <a:avLst/>
          </a:prstGeom>
          <a:solidFill>
            <a:schemeClr val="accent1">
              <a:alpha val="3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A3B920-5FEA-0B10-6F94-58491211C690}"/>
              </a:ext>
            </a:extLst>
          </p:cNvPr>
          <p:cNvSpPr txBox="1"/>
          <p:nvPr/>
        </p:nvSpPr>
        <p:spPr>
          <a:xfrm>
            <a:off x="353916" y="152400"/>
            <a:ext cx="7984750" cy="6749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256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vecAdd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*A,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*B,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*C) { 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= A[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+ B[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]; 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main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argv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) {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size = N *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sizeof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*a,*b,*c,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     </a:t>
            </a:r>
          </a:p>
          <a:p>
            <a:pPr>
              <a:lnSpc>
                <a:spcPts val="1425"/>
              </a:lnSpc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a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 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b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</a:t>
            </a: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cudaMemcpy(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a, 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cudaMemcpyHostToDevice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cudaMemcpy(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b, 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cudaMemcpyHostToDevice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vecAdd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&lt;&lt;&lt;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N&gt;&gt;&gt;(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</a:p>
          <a:p>
            <a:pPr>
              <a:lnSpc>
                <a:spcPts val="1425"/>
              </a:lnSpc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cudaMemcpy( &amp;c,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,size,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cudaMemcpyDeviceToHost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free( a ); free( b ); free( c 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28674" name="Slide Number Placeholder 1">
            <a:extLst>
              <a:ext uri="{FF2B5EF4-FFF2-40B4-BE49-F238E27FC236}">
                <a16:creationId xmlns:a16="http://schemas.microsoft.com/office/drawing/2014/main" id="{7595E26C-5BBD-2076-2B40-4EAF6EAADC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600" y="616314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56B4834E-F6FA-4402-AF68-9D8FA30209DA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15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6DE59-E9DA-F94A-2133-D2ACDE9DD3E8}"/>
              </a:ext>
            </a:extLst>
          </p:cNvPr>
          <p:cNvSpPr/>
          <p:nvPr/>
        </p:nvSpPr>
        <p:spPr>
          <a:xfrm>
            <a:off x="854988" y="2754084"/>
            <a:ext cx="4631411" cy="685800"/>
          </a:xfrm>
          <a:prstGeom prst="rect">
            <a:avLst/>
          </a:prstGeom>
          <a:solidFill>
            <a:schemeClr val="accent1">
              <a:alpha val="3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57C95-B6AE-9827-2AEC-BC6CCC8DB15F}"/>
              </a:ext>
            </a:extLst>
          </p:cNvPr>
          <p:cNvSpPr/>
          <p:nvPr/>
        </p:nvSpPr>
        <p:spPr>
          <a:xfrm>
            <a:off x="839084" y="4190049"/>
            <a:ext cx="6552316" cy="425569"/>
          </a:xfrm>
          <a:prstGeom prst="rect">
            <a:avLst/>
          </a:prstGeom>
          <a:solidFill>
            <a:schemeClr val="accent1">
              <a:alpha val="3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32314-D45E-6B13-9134-24DDCCBE93D2}"/>
              </a:ext>
            </a:extLst>
          </p:cNvPr>
          <p:cNvSpPr txBox="1"/>
          <p:nvPr/>
        </p:nvSpPr>
        <p:spPr>
          <a:xfrm>
            <a:off x="5692448" y="2905910"/>
            <a:ext cx="342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Allocate space on device for arrays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B57A91-D99E-20EC-3FAD-12436D6BBE30}"/>
              </a:ext>
            </a:extLst>
          </p:cNvPr>
          <p:cNvSpPr txBox="1"/>
          <p:nvPr/>
        </p:nvSpPr>
        <p:spPr>
          <a:xfrm>
            <a:off x="6805789" y="3840576"/>
            <a:ext cx="203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data to device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83663-5CD8-5D55-465A-910CB38553D6}"/>
              </a:ext>
            </a:extLst>
          </p:cNvPr>
          <p:cNvSpPr txBox="1"/>
          <p:nvPr/>
        </p:nvSpPr>
        <p:spPr>
          <a:xfrm>
            <a:off x="5671666" y="4923859"/>
            <a:ext cx="281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 kernel on N threads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6F85D3-EFA1-E3DD-E4E6-DC2466A06AA9}"/>
              </a:ext>
            </a:extLst>
          </p:cNvPr>
          <p:cNvSpPr txBox="1"/>
          <p:nvPr/>
        </p:nvSpPr>
        <p:spPr>
          <a:xfrm>
            <a:off x="4570739" y="1160724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am I?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278F60-5ED0-DB65-FFF7-A0A0CDB086F0}"/>
              </a:ext>
            </a:extLst>
          </p:cNvPr>
          <p:cNvCxnSpPr/>
          <p:nvPr/>
        </p:nvCxnSpPr>
        <p:spPr>
          <a:xfrm flipH="1" flipV="1">
            <a:off x="3402907" y="1160724"/>
            <a:ext cx="1197823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34AF173-47D3-45BA-D74B-35335BB82F88}"/>
              </a:ext>
            </a:extLst>
          </p:cNvPr>
          <p:cNvSpPr/>
          <p:nvPr/>
        </p:nvSpPr>
        <p:spPr>
          <a:xfrm>
            <a:off x="854988" y="5674191"/>
            <a:ext cx="6765012" cy="283464"/>
          </a:xfrm>
          <a:prstGeom prst="rect">
            <a:avLst/>
          </a:prstGeom>
          <a:solidFill>
            <a:schemeClr val="accent1">
              <a:alpha val="32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0F26A-8A3A-C340-1EFE-6A86218D644C}"/>
              </a:ext>
            </a:extLst>
          </p:cNvPr>
          <p:cNvSpPr txBox="1"/>
          <p:nvPr/>
        </p:nvSpPr>
        <p:spPr>
          <a:xfrm>
            <a:off x="5945394" y="208945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1883360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Detail: host-device asynchrony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8229600" cy="2209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Kernel calls are non-blocking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Control returns to host immediately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	Enables host to do work while GPU is computing</a:t>
            </a:r>
          </a:p>
          <a:p>
            <a:pPr marL="0" indent="0">
              <a:buNone/>
            </a:pPr>
            <a:r>
              <a:rPr lang="en-US" dirty="0"/>
              <a:t>cudaMemcpy is blocking</a:t>
            </a:r>
          </a:p>
          <a:p>
            <a:pPr marL="457200" lvl="1" indent="0">
              <a:buNone/>
            </a:pPr>
            <a:r>
              <a:rPr lang="en-US" dirty="0"/>
              <a:t>	Begins after all previous CUDA calls are complete</a:t>
            </a:r>
          </a:p>
          <a:p>
            <a:pPr marL="457200" lvl="1" indent="0">
              <a:buNone/>
            </a:pPr>
            <a:r>
              <a:rPr lang="en-US" dirty="0"/>
              <a:t>	Returns control to host after copy is complete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927764"/>
            <a:ext cx="64008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Number Placeholder 1"/>
          <p:cNvSpPr txBox="1">
            <a:spLocks noGrp="1"/>
          </p:cNvSpPr>
          <p:nvPr/>
        </p:nvSpPr>
        <p:spPr bwMode="auto">
          <a:xfrm>
            <a:off x="6629400" y="64579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2B908F0-75DA-4DE4-8683-915EC42BFE23}" type="slidenum">
              <a:rPr lang="en-US" sz="1400">
                <a:latin typeface="Calibri Light" panose="020F0302020204030204" pitchFamily="34" charset="0"/>
              </a:rPr>
              <a:pPr algn="r"/>
              <a:t>17</a:t>
            </a:fld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237571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69441"/>
          </a:xfrm>
        </p:spPr>
        <p:txBody>
          <a:bodyPr anchor="t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Thread synchronization</a:t>
            </a:r>
          </a:p>
        </p:txBody>
      </p:sp>
      <p:sp>
        <p:nvSpPr>
          <p:cNvPr id="237572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99759"/>
            <a:ext cx="8534400" cy="4038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Atomic operations on integers (mostly)</a:t>
            </a:r>
          </a:p>
          <a:p>
            <a:pPr marL="571500" lvl="1" indent="0">
              <a:buNone/>
            </a:pPr>
            <a:r>
              <a:rPr lang="en-US" dirty="0"/>
              <a:t>Reduction operations on signed/unsigned </a:t>
            </a:r>
            <a:r>
              <a:rPr lang="en-US" dirty="0" err="1"/>
              <a:t>ints</a:t>
            </a:r>
            <a:endParaRPr lang="en-US" dirty="0"/>
          </a:p>
          <a:p>
            <a:pPr marL="1374775" lvl="2" indent="-403225"/>
            <a:r>
              <a:rPr lang="en-US" dirty="0"/>
              <a:t>add, sub, min, max, ...</a:t>
            </a:r>
          </a:p>
          <a:p>
            <a:pPr marL="1374775" lvl="2" indent="-403225"/>
            <a:r>
              <a:rPr lang="en-US" dirty="0"/>
              <a:t>and, or, </a:t>
            </a:r>
            <a:r>
              <a:rPr lang="en-US" dirty="0" err="1"/>
              <a:t>xor</a:t>
            </a:r>
            <a:endParaRPr lang="en-US" dirty="0"/>
          </a:p>
          <a:p>
            <a:pPr marL="1374775" lvl="2" indent="-403225"/>
            <a:r>
              <a:rPr lang="en-US" dirty="0"/>
              <a:t>increment, decrement</a:t>
            </a:r>
          </a:p>
          <a:p>
            <a:pPr marL="571500" lvl="1" indent="0">
              <a:buNone/>
            </a:pPr>
            <a:r>
              <a:rPr lang="en-US" dirty="0"/>
              <a:t>Exchange, compare and swap</a:t>
            </a:r>
          </a:p>
          <a:p>
            <a:pPr marL="0" indent="0">
              <a:buNone/>
            </a:pPr>
            <a:endParaRPr lang="en-US" altLang="zh-TW" b="1" dirty="0">
              <a:ea typeface="PMingLiU" pitchFamily="18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70C0"/>
                </a:solidFill>
                <a:ea typeface="PMingLiU" pitchFamily="18" charset="-120"/>
              </a:rPr>
              <a:t>Atomic add on floats and doubles </a:t>
            </a:r>
          </a:p>
          <a:p>
            <a:pPr marL="0" indent="0">
              <a:buNone/>
            </a:pPr>
            <a:endParaRPr lang="en-US" altLang="zh-TW" dirty="0">
              <a:solidFill>
                <a:srgbClr val="0070C0"/>
              </a:solidFill>
              <a:ea typeface="PMingLiU" pitchFamily="18" charset="-120"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70C0"/>
                </a:solidFill>
                <a:ea typeface="PMingLiU" pitchFamily="18" charset="-120"/>
              </a:rPr>
              <a:t>void __</a:t>
            </a:r>
            <a:r>
              <a:rPr lang="en-US" altLang="zh-TW" dirty="0" err="1">
                <a:solidFill>
                  <a:srgbClr val="0070C0"/>
                </a:solidFill>
                <a:ea typeface="PMingLiU" pitchFamily="18" charset="-120"/>
              </a:rPr>
              <a:t>syncthreads</a:t>
            </a:r>
            <a:r>
              <a:rPr lang="en-US" altLang="zh-TW" dirty="0">
                <a:solidFill>
                  <a:srgbClr val="0070C0"/>
                </a:solidFill>
                <a:ea typeface="PMingLiU" pitchFamily="18" charset="-120"/>
              </a:rPr>
              <a:t>();</a:t>
            </a:r>
          </a:p>
          <a:p>
            <a:pPr marL="0" indent="0">
              <a:buNone/>
            </a:pPr>
            <a:r>
              <a:rPr lang="en-US" altLang="zh-TW" dirty="0">
                <a:ea typeface="PMingLiU" pitchFamily="18" charset="-120"/>
              </a:rPr>
              <a:t>        </a:t>
            </a:r>
            <a:r>
              <a:rPr lang="en-US" altLang="zh-TW" sz="2800" dirty="0"/>
              <a:t>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3942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B45B5-6B2B-3499-B743-F7C2557B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7B3AA-9AEC-54DE-3570-6D86B7A310A8}"/>
              </a:ext>
            </a:extLst>
          </p:cNvPr>
          <p:cNvSpPr/>
          <p:nvPr/>
        </p:nvSpPr>
        <p:spPr>
          <a:xfrm>
            <a:off x="457200" y="2895600"/>
            <a:ext cx="5334000" cy="1371600"/>
          </a:xfrm>
          <a:prstGeom prst="rect">
            <a:avLst/>
          </a:prstGeom>
          <a:solidFill>
            <a:schemeClr val="accent1">
              <a:alpha val="7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00436-9439-8045-C0E8-919C71F7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Baseline GPU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CUDA core only (no tensor cores)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Identical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Latency tolerance by context-switching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Warps: “liquid vectors”</a:t>
            </a:r>
            <a:br>
              <a:rPr lang="en-US" sz="4200" dirty="0"/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Single-instruction Multiple Data (SIMD) machines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Co-scheduling of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Thread divergence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 accesses from warps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Optimization: think like a vector</a:t>
            </a:r>
            <a:br>
              <a:rPr lang="en-US" sz="4200" dirty="0"/>
            </a:br>
            <a:r>
              <a:rPr lang="en-US" sz="4200" dirty="0"/>
              <a:t>	</a:t>
            </a:r>
            <a:endParaRPr lang="en-US" sz="3800" dirty="0"/>
          </a:p>
          <a:p>
            <a:pPr marL="0" indent="0">
              <a:buNone/>
            </a:pPr>
            <a:r>
              <a:rPr lang="en-US" sz="4200" dirty="0"/>
              <a:t>Thread blocks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Shared-memory: software-controlled cache</a:t>
            </a:r>
            <a:br>
              <a:rPr lang="en-US" sz="4200" dirty="0"/>
            </a:br>
            <a:r>
              <a:rPr lang="en-US" sz="4200" dirty="0"/>
              <a:t>	</a:t>
            </a:r>
          </a:p>
          <a:p>
            <a:pPr marL="0" indent="0">
              <a:buNone/>
            </a:pPr>
            <a:r>
              <a:rPr lang="en-US" sz="4300" dirty="0"/>
              <a:t>Programming examples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Architecture Details</a:t>
            </a:r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364FF38-49D6-FD3C-6BE6-EFE59415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424838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DC2CE-6AC6-4862-26EE-E175A1C4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D4AF0C-25C6-C5A2-8805-E7F5DBAB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SIMD machines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7F8F27-EDB6-3FEB-426E-69465D61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544097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1D06F-F48A-1CB2-C429-F9205732E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55" y="1164311"/>
            <a:ext cx="3826745" cy="2267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9F7AA-1DBE-173B-6808-BB90AFF261FB}"/>
              </a:ext>
            </a:extLst>
          </p:cNvPr>
          <p:cNvSpPr txBox="1"/>
          <p:nvPr/>
        </p:nvSpPr>
        <p:spPr>
          <a:xfrm>
            <a:off x="482834" y="3582238"/>
            <a:ext cx="310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Array processors (spatial SIMD)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5F3DF-34A0-5BB9-D624-28AD8434B88B}"/>
              </a:ext>
            </a:extLst>
          </p:cNvPr>
          <p:cNvSpPr txBox="1"/>
          <p:nvPr/>
        </p:nvSpPr>
        <p:spPr>
          <a:xfrm>
            <a:off x="5179142" y="3517897"/>
            <a:ext cx="345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 processors (temporal SIMD)</a:t>
            </a:r>
          </a:p>
        </p:txBody>
      </p:sp>
      <p:graphicFrame>
        <p:nvGraphicFramePr>
          <p:cNvPr id="1030" name="Content Placeholder 5">
            <a:extLst>
              <a:ext uri="{FF2B5EF4-FFF2-40B4-BE49-F238E27FC236}">
                <a16:creationId xmlns:a16="http://schemas.microsoft.com/office/drawing/2014/main" id="{EF3417E0-4D24-1E01-C5AF-D4A430617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678314"/>
              </p:ext>
            </p:extLst>
          </p:nvPr>
        </p:nvGraphicFramePr>
        <p:xfrm>
          <a:off x="415566" y="4102350"/>
          <a:ext cx="8312867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071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676F-098E-EF99-AFF5-7903C1DBD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59331A-E8E5-BC17-5FB3-671F9B89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5" y="12450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GPU Heterogeneous Computing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EEE233-2128-6B47-09D4-90E781F0BC62}"/>
              </a:ext>
            </a:extLst>
          </p:cNvPr>
          <p:cNvSpPr/>
          <p:nvPr/>
        </p:nvSpPr>
        <p:spPr>
          <a:xfrm>
            <a:off x="1132728" y="1346571"/>
            <a:ext cx="2514600" cy="2360862"/>
          </a:xfrm>
          <a:prstGeom prst="rect">
            <a:avLst/>
          </a:prstGeom>
          <a:solidFill>
            <a:srgbClr val="0070C0">
              <a:alpha val="8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D96230-21A2-79C0-78B7-012360FA6415}"/>
              </a:ext>
            </a:extLst>
          </p:cNvPr>
          <p:cNvSpPr/>
          <p:nvPr/>
        </p:nvSpPr>
        <p:spPr>
          <a:xfrm>
            <a:off x="5476128" y="1346571"/>
            <a:ext cx="2514600" cy="2360862"/>
          </a:xfrm>
          <a:prstGeom prst="rect">
            <a:avLst/>
          </a:prstGeom>
          <a:solidFill>
            <a:srgbClr val="0070C0">
              <a:alpha val="8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84D1BA-65C0-D867-2A91-BD1FCC23912F}"/>
              </a:ext>
            </a:extLst>
          </p:cNvPr>
          <p:cNvSpPr/>
          <p:nvPr/>
        </p:nvSpPr>
        <p:spPr>
          <a:xfrm>
            <a:off x="1894728" y="2884622"/>
            <a:ext cx="1066800" cy="46022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BB9F69-772A-30F1-19CA-1D60495756F7}"/>
              </a:ext>
            </a:extLst>
          </p:cNvPr>
          <p:cNvSpPr/>
          <p:nvPr/>
        </p:nvSpPr>
        <p:spPr>
          <a:xfrm>
            <a:off x="6324863" y="2869233"/>
            <a:ext cx="1066800" cy="46022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C72C57-47FF-9DD9-D780-8A9D33B61DEC}"/>
              </a:ext>
            </a:extLst>
          </p:cNvPr>
          <p:cNvSpPr/>
          <p:nvPr/>
        </p:nvSpPr>
        <p:spPr>
          <a:xfrm>
            <a:off x="1894728" y="1639419"/>
            <a:ext cx="1066800" cy="62324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0DF5C3-5CA1-2042-8E37-2506BEAE46C2}"/>
              </a:ext>
            </a:extLst>
          </p:cNvPr>
          <p:cNvSpPr/>
          <p:nvPr/>
        </p:nvSpPr>
        <p:spPr>
          <a:xfrm>
            <a:off x="6175779" y="1654730"/>
            <a:ext cx="1356309" cy="5926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78125-E581-B55A-C39E-1FB5C20FF41C}"/>
              </a:ext>
            </a:extLst>
          </p:cNvPr>
          <p:cNvSpPr txBox="1"/>
          <p:nvPr/>
        </p:nvSpPr>
        <p:spPr>
          <a:xfrm>
            <a:off x="2102930" y="291468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CPU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A8345-5FA4-8529-2544-28218C6B6A6C}"/>
              </a:ext>
            </a:extLst>
          </p:cNvPr>
          <p:cNvSpPr txBox="1"/>
          <p:nvPr/>
        </p:nvSpPr>
        <p:spPr>
          <a:xfrm>
            <a:off x="6435109" y="291468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E0BFC6-3E46-4BCE-0F4E-63C916FE3C28}"/>
              </a:ext>
            </a:extLst>
          </p:cNvPr>
          <p:cNvSpPr txBox="1"/>
          <p:nvPr/>
        </p:nvSpPr>
        <p:spPr>
          <a:xfrm>
            <a:off x="1933665" y="1639419"/>
            <a:ext cx="98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Host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263FB-F1DC-478B-1922-5B25609AB349}"/>
              </a:ext>
            </a:extLst>
          </p:cNvPr>
          <p:cNvSpPr txBox="1"/>
          <p:nvPr/>
        </p:nvSpPr>
        <p:spPr>
          <a:xfrm>
            <a:off x="6200028" y="1650033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AFD302-A2F4-AD3D-7EC4-6DA369A56C54}"/>
              </a:ext>
            </a:extLst>
          </p:cNvPr>
          <p:cNvCxnSpPr>
            <a:cxnSpLocks/>
          </p:cNvCxnSpPr>
          <p:nvPr/>
        </p:nvCxnSpPr>
        <p:spPr>
          <a:xfrm flipV="1">
            <a:off x="2428128" y="2265217"/>
            <a:ext cx="7829" cy="619405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FA5D0B-F6A3-8D01-71F3-6EB6ACCBCEB2}"/>
              </a:ext>
            </a:extLst>
          </p:cNvPr>
          <p:cNvCxnSpPr>
            <a:cxnSpLocks/>
          </p:cNvCxnSpPr>
          <p:nvPr/>
        </p:nvCxnSpPr>
        <p:spPr>
          <a:xfrm>
            <a:off x="3647328" y="2527002"/>
            <a:ext cx="1828800" cy="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19FD0D-6D59-3C19-A620-59AA188AE93A}"/>
              </a:ext>
            </a:extLst>
          </p:cNvPr>
          <p:cNvCxnSpPr>
            <a:cxnSpLocks/>
          </p:cNvCxnSpPr>
          <p:nvPr/>
        </p:nvCxnSpPr>
        <p:spPr>
          <a:xfrm flipV="1">
            <a:off x="6828678" y="2247361"/>
            <a:ext cx="0" cy="598914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05EE24-5EF4-591F-F3C2-B4BE0489A6F0}"/>
              </a:ext>
            </a:extLst>
          </p:cNvPr>
          <p:cNvSpPr txBox="1"/>
          <p:nvPr/>
        </p:nvSpPr>
        <p:spPr>
          <a:xfrm>
            <a:off x="1518333" y="2345653"/>
            <a:ext cx="91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GB/s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5FBA88-A30F-C0B6-CB82-FA24A02709F9}"/>
              </a:ext>
            </a:extLst>
          </p:cNvPr>
          <p:cNvSpPr txBox="1"/>
          <p:nvPr/>
        </p:nvSpPr>
        <p:spPr>
          <a:xfrm>
            <a:off x="4092128" y="2213514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PCIe Bus</a:t>
            </a:r>
          </a:p>
          <a:p>
            <a:r>
              <a:rPr lang="en-US" dirty="0"/>
              <a:t>8 GB/s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9B140A-41DC-D9D4-0250-1675A5F7D5B5}"/>
              </a:ext>
            </a:extLst>
          </p:cNvPr>
          <p:cNvSpPr txBox="1"/>
          <p:nvPr/>
        </p:nvSpPr>
        <p:spPr>
          <a:xfrm>
            <a:off x="6834094" y="2370447"/>
            <a:ext cx="94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1.8 TB/s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50C16E-4C12-F23F-D8EB-AA9F8F09AD9E}"/>
              </a:ext>
            </a:extLst>
          </p:cNvPr>
          <p:cNvSpPr txBox="1"/>
          <p:nvPr/>
        </p:nvSpPr>
        <p:spPr>
          <a:xfrm>
            <a:off x="829023" y="3652926"/>
            <a:ext cx="254781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</a:rPr>
              <a:t>Host</a:t>
            </a:r>
          </a:p>
          <a:p>
            <a:pPr algn="ctr"/>
            <a:r>
              <a:rPr lang="en-US" sz="2000" i="1" dirty="0">
                <a:solidFill>
                  <a:srgbClr val="0070C0"/>
                </a:solidFill>
                <a:ea typeface="Calibri"/>
                <a:cs typeface="Calibri"/>
              </a:rPr>
              <a:t>Executes host program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25FF5A-C3EE-8AF8-DA48-C35D89FD086F}"/>
              </a:ext>
            </a:extLst>
          </p:cNvPr>
          <p:cNvSpPr txBox="1"/>
          <p:nvPr/>
        </p:nvSpPr>
        <p:spPr>
          <a:xfrm>
            <a:off x="5234709" y="3712385"/>
            <a:ext cx="2732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</a:rPr>
              <a:t>Device</a:t>
            </a:r>
          </a:p>
          <a:p>
            <a:pPr algn="ctr"/>
            <a:r>
              <a:rPr lang="en-US" sz="2000" i="1" dirty="0">
                <a:solidFill>
                  <a:srgbClr val="0070C0"/>
                </a:solidFill>
              </a:rPr>
              <a:t>Executes kernel program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95623D-A754-20D4-71D1-EA26EE010E36}"/>
              </a:ext>
            </a:extLst>
          </p:cNvPr>
          <p:cNvSpPr txBox="1"/>
          <p:nvPr/>
        </p:nvSpPr>
        <p:spPr>
          <a:xfrm>
            <a:off x="609600" y="4705057"/>
            <a:ext cx="8229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Device has large number of cores</a:t>
            </a:r>
          </a:p>
          <a:p>
            <a:r>
              <a:rPr lang="en-US" dirty="0"/>
              <a:t>Blackwell: ~20K CUDA cores, 576 tensor cores, …</a:t>
            </a:r>
          </a:p>
          <a:p>
            <a:endParaRPr lang="en-US" dirty="0"/>
          </a:p>
          <a:p>
            <a:r>
              <a:rPr lang="en-US" dirty="0"/>
              <a:t>Explicit data transfer between host and device (</a:t>
            </a:r>
            <a:r>
              <a:rPr lang="en-US" i="1" dirty="0">
                <a:solidFill>
                  <a:srgbClr val="0070C0"/>
                </a:solidFill>
              </a:rPr>
              <a:t>cudaMemcpy</a:t>
            </a:r>
            <a:r>
              <a:rPr lang="en-US" dirty="0"/>
              <a:t>)</a:t>
            </a:r>
          </a:p>
          <a:p>
            <a:r>
              <a:rPr lang="en-US" dirty="0"/>
              <a:t>Newer GPUs have Unified Virtual Addressing (UVA) that provides a single address space between host and GPU, but we won’t worry about this</a:t>
            </a:r>
          </a:p>
        </p:txBody>
      </p:sp>
    </p:spTree>
    <p:extLst>
      <p:ext uri="{BB962C8B-B14F-4D97-AF65-F5344CB8AC3E}">
        <p14:creationId xmlns:p14="http://schemas.microsoft.com/office/powerpoint/2010/main" val="108228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3B061-E553-5EE4-E746-688793BAE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727A-2488-20DA-F333-C9041374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43" y="27166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Vector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8A8AE-DBB8-CB53-C0EE-8E5E1735E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305" y="4226180"/>
            <a:ext cx="7696200" cy="23644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/>
              <a:t>  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200" dirty="0"/>
              <a:t>Vector register may hold 32 floats or doubles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Vector instructions: perform operations element-wise on contents of vector     	registers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200" i="1" dirty="0"/>
              <a:t>V1 </a:t>
            </a:r>
            <a:r>
              <a:rPr lang="en-US" sz="2200" i="1" dirty="0">
                <a:sym typeface="Wingdings" panose="05000000000000000000" pitchFamily="2" charset="2"/>
              </a:rPr>
              <a:t> </a:t>
            </a:r>
            <a:r>
              <a:rPr lang="en-US" sz="2200" i="1" dirty="0" err="1">
                <a:sym typeface="Wingdings" panose="05000000000000000000" pitchFamily="2" charset="2"/>
              </a:rPr>
              <a:t>vadd</a:t>
            </a:r>
            <a:r>
              <a:rPr lang="en-US" sz="2200" i="1" dirty="0">
                <a:sym typeface="Wingdings" panose="05000000000000000000" pitchFamily="2" charset="2"/>
              </a:rPr>
              <a:t>(</a:t>
            </a:r>
            <a:r>
              <a:rPr lang="en-US" sz="2200" i="1" dirty="0"/>
              <a:t> V2, V1) </a:t>
            </a:r>
            <a:r>
              <a:rPr lang="en-US" sz="2200" dirty="0"/>
              <a:t>//add contents of vector registers V2 and V1 </a:t>
            </a:r>
          </a:p>
          <a:p>
            <a:pPr marL="0" indent="0">
              <a:buNone/>
            </a:pPr>
            <a:r>
              <a:rPr lang="en-US" sz="2200" dirty="0"/>
              <a:t>	element-	by-element and store resulting vector in V1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BB6FA1-38B8-A72F-5F1A-7937EB771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44669"/>
              </p:ext>
            </p:extLst>
          </p:nvPr>
        </p:nvGraphicFramePr>
        <p:xfrm>
          <a:off x="2623700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b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B0A6812-6AD1-EE73-A979-C98A8C609B08}"/>
              </a:ext>
            </a:extLst>
          </p:cNvPr>
          <p:cNvSpPr/>
          <p:nvPr/>
        </p:nvSpPr>
        <p:spPr>
          <a:xfrm>
            <a:off x="2667000" y="3076561"/>
            <a:ext cx="622486" cy="335150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B8484-0882-46F9-036F-C0A803A66DB9}"/>
              </a:ext>
            </a:extLst>
          </p:cNvPr>
          <p:cNvSpPr txBox="1"/>
          <p:nvPr/>
        </p:nvSpPr>
        <p:spPr>
          <a:xfrm>
            <a:off x="2596830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F0208D-3454-D08F-4B41-DBC191F94854}"/>
              </a:ext>
            </a:extLst>
          </p:cNvPr>
          <p:cNvSpPr txBox="1"/>
          <p:nvPr/>
        </p:nvSpPr>
        <p:spPr>
          <a:xfrm>
            <a:off x="2344509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943330-41B3-3856-37C1-BB7A27AE3194}"/>
              </a:ext>
            </a:extLst>
          </p:cNvPr>
          <p:cNvSpPr txBox="1"/>
          <p:nvPr/>
        </p:nvSpPr>
        <p:spPr>
          <a:xfrm>
            <a:off x="2344509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19E091-3E26-9732-5915-FC3118539A7C}"/>
              </a:ext>
            </a:extLst>
          </p:cNvPr>
          <p:cNvSpPr txBox="1"/>
          <p:nvPr/>
        </p:nvSpPr>
        <p:spPr>
          <a:xfrm>
            <a:off x="2286000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ADCD32-E6BC-7B21-5D62-8A6E149CB183}"/>
              </a:ext>
            </a:extLst>
          </p:cNvPr>
          <p:cNvSpPr txBox="1"/>
          <p:nvPr/>
        </p:nvSpPr>
        <p:spPr>
          <a:xfrm>
            <a:off x="3547872" y="20697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FC1247-1BFB-0DAF-D156-CB260DC9C696}"/>
              </a:ext>
            </a:extLst>
          </p:cNvPr>
          <p:cNvSpPr txBox="1"/>
          <p:nvPr/>
        </p:nvSpPr>
        <p:spPr>
          <a:xfrm>
            <a:off x="2690440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5477D217-0094-CD63-F123-F163FE8FF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95203"/>
              </p:ext>
            </p:extLst>
          </p:nvPr>
        </p:nvGraphicFramePr>
        <p:xfrm>
          <a:off x="4246385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b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4.1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3DD8C8AC-D9BC-46F8-CFC7-E82C377895E4}"/>
              </a:ext>
            </a:extLst>
          </p:cNvPr>
          <p:cNvSpPr/>
          <p:nvPr/>
        </p:nvSpPr>
        <p:spPr>
          <a:xfrm>
            <a:off x="4267200" y="3076561"/>
            <a:ext cx="622486" cy="335150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492013-D716-A385-FF64-580DE54CE556}"/>
              </a:ext>
            </a:extLst>
          </p:cNvPr>
          <p:cNvSpPr txBox="1"/>
          <p:nvPr/>
        </p:nvSpPr>
        <p:spPr>
          <a:xfrm>
            <a:off x="4219515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4839F2-4AF7-17E9-AA35-78E13656A956}"/>
              </a:ext>
            </a:extLst>
          </p:cNvPr>
          <p:cNvSpPr txBox="1"/>
          <p:nvPr/>
        </p:nvSpPr>
        <p:spPr>
          <a:xfrm>
            <a:off x="3967194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670BEF3-2311-90B2-BF49-64AB934F8A33}"/>
              </a:ext>
            </a:extLst>
          </p:cNvPr>
          <p:cNvSpPr txBox="1"/>
          <p:nvPr/>
        </p:nvSpPr>
        <p:spPr>
          <a:xfrm>
            <a:off x="3967194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53AD5A-58ED-E7C8-A88C-4CB188692E99}"/>
              </a:ext>
            </a:extLst>
          </p:cNvPr>
          <p:cNvSpPr txBox="1"/>
          <p:nvPr/>
        </p:nvSpPr>
        <p:spPr>
          <a:xfrm>
            <a:off x="3908685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1745BA-DE11-4B90-AE4E-59CC2FC72A73}"/>
              </a:ext>
            </a:extLst>
          </p:cNvPr>
          <p:cNvSpPr txBox="1"/>
          <p:nvPr/>
        </p:nvSpPr>
        <p:spPr>
          <a:xfrm>
            <a:off x="5170557" y="206979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 </a:t>
            </a:r>
            <a:endParaRPr lang="en-US" sz="2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C70940-DC2C-83E3-C625-ECC1BCFD5A2F}"/>
              </a:ext>
            </a:extLst>
          </p:cNvPr>
          <p:cNvSpPr txBox="1"/>
          <p:nvPr/>
        </p:nvSpPr>
        <p:spPr>
          <a:xfrm>
            <a:off x="4313125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B07D19A7-4EE6-7064-8F07-C31E5FD98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94838"/>
              </p:ext>
            </p:extLst>
          </p:nvPr>
        </p:nvGraphicFramePr>
        <p:xfrm>
          <a:off x="6056784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:a16="http://schemas.microsoft.com/office/drawing/2014/main" id="{9EBAEA80-3026-9F1F-C4DF-E123CAAD9D72}"/>
              </a:ext>
            </a:extLst>
          </p:cNvPr>
          <p:cNvSpPr/>
          <p:nvPr/>
        </p:nvSpPr>
        <p:spPr>
          <a:xfrm>
            <a:off x="6096000" y="3076561"/>
            <a:ext cx="622486" cy="335150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642DAE6-BE69-8CE6-6B17-8BE89F83727A}"/>
              </a:ext>
            </a:extLst>
          </p:cNvPr>
          <p:cNvSpPr txBox="1"/>
          <p:nvPr/>
        </p:nvSpPr>
        <p:spPr>
          <a:xfrm>
            <a:off x="6029914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DCB1DF-9B4D-6243-752F-430C521DE86D}"/>
              </a:ext>
            </a:extLst>
          </p:cNvPr>
          <p:cNvSpPr txBox="1"/>
          <p:nvPr/>
        </p:nvSpPr>
        <p:spPr>
          <a:xfrm>
            <a:off x="5777593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F00E77A-E09B-4590-03BD-D92FB2F5FD3A}"/>
              </a:ext>
            </a:extLst>
          </p:cNvPr>
          <p:cNvSpPr txBox="1"/>
          <p:nvPr/>
        </p:nvSpPr>
        <p:spPr>
          <a:xfrm>
            <a:off x="5777593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68BC84B-3B86-3CD5-EF9B-15F62F7559F8}"/>
              </a:ext>
            </a:extLst>
          </p:cNvPr>
          <p:cNvSpPr txBox="1"/>
          <p:nvPr/>
        </p:nvSpPr>
        <p:spPr>
          <a:xfrm>
            <a:off x="5719084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A4A4B54-6BC8-55E9-00DF-E2FF6E1628AE}"/>
              </a:ext>
            </a:extLst>
          </p:cNvPr>
          <p:cNvSpPr txBox="1"/>
          <p:nvPr/>
        </p:nvSpPr>
        <p:spPr>
          <a:xfrm>
            <a:off x="6123524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38E34E7-B341-B7D2-ACD0-B6E2CA1697F2}"/>
              </a:ext>
            </a:extLst>
          </p:cNvPr>
          <p:cNvSpPr txBox="1"/>
          <p:nvPr/>
        </p:nvSpPr>
        <p:spPr>
          <a:xfrm>
            <a:off x="2712080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108A4E1-C8F6-1726-3224-6F3DB6A9045E}"/>
              </a:ext>
            </a:extLst>
          </p:cNvPr>
          <p:cNvSpPr txBox="1"/>
          <p:nvPr/>
        </p:nvSpPr>
        <p:spPr>
          <a:xfrm>
            <a:off x="4356405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AD059A2-8AF5-A0EE-64C3-B7651F55B0C1}"/>
              </a:ext>
            </a:extLst>
          </p:cNvPr>
          <p:cNvSpPr txBox="1"/>
          <p:nvPr/>
        </p:nvSpPr>
        <p:spPr>
          <a:xfrm>
            <a:off x="6181144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2D3E83-A3F8-58D2-D51F-3C4C80ADFF00}"/>
              </a:ext>
            </a:extLst>
          </p:cNvPr>
          <p:cNvSpPr txBox="1"/>
          <p:nvPr/>
        </p:nvSpPr>
        <p:spPr>
          <a:xfrm>
            <a:off x="2701802" y="304115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20C077-7D54-B566-500A-84DA1AD27D93}"/>
              </a:ext>
            </a:extLst>
          </p:cNvPr>
          <p:cNvSpPr txBox="1"/>
          <p:nvPr/>
        </p:nvSpPr>
        <p:spPr>
          <a:xfrm>
            <a:off x="4308618" y="304746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7E2CF7-C7A2-6599-0F05-FD317D0A248F}"/>
              </a:ext>
            </a:extLst>
          </p:cNvPr>
          <p:cNvSpPr txBox="1"/>
          <p:nvPr/>
        </p:nvSpPr>
        <p:spPr>
          <a:xfrm>
            <a:off x="6100994" y="303983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10.2</a:t>
            </a:r>
          </a:p>
        </p:txBody>
      </p:sp>
    </p:spTree>
    <p:extLst>
      <p:ext uri="{BB962C8B-B14F-4D97-AF65-F5344CB8AC3E}">
        <p14:creationId xmlns:p14="http://schemas.microsoft.com/office/powerpoint/2010/main" val="279411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0D4BD-0FC7-7809-AD00-76EA6147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F15C-1A5C-29E1-1E9C-BAFB98F6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Masked Vector Instructions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0D9CA-FD89-3ED9-3C73-E8D0EDA29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363" y="4191000"/>
            <a:ext cx="8280324" cy="259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Mask registers: 32 bit registers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Each bit is interpreted as true (1) or false (0)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Some architectures have one implicit mask register (like vector condition code)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Masked vector operations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  <a:r>
              <a:rPr lang="en-US" sz="2000" dirty="0">
                <a:solidFill>
                  <a:schemeClr val="tx1"/>
                </a:solidFill>
              </a:rPr>
              <a:t>Mask register bits determine which vector elements participate in operation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Called predicated execution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V1 </a:t>
            </a:r>
            <a:r>
              <a:rPr lang="en-US" sz="2000" i="1" dirty="0">
                <a:sym typeface="Wingdings" panose="05000000000000000000" pitchFamily="2" charset="2"/>
              </a:rPr>
              <a:t> </a:t>
            </a:r>
            <a:r>
              <a:rPr lang="en-US" sz="2000" i="1" dirty="0" err="1">
                <a:sym typeface="Wingdings" panose="05000000000000000000" pitchFamily="2" charset="2"/>
              </a:rPr>
              <a:t>vadd</a:t>
            </a:r>
            <a:r>
              <a:rPr lang="en-US" sz="2000" i="1" dirty="0">
                <a:sym typeface="Wingdings" panose="05000000000000000000" pitchFamily="2" charset="2"/>
              </a:rPr>
              <a:t>(V2,V1) </a:t>
            </a:r>
            <a:r>
              <a:rPr lang="en-US" sz="2000" dirty="0">
                <a:sym typeface="Wingdings" panose="05000000000000000000" pitchFamily="2" charset="2"/>
              </a:rPr>
              <a:t>| </a:t>
            </a:r>
            <a:r>
              <a:rPr lang="en-US" sz="2000" i="1" dirty="0">
                <a:sym typeface="Wingdings" panose="05000000000000000000" pitchFamily="2" charset="2"/>
              </a:rPr>
              <a:t>VM</a:t>
            </a:r>
            <a:r>
              <a:rPr lang="en-US" sz="2000" dirty="0"/>
              <a:t>    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FEAE3-EB6F-5088-7A7D-76836D366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183237"/>
              </p:ext>
            </p:extLst>
          </p:nvPr>
        </p:nvGraphicFramePr>
        <p:xfrm>
          <a:off x="1353063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b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D3347DD-75B5-966C-2242-CFDEE2F6E608}"/>
              </a:ext>
            </a:extLst>
          </p:cNvPr>
          <p:cNvSpPr/>
          <p:nvPr/>
        </p:nvSpPr>
        <p:spPr>
          <a:xfrm>
            <a:off x="1396363" y="3076561"/>
            <a:ext cx="622486" cy="335150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CA430-93BC-43F0-A2D2-B240EA23ABCE}"/>
              </a:ext>
            </a:extLst>
          </p:cNvPr>
          <p:cNvSpPr txBox="1"/>
          <p:nvPr/>
        </p:nvSpPr>
        <p:spPr>
          <a:xfrm>
            <a:off x="1326193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CEA6C0-E1B8-F130-4DEB-BCA6DB3790B3}"/>
              </a:ext>
            </a:extLst>
          </p:cNvPr>
          <p:cNvSpPr txBox="1"/>
          <p:nvPr/>
        </p:nvSpPr>
        <p:spPr>
          <a:xfrm>
            <a:off x="1073872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6AD4FD-0AA8-EAE5-D34F-97627C4DFA2F}"/>
              </a:ext>
            </a:extLst>
          </p:cNvPr>
          <p:cNvSpPr txBox="1"/>
          <p:nvPr/>
        </p:nvSpPr>
        <p:spPr>
          <a:xfrm>
            <a:off x="1073872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6C0C4B-6D3D-9F12-889A-EC2AE1F550BC}"/>
              </a:ext>
            </a:extLst>
          </p:cNvPr>
          <p:cNvSpPr txBox="1"/>
          <p:nvPr/>
        </p:nvSpPr>
        <p:spPr>
          <a:xfrm>
            <a:off x="1015363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AB7958-4861-D863-00BC-474E5F9FF40F}"/>
              </a:ext>
            </a:extLst>
          </p:cNvPr>
          <p:cNvSpPr txBox="1"/>
          <p:nvPr/>
        </p:nvSpPr>
        <p:spPr>
          <a:xfrm>
            <a:off x="2277235" y="206979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654FF7-5820-5C19-8301-7E2954092A64}"/>
              </a:ext>
            </a:extLst>
          </p:cNvPr>
          <p:cNvSpPr txBox="1"/>
          <p:nvPr/>
        </p:nvSpPr>
        <p:spPr>
          <a:xfrm>
            <a:off x="1419803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E0A28356-B9FC-FD60-FAF6-7898D7F6F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580653"/>
              </p:ext>
            </p:extLst>
          </p:nvPr>
        </p:nvGraphicFramePr>
        <p:xfrm>
          <a:off x="2975748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b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4.1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D3CD4DDD-F553-0C5A-3104-F74665180890}"/>
              </a:ext>
            </a:extLst>
          </p:cNvPr>
          <p:cNvSpPr/>
          <p:nvPr/>
        </p:nvSpPr>
        <p:spPr>
          <a:xfrm>
            <a:off x="2996563" y="3076561"/>
            <a:ext cx="622486" cy="335150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1EB123-0A2A-5AF3-2253-48D56D670D2B}"/>
              </a:ext>
            </a:extLst>
          </p:cNvPr>
          <p:cNvSpPr txBox="1"/>
          <p:nvPr/>
        </p:nvSpPr>
        <p:spPr>
          <a:xfrm>
            <a:off x="2948878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5F162B-6A2C-7339-D7F4-16C02DF01D94}"/>
              </a:ext>
            </a:extLst>
          </p:cNvPr>
          <p:cNvSpPr txBox="1"/>
          <p:nvPr/>
        </p:nvSpPr>
        <p:spPr>
          <a:xfrm>
            <a:off x="2696557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78A58E-7DF6-FB4A-63AD-9B9FE5D5C651}"/>
              </a:ext>
            </a:extLst>
          </p:cNvPr>
          <p:cNvSpPr txBox="1"/>
          <p:nvPr/>
        </p:nvSpPr>
        <p:spPr>
          <a:xfrm>
            <a:off x="2696557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2BCAF0-4425-762A-448D-BD4680FE5678}"/>
              </a:ext>
            </a:extLst>
          </p:cNvPr>
          <p:cNvSpPr txBox="1"/>
          <p:nvPr/>
        </p:nvSpPr>
        <p:spPr>
          <a:xfrm>
            <a:off x="2638048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A9673C-EC58-53B1-09BF-1459C2240A93}"/>
              </a:ext>
            </a:extLst>
          </p:cNvPr>
          <p:cNvSpPr txBox="1"/>
          <p:nvPr/>
        </p:nvSpPr>
        <p:spPr>
          <a:xfrm>
            <a:off x="5402323" y="2069796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 </a:t>
            </a:r>
            <a:endParaRPr lang="en-US" sz="2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5F37A4-0EBD-6D63-B397-5D3DE7E6E7B2}"/>
              </a:ext>
            </a:extLst>
          </p:cNvPr>
          <p:cNvSpPr txBox="1"/>
          <p:nvPr/>
        </p:nvSpPr>
        <p:spPr>
          <a:xfrm>
            <a:off x="3042488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AFE22CEB-6452-D5F9-39EA-2C43899C7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212989"/>
              </p:ext>
            </p:extLst>
          </p:nvPr>
        </p:nvGraphicFramePr>
        <p:xfrm>
          <a:off x="6056784" y="1338276"/>
          <a:ext cx="681852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1852">
                  <a:extLst>
                    <a:ext uri="{9D8B030D-6E8A-4147-A177-3AD203B41FA5}">
                      <a16:colId xmlns:a16="http://schemas.microsoft.com/office/drawing/2014/main" val="3987459619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9049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4054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649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061623"/>
                  </a:ext>
                </a:extLst>
              </a:tr>
            </a:tbl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:a16="http://schemas.microsoft.com/office/drawing/2014/main" id="{4A499E7F-F135-E03C-6544-9EE105F582CF}"/>
              </a:ext>
            </a:extLst>
          </p:cNvPr>
          <p:cNvSpPr/>
          <p:nvPr/>
        </p:nvSpPr>
        <p:spPr>
          <a:xfrm>
            <a:off x="6096000" y="3076561"/>
            <a:ext cx="622486" cy="335150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7FEBFA-5C62-AD9E-1D31-743F16156D9F}"/>
              </a:ext>
            </a:extLst>
          </p:cNvPr>
          <p:cNvSpPr txBox="1"/>
          <p:nvPr/>
        </p:nvSpPr>
        <p:spPr>
          <a:xfrm>
            <a:off x="6029914" y="268019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3C8F844-F6C0-B73F-BCFF-9239809CD0BD}"/>
              </a:ext>
            </a:extLst>
          </p:cNvPr>
          <p:cNvSpPr txBox="1"/>
          <p:nvPr/>
        </p:nvSpPr>
        <p:spPr>
          <a:xfrm>
            <a:off x="5777593" y="1339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66D520B-591D-17E1-37C9-AF78F0972717}"/>
              </a:ext>
            </a:extLst>
          </p:cNvPr>
          <p:cNvSpPr txBox="1"/>
          <p:nvPr/>
        </p:nvSpPr>
        <p:spPr>
          <a:xfrm>
            <a:off x="5777593" y="17311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08B9F6-F83C-D1A0-2C91-7CD037FE4DFB}"/>
              </a:ext>
            </a:extLst>
          </p:cNvPr>
          <p:cNvSpPr txBox="1"/>
          <p:nvPr/>
        </p:nvSpPr>
        <p:spPr>
          <a:xfrm>
            <a:off x="5719084" y="29909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4114ED-C070-D227-F802-8BCA862708FB}"/>
              </a:ext>
            </a:extLst>
          </p:cNvPr>
          <p:cNvSpPr txBox="1"/>
          <p:nvPr/>
        </p:nvSpPr>
        <p:spPr>
          <a:xfrm>
            <a:off x="6123524" y="17004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80D2E63-7AE9-F5FF-476E-EF4CB7A2B245}"/>
              </a:ext>
            </a:extLst>
          </p:cNvPr>
          <p:cNvSpPr txBox="1"/>
          <p:nvPr/>
        </p:nvSpPr>
        <p:spPr>
          <a:xfrm>
            <a:off x="1441443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BEDE7ED-4C8E-F136-BD50-ECB255D45398}"/>
              </a:ext>
            </a:extLst>
          </p:cNvPr>
          <p:cNvSpPr txBox="1"/>
          <p:nvPr/>
        </p:nvSpPr>
        <p:spPr>
          <a:xfrm>
            <a:off x="3085768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9FA394C-2324-75B6-588B-03C57394876B}"/>
              </a:ext>
            </a:extLst>
          </p:cNvPr>
          <p:cNvSpPr txBox="1"/>
          <p:nvPr/>
        </p:nvSpPr>
        <p:spPr>
          <a:xfrm>
            <a:off x="6181144" y="351686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4A86777-A881-7C3F-3A92-2E4390036479}"/>
              </a:ext>
            </a:extLst>
          </p:cNvPr>
          <p:cNvSpPr txBox="1"/>
          <p:nvPr/>
        </p:nvSpPr>
        <p:spPr>
          <a:xfrm>
            <a:off x="1431165" y="304115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950CFD5-69BA-B520-5371-4525FB787E16}"/>
              </a:ext>
            </a:extLst>
          </p:cNvPr>
          <p:cNvSpPr txBox="1"/>
          <p:nvPr/>
        </p:nvSpPr>
        <p:spPr>
          <a:xfrm>
            <a:off x="3037981" y="304746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B712EA-2EA2-FC6A-1D6E-FF0DF3AC4D07}"/>
              </a:ext>
            </a:extLst>
          </p:cNvPr>
          <p:cNvSpPr txBox="1"/>
          <p:nvPr/>
        </p:nvSpPr>
        <p:spPr>
          <a:xfrm>
            <a:off x="6100994" y="303983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413607-D61E-EAC0-03D4-B70201DC5307}"/>
              </a:ext>
            </a:extLst>
          </p:cNvPr>
          <p:cNvSpPr/>
          <p:nvPr/>
        </p:nvSpPr>
        <p:spPr>
          <a:xfrm>
            <a:off x="4343401" y="1338276"/>
            <a:ext cx="168950" cy="14630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B8CA1D6-4D37-CB0A-5325-A0131FE50B2C}"/>
              </a:ext>
            </a:extLst>
          </p:cNvPr>
          <p:cNvCxnSpPr/>
          <p:nvPr/>
        </p:nvCxnSpPr>
        <p:spPr>
          <a:xfrm>
            <a:off x="4343400" y="1676400"/>
            <a:ext cx="190125" cy="0"/>
          </a:xfrm>
          <a:prstGeom prst="lin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B9B6EB-C1DB-2C15-399E-12193A983D7B}"/>
              </a:ext>
            </a:extLst>
          </p:cNvPr>
          <p:cNvCxnSpPr/>
          <p:nvPr/>
        </p:nvCxnSpPr>
        <p:spPr>
          <a:xfrm>
            <a:off x="4345003" y="2057400"/>
            <a:ext cx="190125" cy="0"/>
          </a:xfrm>
          <a:prstGeom prst="lin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99BECD-5F5C-F18F-B7B5-2C88183EEB18}"/>
              </a:ext>
            </a:extLst>
          </p:cNvPr>
          <p:cNvCxnSpPr>
            <a:cxnSpLocks/>
          </p:cNvCxnSpPr>
          <p:nvPr/>
        </p:nvCxnSpPr>
        <p:spPr>
          <a:xfrm>
            <a:off x="4352379" y="2438400"/>
            <a:ext cx="159972" cy="0"/>
          </a:xfrm>
          <a:prstGeom prst="lin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BBF29C3-547E-1FB9-9F81-231F3CD2A54E}"/>
              </a:ext>
            </a:extLst>
          </p:cNvPr>
          <p:cNvSpPr/>
          <p:nvPr/>
        </p:nvSpPr>
        <p:spPr>
          <a:xfrm>
            <a:off x="4352379" y="3076561"/>
            <a:ext cx="159972" cy="30698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1BE1B5-91DE-89EE-900E-F2BE9282D822}"/>
              </a:ext>
            </a:extLst>
          </p:cNvPr>
          <p:cNvSpPr txBox="1"/>
          <p:nvPr/>
        </p:nvSpPr>
        <p:spPr>
          <a:xfrm>
            <a:off x="4232677" y="267806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5CAC4-1C7F-0F16-8B55-AB18FAB14564}"/>
              </a:ext>
            </a:extLst>
          </p:cNvPr>
          <p:cNvSpPr txBox="1"/>
          <p:nvPr/>
        </p:nvSpPr>
        <p:spPr>
          <a:xfrm>
            <a:off x="4277033" y="13222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56D321-6847-B0EC-747C-2F8FD35FD7DC}"/>
              </a:ext>
            </a:extLst>
          </p:cNvPr>
          <p:cNvSpPr txBox="1"/>
          <p:nvPr/>
        </p:nvSpPr>
        <p:spPr>
          <a:xfrm>
            <a:off x="4277033" y="17021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4280E8-2374-E1DF-E342-A2ADB9155F06}"/>
              </a:ext>
            </a:extLst>
          </p:cNvPr>
          <p:cNvSpPr txBox="1"/>
          <p:nvPr/>
        </p:nvSpPr>
        <p:spPr>
          <a:xfrm>
            <a:off x="4288469" y="30253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2788E8-41AB-896D-484D-29D2FF93841F}"/>
              </a:ext>
            </a:extLst>
          </p:cNvPr>
          <p:cNvSpPr txBox="1"/>
          <p:nvPr/>
        </p:nvSpPr>
        <p:spPr>
          <a:xfrm>
            <a:off x="3657600" y="3544669"/>
            <a:ext cx="1592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VM </a:t>
            </a:r>
          </a:p>
          <a:p>
            <a:pPr algn="ctr"/>
            <a:r>
              <a:rPr lang="en-US" dirty="0"/>
              <a:t>(Mask register)</a:t>
            </a:r>
          </a:p>
        </p:txBody>
      </p:sp>
    </p:spTree>
    <p:extLst>
      <p:ext uri="{BB962C8B-B14F-4D97-AF65-F5344CB8AC3E}">
        <p14:creationId xmlns:p14="http://schemas.microsoft.com/office/powerpoint/2010/main" val="907124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D499-0EDE-5CFE-35D7-803073E9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C0A2BFD-D300-0936-101E-8B520FA1B0FF}"/>
              </a:ext>
            </a:extLst>
          </p:cNvPr>
          <p:cNvSpPr/>
          <p:nvPr/>
        </p:nvSpPr>
        <p:spPr>
          <a:xfrm>
            <a:off x="183987" y="2114198"/>
            <a:ext cx="2667000" cy="1901843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\documentclass{article}&#10;\usepackage{amsmath}&#10;\pagestyle{empty}&#10;\begin{document}&#10;&#10;\begin{align*}&#10;V1 &amp; \leftarrow vload(A(0..31))\\&#10;V2 &amp; \leftarrow vload(B(0..31))\\&#10;VM &amp; \leftarrow vgt(V1,V2) //\text{create mask}\\&#10;V1 &amp; \leftarrow V2|VM // \text{masked vector instruction} \\&#10;VM &amp; \leftarrow vneg(VM)// \text{negate mask}\\&#10;V1 &amp; \leftarrow vadd(V1,V2)|VM // \text{masked vector instruction}&#10;\end{align*}&#10;\end{document}" title="IguanaTex Bitmap Display">
            <a:extLst>
              <a:ext uri="{FF2B5EF4-FFF2-40B4-BE49-F238E27FC236}">
                <a16:creationId xmlns:a16="http://schemas.microsoft.com/office/drawing/2014/main" id="{D3755F7E-9E5E-1D9B-90EA-B7EA65DDA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80" y="2114199"/>
            <a:ext cx="5297436" cy="1901840"/>
          </a:xfrm>
          <a:prstGeom prst="rect">
            <a:avLst/>
          </a:prstGeom>
          <a:solidFill>
            <a:srgbClr val="FF0000">
              <a:alpha val="11000"/>
            </a:srgb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CDD0D-2B5D-7361-E63A-66DB97B31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276" y="1407348"/>
            <a:ext cx="7670724" cy="4764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Many conditionals can be vectorized using masked vector instructions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for 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=0;i &lt; 32;i++) 		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{if (A(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 &gt; B(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)) 			   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then A(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 = B(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);		  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else A(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 = A(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)+B(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}</a:t>
            </a:r>
          </a:p>
          <a:p>
            <a:pPr marL="0" indent="0">
              <a:buNone/>
            </a:pPr>
            <a:r>
              <a:rPr lang="en-US" sz="2000" dirty="0"/>
              <a:t>   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9BEAA-CA52-4891-73BF-DBC33138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Masked Vector Instructions (II)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395E43-C20F-0153-B135-C6B757730675}"/>
              </a:ext>
            </a:extLst>
          </p:cNvPr>
          <p:cNvSpPr txBox="1"/>
          <p:nvPr/>
        </p:nvSpPr>
        <p:spPr>
          <a:xfrm>
            <a:off x="728881" y="4345368"/>
            <a:ext cx="13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code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19F20-9139-8A51-C4DF-65E5F813693B}"/>
              </a:ext>
            </a:extLst>
          </p:cNvPr>
          <p:cNvSpPr txBox="1"/>
          <p:nvPr/>
        </p:nvSpPr>
        <p:spPr>
          <a:xfrm>
            <a:off x="4170752" y="4314800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Vectorized assembly code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5C5D7D1-F7BD-D672-8E69-0EC9B90F8936}"/>
              </a:ext>
            </a:extLst>
          </p:cNvPr>
          <p:cNvSpPr txBox="1"/>
          <p:nvPr/>
        </p:nvSpPr>
        <p:spPr>
          <a:xfrm>
            <a:off x="679352" y="5051401"/>
            <a:ext cx="7784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Control divergence: </a:t>
            </a:r>
            <a:r>
              <a:rPr lang="en-US" sz="2000" dirty="0"/>
              <a:t>execute both sides of conditional for all iterations, </a:t>
            </a:r>
            <a:br>
              <a:rPr lang="en-US" sz="2000" dirty="0"/>
            </a:br>
            <a:r>
              <a:rPr lang="en-US" sz="2000" dirty="0"/>
              <a:t>using masks turn off irrelevant control flow paths </a:t>
            </a:r>
          </a:p>
        </p:txBody>
      </p:sp>
    </p:spTree>
    <p:extLst>
      <p:ext uri="{BB962C8B-B14F-4D97-AF65-F5344CB8AC3E}">
        <p14:creationId xmlns:p14="http://schemas.microsoft.com/office/powerpoint/2010/main" val="2914024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9C26-A354-524D-5787-539CCE02A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B7D4-6C2B-865B-8F75-FA4DCD7C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8024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Load/store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68CE-4D45-EA7B-AD41-0E5546ADD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4343400"/>
            <a:ext cx="8382000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Stride 1: </a:t>
            </a:r>
            <a:r>
              <a:rPr lang="en-US" sz="1800" dirty="0">
                <a:solidFill>
                  <a:schemeClr val="tx1"/>
                </a:solidFill>
              </a:rPr>
              <a:t>row-wise access of dense array stored in row-major order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Stride k: </a:t>
            </a:r>
            <a:r>
              <a:rPr lang="en-US" sz="1800" dirty="0">
                <a:solidFill>
                  <a:schemeClr val="tx1"/>
                </a:solidFill>
              </a:rPr>
              <a:t>column-wise access of dense array stored in row-major order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Scatter/gather: </a:t>
            </a:r>
            <a:r>
              <a:rPr lang="en-US" sz="1800" dirty="0">
                <a:solidFill>
                  <a:schemeClr val="tx1"/>
                </a:solidFill>
              </a:rPr>
              <a:t>arises in sparse matrix-vector multiply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Vector equivalent of register-indirect addressing mode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	Vector specifies indices in larger vector for gather/scatter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br>
              <a:rPr lang="en-US" sz="1800" dirty="0"/>
            </a:br>
            <a:r>
              <a:rPr lang="en-US" sz="1800" dirty="0"/>
              <a:t>     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08867D-FE88-9469-1E50-7731354F0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671157"/>
              </p:ext>
            </p:extLst>
          </p:nvPr>
        </p:nvGraphicFramePr>
        <p:xfrm>
          <a:off x="1817336" y="1676400"/>
          <a:ext cx="17526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150">
                  <a:extLst>
                    <a:ext uri="{9D8B030D-6E8A-4147-A177-3AD203B41FA5}">
                      <a16:colId xmlns:a16="http://schemas.microsoft.com/office/drawing/2014/main" val="1412693574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3961552460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367334759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3492964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84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46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17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4921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CDA3431-8EF0-6EB2-9533-9A25548B037F}"/>
              </a:ext>
            </a:extLst>
          </p:cNvPr>
          <p:cNvSpPr txBox="1"/>
          <p:nvPr/>
        </p:nvSpPr>
        <p:spPr>
          <a:xfrm>
            <a:off x="1981197" y="3267948"/>
            <a:ext cx="14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Dense matrix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7E386-D8DF-0D03-D00A-525D6AF646D0}"/>
              </a:ext>
            </a:extLst>
          </p:cNvPr>
          <p:cNvSpPr txBox="1"/>
          <p:nvPr/>
        </p:nvSpPr>
        <p:spPr>
          <a:xfrm>
            <a:off x="1436336" y="114300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Stride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52614A-490C-977D-A07D-4FA44E855446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890147" y="1512332"/>
            <a:ext cx="872911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01C7E1-84F2-9F59-2930-1629DA53C6F6}"/>
              </a:ext>
            </a:extLst>
          </p:cNvPr>
          <p:cNvSpPr txBox="1"/>
          <p:nvPr/>
        </p:nvSpPr>
        <p:spPr>
          <a:xfrm>
            <a:off x="677725" y="160020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Stride 4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E9BCE5-EA7B-1647-78C2-4A071F6ADF2A}"/>
              </a:ext>
            </a:extLst>
          </p:cNvPr>
          <p:cNvCxnSpPr>
            <a:stCxn id="13" idx="3"/>
          </p:cNvCxnSpPr>
          <p:nvPr/>
        </p:nvCxnSpPr>
        <p:spPr>
          <a:xfrm>
            <a:off x="1585346" y="1784866"/>
            <a:ext cx="3390" cy="64006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AD631BE-1781-782F-7322-BF8851FDF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48180"/>
              </p:ext>
            </p:extLst>
          </p:nvPr>
        </p:nvGraphicFramePr>
        <p:xfrm>
          <a:off x="7970486" y="1861820"/>
          <a:ext cx="247652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652">
                  <a:extLst>
                    <a:ext uri="{9D8B030D-6E8A-4147-A177-3AD203B41FA5}">
                      <a16:colId xmlns:a16="http://schemas.microsoft.com/office/drawing/2014/main" val="3853804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70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39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730427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721925-2115-41E0-2C97-BA3DA15A7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217151"/>
              </p:ext>
            </p:extLst>
          </p:nvPr>
        </p:nvGraphicFramePr>
        <p:xfrm>
          <a:off x="6694136" y="1170940"/>
          <a:ext cx="240064" cy="222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064">
                  <a:extLst>
                    <a:ext uri="{9D8B030D-6E8A-4147-A177-3AD203B41FA5}">
                      <a16:colId xmlns:a16="http://schemas.microsoft.com/office/drawing/2014/main" val="3567613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558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097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83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406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53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049740"/>
                  </a:ext>
                </a:extLst>
              </a:tr>
            </a:tbl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7779B5-D100-C56F-D174-CC3F4DC2AEBE}"/>
              </a:ext>
            </a:extLst>
          </p:cNvPr>
          <p:cNvCxnSpPr>
            <a:cxnSpLocks/>
          </p:cNvCxnSpPr>
          <p:nvPr/>
        </p:nvCxnSpPr>
        <p:spPr>
          <a:xfrm flipH="1" flipV="1">
            <a:off x="6770338" y="1363087"/>
            <a:ext cx="1371598" cy="692788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9D83297-EB2C-A092-B44E-28827A2F22A0}"/>
              </a:ext>
            </a:extLst>
          </p:cNvPr>
          <p:cNvCxnSpPr>
            <a:cxnSpLocks/>
          </p:cNvCxnSpPr>
          <p:nvPr/>
        </p:nvCxnSpPr>
        <p:spPr>
          <a:xfrm flipH="1">
            <a:off x="6808436" y="2381804"/>
            <a:ext cx="1333500" cy="797906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4691CD8-E08C-1281-CEA8-222571F2DD10}"/>
              </a:ext>
            </a:extLst>
          </p:cNvPr>
          <p:cNvCxnSpPr>
            <a:cxnSpLocks/>
          </p:cNvCxnSpPr>
          <p:nvPr/>
        </p:nvCxnSpPr>
        <p:spPr>
          <a:xfrm flipH="1" flipV="1">
            <a:off x="6808436" y="2058640"/>
            <a:ext cx="1333500" cy="709205"/>
          </a:xfrm>
          <a:prstGeom prst="straightConnector1">
            <a:avLst/>
          </a:prstGeom>
          <a:ln w="1905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5D4215-601E-182E-EAE9-BA2DC5B9DDC2}"/>
              </a:ext>
            </a:extLst>
          </p:cNvPr>
          <p:cNvCxnSpPr/>
          <p:nvPr/>
        </p:nvCxnSpPr>
        <p:spPr>
          <a:xfrm>
            <a:off x="7195168" y="3505200"/>
            <a:ext cx="685800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CFD6283-075E-CED4-50FA-BC55DFDF756A}"/>
              </a:ext>
            </a:extLst>
          </p:cNvPr>
          <p:cNvCxnSpPr/>
          <p:nvPr/>
        </p:nvCxnSpPr>
        <p:spPr>
          <a:xfrm flipH="1">
            <a:off x="7216351" y="3733800"/>
            <a:ext cx="685800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4A619A-927D-294B-B31B-A628759F5123}"/>
              </a:ext>
            </a:extLst>
          </p:cNvPr>
          <p:cNvSpPr txBox="1"/>
          <p:nvPr/>
        </p:nvSpPr>
        <p:spPr>
          <a:xfrm>
            <a:off x="7148016" y="3727343"/>
            <a:ext cx="822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2B8DCB-CCDC-51A0-E392-9858AC16AB43}"/>
              </a:ext>
            </a:extLst>
          </p:cNvPr>
          <p:cNvSpPr txBox="1"/>
          <p:nvPr/>
        </p:nvSpPr>
        <p:spPr>
          <a:xfrm>
            <a:off x="7129148" y="312357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gather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47AA95A-0EFA-6CF7-97B8-7589559E1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36242"/>
              </p:ext>
            </p:extLst>
          </p:nvPr>
        </p:nvGraphicFramePr>
        <p:xfrm>
          <a:off x="6042641" y="1856982"/>
          <a:ext cx="247652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652">
                  <a:extLst>
                    <a:ext uri="{9D8B030D-6E8A-4147-A177-3AD203B41FA5}">
                      <a16:colId xmlns:a16="http://schemas.microsoft.com/office/drawing/2014/main" val="3853804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70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39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73042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F33EBED-5B50-3ABA-2079-771EE3261152}"/>
              </a:ext>
            </a:extLst>
          </p:cNvPr>
          <p:cNvSpPr txBox="1"/>
          <p:nvPr/>
        </p:nvSpPr>
        <p:spPr>
          <a:xfrm>
            <a:off x="5988607" y="18569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9E2FF-FEC9-6CA7-C4BC-9E4DCDFF5543}"/>
              </a:ext>
            </a:extLst>
          </p:cNvPr>
          <p:cNvSpPr txBox="1"/>
          <p:nvPr/>
        </p:nvSpPr>
        <p:spPr>
          <a:xfrm>
            <a:off x="5983691" y="22285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0B226-56B5-2529-341D-B09314A536B2}"/>
              </a:ext>
            </a:extLst>
          </p:cNvPr>
          <p:cNvSpPr txBox="1"/>
          <p:nvPr/>
        </p:nvSpPr>
        <p:spPr>
          <a:xfrm>
            <a:off x="6018060" y="25831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7ED95-2C5E-B744-94B5-C166CEB44F77}"/>
              </a:ext>
            </a:extLst>
          </p:cNvPr>
          <p:cNvSpPr txBox="1"/>
          <p:nvPr/>
        </p:nvSpPr>
        <p:spPr>
          <a:xfrm>
            <a:off x="6934200" y="4114840"/>
            <a:ext cx="145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Sparse matrix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D4964-5CC2-F223-48D7-CDA6F8495A0C}"/>
              </a:ext>
            </a:extLst>
          </p:cNvPr>
          <p:cNvSpPr txBox="1"/>
          <p:nvPr/>
        </p:nvSpPr>
        <p:spPr>
          <a:xfrm>
            <a:off x="6417574" y="11784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208CC-D835-F611-24EC-40BE73DAA2AA}"/>
              </a:ext>
            </a:extLst>
          </p:cNvPr>
          <p:cNvSpPr txBox="1"/>
          <p:nvPr/>
        </p:nvSpPr>
        <p:spPr>
          <a:xfrm>
            <a:off x="6432300" y="15552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7F851E-F6DE-6CF5-6D70-AB06920921A0}"/>
              </a:ext>
            </a:extLst>
          </p:cNvPr>
          <p:cNvSpPr txBox="1"/>
          <p:nvPr/>
        </p:nvSpPr>
        <p:spPr>
          <a:xfrm>
            <a:off x="6424543" y="19025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6A014-CF70-1C17-941B-76102479748B}"/>
              </a:ext>
            </a:extLst>
          </p:cNvPr>
          <p:cNvSpPr txBox="1"/>
          <p:nvPr/>
        </p:nvSpPr>
        <p:spPr>
          <a:xfrm>
            <a:off x="6432300" y="27273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D2B65-A5D6-E26C-8FD9-872DFCDAB7E2}"/>
              </a:ext>
            </a:extLst>
          </p:cNvPr>
          <p:cNvSpPr txBox="1"/>
          <p:nvPr/>
        </p:nvSpPr>
        <p:spPr>
          <a:xfrm>
            <a:off x="6432987" y="23199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F0846B-B296-F301-290F-AF393304CE08}"/>
              </a:ext>
            </a:extLst>
          </p:cNvPr>
          <p:cNvSpPr txBox="1"/>
          <p:nvPr/>
        </p:nvSpPr>
        <p:spPr>
          <a:xfrm>
            <a:off x="6432300" y="30832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91470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0B0EB-B872-8A03-4892-AE9FD43FE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017590FB-946B-0F42-3B1F-C9118C932AED}"/>
              </a:ext>
            </a:extLst>
          </p:cNvPr>
          <p:cNvSpPr/>
          <p:nvPr/>
        </p:nvSpPr>
        <p:spPr>
          <a:xfrm>
            <a:off x="1131002" y="852671"/>
            <a:ext cx="6773235" cy="3532650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F90C3-3A5B-A073-F5F0-D0353C82B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08" y="-237442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Banked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F28E0-9DDA-DBC4-D7D1-6F2AED007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38" y="4479128"/>
            <a:ext cx="8813724" cy="1681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Given address, 32 words are read out at a time</a:t>
            </a:r>
            <a:br>
              <a:rPr lang="en-US" sz="1800" dirty="0"/>
            </a:br>
            <a:r>
              <a:rPr lang="en-US" sz="1800" dirty="0"/>
              <a:t>Scalar loads: bank bits are used to select relevant word from line</a:t>
            </a:r>
          </a:p>
          <a:p>
            <a:pPr marL="0" indent="0">
              <a:buNone/>
            </a:pPr>
            <a:r>
              <a:rPr lang="en-US" sz="1800" dirty="0"/>
              <a:t>Vector loads: let us look at gather</a:t>
            </a:r>
            <a:br>
              <a:rPr lang="en-US" sz="1800" dirty="0"/>
            </a:br>
            <a:r>
              <a:rPr lang="en-US" sz="1800" dirty="0"/>
              <a:t>    - </a:t>
            </a:r>
            <a:r>
              <a:rPr lang="en-US" sz="1800" dirty="0">
                <a:solidFill>
                  <a:schemeClr val="tx1"/>
                </a:solidFill>
              </a:rPr>
              <a:t>determine the lines containing addresses (like radix-sort)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- read lines out sequentially and extract data from relevant addresses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   - assemble into sequential buffer and ship back to processor</a:t>
            </a:r>
          </a:p>
          <a:p>
            <a:pPr marL="0" indent="0">
              <a:buNone/>
            </a:pPr>
            <a:r>
              <a:rPr lang="en-US" sz="1800" dirty="0"/>
              <a:t>Vector loads: aligned, stride 1 accesses are best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    - only one line needs to be read from memory; no assembly required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/>
              <a:t>     </a:t>
            </a:r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7A7F31-1A0C-E122-DFB3-ADA8CF832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062149"/>
              </p:ext>
            </p:extLst>
          </p:nvPr>
        </p:nvGraphicFramePr>
        <p:xfrm>
          <a:off x="2949419" y="1437141"/>
          <a:ext cx="3810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486697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14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6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64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7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37608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86981E-BA4C-5993-F4C0-0E3A998CC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206968"/>
              </p:ext>
            </p:extLst>
          </p:nvPr>
        </p:nvGraphicFramePr>
        <p:xfrm>
          <a:off x="3787619" y="1437141"/>
          <a:ext cx="3810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486697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14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6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64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7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3760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07DE59-23A3-804C-2733-3D60505BC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54973"/>
              </p:ext>
            </p:extLst>
          </p:nvPr>
        </p:nvGraphicFramePr>
        <p:xfrm>
          <a:off x="5845019" y="1442057"/>
          <a:ext cx="381000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486697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14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868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640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7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13760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00D354-474A-0767-854E-62E9DAD970B5}"/>
              </a:ext>
            </a:extLst>
          </p:cNvPr>
          <p:cNvSpPr txBox="1"/>
          <p:nvPr/>
        </p:nvSpPr>
        <p:spPr>
          <a:xfrm>
            <a:off x="2639825" y="140518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F56F4-60AC-8BB2-20FA-788B19DD18E6}"/>
              </a:ext>
            </a:extLst>
          </p:cNvPr>
          <p:cNvSpPr txBox="1"/>
          <p:nvPr/>
        </p:nvSpPr>
        <p:spPr>
          <a:xfrm>
            <a:off x="3489170" y="14205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6EACC-2A39-665E-49DA-21D34AA940AF}"/>
              </a:ext>
            </a:extLst>
          </p:cNvPr>
          <p:cNvSpPr txBox="1"/>
          <p:nvPr/>
        </p:nvSpPr>
        <p:spPr>
          <a:xfrm>
            <a:off x="5467256" y="14205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8ACED-B23F-EE73-D13D-B6DD6339BA07}"/>
              </a:ext>
            </a:extLst>
          </p:cNvPr>
          <p:cNvSpPr txBox="1"/>
          <p:nvPr/>
        </p:nvSpPr>
        <p:spPr>
          <a:xfrm>
            <a:off x="2530715" y="1806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5325FA-93E2-CFCB-06F3-59109D2C6657}"/>
              </a:ext>
            </a:extLst>
          </p:cNvPr>
          <p:cNvSpPr txBox="1"/>
          <p:nvPr/>
        </p:nvSpPr>
        <p:spPr>
          <a:xfrm>
            <a:off x="3372179" y="17899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DD1AF-FFFB-1595-ED45-84B657584BCE}"/>
              </a:ext>
            </a:extLst>
          </p:cNvPr>
          <p:cNvSpPr txBox="1"/>
          <p:nvPr/>
        </p:nvSpPr>
        <p:spPr>
          <a:xfrm>
            <a:off x="5460728" y="180529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DD1AD-6CE1-5F6D-7320-25C7FE40D057}"/>
              </a:ext>
            </a:extLst>
          </p:cNvPr>
          <p:cNvSpPr txBox="1"/>
          <p:nvPr/>
        </p:nvSpPr>
        <p:spPr>
          <a:xfrm>
            <a:off x="2518452" y="21737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193DE-6610-64CE-319A-8A0471074932}"/>
              </a:ext>
            </a:extLst>
          </p:cNvPr>
          <p:cNvSpPr txBox="1"/>
          <p:nvPr/>
        </p:nvSpPr>
        <p:spPr>
          <a:xfrm>
            <a:off x="3386122" y="21737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6E67F0-340B-5834-6B78-FF060F674273}"/>
              </a:ext>
            </a:extLst>
          </p:cNvPr>
          <p:cNvSpPr txBox="1"/>
          <p:nvPr/>
        </p:nvSpPr>
        <p:spPr>
          <a:xfrm>
            <a:off x="5451756" y="219001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8FAFD-284E-D4AE-117D-F449E84F3442}"/>
              </a:ext>
            </a:extLst>
          </p:cNvPr>
          <p:cNvSpPr txBox="1"/>
          <p:nvPr/>
        </p:nvSpPr>
        <p:spPr>
          <a:xfrm>
            <a:off x="2959279" y="244848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B895B-5492-5DBF-CC1C-53CB7D0F0A4A}"/>
              </a:ext>
            </a:extLst>
          </p:cNvPr>
          <p:cNvSpPr txBox="1"/>
          <p:nvPr/>
        </p:nvSpPr>
        <p:spPr>
          <a:xfrm>
            <a:off x="3749600" y="243406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DECD0-8C2B-DEB9-0861-610D558BEAC2}"/>
              </a:ext>
            </a:extLst>
          </p:cNvPr>
          <p:cNvSpPr txBox="1"/>
          <p:nvPr/>
        </p:nvSpPr>
        <p:spPr>
          <a:xfrm>
            <a:off x="5845019" y="246613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04F769-A242-7F3A-1345-2C7CEC046009}"/>
              </a:ext>
            </a:extLst>
          </p:cNvPr>
          <p:cNvSpPr txBox="1"/>
          <p:nvPr/>
        </p:nvSpPr>
        <p:spPr>
          <a:xfrm>
            <a:off x="4552910" y="2343027"/>
            <a:ext cx="67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…..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719746E-9466-C2F5-D531-B7AB1B8EB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503610"/>
              </p:ext>
            </p:extLst>
          </p:nvPr>
        </p:nvGraphicFramePr>
        <p:xfrm>
          <a:off x="2949419" y="3533617"/>
          <a:ext cx="3266742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457">
                  <a:extLst>
                    <a:ext uri="{9D8B030D-6E8A-4147-A177-3AD203B41FA5}">
                      <a16:colId xmlns:a16="http://schemas.microsoft.com/office/drawing/2014/main" val="409611434"/>
                    </a:ext>
                  </a:extLst>
                </a:gridCol>
                <a:gridCol w="544457">
                  <a:extLst>
                    <a:ext uri="{9D8B030D-6E8A-4147-A177-3AD203B41FA5}">
                      <a16:colId xmlns:a16="http://schemas.microsoft.com/office/drawing/2014/main" val="3329107334"/>
                    </a:ext>
                  </a:extLst>
                </a:gridCol>
                <a:gridCol w="544457">
                  <a:extLst>
                    <a:ext uri="{9D8B030D-6E8A-4147-A177-3AD203B41FA5}">
                      <a16:colId xmlns:a16="http://schemas.microsoft.com/office/drawing/2014/main" val="1533950132"/>
                    </a:ext>
                  </a:extLst>
                </a:gridCol>
                <a:gridCol w="544457">
                  <a:extLst>
                    <a:ext uri="{9D8B030D-6E8A-4147-A177-3AD203B41FA5}">
                      <a16:colId xmlns:a16="http://schemas.microsoft.com/office/drawing/2014/main" val="1046388458"/>
                    </a:ext>
                  </a:extLst>
                </a:gridCol>
                <a:gridCol w="544457">
                  <a:extLst>
                    <a:ext uri="{9D8B030D-6E8A-4147-A177-3AD203B41FA5}">
                      <a16:colId xmlns:a16="http://schemas.microsoft.com/office/drawing/2014/main" val="2964543458"/>
                    </a:ext>
                  </a:extLst>
                </a:gridCol>
                <a:gridCol w="544457">
                  <a:extLst>
                    <a:ext uri="{9D8B030D-6E8A-4147-A177-3AD203B41FA5}">
                      <a16:colId xmlns:a16="http://schemas.microsoft.com/office/drawing/2014/main" val="11135939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35050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20FDD70-FF24-03D8-4CD6-17386E4E52A6}"/>
              </a:ext>
            </a:extLst>
          </p:cNvPr>
          <p:cNvSpPr txBox="1"/>
          <p:nvPr/>
        </p:nvSpPr>
        <p:spPr>
          <a:xfrm>
            <a:off x="4140438" y="347581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773AE1-E126-788F-E035-4A38877FE67C}"/>
              </a:ext>
            </a:extLst>
          </p:cNvPr>
          <p:cNvSpPr txBox="1"/>
          <p:nvPr/>
        </p:nvSpPr>
        <p:spPr>
          <a:xfrm>
            <a:off x="3055459" y="40208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62269B-B824-DDB7-58C9-91C1AF550598}"/>
              </a:ext>
            </a:extLst>
          </p:cNvPr>
          <p:cNvSpPr txBox="1"/>
          <p:nvPr/>
        </p:nvSpPr>
        <p:spPr>
          <a:xfrm>
            <a:off x="5775808" y="40159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68B3C9-1E7E-C412-7955-130DE104247E}"/>
              </a:ext>
            </a:extLst>
          </p:cNvPr>
          <p:cNvSpPr txBox="1"/>
          <p:nvPr/>
        </p:nvSpPr>
        <p:spPr>
          <a:xfrm>
            <a:off x="3787619" y="3979849"/>
            <a:ext cx="158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words (line)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0CA86-B5AF-2781-D3BE-B9E3571BF12D}"/>
              </a:ext>
            </a:extLst>
          </p:cNvPr>
          <p:cNvSpPr txBox="1"/>
          <p:nvPr/>
        </p:nvSpPr>
        <p:spPr>
          <a:xfrm>
            <a:off x="1131002" y="990676"/>
            <a:ext cx="91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address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2BA938C-3102-84CA-6BC8-1C5A49FC7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43837"/>
              </p:ext>
            </p:extLst>
          </p:nvPr>
        </p:nvGraphicFramePr>
        <p:xfrm>
          <a:off x="1328643" y="1461542"/>
          <a:ext cx="20828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09174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2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682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999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970754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4C4263D4-A1B7-6AE6-A671-DBF6C37CA4BA}"/>
              </a:ext>
            </a:extLst>
          </p:cNvPr>
          <p:cNvSpPr/>
          <p:nvPr/>
        </p:nvSpPr>
        <p:spPr>
          <a:xfrm>
            <a:off x="2937156" y="1794408"/>
            <a:ext cx="3288863" cy="394044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solidFill>
              <a:srgbClr val="FF0000">
                <a:alpha val="9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8C719F-863E-A672-2FA7-AC3C264EE8FC}"/>
              </a:ext>
            </a:extLst>
          </p:cNvPr>
          <p:cNvSpPr txBox="1"/>
          <p:nvPr/>
        </p:nvSpPr>
        <p:spPr>
          <a:xfrm>
            <a:off x="3689834" y="852671"/>
            <a:ext cx="18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memory banks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C6437D-C47B-03D4-527F-2B7161EC6E6F}"/>
              </a:ext>
            </a:extLst>
          </p:cNvPr>
          <p:cNvCxnSpPr>
            <a:stCxn id="38" idx="1"/>
          </p:cNvCxnSpPr>
          <p:nvPr/>
        </p:nvCxnSpPr>
        <p:spPr>
          <a:xfrm flipH="1">
            <a:off x="2937156" y="1037337"/>
            <a:ext cx="752678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6AF8ABF-5351-58A6-0FAA-D480A8AF34AF}"/>
              </a:ext>
            </a:extLst>
          </p:cNvPr>
          <p:cNvCxnSpPr>
            <a:stCxn id="38" idx="3"/>
          </p:cNvCxnSpPr>
          <p:nvPr/>
        </p:nvCxnSpPr>
        <p:spPr>
          <a:xfrm>
            <a:off x="5551882" y="1037337"/>
            <a:ext cx="6910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ight Brace 59">
            <a:extLst>
              <a:ext uri="{FF2B5EF4-FFF2-40B4-BE49-F238E27FC236}">
                <a16:creationId xmlns:a16="http://schemas.microsoft.com/office/drawing/2014/main" id="{89578EB6-AF7E-B73C-374A-573B74D861D3}"/>
              </a:ext>
            </a:extLst>
          </p:cNvPr>
          <p:cNvSpPr/>
          <p:nvPr/>
        </p:nvSpPr>
        <p:spPr>
          <a:xfrm>
            <a:off x="1666177" y="1461541"/>
            <a:ext cx="146593" cy="1142999"/>
          </a:xfrm>
          <a:prstGeom prst="rightBrac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221A835-2FC9-CBCF-58C6-3D3BED0D336F}"/>
              </a:ext>
            </a:extLst>
          </p:cNvPr>
          <p:cNvSpPr txBox="1"/>
          <p:nvPr/>
        </p:nvSpPr>
        <p:spPr>
          <a:xfrm>
            <a:off x="1773224" y="1605241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Line#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F54FFC2C-F86B-3894-A774-7F1F4C9E9474}"/>
              </a:ext>
            </a:extLst>
          </p:cNvPr>
          <p:cNvSpPr/>
          <p:nvPr/>
        </p:nvSpPr>
        <p:spPr>
          <a:xfrm>
            <a:off x="1687989" y="2659284"/>
            <a:ext cx="104091" cy="328045"/>
          </a:xfrm>
          <a:prstGeom prst="rightBrac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34CF0DA-9DA0-C3F9-3F33-342F5086B6C6}"/>
              </a:ext>
            </a:extLst>
          </p:cNvPr>
          <p:cNvSpPr txBox="1"/>
          <p:nvPr/>
        </p:nvSpPr>
        <p:spPr>
          <a:xfrm>
            <a:off x="1760311" y="2591126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Bank</a:t>
            </a:r>
          </a:p>
          <a:p>
            <a:r>
              <a:rPr lang="en-US" sz="1400" dirty="0"/>
              <a:t>(5 bits)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81BC48CB-B621-69E2-BE70-DC7B3CB5B137}"/>
              </a:ext>
            </a:extLst>
          </p:cNvPr>
          <p:cNvSpPr/>
          <p:nvPr/>
        </p:nvSpPr>
        <p:spPr>
          <a:xfrm>
            <a:off x="459895" y="1954598"/>
            <a:ext cx="657326" cy="341261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D92323-06F2-8A54-B336-F78ED362F752}"/>
              </a:ext>
            </a:extLst>
          </p:cNvPr>
          <p:cNvSpPr txBox="1"/>
          <p:nvPr/>
        </p:nvSpPr>
        <p:spPr>
          <a:xfrm>
            <a:off x="152400" y="2276109"/>
            <a:ext cx="93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Address</a:t>
            </a:r>
          </a:p>
          <a:p>
            <a:pPr algn="ctr"/>
            <a:r>
              <a:rPr lang="en-US" dirty="0"/>
              <a:t>bus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A1516D-ABFB-CF8C-9DA1-0E5F507E56D9}"/>
              </a:ext>
            </a:extLst>
          </p:cNvPr>
          <p:cNvSpPr txBox="1"/>
          <p:nvPr/>
        </p:nvSpPr>
        <p:spPr>
          <a:xfrm>
            <a:off x="7949378" y="3088827"/>
            <a:ext cx="100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bus</a:t>
            </a:r>
          </a:p>
        </p:txBody>
      </p:sp>
      <p:sp>
        <p:nvSpPr>
          <p:cNvPr id="69" name="Arrow: Up-Down 68">
            <a:extLst>
              <a:ext uri="{FF2B5EF4-FFF2-40B4-BE49-F238E27FC236}">
                <a16:creationId xmlns:a16="http://schemas.microsoft.com/office/drawing/2014/main" id="{A7C19AA6-AF74-C144-1FE6-BDD86135A8CD}"/>
              </a:ext>
            </a:extLst>
          </p:cNvPr>
          <p:cNvSpPr/>
          <p:nvPr/>
        </p:nvSpPr>
        <p:spPr>
          <a:xfrm rot="16200000">
            <a:off x="8076914" y="3410870"/>
            <a:ext cx="285641" cy="558037"/>
          </a:xfrm>
          <a:prstGeom prst="up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Bent-Up 70">
            <a:extLst>
              <a:ext uri="{FF2B5EF4-FFF2-40B4-BE49-F238E27FC236}">
                <a16:creationId xmlns:a16="http://schemas.microsoft.com/office/drawing/2014/main" id="{0BC76E9B-0205-9B15-C11B-477E0B310D7B}"/>
              </a:ext>
            </a:extLst>
          </p:cNvPr>
          <p:cNvSpPr/>
          <p:nvPr/>
        </p:nvSpPr>
        <p:spPr>
          <a:xfrm rot="5400000">
            <a:off x="1872666" y="3268669"/>
            <a:ext cx="817925" cy="473647"/>
          </a:xfrm>
          <a:prstGeom prst="bent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18ABC1A7-7CEE-1B3D-FC18-54724D376CFB}"/>
              </a:ext>
            </a:extLst>
          </p:cNvPr>
          <p:cNvSpPr/>
          <p:nvPr/>
        </p:nvSpPr>
        <p:spPr>
          <a:xfrm>
            <a:off x="1945605" y="1911284"/>
            <a:ext cx="358197" cy="364825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677E15-DCEA-BBF8-533F-CC71FA6BAEB3}"/>
              </a:ext>
            </a:extLst>
          </p:cNvPr>
          <p:cNvSpPr txBox="1"/>
          <p:nvPr/>
        </p:nvSpPr>
        <p:spPr>
          <a:xfrm>
            <a:off x="7973043" y="3825756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 bits-</a:t>
            </a:r>
          </a:p>
          <a:p>
            <a:r>
              <a:rPr lang="en-US" dirty="0"/>
              <a:t>4096 bits</a:t>
            </a:r>
          </a:p>
        </p:txBody>
      </p:sp>
    </p:spTree>
    <p:extLst>
      <p:ext uri="{BB962C8B-B14F-4D97-AF65-F5344CB8AC3E}">
        <p14:creationId xmlns:p14="http://schemas.microsoft.com/office/powerpoint/2010/main" val="134798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E1325-A007-FE39-87D0-530806CF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80E1C-738B-45E6-E1A0-DE9E2FCB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Warps: co-scheduling of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63C66-9690-7ACE-BE3F-6384FA546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276" y="2907266"/>
            <a:ext cx="8585124" cy="3112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Threads are statically partitioned by id into </a:t>
            </a:r>
            <a:r>
              <a:rPr lang="en-US" sz="2000" i="1" dirty="0"/>
              <a:t>warps</a:t>
            </a:r>
            <a:r>
              <a:rPr lang="en-US" sz="2000" dirty="0"/>
              <a:t> of 32 threads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Threads in given warp share a PC so they execute instructions in “lock-step”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At each step, thread either executes instruction or is turned off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Recall: </a:t>
            </a:r>
            <a:r>
              <a:rPr lang="en-US" sz="2000" i="1" dirty="0">
                <a:solidFill>
                  <a:schemeClr val="tx1"/>
                </a:solidFill>
              </a:rPr>
              <a:t>predicated execution, vector mask registers (CRAY machines)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/>
              <a:t>Intuition: analog of vector instructions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Effective vector length for instruction is &lt; 32 if some threads are turned off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Known as single-instruction-multiple-thread (SIMT)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223EFD-1C1D-6477-A7E1-C62CEA7B9FD1}"/>
              </a:ext>
            </a:extLst>
          </p:cNvPr>
          <p:cNvSpPr/>
          <p:nvPr/>
        </p:nvSpPr>
        <p:spPr>
          <a:xfrm>
            <a:off x="17222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D6A376-70FF-382C-3B57-6CEB8EC08B87}"/>
              </a:ext>
            </a:extLst>
          </p:cNvPr>
          <p:cNvSpPr/>
          <p:nvPr/>
        </p:nvSpPr>
        <p:spPr>
          <a:xfrm>
            <a:off x="2041125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9AABDD-1C64-7EB7-9AAF-9D4C389037FB}"/>
              </a:ext>
            </a:extLst>
          </p:cNvPr>
          <p:cNvSpPr/>
          <p:nvPr/>
        </p:nvSpPr>
        <p:spPr>
          <a:xfrm>
            <a:off x="24080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842C72-B5E7-C78F-E4DD-48F651EA5EED}"/>
              </a:ext>
            </a:extLst>
          </p:cNvPr>
          <p:cNvSpPr/>
          <p:nvPr/>
        </p:nvSpPr>
        <p:spPr>
          <a:xfrm>
            <a:off x="297180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1D0DCC-CDD1-E567-E8AB-A99CAAC669F1}"/>
              </a:ext>
            </a:extLst>
          </p:cNvPr>
          <p:cNvSpPr/>
          <p:nvPr/>
        </p:nvSpPr>
        <p:spPr>
          <a:xfrm>
            <a:off x="37175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AE62991-5024-E3BD-096D-B1DBFB9626C9}"/>
              </a:ext>
            </a:extLst>
          </p:cNvPr>
          <p:cNvSpPr/>
          <p:nvPr/>
        </p:nvSpPr>
        <p:spPr>
          <a:xfrm>
            <a:off x="403641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C6A3F6E-C8AE-7243-A8D2-121404D1C10E}"/>
              </a:ext>
            </a:extLst>
          </p:cNvPr>
          <p:cNvSpPr/>
          <p:nvPr/>
        </p:nvSpPr>
        <p:spPr>
          <a:xfrm>
            <a:off x="44033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ACD8B12-11B7-30F7-C80E-F975D4E77B46}"/>
              </a:ext>
            </a:extLst>
          </p:cNvPr>
          <p:cNvSpPr/>
          <p:nvPr/>
        </p:nvSpPr>
        <p:spPr>
          <a:xfrm>
            <a:off x="4912216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5CD494C-65C5-E0C2-10C7-EC2CD13BC863}"/>
              </a:ext>
            </a:extLst>
          </p:cNvPr>
          <p:cNvSpPr/>
          <p:nvPr/>
        </p:nvSpPr>
        <p:spPr>
          <a:xfrm>
            <a:off x="57962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C827B20-BB85-FF6D-7B09-114156119DA0}"/>
              </a:ext>
            </a:extLst>
          </p:cNvPr>
          <p:cNvSpPr/>
          <p:nvPr/>
        </p:nvSpPr>
        <p:spPr>
          <a:xfrm>
            <a:off x="6115141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C375EB-43CC-17B6-310F-BCD03211B3CC}"/>
              </a:ext>
            </a:extLst>
          </p:cNvPr>
          <p:cNvSpPr/>
          <p:nvPr/>
        </p:nvSpPr>
        <p:spPr>
          <a:xfrm>
            <a:off x="64820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7AFA93-C73E-8BAC-F3B7-F3E3FA3EF688}"/>
              </a:ext>
            </a:extLst>
          </p:cNvPr>
          <p:cNvSpPr/>
          <p:nvPr/>
        </p:nvSpPr>
        <p:spPr>
          <a:xfrm>
            <a:off x="6969616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301172-56F7-E40D-7772-486CE4155056}"/>
              </a:ext>
            </a:extLst>
          </p:cNvPr>
          <p:cNvSpPr/>
          <p:nvPr/>
        </p:nvSpPr>
        <p:spPr>
          <a:xfrm>
            <a:off x="1605053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01DD94-5E05-3A30-D145-28203EDFFE44}"/>
              </a:ext>
            </a:extLst>
          </p:cNvPr>
          <p:cNvSpPr/>
          <p:nvPr/>
        </p:nvSpPr>
        <p:spPr>
          <a:xfrm>
            <a:off x="3576628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59A678-25AE-BE3D-FD6A-E17899FD75EF}"/>
              </a:ext>
            </a:extLst>
          </p:cNvPr>
          <p:cNvSpPr/>
          <p:nvPr/>
        </p:nvSpPr>
        <p:spPr>
          <a:xfrm>
            <a:off x="5689100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B08189-0B24-6407-E37D-797CDBF7F1FE}"/>
              </a:ext>
            </a:extLst>
          </p:cNvPr>
          <p:cNvSpPr txBox="1"/>
          <p:nvPr/>
        </p:nvSpPr>
        <p:spPr>
          <a:xfrm>
            <a:off x="2520552" y="160937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BAA771-F6B8-BBB4-478B-3DE9320D0839}"/>
              </a:ext>
            </a:extLst>
          </p:cNvPr>
          <p:cNvSpPr txBox="1"/>
          <p:nvPr/>
        </p:nvSpPr>
        <p:spPr>
          <a:xfrm>
            <a:off x="45720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D5C037-CCBD-57D8-1F15-9B62EB7A36AD}"/>
              </a:ext>
            </a:extLst>
          </p:cNvPr>
          <p:cNvSpPr txBox="1"/>
          <p:nvPr/>
        </p:nvSpPr>
        <p:spPr>
          <a:xfrm>
            <a:off x="66294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F0001-5AC8-E251-E5D9-8F48220C85BF}"/>
              </a:ext>
            </a:extLst>
          </p:cNvPr>
          <p:cNvSpPr txBox="1"/>
          <p:nvPr/>
        </p:nvSpPr>
        <p:spPr>
          <a:xfrm>
            <a:off x="1454184" y="103216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D56E64-A675-83E9-F197-E7ECB6BAC167}"/>
              </a:ext>
            </a:extLst>
          </p:cNvPr>
          <p:cNvSpPr txBox="1"/>
          <p:nvPr/>
        </p:nvSpPr>
        <p:spPr>
          <a:xfrm>
            <a:off x="3494184" y="102754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E834EA-CF6E-60C8-36C4-21F4C03034AC}"/>
              </a:ext>
            </a:extLst>
          </p:cNvPr>
          <p:cNvSpPr txBox="1"/>
          <p:nvPr/>
        </p:nvSpPr>
        <p:spPr>
          <a:xfrm>
            <a:off x="5584543" y="99060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636A47-8E3C-5843-B3A6-435959370234}"/>
              </a:ext>
            </a:extLst>
          </p:cNvPr>
          <p:cNvSpPr txBox="1"/>
          <p:nvPr/>
        </p:nvSpPr>
        <p:spPr>
          <a:xfrm>
            <a:off x="1898146" y="1990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CC46D8-1C95-F8BE-3901-42ACF6B07CFE}"/>
              </a:ext>
            </a:extLst>
          </p:cNvPr>
          <p:cNvSpPr txBox="1"/>
          <p:nvPr/>
        </p:nvSpPr>
        <p:spPr>
          <a:xfrm>
            <a:off x="3869416" y="19904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74CED7-EDCC-7644-297F-474FB41C5A69}"/>
              </a:ext>
            </a:extLst>
          </p:cNvPr>
          <p:cNvSpPr txBox="1"/>
          <p:nvPr/>
        </p:nvSpPr>
        <p:spPr>
          <a:xfrm>
            <a:off x="2199527" y="1981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951581-4EA1-107B-67BC-98080EC35ED4}"/>
              </a:ext>
            </a:extLst>
          </p:cNvPr>
          <p:cNvSpPr txBox="1"/>
          <p:nvPr/>
        </p:nvSpPr>
        <p:spPr>
          <a:xfrm>
            <a:off x="4180750" y="19788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91D091-7D4D-0374-7658-9D2E6EBA16F8}"/>
              </a:ext>
            </a:extLst>
          </p:cNvPr>
          <p:cNvSpPr txBox="1"/>
          <p:nvPr/>
        </p:nvSpPr>
        <p:spPr>
          <a:xfrm>
            <a:off x="2548604" y="19787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98B715-607D-A0C6-C343-5384353A9596}"/>
              </a:ext>
            </a:extLst>
          </p:cNvPr>
          <p:cNvSpPr txBox="1"/>
          <p:nvPr/>
        </p:nvSpPr>
        <p:spPr>
          <a:xfrm>
            <a:off x="5333139" y="15977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C91E8-986B-7309-4D06-A7950F646B18}"/>
              </a:ext>
            </a:extLst>
          </p:cNvPr>
          <p:cNvSpPr txBox="1"/>
          <p:nvPr/>
        </p:nvSpPr>
        <p:spPr>
          <a:xfrm>
            <a:off x="2825927" y="19674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55B8B-81EE-9716-F696-8BB545CC4D7A}"/>
              </a:ext>
            </a:extLst>
          </p:cNvPr>
          <p:cNvSpPr txBox="1"/>
          <p:nvPr/>
        </p:nvSpPr>
        <p:spPr>
          <a:xfrm>
            <a:off x="4743776" y="19718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BD6B7-D83A-8379-2E94-EBCEC8F0C2C9}"/>
              </a:ext>
            </a:extLst>
          </p:cNvPr>
          <p:cNvSpPr txBox="1"/>
          <p:nvPr/>
        </p:nvSpPr>
        <p:spPr>
          <a:xfrm>
            <a:off x="1313062" y="1579462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1D75B-917C-C201-3C9B-F1DB409D6438}"/>
              </a:ext>
            </a:extLst>
          </p:cNvPr>
          <p:cNvSpPr txBox="1"/>
          <p:nvPr/>
        </p:nvSpPr>
        <p:spPr>
          <a:xfrm>
            <a:off x="3308347" y="1581375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5D543-28C4-9E96-69C8-C99897CC453D}"/>
              </a:ext>
            </a:extLst>
          </p:cNvPr>
          <p:cNvSpPr txBox="1"/>
          <p:nvPr/>
        </p:nvSpPr>
        <p:spPr>
          <a:xfrm>
            <a:off x="5396108" y="1551937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13427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1" grpId="0"/>
      <p:bldP spid="32" grpId="0"/>
      <p:bldP spid="33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FC0A6B-4128-4933-9CF4-C511C21C7CB3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1143000"/>
          </a:xfrm>
        </p:spPr>
        <p:txBody>
          <a:bodyPr/>
          <a:lstStyle/>
          <a:p>
            <a:r>
              <a:rPr lang="en-US" altLang="zh-TW" u="sng" dirty="0">
                <a:ea typeface="PMingLiU" pitchFamily="18" charset="-120"/>
              </a:rPr>
              <a:t>Latency tolerance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None/>
            </a:pPr>
            <a:r>
              <a:rPr lang="zh-TW" altLang="en-US">
                <a:ea typeface="PMingLiU" pitchFamily="18" charset="-120"/>
              </a:rPr>
              <a:t> </a:t>
            </a: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82379" y="1641949"/>
            <a:ext cx="4073526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92500" lnSpcReduction="20000"/>
          </a:bodyPr>
          <a:lstStyle/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Processor implements zero-overhead warp scheduling</a:t>
            </a:r>
          </a:p>
          <a:p>
            <a:pPr marL="457200" indent="-457200">
              <a:spcBef>
                <a:spcPct val="20000"/>
              </a:spcBef>
              <a:buFont typeface="Calibri" pitchFamily="34" charset="0"/>
              <a:buChar char="-"/>
            </a:pPr>
            <a:r>
              <a:rPr lang="en-US" altLang="zh-TW" sz="2000" dirty="0">
                <a:latin typeface="Calibri Light" panose="020F0302020204030204" pitchFamily="34" charset="0"/>
                <a:ea typeface="PMingLiU" pitchFamily="18" charset="-120"/>
              </a:rPr>
              <a:t>Any warp whose next instruction has its operands ready is eligible for execution</a:t>
            </a:r>
          </a:p>
          <a:p>
            <a:pPr marL="457200" indent="-457200">
              <a:spcBef>
                <a:spcPct val="20000"/>
              </a:spcBef>
              <a:buFont typeface="Calibri" pitchFamily="34" charset="0"/>
              <a:buChar char="-"/>
            </a:pPr>
            <a:r>
              <a:rPr lang="en-US" altLang="zh-TW" sz="2000" dirty="0">
                <a:latin typeface="Calibri Light" panose="020F0302020204030204" pitchFamily="34" charset="0"/>
                <a:ea typeface="PMingLiU" pitchFamily="18" charset="-120"/>
              </a:rPr>
              <a:t>Eligible warps are selected for execution using scheduling policy</a:t>
            </a: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Latency tolerance implemented by switching between </a:t>
            </a:r>
            <a:r>
              <a:rPr lang="en-US" altLang="zh-TW" sz="2400" i="1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warps</a:t>
            </a:r>
          </a:p>
          <a:p>
            <a:pPr>
              <a:spcBef>
                <a:spcPct val="20000"/>
              </a:spcBef>
            </a:pPr>
            <a:endParaRPr lang="en-US" altLang="zh-TW" sz="2400" i="1" dirty="0">
              <a:solidFill>
                <a:schemeClr val="accent1"/>
              </a:solidFill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Warp that is not ready takes up space </a:t>
            </a:r>
            <a:r>
              <a:rPr lang="en-US" altLang="zh-TW" sz="2400" i="1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but not execution time</a:t>
            </a: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</p:txBody>
      </p:sp>
      <p:sp>
        <p:nvSpPr>
          <p:cNvPr id="207943" name="AutoShape 71"/>
          <p:cNvSpPr>
            <a:spLocks noChangeAspect="1" noChangeArrowheads="1" noTextEdit="1"/>
          </p:cNvSpPr>
          <p:nvPr/>
        </p:nvSpPr>
        <p:spPr bwMode="auto">
          <a:xfrm>
            <a:off x="5146675" y="1671638"/>
            <a:ext cx="3448050" cy="40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44" name="Rectangle 72"/>
          <p:cNvSpPr>
            <a:spLocks noChangeArrowheads="1"/>
          </p:cNvSpPr>
          <p:nvPr/>
        </p:nvSpPr>
        <p:spPr bwMode="auto">
          <a:xfrm>
            <a:off x="7837488" y="3633065"/>
            <a:ext cx="801687" cy="1057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45" name="Rectangle 73"/>
          <p:cNvSpPr>
            <a:spLocks noChangeArrowheads="1"/>
          </p:cNvSpPr>
          <p:nvPr/>
        </p:nvSpPr>
        <p:spPr bwMode="auto">
          <a:xfrm>
            <a:off x="5844333" y="1506755"/>
            <a:ext cx="1093787" cy="1057275"/>
          </a:xfrm>
          <a:prstGeom prst="rect">
            <a:avLst/>
          </a:prstGeom>
          <a:solidFill>
            <a:schemeClr val="bg1"/>
          </a:solidFill>
          <a:ln w="25400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5996733" y="1659155"/>
            <a:ext cx="1093787" cy="1057275"/>
          </a:xfrm>
          <a:prstGeom prst="rect">
            <a:avLst/>
          </a:prstGeom>
          <a:solidFill>
            <a:schemeClr val="bg1"/>
          </a:solidFill>
          <a:ln w="25400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dirty="0"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…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223745" y="1887755"/>
            <a:ext cx="1066800" cy="1022350"/>
            <a:chOff x="568" y="2568"/>
            <a:chExt cx="1219" cy="1480"/>
          </a:xfrm>
        </p:grpSpPr>
        <p:sp>
          <p:nvSpPr>
            <p:cNvPr id="207948" name="Text Box 76"/>
            <p:cNvSpPr txBox="1">
              <a:spLocks noChangeArrowheads="1"/>
            </p:cNvSpPr>
            <p:nvPr/>
          </p:nvSpPr>
          <p:spPr bwMode="auto">
            <a:xfrm>
              <a:off x="568" y="2568"/>
              <a:ext cx="1219" cy="148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lIns="0" rIns="0"/>
            <a:lstStyle/>
            <a:p>
              <a:pPr algn="ctr">
                <a:lnSpc>
                  <a:spcPct val="85000"/>
                </a:lnSpc>
                <a:spcBef>
                  <a:spcPct val="10000"/>
                </a:spcBef>
              </a:pPr>
              <a:r>
                <a:rPr lang="en-US" altLang="zh-TW" sz="1200" dirty="0">
                  <a:latin typeface="Tahoma" pitchFamily="34" charset="0"/>
                  <a:ea typeface="PMingLiU" pitchFamily="18" charset="-120"/>
                  <a:cs typeface="Calibri Light" panose="020F0302020204030204" pitchFamily="34" charset="0"/>
                </a:rPr>
                <a:t>t0 t1 t2 … t31</a:t>
              </a:r>
              <a:endParaRPr lang="en-US" altLang="zh-TW" sz="1200" dirty="0"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endParaRPr>
            </a:p>
          </p:txBody>
        </p:sp>
        <p:sp>
          <p:nvSpPr>
            <p:cNvPr id="207949" name="Freeform 77"/>
            <p:cNvSpPr>
              <a:spLocks/>
            </p:cNvSpPr>
            <p:nvPr/>
          </p:nvSpPr>
          <p:spPr bwMode="auto">
            <a:xfrm>
              <a:off x="704" y="2858"/>
              <a:ext cx="166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0" name="Freeform 78"/>
            <p:cNvSpPr>
              <a:spLocks/>
            </p:cNvSpPr>
            <p:nvPr/>
          </p:nvSpPr>
          <p:spPr bwMode="auto">
            <a:xfrm>
              <a:off x="784" y="2858"/>
              <a:ext cx="166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1" name="Freeform 79"/>
            <p:cNvSpPr>
              <a:spLocks/>
            </p:cNvSpPr>
            <p:nvPr/>
          </p:nvSpPr>
          <p:spPr bwMode="auto">
            <a:xfrm>
              <a:off x="858" y="2858"/>
              <a:ext cx="166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2" name="Freeform 80"/>
            <p:cNvSpPr>
              <a:spLocks/>
            </p:cNvSpPr>
            <p:nvPr/>
          </p:nvSpPr>
          <p:spPr bwMode="auto">
            <a:xfrm>
              <a:off x="932" y="2858"/>
              <a:ext cx="166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3" name="Freeform 81"/>
            <p:cNvSpPr>
              <a:spLocks/>
            </p:cNvSpPr>
            <p:nvPr/>
          </p:nvSpPr>
          <p:spPr bwMode="auto">
            <a:xfrm>
              <a:off x="1006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4" name="Freeform 82"/>
            <p:cNvSpPr>
              <a:spLocks/>
            </p:cNvSpPr>
            <p:nvPr/>
          </p:nvSpPr>
          <p:spPr bwMode="auto">
            <a:xfrm>
              <a:off x="1080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5" name="Freeform 83"/>
            <p:cNvSpPr>
              <a:spLocks/>
            </p:cNvSpPr>
            <p:nvPr/>
          </p:nvSpPr>
          <p:spPr bwMode="auto">
            <a:xfrm>
              <a:off x="1154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6" name="Freeform 84"/>
            <p:cNvSpPr>
              <a:spLocks/>
            </p:cNvSpPr>
            <p:nvPr/>
          </p:nvSpPr>
          <p:spPr bwMode="auto">
            <a:xfrm>
              <a:off x="1228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7" name="Freeform 85"/>
            <p:cNvSpPr>
              <a:spLocks/>
            </p:cNvSpPr>
            <p:nvPr/>
          </p:nvSpPr>
          <p:spPr bwMode="auto">
            <a:xfrm>
              <a:off x="1302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8" name="Freeform 86"/>
            <p:cNvSpPr>
              <a:spLocks/>
            </p:cNvSpPr>
            <p:nvPr/>
          </p:nvSpPr>
          <p:spPr bwMode="auto">
            <a:xfrm>
              <a:off x="1376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07959" name="Freeform 87"/>
            <p:cNvSpPr>
              <a:spLocks/>
            </p:cNvSpPr>
            <p:nvPr/>
          </p:nvSpPr>
          <p:spPr bwMode="auto">
            <a:xfrm>
              <a:off x="1450" y="2858"/>
              <a:ext cx="165" cy="107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200" y="192"/>
                </a:cxn>
                <a:cxn ang="0">
                  <a:pos x="8" y="336"/>
                </a:cxn>
                <a:cxn ang="0">
                  <a:pos x="152" y="528"/>
                </a:cxn>
                <a:cxn ang="0">
                  <a:pos x="8" y="720"/>
                </a:cxn>
                <a:cxn ang="0">
                  <a:pos x="152" y="816"/>
                </a:cxn>
                <a:cxn ang="0">
                  <a:pos x="56" y="960"/>
                </a:cxn>
                <a:cxn ang="0">
                  <a:pos x="152" y="1104"/>
                </a:cxn>
                <a:cxn ang="0">
                  <a:pos x="8" y="1248"/>
                </a:cxn>
                <a:cxn ang="0">
                  <a:pos x="104" y="1344"/>
                </a:cxn>
                <a:cxn ang="0">
                  <a:pos x="56" y="1536"/>
                </a:cxn>
              </a:cxnLst>
              <a:rect l="0" t="0" r="r" b="b"/>
              <a:pathLst>
                <a:path w="208" h="1536">
                  <a:moveTo>
                    <a:pt x="56" y="0"/>
                  </a:moveTo>
                  <a:cubicBezTo>
                    <a:pt x="132" y="68"/>
                    <a:pt x="208" y="136"/>
                    <a:pt x="200" y="192"/>
                  </a:cubicBezTo>
                  <a:cubicBezTo>
                    <a:pt x="192" y="248"/>
                    <a:pt x="16" y="280"/>
                    <a:pt x="8" y="336"/>
                  </a:cubicBezTo>
                  <a:cubicBezTo>
                    <a:pt x="0" y="392"/>
                    <a:pt x="152" y="464"/>
                    <a:pt x="152" y="528"/>
                  </a:cubicBezTo>
                  <a:cubicBezTo>
                    <a:pt x="152" y="592"/>
                    <a:pt x="8" y="672"/>
                    <a:pt x="8" y="720"/>
                  </a:cubicBezTo>
                  <a:cubicBezTo>
                    <a:pt x="8" y="768"/>
                    <a:pt x="144" y="776"/>
                    <a:pt x="152" y="816"/>
                  </a:cubicBezTo>
                  <a:cubicBezTo>
                    <a:pt x="160" y="856"/>
                    <a:pt x="56" y="912"/>
                    <a:pt x="56" y="960"/>
                  </a:cubicBezTo>
                  <a:cubicBezTo>
                    <a:pt x="56" y="1008"/>
                    <a:pt x="160" y="1056"/>
                    <a:pt x="152" y="1104"/>
                  </a:cubicBezTo>
                  <a:cubicBezTo>
                    <a:pt x="144" y="1152"/>
                    <a:pt x="16" y="1208"/>
                    <a:pt x="8" y="1248"/>
                  </a:cubicBezTo>
                  <a:cubicBezTo>
                    <a:pt x="0" y="1288"/>
                    <a:pt x="96" y="1296"/>
                    <a:pt x="104" y="1344"/>
                  </a:cubicBezTo>
                  <a:cubicBezTo>
                    <a:pt x="112" y="1392"/>
                    <a:pt x="40" y="1496"/>
                    <a:pt x="56" y="1536"/>
                  </a:cubicBezTo>
                </a:path>
              </a:pathLst>
            </a:custGeom>
            <a:solidFill>
              <a:schemeClr val="bg1">
                <a:alpha val="67000"/>
              </a:schemeClr>
            </a:solidFill>
            <a:ln w="25400">
              <a:solidFill>
                <a:srgbClr val="00CC00"/>
              </a:solidFill>
              <a:round/>
              <a:headEnd type="none" w="med" len="med"/>
              <a:tailEnd type="triangle" w="med" len="lg"/>
            </a:ln>
            <a:effectLst/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07960" name="Text Box 88"/>
          <p:cNvSpPr txBox="1">
            <a:spLocks noChangeArrowheads="1"/>
          </p:cNvSpPr>
          <p:nvPr/>
        </p:nvSpPr>
        <p:spPr bwMode="auto">
          <a:xfrm>
            <a:off x="6044358" y="1506755"/>
            <a:ext cx="3433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…</a:t>
            </a:r>
          </a:p>
        </p:txBody>
      </p:sp>
      <p:sp>
        <p:nvSpPr>
          <p:cNvPr id="207977" name="Text Box 105"/>
          <p:cNvSpPr txBox="1">
            <a:spLocks noChangeArrowheads="1"/>
          </p:cNvSpPr>
          <p:nvPr/>
        </p:nvSpPr>
        <p:spPr bwMode="auto">
          <a:xfrm>
            <a:off x="7467600" y="1981200"/>
            <a:ext cx="579389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 dirty="0"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Warps</a:t>
            </a:r>
          </a:p>
        </p:txBody>
      </p:sp>
      <p:sp>
        <p:nvSpPr>
          <p:cNvPr id="207979" name="Rectangle 107"/>
          <p:cNvSpPr>
            <a:spLocks noChangeArrowheads="1"/>
          </p:cNvSpPr>
          <p:nvPr/>
        </p:nvSpPr>
        <p:spPr bwMode="auto">
          <a:xfrm>
            <a:off x="5561013" y="3616325"/>
            <a:ext cx="2730500" cy="2555875"/>
          </a:xfrm>
          <a:prstGeom prst="rect">
            <a:avLst/>
          </a:prstGeom>
          <a:solidFill>
            <a:srgbClr val="D8D8D8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80" name="Rectangle 108"/>
          <p:cNvSpPr>
            <a:spLocks noChangeArrowheads="1"/>
          </p:cNvSpPr>
          <p:nvPr/>
        </p:nvSpPr>
        <p:spPr bwMode="auto">
          <a:xfrm>
            <a:off x="5641975" y="5901603"/>
            <a:ext cx="661988" cy="241300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81" name="Rectangle 109"/>
          <p:cNvSpPr>
            <a:spLocks noChangeArrowheads="1"/>
          </p:cNvSpPr>
          <p:nvPr/>
        </p:nvSpPr>
        <p:spPr bwMode="auto">
          <a:xfrm>
            <a:off x="5875338" y="5947640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82" name="Rectangle 110"/>
          <p:cNvSpPr>
            <a:spLocks noChangeArrowheads="1"/>
          </p:cNvSpPr>
          <p:nvPr/>
        </p:nvSpPr>
        <p:spPr bwMode="auto">
          <a:xfrm>
            <a:off x="5641975" y="5555528"/>
            <a:ext cx="661988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83" name="Rectangle 111"/>
          <p:cNvSpPr>
            <a:spLocks noChangeArrowheads="1"/>
          </p:cNvSpPr>
          <p:nvPr/>
        </p:nvSpPr>
        <p:spPr bwMode="auto">
          <a:xfrm>
            <a:off x="5875338" y="5599978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84" name="Rectangle 112"/>
          <p:cNvSpPr>
            <a:spLocks noChangeArrowheads="1"/>
          </p:cNvSpPr>
          <p:nvPr/>
        </p:nvSpPr>
        <p:spPr bwMode="auto">
          <a:xfrm>
            <a:off x="5641975" y="5209453"/>
            <a:ext cx="661988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85" name="Rectangle 113"/>
          <p:cNvSpPr>
            <a:spLocks noChangeArrowheads="1"/>
          </p:cNvSpPr>
          <p:nvPr/>
        </p:nvSpPr>
        <p:spPr bwMode="auto">
          <a:xfrm>
            <a:off x="5875338" y="5253903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86" name="Rectangle 114"/>
          <p:cNvSpPr>
            <a:spLocks noChangeArrowheads="1"/>
          </p:cNvSpPr>
          <p:nvPr/>
        </p:nvSpPr>
        <p:spPr bwMode="auto">
          <a:xfrm>
            <a:off x="5641975" y="4863378"/>
            <a:ext cx="661988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87" name="Rectangle 115"/>
          <p:cNvSpPr>
            <a:spLocks noChangeArrowheads="1"/>
          </p:cNvSpPr>
          <p:nvPr/>
        </p:nvSpPr>
        <p:spPr bwMode="auto">
          <a:xfrm>
            <a:off x="5875338" y="4907828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88" name="Rectangle 116"/>
          <p:cNvSpPr>
            <a:spLocks noChangeArrowheads="1"/>
          </p:cNvSpPr>
          <p:nvPr/>
        </p:nvSpPr>
        <p:spPr bwMode="auto">
          <a:xfrm>
            <a:off x="6410325" y="4884015"/>
            <a:ext cx="477838" cy="1182688"/>
          </a:xfrm>
          <a:prstGeom prst="rect">
            <a:avLst/>
          </a:prstGeom>
          <a:solidFill>
            <a:srgbClr val="FA9EEC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89" name="Rectangle 117"/>
          <p:cNvSpPr>
            <a:spLocks noChangeArrowheads="1"/>
          </p:cNvSpPr>
          <p:nvPr/>
        </p:nvSpPr>
        <p:spPr bwMode="auto">
          <a:xfrm>
            <a:off x="6516688" y="5438053"/>
            <a:ext cx="21480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SFU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90" name="Rectangle 118"/>
          <p:cNvSpPr>
            <a:spLocks noChangeArrowheads="1"/>
          </p:cNvSpPr>
          <p:nvPr/>
        </p:nvSpPr>
        <p:spPr bwMode="auto">
          <a:xfrm>
            <a:off x="7024688" y="5901603"/>
            <a:ext cx="661987" cy="241300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91" name="Rectangle 119"/>
          <p:cNvSpPr>
            <a:spLocks noChangeArrowheads="1"/>
          </p:cNvSpPr>
          <p:nvPr/>
        </p:nvSpPr>
        <p:spPr bwMode="auto">
          <a:xfrm>
            <a:off x="7259638" y="5947640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92" name="Rectangle 120"/>
          <p:cNvSpPr>
            <a:spLocks noChangeArrowheads="1"/>
          </p:cNvSpPr>
          <p:nvPr/>
        </p:nvSpPr>
        <p:spPr bwMode="auto">
          <a:xfrm>
            <a:off x="7024688" y="5555528"/>
            <a:ext cx="661987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93" name="Rectangle 121"/>
          <p:cNvSpPr>
            <a:spLocks noChangeArrowheads="1"/>
          </p:cNvSpPr>
          <p:nvPr/>
        </p:nvSpPr>
        <p:spPr bwMode="auto">
          <a:xfrm>
            <a:off x="7259638" y="5599978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94" name="Rectangle 122"/>
          <p:cNvSpPr>
            <a:spLocks noChangeArrowheads="1"/>
          </p:cNvSpPr>
          <p:nvPr/>
        </p:nvSpPr>
        <p:spPr bwMode="auto">
          <a:xfrm>
            <a:off x="7024688" y="5209453"/>
            <a:ext cx="661987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95" name="Rectangle 123"/>
          <p:cNvSpPr>
            <a:spLocks noChangeArrowheads="1"/>
          </p:cNvSpPr>
          <p:nvPr/>
        </p:nvSpPr>
        <p:spPr bwMode="auto">
          <a:xfrm>
            <a:off x="7259638" y="5253903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96" name="Rectangle 124"/>
          <p:cNvSpPr>
            <a:spLocks noChangeArrowheads="1"/>
          </p:cNvSpPr>
          <p:nvPr/>
        </p:nvSpPr>
        <p:spPr bwMode="auto">
          <a:xfrm>
            <a:off x="7024688" y="4863378"/>
            <a:ext cx="661987" cy="239712"/>
          </a:xfrm>
          <a:prstGeom prst="rect">
            <a:avLst/>
          </a:prstGeom>
          <a:solidFill>
            <a:srgbClr val="FF0000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97" name="Rectangle 125"/>
          <p:cNvSpPr>
            <a:spLocks noChangeArrowheads="1"/>
          </p:cNvSpPr>
          <p:nvPr/>
        </p:nvSpPr>
        <p:spPr bwMode="auto">
          <a:xfrm>
            <a:off x="7259638" y="4907828"/>
            <a:ext cx="133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FFFFFF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SP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7998" name="Rectangle 126"/>
          <p:cNvSpPr>
            <a:spLocks noChangeArrowheads="1"/>
          </p:cNvSpPr>
          <p:nvPr/>
        </p:nvSpPr>
        <p:spPr bwMode="auto">
          <a:xfrm>
            <a:off x="7791450" y="4884015"/>
            <a:ext cx="393700" cy="1182688"/>
          </a:xfrm>
          <a:prstGeom prst="rect">
            <a:avLst/>
          </a:prstGeom>
          <a:solidFill>
            <a:srgbClr val="FA9EEC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7999" name="Rectangle 127"/>
          <p:cNvSpPr>
            <a:spLocks noChangeArrowheads="1"/>
          </p:cNvSpPr>
          <p:nvPr/>
        </p:nvSpPr>
        <p:spPr bwMode="auto">
          <a:xfrm>
            <a:off x="7856538" y="5438053"/>
            <a:ext cx="21480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SFU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8000" name="Rectangle 128"/>
          <p:cNvSpPr>
            <a:spLocks noChangeArrowheads="1"/>
          </p:cNvSpPr>
          <p:nvPr/>
        </p:nvSpPr>
        <p:spPr bwMode="auto">
          <a:xfrm>
            <a:off x="5719763" y="4158528"/>
            <a:ext cx="2398712" cy="241300"/>
          </a:xfrm>
          <a:prstGeom prst="rect">
            <a:avLst/>
          </a:prstGeom>
          <a:solidFill>
            <a:srgbClr val="FFFF99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8001" name="Rectangle 129"/>
          <p:cNvSpPr>
            <a:spLocks noChangeArrowheads="1"/>
          </p:cNvSpPr>
          <p:nvPr/>
        </p:nvSpPr>
        <p:spPr bwMode="auto">
          <a:xfrm>
            <a:off x="6089650" y="4204565"/>
            <a:ext cx="147476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Instruction Fetch/Dispatch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8002" name="Rectangle 130"/>
          <p:cNvSpPr>
            <a:spLocks noChangeArrowheads="1"/>
          </p:cNvSpPr>
          <p:nvPr/>
        </p:nvSpPr>
        <p:spPr bwMode="auto">
          <a:xfrm>
            <a:off x="5718175" y="3858490"/>
            <a:ext cx="2387600" cy="198438"/>
          </a:xfrm>
          <a:prstGeom prst="rect">
            <a:avLst/>
          </a:prstGeom>
          <a:solidFill>
            <a:srgbClr val="4D92E6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8003" name="Rectangle 131"/>
          <p:cNvSpPr>
            <a:spLocks noChangeArrowheads="1"/>
          </p:cNvSpPr>
          <p:nvPr/>
        </p:nvSpPr>
        <p:spPr bwMode="auto">
          <a:xfrm>
            <a:off x="6392863" y="3858490"/>
            <a:ext cx="76302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Instruction L1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8004" name="Rectangle 132"/>
          <p:cNvSpPr>
            <a:spLocks noChangeArrowheads="1"/>
          </p:cNvSpPr>
          <p:nvPr/>
        </p:nvSpPr>
        <p:spPr bwMode="auto">
          <a:xfrm>
            <a:off x="6011863" y="3629890"/>
            <a:ext cx="156247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2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Streaming Multiprocessor</a:t>
            </a:r>
            <a:endParaRPr lang="en-US" altLang="zh-TW" sz="12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208005" name="Rectangle 133"/>
          <p:cNvSpPr>
            <a:spLocks noChangeArrowheads="1"/>
          </p:cNvSpPr>
          <p:nvPr/>
        </p:nvSpPr>
        <p:spPr bwMode="auto">
          <a:xfrm>
            <a:off x="5729288" y="4530003"/>
            <a:ext cx="2398712" cy="241300"/>
          </a:xfrm>
          <a:prstGeom prst="rect">
            <a:avLst/>
          </a:prstGeom>
          <a:solidFill>
            <a:schemeClr val="folHlink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8006" name="Rectangle 134"/>
          <p:cNvSpPr>
            <a:spLocks noChangeArrowheads="1"/>
          </p:cNvSpPr>
          <p:nvPr/>
        </p:nvSpPr>
        <p:spPr bwMode="auto">
          <a:xfrm>
            <a:off x="6392863" y="4576040"/>
            <a:ext cx="897682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100" b="1" dirty="0">
                <a:solidFill>
                  <a:srgbClr val="000000"/>
                </a:solidFill>
                <a:latin typeface="Calibri Light" panose="020F0302020204030204" pitchFamily="34" charset="0"/>
                <a:ea typeface="PMingLiU" pitchFamily="18" charset="-120"/>
                <a:cs typeface="Calibri Light" panose="020F0302020204030204" pitchFamily="34" charset="0"/>
              </a:rPr>
              <a:t>Shared Memory</a:t>
            </a:r>
            <a:endParaRPr lang="en-US" altLang="zh-TW" sz="2000" dirty="0">
              <a:latin typeface="Calibri Light" panose="020F0302020204030204" pitchFamily="34" charset="0"/>
              <a:ea typeface="PMingLiU" pitchFamily="18" charset="-12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A867F-BCA1-6668-7458-0888BEF3E0F7}"/>
              </a:ext>
            </a:extLst>
          </p:cNvPr>
          <p:cNvSpPr txBox="1"/>
          <p:nvPr/>
        </p:nvSpPr>
        <p:spPr>
          <a:xfrm>
            <a:off x="5641975" y="6324744"/>
            <a:ext cx="280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SFU: Special Functional Unit</a:t>
            </a:r>
          </a:p>
        </p:txBody>
      </p:sp>
    </p:spTree>
    <p:extLst>
      <p:ext uri="{BB962C8B-B14F-4D97-AF65-F5344CB8AC3E}">
        <p14:creationId xmlns:p14="http://schemas.microsoft.com/office/powerpoint/2010/main" val="41334070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AB70-E83F-C0C0-5865-DDB3B8E0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D348-E173-F052-A2FE-B4042E73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Warps: liquid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188A7-582C-7199-CFFD-6211F4DDD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3238" y="2760702"/>
            <a:ext cx="8737524" cy="36459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2000" dirty="0"/>
              <a:t>Thread divergence</a:t>
            </a:r>
            <a:r>
              <a:rPr lang="en-US" sz="2000" dirty="0">
                <a:solidFill>
                  <a:schemeClr val="tx1"/>
                </a:solidFill>
              </a:rPr>
              <a:t>: at conditional, threads in given warp may follow different paths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Correctness: control paths executed serially one at a time by relevant 		subset of threads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Performance: best if all threads </a:t>
            </a:r>
            <a:r>
              <a:rPr lang="en-US" sz="2000" i="1" dirty="0">
                <a:solidFill>
                  <a:schemeClr val="tx1"/>
                </a:solidFill>
              </a:rPr>
              <a:t>in warp </a:t>
            </a:r>
            <a:r>
              <a:rPr lang="en-US" sz="2000" dirty="0">
                <a:solidFill>
                  <a:schemeClr val="tx1"/>
                </a:solidFill>
              </a:rPr>
              <a:t>follow same path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2000" dirty="0"/>
              <a:t>Load/store</a:t>
            </a:r>
            <a:r>
              <a:rPr lang="en-US" sz="2000" dirty="0">
                <a:solidFill>
                  <a:schemeClr val="tx1"/>
                </a:solidFill>
              </a:rPr>
              <a:t>: each thread in warp will usually have different addresses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Correctness: hardware can perform scatter/gather to global memory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Performance: better if there is spatial locality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/>
              <a:t>Performance:</a:t>
            </a:r>
            <a:r>
              <a:rPr lang="en-US" sz="2000" dirty="0">
                <a:solidFill>
                  <a:schemeClr val="tx1"/>
                </a:solidFill>
              </a:rPr>
              <a:t> “think like a vector”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C42A3E-EE74-8235-0F37-0E2760AF2BE1}"/>
              </a:ext>
            </a:extLst>
          </p:cNvPr>
          <p:cNvSpPr/>
          <p:nvPr/>
        </p:nvSpPr>
        <p:spPr>
          <a:xfrm>
            <a:off x="17222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583A19-F46C-794C-6B72-6FB3D3C79F68}"/>
              </a:ext>
            </a:extLst>
          </p:cNvPr>
          <p:cNvSpPr/>
          <p:nvPr/>
        </p:nvSpPr>
        <p:spPr>
          <a:xfrm>
            <a:off x="2041125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3223C2-4DDB-1EB7-878A-335BECC0B54E}"/>
              </a:ext>
            </a:extLst>
          </p:cNvPr>
          <p:cNvSpPr/>
          <p:nvPr/>
        </p:nvSpPr>
        <p:spPr>
          <a:xfrm>
            <a:off x="24080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6DE364B-2CF2-8BA3-4637-84D655EA0BE6}"/>
              </a:ext>
            </a:extLst>
          </p:cNvPr>
          <p:cNvSpPr/>
          <p:nvPr/>
        </p:nvSpPr>
        <p:spPr>
          <a:xfrm>
            <a:off x="297180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C1D145-C45B-B8C9-E996-081BC78598C0}"/>
              </a:ext>
            </a:extLst>
          </p:cNvPr>
          <p:cNvSpPr/>
          <p:nvPr/>
        </p:nvSpPr>
        <p:spPr>
          <a:xfrm>
            <a:off x="37175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3DE164-C5AF-0657-56CC-B3022963E46F}"/>
              </a:ext>
            </a:extLst>
          </p:cNvPr>
          <p:cNvSpPr/>
          <p:nvPr/>
        </p:nvSpPr>
        <p:spPr>
          <a:xfrm>
            <a:off x="403641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5F9F9-7088-F13F-AFEA-D0725ACDD33E}"/>
              </a:ext>
            </a:extLst>
          </p:cNvPr>
          <p:cNvSpPr/>
          <p:nvPr/>
        </p:nvSpPr>
        <p:spPr>
          <a:xfrm>
            <a:off x="44033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69C998-7116-41D3-0C57-A6738389BDFD}"/>
              </a:ext>
            </a:extLst>
          </p:cNvPr>
          <p:cNvSpPr/>
          <p:nvPr/>
        </p:nvSpPr>
        <p:spPr>
          <a:xfrm>
            <a:off x="4912216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56DACE-2F12-6F98-6DF6-FAA64D5B9C0D}"/>
              </a:ext>
            </a:extLst>
          </p:cNvPr>
          <p:cNvSpPr/>
          <p:nvPr/>
        </p:nvSpPr>
        <p:spPr>
          <a:xfrm>
            <a:off x="57962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4EAFF2-D301-5717-ED64-B6EEF7798870}"/>
              </a:ext>
            </a:extLst>
          </p:cNvPr>
          <p:cNvSpPr/>
          <p:nvPr/>
        </p:nvSpPr>
        <p:spPr>
          <a:xfrm>
            <a:off x="6115141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3F5C36D-5D53-4526-5836-CB464FB97368}"/>
              </a:ext>
            </a:extLst>
          </p:cNvPr>
          <p:cNvSpPr/>
          <p:nvPr/>
        </p:nvSpPr>
        <p:spPr>
          <a:xfrm>
            <a:off x="64820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EC30614-28CF-CF1F-29F7-543A45151DEA}"/>
              </a:ext>
            </a:extLst>
          </p:cNvPr>
          <p:cNvSpPr/>
          <p:nvPr/>
        </p:nvSpPr>
        <p:spPr>
          <a:xfrm>
            <a:off x="6969616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5C456B-6CB4-266F-9A31-4AF88906D2F5}"/>
              </a:ext>
            </a:extLst>
          </p:cNvPr>
          <p:cNvSpPr/>
          <p:nvPr/>
        </p:nvSpPr>
        <p:spPr>
          <a:xfrm>
            <a:off x="1605053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730ED-5C1B-855A-D6E2-37C0587B0924}"/>
              </a:ext>
            </a:extLst>
          </p:cNvPr>
          <p:cNvSpPr/>
          <p:nvPr/>
        </p:nvSpPr>
        <p:spPr>
          <a:xfrm>
            <a:off x="3576628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B6D6CA-9B0F-1E17-10EF-7C9EBDD5D628}"/>
              </a:ext>
            </a:extLst>
          </p:cNvPr>
          <p:cNvSpPr/>
          <p:nvPr/>
        </p:nvSpPr>
        <p:spPr>
          <a:xfrm>
            <a:off x="5689100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28DCD7-1BA8-8D28-9D47-0EF652CC87AB}"/>
              </a:ext>
            </a:extLst>
          </p:cNvPr>
          <p:cNvSpPr txBox="1"/>
          <p:nvPr/>
        </p:nvSpPr>
        <p:spPr>
          <a:xfrm>
            <a:off x="2520552" y="160937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02BA0C-720A-0430-5D58-B72E09328D42}"/>
              </a:ext>
            </a:extLst>
          </p:cNvPr>
          <p:cNvSpPr txBox="1"/>
          <p:nvPr/>
        </p:nvSpPr>
        <p:spPr>
          <a:xfrm>
            <a:off x="45720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B56D3E-0573-C3AD-289C-AF9DF80E01FC}"/>
              </a:ext>
            </a:extLst>
          </p:cNvPr>
          <p:cNvSpPr txBox="1"/>
          <p:nvPr/>
        </p:nvSpPr>
        <p:spPr>
          <a:xfrm>
            <a:off x="66294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F72443-DD45-50C5-45F3-7890C8B235B1}"/>
              </a:ext>
            </a:extLst>
          </p:cNvPr>
          <p:cNvSpPr txBox="1"/>
          <p:nvPr/>
        </p:nvSpPr>
        <p:spPr>
          <a:xfrm>
            <a:off x="1454184" y="103216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120EBA-DEE6-C783-C443-8FF7D23BC0E1}"/>
              </a:ext>
            </a:extLst>
          </p:cNvPr>
          <p:cNvSpPr txBox="1"/>
          <p:nvPr/>
        </p:nvSpPr>
        <p:spPr>
          <a:xfrm>
            <a:off x="3494184" y="102754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F989EB-EDCE-0384-ACA8-0E2CFE647E2B}"/>
              </a:ext>
            </a:extLst>
          </p:cNvPr>
          <p:cNvSpPr txBox="1"/>
          <p:nvPr/>
        </p:nvSpPr>
        <p:spPr>
          <a:xfrm>
            <a:off x="5584543" y="99060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Warp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B11F3C-1FFA-DEDE-5E44-9AD4FB6AE944}"/>
              </a:ext>
            </a:extLst>
          </p:cNvPr>
          <p:cNvSpPr txBox="1"/>
          <p:nvPr/>
        </p:nvSpPr>
        <p:spPr>
          <a:xfrm>
            <a:off x="1898146" y="1990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C8572D-7927-2D2C-4B18-F26BB61E6823}"/>
              </a:ext>
            </a:extLst>
          </p:cNvPr>
          <p:cNvSpPr txBox="1"/>
          <p:nvPr/>
        </p:nvSpPr>
        <p:spPr>
          <a:xfrm>
            <a:off x="3869416" y="19904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4A8533-9AD4-D95B-465B-FB0F8060C31F}"/>
              </a:ext>
            </a:extLst>
          </p:cNvPr>
          <p:cNvSpPr txBox="1"/>
          <p:nvPr/>
        </p:nvSpPr>
        <p:spPr>
          <a:xfrm>
            <a:off x="2199527" y="1981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C9066C-FD2F-4C9D-B4AC-D499806C4B17}"/>
              </a:ext>
            </a:extLst>
          </p:cNvPr>
          <p:cNvSpPr txBox="1"/>
          <p:nvPr/>
        </p:nvSpPr>
        <p:spPr>
          <a:xfrm>
            <a:off x="4180750" y="19788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40D1D7-2B3E-5B48-3867-EEAC5E63D708}"/>
              </a:ext>
            </a:extLst>
          </p:cNvPr>
          <p:cNvSpPr txBox="1"/>
          <p:nvPr/>
        </p:nvSpPr>
        <p:spPr>
          <a:xfrm>
            <a:off x="2548604" y="19787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AF6480-3412-2D11-500D-3569E6FFC254}"/>
              </a:ext>
            </a:extLst>
          </p:cNvPr>
          <p:cNvSpPr txBox="1"/>
          <p:nvPr/>
        </p:nvSpPr>
        <p:spPr>
          <a:xfrm>
            <a:off x="5333139" y="15977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CA4DE-A7D0-03B7-3326-73A83C6E9446}"/>
              </a:ext>
            </a:extLst>
          </p:cNvPr>
          <p:cNvSpPr txBox="1"/>
          <p:nvPr/>
        </p:nvSpPr>
        <p:spPr>
          <a:xfrm>
            <a:off x="2825927" y="19674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A792-CA77-B8FE-1AC5-489FFC32BF37}"/>
              </a:ext>
            </a:extLst>
          </p:cNvPr>
          <p:cNvSpPr txBox="1"/>
          <p:nvPr/>
        </p:nvSpPr>
        <p:spPr>
          <a:xfrm>
            <a:off x="4743776" y="19718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117626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8B13CE-C32C-4124-9B51-260F3B572C5B}" type="slidenum">
              <a:rPr lang="en-US"/>
              <a:pPr/>
              <a:t>28</a:t>
            </a:fld>
            <a:endParaRPr lang="en-US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u="sng" dirty="0"/>
              <a:t>Avoiding thread divergence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47244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/>
              <a:t>Example with divergence: 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000" dirty="0"/>
              <a:t>i</a:t>
            </a:r>
            <a:r>
              <a:rPr lang="en-US" sz="2000" dirty="0">
                <a:latin typeface="Calibri Light" panose="020F0302020204030204" pitchFamily="34" charset="0"/>
              </a:rPr>
              <a:t>f (</a:t>
            </a:r>
            <a:r>
              <a:rPr lang="en-US" sz="2000" dirty="0" err="1">
                <a:latin typeface="Calibri Light" panose="020F0302020204030204" pitchFamily="34" charset="0"/>
              </a:rPr>
              <a:t>threadIdx.x</a:t>
            </a:r>
            <a:r>
              <a:rPr lang="en-US" sz="2000" dirty="0">
                <a:latin typeface="Calibri Light" panose="020F0302020204030204" pitchFamily="34" charset="0"/>
              </a:rPr>
              <a:t> &gt; 2) { }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000" dirty="0"/>
              <a:t>This creates two different control flow paths for threads 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000" dirty="0"/>
              <a:t>Threads 0 and 1 in first warp follow different path than rest of the threads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Example without divergence: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100" dirty="0"/>
              <a:t>if (</a:t>
            </a:r>
            <a:r>
              <a:rPr lang="en-US" sz="2100" dirty="0" err="1"/>
              <a:t>threadIdx.x</a:t>
            </a:r>
            <a:r>
              <a:rPr lang="en-US" sz="2100" dirty="0"/>
              <a:t> / WARP_SIZE &gt; 2) { }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100" dirty="0"/>
              <a:t>Also creates two different control paths for threads but threads in first two warps follow the same control flow path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100" dirty="0"/>
              <a:t>Branch granularity is a whole multiple of warp size; all threads in any given warp follow the same path</a:t>
            </a:r>
          </a:p>
          <a:p>
            <a:pPr marL="1089025" lvl="2" indent="0">
              <a:lnSpc>
                <a:spcPct val="80000"/>
              </a:lnSpc>
              <a:buNone/>
            </a:pPr>
            <a:r>
              <a:rPr lang="en-US" sz="2100" dirty="0"/>
              <a:t>Remember: warps that are not scheduled for execution take up space but not execution time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Think like a vector</a:t>
            </a:r>
            <a:br>
              <a:rPr lang="en-US" dirty="0"/>
            </a:br>
            <a:r>
              <a:rPr lang="en-US" dirty="0"/>
              <a:t>	  </a:t>
            </a:r>
            <a:r>
              <a:rPr lang="en-US" sz="2100" dirty="0">
                <a:solidFill>
                  <a:schemeClr val="tx1"/>
                </a:solidFill>
              </a:rPr>
              <a:t>Organize work so that work done by all  threads in given warp is similar</a:t>
            </a:r>
          </a:p>
        </p:txBody>
      </p:sp>
    </p:spTree>
    <p:extLst>
      <p:ext uri="{BB962C8B-B14F-4D97-AF65-F5344CB8AC3E}">
        <p14:creationId xmlns:p14="http://schemas.microsoft.com/office/powerpoint/2010/main" val="18136526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99B4-0934-7A63-94F3-9C5721E7C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E562-1CDB-189E-73C1-6AA115C1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Global memory accesses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DD28-3A7E-61F3-8C11-BD90E1539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9" y="1295400"/>
            <a:ext cx="5780665" cy="5486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/>
              <a:t>Global memory (DRAM) is off-chip </a:t>
            </a:r>
          </a:p>
          <a:p>
            <a:pPr lvl="1"/>
            <a:r>
              <a:rPr lang="en-US" sz="2500" dirty="0"/>
              <a:t>only one address per memory transaction</a:t>
            </a:r>
          </a:p>
          <a:p>
            <a:pPr lvl="1"/>
            <a:r>
              <a:rPr lang="en-US" sz="2500" dirty="0"/>
              <a:t>each load transaction brings some number of aligned, contiguous bytes from memory (call them lines)</a:t>
            </a:r>
          </a:p>
          <a:p>
            <a:pPr lvl="1"/>
            <a:r>
              <a:rPr lang="en-US" sz="2500" dirty="0"/>
              <a:t>hardware automatically combines requests to same line from different threads in warp (coalescing)</a:t>
            </a:r>
          </a:p>
          <a:p>
            <a:pPr lvl="1"/>
            <a:r>
              <a:rPr lang="en-US" sz="2500" dirty="0"/>
              <a:t>multiple lines processed sequentially</a:t>
            </a:r>
          </a:p>
          <a:p>
            <a:pPr lvl="1"/>
            <a:r>
              <a:rPr lang="en-US" sz="2500" dirty="0">
                <a:solidFill>
                  <a:prstClr val="black"/>
                </a:solidFill>
              </a:rPr>
              <a:t>number of memory transactions = number of unique lines required to satisfy requests of all active threads in warp</a:t>
            </a:r>
            <a:endParaRPr lang="en-US" sz="2500" dirty="0"/>
          </a:p>
          <a:p>
            <a:pPr lvl="1"/>
            <a:r>
              <a:rPr lang="en-US" sz="2500" dirty="0"/>
              <a:t>worst case: unaligned scatter/gather to different lines</a:t>
            </a:r>
          </a:p>
          <a:p>
            <a:pPr marL="0" indent="0">
              <a:buNone/>
            </a:pPr>
            <a:r>
              <a:rPr lang="en-US" sz="3600" dirty="0"/>
              <a:t>Optimization: </a:t>
            </a:r>
          </a:p>
          <a:p>
            <a:pPr lvl="1"/>
            <a:r>
              <a:rPr lang="en-US" sz="2500" dirty="0"/>
              <a:t>spatial locality: </a:t>
            </a:r>
            <a:r>
              <a:rPr lang="en-US" sz="2500" dirty="0">
                <a:solidFill>
                  <a:srgbClr val="0070C0"/>
                </a:solidFill>
              </a:rPr>
              <a:t>memory requests from a warp should be contiguous so they can be coalesced </a:t>
            </a:r>
            <a:r>
              <a:rPr lang="en-US" sz="2500" dirty="0"/>
              <a:t>(think like a vector)</a:t>
            </a:r>
          </a:p>
          <a:p>
            <a:pPr lvl="1"/>
            <a:r>
              <a:rPr lang="en-US" sz="2500" dirty="0"/>
              <a:t>(</a:t>
            </a:r>
            <a:r>
              <a:rPr lang="en-US" sz="2500" dirty="0" err="1"/>
              <a:t>eg</a:t>
            </a:r>
            <a:r>
              <a:rPr lang="en-US" sz="2500" dirty="0"/>
              <a:t>) stride-one access </a:t>
            </a:r>
            <a:r>
              <a:rPr lang="en-US" sz="2500" i="1" dirty="0"/>
              <a:t>across </a:t>
            </a:r>
            <a:r>
              <a:rPr lang="en-US" sz="2500" dirty="0"/>
              <a:t>threads in a warp is good</a:t>
            </a:r>
          </a:p>
          <a:p>
            <a:pPr lvl="1"/>
            <a:r>
              <a:rPr lang="en-US" sz="2500" dirty="0"/>
              <a:t>(</a:t>
            </a:r>
            <a:r>
              <a:rPr lang="en-US" sz="2500" dirty="0" err="1"/>
              <a:t>eg</a:t>
            </a:r>
            <a:r>
              <a:rPr lang="en-US" sz="2500" dirty="0"/>
              <a:t>) use structs of arrays rather than array of structs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9B71D-4E8D-15A4-95F1-A3351F7C1BED}"/>
              </a:ext>
            </a:extLst>
          </p:cNvPr>
          <p:cNvSpPr/>
          <p:nvPr/>
        </p:nvSpPr>
        <p:spPr>
          <a:xfrm>
            <a:off x="6127835" y="1981200"/>
            <a:ext cx="2514600" cy="2360862"/>
          </a:xfrm>
          <a:prstGeom prst="rect">
            <a:avLst/>
          </a:prstGeom>
          <a:solidFill>
            <a:srgbClr val="0070C0">
              <a:alpha val="8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79B93B-D661-D813-0F48-0A42132AED6B}"/>
              </a:ext>
            </a:extLst>
          </p:cNvPr>
          <p:cNvSpPr/>
          <p:nvPr/>
        </p:nvSpPr>
        <p:spPr>
          <a:xfrm>
            <a:off x="6976570" y="3503862"/>
            <a:ext cx="1066800" cy="46022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153605-41E0-D08D-C735-C2C04C3CACA0}"/>
              </a:ext>
            </a:extLst>
          </p:cNvPr>
          <p:cNvSpPr/>
          <p:nvPr/>
        </p:nvSpPr>
        <p:spPr>
          <a:xfrm>
            <a:off x="6827486" y="2289359"/>
            <a:ext cx="1356309" cy="59263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D139DF-7A55-4229-79A4-A32501190518}"/>
              </a:ext>
            </a:extLst>
          </p:cNvPr>
          <p:cNvSpPr txBox="1"/>
          <p:nvPr/>
        </p:nvSpPr>
        <p:spPr>
          <a:xfrm>
            <a:off x="7251962" y="3549309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745A0C-E4FD-BC3F-252B-1185094EA397}"/>
              </a:ext>
            </a:extLst>
          </p:cNvPr>
          <p:cNvSpPr txBox="1"/>
          <p:nvPr/>
        </p:nvSpPr>
        <p:spPr>
          <a:xfrm>
            <a:off x="6851735" y="2284662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Global</a:t>
            </a:r>
          </a:p>
          <a:p>
            <a:pPr algn="ctr"/>
            <a:r>
              <a:rPr lang="en-US" dirty="0"/>
              <a:t>Memory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655816-2933-2F1D-9E0B-82FD7D936119}"/>
              </a:ext>
            </a:extLst>
          </p:cNvPr>
          <p:cNvCxnSpPr>
            <a:cxnSpLocks/>
          </p:cNvCxnSpPr>
          <p:nvPr/>
        </p:nvCxnSpPr>
        <p:spPr>
          <a:xfrm flipV="1">
            <a:off x="7480385" y="2881990"/>
            <a:ext cx="0" cy="598914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395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FE270-3BB3-E8D8-8B3E-B6E27A23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8300E2-6B86-551D-7C67-D34C5A06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6705600" cy="5256791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7B5B9497-5A03-94B4-835E-8CFD1715A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50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GPU architectures are complex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86EBD-0327-9B49-C2E8-2CCAF74156AB}"/>
              </a:ext>
            </a:extLst>
          </p:cNvPr>
          <p:cNvSpPr/>
          <p:nvPr/>
        </p:nvSpPr>
        <p:spPr>
          <a:xfrm>
            <a:off x="1219200" y="1676400"/>
            <a:ext cx="1828800" cy="2895600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43F61-39DA-1B46-3BC3-FEC117350AC8}"/>
              </a:ext>
            </a:extLst>
          </p:cNvPr>
          <p:cNvSpPr/>
          <p:nvPr/>
        </p:nvSpPr>
        <p:spPr>
          <a:xfrm>
            <a:off x="3238500" y="1155450"/>
            <a:ext cx="2628900" cy="4254750"/>
          </a:xfrm>
          <a:prstGeom prst="rect">
            <a:avLst/>
          </a:prstGeom>
          <a:solidFill>
            <a:schemeClr val="accent4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0B510-38CB-2A3D-E873-8F1B218DFA80}"/>
              </a:ext>
            </a:extLst>
          </p:cNvPr>
          <p:cNvSpPr txBox="1"/>
          <p:nvPr/>
        </p:nvSpPr>
        <p:spPr>
          <a:xfrm>
            <a:off x="7004774" y="1732746"/>
            <a:ext cx="2219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Unified L1 cache</a:t>
            </a:r>
          </a:p>
          <a:p>
            <a:r>
              <a:rPr lang="en-US" sz="1400" dirty="0"/>
              <a:t>Shared-memory</a:t>
            </a:r>
          </a:p>
          <a:p>
            <a:r>
              <a:rPr lang="en-US" sz="1400" dirty="0"/>
              <a:t>(software-controlled buffer)</a:t>
            </a:r>
          </a:p>
          <a:p>
            <a:r>
              <a:rPr lang="en-US" sz="1400" dirty="0"/>
              <a:t>Massive register file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1255C18-6776-0C1A-E2AE-D89ADE2CB259}"/>
              </a:ext>
            </a:extLst>
          </p:cNvPr>
          <p:cNvSpPr/>
          <p:nvPr/>
        </p:nvSpPr>
        <p:spPr>
          <a:xfrm>
            <a:off x="4456370" y="1967484"/>
            <a:ext cx="2477830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E4BC891-5A77-96FA-DAF8-019B6569B2F5}"/>
              </a:ext>
            </a:extLst>
          </p:cNvPr>
          <p:cNvSpPr/>
          <p:nvPr/>
        </p:nvSpPr>
        <p:spPr>
          <a:xfrm>
            <a:off x="4950871" y="1076835"/>
            <a:ext cx="2053903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51076-6D52-49B6-31F7-9FD812AD66CE}"/>
              </a:ext>
            </a:extLst>
          </p:cNvPr>
          <p:cNvSpPr txBox="1"/>
          <p:nvPr/>
        </p:nvSpPr>
        <p:spPr>
          <a:xfrm>
            <a:off x="7025566" y="1165262"/>
            <a:ext cx="1312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Global memory</a:t>
            </a:r>
          </a:p>
        </p:txBody>
      </p:sp>
    </p:spTree>
    <p:extLst>
      <p:ext uri="{BB962C8B-B14F-4D97-AF65-F5344CB8AC3E}">
        <p14:creationId xmlns:p14="http://schemas.microsoft.com/office/powerpoint/2010/main" val="426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0"/>
            <a:ext cx="864870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Examples of coalesced memory accesses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1443C-2862-BCDB-94AA-30773046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00200"/>
            <a:ext cx="4222433" cy="9906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DC6BACA-94D4-0671-BD7E-0D4550DF282D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3200400"/>
            <a:ext cx="86487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70C0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</a:b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Warp accesses should have spatial locality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Examples: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 32 threads in warp access contiguous aligned 4-byte words (floats)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	Generates 4 coalesced accesses of 32 bytes each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ii) 4 coalesced accesses even for more complex patterns such 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	Contiguous 4x32 bytes in which some threads access same word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	Threads access some permutation of 4x32 byte segment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5935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065D-78B2-3809-C9CB-71757C84A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F1C252-E9B1-D3A0-6D86-7BF3B636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u="sng" dirty="0"/>
              <a:t>Coalescing: detail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B9778-51D0-6034-4F75-A63206678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Global memory requests from warp can be loads, 	stores or atomics</a:t>
            </a:r>
          </a:p>
          <a:p>
            <a:pPr marL="0" indent="0">
              <a:buNone/>
            </a:pPr>
            <a:r>
              <a:rPr lang="en-US" dirty="0"/>
              <a:t>Two or more threads in warp can specify the 	same address: what should happen?</a:t>
            </a:r>
          </a:p>
          <a:p>
            <a:pPr marL="0" indent="0">
              <a:buNone/>
            </a:pPr>
            <a:r>
              <a:rPr lang="en-US" dirty="0"/>
              <a:t>Load requests to same address: multicast</a:t>
            </a:r>
          </a:p>
          <a:p>
            <a:pPr marL="0" indent="0">
              <a:buNone/>
            </a:pPr>
            <a:r>
              <a:rPr lang="en-US" dirty="0"/>
              <a:t>Stores to same address: one thread will win</a:t>
            </a:r>
          </a:p>
          <a:p>
            <a:pPr marL="0" indent="0">
              <a:buNone/>
            </a:pPr>
            <a:r>
              <a:rPr lang="en-US" dirty="0"/>
              <a:t>Atomics to same address: serialize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48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6837A-F4D4-44D9-8D96-AA3C4F0455C8}" type="slidenum">
              <a:rPr lang="en-US"/>
              <a:pPr/>
              <a:t>32</a:t>
            </a:fld>
            <a:endParaRPr lang="en-US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Example: parallel reduction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Given array of values, reduce them to a single value in parallel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 </a:t>
            </a:r>
          </a:p>
          <a:p>
            <a:pPr marL="974725" lvl="1" indent="-403225"/>
            <a:r>
              <a:rPr lang="en-US" dirty="0"/>
              <a:t>Sum reduction: sum of all values in the array</a:t>
            </a:r>
          </a:p>
          <a:p>
            <a:pPr marL="974725" lvl="1" indent="-403225"/>
            <a:r>
              <a:rPr lang="en-US" dirty="0"/>
              <a:t>Max reduction: maximum of all values in the array</a:t>
            </a:r>
          </a:p>
          <a:p>
            <a:pPr marL="974725" lvl="1" indent="-403225"/>
            <a:endParaRPr lang="en-US" dirty="0"/>
          </a:p>
          <a:p>
            <a:pPr marL="0" indent="0">
              <a:buNone/>
            </a:pPr>
            <a:r>
              <a:rPr lang="en-US" dirty="0"/>
              <a:t>Typical parallel implementation: divide-and-conquer</a:t>
            </a:r>
          </a:p>
          <a:p>
            <a:pPr marL="171450" indent="0">
              <a:buNone/>
            </a:pPr>
            <a:endParaRPr lang="en-US" dirty="0"/>
          </a:p>
          <a:p>
            <a:pPr marL="171450" indent="0">
              <a:buNone/>
            </a:pPr>
            <a:r>
              <a:rPr lang="en-US" dirty="0"/>
              <a:t>GPU implementation</a:t>
            </a:r>
          </a:p>
          <a:p>
            <a:pPr marL="974725" lvl="1" indent="-403225"/>
            <a:r>
              <a:rPr lang="en-US" sz="2900" dirty="0"/>
              <a:t>Avoid thread divergence</a:t>
            </a:r>
          </a:p>
          <a:p>
            <a:pPr marL="974725" lvl="1" indent="-403225"/>
            <a:r>
              <a:rPr lang="en-US" sz="2900" dirty="0"/>
              <a:t>Coalesce global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292273998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25E4C-5ED1-94CB-5BE4-3503AF686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9CEE3-FA6C-3652-B71B-38ADF830F3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6837A-F4D4-44D9-8D96-AA3C4F0455C8}" type="slidenum">
              <a:rPr lang="en-US"/>
              <a:pPr/>
              <a:t>33</a:t>
            </a:fld>
            <a:endParaRPr lang="en-US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27222229-773A-ADCD-FA94-D762471AF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CPU implementation</a:t>
            </a:r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CB84A568-48A2-5132-6012-32AEAA1F1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9155" y="2895600"/>
            <a:ext cx="8229600" cy="3460750"/>
          </a:xfrm>
        </p:spPr>
        <p:txBody>
          <a:bodyPr>
            <a:normAutofit fontScale="92500" lnSpcReduction="20000"/>
          </a:bodyPr>
          <a:lstStyle/>
          <a:p>
            <a:pPr marL="171450" indent="0">
              <a:buNone/>
            </a:pPr>
            <a:r>
              <a:rPr lang="en-US" sz="2400" dirty="0"/>
              <a:t>Small number of threads/cores each with its own cache</a:t>
            </a:r>
          </a:p>
          <a:p>
            <a:pPr marL="171450" indent="0">
              <a:buNone/>
            </a:pPr>
            <a:endParaRPr lang="en-US" sz="2400" dirty="0"/>
          </a:p>
          <a:p>
            <a:pPr marL="171450" indent="0">
              <a:buNone/>
            </a:pPr>
            <a:r>
              <a:rPr lang="en-US" sz="2400" dirty="0"/>
              <a:t>Divide array in contiguous blocks and give each block to one thread</a:t>
            </a:r>
            <a:br>
              <a:rPr lang="en-US" sz="2400" dirty="0"/>
            </a:br>
            <a:r>
              <a:rPr lang="en-US" sz="2400" dirty="0"/>
              <a:t>After each thread is done, it performs an atomic add to a global var</a:t>
            </a:r>
          </a:p>
          <a:p>
            <a:pPr marL="171450" indent="0">
              <a:buNone/>
            </a:pPr>
            <a:endParaRPr lang="en-US" sz="2400" dirty="0"/>
          </a:p>
          <a:p>
            <a:pPr marL="171450" indent="0">
              <a:buNone/>
            </a:pPr>
            <a:r>
              <a:rPr lang="en-US" sz="2400" dirty="0"/>
              <a:t>Exploits spatial locality: stride-1 accesses to cache</a:t>
            </a:r>
          </a:p>
          <a:p>
            <a:pPr marL="171450" indent="0">
              <a:buNone/>
            </a:pPr>
            <a:endParaRPr lang="en-US" sz="2000" dirty="0"/>
          </a:p>
          <a:p>
            <a:pPr marL="171450" indent="0">
              <a:buNone/>
            </a:pPr>
            <a:r>
              <a:rPr lang="en-US" sz="2400" dirty="0"/>
              <a:t>GPU</a:t>
            </a:r>
            <a:br>
              <a:rPr lang="en-US" sz="2400" dirty="0"/>
            </a:br>
            <a:r>
              <a:rPr lang="en-US" sz="2400" dirty="0"/>
              <a:t>   - </a:t>
            </a:r>
            <a:r>
              <a:rPr lang="en-US" sz="2400" dirty="0">
                <a:solidFill>
                  <a:schemeClr val="tx1"/>
                </a:solidFill>
              </a:rPr>
              <a:t>Memory accesses will not be coalesced</a:t>
            </a:r>
          </a:p>
          <a:p>
            <a:pPr marL="17145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  - 1024 threads, so atomic adds will become bottleneck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27015-D728-5199-99A8-0609070E56DE}"/>
              </a:ext>
            </a:extLst>
          </p:cNvPr>
          <p:cNvSpPr txBox="1"/>
          <p:nvPr/>
        </p:nvSpPr>
        <p:spPr>
          <a:xfrm>
            <a:off x="3521103" y="2133600"/>
            <a:ext cx="249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Colors represent threads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5F5F5-592B-BFF1-178B-3EE7D6DF239F}"/>
              </a:ext>
            </a:extLst>
          </p:cNvPr>
          <p:cNvSpPr txBox="1"/>
          <p:nvPr/>
        </p:nvSpPr>
        <p:spPr>
          <a:xfrm>
            <a:off x="217293" y="1475757"/>
            <a:ext cx="127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Array to be </a:t>
            </a:r>
          </a:p>
          <a:p>
            <a:pPr algn="ctr"/>
            <a:r>
              <a:rPr lang="en-US" dirty="0"/>
              <a:t>reduced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69C27F3-9D18-1B6E-33B3-8CA691AD9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499733"/>
              </p:ext>
            </p:extLst>
          </p:nvPr>
        </p:nvGraphicFramePr>
        <p:xfrm>
          <a:off x="1654544" y="1518698"/>
          <a:ext cx="3048003" cy="395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429">
                  <a:extLst>
                    <a:ext uri="{9D8B030D-6E8A-4147-A177-3AD203B41FA5}">
                      <a16:colId xmlns:a16="http://schemas.microsoft.com/office/drawing/2014/main" val="2020685891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657914882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2188997973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665036698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2632827614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5992313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62864508"/>
                    </a:ext>
                  </a:extLst>
                </a:gridCol>
              </a:tblGrid>
              <a:tr h="395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90943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B08C86-16D6-5007-DBFF-2AF86DA30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406853"/>
              </p:ext>
            </p:extLst>
          </p:nvPr>
        </p:nvGraphicFramePr>
        <p:xfrm>
          <a:off x="4702539" y="1516158"/>
          <a:ext cx="3048003" cy="395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429">
                  <a:extLst>
                    <a:ext uri="{9D8B030D-6E8A-4147-A177-3AD203B41FA5}">
                      <a16:colId xmlns:a16="http://schemas.microsoft.com/office/drawing/2014/main" val="2020685891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657914882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2188997973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665036698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2632827614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15992313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val="62864508"/>
                    </a:ext>
                  </a:extLst>
                </a:gridCol>
              </a:tblGrid>
              <a:tr h="395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909434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0C21C1B-F683-A5B3-F24D-FFE2D50E71C4}"/>
              </a:ext>
            </a:extLst>
          </p:cNvPr>
          <p:cNvSpPr/>
          <p:nvPr/>
        </p:nvSpPr>
        <p:spPr>
          <a:xfrm>
            <a:off x="1654544" y="1516159"/>
            <a:ext cx="2155456" cy="393602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4A39F8-A915-AFC0-4FC2-E52C90768CA7}"/>
              </a:ext>
            </a:extLst>
          </p:cNvPr>
          <p:cNvSpPr/>
          <p:nvPr/>
        </p:nvSpPr>
        <p:spPr>
          <a:xfrm>
            <a:off x="3810000" y="1517267"/>
            <a:ext cx="2231657" cy="393601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C08F86-0B3F-B428-AB56-99DA9AF7E151}"/>
              </a:ext>
            </a:extLst>
          </p:cNvPr>
          <p:cNvSpPr/>
          <p:nvPr/>
        </p:nvSpPr>
        <p:spPr>
          <a:xfrm>
            <a:off x="6019800" y="1516159"/>
            <a:ext cx="1730742" cy="393602"/>
          </a:xfrm>
          <a:prstGeom prst="rect">
            <a:avLst/>
          </a:prstGeom>
          <a:solidFill>
            <a:srgbClr val="00B05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2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D700C-06B1-AB13-FC31-0C3DD079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68C788F8-CBB6-D58F-97D3-50DA0750A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GPU implementation</a:t>
            </a:r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DD9A569F-3E04-B19B-CD1F-4351B9313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6425" y="4403617"/>
            <a:ext cx="8229600" cy="2289082"/>
          </a:xfrm>
        </p:spPr>
        <p:txBody>
          <a:bodyPr>
            <a:normAutofit fontScale="70000" lnSpcReduction="20000"/>
          </a:bodyPr>
          <a:lstStyle/>
          <a:p>
            <a:pPr marL="171450" indent="0">
              <a:buNone/>
            </a:pPr>
            <a:r>
              <a:rPr lang="en-US" sz="2400" dirty="0"/>
              <a:t>Large number of threads organized as warps</a:t>
            </a:r>
          </a:p>
          <a:p>
            <a:pPr marL="171450" indent="0">
              <a:buNone/>
            </a:pPr>
            <a:r>
              <a:rPr lang="en-US" sz="2400" dirty="0"/>
              <a:t>Assume array size &lt; 2048 (1024 threads*2)</a:t>
            </a:r>
          </a:p>
          <a:p>
            <a:pPr marL="17145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Divide array in half, update left half with 2 element sums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     Each thread adds 2 elements </a:t>
            </a:r>
          </a:p>
          <a:p>
            <a:pPr marL="17145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     Thread 0 adds elements 0 and 256, thread 2 adds elements 1 and 257, etc.</a:t>
            </a:r>
          </a:p>
          <a:p>
            <a:pPr marL="17145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Recurse</a:t>
            </a:r>
          </a:p>
          <a:p>
            <a:pPr marL="171450" indent="0">
              <a:buNone/>
            </a:pPr>
            <a:r>
              <a:rPr lang="en-US" sz="2400" dirty="0"/>
              <a:t>Global memory coalescing</a:t>
            </a:r>
          </a:p>
          <a:p>
            <a:pPr marL="171450" indent="0">
              <a:buNone/>
            </a:pPr>
            <a:r>
              <a:rPr lang="en-US" sz="2400" dirty="0"/>
              <a:t>As you recurse, entire warps are shut down so thread divergence only in last active warp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94411-7141-E74D-314A-104A3652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70079"/>
            <a:ext cx="3500672" cy="536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01C4-ECB0-E2AD-04F3-E19918301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096" y="1570078"/>
            <a:ext cx="3500672" cy="5364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A786B4-C4C3-BDB3-4DA7-B4F8DB4D19B6}"/>
              </a:ext>
            </a:extLst>
          </p:cNvPr>
          <p:cNvCxnSpPr>
            <a:cxnSpLocks/>
          </p:cNvCxnSpPr>
          <p:nvPr/>
        </p:nvCxnSpPr>
        <p:spPr>
          <a:xfrm>
            <a:off x="4419600" y="1371600"/>
            <a:ext cx="0" cy="914400"/>
          </a:xfrm>
          <a:prstGeom prst="lin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EB91138-C5E6-4C4B-02F0-B437032C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602785"/>
            <a:ext cx="1824277" cy="5364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7190E7-20B4-8E61-732E-19FC2BDB8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090" y="3606474"/>
            <a:ext cx="1613650" cy="53279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280DD-394D-BD2E-4ECC-CFDB0F71F0E3}"/>
              </a:ext>
            </a:extLst>
          </p:cNvPr>
          <p:cNvCxnSpPr>
            <a:cxnSpLocks/>
          </p:cNvCxnSpPr>
          <p:nvPr/>
        </p:nvCxnSpPr>
        <p:spPr>
          <a:xfrm>
            <a:off x="2758729" y="3429000"/>
            <a:ext cx="9445" cy="838200"/>
          </a:xfrm>
          <a:prstGeom prst="line">
            <a:avLst/>
          </a:prstGeom>
          <a:ln w="19050"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B556FB-DB76-9753-9036-5FB3CB13036B}"/>
              </a:ext>
            </a:extLst>
          </p:cNvPr>
          <p:cNvCxnSpPr/>
          <p:nvPr/>
        </p:nvCxnSpPr>
        <p:spPr>
          <a:xfrm>
            <a:off x="914400" y="2106559"/>
            <a:ext cx="0" cy="48424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A67CB0-ACBF-FF38-3511-239D9C60328E}"/>
              </a:ext>
            </a:extLst>
          </p:cNvPr>
          <p:cNvCxnSpPr>
            <a:cxnSpLocks/>
          </p:cNvCxnSpPr>
          <p:nvPr/>
        </p:nvCxnSpPr>
        <p:spPr>
          <a:xfrm flipH="1">
            <a:off x="948424" y="2106559"/>
            <a:ext cx="3500672" cy="44294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2A31B1-5F39-768F-E4DE-394DDE614057}"/>
              </a:ext>
            </a:extLst>
          </p:cNvPr>
          <p:cNvCxnSpPr/>
          <p:nvPr/>
        </p:nvCxnSpPr>
        <p:spPr>
          <a:xfrm>
            <a:off x="1600200" y="2133600"/>
            <a:ext cx="0" cy="48424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05048C-8900-DBD6-CF48-206DEE9D7B32}"/>
              </a:ext>
            </a:extLst>
          </p:cNvPr>
          <p:cNvCxnSpPr>
            <a:cxnSpLocks/>
          </p:cNvCxnSpPr>
          <p:nvPr/>
        </p:nvCxnSpPr>
        <p:spPr>
          <a:xfrm flipH="1">
            <a:off x="1634224" y="2133600"/>
            <a:ext cx="3500672" cy="44294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DC7E000-EBAF-3229-6623-98915E94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0800"/>
            <a:ext cx="3500672" cy="53648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D1AA2E3-1E20-3377-34A2-5C6BCA2B8514}"/>
              </a:ext>
            </a:extLst>
          </p:cNvPr>
          <p:cNvCxnSpPr/>
          <p:nvPr/>
        </p:nvCxnSpPr>
        <p:spPr>
          <a:xfrm>
            <a:off x="4313904" y="2106559"/>
            <a:ext cx="0" cy="48424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B8FF7C-9D99-92E7-481F-C369F20DF1A4}"/>
              </a:ext>
            </a:extLst>
          </p:cNvPr>
          <p:cNvCxnSpPr>
            <a:cxnSpLocks/>
          </p:cNvCxnSpPr>
          <p:nvPr/>
        </p:nvCxnSpPr>
        <p:spPr>
          <a:xfrm flipH="1">
            <a:off x="4347928" y="2119347"/>
            <a:ext cx="3601840" cy="43015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58EEFF1-BE3D-5B83-F36A-06AEA9F00B73}"/>
              </a:ext>
            </a:extLst>
          </p:cNvPr>
          <p:cNvSpPr txBox="1"/>
          <p:nvPr/>
        </p:nvSpPr>
        <p:spPr>
          <a:xfrm>
            <a:off x="142328" y="1587284"/>
            <a:ext cx="77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93D06A-B9EB-F217-49FA-F02CF30F3E52}"/>
              </a:ext>
            </a:extLst>
          </p:cNvPr>
          <p:cNvSpPr txBox="1"/>
          <p:nvPr/>
        </p:nvSpPr>
        <p:spPr>
          <a:xfrm>
            <a:off x="142328" y="3546054"/>
            <a:ext cx="77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089DEE-9DAB-A684-73C3-9E3E87373A45}"/>
              </a:ext>
            </a:extLst>
          </p:cNvPr>
          <p:cNvSpPr txBox="1"/>
          <p:nvPr/>
        </p:nvSpPr>
        <p:spPr>
          <a:xfrm>
            <a:off x="822937" y="1186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706F-27FF-B54E-B12D-37A4CA5625A7}"/>
              </a:ext>
            </a:extLst>
          </p:cNvPr>
          <p:cNvSpPr txBox="1"/>
          <p:nvPr/>
        </p:nvSpPr>
        <p:spPr>
          <a:xfrm>
            <a:off x="3913372" y="11798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7FA419-E71B-6C71-26CB-8632A655AB55}"/>
              </a:ext>
            </a:extLst>
          </p:cNvPr>
          <p:cNvSpPr txBox="1"/>
          <p:nvPr/>
        </p:nvSpPr>
        <p:spPr>
          <a:xfrm>
            <a:off x="35353" y="1186201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E87E96-B09B-8682-C58E-DAAB54A94950}"/>
              </a:ext>
            </a:extLst>
          </p:cNvPr>
          <p:cNvSpPr txBox="1"/>
          <p:nvPr/>
        </p:nvSpPr>
        <p:spPr>
          <a:xfrm>
            <a:off x="70706" y="3224984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903038-CECB-199D-E6AC-34E6ABCDFCFB}"/>
              </a:ext>
            </a:extLst>
          </p:cNvPr>
          <p:cNvSpPr txBox="1"/>
          <p:nvPr/>
        </p:nvSpPr>
        <p:spPr>
          <a:xfrm>
            <a:off x="793248" y="32385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362BE2-F9D4-A559-632D-26F91FB6563D}"/>
              </a:ext>
            </a:extLst>
          </p:cNvPr>
          <p:cNvSpPr txBox="1"/>
          <p:nvPr/>
        </p:nvSpPr>
        <p:spPr>
          <a:xfrm>
            <a:off x="2320674" y="322498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767D03-A379-F1CF-8BFF-10778284603A}"/>
              </a:ext>
            </a:extLst>
          </p:cNvPr>
          <p:cNvSpPr txBox="1"/>
          <p:nvPr/>
        </p:nvSpPr>
        <p:spPr>
          <a:xfrm>
            <a:off x="6781800" y="1132538"/>
            <a:ext cx="1653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Array size = 512</a:t>
            </a:r>
          </a:p>
        </p:txBody>
      </p:sp>
    </p:spTree>
    <p:extLst>
      <p:ext uri="{BB962C8B-B14F-4D97-AF65-F5344CB8AC3E}">
        <p14:creationId xmlns:p14="http://schemas.microsoft.com/office/powerpoint/2010/main" val="31722259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9CAA90-155A-4630-8AF4-34D1467DBAC1}" type="slidenum">
              <a:rPr lang="en-US"/>
              <a:pPr/>
              <a:t>35</a:t>
            </a:fld>
            <a:endParaRPr lang="en-US"/>
          </a:p>
        </p:txBody>
      </p:sp>
      <p:sp>
        <p:nvSpPr>
          <p:cNvPr id="328783" name="Rectangle 79"/>
          <p:cNvSpPr>
            <a:spLocks noChangeArrowheads="1"/>
          </p:cNvSpPr>
          <p:nvPr/>
        </p:nvSpPr>
        <p:spPr bwMode="auto">
          <a:xfrm>
            <a:off x="685800" y="1447800"/>
            <a:ext cx="685800" cy="4572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328784" name="Text Box 80"/>
          <p:cNvSpPr txBox="1">
            <a:spLocks noChangeArrowheads="1"/>
          </p:cNvSpPr>
          <p:nvPr/>
        </p:nvSpPr>
        <p:spPr bwMode="auto">
          <a:xfrm>
            <a:off x="609600" y="1066800"/>
            <a:ext cx="8216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Thread 0</a:t>
            </a: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43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Last steps of recursion</a:t>
            </a: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6858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</a:t>
            </a:r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3716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28709" name="Rectangle 5"/>
          <p:cNvSpPr>
            <a:spLocks noChangeArrowheads="1"/>
          </p:cNvSpPr>
          <p:nvPr/>
        </p:nvSpPr>
        <p:spPr bwMode="auto">
          <a:xfrm>
            <a:off x="20574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28710" name="Rectangle 6"/>
          <p:cNvSpPr>
            <a:spLocks noChangeArrowheads="1"/>
          </p:cNvSpPr>
          <p:nvPr/>
        </p:nvSpPr>
        <p:spPr bwMode="auto">
          <a:xfrm>
            <a:off x="27432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28711" name="Rectangle 7"/>
          <p:cNvSpPr>
            <a:spLocks noChangeArrowheads="1"/>
          </p:cNvSpPr>
          <p:nvPr/>
        </p:nvSpPr>
        <p:spPr bwMode="auto">
          <a:xfrm>
            <a:off x="34290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328712" name="Rectangle 8"/>
          <p:cNvSpPr>
            <a:spLocks noChangeArrowheads="1"/>
          </p:cNvSpPr>
          <p:nvPr/>
        </p:nvSpPr>
        <p:spPr bwMode="auto">
          <a:xfrm>
            <a:off x="41148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13</a:t>
            </a:r>
          </a:p>
        </p:txBody>
      </p:sp>
      <p:sp>
        <p:nvSpPr>
          <p:cNvPr id="328713" name="Rectangle 9"/>
          <p:cNvSpPr>
            <a:spLocks noChangeArrowheads="1"/>
          </p:cNvSpPr>
          <p:nvPr/>
        </p:nvSpPr>
        <p:spPr bwMode="auto">
          <a:xfrm>
            <a:off x="54864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15</a:t>
            </a:r>
          </a:p>
        </p:txBody>
      </p:sp>
      <p:sp>
        <p:nvSpPr>
          <p:cNvPr id="328714" name="Rectangle 10"/>
          <p:cNvSpPr>
            <a:spLocks noChangeArrowheads="1"/>
          </p:cNvSpPr>
          <p:nvPr/>
        </p:nvSpPr>
        <p:spPr bwMode="auto">
          <a:xfrm>
            <a:off x="48006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14</a:t>
            </a:r>
          </a:p>
        </p:txBody>
      </p:sp>
      <p:sp>
        <p:nvSpPr>
          <p:cNvPr id="328715" name="Rectangle 11"/>
          <p:cNvSpPr>
            <a:spLocks noChangeArrowheads="1"/>
          </p:cNvSpPr>
          <p:nvPr/>
        </p:nvSpPr>
        <p:spPr bwMode="auto">
          <a:xfrm>
            <a:off x="75438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18</a:t>
            </a:r>
          </a:p>
        </p:txBody>
      </p:sp>
      <p:sp>
        <p:nvSpPr>
          <p:cNvPr id="328716" name="Rectangle 12"/>
          <p:cNvSpPr>
            <a:spLocks noChangeArrowheads="1"/>
          </p:cNvSpPr>
          <p:nvPr/>
        </p:nvSpPr>
        <p:spPr bwMode="auto">
          <a:xfrm>
            <a:off x="68580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17</a:t>
            </a:r>
          </a:p>
        </p:txBody>
      </p:sp>
      <p:sp>
        <p:nvSpPr>
          <p:cNvPr id="328717" name="Rectangle 13"/>
          <p:cNvSpPr>
            <a:spLocks noChangeArrowheads="1"/>
          </p:cNvSpPr>
          <p:nvPr/>
        </p:nvSpPr>
        <p:spPr bwMode="auto">
          <a:xfrm>
            <a:off x="61722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16</a:t>
            </a:r>
          </a:p>
        </p:txBody>
      </p:sp>
      <p:sp>
        <p:nvSpPr>
          <p:cNvPr id="328718" name="Rectangle 14"/>
          <p:cNvSpPr>
            <a:spLocks noChangeArrowheads="1"/>
          </p:cNvSpPr>
          <p:nvPr/>
        </p:nvSpPr>
        <p:spPr bwMode="auto">
          <a:xfrm>
            <a:off x="8229600" y="19050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19</a:t>
            </a:r>
          </a:p>
        </p:txBody>
      </p:sp>
      <p:sp>
        <p:nvSpPr>
          <p:cNvPr id="328719" name="Rectangle 15"/>
          <p:cNvSpPr>
            <a:spLocks noChangeArrowheads="1"/>
          </p:cNvSpPr>
          <p:nvPr/>
        </p:nvSpPr>
        <p:spPr bwMode="auto">
          <a:xfrm>
            <a:off x="6858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0+16</a:t>
            </a:r>
          </a:p>
        </p:txBody>
      </p:sp>
      <p:sp>
        <p:nvSpPr>
          <p:cNvPr id="328720" name="Rectangle 16"/>
          <p:cNvSpPr>
            <a:spLocks noChangeArrowheads="1"/>
          </p:cNvSpPr>
          <p:nvPr/>
        </p:nvSpPr>
        <p:spPr bwMode="auto">
          <a:xfrm>
            <a:off x="13716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1" name="Rectangle 17"/>
          <p:cNvSpPr>
            <a:spLocks noChangeArrowheads="1"/>
          </p:cNvSpPr>
          <p:nvPr/>
        </p:nvSpPr>
        <p:spPr bwMode="auto">
          <a:xfrm>
            <a:off x="20574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2" name="Rectangle 18"/>
          <p:cNvSpPr>
            <a:spLocks noChangeArrowheads="1"/>
          </p:cNvSpPr>
          <p:nvPr/>
        </p:nvSpPr>
        <p:spPr bwMode="auto">
          <a:xfrm>
            <a:off x="27432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3" name="Rectangle 19"/>
          <p:cNvSpPr>
            <a:spLocks noChangeArrowheads="1"/>
          </p:cNvSpPr>
          <p:nvPr/>
        </p:nvSpPr>
        <p:spPr bwMode="auto">
          <a:xfrm>
            <a:off x="34290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4" name="Rectangle 20"/>
          <p:cNvSpPr>
            <a:spLocks noChangeArrowheads="1"/>
          </p:cNvSpPr>
          <p:nvPr/>
        </p:nvSpPr>
        <p:spPr bwMode="auto">
          <a:xfrm>
            <a:off x="41148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5" name="Rectangle 21"/>
          <p:cNvSpPr>
            <a:spLocks noChangeArrowheads="1"/>
          </p:cNvSpPr>
          <p:nvPr/>
        </p:nvSpPr>
        <p:spPr bwMode="auto">
          <a:xfrm>
            <a:off x="54864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15+31</a:t>
            </a:r>
          </a:p>
        </p:txBody>
      </p:sp>
      <p:sp>
        <p:nvSpPr>
          <p:cNvPr id="328726" name="Rectangle 22"/>
          <p:cNvSpPr>
            <a:spLocks noChangeArrowheads="1"/>
          </p:cNvSpPr>
          <p:nvPr/>
        </p:nvSpPr>
        <p:spPr bwMode="auto">
          <a:xfrm>
            <a:off x="4800600" y="2971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7" name="Rectangle 23"/>
          <p:cNvSpPr>
            <a:spLocks noChangeArrowheads="1"/>
          </p:cNvSpPr>
          <p:nvPr/>
        </p:nvSpPr>
        <p:spPr bwMode="auto">
          <a:xfrm>
            <a:off x="75438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8" name="Rectangle 24"/>
          <p:cNvSpPr>
            <a:spLocks noChangeArrowheads="1"/>
          </p:cNvSpPr>
          <p:nvPr/>
        </p:nvSpPr>
        <p:spPr bwMode="auto">
          <a:xfrm>
            <a:off x="68580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29" name="Rectangle 25"/>
          <p:cNvSpPr>
            <a:spLocks noChangeArrowheads="1"/>
          </p:cNvSpPr>
          <p:nvPr/>
        </p:nvSpPr>
        <p:spPr bwMode="auto">
          <a:xfrm>
            <a:off x="61722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0" name="Rectangle 26"/>
          <p:cNvSpPr>
            <a:spLocks noChangeArrowheads="1"/>
          </p:cNvSpPr>
          <p:nvPr/>
        </p:nvSpPr>
        <p:spPr bwMode="auto">
          <a:xfrm>
            <a:off x="82296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1" name="Rectangle 27"/>
          <p:cNvSpPr>
            <a:spLocks noChangeArrowheads="1"/>
          </p:cNvSpPr>
          <p:nvPr/>
        </p:nvSpPr>
        <p:spPr bwMode="auto">
          <a:xfrm>
            <a:off x="6858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2" name="Rectangle 28"/>
          <p:cNvSpPr>
            <a:spLocks noChangeArrowheads="1"/>
          </p:cNvSpPr>
          <p:nvPr/>
        </p:nvSpPr>
        <p:spPr bwMode="auto">
          <a:xfrm>
            <a:off x="1371600" y="4114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3" name="Rectangle 29"/>
          <p:cNvSpPr>
            <a:spLocks noChangeArrowheads="1"/>
          </p:cNvSpPr>
          <p:nvPr/>
        </p:nvSpPr>
        <p:spPr bwMode="auto">
          <a:xfrm>
            <a:off x="2057400" y="4114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4" name="Rectangle 30"/>
          <p:cNvSpPr>
            <a:spLocks noChangeArrowheads="1"/>
          </p:cNvSpPr>
          <p:nvPr/>
        </p:nvSpPr>
        <p:spPr bwMode="auto">
          <a:xfrm>
            <a:off x="2743200" y="4114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5" name="Rectangle 31"/>
          <p:cNvSpPr>
            <a:spLocks noChangeArrowheads="1"/>
          </p:cNvSpPr>
          <p:nvPr/>
        </p:nvSpPr>
        <p:spPr bwMode="auto">
          <a:xfrm>
            <a:off x="34290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6" name="Rectangle 32"/>
          <p:cNvSpPr>
            <a:spLocks noChangeArrowheads="1"/>
          </p:cNvSpPr>
          <p:nvPr/>
        </p:nvSpPr>
        <p:spPr bwMode="auto">
          <a:xfrm>
            <a:off x="4114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7" name="Rectangle 33"/>
          <p:cNvSpPr>
            <a:spLocks noChangeArrowheads="1"/>
          </p:cNvSpPr>
          <p:nvPr/>
        </p:nvSpPr>
        <p:spPr bwMode="auto">
          <a:xfrm>
            <a:off x="54864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8" name="Rectangle 34"/>
          <p:cNvSpPr>
            <a:spLocks noChangeArrowheads="1"/>
          </p:cNvSpPr>
          <p:nvPr/>
        </p:nvSpPr>
        <p:spPr bwMode="auto">
          <a:xfrm>
            <a:off x="4800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39" name="Rectangle 35"/>
          <p:cNvSpPr>
            <a:spLocks noChangeArrowheads="1"/>
          </p:cNvSpPr>
          <p:nvPr/>
        </p:nvSpPr>
        <p:spPr bwMode="auto">
          <a:xfrm>
            <a:off x="7543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0" name="Rectangle 36"/>
          <p:cNvSpPr>
            <a:spLocks noChangeArrowheads="1"/>
          </p:cNvSpPr>
          <p:nvPr/>
        </p:nvSpPr>
        <p:spPr bwMode="auto">
          <a:xfrm>
            <a:off x="68580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1" name="Rectangle 37"/>
          <p:cNvSpPr>
            <a:spLocks noChangeArrowheads="1"/>
          </p:cNvSpPr>
          <p:nvPr/>
        </p:nvSpPr>
        <p:spPr bwMode="auto">
          <a:xfrm>
            <a:off x="61722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2" name="Rectangle 38"/>
          <p:cNvSpPr>
            <a:spLocks noChangeArrowheads="1"/>
          </p:cNvSpPr>
          <p:nvPr/>
        </p:nvSpPr>
        <p:spPr bwMode="auto">
          <a:xfrm>
            <a:off x="8229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3" name="Rectangle 39"/>
          <p:cNvSpPr>
            <a:spLocks noChangeArrowheads="1"/>
          </p:cNvSpPr>
          <p:nvPr/>
        </p:nvSpPr>
        <p:spPr bwMode="auto">
          <a:xfrm>
            <a:off x="685800" y="5257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4" name="Rectangle 40"/>
          <p:cNvSpPr>
            <a:spLocks noChangeArrowheads="1"/>
          </p:cNvSpPr>
          <p:nvPr/>
        </p:nvSpPr>
        <p:spPr bwMode="auto">
          <a:xfrm>
            <a:off x="1371600" y="5257800"/>
            <a:ext cx="685800" cy="457200"/>
          </a:xfrm>
          <a:prstGeom prst="rect">
            <a:avLst/>
          </a:prstGeom>
          <a:solidFill>
            <a:srgbClr val="FF0000">
              <a:alpha val="5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5" name="Rectangle 41"/>
          <p:cNvSpPr>
            <a:spLocks noChangeArrowheads="1"/>
          </p:cNvSpPr>
          <p:nvPr/>
        </p:nvSpPr>
        <p:spPr bwMode="auto">
          <a:xfrm>
            <a:off x="2057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6" name="Rectangle 42"/>
          <p:cNvSpPr>
            <a:spLocks noChangeArrowheads="1"/>
          </p:cNvSpPr>
          <p:nvPr/>
        </p:nvSpPr>
        <p:spPr bwMode="auto">
          <a:xfrm>
            <a:off x="27432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7" name="Rectangle 43"/>
          <p:cNvSpPr>
            <a:spLocks noChangeArrowheads="1"/>
          </p:cNvSpPr>
          <p:nvPr/>
        </p:nvSpPr>
        <p:spPr bwMode="auto">
          <a:xfrm>
            <a:off x="3429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8" name="Rectangle 44"/>
          <p:cNvSpPr>
            <a:spLocks noChangeArrowheads="1"/>
          </p:cNvSpPr>
          <p:nvPr/>
        </p:nvSpPr>
        <p:spPr bwMode="auto">
          <a:xfrm>
            <a:off x="4114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49" name="Rectangle 45"/>
          <p:cNvSpPr>
            <a:spLocks noChangeArrowheads="1"/>
          </p:cNvSpPr>
          <p:nvPr/>
        </p:nvSpPr>
        <p:spPr bwMode="auto">
          <a:xfrm>
            <a:off x="5486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0" name="Rectangle 46"/>
          <p:cNvSpPr>
            <a:spLocks noChangeArrowheads="1"/>
          </p:cNvSpPr>
          <p:nvPr/>
        </p:nvSpPr>
        <p:spPr bwMode="auto">
          <a:xfrm>
            <a:off x="4800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1" name="Rectangle 47"/>
          <p:cNvSpPr>
            <a:spLocks noChangeArrowheads="1"/>
          </p:cNvSpPr>
          <p:nvPr/>
        </p:nvSpPr>
        <p:spPr bwMode="auto">
          <a:xfrm>
            <a:off x="7543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2" name="Rectangle 48"/>
          <p:cNvSpPr>
            <a:spLocks noChangeArrowheads="1"/>
          </p:cNvSpPr>
          <p:nvPr/>
        </p:nvSpPr>
        <p:spPr bwMode="auto">
          <a:xfrm>
            <a:off x="6858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3" name="Rectangle 49"/>
          <p:cNvSpPr>
            <a:spLocks noChangeArrowheads="1"/>
          </p:cNvSpPr>
          <p:nvPr/>
        </p:nvSpPr>
        <p:spPr bwMode="auto">
          <a:xfrm>
            <a:off x="61722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4" name="Rectangle 50"/>
          <p:cNvSpPr>
            <a:spLocks noChangeArrowheads="1"/>
          </p:cNvSpPr>
          <p:nvPr/>
        </p:nvSpPr>
        <p:spPr bwMode="auto">
          <a:xfrm>
            <a:off x="8229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5" name="Line 51"/>
          <p:cNvSpPr>
            <a:spLocks noChangeShapeType="1"/>
          </p:cNvSpPr>
          <p:nvPr/>
        </p:nvSpPr>
        <p:spPr bwMode="auto">
          <a:xfrm>
            <a:off x="990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6" name="Line 52"/>
          <p:cNvSpPr>
            <a:spLocks noChangeShapeType="1"/>
          </p:cNvSpPr>
          <p:nvPr/>
        </p:nvSpPr>
        <p:spPr bwMode="auto">
          <a:xfrm flipH="1">
            <a:off x="1143000" y="2362200"/>
            <a:ext cx="5181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7" name="Line 53"/>
          <p:cNvSpPr>
            <a:spLocks noChangeShapeType="1"/>
          </p:cNvSpPr>
          <p:nvPr/>
        </p:nvSpPr>
        <p:spPr bwMode="auto">
          <a:xfrm>
            <a:off x="16764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8" name="Line 54"/>
          <p:cNvSpPr>
            <a:spLocks noChangeShapeType="1"/>
          </p:cNvSpPr>
          <p:nvPr/>
        </p:nvSpPr>
        <p:spPr bwMode="auto">
          <a:xfrm flipH="1">
            <a:off x="1752600" y="2362200"/>
            <a:ext cx="5257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59" name="Line 55"/>
          <p:cNvSpPr>
            <a:spLocks noChangeShapeType="1"/>
          </p:cNvSpPr>
          <p:nvPr/>
        </p:nvSpPr>
        <p:spPr bwMode="auto">
          <a:xfrm>
            <a:off x="23622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0" name="Line 56"/>
          <p:cNvSpPr>
            <a:spLocks noChangeShapeType="1"/>
          </p:cNvSpPr>
          <p:nvPr/>
        </p:nvSpPr>
        <p:spPr bwMode="auto">
          <a:xfrm flipH="1">
            <a:off x="2438400" y="2362200"/>
            <a:ext cx="5334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1" name="Line 57"/>
          <p:cNvSpPr>
            <a:spLocks noChangeShapeType="1"/>
          </p:cNvSpPr>
          <p:nvPr/>
        </p:nvSpPr>
        <p:spPr bwMode="auto">
          <a:xfrm>
            <a:off x="30480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2" name="Line 58"/>
          <p:cNvSpPr>
            <a:spLocks noChangeShapeType="1"/>
          </p:cNvSpPr>
          <p:nvPr/>
        </p:nvSpPr>
        <p:spPr bwMode="auto">
          <a:xfrm flipH="1">
            <a:off x="3124200" y="2362200"/>
            <a:ext cx="5334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3" name="Line 59"/>
          <p:cNvSpPr>
            <a:spLocks noChangeShapeType="1"/>
          </p:cNvSpPr>
          <p:nvPr/>
        </p:nvSpPr>
        <p:spPr bwMode="auto">
          <a:xfrm>
            <a:off x="37338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4" name="Line 60"/>
          <p:cNvSpPr>
            <a:spLocks noChangeShapeType="1"/>
          </p:cNvSpPr>
          <p:nvPr/>
        </p:nvSpPr>
        <p:spPr bwMode="auto">
          <a:xfrm flipH="1">
            <a:off x="3886200" y="2362200"/>
            <a:ext cx="5257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5" name="Line 61"/>
          <p:cNvSpPr>
            <a:spLocks noChangeShapeType="1"/>
          </p:cNvSpPr>
          <p:nvPr/>
        </p:nvSpPr>
        <p:spPr bwMode="auto">
          <a:xfrm>
            <a:off x="4419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6" name="Line 62"/>
          <p:cNvSpPr>
            <a:spLocks noChangeShapeType="1"/>
          </p:cNvSpPr>
          <p:nvPr/>
        </p:nvSpPr>
        <p:spPr bwMode="auto">
          <a:xfrm>
            <a:off x="9906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7" name="Line 63"/>
          <p:cNvSpPr>
            <a:spLocks noChangeShapeType="1"/>
          </p:cNvSpPr>
          <p:nvPr/>
        </p:nvSpPr>
        <p:spPr bwMode="auto">
          <a:xfrm flipH="1">
            <a:off x="1143000" y="3429000"/>
            <a:ext cx="2438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8" name="Line 64"/>
          <p:cNvSpPr>
            <a:spLocks noChangeShapeType="1"/>
          </p:cNvSpPr>
          <p:nvPr/>
        </p:nvSpPr>
        <p:spPr bwMode="auto">
          <a:xfrm>
            <a:off x="16764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69" name="Line 65"/>
          <p:cNvSpPr>
            <a:spLocks noChangeShapeType="1"/>
          </p:cNvSpPr>
          <p:nvPr/>
        </p:nvSpPr>
        <p:spPr bwMode="auto">
          <a:xfrm flipH="1">
            <a:off x="1828800" y="3429000"/>
            <a:ext cx="2438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0" name="Line 66"/>
          <p:cNvSpPr>
            <a:spLocks noChangeShapeType="1"/>
          </p:cNvSpPr>
          <p:nvPr/>
        </p:nvSpPr>
        <p:spPr bwMode="auto">
          <a:xfrm>
            <a:off x="9906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1" name="Line 67"/>
          <p:cNvSpPr>
            <a:spLocks noChangeShapeType="1"/>
          </p:cNvSpPr>
          <p:nvPr/>
        </p:nvSpPr>
        <p:spPr bwMode="auto">
          <a:xfrm flipH="1">
            <a:off x="3276600" y="3429000"/>
            <a:ext cx="2514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2" name="Text Box 68"/>
          <p:cNvSpPr txBox="1">
            <a:spLocks noChangeArrowheads="1"/>
          </p:cNvSpPr>
          <p:nvPr/>
        </p:nvSpPr>
        <p:spPr bwMode="auto">
          <a:xfrm>
            <a:off x="381000" y="2971800"/>
            <a:ext cx="301686" cy="3693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28773" name="Text Box 69"/>
          <p:cNvSpPr txBox="1">
            <a:spLocks noChangeArrowheads="1"/>
          </p:cNvSpPr>
          <p:nvPr/>
        </p:nvSpPr>
        <p:spPr bwMode="auto">
          <a:xfrm>
            <a:off x="381000" y="4114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28774" name="Text Box 70"/>
          <p:cNvSpPr txBox="1">
            <a:spLocks noChangeArrowheads="1"/>
          </p:cNvSpPr>
          <p:nvPr/>
        </p:nvSpPr>
        <p:spPr bwMode="auto">
          <a:xfrm>
            <a:off x="381000" y="5257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28775" name="Line 71"/>
          <p:cNvSpPr>
            <a:spLocks noChangeShapeType="1"/>
          </p:cNvSpPr>
          <p:nvPr/>
        </p:nvSpPr>
        <p:spPr bwMode="auto">
          <a:xfrm>
            <a:off x="51054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6" name="Line 72"/>
          <p:cNvSpPr>
            <a:spLocks noChangeShapeType="1"/>
          </p:cNvSpPr>
          <p:nvPr/>
        </p:nvSpPr>
        <p:spPr bwMode="auto">
          <a:xfrm>
            <a:off x="57912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7" name="Line 73"/>
          <p:cNvSpPr>
            <a:spLocks noChangeShapeType="1"/>
          </p:cNvSpPr>
          <p:nvPr/>
        </p:nvSpPr>
        <p:spPr bwMode="auto">
          <a:xfrm>
            <a:off x="23622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8" name="Line 74"/>
          <p:cNvSpPr>
            <a:spLocks noChangeShapeType="1"/>
          </p:cNvSpPr>
          <p:nvPr/>
        </p:nvSpPr>
        <p:spPr bwMode="auto">
          <a:xfrm>
            <a:off x="3048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79" name="Line 75"/>
          <p:cNvSpPr>
            <a:spLocks noChangeShapeType="1"/>
          </p:cNvSpPr>
          <p:nvPr/>
        </p:nvSpPr>
        <p:spPr bwMode="auto">
          <a:xfrm flipH="1">
            <a:off x="2590800" y="3429000"/>
            <a:ext cx="2438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80" name="Line 76"/>
          <p:cNvSpPr>
            <a:spLocks noChangeShapeType="1"/>
          </p:cNvSpPr>
          <p:nvPr/>
        </p:nvSpPr>
        <p:spPr bwMode="auto">
          <a:xfrm>
            <a:off x="16764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81" name="Line 77"/>
          <p:cNvSpPr>
            <a:spLocks noChangeShapeType="1"/>
          </p:cNvSpPr>
          <p:nvPr/>
        </p:nvSpPr>
        <p:spPr bwMode="auto">
          <a:xfrm flipH="1">
            <a:off x="1219200" y="45720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28782" name="Line 78"/>
          <p:cNvSpPr>
            <a:spLocks noChangeShapeType="1"/>
          </p:cNvSpPr>
          <p:nvPr/>
        </p:nvSpPr>
        <p:spPr bwMode="auto">
          <a:xfrm flipH="1">
            <a:off x="1828800" y="45720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5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28019-0FE7-7E6F-80DF-F6FF59AD6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3C537A-8A8E-2CAF-4C6D-6AF627626AEB}"/>
              </a:ext>
            </a:extLst>
          </p:cNvPr>
          <p:cNvSpPr txBox="1"/>
          <p:nvPr/>
        </p:nvSpPr>
        <p:spPr>
          <a:xfrm>
            <a:off x="533400" y="258901"/>
            <a:ext cx="784860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#include &lt;</a:t>
            </a:r>
            <a:r>
              <a:rPr lang="en-US" sz="1400" dirty="0" err="1"/>
              <a:t>stdio.h</a:t>
            </a:r>
            <a:r>
              <a:rPr lang="en-US" sz="1400" dirty="0"/>
              <a:t>&gt;</a:t>
            </a:r>
          </a:p>
          <a:p>
            <a:r>
              <a:rPr lang="en-US" sz="1400" dirty="0"/>
              <a:t>#include &lt;</a:t>
            </a:r>
            <a:r>
              <a:rPr lang="en-US" sz="1400" dirty="0" err="1"/>
              <a:t>cuda_runtime.h</a:t>
            </a:r>
            <a:r>
              <a:rPr lang="en-US" sz="1400" dirty="0"/>
              <a:t>&gt;</a:t>
            </a:r>
          </a:p>
          <a:p>
            <a:endParaRPr lang="en-US" sz="1400" dirty="0"/>
          </a:p>
          <a:p>
            <a:r>
              <a:rPr lang="en-US" sz="1400" dirty="0"/>
              <a:t>__global__ void sum(int *a, int n) {</a:t>
            </a:r>
          </a:p>
          <a:p>
            <a:r>
              <a:rPr lang="en-US" sz="1400" dirty="0"/>
              <a:t>    int </a:t>
            </a:r>
            <a:r>
              <a:rPr lang="en-US" sz="1400" dirty="0" err="1"/>
              <a:t>tid</a:t>
            </a:r>
            <a:r>
              <a:rPr lang="en-US" sz="1400" dirty="0"/>
              <a:t> = </a:t>
            </a:r>
            <a:r>
              <a:rPr lang="en-US" sz="1400" dirty="0" err="1"/>
              <a:t>threadIdx.x</a:t>
            </a:r>
            <a:r>
              <a:rPr lang="en-US" sz="1400" dirty="0"/>
              <a:t>;</a:t>
            </a:r>
          </a:p>
          <a:p>
            <a:r>
              <a:rPr lang="en-US" sz="1400" dirty="0"/>
              <a:t>    int size = n; //keeps track of size of remaining array to be reduced</a:t>
            </a:r>
          </a:p>
          <a:p>
            <a:r>
              <a:rPr lang="en-US" sz="1400" dirty="0"/>
              <a:t>    for (int stride = (n+1)/2; stride != 1; stride = (stride +1)/2)</a:t>
            </a:r>
          </a:p>
          <a:p>
            <a:r>
              <a:rPr lang="en-US" sz="1400" dirty="0"/>
              <a:t>        {__</a:t>
            </a:r>
            <a:r>
              <a:rPr lang="en-US" sz="1400" dirty="0" err="1"/>
              <a:t>syncthreads</a:t>
            </a:r>
            <a:r>
              <a:rPr lang="en-US" sz="1400" dirty="0"/>
              <a:t>();</a:t>
            </a:r>
          </a:p>
          <a:p>
            <a:r>
              <a:rPr lang="en-US" sz="1400" dirty="0"/>
              <a:t>        if (</a:t>
            </a:r>
            <a:r>
              <a:rPr lang="en-US" sz="1400" dirty="0" err="1"/>
              <a:t>tid</a:t>
            </a:r>
            <a:r>
              <a:rPr lang="en-US" sz="1400" dirty="0"/>
              <a:t> &lt; size/2){ </a:t>
            </a:r>
          </a:p>
          <a:p>
            <a:r>
              <a:rPr lang="en-US" sz="1400" dirty="0"/>
              <a:t>            a[</a:t>
            </a:r>
            <a:r>
              <a:rPr lang="en-US" sz="1400" dirty="0" err="1"/>
              <a:t>tid</a:t>
            </a:r>
            <a:r>
              <a:rPr lang="en-US" sz="1400" dirty="0"/>
              <a:t>] = a[</a:t>
            </a:r>
            <a:r>
              <a:rPr lang="en-US" sz="1400" dirty="0" err="1"/>
              <a:t>tid</a:t>
            </a:r>
            <a:r>
              <a:rPr lang="en-US" sz="1400" dirty="0"/>
              <a:t>] + a[</a:t>
            </a:r>
            <a:r>
              <a:rPr lang="en-US" sz="1400" dirty="0" err="1"/>
              <a:t>tid+stride</a:t>
            </a:r>
            <a:r>
              <a:rPr lang="en-US" sz="1400" dirty="0"/>
              <a:t>];</a:t>
            </a:r>
          </a:p>
          <a:p>
            <a:r>
              <a:rPr lang="en-US" sz="1400" dirty="0"/>
              <a:t>            size = stride;</a:t>
            </a:r>
          </a:p>
          <a:p>
            <a:r>
              <a:rPr lang="en-US" sz="1400" dirty="0"/>
              <a:t>            </a:t>
            </a:r>
            <a:r>
              <a:rPr lang="en-US" sz="1400" dirty="0" err="1"/>
              <a:t>printf</a:t>
            </a:r>
            <a:r>
              <a:rPr lang="en-US" sz="1400" dirty="0"/>
              <a:t>("\n </a:t>
            </a:r>
            <a:r>
              <a:rPr lang="en-US" sz="1400" dirty="0" err="1"/>
              <a:t>tid</a:t>
            </a:r>
            <a:r>
              <a:rPr lang="en-US" sz="1400" dirty="0"/>
              <a:t> = %d stride = %u a[</a:t>
            </a:r>
            <a:r>
              <a:rPr lang="en-US" sz="1400" dirty="0" err="1"/>
              <a:t>tid</a:t>
            </a:r>
            <a:r>
              <a:rPr lang="en-US" sz="1400" dirty="0"/>
              <a:t>] is %d", </a:t>
            </a:r>
            <a:r>
              <a:rPr lang="en-US" sz="1400" dirty="0" err="1"/>
              <a:t>tid</a:t>
            </a:r>
            <a:r>
              <a:rPr lang="en-US" sz="1400" dirty="0"/>
              <a:t>, stride, a[</a:t>
            </a:r>
            <a:r>
              <a:rPr lang="en-US" sz="1400" dirty="0" err="1"/>
              <a:t>tid</a:t>
            </a:r>
            <a:r>
              <a:rPr lang="en-US" sz="1400" dirty="0"/>
              <a:t>]);</a:t>
            </a:r>
          </a:p>
          <a:p>
            <a:r>
              <a:rPr lang="en-US" sz="1400" dirty="0"/>
              <a:t>        }</a:t>
            </a:r>
          </a:p>
          <a:p>
            <a:r>
              <a:rPr lang="en-US" sz="1400" dirty="0"/>
              <a:t>        }     </a:t>
            </a:r>
          </a:p>
          <a:p>
            <a:r>
              <a:rPr lang="en-US" sz="1400" dirty="0"/>
              <a:t>}</a:t>
            </a:r>
          </a:p>
          <a:p>
            <a:endParaRPr lang="en-US" sz="1400" dirty="0"/>
          </a:p>
          <a:p>
            <a:r>
              <a:rPr lang="en-US" sz="1400" dirty="0"/>
              <a:t>int main (void){</a:t>
            </a:r>
          </a:p>
          <a:p>
            <a:r>
              <a:rPr lang="en-US" sz="1400" dirty="0"/>
              <a:t>    int *</a:t>
            </a:r>
            <a:r>
              <a:rPr lang="en-US" sz="1400" dirty="0" err="1"/>
              <a:t>devA</a:t>
            </a:r>
            <a:r>
              <a:rPr lang="en-US" sz="1400" dirty="0"/>
              <a:t>, *a;</a:t>
            </a:r>
          </a:p>
          <a:p>
            <a:r>
              <a:rPr lang="en-US" sz="1400" dirty="0"/>
              <a:t>    int </a:t>
            </a:r>
            <a:r>
              <a:rPr lang="en-US" sz="1400" dirty="0" err="1"/>
              <a:t>aSize</a:t>
            </a:r>
            <a:r>
              <a:rPr lang="en-US" sz="1400" dirty="0"/>
              <a:t> = 10;   </a:t>
            </a:r>
          </a:p>
          <a:p>
            <a:r>
              <a:rPr lang="en-US" sz="1400" dirty="0"/>
              <a:t>    int size  = </a:t>
            </a:r>
            <a:r>
              <a:rPr lang="en-US" sz="1400" dirty="0" err="1"/>
              <a:t>aSize</a:t>
            </a:r>
            <a:r>
              <a:rPr lang="en-US" sz="1400" dirty="0"/>
              <a:t>*</a:t>
            </a:r>
            <a:r>
              <a:rPr lang="en-US" sz="1400" dirty="0" err="1"/>
              <a:t>sizeof</a:t>
            </a:r>
            <a:r>
              <a:rPr lang="en-US" sz="1400" dirty="0"/>
              <a:t>(int);</a:t>
            </a:r>
          </a:p>
          <a:p>
            <a:r>
              <a:rPr lang="en-US" sz="1400" dirty="0"/>
              <a:t>    a = (int*)malloc(size);</a:t>
            </a:r>
          </a:p>
          <a:p>
            <a:r>
              <a:rPr lang="en-US" sz="1400" dirty="0"/>
              <a:t>    for (int </a:t>
            </a:r>
            <a:r>
              <a:rPr lang="en-US" sz="1400" dirty="0" err="1"/>
              <a:t>i</a:t>
            </a:r>
            <a:r>
              <a:rPr lang="en-US" sz="1400" dirty="0"/>
              <a:t> = 0; </a:t>
            </a:r>
            <a:r>
              <a:rPr lang="en-US" sz="1400" dirty="0" err="1"/>
              <a:t>i</a:t>
            </a:r>
            <a:r>
              <a:rPr lang="en-US" sz="1400" dirty="0"/>
              <a:t> &lt; </a:t>
            </a:r>
            <a:r>
              <a:rPr lang="en-US" sz="1400" dirty="0" err="1"/>
              <a:t>aSize</a:t>
            </a:r>
            <a:r>
              <a:rPr lang="en-US" sz="1400" dirty="0"/>
              <a:t>; </a:t>
            </a:r>
            <a:r>
              <a:rPr lang="en-US" sz="1400" dirty="0" err="1"/>
              <a:t>i</a:t>
            </a:r>
            <a:r>
              <a:rPr lang="en-US" sz="1400" dirty="0"/>
              <a:t>++) {a[</a:t>
            </a:r>
            <a:r>
              <a:rPr lang="en-US" sz="1400" dirty="0" err="1"/>
              <a:t>i</a:t>
            </a:r>
            <a:r>
              <a:rPr lang="en-US" sz="1400" dirty="0"/>
              <a:t>] = i+1;}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cudaMalloc</a:t>
            </a:r>
            <a:r>
              <a:rPr lang="en-US" sz="1400" dirty="0"/>
              <a:t>((void **)&amp;</a:t>
            </a:r>
            <a:r>
              <a:rPr lang="en-US" sz="1400" dirty="0" err="1"/>
              <a:t>devA</a:t>
            </a:r>
            <a:r>
              <a:rPr lang="en-US" sz="1400" dirty="0"/>
              <a:t>, size);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cudaMemcpy</a:t>
            </a:r>
            <a:r>
              <a:rPr lang="en-US" sz="1400" dirty="0"/>
              <a:t>(</a:t>
            </a:r>
            <a:r>
              <a:rPr lang="en-US" sz="1400" dirty="0" err="1"/>
              <a:t>devA</a:t>
            </a:r>
            <a:r>
              <a:rPr lang="en-US" sz="1400" dirty="0"/>
              <a:t>, a, size, </a:t>
            </a:r>
            <a:r>
              <a:rPr lang="en-US" sz="1400" dirty="0" err="1"/>
              <a:t>cudaMemcpyHostToDevice</a:t>
            </a:r>
            <a:r>
              <a:rPr lang="en-US" sz="1400" dirty="0"/>
              <a:t>);</a:t>
            </a:r>
          </a:p>
          <a:p>
            <a:r>
              <a:rPr lang="en-US" sz="1400" dirty="0"/>
              <a:t>    sum&lt;&lt;&lt;1,20&gt;&gt;&gt;(</a:t>
            </a:r>
            <a:r>
              <a:rPr lang="en-US" sz="1400" dirty="0" err="1"/>
              <a:t>devA,aSize</a:t>
            </a:r>
            <a:r>
              <a:rPr lang="en-US" sz="1400" dirty="0"/>
              <a:t>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cudaMemcpy</a:t>
            </a:r>
            <a:r>
              <a:rPr lang="en-US" sz="1400" dirty="0"/>
              <a:t>(a, </a:t>
            </a:r>
            <a:r>
              <a:rPr lang="en-US" sz="1400" dirty="0" err="1"/>
              <a:t>devA</a:t>
            </a:r>
            <a:r>
              <a:rPr lang="en-US" sz="1400" dirty="0"/>
              <a:t>, size, </a:t>
            </a:r>
            <a:r>
              <a:rPr lang="en-US" sz="1400" dirty="0" err="1"/>
              <a:t>cudaMemcpyDeviceToHost</a:t>
            </a:r>
            <a:r>
              <a:rPr lang="en-US" sz="1400" dirty="0"/>
              <a:t>);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printf</a:t>
            </a:r>
            <a:r>
              <a:rPr lang="en-US" sz="1400" dirty="0"/>
              <a:t>("\n Sum is %</a:t>
            </a:r>
            <a:r>
              <a:rPr lang="en-US" sz="1400" dirty="0" err="1"/>
              <a:t>i</a:t>
            </a:r>
            <a:r>
              <a:rPr lang="en-US" sz="1400" dirty="0"/>
              <a:t>", a[0]+a[1]);</a:t>
            </a:r>
          </a:p>
          <a:p>
            <a:r>
              <a:rPr lang="en-US" sz="1400" dirty="0"/>
              <a:t>    return 0;</a:t>
            </a:r>
          </a:p>
          <a:p>
            <a:r>
              <a:rPr lang="en-US" sz="1400" dirty="0"/>
              <a:t>}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A4F20-73C0-21E0-138E-BD0D80E67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6837A-F4D4-44D9-8D96-AA3C4F0455C8}" type="slidenum">
              <a:rPr lang="en-US"/>
              <a:pPr/>
              <a:t>36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3EDC9-4A27-9BCF-C115-137CC391AF8F}"/>
              </a:ext>
            </a:extLst>
          </p:cNvPr>
          <p:cNvSpPr txBox="1"/>
          <p:nvPr/>
        </p:nvSpPr>
        <p:spPr>
          <a:xfrm>
            <a:off x="5715000" y="1905000"/>
            <a:ext cx="3352800" cy="36933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Compiling...</a:t>
            </a:r>
          </a:p>
          <a:p>
            <a:r>
              <a:rPr lang="en-US" dirty="0"/>
              <a:t>Executing...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0 stride = 5 a[</a:t>
            </a:r>
            <a:r>
              <a:rPr lang="en-US" dirty="0" err="1"/>
              <a:t>tid</a:t>
            </a:r>
            <a:r>
              <a:rPr lang="en-US" dirty="0"/>
              <a:t>] is 7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1 stride = 5 a[</a:t>
            </a:r>
            <a:r>
              <a:rPr lang="en-US" dirty="0" err="1"/>
              <a:t>tid</a:t>
            </a:r>
            <a:r>
              <a:rPr lang="en-US" dirty="0"/>
              <a:t>] is 9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2 stride = 5 a[</a:t>
            </a:r>
            <a:r>
              <a:rPr lang="en-US" dirty="0" err="1"/>
              <a:t>tid</a:t>
            </a:r>
            <a:r>
              <a:rPr lang="en-US" dirty="0"/>
              <a:t>] is 11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3 stride = 5 a[</a:t>
            </a:r>
            <a:r>
              <a:rPr lang="en-US" dirty="0" err="1"/>
              <a:t>tid</a:t>
            </a:r>
            <a:r>
              <a:rPr lang="en-US" dirty="0"/>
              <a:t>] is 13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4 stride = 5 a[</a:t>
            </a:r>
            <a:r>
              <a:rPr lang="en-US" dirty="0" err="1"/>
              <a:t>tid</a:t>
            </a:r>
            <a:r>
              <a:rPr lang="en-US" dirty="0"/>
              <a:t>] is 15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0 stride = 3 a[</a:t>
            </a:r>
            <a:r>
              <a:rPr lang="en-US" dirty="0" err="1"/>
              <a:t>tid</a:t>
            </a:r>
            <a:r>
              <a:rPr lang="en-US" dirty="0"/>
              <a:t>] is 20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1 stride = 3 a[</a:t>
            </a:r>
            <a:r>
              <a:rPr lang="en-US" dirty="0" err="1"/>
              <a:t>tid</a:t>
            </a:r>
            <a:r>
              <a:rPr lang="en-US" dirty="0"/>
              <a:t>] is 24</a:t>
            </a:r>
          </a:p>
          <a:p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= 0 stride = 2 a[</a:t>
            </a:r>
            <a:r>
              <a:rPr lang="en-US" dirty="0" err="1"/>
              <a:t>tid</a:t>
            </a:r>
            <a:r>
              <a:rPr lang="en-US" dirty="0"/>
              <a:t>] is 31</a:t>
            </a:r>
          </a:p>
          <a:p>
            <a:r>
              <a:rPr lang="en-US" dirty="0"/>
              <a:t> Sum is 55</a:t>
            </a:r>
          </a:p>
          <a:p>
            <a:r>
              <a:rPr lang="en-US" dirty="0"/>
              <a:t>Exit status: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58560-8447-B4C3-F924-585C04C78FF4}"/>
              </a:ext>
            </a:extLst>
          </p:cNvPr>
          <p:cNvSpPr txBox="1"/>
          <p:nvPr/>
        </p:nvSpPr>
        <p:spPr>
          <a:xfrm>
            <a:off x="5731329" y="1535668"/>
            <a:ext cx="100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LeetGPU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93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E11C3-9776-0DF3-8266-1E2C85B1F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EC328C-3B02-BB48-16D1-6DB10C83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30E94-4BBB-EB61-F77C-8264CADCB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Baseline GPU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CUDA core only (no tensor cores)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Identical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Latency tolerance by context-switching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Warps: “liquid vectors”</a:t>
            </a:r>
            <a:br>
              <a:rPr lang="en-US" sz="4200" dirty="0"/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Co-scheduling of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Thread divergence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 accesses from warps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Optimization: think like a vector</a:t>
            </a:r>
            <a:br>
              <a:rPr lang="en-US" sz="4200" dirty="0"/>
            </a:br>
            <a:r>
              <a:rPr lang="en-US" sz="4200" dirty="0"/>
              <a:t>	</a:t>
            </a:r>
            <a:endParaRPr lang="en-US" sz="3800" dirty="0"/>
          </a:p>
          <a:p>
            <a:pPr marL="0" indent="0">
              <a:buNone/>
            </a:pPr>
            <a:r>
              <a:rPr lang="en-US" sz="4200" dirty="0"/>
              <a:t>Thread blocks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Shared-memory: software-controlled cache</a:t>
            </a:r>
            <a:br>
              <a:rPr lang="en-US" sz="4200" dirty="0"/>
            </a:br>
            <a:r>
              <a:rPr lang="en-US" sz="4200" dirty="0"/>
              <a:t>	</a:t>
            </a:r>
          </a:p>
          <a:p>
            <a:pPr marL="0" indent="0">
              <a:buNone/>
            </a:pPr>
            <a:r>
              <a:rPr lang="en-US" sz="4300" dirty="0"/>
              <a:t>Programming examples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Architecture Details</a:t>
            </a:r>
          </a:p>
          <a:p>
            <a:pPr lvl="1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71C8C-D6F6-E421-0F79-2E04F5151E13}"/>
              </a:ext>
            </a:extLst>
          </p:cNvPr>
          <p:cNvSpPr/>
          <p:nvPr/>
        </p:nvSpPr>
        <p:spPr>
          <a:xfrm>
            <a:off x="533400" y="4114800"/>
            <a:ext cx="5334000" cy="762000"/>
          </a:xfrm>
          <a:prstGeom prst="rect">
            <a:avLst/>
          </a:prstGeom>
          <a:solidFill>
            <a:schemeClr val="accent1">
              <a:alpha val="7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305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E6F24-1B15-49CA-211F-D52CBC59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BCC8-2C02-BC3E-5952-F2A99459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Thread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2C112-414E-3D8C-A2C7-47A0BF8FB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3152" y="3162751"/>
            <a:ext cx="7593125" cy="34949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/>
              <a:t>Threads can be partitioned into blocks by programmer	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Block size under control of programmer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b="1" dirty="0" err="1"/>
              <a:t>myKernel</a:t>
            </a:r>
            <a:r>
              <a:rPr lang="en-US" sz="2000" b="1" dirty="0"/>
              <a:t>&lt;&lt;&lt; n, m &gt;&gt;&gt;(arg1, … ); //n blocks of m threads each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2D name space for threads &lt;</a:t>
            </a:r>
            <a:r>
              <a:rPr lang="en-US" sz="2000" dirty="0" err="1">
                <a:solidFill>
                  <a:schemeClr val="tx1"/>
                </a:solidFill>
              </a:rPr>
              <a:t>blockId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threadId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Maximum of 1024 threads in thread block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As before, threads within each block executed in warps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000" dirty="0"/>
              <a:t>Shared memory </a:t>
            </a:r>
            <a:r>
              <a:rPr lang="en-US" sz="2000" dirty="0">
                <a:solidFill>
                  <a:schemeClr val="tx1"/>
                </a:solidFill>
              </a:rPr>
              <a:t>associated with each block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Software-controlled cache for data from global memory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Implemented on-chip so huge bandwidth and low latency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Once thread block is scheduled for execution on hardware,  it stays resident until all its threads complete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94160E-486C-7F67-2C4E-7F57FC2E0D02}"/>
              </a:ext>
            </a:extLst>
          </p:cNvPr>
          <p:cNvSpPr/>
          <p:nvPr/>
        </p:nvSpPr>
        <p:spPr>
          <a:xfrm>
            <a:off x="1722240" y="1737560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0A33A2E-83E7-78A7-4EC1-B90D03F5F477}"/>
              </a:ext>
            </a:extLst>
          </p:cNvPr>
          <p:cNvSpPr/>
          <p:nvPr/>
        </p:nvSpPr>
        <p:spPr>
          <a:xfrm>
            <a:off x="2041125" y="17375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6863061-99A0-DE59-39F4-BE64E4DD75F7}"/>
              </a:ext>
            </a:extLst>
          </p:cNvPr>
          <p:cNvSpPr/>
          <p:nvPr/>
        </p:nvSpPr>
        <p:spPr>
          <a:xfrm>
            <a:off x="2408040" y="1737560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5E23C3-834F-99BC-BDAE-68EA0A12C0D1}"/>
              </a:ext>
            </a:extLst>
          </p:cNvPr>
          <p:cNvSpPr/>
          <p:nvPr/>
        </p:nvSpPr>
        <p:spPr>
          <a:xfrm>
            <a:off x="2726925" y="17375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F8DB8D1-77C9-E582-A367-BCFBC56F1300}"/>
              </a:ext>
            </a:extLst>
          </p:cNvPr>
          <p:cNvSpPr/>
          <p:nvPr/>
        </p:nvSpPr>
        <p:spPr>
          <a:xfrm>
            <a:off x="3717525" y="1737560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728CBE-2327-A068-FA2B-5E01C08DCD56}"/>
              </a:ext>
            </a:extLst>
          </p:cNvPr>
          <p:cNvSpPr/>
          <p:nvPr/>
        </p:nvSpPr>
        <p:spPr>
          <a:xfrm>
            <a:off x="4036410" y="17375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6DC8C7-CCDD-4C21-9776-B1671D552D40}"/>
              </a:ext>
            </a:extLst>
          </p:cNvPr>
          <p:cNvSpPr/>
          <p:nvPr/>
        </p:nvSpPr>
        <p:spPr>
          <a:xfrm>
            <a:off x="4403325" y="1737560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666B3C2-C1B9-9FBF-87A4-6EE50052FCA7}"/>
              </a:ext>
            </a:extLst>
          </p:cNvPr>
          <p:cNvSpPr/>
          <p:nvPr/>
        </p:nvSpPr>
        <p:spPr>
          <a:xfrm>
            <a:off x="4722210" y="17375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DB33C6B-548A-394C-5D82-8C2B25F9446A}"/>
              </a:ext>
            </a:extLst>
          </p:cNvPr>
          <p:cNvSpPr/>
          <p:nvPr/>
        </p:nvSpPr>
        <p:spPr>
          <a:xfrm>
            <a:off x="5796256" y="1726016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96A9C61-93DF-B1B8-89C6-2CCED32B8B4F}"/>
              </a:ext>
            </a:extLst>
          </p:cNvPr>
          <p:cNvSpPr/>
          <p:nvPr/>
        </p:nvSpPr>
        <p:spPr>
          <a:xfrm>
            <a:off x="6115141" y="17260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D0E733-5CD2-A262-17AB-8B3031DB7FE4}"/>
              </a:ext>
            </a:extLst>
          </p:cNvPr>
          <p:cNvSpPr/>
          <p:nvPr/>
        </p:nvSpPr>
        <p:spPr>
          <a:xfrm>
            <a:off x="6482056" y="1726016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2D2DD72-5E59-7B26-8DAE-47FAFC4D464E}"/>
              </a:ext>
            </a:extLst>
          </p:cNvPr>
          <p:cNvSpPr/>
          <p:nvPr/>
        </p:nvSpPr>
        <p:spPr>
          <a:xfrm>
            <a:off x="6800941" y="17260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DF1F5-16DB-C528-E83B-EDD8EEC69667}"/>
              </a:ext>
            </a:extLst>
          </p:cNvPr>
          <p:cNvSpPr/>
          <p:nvPr/>
        </p:nvSpPr>
        <p:spPr>
          <a:xfrm>
            <a:off x="1605053" y="1654433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56EA30-5AE4-20AF-17D2-79D0C8FC7BDA}"/>
              </a:ext>
            </a:extLst>
          </p:cNvPr>
          <p:cNvSpPr/>
          <p:nvPr/>
        </p:nvSpPr>
        <p:spPr>
          <a:xfrm>
            <a:off x="3576628" y="1654433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CAB8DA-0844-C392-D71D-07DABFB1702E}"/>
              </a:ext>
            </a:extLst>
          </p:cNvPr>
          <p:cNvSpPr/>
          <p:nvPr/>
        </p:nvSpPr>
        <p:spPr>
          <a:xfrm>
            <a:off x="5689100" y="1654433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5F8CF-EB7F-379A-F28B-4CAA42C8282E}"/>
              </a:ext>
            </a:extLst>
          </p:cNvPr>
          <p:cNvSpPr txBox="1"/>
          <p:nvPr/>
        </p:nvSpPr>
        <p:spPr>
          <a:xfrm>
            <a:off x="2981317" y="18946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C9EBA-6764-C0E7-E108-907A39542E4E}"/>
              </a:ext>
            </a:extLst>
          </p:cNvPr>
          <p:cNvSpPr txBox="1"/>
          <p:nvPr/>
        </p:nvSpPr>
        <p:spPr>
          <a:xfrm>
            <a:off x="4962753" y="18946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098300-236E-3608-C021-A7656B6290B9}"/>
              </a:ext>
            </a:extLst>
          </p:cNvPr>
          <p:cNvSpPr txBox="1"/>
          <p:nvPr/>
        </p:nvSpPr>
        <p:spPr>
          <a:xfrm>
            <a:off x="7109810" y="18946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11A7F-D2FE-CDE9-E1D9-A480FC3A999D}"/>
              </a:ext>
            </a:extLst>
          </p:cNvPr>
          <p:cNvSpPr txBox="1"/>
          <p:nvPr/>
        </p:nvSpPr>
        <p:spPr>
          <a:xfrm>
            <a:off x="1454184" y="1326664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Block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A73C5C-B0A5-04D7-5C1A-258178D80436}"/>
              </a:ext>
            </a:extLst>
          </p:cNvPr>
          <p:cNvSpPr txBox="1"/>
          <p:nvPr/>
        </p:nvSpPr>
        <p:spPr>
          <a:xfrm>
            <a:off x="3494184" y="1322044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Block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4A61F2-EA65-B4FB-AD6D-920910DB09F1}"/>
              </a:ext>
            </a:extLst>
          </p:cNvPr>
          <p:cNvSpPr txBox="1"/>
          <p:nvPr/>
        </p:nvSpPr>
        <p:spPr>
          <a:xfrm>
            <a:off x="5584543" y="1285101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Block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6F6CAB-C94C-CF09-5C6C-9AC5A7DFDBBA}"/>
              </a:ext>
            </a:extLst>
          </p:cNvPr>
          <p:cNvSpPr txBox="1"/>
          <p:nvPr/>
        </p:nvSpPr>
        <p:spPr>
          <a:xfrm>
            <a:off x="1898146" y="22849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2EC3E-07E0-47EC-2F6F-F1E4B5FB7A0E}"/>
              </a:ext>
            </a:extLst>
          </p:cNvPr>
          <p:cNvSpPr txBox="1"/>
          <p:nvPr/>
        </p:nvSpPr>
        <p:spPr>
          <a:xfrm>
            <a:off x="3869416" y="22849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AAFCF5-E2C4-E5A0-00CF-E493D51CEC3E}"/>
              </a:ext>
            </a:extLst>
          </p:cNvPr>
          <p:cNvSpPr txBox="1"/>
          <p:nvPr/>
        </p:nvSpPr>
        <p:spPr>
          <a:xfrm>
            <a:off x="5956747" y="22639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CE2A7D-AD4E-9790-4948-2EB7CE2D6198}"/>
              </a:ext>
            </a:extLst>
          </p:cNvPr>
          <p:cNvSpPr txBox="1"/>
          <p:nvPr/>
        </p:nvSpPr>
        <p:spPr>
          <a:xfrm>
            <a:off x="2199527" y="2275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121114-696B-283A-532A-90352D32F01F}"/>
              </a:ext>
            </a:extLst>
          </p:cNvPr>
          <p:cNvSpPr txBox="1"/>
          <p:nvPr/>
        </p:nvSpPr>
        <p:spPr>
          <a:xfrm>
            <a:off x="4180750" y="22733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26CF81-CF43-D5EF-D993-FB15CC3EE90D}"/>
              </a:ext>
            </a:extLst>
          </p:cNvPr>
          <p:cNvSpPr txBox="1"/>
          <p:nvPr/>
        </p:nvSpPr>
        <p:spPr>
          <a:xfrm>
            <a:off x="6281771" y="22639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D9029A-A76A-9B12-7D92-3160BCA96C7C}"/>
              </a:ext>
            </a:extLst>
          </p:cNvPr>
          <p:cNvSpPr txBox="1"/>
          <p:nvPr/>
        </p:nvSpPr>
        <p:spPr>
          <a:xfrm>
            <a:off x="2548604" y="22732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B72444-81F8-8608-DE9D-C2B36655E406}"/>
              </a:ext>
            </a:extLst>
          </p:cNvPr>
          <p:cNvSpPr txBox="1"/>
          <p:nvPr/>
        </p:nvSpPr>
        <p:spPr>
          <a:xfrm>
            <a:off x="4548029" y="22662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AB5131-67F9-BF55-DE72-FD4E2136AD5C}"/>
              </a:ext>
            </a:extLst>
          </p:cNvPr>
          <p:cNvSpPr txBox="1"/>
          <p:nvPr/>
        </p:nvSpPr>
        <p:spPr>
          <a:xfrm>
            <a:off x="6625488" y="22755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50D5B8-CD97-B6DF-6A8D-AB89922D6D1F}"/>
              </a:ext>
            </a:extLst>
          </p:cNvPr>
          <p:cNvSpPr txBox="1"/>
          <p:nvPr/>
        </p:nvSpPr>
        <p:spPr>
          <a:xfrm>
            <a:off x="5333139" y="18922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0BEDA-1949-020E-78E7-BED01FC2C7C2}"/>
              </a:ext>
            </a:extLst>
          </p:cNvPr>
          <p:cNvSpPr txBox="1"/>
          <p:nvPr/>
        </p:nvSpPr>
        <p:spPr>
          <a:xfrm>
            <a:off x="3685583" y="2678668"/>
            <a:ext cx="132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picture</a:t>
            </a:r>
          </a:p>
        </p:txBody>
      </p:sp>
    </p:spTree>
    <p:extLst>
      <p:ext uri="{BB962C8B-B14F-4D97-AF65-F5344CB8AC3E}">
        <p14:creationId xmlns:p14="http://schemas.microsoft.com/office/powerpoint/2010/main" val="337374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  <p:bldP spid="30" grpId="0"/>
      <p:bldP spid="31" grpId="0"/>
      <p:bldP spid="32" grpId="0"/>
      <p:bldP spid="33" grpId="0"/>
      <p:bldP spid="35" grpId="0"/>
      <p:bldP spid="36" grpId="0"/>
      <p:bldP spid="38" grpId="0"/>
      <p:bldP spid="39" grpId="0"/>
      <p:bldP spid="41" grpId="0"/>
      <p:bldP spid="42" grpId="0"/>
      <p:bldP spid="4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CFBEB-76B0-7BB1-2B02-DCB9C2B9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2F91B-AA55-0173-8049-A7175571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" y="1524000"/>
            <a:ext cx="7924108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FC4F58-35E1-B917-FA5F-F20D2AFD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Mapping 2D thread name to 1D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00C56-B866-EBE8-C278-4711F01C845C}"/>
              </a:ext>
            </a:extLst>
          </p:cNvPr>
          <p:cNvSpPr txBox="1"/>
          <p:nvPr/>
        </p:nvSpPr>
        <p:spPr>
          <a:xfrm>
            <a:off x="838200" y="5715000"/>
            <a:ext cx="678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Common programming pattern:  map &lt;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blockId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threadId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&gt;  to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globalID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Use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globalID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in array programs </a:t>
            </a: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assign work</a:t>
            </a:r>
          </a:p>
        </p:txBody>
      </p:sp>
    </p:spTree>
    <p:extLst>
      <p:ext uri="{BB962C8B-B14F-4D97-AF65-F5344CB8AC3E}">
        <p14:creationId xmlns:p14="http://schemas.microsoft.com/office/powerpoint/2010/main" val="115979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0E44-EEBB-7741-F579-FE7B6A96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293808-1DB0-32BF-A7CD-D56EE76F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50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Goal of lectures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4F28385-0FA8-62B4-1068-B507D03FF27F}"/>
              </a:ext>
            </a:extLst>
          </p:cNvPr>
          <p:cNvSpPr txBox="1">
            <a:spLocks/>
          </p:cNvSpPr>
          <p:nvPr/>
        </p:nvSpPr>
        <p:spPr>
          <a:xfrm>
            <a:off x="381000" y="1828800"/>
            <a:ext cx="83820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400" dirty="0"/>
              <a:t>Introduce core ideas over 3 lectures</a:t>
            </a:r>
          </a:p>
          <a:p>
            <a:pPr marL="0" indent="0">
              <a:buFont typeface="Arial" pitchFamily="34" charset="0"/>
              <a:buNone/>
            </a:pPr>
            <a:endParaRPr lang="en-US" sz="3400" dirty="0"/>
          </a:p>
          <a:p>
            <a:pPr marL="0" indent="0">
              <a:buFont typeface="Arial" pitchFamily="34" charset="0"/>
              <a:buNone/>
            </a:pPr>
            <a:r>
              <a:rPr lang="en-US" sz="3400" dirty="0"/>
              <a:t>Relate core ideas to CPU concepts</a:t>
            </a:r>
          </a:p>
          <a:p>
            <a:pPr marL="0" indent="0">
              <a:buFont typeface="Arial" pitchFamily="34" charset="0"/>
              <a:buNone/>
            </a:pPr>
            <a:endParaRPr lang="en-US" sz="3400" dirty="0"/>
          </a:p>
          <a:p>
            <a:pPr marL="0" indent="0">
              <a:buFont typeface="Arial" pitchFamily="34" charset="0"/>
              <a:buNone/>
            </a:pPr>
            <a:r>
              <a:rPr lang="en-US" sz="3400" dirty="0"/>
              <a:t>Provide historical perspective: what is new in GPUs?</a:t>
            </a:r>
          </a:p>
          <a:p>
            <a:pPr marL="0" indent="0">
              <a:buFont typeface="Arial" pitchFamily="34" charset="0"/>
              <a:buNone/>
            </a:pPr>
            <a:endParaRPr lang="en-US" sz="3400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sz="3600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17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2272A-649D-4C9C-8FF0-5FF86C95FEF2}" type="slidenum">
              <a:rPr lang="en-US"/>
              <a:pPr/>
              <a:t>40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066800"/>
          </a:xfrm>
        </p:spPr>
        <p:txBody>
          <a:bodyPr/>
          <a:lstStyle/>
          <a:p>
            <a:r>
              <a:rPr lang="en-US" sz="3600" u="sng" dirty="0"/>
              <a:t>Exposed Memory Hierarchy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45720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 dirty="0"/>
              <a:t>Global memory</a:t>
            </a:r>
            <a:r>
              <a:rPr lang="en-US" sz="2100" b="1" dirty="0">
                <a:solidFill>
                  <a:schemeClr val="accent2"/>
                </a:solidFill>
              </a:rPr>
              <a:t>:</a:t>
            </a:r>
          </a:p>
          <a:p>
            <a:pPr marL="857250" lvl="1" indent="-457200"/>
            <a:r>
              <a:rPr lang="en-US" sz="1700" dirty="0"/>
              <a:t>Read/written by host  and GPU threads</a:t>
            </a:r>
          </a:p>
          <a:p>
            <a:pPr marL="857250" lvl="1" indent="-457200"/>
            <a:r>
              <a:rPr lang="en-US" sz="1700" dirty="0"/>
              <a:t>Used to transfer data back and forth between host and GPU</a:t>
            </a:r>
          </a:p>
          <a:p>
            <a:pPr marL="857250" lvl="1" indent="-457200"/>
            <a:r>
              <a:rPr lang="en-US" sz="1700" dirty="0"/>
              <a:t>Relatively slow: 400-800 cycles</a:t>
            </a:r>
          </a:p>
          <a:p>
            <a:pPr marL="0" indent="0">
              <a:buNone/>
            </a:pPr>
            <a:r>
              <a:rPr lang="en-US" sz="2100" b="1" dirty="0"/>
              <a:t>Constant memory:</a:t>
            </a:r>
          </a:p>
          <a:p>
            <a:pPr marL="857250" lvl="1" indent="-457200"/>
            <a:r>
              <a:rPr lang="en-US" sz="1700" dirty="0"/>
              <a:t>Read/written by host</a:t>
            </a:r>
          </a:p>
          <a:p>
            <a:pPr marL="857250" lvl="1" indent="-457200"/>
            <a:r>
              <a:rPr lang="en-US" sz="1700" dirty="0"/>
              <a:t>Read by GPU threads</a:t>
            </a:r>
          </a:p>
          <a:p>
            <a:pPr marL="857250" lvl="1" indent="-457200"/>
            <a:r>
              <a:rPr lang="en-US" sz="1700" dirty="0"/>
              <a:t>Used to transfer read-only information</a:t>
            </a:r>
          </a:p>
          <a:p>
            <a:pPr marL="0" indent="0">
              <a:buNone/>
            </a:pPr>
            <a:r>
              <a:rPr lang="en-US" sz="2100" b="1" dirty="0"/>
              <a:t>Shared memory:</a:t>
            </a:r>
          </a:p>
          <a:p>
            <a:pPr marL="857250" lvl="1" indent="-457200"/>
            <a:r>
              <a:rPr lang="en-US" sz="1700" dirty="0"/>
              <a:t>On-chip memory per thread block</a:t>
            </a:r>
          </a:p>
          <a:p>
            <a:pPr marL="857250" lvl="1" indent="-457200"/>
            <a:r>
              <a:rPr lang="en-US" sz="1700" dirty="0"/>
              <a:t>Like a software managed cache</a:t>
            </a:r>
          </a:p>
          <a:p>
            <a:pPr marL="857250" lvl="1" indent="-457200"/>
            <a:r>
              <a:rPr lang="en-US" sz="1700" dirty="0"/>
              <a:t>Faster than global memory:1-4 cycles</a:t>
            </a:r>
          </a:p>
          <a:p>
            <a:pPr marL="0" indent="0">
              <a:buNone/>
            </a:pPr>
            <a:r>
              <a:rPr lang="en-US" sz="2100" b="1" dirty="0"/>
              <a:t>Registers:</a:t>
            </a:r>
          </a:p>
          <a:p>
            <a:pPr marL="857250" lvl="1" indent="-457200"/>
            <a:r>
              <a:rPr lang="en-US" sz="1700" dirty="0"/>
              <a:t>Read/written by thread</a:t>
            </a:r>
          </a:p>
          <a:p>
            <a:pPr marL="857250" lvl="1" indent="-457200"/>
            <a:r>
              <a:rPr lang="en-US" sz="1700" dirty="0"/>
              <a:t>Private to each thread</a:t>
            </a:r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4495800" y="1676400"/>
            <a:ext cx="4537075" cy="3963987"/>
            <a:chOff x="2880" y="1103"/>
            <a:chExt cx="2858" cy="2497"/>
          </a:xfrm>
        </p:grpSpPr>
        <p:sp>
          <p:nvSpPr>
            <p:cNvPr id="216119" name="Text Box 6"/>
            <p:cNvSpPr txBox="1">
              <a:spLocks noChangeArrowheads="1"/>
            </p:cNvSpPr>
            <p:nvPr/>
          </p:nvSpPr>
          <p:spPr bwMode="auto">
            <a:xfrm>
              <a:off x="3403" y="1103"/>
              <a:ext cx="2335" cy="2497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200" b="1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0" name="Text Box 9"/>
            <p:cNvSpPr txBox="1">
              <a:spLocks noChangeArrowheads="1"/>
            </p:cNvSpPr>
            <p:nvPr/>
          </p:nvSpPr>
          <p:spPr bwMode="auto">
            <a:xfrm>
              <a:off x="3441" y="2847"/>
              <a:ext cx="2271" cy="2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Global Memory</a:t>
              </a:r>
              <a:endParaRPr lang="en-US" sz="12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1" name="Text Box 12"/>
            <p:cNvSpPr txBox="1">
              <a:spLocks noChangeArrowheads="1"/>
            </p:cNvSpPr>
            <p:nvPr/>
          </p:nvSpPr>
          <p:spPr bwMode="auto">
            <a:xfrm>
              <a:off x="3434" y="1414"/>
              <a:ext cx="1116" cy="136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Block</a:t>
              </a:r>
            </a:p>
          </p:txBody>
        </p:sp>
        <p:sp>
          <p:nvSpPr>
            <p:cNvPr id="216122" name="Text Box 13"/>
            <p:cNvSpPr txBox="1">
              <a:spLocks noChangeArrowheads="1"/>
            </p:cNvSpPr>
            <p:nvPr/>
          </p:nvSpPr>
          <p:spPr bwMode="auto">
            <a:xfrm>
              <a:off x="3465" y="1735"/>
              <a:ext cx="1060" cy="22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9144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Shared Memory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3" name="Text Box 16"/>
            <p:cNvSpPr txBox="1">
              <a:spLocks noChangeArrowheads="1"/>
            </p:cNvSpPr>
            <p:nvPr/>
          </p:nvSpPr>
          <p:spPr bwMode="auto">
            <a:xfrm>
              <a:off x="3459" y="2383"/>
              <a:ext cx="517" cy="30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146304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Thread 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4" name="Text Box 17"/>
            <p:cNvSpPr txBox="1">
              <a:spLocks noChangeArrowheads="1"/>
            </p:cNvSpPr>
            <p:nvPr/>
          </p:nvSpPr>
          <p:spPr bwMode="auto">
            <a:xfrm>
              <a:off x="3459" y="2052"/>
              <a:ext cx="392" cy="18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Registers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5" name="Line 18"/>
            <p:cNvSpPr>
              <a:spLocks noChangeShapeType="1"/>
            </p:cNvSpPr>
            <p:nvPr/>
          </p:nvSpPr>
          <p:spPr bwMode="auto">
            <a:xfrm flipV="1">
              <a:off x="3912" y="1956"/>
              <a:ext cx="2" cy="4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26" name="Line 19"/>
            <p:cNvSpPr>
              <a:spLocks noChangeShapeType="1"/>
            </p:cNvSpPr>
            <p:nvPr/>
          </p:nvSpPr>
          <p:spPr bwMode="auto">
            <a:xfrm flipV="1">
              <a:off x="3655" y="2237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27" name="Line 21"/>
            <p:cNvSpPr>
              <a:spLocks noChangeShapeType="1"/>
            </p:cNvSpPr>
            <p:nvPr/>
          </p:nvSpPr>
          <p:spPr bwMode="auto">
            <a:xfrm>
              <a:off x="3836" y="2693"/>
              <a:ext cx="0" cy="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28" name="Text Box 26"/>
            <p:cNvSpPr txBox="1">
              <a:spLocks noChangeArrowheads="1"/>
            </p:cNvSpPr>
            <p:nvPr/>
          </p:nvSpPr>
          <p:spPr bwMode="auto">
            <a:xfrm>
              <a:off x="4008" y="2383"/>
              <a:ext cx="517" cy="30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146304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Thread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29" name="Text Box 27"/>
            <p:cNvSpPr txBox="1">
              <a:spLocks noChangeArrowheads="1"/>
            </p:cNvSpPr>
            <p:nvPr/>
          </p:nvSpPr>
          <p:spPr bwMode="auto">
            <a:xfrm>
              <a:off x="4008" y="2052"/>
              <a:ext cx="391" cy="18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Registers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30" name="Line 28"/>
            <p:cNvSpPr>
              <a:spLocks noChangeShapeType="1"/>
            </p:cNvSpPr>
            <p:nvPr/>
          </p:nvSpPr>
          <p:spPr bwMode="auto">
            <a:xfrm flipV="1">
              <a:off x="4460" y="1956"/>
              <a:ext cx="2" cy="4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31" name="Line 29"/>
            <p:cNvSpPr>
              <a:spLocks noChangeShapeType="1"/>
            </p:cNvSpPr>
            <p:nvPr/>
          </p:nvSpPr>
          <p:spPr bwMode="auto">
            <a:xfrm flipV="1">
              <a:off x="4204" y="2237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32" name="Line 31"/>
            <p:cNvSpPr>
              <a:spLocks noChangeShapeType="1"/>
            </p:cNvSpPr>
            <p:nvPr/>
          </p:nvSpPr>
          <p:spPr bwMode="auto">
            <a:xfrm>
              <a:off x="4385" y="2693"/>
              <a:ext cx="0" cy="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33" name="Text Box 35"/>
            <p:cNvSpPr txBox="1">
              <a:spLocks noChangeArrowheads="1"/>
            </p:cNvSpPr>
            <p:nvPr/>
          </p:nvSpPr>
          <p:spPr bwMode="auto">
            <a:xfrm>
              <a:off x="4591" y="1414"/>
              <a:ext cx="1116" cy="136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Block</a:t>
              </a:r>
            </a:p>
          </p:txBody>
        </p:sp>
        <p:sp>
          <p:nvSpPr>
            <p:cNvPr id="216134" name="Text Box 36"/>
            <p:cNvSpPr txBox="1">
              <a:spLocks noChangeArrowheads="1"/>
            </p:cNvSpPr>
            <p:nvPr/>
          </p:nvSpPr>
          <p:spPr bwMode="auto">
            <a:xfrm>
              <a:off x="4621" y="1735"/>
              <a:ext cx="1061" cy="22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9144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Shared Memory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35" name="Text Box 39"/>
            <p:cNvSpPr txBox="1">
              <a:spLocks noChangeArrowheads="1"/>
            </p:cNvSpPr>
            <p:nvPr/>
          </p:nvSpPr>
          <p:spPr bwMode="auto">
            <a:xfrm>
              <a:off x="4616" y="2383"/>
              <a:ext cx="517" cy="30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146304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Thread 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36" name="Text Box 40"/>
            <p:cNvSpPr txBox="1">
              <a:spLocks noChangeArrowheads="1"/>
            </p:cNvSpPr>
            <p:nvPr/>
          </p:nvSpPr>
          <p:spPr bwMode="auto">
            <a:xfrm>
              <a:off x="4616" y="2052"/>
              <a:ext cx="391" cy="18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Registers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37" name="Line 41"/>
            <p:cNvSpPr>
              <a:spLocks noChangeShapeType="1"/>
            </p:cNvSpPr>
            <p:nvPr/>
          </p:nvSpPr>
          <p:spPr bwMode="auto">
            <a:xfrm flipV="1">
              <a:off x="5068" y="1956"/>
              <a:ext cx="2" cy="4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38" name="Line 42"/>
            <p:cNvSpPr>
              <a:spLocks noChangeShapeType="1"/>
            </p:cNvSpPr>
            <p:nvPr/>
          </p:nvSpPr>
          <p:spPr bwMode="auto">
            <a:xfrm flipV="1">
              <a:off x="4812" y="2237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39" name="Line 44"/>
            <p:cNvSpPr>
              <a:spLocks noChangeShapeType="1"/>
            </p:cNvSpPr>
            <p:nvPr/>
          </p:nvSpPr>
          <p:spPr bwMode="auto">
            <a:xfrm>
              <a:off x="4993" y="2693"/>
              <a:ext cx="0" cy="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40" name="Text Box 49"/>
            <p:cNvSpPr txBox="1">
              <a:spLocks noChangeArrowheads="1"/>
            </p:cNvSpPr>
            <p:nvPr/>
          </p:nvSpPr>
          <p:spPr bwMode="auto">
            <a:xfrm>
              <a:off x="5165" y="2383"/>
              <a:ext cx="517" cy="307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146304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Thread 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41" name="Text Box 50"/>
            <p:cNvSpPr txBox="1">
              <a:spLocks noChangeArrowheads="1"/>
            </p:cNvSpPr>
            <p:nvPr/>
          </p:nvSpPr>
          <p:spPr bwMode="auto">
            <a:xfrm>
              <a:off x="5165" y="2052"/>
              <a:ext cx="391" cy="18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en-US" sz="10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Registers</a:t>
              </a:r>
              <a:endParaRPr lang="en-US" sz="10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42" name="Line 51"/>
            <p:cNvSpPr>
              <a:spLocks noChangeShapeType="1"/>
            </p:cNvSpPr>
            <p:nvPr/>
          </p:nvSpPr>
          <p:spPr bwMode="auto">
            <a:xfrm flipV="1">
              <a:off x="5617" y="1956"/>
              <a:ext cx="2" cy="42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43" name="Line 52"/>
            <p:cNvSpPr>
              <a:spLocks noChangeShapeType="1"/>
            </p:cNvSpPr>
            <p:nvPr/>
          </p:nvSpPr>
          <p:spPr bwMode="auto">
            <a:xfrm flipV="1">
              <a:off x="5360" y="2237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44" name="Line 54"/>
            <p:cNvSpPr>
              <a:spLocks noChangeShapeType="1"/>
            </p:cNvSpPr>
            <p:nvPr/>
          </p:nvSpPr>
          <p:spPr bwMode="auto">
            <a:xfrm>
              <a:off x="5542" y="2693"/>
              <a:ext cx="0" cy="1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45" name="Text Box 58"/>
            <p:cNvSpPr txBox="1">
              <a:spLocks noChangeArrowheads="1"/>
            </p:cNvSpPr>
            <p:nvPr/>
          </p:nvSpPr>
          <p:spPr bwMode="auto">
            <a:xfrm>
              <a:off x="2880" y="2844"/>
              <a:ext cx="355" cy="516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Host</a:t>
              </a:r>
            </a:p>
          </p:txBody>
        </p:sp>
        <p:sp>
          <p:nvSpPr>
            <p:cNvPr id="216146" name="Line 60"/>
            <p:cNvSpPr>
              <a:spLocks noChangeShapeType="1"/>
            </p:cNvSpPr>
            <p:nvPr/>
          </p:nvSpPr>
          <p:spPr bwMode="auto">
            <a:xfrm flipV="1">
              <a:off x="3235" y="2978"/>
              <a:ext cx="1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  <p:sp>
          <p:nvSpPr>
            <p:cNvPr id="216148" name="Text Box 9"/>
            <p:cNvSpPr txBox="1">
              <a:spLocks noChangeArrowheads="1"/>
            </p:cNvSpPr>
            <p:nvPr/>
          </p:nvSpPr>
          <p:spPr bwMode="auto">
            <a:xfrm>
              <a:off x="3441" y="3168"/>
              <a:ext cx="2271" cy="2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200" b="1" dirty="0">
                  <a:solidFill>
                    <a:srgbClr val="003300"/>
                  </a:solidFill>
                  <a:latin typeface="Calibri Light" panose="020F0302020204030204" pitchFamily="34" charset="0"/>
                </a:rPr>
                <a:t>Constant Memory</a:t>
              </a:r>
              <a:endParaRPr lang="en-US" sz="1200" dirty="0">
                <a:solidFill>
                  <a:srgbClr val="0033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6149" name="Line 60"/>
            <p:cNvSpPr>
              <a:spLocks noChangeShapeType="1"/>
            </p:cNvSpPr>
            <p:nvPr/>
          </p:nvSpPr>
          <p:spPr bwMode="auto">
            <a:xfrm flipV="1">
              <a:off x="3235" y="3264"/>
              <a:ext cx="1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</p:spPr>
          <p:txBody>
            <a:bodyPr/>
            <a:lstStyle/>
            <a:p>
              <a:endParaRPr lang="en-US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0D28803-E227-BBB6-8C75-978CC2CFFD0F}"/>
              </a:ext>
            </a:extLst>
          </p:cNvPr>
          <p:cNvSpPr/>
          <p:nvPr/>
        </p:nvSpPr>
        <p:spPr>
          <a:xfrm>
            <a:off x="0" y="2679700"/>
            <a:ext cx="4552952" cy="128270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42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369822-D9D5-4455-AE70-B8B14D82FBDC}" type="slidenum">
              <a:rPr lang="en-US"/>
              <a:pPr/>
              <a:t>41</a:t>
            </a:fld>
            <a:endParaRPr lang="en-US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153400" cy="1066800"/>
          </a:xfrm>
        </p:spPr>
        <p:txBody>
          <a:bodyPr/>
          <a:lstStyle/>
          <a:p>
            <a:r>
              <a:rPr lang="en-US" u="sng" dirty="0"/>
              <a:t>CUDA Variable Type Qualifiers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81400"/>
            <a:ext cx="8648700" cy="30353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2200" b="1" dirty="0">
                <a:latin typeface="Calibri Light" panose="020F0302020204030204" pitchFamily="34" charset="0"/>
              </a:rPr>
              <a:t> </a:t>
            </a:r>
            <a:r>
              <a:rPr lang="en-US" sz="22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__device__</a:t>
            </a:r>
            <a:r>
              <a:rPr lang="en-US" sz="2200" dirty="0"/>
              <a:t> is optional when used with </a:t>
            </a:r>
            <a:r>
              <a:rPr lang="en-US" sz="22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__local__</a:t>
            </a:r>
            <a:r>
              <a:rPr lang="en-US" sz="2200" dirty="0"/>
              <a:t>,  </a:t>
            </a:r>
            <a:r>
              <a:rPr lang="en-US" sz="22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__shared__</a:t>
            </a:r>
            <a:r>
              <a:rPr lang="en-US" sz="2200" dirty="0"/>
              <a:t>, or 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>
                <a:solidFill>
                  <a:schemeClr val="accent2"/>
                </a:solidFill>
                <a:latin typeface="Calibri Light" panose="020F0302020204030204" pitchFamily="34" charset="0"/>
              </a:rPr>
              <a:t>__constant__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en-US" sz="2200" dirty="0"/>
          </a:p>
          <a:p>
            <a:pPr marL="457200" indent="-457200"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Automatic variables</a:t>
            </a:r>
            <a:r>
              <a:rPr lang="en-US" sz="2400" dirty="0"/>
              <a:t> without any qualifier reside in a </a:t>
            </a:r>
            <a:r>
              <a:rPr lang="en-US" sz="2400" dirty="0">
                <a:solidFill>
                  <a:schemeClr val="accent2"/>
                </a:solidFill>
              </a:rPr>
              <a:t>register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Except arrays</a:t>
            </a:r>
            <a:r>
              <a:rPr lang="en-US" sz="2400" dirty="0"/>
              <a:t> that reside in local memory</a:t>
            </a:r>
          </a:p>
          <a:p>
            <a:pPr marL="974725" lvl="1" indent="-403225">
              <a:lnSpc>
                <a:spcPct val="90000"/>
              </a:lnSpc>
            </a:pPr>
            <a:r>
              <a:rPr lang="en-US" sz="2400" dirty="0"/>
              <a:t>Thread-local memory  and spilled automatic variables is allocated in global memory</a:t>
            </a:r>
          </a:p>
        </p:txBody>
      </p:sp>
      <p:graphicFrame>
        <p:nvGraphicFramePr>
          <p:cNvPr id="13112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59693"/>
              </p:ext>
            </p:extLst>
          </p:nvPr>
        </p:nvGraphicFramePr>
        <p:xfrm>
          <a:off x="152400" y="1123950"/>
          <a:ext cx="8724900" cy="2057400"/>
        </p:xfrm>
        <a:graphic>
          <a:graphicData uri="http://schemas.openxmlformats.org/drawingml/2006/table">
            <a:tbl>
              <a:tblPr/>
              <a:tblGrid>
                <a:gridCol w="518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Variable declaration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Scope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Lifetime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__device__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__local__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  int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LocalVar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thread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thread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__device__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__shared__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 int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SharedVar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shared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block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__device__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            int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GlobalVar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global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grid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__device__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</a:rPr>
                        <a:t>__constant__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int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ConstantVar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;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constant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grid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19736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4623-D216-D578-1D3C-59B9FE6F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06DDA0-20A2-F28A-BB14-EE4E809D5C9E}"/>
              </a:ext>
            </a:extLst>
          </p:cNvPr>
          <p:cNvSpPr/>
          <p:nvPr/>
        </p:nvSpPr>
        <p:spPr>
          <a:xfrm>
            <a:off x="152400" y="1828800"/>
            <a:ext cx="8839200" cy="37695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B0794-CE95-BCCB-3CFD-EE0FDF15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Copying data from </a:t>
            </a:r>
            <a:br>
              <a:rPr lang="en-US" u="sng" dirty="0"/>
            </a:br>
            <a:r>
              <a:rPr lang="en-US" u="sng" dirty="0"/>
              <a:t>global to shared memory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79BB6-4042-B868-2AC1-EDD5CD4B1E96}"/>
              </a:ext>
            </a:extLst>
          </p:cNvPr>
          <p:cNvSpPr txBox="1"/>
          <p:nvPr/>
        </p:nvSpPr>
        <p:spPr>
          <a:xfrm>
            <a:off x="152400" y="1905000"/>
            <a:ext cx="86868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__global__ void kernel(float *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gArray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) {</a:t>
            </a: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__shared__ float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sArray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[256];  //Shared by all threads in block</a:t>
            </a:r>
          </a:p>
          <a:p>
            <a:pPr algn="l" rtl="0" latinLnBrk="0">
              <a:buNone/>
            </a:pPr>
            <a:endParaRPr lang="en-US" dirty="0">
              <a:solidFill>
                <a:srgbClr val="393A34"/>
              </a:solidFill>
              <a:effectLst/>
              <a:latin typeface="Consolas" panose="020B0609020204030204" pitchFamily="49" charset="0"/>
            </a:endParaRP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int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;  // Get thread index</a:t>
            </a: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if (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&lt; 256) {</a:t>
            </a: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sArray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] =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gArray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];//Each thread copies one float from 				 //global to shared memory</a:t>
            </a: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}</a:t>
            </a:r>
          </a:p>
          <a:p>
            <a:pPr algn="l" rtl="0" latinLnBrk="0">
              <a:buNone/>
            </a:pPr>
            <a:endParaRPr lang="en-US" dirty="0">
              <a:solidFill>
                <a:srgbClr val="393A34"/>
              </a:solidFill>
              <a:effectLst/>
              <a:latin typeface="Consolas" panose="020B0609020204030204" pitchFamily="49" charset="0"/>
            </a:endParaRP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__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syncthreads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();  // Synchronize threads</a:t>
            </a:r>
          </a:p>
          <a:p>
            <a:pPr algn="l" rtl="0" latinLnBrk="0">
              <a:buNone/>
            </a:pPr>
            <a:endParaRPr lang="en-US" dirty="0">
              <a:solidFill>
                <a:srgbClr val="393A34"/>
              </a:solidFill>
              <a:effectLst/>
              <a:latin typeface="Consolas" panose="020B0609020204030204" pitchFamily="49" charset="0"/>
            </a:endParaRPr>
          </a:p>
          <a:p>
            <a:pPr algn="l" rtl="0" latinLnBrk="0"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   // Now </a:t>
            </a:r>
            <a:r>
              <a:rPr lang="en-US" dirty="0" err="1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sArray</a:t>
            </a: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 can be used for further computations</a:t>
            </a:r>
          </a:p>
          <a:p>
            <a:pPr>
              <a:buNone/>
            </a:pPr>
            <a:r>
              <a:rPr lang="en-US" dirty="0">
                <a:solidFill>
                  <a:srgbClr val="393A3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dirty="0">
              <a:latin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99F46-F3A9-EE54-34C3-F74A49968174}"/>
              </a:ext>
            </a:extLst>
          </p:cNvPr>
          <p:cNvSpPr txBox="1"/>
          <p:nvPr/>
        </p:nvSpPr>
        <p:spPr>
          <a:xfrm>
            <a:off x="1143000" y="6096000"/>
            <a:ext cx="555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__</a:t>
            </a:r>
            <a:r>
              <a:rPr lang="en-US" dirty="0" err="1"/>
              <a:t>synchthreads</a:t>
            </a:r>
            <a:r>
              <a:rPr lang="en-US" dirty="0"/>
              <a:t>(): barrier only for threads in thread block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1B7AA3-88D5-67B1-13FB-BF285EA60E8A}"/>
              </a:ext>
            </a:extLst>
          </p:cNvPr>
          <p:cNvSpPr/>
          <p:nvPr/>
        </p:nvSpPr>
        <p:spPr>
          <a:xfrm>
            <a:off x="990600" y="6096000"/>
            <a:ext cx="6019800" cy="457200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u="sng" dirty="0"/>
              <a:t>Optimizing memory accesses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341437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/>
              <a:t>Optimizing accesses from a warp to shared and global memory is critical</a:t>
            </a:r>
          </a:p>
          <a:p>
            <a:r>
              <a:rPr lang="en-US" dirty="0"/>
              <a:t>Different techniques needed</a:t>
            </a:r>
          </a:p>
          <a:p>
            <a:pPr lvl="1"/>
            <a:r>
              <a:rPr lang="en-US" dirty="0"/>
              <a:t>global: memory coalescing</a:t>
            </a:r>
          </a:p>
          <a:p>
            <a:pPr lvl="1"/>
            <a:r>
              <a:rPr lang="en-US" dirty="0"/>
              <a:t>shared: avoid bank conflicts</a:t>
            </a:r>
          </a:p>
          <a:p>
            <a:r>
              <a:rPr lang="en-US" dirty="0"/>
              <a:t>Difference arises from architectural features</a:t>
            </a:r>
          </a:p>
          <a:p>
            <a:pPr lvl="1"/>
            <a:r>
              <a:rPr lang="en-US" dirty="0"/>
              <a:t>global memory (off-chip DRAM): only one address per memory bus transaction</a:t>
            </a:r>
          </a:p>
          <a:p>
            <a:pPr lvl="1"/>
            <a:r>
              <a:rPr lang="en-US" dirty="0"/>
              <a:t>shared memory (on-chip): 32 different addresses can be presented in parallel from warp to memory</a:t>
            </a:r>
          </a:p>
        </p:txBody>
      </p:sp>
    </p:spTree>
    <p:extLst>
      <p:ext uri="{BB962C8B-B14F-4D97-AF65-F5344CB8AC3E}">
        <p14:creationId xmlns:p14="http://schemas.microsoft.com/office/powerpoint/2010/main" val="2892415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u="sng" dirty="0"/>
              <a:t>Optimizing memory accesses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28543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599" y="5943600"/>
            <a:ext cx="860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Shared memory (on-chip):  warp can send 32 distinct addresses in parallel</a:t>
            </a:r>
          </a:p>
          <a:p>
            <a:r>
              <a:rPr lang="en-US" sz="2000" dirty="0">
                <a:latin typeface="Calibri Light" panose="020F0302020204030204" pitchFamily="34" charset="0"/>
              </a:rPr>
              <a:t>Global memory (off-chip):   one memory address per transaction</a:t>
            </a:r>
          </a:p>
        </p:txBody>
      </p:sp>
    </p:spTree>
    <p:extLst>
      <p:ext uri="{BB962C8B-B14F-4D97-AF65-F5344CB8AC3E}">
        <p14:creationId xmlns:p14="http://schemas.microsoft.com/office/powerpoint/2010/main" val="2995495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DC921E-6CB2-4987-9347-3EEB9601FA5D}" type="slidenum">
              <a:rPr lang="en-US"/>
              <a:pPr/>
              <a:t>45</a:t>
            </a:fld>
            <a:endParaRPr lang="en-US"/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u="sng" dirty="0"/>
              <a:t>Banks and bank conflicts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33418"/>
            <a:ext cx="8305800" cy="4000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Shared-memory implemented as </a:t>
            </a:r>
            <a:r>
              <a:rPr lang="en-US" i="1" dirty="0"/>
              <a:t>banks</a:t>
            </a:r>
          </a:p>
          <a:p>
            <a:pPr marL="974725" lvl="1" indent="-403225"/>
            <a:r>
              <a:rPr lang="en-US" dirty="0"/>
              <a:t>Blackwell: 32 banks</a:t>
            </a:r>
          </a:p>
          <a:p>
            <a:pPr marL="974725" lvl="1" indent="-403225"/>
            <a:r>
              <a:rPr lang="en-US" dirty="0"/>
              <a:t>Each bank can load/store 4 bytes/cycle</a:t>
            </a:r>
          </a:p>
          <a:p>
            <a:pPr marL="974725" lvl="1" indent="-403225"/>
            <a:r>
              <a:rPr lang="en-US" dirty="0"/>
              <a:t>Successive 32-bit words assigned to successive banks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Warp can issue 32 addresses at once to </a:t>
            </a:r>
            <a:br>
              <a:rPr lang="en-US" dirty="0"/>
            </a:br>
            <a:r>
              <a:rPr lang="en-US" dirty="0"/>
              <a:t>shared-memory since shared-memory is on-chip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Multiple simultaneous accesses to same bank </a:t>
            </a:r>
            <a:br>
              <a:rPr lang="en-US" dirty="0"/>
            </a:br>
            <a:r>
              <a:rPr lang="en-US" dirty="0"/>
              <a:t>result in </a:t>
            </a:r>
            <a:r>
              <a:rPr lang="en-US" i="1" dirty="0"/>
              <a:t>bank conflict </a:t>
            </a:r>
          </a:p>
          <a:p>
            <a:pPr marL="974725" lvl="1" indent="-403225"/>
            <a:r>
              <a:rPr lang="en-US" dirty="0"/>
              <a:t>Conflicting accesses are serialized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72400" y="2133600"/>
            <a:ext cx="1219200" cy="3276600"/>
            <a:chOff x="4656" y="1488"/>
            <a:chExt cx="768" cy="2064"/>
          </a:xfrm>
        </p:grpSpPr>
        <p:sp>
          <p:nvSpPr>
            <p:cNvPr id="212997" name="AutoShape 5"/>
            <p:cNvSpPr>
              <a:spLocks noChangeArrowheads="1"/>
            </p:cNvSpPr>
            <p:nvPr/>
          </p:nvSpPr>
          <p:spPr bwMode="auto">
            <a:xfrm>
              <a:off x="4656" y="3312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</a:t>
              </a:r>
              <a:r>
                <a:rPr lang="en-US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31</a:t>
              </a:r>
              <a:endParaRPr lang="en-US" sz="1800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2998" name="AutoShape 6"/>
            <p:cNvSpPr>
              <a:spLocks noChangeArrowheads="1"/>
            </p:cNvSpPr>
            <p:nvPr/>
          </p:nvSpPr>
          <p:spPr bwMode="auto">
            <a:xfrm>
              <a:off x="4656" y="2688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7</a:t>
              </a:r>
            </a:p>
          </p:txBody>
        </p:sp>
        <p:sp>
          <p:nvSpPr>
            <p:cNvPr id="212999" name="AutoShape 7"/>
            <p:cNvSpPr>
              <a:spLocks noChangeArrowheads="1"/>
            </p:cNvSpPr>
            <p:nvPr/>
          </p:nvSpPr>
          <p:spPr bwMode="auto">
            <a:xfrm>
              <a:off x="4656" y="2514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6</a:t>
              </a:r>
            </a:p>
          </p:txBody>
        </p:sp>
        <p:sp>
          <p:nvSpPr>
            <p:cNvPr id="213000" name="AutoShape 8"/>
            <p:cNvSpPr>
              <a:spLocks noChangeArrowheads="1"/>
            </p:cNvSpPr>
            <p:nvPr/>
          </p:nvSpPr>
          <p:spPr bwMode="auto">
            <a:xfrm>
              <a:off x="4656" y="2346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5</a:t>
              </a:r>
            </a:p>
          </p:txBody>
        </p:sp>
        <p:sp>
          <p:nvSpPr>
            <p:cNvPr id="213001" name="AutoShape 9"/>
            <p:cNvSpPr>
              <a:spLocks noChangeArrowheads="1"/>
            </p:cNvSpPr>
            <p:nvPr/>
          </p:nvSpPr>
          <p:spPr bwMode="auto">
            <a:xfrm>
              <a:off x="4656" y="2172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4</a:t>
              </a:r>
            </a:p>
          </p:txBody>
        </p:sp>
        <p:sp>
          <p:nvSpPr>
            <p:cNvPr id="213002" name="AutoShape 10"/>
            <p:cNvSpPr>
              <a:spLocks noChangeArrowheads="1"/>
            </p:cNvSpPr>
            <p:nvPr/>
          </p:nvSpPr>
          <p:spPr bwMode="auto">
            <a:xfrm>
              <a:off x="4656" y="1998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3</a:t>
              </a:r>
            </a:p>
          </p:txBody>
        </p:sp>
        <p:sp>
          <p:nvSpPr>
            <p:cNvPr id="213003" name="AutoShape 11"/>
            <p:cNvSpPr>
              <a:spLocks noChangeArrowheads="1"/>
            </p:cNvSpPr>
            <p:nvPr/>
          </p:nvSpPr>
          <p:spPr bwMode="auto">
            <a:xfrm>
              <a:off x="4656" y="1830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2</a:t>
              </a:r>
            </a:p>
          </p:txBody>
        </p:sp>
        <p:sp>
          <p:nvSpPr>
            <p:cNvPr id="213004" name="AutoShape 12"/>
            <p:cNvSpPr>
              <a:spLocks noChangeArrowheads="1"/>
            </p:cNvSpPr>
            <p:nvPr/>
          </p:nvSpPr>
          <p:spPr bwMode="auto">
            <a:xfrm>
              <a:off x="4656" y="1656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1</a:t>
              </a:r>
            </a:p>
          </p:txBody>
        </p:sp>
        <p:sp>
          <p:nvSpPr>
            <p:cNvPr id="213005" name="AutoShape 13"/>
            <p:cNvSpPr>
              <a:spLocks noChangeArrowheads="1"/>
            </p:cNvSpPr>
            <p:nvPr/>
          </p:nvSpPr>
          <p:spPr bwMode="auto">
            <a:xfrm>
              <a:off x="4656" y="1488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Bank 0</a:t>
              </a: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5010" y="3000"/>
              <a:ext cx="48" cy="240"/>
              <a:chOff x="2400" y="2832"/>
              <a:chExt cx="48" cy="240"/>
            </a:xfrm>
          </p:grpSpPr>
          <p:sp>
            <p:nvSpPr>
              <p:cNvPr id="213007" name="Oval 15"/>
              <p:cNvSpPr>
                <a:spLocks noChangeArrowheads="1"/>
              </p:cNvSpPr>
              <p:nvPr/>
            </p:nvSpPr>
            <p:spPr bwMode="auto">
              <a:xfrm>
                <a:off x="2400" y="28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3008" name="Oval 16"/>
              <p:cNvSpPr>
                <a:spLocks noChangeArrowheads="1"/>
              </p:cNvSpPr>
              <p:nvPr/>
            </p:nvSpPr>
            <p:spPr bwMode="auto">
              <a:xfrm>
                <a:off x="2400" y="29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3009" name="Oval 17"/>
              <p:cNvSpPr>
                <a:spLocks noChangeArrowheads="1"/>
              </p:cNvSpPr>
              <p:nvPr/>
            </p:nvSpPr>
            <p:spPr bwMode="auto">
              <a:xfrm>
                <a:off x="2400" y="302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844957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D3CCB1-5616-4311-99BA-4B9D6E686106}" type="slidenum">
              <a:rPr lang="en-US"/>
              <a:pPr/>
              <a:t>46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Bank Addressing Examples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4152900" cy="4572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No Bank Conflicts</a:t>
            </a:r>
          </a:p>
          <a:p>
            <a:pPr marL="571500" lvl="1" indent="0">
              <a:buNone/>
            </a:pPr>
            <a:r>
              <a:rPr lang="en-US" sz="2000" dirty="0"/>
              <a:t>Linear addressing: stride = 1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38700" y="1524000"/>
            <a:ext cx="4152900" cy="4572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No Bank Conflicts</a:t>
            </a:r>
          </a:p>
          <a:p>
            <a:pPr marL="571500" lvl="1" indent="0">
              <a:buNone/>
            </a:pPr>
            <a:r>
              <a:rPr lang="en-US" sz="2000" dirty="0"/>
              <a:t>Random 1:1 Permutation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2667000"/>
            <a:ext cx="3657600" cy="3276600"/>
            <a:chOff x="432" y="1680"/>
            <a:chExt cx="2304" cy="206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968" y="1680"/>
              <a:ext cx="768" cy="2064"/>
              <a:chOff x="4656" y="1488"/>
              <a:chExt cx="768" cy="2064"/>
            </a:xfrm>
          </p:grpSpPr>
          <p:sp>
            <p:nvSpPr>
              <p:cNvPr id="214023" name="AutoShape 7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4024" name="AutoShape 8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4025" name="AutoShape 9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6</a:t>
                </a:r>
              </a:p>
            </p:txBody>
          </p:sp>
          <p:sp>
            <p:nvSpPr>
              <p:cNvPr id="214026" name="AutoShape 10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5</a:t>
                </a:r>
              </a:p>
            </p:txBody>
          </p:sp>
          <p:sp>
            <p:nvSpPr>
              <p:cNvPr id="214027" name="AutoShape 11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4</a:t>
                </a:r>
              </a:p>
            </p:txBody>
          </p:sp>
          <p:sp>
            <p:nvSpPr>
              <p:cNvPr id="214028" name="AutoShape 12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3</a:t>
                </a:r>
              </a:p>
            </p:txBody>
          </p:sp>
          <p:sp>
            <p:nvSpPr>
              <p:cNvPr id="214029" name="AutoShape 13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4030" name="AutoShape 14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4031" name="AutoShape 15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4033" name="Oval 17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34" name="Oval 18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35" name="Oval 19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32" y="1680"/>
              <a:ext cx="768" cy="2064"/>
              <a:chOff x="4656" y="1488"/>
              <a:chExt cx="768" cy="2064"/>
            </a:xfrm>
          </p:grpSpPr>
          <p:sp>
            <p:nvSpPr>
              <p:cNvPr id="214037" name="AutoShape 21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4038" name="AutoShape 22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7</a:t>
                </a:r>
              </a:p>
            </p:txBody>
          </p:sp>
          <p:sp>
            <p:nvSpPr>
              <p:cNvPr id="214039" name="AutoShape 23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6</a:t>
                </a:r>
              </a:p>
            </p:txBody>
          </p:sp>
          <p:sp>
            <p:nvSpPr>
              <p:cNvPr id="214040" name="AutoShape 24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5</a:t>
                </a:r>
              </a:p>
            </p:txBody>
          </p:sp>
          <p:sp>
            <p:nvSpPr>
              <p:cNvPr id="214041" name="AutoShape 25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4</a:t>
                </a:r>
              </a:p>
            </p:txBody>
          </p:sp>
          <p:sp>
            <p:nvSpPr>
              <p:cNvPr id="214042" name="AutoShape 26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3</a:t>
                </a:r>
              </a:p>
            </p:txBody>
          </p:sp>
          <p:sp>
            <p:nvSpPr>
              <p:cNvPr id="214043" name="AutoShape 27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2</a:t>
                </a:r>
              </a:p>
            </p:txBody>
          </p:sp>
          <p:sp>
            <p:nvSpPr>
              <p:cNvPr id="214044" name="AutoShape 28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</a:t>
                </a:r>
              </a:p>
            </p:txBody>
          </p:sp>
          <p:sp>
            <p:nvSpPr>
              <p:cNvPr id="214045" name="AutoShape 29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0</a:t>
                </a:r>
              </a:p>
            </p:txBody>
          </p:sp>
          <p:grpSp>
            <p:nvGrpSpPr>
              <p:cNvPr id="6" name="Group 30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4047" name="Oval 31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48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49" name="Oval 33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cxnSp>
          <p:nvCxnSpPr>
            <p:cNvPr id="214050" name="AutoShape 34"/>
            <p:cNvCxnSpPr>
              <a:cxnSpLocks noChangeShapeType="1"/>
              <a:stCxn id="214045" idx="4"/>
              <a:endCxn id="214031" idx="2"/>
            </p:cNvCxnSpPr>
            <p:nvPr/>
          </p:nvCxnSpPr>
          <p:spPr bwMode="auto">
            <a:xfrm>
              <a:off x="1136" y="1832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1" name="AutoShape 35"/>
            <p:cNvCxnSpPr>
              <a:cxnSpLocks noChangeShapeType="1"/>
              <a:stCxn id="214044" idx="4"/>
              <a:endCxn id="214030" idx="2"/>
            </p:cNvCxnSpPr>
            <p:nvPr/>
          </p:nvCxnSpPr>
          <p:spPr bwMode="auto">
            <a:xfrm>
              <a:off x="1136" y="2000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2" name="AutoShape 36"/>
            <p:cNvCxnSpPr>
              <a:cxnSpLocks noChangeShapeType="1"/>
              <a:stCxn id="214043" idx="4"/>
              <a:endCxn id="214029" idx="2"/>
            </p:cNvCxnSpPr>
            <p:nvPr/>
          </p:nvCxnSpPr>
          <p:spPr bwMode="auto">
            <a:xfrm>
              <a:off x="1136" y="2174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3" name="AutoShape 37"/>
            <p:cNvCxnSpPr>
              <a:cxnSpLocks noChangeShapeType="1"/>
              <a:stCxn id="214042" idx="4"/>
              <a:endCxn id="214028" idx="2"/>
            </p:cNvCxnSpPr>
            <p:nvPr/>
          </p:nvCxnSpPr>
          <p:spPr bwMode="auto">
            <a:xfrm>
              <a:off x="1136" y="2342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4" name="AutoShape 38"/>
            <p:cNvCxnSpPr>
              <a:cxnSpLocks noChangeShapeType="1"/>
              <a:stCxn id="214041" idx="4"/>
              <a:endCxn id="214027" idx="2"/>
            </p:cNvCxnSpPr>
            <p:nvPr/>
          </p:nvCxnSpPr>
          <p:spPr bwMode="auto">
            <a:xfrm>
              <a:off x="1136" y="2516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5" name="AutoShape 39"/>
            <p:cNvCxnSpPr>
              <a:cxnSpLocks noChangeShapeType="1"/>
              <a:stCxn id="214040" idx="4"/>
              <a:endCxn id="214026" idx="2"/>
            </p:cNvCxnSpPr>
            <p:nvPr/>
          </p:nvCxnSpPr>
          <p:spPr bwMode="auto">
            <a:xfrm>
              <a:off x="1136" y="2690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6" name="AutoShape 40"/>
            <p:cNvCxnSpPr>
              <a:cxnSpLocks noChangeShapeType="1"/>
              <a:stCxn id="214039" idx="4"/>
              <a:endCxn id="214025" idx="2"/>
            </p:cNvCxnSpPr>
            <p:nvPr/>
          </p:nvCxnSpPr>
          <p:spPr bwMode="auto">
            <a:xfrm>
              <a:off x="1136" y="2858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7" name="AutoShape 41"/>
            <p:cNvCxnSpPr>
              <a:cxnSpLocks noChangeShapeType="1"/>
              <a:stCxn id="214038" idx="4"/>
              <a:endCxn id="214024" idx="2"/>
            </p:cNvCxnSpPr>
            <p:nvPr/>
          </p:nvCxnSpPr>
          <p:spPr bwMode="auto">
            <a:xfrm>
              <a:off x="1136" y="3032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58" name="AutoShape 42"/>
            <p:cNvCxnSpPr>
              <a:cxnSpLocks noChangeShapeType="1"/>
              <a:stCxn id="214037" idx="4"/>
              <a:endCxn id="214023" idx="2"/>
            </p:cNvCxnSpPr>
            <p:nvPr/>
          </p:nvCxnSpPr>
          <p:spPr bwMode="auto">
            <a:xfrm>
              <a:off x="1136" y="3656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4800600" y="2667000"/>
            <a:ext cx="3657600" cy="3276600"/>
            <a:chOff x="3024" y="1680"/>
            <a:chExt cx="2304" cy="2064"/>
          </a:xfrm>
        </p:grpSpPr>
        <p:grpSp>
          <p:nvGrpSpPr>
            <p:cNvPr id="8" name="Group 44"/>
            <p:cNvGrpSpPr>
              <a:grpSpLocks/>
            </p:cNvGrpSpPr>
            <p:nvPr/>
          </p:nvGrpSpPr>
          <p:grpSpPr bwMode="auto">
            <a:xfrm>
              <a:off x="4560" y="1680"/>
              <a:ext cx="768" cy="2064"/>
              <a:chOff x="4656" y="1488"/>
              <a:chExt cx="768" cy="2064"/>
            </a:xfrm>
          </p:grpSpPr>
          <p:sp>
            <p:nvSpPr>
              <p:cNvPr id="214061" name="AutoShape 45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4062" name="AutoShape 46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4063" name="AutoShape 47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6</a:t>
                </a:r>
              </a:p>
            </p:txBody>
          </p:sp>
          <p:sp>
            <p:nvSpPr>
              <p:cNvPr id="214064" name="AutoShape 48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5</a:t>
                </a:r>
              </a:p>
            </p:txBody>
          </p:sp>
          <p:sp>
            <p:nvSpPr>
              <p:cNvPr id="214065" name="AutoShape 49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4</a:t>
                </a:r>
              </a:p>
            </p:txBody>
          </p:sp>
          <p:sp>
            <p:nvSpPr>
              <p:cNvPr id="214066" name="AutoShape 50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3</a:t>
                </a:r>
              </a:p>
            </p:txBody>
          </p:sp>
          <p:sp>
            <p:nvSpPr>
              <p:cNvPr id="214067" name="AutoShape 51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4068" name="AutoShape 52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4069" name="AutoShape 53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9" name="Group 54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4071" name="Oval 55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72" name="Oval 56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73" name="Oval 57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10" name="Group 58"/>
            <p:cNvGrpSpPr>
              <a:grpSpLocks/>
            </p:cNvGrpSpPr>
            <p:nvPr/>
          </p:nvGrpSpPr>
          <p:grpSpPr bwMode="auto">
            <a:xfrm>
              <a:off x="3024" y="1680"/>
              <a:ext cx="768" cy="2064"/>
              <a:chOff x="4656" y="1488"/>
              <a:chExt cx="768" cy="2064"/>
            </a:xfrm>
          </p:grpSpPr>
          <p:sp>
            <p:nvSpPr>
              <p:cNvPr id="214075" name="AutoShape 59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4076" name="AutoShape 60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7</a:t>
                </a:r>
              </a:p>
            </p:txBody>
          </p:sp>
          <p:sp>
            <p:nvSpPr>
              <p:cNvPr id="214077" name="AutoShape 61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6</a:t>
                </a:r>
              </a:p>
            </p:txBody>
          </p:sp>
          <p:sp>
            <p:nvSpPr>
              <p:cNvPr id="214078" name="AutoShape 62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5</a:t>
                </a:r>
              </a:p>
            </p:txBody>
          </p:sp>
          <p:sp>
            <p:nvSpPr>
              <p:cNvPr id="214079" name="AutoShape 63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4</a:t>
                </a:r>
              </a:p>
            </p:txBody>
          </p:sp>
          <p:sp>
            <p:nvSpPr>
              <p:cNvPr id="214080" name="AutoShape 64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3</a:t>
                </a:r>
              </a:p>
            </p:txBody>
          </p:sp>
          <p:sp>
            <p:nvSpPr>
              <p:cNvPr id="214081" name="AutoShape 65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2</a:t>
                </a:r>
              </a:p>
            </p:txBody>
          </p:sp>
          <p:sp>
            <p:nvSpPr>
              <p:cNvPr id="214082" name="AutoShape 66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</a:t>
                </a:r>
              </a:p>
            </p:txBody>
          </p:sp>
          <p:sp>
            <p:nvSpPr>
              <p:cNvPr id="214083" name="AutoShape 67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0</a:t>
                </a:r>
              </a:p>
            </p:txBody>
          </p:sp>
          <p:grpSp>
            <p:nvGrpSpPr>
              <p:cNvPr id="11" name="Group 68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4085" name="Oval 69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86" name="Oval 70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4087" name="Oval 71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cxnSp>
          <p:nvCxnSpPr>
            <p:cNvPr id="214088" name="AutoShape 72"/>
            <p:cNvCxnSpPr>
              <a:cxnSpLocks noChangeShapeType="1"/>
              <a:stCxn id="214083" idx="4"/>
              <a:endCxn id="214068" idx="2"/>
            </p:cNvCxnSpPr>
            <p:nvPr/>
          </p:nvCxnSpPr>
          <p:spPr bwMode="auto">
            <a:xfrm>
              <a:off x="3728" y="1832"/>
              <a:ext cx="832" cy="1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89" name="AutoShape 73"/>
            <p:cNvCxnSpPr>
              <a:cxnSpLocks noChangeShapeType="1"/>
              <a:stCxn id="214082" idx="4"/>
              <a:endCxn id="214064" idx="2"/>
            </p:cNvCxnSpPr>
            <p:nvPr/>
          </p:nvCxnSpPr>
          <p:spPr bwMode="auto">
            <a:xfrm>
              <a:off x="3728" y="2000"/>
              <a:ext cx="832" cy="69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0" name="AutoShape 74"/>
            <p:cNvCxnSpPr>
              <a:cxnSpLocks noChangeShapeType="1"/>
              <a:stCxn id="214081" idx="4"/>
              <a:endCxn id="214067" idx="2"/>
            </p:cNvCxnSpPr>
            <p:nvPr/>
          </p:nvCxnSpPr>
          <p:spPr bwMode="auto">
            <a:xfrm>
              <a:off x="3728" y="2174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1" name="AutoShape 75"/>
            <p:cNvCxnSpPr>
              <a:cxnSpLocks noChangeShapeType="1"/>
              <a:stCxn id="214080" idx="4"/>
              <a:endCxn id="214069" idx="2"/>
            </p:cNvCxnSpPr>
            <p:nvPr/>
          </p:nvCxnSpPr>
          <p:spPr bwMode="auto">
            <a:xfrm flipV="1">
              <a:off x="3728" y="1832"/>
              <a:ext cx="832" cy="51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2" name="AutoShape 76"/>
            <p:cNvCxnSpPr>
              <a:cxnSpLocks noChangeShapeType="1"/>
              <a:stCxn id="214079" idx="4"/>
              <a:endCxn id="214066" idx="2"/>
            </p:cNvCxnSpPr>
            <p:nvPr/>
          </p:nvCxnSpPr>
          <p:spPr bwMode="auto">
            <a:xfrm flipV="1">
              <a:off x="3728" y="2342"/>
              <a:ext cx="832" cy="17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3" name="AutoShape 77"/>
            <p:cNvCxnSpPr>
              <a:cxnSpLocks noChangeShapeType="1"/>
              <a:stCxn id="214078" idx="4"/>
              <a:endCxn id="214062" idx="2"/>
            </p:cNvCxnSpPr>
            <p:nvPr/>
          </p:nvCxnSpPr>
          <p:spPr bwMode="auto">
            <a:xfrm>
              <a:off x="3728" y="2690"/>
              <a:ext cx="832" cy="34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4" name="AutoShape 78"/>
            <p:cNvCxnSpPr>
              <a:cxnSpLocks noChangeShapeType="1"/>
              <a:stCxn id="214077" idx="4"/>
              <a:endCxn id="214063" idx="2"/>
            </p:cNvCxnSpPr>
            <p:nvPr/>
          </p:nvCxnSpPr>
          <p:spPr bwMode="auto">
            <a:xfrm>
              <a:off x="3728" y="2858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5" name="AutoShape 79"/>
            <p:cNvCxnSpPr>
              <a:cxnSpLocks noChangeShapeType="1"/>
              <a:stCxn id="214076" idx="4"/>
              <a:endCxn id="214061" idx="2"/>
            </p:cNvCxnSpPr>
            <p:nvPr/>
          </p:nvCxnSpPr>
          <p:spPr bwMode="auto">
            <a:xfrm>
              <a:off x="3728" y="3032"/>
              <a:ext cx="832" cy="62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4096" name="AutoShape 80"/>
            <p:cNvCxnSpPr>
              <a:cxnSpLocks noChangeShapeType="1"/>
              <a:stCxn id="214075" idx="4"/>
              <a:endCxn id="214065" idx="2"/>
            </p:cNvCxnSpPr>
            <p:nvPr/>
          </p:nvCxnSpPr>
          <p:spPr bwMode="auto">
            <a:xfrm flipV="1">
              <a:off x="3728" y="2516"/>
              <a:ext cx="832" cy="114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8264322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0E8F49-03AE-43E4-8F3F-E898D7336806}" type="slidenum">
              <a:rPr lang="en-US"/>
              <a:pPr/>
              <a:t>47</a:t>
            </a:fld>
            <a:endParaRPr lang="en-US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/>
              <a:t>Bank Addressing Examples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4152900" cy="4572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2-way Bank Conflicts</a:t>
            </a:r>
          </a:p>
          <a:p>
            <a:pPr marL="571500" lvl="1" indent="0">
              <a:buNone/>
            </a:pPr>
            <a:r>
              <a:rPr lang="en-US" sz="2000" dirty="0"/>
              <a:t>Linear addressing, stride = 2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38700" y="1524000"/>
            <a:ext cx="4152900" cy="45720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8-way Bank Conflicts</a:t>
            </a:r>
          </a:p>
          <a:p>
            <a:pPr marL="571500" lvl="1" indent="0">
              <a:buNone/>
            </a:pPr>
            <a:r>
              <a:rPr lang="en-US" sz="2000" dirty="0"/>
              <a:t>Linear addressing, stride = 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2667000"/>
            <a:ext cx="3657600" cy="3276600"/>
            <a:chOff x="432" y="1680"/>
            <a:chExt cx="2304" cy="2064"/>
          </a:xfrm>
        </p:grpSpPr>
        <p:sp>
          <p:nvSpPr>
            <p:cNvPr id="215046" name="AutoShape 6"/>
            <p:cNvSpPr>
              <a:spLocks noChangeArrowheads="1"/>
            </p:cNvSpPr>
            <p:nvPr/>
          </p:nvSpPr>
          <p:spPr bwMode="auto">
            <a:xfrm>
              <a:off x="432" y="3504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19</a:t>
              </a:r>
            </a:p>
          </p:txBody>
        </p:sp>
        <p:sp>
          <p:nvSpPr>
            <p:cNvPr id="215047" name="AutoShape 7"/>
            <p:cNvSpPr>
              <a:spLocks noChangeArrowheads="1"/>
            </p:cNvSpPr>
            <p:nvPr/>
          </p:nvSpPr>
          <p:spPr bwMode="auto">
            <a:xfrm>
              <a:off x="432" y="3330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18</a:t>
              </a:r>
            </a:p>
          </p:txBody>
        </p:sp>
        <p:sp>
          <p:nvSpPr>
            <p:cNvPr id="215048" name="AutoShape 8"/>
            <p:cNvSpPr>
              <a:spLocks noChangeArrowheads="1"/>
            </p:cNvSpPr>
            <p:nvPr/>
          </p:nvSpPr>
          <p:spPr bwMode="auto">
            <a:xfrm>
              <a:off x="432" y="3156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17</a:t>
              </a:r>
            </a:p>
          </p:txBody>
        </p:sp>
        <p:sp>
          <p:nvSpPr>
            <p:cNvPr id="215049" name="AutoShape 9"/>
            <p:cNvSpPr>
              <a:spLocks noChangeArrowheads="1"/>
            </p:cNvSpPr>
            <p:nvPr/>
          </p:nvSpPr>
          <p:spPr bwMode="auto">
            <a:xfrm>
              <a:off x="432" y="2988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16</a:t>
              </a:r>
            </a:p>
          </p:txBody>
        </p:sp>
        <p:sp>
          <p:nvSpPr>
            <p:cNvPr id="215050" name="AutoShape 10"/>
            <p:cNvSpPr>
              <a:spLocks noChangeArrowheads="1"/>
            </p:cNvSpPr>
            <p:nvPr/>
          </p:nvSpPr>
          <p:spPr bwMode="auto">
            <a:xfrm>
              <a:off x="432" y="2364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4</a:t>
              </a:r>
            </a:p>
          </p:txBody>
        </p:sp>
        <p:sp>
          <p:nvSpPr>
            <p:cNvPr id="215051" name="AutoShape 11"/>
            <p:cNvSpPr>
              <a:spLocks noChangeArrowheads="1"/>
            </p:cNvSpPr>
            <p:nvPr/>
          </p:nvSpPr>
          <p:spPr bwMode="auto">
            <a:xfrm>
              <a:off x="432" y="2190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3</a:t>
              </a:r>
            </a:p>
          </p:txBody>
        </p:sp>
        <p:sp>
          <p:nvSpPr>
            <p:cNvPr id="215052" name="AutoShape 12"/>
            <p:cNvSpPr>
              <a:spLocks noChangeArrowheads="1"/>
            </p:cNvSpPr>
            <p:nvPr/>
          </p:nvSpPr>
          <p:spPr bwMode="auto">
            <a:xfrm>
              <a:off x="432" y="2022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2</a:t>
              </a:r>
            </a:p>
          </p:txBody>
        </p:sp>
        <p:sp>
          <p:nvSpPr>
            <p:cNvPr id="215053" name="AutoShape 13"/>
            <p:cNvSpPr>
              <a:spLocks noChangeArrowheads="1"/>
            </p:cNvSpPr>
            <p:nvPr/>
          </p:nvSpPr>
          <p:spPr bwMode="auto">
            <a:xfrm>
              <a:off x="432" y="1848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1</a:t>
              </a:r>
            </a:p>
          </p:txBody>
        </p:sp>
        <p:sp>
          <p:nvSpPr>
            <p:cNvPr id="215054" name="AutoShape 14"/>
            <p:cNvSpPr>
              <a:spLocks noChangeArrowheads="1"/>
            </p:cNvSpPr>
            <p:nvPr/>
          </p:nvSpPr>
          <p:spPr bwMode="auto">
            <a:xfrm>
              <a:off x="432" y="1680"/>
              <a:ext cx="768" cy="240"/>
            </a:xfrm>
            <a:prstGeom prst="cube">
              <a:avLst>
                <a:gd name="adj" fmla="val 26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Thread 0</a:t>
              </a:r>
            </a:p>
          </p:txBody>
        </p: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768" y="2688"/>
              <a:ext cx="48" cy="240"/>
              <a:chOff x="2400" y="2832"/>
              <a:chExt cx="48" cy="240"/>
            </a:xfrm>
          </p:grpSpPr>
          <p:sp>
            <p:nvSpPr>
              <p:cNvPr id="215056" name="Oval 16"/>
              <p:cNvSpPr>
                <a:spLocks noChangeArrowheads="1"/>
              </p:cNvSpPr>
              <p:nvPr/>
            </p:nvSpPr>
            <p:spPr bwMode="auto">
              <a:xfrm>
                <a:off x="2400" y="28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5057" name="Oval 17"/>
              <p:cNvSpPr>
                <a:spLocks noChangeArrowheads="1"/>
              </p:cNvSpPr>
              <p:nvPr/>
            </p:nvSpPr>
            <p:spPr bwMode="auto">
              <a:xfrm>
                <a:off x="2400" y="29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15058" name="Oval 18"/>
              <p:cNvSpPr>
                <a:spLocks noChangeArrowheads="1"/>
              </p:cNvSpPr>
              <p:nvPr/>
            </p:nvSpPr>
            <p:spPr bwMode="auto">
              <a:xfrm>
                <a:off x="2400" y="302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 Light" panose="020F0302020204030204" pitchFamily="34" charset="0"/>
                </a:endParaRPr>
              </a:p>
            </p:txBody>
          </p:sp>
        </p:grpSp>
        <p:cxnSp>
          <p:nvCxnSpPr>
            <p:cNvPr id="215059" name="AutoShape 19"/>
            <p:cNvCxnSpPr>
              <a:cxnSpLocks noChangeShapeType="1"/>
              <a:stCxn id="215054" idx="4"/>
            </p:cNvCxnSpPr>
            <p:nvPr/>
          </p:nvCxnSpPr>
          <p:spPr bwMode="auto">
            <a:xfrm>
              <a:off x="1136" y="1832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0" name="AutoShape 20"/>
            <p:cNvCxnSpPr>
              <a:cxnSpLocks noChangeShapeType="1"/>
              <a:stCxn id="215053" idx="4"/>
            </p:cNvCxnSpPr>
            <p:nvPr/>
          </p:nvCxnSpPr>
          <p:spPr bwMode="auto">
            <a:xfrm>
              <a:off x="1136" y="2000"/>
              <a:ext cx="832" cy="17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1" name="AutoShape 21"/>
            <p:cNvCxnSpPr>
              <a:cxnSpLocks noChangeShapeType="1"/>
              <a:stCxn id="215052" idx="4"/>
            </p:cNvCxnSpPr>
            <p:nvPr/>
          </p:nvCxnSpPr>
          <p:spPr bwMode="auto">
            <a:xfrm>
              <a:off x="1136" y="2174"/>
              <a:ext cx="832" cy="34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2" name="AutoShape 22"/>
            <p:cNvCxnSpPr>
              <a:cxnSpLocks noChangeShapeType="1"/>
              <a:stCxn id="215051" idx="4"/>
            </p:cNvCxnSpPr>
            <p:nvPr/>
          </p:nvCxnSpPr>
          <p:spPr bwMode="auto">
            <a:xfrm>
              <a:off x="1136" y="2342"/>
              <a:ext cx="832" cy="51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3" name="AutoShape 23"/>
            <p:cNvCxnSpPr>
              <a:cxnSpLocks noChangeShapeType="1"/>
              <a:stCxn id="215049" idx="4"/>
            </p:cNvCxnSpPr>
            <p:nvPr/>
          </p:nvCxnSpPr>
          <p:spPr bwMode="auto">
            <a:xfrm flipV="1">
              <a:off x="1136" y="1832"/>
              <a:ext cx="832" cy="130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4" name="AutoShape 24"/>
            <p:cNvCxnSpPr>
              <a:cxnSpLocks noChangeShapeType="1"/>
              <a:stCxn id="215048" idx="4"/>
            </p:cNvCxnSpPr>
            <p:nvPr/>
          </p:nvCxnSpPr>
          <p:spPr bwMode="auto">
            <a:xfrm flipV="1">
              <a:off x="1136" y="2174"/>
              <a:ext cx="832" cy="113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5" name="AutoShape 25"/>
            <p:cNvCxnSpPr>
              <a:cxnSpLocks noChangeShapeType="1"/>
              <a:stCxn id="215047" idx="4"/>
            </p:cNvCxnSpPr>
            <p:nvPr/>
          </p:nvCxnSpPr>
          <p:spPr bwMode="auto">
            <a:xfrm flipV="1">
              <a:off x="1136" y="2516"/>
              <a:ext cx="832" cy="966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6" name="AutoShape 26"/>
            <p:cNvCxnSpPr>
              <a:cxnSpLocks noChangeShapeType="1"/>
              <a:stCxn id="215046" idx="4"/>
            </p:cNvCxnSpPr>
            <p:nvPr/>
          </p:nvCxnSpPr>
          <p:spPr bwMode="auto">
            <a:xfrm flipV="1">
              <a:off x="1136" y="2858"/>
              <a:ext cx="832" cy="7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067" name="AutoShape 27"/>
            <p:cNvCxnSpPr>
              <a:cxnSpLocks noChangeShapeType="1"/>
              <a:stCxn id="215050" idx="4"/>
            </p:cNvCxnSpPr>
            <p:nvPr/>
          </p:nvCxnSpPr>
          <p:spPr bwMode="auto">
            <a:xfrm>
              <a:off x="1136" y="2516"/>
              <a:ext cx="832" cy="69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</p:spPr>
        </p:cxn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968" y="1680"/>
              <a:ext cx="768" cy="2064"/>
              <a:chOff x="4656" y="1488"/>
              <a:chExt cx="768" cy="2064"/>
            </a:xfrm>
          </p:grpSpPr>
          <p:sp>
            <p:nvSpPr>
              <p:cNvPr id="215069" name="AutoShape 29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5070" name="AutoShape 30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5071" name="AutoShape 31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6</a:t>
                </a:r>
              </a:p>
            </p:txBody>
          </p:sp>
          <p:sp>
            <p:nvSpPr>
              <p:cNvPr id="215072" name="AutoShape 32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5</a:t>
                </a:r>
              </a:p>
            </p:txBody>
          </p:sp>
          <p:sp>
            <p:nvSpPr>
              <p:cNvPr id="215073" name="AutoShape 33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4</a:t>
                </a:r>
              </a:p>
            </p:txBody>
          </p:sp>
          <p:sp>
            <p:nvSpPr>
              <p:cNvPr id="215074" name="AutoShape 34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3</a:t>
                </a:r>
              </a:p>
            </p:txBody>
          </p:sp>
          <p:sp>
            <p:nvSpPr>
              <p:cNvPr id="215075" name="AutoShape 35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5076" name="AutoShape 36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5077" name="AutoShape 37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5079" name="Oval 39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080" name="Oval 40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081" name="Oval 41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4800600" y="2590800"/>
            <a:ext cx="3657600" cy="3352800"/>
            <a:chOff x="3024" y="1632"/>
            <a:chExt cx="2304" cy="2112"/>
          </a:xfrm>
        </p:grpSpPr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3024" y="1680"/>
              <a:ext cx="768" cy="2064"/>
              <a:chOff x="4656" y="1488"/>
              <a:chExt cx="768" cy="2064"/>
            </a:xfrm>
          </p:grpSpPr>
          <p:sp>
            <p:nvSpPr>
              <p:cNvPr id="215084" name="AutoShape 44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5085" name="AutoShape 45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7</a:t>
                </a:r>
              </a:p>
            </p:txBody>
          </p:sp>
          <p:sp>
            <p:nvSpPr>
              <p:cNvPr id="215086" name="AutoShape 46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6</a:t>
                </a:r>
              </a:p>
            </p:txBody>
          </p:sp>
          <p:sp>
            <p:nvSpPr>
              <p:cNvPr id="215087" name="AutoShape 47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5</a:t>
                </a:r>
              </a:p>
            </p:txBody>
          </p:sp>
          <p:sp>
            <p:nvSpPr>
              <p:cNvPr id="215088" name="AutoShape 48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4</a:t>
                </a:r>
              </a:p>
            </p:txBody>
          </p:sp>
          <p:sp>
            <p:nvSpPr>
              <p:cNvPr id="215089" name="AutoShape 49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3</a:t>
                </a:r>
              </a:p>
            </p:txBody>
          </p:sp>
          <p:sp>
            <p:nvSpPr>
              <p:cNvPr id="215090" name="AutoShape 50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2</a:t>
                </a:r>
              </a:p>
            </p:txBody>
          </p:sp>
          <p:sp>
            <p:nvSpPr>
              <p:cNvPr id="215091" name="AutoShape 51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</a:t>
                </a:r>
              </a:p>
            </p:txBody>
          </p:sp>
          <p:sp>
            <p:nvSpPr>
              <p:cNvPr id="215092" name="AutoShape 52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0</a:t>
                </a:r>
              </a:p>
            </p:txBody>
          </p:sp>
          <p:grpSp>
            <p:nvGrpSpPr>
              <p:cNvPr id="8" name="Group 53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5094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095" name="Oval 55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096" name="Oval 56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cxnSp>
          <p:nvCxnSpPr>
            <p:cNvPr id="215097" name="AutoShape 57"/>
            <p:cNvCxnSpPr>
              <a:cxnSpLocks noChangeShapeType="1"/>
              <a:stCxn id="215092" idx="4"/>
              <a:endCxn id="215113" idx="2"/>
            </p:cNvCxnSpPr>
            <p:nvPr/>
          </p:nvCxnSpPr>
          <p:spPr bwMode="auto">
            <a:xfrm>
              <a:off x="3728" y="1832"/>
              <a:ext cx="832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5101" name="AutoShape 61"/>
            <p:cNvCxnSpPr>
              <a:cxnSpLocks noChangeShapeType="1"/>
              <a:stCxn id="215088" idx="4"/>
              <a:endCxn id="215113" idx="2"/>
            </p:cNvCxnSpPr>
            <p:nvPr/>
          </p:nvCxnSpPr>
          <p:spPr bwMode="auto">
            <a:xfrm flipV="1">
              <a:off x="3728" y="1832"/>
              <a:ext cx="832" cy="68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grpSp>
          <p:nvGrpSpPr>
            <p:cNvPr id="9" name="Group 66"/>
            <p:cNvGrpSpPr>
              <a:grpSpLocks/>
            </p:cNvGrpSpPr>
            <p:nvPr/>
          </p:nvGrpSpPr>
          <p:grpSpPr bwMode="auto">
            <a:xfrm>
              <a:off x="4560" y="1680"/>
              <a:ext cx="768" cy="2064"/>
              <a:chOff x="4560" y="1680"/>
              <a:chExt cx="768" cy="2064"/>
            </a:xfrm>
          </p:grpSpPr>
          <p:sp>
            <p:nvSpPr>
              <p:cNvPr id="215107" name="AutoShape 67"/>
              <p:cNvSpPr>
                <a:spLocks noChangeArrowheads="1"/>
              </p:cNvSpPr>
              <p:nvPr/>
            </p:nvSpPr>
            <p:spPr bwMode="auto">
              <a:xfrm>
                <a:off x="4560" y="292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9</a:t>
                </a:r>
              </a:p>
            </p:txBody>
          </p:sp>
          <p:sp>
            <p:nvSpPr>
              <p:cNvPr id="215108" name="AutoShape 68"/>
              <p:cNvSpPr>
                <a:spLocks noChangeArrowheads="1"/>
              </p:cNvSpPr>
              <p:nvPr/>
            </p:nvSpPr>
            <p:spPr bwMode="auto">
              <a:xfrm>
                <a:off x="4560" y="276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8</a:t>
                </a:r>
              </a:p>
            </p:txBody>
          </p:sp>
          <p:sp>
            <p:nvSpPr>
              <p:cNvPr id="215109" name="AutoShape 69"/>
              <p:cNvSpPr>
                <a:spLocks noChangeArrowheads="1"/>
              </p:cNvSpPr>
              <p:nvPr/>
            </p:nvSpPr>
            <p:spPr bwMode="auto">
              <a:xfrm>
                <a:off x="4560" y="350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</a:t>
                </a:r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31</a:t>
                </a:r>
                <a:endParaRPr lang="en-US" sz="1800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215110" name="AutoShape 70"/>
              <p:cNvSpPr>
                <a:spLocks noChangeArrowheads="1"/>
              </p:cNvSpPr>
              <p:nvPr/>
            </p:nvSpPr>
            <p:spPr bwMode="auto">
              <a:xfrm>
                <a:off x="4560" y="259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5111" name="AutoShape 71"/>
              <p:cNvSpPr>
                <a:spLocks noChangeArrowheads="1"/>
              </p:cNvSpPr>
              <p:nvPr/>
            </p:nvSpPr>
            <p:spPr bwMode="auto">
              <a:xfrm>
                <a:off x="4560" y="202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5112" name="AutoShape 72"/>
              <p:cNvSpPr>
                <a:spLocks noChangeArrowheads="1"/>
              </p:cNvSpPr>
              <p:nvPr/>
            </p:nvSpPr>
            <p:spPr bwMode="auto">
              <a:xfrm>
                <a:off x="4560" y="184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5113" name="AutoShape 73"/>
              <p:cNvSpPr>
                <a:spLocks noChangeArrowheads="1"/>
              </p:cNvSpPr>
              <p:nvPr/>
            </p:nvSpPr>
            <p:spPr bwMode="auto">
              <a:xfrm>
                <a:off x="4560" y="168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10" name="Group 74"/>
              <p:cNvGrpSpPr>
                <a:grpSpLocks/>
              </p:cNvGrpSpPr>
              <p:nvPr/>
            </p:nvGrpSpPr>
            <p:grpSpPr bwMode="auto">
              <a:xfrm>
                <a:off x="4914" y="3216"/>
                <a:ext cx="48" cy="240"/>
                <a:chOff x="2400" y="2832"/>
                <a:chExt cx="48" cy="240"/>
              </a:xfrm>
            </p:grpSpPr>
            <p:sp>
              <p:nvSpPr>
                <p:cNvPr id="215115" name="Oval 75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116" name="Oval 76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117" name="Oval 77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11" name="Group 78"/>
              <p:cNvGrpSpPr>
                <a:grpSpLocks/>
              </p:cNvGrpSpPr>
              <p:nvPr/>
            </p:nvGrpSpPr>
            <p:grpSpPr bwMode="auto">
              <a:xfrm>
                <a:off x="4914" y="2304"/>
                <a:ext cx="48" cy="240"/>
                <a:chOff x="2400" y="2832"/>
                <a:chExt cx="48" cy="240"/>
              </a:xfrm>
            </p:grpSpPr>
            <p:sp>
              <p:nvSpPr>
                <p:cNvPr id="215119" name="Oval 79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120" name="Oval 80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5121" name="Oval 81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sp>
          <p:nvSpPr>
            <p:cNvPr id="215122" name="Text Box 82"/>
            <p:cNvSpPr txBox="1">
              <a:spLocks noChangeArrowheads="1"/>
            </p:cNvSpPr>
            <p:nvPr/>
          </p:nvSpPr>
          <p:spPr bwMode="auto">
            <a:xfrm>
              <a:off x="4272" y="1632"/>
              <a:ext cx="2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 Light" panose="020F0302020204030204" pitchFamily="34" charset="0"/>
                </a:rPr>
                <a:t>x8</a:t>
              </a:r>
            </a:p>
          </p:txBody>
        </p:sp>
        <p:sp>
          <p:nvSpPr>
            <p:cNvPr id="215123" name="Text Box 83"/>
            <p:cNvSpPr txBox="1">
              <a:spLocks noChangeArrowheads="1"/>
            </p:cNvSpPr>
            <p:nvPr/>
          </p:nvSpPr>
          <p:spPr bwMode="auto">
            <a:xfrm>
              <a:off x="4320" y="2880"/>
              <a:ext cx="2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 Light" panose="020F0302020204030204" pitchFamily="34" charset="0"/>
                </a:rPr>
                <a:t>x8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161710-F0C2-09AB-1A31-DABF4DBC1462}"/>
              </a:ext>
            </a:extLst>
          </p:cNvPr>
          <p:cNvCxnSpPr>
            <a:stCxn id="215091" idx="4"/>
            <a:endCxn id="215108" idx="2"/>
          </p:cNvCxnSpPr>
          <p:nvPr/>
        </p:nvCxnSpPr>
        <p:spPr>
          <a:xfrm>
            <a:off x="5918587" y="3174806"/>
            <a:ext cx="1320413" cy="1457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3872364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95F431-1DCE-4699-9323-00528349EF5D}" type="slidenum">
              <a:rPr lang="en-US"/>
              <a:pPr/>
              <a:t>48</a:t>
            </a:fld>
            <a:endParaRPr lang="en-US"/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Summary of bank conflicts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305800" cy="3657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Shared memory is as fast as registers </a:t>
            </a:r>
            <a:r>
              <a:rPr lang="en-US" sz="2400" dirty="0">
                <a:solidFill>
                  <a:schemeClr val="tx2"/>
                </a:solidFill>
              </a:rPr>
              <a:t>if there are no bank conflicts (although bandwidth is much higher for registers)</a:t>
            </a:r>
            <a:endParaRPr lang="en-US" sz="2400" dirty="0"/>
          </a:p>
          <a:p>
            <a:pPr marL="457200" indent="-457200"/>
            <a:r>
              <a:rPr lang="en-US" sz="2400" dirty="0"/>
              <a:t>The fast case:</a:t>
            </a:r>
          </a:p>
          <a:p>
            <a:pPr marL="974725" lvl="1" indent="-403225"/>
            <a:r>
              <a:rPr lang="en-US" sz="2000" dirty="0"/>
              <a:t>If all threads of warp access </a:t>
            </a:r>
            <a:r>
              <a:rPr lang="en-US" sz="2000" dirty="0">
                <a:solidFill>
                  <a:schemeClr val="tx2"/>
                </a:solidFill>
              </a:rPr>
              <a:t>different banks</a:t>
            </a:r>
            <a:r>
              <a:rPr lang="en-US" sz="2000" dirty="0"/>
              <a:t>, there is no bank conflict</a:t>
            </a:r>
          </a:p>
          <a:p>
            <a:pPr marL="974725" lvl="1" indent="-403225"/>
            <a:r>
              <a:rPr lang="en-US" sz="2000" dirty="0"/>
              <a:t>If all threads of warp access the </a:t>
            </a:r>
            <a:r>
              <a:rPr lang="en-US" sz="2000" dirty="0">
                <a:solidFill>
                  <a:schemeClr val="tx2"/>
                </a:solidFill>
              </a:rPr>
              <a:t>same address</a:t>
            </a:r>
            <a:r>
              <a:rPr lang="en-US" sz="2000" dirty="0"/>
              <a:t>, there is no bank conflict (broadcast)</a:t>
            </a:r>
          </a:p>
          <a:p>
            <a:pPr marL="457200" indent="-457200"/>
            <a:r>
              <a:rPr lang="en-US" sz="2400" dirty="0"/>
              <a:t>The slow case:</a:t>
            </a:r>
          </a:p>
          <a:p>
            <a:pPr marL="974725" lvl="1" indent="-403225"/>
            <a:r>
              <a:rPr lang="en-US" sz="2000" dirty="0"/>
              <a:t>Bank Conflict: multiple threads in warp access the same bank</a:t>
            </a:r>
          </a:p>
          <a:p>
            <a:pPr marL="974725" lvl="1" indent="-403225"/>
            <a:r>
              <a:rPr lang="en-US" sz="2000" dirty="0"/>
              <a:t>Must serialize the accesses</a:t>
            </a:r>
          </a:p>
          <a:p>
            <a:pPr marL="974725" lvl="1" indent="-403225"/>
            <a:r>
              <a:rPr lang="en-US" sz="2000" dirty="0">
                <a:solidFill>
                  <a:schemeClr val="tx2"/>
                </a:solidFill>
              </a:rPr>
              <a:t>Cost = max # of simultaneous accesses to a single bank</a:t>
            </a:r>
          </a:p>
        </p:txBody>
      </p:sp>
    </p:spTree>
    <p:extLst>
      <p:ext uri="{BB962C8B-B14F-4D97-AF65-F5344CB8AC3E}">
        <p14:creationId xmlns:p14="http://schemas.microsoft.com/office/powerpoint/2010/main" val="268951534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E4A8-2FEC-E1BE-9FAE-EE19447B6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2D032-9B0A-6E88-F76D-3AC8F226243F}"/>
              </a:ext>
            </a:extLst>
          </p:cNvPr>
          <p:cNvSpPr/>
          <p:nvPr/>
        </p:nvSpPr>
        <p:spPr>
          <a:xfrm>
            <a:off x="533400" y="4876800"/>
            <a:ext cx="5334000" cy="457200"/>
          </a:xfrm>
          <a:prstGeom prst="rect">
            <a:avLst/>
          </a:prstGeom>
          <a:solidFill>
            <a:schemeClr val="accent1">
              <a:alpha val="7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77505B-E7FF-448B-AF82-7C764E05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A95B0-7DAE-1A68-6B05-CC4CF118A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Baseline GPU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CUDA core only (no tensor cores)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Identical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Latency tolerance by context-switching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Warps: “liquid vectors”</a:t>
            </a:r>
            <a:br>
              <a:rPr lang="en-US" sz="4200" dirty="0"/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Co-scheduling of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Thread divergence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 accesses from warps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Optimization: think like a vector</a:t>
            </a:r>
            <a:br>
              <a:rPr lang="en-US" sz="4200" dirty="0"/>
            </a:br>
            <a:r>
              <a:rPr lang="en-US" sz="4200" dirty="0"/>
              <a:t>	</a:t>
            </a:r>
            <a:endParaRPr lang="en-US" sz="3800" dirty="0"/>
          </a:p>
          <a:p>
            <a:pPr marL="0" indent="0">
              <a:buNone/>
            </a:pPr>
            <a:r>
              <a:rPr lang="en-US" sz="4200" dirty="0"/>
              <a:t>Thread blocks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Shared-memory: software-controlled cache</a:t>
            </a:r>
            <a:br>
              <a:rPr lang="en-US" sz="4200" dirty="0"/>
            </a:br>
            <a:r>
              <a:rPr lang="en-US" sz="4200" dirty="0"/>
              <a:t>	</a:t>
            </a:r>
          </a:p>
          <a:p>
            <a:pPr marL="0" indent="0">
              <a:buNone/>
            </a:pPr>
            <a:r>
              <a:rPr lang="en-US" sz="4300" dirty="0"/>
              <a:t>Programming example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Architecture Details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91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6FDD1-A72B-4DDF-848F-FBDDEBC3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B0E23-E4FA-081A-60A4-B398FAEE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8608"/>
            <a:ext cx="6672262" cy="4892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1F01D-3C81-C4A8-6044-62917A14CB3B}"/>
              </a:ext>
            </a:extLst>
          </p:cNvPr>
          <p:cNvSpPr txBox="1"/>
          <p:nvPr/>
        </p:nvSpPr>
        <p:spPr>
          <a:xfrm>
            <a:off x="1981200" y="6387485"/>
            <a:ext cx="407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The Operational Mechanism of CPU-GPU, </a:t>
            </a:r>
            <a:r>
              <a:rPr lang="en-US" sz="1400" dirty="0" err="1">
                <a:hlinkClick r:id="rId3"/>
              </a:rPr>
              <a:t>CisMine</a:t>
            </a:r>
            <a:r>
              <a:rPr lang="en-US" sz="1400" dirty="0">
                <a:hlinkClick r:id="rId3"/>
              </a:rPr>
              <a:t> Ng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D0517-E081-338A-9212-5C43BBD6C107}"/>
              </a:ext>
            </a:extLst>
          </p:cNvPr>
          <p:cNvSpPr txBox="1"/>
          <p:nvPr/>
        </p:nvSpPr>
        <p:spPr>
          <a:xfrm>
            <a:off x="1759375" y="5274272"/>
            <a:ext cx="19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Latency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A31B3-1693-64F4-FB0D-6592604BF0D4}"/>
              </a:ext>
            </a:extLst>
          </p:cNvPr>
          <p:cNvSpPr txBox="1"/>
          <p:nvPr/>
        </p:nvSpPr>
        <p:spPr>
          <a:xfrm>
            <a:off x="4648200" y="5279643"/>
            <a:ext cx="183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Latency tolerance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DF89D-27B2-2049-2A4F-DD36C2EB74EE}"/>
              </a:ext>
            </a:extLst>
          </p:cNvPr>
          <p:cNvSpPr txBox="1"/>
          <p:nvPr/>
        </p:nvSpPr>
        <p:spPr>
          <a:xfrm>
            <a:off x="1060637" y="5802868"/>
            <a:ext cx="6635599" cy="369332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 you have enough parallelism, you can cover long memory latencies.</a:t>
            </a:r>
          </a:p>
        </p:txBody>
      </p:sp>
    </p:spTree>
    <p:extLst>
      <p:ext uri="{BB962C8B-B14F-4D97-AF65-F5344CB8AC3E}">
        <p14:creationId xmlns:p14="http://schemas.microsoft.com/office/powerpoint/2010/main" val="36639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65A6E-E831-4BF2-1B7B-95D6038B4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7DA11-B81A-5BD9-F83A-D4920674CC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9F18E-4C3E-4EC5-BBF4-360F97714F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5196DB36-F8F4-D2B9-EE38-61A848FE0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88"/>
            <a:ext cx="8307388" cy="1144588"/>
          </a:xfrm>
          <a:ln/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/>
              <a:t>Matrix Multiplication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E8310263-58E3-638B-D164-0E0E537FB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794" y="1257300"/>
            <a:ext cx="8612188" cy="4984750"/>
          </a:xfrm>
          <a:ln/>
        </p:spPr>
        <p:txBody>
          <a:bodyPr lIns="90000" tIns="46800" rIns="90000" bIns="46800">
            <a:normAutofit fontScale="77500" lnSpcReduction="20000"/>
          </a:bodyPr>
          <a:lstStyle/>
          <a:p>
            <a:pPr marL="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/>
              <a:t>Simple MMM that illustrates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Global and shared memory usage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Block ID, thread ID usage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2D name space for threads within a block</a:t>
            </a:r>
          </a:p>
          <a:p>
            <a:pPr marL="857250" lvl="2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(</a:t>
            </a:r>
            <a:r>
              <a:rPr lang="en-US" sz="2000" dirty="0" err="1"/>
              <a:t>threadIdx.y</a:t>
            </a:r>
            <a:r>
              <a:rPr lang="en-US" sz="2000" dirty="0"/>
              <a:t>, </a:t>
            </a:r>
            <a:r>
              <a:rPr lang="en-US" sz="2000" dirty="0" err="1"/>
              <a:t>threadIdx.x</a:t>
            </a:r>
            <a:r>
              <a:rPr lang="en-US" sz="2000" dirty="0"/>
              <a:t>)</a:t>
            </a:r>
          </a:p>
          <a:p>
            <a:pPr marL="857250" lvl="2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/>
              <a:t>Threads mapped to warps in “row-major order”</a:t>
            </a: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/>
              <a:t>Assume square matrix (</a:t>
            </a:r>
            <a:r>
              <a:rPr lang="en-US" sz="2800" dirty="0" err="1"/>
              <a:t>NxN</a:t>
            </a:r>
            <a:r>
              <a:rPr lang="en-US" sz="2800" dirty="0"/>
              <a:t>) for simplicity</a:t>
            </a: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 dirty="0"/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/>
              <a:t>Host creates matrices A,B,C in global memory</a:t>
            </a: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 dirty="0"/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/>
              <a:t>Device computes C = C+A*B, copying tiles of A and B into shared-memory</a:t>
            </a: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>
                <a:solidFill>
                  <a:schemeClr val="tx1"/>
                </a:solidFill>
              </a:rPr>
              <a:t>     </a:t>
            </a:r>
            <a:endParaRPr lang="en-US" sz="2400" dirty="0">
              <a:solidFill>
                <a:schemeClr val="tx1"/>
              </a:solidFill>
            </a:endParaRP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900" dirty="0"/>
              <a:t>Cost of copying data from global memory to shared-memory amortized by reuse</a:t>
            </a:r>
          </a:p>
          <a:p>
            <a:pPr marL="57150" indent="0" defTabSz="449263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solidFill>
                  <a:schemeClr val="tx1"/>
                </a:solidFill>
              </a:rPr>
              <a:t>      Blocking square MMM by a factor of B reduces memory transfers by factor of B</a:t>
            </a:r>
          </a:p>
          <a:p>
            <a:pPr marL="341313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31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73" name="Rectangle 8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34338" cy="579437"/>
          </a:xfrm>
        </p:spPr>
        <p:txBody>
          <a:bodyPr>
            <a:normAutofit fontScale="90000"/>
          </a:bodyPr>
          <a:lstStyle/>
          <a:p>
            <a:r>
              <a:rPr lang="en-US" dirty="0"/>
              <a:t>Tiled Multiply</a:t>
            </a:r>
          </a:p>
        </p:txBody>
      </p:sp>
      <p:sp>
        <p:nvSpPr>
          <p:cNvPr id="246874" name="Rectangle 90"/>
          <p:cNvSpPr>
            <a:spLocks noGrp="1" noChangeArrowheads="1"/>
          </p:cNvSpPr>
          <p:nvPr>
            <p:ph type="body" idx="1"/>
          </p:nvPr>
        </p:nvSpPr>
        <p:spPr>
          <a:xfrm>
            <a:off x="114301" y="1164947"/>
            <a:ext cx="5791200" cy="2701410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/>
              <a:t>Each </a:t>
            </a:r>
            <a:r>
              <a:rPr lang="en-US" i="1" dirty="0"/>
              <a:t>thread</a:t>
            </a:r>
            <a:r>
              <a:rPr lang="en-US" dirty="0"/>
              <a:t> </a:t>
            </a:r>
            <a:r>
              <a:rPr lang="en-US" i="1" dirty="0"/>
              <a:t>block</a:t>
            </a:r>
            <a:r>
              <a:rPr lang="en-US" dirty="0"/>
              <a:t> computes one square sub-matrix </a:t>
            </a:r>
            <a:r>
              <a:rPr lang="en-US" dirty="0" err="1"/>
              <a:t>C</a:t>
            </a:r>
            <a:r>
              <a:rPr lang="en-US" baseline="-25000" dirty="0" err="1"/>
              <a:t>sub</a:t>
            </a:r>
            <a:r>
              <a:rPr lang="en-US" baseline="-25000" dirty="0"/>
              <a:t> </a:t>
            </a:r>
            <a:r>
              <a:rPr lang="en-US" dirty="0"/>
              <a:t>of size </a:t>
            </a:r>
            <a:r>
              <a:rPr lang="en-US" sz="2400" dirty="0" err="1"/>
              <a:t>NBxNB</a:t>
            </a:r>
            <a:endParaRPr lang="en-US" sz="2400" baseline="-25000" dirty="0"/>
          </a:p>
          <a:p>
            <a:pPr marL="457200" indent="-457200"/>
            <a:r>
              <a:rPr lang="en-US" dirty="0"/>
              <a:t>Each </a:t>
            </a:r>
            <a:r>
              <a:rPr lang="en-US" i="1" dirty="0"/>
              <a:t>thread</a:t>
            </a:r>
            <a:r>
              <a:rPr lang="en-US" dirty="0"/>
              <a:t> </a:t>
            </a:r>
          </a:p>
          <a:p>
            <a:pPr marL="857250" lvl="1" indent="-457200"/>
            <a:r>
              <a:rPr lang="en-US" dirty="0"/>
              <a:t>copies one element of A and B</a:t>
            </a:r>
          </a:p>
          <a:p>
            <a:pPr marL="857250" lvl="1" indent="-457200"/>
            <a:r>
              <a:rPr lang="en-US" dirty="0"/>
              <a:t> computes one element of </a:t>
            </a:r>
            <a:r>
              <a:rPr lang="en-US" dirty="0" err="1"/>
              <a:t>C</a:t>
            </a:r>
            <a:r>
              <a:rPr lang="en-US" baseline="-25000" dirty="0" err="1"/>
              <a:t>sub</a:t>
            </a:r>
            <a:endParaRPr lang="en-US" baseline="-25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41F648-A853-E972-E304-BE5B4D466342}"/>
              </a:ext>
            </a:extLst>
          </p:cNvPr>
          <p:cNvGrpSpPr/>
          <p:nvPr/>
        </p:nvGrpSpPr>
        <p:grpSpPr>
          <a:xfrm>
            <a:off x="2220913" y="228600"/>
            <a:ext cx="6923088" cy="6484144"/>
            <a:chOff x="2220913" y="228600"/>
            <a:chExt cx="6923088" cy="6484144"/>
          </a:xfrm>
        </p:grpSpPr>
        <p:sp>
          <p:nvSpPr>
            <p:cNvPr id="246787" name="Text Box 3"/>
            <p:cNvSpPr txBox="1">
              <a:spLocks noChangeArrowheads="1"/>
            </p:cNvSpPr>
            <p:nvPr/>
          </p:nvSpPr>
          <p:spPr bwMode="auto">
            <a:xfrm>
              <a:off x="4038601" y="4067175"/>
              <a:ext cx="2438400" cy="2486025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88" name="Text Box 4"/>
            <p:cNvSpPr txBox="1">
              <a:spLocks noChangeArrowheads="1"/>
            </p:cNvSpPr>
            <p:nvPr/>
          </p:nvSpPr>
          <p:spPr bwMode="auto">
            <a:xfrm>
              <a:off x="4876801" y="4953000"/>
              <a:ext cx="820738" cy="79533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89" name="Text Box 5"/>
            <p:cNvSpPr txBox="1">
              <a:spLocks noChangeArrowheads="1"/>
            </p:cNvSpPr>
            <p:nvPr/>
          </p:nvSpPr>
          <p:spPr bwMode="auto">
            <a:xfrm>
              <a:off x="6553201" y="1600200"/>
              <a:ext cx="2590800" cy="2438400"/>
            </a:xfrm>
            <a:prstGeom prst="rect">
              <a:avLst/>
            </a:prstGeom>
            <a:solidFill>
              <a:srgbClr val="99FF66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0" name="Text Box 6"/>
            <p:cNvSpPr txBox="1">
              <a:spLocks noChangeArrowheads="1"/>
            </p:cNvSpPr>
            <p:nvPr/>
          </p:nvSpPr>
          <p:spPr bwMode="auto">
            <a:xfrm>
              <a:off x="7391401" y="2438400"/>
              <a:ext cx="814388" cy="881063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1" name="Text Box 7"/>
            <p:cNvSpPr txBox="1">
              <a:spLocks noChangeArrowheads="1"/>
            </p:cNvSpPr>
            <p:nvPr/>
          </p:nvSpPr>
          <p:spPr bwMode="auto">
            <a:xfrm>
              <a:off x="6553201" y="4071938"/>
              <a:ext cx="2590800" cy="2481263"/>
            </a:xfrm>
            <a:prstGeom prst="rect">
              <a:avLst/>
            </a:prstGeom>
            <a:solidFill>
              <a:srgbClr val="99FF66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2" name="Text Box 8"/>
            <p:cNvSpPr txBox="1">
              <a:spLocks noChangeArrowheads="1"/>
            </p:cNvSpPr>
            <p:nvPr/>
          </p:nvSpPr>
          <p:spPr bwMode="auto">
            <a:xfrm>
              <a:off x="7381876" y="4926013"/>
              <a:ext cx="823913" cy="8223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latin typeface="Calibri Light" panose="020F0302020204030204" pitchFamily="34" charset="0"/>
                </a:rPr>
                <a:t>C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sub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3" name="Line 9"/>
            <p:cNvSpPr>
              <a:spLocks noChangeShapeType="1"/>
            </p:cNvSpPr>
            <p:nvPr/>
          </p:nvSpPr>
          <p:spPr bwMode="auto">
            <a:xfrm>
              <a:off x="7381876" y="4000500"/>
              <a:ext cx="0" cy="915988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4" name="Line 10"/>
            <p:cNvSpPr>
              <a:spLocks noChangeShapeType="1"/>
            </p:cNvSpPr>
            <p:nvPr/>
          </p:nvSpPr>
          <p:spPr bwMode="auto">
            <a:xfrm>
              <a:off x="8199438" y="4010025"/>
              <a:ext cx="0" cy="91440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5" name="Line 11"/>
            <p:cNvSpPr>
              <a:spLocks noChangeShapeType="1"/>
            </p:cNvSpPr>
            <p:nvPr/>
          </p:nvSpPr>
          <p:spPr bwMode="auto">
            <a:xfrm>
              <a:off x="6448426" y="4933950"/>
              <a:ext cx="933450" cy="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6" name="Line 12"/>
            <p:cNvSpPr>
              <a:spLocks noChangeShapeType="1"/>
            </p:cNvSpPr>
            <p:nvPr/>
          </p:nvSpPr>
          <p:spPr bwMode="auto">
            <a:xfrm>
              <a:off x="6448426" y="5741988"/>
              <a:ext cx="933450" cy="1588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7" name="Line 13"/>
            <p:cNvSpPr>
              <a:spLocks noChangeShapeType="1"/>
            </p:cNvSpPr>
            <p:nvPr/>
          </p:nvSpPr>
          <p:spPr bwMode="auto">
            <a:xfrm>
              <a:off x="7916069" y="3971722"/>
              <a:ext cx="1588" cy="1563688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798" name="Line 14"/>
            <p:cNvSpPr>
              <a:spLocks noChangeShapeType="1"/>
            </p:cNvSpPr>
            <p:nvPr/>
          </p:nvSpPr>
          <p:spPr bwMode="auto">
            <a:xfrm>
              <a:off x="7843838" y="4038600"/>
              <a:ext cx="0" cy="1512888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00" name="Line 16"/>
            <p:cNvSpPr>
              <a:spLocks noChangeShapeType="1"/>
            </p:cNvSpPr>
            <p:nvPr/>
          </p:nvSpPr>
          <p:spPr bwMode="auto">
            <a:xfrm flipV="1">
              <a:off x="7381876" y="3143250"/>
              <a:ext cx="817563" cy="1588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01" name="Line 17"/>
            <p:cNvSpPr>
              <a:spLocks noChangeShapeType="1"/>
            </p:cNvSpPr>
            <p:nvPr/>
          </p:nvSpPr>
          <p:spPr bwMode="auto">
            <a:xfrm>
              <a:off x="8915401" y="4062413"/>
              <a:ext cx="4763" cy="25415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02" name="Line 18"/>
            <p:cNvSpPr>
              <a:spLocks noChangeShapeType="1"/>
            </p:cNvSpPr>
            <p:nvPr/>
          </p:nvSpPr>
          <p:spPr bwMode="auto">
            <a:xfrm rot="16200000" flipH="1" flipV="1">
              <a:off x="7810501" y="5143500"/>
              <a:ext cx="0" cy="2667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06" name="Text Box 22"/>
            <p:cNvSpPr txBox="1">
              <a:spLocks noChangeArrowheads="1"/>
            </p:cNvSpPr>
            <p:nvPr/>
          </p:nvSpPr>
          <p:spPr bwMode="auto">
            <a:xfrm>
              <a:off x="7679337" y="6291750"/>
              <a:ext cx="262327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latin typeface="Calibri Light" panose="020F0302020204030204" pitchFamily="34" charset="0"/>
                </a:rPr>
                <a:t>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07" name="Text Box 23"/>
            <p:cNvSpPr txBox="1">
              <a:spLocks noChangeArrowheads="1"/>
            </p:cNvSpPr>
            <p:nvPr/>
          </p:nvSpPr>
          <p:spPr bwMode="auto">
            <a:xfrm>
              <a:off x="5562058" y="6281738"/>
              <a:ext cx="112211" cy="2154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46814" name="Text Box 30"/>
            <p:cNvSpPr txBox="1">
              <a:spLocks noChangeArrowheads="1"/>
            </p:cNvSpPr>
            <p:nvPr/>
          </p:nvSpPr>
          <p:spPr bwMode="auto">
            <a:xfrm>
              <a:off x="7810500" y="5484814"/>
              <a:ext cx="114301" cy="11112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9144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15" name="Line 31"/>
            <p:cNvSpPr>
              <a:spLocks noChangeShapeType="1"/>
            </p:cNvSpPr>
            <p:nvPr/>
          </p:nvSpPr>
          <p:spPr bwMode="auto">
            <a:xfrm>
              <a:off x="6435726" y="5613400"/>
              <a:ext cx="1379538" cy="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16" name="Line 32"/>
            <p:cNvSpPr>
              <a:spLocks noChangeShapeType="1"/>
            </p:cNvSpPr>
            <p:nvPr/>
          </p:nvSpPr>
          <p:spPr bwMode="auto">
            <a:xfrm>
              <a:off x="6430962" y="5486400"/>
              <a:ext cx="1379538" cy="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17" name="Line 33"/>
            <p:cNvSpPr>
              <a:spLocks noChangeShapeType="1"/>
            </p:cNvSpPr>
            <p:nvPr/>
          </p:nvSpPr>
          <p:spPr bwMode="auto">
            <a:xfrm rot="16200000">
              <a:off x="5249863" y="5260975"/>
              <a:ext cx="4763" cy="24272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19" name="Rectangle 35"/>
            <p:cNvSpPr>
              <a:spLocks noChangeArrowheads="1"/>
            </p:cNvSpPr>
            <p:nvPr/>
          </p:nvSpPr>
          <p:spPr bwMode="auto">
            <a:xfrm>
              <a:off x="4086226" y="5940425"/>
              <a:ext cx="182563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20" name="Rectangle 36"/>
            <p:cNvSpPr>
              <a:spLocks noChangeArrowheads="1"/>
            </p:cNvSpPr>
            <p:nvPr/>
          </p:nvSpPr>
          <p:spPr bwMode="auto">
            <a:xfrm>
              <a:off x="6373813" y="4932363"/>
              <a:ext cx="182563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22" name="Line 38"/>
            <p:cNvSpPr>
              <a:spLocks noChangeShapeType="1"/>
            </p:cNvSpPr>
            <p:nvPr/>
          </p:nvSpPr>
          <p:spPr bwMode="auto">
            <a:xfrm>
              <a:off x="7378701" y="1543050"/>
              <a:ext cx="822325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23" name="Line 39"/>
            <p:cNvSpPr>
              <a:spLocks noChangeShapeType="1"/>
            </p:cNvSpPr>
            <p:nvPr/>
          </p:nvSpPr>
          <p:spPr bwMode="auto">
            <a:xfrm>
              <a:off x="6519863" y="849313"/>
              <a:ext cx="25415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24" name="Text Box 40"/>
            <p:cNvSpPr txBox="1">
              <a:spLocks noChangeArrowheads="1"/>
            </p:cNvSpPr>
            <p:nvPr/>
          </p:nvSpPr>
          <p:spPr bwMode="auto">
            <a:xfrm>
              <a:off x="7558088" y="228600"/>
              <a:ext cx="3905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bx</a:t>
              </a:r>
            </a:p>
          </p:txBody>
        </p:sp>
        <p:sp>
          <p:nvSpPr>
            <p:cNvPr id="246825" name="Text Box 41"/>
            <p:cNvSpPr txBox="1">
              <a:spLocks noChangeArrowheads="1"/>
            </p:cNvSpPr>
            <p:nvPr/>
          </p:nvSpPr>
          <p:spPr bwMode="auto">
            <a:xfrm>
              <a:off x="7667626" y="939800"/>
              <a:ext cx="352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tx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26" name="Text Box 42"/>
            <p:cNvSpPr txBox="1">
              <a:spLocks noChangeArrowheads="1"/>
            </p:cNvSpPr>
            <p:nvPr/>
          </p:nvSpPr>
          <p:spPr bwMode="auto">
            <a:xfrm>
              <a:off x="7258051" y="119697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46827" name="Text Box 43"/>
            <p:cNvSpPr txBox="1">
              <a:spLocks noChangeArrowheads="1"/>
            </p:cNvSpPr>
            <p:nvPr/>
          </p:nvSpPr>
          <p:spPr bwMode="auto">
            <a:xfrm>
              <a:off x="7359651" y="119697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46829" name="Text Box 45"/>
            <p:cNvSpPr txBox="1">
              <a:spLocks noChangeArrowheads="1"/>
            </p:cNvSpPr>
            <p:nvPr/>
          </p:nvSpPr>
          <p:spPr bwMode="auto">
            <a:xfrm>
              <a:off x="7461251" y="119697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6830" name="Line 46"/>
            <p:cNvSpPr>
              <a:spLocks noChangeShapeType="1"/>
            </p:cNvSpPr>
            <p:nvPr/>
          </p:nvSpPr>
          <p:spPr bwMode="auto">
            <a:xfrm>
              <a:off x="73914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1" name="Line 47"/>
            <p:cNvSpPr>
              <a:spLocks noChangeShapeType="1"/>
            </p:cNvSpPr>
            <p:nvPr/>
          </p:nvSpPr>
          <p:spPr bwMode="auto">
            <a:xfrm>
              <a:off x="81915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2" name="Line 48"/>
            <p:cNvSpPr>
              <a:spLocks noChangeShapeType="1"/>
            </p:cNvSpPr>
            <p:nvPr/>
          </p:nvSpPr>
          <p:spPr bwMode="auto">
            <a:xfrm>
              <a:off x="6540501" y="746125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3" name="Line 49"/>
            <p:cNvSpPr>
              <a:spLocks noChangeShapeType="1"/>
            </p:cNvSpPr>
            <p:nvPr/>
          </p:nvSpPr>
          <p:spPr bwMode="auto">
            <a:xfrm>
              <a:off x="8204201" y="746125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4" name="Line 50"/>
            <p:cNvSpPr>
              <a:spLocks noChangeShapeType="1"/>
            </p:cNvSpPr>
            <p:nvPr/>
          </p:nvSpPr>
          <p:spPr bwMode="auto">
            <a:xfrm>
              <a:off x="9055101" y="746125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5" name="Text Box 51"/>
            <p:cNvSpPr txBox="1">
              <a:spLocks noChangeArrowheads="1"/>
            </p:cNvSpPr>
            <p:nvPr/>
          </p:nvSpPr>
          <p:spPr bwMode="auto">
            <a:xfrm>
              <a:off x="6813551" y="50482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46836" name="Text Box 52"/>
            <p:cNvSpPr txBox="1">
              <a:spLocks noChangeArrowheads="1"/>
            </p:cNvSpPr>
            <p:nvPr/>
          </p:nvSpPr>
          <p:spPr bwMode="auto">
            <a:xfrm>
              <a:off x="7613651" y="50482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46837" name="Text Box 53"/>
            <p:cNvSpPr txBox="1">
              <a:spLocks noChangeArrowheads="1"/>
            </p:cNvSpPr>
            <p:nvPr/>
          </p:nvSpPr>
          <p:spPr bwMode="auto">
            <a:xfrm>
              <a:off x="8464551" y="504825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6838" name="Line 54"/>
            <p:cNvSpPr>
              <a:spLocks noChangeShapeType="1"/>
            </p:cNvSpPr>
            <p:nvPr/>
          </p:nvSpPr>
          <p:spPr bwMode="auto">
            <a:xfrm rot="16200000">
              <a:off x="3584576" y="5375275"/>
              <a:ext cx="822325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none" w="lg" len="med"/>
              <a:tailEnd type="none" w="lg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39" name="Line 55"/>
            <p:cNvSpPr>
              <a:spLocks noChangeShapeType="1"/>
            </p:cNvSpPr>
            <p:nvPr/>
          </p:nvSpPr>
          <p:spPr bwMode="auto">
            <a:xfrm rot="16200000">
              <a:off x="1649413" y="5441950"/>
              <a:ext cx="25415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med"/>
              <a:tailEnd type="none" w="lg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40" name="Text Box 56"/>
            <p:cNvSpPr txBox="1">
              <a:spLocks noChangeArrowheads="1"/>
            </p:cNvSpPr>
            <p:nvPr/>
          </p:nvSpPr>
          <p:spPr bwMode="auto">
            <a:xfrm>
              <a:off x="2220913" y="5278438"/>
              <a:ext cx="4000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by</a:t>
              </a:r>
            </a:p>
          </p:txBody>
        </p:sp>
        <p:sp>
          <p:nvSpPr>
            <p:cNvPr id="246841" name="Text Box 57"/>
            <p:cNvSpPr txBox="1">
              <a:spLocks noChangeArrowheads="1"/>
            </p:cNvSpPr>
            <p:nvPr/>
          </p:nvSpPr>
          <p:spPr bwMode="auto">
            <a:xfrm>
              <a:off x="2974976" y="5181600"/>
              <a:ext cx="3571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ty</a:t>
              </a:r>
            </a:p>
          </p:txBody>
        </p:sp>
        <p:sp>
          <p:nvSpPr>
            <p:cNvPr id="246842" name="Text Box 58"/>
            <p:cNvSpPr txBox="1">
              <a:spLocks noChangeArrowheads="1"/>
            </p:cNvSpPr>
            <p:nvPr/>
          </p:nvSpPr>
          <p:spPr bwMode="auto">
            <a:xfrm>
              <a:off x="3670301" y="5130800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6843" name="Text Box 59"/>
            <p:cNvSpPr txBox="1">
              <a:spLocks noChangeArrowheads="1"/>
            </p:cNvSpPr>
            <p:nvPr/>
          </p:nvSpPr>
          <p:spPr bwMode="auto">
            <a:xfrm>
              <a:off x="3670301" y="5003800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46844" name="Line 60"/>
            <p:cNvSpPr>
              <a:spLocks noChangeShapeType="1"/>
            </p:cNvSpPr>
            <p:nvPr/>
          </p:nvSpPr>
          <p:spPr bwMode="auto">
            <a:xfrm rot="16200000">
              <a:off x="3949701" y="5219700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45" name="Line 61"/>
            <p:cNvSpPr>
              <a:spLocks noChangeShapeType="1"/>
            </p:cNvSpPr>
            <p:nvPr/>
          </p:nvSpPr>
          <p:spPr bwMode="auto">
            <a:xfrm rot="16200000">
              <a:off x="3949701" y="5118100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46" name="Text Box 62"/>
            <p:cNvSpPr txBox="1">
              <a:spLocks noChangeArrowheads="1"/>
            </p:cNvSpPr>
            <p:nvPr/>
          </p:nvSpPr>
          <p:spPr bwMode="auto">
            <a:xfrm>
              <a:off x="3657601" y="4876800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46847" name="Line 63"/>
            <p:cNvSpPr>
              <a:spLocks noChangeShapeType="1"/>
            </p:cNvSpPr>
            <p:nvPr/>
          </p:nvSpPr>
          <p:spPr bwMode="auto">
            <a:xfrm rot="16200000">
              <a:off x="3949701" y="5016500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48" name="Text Box 64"/>
            <p:cNvSpPr txBox="1">
              <a:spLocks noChangeArrowheads="1"/>
            </p:cNvSpPr>
            <p:nvPr/>
          </p:nvSpPr>
          <p:spPr bwMode="auto">
            <a:xfrm>
              <a:off x="5024917" y="4669910"/>
              <a:ext cx="36099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6600"/>
                  </a:solidFill>
                  <a:latin typeface="Calibri Light" panose="020F0302020204030204" pitchFamily="34" charset="0"/>
                </a:rPr>
                <a:t>NB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49" name="Line 65"/>
            <p:cNvSpPr>
              <a:spLocks noChangeShapeType="1"/>
            </p:cNvSpPr>
            <p:nvPr/>
          </p:nvSpPr>
          <p:spPr bwMode="auto">
            <a:xfrm rot="16200000">
              <a:off x="3946526" y="5646737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0" name="Line 66"/>
            <p:cNvSpPr>
              <a:spLocks noChangeShapeType="1"/>
            </p:cNvSpPr>
            <p:nvPr/>
          </p:nvSpPr>
          <p:spPr bwMode="auto">
            <a:xfrm rot="16200000">
              <a:off x="2870201" y="6659562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1" name="Line 67"/>
            <p:cNvSpPr>
              <a:spLocks noChangeShapeType="1"/>
            </p:cNvSpPr>
            <p:nvPr/>
          </p:nvSpPr>
          <p:spPr bwMode="auto">
            <a:xfrm rot="16200000">
              <a:off x="2857501" y="5821362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2" name="Line 68"/>
            <p:cNvSpPr>
              <a:spLocks noChangeShapeType="1"/>
            </p:cNvSpPr>
            <p:nvPr/>
          </p:nvSpPr>
          <p:spPr bwMode="auto">
            <a:xfrm rot="16200000">
              <a:off x="2870201" y="4995862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3" name="Text Box 69"/>
            <p:cNvSpPr txBox="1">
              <a:spLocks noChangeArrowheads="1"/>
            </p:cNvSpPr>
            <p:nvPr/>
          </p:nvSpPr>
          <p:spPr bwMode="auto">
            <a:xfrm>
              <a:off x="2597151" y="6164263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46854" name="Text Box 70"/>
            <p:cNvSpPr txBox="1">
              <a:spLocks noChangeArrowheads="1"/>
            </p:cNvSpPr>
            <p:nvPr/>
          </p:nvSpPr>
          <p:spPr bwMode="auto">
            <a:xfrm>
              <a:off x="2597151" y="5364163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46855" name="Text Box 71"/>
            <p:cNvSpPr txBox="1">
              <a:spLocks noChangeArrowheads="1"/>
            </p:cNvSpPr>
            <p:nvPr/>
          </p:nvSpPr>
          <p:spPr bwMode="auto">
            <a:xfrm>
              <a:off x="2597151" y="4513263"/>
              <a:ext cx="234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46856" name="Line 72"/>
            <p:cNvSpPr>
              <a:spLocks noChangeShapeType="1"/>
            </p:cNvSpPr>
            <p:nvPr/>
          </p:nvSpPr>
          <p:spPr bwMode="auto">
            <a:xfrm>
              <a:off x="7366001" y="746125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7" name="Line 73"/>
            <p:cNvSpPr>
              <a:spLocks noChangeShapeType="1"/>
            </p:cNvSpPr>
            <p:nvPr/>
          </p:nvSpPr>
          <p:spPr bwMode="auto">
            <a:xfrm rot="16200000">
              <a:off x="2870201" y="4144962"/>
              <a:ext cx="0" cy="92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8" name="Line 74"/>
            <p:cNvSpPr>
              <a:spLocks noChangeShapeType="1"/>
            </p:cNvSpPr>
            <p:nvPr/>
          </p:nvSpPr>
          <p:spPr bwMode="auto">
            <a:xfrm>
              <a:off x="74676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59" name="Line 75"/>
            <p:cNvSpPr>
              <a:spLocks noChangeShapeType="1"/>
            </p:cNvSpPr>
            <p:nvPr/>
          </p:nvSpPr>
          <p:spPr bwMode="auto">
            <a:xfrm>
              <a:off x="75438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60" name="Line 76"/>
            <p:cNvSpPr>
              <a:spLocks noChangeShapeType="1"/>
            </p:cNvSpPr>
            <p:nvPr/>
          </p:nvSpPr>
          <p:spPr bwMode="auto">
            <a:xfrm>
              <a:off x="76327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61" name="Line 77"/>
            <p:cNvSpPr>
              <a:spLocks noChangeShapeType="1"/>
            </p:cNvSpPr>
            <p:nvPr/>
          </p:nvSpPr>
          <p:spPr bwMode="auto">
            <a:xfrm>
              <a:off x="8115301" y="1444625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62" name="Line 78"/>
            <p:cNvSpPr>
              <a:spLocks noChangeShapeType="1"/>
            </p:cNvSpPr>
            <p:nvPr/>
          </p:nvSpPr>
          <p:spPr bwMode="auto">
            <a:xfrm rot="16200000">
              <a:off x="3949701" y="4927600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63" name="Line 79"/>
            <p:cNvSpPr>
              <a:spLocks noChangeShapeType="1"/>
            </p:cNvSpPr>
            <p:nvPr/>
          </p:nvSpPr>
          <p:spPr bwMode="auto">
            <a:xfrm rot="16200000">
              <a:off x="3946526" y="5722937"/>
              <a:ext cx="0" cy="9207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69" name="Text Box 85"/>
            <p:cNvSpPr txBox="1">
              <a:spLocks noChangeArrowheads="1"/>
            </p:cNvSpPr>
            <p:nvPr/>
          </p:nvSpPr>
          <p:spPr bwMode="auto">
            <a:xfrm>
              <a:off x="4038601" y="4953000"/>
              <a:ext cx="820738" cy="795338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70" name="Text Box 86"/>
            <p:cNvSpPr txBox="1">
              <a:spLocks noChangeArrowheads="1"/>
            </p:cNvSpPr>
            <p:nvPr/>
          </p:nvSpPr>
          <p:spPr bwMode="auto">
            <a:xfrm>
              <a:off x="7391401" y="1600200"/>
              <a:ext cx="814388" cy="881063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71" name="Text Box 87"/>
            <p:cNvSpPr txBox="1">
              <a:spLocks noChangeArrowheads="1"/>
            </p:cNvSpPr>
            <p:nvPr/>
          </p:nvSpPr>
          <p:spPr bwMode="auto">
            <a:xfrm>
              <a:off x="4038601" y="5486400"/>
              <a:ext cx="2400300" cy="11112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9144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6872" name="Text Box 88"/>
            <p:cNvSpPr txBox="1">
              <a:spLocks noChangeArrowheads="1"/>
            </p:cNvSpPr>
            <p:nvPr/>
          </p:nvSpPr>
          <p:spPr bwMode="auto">
            <a:xfrm>
              <a:off x="7848601" y="1600200"/>
              <a:ext cx="76200" cy="24384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9144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B14E9-DBA0-4F26-B212-45A8C222B2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46875" name="Rectangle 91"/>
          <p:cNvSpPr>
            <a:spLocks noChangeArrowheads="1"/>
          </p:cNvSpPr>
          <p:nvPr/>
        </p:nvSpPr>
        <p:spPr bwMode="auto">
          <a:xfrm rot="-5400000">
            <a:off x="4021138" y="6675438"/>
            <a:ext cx="1825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46877" name="Line 93"/>
          <p:cNvSpPr>
            <a:spLocks noChangeShapeType="1"/>
          </p:cNvSpPr>
          <p:nvPr/>
        </p:nvSpPr>
        <p:spPr bwMode="auto">
          <a:xfrm>
            <a:off x="7315200" y="1600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46878" name="Text Box 94"/>
          <p:cNvSpPr txBox="1">
            <a:spLocks noChangeArrowheads="1"/>
          </p:cNvSpPr>
          <p:nvPr/>
        </p:nvSpPr>
        <p:spPr bwMode="auto">
          <a:xfrm>
            <a:off x="6858000" y="1828800"/>
            <a:ext cx="428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246880" name="Text Box 96"/>
          <p:cNvSpPr txBox="1">
            <a:spLocks noChangeArrowheads="1"/>
          </p:cNvSpPr>
          <p:nvPr/>
        </p:nvSpPr>
        <p:spPr bwMode="auto">
          <a:xfrm>
            <a:off x="7451725" y="2405063"/>
            <a:ext cx="320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246884" name="Line 100"/>
          <p:cNvSpPr>
            <a:spLocks noChangeShapeType="1"/>
          </p:cNvSpPr>
          <p:nvPr/>
        </p:nvSpPr>
        <p:spPr bwMode="auto">
          <a:xfrm>
            <a:off x="48768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46885" name="Text Box 101"/>
          <p:cNvSpPr txBox="1">
            <a:spLocks noChangeArrowheads="1"/>
          </p:cNvSpPr>
          <p:nvPr/>
        </p:nvSpPr>
        <p:spPr bwMode="auto">
          <a:xfrm>
            <a:off x="4937125" y="5072063"/>
            <a:ext cx="320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246886" name="Line 102"/>
          <p:cNvSpPr>
            <a:spLocks noChangeShapeType="1"/>
          </p:cNvSpPr>
          <p:nvPr/>
        </p:nvSpPr>
        <p:spPr bwMode="auto">
          <a:xfrm>
            <a:off x="4038600" y="4876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46887" name="Text Box 103"/>
          <p:cNvSpPr txBox="1">
            <a:spLocks noChangeArrowheads="1"/>
          </p:cNvSpPr>
          <p:nvPr/>
        </p:nvSpPr>
        <p:spPr bwMode="auto">
          <a:xfrm>
            <a:off x="4175125" y="4462463"/>
            <a:ext cx="428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15095-882A-9537-F091-5C2BA038BBAC}"/>
              </a:ext>
            </a:extLst>
          </p:cNvPr>
          <p:cNvSpPr txBox="1"/>
          <p:nvPr/>
        </p:nvSpPr>
        <p:spPr>
          <a:xfrm>
            <a:off x="4068687" y="3702050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86763-CD0D-725A-6E25-BAD7E9DEB7E0}"/>
              </a:ext>
            </a:extLst>
          </p:cNvPr>
          <p:cNvSpPr txBox="1"/>
          <p:nvPr/>
        </p:nvSpPr>
        <p:spPr>
          <a:xfrm>
            <a:off x="6501978" y="1228695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380DB-E11F-E391-28FA-29B6B35D1FD1}"/>
              </a:ext>
            </a:extLst>
          </p:cNvPr>
          <p:cNvSpPr txBox="1"/>
          <p:nvPr/>
        </p:nvSpPr>
        <p:spPr>
          <a:xfrm>
            <a:off x="6567594" y="4065527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38028CB-284D-5C7E-972B-2C65C5881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614" y="5202465"/>
            <a:ext cx="262327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Calibri Light" panose="020F0302020204030204" pitchFamily="34" charset="0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Text Box 64">
            <a:extLst>
              <a:ext uri="{FF2B5EF4-FFF2-40B4-BE49-F238E27FC236}">
                <a16:creationId xmlns:a16="http://schemas.microsoft.com/office/drawing/2014/main" id="{6391C82A-9B5A-C217-35DE-1AD530E02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672" y="5141119"/>
            <a:ext cx="3609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6600"/>
                </a:solidFill>
                <a:latin typeface="Calibri Light" panose="020F0302020204030204" pitchFamily="34" charset="0"/>
              </a:rPr>
              <a:t>NB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9" name="Text Box 64">
            <a:extLst>
              <a:ext uri="{FF2B5EF4-FFF2-40B4-BE49-F238E27FC236}">
                <a16:creationId xmlns:a16="http://schemas.microsoft.com/office/drawing/2014/main" id="{7A97C297-E395-EF8E-7A29-3E78EB8E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775" y="1189445"/>
            <a:ext cx="484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6600"/>
                </a:solidFill>
                <a:latin typeface="Calibri Light" panose="020F0302020204030204" pitchFamily="34" charset="0"/>
              </a:rPr>
              <a:t>NB-1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5964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2391" y="971107"/>
            <a:ext cx="8686800" cy="6172200"/>
          </a:xfrm>
          <a:noFill/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600" dirty="0"/>
              <a:t>__global__ void </a:t>
            </a:r>
            <a:r>
              <a:rPr lang="en-US" sz="1600" dirty="0" err="1"/>
              <a:t>MatrixMulKernel</a:t>
            </a:r>
            <a:r>
              <a:rPr lang="en-US" sz="1600" dirty="0"/>
              <a:t>(float*A, float* B, float* C, int N)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600" dirty="0"/>
              <a:t>{</a:t>
            </a:r>
            <a:endParaRPr lang="en-US" sz="1600" dirty="0">
              <a:latin typeface="Calibri Light" panose="020F0302020204030204" pitchFamily="34" charset="0"/>
              <a:ea typeface="Times New Roman" pitchFamily="18" charset="0"/>
              <a:cs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 __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shared__</a:t>
            </a:r>
            <a:r>
              <a:rPr lang="en-US" sz="1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float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</a:t>
            </a:r>
            <a:r>
              <a:rPr lang="en-US" sz="1400" dirty="0">
                <a:ea typeface="Times New Roman" pitchFamily="18" charset="0"/>
                <a:cs typeface="Calibri Light" panose="020F0302020204030204" pitchFamily="34" charset="0"/>
              </a:rPr>
              <a:t>A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s[</a:t>
            </a:r>
            <a:r>
              <a:rPr lang="en-US" sz="1400" dirty="0">
                <a:ea typeface="Times New Roman" pitchFamily="18" charset="0"/>
                <a:cs typeface="Calibri Light" panose="020F0302020204030204" pitchFamily="34" charset="0"/>
              </a:rPr>
              <a:t>NB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][NB]; //shared by all threads in thread block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solidFill>
                  <a:srgbClr val="FF0000"/>
                </a:solidFill>
                <a:ea typeface="Times New Roman" pitchFamily="18" charset="0"/>
                <a:cs typeface="Calibri Light" panose="020F030202020403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__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shared__</a:t>
            </a:r>
            <a:r>
              <a:rPr lang="en-US" sz="1400" dirty="0" err="1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float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 </a:t>
            </a:r>
            <a:r>
              <a:rPr lang="en-US" sz="1400" dirty="0">
                <a:ea typeface="Times New Roman" pitchFamily="18" charset="0"/>
                <a:cs typeface="Calibri Light" panose="020F0302020204030204" pitchFamily="34" charset="0"/>
              </a:rPr>
              <a:t>B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s[</a:t>
            </a:r>
            <a:r>
              <a:rPr lang="en-US" sz="1400" dirty="0">
                <a:ea typeface="Times New Roman" pitchFamily="18" charset="0"/>
                <a:cs typeface="Calibri Light" panose="020F0302020204030204" pitchFamily="34" charset="0"/>
              </a:rPr>
              <a:t>NB][NB]</a:t>
            </a:r>
            <a:r>
              <a:rPr lang="en-US" sz="1400" dirty="0">
                <a:latin typeface="Calibri Light" panose="020F0302020204030204" pitchFamily="34" charset="0"/>
                <a:ea typeface="Times New Roman" pitchFamily="18" charset="0"/>
                <a:cs typeface="Calibri Light" panose="020F0302020204030204" pitchFamily="34" charset="0"/>
              </a:rPr>
              <a:t>; //shared by all threads in thread block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sz="1400" dirty="0">
              <a:latin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</a:rPr>
              <a:t>  int bx = </a:t>
            </a:r>
            <a:r>
              <a:rPr lang="en-US" sz="1400" dirty="0" err="1">
                <a:latin typeface="Calibri Light" panose="020F0302020204030204" pitchFamily="34" charset="0"/>
              </a:rPr>
              <a:t>blockIdx.x</a:t>
            </a:r>
            <a:r>
              <a:rPr lang="en-US" sz="1400" dirty="0">
                <a:latin typeface="Calibri Light" panose="020F0302020204030204" pitchFamily="34" charset="0"/>
              </a:rPr>
              <a:t>;  int by = </a:t>
            </a:r>
            <a:r>
              <a:rPr lang="en-US" sz="1400" dirty="0" err="1">
                <a:latin typeface="Calibri Light" panose="020F0302020204030204" pitchFamily="34" charset="0"/>
              </a:rPr>
              <a:t>blockIdx.y</a:t>
            </a:r>
            <a:r>
              <a:rPr lang="en-US" sz="1400" dirty="0">
                <a:latin typeface="Calibri Light" panose="020F0302020204030204" pitchFamily="34" charset="0"/>
              </a:rPr>
              <a:t>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</a:rPr>
              <a:t>  int </a:t>
            </a:r>
            <a:r>
              <a:rPr lang="en-US" sz="1400" dirty="0" err="1">
                <a:latin typeface="Calibri Light" panose="020F0302020204030204" pitchFamily="34" charset="0"/>
              </a:rPr>
              <a:t>tx</a:t>
            </a:r>
            <a:r>
              <a:rPr lang="en-US" sz="1400" dirty="0">
                <a:latin typeface="Calibri Light" panose="020F0302020204030204" pitchFamily="34" charset="0"/>
              </a:rPr>
              <a:t> = </a:t>
            </a:r>
            <a:r>
              <a:rPr lang="en-US" sz="1400" dirty="0" err="1">
                <a:latin typeface="Calibri Light" panose="020F0302020204030204" pitchFamily="34" charset="0"/>
              </a:rPr>
              <a:t>threadIdx.x</a:t>
            </a:r>
            <a:r>
              <a:rPr lang="en-US" sz="1400" dirty="0">
                <a:latin typeface="Calibri Light" panose="020F0302020204030204" pitchFamily="34" charset="0"/>
              </a:rPr>
              <a:t>; int ty = </a:t>
            </a:r>
            <a:r>
              <a:rPr lang="en-US" sz="1400" dirty="0" err="1">
                <a:latin typeface="Calibri Light" panose="020F0302020204030204" pitchFamily="34" charset="0"/>
              </a:rPr>
              <a:t>threadIdx.y</a:t>
            </a:r>
            <a:r>
              <a:rPr lang="en-US" sz="1400" dirty="0">
                <a:latin typeface="Calibri Light" panose="020F0302020204030204" pitchFamily="34" charset="0"/>
              </a:rPr>
              <a:t>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// Identify the row and column of </a:t>
            </a:r>
            <a:r>
              <a:rPr lang="en-US" sz="1400" dirty="0">
                <a:cs typeface="Calibri Light" panose="020F0302020204030204" pitchFamily="34" charset="0"/>
              </a:rPr>
              <a:t>C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element </a:t>
            </a:r>
            <a:r>
              <a:rPr lang="en-US" sz="1400" dirty="0">
                <a:cs typeface="Calibri Light" panose="020F0302020204030204" pitchFamily="34" charset="0"/>
              </a:rPr>
              <a:t>for thread to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work on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int Row = by * </a:t>
            </a:r>
            <a:r>
              <a:rPr lang="en-US" sz="1400" dirty="0">
                <a:cs typeface="Calibri Light" panose="020F0302020204030204" pitchFamily="34" charset="0"/>
              </a:rPr>
              <a:t>NB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+ ty;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int Col = bx * </a:t>
            </a:r>
            <a:r>
              <a:rPr lang="en-US" sz="1400" dirty="0">
                <a:cs typeface="Calibri Light" panose="020F0302020204030204" pitchFamily="34" charset="0"/>
              </a:rPr>
              <a:t>NB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tx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US" sz="700" dirty="0">
              <a:latin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</a:rPr>
              <a:t>// Loop over </a:t>
            </a:r>
            <a:r>
              <a:rPr lang="en-US" sz="1400" dirty="0"/>
              <a:t>A</a:t>
            </a:r>
            <a:r>
              <a:rPr lang="en-US" sz="1400" dirty="0">
                <a:latin typeface="Calibri Light" panose="020F0302020204030204" pitchFamily="34" charset="0"/>
              </a:rPr>
              <a:t> and B tiles required to compute the </a:t>
            </a:r>
            <a:r>
              <a:rPr lang="en-US" sz="1400" dirty="0"/>
              <a:t>C</a:t>
            </a:r>
            <a:r>
              <a:rPr lang="en-US" sz="1400" dirty="0">
                <a:latin typeface="Calibri Light" panose="020F0302020204030204" pitchFamily="34" charset="0"/>
              </a:rPr>
              <a:t> element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</a:rPr>
              <a:t>  </a:t>
            </a:r>
            <a:r>
              <a:rPr lang="en-US" sz="1400" dirty="0">
                <a:cs typeface="Calibri Light" panose="020F0302020204030204" pitchFamily="34" charset="0"/>
              </a:rPr>
              <a:t> float </a:t>
            </a:r>
            <a:r>
              <a:rPr lang="en-US" sz="1400" dirty="0" err="1">
                <a:cs typeface="Calibri Light" panose="020F0302020204030204" pitchFamily="34" charset="0"/>
              </a:rPr>
              <a:t>Cvalue</a:t>
            </a:r>
            <a:r>
              <a:rPr lang="en-US" sz="1400" dirty="0">
                <a:cs typeface="Calibri Light" panose="020F0302020204030204" pitchFamily="34" charset="0"/>
              </a:rPr>
              <a:t> = 0;</a:t>
            </a:r>
            <a:endParaRPr lang="en-US" sz="1400" dirty="0">
              <a:latin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</a:rPr>
              <a:t>   for (int m = 0; m &lt; </a:t>
            </a:r>
            <a:r>
              <a:rPr lang="en-US" sz="1400" dirty="0"/>
              <a:t>N</a:t>
            </a:r>
            <a:r>
              <a:rPr lang="en-US" sz="1400" dirty="0">
                <a:latin typeface="Calibri Light" panose="020F0302020204030204" pitchFamily="34" charset="0"/>
              </a:rPr>
              <a:t>/NB; ++m) { //block </a:t>
            </a:r>
            <a:r>
              <a:rPr lang="en-US" sz="1400" dirty="0"/>
              <a:t>number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// Collaborative loading of </a:t>
            </a:r>
            <a:r>
              <a:rPr lang="en-US" sz="1400" dirty="0">
                <a:cs typeface="Calibri Light" panose="020F0302020204030204" pitchFamily="34" charset="0"/>
              </a:rPr>
              <a:t>A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1400" dirty="0">
                <a:cs typeface="Calibri Light" panose="020F0302020204030204" pitchFamily="34" charset="0"/>
              </a:rPr>
              <a:t>B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tiles into shared memory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</a:t>
            </a:r>
            <a:r>
              <a:rPr lang="en-US" sz="1400" b="1" dirty="0">
                <a:solidFill>
                  <a:srgbClr val="FF0000"/>
                </a:solidFill>
                <a:cs typeface="Calibri Light" panose="020F0302020204030204" pitchFamily="34" charset="0"/>
              </a:rPr>
              <a:t>A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s[ty][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tx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 = 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A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[Row*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(m*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NB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tx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B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s[ty][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tx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 = 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B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[Col + (m*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NB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ty)*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__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syncthreads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();</a:t>
            </a:r>
          </a:p>
          <a:p>
            <a:pPr marL="1028700" lvl="1" indent="-457200">
              <a:lnSpc>
                <a:spcPct val="80000"/>
              </a:lnSpc>
            </a:pPr>
            <a:endParaRPr lang="en-US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for (int k = 0; k &lt; TILE_WIDTH; ++k)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cs typeface="Calibri Light" panose="020F0302020204030204" pitchFamily="34" charset="0"/>
              </a:rPr>
              <a:t>         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</a:t>
            </a:r>
            <a:r>
              <a:rPr lang="en-US" sz="1400" dirty="0" err="1">
                <a:solidFill>
                  <a:srgbClr val="FF0000"/>
                </a:solidFill>
                <a:cs typeface="Calibri Light" panose="020F0302020204030204" pitchFamily="34" charset="0"/>
              </a:rPr>
              <a:t>C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value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+= 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A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s[ty][k] * </a:t>
            </a:r>
            <a:r>
              <a:rPr lang="en-US" sz="1400" dirty="0">
                <a:solidFill>
                  <a:srgbClr val="FF0000"/>
                </a:solidFill>
                <a:cs typeface="Calibri Light" panose="020F0302020204030204" pitchFamily="34" charset="0"/>
              </a:rPr>
              <a:t>B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s[k][</a:t>
            </a:r>
            <a:r>
              <a:rPr lang="en-US" sz="14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tx</a:t>
            </a:r>
            <a:r>
              <a:rPr lang="en-US" sz="14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];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__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synchthreads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();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cs typeface="Calibri Light" panose="020F0302020204030204" pitchFamily="34" charset="0"/>
              </a:rPr>
              <a:t>  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C[Row*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Width+Col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] = </a:t>
            </a:r>
            <a:r>
              <a:rPr lang="en-US" sz="1400" dirty="0" err="1">
                <a:cs typeface="Calibri Light" panose="020F0302020204030204" pitchFamily="34" charset="0"/>
              </a:rPr>
              <a:t>C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value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; //Update C in global memory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cs typeface="Calibri Light" panose="020F0302020204030204" pitchFamily="34" charset="0"/>
              </a:rPr>
              <a:t>       }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US" sz="1400" dirty="0">
                <a:cs typeface="Calibri Light" panose="020F0302020204030204" pitchFamily="34" charset="0"/>
              </a:rPr>
              <a:t>}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D2F81-DA4F-4130-9D76-82D5C8B30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67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305800" cy="1143000"/>
          </a:xfrm>
        </p:spPr>
        <p:txBody>
          <a:bodyPr/>
          <a:lstStyle/>
          <a:p>
            <a:r>
              <a:rPr lang="en-US" dirty="0"/>
              <a:t>Tiled Matrix Multiplication Kernel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C057D-0153-5CB8-61C5-FEEB5D9B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114107"/>
            <a:ext cx="3758241" cy="3469645"/>
          </a:xfrm>
          <a:prstGeom prst="rect">
            <a:avLst/>
          </a:prstGeom>
        </p:spPr>
      </p:pic>
      <p:sp>
        <p:nvSpPr>
          <p:cNvPr id="3" name="Line 102">
            <a:extLst>
              <a:ext uri="{FF2B5EF4-FFF2-40B4-BE49-F238E27FC236}">
                <a16:creationId xmlns:a16="http://schemas.microsoft.com/office/drawing/2014/main" id="{710004D9-D99A-597B-E050-42E6E1B92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471544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6" name="Text Box 103">
            <a:extLst>
              <a:ext uri="{FF2B5EF4-FFF2-40B4-BE49-F238E27FC236}">
                <a16:creationId xmlns:a16="http://schemas.microsoft.com/office/drawing/2014/main" id="{B3C5E4C7-B527-61FE-C8CC-32A479EDF95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8400" y="4114808"/>
            <a:ext cx="59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1072565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E751C-A2C9-43CD-88A9-90C72ADAAC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27807"/>
            <a:ext cx="8305800" cy="11430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Tiling Size Effects (G80)</a:t>
            </a:r>
          </a:p>
        </p:txBody>
      </p:sp>
      <p:graphicFrame>
        <p:nvGraphicFramePr>
          <p:cNvPr id="2590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838200" y="2133600"/>
          <a:ext cx="7265988" cy="373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775647" imgH="3785140" progId="">
                  <p:embed/>
                </p:oleObj>
              </mc:Choice>
              <mc:Fallback>
                <p:oleObj name="Visio" r:id="rId3" imgW="6775647" imgH="3785140" progId="">
                  <p:embed/>
                  <p:pic>
                    <p:nvPicPr>
                      <p:cNvPr id="259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33600"/>
                        <a:ext cx="7265988" cy="3732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202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3D52A-8FD7-4C8E-B669-665C24E493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1143000"/>
          </a:xfrm>
        </p:spPr>
        <p:txBody>
          <a:bodyPr/>
          <a:lstStyle/>
          <a:p>
            <a:r>
              <a:rPr lang="en-US" altLang="zh-TW" sz="3600">
                <a:ea typeface="PMingLiU" pitchFamily="18" charset="-120"/>
              </a:rPr>
              <a:t>G80 Shared Memory and Threading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5029200"/>
          </a:xfrm>
        </p:spPr>
        <p:txBody>
          <a:bodyPr/>
          <a:lstStyle/>
          <a:p>
            <a:r>
              <a:rPr lang="en-US" altLang="zh-TW" sz="2400">
                <a:ea typeface="PMingLiU" pitchFamily="18" charset="-120"/>
              </a:rPr>
              <a:t>Each SM in G80 has 16KB shared memory</a:t>
            </a:r>
          </a:p>
          <a:p>
            <a:pPr lvl="1"/>
            <a:r>
              <a:rPr lang="en-US" altLang="zh-TW" sz="2000">
                <a:ea typeface="PMingLiU" pitchFamily="18" charset="-120"/>
              </a:rPr>
              <a:t>SM size is implementation dependent!</a:t>
            </a:r>
          </a:p>
          <a:p>
            <a:pPr lvl="1"/>
            <a:r>
              <a:rPr lang="en-US" altLang="zh-TW" sz="2000">
                <a:ea typeface="PMingLiU" pitchFamily="18" charset="-120"/>
              </a:rPr>
              <a:t>For TILE_WIDTH = 16, each thread block uses 2*256*4B = 2KB of shared memory. </a:t>
            </a:r>
          </a:p>
          <a:p>
            <a:pPr lvl="1"/>
            <a:r>
              <a:rPr lang="en-US" altLang="zh-TW" sz="2000">
                <a:ea typeface="PMingLiU" pitchFamily="18" charset="-120"/>
              </a:rPr>
              <a:t>Can potentially have up to 8 Thread Blocks actively executing </a:t>
            </a:r>
          </a:p>
          <a:p>
            <a:pPr lvl="2"/>
            <a:r>
              <a:rPr lang="en-US" altLang="zh-TW" sz="1800">
                <a:ea typeface="PMingLiU" pitchFamily="18" charset="-120"/>
              </a:rPr>
              <a:t>This allows up to 8*512 = 4,096 pending loads. (2 per thread, 256 threads per block)</a:t>
            </a:r>
          </a:p>
          <a:p>
            <a:pPr lvl="1"/>
            <a:r>
              <a:rPr lang="en-US" altLang="zh-TW" sz="2000">
                <a:ea typeface="PMingLiU" pitchFamily="18" charset="-120"/>
              </a:rPr>
              <a:t>The next TILE_WIDTH 32 would lead to 2*32*32*4B= 8KB shared memory usage per thread block, allowing only up to two thread blocks active at the same time</a:t>
            </a:r>
          </a:p>
          <a:p>
            <a:r>
              <a:rPr lang="en-US" altLang="zh-TW" sz="2400">
                <a:ea typeface="PMingLiU" pitchFamily="18" charset="-120"/>
              </a:rPr>
              <a:t>Using 16x16 tiling, we reduce the accesses to the global memory by a factor of 16</a:t>
            </a:r>
          </a:p>
          <a:p>
            <a:pPr lvl="1"/>
            <a:r>
              <a:rPr lang="en-US" altLang="zh-TW" sz="2000">
                <a:ea typeface="PMingLiU" pitchFamily="18" charset="-120"/>
              </a:rPr>
              <a:t>The 86.4B/s bandwidth can now support (86.4/4)*16 = 347.6 GFLOPS!</a:t>
            </a:r>
          </a:p>
        </p:txBody>
      </p:sp>
    </p:spTree>
    <p:extLst>
      <p:ext uri="{BB962C8B-B14F-4D97-AF65-F5344CB8AC3E}">
        <p14:creationId xmlns:p14="http://schemas.microsoft.com/office/powerpoint/2010/main" val="1611959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33A18-A040-0A5E-F4A7-4BBE9D60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1C98C1-351C-CAE5-B5A9-CCE93BB6093B}"/>
              </a:ext>
            </a:extLst>
          </p:cNvPr>
          <p:cNvSpPr/>
          <p:nvPr/>
        </p:nvSpPr>
        <p:spPr>
          <a:xfrm>
            <a:off x="533400" y="5381625"/>
            <a:ext cx="5334000" cy="457200"/>
          </a:xfrm>
          <a:prstGeom prst="rect">
            <a:avLst/>
          </a:prstGeom>
          <a:solidFill>
            <a:schemeClr val="accent1">
              <a:alpha val="7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7C5A63-01CD-7DD1-23A1-C02F8A63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3654B-5454-3873-80F6-A665DEA2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Baseline GPU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CUDA core only (no tensor cores)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Identical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Latency tolerance by context-switching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Warps: “liquid vectors”</a:t>
            </a:r>
            <a:br>
              <a:rPr lang="en-US" sz="4200" dirty="0"/>
            </a:b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Co-scheduling of threads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Thread divergence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Global memory accesses from warps</a:t>
            </a:r>
            <a:br>
              <a:rPr lang="en-US" sz="4200" dirty="0">
                <a:solidFill>
                  <a:schemeClr val="tx1"/>
                </a:solidFill>
              </a:rPr>
            </a:br>
            <a:r>
              <a:rPr lang="en-US" sz="4200" dirty="0">
                <a:solidFill>
                  <a:schemeClr val="tx1"/>
                </a:solidFill>
              </a:rPr>
              <a:t>	Optimization: think like a vector</a:t>
            </a:r>
            <a:br>
              <a:rPr lang="en-US" sz="4200" dirty="0"/>
            </a:br>
            <a:r>
              <a:rPr lang="en-US" sz="4200" dirty="0"/>
              <a:t>	</a:t>
            </a:r>
            <a:endParaRPr lang="en-US" sz="3800" dirty="0"/>
          </a:p>
          <a:p>
            <a:pPr marL="0" indent="0">
              <a:buNone/>
            </a:pPr>
            <a:r>
              <a:rPr lang="en-US" sz="4200" dirty="0"/>
              <a:t>Thread blocks</a:t>
            </a:r>
          </a:p>
          <a:p>
            <a:pPr marL="0" indent="0"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chemeClr val="tx1"/>
                </a:solidFill>
              </a:rPr>
              <a:t>Shared-memory: software-controlled cache</a:t>
            </a:r>
            <a:br>
              <a:rPr lang="en-US" sz="4200" dirty="0"/>
            </a:br>
            <a:r>
              <a:rPr lang="en-US" sz="4200" dirty="0"/>
              <a:t>	</a:t>
            </a:r>
          </a:p>
          <a:p>
            <a:pPr marL="0" indent="0">
              <a:buNone/>
            </a:pPr>
            <a:r>
              <a:rPr lang="en-US" sz="4300" dirty="0"/>
              <a:t>Programming example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Architecture Details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73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0242A-2218-757D-D2D7-6EC43238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4AA6DB7-0CF0-079D-CB16-EF637FD8E7BD}"/>
              </a:ext>
            </a:extLst>
          </p:cNvPr>
          <p:cNvSpPr txBox="1"/>
          <p:nvPr/>
        </p:nvSpPr>
        <p:spPr>
          <a:xfrm>
            <a:off x="5105400" y="3768079"/>
            <a:ext cx="4038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SIMT: liquid vector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Share a PC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Not in programming model but recently…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Performance: thread/memory divergence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5B6AD95-BD06-8FE1-9623-CBDB907FEC9D}"/>
              </a:ext>
            </a:extLst>
          </p:cNvPr>
          <p:cNvSpPr/>
          <p:nvPr/>
        </p:nvSpPr>
        <p:spPr>
          <a:xfrm>
            <a:off x="5105400" y="3768079"/>
            <a:ext cx="4021468" cy="1151004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15F0F52-AFD3-ED99-6054-99A38B91360B}"/>
              </a:ext>
            </a:extLst>
          </p:cNvPr>
          <p:cNvSpPr/>
          <p:nvPr/>
        </p:nvSpPr>
        <p:spPr>
          <a:xfrm>
            <a:off x="5063323" y="5087358"/>
            <a:ext cx="4063545" cy="146584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0009EBC-A8DF-EF86-DDE8-A268C3BE7FF0}"/>
              </a:ext>
            </a:extLst>
          </p:cNvPr>
          <p:cNvSpPr/>
          <p:nvPr/>
        </p:nvSpPr>
        <p:spPr>
          <a:xfrm>
            <a:off x="5096852" y="2127044"/>
            <a:ext cx="3894748" cy="146584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DE40D2F-8D7C-A361-58C6-2B75038DD5BB}"/>
              </a:ext>
            </a:extLst>
          </p:cNvPr>
          <p:cNvSpPr txBox="1"/>
          <p:nvPr/>
        </p:nvSpPr>
        <p:spPr>
          <a:xfrm>
            <a:off x="5029200" y="2115558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Block has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id, per-block shared memory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Detail: block id can be 1D,2D,3D.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blockIdx.x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blockIdx.y,blockId.z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sync_threads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for synchronizing all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threads in block.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DDF17D3-69D0-520D-ADA5-74DA55073E8A}"/>
              </a:ext>
            </a:extLst>
          </p:cNvPr>
          <p:cNvSpPr txBox="1"/>
          <p:nvPr/>
        </p:nvSpPr>
        <p:spPr>
          <a:xfrm>
            <a:off x="5029199" y="5087358"/>
            <a:ext cx="416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Thread has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id, registers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thread-private local memory.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Detail: thread id can be 1D,2D,3D.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threadIdx.x,threadIdx.y,threadIdx.z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1C0E02B-9B38-DD41-0DA1-FF0867B60179}"/>
              </a:ext>
            </a:extLst>
          </p:cNvPr>
          <p:cNvSpPr/>
          <p:nvPr/>
        </p:nvSpPr>
        <p:spPr>
          <a:xfrm>
            <a:off x="5056910" y="1242723"/>
            <a:ext cx="3629890" cy="598114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6162493D-900D-26DF-4ABC-2CD714F5C8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272A-649D-4C9C-8FF0-5FF86C95FE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B6C3AE0E-BB8C-D861-97B6-38FAB825A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066800"/>
          </a:xfrm>
        </p:spPr>
        <p:txBody>
          <a:bodyPr>
            <a:normAutofit/>
          </a:bodyPr>
          <a:lstStyle/>
          <a:p>
            <a:r>
              <a:rPr lang="en-US" sz="4000" u="sng" dirty="0"/>
              <a:t>Hierarchical Organization of Threads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8F504AE-DAF8-DAE6-EE6D-E44E0EA54770}"/>
              </a:ext>
            </a:extLst>
          </p:cNvPr>
          <p:cNvGrpSpPr/>
          <p:nvPr/>
        </p:nvGrpSpPr>
        <p:grpSpPr>
          <a:xfrm>
            <a:off x="76200" y="1840286"/>
            <a:ext cx="4834242" cy="4047894"/>
            <a:chOff x="152400" y="1752600"/>
            <a:chExt cx="5296389" cy="42892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2EA274-D148-F76B-FFF8-D2A60BF86B5E}"/>
                </a:ext>
              </a:extLst>
            </p:cNvPr>
            <p:cNvSpPr txBox="1"/>
            <p:nvPr/>
          </p:nvSpPr>
          <p:spPr>
            <a:xfrm>
              <a:off x="2514600" y="1752600"/>
              <a:ext cx="636113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Grid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5315F1-3061-64AD-C60E-0EEEDD2DE225}"/>
                </a:ext>
              </a:extLst>
            </p:cNvPr>
            <p:cNvSpPr txBox="1"/>
            <p:nvPr/>
          </p:nvSpPr>
          <p:spPr>
            <a:xfrm>
              <a:off x="1219200" y="2907268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0459AC6-8B06-020D-E66B-C4C9114A3B09}"/>
                </a:ext>
              </a:extLst>
            </p:cNvPr>
            <p:cNvSpPr txBox="1"/>
            <p:nvPr/>
          </p:nvSpPr>
          <p:spPr>
            <a:xfrm>
              <a:off x="2513994" y="2888857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190D93-E29D-FD3A-C0D8-A72A8ADD6790}"/>
                </a:ext>
              </a:extLst>
            </p:cNvPr>
            <p:cNvSpPr txBox="1"/>
            <p:nvPr/>
          </p:nvSpPr>
          <p:spPr>
            <a:xfrm>
              <a:off x="3733194" y="2875002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188691-46B0-4076-789D-FA928783FD72}"/>
                </a:ext>
              </a:extLst>
            </p:cNvPr>
            <p:cNvSpPr txBox="1"/>
            <p:nvPr/>
          </p:nvSpPr>
          <p:spPr>
            <a:xfrm>
              <a:off x="4876800" y="2819401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4CAABAC-6BE2-CA30-639E-C046C9EE791B}"/>
                </a:ext>
              </a:extLst>
            </p:cNvPr>
            <p:cNvSpPr txBox="1"/>
            <p:nvPr/>
          </p:nvSpPr>
          <p:spPr>
            <a:xfrm>
              <a:off x="152400" y="2895600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BE15D1-A911-9341-CD7B-3B2AAD3689D2}"/>
                </a:ext>
              </a:extLst>
            </p:cNvPr>
            <p:cNvSpPr txBox="1"/>
            <p:nvPr/>
          </p:nvSpPr>
          <p:spPr>
            <a:xfrm>
              <a:off x="1371600" y="4431268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Warp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15C4793-C0BA-E83B-C229-5E3571E81668}"/>
                </a:ext>
              </a:extLst>
            </p:cNvPr>
            <p:cNvSpPr txBox="1"/>
            <p:nvPr/>
          </p:nvSpPr>
          <p:spPr>
            <a:xfrm>
              <a:off x="2582179" y="4436009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Warp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49B5A5E-83DD-88DF-C967-179333BBDA61}"/>
                </a:ext>
              </a:extLst>
            </p:cNvPr>
            <p:cNvSpPr txBox="1"/>
            <p:nvPr/>
          </p:nvSpPr>
          <p:spPr>
            <a:xfrm>
              <a:off x="3725179" y="4438193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Warp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213D99-182B-C47E-F377-1E3721711C1F}"/>
                </a:ext>
              </a:extLst>
            </p:cNvPr>
            <p:cNvSpPr txBox="1"/>
            <p:nvPr/>
          </p:nvSpPr>
          <p:spPr>
            <a:xfrm>
              <a:off x="3804507" y="5650468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Thread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FE23A5-03F5-8607-EE58-F39BEC2C3EEE}"/>
                </a:ext>
              </a:extLst>
            </p:cNvPr>
            <p:cNvSpPr txBox="1"/>
            <p:nvPr/>
          </p:nvSpPr>
          <p:spPr>
            <a:xfrm>
              <a:off x="1296963" y="5638800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Thread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F3051B4-D5C1-9A59-4F16-73D0F7B051F5}"/>
                </a:ext>
              </a:extLst>
            </p:cNvPr>
            <p:cNvSpPr txBox="1"/>
            <p:nvPr/>
          </p:nvSpPr>
          <p:spPr>
            <a:xfrm>
              <a:off x="2509107" y="5638800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Thread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C284DF-259C-767F-188D-DA777CC3CC83}"/>
                </a:ext>
              </a:extLst>
            </p:cNvPr>
            <p:cNvCxnSpPr>
              <a:stCxn id="16" idx="2"/>
              <a:endCxn id="84" idx="0"/>
            </p:cNvCxnSpPr>
            <p:nvPr/>
          </p:nvCxnSpPr>
          <p:spPr>
            <a:xfrm flipH="1">
              <a:off x="401084" y="2143951"/>
              <a:ext cx="2431572" cy="7516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035096-9B5F-4E21-1EB0-076339110577}"/>
                </a:ext>
              </a:extLst>
            </p:cNvPr>
            <p:cNvCxnSpPr>
              <a:stCxn id="16" idx="2"/>
              <a:endCxn id="17" idx="0"/>
            </p:cNvCxnSpPr>
            <p:nvPr/>
          </p:nvCxnSpPr>
          <p:spPr>
            <a:xfrm flipH="1">
              <a:off x="1590822" y="2143951"/>
              <a:ext cx="1241834" cy="763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E3F0FC-C777-BACD-3569-6EC81AFE1384}"/>
                </a:ext>
              </a:extLst>
            </p:cNvPr>
            <p:cNvCxnSpPr>
              <a:stCxn id="16" idx="2"/>
              <a:endCxn id="81" idx="0"/>
            </p:cNvCxnSpPr>
            <p:nvPr/>
          </p:nvCxnSpPr>
          <p:spPr>
            <a:xfrm>
              <a:off x="2832656" y="2143951"/>
              <a:ext cx="52960" cy="744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2A86F8-13E5-546B-6F4A-AFE7818F5A2E}"/>
                </a:ext>
              </a:extLst>
            </p:cNvPr>
            <p:cNvCxnSpPr>
              <a:stCxn id="16" idx="2"/>
              <a:endCxn id="82" idx="0"/>
            </p:cNvCxnSpPr>
            <p:nvPr/>
          </p:nvCxnSpPr>
          <p:spPr>
            <a:xfrm>
              <a:off x="2832656" y="2143951"/>
              <a:ext cx="1272161" cy="73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3B3BFD2-D4AF-66FA-7F2D-DE6FC3ACFB0E}"/>
                </a:ext>
              </a:extLst>
            </p:cNvPr>
            <p:cNvCxnSpPr>
              <a:stCxn id="16" idx="2"/>
              <a:endCxn id="18" idx="0"/>
            </p:cNvCxnSpPr>
            <p:nvPr/>
          </p:nvCxnSpPr>
          <p:spPr>
            <a:xfrm>
              <a:off x="2832656" y="2143951"/>
              <a:ext cx="2292828" cy="675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226D11-B4A1-696B-F464-E244A388AB70}"/>
                </a:ext>
              </a:extLst>
            </p:cNvPr>
            <p:cNvCxnSpPr>
              <a:stCxn id="81" idx="2"/>
              <a:endCxn id="19" idx="0"/>
            </p:cNvCxnSpPr>
            <p:nvPr/>
          </p:nvCxnSpPr>
          <p:spPr>
            <a:xfrm flipH="1">
              <a:off x="1749440" y="3280208"/>
              <a:ext cx="1136176" cy="1151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5E89157-E0EC-5E74-636A-6B0707F52046}"/>
                </a:ext>
              </a:extLst>
            </p:cNvPr>
            <p:cNvCxnSpPr>
              <a:stCxn id="81" idx="2"/>
              <a:endCxn id="86" idx="0"/>
            </p:cNvCxnSpPr>
            <p:nvPr/>
          </p:nvCxnSpPr>
          <p:spPr>
            <a:xfrm>
              <a:off x="2885616" y="3280208"/>
              <a:ext cx="74403" cy="1155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DBA700B-4B54-A500-0183-3D043C258357}"/>
                </a:ext>
              </a:extLst>
            </p:cNvPr>
            <p:cNvCxnSpPr>
              <a:stCxn id="81" idx="2"/>
              <a:endCxn id="87" idx="0"/>
            </p:cNvCxnSpPr>
            <p:nvPr/>
          </p:nvCxnSpPr>
          <p:spPr>
            <a:xfrm>
              <a:off x="2885616" y="3280208"/>
              <a:ext cx="1217403" cy="11579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2EA4562-6F15-7FA7-806B-58D466AA3597}"/>
                </a:ext>
              </a:extLst>
            </p:cNvPr>
            <p:cNvCxnSpPr>
              <a:stCxn id="86" idx="2"/>
              <a:endCxn id="89" idx="0"/>
            </p:cNvCxnSpPr>
            <p:nvPr/>
          </p:nvCxnSpPr>
          <p:spPr>
            <a:xfrm flipH="1">
              <a:off x="1755414" y="4827360"/>
              <a:ext cx="1204605" cy="8114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2C4B5D-7207-BD35-439F-1B468C9D79DE}"/>
                </a:ext>
              </a:extLst>
            </p:cNvPr>
            <p:cNvCxnSpPr>
              <a:stCxn id="86" idx="2"/>
              <a:endCxn id="90" idx="0"/>
            </p:cNvCxnSpPr>
            <p:nvPr/>
          </p:nvCxnSpPr>
          <p:spPr>
            <a:xfrm>
              <a:off x="2960020" y="4827360"/>
              <a:ext cx="7539" cy="8114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4503360-85D5-39E3-0F63-A1013D19AFE6}"/>
                </a:ext>
              </a:extLst>
            </p:cNvPr>
            <p:cNvCxnSpPr>
              <a:stCxn id="86" idx="2"/>
              <a:endCxn id="20" idx="0"/>
            </p:cNvCxnSpPr>
            <p:nvPr/>
          </p:nvCxnSpPr>
          <p:spPr>
            <a:xfrm>
              <a:off x="2960020" y="4827360"/>
              <a:ext cx="1302939" cy="823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705CFB1-A0F2-613D-29DC-EDF83FF73898}"/>
                </a:ext>
              </a:extLst>
            </p:cNvPr>
            <p:cNvSpPr txBox="1"/>
            <p:nvPr/>
          </p:nvSpPr>
          <p:spPr>
            <a:xfrm>
              <a:off x="304800" y="44312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A3D21F4-6D23-43EF-B084-71613F26A5A8}"/>
                </a:ext>
              </a:extLst>
            </p:cNvPr>
            <p:cNvSpPr txBox="1"/>
            <p:nvPr/>
          </p:nvSpPr>
          <p:spPr>
            <a:xfrm>
              <a:off x="4876800" y="4419600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9A7D6B0-A6E4-A1B1-2D9A-B17D24636E99}"/>
                </a:ext>
              </a:extLst>
            </p:cNvPr>
            <p:cNvCxnSpPr>
              <a:stCxn id="81" idx="2"/>
              <a:endCxn id="113" idx="0"/>
            </p:cNvCxnSpPr>
            <p:nvPr/>
          </p:nvCxnSpPr>
          <p:spPr>
            <a:xfrm flipH="1">
              <a:off x="553484" y="3280208"/>
              <a:ext cx="2332132" cy="1151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638398-5060-07A6-5947-2F79362A96E7}"/>
                </a:ext>
              </a:extLst>
            </p:cNvPr>
            <p:cNvCxnSpPr>
              <a:stCxn id="81" idx="2"/>
              <a:endCxn id="114" idx="0"/>
            </p:cNvCxnSpPr>
            <p:nvPr/>
          </p:nvCxnSpPr>
          <p:spPr>
            <a:xfrm>
              <a:off x="2885616" y="3280208"/>
              <a:ext cx="2239868" cy="1139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9E09385-922A-80C7-482B-4A12673EBA31}"/>
                </a:ext>
              </a:extLst>
            </p:cNvPr>
            <p:cNvSpPr txBox="1"/>
            <p:nvPr/>
          </p:nvSpPr>
          <p:spPr>
            <a:xfrm>
              <a:off x="379420" y="56504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BE4E6C3-2C81-F0E7-E2C6-081D289B5C52}"/>
                </a:ext>
              </a:extLst>
            </p:cNvPr>
            <p:cNvSpPr txBox="1"/>
            <p:nvPr/>
          </p:nvSpPr>
          <p:spPr>
            <a:xfrm>
              <a:off x="4951420" y="55742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…..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CBF551E-A048-5FFD-5D03-C3A1927706AD}"/>
                </a:ext>
              </a:extLst>
            </p:cNvPr>
            <p:cNvCxnSpPr>
              <a:stCxn id="86" idx="2"/>
              <a:endCxn id="120" idx="0"/>
            </p:cNvCxnSpPr>
            <p:nvPr/>
          </p:nvCxnSpPr>
          <p:spPr>
            <a:xfrm>
              <a:off x="2960019" y="4827360"/>
              <a:ext cx="2240085" cy="7469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0AFE93E-2CF9-0D2A-9638-8C66BFE82398}"/>
                </a:ext>
              </a:extLst>
            </p:cNvPr>
            <p:cNvCxnSpPr>
              <a:stCxn id="86" idx="2"/>
              <a:endCxn id="119" idx="0"/>
            </p:cNvCxnSpPr>
            <p:nvPr/>
          </p:nvCxnSpPr>
          <p:spPr>
            <a:xfrm flipH="1">
              <a:off x="628105" y="4827360"/>
              <a:ext cx="2331915" cy="823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2AABB1D-3583-7987-3307-65A3E90F4DBD}"/>
              </a:ext>
            </a:extLst>
          </p:cNvPr>
          <p:cNvSpPr txBox="1"/>
          <p:nvPr/>
        </p:nvSpPr>
        <p:spPr>
          <a:xfrm>
            <a:off x="5017351" y="1193898"/>
            <a:ext cx="3849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Grid has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global memory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Blocks in grid are usually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independent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7994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BC79-3147-095E-6F87-A74ED48F2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6C3AF-A927-9BB8-AFD5-4E0CB88DAFA6}"/>
              </a:ext>
            </a:extLst>
          </p:cNvPr>
          <p:cNvSpPr/>
          <p:nvPr/>
        </p:nvSpPr>
        <p:spPr>
          <a:xfrm>
            <a:off x="152400" y="4876800"/>
            <a:ext cx="4914349" cy="1295400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FE7ACD7-2B6E-08A3-D085-427566F87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88268"/>
            <a:ext cx="5047701" cy="496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dim3: built-in 3-integer vector type</a:t>
            </a:r>
          </a:p>
          <a:p>
            <a:pPr>
              <a:spcBef>
                <a:spcPct val="20000"/>
              </a:spcBef>
            </a:pPr>
            <a:r>
              <a:rPr lang="en-US" altLang="zh-TW" sz="2000" dirty="0">
                <a:latin typeface="Calibri Light" panose="020F0302020204030204" pitchFamily="34" charset="0"/>
                <a:ea typeface="PMingLiU" pitchFamily="18" charset="-120"/>
              </a:rPr>
              <a:t>         default value = 1	</a:t>
            </a: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dim3 </a:t>
            </a:r>
            <a:r>
              <a:rPr lang="en-US" altLang="zh-TW" sz="2400" dirty="0" err="1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dimGrid</a:t>
            </a: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(4,2,1)</a:t>
            </a:r>
            <a:b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         </a:t>
            </a:r>
            <a:r>
              <a:rPr lang="en-US" altLang="zh-TW" sz="2000" dirty="0">
                <a:latin typeface="Calibri Light" panose="020F0302020204030204" pitchFamily="34" charset="0"/>
                <a:ea typeface="PMingLiU" pitchFamily="18" charset="-120"/>
              </a:rPr>
              <a:t>4 blocks in x direction, 2 in y direction</a:t>
            </a: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dim3 </a:t>
            </a:r>
            <a:r>
              <a:rPr lang="en-US" altLang="zh-TW" sz="2400" dirty="0" err="1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dimBlock</a:t>
            </a: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(16,32,2)</a:t>
            </a:r>
            <a:b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</a:br>
            <a:r>
              <a:rPr lang="en-US" altLang="zh-TW" sz="2000" dirty="0">
                <a:latin typeface="Calibri Light" panose="020F0302020204030204" pitchFamily="34" charset="0"/>
                <a:ea typeface="PMingLiU" pitchFamily="18" charset="-120"/>
              </a:rPr>
              <a:t>           total # of threads = 16x32x2 = 1024 (max)</a:t>
            </a: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  <a:t>Kernel call:</a:t>
            </a:r>
            <a:br>
              <a:rPr lang="en-US" altLang="zh-TW" sz="2400" dirty="0">
                <a:solidFill>
                  <a:schemeClr val="accent1"/>
                </a:solidFill>
                <a:latin typeface="Calibri Light" panose="020F0302020204030204" pitchFamily="34" charset="0"/>
                <a:ea typeface="PMingLiU" pitchFamily="18" charset="-120"/>
              </a:rPr>
            </a:b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dim3 </a:t>
            </a:r>
            <a:r>
              <a:rPr lang="en-US" dirty="0" err="1">
                <a:latin typeface="Calibri Light" panose="020F0302020204030204" pitchFamily="34" charset="0"/>
                <a:ea typeface="PMingLiU" pitchFamily="18" charset="-120"/>
              </a:rPr>
              <a:t>dimBlock</a:t>
            </a: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(16, 16); // 256 threads per block</a:t>
            </a:r>
          </a:p>
          <a:p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dim3 </a:t>
            </a:r>
            <a:r>
              <a:rPr lang="en-US" dirty="0" err="1">
                <a:latin typeface="Calibri Light" panose="020F0302020204030204" pitchFamily="34" charset="0"/>
                <a:ea typeface="PMingLiU" pitchFamily="18" charset="-120"/>
              </a:rPr>
              <a:t>dimGrid</a:t>
            </a: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(</a:t>
            </a:r>
            <a:r>
              <a:rPr lang="en-US" dirty="0" err="1">
                <a:latin typeface="Calibri Light" panose="020F0302020204030204" pitchFamily="34" charset="0"/>
                <a:ea typeface="PMingLiU" pitchFamily="18" charset="-120"/>
              </a:rPr>
              <a:t>num_blocks_x</a:t>
            </a: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, </a:t>
            </a:r>
            <a:r>
              <a:rPr lang="en-US" dirty="0" err="1">
                <a:latin typeface="Calibri Light" panose="020F0302020204030204" pitchFamily="34" charset="0"/>
                <a:ea typeface="PMingLiU" pitchFamily="18" charset="-120"/>
              </a:rPr>
              <a:t>num_blocks_y</a:t>
            </a: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); </a:t>
            </a:r>
            <a:br>
              <a:rPr lang="en-US" dirty="0">
                <a:latin typeface="Calibri Light" panose="020F0302020204030204" pitchFamily="34" charset="0"/>
                <a:ea typeface="PMingLiU" pitchFamily="18" charset="-120"/>
              </a:rPr>
            </a:br>
            <a:r>
              <a:rPr lang="en-US" dirty="0">
                <a:latin typeface="Calibri Light" panose="020F0302020204030204" pitchFamily="34" charset="0"/>
                <a:ea typeface="PMingLiU" pitchFamily="18" charset="-120"/>
              </a:rPr>
              <a:t>	// Total number of blocks</a:t>
            </a:r>
          </a:p>
          <a:p>
            <a:endParaRPr lang="en-US" sz="21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  <a:p>
            <a:pPr>
              <a:spcBef>
                <a:spcPct val="20000"/>
              </a:spcBef>
            </a:pPr>
            <a:endParaRPr lang="en-US" altLang="zh-TW" sz="2000" dirty="0">
              <a:latin typeface="Calibri Light" panose="020F0302020204030204" pitchFamily="34" charset="0"/>
              <a:ea typeface="PMingLiU" pitchFamily="18" charset="-120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0F836C4-CDC8-9FC5-18BF-411A71D95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2272A-649D-4C9C-8FF0-5FF86C95FEF2}" type="slidenum">
              <a:rPr lang="en-US"/>
              <a:pPr/>
              <a:t>57</a:t>
            </a:fld>
            <a:endParaRPr lang="en-US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509330AB-3933-0802-64CE-573001F64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2" y="0"/>
            <a:ext cx="8686800" cy="1066800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Hierarchical Organization of Threads: Declarations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97776-B138-1D93-870D-7E823969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01" y="1295400"/>
            <a:ext cx="3715299" cy="483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C00EA-088E-9A38-3617-200FA7484C38}"/>
              </a:ext>
            </a:extLst>
          </p:cNvPr>
          <p:cNvSpPr txBox="1"/>
          <p:nvPr/>
        </p:nvSpPr>
        <p:spPr>
          <a:xfrm>
            <a:off x="226758" y="6308485"/>
            <a:ext cx="456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&lt;&lt;&lt;</a:t>
            </a:r>
            <a:r>
              <a:rPr lang="en-US" dirty="0" err="1"/>
              <a:t>n,m</a:t>
            </a:r>
            <a:r>
              <a:rPr lang="en-US" dirty="0"/>
              <a:t>&gt;&gt;&gt; gives you n blocks with m threads</a:t>
            </a:r>
          </a:p>
        </p:txBody>
      </p:sp>
    </p:spTree>
    <p:extLst>
      <p:ext uri="{BB962C8B-B14F-4D97-AF65-F5344CB8AC3E}">
        <p14:creationId xmlns:p14="http://schemas.microsoft.com/office/powerpoint/2010/main" val="257018189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853D0-B57B-1282-CAFD-108509BD8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6311B8-0BD0-C361-841B-E41963EDE1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2E751C-A2C9-43CD-88A9-90C72ADAAC2B}" type="slidenum">
              <a:rPr lang="en-US"/>
              <a:pPr/>
              <a:t>58</a:t>
            </a:fld>
            <a:endParaRPr lang="en-US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503C4FDB-9FDD-D539-6918-8E6EC7A02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Thread memory hierarchy (Fermi)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FCEBA-0F8F-33BF-3210-CBD46892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77911"/>
            <a:ext cx="3530678" cy="50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2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F1C4E-8E42-6651-A15B-A290DC3C1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B1C600-0FFA-2F3D-D396-9E9CC0E6CF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2E751C-A2C9-43CD-88A9-90C72ADAAC2B}" type="slidenum">
              <a:rPr lang="en-US"/>
              <a:pPr/>
              <a:t>59</a:t>
            </a:fld>
            <a:endParaRPr lang="en-US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9B530BB9-AB2D-D6CB-4D9C-44701A4D85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Hardware Details (Fermi)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C08AF-5EB8-D4DE-B95A-40D72934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02851"/>
            <a:ext cx="6516598" cy="5426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9C13A-7B79-4587-8C3D-3DADD89F2301}"/>
              </a:ext>
            </a:extLst>
          </p:cNvPr>
          <p:cNvSpPr txBox="1"/>
          <p:nvPr/>
        </p:nvSpPr>
        <p:spPr>
          <a:xfrm>
            <a:off x="609600" y="2514600"/>
            <a:ext cx="159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SM: streaming </a:t>
            </a:r>
            <a:br>
              <a:rPr lang="en-US" dirty="0"/>
            </a:br>
            <a:r>
              <a:rPr lang="en-US" dirty="0"/>
              <a:t>multiprocessor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03067C-2EE1-00EE-3255-2A31A3B0734B}"/>
              </a:ext>
            </a:extLst>
          </p:cNvPr>
          <p:cNvCxnSpPr>
            <a:stCxn id="6" idx="3"/>
          </p:cNvCxnSpPr>
          <p:nvPr/>
        </p:nvCxnSpPr>
        <p:spPr>
          <a:xfrm flipV="1">
            <a:off x="2200933" y="2514600"/>
            <a:ext cx="1228067" cy="3231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21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B01413-679B-FC69-DB66-CEA6723C7271}"/>
              </a:ext>
            </a:extLst>
          </p:cNvPr>
          <p:cNvSpPr/>
          <p:nvPr/>
        </p:nvSpPr>
        <p:spPr>
          <a:xfrm>
            <a:off x="6109588" y="1905000"/>
            <a:ext cx="2848769" cy="3003423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6BA84A-DF26-7366-4720-D2993EBB1B43}"/>
              </a:ext>
            </a:extLst>
          </p:cNvPr>
          <p:cNvSpPr/>
          <p:nvPr/>
        </p:nvSpPr>
        <p:spPr>
          <a:xfrm>
            <a:off x="2848769" y="1905000"/>
            <a:ext cx="2133600" cy="3003423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438019-EE1E-55FA-BADC-9B23B455E869}"/>
              </a:ext>
            </a:extLst>
          </p:cNvPr>
          <p:cNvSpPr/>
          <p:nvPr/>
        </p:nvSpPr>
        <p:spPr>
          <a:xfrm>
            <a:off x="304800" y="1905000"/>
            <a:ext cx="2133600" cy="3003423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6665" y="12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Architectural support for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latency-tolerant computing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796F72-6D8D-FAB5-D866-63922DB0DBDC}"/>
              </a:ext>
            </a:extLst>
          </p:cNvPr>
          <p:cNvSpPr txBox="1"/>
          <p:nvPr/>
        </p:nvSpPr>
        <p:spPr>
          <a:xfrm>
            <a:off x="609600" y="2057400"/>
            <a:ext cx="857863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Register</a:t>
            </a:r>
          </a:p>
          <a:p>
            <a:pPr algn="ctr"/>
            <a:r>
              <a:rPr lang="en-US" sz="1600" dirty="0"/>
              <a:t>File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6BDE37-4993-25B7-8B49-295ED8DE2400}"/>
              </a:ext>
            </a:extLst>
          </p:cNvPr>
          <p:cNvSpPr txBox="1"/>
          <p:nvPr/>
        </p:nvSpPr>
        <p:spPr>
          <a:xfrm>
            <a:off x="766853" y="2844225"/>
            <a:ext cx="543355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FFC1E-577E-B1C1-A602-71349002B556}"/>
              </a:ext>
            </a:extLst>
          </p:cNvPr>
          <p:cNvSpPr txBox="1"/>
          <p:nvPr/>
        </p:nvSpPr>
        <p:spPr>
          <a:xfrm>
            <a:off x="1467463" y="3370965"/>
            <a:ext cx="901081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L1 cache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A9112BB-0BAC-2EAA-1215-829122BC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6665" y="3962400"/>
            <a:ext cx="1103234" cy="9460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2DB556-5D17-9265-9CB6-A7D42ECE0DF5}"/>
              </a:ext>
            </a:extLst>
          </p:cNvPr>
          <p:cNvSpPr txBox="1"/>
          <p:nvPr/>
        </p:nvSpPr>
        <p:spPr>
          <a:xfrm>
            <a:off x="573166" y="7043112"/>
            <a:ext cx="233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Arithmetic_logic_uni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B65D1C-2F45-69C0-2266-C3A90DA76BD1}"/>
              </a:ext>
            </a:extLst>
          </p:cNvPr>
          <p:cNvSpPr txBox="1"/>
          <p:nvPr/>
        </p:nvSpPr>
        <p:spPr>
          <a:xfrm>
            <a:off x="2050335" y="5107765"/>
            <a:ext cx="1103234" cy="40011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L2 cache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DE3717-CA7E-D7AB-A139-D2494F11A087}"/>
              </a:ext>
            </a:extLst>
          </p:cNvPr>
          <p:cNvSpPr txBox="1"/>
          <p:nvPr/>
        </p:nvSpPr>
        <p:spPr>
          <a:xfrm>
            <a:off x="3153569" y="2057400"/>
            <a:ext cx="857863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Register</a:t>
            </a:r>
          </a:p>
          <a:p>
            <a:pPr algn="ctr"/>
            <a:r>
              <a:rPr lang="en-US" sz="1600" dirty="0"/>
              <a:t>File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3DC820-2338-94B5-8963-F56C30804853}"/>
              </a:ext>
            </a:extLst>
          </p:cNvPr>
          <p:cNvSpPr txBox="1"/>
          <p:nvPr/>
        </p:nvSpPr>
        <p:spPr>
          <a:xfrm>
            <a:off x="3310822" y="2844225"/>
            <a:ext cx="543355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65EC0E-BF6E-7673-6AF4-7875A14FE00E}"/>
              </a:ext>
            </a:extLst>
          </p:cNvPr>
          <p:cNvSpPr txBox="1"/>
          <p:nvPr/>
        </p:nvSpPr>
        <p:spPr>
          <a:xfrm>
            <a:off x="4011432" y="3370965"/>
            <a:ext cx="901081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L1 cache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DE161EC-31E2-E8E4-62C6-A916A52CC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90634" y="3962400"/>
            <a:ext cx="1103234" cy="94602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A8C76F0-6086-15BC-AA3D-D704CF028908}"/>
              </a:ext>
            </a:extLst>
          </p:cNvPr>
          <p:cNvSpPr txBox="1"/>
          <p:nvPr/>
        </p:nvSpPr>
        <p:spPr>
          <a:xfrm>
            <a:off x="3117135" y="7043112"/>
            <a:ext cx="233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Arithmetic_logic_uni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23FD18-AC97-21FA-386E-E0AA2FECF5EC}"/>
              </a:ext>
            </a:extLst>
          </p:cNvPr>
          <p:cNvSpPr/>
          <p:nvPr/>
        </p:nvSpPr>
        <p:spPr>
          <a:xfrm>
            <a:off x="1960268" y="4907523"/>
            <a:ext cx="1342231" cy="786825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61DCCB1-E9C3-2C1A-1AE5-C5AD04135352}"/>
              </a:ext>
            </a:extLst>
          </p:cNvPr>
          <p:cNvSpPr txBox="1"/>
          <p:nvPr/>
        </p:nvSpPr>
        <p:spPr>
          <a:xfrm>
            <a:off x="1540067" y="1526446"/>
            <a:ext cx="197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cores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565C54-429E-EBF0-E282-7FAD6F232F66}"/>
              </a:ext>
            </a:extLst>
          </p:cNvPr>
          <p:cNvSpPr txBox="1"/>
          <p:nvPr/>
        </p:nvSpPr>
        <p:spPr>
          <a:xfrm>
            <a:off x="6210268" y="2057400"/>
            <a:ext cx="857863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Register</a:t>
            </a:r>
          </a:p>
          <a:p>
            <a:pPr algn="ctr"/>
            <a:r>
              <a:rPr lang="en-US" sz="1600" dirty="0"/>
              <a:t>File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3CB2818-F330-5189-6CC2-E4C214AE4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50791" y="3784859"/>
            <a:ext cx="1103234" cy="94602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A692ED1-B00B-FB91-AC52-86EC269B52A1}"/>
              </a:ext>
            </a:extLst>
          </p:cNvPr>
          <p:cNvSpPr txBox="1"/>
          <p:nvPr/>
        </p:nvSpPr>
        <p:spPr>
          <a:xfrm>
            <a:off x="7114997" y="5068236"/>
            <a:ext cx="1103234" cy="40011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L2 cache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5214265-5CBB-F520-A8FC-F7A22551051C}"/>
              </a:ext>
            </a:extLst>
          </p:cNvPr>
          <p:cNvSpPr/>
          <p:nvPr/>
        </p:nvSpPr>
        <p:spPr>
          <a:xfrm>
            <a:off x="6995498" y="4907522"/>
            <a:ext cx="1342231" cy="786825"/>
          </a:xfrm>
          <a:prstGeom prst="rect">
            <a:avLst/>
          </a:pr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D83B4A-FC69-07E1-BBE1-397A6184691C}"/>
              </a:ext>
            </a:extLst>
          </p:cNvPr>
          <p:cNvSpPr txBox="1"/>
          <p:nvPr/>
        </p:nvSpPr>
        <p:spPr>
          <a:xfrm>
            <a:off x="6414389" y="1479265"/>
            <a:ext cx="227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Latency-tolerant cores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500FA4E-A640-9E44-77CB-461E8C37509A}"/>
              </a:ext>
            </a:extLst>
          </p:cNvPr>
          <p:cNvSpPr txBox="1"/>
          <p:nvPr/>
        </p:nvSpPr>
        <p:spPr>
          <a:xfrm>
            <a:off x="7600337" y="2053207"/>
            <a:ext cx="857863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Register</a:t>
            </a:r>
          </a:p>
          <a:p>
            <a:pPr algn="ctr"/>
            <a:r>
              <a:rPr lang="en-US" sz="1600" dirty="0"/>
              <a:t>File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09D674-1155-722A-014A-E1FCC3A38057}"/>
              </a:ext>
            </a:extLst>
          </p:cNvPr>
          <p:cNvSpPr txBox="1"/>
          <p:nvPr/>
        </p:nvSpPr>
        <p:spPr>
          <a:xfrm>
            <a:off x="55583" y="5999398"/>
            <a:ext cx="892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cores: latency-avoidance through </a:t>
            </a:r>
            <a:r>
              <a:rPr lang="en-US" dirty="0" err="1"/>
              <a:t>ROB+cache</a:t>
            </a:r>
            <a:endParaRPr lang="en-US" dirty="0"/>
          </a:p>
          <a:p>
            <a:r>
              <a:rPr lang="en-US" dirty="0"/>
              <a:t>		running multiple threads on same core requires thread context-switching</a:t>
            </a:r>
            <a:br>
              <a:rPr lang="en-US" dirty="0"/>
            </a:br>
            <a:r>
              <a:rPr lang="en-US" dirty="0"/>
              <a:t>Latency-tolerant cores: latency-tolerance through parallelism + duplicating thread context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72968C-08EF-794F-2DDE-58A680D04F21}"/>
              </a:ext>
            </a:extLst>
          </p:cNvPr>
          <p:cNvSpPr txBox="1"/>
          <p:nvPr/>
        </p:nvSpPr>
        <p:spPr>
          <a:xfrm>
            <a:off x="7151867" y="3112569"/>
            <a:ext cx="901081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L1 cache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0F711F-0058-E225-7D9B-7A740866BDAD}"/>
              </a:ext>
            </a:extLst>
          </p:cNvPr>
          <p:cNvSpPr txBox="1"/>
          <p:nvPr/>
        </p:nvSpPr>
        <p:spPr>
          <a:xfrm>
            <a:off x="1467463" y="2137121"/>
            <a:ext cx="399469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61A68E-7F28-16F2-43DE-EF99B9B0ACAC}"/>
              </a:ext>
            </a:extLst>
          </p:cNvPr>
          <p:cNvSpPr txBox="1"/>
          <p:nvPr/>
        </p:nvSpPr>
        <p:spPr>
          <a:xfrm>
            <a:off x="4020131" y="2167353"/>
            <a:ext cx="399469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18F2DE-6FCB-3B28-C54A-619C8F17B71B}"/>
              </a:ext>
            </a:extLst>
          </p:cNvPr>
          <p:cNvSpPr txBox="1"/>
          <p:nvPr/>
        </p:nvSpPr>
        <p:spPr>
          <a:xfrm>
            <a:off x="7068131" y="2167353"/>
            <a:ext cx="399469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945980-4A45-4B30-809D-3D4003D715FC}"/>
              </a:ext>
            </a:extLst>
          </p:cNvPr>
          <p:cNvSpPr txBox="1"/>
          <p:nvPr/>
        </p:nvSpPr>
        <p:spPr>
          <a:xfrm>
            <a:off x="8458200" y="2176317"/>
            <a:ext cx="399469" cy="33855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485733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1AAD6-4251-A6E2-F019-5BD652744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4A391C-AD4F-C46A-5AC3-F2C00B93F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2E751C-A2C9-43CD-88A9-90C72ADAAC2B}" type="slidenum">
              <a:rPr lang="en-US"/>
              <a:pPr/>
              <a:t>60</a:t>
            </a:fld>
            <a:endParaRPr lang="en-US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41545204-D6CF-2394-8565-0454A01F8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Streaming Multiprocessor (Fermi)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E116B-13AB-AD90-FD1C-A53C8A0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89551"/>
            <a:ext cx="5181600" cy="5516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16F98-4E2C-AF8C-153A-856F7D98F75E}"/>
              </a:ext>
            </a:extLst>
          </p:cNvPr>
          <p:cNvSpPr txBox="1"/>
          <p:nvPr/>
        </p:nvSpPr>
        <p:spPr>
          <a:xfrm>
            <a:off x="2667000" y="2514600"/>
            <a:ext cx="97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cores</a:t>
            </a:r>
          </a:p>
        </p:txBody>
      </p:sp>
    </p:spTree>
    <p:extLst>
      <p:ext uri="{BB962C8B-B14F-4D97-AF65-F5344CB8AC3E}">
        <p14:creationId xmlns:p14="http://schemas.microsoft.com/office/powerpoint/2010/main" val="1957621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6412-2980-C595-013C-DECB4422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524ACA-BC50-EC03-E772-168744351F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2E751C-A2C9-43CD-88A9-90C72ADAAC2B}" type="slidenum">
              <a:rPr lang="en-US"/>
              <a:pPr/>
              <a:t>61</a:t>
            </a:fld>
            <a:endParaRPr lang="en-US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63D0564D-2F15-0A0F-9589-E4F169283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143000"/>
          </a:xfrm>
        </p:spPr>
        <p:txBody>
          <a:bodyPr/>
          <a:lstStyle/>
          <a:p>
            <a:r>
              <a:rPr lang="en-US" altLang="zh-TW" dirty="0">
                <a:ea typeface="PMingLiU" pitchFamily="18" charset="-120"/>
              </a:rPr>
              <a:t>Some Typical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73AB3-A102-996F-0DC6-068DA409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315200" cy="5139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91E37-0002-D49B-C71A-55CF48E9827F}"/>
              </a:ext>
            </a:extLst>
          </p:cNvPr>
          <p:cNvSpPr txBox="1"/>
          <p:nvPr/>
        </p:nvSpPr>
        <p:spPr>
          <a:xfrm>
            <a:off x="1981200" y="605926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https://medium.com/@smallfishbigsea/basic-concepts-in-gpu-computing-3388710e9239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339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DF6DCE-598C-4059-847C-699437D407F2}" type="slidenum">
              <a:rPr lang="en-US"/>
              <a:pPr/>
              <a:t>62</a:t>
            </a:fld>
            <a:endParaRPr lang="en-US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Summary of C extensions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3311525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err="1"/>
              <a:t>Declspecs</a:t>
            </a:r>
            <a:endParaRPr lang="en-US" sz="2000" b="1" dirty="0"/>
          </a:p>
          <a:p>
            <a:pPr lvl="1"/>
            <a:r>
              <a:rPr lang="en-US" sz="1800" b="1" dirty="0"/>
              <a:t>global, device, shared, local, constant</a:t>
            </a:r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Keywords</a:t>
            </a:r>
          </a:p>
          <a:p>
            <a:pPr lvl="1"/>
            <a:r>
              <a:rPr lang="en-US" sz="1800" b="1" dirty="0" err="1"/>
              <a:t>threadIdx</a:t>
            </a:r>
            <a:r>
              <a:rPr lang="en-US" sz="1800" b="1" dirty="0"/>
              <a:t>, </a:t>
            </a:r>
            <a:r>
              <a:rPr lang="en-US" sz="1800" b="1" dirty="0" err="1"/>
              <a:t>blockIdx</a:t>
            </a:r>
            <a:endParaRPr lang="en-US" sz="1800" b="1" dirty="0"/>
          </a:p>
          <a:p>
            <a:pPr lvl="1"/>
            <a:r>
              <a:rPr lang="en-US" sz="1800" b="1" dirty="0" err="1"/>
              <a:t>gridDim</a:t>
            </a:r>
            <a:r>
              <a:rPr lang="en-US" sz="1800" b="1" dirty="0"/>
              <a:t>, </a:t>
            </a:r>
            <a:r>
              <a:rPr lang="en-US" sz="1800" b="1" dirty="0" err="1"/>
              <a:t>blockDim</a:t>
            </a:r>
            <a:endParaRPr lang="en-US" sz="1800" b="1" dirty="0"/>
          </a:p>
          <a:p>
            <a:pPr marL="0" indent="0">
              <a:buNone/>
            </a:pPr>
            <a:r>
              <a:rPr lang="en-US" sz="2000" b="1" dirty="0" err="1"/>
              <a:t>Intrinsics</a:t>
            </a:r>
            <a:endParaRPr lang="en-US" sz="2000" b="1" dirty="0"/>
          </a:p>
          <a:p>
            <a:pPr lvl="1"/>
            <a:r>
              <a:rPr lang="en-US" sz="1800" b="1" dirty="0"/>
              <a:t>__</a:t>
            </a:r>
            <a:r>
              <a:rPr lang="en-US" sz="1800" b="1" dirty="0" err="1"/>
              <a:t>syncthreads</a:t>
            </a:r>
            <a:endParaRPr lang="en-US" sz="1800" b="1" dirty="0"/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Runtime API</a:t>
            </a:r>
          </a:p>
          <a:p>
            <a:pPr lvl="1"/>
            <a:r>
              <a:rPr lang="en-US" sz="1800" b="1" dirty="0"/>
              <a:t>Memory, symbol, execution management</a:t>
            </a:r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Kernel launch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095750" y="1390650"/>
            <a:ext cx="4953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</a:rPr>
              <a:t>__device__ float filter[N]; 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__global__ void convolve (float *image)  {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  __shared__ float region[M];</a:t>
            </a:r>
          </a:p>
          <a:p>
            <a:r>
              <a:rPr lang="en-US" sz="1400" dirty="0">
                <a:latin typeface="Calibri Light" panose="020F0302020204030204" pitchFamily="34" charset="0"/>
              </a:rPr>
              <a:t>  ... 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  region[</a:t>
            </a:r>
            <a:r>
              <a:rPr lang="en-US" sz="1400" dirty="0" err="1">
                <a:latin typeface="Calibri Light" panose="020F0302020204030204" pitchFamily="34" charset="0"/>
              </a:rPr>
              <a:t>threadIdx</a:t>
            </a:r>
            <a:r>
              <a:rPr lang="en-US" sz="1400" dirty="0">
                <a:latin typeface="Calibri Light" panose="020F0302020204030204" pitchFamily="34" charset="0"/>
              </a:rPr>
              <a:t>] = image[</a:t>
            </a:r>
            <a:r>
              <a:rPr lang="en-US" sz="1400" dirty="0" err="1">
                <a:latin typeface="Calibri Light" panose="020F0302020204030204" pitchFamily="34" charset="0"/>
              </a:rPr>
              <a:t>i</a:t>
            </a:r>
            <a:r>
              <a:rPr lang="en-US" sz="1400" dirty="0">
                <a:latin typeface="Calibri Light" panose="020F0302020204030204" pitchFamily="34" charset="0"/>
              </a:rPr>
              <a:t>]; 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  __</a:t>
            </a:r>
            <a:r>
              <a:rPr lang="en-US" sz="1400" dirty="0" err="1">
                <a:latin typeface="Calibri Light" panose="020F0302020204030204" pitchFamily="34" charset="0"/>
              </a:rPr>
              <a:t>syncthreads</a:t>
            </a:r>
            <a:r>
              <a:rPr lang="en-US" sz="1400" dirty="0">
                <a:latin typeface="Calibri Light" panose="020F0302020204030204" pitchFamily="34" charset="0"/>
              </a:rPr>
              <a:t>()  </a:t>
            </a:r>
          </a:p>
          <a:p>
            <a:r>
              <a:rPr lang="en-US" sz="1400" dirty="0">
                <a:latin typeface="Calibri Light" panose="020F0302020204030204" pitchFamily="34" charset="0"/>
              </a:rPr>
              <a:t>  ... 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// Allocate GPU memory</a:t>
            </a:r>
          </a:p>
          <a:p>
            <a:r>
              <a:rPr lang="en-US" sz="1400" dirty="0">
                <a:latin typeface="Calibri Light" panose="020F0302020204030204" pitchFamily="34" charset="0"/>
              </a:rPr>
              <a:t>void *</a:t>
            </a:r>
            <a:r>
              <a:rPr lang="en-US" sz="1400" dirty="0" err="1">
                <a:latin typeface="Calibri Light" panose="020F0302020204030204" pitchFamily="34" charset="0"/>
              </a:rPr>
              <a:t>myimage</a:t>
            </a:r>
            <a:r>
              <a:rPr lang="en-US" sz="1400" dirty="0">
                <a:latin typeface="Calibri Light" panose="020F0302020204030204" pitchFamily="34" charset="0"/>
              </a:rPr>
              <a:t> = </a:t>
            </a:r>
            <a:r>
              <a:rPr lang="en-US" sz="1400" dirty="0" err="1">
                <a:latin typeface="Calibri Light" panose="020F0302020204030204" pitchFamily="34" charset="0"/>
              </a:rPr>
              <a:t>cudaMalloc</a:t>
            </a:r>
            <a:r>
              <a:rPr lang="en-US" sz="1400" dirty="0">
                <a:latin typeface="Calibri Light" panose="020F0302020204030204" pitchFamily="34" charset="0"/>
              </a:rPr>
              <a:t>(bytes)</a:t>
            </a: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endParaRPr lang="en-US" sz="1400" dirty="0">
              <a:latin typeface="Calibri Light" panose="020F0302020204030204" pitchFamily="34" charset="0"/>
            </a:endParaRPr>
          </a:p>
          <a:p>
            <a:r>
              <a:rPr lang="en-US" sz="1400" dirty="0">
                <a:latin typeface="Calibri Light" panose="020F0302020204030204" pitchFamily="34" charset="0"/>
              </a:rPr>
              <a:t>// 100 blocks, 10 threads per block</a:t>
            </a:r>
          </a:p>
          <a:p>
            <a:r>
              <a:rPr lang="en-US" sz="1400" dirty="0">
                <a:latin typeface="Calibri Light" panose="020F0302020204030204" pitchFamily="34" charset="0"/>
              </a:rPr>
              <a:t>convolve&lt;&lt;&lt;100, 10&gt;&gt;&gt; (</a:t>
            </a:r>
            <a:r>
              <a:rPr lang="en-US" sz="1400" dirty="0" err="1">
                <a:latin typeface="Calibri Light" panose="020F0302020204030204" pitchFamily="34" charset="0"/>
              </a:rPr>
              <a:t>myimage</a:t>
            </a:r>
            <a:r>
              <a:rPr lang="en-US" sz="1400" dirty="0">
                <a:latin typeface="Calibri Light" panose="020F0302020204030204" pitchFamily="34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27114739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/>
              <a:t>Useful links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5B1001-0BFB-65F7-424E-18DBD769874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3364" y="1295400"/>
            <a:ext cx="8229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Glossary of GPU terms</a:t>
            </a:r>
            <a:endParaRPr lang="en-US" dirty="0"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https://docs.modular.com/glossary/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Excellent tutorial from Modular</a:t>
            </a:r>
            <a:br>
              <a:rPr lang="en-US" dirty="0"/>
            </a:br>
            <a:r>
              <a:rPr lang="en-US" dirty="0">
                <a:hlinkClick r:id="rId3"/>
              </a:rPr>
              <a:t>https://puzzles.modular.com/introduction.html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In-depth analysis of NVIDIA Blackwell</a:t>
            </a:r>
            <a:br>
              <a:rPr lang="en-US" dirty="0"/>
            </a:br>
            <a:r>
              <a:rPr lang="en-US" dirty="0">
                <a:hlinkClick r:id="rId4"/>
              </a:rPr>
              <a:t>https://arxiv.org/html/2507.10789v2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44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Lots of threads: lightweight startup/shutdown</a:t>
            </a:r>
          </a:p>
          <a:p>
            <a:pPr lvl="1"/>
            <a:r>
              <a:rPr lang="en-US" dirty="0"/>
              <a:t>Algorithms:  should have lots of parallelism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Warp-based execution: SIMT</a:t>
            </a:r>
          </a:p>
          <a:p>
            <a:pPr lvl="1"/>
            <a:r>
              <a:rPr lang="en-US" dirty="0"/>
              <a:t>Not part of original CUDA programming model but NVIDIA has now given up and exposed warps in the programming model</a:t>
            </a:r>
          </a:p>
          <a:p>
            <a:pPr lvl="1"/>
            <a:r>
              <a:rPr lang="en-US" dirty="0"/>
              <a:t>Performance: think like a vector </a:t>
            </a:r>
          </a:p>
          <a:p>
            <a:pPr lvl="2"/>
            <a:r>
              <a:rPr lang="en-US" dirty="0"/>
              <a:t>Map work to threads to avoid thread divergence</a:t>
            </a:r>
          </a:p>
          <a:p>
            <a:pPr lvl="2"/>
            <a:r>
              <a:rPr lang="en-US" dirty="0"/>
              <a:t>Global memory access coalescing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Latency-tolerance: mask memory latency by switching between warps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Exposed memory hierarchy managed by software</a:t>
            </a:r>
          </a:p>
          <a:p>
            <a:pPr lvl="1"/>
            <a:r>
              <a:rPr lang="en-US" dirty="0"/>
              <a:t>Programming model: explicit data movement between host and device, and between global and shared-memory in thread blocks</a:t>
            </a:r>
          </a:p>
          <a:p>
            <a:pPr lvl="1"/>
            <a:r>
              <a:rPr lang="en-US" dirty="0"/>
              <a:t>Performance: avoid bank conflicts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59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Graphics Processing Unit (GPU)</a:t>
            </a:r>
          </a:p>
          <a:p>
            <a:pPr lvl="1"/>
            <a:r>
              <a:rPr lang="en-US" dirty="0"/>
              <a:t>special processors  (accelerators) designed to speed up graphics applications</a:t>
            </a:r>
          </a:p>
          <a:p>
            <a:r>
              <a:rPr lang="en-US" dirty="0"/>
              <a:t>General-purpose GPUs (GPGPU)</a:t>
            </a:r>
          </a:p>
          <a:p>
            <a:pPr lvl="1"/>
            <a:r>
              <a:rPr lang="en-US" dirty="0"/>
              <a:t>GPUs that have been massaged so that they can be used for both graphics and general-purpose applications</a:t>
            </a:r>
          </a:p>
          <a:p>
            <a:pPr lvl="1"/>
            <a:r>
              <a:rPr lang="en-US" dirty="0"/>
              <a:t>we will just refer to them as GPU’s</a:t>
            </a:r>
          </a:p>
          <a:p>
            <a:r>
              <a:rPr lang="en-US" dirty="0"/>
              <a:t>Compute Unified Device Architecture (CUDA)</a:t>
            </a:r>
          </a:p>
          <a:p>
            <a:pPr lvl="1"/>
            <a:r>
              <a:rPr lang="en-US" dirty="0"/>
              <a:t>NVIDIA programming model for their GPU’s</a:t>
            </a:r>
          </a:p>
          <a:p>
            <a:r>
              <a:rPr lang="en-US" dirty="0"/>
              <a:t>Open Computing Language (</a:t>
            </a:r>
            <a:r>
              <a:rPr lang="en-US" dirty="0" err="1"/>
              <a:t>OpenCL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One attempt </a:t>
            </a:r>
            <a:r>
              <a:rPr lang="en-US"/>
              <a:t>to define </a:t>
            </a:r>
            <a:r>
              <a:rPr lang="en-US" dirty="0"/>
              <a:t>standard for programming heterogeneous processors: multicores + GPUs + other accelerators</a:t>
            </a:r>
          </a:p>
          <a:p>
            <a:r>
              <a:rPr lang="en-US" dirty="0"/>
              <a:t>Kernel</a:t>
            </a:r>
          </a:p>
          <a:p>
            <a:pPr lvl="1"/>
            <a:r>
              <a:rPr lang="en-US" dirty="0"/>
              <a:t>a function/loop that is executed on GPU</a:t>
            </a:r>
          </a:p>
          <a:p>
            <a:pPr lvl="1"/>
            <a:r>
              <a:rPr lang="en-US" dirty="0"/>
              <a:t>a program will usually consist of a sequence of kernels interspersed with code that is executed on the host device (CPU)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17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/>
              <a:t>Key features of GPUs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227" y="982663"/>
            <a:ext cx="6082145" cy="5715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Lots of threads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NVIDIA Fermi streaming processor has</a:t>
            </a:r>
          </a:p>
          <a:p>
            <a:pPr lvl="2"/>
            <a:r>
              <a:rPr lang="en-US" dirty="0"/>
              <a:t>512 cores</a:t>
            </a:r>
          </a:p>
          <a:p>
            <a:pPr lvl="2"/>
            <a:r>
              <a:rPr lang="en-US" dirty="0"/>
              <a:t>24,576 threads</a:t>
            </a:r>
          </a:p>
          <a:p>
            <a:pPr lvl="1"/>
            <a:r>
              <a:rPr lang="en-US" dirty="0"/>
              <a:t>lightweight threads: managed by hardware, start-up cost is small</a:t>
            </a:r>
          </a:p>
          <a:p>
            <a:r>
              <a:rPr lang="en-US" dirty="0"/>
              <a:t>SIMT execution</a:t>
            </a:r>
          </a:p>
          <a:p>
            <a:pPr lvl="1"/>
            <a:r>
              <a:rPr lang="en-US" dirty="0"/>
              <a:t>groups of threads (</a:t>
            </a:r>
            <a:r>
              <a:rPr lang="en-US" i="1" dirty="0"/>
              <a:t>warp</a:t>
            </a:r>
            <a:r>
              <a:rPr lang="en-US" dirty="0"/>
              <a:t>) operate in SIMD </a:t>
            </a:r>
          </a:p>
          <a:p>
            <a:pPr lvl="1"/>
            <a:r>
              <a:rPr lang="en-US" dirty="0"/>
              <a:t>Siamese twins: 32 threads joined at hip</a:t>
            </a:r>
          </a:p>
          <a:p>
            <a:pPr lvl="1"/>
            <a:r>
              <a:rPr lang="en-US" dirty="0"/>
              <a:t>threads in warp are co-scheduled for execution </a:t>
            </a:r>
          </a:p>
          <a:p>
            <a:pPr lvl="1"/>
            <a:r>
              <a:rPr lang="en-US" dirty="0"/>
              <a:t>compare: vector instruction</a:t>
            </a:r>
          </a:p>
          <a:p>
            <a:r>
              <a:rPr lang="en-US" dirty="0"/>
              <a:t>Latency-tolerant architecture</a:t>
            </a:r>
          </a:p>
          <a:p>
            <a:pPr lvl="1"/>
            <a:r>
              <a:rPr lang="en-US" dirty="0"/>
              <a:t>processor time-slices between warps to mask memory and synchronization latencies</a:t>
            </a:r>
          </a:p>
          <a:p>
            <a:pPr lvl="1"/>
            <a:r>
              <a:rPr lang="en-US" dirty="0"/>
              <a:t>similar: time-sharing, dataflow</a:t>
            </a:r>
          </a:p>
          <a:p>
            <a:pPr lvl="1"/>
            <a:r>
              <a:rPr lang="en-US" dirty="0"/>
              <a:t>contrast: latency-avoidance architectures (caches)</a:t>
            </a:r>
          </a:p>
        </p:txBody>
      </p:sp>
      <p:pic>
        <p:nvPicPr>
          <p:cNvPr id="1026" name="Picture 2" descr="https://encrypted-tbn0.gstatic.com/images?q=tbn:ANd9GcR4yZaV_RvL-Ab7zvL0BnjF08MCHzNXM0LjY2_kMp83U4i0NaD_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24676"/>
            <a:ext cx="2667000" cy="18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snbcmedia.msn.com/j/MSNBC/Components/Photo/_new/pb-111021-seven-billion-crowds-nj-09.photoblog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40" y="914400"/>
            <a:ext cx="267436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hQSEBUUEhQWFRUVFxgYFxUYGBgYGBYVGBcWGBYVFxUYGyYeGBkjGhUVHy8gIycpLCwsFx4xNTAqNScrLCkBCQoKDgwOGg8PGiwkHyQvLCwsLCwsLy8sLCwsLCwsLCwsLCwsKSwsLCwsLCwsLCwsLCwsLCwsLCwsLCksLCwsLP/AABEIAJUBUwMBIgACEQEDEQH/xAAcAAABBQEBAQAAAAAAAAAAAAAFAAIDBAYBBwj/xABMEAACAQIEAwUEBwQGCAQHAAABAhEAAwQSITEFQVEGEyJhcTKBkaEHFCNCUrHBYtHw8RUzgpKi0iREU1Ryk6PhFmODsiU0Q3SzwuL/xAAaAQACAwEBAAAAAAAAAAAAAAACAwABBAUG/8QANBEAAgIBAgMFBwQCAgMAAAAAAAECEQMSIQQxQRMiUWGhBRQygZHR8BVxseFCwWLxIzNS/9oADAMBAAIRAxEAPwADTg1cFdivanjRwNOD0yuioVZIDTqiFPU1Rdj4rkV0GnCoQ6pqxaxRHOoQK7koHT5lptci6MQre0I8xXWw/NdRVIVIlwjnS3HwGqd8wlgccbbzH763+A4hntrqZPLnFedWLpJGk+dajhDwQMwiRI6E8vSuZxmNPfqdTgsjW3Q11p9ATVpGqrZTry/OojjvFA1BFcerOvYTD04NVOzcJ5RU2ehLJxSmmq1dqEO0itKaU1CETA9a5npzimDzqEHzNdIps0s1QgjTaRNNLVCHS1MdqQaajvsAKsgzvOlcK+dQreqC9fPM/CP1okgbLjXPfXM/rVEYjSTXBih/B/fRaStRcn0qO5cHlVdsV7vdNN7yefxFXpJZKWp6WutcRKkNyKosTmKqXrldv3qD8R4iLYJY0zHBydIXOairZZvYyOdB8dx9VnWaBYzizPMaDp++hd1OprsYeCXORyc3Gv8AwL13tE5JIpUNilXQ7GHgc7t8nic7nSmZauiw0E5TA3MaCoSKtSAaIQKcEp2SnRV2BRGFrsU6KVWUcp6muAU4CoQeopwNMAp6mgZLHind30poFPFUEmXeE4xbb+Ncw/LzjnWws2sMv2qsGJEgKQdt9J5VhJrqaGQSD/HOsmbh+0d3RtwcT2Sqkz0peMMR7MAxsZPv0olYtCBCx/HSvLbOJuL94xvvNHcJ2wdBBE/lXNy8FJfAdPFx0H8exvgsUy6JrP8AD+04uLOs9JEz6UcwbFwCZH8eRrBPHKHxG+GSM1cSa00VM7wJodxriXdJoGdtBCiSPdWaxvakW1XEMHGQhXBUglG8JDKdiCZB8o2OirDDa9qUOK7jmJBnQh5SB5gq8zRnvxIEgFpgczG8CvODiEuYlrisMyMsPp47TZihP/CCV6+DWjHZDigxNzE466YS3Nq3O1u0oD3W9Scv9yqTKRsjXIqjwlbjBrt2VNwgraP/ANK2B4VP7Z9pvMxyq/FEizgWkIp1Ynt3iruEzX7NwKLq5XRgSO8UeG6oGxC6E9AN4FUQ1+IuKqlmIVRuToB76Adse0qYLDlyZcsERd5YmCYG8CT7qzXZvtY2JtYjBY1R3uVo0ZQ6lZPhcAqwOo0B1mNK834n2kuX2si4c5t+Mc5c76dcwP8Aeq1ZTZ7nwDFzaUMfEAM37JbWCesHb0PMVba4NdZrP9ksPkwwDTnJLPJ1LtqZ/a69NuUCLF8eBv8AcWdSv9Y28fsjX2uuulMSBsOYrFBF/LzoIeJliRoPl+lX8tq2GIA8RkySdfMk60CvL31zwwAOu3wrVghadmbNNqqClq7oOfvFSFup/j0ocuHdTuIGwA0qx9WLLqdPy90x8jRuKXUGM34EhxImNfjE/OrOGvSJj4/vrLYvjluxi1slT4gGk5QIJjSF8jRC92lBurasqXMSzD2UHVidqXLTyQyLfNmhN6dqivYmBVV+IhQObEwBzJ5+7nNVsZcOvIRtVRhboKU6VlfivFoBCmTWZxFx39tifKrePPMUNuXDXZ4fEorY4nE5nJ7jXuAaCqrNNSuKaFrdFJHPlJsiy0q619QYkUqLUitMvBm8wlvJaAlWgQyj5lZ1jyNZXieEQOSkgfhPL08qn4fcWUhvDoJk7etGsVds5IBB6TXJg3jla3s7E6zRrlRkCtcy1avWNdNqb3PWugpHKaK+WmlKtKorht1akA0VwKeKmW1XTYq9RVDFFOyV0JToqrLGhacDVzA4m2DFxMw57z7iCKJXcJhLgm27Wm6MZHwOvzpMsul00/3Hww6lakv2AlcAq3iOHFPvKw6qZ+VQqg5z8vyolJNbAOLi6Z22Tyq7awjOPZ94qoFA2M+6KtYbEkc6XO6tDcbV1ItYTBXEPhjedRz9dxWhscXvLbJKrMx7R09BvWVvcfC+EakcokTTeHcaW85tFu7uEEqrGM/kjfi8jXKzTjk7rq+h1sKePeN0FcbjFcliSrrEEnXMNmyzqAf41FZ7D8T+0e1fhluBlMGfDEZvL8U9Yohxbh10KGAYhYLMfZB5DM2h05a+7SsvxDGoXJSVYaSeu5Hp5n4VxK3epbo6qdrYF4a/eQtbQOxWUzKpMKpfLqOfi+dbjs1jLipawlsgq7rcusNyfbNsdAIWT6zFYG5xRidW1naSNesDc+ZrXfR7xC2WYXDGVgwM8tPloffFEtT5kVHs7YkJbL3WChRLMTAA6k1Wt8QF1D3ZyEjwFgAT0ORtSKxvHeK3LltsQ7FLNtosWdJvXWEW2fTkZb9kKee2Rfshdu31Kfe1d2Mx1GYDTWZ0Bo3Is9Jvdrmw1wW8ZbKAmBfQfZnbUrJZfMiYotxRRcsMUI8SHK4GdSGEiYnMh0kcxWAxHGLmEXJdvLibOxtgG4yCPuXdcw8mEcpWu8F4mcPBX7bht372jHDXCdZQQypPtCNN+smijJdpOOzZwzZQt7CsbLNPjhD4QW2ZchEc/C3mDleEs3e94N0dTpyAaYHvPyrSfSZgGsuxygJcjxDaVkqQYg6aAg7GOtAuyWKWdSAVbMYEsUiCNDJ/7nUUQHU9Gtcda1hVChjduiEZhAB5uJ1YCd+sa6Va4Xhmw9vKMuY6khs5ZjuxkTM1lOGcX7/FNfLRbsgLbBGbSYmBEDczy6VoeIdsPEVQagEGDsYBVpjYyRG9aMc1d0KnBtUmS4oM39axA6TFEeFW7YG4B9ZPwrIYy5fvOTmQ65gpg+FjIE7c+cAxvU9nFXrDjPYcJp49SuvMshgDzFNlxLktK5CYcKovU3ubi7YkbmgFzihwVx1u5nV4uIREx7NwETpBCnzmeoq7ge2NoxbfwPqAW2aDsG5n4ViPpA40ReDgE5SI6ZdiPepNDb02H3bq9wP2x40H4h3qklVAChuWm3pOtXuxfHnJdZEMSzO2ggTB66a+W9YXiXETcuZj5D4Ub7P4qMyKQC7atzAB3APnWeLevUhjS00z03hUu5uNqCYtyYhOsA7neieMBCGTEddvjWeu8RW1aWZJAGw1J8qntdpFCA3kzNy12B2gR/OupOOhW/mc7HNZNvoVrlxyfCs0xOHOx1EVcs8fmR4BKyFUHSdszGNfQR60PxnEHUCQzL94rrHmQNTWjDmely6eP9GXPhSmo3v4f2RY7DQjANBgwfPlrWa4XxQNnFw5SFciYGZlB8IkjnRrjuNyIcsExO41B2Kzo3KNaz/Z7D2r9+b0FV5HSTrAPTaax8dxTjNaH059DVwXDpw7y6nMPw69eUXFaA06eEbEg6E9RSrUL2WwTCWxDoeagtA8hNs/nSrlOcnvZ1OxiDuHcaBWVdrwJA2JKzAEnU9T7qOWjmEj+Veai82GcIMynQ6fe10kCem+tFRx6D3gWQNGAlSp6nam8NxuXB3WtUenkYc/CRyPUtmbUpTclVsHxq0yrmOViPcDyE+hFFFwtegxcRjyq4M488M4OpIrG1SW3V8YdY1ri4WdhR9oV2TKgtUhbq42GI5UzJUU7BeNorZKclian7qnCzV6itBD9UHNtekGrY4LmWUdWP4YIP5Vxc3Ux8fzq9hcXk8XhWOcR8YpOTJKKux+PHCTpoo3uBXbaZ2Qheu8esVWtBG8Knx9JGvuMGjHEu1oa21pblsEjWZgg8pFYfEIJyg/aDUZdRPUEbL6muTk9o5ruFNLmdKPs7F1s1NvhjMNCJ/DsakbhbomckLHMHUHyFDuAdoLTQt3QqupBmSPdpr/AAeT8b2gCoWMRm8InnqOY8R0kaU6XtFSg3Hn+wuHAVNJ/wAglLBa42vPd9/M/wA6jxtzKIvDMg0MQY5yNoIEf9tKm7P4Z3W7dZ1UEHOWIMAkZoA9o6QB1oHxNxcuAKtwL+H72Un2yZjMxk+i+88rvUtTvezrJR6LyNFwztSyQDcOIwjaXlYTctnyO7Eb85iPOgnbfhHdEXbLC5ZcZkuKZUrpMe8gRvQHF3lsOCLdydYbMQWjUmRoRyIjSrdjFpcESyq+r2yJAblcAPqNRqPOo227ZaW1IzP1lid963PYtrecJdYp4S7ONRAAhQvUk9RtQzG8Bs2LtkZ0ZmlmtglimkIrdSxjanrw24bvhXJbZjEGdCSQmbnAjn59Ktu+RfI2n9OJdZWusYtEizYBMb+0bk8xrM+UECDpMNh7t7LmLKoK6Wsvh6gow8agb65vKsHg+LYbCMBczO/RY8LzILTJgTrodaM2PpWuJItYZE39ticoHsqTpAnlJidI2pey3kHTfI2XGMEbFiFhs07iF65iCDAgDSsYl+7gw5VZFwHvrdtiBEaMwBADj9mOhq/iPpRt4mwVv2YEgEpdImIaQCuoHr0mst2n7X4e632SuNNGY5SCZkBQSIG25+dHZVUV+OYx7uEayCGCDPbIDS1sGYgmBkMiNwDGsVleCF1koDmbwDTy8RnYQOfKffRfh2PYFb7w6C5qGkFgxAbbkQSOX7rPDsSrMqlQFUvJWFLKzE6kb7gazsByqOdR8wVG2R5e5VdHgKfEPZ29kHnJH86nwFwn72VTGuo9ACN9xpVLinEGEW0kAEkgnSBIUKd40O8iorF24ICf8Xj9k5TsE5iByGsxzq9O1SJdPY9N4RYw1qLtwqp3O5BMCSIGs9dPQGid7txhfZtsDPXSfjvpXnB45cChGZmEDQAKBKxz30576eoJTAYrDusXVcwJKNkIIMTvbMxqQd9N9Qaarg9o7Avv83RW7a2dRcQAo3iIA8LaSI6n02rNcU4lnwQX7yEKQfa7s7E9d4+Fa7E4nD2hkD3Mp1yEI2nMKMo2zTqRsddqE3+z1m6jNaub6+LrroQJmROnOmPKpS7qq+fgIWFxW7ujzs71quw+GLPmI0EDYxH3jIOpjlQz+iFBWSTnmABrAJB94g6eVa3G43uMMtqzCwoBfSZOpzR6jYelKU3F3HmNcFJVLkR8V4kzXliAq6IPM7u2pA2056cucaWSwZneYO86gzpp+lCMNxPIQQO8uf4VOpEHcn4fpRqxir7eJkt6x7RU7EaRyBPXXaaJvXvKVv0AjHRtFUglwPGLPdmJjQ8jqYE0eFg0KweGa3Z+0VUnUPmVx6Df8Q105bV3hXaREJTEZmGwdSWZTMQ4jWNBI6c962cPx+hKE+XiYuJ9nOb1xfyKPH7AUmSFSMx6TI0APWZ5c6zqYYGchIMkyjFGAEQZHm1abjmJL3CQymyVACxJV5gknlv76yt+8LLjQnN91dgG3E+/b0rDxU7n3HsbcMHCC1Lcp3eKujFSzEjc5jqeZ3pVNxXgw75imcqYIIWdCoP6xSpKSCpkGD4i5UIWIXNJ2WSDMZj0Iqzi+Hi3bzo7MWIzEkMIbYkgdZ13Gby1oY7Frd1YQQqr4QFByiASOZgRPkKs8C4gyMIjIdCNNpmIOkiNNRS8ikt4dOgSIOF8Qa06sQQQZnTUcpkeY1r0/hnFluqNQG0kTzMxHXagJ4dYxuHGUizetqztCAAk5oDENAElTmjSs1hluZ1Nq6SQQdFy5SW8MqYEdTPOteOc8MlPHunzXj/aMuWEcyqWzR6opjerdi4tQ4PCQijNmIGp0mfMDan30CKWOwrs61KNs5iUoukEkKsNa63CQayj9oSCQuhG4OpjTUAH5etd4V24zEARM6ifkOutYnxEE9mbljb+JGlfhQHnUL2v2QKevHgV2lyYyKQST0028zyqxmkSRT4ZHIROEVyKPdUJ4xgL12FTRR15n0/fVLjnbk2rzIlsHITmmZaNGgaRB9TTk7al0BS2s7Hc+I7RpA1nc61lz58GVaJsbhx5Mb1QoznE+F3bb6rMDUx8vh+dUsFxrKWt3pVT7PRGk6xyGp0rU4/jWJVJdEYbyBBjaNNjrINZjHYqy6gd09s+RDjXnBymPTp6zlcceN9x0/M2Jzku8voMW7bW5Nwkq8hSNAf/ADGJ+7MaCJqpxjFSECxoddtPQztz99W07Mi7bGS7I1MEENA5gnwloBhZ12qtwvs73pPd+Px+E9VgSSvJZI1/aik6N7Q9S2ClniLdwq24RCPLNPMnyEmOmtVsNiLwuApmbXNMaHLPQfxPnRNOyuILjQjp0EGCFXYAbSdTNabhnY0iDdbvFPI8tfw7fKmw4ac5W7SEzzxiq5sySYXEXnUuokCBIGgJkyOVa3Admu8tOLhgtEaaCAI0G2hPPlWhw/CraRlRRG2g09OlWRarfHh8cfMxy4jI+Wx4d2kwTYfFBG1OkE81nQiSdP3Gt7w/gjYjA2zbdnLADQQLYnxjrMiSeZPmKs9q8N3nEsCsAsO9cmACQqjLJ0MAqY99aDgVk2rORZWGYEDTWd46EQffSMcFHI15P89TRkyXjT/PzYweH+jS6p7y4NBJM+nzimWuyb3ADEDUxtoDGY+/869Fx2LW2he4dB7ySdlUcyelA/qF7F63ZtWfu2RoSOrkbny2GunOjlgxvoLjxGRdTIYzh1u2wRLgdgx0Q5jbOYwBlBBYnXXQabEmIMFwK5feMhY76qF5wCDB5KRtuetbzCdkUthgukiBoNDMg6ef5UaXBKCCOUx7zMfGg9235jPeduR432t4a+HUL3ZVAYuanQn2DI0ggGOZHITQfA8QmVhizFQoUa+1sPcK954rgRftXLZibltrYJkwGn4awdN4HSvPvov7MWWL32XM1m8yKGggZQhVwOTAlvLUaaUMsD1IZHOtLYNxPC77wSsE5eUklo1zHUnn7oqrw3AAOyX1LTuQddCR8QQfl6H169hFJmNZB+G1AeK9mZY3LZggkga89Tt5/nT+xS7ye/mZu3vuvkVxwhLlpXI1AGse0RpqPPUEUJ4rxRbSsEtoD7IDA5zM/d2iOoij3fubAFsnLG50baSJ5RB15xQLB9mbl9wdcpOYtzO8nz/7jyqcRkycoL5lYccecn8jLm3i7pzIrkEEA5dMviLGTsdDy/SjfBDe+rXVvh3BEDJbS4RtpoJnX8Q51t8D2LRT9o9xhHsljlOgEkdfa+NHFwloJkCqE5qAAG/4o3HlzrJDHPmzY5wWyPnm/wATy3mYGSZM6yCQQd9R5j571sezfYRsTaS7ebwOMygbxP3mny29x2gaP6UOBWGwT3xbAuWsmVgIhO8grA0jxnT06VqcNl7tSgAVgGAGg8finT1p+PGlO3uKy5O53TC3vo1tjZjH6eVWcH2PVAQSxBMEdVKKD7wQSD51r2Wg+Nw+JuGLZFpev3j6nWPdWtRgt6MTnOW1g5+yy5Mon4mNfL11oLjexzKJUZmI13A+A57AetaI9nsSNRi7k+gj3AzStYjFWZkreHRxHwZdj8aVNxapw+lDsetP47MgnDXttluTBBzKZlI1zajUD060B47ahZVhpqDz0H5+VaHtN2j77ELZ7sW5gOQVJBYjdyBCjQnbzrJ3MZuhByycrHcrqA20AGBtXMyRWq48jcpNqmU//EF4aByByHSlVo9mXOuV9YPsMeXUCDSq9cQ9LOcUxa3BbAC21S2FIAUamM7SNWJYzrMChyg2zo4BHIGd+YO21GLPBrN61mbEd1cAY5WWUIAGQd4D4SfFIgnaAaFNhQCVVRcCkjOoc5x+LoIGuwInUb1G7BQWs4g3E8N0KREjaREEncEiTt8K9E4D2Nt3MKgm0xJ+1ynMxQBlTx5mysJnQwQYryjDjM4CrAMAAkSdgddATJn0rU8O4g9pUawzZx7SkgIwDDIABuDA0O5+SozWGXiBONnpPCOBHB4fKXNwySWM8+QH8dNYmhmN4ncMyivaMgq4geoaZjyg0f4Vj8Resqe7TOdy2aBPi1AA1AIEAnXSRrFXtFwjFPaZUyMY0AUKDptv1863rJUO4qEdlcrZke0ly1dtF7Jy3E3t7MuhnLA8Q8x8qwK8RcsMoEneNNep00NarifAriYW7dZijWi32cbRH3tDzPwqle4A31g28+du67wwIfRc2WDoTAmeQrJk/wDJvJGmEdKpG3+jzAs1s3XEmIUAiYiYgxBP86A8d4lifrj5gbKkeEFhIUiIa3mIG2w8jzp1zjOLw4WwqdxKrltr7bA+zmZYbPtznXYVbwPZzHX76FkYJcUFrvLIRoSZktoNj8qFybiscVyAcE5OTM/xHhV5nUoxu2znhlH4R49WjYHXXahdrEPsjMoU5gJhRA9rfQkTt5169g+GXOH2LpJDmGCFlIBn2VndYliRqD86H476OLOGwtwvdtsQwbOyEEJsVC5jJbyHoKuWNJbBJUDeCdn8RetFLwuJlACq+g1lhpuQD19Bsat4b6OdSbjSTy5AECR8Rv51rezl4uGGUqFW2AGnN9+Zk7TIHpRjuKdDFiVSa3Ak51pXIzXDuydm1bNvLKspUjqGmfzoL9GfBEspiigMHE3Lak6nJaMLr6sa9AXD61mvo/tzhrun+t4kf9U/vp+pWqFqDpoL91XTbq6MN60jh6LtAeyKHd10W6uGxSFir7QrszC2x3nH36WMKAPIvE/K6a14tCsp2PTveLcTuDUKyWgfQlT/APirbmxQqYcoMGXsArMrMJKGV8iREx1ip+7q13NLuavWB2bKnd0u6q4LVd7mp2hOzKiWtRWN+jWyO6xYHLGXh7vDFb5bWtYT6Mv67iVv8GMb5m4P/wBap5N0EsezNUbVRYnCllIGk/lzombNN7mj7QX2QGvcNlQgGmzHy5+8n8zVyzaygAchV3ua73NU8hfZsqlv4muH0+dWjZrndVNaL0MB9pcF3uDxFsDVrTx6hSR8wKodhMb3/DrD7kLkPrbOUfIKffWr7msH9DaH6hcBOq4i4Mv4fDbkfGarXvYWjumv7mu91VruaXdVesHsyp3dNbCg7iavBDXcpqdoX2RjB2DD32usJzq6kH9qII9IoV2z7MW8HYW7btiTcC8iBKmNDpAiRXpKg9azf0lJPDLpMnIUb4OF/JjS3VUkOheq2eU/+Md8xMyZ0J56fe6UqE4rAOG9icwVpnkyhhPnrSrP2SfQ1amegdhuzC3sFnFq1cz9+PtsxTMrWwmYKQcuh0HNZkbVqOA/R9h7Ftw0G5cbMXX7PuiAQvciSUAnYlvPTSvPuzHGbKYdbbtDAnqRqf4HqaMpxG0xgHWY6R5meVaIrAopuaRz8mfIpNKFmmu/R/hFS8bly4wuIA7ObZYZPZcEIIKgRA08piBHBew2DYN3V9mKx4gpUZgwZiA5IbkIEfeHpQxGLtpuR5R+dDr/ABq2ORgR5zM9NhApWX3ePOV/Jv8AiyQzZJf4ep69gSi21VSMokDUbAmrAur1HxFePYXH22BEbakjU666qNRVm5dQKGAkTqREDzJOg51Sz8L/APfoR5Mt/B6hT6VFAw+IK6AqswdCxyyT57fCm9l8Pb+u4x2/rLeHsKCY2csHgeahB8ayvGsfbu2Gtr9+ADzAzDULE69ad9eTvTsc4QeESTlAJ8UbUmWfDF/Fa/YfGc63j6nsGJwCtcZ2NtpPhVihKhoDnM2bSAfAIBk7HWia30GgZQBsARoPLWvE7vF1UsZGUREjw+JoUSOcT79K7a4qmYbkFQNFnURrmHh6zVR4rC/Hn4eoLlkr4fU9f41h0v4e7aLJLoQpJEB4lG35MAfdUnDsfbe1bfMoLIrRIkSoJ+BNeNHjNs3DlkwGCqustHhMECZPuG9U7nGVtgB/CpJkCGymSd+csSNTEDzmpLiMf+Nv5FxlNrdep7g+LtrfHjQZrbD2l1IdY56nxNVv6wv4l/vD99eD2ePI1yQVOmh5Kd/EfuiVG9G+FX++AKL4PZDNux65dzpr8Z6UzFkhkdbr5Azyygro9fS+sjxLuOYrJfRjfBwdwkjXF4k7jncoIcJlBJGiiTpyGs0D+j2znwQbrcuH/FWx4VdWJjxbcXLSeyd6PxD4ilnXqPiKwtvCeXyq5aw/l8qF4UuoUeJvoa0MOo+NI3FAkkQNTryGp+VZ21Z8hQ3tlxIYbAXnMSVKL5vc8I+AJP8AZpbjXUdHJfQp/Q4/eWsZfO93Eyf7uf8AO6a9AJHUV5x9Edv/AOGz1vXflkH5AVsilDQblTCZjrXNOoobkrmSpQOtBOR1FdkdRQru/KmMnlV0TWGMw6j415p9GuIA4txa3O90uNd4vXAT/jFakXEZ2QFSyxmUEErO0jlXjfY/io/pq4fu33vKP7TFk+age+rpbbk17PbkfQhcdR8RTWuKN2HxFZC7Y8qrHDeVOWFPqZXxVdDbLeU7Mp94p3eL1HxFYM4Xyphwp6VfYLxK98/4m9NwdR8RXO8HUfEVgfqp6Vz6p5VfYLxK98/4noAuDqPiK88+j7ECxxLieEJAHem8gnSCxmP7Ny38Kd9V8qxN5xb44B/tFVT6tbEfMLQyxKNbjIcTrvbkrPc2vr+IfGmm8Oo+NYA4XyphwvlTOwXiK988j0MP51ya87FjpTP6UFhht4gdT5bhTtNLyQjjjqsPHxOuVUejk0D7dEHhmK8rROn7JDfpWKw/HO+aCwLRIA+8PMxofz1pmIxa3rF1CYzIyxMkE5l2nxCRuNNQOlLhPE4puVDHlkp0o7Hld+8cx1Px8q7R272fymD3akAStzNnBge1poTvHKee9Ks/bQ8TVZsx9B+IXVsZYH9m5/2qW59Hq2hB4hhEI057cxBaTNBQ7d0puoGJABMB9dTJkiD7O591XU7Si3aC27NoEz4glse+BM1PdJS+J+gl8bhXJX8zuM7JoQCeJ2vCIlLVxh6yhqmnY+2viGMuP528LcUnyzM4pt3jl50yG4Y8ltr/AO1B+dFuyTu+MsI5d1ZxmVmYqRB3UaEbb9KpcKoqr9BT47HaSiVf6NYL4e/IOis6pInpN315UM4hgHCH+uIBAYBtC3U/ZHTTaa9Ds8fMLKWJ87a6egy1DxxFZLb21AzLcYooYiUcK7gZpIgjTqTFF+mqG+wj9TUr0Rs89YX+4jJ9kXMSSWmFDTqCw02I61AMLczKFCiI2Qx7BmQTruRPnWpxvCLwFu33fjZvCgHjAzScy5zlgToYjntXLuAuWi7hUYKwGZXRwpJAAcITlmNJ01qlwcegD47Lz0+hlsNg7wU5hqCJkFtTIDan11qXC8PuG4ZtkzMmT4tZzanbnGk1p7GBuHxMAEcSGLW1WCzhYZ2AnMraTOh5UU4Vw24Ljl0y5QurFVWGErDzlII2gmRRLg1J1sLl7QypXXoY36uzWXRUGaVLDuiCwUNqHz6Bf1HSh97CusB7a6wQMhY7HY5/DXo93Cd1eEW8zZCvdyPEGBOYNMHTWRO1UBgc6s9rKQIBaVVF0iM7ECSOXkaZ7iooFe05utvQwYtOWlLahR92GUZZkAgOM0RzrTcB4YzIoIVCGjKFcFNpOYs6z7t6N2+EFbkugGYDJBVlYTHhZdD00NXzgGtjMUygeEzAkgxoJloIOopkOAi/iFy9q5Far0J14Iptm0bt0KylCAV1U6GTlmTJ1oP2HwP+iCHu2h3lwBFIIENE6iZMUVw3Fcm0GfxKG+EjSucJ4sVwdp8loF3vzFq2B4XWNAI5nWnvg4pqKXqyQ9paoNvpXQu/VW/3i8P+X/kpCxcG2KvfC3/lqBsezpItjW4AGELJyiLYUfGnLh7pgBdTsuZc5H7KE5j7hryqe54+v8v7g/qMn8Kv5f0Tlbn+9Xv+n/loN2l7NHGWQlzFXiEJdQchBfKQJ0EbkT51fs2LjRAEsJVSyhmHUITmPw1puHZ3aFEmJOogDqxJhR5mrXB4lv8A7f3K/U8m23oA/ozvOMEyJduWwt19MtttSFJIJWtWt28P9Zc+tu1/lFZjgmEawLpAU22ueFkZXXY+EsjGDA2OtHLaXCAYQBtRmdVJHUBiCROk7VUeExtW/wCX9xk/aM1Nxr0Jrr3j/rVweioKWa7/AL1c/up+6a5hg0X1ZTnVFhY1DG7aGg9Gj31DctXACfCQvtZXViv/ABBSSOlT3LF+N/cF+0ciV16COEuGZxl8z6R8BFSW7N0f63dPqB++oMOXdSwACgxmZlVZiYliATHIU+4LgYKV1aMsEEMDsVYGCOUzU9xxX/b+5S9pTq69BYfhrrce4uJfNcy5/ApnKIXQ7QNJ515j2W7I58fdC3mUYW5IuBAcxW5poSI9k16Zc7wBSQRmjKPvGdiF9qD1ignAOFXbdzEtlWcxLKtxHZQCT4kViyxuZ2nWKnumNNJdfNjF7RyOMnXKugb+q3f95fb/AGa/HfeovqV7X/SzB/8AKWR6HNUP149aJtj+7w9khUJc3JLKrE5WAHtA8qJ8DBeP1f3Ew9parb6eXnX+yonD7vPEuf7Ij4TTzg7sf/Mf9JZ/OrPD8eLzi26IM0gOqhGUhSQfDAI01BG01Vwdt7klRoN2JCqJ5FmIE+VD7njXO1839w/f260q78iS1h7gEG8G8zaX9GFcOHuz/XJ/yh/mp+ItMkZhodjIIPmGBg1IMFc2yjN+DOof+5Mz5RNT3bH4v6v7jPe58tPoQmxcnS7b/wCV/wD3WBfgzYjjLkXVFyyUct3c2/AEAWA8zsD763tlHdoUEkanWABzLEwAPWgXAMC9t8ReOUrcuQHV0uDdjlJQmD5E+6o+Gimlfqwo8a9MpUGlw17/AGlk/wDpsPyanPhbxGj2h/6bn9amtWrjbARAMmFEHbxEga9KkxtsoEMDVFJh1JzEnYAkkaDao+GjdW/qylxe16fQD4nAXyp+0tMeX2ZDDTkeR/iaxvHuHnw96bjESQVKmTAmSy6aQPdz3r0kYS5MQM34MyF/TJmzT5RNCcZgluMCQZHqP1pMuCi90/VsZDjtPOJ57hHgnJbuSY5oQeky0N19RTr2Ou+KGuKDqyhUA/w3ANz0rb4PhyruNQecfpTcZw9GS4TA0JGwGkmJPKlrgE1YX6irrSvqA+FWLpsqVVCDOrLYDHUySGuTvNKuYS6jIDDDTbXlpyNKsT4ON8jpR4nDSv8AkGXnLQJOg8/1J/SoFjpVo2h505QBvM+4D512Gup5zWkiEJHLetf2SRRjbJkTnGxWNjWdu2/CDsJ0Gs+6iHCuI5LyOg8SRE7SJ3imRhs19BDn3oyfJPcLvxK3oRhrZ/t3v0u1NguKPce665UNvDXVQLAFvaAo5GSTOpnWaEqukTPKurfNvNkC+NGQ8tGjUeelPyY1pM2HO1Jbk3DlVcJeFxnUTaRmRQ5yO7FlhmXwlkUEz5RrUPC7mHXEEo+JuFluK1sWbfjUo2YE9+dB7UxplnlVPDYw2y3ssGXK6NqrKYMGDI1AIIIIIBFTWsYoDdzZFsuCrPmuOchHiVCxhQRoYEkSJgmsbg26Rvx5oqKcugUx57zB4UMRAszG+pu3QTy3gfCqfGMYQmFCnRbL5Y21v3gQB/ZHwp1y8SltBoLa5BBOozM+s+bGqmNDOEEaW0ygzyzu8mecufhT3jlFJ9TL20ZOXg0l/H2DfDcRrhJMnub3vh8RpvtvQ+5ds/VcMrvcUMrXCEtoyljduKzZmuqZhFERoAOtDU4qytaMKe5VlXfUOXJn/mH4CnYXGxaW3cQXkBJVTKshIGYo66wYEgyNBSJNvf8AOpqi4JU+v9fY0GCx9oWotm847+0QWVVVGOYQCtxvaA2j7nlVXjnGw2KvZjqLtwegVyAAOkCh+I4gxVBbti3btuHCiTLj7zsxljAgbADaJ1HYy6bl13JHjdmIHViSQNZ3NMjOcXYmcMc46fzqGDxBcuaYFWsLf/0DDTHt3x/it/vrPAjKVPPnG3p1qazxVhZt2ohUZzMSZfLvr+zy6055blFsRHDFY5xXU1/Dn+xtf/dr/wC1aqtiicXmJ1N6f8dCcLx1lVVhQFui7JDEyABGnpVnDYsG7mJUnNmiYE5p9aOMlbYE1Siv2L2JvlsWzTr3x5xs/L+OVEcZ3YS/mZlBxTg5EVpCSUBllgSWPu8qrlJuZ4QEtm12kmYjf51cugqztcKMtw5mthcozEkgggyGGY6+ZoJT5DYQ2k/FgThDWLbYpbZvOWt5mBtoFEEFWLC6TCsZmOfnVy9ftOQLxuWriqiHwhl8CgAlSQymAJ3qjxPEi1dZEthFuoC7Zi7sVOiFidEEAwAJIE7aPw+MNwKLlhbjhQoYMyswGgDQYMCBO8DU0MHv+f8AReXS6W3JeNff8YUW41tb5LhpwqBHURmtm9aQbgGQAVM6gih/Bbv2w80uAjy7p5FdxBvy65LYDWxbyBlARFdbgyyxMyvMmcxqnw+6yPIADAMCGkRmRhrHkeXlTItaWvzkLmqnF70vuElsDurffOQIJRFUEhWb2mJZRJI8zAHlRTBhA2EyZoF257Y3M25EDQDXbXnQK1xkZFW5bD5BCnMy+EEkK3IxJgxPKaJWeK5ghCQLbZ7cCAsxKCCdDAOuszrrQz1fyHi0L08b2a+w7ha/aXLjF8wt3GziGOYiMwBjxAFufLyoN2fSzaclLl8sLun2SAyCNAvfEwZ57zT2xLWmDo8lZIkgzpqrdQRpHnVPhXGwPtLdhLdwsTmz3GCt1VGJAPSZiqaeouLjoa5U/wA5dSzxBx3rwCoDtCndRmMKehG1EL2NVMJh81tHk3vaLiPGNsjL86APc85pY/ima0lsjS2Wjqc5BM/CtEuS8vsZsfOXn90zQcO4gtwtbVFtMyPluIXJ0RmKHOWhSFI8JB15iRT2xdoYexnZwCrt4EVgWNxlJkuusIo22isvguJGyyuFkidDsZUqQfKCamwPHUCd1cRXUGQpzAqxEEq42BgSDI0FKdX+efiaIPu7891y26Pp8zVYfH22tFbZuMe8tlc1sAK5zACQ7atG3PL5Vy9fsXHZu8NtiSTIzoGJkwwOYCTzU++s9d4xmCrbAtKrZgFJJL7BmYmSRy2jWBrUz8WRjmewjOdSwZ1UtzJQGNTuARNV2XVf6D7dVpdevp1DnEi62mz6s19u8I5kKrLtyOZmFZrsSsfWPwut3MJmAqMyk+YYLvUr8cabpYBxc1ZCSokeyVKkFCNQCCNNNqiwfEl7nLZti0H1chi7NBmCzGQJAOg1gTNVodpEeWLi5J/L88evzCnGMWSLKnZbKQPMySfXYe4U69fYPhimrd3aKiJkh2IEeooTiMYz5Zjwqqj0XQH1qQ8aMIMoD24yXASGADFgN8pgnpNP00kjNquT38PQLLesu+ZLjWmJzAOoZQ0yPtE1ieZWoL5cXHDxnDNm29qTO3nVf+lLZOb6uufcwzZJ692GiPKQKq3cUzsWYksxJJII1Jk7CPhUjEk57bc/K/z6BBrhpmIxDC050PhbQgHl0INU+/blB9CKhxuIYW2mBII1Bn3GIqOkgE5OSZmrYIG5/j30qmW4I9k12sOx0m2MS5P86s4eGOo+G/xrtKrjzQGXZM5dtgOQNNfM/rVvD4MAzJJFKlTscU5OzLlk1FFya4yg0qVajKN7sDb9K6V86VKqJbI+9/OnFtxXKVRh0Q27KloyjT3/ACq0LJP3jB5DSlSpaiqJkk0yteYKNBzjeqo1kaCPnSpVmvvUaYfDY2DmiT/E7dKZSpUD5jR67U+1eIOhiP4mlSomCWv6Zuqwhh/dH571at9pmEZkVmIJJOYbTyBpUqjZElQHv8Ra44d9RPsjQRzX3zW/D5EJWQABABjT3ClSoeY/lyILeN7yZGwHOd9Kr4zDKWHI5SZGn3TvprtXaVWhct42zOYXFkgnYho92+3rUuD4m4nWYI6c58vKlSokxbSTZDxXiUl1KxpMgxsJ6VT4dfAgRvIOvpr66/Ku0qmp2GoLsy0+IBE5eg39NdvOq1y5JYmfD5+YFcpUTk20mCopXX5yLIgqOUifTeqBAjbnHodNR8aVKizckDi5sQvxIj2dNDEyauYe9mgbSBrvv+dKlQY5OxuSK02Q424yiM0g6bAHfkanwXsx0pUqam+0Ey/9VkwY0xmJmCRFKlTxJEbxnKdfP+VTNaHn8THwJpUqUt7sOe1UU8bb0B69NP51Gbew6jXz1O9KlSJc2Pi3pQu6pUqVBRL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AutoShape 10" descr="data:image/jpeg;base64,/9j/4AAQSkZJRgABAQAAAQABAAD/2wCEAAkGBhQSEBUUEhQWFRUVFxgYFxUYGBgYGBYVGBcWGBYVFxUYGyYeGBkjGhUVHy8gIycpLCwsFx4xNTAqNScrLCkBCQoKDgwOGg8PGiwkHyQvLCwsLCwsLy8sLCwsLCwsLCwsLCwsKSwsLCwsLCwsLCwsLCwsLCwsLCwsLCksLCwsLP/AABEIAJUBUwMBIgACEQEDEQH/xAAcAAABBQEBAQAAAAAAAAAAAAAFAAIDBAYBBwj/xABMEAACAQIEAwUEBwQGCAQHAAABAhEAAwQSITEFQVEGEyJhcTKBkaEHFCNCUrHBYtHw8RUzgpKi0iREU1Ryk6PhFmODsiU0Q3SzwuL/xAAaAQACAwEBAAAAAAAAAAAAAAACAwABBAUG/8QANBEAAgIBAgMFBwQCAgMAAAAAAAECEQMSIQQxQRMiUWGhBRQygZHR8BVxseFCwWLxIzNS/9oADAMBAAIRAxEAPwADTg1cFdivanjRwNOD0yuioVZIDTqiFPU1Rdj4rkV0GnCoQ6pqxaxRHOoQK7koHT5lptci6MQre0I8xXWw/NdRVIVIlwjnS3HwGqd8wlgccbbzH763+A4hntrqZPLnFedWLpJGk+dajhDwQMwiRI6E8vSuZxmNPfqdTgsjW3Q11p9ATVpGqrZTry/OojjvFA1BFcerOvYTD04NVOzcJ5RU2ehLJxSmmq1dqEO0itKaU1CETA9a5npzimDzqEHzNdIps0s1QgjTaRNNLVCHS1MdqQaajvsAKsgzvOlcK+dQreqC9fPM/CP1okgbLjXPfXM/rVEYjSTXBih/B/fRaStRcn0qO5cHlVdsV7vdNN7yefxFXpJZKWp6WutcRKkNyKosTmKqXrldv3qD8R4iLYJY0zHBydIXOairZZvYyOdB8dx9VnWaBYzizPMaDp++hd1OprsYeCXORyc3Gv8AwL13tE5JIpUNilXQ7GHgc7t8nic7nSmZauiw0E5TA3MaCoSKtSAaIQKcEp2SnRV2BRGFrsU6KVWUcp6muAU4CoQeopwNMAp6mgZLHind30poFPFUEmXeE4xbb+Ncw/LzjnWws2sMv2qsGJEgKQdt9J5VhJrqaGQSD/HOsmbh+0d3RtwcT2Sqkz0peMMR7MAxsZPv0olYtCBCx/HSvLbOJuL94xvvNHcJ2wdBBE/lXNy8FJfAdPFx0H8exvgsUy6JrP8AD+04uLOs9JEz6UcwbFwCZH8eRrBPHKHxG+GSM1cSa00VM7wJodxriXdJoGdtBCiSPdWaxvakW1XEMHGQhXBUglG8JDKdiCZB8o2OirDDa9qUOK7jmJBnQh5SB5gq8zRnvxIEgFpgczG8CvODiEuYlrisMyMsPp47TZihP/CCV6+DWjHZDigxNzE466YS3Nq3O1u0oD3W9Scv9yqTKRsjXIqjwlbjBrt2VNwgraP/ANK2B4VP7Z9pvMxyq/FEizgWkIp1Ynt3iruEzX7NwKLq5XRgSO8UeG6oGxC6E9AN4FUQ1+IuKqlmIVRuToB76Adse0qYLDlyZcsERd5YmCYG8CT7qzXZvtY2JtYjBY1R3uVo0ZQ6lZPhcAqwOo0B1mNK834n2kuX2si4c5t+Mc5c76dcwP8Aeq1ZTZ7nwDFzaUMfEAM37JbWCesHb0PMVba4NdZrP9ksPkwwDTnJLPJ1LtqZ/a69NuUCLF8eBv8AcWdSv9Y28fsjX2uuulMSBsOYrFBF/LzoIeJliRoPl+lX8tq2GIA8RkySdfMk60CvL31zwwAOu3wrVghadmbNNqqClq7oOfvFSFup/j0ocuHdTuIGwA0qx9WLLqdPy90x8jRuKXUGM34EhxImNfjE/OrOGvSJj4/vrLYvjluxi1slT4gGk5QIJjSF8jRC92lBurasqXMSzD2UHVidqXLTyQyLfNmhN6dqivYmBVV+IhQObEwBzJ5+7nNVsZcOvIRtVRhboKU6VlfivFoBCmTWZxFx39tifKrePPMUNuXDXZ4fEorY4nE5nJ7jXuAaCqrNNSuKaFrdFJHPlJsiy0q619QYkUqLUitMvBm8wlvJaAlWgQyj5lZ1jyNZXieEQOSkgfhPL08qn4fcWUhvDoJk7etGsVds5IBB6TXJg3jla3s7E6zRrlRkCtcy1avWNdNqb3PWugpHKaK+WmlKtKorht1akA0VwKeKmW1XTYq9RVDFFOyV0JToqrLGhacDVzA4m2DFxMw57z7iCKJXcJhLgm27Wm6MZHwOvzpMsul00/3Hww6lakv2AlcAq3iOHFPvKw6qZ+VQqg5z8vyolJNbAOLi6Z22Tyq7awjOPZ94qoFA2M+6KtYbEkc6XO6tDcbV1ItYTBXEPhjedRz9dxWhscXvLbJKrMx7R09BvWVvcfC+EakcokTTeHcaW85tFu7uEEqrGM/kjfi8jXKzTjk7rq+h1sKePeN0FcbjFcliSrrEEnXMNmyzqAf41FZ7D8T+0e1fhluBlMGfDEZvL8U9Yohxbh10KGAYhYLMfZB5DM2h05a+7SsvxDGoXJSVYaSeu5Hp5n4VxK3epbo6qdrYF4a/eQtbQOxWUzKpMKpfLqOfi+dbjs1jLipawlsgq7rcusNyfbNsdAIWT6zFYG5xRidW1naSNesDc+ZrXfR7xC2WYXDGVgwM8tPloffFEtT5kVHs7YkJbL3WChRLMTAA6k1Wt8QF1D3ZyEjwFgAT0ORtSKxvHeK3LltsQ7FLNtosWdJvXWEW2fTkZb9kKee2Rfshdu31Kfe1d2Mx1GYDTWZ0Bo3Is9Jvdrmw1wW8ZbKAmBfQfZnbUrJZfMiYotxRRcsMUI8SHK4GdSGEiYnMh0kcxWAxHGLmEXJdvLibOxtgG4yCPuXdcw8mEcpWu8F4mcPBX7bht372jHDXCdZQQypPtCNN+smijJdpOOzZwzZQt7CsbLNPjhD4QW2ZchEc/C3mDleEs3e94N0dTpyAaYHvPyrSfSZgGsuxygJcjxDaVkqQYg6aAg7GOtAuyWKWdSAVbMYEsUiCNDJ/7nUUQHU9Gtcda1hVChjduiEZhAB5uJ1YCd+sa6Va4Xhmw9vKMuY6khs5ZjuxkTM1lOGcX7/FNfLRbsgLbBGbSYmBEDczy6VoeIdsPEVQagEGDsYBVpjYyRG9aMc1d0KnBtUmS4oM39axA6TFEeFW7YG4B9ZPwrIYy5fvOTmQ65gpg+FjIE7c+cAxvU9nFXrDjPYcJp49SuvMshgDzFNlxLktK5CYcKovU3ubi7YkbmgFzihwVx1u5nV4uIREx7NwETpBCnzmeoq7ge2NoxbfwPqAW2aDsG5n4ViPpA40ReDgE5SI6ZdiPepNDb02H3bq9wP2x40H4h3qklVAChuWm3pOtXuxfHnJdZEMSzO2ggTB66a+W9YXiXETcuZj5D4Ub7P4qMyKQC7atzAB3APnWeLevUhjS00z03hUu5uNqCYtyYhOsA7neieMBCGTEddvjWeu8RW1aWZJAGw1J8qntdpFCA3kzNy12B2gR/OupOOhW/mc7HNZNvoVrlxyfCs0xOHOx1EVcs8fmR4BKyFUHSdszGNfQR60PxnEHUCQzL94rrHmQNTWjDmely6eP9GXPhSmo3v4f2RY7DQjANBgwfPlrWa4XxQNnFw5SFciYGZlB8IkjnRrjuNyIcsExO41B2Kzo3KNaz/Z7D2r9+b0FV5HSTrAPTaax8dxTjNaH059DVwXDpw7y6nMPw69eUXFaA06eEbEg6E9RSrUL2WwTCWxDoeagtA8hNs/nSrlOcnvZ1OxiDuHcaBWVdrwJA2JKzAEnU9T7qOWjmEj+Veai82GcIMynQ6fe10kCem+tFRx6D3gWQNGAlSp6nam8NxuXB3WtUenkYc/CRyPUtmbUpTclVsHxq0yrmOViPcDyE+hFFFwtegxcRjyq4M488M4OpIrG1SW3V8YdY1ri4WdhR9oV2TKgtUhbq42GI5UzJUU7BeNorZKclian7qnCzV6itBD9UHNtekGrY4LmWUdWP4YIP5Vxc3Ux8fzq9hcXk8XhWOcR8YpOTJKKux+PHCTpoo3uBXbaZ2Qheu8esVWtBG8Knx9JGvuMGjHEu1oa21pblsEjWZgg8pFYfEIJyg/aDUZdRPUEbL6muTk9o5ruFNLmdKPs7F1s1NvhjMNCJ/DsakbhbomckLHMHUHyFDuAdoLTQt3QqupBmSPdpr/AAeT8b2gCoWMRm8InnqOY8R0kaU6XtFSg3Hn+wuHAVNJ/wAglLBa42vPd9/M/wA6jxtzKIvDMg0MQY5yNoIEf9tKm7P4Z3W7dZ1UEHOWIMAkZoA9o6QB1oHxNxcuAKtwL+H72Un2yZjMxk+i+88rvUtTvezrJR6LyNFwztSyQDcOIwjaXlYTctnyO7Eb85iPOgnbfhHdEXbLC5ZcZkuKZUrpMe8gRvQHF3lsOCLdydYbMQWjUmRoRyIjSrdjFpcESyq+r2yJAblcAPqNRqPOo227ZaW1IzP1lid963PYtrecJdYp4S7ONRAAhQvUk9RtQzG8Bs2LtkZ0ZmlmtglimkIrdSxjanrw24bvhXJbZjEGdCSQmbnAjn59Ktu+RfI2n9OJdZWusYtEizYBMb+0bk8xrM+UECDpMNh7t7LmLKoK6Wsvh6gow8agb65vKsHg+LYbCMBczO/RY8LzILTJgTrodaM2PpWuJItYZE39ticoHsqTpAnlJidI2pey3kHTfI2XGMEbFiFhs07iF65iCDAgDSsYl+7gw5VZFwHvrdtiBEaMwBADj9mOhq/iPpRt4mwVv2YEgEpdImIaQCuoHr0mst2n7X4e632SuNNGY5SCZkBQSIG25+dHZVUV+OYx7uEayCGCDPbIDS1sGYgmBkMiNwDGsVleCF1koDmbwDTy8RnYQOfKffRfh2PYFb7w6C5qGkFgxAbbkQSOX7rPDsSrMqlQFUvJWFLKzE6kb7gazsByqOdR8wVG2R5e5VdHgKfEPZ29kHnJH86nwFwn72VTGuo9ACN9xpVLinEGEW0kAEkgnSBIUKd40O8iorF24ICf8Xj9k5TsE5iByGsxzq9O1SJdPY9N4RYw1qLtwqp3O5BMCSIGs9dPQGid7txhfZtsDPXSfjvpXnB45cChGZmEDQAKBKxz30576eoJTAYrDusXVcwJKNkIIMTvbMxqQd9N9Qaarg9o7Avv83RW7a2dRcQAo3iIA8LaSI6n02rNcU4lnwQX7yEKQfa7s7E9d4+Fa7E4nD2hkD3Mp1yEI2nMKMo2zTqRsddqE3+z1m6jNaub6+LrroQJmROnOmPKpS7qq+fgIWFxW7ujzs71quw+GLPmI0EDYxH3jIOpjlQz+iFBWSTnmABrAJB94g6eVa3G43uMMtqzCwoBfSZOpzR6jYelKU3F3HmNcFJVLkR8V4kzXliAq6IPM7u2pA2056cucaWSwZneYO86gzpp+lCMNxPIQQO8uf4VOpEHcn4fpRqxir7eJkt6x7RU7EaRyBPXXaaJvXvKVv0AjHRtFUglwPGLPdmJjQ8jqYE0eFg0KweGa3Z+0VUnUPmVx6Df8Q105bV3hXaREJTEZmGwdSWZTMQ4jWNBI6c962cPx+hKE+XiYuJ9nOb1xfyKPH7AUmSFSMx6TI0APWZ5c6zqYYGchIMkyjFGAEQZHm1abjmJL3CQymyVACxJV5gknlv76yt+8LLjQnN91dgG3E+/b0rDxU7n3HsbcMHCC1Lcp3eKujFSzEjc5jqeZ3pVNxXgw75imcqYIIWdCoP6xSpKSCpkGD4i5UIWIXNJ2WSDMZj0Iqzi+Hi3bzo7MWIzEkMIbYkgdZ13Gby1oY7Frd1YQQqr4QFByiASOZgRPkKs8C4gyMIjIdCNNpmIOkiNNRS8ikt4dOgSIOF8Qa06sQQQZnTUcpkeY1r0/hnFluqNQG0kTzMxHXagJ4dYxuHGUizetqztCAAk5oDENAElTmjSs1hluZ1Nq6SQQdFy5SW8MqYEdTPOteOc8MlPHunzXj/aMuWEcyqWzR6opjerdi4tQ4PCQijNmIGp0mfMDan30CKWOwrs61KNs5iUoukEkKsNa63CQayj9oSCQuhG4OpjTUAH5etd4V24zEARM6ifkOutYnxEE9mbljb+JGlfhQHnUL2v2QKevHgV2lyYyKQST0028zyqxmkSRT4ZHIROEVyKPdUJ4xgL12FTRR15n0/fVLjnbk2rzIlsHITmmZaNGgaRB9TTk7al0BS2s7Hc+I7RpA1nc61lz58GVaJsbhx5Mb1QoznE+F3bb6rMDUx8vh+dUsFxrKWt3pVT7PRGk6xyGp0rU4/jWJVJdEYbyBBjaNNjrINZjHYqy6gd09s+RDjXnBymPTp6zlcceN9x0/M2Jzku8voMW7bW5Nwkq8hSNAf/ADGJ+7MaCJqpxjFSECxoddtPQztz99W07Mi7bGS7I1MEENA5gnwloBhZ12qtwvs73pPd+Px+E9VgSSvJZI1/aik6N7Q9S2ClniLdwq24RCPLNPMnyEmOmtVsNiLwuApmbXNMaHLPQfxPnRNOyuILjQjp0EGCFXYAbSdTNabhnY0iDdbvFPI8tfw7fKmw4ac5W7SEzzxiq5sySYXEXnUuokCBIGgJkyOVa3Admu8tOLhgtEaaCAI0G2hPPlWhw/CraRlRRG2g09OlWRarfHh8cfMxy4jI+Wx4d2kwTYfFBG1OkE81nQiSdP3Gt7w/gjYjA2zbdnLADQQLYnxjrMiSeZPmKs9q8N3nEsCsAsO9cmACQqjLJ0MAqY99aDgVk2rORZWGYEDTWd46EQffSMcFHI15P89TRkyXjT/PzYweH+jS6p7y4NBJM+nzimWuyb3ADEDUxtoDGY+/869Fx2LW2he4dB7ySdlUcyelA/qF7F63ZtWfu2RoSOrkbny2GunOjlgxvoLjxGRdTIYzh1u2wRLgdgx0Q5jbOYwBlBBYnXXQabEmIMFwK5feMhY76qF5wCDB5KRtuetbzCdkUthgukiBoNDMg6ef5UaXBKCCOUx7zMfGg9235jPeduR432t4a+HUL3ZVAYuanQn2DI0ggGOZHITQfA8QmVhizFQoUa+1sPcK954rgRftXLZibltrYJkwGn4awdN4HSvPvov7MWWL32XM1m8yKGggZQhVwOTAlvLUaaUMsD1IZHOtLYNxPC77wSsE5eUklo1zHUnn7oqrw3AAOyX1LTuQddCR8QQfl6H169hFJmNZB+G1AeK9mZY3LZggkga89Tt5/nT+xS7ye/mZu3vuvkVxwhLlpXI1AGse0RpqPPUEUJ4rxRbSsEtoD7IDA5zM/d2iOoij3fubAFsnLG50baSJ5RB15xQLB9mbl9wdcpOYtzO8nz/7jyqcRkycoL5lYccecn8jLm3i7pzIrkEEA5dMviLGTsdDy/SjfBDe+rXVvh3BEDJbS4RtpoJnX8Q51t8D2LRT9o9xhHsljlOgEkdfa+NHFwloJkCqE5qAAG/4o3HlzrJDHPmzY5wWyPnm/wATy3mYGSZM6yCQQd9R5j571sezfYRsTaS7ebwOMygbxP3mny29x2gaP6UOBWGwT3xbAuWsmVgIhO8grA0jxnT06VqcNl7tSgAVgGAGg8finT1p+PGlO3uKy5O53TC3vo1tjZjH6eVWcH2PVAQSxBMEdVKKD7wQSD51r2Wg+Nw+JuGLZFpev3j6nWPdWtRgt6MTnOW1g5+yy5Mon4mNfL11oLjexzKJUZmI13A+A57AetaI9nsSNRi7k+gj3AzStYjFWZkreHRxHwZdj8aVNxapw+lDsetP47MgnDXttluTBBzKZlI1zajUD060B47ahZVhpqDz0H5+VaHtN2j77ELZ7sW5gOQVJBYjdyBCjQnbzrJ3MZuhByycrHcrqA20AGBtXMyRWq48jcpNqmU//EF4aByByHSlVo9mXOuV9YPsMeXUCDSq9cQ9LOcUxa3BbAC21S2FIAUamM7SNWJYzrMChyg2zo4BHIGd+YO21GLPBrN61mbEd1cAY5WWUIAGQd4D4SfFIgnaAaFNhQCVVRcCkjOoc5x+LoIGuwInUb1G7BQWs4g3E8N0KREjaREEncEiTt8K9E4D2Nt3MKgm0xJ+1ynMxQBlTx5mysJnQwQYryjDjM4CrAMAAkSdgddATJn0rU8O4g9pUawzZx7SkgIwDDIABuDA0O5+SozWGXiBONnpPCOBHB4fKXNwySWM8+QH8dNYmhmN4ncMyivaMgq4geoaZjyg0f4Vj8Resqe7TOdy2aBPi1AA1AIEAnXSRrFXtFwjFPaZUyMY0AUKDptv1863rJUO4qEdlcrZke0ly1dtF7Jy3E3t7MuhnLA8Q8x8qwK8RcsMoEneNNep00NarifAriYW7dZijWi32cbRH3tDzPwqle4A31g28+du67wwIfRc2WDoTAmeQrJk/wDJvJGmEdKpG3+jzAs1s3XEmIUAiYiYgxBP86A8d4lifrj5gbKkeEFhIUiIa3mIG2w8jzp1zjOLw4WwqdxKrltr7bA+zmZYbPtznXYVbwPZzHX76FkYJcUFrvLIRoSZktoNj8qFybiscVyAcE5OTM/xHhV5nUoxu2znhlH4R49WjYHXXahdrEPsjMoU5gJhRA9rfQkTt5169g+GXOH2LpJDmGCFlIBn2VndYliRqD86H476OLOGwtwvdtsQwbOyEEJsVC5jJbyHoKuWNJbBJUDeCdn8RetFLwuJlACq+g1lhpuQD19Bsat4b6OdSbjSTy5AECR8Rv51rezl4uGGUqFW2AGnN9+Zk7TIHpRjuKdDFiVSa3Ak51pXIzXDuydm1bNvLKspUjqGmfzoL9GfBEspiigMHE3Lak6nJaMLr6sa9AXD61mvo/tzhrun+t4kf9U/vp+pWqFqDpoL91XTbq6MN60jh6LtAeyKHd10W6uGxSFir7QrszC2x3nH36WMKAPIvE/K6a14tCsp2PTveLcTuDUKyWgfQlT/APirbmxQqYcoMGXsArMrMJKGV8iREx1ip+7q13NLuavWB2bKnd0u6q4LVd7mp2hOzKiWtRWN+jWyO6xYHLGXh7vDFb5bWtYT6Mv67iVv8GMb5m4P/wBap5N0EsezNUbVRYnCllIGk/lzombNN7mj7QX2QGvcNlQgGmzHy5+8n8zVyzaygAchV3ua73NU8hfZsqlv4muH0+dWjZrndVNaL0MB9pcF3uDxFsDVrTx6hSR8wKodhMb3/DrD7kLkPrbOUfIKffWr7msH9DaH6hcBOq4i4Mv4fDbkfGarXvYWjumv7mu91VruaXdVesHsyp3dNbCg7iavBDXcpqdoX2RjB2DD32usJzq6kH9qII9IoV2z7MW8HYW7btiTcC8iBKmNDpAiRXpKg9azf0lJPDLpMnIUb4OF/JjS3VUkOheq2eU/+Md8xMyZ0J56fe6UqE4rAOG9icwVpnkyhhPnrSrP2SfQ1amegdhuzC3sFnFq1cz9+PtsxTMrWwmYKQcuh0HNZkbVqOA/R9h7Ftw0G5cbMXX7PuiAQvciSUAnYlvPTSvPuzHGbKYdbbtDAnqRqf4HqaMpxG0xgHWY6R5meVaIrAopuaRz8mfIpNKFmmu/R/hFS8bly4wuIA7ObZYZPZcEIIKgRA08piBHBew2DYN3V9mKx4gpUZgwZiA5IbkIEfeHpQxGLtpuR5R+dDr/ABq2ORgR5zM9NhApWX3ePOV/Jv8AiyQzZJf4ep69gSi21VSMokDUbAmrAur1HxFePYXH22BEbakjU666qNRVm5dQKGAkTqREDzJOg51Sz8L/APfoR5Mt/B6hT6VFAw+IK6AqswdCxyyT57fCm9l8Pb+u4x2/rLeHsKCY2csHgeahB8ayvGsfbu2Gtr9+ADzAzDULE69ad9eTvTsc4QeESTlAJ8UbUmWfDF/Fa/YfGc63j6nsGJwCtcZ2NtpPhVihKhoDnM2bSAfAIBk7HWia30GgZQBsARoPLWvE7vF1UsZGUREjw+JoUSOcT79K7a4qmYbkFQNFnURrmHh6zVR4rC/Hn4eoLlkr4fU9f41h0v4e7aLJLoQpJEB4lG35MAfdUnDsfbe1bfMoLIrRIkSoJ+BNeNHjNs3DlkwGCqustHhMECZPuG9U7nGVtgB/CpJkCGymSd+csSNTEDzmpLiMf+Nv5FxlNrdep7g+LtrfHjQZrbD2l1IdY56nxNVv6wv4l/vD99eD2ePI1yQVOmh5Kd/EfuiVG9G+FX++AKL4PZDNux65dzpr8Z6UzFkhkdbr5Azyygro9fS+sjxLuOYrJfRjfBwdwkjXF4k7jncoIcJlBJGiiTpyGs0D+j2znwQbrcuH/FWx4VdWJjxbcXLSeyd6PxD4ilnXqPiKwtvCeXyq5aw/l8qF4UuoUeJvoa0MOo+NI3FAkkQNTryGp+VZ21Z8hQ3tlxIYbAXnMSVKL5vc8I+AJP8AZpbjXUdHJfQp/Q4/eWsZfO93Eyf7uf8AO6a9AJHUV5x9Edv/AOGz1vXflkH5AVsilDQblTCZjrXNOoobkrmSpQOtBOR1FdkdRQru/KmMnlV0TWGMw6j415p9GuIA4txa3O90uNd4vXAT/jFakXEZ2QFSyxmUEErO0jlXjfY/io/pq4fu33vKP7TFk+age+rpbbk17PbkfQhcdR8RTWuKN2HxFZC7Y8qrHDeVOWFPqZXxVdDbLeU7Mp94p3eL1HxFYM4Xyphwp6VfYLxK98/4m9NwdR8RXO8HUfEVgfqp6Vz6p5VfYLxK98/4noAuDqPiK88+j7ECxxLieEJAHem8gnSCxmP7Ny38Kd9V8qxN5xb44B/tFVT6tbEfMLQyxKNbjIcTrvbkrPc2vr+IfGmm8Oo+NYA4XyphwvlTOwXiK988j0MP51ya87FjpTP6UFhht4gdT5bhTtNLyQjjjqsPHxOuVUejk0D7dEHhmK8rROn7JDfpWKw/HO+aCwLRIA+8PMxofz1pmIxa3rF1CYzIyxMkE5l2nxCRuNNQOlLhPE4puVDHlkp0o7Hld+8cx1Px8q7R272fymD3akAStzNnBge1poTvHKee9Ks/bQ8TVZsx9B+IXVsZYH9m5/2qW59Hq2hB4hhEI057cxBaTNBQ7d0puoGJABMB9dTJkiD7O591XU7Si3aC27NoEz4glse+BM1PdJS+J+gl8bhXJX8zuM7JoQCeJ2vCIlLVxh6yhqmnY+2viGMuP528LcUnyzM4pt3jl50yG4Y8ltr/AO1B+dFuyTu+MsI5d1ZxmVmYqRB3UaEbb9KpcKoqr9BT47HaSiVf6NYL4e/IOis6pInpN315UM4hgHCH+uIBAYBtC3U/ZHTTaa9Ds8fMLKWJ87a6egy1DxxFZLb21AzLcYooYiUcK7gZpIgjTqTFF+mqG+wj9TUr0Rs89YX+4jJ9kXMSSWmFDTqCw02I61AMLczKFCiI2Qx7BmQTruRPnWpxvCLwFu33fjZvCgHjAzScy5zlgToYjntXLuAuWi7hUYKwGZXRwpJAAcITlmNJ01qlwcegD47Lz0+hlsNg7wU5hqCJkFtTIDan11qXC8PuG4ZtkzMmT4tZzanbnGk1p7GBuHxMAEcSGLW1WCzhYZ2AnMraTOh5UU4Vw24Ljl0y5QurFVWGErDzlII2gmRRLg1J1sLl7QypXXoY36uzWXRUGaVLDuiCwUNqHz6Bf1HSh97CusB7a6wQMhY7HY5/DXo93Cd1eEW8zZCvdyPEGBOYNMHTWRO1UBgc6s9rKQIBaVVF0iM7ECSOXkaZ7iooFe05utvQwYtOWlLahR92GUZZkAgOM0RzrTcB4YzIoIVCGjKFcFNpOYs6z7t6N2+EFbkugGYDJBVlYTHhZdD00NXzgGtjMUygeEzAkgxoJloIOopkOAi/iFy9q5Far0J14Iptm0bt0KylCAV1U6GTlmTJ1oP2HwP+iCHu2h3lwBFIIENE6iZMUVw3Fcm0GfxKG+EjSucJ4sVwdp8loF3vzFq2B4XWNAI5nWnvg4pqKXqyQ9paoNvpXQu/VW/3i8P+X/kpCxcG2KvfC3/lqBsezpItjW4AGELJyiLYUfGnLh7pgBdTsuZc5H7KE5j7hryqe54+v8v7g/qMn8Kv5f0Tlbn+9Xv+n/loN2l7NHGWQlzFXiEJdQchBfKQJ0EbkT51fs2LjRAEsJVSyhmHUITmPw1puHZ3aFEmJOogDqxJhR5mrXB4lv8A7f3K/U8m23oA/ozvOMEyJduWwt19MtttSFJIJWtWt28P9Zc+tu1/lFZjgmEawLpAU22ueFkZXXY+EsjGDA2OtHLaXCAYQBtRmdVJHUBiCROk7VUeExtW/wCX9xk/aM1Nxr0Jrr3j/rVweioKWa7/AL1c/up+6a5hg0X1ZTnVFhY1DG7aGg9Gj31DctXACfCQvtZXViv/ABBSSOlT3LF+N/cF+0ciV16COEuGZxl8z6R8BFSW7N0f63dPqB++oMOXdSwACgxmZlVZiYliATHIU+4LgYKV1aMsEEMDsVYGCOUzU9xxX/b+5S9pTq69BYfhrrce4uJfNcy5/ApnKIXQ7QNJ515j2W7I58fdC3mUYW5IuBAcxW5poSI9k16Zc7wBSQRmjKPvGdiF9qD1ignAOFXbdzEtlWcxLKtxHZQCT4kViyxuZ2nWKnumNNJdfNjF7RyOMnXKugb+q3f95fb/AGa/HfeovqV7X/SzB/8AKWR6HNUP149aJtj+7w9khUJc3JLKrE5WAHtA8qJ8DBeP1f3Ew9parb6eXnX+yonD7vPEuf7Ij4TTzg7sf/Mf9JZ/OrPD8eLzi26IM0gOqhGUhSQfDAI01BG01Vwdt7klRoN2JCqJ5FmIE+VD7njXO1839w/f260q78iS1h7gEG8G8zaX9GFcOHuz/XJ/yh/mp+ItMkZhodjIIPmGBg1IMFc2yjN+DOof+5Mz5RNT3bH4v6v7jPe58tPoQmxcnS7b/wCV/wD3WBfgzYjjLkXVFyyUct3c2/AEAWA8zsD763tlHdoUEkanWABzLEwAPWgXAMC9t8ReOUrcuQHV0uDdjlJQmD5E+6o+Gimlfqwo8a9MpUGlw17/AGlk/wDpsPyanPhbxGj2h/6bn9amtWrjbARAMmFEHbxEga9KkxtsoEMDVFJh1JzEnYAkkaDao+GjdW/qylxe16fQD4nAXyp+0tMeX2ZDDTkeR/iaxvHuHnw96bjESQVKmTAmSy6aQPdz3r0kYS5MQM34MyF/TJmzT5RNCcZgluMCQZHqP1pMuCi90/VsZDjtPOJ57hHgnJbuSY5oQeky0N19RTr2Ou+KGuKDqyhUA/w3ANz0rb4PhyruNQecfpTcZw9GS4TA0JGwGkmJPKlrgE1YX6irrSvqA+FWLpsqVVCDOrLYDHUySGuTvNKuYS6jIDDDTbXlpyNKsT4ON8jpR4nDSv8AkGXnLQJOg8/1J/SoFjpVo2h505QBvM+4D512Gup5zWkiEJHLetf2SRRjbJkTnGxWNjWdu2/CDsJ0Gs+6iHCuI5LyOg8SRE7SJ3imRhs19BDn3oyfJPcLvxK3oRhrZ/t3v0u1NguKPce665UNvDXVQLAFvaAo5GSTOpnWaEqukTPKurfNvNkC+NGQ8tGjUeelPyY1pM2HO1Jbk3DlVcJeFxnUTaRmRQ5yO7FlhmXwlkUEz5RrUPC7mHXEEo+JuFluK1sWbfjUo2YE9+dB7UxplnlVPDYw2y3ssGXK6NqrKYMGDI1AIIIIIBFTWsYoDdzZFsuCrPmuOchHiVCxhQRoYEkSJgmsbg26Rvx5oqKcugUx57zB4UMRAszG+pu3QTy3gfCqfGMYQmFCnRbL5Y21v3gQB/ZHwp1y8SltBoLa5BBOozM+s+bGqmNDOEEaW0ygzyzu8mecufhT3jlFJ9TL20ZOXg0l/H2DfDcRrhJMnub3vh8RpvtvQ+5ds/VcMrvcUMrXCEtoyljduKzZmuqZhFERoAOtDU4qytaMKe5VlXfUOXJn/mH4CnYXGxaW3cQXkBJVTKshIGYo66wYEgyNBSJNvf8AOpqi4JU+v9fY0GCx9oWotm847+0QWVVVGOYQCtxvaA2j7nlVXjnGw2KvZjqLtwegVyAAOkCh+I4gxVBbti3btuHCiTLj7zsxljAgbADaJ1HYy6bl13JHjdmIHViSQNZ3NMjOcXYmcMc46fzqGDxBcuaYFWsLf/0DDTHt3x/it/vrPAjKVPPnG3p1qazxVhZt2ohUZzMSZfLvr+zy6055blFsRHDFY5xXU1/Dn+xtf/dr/wC1aqtiicXmJ1N6f8dCcLx1lVVhQFui7JDEyABGnpVnDYsG7mJUnNmiYE5p9aOMlbYE1Siv2L2JvlsWzTr3x5xs/L+OVEcZ3YS/mZlBxTg5EVpCSUBllgSWPu8qrlJuZ4QEtm12kmYjf51cugqztcKMtw5mthcozEkgggyGGY6+ZoJT5DYQ2k/FgThDWLbYpbZvOWt5mBtoFEEFWLC6TCsZmOfnVy9ftOQLxuWriqiHwhl8CgAlSQymAJ3qjxPEi1dZEthFuoC7Zi7sVOiFidEEAwAJIE7aPw+MNwKLlhbjhQoYMyswGgDQYMCBO8DU0MHv+f8AReXS6W3JeNff8YUW41tb5LhpwqBHURmtm9aQbgGQAVM6gih/Bbv2w80uAjy7p5FdxBvy65LYDWxbyBlARFdbgyyxMyvMmcxqnw+6yPIADAMCGkRmRhrHkeXlTItaWvzkLmqnF70vuElsDurffOQIJRFUEhWb2mJZRJI8zAHlRTBhA2EyZoF257Y3M25EDQDXbXnQK1xkZFW5bD5BCnMy+EEkK3IxJgxPKaJWeK5ghCQLbZ7cCAsxKCCdDAOuszrrQz1fyHi0L08b2a+w7ha/aXLjF8wt3GziGOYiMwBjxAFufLyoN2fSzaclLl8sLun2SAyCNAvfEwZ57zT2xLWmDo8lZIkgzpqrdQRpHnVPhXGwPtLdhLdwsTmz3GCt1VGJAPSZiqaeouLjoa5U/wA5dSzxBx3rwCoDtCndRmMKehG1EL2NVMJh81tHk3vaLiPGNsjL86APc85pY/ima0lsjS2Wjqc5BM/CtEuS8vsZsfOXn90zQcO4gtwtbVFtMyPluIXJ0RmKHOWhSFI8JB15iRT2xdoYexnZwCrt4EVgWNxlJkuusIo22isvguJGyyuFkidDsZUqQfKCamwPHUCd1cRXUGQpzAqxEEq42BgSDI0FKdX+efiaIPu7891y26Pp8zVYfH22tFbZuMe8tlc1sAK5zACQ7atG3PL5Vy9fsXHZu8NtiSTIzoGJkwwOYCTzU++s9d4xmCrbAtKrZgFJJL7BmYmSRy2jWBrUz8WRjmewjOdSwZ1UtzJQGNTuARNV2XVf6D7dVpdevp1DnEi62mz6s19u8I5kKrLtyOZmFZrsSsfWPwut3MJmAqMyk+YYLvUr8cabpYBxc1ZCSokeyVKkFCNQCCNNNqiwfEl7nLZti0H1chi7NBmCzGQJAOg1gTNVodpEeWLi5J/L88evzCnGMWSLKnZbKQPMySfXYe4U69fYPhimrd3aKiJkh2IEeooTiMYz5Zjwqqj0XQH1qQ8aMIMoD24yXASGADFgN8pgnpNP00kjNquT38PQLLesu+ZLjWmJzAOoZQ0yPtE1ieZWoL5cXHDxnDNm29qTO3nVf+lLZOb6uufcwzZJ692GiPKQKq3cUzsWYksxJJII1Jk7CPhUjEk57bc/K/z6BBrhpmIxDC050PhbQgHl0INU+/blB9CKhxuIYW2mBII1Bn3GIqOkgE5OSZmrYIG5/j30qmW4I9k12sOx0m2MS5P86s4eGOo+G/xrtKrjzQGXZM5dtgOQNNfM/rVvD4MAzJJFKlTscU5OzLlk1FFya4yg0qVajKN7sDb9K6V86VKqJbI+9/OnFtxXKVRh0Q27KloyjT3/ACq0LJP3jB5DSlSpaiqJkk0yteYKNBzjeqo1kaCPnSpVmvvUaYfDY2DmiT/E7dKZSpUD5jR67U+1eIOhiP4mlSomCWv6Zuqwhh/dH571at9pmEZkVmIJJOYbTyBpUqjZElQHv8Ra44d9RPsjQRzX3zW/D5EJWQABABjT3ClSoeY/lyILeN7yZGwHOd9Kr4zDKWHI5SZGn3TvprtXaVWhct42zOYXFkgnYho92+3rUuD4m4nWYI6c58vKlSokxbSTZDxXiUl1KxpMgxsJ6VT4dfAgRvIOvpr66/Ku0qmp2GoLsy0+IBE5eg39NdvOq1y5JYmfD5+YFcpUTk20mCopXX5yLIgqOUifTeqBAjbnHodNR8aVKizckDi5sQvxIj2dNDEyauYe9mgbSBrvv+dKlQY5OxuSK02Q424yiM0g6bAHfkanwXsx0pUqam+0Ey/9VkwY0xmJmCRFKlTxJEbxnKdfP+VTNaHn8THwJpUqUt7sOe1UU8bb0B69NP51Gbew6jXz1O9KlSJc2Pi3pQu6pUqVBRLZ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AutoShape 12" descr="data:image/jpeg;base64,/9j/4AAQSkZJRgABAQAAAQABAAD/2wCEAAkGBhQSEBUUEhQWFRUVFxgYFxUYGBgYGBYVGBcWGBYVFxUYGyYeGBkjGhUVHy8gIycpLCwsFx4xNTAqNScrLCkBCQoKDgwOGg8PGiwkHyQvLCwsLCwsLy8sLCwsLCwsLCwsLCwsKSwsLCwsLCwsLCwsLCwsLCwsLCwsLCksLCwsLP/AABEIAJUBUwMBIgACEQEDEQH/xAAcAAABBQEBAQAAAAAAAAAAAAAFAAIDBAYBBwj/xABMEAACAQIEAwUEBwQGCAQHAAABAhEAAwQSITEFQVEGEyJhcTKBkaEHFCNCUrHBYtHw8RUzgpKi0iREU1Ryk6PhFmODsiU0Q3SzwuL/xAAaAQACAwEBAAAAAAAAAAAAAAACAwABBAUG/8QANBEAAgIBAgMFBwQCAgMAAAAAAAECEQMSIQQxQRMiUWGhBRQygZHR8BVxseFCwWLxIzNS/9oADAMBAAIRAxEAPwADTg1cFdivanjRwNOD0yuioVZIDTqiFPU1Rdj4rkV0GnCoQ6pqxaxRHOoQK7koHT5lptci6MQre0I8xXWw/NdRVIVIlwjnS3HwGqd8wlgccbbzH763+A4hntrqZPLnFedWLpJGk+dajhDwQMwiRI6E8vSuZxmNPfqdTgsjW3Q11p9ATVpGqrZTry/OojjvFA1BFcerOvYTD04NVOzcJ5RU2ehLJxSmmq1dqEO0itKaU1CETA9a5npzimDzqEHzNdIps0s1QgjTaRNNLVCHS1MdqQaajvsAKsgzvOlcK+dQreqC9fPM/CP1okgbLjXPfXM/rVEYjSTXBih/B/fRaStRcn0qO5cHlVdsV7vdNN7yefxFXpJZKWp6WutcRKkNyKosTmKqXrldv3qD8R4iLYJY0zHBydIXOairZZvYyOdB8dx9VnWaBYzizPMaDp++hd1OprsYeCXORyc3Gv8AwL13tE5JIpUNilXQ7GHgc7t8nic7nSmZauiw0E5TA3MaCoSKtSAaIQKcEp2SnRV2BRGFrsU6KVWUcp6muAU4CoQeopwNMAp6mgZLHind30poFPFUEmXeE4xbb+Ncw/LzjnWws2sMv2qsGJEgKQdt9J5VhJrqaGQSD/HOsmbh+0d3RtwcT2Sqkz0peMMR7MAxsZPv0olYtCBCx/HSvLbOJuL94xvvNHcJ2wdBBE/lXNy8FJfAdPFx0H8exvgsUy6JrP8AD+04uLOs9JEz6UcwbFwCZH8eRrBPHKHxG+GSM1cSa00VM7wJodxriXdJoGdtBCiSPdWaxvakW1XEMHGQhXBUglG8JDKdiCZB8o2OirDDa9qUOK7jmJBnQh5SB5gq8zRnvxIEgFpgczG8CvODiEuYlrisMyMsPp47TZihP/CCV6+DWjHZDigxNzE466YS3Nq3O1u0oD3W9Scv9yqTKRsjXIqjwlbjBrt2VNwgraP/ANK2B4VP7Z9pvMxyq/FEizgWkIp1Ynt3iruEzX7NwKLq5XRgSO8UeG6oGxC6E9AN4FUQ1+IuKqlmIVRuToB76Adse0qYLDlyZcsERd5YmCYG8CT7qzXZvtY2JtYjBY1R3uVo0ZQ6lZPhcAqwOo0B1mNK834n2kuX2si4c5t+Mc5c76dcwP8Aeq1ZTZ7nwDFzaUMfEAM37JbWCesHb0PMVba4NdZrP9ksPkwwDTnJLPJ1LtqZ/a69NuUCLF8eBv8AcWdSv9Y28fsjX2uuulMSBsOYrFBF/LzoIeJliRoPl+lX8tq2GIA8RkySdfMk60CvL31zwwAOu3wrVghadmbNNqqClq7oOfvFSFup/j0ocuHdTuIGwA0qx9WLLqdPy90x8jRuKXUGM34EhxImNfjE/OrOGvSJj4/vrLYvjluxi1slT4gGk5QIJjSF8jRC92lBurasqXMSzD2UHVidqXLTyQyLfNmhN6dqivYmBVV+IhQObEwBzJ5+7nNVsZcOvIRtVRhboKU6VlfivFoBCmTWZxFx39tifKrePPMUNuXDXZ4fEorY4nE5nJ7jXuAaCqrNNSuKaFrdFJHPlJsiy0q619QYkUqLUitMvBm8wlvJaAlWgQyj5lZ1jyNZXieEQOSkgfhPL08qn4fcWUhvDoJk7etGsVds5IBB6TXJg3jla3s7E6zRrlRkCtcy1avWNdNqb3PWugpHKaK+WmlKtKorht1akA0VwKeKmW1XTYq9RVDFFOyV0JToqrLGhacDVzA4m2DFxMw57z7iCKJXcJhLgm27Wm6MZHwOvzpMsul00/3Hww6lakv2AlcAq3iOHFPvKw6qZ+VQqg5z8vyolJNbAOLi6Z22Tyq7awjOPZ94qoFA2M+6KtYbEkc6XO6tDcbV1ItYTBXEPhjedRz9dxWhscXvLbJKrMx7R09BvWVvcfC+EakcokTTeHcaW85tFu7uEEqrGM/kjfi8jXKzTjk7rq+h1sKePeN0FcbjFcliSrrEEnXMNmyzqAf41FZ7D8T+0e1fhluBlMGfDEZvL8U9Yohxbh10KGAYhYLMfZB5DM2h05a+7SsvxDGoXJSVYaSeu5Hp5n4VxK3epbo6qdrYF4a/eQtbQOxWUzKpMKpfLqOfi+dbjs1jLipawlsgq7rcusNyfbNsdAIWT6zFYG5xRidW1naSNesDc+ZrXfR7xC2WYXDGVgwM8tPloffFEtT5kVHs7YkJbL3WChRLMTAA6k1Wt8QF1D3ZyEjwFgAT0ORtSKxvHeK3LltsQ7FLNtosWdJvXWEW2fTkZb9kKee2Rfshdu31Kfe1d2Mx1GYDTWZ0Bo3Is9Jvdrmw1wW8ZbKAmBfQfZnbUrJZfMiYotxRRcsMUI8SHK4GdSGEiYnMh0kcxWAxHGLmEXJdvLibOxtgG4yCPuXdcw8mEcpWu8F4mcPBX7bht372jHDXCdZQQypPtCNN+smijJdpOOzZwzZQt7CsbLNPjhD4QW2ZchEc/C3mDleEs3e94N0dTpyAaYHvPyrSfSZgGsuxygJcjxDaVkqQYg6aAg7GOtAuyWKWdSAVbMYEsUiCNDJ/7nUUQHU9Gtcda1hVChjduiEZhAB5uJ1YCd+sa6Va4Xhmw9vKMuY6khs5ZjuxkTM1lOGcX7/FNfLRbsgLbBGbSYmBEDczy6VoeIdsPEVQagEGDsYBVpjYyRG9aMc1d0KnBtUmS4oM39axA6TFEeFW7YG4B9ZPwrIYy5fvOTmQ65gpg+FjIE7c+cAxvU9nFXrDjPYcJp49SuvMshgDzFNlxLktK5CYcKovU3ubi7YkbmgFzihwVx1u5nV4uIREx7NwETpBCnzmeoq7ge2NoxbfwPqAW2aDsG5n4ViPpA40ReDgE5SI6ZdiPepNDb02H3bq9wP2x40H4h3qklVAChuWm3pOtXuxfHnJdZEMSzO2ggTB66a+W9YXiXETcuZj5D4Ub7P4qMyKQC7atzAB3APnWeLevUhjS00z03hUu5uNqCYtyYhOsA7neieMBCGTEddvjWeu8RW1aWZJAGw1J8qntdpFCA3kzNy12B2gR/OupOOhW/mc7HNZNvoVrlxyfCs0xOHOx1EVcs8fmR4BKyFUHSdszGNfQR60PxnEHUCQzL94rrHmQNTWjDmely6eP9GXPhSmo3v4f2RY7DQjANBgwfPlrWa4XxQNnFw5SFciYGZlB8IkjnRrjuNyIcsExO41B2Kzo3KNaz/Z7D2r9+b0FV5HSTrAPTaax8dxTjNaH059DVwXDpw7y6nMPw69eUXFaA06eEbEg6E9RSrUL2WwTCWxDoeagtA8hNs/nSrlOcnvZ1OxiDuHcaBWVdrwJA2JKzAEnU9T7qOWjmEj+Veai82GcIMynQ6fe10kCem+tFRx6D3gWQNGAlSp6nam8NxuXB3WtUenkYc/CRyPUtmbUpTclVsHxq0yrmOViPcDyE+hFFFwtegxcRjyq4M488M4OpIrG1SW3V8YdY1ri4WdhR9oV2TKgtUhbq42GI5UzJUU7BeNorZKclian7qnCzV6itBD9UHNtekGrY4LmWUdWP4YIP5Vxc3Ux8fzq9hcXk8XhWOcR8YpOTJKKux+PHCTpoo3uBXbaZ2Qheu8esVWtBG8Knx9JGvuMGjHEu1oa21pblsEjWZgg8pFYfEIJyg/aDUZdRPUEbL6muTk9o5ruFNLmdKPs7F1s1NvhjMNCJ/DsakbhbomckLHMHUHyFDuAdoLTQt3QqupBmSPdpr/AAeT8b2gCoWMRm8InnqOY8R0kaU6XtFSg3Hn+wuHAVNJ/wAglLBa42vPd9/M/wA6jxtzKIvDMg0MQY5yNoIEf9tKm7P4Z3W7dZ1UEHOWIMAkZoA9o6QB1oHxNxcuAKtwL+H72Un2yZjMxk+i+88rvUtTvezrJR6LyNFwztSyQDcOIwjaXlYTctnyO7Eb85iPOgnbfhHdEXbLC5ZcZkuKZUrpMe8gRvQHF3lsOCLdydYbMQWjUmRoRyIjSrdjFpcESyq+r2yJAblcAPqNRqPOo227ZaW1IzP1lid963PYtrecJdYp4S7ONRAAhQvUk9RtQzG8Bs2LtkZ0ZmlmtglimkIrdSxjanrw24bvhXJbZjEGdCSQmbnAjn59Ktu+RfI2n9OJdZWusYtEizYBMb+0bk8xrM+UECDpMNh7t7LmLKoK6Wsvh6gow8agb65vKsHg+LYbCMBczO/RY8LzILTJgTrodaM2PpWuJItYZE39ticoHsqTpAnlJidI2pey3kHTfI2XGMEbFiFhs07iF65iCDAgDSsYl+7gw5VZFwHvrdtiBEaMwBADj9mOhq/iPpRt4mwVv2YEgEpdImIaQCuoHr0mst2n7X4e632SuNNGY5SCZkBQSIG25+dHZVUV+OYx7uEayCGCDPbIDS1sGYgmBkMiNwDGsVleCF1koDmbwDTy8RnYQOfKffRfh2PYFb7w6C5qGkFgxAbbkQSOX7rPDsSrMqlQFUvJWFLKzE6kb7gazsByqOdR8wVG2R5e5VdHgKfEPZ29kHnJH86nwFwn72VTGuo9ACN9xpVLinEGEW0kAEkgnSBIUKd40O8iorF24ICf8Xj9k5TsE5iByGsxzq9O1SJdPY9N4RYw1qLtwqp3O5BMCSIGs9dPQGid7txhfZtsDPXSfjvpXnB45cChGZmEDQAKBKxz30576eoJTAYrDusXVcwJKNkIIMTvbMxqQd9N9Qaarg9o7Avv83RW7a2dRcQAo3iIA8LaSI6n02rNcU4lnwQX7yEKQfa7s7E9d4+Fa7E4nD2hkD3Mp1yEI2nMKMo2zTqRsddqE3+z1m6jNaub6+LrroQJmROnOmPKpS7qq+fgIWFxW7ujzs71quw+GLPmI0EDYxH3jIOpjlQz+iFBWSTnmABrAJB94g6eVa3G43uMMtqzCwoBfSZOpzR6jYelKU3F3HmNcFJVLkR8V4kzXliAq6IPM7u2pA2056cucaWSwZneYO86gzpp+lCMNxPIQQO8uf4VOpEHcn4fpRqxir7eJkt6x7RU7EaRyBPXXaaJvXvKVv0AjHRtFUglwPGLPdmJjQ8jqYE0eFg0KweGa3Z+0VUnUPmVx6Df8Q105bV3hXaREJTEZmGwdSWZTMQ4jWNBI6c962cPx+hKE+XiYuJ9nOb1xfyKPH7AUmSFSMx6TI0APWZ5c6zqYYGchIMkyjFGAEQZHm1abjmJL3CQymyVACxJV5gknlv76yt+8LLjQnN91dgG3E+/b0rDxU7n3HsbcMHCC1Lcp3eKujFSzEjc5jqeZ3pVNxXgw75imcqYIIWdCoP6xSpKSCpkGD4i5UIWIXNJ2WSDMZj0Iqzi+Hi3bzo7MWIzEkMIbYkgdZ13Gby1oY7Frd1YQQqr4QFByiASOZgRPkKs8C4gyMIjIdCNNpmIOkiNNRS8ikt4dOgSIOF8Qa06sQQQZnTUcpkeY1r0/hnFluqNQG0kTzMxHXagJ4dYxuHGUizetqztCAAk5oDENAElTmjSs1hluZ1Nq6SQQdFy5SW8MqYEdTPOteOc8MlPHunzXj/aMuWEcyqWzR6opjerdi4tQ4PCQijNmIGp0mfMDan30CKWOwrs61KNs5iUoukEkKsNa63CQayj9oSCQuhG4OpjTUAH5etd4V24zEARM6ifkOutYnxEE9mbljb+JGlfhQHnUL2v2QKevHgV2lyYyKQST0028zyqxmkSRT4ZHIROEVyKPdUJ4xgL12FTRR15n0/fVLjnbk2rzIlsHITmmZaNGgaRB9TTk7al0BS2s7Hc+I7RpA1nc61lz58GVaJsbhx5Mb1QoznE+F3bb6rMDUx8vh+dUsFxrKWt3pVT7PRGk6xyGp0rU4/jWJVJdEYbyBBjaNNjrINZjHYqy6gd09s+RDjXnBymPTp6zlcceN9x0/M2Jzku8voMW7bW5Nwkq8hSNAf/ADGJ+7MaCJqpxjFSECxoddtPQztz99W07Mi7bGS7I1MEENA5gnwloBhZ12qtwvs73pPd+Px+E9VgSSvJZI1/aik6N7Q9S2ClniLdwq24RCPLNPMnyEmOmtVsNiLwuApmbXNMaHLPQfxPnRNOyuILjQjp0EGCFXYAbSdTNabhnY0iDdbvFPI8tfw7fKmw4ac5W7SEzzxiq5sySYXEXnUuokCBIGgJkyOVa3Admu8tOLhgtEaaCAI0G2hPPlWhw/CraRlRRG2g09OlWRarfHh8cfMxy4jI+Wx4d2kwTYfFBG1OkE81nQiSdP3Gt7w/gjYjA2zbdnLADQQLYnxjrMiSeZPmKs9q8N3nEsCsAsO9cmACQqjLJ0MAqY99aDgVk2rORZWGYEDTWd46EQffSMcFHI15P89TRkyXjT/PzYweH+jS6p7y4NBJM+nzimWuyb3ADEDUxtoDGY+/869Fx2LW2he4dB7ySdlUcyelA/qF7F63ZtWfu2RoSOrkbny2GunOjlgxvoLjxGRdTIYzh1u2wRLgdgx0Q5jbOYwBlBBYnXXQabEmIMFwK5feMhY76qF5wCDB5KRtuetbzCdkUthgukiBoNDMg6ef5UaXBKCCOUx7zMfGg9235jPeduR432t4a+HUL3ZVAYuanQn2DI0ggGOZHITQfA8QmVhizFQoUa+1sPcK954rgRftXLZibltrYJkwGn4awdN4HSvPvov7MWWL32XM1m8yKGggZQhVwOTAlvLUaaUMsD1IZHOtLYNxPC77wSsE5eUklo1zHUnn7oqrw3AAOyX1LTuQddCR8QQfl6H169hFJmNZB+G1AeK9mZY3LZggkga89Tt5/nT+xS7ye/mZu3vuvkVxwhLlpXI1AGse0RpqPPUEUJ4rxRbSsEtoD7IDA5zM/d2iOoij3fubAFsnLG50baSJ5RB15xQLB9mbl9wdcpOYtzO8nz/7jyqcRkycoL5lYccecn8jLm3i7pzIrkEEA5dMviLGTsdDy/SjfBDe+rXVvh3BEDJbS4RtpoJnX8Q51t8D2LRT9o9xhHsljlOgEkdfa+NHFwloJkCqE5qAAG/4o3HlzrJDHPmzY5wWyPnm/wATy3mYGSZM6yCQQd9R5j571sezfYRsTaS7ebwOMygbxP3mny29x2gaP6UOBWGwT3xbAuWsmVgIhO8grA0jxnT06VqcNl7tSgAVgGAGg8finT1p+PGlO3uKy5O53TC3vo1tjZjH6eVWcH2PVAQSxBMEdVKKD7wQSD51r2Wg+Nw+JuGLZFpev3j6nWPdWtRgt6MTnOW1g5+yy5Mon4mNfL11oLjexzKJUZmI13A+A57AetaI9nsSNRi7k+gj3AzStYjFWZkreHRxHwZdj8aVNxapw+lDsetP47MgnDXttluTBBzKZlI1zajUD060B47ahZVhpqDz0H5+VaHtN2j77ELZ7sW5gOQVJBYjdyBCjQnbzrJ3MZuhByycrHcrqA20AGBtXMyRWq48jcpNqmU//EF4aByByHSlVo9mXOuV9YPsMeXUCDSq9cQ9LOcUxa3BbAC21S2FIAUamM7SNWJYzrMChyg2zo4BHIGd+YO21GLPBrN61mbEd1cAY5WWUIAGQd4D4SfFIgnaAaFNhQCVVRcCkjOoc5x+LoIGuwInUb1G7BQWs4g3E8N0KREjaREEncEiTt8K9E4D2Nt3MKgm0xJ+1ynMxQBlTx5mysJnQwQYryjDjM4CrAMAAkSdgddATJn0rU8O4g9pUawzZx7SkgIwDDIABuDA0O5+SozWGXiBONnpPCOBHB4fKXNwySWM8+QH8dNYmhmN4ncMyivaMgq4geoaZjyg0f4Vj8Resqe7TOdy2aBPi1AA1AIEAnXSRrFXtFwjFPaZUyMY0AUKDptv1863rJUO4qEdlcrZke0ly1dtF7Jy3E3t7MuhnLA8Q8x8qwK8RcsMoEneNNep00NarifAriYW7dZijWi32cbRH3tDzPwqle4A31g28+du67wwIfRc2WDoTAmeQrJk/wDJvJGmEdKpG3+jzAs1s3XEmIUAiYiYgxBP86A8d4lifrj5gbKkeEFhIUiIa3mIG2w8jzp1zjOLw4WwqdxKrltr7bA+zmZYbPtznXYVbwPZzHX76FkYJcUFrvLIRoSZktoNj8qFybiscVyAcE5OTM/xHhV5nUoxu2znhlH4R49WjYHXXahdrEPsjMoU5gJhRA9rfQkTt5169g+GXOH2LpJDmGCFlIBn2VndYliRqD86H476OLOGwtwvdtsQwbOyEEJsVC5jJbyHoKuWNJbBJUDeCdn8RetFLwuJlACq+g1lhpuQD19Bsat4b6OdSbjSTy5AECR8Rv51rezl4uGGUqFW2AGnN9+Zk7TIHpRjuKdDFiVSa3Ak51pXIzXDuydm1bNvLKspUjqGmfzoL9GfBEspiigMHE3Lak6nJaMLr6sa9AXD61mvo/tzhrun+t4kf9U/vp+pWqFqDpoL91XTbq6MN60jh6LtAeyKHd10W6uGxSFir7QrszC2x3nH36WMKAPIvE/K6a14tCsp2PTveLcTuDUKyWgfQlT/APirbmxQqYcoMGXsArMrMJKGV8iREx1ip+7q13NLuavWB2bKnd0u6q4LVd7mp2hOzKiWtRWN+jWyO6xYHLGXh7vDFb5bWtYT6Mv67iVv8GMb5m4P/wBap5N0EsezNUbVRYnCllIGk/lzombNN7mj7QX2QGvcNlQgGmzHy5+8n8zVyzaygAchV3ua73NU8hfZsqlv4muH0+dWjZrndVNaL0MB9pcF3uDxFsDVrTx6hSR8wKodhMb3/DrD7kLkPrbOUfIKffWr7msH9DaH6hcBOq4i4Mv4fDbkfGarXvYWjumv7mu91VruaXdVesHsyp3dNbCg7iavBDXcpqdoX2RjB2DD32usJzq6kH9qII9IoV2z7MW8HYW7btiTcC8iBKmNDpAiRXpKg9azf0lJPDLpMnIUb4OF/JjS3VUkOheq2eU/+Md8xMyZ0J56fe6UqE4rAOG9icwVpnkyhhPnrSrP2SfQ1amegdhuzC3sFnFq1cz9+PtsxTMrWwmYKQcuh0HNZkbVqOA/R9h7Ftw0G5cbMXX7PuiAQvciSUAnYlvPTSvPuzHGbKYdbbtDAnqRqf4HqaMpxG0xgHWY6R5meVaIrAopuaRz8mfIpNKFmmu/R/hFS8bly4wuIA7ObZYZPZcEIIKgRA08piBHBew2DYN3V9mKx4gpUZgwZiA5IbkIEfeHpQxGLtpuR5R+dDr/ABq2ORgR5zM9NhApWX3ePOV/Jv8AiyQzZJf4ep69gSi21VSMokDUbAmrAur1HxFePYXH22BEbakjU666qNRVm5dQKGAkTqREDzJOg51Sz8L/APfoR5Mt/B6hT6VFAw+IK6AqswdCxyyT57fCm9l8Pb+u4x2/rLeHsKCY2csHgeahB8ayvGsfbu2Gtr9+ADzAzDULE69ad9eTvTsc4QeESTlAJ8UbUmWfDF/Fa/YfGc63j6nsGJwCtcZ2NtpPhVihKhoDnM2bSAfAIBk7HWia30GgZQBsARoPLWvE7vF1UsZGUREjw+JoUSOcT79K7a4qmYbkFQNFnURrmHh6zVR4rC/Hn4eoLlkr4fU9f41h0v4e7aLJLoQpJEB4lG35MAfdUnDsfbe1bfMoLIrRIkSoJ+BNeNHjNs3DlkwGCqustHhMECZPuG9U7nGVtgB/CpJkCGymSd+csSNTEDzmpLiMf+Nv5FxlNrdep7g+LtrfHjQZrbD2l1IdY56nxNVv6wv4l/vD99eD2ePI1yQVOmh5Kd/EfuiVG9G+FX++AKL4PZDNux65dzpr8Z6UzFkhkdbr5Azyygro9fS+sjxLuOYrJfRjfBwdwkjXF4k7jncoIcJlBJGiiTpyGs0D+j2znwQbrcuH/FWx4VdWJjxbcXLSeyd6PxD4ilnXqPiKwtvCeXyq5aw/l8qF4UuoUeJvoa0MOo+NI3FAkkQNTryGp+VZ21Z8hQ3tlxIYbAXnMSVKL5vc8I+AJP8AZpbjXUdHJfQp/Q4/eWsZfO93Eyf7uf8AO6a9AJHUV5x9Edv/AOGz1vXflkH5AVsilDQblTCZjrXNOoobkrmSpQOtBOR1FdkdRQru/KmMnlV0TWGMw6j415p9GuIA4txa3O90uNd4vXAT/jFakXEZ2QFSyxmUEErO0jlXjfY/io/pq4fu33vKP7TFk+age+rpbbk17PbkfQhcdR8RTWuKN2HxFZC7Y8qrHDeVOWFPqZXxVdDbLeU7Mp94p3eL1HxFYM4Xyphwp6VfYLxK98/4m9NwdR8RXO8HUfEVgfqp6Vz6p5VfYLxK98/4noAuDqPiK88+j7ECxxLieEJAHem8gnSCxmP7Ny38Kd9V8qxN5xb44B/tFVT6tbEfMLQyxKNbjIcTrvbkrPc2vr+IfGmm8Oo+NYA4XyphwvlTOwXiK988j0MP51ya87FjpTP6UFhht4gdT5bhTtNLyQjjjqsPHxOuVUejk0D7dEHhmK8rROn7JDfpWKw/HO+aCwLRIA+8PMxofz1pmIxa3rF1CYzIyxMkE5l2nxCRuNNQOlLhPE4puVDHlkp0o7Hld+8cx1Px8q7R272fymD3akAStzNnBge1poTvHKee9Ks/bQ8TVZsx9B+IXVsZYH9m5/2qW59Hq2hB4hhEI057cxBaTNBQ7d0puoGJABMB9dTJkiD7O591XU7Si3aC27NoEz4glse+BM1PdJS+J+gl8bhXJX8zuM7JoQCeJ2vCIlLVxh6yhqmnY+2viGMuP528LcUnyzM4pt3jl50yG4Y8ltr/AO1B+dFuyTu+MsI5d1ZxmVmYqRB3UaEbb9KpcKoqr9BT47HaSiVf6NYL4e/IOis6pInpN315UM4hgHCH+uIBAYBtC3U/ZHTTaa9Ds8fMLKWJ87a6egy1DxxFZLb21AzLcYooYiUcK7gZpIgjTqTFF+mqG+wj9TUr0Rs89YX+4jJ9kXMSSWmFDTqCw02I61AMLczKFCiI2Qx7BmQTruRPnWpxvCLwFu33fjZvCgHjAzScy5zlgToYjntXLuAuWi7hUYKwGZXRwpJAAcITlmNJ01qlwcegD47Lz0+hlsNg7wU5hqCJkFtTIDan11qXC8PuG4ZtkzMmT4tZzanbnGk1p7GBuHxMAEcSGLW1WCzhYZ2AnMraTOh5UU4Vw24Ljl0y5QurFVWGErDzlII2gmRRLg1J1sLl7QypXXoY36uzWXRUGaVLDuiCwUNqHz6Bf1HSh97CusB7a6wQMhY7HY5/DXo93Cd1eEW8zZCvdyPEGBOYNMHTWRO1UBgc6s9rKQIBaVVF0iM7ECSOXkaZ7iooFe05utvQwYtOWlLahR92GUZZkAgOM0RzrTcB4YzIoIVCGjKFcFNpOYs6z7t6N2+EFbkugGYDJBVlYTHhZdD00NXzgGtjMUygeEzAkgxoJloIOopkOAi/iFy9q5Far0J14Iptm0bt0KylCAV1U6GTlmTJ1oP2HwP+iCHu2h3lwBFIIENE6iZMUVw3Fcm0GfxKG+EjSucJ4sVwdp8loF3vzFq2B4XWNAI5nWnvg4pqKXqyQ9paoNvpXQu/VW/3i8P+X/kpCxcG2KvfC3/lqBsezpItjW4AGELJyiLYUfGnLh7pgBdTsuZc5H7KE5j7hryqe54+v8v7g/qMn8Kv5f0Tlbn+9Xv+n/loN2l7NHGWQlzFXiEJdQchBfKQJ0EbkT51fs2LjRAEsJVSyhmHUITmPw1puHZ3aFEmJOogDqxJhR5mrXB4lv8A7f3K/U8m23oA/ozvOMEyJduWwt19MtttSFJIJWtWt28P9Zc+tu1/lFZjgmEawLpAU22ueFkZXXY+EsjGDA2OtHLaXCAYQBtRmdVJHUBiCROk7VUeExtW/wCX9xk/aM1Nxr0Jrr3j/rVweioKWa7/AL1c/up+6a5hg0X1ZTnVFhY1DG7aGg9Gj31DctXACfCQvtZXViv/ABBSSOlT3LF+N/cF+0ciV16COEuGZxl8z6R8BFSW7N0f63dPqB++oMOXdSwACgxmZlVZiYliATHIU+4LgYKV1aMsEEMDsVYGCOUzU9xxX/b+5S9pTq69BYfhrrce4uJfNcy5/ApnKIXQ7QNJ515j2W7I58fdC3mUYW5IuBAcxW5poSI9k16Zc7wBSQRmjKPvGdiF9qD1ignAOFXbdzEtlWcxLKtxHZQCT4kViyxuZ2nWKnumNNJdfNjF7RyOMnXKugb+q3f95fb/AGa/HfeovqV7X/SzB/8AKWR6HNUP149aJtj+7w9khUJc3JLKrE5WAHtA8qJ8DBeP1f3Ew9parb6eXnX+yonD7vPEuf7Ij4TTzg7sf/Mf9JZ/OrPD8eLzi26IM0gOqhGUhSQfDAI01BG01Vwdt7klRoN2JCqJ5FmIE+VD7njXO1839w/f260q78iS1h7gEG8G8zaX9GFcOHuz/XJ/yh/mp+ItMkZhodjIIPmGBg1IMFc2yjN+DOof+5Mz5RNT3bH4v6v7jPe58tPoQmxcnS7b/wCV/wD3WBfgzYjjLkXVFyyUct3c2/AEAWA8zsD763tlHdoUEkanWABzLEwAPWgXAMC9t8ReOUrcuQHV0uDdjlJQmD5E+6o+Gimlfqwo8a9MpUGlw17/AGlk/wDpsPyanPhbxGj2h/6bn9amtWrjbARAMmFEHbxEga9KkxtsoEMDVFJh1JzEnYAkkaDao+GjdW/qylxe16fQD4nAXyp+0tMeX2ZDDTkeR/iaxvHuHnw96bjESQVKmTAmSy6aQPdz3r0kYS5MQM34MyF/TJmzT5RNCcZgluMCQZHqP1pMuCi90/VsZDjtPOJ57hHgnJbuSY5oQeky0N19RTr2Ou+KGuKDqyhUA/w3ANz0rb4PhyruNQecfpTcZw9GS4TA0JGwGkmJPKlrgE1YX6irrSvqA+FWLpsqVVCDOrLYDHUySGuTvNKuYS6jIDDDTbXlpyNKsT4ON8jpR4nDSv8AkGXnLQJOg8/1J/SoFjpVo2h505QBvM+4D512Gup5zWkiEJHLetf2SRRjbJkTnGxWNjWdu2/CDsJ0Gs+6iHCuI5LyOg8SRE7SJ3imRhs19BDn3oyfJPcLvxK3oRhrZ/t3v0u1NguKPce665UNvDXVQLAFvaAo5GSTOpnWaEqukTPKurfNvNkC+NGQ8tGjUeelPyY1pM2HO1Jbk3DlVcJeFxnUTaRmRQ5yO7FlhmXwlkUEz5RrUPC7mHXEEo+JuFluK1sWbfjUo2YE9+dB7UxplnlVPDYw2y3ssGXK6NqrKYMGDI1AIIIIIBFTWsYoDdzZFsuCrPmuOchHiVCxhQRoYEkSJgmsbg26Rvx5oqKcugUx57zB4UMRAszG+pu3QTy3gfCqfGMYQmFCnRbL5Y21v3gQB/ZHwp1y8SltBoLa5BBOozM+s+bGqmNDOEEaW0ygzyzu8mecufhT3jlFJ9TL20ZOXg0l/H2DfDcRrhJMnub3vh8RpvtvQ+5ds/VcMrvcUMrXCEtoyljduKzZmuqZhFERoAOtDU4qytaMKe5VlXfUOXJn/mH4CnYXGxaW3cQXkBJVTKshIGYo66wYEgyNBSJNvf8AOpqi4JU+v9fY0GCx9oWotm847+0QWVVVGOYQCtxvaA2j7nlVXjnGw2KvZjqLtwegVyAAOkCh+I4gxVBbti3btuHCiTLj7zsxljAgbADaJ1HYy6bl13JHjdmIHViSQNZ3NMjOcXYmcMc46fzqGDxBcuaYFWsLf/0DDTHt3x/it/vrPAjKVPPnG3p1qazxVhZt2ohUZzMSZfLvr+zy6055blFsRHDFY5xXU1/Dn+xtf/dr/wC1aqtiicXmJ1N6f8dCcLx1lVVhQFui7JDEyABGnpVnDYsG7mJUnNmiYE5p9aOMlbYE1Siv2L2JvlsWzTr3x5xs/L+OVEcZ3YS/mZlBxTg5EVpCSUBllgSWPu8qrlJuZ4QEtm12kmYjf51cugqztcKMtw5mthcozEkgggyGGY6+ZoJT5DYQ2k/FgThDWLbYpbZvOWt5mBtoFEEFWLC6TCsZmOfnVy9ftOQLxuWriqiHwhl8CgAlSQymAJ3qjxPEi1dZEthFuoC7Zi7sVOiFidEEAwAJIE7aPw+MNwKLlhbjhQoYMyswGgDQYMCBO8DU0MHv+f8AReXS6W3JeNff8YUW41tb5LhpwqBHURmtm9aQbgGQAVM6gih/Bbv2w80uAjy7p5FdxBvy65LYDWxbyBlARFdbgyyxMyvMmcxqnw+6yPIADAMCGkRmRhrHkeXlTItaWvzkLmqnF70vuElsDurffOQIJRFUEhWb2mJZRJI8zAHlRTBhA2EyZoF257Y3M25EDQDXbXnQK1xkZFW5bD5BCnMy+EEkK3IxJgxPKaJWeK5ghCQLbZ7cCAsxKCCdDAOuszrrQz1fyHi0L08b2a+w7ha/aXLjF8wt3GziGOYiMwBjxAFufLyoN2fSzaclLl8sLun2SAyCNAvfEwZ57zT2xLWmDo8lZIkgzpqrdQRpHnVPhXGwPtLdhLdwsTmz3GCt1VGJAPSZiqaeouLjoa5U/wA5dSzxBx3rwCoDtCndRmMKehG1EL2NVMJh81tHk3vaLiPGNsjL86APc85pY/ima0lsjS2Wjqc5BM/CtEuS8vsZsfOXn90zQcO4gtwtbVFtMyPluIXJ0RmKHOWhSFI8JB15iRT2xdoYexnZwCrt4EVgWNxlJkuusIo22isvguJGyyuFkidDsZUqQfKCamwPHUCd1cRXUGQpzAqxEEq42BgSDI0FKdX+efiaIPu7891y26Pp8zVYfH22tFbZuMe8tlc1sAK5zACQ7atG3PL5Vy9fsXHZu8NtiSTIzoGJkwwOYCTzU++s9d4xmCrbAtKrZgFJJL7BmYmSRy2jWBrUz8WRjmewjOdSwZ1UtzJQGNTuARNV2XVf6D7dVpdevp1DnEi62mz6s19u8I5kKrLtyOZmFZrsSsfWPwut3MJmAqMyk+YYLvUr8cabpYBxc1ZCSokeyVKkFCNQCCNNNqiwfEl7nLZti0H1chi7NBmCzGQJAOg1gTNVodpEeWLi5J/L88evzCnGMWSLKnZbKQPMySfXYe4U69fYPhimrd3aKiJkh2IEeooTiMYz5Zjwqqj0XQH1qQ8aMIMoD24yXASGADFgN8pgnpNP00kjNquT38PQLLesu+ZLjWmJzAOoZQ0yPtE1ieZWoL5cXHDxnDNm29qTO3nVf+lLZOb6uufcwzZJ692GiPKQKq3cUzsWYksxJJII1Jk7CPhUjEk57bc/K/z6BBrhpmIxDC050PhbQgHl0INU+/blB9CKhxuIYW2mBII1Bn3GIqOkgE5OSZmrYIG5/j30qmW4I9k12sOx0m2MS5P86s4eGOo+G/xrtKrjzQGXZM5dtgOQNNfM/rVvD4MAzJJFKlTscU5OzLlk1FFya4yg0qVajKN7sDb9K6V86VKqJbI+9/OnFtxXKVRh0Q27KloyjT3/ACq0LJP3jB5DSlSpaiqJkk0yteYKNBzjeqo1kaCPnSpVmvvUaYfDY2DmiT/E7dKZSpUD5jR67U+1eIOhiP4mlSomCWv6Zuqwhh/dH571at9pmEZkVmIJJOYbTyBpUqjZElQHv8Ra44d9RPsjQRzX3zW/D5EJWQABABjT3ClSoeY/lyILeN7yZGwHOd9Kr4zDKWHI5SZGn3TvprtXaVWhct42zOYXFkgnYho92+3rUuD4m4nWYI6c58vKlSokxbSTZDxXiUl1KxpMgxsJ6VT4dfAgRvIOvpr66/Ku0qmp2GoLsy0+IBE5eg39NdvOq1y5JYmfD5+YFcpUTk20mCopXX5yLIgqOUifTeqBAjbnHodNR8aVKizckDi5sQvxIj2dNDEyauYe9mgbSBrvv+dKlQY5OxuSK02Q424yiM0g6bAHfkanwXsx0pUqam+0Ey/9VkwY0xmJmCRFKlTxJEbxnKdfP+VTNaHn8THwJpUqUt7sOe1UU8bb0B69NP51Gbew6jXz1O9KlSJc2Pi3pQu6pUqVBRLZ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1038" name="Picture 14" descr="https://encrypted-tbn2.gstatic.com/images?q=tbn:ANd9GcSnZT27zWiuiLwVrt6eEYdRcbCAxozdH09EaZ3H6jVRY4cqME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40" y="5210174"/>
            <a:ext cx="267436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92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90625"/>
          </a:xfrm>
        </p:spPr>
        <p:txBody>
          <a:bodyPr lIns="90000" tIns="46800" rIns="90000" bIns="46800">
            <a:normAutofit/>
          </a:bodyPr>
          <a:lstStyle/>
          <a:p>
            <a:pPr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u="sng" dirty="0">
                <a:ea typeface="ＭＳ Ｐゴシック" pitchFamily="34" charset="-128"/>
              </a:rPr>
              <a:t>General grid/block specification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91600" cy="5157787"/>
          </a:xfrm>
        </p:spPr>
        <p:txBody>
          <a:bodyPr lIns="90000" tIns="46800" rIns="90000" bIns="46800"/>
          <a:lstStyle/>
          <a:p>
            <a:pPr marL="457200" indent="-457200" defTabSz="449263" eaLnBrk="1" hangingPunct="1">
              <a:spcBef>
                <a:spcPts val="225"/>
              </a:spcBef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endParaRPr lang="en-US" sz="900" dirty="0">
              <a:latin typeface="Calibri Light" panose="020F0302020204030204" pitchFamily="34" charset="0"/>
              <a:ea typeface="ＭＳ Ｐゴシック" pitchFamily="34" charset="-128"/>
            </a:endParaRPr>
          </a:p>
          <a:p>
            <a:pPr marL="457200" indent="-457200" defTabSz="449263" eaLnBrk="1" hangingPunct="1">
              <a:spcBef>
                <a:spcPts val="525"/>
              </a:spcBef>
              <a:buClr>
                <a:srgbClr val="3333CC"/>
              </a:buClr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>
                <a:solidFill>
                  <a:srgbClr val="3333CC"/>
                </a:solidFill>
                <a:latin typeface="Calibri Light" panose="020F0302020204030204" pitchFamily="34" charset="0"/>
                <a:ea typeface="ＭＳ Ｐゴシック" pitchFamily="34" charset="-128"/>
              </a:rPr>
              <a:t>__global__ 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void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KernelFunc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(...);</a:t>
            </a:r>
          </a:p>
          <a:p>
            <a:pPr marL="457200" indent="-457200" defTabSz="449263" eaLnBrk="1" hangingPunct="1">
              <a:spcBef>
                <a:spcPts val="525"/>
              </a:spcBef>
              <a:buClr>
                <a:srgbClr val="3333CC"/>
              </a:buClr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>
                <a:solidFill>
                  <a:srgbClr val="3333CC"/>
                </a:solidFill>
                <a:latin typeface="Calibri Light" panose="020F0302020204030204" pitchFamily="34" charset="0"/>
                <a:ea typeface="ＭＳ Ｐゴシック" pitchFamily="34" charset="-128"/>
              </a:rPr>
              <a:t>dim3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 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DimGrid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(100, 50);    // 5000 thread blocks </a:t>
            </a:r>
          </a:p>
          <a:p>
            <a:pPr marL="457200" indent="-457200" defTabSz="449263" eaLnBrk="1" hangingPunct="1">
              <a:spcBef>
                <a:spcPts val="525"/>
              </a:spcBef>
              <a:buClr>
                <a:srgbClr val="3333CC"/>
              </a:buClr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>
                <a:solidFill>
                  <a:srgbClr val="3333CC"/>
                </a:solidFill>
                <a:latin typeface="Calibri Light" panose="020F0302020204030204" pitchFamily="34" charset="0"/>
                <a:ea typeface="ＭＳ Ｐゴシック" pitchFamily="34" charset="-128"/>
              </a:rPr>
              <a:t>dim3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 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DimBlock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(4, 8, 8);   // 256 threads per block </a:t>
            </a:r>
          </a:p>
          <a:p>
            <a:pPr marL="457200" indent="-457200" defTabSz="449263" eaLnBrk="1" hangingPunct="1">
              <a:spcBef>
                <a:spcPts val="525"/>
              </a:spcBef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size_t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SharedMemBytes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= 64; // 64 bytes of shared memory</a:t>
            </a:r>
          </a:p>
          <a:p>
            <a:pPr marL="457200" indent="-457200" defTabSz="449263" eaLnBrk="1" hangingPunct="1">
              <a:spcBef>
                <a:spcPts val="525"/>
              </a:spcBef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KernelFunc</a:t>
            </a:r>
            <a:r>
              <a:rPr lang="en-US" sz="2000" dirty="0">
                <a:solidFill>
                  <a:srgbClr val="3333CC"/>
                </a:solidFill>
                <a:latin typeface="Calibri Light" panose="020F0302020204030204" pitchFamily="34" charset="0"/>
                <a:ea typeface="ＭＳ Ｐゴシック" pitchFamily="34" charset="-128"/>
              </a:rPr>
              <a:t>&lt;&lt;&lt;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DimGrid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DimBlock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ＭＳ Ｐゴシック" pitchFamily="34" charset="-128"/>
              </a:rPr>
              <a:t>SharedMemBytes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Calibri Light" panose="020F0302020204030204" pitchFamily="34" charset="0"/>
                <a:ea typeface="ＭＳ Ｐゴシック" pitchFamily="34" charset="-128"/>
              </a:rPr>
              <a:t>&gt;&gt;&gt;</a:t>
            </a:r>
            <a:r>
              <a:rPr lang="en-US" sz="2000" dirty="0">
                <a:latin typeface="Calibri Light" panose="020F0302020204030204" pitchFamily="34" charset="0"/>
                <a:ea typeface="ＭＳ Ｐゴシック" pitchFamily="34" charset="-128"/>
              </a:rPr>
              <a:t>(...);</a:t>
            </a:r>
          </a:p>
          <a:p>
            <a:pPr marL="457200" indent="-457200" defTabSz="449263" eaLnBrk="1" hangingPunct="1">
              <a:spcBef>
                <a:spcPts val="525"/>
              </a:spcBef>
              <a:buFont typeface="Courier New" pitchFamily="49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endParaRPr lang="en-US" sz="2000" dirty="0">
              <a:latin typeface="Calibri Light" panose="020F0302020204030204" pitchFamily="34" charset="0"/>
              <a:ea typeface="ＭＳ Ｐゴシック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431268"/>
            <a:ext cx="554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Obtaining thread ID: </a:t>
            </a:r>
            <a:r>
              <a:rPr lang="en-US" dirty="0" err="1">
                <a:latin typeface="Calibri Light" panose="020F0302020204030204" pitchFamily="34" charset="0"/>
              </a:rPr>
              <a:t>threadIDx.x</a:t>
            </a:r>
            <a:r>
              <a:rPr lang="en-US" dirty="0">
                <a:latin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</a:rPr>
              <a:t>threadIdx.y</a:t>
            </a:r>
            <a:r>
              <a:rPr lang="en-US" dirty="0">
                <a:latin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</a:rPr>
              <a:t>threadIdx.z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886200"/>
            <a:ext cx="399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Obtaining block ID: </a:t>
            </a:r>
            <a:r>
              <a:rPr lang="en-US" dirty="0" err="1">
                <a:latin typeface="Calibri Light" panose="020F0302020204030204" pitchFamily="34" charset="0"/>
              </a:rPr>
              <a:t>blockIdx.x</a:t>
            </a:r>
            <a:r>
              <a:rPr lang="en-US" dirty="0">
                <a:latin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</a:rPr>
              <a:t>blockIdx.y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064" y="4953000"/>
            <a:ext cx="5695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Obtaining dimensions of grid and block: </a:t>
            </a:r>
            <a:r>
              <a:rPr lang="en-US" dirty="0" err="1">
                <a:latin typeface="Calibri Light" panose="020F0302020204030204" pitchFamily="34" charset="0"/>
              </a:rPr>
              <a:t>gridDim</a:t>
            </a:r>
            <a:r>
              <a:rPr lang="en-US" dirty="0">
                <a:latin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</a:rPr>
              <a:t>blockDim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05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EF188C-97EA-1818-80A5-0F37DDD0A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63C773-4B2A-3E3B-9F3D-2E0DD1873910}"/>
              </a:ext>
            </a:extLst>
          </p:cNvPr>
          <p:cNvSpPr/>
          <p:nvPr/>
        </p:nvSpPr>
        <p:spPr>
          <a:xfrm>
            <a:off x="457200" y="1607186"/>
            <a:ext cx="7772400" cy="4869814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Slide Number Placeholder 1">
            <a:extLst>
              <a:ext uri="{FF2B5EF4-FFF2-40B4-BE49-F238E27FC236}">
                <a16:creationId xmlns:a16="http://schemas.microsoft.com/office/drawing/2014/main" id="{3BC96536-87A3-40FB-9DC8-E50A1E4101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56B4834E-F6FA-4402-AF68-9D8FA30209DA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68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6B388-7D37-A265-A1FE-2493050796E1}"/>
              </a:ext>
            </a:extLst>
          </p:cNvPr>
          <p:cNvSpPr/>
          <p:nvPr/>
        </p:nvSpPr>
        <p:spPr>
          <a:xfrm>
            <a:off x="457200" y="381000"/>
            <a:ext cx="7772400" cy="1066800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442261-5588-3C7D-3BF2-11E2AB2795B0}"/>
              </a:ext>
            </a:extLst>
          </p:cNvPr>
          <p:cNvSpPr txBox="1"/>
          <p:nvPr/>
        </p:nvSpPr>
        <p:spPr>
          <a:xfrm>
            <a:off x="5801955" y="844034"/>
            <a:ext cx="199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Executed on device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76792-EE5C-952D-696D-08E62E4BDB61}"/>
              </a:ext>
            </a:extLst>
          </p:cNvPr>
          <p:cNvSpPr txBox="1"/>
          <p:nvPr/>
        </p:nvSpPr>
        <p:spPr>
          <a:xfrm>
            <a:off x="5823291" y="3352799"/>
            <a:ext cx="179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Executed on host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E2ED7-4B20-6B99-FB33-C323EDC61D9E}"/>
              </a:ext>
            </a:extLst>
          </p:cNvPr>
          <p:cNvSpPr txBox="1"/>
          <p:nvPr/>
        </p:nvSpPr>
        <p:spPr>
          <a:xfrm>
            <a:off x="457200" y="120361"/>
            <a:ext cx="7467600" cy="657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N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256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__global__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vecAdd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*A,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*B,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*C) { 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threadIdx.x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 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= A[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 + B[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]; 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main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argv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) {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size = N *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sizeof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 *a,*b,*c,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*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     </a:t>
            </a:r>
          </a:p>
          <a:p>
            <a:pPr>
              <a:lnSpc>
                <a:spcPts val="1425"/>
              </a:lnSpc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cudaMalloc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**)&amp;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size 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a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 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b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</a:t>
            </a: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 = (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*)malloc(size);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cudaMemcpy(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a, 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cudaMemcpyHostToDevice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cudaMemcpy(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b, 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cudaMemcpyHostToDevice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vecAdd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&lt;&lt;&lt;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N&gt;&gt;&gt;(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cudaDeviceSynchronize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cudaMemcpy( &amp;c,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,size,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cudaMemcpyDeviceToHost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devB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cudaFree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 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devC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free( a ); free( b ); free( c );</a:t>
            </a:r>
          </a:p>
          <a:p>
            <a:pPr>
              <a:lnSpc>
                <a:spcPts val="1425"/>
              </a:lnSpc>
              <a:buNone/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80690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3931F9-6B9D-5C74-B6EE-080B92483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C7FF-5F8A-A597-62CC-44AEC250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Organization of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96DF8-93D1-9FF0-CAAD-907B16868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" y="1143000"/>
            <a:ext cx="455295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Even on multicore processors</a:t>
            </a:r>
          </a:p>
          <a:p>
            <a:pPr lvl="1"/>
            <a:r>
              <a:rPr lang="en-US" dirty="0"/>
              <a:t>threads are organized physically in a hierarchy</a:t>
            </a:r>
          </a:p>
          <a:p>
            <a:pPr lvl="1"/>
            <a:r>
              <a:rPr lang="en-US" dirty="0"/>
              <a:t>storage is associated with multiple levels of this hierarchy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threads in same chip can share L2 or L3 cache</a:t>
            </a:r>
          </a:p>
          <a:p>
            <a:r>
              <a:rPr lang="en-US" dirty="0"/>
              <a:t>Difference</a:t>
            </a:r>
          </a:p>
          <a:p>
            <a:pPr lvl="1"/>
            <a:r>
              <a:rPr lang="en-US" dirty="0"/>
              <a:t>data is automatically moved by hardware from one cache to another </a:t>
            </a:r>
          </a:p>
          <a:p>
            <a:pPr lvl="1"/>
            <a:r>
              <a:rPr lang="en-US" dirty="0"/>
              <a:t>so association between threads and cache does not have to be exposed to programming model</a:t>
            </a:r>
          </a:p>
          <a:p>
            <a:r>
              <a:rPr lang="en-US" dirty="0"/>
              <a:t>Exposed memory hierarchy of GPU</a:t>
            </a:r>
          </a:p>
          <a:p>
            <a:pPr lvl="1"/>
            <a:r>
              <a:rPr lang="en-US" dirty="0"/>
              <a:t>data movement must be orchestrated by programmer</a:t>
            </a:r>
          </a:p>
          <a:p>
            <a:pPr lvl="1"/>
            <a:r>
              <a:rPr lang="en-US" dirty="0"/>
              <a:t>so association between threads and storage is exposed to programming model</a:t>
            </a:r>
          </a:p>
        </p:txBody>
      </p:sp>
      <p:pic>
        <p:nvPicPr>
          <p:cNvPr id="7172" name="Picture 4" descr="AMD Barcelona Architecture">
            <a:extLst>
              <a:ext uri="{FF2B5EF4-FFF2-40B4-BE49-F238E27FC236}">
                <a16:creationId xmlns:a16="http://schemas.microsoft.com/office/drawing/2014/main" id="{06F0C4B5-B56D-8D03-8489-5145B66F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06" y="1371600"/>
            <a:ext cx="176049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ages.anandtech.com/reviews/linux/sunfirev40z/Opteron.gif">
            <a:extLst>
              <a:ext uri="{FF2B5EF4-FFF2-40B4-BE49-F238E27FC236}">
                <a16:creationId xmlns:a16="http://schemas.microsoft.com/office/drawing/2014/main" id="{6D9D6CDC-DB3E-B1BF-8198-BA300E33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81400"/>
            <a:ext cx="4286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7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672AC1-AB35-40C7-1557-CA3B2555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22141-1586-C2B5-479D-F00E9B74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8064500" cy="4398818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EEFDDB6-24AD-6C4B-A07D-E05A1B5F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06" y="152400"/>
            <a:ext cx="9144000" cy="770332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Seymour Cray’s view</a:t>
            </a:r>
            <a:br>
              <a:rPr lang="en-GB" sz="3600" dirty="0">
                <a:solidFill>
                  <a:srgbClr val="FF0000"/>
                </a:solidFill>
              </a:rPr>
            </a:br>
            <a:r>
              <a:rPr lang="en-GB" sz="3600" dirty="0">
                <a:solidFill>
                  <a:srgbClr val="FF0000"/>
                </a:solidFill>
              </a:rPr>
              <a:t>(courtesy Sid Chatterjee)</a:t>
            </a:r>
          </a:p>
        </p:txBody>
      </p:sp>
    </p:spTree>
    <p:extLst>
      <p:ext uri="{BB962C8B-B14F-4D97-AF65-F5344CB8AC3E}">
        <p14:creationId xmlns:p14="http://schemas.microsoft.com/office/powerpoint/2010/main" val="31757697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096852" y="2678486"/>
            <a:ext cx="3894748" cy="146584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200" y="266700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Block has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id, per-block shared memory</a:t>
            </a:r>
            <a:r>
              <a:rPr lang="en-US" dirty="0">
                <a:latin typeface="Calibri Light" panose="020F0302020204030204" pitchFamily="34" charset="0"/>
              </a:rPr>
              <a:t>.</a:t>
            </a:r>
          </a:p>
          <a:p>
            <a:r>
              <a:rPr lang="en-US" dirty="0">
                <a:latin typeface="Calibri Light" panose="020F0302020204030204" pitchFamily="34" charset="0"/>
              </a:rPr>
              <a:t>Detail: block id can be 1D,2D,3D.</a:t>
            </a:r>
          </a:p>
          <a:p>
            <a:r>
              <a:rPr lang="en-US" dirty="0">
                <a:latin typeface="Calibri Light" panose="020F0302020204030204" pitchFamily="34" charset="0"/>
              </a:rPr>
              <a:t>CUDA: </a:t>
            </a:r>
            <a:r>
              <a:rPr lang="en-US" dirty="0" err="1">
                <a:latin typeface="Calibri Light" panose="020F0302020204030204" pitchFamily="34" charset="0"/>
              </a:rPr>
              <a:t>blockIdx.x</a:t>
            </a:r>
            <a:r>
              <a:rPr lang="en-US" dirty="0">
                <a:latin typeface="Calibri Light" panose="020F0302020204030204" pitchFamily="34" charset="0"/>
              </a:rPr>
              <a:t>, </a:t>
            </a:r>
            <a:r>
              <a:rPr lang="en-US" dirty="0" err="1">
                <a:latin typeface="Calibri Light" panose="020F0302020204030204" pitchFamily="34" charset="0"/>
              </a:rPr>
              <a:t>blockIdx.y,blockId.z</a:t>
            </a:r>
            <a:endParaRPr lang="en-US" dirty="0">
              <a:latin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</a:rPr>
              <a:t>CUDA: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 Light" panose="020F0302020204030204" pitchFamily="34" charset="0"/>
              </a:rPr>
              <a:t>sync_threads</a:t>
            </a:r>
            <a:r>
              <a:rPr lang="en-US" dirty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for synchronizing all </a:t>
            </a:r>
          </a:p>
          <a:p>
            <a:r>
              <a:rPr lang="en-US" dirty="0">
                <a:latin typeface="Calibri Light" panose="020F0302020204030204" pitchFamily="34" charset="0"/>
              </a:rPr>
              <a:t>threads in block.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029199" y="5334000"/>
            <a:ext cx="416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Thread has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id, registers</a:t>
            </a:r>
            <a:r>
              <a:rPr lang="en-US" dirty="0">
                <a:latin typeface="Calibri Light" panose="020F0302020204030204" pitchFamily="34" charset="0"/>
              </a:rPr>
              <a:t>, PC, </a:t>
            </a:r>
          </a:p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thread-private local memory.</a:t>
            </a:r>
          </a:p>
          <a:p>
            <a:r>
              <a:rPr lang="en-US" dirty="0">
                <a:latin typeface="Calibri Light" panose="020F0302020204030204" pitchFamily="34" charset="0"/>
              </a:rPr>
              <a:t>Detail: thread id can be 1D,2D,3D.</a:t>
            </a:r>
          </a:p>
          <a:p>
            <a:r>
              <a:rPr lang="en-US" dirty="0">
                <a:latin typeface="Calibri Light" panose="020F0302020204030204" pitchFamily="34" charset="0"/>
              </a:rPr>
              <a:t>CUDA: </a:t>
            </a:r>
            <a:r>
              <a:rPr lang="en-US" dirty="0" err="1">
                <a:latin typeface="Calibri Light" panose="020F0302020204030204" pitchFamily="34" charset="0"/>
              </a:rPr>
              <a:t>threadIdx.x,threadIdx.y,threadIdx.z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063323" y="5334000"/>
            <a:ext cx="4063545" cy="1465842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5056910" y="1794165"/>
            <a:ext cx="3629890" cy="598114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2272A-649D-4C9C-8FF0-5FF86C95FEF2}" type="slidenum">
              <a:rPr lang="en-US"/>
              <a:pPr/>
              <a:t>70</a:t>
            </a:fld>
            <a:endParaRPr lang="en-US"/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066800"/>
          </a:xfrm>
        </p:spPr>
        <p:txBody>
          <a:bodyPr>
            <a:normAutofit/>
          </a:bodyPr>
          <a:lstStyle/>
          <a:p>
            <a:r>
              <a:rPr lang="en-US" sz="4000" u="sng" dirty="0"/>
              <a:t>Hierarchical Organization of Threads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76200" y="1840286"/>
            <a:ext cx="4834242" cy="4047894"/>
            <a:chOff x="152400" y="1752600"/>
            <a:chExt cx="5296389" cy="4289219"/>
          </a:xfrm>
        </p:grpSpPr>
        <p:sp>
          <p:nvSpPr>
            <p:cNvPr id="16" name="TextBox 15"/>
            <p:cNvSpPr txBox="1"/>
            <p:nvPr/>
          </p:nvSpPr>
          <p:spPr>
            <a:xfrm>
              <a:off x="2514600" y="1752600"/>
              <a:ext cx="636113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Grid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200" y="2907268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Block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513994" y="2888857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Block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733194" y="2875002"/>
              <a:ext cx="743244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Block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800" y="2819401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52400" y="2895600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1600" y="4431268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Warp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82179" y="4436009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Warp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725179" y="4438193"/>
              <a:ext cx="75567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Warp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04507" y="5650468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Thread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96963" y="5638800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Thread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509107" y="5638800"/>
              <a:ext cx="916902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Thread</a:t>
              </a:r>
            </a:p>
          </p:txBody>
        </p:sp>
        <p:cxnSp>
          <p:nvCxnSpPr>
            <p:cNvPr id="22" name="Straight Connector 21"/>
            <p:cNvCxnSpPr>
              <a:stCxn id="16" idx="2"/>
              <a:endCxn id="84" idx="0"/>
            </p:cNvCxnSpPr>
            <p:nvPr/>
          </p:nvCxnSpPr>
          <p:spPr>
            <a:xfrm flipH="1">
              <a:off x="401084" y="2143951"/>
              <a:ext cx="2431572" cy="7516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6" idx="2"/>
              <a:endCxn id="17" idx="0"/>
            </p:cNvCxnSpPr>
            <p:nvPr/>
          </p:nvCxnSpPr>
          <p:spPr>
            <a:xfrm flipH="1">
              <a:off x="1590822" y="2143951"/>
              <a:ext cx="1241834" cy="7633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6" idx="2"/>
              <a:endCxn id="81" idx="0"/>
            </p:cNvCxnSpPr>
            <p:nvPr/>
          </p:nvCxnSpPr>
          <p:spPr>
            <a:xfrm>
              <a:off x="2832656" y="2143951"/>
              <a:ext cx="52960" cy="7449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6" idx="2"/>
              <a:endCxn id="82" idx="0"/>
            </p:cNvCxnSpPr>
            <p:nvPr/>
          </p:nvCxnSpPr>
          <p:spPr>
            <a:xfrm>
              <a:off x="2832656" y="2143951"/>
              <a:ext cx="1272161" cy="73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2"/>
              <a:endCxn id="18" idx="0"/>
            </p:cNvCxnSpPr>
            <p:nvPr/>
          </p:nvCxnSpPr>
          <p:spPr>
            <a:xfrm>
              <a:off x="2832656" y="2143951"/>
              <a:ext cx="2292828" cy="675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81" idx="2"/>
              <a:endCxn id="19" idx="0"/>
            </p:cNvCxnSpPr>
            <p:nvPr/>
          </p:nvCxnSpPr>
          <p:spPr>
            <a:xfrm flipH="1">
              <a:off x="1749440" y="3280208"/>
              <a:ext cx="1136176" cy="1151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81" idx="2"/>
              <a:endCxn id="86" idx="0"/>
            </p:cNvCxnSpPr>
            <p:nvPr/>
          </p:nvCxnSpPr>
          <p:spPr>
            <a:xfrm>
              <a:off x="2885616" y="3280208"/>
              <a:ext cx="74403" cy="1155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81" idx="2"/>
              <a:endCxn id="87" idx="0"/>
            </p:cNvCxnSpPr>
            <p:nvPr/>
          </p:nvCxnSpPr>
          <p:spPr>
            <a:xfrm>
              <a:off x="2885616" y="3280208"/>
              <a:ext cx="1217403" cy="11579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86" idx="2"/>
              <a:endCxn id="89" idx="0"/>
            </p:cNvCxnSpPr>
            <p:nvPr/>
          </p:nvCxnSpPr>
          <p:spPr>
            <a:xfrm flipH="1">
              <a:off x="1755414" y="4827360"/>
              <a:ext cx="1204605" cy="8114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86" idx="2"/>
              <a:endCxn id="90" idx="0"/>
            </p:cNvCxnSpPr>
            <p:nvPr/>
          </p:nvCxnSpPr>
          <p:spPr>
            <a:xfrm>
              <a:off x="2960020" y="4827360"/>
              <a:ext cx="7539" cy="8114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86" idx="2"/>
              <a:endCxn id="20" idx="0"/>
            </p:cNvCxnSpPr>
            <p:nvPr/>
          </p:nvCxnSpPr>
          <p:spPr>
            <a:xfrm>
              <a:off x="2960020" y="4827360"/>
              <a:ext cx="1302939" cy="823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304800" y="44312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876800" y="4419600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cxnSp>
          <p:nvCxnSpPr>
            <p:cNvPr id="55" name="Straight Connector 54"/>
            <p:cNvCxnSpPr>
              <a:stCxn id="81" idx="2"/>
              <a:endCxn id="113" idx="0"/>
            </p:cNvCxnSpPr>
            <p:nvPr/>
          </p:nvCxnSpPr>
          <p:spPr>
            <a:xfrm flipH="1">
              <a:off x="553484" y="3280208"/>
              <a:ext cx="2332132" cy="11510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81" idx="2"/>
              <a:endCxn id="114" idx="0"/>
            </p:cNvCxnSpPr>
            <p:nvPr/>
          </p:nvCxnSpPr>
          <p:spPr>
            <a:xfrm>
              <a:off x="2885616" y="3280208"/>
              <a:ext cx="2239868" cy="1139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379420" y="56504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951420" y="5574268"/>
              <a:ext cx="497369" cy="39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 Light" panose="020F0302020204030204" pitchFamily="34" charset="0"/>
                </a:rPr>
                <a:t>…..</a:t>
              </a:r>
            </a:p>
          </p:txBody>
        </p:sp>
        <p:cxnSp>
          <p:nvCxnSpPr>
            <p:cNvPr id="79" name="Straight Connector 78"/>
            <p:cNvCxnSpPr>
              <a:stCxn id="86" idx="2"/>
              <a:endCxn id="120" idx="0"/>
            </p:cNvCxnSpPr>
            <p:nvPr/>
          </p:nvCxnSpPr>
          <p:spPr>
            <a:xfrm>
              <a:off x="2960019" y="4827360"/>
              <a:ext cx="2240085" cy="7469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86" idx="2"/>
              <a:endCxn id="119" idx="0"/>
            </p:cNvCxnSpPr>
            <p:nvPr/>
          </p:nvCxnSpPr>
          <p:spPr>
            <a:xfrm flipH="1">
              <a:off x="628105" y="4827360"/>
              <a:ext cx="2331915" cy="8231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017351" y="1745340"/>
            <a:ext cx="3849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Grid has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global memory</a:t>
            </a:r>
            <a:r>
              <a:rPr lang="en-US" dirty="0">
                <a:latin typeface="Calibri Light" panose="020F0302020204030204" pitchFamily="34" charset="0"/>
              </a:rPr>
              <a:t>.</a:t>
            </a:r>
          </a:p>
          <a:p>
            <a:r>
              <a:rPr lang="en-US" dirty="0">
                <a:latin typeface="Calibri Light" panose="020F0302020204030204" pitchFamily="34" charset="0"/>
              </a:rPr>
              <a:t>Blocks in grid are usually  </a:t>
            </a:r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independent</a:t>
            </a:r>
            <a:r>
              <a:rPr lang="en-US" dirty="0">
                <a:latin typeface="Calibri Light" panose="020F0302020204030204" pitchFamily="34" charset="0"/>
              </a:rPr>
              <a:t>.</a:t>
            </a:r>
          </a:p>
          <a:p>
            <a:endParaRPr lang="en-US" dirty="0">
              <a:latin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029200" y="1276290"/>
            <a:ext cx="342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Calibri Light" panose="020F0302020204030204" pitchFamily="34" charset="0"/>
              </a:rPr>
              <a:t>Programming model implication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105400" y="4343400"/>
            <a:ext cx="4091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Not reflected in programming model.</a:t>
            </a:r>
          </a:p>
          <a:p>
            <a:r>
              <a:rPr lang="en-US" dirty="0">
                <a:latin typeface="Calibri Light" panose="020F0302020204030204" pitchFamily="34" charset="0"/>
              </a:rPr>
              <a:t>Performance: thread/memory divergence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6200" y="773668"/>
            <a:ext cx="585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Hierarchy reflects both SIMT and exposed memory hierarchy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105400" y="4343400"/>
            <a:ext cx="4021468" cy="598114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3574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833F38-A3D6-09AB-EBE9-CBC7CBD9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31850-E32A-7B13-6CAD-7DCDF113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Co-scheduling of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0D62C-E8FA-D8EE-3008-25383273C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676275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Even on multicore processors</a:t>
            </a:r>
          </a:p>
          <a:p>
            <a:pPr lvl="1"/>
            <a:r>
              <a:rPr lang="en-US" dirty="0"/>
              <a:t>threads are organized physically in a hierarchy</a:t>
            </a:r>
          </a:p>
          <a:p>
            <a:pPr lvl="1"/>
            <a:r>
              <a:rPr lang="en-US" dirty="0"/>
              <a:t>storage is associated with multiple levels of this hierarchy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threads in same chip can share L2 or L3 cache</a:t>
            </a:r>
          </a:p>
          <a:p>
            <a:r>
              <a:rPr lang="en-US" dirty="0"/>
              <a:t>Difference</a:t>
            </a:r>
          </a:p>
          <a:p>
            <a:pPr lvl="1"/>
            <a:r>
              <a:rPr lang="en-US" dirty="0"/>
              <a:t>data is automatically moved by hardware from one cache to another </a:t>
            </a:r>
          </a:p>
          <a:p>
            <a:pPr lvl="1"/>
            <a:r>
              <a:rPr lang="en-US" dirty="0"/>
              <a:t>so association between threads and cache does not have to be exposed to programming model</a:t>
            </a:r>
          </a:p>
          <a:p>
            <a:r>
              <a:rPr lang="en-US" dirty="0"/>
              <a:t>Exposed memory hierarchy of GPU</a:t>
            </a:r>
          </a:p>
          <a:p>
            <a:pPr lvl="1"/>
            <a:r>
              <a:rPr lang="en-US" dirty="0"/>
              <a:t>data movement must be orchestrated by programmer</a:t>
            </a:r>
          </a:p>
          <a:p>
            <a:pPr lvl="1"/>
            <a:r>
              <a:rPr lang="en-US" dirty="0"/>
              <a:t>so association between threads and storage is exposed to programming model</a:t>
            </a:r>
          </a:p>
        </p:txBody>
      </p:sp>
    </p:spTree>
    <p:extLst>
      <p:ext uri="{BB962C8B-B14F-4D97-AF65-F5344CB8AC3E}">
        <p14:creationId xmlns:p14="http://schemas.microsoft.com/office/powerpoint/2010/main" val="3791647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772D42EF-2DEB-4EEA-9797-28039CBECB90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72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493920" y="318275"/>
            <a:ext cx="8017920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Allocating memory in </a:t>
            </a:r>
          </a:p>
          <a:p>
            <a:pPr algn="ctr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GPU global memory for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121" y="2114644"/>
            <a:ext cx="6270479" cy="2838356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Use CUDA </a:t>
            </a:r>
            <a:r>
              <a:rPr lang="en-US" sz="2500" dirty="0" err="1">
                <a:latin typeface="Calibri Light" panose="020F0302020204030204" pitchFamily="34" charset="0"/>
              </a:rPr>
              <a:t>malloc</a:t>
            </a:r>
            <a:r>
              <a:rPr lang="en-US" sz="2500" dirty="0">
                <a:latin typeface="Calibri Light" panose="020F0302020204030204" pitchFamily="34" charset="0"/>
              </a:rPr>
              <a:t> routines: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size = N *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sizeof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 // space for N integers</a:t>
            </a:r>
          </a:p>
          <a:p>
            <a:pPr>
              <a:lnSpc>
                <a:spcPct val="100000"/>
              </a:lnSpc>
              <a:defRPr/>
            </a:pP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*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*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*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; //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ptrs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sz="22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cudaMalloc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((void**)&amp;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size);</a:t>
            </a:r>
          </a:p>
          <a:p>
            <a:pPr>
              <a:lnSpc>
                <a:spcPct val="100000"/>
              </a:lnSpc>
              <a:defRPr/>
            </a:pP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cudaMalloc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((void**)&amp;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size );</a:t>
            </a:r>
          </a:p>
          <a:p>
            <a:pPr>
              <a:lnSpc>
                <a:spcPct val="100000"/>
              </a:lnSpc>
              <a:defRPr/>
            </a:pP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cudaMalloc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((void**)&amp;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size );</a:t>
            </a:r>
          </a:p>
        </p:txBody>
      </p:sp>
    </p:spTree>
    <p:extLst>
      <p:ext uri="{BB962C8B-B14F-4D97-AF65-F5344CB8AC3E}">
        <p14:creationId xmlns:p14="http://schemas.microsoft.com/office/powerpoint/2010/main" val="4256524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DEE3F582-9412-4289-BF01-833301DEC022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73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63040" y="318275"/>
            <a:ext cx="7810560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2. Creating input data in “host” (CPU) 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87520" y="1562565"/>
            <a:ext cx="8556480" cy="273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Use regular C </a:t>
            </a:r>
            <a:r>
              <a:rPr lang="en-US" sz="2500" dirty="0" err="1">
                <a:latin typeface="Calibri Light" panose="020F0302020204030204" pitchFamily="34" charset="0"/>
              </a:rPr>
              <a:t>malloc</a:t>
            </a:r>
            <a:r>
              <a:rPr lang="en-US" sz="2500" dirty="0">
                <a:latin typeface="Calibri Light" panose="020F0302020204030204" pitchFamily="34" charset="0"/>
              </a:rPr>
              <a:t> routines or static variables and compute:</a:t>
            </a:r>
          </a:p>
          <a:p>
            <a:pPr>
              <a:lnSpc>
                <a:spcPct val="100000"/>
              </a:lnSpc>
              <a:defRPr/>
            </a:pPr>
            <a:endParaRPr lang="en-US" sz="15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 *a, *b, *c;</a:t>
            </a:r>
          </a:p>
          <a:p>
            <a:pPr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… </a:t>
            </a:r>
          </a:p>
          <a:p>
            <a:pPr>
              <a:tabLst>
                <a:tab pos="210243" algn="l"/>
              </a:tabLst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 = (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*)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malloc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(size);</a:t>
            </a:r>
          </a:p>
          <a:p>
            <a:pPr>
              <a:tabLst>
                <a:tab pos="210243" algn="l"/>
              </a:tabLst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b = (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*)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malloc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(size);</a:t>
            </a:r>
          </a:p>
          <a:p>
            <a:pPr>
              <a:tabLst>
                <a:tab pos="210243" algn="l"/>
              </a:tabLst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 = (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*)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malloc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(size);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243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DAD3665D-9F3D-400F-B0A7-E86561E7836E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74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977760" y="-48752"/>
            <a:ext cx="6981120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1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3. Transferring data from host (CPU) to device (GPU)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371600"/>
            <a:ext cx="8686800" cy="2653690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Use CUDA routine 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cudaMemcpy</a:t>
            </a:r>
            <a:r>
              <a:rPr lang="en-US" sz="2500" dirty="0">
                <a:latin typeface="Calibri Light" panose="020F0302020204030204" pitchFamily="34" charset="0"/>
              </a:rPr>
              <a:t> </a:t>
            </a:r>
            <a:endParaRPr lang="en-US" sz="24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sz="24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cudaMemcpy(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&amp;A, size,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cudaMemcpyHostToDevice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  <a:p>
            <a:pPr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cudaMemcpy(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&amp;B, size,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cudaMemcpyHostToDevice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  <a:p>
            <a:pPr>
              <a:lnSpc>
                <a:spcPct val="100000"/>
              </a:lnSpc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where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500" dirty="0">
                <a:latin typeface="Calibri Light" panose="020F0302020204030204" pitchFamily="34" charset="0"/>
              </a:rPr>
              <a:t> and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500" dirty="0">
                <a:latin typeface="Calibri Light" panose="020F0302020204030204" pitchFamily="34" charset="0"/>
              </a:rPr>
              <a:t> are pointers to destination in device and 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A</a:t>
            </a:r>
            <a:r>
              <a:rPr lang="en-US" sz="2500" dirty="0">
                <a:latin typeface="Calibri Light" panose="020F0302020204030204" pitchFamily="34" charset="0"/>
              </a:rPr>
              <a:t> and 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B</a:t>
            </a:r>
            <a:r>
              <a:rPr lang="en-US" sz="2500" dirty="0">
                <a:latin typeface="Calibri Light" panose="020F0302020204030204" pitchFamily="34" charset="0"/>
              </a:rPr>
              <a:t> are pointers to host data</a:t>
            </a:r>
          </a:p>
        </p:txBody>
      </p:sp>
    </p:spTree>
    <p:extLst>
      <p:ext uri="{BB962C8B-B14F-4D97-AF65-F5344CB8AC3E}">
        <p14:creationId xmlns:p14="http://schemas.microsoft.com/office/powerpoint/2010/main" val="10515931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5DB966C0-B1A3-4F76-AB35-17F48781932E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75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701280" y="318275"/>
            <a:ext cx="7682400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1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5. Wait for kernel call(s) to complete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852528"/>
            <a:ext cx="7262280" cy="1576472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dirty="0" err="1">
                <a:latin typeface="Calibri Light" panose="020F0302020204030204" pitchFamily="34" charset="0"/>
              </a:rPr>
              <a:t>cudaDevicesynchronize</a:t>
            </a:r>
            <a:r>
              <a:rPr lang="en-US" sz="2500" dirty="0">
                <a:latin typeface="Calibri Light" panose="020F0302020204030204" pitchFamily="34" charset="0"/>
              </a:rPr>
              <a:t>()</a:t>
            </a:r>
          </a:p>
          <a:p>
            <a:pPr>
              <a:lnSpc>
                <a:spcPct val="100000"/>
              </a:lnSpc>
              <a:defRPr/>
            </a:pPr>
            <a:endParaRPr lang="en-US" sz="24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400" dirty="0">
                <a:latin typeface="Calibri Light" panose="020F0302020204030204" pitchFamily="34" charset="0"/>
              </a:rPr>
              <a:t>Kernel calls are asynchronous so host must wait till device is done before it can move data from device to host</a:t>
            </a:r>
          </a:p>
        </p:txBody>
      </p:sp>
    </p:spTree>
    <p:extLst>
      <p:ext uri="{BB962C8B-B14F-4D97-AF65-F5344CB8AC3E}">
        <p14:creationId xmlns:p14="http://schemas.microsoft.com/office/powerpoint/2010/main" val="20274321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413B6E-0455-CC9C-619D-3CD15BEC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>
            <a:extLst>
              <a:ext uri="{FF2B5EF4-FFF2-40B4-BE49-F238E27FC236}">
                <a16:creationId xmlns:a16="http://schemas.microsoft.com/office/drawing/2014/main" id="{1C82938E-3BE0-9D92-D85B-4B2F5454F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5DB966C0-B1A3-4F76-AB35-17F48781932E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76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7ECF7F5A-8EF1-E759-A43F-A06C066C1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80" y="318275"/>
            <a:ext cx="7682400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 eaLnBrk="1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6. Transferring data from device (GPU) to host (CPU)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F717DA-A908-6C44-F759-848655060354}"/>
              </a:ext>
            </a:extLst>
          </p:cNvPr>
          <p:cNvSpPr/>
          <p:nvPr/>
        </p:nvSpPr>
        <p:spPr>
          <a:xfrm>
            <a:off x="563040" y="2115583"/>
            <a:ext cx="8580960" cy="2330525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Use CUDA routine 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cudaMemcpy</a:t>
            </a:r>
            <a:r>
              <a:rPr lang="en-US" sz="2500" dirty="0">
                <a:latin typeface="Calibri Light" panose="020F0302020204030204" pitchFamily="34" charset="0"/>
              </a:rPr>
              <a:t> </a:t>
            </a:r>
          </a:p>
          <a:p>
            <a:pPr>
              <a:lnSpc>
                <a:spcPct val="100000"/>
              </a:lnSpc>
              <a:defRPr/>
            </a:pPr>
            <a:endParaRPr lang="en-US" sz="24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cudaMemcpy( &amp;C,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, size,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cudaMemcpyDeviceToHost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  <a:p>
            <a:pPr>
              <a:lnSpc>
                <a:spcPct val="100000"/>
              </a:lnSpc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500" dirty="0">
                <a:latin typeface="Calibri Light" panose="020F0302020204030204" pitchFamily="34" charset="0"/>
              </a:rPr>
              <a:t>where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500" dirty="0">
                <a:latin typeface="Calibri Light" panose="020F0302020204030204" pitchFamily="34" charset="0"/>
              </a:rPr>
              <a:t> is a pointer in device and 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C</a:t>
            </a:r>
            <a:r>
              <a:rPr lang="en-US" sz="2500" dirty="0">
                <a:latin typeface="Calibri Light" panose="020F0302020204030204" pitchFamily="34" charset="0"/>
              </a:rPr>
              <a:t> is a pointer in host.</a:t>
            </a:r>
          </a:p>
          <a:p>
            <a:pPr>
              <a:lnSpc>
                <a:spcPct val="100000"/>
              </a:lnSpc>
              <a:defRPr/>
            </a:pPr>
            <a:endParaRPr lang="en-US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30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BF8EC92A-368D-4D2A-8CCC-2919EBB4F3B7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77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563040" y="249147"/>
            <a:ext cx="7810560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7. Free memory in device and host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6000" y="1295400"/>
            <a:ext cx="6220800" cy="2093980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>
              <a:tabLst>
                <a:tab pos="210243" algn="l"/>
              </a:tabLst>
              <a:defRPr/>
            </a:pPr>
            <a:r>
              <a:rPr lang="en-US" sz="2900" dirty="0">
                <a:latin typeface="Calibri Light" panose="020F0302020204030204" pitchFamily="34" charset="0"/>
              </a:rPr>
              <a:t>Use CUDA </a:t>
            </a:r>
            <a:r>
              <a:rPr lang="en-US" sz="2900" dirty="0" err="1">
                <a:latin typeface="Calibri Light" panose="020F0302020204030204" pitchFamily="34" charset="0"/>
              </a:rPr>
              <a:t>cudaFree</a:t>
            </a:r>
            <a:r>
              <a:rPr lang="en-US" sz="2900" dirty="0">
                <a:latin typeface="Calibri Light" panose="020F0302020204030204" pitchFamily="34" charset="0"/>
              </a:rPr>
              <a:t> routine:</a:t>
            </a:r>
          </a:p>
          <a:p>
            <a:pPr>
              <a:tabLst>
                <a:tab pos="210243" algn="l"/>
              </a:tabLst>
              <a:defRPr/>
            </a:pPr>
            <a:endParaRPr lang="en-US" sz="2500" b="1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>
              <a:tabLst>
                <a:tab pos="210243" algn="l"/>
              </a:tabLst>
              <a:defRPr/>
            </a:pP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cudaFree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devA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  <a:p>
            <a:pPr>
              <a:tabLst>
                <a:tab pos="210243" algn="l"/>
              </a:tabLst>
              <a:defRPr/>
            </a:pP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cudaFree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devB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  <a:p>
            <a:pPr>
              <a:tabLst>
                <a:tab pos="210243" algn="l"/>
              </a:tabLst>
              <a:defRPr/>
            </a:pP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cudaFree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(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devC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);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3429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free( a );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free( b );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free( c );</a:t>
            </a:r>
            <a:endParaRPr lang="en-US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72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u="sng" dirty="0"/>
              <a:t>Blocks and thread IDs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2" y="1524000"/>
            <a:ext cx="7924108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292" y="5678269"/>
            <a:ext cx="791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Common programming pattern:  map block-local </a:t>
            </a:r>
            <a:r>
              <a:rPr lang="en-US" dirty="0" err="1">
                <a:latin typeface="Calibri Light" panose="020F0302020204030204" pitchFamily="34" charset="0"/>
              </a:rPr>
              <a:t>threadIDs</a:t>
            </a:r>
            <a:r>
              <a:rPr lang="en-US" dirty="0">
                <a:latin typeface="Calibri Light" panose="020F0302020204030204" pitchFamily="34" charset="0"/>
              </a:rPr>
              <a:t> to a global thread 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Useful in many array programs for assigning work: see next slide</a:t>
            </a:r>
          </a:p>
        </p:txBody>
      </p:sp>
    </p:spTree>
    <p:extLst>
      <p:ext uri="{BB962C8B-B14F-4D97-AF65-F5344CB8AC3E}">
        <p14:creationId xmlns:p14="http://schemas.microsoft.com/office/powerpoint/2010/main" val="1655073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Using </a:t>
            </a:r>
            <a:r>
              <a:rPr lang="en-US" u="sng" dirty="0" err="1"/>
              <a:t>blockId</a:t>
            </a:r>
            <a:r>
              <a:rPr lang="en-US" u="sng" dirty="0"/>
              <a:t> and </a:t>
            </a:r>
            <a:r>
              <a:rPr lang="en-US" u="sng" dirty="0" err="1"/>
              <a:t>threadId</a:t>
            </a:r>
            <a:endParaRPr lang="en-US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1" y="1752600"/>
            <a:ext cx="763912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0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D2E9A-6E2F-09C3-2203-703AC7454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299697-86E9-1C49-6BC9-ACE615FB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50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Latency-tolerance is not new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72F07DA-BC1A-492D-9E65-7D434F308839}"/>
              </a:ext>
            </a:extLst>
          </p:cNvPr>
          <p:cNvSpPr txBox="1">
            <a:spLocks/>
          </p:cNvSpPr>
          <p:nvPr/>
        </p:nvSpPr>
        <p:spPr>
          <a:xfrm>
            <a:off x="533400" y="1485900"/>
            <a:ext cx="838200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400" dirty="0"/>
              <a:t>Time-sharing systems </a:t>
            </a:r>
            <a:r>
              <a:rPr lang="en-US" sz="3400" dirty="0">
                <a:solidFill>
                  <a:srgbClr val="0070C0"/>
                </a:solidFill>
              </a:rPr>
              <a:t>(CTSS (1961), ITS (1967),..)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/>
              <a:t>Multiple users on one machine at the same time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/>
              <a:t>Switch between jobs if current job is doing I/O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/>
              <a:t>Keeps processor busy, provided time to switch between jobs is small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sz="3400" dirty="0"/>
              <a:t>Dataflow computing (</a:t>
            </a:r>
            <a:r>
              <a:rPr lang="en-US" sz="3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Jack Dennis, 1974</a:t>
            </a:r>
            <a:r>
              <a:rPr lang="en-US" sz="3400" dirty="0"/>
              <a:t>)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dirty="0"/>
              <a:t>Dynamic scheduling of operations in program, based on operand availability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dirty="0"/>
              <a:t>Tagged-token dataflow computing (</a:t>
            </a:r>
            <a:r>
              <a:rPr lang="en-US" sz="3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Arvind, 1978</a:t>
            </a:r>
            <a:r>
              <a:rPr lang="en-US" sz="3400" dirty="0"/>
              <a:t>)</a:t>
            </a:r>
          </a:p>
          <a:p>
            <a:pPr marL="457200" lvl="1" indent="0">
              <a:buNone/>
            </a:pPr>
            <a:r>
              <a:rPr lang="en-US" dirty="0"/>
              <a:t>Evolution of Dennis’s static dataflow model</a:t>
            </a:r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dirty="0" err="1"/>
              <a:t>Denelcor</a:t>
            </a:r>
            <a:r>
              <a:rPr lang="en-US" sz="3400" dirty="0"/>
              <a:t> HEP (</a:t>
            </a:r>
            <a:r>
              <a:rPr lang="en-US" sz="3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Burton Smith, 1981</a:t>
            </a:r>
            <a:r>
              <a:rPr lang="en-US" sz="3400" dirty="0"/>
              <a:t>)</a:t>
            </a:r>
          </a:p>
          <a:p>
            <a:pPr marL="457200" lvl="1" indent="0">
              <a:buNone/>
            </a:pPr>
            <a:r>
              <a:rPr lang="en-US" dirty="0"/>
              <a:t>Coarse-grain dataflow machine with full/empty bits on memory locations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sz="3600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925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682"/>
            <a:ext cx="8229600" cy="1143000"/>
          </a:xfrm>
        </p:spPr>
        <p:txBody>
          <a:bodyPr/>
          <a:lstStyle/>
          <a:p>
            <a:r>
              <a:rPr lang="en-US" dirty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0"/>
            <a:ext cx="410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 input data from CPU memory to GPU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memory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cudaMemcpy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133123" name="Picture 3" descr="\\europa\USB_Storage\Parallel programming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pic>
        <p:nvPicPr>
          <p:cNvPr id="133124" name="Picture 4" descr="\\europa\USB_Storage\Parallel programming (CPU)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sp>
        <p:nvSpPr>
          <p:cNvPr id="124" name="Left-Right Arrow 123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PCI Bus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Bent Arrow 131"/>
          <p:cNvSpPr/>
          <p:nvPr/>
        </p:nvSpPr>
        <p:spPr>
          <a:xfrm rot="5400000">
            <a:off x="3202528" y="2278193"/>
            <a:ext cx="2949997" cy="3631432"/>
          </a:xfrm>
          <a:prstGeom prst="bentArrow">
            <a:avLst>
              <a:gd name="adj1" fmla="val 14333"/>
              <a:gd name="adj2" fmla="val 13740"/>
              <a:gd name="adj3" fmla="val 20259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\\europa\USB_Storage\Parallel programming (CPU)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pic>
        <p:nvPicPr>
          <p:cNvPr id="15" name="Picture 3" descr="\\europa\USB_Storage\Parallel programming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1"/>
            <a:ext cx="4107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 input data from CPU memory to GPU global memory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GPU program (kernel) and execute, caching data on chip for performance</a:t>
            </a:r>
          </a:p>
        </p:txBody>
      </p:sp>
      <p:sp>
        <p:nvSpPr>
          <p:cNvPr id="134" name="Bent Arrow 133"/>
          <p:cNvSpPr/>
          <p:nvPr/>
        </p:nvSpPr>
        <p:spPr>
          <a:xfrm rot="5400000" flipH="1">
            <a:off x="4269163" y="152706"/>
            <a:ext cx="427080" cy="3155178"/>
          </a:xfrm>
          <a:prstGeom prst="bentArrow">
            <a:avLst>
              <a:gd name="adj1" fmla="val 40608"/>
              <a:gd name="adj2" fmla="val 45062"/>
              <a:gd name="adj3" fmla="val 36853"/>
              <a:gd name="adj4" fmla="val 397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Up-Down Arrow 134"/>
          <p:cNvSpPr/>
          <p:nvPr/>
        </p:nvSpPr>
        <p:spPr>
          <a:xfrm>
            <a:off x="5226848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Up-Down Arrow 135"/>
          <p:cNvSpPr/>
          <p:nvPr/>
        </p:nvSpPr>
        <p:spPr>
          <a:xfrm>
            <a:off x="6196455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Up-Down Arrow 136"/>
          <p:cNvSpPr/>
          <p:nvPr/>
        </p:nvSpPr>
        <p:spPr>
          <a:xfrm>
            <a:off x="7632340" y="4059070"/>
            <a:ext cx="535785" cy="1515537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eft-Right Arrow 15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PCI Bus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6" grpId="0" animBg="1"/>
      <p:bldP spid="13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\\europa\USB_Storage\Parallel programming (CPU).png"/>
          <p:cNvPicPr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6585" y="1493785"/>
            <a:ext cx="2642616" cy="2039112"/>
          </a:xfrm>
          <a:prstGeom prst="rect">
            <a:avLst/>
          </a:prstGeom>
          <a:noFill/>
        </p:spPr>
      </p:pic>
      <p:pic>
        <p:nvPicPr>
          <p:cNvPr id="10" name="Picture 3" descr="\\europa\USB_Storage\Parallel programming.pn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10135" y="1133745"/>
            <a:ext cx="4169664" cy="512064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Processing Flow</a:t>
            </a:r>
            <a:endParaRPr lang="en-GB" dirty="0"/>
          </a:p>
        </p:txBody>
      </p:sp>
      <p:sp>
        <p:nvSpPr>
          <p:cNvPr id="216" name="TextBox 215"/>
          <p:cNvSpPr txBox="1"/>
          <p:nvPr/>
        </p:nvSpPr>
        <p:spPr>
          <a:xfrm>
            <a:off x="464315" y="4143380"/>
            <a:ext cx="4107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 input data from CPU memory to GPU global memory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GPU program and execute,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caching data on chip for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 results from GPU global memory to CPU memory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cudaMemcpy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Bent Arrow 137"/>
          <p:cNvSpPr/>
          <p:nvPr/>
        </p:nvSpPr>
        <p:spPr>
          <a:xfrm rot="10800000" flipV="1">
            <a:off x="2556296" y="2571767"/>
            <a:ext cx="3950919" cy="2927462"/>
          </a:xfrm>
          <a:prstGeom prst="bentArrow">
            <a:avLst>
              <a:gd name="adj1" fmla="val 14333"/>
              <a:gd name="adj2" fmla="val 13740"/>
              <a:gd name="adj3" fmla="val 20259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3262303" y="2033845"/>
            <a:ext cx="1666887" cy="545760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PCI Bus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fld id="{3D0A22C0-0DA6-455D-B5E1-3B2DC73CF1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t>83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142878" y="124246"/>
            <a:ext cx="5768723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</a:rPr>
              <a:t>Basic CUDA program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485900"/>
            <a:ext cx="8305800" cy="3886200"/>
          </a:xfrm>
          <a:prstGeom prst="rect">
            <a:avLst/>
          </a:prstGeom>
          <a:solidFill>
            <a:schemeClr val="bg2">
              <a:alpha val="2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lIns="82945" tIns="41473" rIns="82945" bIns="41473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main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argc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char **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argv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) {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1. Allocate memory space in device (GPU) for input and output data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cudaMalloc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2. Create input data in host (CPU)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3. Copy input data to GPU global memory (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cudaMemcpy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4. Call kernel routine to execute on GPU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5. Transfer output data from GPU global memory to CPU memory (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cudaMemcpy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6. Free memory space in device (GPU)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cudaFree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7. Free memory space in host (CPU)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return value;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B92B5-2907-574C-9A46-1A9892D11CE0}"/>
              </a:ext>
            </a:extLst>
          </p:cNvPr>
          <p:cNvSpPr txBox="1"/>
          <p:nvPr/>
        </p:nvSpPr>
        <p:spPr>
          <a:xfrm>
            <a:off x="533400" y="5673398"/>
            <a:ext cx="336085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3-4-5 could be repeated many times</a:t>
            </a:r>
          </a:p>
        </p:txBody>
      </p:sp>
    </p:spTree>
    <p:extLst>
      <p:ext uri="{BB962C8B-B14F-4D97-AF65-F5344CB8AC3E}">
        <p14:creationId xmlns:p14="http://schemas.microsoft.com/office/powerpoint/2010/main" val="2627738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E3E84498-B4FB-4420-B02E-9E9E58F94F07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84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95367" y="0"/>
            <a:ext cx="7810560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Calling kernel routine to execute on device (GPU)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891" y="1210225"/>
            <a:ext cx="8778240" cy="6223898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200" dirty="0">
                <a:latin typeface="Calibri Light" panose="020F0302020204030204" pitchFamily="34" charset="0"/>
              </a:rPr>
              <a:t>CUDA introduces a syntax addition to C:</a:t>
            </a:r>
          </a:p>
          <a:p>
            <a:pPr>
              <a:lnSpc>
                <a:spcPct val="100000"/>
              </a:lnSpc>
              <a:defRPr/>
            </a:pPr>
            <a:r>
              <a:rPr lang="en-US" sz="2200" i="1" dirty="0">
                <a:solidFill>
                  <a:srgbClr val="FF0000"/>
                </a:solidFill>
                <a:latin typeface="Calibri Light" panose="020F0302020204030204" pitchFamily="34" charset="0"/>
              </a:rPr>
              <a:t>Triple angle brackets mark call from host code to device code. Contains organization and number of threads in two parameters</a:t>
            </a:r>
            <a:r>
              <a:rPr lang="en-US" sz="2200" i="1" dirty="0">
                <a:latin typeface="Calibri Light" panose="020F0302020204030204" pitchFamily="34" charset="0"/>
              </a:rPr>
              <a:t>: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myKernel&lt;&lt;&lt; n, m &gt;&gt;&gt;(arg1, … );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n-US" sz="2200" dirty="0">
                <a:latin typeface="Calibri Light" panose="020F0302020204030204" pitchFamily="34" charset="0"/>
              </a:rPr>
              <a:t> and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m: </a:t>
            </a:r>
            <a:r>
              <a:rPr lang="en-US" sz="2200" b="1" dirty="0">
                <a:latin typeface="Calibri Light" panose="020F0302020204030204" pitchFamily="34" charset="0"/>
              </a:rPr>
              <a:t>#</a:t>
            </a:r>
            <a:r>
              <a:rPr lang="en-US" sz="2200" dirty="0">
                <a:latin typeface="Calibri Light" panose="020F0302020204030204" pitchFamily="34" charset="0"/>
              </a:rPr>
              <a:t> of thread blocks, # of threads in a block. 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dirty="0">
                <a:latin typeface="Calibri Light" panose="020F0302020204030204" pitchFamily="34" charset="0"/>
              </a:rPr>
              <a:t>For now, we will set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n = 1</a:t>
            </a:r>
            <a:r>
              <a:rPr lang="en-US" sz="2200" dirty="0">
                <a:latin typeface="Calibri Light" panose="020F0302020204030204" pitchFamily="34" charset="0"/>
              </a:rPr>
              <a:t>, so one block, and N threads in this block.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arg1</a:t>
            </a:r>
            <a:r>
              <a:rPr lang="en-US" sz="2200" dirty="0">
                <a:latin typeface="Calibri Light" panose="020F0302020204030204" pitchFamily="34" charset="0"/>
              </a:rPr>
              <a:t>, … , -- arguments to routine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myKernel</a:t>
            </a:r>
            <a:r>
              <a:rPr lang="en-US" sz="2200" dirty="0">
                <a:latin typeface="Calibri Light" panose="020F0302020204030204" pitchFamily="34" charset="0"/>
              </a:rPr>
              <a:t> typically pointers to device memory obtained previously from </a:t>
            </a:r>
            <a:r>
              <a:rPr lang="en-US" sz="2200" b="1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cudaMalloc</a:t>
            </a:r>
            <a:r>
              <a:rPr lang="en-US" sz="2200" dirty="0">
                <a:latin typeface="Calibri Light" panose="020F0302020204030204" pitchFamily="34" charset="0"/>
              </a:rPr>
              <a:t>. 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2200" dirty="0">
                <a:latin typeface="Calibri Light" panose="020F0302020204030204" pitchFamily="34" charset="0"/>
              </a:rPr>
              <a:t>Control returns to host before kernel call has completed</a:t>
            </a: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sz="2200" dirty="0"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en-US" sz="25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175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673930" indent="-259204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036815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451541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1866268" indent="-207363" eaLnBrk="0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280994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695720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110446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525172" indent="-207363" defTabSz="414726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None/>
            </a:pPr>
            <a:fld id="{F5B2667D-542C-44B2-A68F-E96F5969591C}" type="slidenum">
              <a:rPr lang="en-GB" smtClean="0">
                <a:solidFill>
                  <a:srgbClr val="000000"/>
                </a:solidFill>
                <a:latin typeface="Calibri Light" panose="020F0302020204030204" pitchFamily="34" charset="0"/>
                <a:ea typeface="DejaVu Sans" pitchFamily="34" charset="0"/>
                <a:cs typeface="DejaVu Sans" pitchFamily="34" charset="0"/>
              </a:rPr>
              <a:pPr eaLnBrk="1">
                <a:buFont typeface="Wingdings" pitchFamily="2" charset="2"/>
                <a:buNone/>
              </a:pPr>
              <a:t>85</a:t>
            </a:fld>
            <a:endParaRPr lang="en-GB" dirty="0">
              <a:solidFill>
                <a:srgbClr val="000000"/>
              </a:solidFill>
              <a:latin typeface="Calibri Light" panose="020F030202020403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920" y="645424"/>
            <a:ext cx="8847360" cy="5526776"/>
          </a:xfrm>
          <a:prstGeom prst="rect">
            <a:avLst/>
          </a:prstGeom>
        </p:spPr>
        <p:txBody>
          <a:bodyPr lIns="82945" tIns="41473" rIns="82945" bIns="41473">
            <a:normAutofit/>
          </a:bodyPr>
          <a:lstStyle/>
          <a:p>
            <a:pPr algn="ctr">
              <a:tabLst>
                <a:tab pos="151203" algn="l"/>
              </a:tabLst>
              <a:defRPr/>
            </a:pPr>
            <a:endParaRPr lang="en-US" sz="1000" dirty="0">
              <a:latin typeface="Calibri Light" panose="020F0302020204030204" pitchFamily="34" charset="0"/>
            </a:endParaRPr>
          </a:p>
          <a:p>
            <a:pPr>
              <a:tabLst>
                <a:tab pos="151203" algn="l"/>
              </a:tabLst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#define N 256</a:t>
            </a:r>
          </a:p>
          <a:p>
            <a:pPr>
              <a:tabLst>
                <a:tab pos="151203" algn="l"/>
              </a:tabLst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__global__ void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vecAdd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*A,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*B,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*C) {  // Kernel definition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	int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= threadIdx.x; 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	C[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] = A[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] + B[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];                                     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}</a:t>
            </a:r>
          </a:p>
          <a:p>
            <a:pPr>
              <a:tabLst>
                <a:tab pos="151203" algn="l"/>
              </a:tabLst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>
              <a:tabLst>
                <a:tab pos="151203" algn="l"/>
              </a:tabLst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>
              <a:tabLst>
                <a:tab pos="151203" algn="l"/>
              </a:tabLst>
              <a:defRPr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int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 main() { 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	…</a:t>
            </a:r>
          </a:p>
          <a:p>
            <a:pPr>
              <a:tabLst>
                <a:tab pos="151203" algn="l"/>
              </a:tabLst>
              <a:defRPr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	vecAdd&lt;&lt;&lt;1, N&gt;&gt;&gt;(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devA,devB,devC</a:t>
            </a:r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); 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	…</a:t>
            </a:r>
          </a:p>
          <a:p>
            <a:pPr>
              <a:tabLst>
                <a:tab pos="151203" algn="l"/>
              </a:tabLst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} </a:t>
            </a:r>
          </a:p>
          <a:p>
            <a:pPr>
              <a:defRPr/>
            </a:pPr>
            <a:endParaRPr lang="en-US" sz="2200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668961" y="-28154"/>
            <a:ext cx="4737735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/>
            <a:r>
              <a:rPr lang="en-US" sz="3600" u="sng" dirty="0">
                <a:solidFill>
                  <a:srgbClr val="FF0000"/>
                </a:solidFill>
                <a:latin typeface="Calibri Light" panose="020F0302020204030204" pitchFamily="34" charset="0"/>
              </a:rPr>
              <a:t>Declaring Kernel Routine</a:t>
            </a:r>
          </a:p>
        </p:txBody>
      </p:sp>
      <p:cxnSp>
        <p:nvCxnSpPr>
          <p:cNvPr id="24585" name="Straight Arrow Connector 13"/>
          <p:cNvCxnSpPr>
            <a:cxnSpLocks noChangeShapeType="1"/>
          </p:cNvCxnSpPr>
          <p:nvPr/>
        </p:nvCxnSpPr>
        <p:spPr bwMode="auto">
          <a:xfrm flipH="1" flipV="1">
            <a:off x="1828800" y="4419600"/>
            <a:ext cx="1291680" cy="1567109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3189600" y="5848454"/>
            <a:ext cx="2515717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bg1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eaLnBrk="1"/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</a:rPr>
              <a:t>One block with N threads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B9B2C-74F2-46AA-E09B-3495F811BBE5}"/>
              </a:ext>
            </a:extLst>
          </p:cNvPr>
          <p:cNvSpPr txBox="1"/>
          <p:nvPr/>
        </p:nvSpPr>
        <p:spPr>
          <a:xfrm>
            <a:off x="3682432" y="206906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 am I?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194497-11E8-2911-98AB-2543CEB9214F}"/>
              </a:ext>
            </a:extLst>
          </p:cNvPr>
          <p:cNvCxnSpPr/>
          <p:nvPr/>
        </p:nvCxnSpPr>
        <p:spPr>
          <a:xfrm flipH="1" flipV="1">
            <a:off x="2514600" y="2069068"/>
            <a:ext cx="1197823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585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FEA0F-9651-4ACF-8087-70CE0258B4AE}" type="slidenum">
              <a:rPr lang="zh-TW" altLang="en-US"/>
              <a:pPr/>
              <a:t>86</a:t>
            </a:fld>
            <a:endParaRPr lang="en-US" altLang="zh-TW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391400" cy="1066800"/>
          </a:xfrm>
        </p:spPr>
        <p:txBody>
          <a:bodyPr>
            <a:normAutofit/>
          </a:bodyPr>
          <a:lstStyle/>
          <a:p>
            <a:r>
              <a:rPr lang="en-US" altLang="zh-TW" u="sng" dirty="0">
                <a:ea typeface="PMingLiU" pitchFamily="18" charset="-120"/>
              </a:rPr>
              <a:t>Synchronization 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1494"/>
            <a:ext cx="8534400" cy="4114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b="1" dirty="0">
                <a:latin typeface="Calibri Light" panose="020F0302020204030204" pitchFamily="34" charset="0"/>
                <a:ea typeface="PMingLiU" pitchFamily="18" charset="-120"/>
              </a:rPr>
              <a:t>void __</a:t>
            </a:r>
            <a:r>
              <a:rPr lang="en-US" altLang="zh-TW" b="1" dirty="0" err="1">
                <a:latin typeface="Calibri Light" panose="020F0302020204030204" pitchFamily="34" charset="0"/>
                <a:ea typeface="PMingLiU" pitchFamily="18" charset="-120"/>
              </a:rPr>
              <a:t>syncthreads</a:t>
            </a:r>
            <a:r>
              <a:rPr lang="en-US" altLang="zh-TW" b="1" dirty="0">
                <a:latin typeface="Calibri Light" panose="020F0302020204030204" pitchFamily="34" charset="0"/>
                <a:ea typeface="PMingLiU" pitchFamily="18" charset="-120"/>
              </a:rPr>
              <a:t>();</a:t>
            </a:r>
          </a:p>
          <a:p>
            <a:pPr marL="0" indent="0">
              <a:buNone/>
            </a:pPr>
            <a:endParaRPr lang="en-US" altLang="zh-TW" dirty="0">
              <a:solidFill>
                <a:schemeClr val="accent2"/>
              </a:solidFill>
              <a:ea typeface="PMingLiU" pitchFamily="18" charset="-120"/>
            </a:endParaRPr>
          </a:p>
          <a:p>
            <a:pPr marL="0" indent="0">
              <a:buNone/>
            </a:pPr>
            <a:r>
              <a:rPr lang="en-US" altLang="zh-TW" dirty="0">
                <a:ea typeface="PMingLiU" pitchFamily="18" charset="-120"/>
              </a:rPr>
              <a:t>Synchronizes all threads </a:t>
            </a:r>
            <a:r>
              <a:rPr lang="en-US" altLang="zh-TW" i="1" dirty="0">
                <a:solidFill>
                  <a:schemeClr val="accent2"/>
                </a:solidFill>
                <a:ea typeface="PMingLiU" pitchFamily="18" charset="-120"/>
              </a:rPr>
              <a:t>in a thread block</a:t>
            </a:r>
            <a:endParaRPr lang="en-US" altLang="zh-TW" i="1" dirty="0">
              <a:ea typeface="PMingLiU" pitchFamily="18" charset="-120"/>
            </a:endParaRPr>
          </a:p>
          <a:p>
            <a:pPr marL="0" indent="0">
              <a:buNone/>
            </a:pPr>
            <a:endParaRPr lang="en-US" altLang="zh-TW" dirty="0">
              <a:ea typeface="PMingLiU" pitchFamily="18" charset="-120"/>
            </a:endParaRPr>
          </a:p>
          <a:p>
            <a:pPr marL="0" indent="0">
              <a:buNone/>
            </a:pPr>
            <a:r>
              <a:rPr lang="en-US" altLang="zh-TW" dirty="0">
                <a:ea typeface="PMingLiU" pitchFamily="18" charset="-120"/>
              </a:rPr>
              <a:t>Barrier: once all threads in thread block have reached this point, execution resumes normally</a:t>
            </a:r>
          </a:p>
          <a:p>
            <a:pPr marL="0" indent="0">
              <a:buNone/>
            </a:pPr>
            <a:endParaRPr lang="en-US" altLang="zh-TW" dirty="0">
              <a:ea typeface="PMingLiU" pitchFamily="18" charset="-120"/>
            </a:endParaRPr>
          </a:p>
          <a:p>
            <a:pPr marL="0" indent="0">
              <a:buNone/>
            </a:pPr>
            <a:r>
              <a:rPr lang="en-US" altLang="zh-TW" dirty="0">
                <a:ea typeface="PMingLiU" pitchFamily="18" charset="-120"/>
              </a:rPr>
              <a:t>Allowed in conditional constructs only if the conditional is uniform across the entire thread block</a:t>
            </a:r>
          </a:p>
        </p:txBody>
      </p:sp>
    </p:spTree>
    <p:extLst>
      <p:ext uri="{BB962C8B-B14F-4D97-AF65-F5344CB8AC3E}">
        <p14:creationId xmlns:p14="http://schemas.microsoft.com/office/powerpoint/2010/main" val="299215732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244D1B-1043-C4DE-43BA-DEAB60C0F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66CE-5D80-F255-6D50-4669A718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/>
              <a:t>Warps: co-scheduling of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A4E4D-69A6-0B44-34EC-7ADB04AB6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276" y="2907266"/>
            <a:ext cx="8415482" cy="37983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Threads are partitioned into </a:t>
            </a:r>
            <a:r>
              <a:rPr lang="en-US" sz="2000" i="1" dirty="0"/>
              <a:t>warps</a:t>
            </a:r>
            <a:r>
              <a:rPr lang="en-US" sz="2000" dirty="0"/>
              <a:t> of 32 threads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Threads in given warp share a PC so they execute instructions in “lock-step”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At each step, thread either executes instruction or is turned off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/>
              <a:t>Intuition: like vector instruction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Known as single-instruction-multiple-thread (SIMT)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“Effective vector length” varies between 1 and 32 depending on how many threads in warp are turned off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Performance: minimize thread divergence by ensuring all threads in given warp take the same path through program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Unlike vector load/store, each thread in warp can issue a different address for load/store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Performance: addresses from threads in given warp should have spatial locality to reduce number of memory transactions per instruction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	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119171-7228-31FE-17FF-89F739C24572}"/>
              </a:ext>
            </a:extLst>
          </p:cNvPr>
          <p:cNvSpPr/>
          <p:nvPr/>
        </p:nvSpPr>
        <p:spPr>
          <a:xfrm>
            <a:off x="17222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7B90B7-970C-7172-5774-712140F1C38C}"/>
              </a:ext>
            </a:extLst>
          </p:cNvPr>
          <p:cNvSpPr/>
          <p:nvPr/>
        </p:nvSpPr>
        <p:spPr>
          <a:xfrm>
            <a:off x="2041125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3973D1B-7C92-0F95-A36A-E074D3448F9D}"/>
              </a:ext>
            </a:extLst>
          </p:cNvPr>
          <p:cNvSpPr/>
          <p:nvPr/>
        </p:nvSpPr>
        <p:spPr>
          <a:xfrm>
            <a:off x="2408040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41B271F-6048-F5C8-B2B1-F371C1095C9E}"/>
              </a:ext>
            </a:extLst>
          </p:cNvPr>
          <p:cNvSpPr/>
          <p:nvPr/>
        </p:nvSpPr>
        <p:spPr>
          <a:xfrm>
            <a:off x="297180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310A56-F66B-9FB2-E36F-35812051D927}"/>
              </a:ext>
            </a:extLst>
          </p:cNvPr>
          <p:cNvSpPr/>
          <p:nvPr/>
        </p:nvSpPr>
        <p:spPr>
          <a:xfrm>
            <a:off x="37175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AFDD1F-2F16-5870-0482-373199EA4369}"/>
              </a:ext>
            </a:extLst>
          </p:cNvPr>
          <p:cNvSpPr/>
          <p:nvPr/>
        </p:nvSpPr>
        <p:spPr>
          <a:xfrm>
            <a:off x="4036410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06F3F2-11B2-863B-6C94-BC7FF2323AC0}"/>
              </a:ext>
            </a:extLst>
          </p:cNvPr>
          <p:cNvSpPr/>
          <p:nvPr/>
        </p:nvSpPr>
        <p:spPr>
          <a:xfrm>
            <a:off x="4403325" y="1443059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8E27366-A90C-B71D-7213-E55C78A7EECD}"/>
              </a:ext>
            </a:extLst>
          </p:cNvPr>
          <p:cNvSpPr/>
          <p:nvPr/>
        </p:nvSpPr>
        <p:spPr>
          <a:xfrm>
            <a:off x="4912216" y="1443058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B47EAA-9B02-7C9E-DABE-4994F54824B8}"/>
              </a:ext>
            </a:extLst>
          </p:cNvPr>
          <p:cNvSpPr/>
          <p:nvPr/>
        </p:nvSpPr>
        <p:spPr>
          <a:xfrm>
            <a:off x="57962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AFD83B-DDE6-93FD-3B28-6D478370989A}"/>
              </a:ext>
            </a:extLst>
          </p:cNvPr>
          <p:cNvSpPr/>
          <p:nvPr/>
        </p:nvSpPr>
        <p:spPr>
          <a:xfrm>
            <a:off x="6115141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FFDCF4E-A4B5-F4FA-F998-005879878C22}"/>
              </a:ext>
            </a:extLst>
          </p:cNvPr>
          <p:cNvSpPr/>
          <p:nvPr/>
        </p:nvSpPr>
        <p:spPr>
          <a:xfrm>
            <a:off x="6482056" y="1431515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71ABA7-DECE-7E5D-C8A7-B4F719264958}"/>
              </a:ext>
            </a:extLst>
          </p:cNvPr>
          <p:cNvSpPr/>
          <p:nvPr/>
        </p:nvSpPr>
        <p:spPr>
          <a:xfrm>
            <a:off x="6969616" y="1431514"/>
            <a:ext cx="269384" cy="683491"/>
          </a:xfrm>
          <a:custGeom>
            <a:avLst/>
            <a:gdLst>
              <a:gd name="csX0" fmla="*/ 83358 w 269384"/>
              <a:gd name="csY0" fmla="*/ 0 h 683491"/>
              <a:gd name="csX1" fmla="*/ 268085 w 269384"/>
              <a:gd name="csY1" fmla="*/ 221673 h 683491"/>
              <a:gd name="csX2" fmla="*/ 230 w 269384"/>
              <a:gd name="csY2" fmla="*/ 480291 h 683491"/>
              <a:gd name="csX3" fmla="*/ 231140 w 269384"/>
              <a:gd name="csY3" fmla="*/ 683491 h 6834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69384" h="683491">
                <a:moveTo>
                  <a:pt x="83358" y="0"/>
                </a:moveTo>
                <a:cubicBezTo>
                  <a:pt x="182649" y="70812"/>
                  <a:pt x="281940" y="141625"/>
                  <a:pt x="268085" y="221673"/>
                </a:cubicBezTo>
                <a:cubicBezTo>
                  <a:pt x="254230" y="301722"/>
                  <a:pt x="6387" y="403321"/>
                  <a:pt x="230" y="480291"/>
                </a:cubicBezTo>
                <a:cubicBezTo>
                  <a:pt x="-5928" y="557261"/>
                  <a:pt x="112606" y="620376"/>
                  <a:pt x="231140" y="68349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F9182F-129F-CC6B-3794-9F462903779C}"/>
              </a:ext>
            </a:extLst>
          </p:cNvPr>
          <p:cNvSpPr/>
          <p:nvPr/>
        </p:nvSpPr>
        <p:spPr>
          <a:xfrm>
            <a:off x="1605053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A00005-5FD6-DCCB-21C7-EEB175344084}"/>
              </a:ext>
            </a:extLst>
          </p:cNvPr>
          <p:cNvSpPr/>
          <p:nvPr/>
        </p:nvSpPr>
        <p:spPr>
          <a:xfrm>
            <a:off x="3576628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412CBF-36F1-A3CE-DF51-4EE95081FDC6}"/>
              </a:ext>
            </a:extLst>
          </p:cNvPr>
          <p:cNvSpPr/>
          <p:nvPr/>
        </p:nvSpPr>
        <p:spPr>
          <a:xfrm>
            <a:off x="5689100" y="1359932"/>
            <a:ext cx="1696056" cy="9144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6DF5F1-91AB-1681-30D8-3033B8016789}"/>
              </a:ext>
            </a:extLst>
          </p:cNvPr>
          <p:cNvSpPr txBox="1"/>
          <p:nvPr/>
        </p:nvSpPr>
        <p:spPr>
          <a:xfrm>
            <a:off x="2520552" y="160937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BED596-44E7-EB20-354B-D32AFEDC2A72}"/>
              </a:ext>
            </a:extLst>
          </p:cNvPr>
          <p:cNvSpPr txBox="1"/>
          <p:nvPr/>
        </p:nvSpPr>
        <p:spPr>
          <a:xfrm>
            <a:off x="45720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753D56-3375-61E7-405E-E96384F41853}"/>
              </a:ext>
            </a:extLst>
          </p:cNvPr>
          <p:cNvSpPr txBox="1"/>
          <p:nvPr/>
        </p:nvSpPr>
        <p:spPr>
          <a:xfrm>
            <a:off x="6629400" y="160013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67B22-D50F-F9DA-67A4-3087A7A34D1B}"/>
              </a:ext>
            </a:extLst>
          </p:cNvPr>
          <p:cNvSpPr txBox="1"/>
          <p:nvPr/>
        </p:nvSpPr>
        <p:spPr>
          <a:xfrm>
            <a:off x="1454184" y="103216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Warp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76E602-342A-FF8C-CDBB-4E14D1454709}"/>
              </a:ext>
            </a:extLst>
          </p:cNvPr>
          <p:cNvSpPr txBox="1"/>
          <p:nvPr/>
        </p:nvSpPr>
        <p:spPr>
          <a:xfrm>
            <a:off x="3494184" y="102754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Warp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B9387-0ACA-DD2D-97EB-FF8249421293}"/>
              </a:ext>
            </a:extLst>
          </p:cNvPr>
          <p:cNvSpPr txBox="1"/>
          <p:nvPr/>
        </p:nvSpPr>
        <p:spPr>
          <a:xfrm>
            <a:off x="5584543" y="99060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Warp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B89E61-CBBB-9660-8E74-5A122853B8BA}"/>
              </a:ext>
            </a:extLst>
          </p:cNvPr>
          <p:cNvSpPr txBox="1"/>
          <p:nvPr/>
        </p:nvSpPr>
        <p:spPr>
          <a:xfrm>
            <a:off x="1898146" y="19904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FF237C-7D47-E9EA-7C0A-E752DD9ECEDD}"/>
              </a:ext>
            </a:extLst>
          </p:cNvPr>
          <p:cNvSpPr txBox="1"/>
          <p:nvPr/>
        </p:nvSpPr>
        <p:spPr>
          <a:xfrm>
            <a:off x="3869416" y="19904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5CEE0B-A36B-C2DD-6FE2-A1BA76DCCB7D}"/>
              </a:ext>
            </a:extLst>
          </p:cNvPr>
          <p:cNvSpPr txBox="1"/>
          <p:nvPr/>
        </p:nvSpPr>
        <p:spPr>
          <a:xfrm>
            <a:off x="2199527" y="1981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BB5DE0-C2D4-7F17-DEA4-940464FD302D}"/>
              </a:ext>
            </a:extLst>
          </p:cNvPr>
          <p:cNvSpPr txBox="1"/>
          <p:nvPr/>
        </p:nvSpPr>
        <p:spPr>
          <a:xfrm>
            <a:off x="4180750" y="19788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98B034-DF4C-574B-B610-EF9A62B7FB5C}"/>
              </a:ext>
            </a:extLst>
          </p:cNvPr>
          <p:cNvSpPr txBox="1"/>
          <p:nvPr/>
        </p:nvSpPr>
        <p:spPr>
          <a:xfrm>
            <a:off x="2548604" y="19787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B1B5A-CC90-5B02-006C-8F4C99BA1008}"/>
              </a:ext>
            </a:extLst>
          </p:cNvPr>
          <p:cNvSpPr txBox="1"/>
          <p:nvPr/>
        </p:nvSpPr>
        <p:spPr>
          <a:xfrm>
            <a:off x="5333139" y="159770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D6C71-CD0E-5655-5BAC-8CA3E34ADB58}"/>
              </a:ext>
            </a:extLst>
          </p:cNvPr>
          <p:cNvSpPr txBox="1"/>
          <p:nvPr/>
        </p:nvSpPr>
        <p:spPr>
          <a:xfrm>
            <a:off x="2825927" y="19674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F6E37-D9A6-4CCD-4E55-E7DF4F3CD7E1}"/>
              </a:ext>
            </a:extLst>
          </p:cNvPr>
          <p:cNvSpPr txBox="1"/>
          <p:nvPr/>
        </p:nvSpPr>
        <p:spPr>
          <a:xfrm>
            <a:off x="4743776" y="197187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9076718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DBF655-8018-4122-B8E0-BA8A95A3C373}" type="slidenum">
              <a:rPr lang="en-US"/>
              <a:pPr/>
              <a:t>88</a:t>
            </a:fld>
            <a:endParaRPr lang="en-US"/>
          </a:p>
        </p:txBody>
      </p: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Vector Reduction with Bank Conflicts</a:t>
            </a:r>
          </a:p>
        </p:txBody>
      </p:sp>
      <p:sp>
        <p:nvSpPr>
          <p:cNvPr id="330755" name="Rectangle 3"/>
          <p:cNvSpPr>
            <a:spLocks noChangeArrowheads="1"/>
          </p:cNvSpPr>
          <p:nvPr/>
        </p:nvSpPr>
        <p:spPr bwMode="auto">
          <a:xfrm>
            <a:off x="685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</a:t>
            </a:r>
          </a:p>
        </p:txBody>
      </p:sp>
      <p:sp>
        <p:nvSpPr>
          <p:cNvPr id="330756" name="Rectangle 4"/>
          <p:cNvSpPr>
            <a:spLocks noChangeArrowheads="1"/>
          </p:cNvSpPr>
          <p:nvPr/>
        </p:nvSpPr>
        <p:spPr bwMode="auto">
          <a:xfrm>
            <a:off x="1371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20574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27432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34290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4114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54864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7</a:t>
            </a:r>
          </a:p>
        </p:txBody>
      </p:sp>
      <p:sp>
        <p:nvSpPr>
          <p:cNvPr id="330762" name="Rectangle 10"/>
          <p:cNvSpPr>
            <a:spLocks noChangeArrowheads="1"/>
          </p:cNvSpPr>
          <p:nvPr/>
        </p:nvSpPr>
        <p:spPr bwMode="auto">
          <a:xfrm>
            <a:off x="4800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6</a:t>
            </a:r>
          </a:p>
        </p:txBody>
      </p:sp>
      <p:sp>
        <p:nvSpPr>
          <p:cNvPr id="330763" name="Rectangle 11"/>
          <p:cNvSpPr>
            <a:spLocks noChangeArrowheads="1"/>
          </p:cNvSpPr>
          <p:nvPr/>
        </p:nvSpPr>
        <p:spPr bwMode="auto">
          <a:xfrm>
            <a:off x="75438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10</a:t>
            </a:r>
          </a:p>
        </p:txBody>
      </p:sp>
      <p:sp>
        <p:nvSpPr>
          <p:cNvPr id="330764" name="Rectangle 12"/>
          <p:cNvSpPr>
            <a:spLocks noChangeArrowheads="1"/>
          </p:cNvSpPr>
          <p:nvPr/>
        </p:nvSpPr>
        <p:spPr bwMode="auto">
          <a:xfrm>
            <a:off x="68580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9</a:t>
            </a:r>
          </a:p>
        </p:txBody>
      </p:sp>
      <p:sp>
        <p:nvSpPr>
          <p:cNvPr id="330765" name="Rectangle 13"/>
          <p:cNvSpPr>
            <a:spLocks noChangeArrowheads="1"/>
          </p:cNvSpPr>
          <p:nvPr/>
        </p:nvSpPr>
        <p:spPr bwMode="auto">
          <a:xfrm>
            <a:off x="61722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</a:t>
            </a:r>
          </a:p>
        </p:txBody>
      </p:sp>
      <p:sp>
        <p:nvSpPr>
          <p:cNvPr id="330766" name="Rectangle 14"/>
          <p:cNvSpPr>
            <a:spLocks noChangeArrowheads="1"/>
          </p:cNvSpPr>
          <p:nvPr/>
        </p:nvSpPr>
        <p:spPr bwMode="auto">
          <a:xfrm>
            <a:off x="8229600" y="19050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330767" name="Rectangle 15"/>
          <p:cNvSpPr>
            <a:spLocks noChangeArrowheads="1"/>
          </p:cNvSpPr>
          <p:nvPr/>
        </p:nvSpPr>
        <p:spPr bwMode="auto">
          <a:xfrm>
            <a:off x="6858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0+1</a:t>
            </a:r>
          </a:p>
        </p:txBody>
      </p:sp>
      <p:sp>
        <p:nvSpPr>
          <p:cNvPr id="330768" name="Rectangle 16"/>
          <p:cNvSpPr>
            <a:spLocks noChangeArrowheads="1"/>
          </p:cNvSpPr>
          <p:nvPr/>
        </p:nvSpPr>
        <p:spPr bwMode="auto">
          <a:xfrm>
            <a:off x="13716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69" name="Rectangle 17"/>
          <p:cNvSpPr>
            <a:spLocks noChangeArrowheads="1"/>
          </p:cNvSpPr>
          <p:nvPr/>
        </p:nvSpPr>
        <p:spPr bwMode="auto">
          <a:xfrm>
            <a:off x="20574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2+3</a:t>
            </a:r>
          </a:p>
        </p:txBody>
      </p:sp>
      <p:sp>
        <p:nvSpPr>
          <p:cNvPr id="330770" name="Rectangle 18"/>
          <p:cNvSpPr>
            <a:spLocks noChangeArrowheads="1"/>
          </p:cNvSpPr>
          <p:nvPr/>
        </p:nvSpPr>
        <p:spPr bwMode="auto">
          <a:xfrm>
            <a:off x="27432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71" name="Rectangle 19"/>
          <p:cNvSpPr>
            <a:spLocks noChangeArrowheads="1"/>
          </p:cNvSpPr>
          <p:nvPr/>
        </p:nvSpPr>
        <p:spPr bwMode="auto">
          <a:xfrm>
            <a:off x="34290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4+5</a:t>
            </a:r>
          </a:p>
        </p:txBody>
      </p:sp>
      <p:sp>
        <p:nvSpPr>
          <p:cNvPr id="330772" name="Rectangle 20"/>
          <p:cNvSpPr>
            <a:spLocks noChangeArrowheads="1"/>
          </p:cNvSpPr>
          <p:nvPr/>
        </p:nvSpPr>
        <p:spPr bwMode="auto">
          <a:xfrm>
            <a:off x="41148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73" name="Rectangle 21"/>
          <p:cNvSpPr>
            <a:spLocks noChangeArrowheads="1"/>
          </p:cNvSpPr>
          <p:nvPr/>
        </p:nvSpPr>
        <p:spPr bwMode="auto">
          <a:xfrm>
            <a:off x="54864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74" name="Rectangle 22"/>
          <p:cNvSpPr>
            <a:spLocks noChangeArrowheads="1"/>
          </p:cNvSpPr>
          <p:nvPr/>
        </p:nvSpPr>
        <p:spPr bwMode="auto">
          <a:xfrm>
            <a:off x="48006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6+7</a:t>
            </a:r>
          </a:p>
        </p:txBody>
      </p:sp>
      <p:sp>
        <p:nvSpPr>
          <p:cNvPr id="330775" name="Rectangle 23"/>
          <p:cNvSpPr>
            <a:spLocks noChangeArrowheads="1"/>
          </p:cNvSpPr>
          <p:nvPr/>
        </p:nvSpPr>
        <p:spPr bwMode="auto">
          <a:xfrm>
            <a:off x="75438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10+11</a:t>
            </a:r>
          </a:p>
        </p:txBody>
      </p:sp>
      <p:sp>
        <p:nvSpPr>
          <p:cNvPr id="330776" name="Rectangle 24"/>
          <p:cNvSpPr>
            <a:spLocks noChangeArrowheads="1"/>
          </p:cNvSpPr>
          <p:nvPr/>
        </p:nvSpPr>
        <p:spPr bwMode="auto">
          <a:xfrm>
            <a:off x="68580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77" name="Rectangle 25"/>
          <p:cNvSpPr>
            <a:spLocks noChangeArrowheads="1"/>
          </p:cNvSpPr>
          <p:nvPr/>
        </p:nvSpPr>
        <p:spPr bwMode="auto">
          <a:xfrm>
            <a:off x="6172200" y="2971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8+9</a:t>
            </a:r>
          </a:p>
        </p:txBody>
      </p:sp>
      <p:sp>
        <p:nvSpPr>
          <p:cNvPr id="330778" name="Rectangle 26"/>
          <p:cNvSpPr>
            <a:spLocks noChangeArrowheads="1"/>
          </p:cNvSpPr>
          <p:nvPr/>
        </p:nvSpPr>
        <p:spPr bwMode="auto">
          <a:xfrm>
            <a:off x="8229600" y="2971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79" name="Rectangle 27"/>
          <p:cNvSpPr>
            <a:spLocks noChangeArrowheads="1"/>
          </p:cNvSpPr>
          <p:nvPr/>
        </p:nvSpPr>
        <p:spPr bwMode="auto">
          <a:xfrm>
            <a:off x="6858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0...3</a:t>
            </a:r>
          </a:p>
        </p:txBody>
      </p:sp>
      <p:sp>
        <p:nvSpPr>
          <p:cNvPr id="330780" name="Rectangle 28"/>
          <p:cNvSpPr>
            <a:spLocks noChangeArrowheads="1"/>
          </p:cNvSpPr>
          <p:nvPr/>
        </p:nvSpPr>
        <p:spPr bwMode="auto">
          <a:xfrm>
            <a:off x="1371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1" name="Rectangle 29"/>
          <p:cNvSpPr>
            <a:spLocks noChangeArrowheads="1"/>
          </p:cNvSpPr>
          <p:nvPr/>
        </p:nvSpPr>
        <p:spPr bwMode="auto">
          <a:xfrm>
            <a:off x="20574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2" name="Rectangle 30"/>
          <p:cNvSpPr>
            <a:spLocks noChangeArrowheads="1"/>
          </p:cNvSpPr>
          <p:nvPr/>
        </p:nvSpPr>
        <p:spPr bwMode="auto">
          <a:xfrm>
            <a:off x="27432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3" name="Rectangle 31"/>
          <p:cNvSpPr>
            <a:spLocks noChangeArrowheads="1"/>
          </p:cNvSpPr>
          <p:nvPr/>
        </p:nvSpPr>
        <p:spPr bwMode="auto">
          <a:xfrm>
            <a:off x="34290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4..7</a:t>
            </a:r>
          </a:p>
        </p:txBody>
      </p:sp>
      <p:sp>
        <p:nvSpPr>
          <p:cNvPr id="330784" name="Rectangle 32"/>
          <p:cNvSpPr>
            <a:spLocks noChangeArrowheads="1"/>
          </p:cNvSpPr>
          <p:nvPr/>
        </p:nvSpPr>
        <p:spPr bwMode="auto">
          <a:xfrm>
            <a:off x="4114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5" name="Rectangle 33"/>
          <p:cNvSpPr>
            <a:spLocks noChangeArrowheads="1"/>
          </p:cNvSpPr>
          <p:nvPr/>
        </p:nvSpPr>
        <p:spPr bwMode="auto">
          <a:xfrm>
            <a:off x="54864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6" name="Rectangle 34"/>
          <p:cNvSpPr>
            <a:spLocks noChangeArrowheads="1"/>
          </p:cNvSpPr>
          <p:nvPr/>
        </p:nvSpPr>
        <p:spPr bwMode="auto">
          <a:xfrm>
            <a:off x="4800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7" name="Rectangle 35"/>
          <p:cNvSpPr>
            <a:spLocks noChangeArrowheads="1"/>
          </p:cNvSpPr>
          <p:nvPr/>
        </p:nvSpPr>
        <p:spPr bwMode="auto">
          <a:xfrm>
            <a:off x="75438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8" name="Rectangle 36"/>
          <p:cNvSpPr>
            <a:spLocks noChangeArrowheads="1"/>
          </p:cNvSpPr>
          <p:nvPr/>
        </p:nvSpPr>
        <p:spPr bwMode="auto">
          <a:xfrm>
            <a:off x="68580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89" name="Rectangle 37"/>
          <p:cNvSpPr>
            <a:spLocks noChangeArrowheads="1"/>
          </p:cNvSpPr>
          <p:nvPr/>
        </p:nvSpPr>
        <p:spPr bwMode="auto">
          <a:xfrm>
            <a:off x="6172200" y="4114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8..11</a:t>
            </a:r>
          </a:p>
        </p:txBody>
      </p:sp>
      <p:sp>
        <p:nvSpPr>
          <p:cNvPr id="330790" name="Rectangle 38"/>
          <p:cNvSpPr>
            <a:spLocks noChangeArrowheads="1"/>
          </p:cNvSpPr>
          <p:nvPr/>
        </p:nvSpPr>
        <p:spPr bwMode="auto">
          <a:xfrm>
            <a:off x="8229600" y="4114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1" name="Rectangle 39"/>
          <p:cNvSpPr>
            <a:spLocks noChangeArrowheads="1"/>
          </p:cNvSpPr>
          <p:nvPr/>
        </p:nvSpPr>
        <p:spPr bwMode="auto">
          <a:xfrm>
            <a:off x="685800" y="5257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0..7</a:t>
            </a:r>
          </a:p>
        </p:txBody>
      </p:sp>
      <p:sp>
        <p:nvSpPr>
          <p:cNvPr id="330792" name="Rectangle 40"/>
          <p:cNvSpPr>
            <a:spLocks noChangeArrowheads="1"/>
          </p:cNvSpPr>
          <p:nvPr/>
        </p:nvSpPr>
        <p:spPr bwMode="auto">
          <a:xfrm>
            <a:off x="1371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3" name="Rectangle 41"/>
          <p:cNvSpPr>
            <a:spLocks noChangeArrowheads="1"/>
          </p:cNvSpPr>
          <p:nvPr/>
        </p:nvSpPr>
        <p:spPr bwMode="auto">
          <a:xfrm>
            <a:off x="2057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4" name="Rectangle 42"/>
          <p:cNvSpPr>
            <a:spLocks noChangeArrowheads="1"/>
          </p:cNvSpPr>
          <p:nvPr/>
        </p:nvSpPr>
        <p:spPr bwMode="auto">
          <a:xfrm>
            <a:off x="27432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5" name="Rectangle 43"/>
          <p:cNvSpPr>
            <a:spLocks noChangeArrowheads="1"/>
          </p:cNvSpPr>
          <p:nvPr/>
        </p:nvSpPr>
        <p:spPr bwMode="auto">
          <a:xfrm>
            <a:off x="3429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6" name="Rectangle 44"/>
          <p:cNvSpPr>
            <a:spLocks noChangeArrowheads="1"/>
          </p:cNvSpPr>
          <p:nvPr/>
        </p:nvSpPr>
        <p:spPr bwMode="auto">
          <a:xfrm>
            <a:off x="4114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7" name="Rectangle 45"/>
          <p:cNvSpPr>
            <a:spLocks noChangeArrowheads="1"/>
          </p:cNvSpPr>
          <p:nvPr/>
        </p:nvSpPr>
        <p:spPr bwMode="auto">
          <a:xfrm>
            <a:off x="54864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8" name="Rectangle 46"/>
          <p:cNvSpPr>
            <a:spLocks noChangeArrowheads="1"/>
          </p:cNvSpPr>
          <p:nvPr/>
        </p:nvSpPr>
        <p:spPr bwMode="auto">
          <a:xfrm>
            <a:off x="4800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799" name="Rectangle 47"/>
          <p:cNvSpPr>
            <a:spLocks noChangeArrowheads="1"/>
          </p:cNvSpPr>
          <p:nvPr/>
        </p:nvSpPr>
        <p:spPr bwMode="auto">
          <a:xfrm>
            <a:off x="75438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0" name="Rectangle 48"/>
          <p:cNvSpPr>
            <a:spLocks noChangeArrowheads="1"/>
          </p:cNvSpPr>
          <p:nvPr/>
        </p:nvSpPr>
        <p:spPr bwMode="auto">
          <a:xfrm>
            <a:off x="68580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1" name="Rectangle 49"/>
          <p:cNvSpPr>
            <a:spLocks noChangeArrowheads="1"/>
          </p:cNvSpPr>
          <p:nvPr/>
        </p:nvSpPr>
        <p:spPr bwMode="auto">
          <a:xfrm>
            <a:off x="6172200" y="5257800"/>
            <a:ext cx="685800" cy="457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8..15</a:t>
            </a:r>
          </a:p>
        </p:txBody>
      </p:sp>
      <p:sp>
        <p:nvSpPr>
          <p:cNvPr id="330802" name="Rectangle 50"/>
          <p:cNvSpPr>
            <a:spLocks noChangeArrowheads="1"/>
          </p:cNvSpPr>
          <p:nvPr/>
        </p:nvSpPr>
        <p:spPr bwMode="auto">
          <a:xfrm>
            <a:off x="8229600" y="5257800"/>
            <a:ext cx="685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3" name="Line 51"/>
          <p:cNvSpPr>
            <a:spLocks noChangeShapeType="1"/>
          </p:cNvSpPr>
          <p:nvPr/>
        </p:nvSpPr>
        <p:spPr bwMode="auto">
          <a:xfrm>
            <a:off x="990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4" name="Line 52"/>
          <p:cNvSpPr>
            <a:spLocks noChangeShapeType="1"/>
          </p:cNvSpPr>
          <p:nvPr/>
        </p:nvSpPr>
        <p:spPr bwMode="auto">
          <a:xfrm flipH="1">
            <a:off x="11430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5" name="Line 53"/>
          <p:cNvSpPr>
            <a:spLocks noChangeShapeType="1"/>
          </p:cNvSpPr>
          <p:nvPr/>
        </p:nvSpPr>
        <p:spPr bwMode="auto">
          <a:xfrm>
            <a:off x="24384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6" name="Line 54"/>
          <p:cNvSpPr>
            <a:spLocks noChangeShapeType="1"/>
          </p:cNvSpPr>
          <p:nvPr/>
        </p:nvSpPr>
        <p:spPr bwMode="auto">
          <a:xfrm flipH="1">
            <a:off x="25908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7" name="Line 55"/>
          <p:cNvSpPr>
            <a:spLocks noChangeShapeType="1"/>
          </p:cNvSpPr>
          <p:nvPr/>
        </p:nvSpPr>
        <p:spPr bwMode="auto">
          <a:xfrm>
            <a:off x="37338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8" name="Line 56"/>
          <p:cNvSpPr>
            <a:spLocks noChangeShapeType="1"/>
          </p:cNvSpPr>
          <p:nvPr/>
        </p:nvSpPr>
        <p:spPr bwMode="auto">
          <a:xfrm flipH="1">
            <a:off x="38862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09" name="Line 57"/>
          <p:cNvSpPr>
            <a:spLocks noChangeShapeType="1"/>
          </p:cNvSpPr>
          <p:nvPr/>
        </p:nvSpPr>
        <p:spPr bwMode="auto">
          <a:xfrm>
            <a:off x="5181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0" name="Line 58"/>
          <p:cNvSpPr>
            <a:spLocks noChangeShapeType="1"/>
          </p:cNvSpPr>
          <p:nvPr/>
        </p:nvSpPr>
        <p:spPr bwMode="auto">
          <a:xfrm flipH="1">
            <a:off x="53340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1" name="Line 59"/>
          <p:cNvSpPr>
            <a:spLocks noChangeShapeType="1"/>
          </p:cNvSpPr>
          <p:nvPr/>
        </p:nvSpPr>
        <p:spPr bwMode="auto">
          <a:xfrm>
            <a:off x="65532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2" name="Line 60"/>
          <p:cNvSpPr>
            <a:spLocks noChangeShapeType="1"/>
          </p:cNvSpPr>
          <p:nvPr/>
        </p:nvSpPr>
        <p:spPr bwMode="auto">
          <a:xfrm flipH="1">
            <a:off x="67056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3" name="Line 61"/>
          <p:cNvSpPr>
            <a:spLocks noChangeShapeType="1"/>
          </p:cNvSpPr>
          <p:nvPr/>
        </p:nvSpPr>
        <p:spPr bwMode="auto">
          <a:xfrm>
            <a:off x="79248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4" name="Line 62"/>
          <p:cNvSpPr>
            <a:spLocks noChangeShapeType="1"/>
          </p:cNvSpPr>
          <p:nvPr/>
        </p:nvSpPr>
        <p:spPr bwMode="auto">
          <a:xfrm flipH="1">
            <a:off x="8077200" y="2362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5" name="Line 63"/>
          <p:cNvSpPr>
            <a:spLocks noChangeShapeType="1"/>
          </p:cNvSpPr>
          <p:nvPr/>
        </p:nvSpPr>
        <p:spPr bwMode="auto">
          <a:xfrm>
            <a:off x="9906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6" name="Line 64"/>
          <p:cNvSpPr>
            <a:spLocks noChangeShapeType="1"/>
          </p:cNvSpPr>
          <p:nvPr/>
        </p:nvSpPr>
        <p:spPr bwMode="auto">
          <a:xfrm flipH="1">
            <a:off x="11430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7" name="Line 6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8" name="Line 66"/>
          <p:cNvSpPr>
            <a:spLocks noChangeShapeType="1"/>
          </p:cNvSpPr>
          <p:nvPr/>
        </p:nvSpPr>
        <p:spPr bwMode="auto">
          <a:xfrm flipH="1">
            <a:off x="38862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19" name="Line 67"/>
          <p:cNvSpPr>
            <a:spLocks noChangeShapeType="1"/>
          </p:cNvSpPr>
          <p:nvPr/>
        </p:nvSpPr>
        <p:spPr bwMode="auto">
          <a:xfrm>
            <a:off x="65532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0" name="Line 68"/>
          <p:cNvSpPr>
            <a:spLocks noChangeShapeType="1"/>
          </p:cNvSpPr>
          <p:nvPr/>
        </p:nvSpPr>
        <p:spPr bwMode="auto">
          <a:xfrm flipH="1">
            <a:off x="6629400" y="34290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1" name="Line 69"/>
          <p:cNvSpPr>
            <a:spLocks noChangeShapeType="1"/>
          </p:cNvSpPr>
          <p:nvPr/>
        </p:nvSpPr>
        <p:spPr bwMode="auto">
          <a:xfrm>
            <a:off x="9906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2" name="Line 70"/>
          <p:cNvSpPr>
            <a:spLocks noChangeShapeType="1"/>
          </p:cNvSpPr>
          <p:nvPr/>
        </p:nvSpPr>
        <p:spPr bwMode="auto">
          <a:xfrm flipH="1">
            <a:off x="1143000" y="4572000"/>
            <a:ext cx="2743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3" name="Text Box 71"/>
          <p:cNvSpPr txBox="1">
            <a:spLocks noChangeArrowheads="1"/>
          </p:cNvSpPr>
          <p:nvPr/>
        </p:nvSpPr>
        <p:spPr bwMode="auto">
          <a:xfrm>
            <a:off x="381000" y="2971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</a:t>
            </a:r>
          </a:p>
        </p:txBody>
      </p:sp>
      <p:sp>
        <p:nvSpPr>
          <p:cNvPr id="330824" name="Text Box 72"/>
          <p:cNvSpPr txBox="1">
            <a:spLocks noChangeArrowheads="1"/>
          </p:cNvSpPr>
          <p:nvPr/>
        </p:nvSpPr>
        <p:spPr bwMode="auto">
          <a:xfrm>
            <a:off x="381000" y="4114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330825" name="Text Box 73"/>
          <p:cNvSpPr txBox="1">
            <a:spLocks noChangeArrowheads="1"/>
          </p:cNvSpPr>
          <p:nvPr/>
        </p:nvSpPr>
        <p:spPr bwMode="auto">
          <a:xfrm>
            <a:off x="381000" y="5257800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30826" name="Line 74"/>
          <p:cNvSpPr>
            <a:spLocks noChangeShapeType="1"/>
          </p:cNvSpPr>
          <p:nvPr/>
        </p:nvSpPr>
        <p:spPr bwMode="auto">
          <a:xfrm>
            <a:off x="91440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7" name="Line 75"/>
          <p:cNvSpPr>
            <a:spLocks noChangeShapeType="1"/>
          </p:cNvSpPr>
          <p:nvPr/>
        </p:nvSpPr>
        <p:spPr bwMode="auto">
          <a:xfrm>
            <a:off x="6553200" y="4572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8" name="Line 76"/>
          <p:cNvSpPr>
            <a:spLocks noChangeShapeType="1"/>
          </p:cNvSpPr>
          <p:nvPr/>
        </p:nvSpPr>
        <p:spPr bwMode="auto">
          <a:xfrm flipH="1">
            <a:off x="6705600" y="4648200"/>
            <a:ext cx="2438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29" name="Line 77"/>
          <p:cNvSpPr>
            <a:spLocks noChangeShapeType="1"/>
          </p:cNvSpPr>
          <p:nvPr/>
        </p:nvSpPr>
        <p:spPr bwMode="auto">
          <a:xfrm>
            <a:off x="990600" y="5715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30" name="Line 78"/>
          <p:cNvSpPr>
            <a:spLocks noChangeShapeType="1"/>
          </p:cNvSpPr>
          <p:nvPr/>
        </p:nvSpPr>
        <p:spPr bwMode="auto">
          <a:xfrm flipH="1">
            <a:off x="1295400" y="5715000"/>
            <a:ext cx="525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31" name="Text Box 79"/>
          <p:cNvSpPr txBox="1">
            <a:spLocks noChangeArrowheads="1"/>
          </p:cNvSpPr>
          <p:nvPr/>
        </p:nvSpPr>
        <p:spPr bwMode="auto">
          <a:xfrm>
            <a:off x="1050925" y="1427163"/>
            <a:ext cx="1640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Array elements </a:t>
            </a:r>
          </a:p>
        </p:txBody>
      </p:sp>
      <p:sp>
        <p:nvSpPr>
          <p:cNvPr id="330832" name="Line 80"/>
          <p:cNvSpPr>
            <a:spLocks noChangeShapeType="1"/>
          </p:cNvSpPr>
          <p:nvPr/>
        </p:nvSpPr>
        <p:spPr bwMode="auto">
          <a:xfrm>
            <a:off x="3352800" y="1676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30833" name="Text Box 81"/>
          <p:cNvSpPr txBox="1">
            <a:spLocks noChangeArrowheads="1"/>
          </p:cNvSpPr>
          <p:nvPr/>
        </p:nvSpPr>
        <p:spPr bwMode="auto">
          <a:xfrm>
            <a:off x="0" y="5715000"/>
            <a:ext cx="963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iterations</a:t>
            </a:r>
          </a:p>
        </p:txBody>
      </p:sp>
      <p:sp>
        <p:nvSpPr>
          <p:cNvPr id="330834" name="Line 82"/>
          <p:cNvSpPr>
            <a:spLocks noChangeShapeType="1"/>
          </p:cNvSpPr>
          <p:nvPr/>
        </p:nvSpPr>
        <p:spPr bwMode="auto">
          <a:xfrm>
            <a:off x="228600" y="48768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20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Optimizing global memory accesses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5126037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Global memory (DRAM) is off-chip </a:t>
            </a:r>
          </a:p>
          <a:p>
            <a:pPr lvl="1"/>
            <a:r>
              <a:rPr lang="en-US" dirty="0"/>
              <a:t>only one address per memory transaction</a:t>
            </a:r>
          </a:p>
          <a:p>
            <a:pPr lvl="1"/>
            <a:r>
              <a:rPr lang="en-US" dirty="0"/>
              <a:t>each load transaction brings some number of aligned, contiguous bytes (say 32 Bytes) from memory (call them lines)</a:t>
            </a:r>
          </a:p>
          <a:p>
            <a:pPr lvl="1"/>
            <a:r>
              <a:rPr lang="en-US" dirty="0"/>
              <a:t>hardware automatically combines requests to same line from different threads in warp (coalescing)</a:t>
            </a:r>
          </a:p>
          <a:p>
            <a:pPr lvl="1"/>
            <a:r>
              <a:rPr lang="en-US" dirty="0"/>
              <a:t>multiple lines processed sequentially</a:t>
            </a:r>
          </a:p>
          <a:p>
            <a:r>
              <a:rPr lang="en-US" dirty="0"/>
              <a:t>Optimization: </a:t>
            </a:r>
          </a:p>
          <a:p>
            <a:pPr lvl="1"/>
            <a:r>
              <a:rPr lang="en-US" dirty="0"/>
              <a:t>try to ensure that memory requests from a warp can be coalesced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stride-one access </a:t>
            </a:r>
            <a:r>
              <a:rPr lang="en-US" i="1" dirty="0"/>
              <a:t>across </a:t>
            </a:r>
            <a:r>
              <a:rPr lang="en-US" dirty="0"/>
              <a:t>threads in a warp is good (see picture)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) use structure of arrays rather than array of structures</a:t>
            </a:r>
          </a:p>
          <a:p>
            <a:pPr lvl="1"/>
            <a:endParaRPr lang="en-US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321424" y="1995344"/>
            <a:ext cx="2143125" cy="1974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4"/>
              </a:cxn>
              <a:cxn ang="0">
                <a:pos x="1350" y="1244"/>
              </a:cxn>
              <a:cxn ang="0">
                <a:pos x="135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350" h="1244">
                <a:moveTo>
                  <a:pt x="0" y="0"/>
                </a:moveTo>
                <a:lnTo>
                  <a:pt x="0" y="1244"/>
                </a:lnTo>
                <a:lnTo>
                  <a:pt x="1350" y="1244"/>
                </a:lnTo>
                <a:lnTo>
                  <a:pt x="135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21424" y="1995344"/>
            <a:ext cx="2143125" cy="1974850"/>
          </a:xfrm>
          <a:prstGeom prst="rect">
            <a:avLst/>
          </a:prstGeom>
          <a:noFill/>
          <a:ln w="9525" cap="rnd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48424" y="2050907"/>
            <a:ext cx="17152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Md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248400" y="4760912"/>
            <a:ext cx="2144713" cy="1971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2"/>
              </a:cxn>
              <a:cxn ang="0">
                <a:pos x="1351" y="1242"/>
              </a:cxn>
              <a:cxn ang="0">
                <a:pos x="135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351" h="1242">
                <a:moveTo>
                  <a:pt x="0" y="0"/>
                </a:moveTo>
                <a:lnTo>
                  <a:pt x="0" y="1242"/>
                </a:lnTo>
                <a:lnTo>
                  <a:pt x="1351" y="1242"/>
                </a:lnTo>
                <a:lnTo>
                  <a:pt x="13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FF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4760912"/>
            <a:ext cx="2144713" cy="1971675"/>
          </a:xfrm>
          <a:prstGeom prst="rect">
            <a:avLst/>
          </a:prstGeom>
          <a:noFill/>
          <a:ln w="9525" cap="rnd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76988" y="4819650"/>
            <a:ext cx="14587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Nd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427913" y="4757737"/>
            <a:ext cx="53975" cy="1974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4"/>
              </a:cxn>
              <a:cxn ang="0">
                <a:pos x="34" y="1244"/>
              </a:cxn>
              <a:cxn ang="0">
                <a:pos x="34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1244">
                <a:moveTo>
                  <a:pt x="0" y="0"/>
                </a:moveTo>
                <a:lnTo>
                  <a:pt x="0" y="1244"/>
                </a:lnTo>
                <a:lnTo>
                  <a:pt x="34" y="1244"/>
                </a:lnTo>
                <a:lnTo>
                  <a:pt x="3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321424" y="3181207"/>
            <a:ext cx="2143125" cy="47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0"/>
              </a:cxn>
              <a:cxn ang="0">
                <a:pos x="1350" y="30"/>
              </a:cxn>
              <a:cxn ang="0">
                <a:pos x="135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350" h="30">
                <a:moveTo>
                  <a:pt x="0" y="0"/>
                </a:moveTo>
                <a:lnTo>
                  <a:pt x="0" y="30"/>
                </a:lnTo>
                <a:lnTo>
                  <a:pt x="1350" y="30"/>
                </a:lnTo>
                <a:lnTo>
                  <a:pt x="135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125986" y="5802670"/>
            <a:ext cx="8816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rot="16200000">
            <a:off x="8158045" y="5736789"/>
            <a:ext cx="240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I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8139611" y="5678845"/>
            <a:ext cx="609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D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rot="16200000">
            <a:off x="8146023" y="5609789"/>
            <a:ext cx="4809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T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16200000">
            <a:off x="8138809" y="5537558"/>
            <a:ext cx="625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99312" y="3768582"/>
            <a:ext cx="28373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 dirty="0">
                <a:solidFill>
                  <a:srgbClr val="FFFFFF"/>
                </a:solidFill>
                <a:latin typeface="Calibri Light" panose="020F0302020204030204" pitchFamily="34" charset="0"/>
              </a:rPr>
              <a:t>WIDTH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321424" y="2909744"/>
            <a:ext cx="2143125" cy="47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0"/>
              </a:cxn>
              <a:cxn ang="0">
                <a:pos x="1350" y="30"/>
              </a:cxn>
              <a:cxn ang="0">
                <a:pos x="135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350" h="30">
                <a:moveTo>
                  <a:pt x="0" y="0"/>
                </a:moveTo>
                <a:lnTo>
                  <a:pt x="0" y="30"/>
                </a:lnTo>
                <a:lnTo>
                  <a:pt x="1350" y="30"/>
                </a:lnTo>
                <a:lnTo>
                  <a:pt x="135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778624" y="290974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278437" y="2743200"/>
            <a:ext cx="1006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Thread 1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278437" y="3048000"/>
            <a:ext cx="1006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Thread 2</a:t>
            </a: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7137400" y="4757737"/>
            <a:ext cx="53975" cy="1974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44"/>
              </a:cxn>
              <a:cxn ang="0">
                <a:pos x="34" y="1244"/>
              </a:cxn>
              <a:cxn ang="0">
                <a:pos x="34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" h="1244">
                <a:moveTo>
                  <a:pt x="0" y="0"/>
                </a:moveTo>
                <a:lnTo>
                  <a:pt x="0" y="1244"/>
                </a:lnTo>
                <a:lnTo>
                  <a:pt x="34" y="1244"/>
                </a:lnTo>
                <a:lnTo>
                  <a:pt x="3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457949" y="1428607"/>
            <a:ext cx="149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Not coalesced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7137400" y="506253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6629400" y="4355068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Coalesced</a:t>
            </a:r>
          </a:p>
        </p:txBody>
      </p:sp>
    </p:spTree>
    <p:extLst>
      <p:ext uri="{BB962C8B-B14F-4D97-AF65-F5344CB8AC3E}">
        <p14:creationId xmlns:p14="http://schemas.microsoft.com/office/powerpoint/2010/main" val="3329093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380CA-5E40-DCD7-4CF4-DF430369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42E8FE-16F0-BBCE-B82F-FB55FC44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CUDA programs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D7682-8A9E-D1F7-8D14-13A6FE38B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4572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endParaRPr lang="en-US" sz="4000" dirty="0"/>
          </a:p>
          <a:p>
            <a:pPr marL="0" indent="0">
              <a:buNone/>
            </a:pPr>
            <a:r>
              <a:rPr lang="en-US" sz="4200" dirty="0"/>
              <a:t>CUDA program =  Host program + kernels</a:t>
            </a:r>
          </a:p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r>
              <a:rPr lang="en-US" sz="4200" dirty="0"/>
              <a:t>Host program</a:t>
            </a:r>
          </a:p>
          <a:p>
            <a:pPr lvl="1"/>
            <a:r>
              <a:rPr lang="en-US" sz="3800" dirty="0"/>
              <a:t>Begins execution of program (main)</a:t>
            </a:r>
          </a:p>
          <a:p>
            <a:pPr lvl="1"/>
            <a:r>
              <a:rPr lang="en-US" sz="3800" dirty="0"/>
              <a:t>Orchestrates data transfers to and from device</a:t>
            </a:r>
            <a:br>
              <a:rPr lang="en-US" sz="3800" dirty="0"/>
            </a:br>
            <a:r>
              <a:rPr lang="en-US" sz="3800" dirty="0"/>
              <a:t>	</a:t>
            </a:r>
            <a:r>
              <a:rPr lang="en-US" sz="3800" i="1" dirty="0"/>
              <a:t>Copy-in copy-out</a:t>
            </a:r>
          </a:p>
          <a:p>
            <a:pPr lvl="1"/>
            <a:r>
              <a:rPr lang="en-US" sz="3800" dirty="0"/>
              <a:t>Invokes kernel programs</a:t>
            </a:r>
          </a:p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r>
              <a:rPr lang="en-US" sz="4200" dirty="0"/>
              <a:t>Kernel program</a:t>
            </a:r>
          </a:p>
          <a:p>
            <a:pPr lvl="1"/>
            <a:r>
              <a:rPr lang="en-US" sz="3800" dirty="0"/>
              <a:t>Specifies work to be performed by </a:t>
            </a:r>
            <a:r>
              <a:rPr lang="en-US" sz="3800" i="1" dirty="0"/>
              <a:t>one</a:t>
            </a:r>
            <a:r>
              <a:rPr lang="en-US" sz="3800" dirty="0"/>
              <a:t> thread (like </a:t>
            </a:r>
            <a:r>
              <a:rPr lang="en-US" sz="3800" dirty="0" err="1"/>
              <a:t>pThreads</a:t>
            </a:r>
            <a:r>
              <a:rPr lang="en-US" sz="3800" dirty="0"/>
              <a:t>)</a:t>
            </a:r>
          </a:p>
          <a:p>
            <a:pPr lvl="1"/>
            <a:r>
              <a:rPr lang="en-US" sz="3800" dirty="0"/>
              <a:t>Thread name is used to assign different work to different threads</a:t>
            </a:r>
          </a:p>
          <a:p>
            <a:pPr lvl="1"/>
            <a:endParaRPr lang="en-US" sz="3800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941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u="sng" dirty="0"/>
              <a:t>Coalescing: detail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Global memory requests from warp can be loads, stores or atomics</a:t>
            </a:r>
          </a:p>
          <a:p>
            <a:r>
              <a:rPr lang="en-US" dirty="0"/>
              <a:t>Two or more threads in warp can specify the same address: what should happen?</a:t>
            </a:r>
          </a:p>
          <a:p>
            <a:r>
              <a:rPr lang="en-US" dirty="0"/>
              <a:t>Load requests to same address: multicast</a:t>
            </a:r>
          </a:p>
          <a:p>
            <a:r>
              <a:rPr lang="en-US" dirty="0"/>
              <a:t>Stores to same address: one thread will win</a:t>
            </a:r>
          </a:p>
          <a:p>
            <a:r>
              <a:rPr lang="en-US" dirty="0"/>
              <a:t>Atomics to same address: serialize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765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784A14-DC26-4749-9850-069ED80D13C6}" type="slidenum">
              <a:rPr lang="en-US"/>
              <a:pPr/>
              <a:t>91</a:t>
            </a:fld>
            <a:endParaRPr lang="en-US"/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Shortcomings of the implementation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534400" cy="4572000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dirty="0"/>
              <a:t>Assume we have already loaded array into</a:t>
            </a:r>
          </a:p>
          <a:p>
            <a:pPr marL="974725" lvl="1" indent="-403225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__shared__ float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[]</a:t>
            </a:r>
          </a:p>
          <a:p>
            <a:pPr marL="974725" lvl="1" indent="-403225">
              <a:buFontTx/>
              <a:buNone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unsigned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int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 t =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threadIdx.x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;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for (unsigned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int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 stride = 1; 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	  stride &lt;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blockDim.x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;  stride *= 2) 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{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  __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syncthreads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();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  if (t % (2*stride) == 0)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	 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[t] +=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[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</a:rPr>
              <a:t>t+stride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];</a:t>
            </a:r>
          </a:p>
          <a:p>
            <a:pPr marL="974725" lvl="1" indent="-403225">
              <a:buFontTx/>
              <a:buNone/>
            </a:pP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}</a:t>
            </a:r>
          </a:p>
        </p:txBody>
      </p:sp>
      <p:sp>
        <p:nvSpPr>
          <p:cNvPr id="332804" name="AutoShape 4"/>
          <p:cNvSpPr>
            <a:spLocks noChangeArrowheads="1"/>
          </p:cNvSpPr>
          <p:nvPr/>
        </p:nvSpPr>
        <p:spPr bwMode="auto">
          <a:xfrm>
            <a:off x="6477000" y="2667000"/>
            <a:ext cx="2438400" cy="990600"/>
          </a:xfrm>
          <a:prstGeom prst="wedgeRectCallout">
            <a:avLst>
              <a:gd name="adj1" fmla="val -140037"/>
              <a:gd name="adj2" fmla="val 201764"/>
            </a:avLst>
          </a:prstGeom>
          <a:solidFill>
            <a:schemeClr val="hlink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BAD: Divergence due to interleaved branch decisions</a:t>
            </a:r>
          </a:p>
        </p:txBody>
      </p:sp>
    </p:spTree>
    <p:extLst>
      <p:ext uri="{BB962C8B-B14F-4D97-AF65-F5344CB8AC3E}">
        <p14:creationId xmlns:p14="http://schemas.microsoft.com/office/powerpoint/2010/main" val="1856709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30018"/>
            <a:ext cx="8229600" cy="1143000"/>
          </a:xfrm>
        </p:spPr>
        <p:txBody>
          <a:bodyPr/>
          <a:lstStyle/>
          <a:p>
            <a:r>
              <a:rPr lang="en-US" dirty="0"/>
              <a:t>Key ideas (hardware)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39624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Device has large number of cores</a:t>
            </a:r>
          </a:p>
          <a:p>
            <a:pPr marR="0" lvl="1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</a:rPr>
              <a:t>Blackwell: ~20K CUDA cores, 576 tensor cores, ..</a:t>
            </a:r>
          </a:p>
          <a:p>
            <a:pPr lvl="1">
              <a:defRPr/>
            </a:pPr>
            <a:r>
              <a:rPr lang="en-US" sz="4000" dirty="0">
                <a:solidFill>
                  <a:prstClr val="black"/>
                </a:solidFill>
              </a:rPr>
              <a:t>Focus on CUDA cores</a:t>
            </a:r>
          </a:p>
          <a:p>
            <a:pPr marL="457200" lvl="1" indent="0">
              <a:buNone/>
              <a:defRPr/>
            </a:pPr>
            <a:endParaRPr lang="en-US" sz="4000" dirty="0">
              <a:solidFill>
                <a:prstClr val="black"/>
              </a:solidFill>
            </a:endParaRPr>
          </a:p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4000" dirty="0"/>
          </a:p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000" dirty="0"/>
              <a:t>Host and device do not have a shared address space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4000" dirty="0">
                <a:solidFill>
                  <a:prstClr val="black"/>
                </a:solidFill>
              </a:rPr>
              <a:t>Requires explicit data transfer between host and device (</a:t>
            </a:r>
            <a:r>
              <a:rPr lang="en-US" sz="4000" i="1" dirty="0">
                <a:solidFill>
                  <a:prstClr val="black"/>
                </a:solidFill>
              </a:rPr>
              <a:t>cudaMemcpy</a:t>
            </a:r>
            <a:r>
              <a:rPr lang="en-US" sz="4000" dirty="0">
                <a:solidFill>
                  <a:prstClr val="black"/>
                </a:solidFill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4000" dirty="0">
                <a:solidFill>
                  <a:prstClr val="black"/>
                </a:solidFill>
              </a:rPr>
              <a:t>Device works only on data in its own address space.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3600" dirty="0">
                <a:solidFill>
                  <a:prstClr val="black"/>
                </a:solidFill>
              </a:rPr>
              <a:t>Newer GPUs have Unified Virtual Addressing (UVA) but we won’t worry about this</a:t>
            </a:r>
          </a:p>
          <a:p>
            <a:pPr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75623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1C38ACA-1317-1C50-83A2-A075D91C2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9112-BB50-16B0-A1BA-9A181902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/>
              <a:t>Memory spaces on GPU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BB5FC-F3FD-A49C-D460-03B3952E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6057900" cy="3530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C8DE31-6849-E803-4F9D-4F16C743B151}"/>
              </a:ext>
            </a:extLst>
          </p:cNvPr>
          <p:cNvSpPr txBox="1"/>
          <p:nvPr/>
        </p:nvSpPr>
        <p:spPr>
          <a:xfrm>
            <a:off x="1447800" y="604482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https://docs.nvidia.com/cuda/cuda-c-best-practices-guide/index.html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840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0EF220-CBC6-461D-8004-BAA3FC4FAB4B}" type="slidenum">
              <a:rPr lang="en-US"/>
              <a:pPr/>
              <a:t>94</a:t>
            </a:fld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u="sng" dirty="0"/>
              <a:t>Linear Addressing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6172200" cy="5005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__shared__ float </a:t>
            </a:r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[256];</a:t>
            </a:r>
            <a:endParaRPr lang="en-US" dirty="0"/>
          </a:p>
          <a:p>
            <a:pPr marL="457200" indent="-457200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float foo =  </a:t>
            </a:r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</a:t>
            </a:r>
            <a:r>
              <a:rPr lang="en-US" sz="2400" dirty="0" err="1">
                <a:solidFill>
                  <a:schemeClr val="accent2"/>
                </a:solidFill>
                <a:latin typeface="Calibri Light" panose="020F0302020204030204" pitchFamily="34" charset="0"/>
              </a:rPr>
              <a:t>baseIndex</a:t>
            </a:r>
            <a:r>
              <a:rPr lang="en-US" sz="2400" dirty="0">
                <a:solidFill>
                  <a:schemeClr val="accent2"/>
                </a:solidFill>
                <a:latin typeface="Calibri Light" panose="020F0302020204030204" pitchFamily="34" charset="0"/>
              </a:rPr>
              <a:t> + s * </a:t>
            </a:r>
            <a:r>
              <a:rPr lang="en-US" sz="2400" dirty="0" err="1">
                <a:solidFill>
                  <a:schemeClr val="accent2"/>
                </a:solidFill>
                <a:latin typeface="Calibri Light" panose="020F0302020204030204" pitchFamily="34" charset="0"/>
              </a:rPr>
              <a:t>threadIdx.x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];</a:t>
            </a:r>
          </a:p>
          <a:p>
            <a:pPr marL="457200" indent="-457200" algn="ctr">
              <a:buFontTx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/>
              <a:t>This is bank-conflict-free only if s is relatively prime to number of banks </a:t>
            </a:r>
          </a:p>
          <a:p>
            <a:pPr marL="974725" lvl="1" indent="-403225"/>
            <a:r>
              <a:rPr lang="en-US" dirty="0"/>
              <a:t>16 on G80, so </a:t>
            </a:r>
            <a:r>
              <a:rPr lang="en-US" dirty="0">
                <a:solidFill>
                  <a:schemeClr val="accent2"/>
                </a:solidFill>
                <a:latin typeface="Calibri Light" panose="020F0302020204030204" pitchFamily="34" charset="0"/>
              </a:rPr>
              <a:t>s</a:t>
            </a:r>
            <a:r>
              <a:rPr lang="en-US" dirty="0"/>
              <a:t> must be </a:t>
            </a:r>
            <a:r>
              <a:rPr lang="en-US" dirty="0">
                <a:solidFill>
                  <a:schemeClr val="accent2"/>
                </a:solidFill>
              </a:rPr>
              <a:t>odd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29400" y="1219200"/>
            <a:ext cx="2209800" cy="2286000"/>
            <a:chOff x="432" y="1680"/>
            <a:chExt cx="2304" cy="206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968" y="1680"/>
              <a:ext cx="768" cy="2064"/>
              <a:chOff x="4656" y="1488"/>
              <a:chExt cx="768" cy="2064"/>
            </a:xfrm>
          </p:grpSpPr>
          <p:sp>
            <p:nvSpPr>
              <p:cNvPr id="218118" name="AutoShape 6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15</a:t>
                </a:r>
              </a:p>
            </p:txBody>
          </p:sp>
          <p:sp>
            <p:nvSpPr>
              <p:cNvPr id="218119" name="AutoShape 7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8120" name="AutoShape 8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6</a:t>
                </a:r>
              </a:p>
            </p:txBody>
          </p:sp>
          <p:sp>
            <p:nvSpPr>
              <p:cNvPr id="218121" name="AutoShape 9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5</a:t>
                </a:r>
              </a:p>
            </p:txBody>
          </p:sp>
          <p:sp>
            <p:nvSpPr>
              <p:cNvPr id="218122" name="AutoShape 10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4</a:t>
                </a:r>
              </a:p>
            </p:txBody>
          </p:sp>
          <p:sp>
            <p:nvSpPr>
              <p:cNvPr id="218123" name="AutoShape 11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3</a:t>
                </a:r>
              </a:p>
            </p:txBody>
          </p:sp>
          <p:sp>
            <p:nvSpPr>
              <p:cNvPr id="218124" name="AutoShape 12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8125" name="AutoShape 13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8126" name="AutoShape 14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8128" name="Oval 16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29" name="Oval 17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30" name="Oval 18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32" y="1680"/>
              <a:ext cx="768" cy="2064"/>
              <a:chOff x="4656" y="1488"/>
              <a:chExt cx="768" cy="2064"/>
            </a:xfrm>
          </p:grpSpPr>
          <p:sp>
            <p:nvSpPr>
              <p:cNvPr id="218132" name="AutoShape 20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15</a:t>
                </a:r>
              </a:p>
            </p:txBody>
          </p:sp>
          <p:sp>
            <p:nvSpPr>
              <p:cNvPr id="218133" name="AutoShape 21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7</a:t>
                </a:r>
              </a:p>
            </p:txBody>
          </p:sp>
          <p:sp>
            <p:nvSpPr>
              <p:cNvPr id="218134" name="AutoShape 22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6</a:t>
                </a:r>
              </a:p>
            </p:txBody>
          </p:sp>
          <p:sp>
            <p:nvSpPr>
              <p:cNvPr id="218135" name="AutoShape 23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5</a:t>
                </a:r>
              </a:p>
            </p:txBody>
          </p:sp>
          <p:sp>
            <p:nvSpPr>
              <p:cNvPr id="218136" name="AutoShape 24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4</a:t>
                </a:r>
              </a:p>
            </p:txBody>
          </p:sp>
          <p:sp>
            <p:nvSpPr>
              <p:cNvPr id="218137" name="AutoShape 25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3</a:t>
                </a:r>
              </a:p>
            </p:txBody>
          </p:sp>
          <p:sp>
            <p:nvSpPr>
              <p:cNvPr id="218138" name="AutoShape 26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2</a:t>
                </a:r>
              </a:p>
            </p:txBody>
          </p:sp>
          <p:sp>
            <p:nvSpPr>
              <p:cNvPr id="218139" name="AutoShape 27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</a:t>
                </a:r>
              </a:p>
            </p:txBody>
          </p:sp>
          <p:sp>
            <p:nvSpPr>
              <p:cNvPr id="218140" name="AutoShape 28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0</a:t>
                </a:r>
              </a:p>
            </p:txBody>
          </p:sp>
          <p:grpSp>
            <p:nvGrpSpPr>
              <p:cNvPr id="6" name="Group 29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8142" name="Oval 30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43" name="Oval 31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44" name="Oval 32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cxnSp>
          <p:nvCxnSpPr>
            <p:cNvPr id="218145" name="AutoShape 33"/>
            <p:cNvCxnSpPr>
              <a:cxnSpLocks noChangeShapeType="1"/>
              <a:stCxn id="218140" idx="4"/>
              <a:endCxn id="218126" idx="2"/>
            </p:cNvCxnSpPr>
            <p:nvPr/>
          </p:nvCxnSpPr>
          <p:spPr bwMode="auto">
            <a:xfrm>
              <a:off x="1136" y="1832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46" name="AutoShape 34"/>
            <p:cNvCxnSpPr>
              <a:cxnSpLocks noChangeShapeType="1"/>
              <a:stCxn id="218139" idx="4"/>
              <a:endCxn id="218125" idx="2"/>
            </p:cNvCxnSpPr>
            <p:nvPr/>
          </p:nvCxnSpPr>
          <p:spPr bwMode="auto">
            <a:xfrm>
              <a:off x="1136" y="2000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47" name="AutoShape 35"/>
            <p:cNvCxnSpPr>
              <a:cxnSpLocks noChangeShapeType="1"/>
              <a:stCxn id="218138" idx="4"/>
              <a:endCxn id="218124" idx="2"/>
            </p:cNvCxnSpPr>
            <p:nvPr/>
          </p:nvCxnSpPr>
          <p:spPr bwMode="auto">
            <a:xfrm>
              <a:off x="1136" y="2174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48" name="AutoShape 36"/>
            <p:cNvCxnSpPr>
              <a:cxnSpLocks noChangeShapeType="1"/>
              <a:stCxn id="218137" idx="4"/>
              <a:endCxn id="218123" idx="2"/>
            </p:cNvCxnSpPr>
            <p:nvPr/>
          </p:nvCxnSpPr>
          <p:spPr bwMode="auto">
            <a:xfrm>
              <a:off x="1136" y="2342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49" name="AutoShape 37"/>
            <p:cNvCxnSpPr>
              <a:cxnSpLocks noChangeShapeType="1"/>
              <a:stCxn id="218136" idx="4"/>
              <a:endCxn id="218122" idx="2"/>
            </p:cNvCxnSpPr>
            <p:nvPr/>
          </p:nvCxnSpPr>
          <p:spPr bwMode="auto">
            <a:xfrm>
              <a:off x="1136" y="2516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50" name="AutoShape 38"/>
            <p:cNvCxnSpPr>
              <a:cxnSpLocks noChangeShapeType="1"/>
              <a:stCxn id="218135" idx="4"/>
              <a:endCxn id="218121" idx="2"/>
            </p:cNvCxnSpPr>
            <p:nvPr/>
          </p:nvCxnSpPr>
          <p:spPr bwMode="auto">
            <a:xfrm>
              <a:off x="1136" y="2690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51" name="AutoShape 39"/>
            <p:cNvCxnSpPr>
              <a:cxnSpLocks noChangeShapeType="1"/>
              <a:stCxn id="218134" idx="4"/>
              <a:endCxn id="218120" idx="2"/>
            </p:cNvCxnSpPr>
            <p:nvPr/>
          </p:nvCxnSpPr>
          <p:spPr bwMode="auto">
            <a:xfrm>
              <a:off x="1136" y="2858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52" name="AutoShape 40"/>
            <p:cNvCxnSpPr>
              <a:cxnSpLocks noChangeShapeType="1"/>
              <a:stCxn id="218133" idx="4"/>
              <a:endCxn id="218119" idx="2"/>
            </p:cNvCxnSpPr>
            <p:nvPr/>
          </p:nvCxnSpPr>
          <p:spPr bwMode="auto">
            <a:xfrm>
              <a:off x="1136" y="3032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53" name="AutoShape 41"/>
            <p:cNvCxnSpPr>
              <a:cxnSpLocks noChangeShapeType="1"/>
              <a:stCxn id="218132" idx="4"/>
              <a:endCxn id="218118" idx="2"/>
            </p:cNvCxnSpPr>
            <p:nvPr/>
          </p:nvCxnSpPr>
          <p:spPr bwMode="auto">
            <a:xfrm>
              <a:off x="1136" y="3656"/>
              <a:ext cx="83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6629400" y="4267200"/>
            <a:ext cx="2209800" cy="2286000"/>
            <a:chOff x="4176" y="2688"/>
            <a:chExt cx="1392" cy="1440"/>
          </a:xfrm>
        </p:grpSpPr>
        <p:grpSp>
          <p:nvGrpSpPr>
            <p:cNvPr id="8" name="Group 43"/>
            <p:cNvGrpSpPr>
              <a:grpSpLocks/>
            </p:cNvGrpSpPr>
            <p:nvPr/>
          </p:nvGrpSpPr>
          <p:grpSpPr bwMode="auto">
            <a:xfrm>
              <a:off x="5104" y="2688"/>
              <a:ext cx="464" cy="1440"/>
              <a:chOff x="4656" y="1488"/>
              <a:chExt cx="768" cy="2064"/>
            </a:xfrm>
          </p:grpSpPr>
          <p:sp>
            <p:nvSpPr>
              <p:cNvPr id="218156" name="AutoShape 44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15</a:t>
                </a:r>
              </a:p>
            </p:txBody>
          </p:sp>
          <p:sp>
            <p:nvSpPr>
              <p:cNvPr id="218157" name="AutoShape 45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7</a:t>
                </a:r>
              </a:p>
            </p:txBody>
          </p:sp>
          <p:sp>
            <p:nvSpPr>
              <p:cNvPr id="218158" name="AutoShape 46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6</a:t>
                </a:r>
              </a:p>
            </p:txBody>
          </p:sp>
          <p:sp>
            <p:nvSpPr>
              <p:cNvPr id="218159" name="AutoShape 47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5</a:t>
                </a:r>
              </a:p>
            </p:txBody>
          </p:sp>
          <p:sp>
            <p:nvSpPr>
              <p:cNvPr id="218160" name="AutoShape 48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4</a:t>
                </a:r>
              </a:p>
            </p:txBody>
          </p:sp>
          <p:sp>
            <p:nvSpPr>
              <p:cNvPr id="218161" name="AutoShape 49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3</a:t>
                </a:r>
              </a:p>
            </p:txBody>
          </p:sp>
          <p:sp>
            <p:nvSpPr>
              <p:cNvPr id="218162" name="AutoShape 50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2</a:t>
                </a:r>
              </a:p>
            </p:txBody>
          </p:sp>
          <p:sp>
            <p:nvSpPr>
              <p:cNvPr id="218163" name="AutoShape 51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1</a:t>
                </a:r>
              </a:p>
            </p:txBody>
          </p:sp>
          <p:sp>
            <p:nvSpPr>
              <p:cNvPr id="218164" name="AutoShape 52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Bank 0</a:t>
                </a:r>
              </a:p>
            </p:txBody>
          </p:sp>
          <p:grpSp>
            <p:nvGrpSpPr>
              <p:cNvPr id="9" name="Group 53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8166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67" name="Oval 55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68" name="Oval 56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10" name="Group 57"/>
            <p:cNvGrpSpPr>
              <a:grpSpLocks/>
            </p:cNvGrpSpPr>
            <p:nvPr/>
          </p:nvGrpSpPr>
          <p:grpSpPr bwMode="auto">
            <a:xfrm>
              <a:off x="4176" y="2688"/>
              <a:ext cx="464" cy="1440"/>
              <a:chOff x="4656" y="1488"/>
              <a:chExt cx="768" cy="2064"/>
            </a:xfrm>
          </p:grpSpPr>
          <p:sp>
            <p:nvSpPr>
              <p:cNvPr id="218170" name="AutoShape 58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15</a:t>
                </a:r>
              </a:p>
            </p:txBody>
          </p:sp>
          <p:sp>
            <p:nvSpPr>
              <p:cNvPr id="218171" name="AutoShape 59"/>
              <p:cNvSpPr>
                <a:spLocks noChangeArrowheads="1"/>
              </p:cNvSpPr>
              <p:nvPr/>
            </p:nvSpPr>
            <p:spPr bwMode="auto">
              <a:xfrm>
                <a:off x="4656" y="26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7</a:t>
                </a:r>
              </a:p>
            </p:txBody>
          </p:sp>
          <p:sp>
            <p:nvSpPr>
              <p:cNvPr id="218172" name="AutoShape 60"/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6</a:t>
                </a:r>
              </a:p>
            </p:txBody>
          </p:sp>
          <p:sp>
            <p:nvSpPr>
              <p:cNvPr id="218173" name="AutoShape 61"/>
              <p:cNvSpPr>
                <a:spLocks noChangeArrowheads="1"/>
              </p:cNvSpPr>
              <p:nvPr/>
            </p:nvSpPr>
            <p:spPr bwMode="auto">
              <a:xfrm>
                <a:off x="4656" y="234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5</a:t>
                </a:r>
              </a:p>
            </p:txBody>
          </p:sp>
          <p:sp>
            <p:nvSpPr>
              <p:cNvPr id="218174" name="AutoShape 62"/>
              <p:cNvSpPr>
                <a:spLocks noChangeArrowheads="1"/>
              </p:cNvSpPr>
              <p:nvPr/>
            </p:nvSpPr>
            <p:spPr bwMode="auto">
              <a:xfrm>
                <a:off x="4656" y="2172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4</a:t>
                </a:r>
              </a:p>
            </p:txBody>
          </p:sp>
          <p:sp>
            <p:nvSpPr>
              <p:cNvPr id="218175" name="AutoShape 63"/>
              <p:cNvSpPr>
                <a:spLocks noChangeArrowheads="1"/>
              </p:cNvSpPr>
              <p:nvPr/>
            </p:nvSpPr>
            <p:spPr bwMode="auto">
              <a:xfrm>
                <a:off x="4656" y="199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3</a:t>
                </a:r>
              </a:p>
            </p:txBody>
          </p:sp>
          <p:sp>
            <p:nvSpPr>
              <p:cNvPr id="218176" name="AutoShape 64"/>
              <p:cNvSpPr>
                <a:spLocks noChangeArrowheads="1"/>
              </p:cNvSpPr>
              <p:nvPr/>
            </p:nvSpPr>
            <p:spPr bwMode="auto">
              <a:xfrm>
                <a:off x="4656" y="1830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2</a:t>
                </a:r>
              </a:p>
            </p:txBody>
          </p:sp>
          <p:sp>
            <p:nvSpPr>
              <p:cNvPr id="218177" name="AutoShape 65"/>
              <p:cNvSpPr>
                <a:spLocks noChangeArrowheads="1"/>
              </p:cNvSpPr>
              <p:nvPr/>
            </p:nvSpPr>
            <p:spPr bwMode="auto">
              <a:xfrm>
                <a:off x="4656" y="1656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1</a:t>
                </a:r>
              </a:p>
            </p:txBody>
          </p:sp>
          <p:sp>
            <p:nvSpPr>
              <p:cNvPr id="218178" name="AutoShape 66"/>
              <p:cNvSpPr>
                <a:spLocks noChangeArrowheads="1"/>
              </p:cNvSpPr>
              <p:nvPr/>
            </p:nvSpPr>
            <p:spPr bwMode="auto">
              <a:xfrm>
                <a:off x="4656" y="1488"/>
                <a:ext cx="768" cy="240"/>
              </a:xfrm>
              <a:prstGeom prst="cube">
                <a:avLst>
                  <a:gd name="adj" fmla="val 26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Thread 0</a:t>
                </a:r>
              </a:p>
            </p:txBody>
          </p:sp>
          <p:grpSp>
            <p:nvGrpSpPr>
              <p:cNvPr id="11" name="Group 67"/>
              <p:cNvGrpSpPr>
                <a:grpSpLocks/>
              </p:cNvGrpSpPr>
              <p:nvPr/>
            </p:nvGrpSpPr>
            <p:grpSpPr bwMode="auto">
              <a:xfrm>
                <a:off x="5010" y="3000"/>
                <a:ext cx="48" cy="240"/>
                <a:chOff x="2400" y="2832"/>
                <a:chExt cx="48" cy="240"/>
              </a:xfrm>
            </p:grpSpPr>
            <p:sp>
              <p:nvSpPr>
                <p:cNvPr id="218180" name="Oval 68"/>
                <p:cNvSpPr>
                  <a:spLocks noChangeArrowheads="1"/>
                </p:cNvSpPr>
                <p:nvPr/>
              </p:nvSpPr>
              <p:spPr bwMode="auto">
                <a:xfrm>
                  <a:off x="2400" y="28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81" name="Oval 69"/>
                <p:cNvSpPr>
                  <a:spLocks noChangeArrowheads="1"/>
                </p:cNvSpPr>
                <p:nvPr/>
              </p:nvSpPr>
              <p:spPr bwMode="auto">
                <a:xfrm>
                  <a:off x="2400" y="29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218182" name="Oval 70"/>
                <p:cNvSpPr>
                  <a:spLocks noChangeArrowheads="1"/>
                </p:cNvSpPr>
                <p:nvPr/>
              </p:nvSpPr>
              <p:spPr bwMode="auto">
                <a:xfrm>
                  <a:off x="2400" y="302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>
                    <a:latin typeface="Calibri Light" panose="020F0302020204030204" pitchFamily="34" charset="0"/>
                  </a:endParaRPr>
                </a:p>
              </p:txBody>
            </p:sp>
          </p:grpSp>
        </p:grpSp>
        <p:cxnSp>
          <p:nvCxnSpPr>
            <p:cNvPr id="218183" name="AutoShape 71"/>
            <p:cNvCxnSpPr>
              <a:cxnSpLocks noChangeShapeType="1"/>
              <a:stCxn id="218178" idx="4"/>
              <a:endCxn id="218164" idx="2"/>
            </p:cNvCxnSpPr>
            <p:nvPr/>
          </p:nvCxnSpPr>
          <p:spPr bwMode="auto">
            <a:xfrm>
              <a:off x="4601" y="2794"/>
              <a:ext cx="503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84" name="AutoShape 72"/>
            <p:cNvCxnSpPr>
              <a:cxnSpLocks noChangeShapeType="1"/>
              <a:stCxn id="218177" idx="4"/>
              <a:endCxn id="218161" idx="2"/>
            </p:cNvCxnSpPr>
            <p:nvPr/>
          </p:nvCxnSpPr>
          <p:spPr bwMode="auto">
            <a:xfrm>
              <a:off x="4595" y="2911"/>
              <a:ext cx="509" cy="23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85" name="AutoShape 73"/>
            <p:cNvCxnSpPr>
              <a:cxnSpLocks noChangeShapeType="1"/>
              <a:stCxn id="218176" idx="4"/>
              <a:endCxn id="218158" idx="2"/>
            </p:cNvCxnSpPr>
            <p:nvPr/>
          </p:nvCxnSpPr>
          <p:spPr bwMode="auto">
            <a:xfrm>
              <a:off x="4596" y="3033"/>
              <a:ext cx="508" cy="47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86" name="AutoShape 74"/>
            <p:cNvCxnSpPr>
              <a:cxnSpLocks noChangeShapeType="1"/>
              <a:stCxn id="218175" idx="4"/>
            </p:cNvCxnSpPr>
            <p:nvPr/>
          </p:nvCxnSpPr>
          <p:spPr bwMode="auto">
            <a:xfrm>
              <a:off x="4596" y="3150"/>
              <a:ext cx="540" cy="59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</p:spPr>
        </p:cxnSp>
        <p:cxnSp>
          <p:nvCxnSpPr>
            <p:cNvPr id="218187" name="AutoShape 75"/>
            <p:cNvCxnSpPr>
              <a:cxnSpLocks noChangeShapeType="1"/>
              <a:stCxn id="218174" idx="4"/>
            </p:cNvCxnSpPr>
            <p:nvPr/>
          </p:nvCxnSpPr>
          <p:spPr bwMode="auto">
            <a:xfrm>
              <a:off x="4595" y="3271"/>
              <a:ext cx="541" cy="56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</p:spPr>
        </p:cxnSp>
        <p:cxnSp>
          <p:nvCxnSpPr>
            <p:cNvPr id="218188" name="AutoShape 76"/>
            <p:cNvCxnSpPr>
              <a:cxnSpLocks noChangeShapeType="1"/>
              <a:stCxn id="218173" idx="4"/>
              <a:endCxn id="218156" idx="2"/>
            </p:cNvCxnSpPr>
            <p:nvPr/>
          </p:nvCxnSpPr>
          <p:spPr bwMode="auto">
            <a:xfrm>
              <a:off x="4596" y="3393"/>
              <a:ext cx="508" cy="674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89" name="AutoShape 77"/>
            <p:cNvCxnSpPr>
              <a:cxnSpLocks noChangeShapeType="1"/>
              <a:stCxn id="218172" idx="4"/>
              <a:endCxn id="218162" idx="2"/>
            </p:cNvCxnSpPr>
            <p:nvPr/>
          </p:nvCxnSpPr>
          <p:spPr bwMode="auto">
            <a:xfrm flipV="1">
              <a:off x="4596" y="3033"/>
              <a:ext cx="508" cy="47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90" name="AutoShape 78"/>
            <p:cNvCxnSpPr>
              <a:cxnSpLocks noChangeShapeType="1"/>
              <a:stCxn id="218171" idx="4"/>
              <a:endCxn id="218159" idx="2"/>
            </p:cNvCxnSpPr>
            <p:nvPr/>
          </p:nvCxnSpPr>
          <p:spPr bwMode="auto">
            <a:xfrm flipV="1">
              <a:off x="4595" y="3393"/>
              <a:ext cx="509" cy="23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8191" name="AutoShape 79"/>
            <p:cNvCxnSpPr>
              <a:cxnSpLocks noChangeShapeType="1"/>
              <a:stCxn id="218170" idx="4"/>
            </p:cNvCxnSpPr>
            <p:nvPr/>
          </p:nvCxnSpPr>
          <p:spPr bwMode="auto">
            <a:xfrm flipV="1">
              <a:off x="4596" y="3888"/>
              <a:ext cx="540" cy="17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</p:spPr>
        </p:cxnSp>
      </p:grpSp>
      <p:sp>
        <p:nvSpPr>
          <p:cNvPr id="218192" name="Text Box 80"/>
          <p:cNvSpPr txBox="1">
            <a:spLocks noChangeArrowheads="1"/>
          </p:cNvSpPr>
          <p:nvPr/>
        </p:nvSpPr>
        <p:spPr bwMode="auto">
          <a:xfrm>
            <a:off x="7451725" y="3998913"/>
            <a:ext cx="506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 Light" panose="020F0302020204030204" pitchFamily="34" charset="0"/>
              </a:rPr>
              <a:t>s=3</a:t>
            </a:r>
          </a:p>
        </p:txBody>
      </p:sp>
      <p:sp>
        <p:nvSpPr>
          <p:cNvPr id="218193" name="Text Box 81"/>
          <p:cNvSpPr txBox="1">
            <a:spLocks noChangeArrowheads="1"/>
          </p:cNvSpPr>
          <p:nvPr/>
        </p:nvSpPr>
        <p:spPr bwMode="auto">
          <a:xfrm>
            <a:off x="7442200" y="914400"/>
            <a:ext cx="506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 Light" panose="020F0302020204030204" pitchFamily="34" charset="0"/>
              </a:rPr>
              <a:t>s=1</a:t>
            </a:r>
          </a:p>
        </p:txBody>
      </p:sp>
    </p:spTree>
    <p:extLst>
      <p:ext uri="{BB962C8B-B14F-4D97-AF65-F5344CB8AC3E}">
        <p14:creationId xmlns:p14="http://schemas.microsoft.com/office/powerpoint/2010/main" val="26020338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6DF4C-40A9-4D59-925F-209DE607C7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 Vector Reduction Example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Assume in-place reduction</a:t>
            </a:r>
          </a:p>
          <a:p>
            <a:pPr lvl="1"/>
            <a:r>
              <a:rPr lang="en-US" dirty="0"/>
              <a:t>The original vector is in device global memory</a:t>
            </a:r>
          </a:p>
          <a:p>
            <a:pPr lvl="1"/>
            <a:r>
              <a:rPr lang="en-US" dirty="0"/>
              <a:t>Each iteration brings the partial sum vector closer to the final sum</a:t>
            </a:r>
          </a:p>
          <a:p>
            <a:pPr lvl="1"/>
            <a:r>
              <a:rPr lang="en-US" dirty="0"/>
              <a:t>The final solution will be in element 0</a:t>
            </a:r>
          </a:p>
        </p:txBody>
      </p:sp>
    </p:spTree>
    <p:extLst>
      <p:ext uri="{BB962C8B-B14F-4D97-AF65-F5344CB8AC3E}">
        <p14:creationId xmlns:p14="http://schemas.microsoft.com/office/powerpoint/2010/main" val="601049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79F64-F2B1-4223-9C54-E8ABA557C9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 simple implementation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534400" cy="4572000"/>
          </a:xfrm>
        </p:spPr>
        <p:txBody>
          <a:bodyPr>
            <a:normAutofit/>
          </a:bodyPr>
          <a:lstStyle/>
          <a:p>
            <a:pPr marL="974725" lvl="1" indent="-403225">
              <a:buFontTx/>
              <a:buNone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unsigned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int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t =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threadIdx.x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for (unsigned int stride = 1; stride &lt;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blockDim.x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;  stride *= 2) 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{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 __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syncthreads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();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 if (t % (2*stride) == 0)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	 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[t] +=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t+stride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];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4372679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6AD8A-3550-41F1-A713-B4A54E3C0E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Some Observations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 each iteration, two control flow paths will be sequentially traversed for each warp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Threads that perform addition and threads that do not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Threads that do not perform addition may cost extra cycles depending on the implementation of divergence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No more than half of threads will be executing at any time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All odd index threads are disabled right from the beginning!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On average, less than ¼ of the threads will be activated for all warps over time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After the 5</a:t>
            </a:r>
            <a:r>
              <a:rPr lang="en-US" sz="2000" baseline="30000" dirty="0"/>
              <a:t>th</a:t>
            </a:r>
            <a:r>
              <a:rPr lang="en-US" sz="2000" dirty="0"/>
              <a:t> iteration, entire warps in each block will be disabled, poor resource utilization but no divergence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This can go on for a while, up to 4 more iterations (512/32=16= 2</a:t>
            </a:r>
            <a:r>
              <a:rPr lang="en-US" sz="1800" baseline="30000" dirty="0"/>
              <a:t>4</a:t>
            </a:r>
            <a:r>
              <a:rPr lang="en-US" sz="1800" dirty="0"/>
              <a:t>), where each iteration only has one thread activated until all warps retire </a:t>
            </a:r>
          </a:p>
        </p:txBody>
      </p:sp>
    </p:spTree>
    <p:extLst>
      <p:ext uri="{BB962C8B-B14F-4D97-AF65-F5344CB8AC3E}">
        <p14:creationId xmlns:p14="http://schemas.microsoft.com/office/powerpoint/2010/main" val="1743833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39257-756A-46F0-8EDF-236C3B5621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 better implementation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891" y="1600994"/>
            <a:ext cx="8534400" cy="4572000"/>
          </a:xfrm>
        </p:spPr>
        <p:txBody>
          <a:bodyPr>
            <a:normAutofit/>
          </a:bodyPr>
          <a:lstStyle/>
          <a:p>
            <a:pPr marL="974725" lvl="1" indent="-403225">
              <a:buFontTx/>
              <a:buNone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unsigned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int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t =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threadIdx.x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for (unsigned int stride =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blockDim.x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/ 2;  stride &gt; 1;  stride /= 2) 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{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 __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syncthreads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();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  if (t &lt; stride)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	 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[t] += 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partialSum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[</a:t>
            </a:r>
            <a:r>
              <a:rPr lang="en-US" sz="24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t+stride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];</a:t>
            </a:r>
          </a:p>
          <a:p>
            <a:pPr marL="974725" lvl="1" indent="-403225"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57082326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Some Observations About the New Implementation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46853"/>
            <a:ext cx="8229600" cy="32765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Only the last 5 iterations will have divergence</a:t>
            </a:r>
          </a:p>
          <a:p>
            <a:pPr marL="0" indent="0">
              <a:buNone/>
            </a:pPr>
            <a:r>
              <a:rPr lang="en-US" dirty="0"/>
              <a:t>Entire warps will be shut down as iterations progress</a:t>
            </a:r>
          </a:p>
          <a:p>
            <a:pPr lvl="1"/>
            <a:r>
              <a:rPr lang="en-US" dirty="0"/>
              <a:t>For 512 threads, 4 iterations to shut down all but one warp</a:t>
            </a:r>
          </a:p>
          <a:p>
            <a:pPr lvl="1"/>
            <a:r>
              <a:rPr lang="en-US" dirty="0"/>
              <a:t>Better resource utilization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D76EA6-D5F7-410D-AF76-9B8BC7D916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25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8.868"/>
  <p:tag name="ORIGINALWIDTH" val="2949.381"/>
  <p:tag name="OUTPUTTYPE" val="PNG"/>
  <p:tag name="IGUANATEXVERSION" val="160"/>
  <p:tag name="LATEXADDIN" val="\documentclass{article}&#10;\usepackage{amsmath}&#10;\pagestyle{empty}&#10;\begin{document}&#10;&#10;\begin{align*}&#10;V1 &amp; \leftarrow vload(A(0..31))\\&#10;V2 &amp; \leftarrow vload(B(0..31))\\&#10;VM &amp; \leftarrow vgt(V1,V2) //\text{create mask}\\&#10;V1 &amp; \leftarrow V2|VM // \text{masked vector instruction} \\&#10;VM &amp; \leftarrow vneg(VM)// \text{negate mask}\\&#10;V1 &amp; \leftarrow vadd(V1,V2)|VM // \text{masked vector instruction}&#10;\end{align*}&#10;\end{document}"/>
  <p:tag name="IGUANATEXSIZE" val="20"/>
  <p:tag name="IGUANATEXCURSOR" val="340"/>
  <p:tag name="TRANSPARENCY" val="True"/>
  <p:tag name="LATEXENGINEID" val="0"/>
  <p:tag name="TEMPFOLDER" val="c:\Users\kkp292\temp\"/>
  <p:tag name="LATEXFORMHEIGHT" val="478"/>
  <p:tag name="LATEXFORMWIDTH" val="450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00206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33067</TotalTime>
  <Words>9703</Words>
  <Application>Microsoft Office PowerPoint</Application>
  <PresentationFormat>On-screen Show (4:3)</PresentationFormat>
  <Paragraphs>1913</Paragraphs>
  <Slides>117</Slides>
  <Notes>28</Notes>
  <HiddenSlides>54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31" baseType="lpstr">
      <vt:lpstr>ＭＳ Ｐゴシック</vt:lpstr>
      <vt:lpstr>PMingLiU</vt:lpstr>
      <vt:lpstr>Arial</vt:lpstr>
      <vt:lpstr>Calibri</vt:lpstr>
      <vt:lpstr>Calibri Light</vt:lpstr>
      <vt:lpstr>Consolas</vt:lpstr>
      <vt:lpstr>Courier New</vt:lpstr>
      <vt:lpstr>Palatino</vt:lpstr>
      <vt:lpstr>Symbol</vt:lpstr>
      <vt:lpstr>Tahoma</vt:lpstr>
      <vt:lpstr>Times New Roman</vt:lpstr>
      <vt:lpstr>Wingdings</vt:lpstr>
      <vt:lpstr>Office Theme</vt:lpstr>
      <vt:lpstr>Visio</vt:lpstr>
      <vt:lpstr>NVIDIA GPUs  and  CUDA Programming</vt:lpstr>
      <vt:lpstr>GPU Heterogeneous Computing</vt:lpstr>
      <vt:lpstr>GPU architectures are complex</vt:lpstr>
      <vt:lpstr>Goal of lectures</vt:lpstr>
      <vt:lpstr>PowerPoint Presentation</vt:lpstr>
      <vt:lpstr>Architectural support for  latency-tolerant computing</vt:lpstr>
      <vt:lpstr>Seymour Cray’s view (courtesy Sid Chatterjee)</vt:lpstr>
      <vt:lpstr>Latency-tolerance is not new</vt:lpstr>
      <vt:lpstr>CUDA programs</vt:lpstr>
      <vt:lpstr>Organization</vt:lpstr>
      <vt:lpstr>Execution model</vt:lpstr>
      <vt:lpstr>Programming model: like pThreads but…</vt:lpstr>
      <vt:lpstr>CUDA Function Declarations</vt:lpstr>
      <vt:lpstr>First CUDA example</vt:lpstr>
      <vt:lpstr>PowerPoint Presentation</vt:lpstr>
      <vt:lpstr>Detail: host-device asynchrony</vt:lpstr>
      <vt:lpstr>Thread synchronization</vt:lpstr>
      <vt:lpstr>Organization</vt:lpstr>
      <vt:lpstr>SIMD machines</vt:lpstr>
      <vt:lpstr>Vector Instructions</vt:lpstr>
      <vt:lpstr>Masked Vector Instructions (I)</vt:lpstr>
      <vt:lpstr>Masked Vector Instructions (II)</vt:lpstr>
      <vt:lpstr>Load/store patterns</vt:lpstr>
      <vt:lpstr>Banked memory</vt:lpstr>
      <vt:lpstr>Warps: co-scheduling of threads</vt:lpstr>
      <vt:lpstr>Latency tolerance</vt:lpstr>
      <vt:lpstr>Warps: liquid vectors</vt:lpstr>
      <vt:lpstr>Avoiding thread divergence</vt:lpstr>
      <vt:lpstr>Global memory accesses</vt:lpstr>
      <vt:lpstr>Examples of coalesced memory accesses</vt:lpstr>
      <vt:lpstr>Coalescing: detail</vt:lpstr>
      <vt:lpstr>Example: parallel reduction</vt:lpstr>
      <vt:lpstr>CPU implementation</vt:lpstr>
      <vt:lpstr>GPU implementation</vt:lpstr>
      <vt:lpstr>Last steps of recursion</vt:lpstr>
      <vt:lpstr>PowerPoint Presentation</vt:lpstr>
      <vt:lpstr>Organization</vt:lpstr>
      <vt:lpstr>Thread blocks</vt:lpstr>
      <vt:lpstr>Mapping 2D thread name to 1D name</vt:lpstr>
      <vt:lpstr>Exposed Memory Hierarchy</vt:lpstr>
      <vt:lpstr>CUDA Variable Type Qualifiers</vt:lpstr>
      <vt:lpstr>Copying data from  global to shared memory</vt:lpstr>
      <vt:lpstr>Optimizing memory accesses</vt:lpstr>
      <vt:lpstr>Optimizing memory accesses</vt:lpstr>
      <vt:lpstr>Banks and bank conflicts</vt:lpstr>
      <vt:lpstr>Bank Addressing Examples</vt:lpstr>
      <vt:lpstr>Bank Addressing Examples</vt:lpstr>
      <vt:lpstr>Summary of bank conflicts</vt:lpstr>
      <vt:lpstr>Organization</vt:lpstr>
      <vt:lpstr>Matrix Multiplication</vt:lpstr>
      <vt:lpstr>Tiled Multiply</vt:lpstr>
      <vt:lpstr>Tiled Matrix Multiplication Kernel</vt:lpstr>
      <vt:lpstr>Tiling Size Effects (G80)</vt:lpstr>
      <vt:lpstr>G80 Shared Memory and Threading</vt:lpstr>
      <vt:lpstr>Organization</vt:lpstr>
      <vt:lpstr>Hierarchical Organization of Threads</vt:lpstr>
      <vt:lpstr>Hierarchical Organization of Threads: Declarations</vt:lpstr>
      <vt:lpstr>Thread memory hierarchy (Fermi)</vt:lpstr>
      <vt:lpstr>Hardware Details (Fermi)</vt:lpstr>
      <vt:lpstr>Streaming Multiprocessor (Fermi)</vt:lpstr>
      <vt:lpstr>Some Typical Numbers</vt:lpstr>
      <vt:lpstr>Summary of C extensions</vt:lpstr>
      <vt:lpstr>Useful links</vt:lpstr>
      <vt:lpstr>Summary</vt:lpstr>
      <vt:lpstr>Terminology</vt:lpstr>
      <vt:lpstr>Key features of GPUs</vt:lpstr>
      <vt:lpstr>General grid/block specification</vt:lpstr>
      <vt:lpstr>PowerPoint Presentation</vt:lpstr>
      <vt:lpstr>Organization of threads</vt:lpstr>
      <vt:lpstr>Hierarchical Organization of Threads</vt:lpstr>
      <vt:lpstr>Co-scheduling of threads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Blocks and thread IDs</vt:lpstr>
      <vt:lpstr>Using blockId and threadId</vt:lpstr>
      <vt:lpstr>Simple Processing Flow</vt:lpstr>
      <vt:lpstr>Simple Processing Flow</vt:lpstr>
      <vt:lpstr>Simple Processing Flow</vt:lpstr>
      <vt:lpstr>PowerPoint Presentation</vt:lpstr>
      <vt:lpstr>PowerPoint Presentation</vt:lpstr>
      <vt:lpstr>PowerPoint Presentation</vt:lpstr>
      <vt:lpstr>Synchronization </vt:lpstr>
      <vt:lpstr>Warps: co-scheduling of threads</vt:lpstr>
      <vt:lpstr>Vector Reduction with Bank Conflicts</vt:lpstr>
      <vt:lpstr>Optimizing global memory accesses</vt:lpstr>
      <vt:lpstr>Coalescing: detail</vt:lpstr>
      <vt:lpstr>Shortcomings of the implementation</vt:lpstr>
      <vt:lpstr>Key ideas (hardware)</vt:lpstr>
      <vt:lpstr>Memory spaces on GPU</vt:lpstr>
      <vt:lpstr>Linear Addressing</vt:lpstr>
      <vt:lpstr>A Vector Reduction Example</vt:lpstr>
      <vt:lpstr>A simple implementation</vt:lpstr>
      <vt:lpstr>Some Observations</vt:lpstr>
      <vt:lpstr>A better implementation</vt:lpstr>
      <vt:lpstr>Some Observations About the New Implementation</vt:lpstr>
      <vt:lpstr>Matrix Multiplication</vt:lpstr>
      <vt:lpstr>Square Matrix Multiplication</vt:lpstr>
      <vt:lpstr>Memory Layout of a Matrix in C</vt:lpstr>
      <vt:lpstr>Step 1: Matrix Multiplication A Simple Host Version in C</vt:lpstr>
      <vt:lpstr>Step 2: Input Matrix Data Transfer (Host-side Code)‏</vt:lpstr>
      <vt:lpstr>Step 3: Output Matrix Data Transfer (Host-side Code)‏</vt:lpstr>
      <vt:lpstr>Step 4: Kernel Function</vt:lpstr>
      <vt:lpstr>Step 4: Kernel Function  (cont.)‏</vt:lpstr>
      <vt:lpstr>Step 5: Kernel Invocation (Host-side Code) </vt:lpstr>
      <vt:lpstr>Only One Thread Block Used</vt:lpstr>
      <vt:lpstr>Step 7: Handling Arbitrary Sized Square Matrices</vt:lpstr>
      <vt:lpstr>A Small Example</vt:lpstr>
      <vt:lpstr>Revised Matrix Multiplication Kernel using Multiple Blocks</vt:lpstr>
      <vt:lpstr>G80 Block Granularity Considerations</vt:lpstr>
      <vt:lpstr>How about performance on G80?</vt:lpstr>
      <vt:lpstr>Matrix Multiplication using  Shared Memory</vt:lpstr>
      <vt:lpstr>Thread divergence</vt:lpstr>
      <vt:lpstr>Reduction with Thread Divergence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GPU Programming</dc:title>
  <dc:creator>pingali</dc:creator>
  <cp:lastModifiedBy>Pingali, Keshav K</cp:lastModifiedBy>
  <cp:revision>99</cp:revision>
  <cp:lastPrinted>2012-11-27T16:59:59Z</cp:lastPrinted>
  <dcterms:created xsi:type="dcterms:W3CDTF">2012-11-23T20:35:36Z</dcterms:created>
  <dcterms:modified xsi:type="dcterms:W3CDTF">2026-04-09T19:37:13Z</dcterms:modified>
</cp:coreProperties>
</file>