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89" r:id="rId3"/>
  </p:sldMasterIdLst>
  <p:notesMasterIdLst>
    <p:notesMasterId r:id="rId63"/>
  </p:notesMasterIdLst>
  <p:handoutMasterIdLst>
    <p:handoutMasterId r:id="rId64"/>
  </p:handoutMasterIdLst>
  <p:sldIdLst>
    <p:sldId id="256" r:id="rId4"/>
    <p:sldId id="407" r:id="rId5"/>
    <p:sldId id="409" r:id="rId6"/>
    <p:sldId id="436" r:id="rId7"/>
    <p:sldId id="410" r:id="rId8"/>
    <p:sldId id="679" r:id="rId9"/>
    <p:sldId id="441" r:id="rId10"/>
    <p:sldId id="452" r:id="rId11"/>
    <p:sldId id="453" r:id="rId12"/>
    <p:sldId id="454" r:id="rId13"/>
    <p:sldId id="455" r:id="rId14"/>
    <p:sldId id="678" r:id="rId15"/>
    <p:sldId id="413" r:id="rId16"/>
    <p:sldId id="414" r:id="rId17"/>
    <p:sldId id="411" r:id="rId18"/>
    <p:sldId id="423" r:id="rId19"/>
    <p:sldId id="425" r:id="rId20"/>
    <p:sldId id="415" r:id="rId21"/>
    <p:sldId id="419" r:id="rId22"/>
    <p:sldId id="417" r:id="rId23"/>
    <p:sldId id="416" r:id="rId24"/>
    <p:sldId id="418" r:id="rId25"/>
    <p:sldId id="421" r:id="rId26"/>
    <p:sldId id="424" r:id="rId27"/>
    <p:sldId id="428" r:id="rId28"/>
    <p:sldId id="426" r:id="rId29"/>
    <p:sldId id="282" r:id="rId30"/>
    <p:sldId id="283" r:id="rId31"/>
    <p:sldId id="429" r:id="rId32"/>
    <p:sldId id="433" r:id="rId33"/>
    <p:sldId id="302" r:id="rId34"/>
    <p:sldId id="303" r:id="rId35"/>
    <p:sldId id="304" r:id="rId36"/>
    <p:sldId id="305" r:id="rId37"/>
    <p:sldId id="430" r:id="rId38"/>
    <p:sldId id="431" r:id="rId39"/>
    <p:sldId id="432" r:id="rId40"/>
    <p:sldId id="450" r:id="rId41"/>
    <p:sldId id="451" r:id="rId42"/>
    <p:sldId id="443" r:id="rId43"/>
    <p:sldId id="444" r:id="rId44"/>
    <p:sldId id="445" r:id="rId45"/>
    <p:sldId id="446" r:id="rId46"/>
    <p:sldId id="447" r:id="rId47"/>
    <p:sldId id="448" r:id="rId48"/>
    <p:sldId id="449" r:id="rId49"/>
    <p:sldId id="420" r:id="rId50"/>
    <p:sldId id="260" r:id="rId51"/>
    <p:sldId id="257" r:id="rId52"/>
    <p:sldId id="261" r:id="rId53"/>
    <p:sldId id="262" r:id="rId54"/>
    <p:sldId id="263" r:id="rId55"/>
    <p:sldId id="264" r:id="rId56"/>
    <p:sldId id="268" r:id="rId57"/>
    <p:sldId id="265" r:id="rId58"/>
    <p:sldId id="269" r:id="rId59"/>
    <p:sldId id="266" r:id="rId60"/>
    <p:sldId id="267" r:id="rId61"/>
    <p:sldId id="434" r:id="rId6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ngali, Keshav K" initials="PKK" lastIdx="1" clrIdx="0">
    <p:extLst>
      <p:ext uri="{19B8F6BF-5375-455C-9EA6-DF929625EA0E}">
        <p15:presenceInfo xmlns:p15="http://schemas.microsoft.com/office/powerpoint/2012/main" userId="Pingali, Keshav 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2" autoAdjust="0"/>
    <p:restoredTop sz="94660" autoAdjust="0"/>
  </p:normalViewPr>
  <p:slideViewPr>
    <p:cSldViewPr>
      <p:cViewPr varScale="1">
        <p:scale>
          <a:sx n="83" d="100"/>
          <a:sy n="83" d="100"/>
        </p:scale>
        <p:origin x="75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972"/>
    </p:cViewPr>
  </p:sorterViewPr>
  <p:notesViewPr>
    <p:cSldViewPr>
      <p:cViewPr varScale="1">
        <p:scale>
          <a:sx n="46" d="100"/>
          <a:sy n="46" d="100"/>
        </p:scale>
        <p:origin x="2734" y="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gali, Keshav K" userId="707c4161-679d-4973-8d45-dc4c10c01b1e" providerId="ADAL" clId="{0625D46C-68BA-4225-BFFC-68874CD6BD5A}"/>
    <pc:docChg chg="modSld">
      <pc:chgData name="Pingali, Keshav K" userId="707c4161-679d-4973-8d45-dc4c10c01b1e" providerId="ADAL" clId="{0625D46C-68BA-4225-BFFC-68874CD6BD5A}" dt="2024-11-21T19:05:44.240" v="34" actId="20577"/>
      <pc:docMkLst>
        <pc:docMk/>
      </pc:docMkLst>
      <pc:sldChg chg="modSp mod">
        <pc:chgData name="Pingali, Keshav K" userId="707c4161-679d-4973-8d45-dc4c10c01b1e" providerId="ADAL" clId="{0625D46C-68BA-4225-BFFC-68874CD6BD5A}" dt="2024-11-21T19:05:44.240" v="34" actId="20577"/>
        <pc:sldMkLst>
          <pc:docMk/>
          <pc:sldMk cId="0" sldId="263"/>
        </pc:sldMkLst>
        <pc:spChg chg="mod">
          <ac:chgData name="Pingali, Keshav K" userId="707c4161-679d-4973-8d45-dc4c10c01b1e" providerId="ADAL" clId="{0625D46C-68BA-4225-BFFC-68874CD6BD5A}" dt="2024-11-21T19:05:44.240" v="34" actId="20577"/>
          <ac:spMkLst>
            <pc:docMk/>
            <pc:sldMk cId="0" sldId="263"/>
            <ac:spMk id="7170" creationId="{C45EBF76-BE10-43BA-91AA-C71C13673E3B}"/>
          </ac:spMkLst>
        </pc:spChg>
      </pc:sldChg>
      <pc:sldChg chg="modSp mod">
        <pc:chgData name="Pingali, Keshav K" userId="707c4161-679d-4973-8d45-dc4c10c01b1e" providerId="ADAL" clId="{0625D46C-68BA-4225-BFFC-68874CD6BD5A}" dt="2024-11-14T21:18:13.266" v="0" actId="1076"/>
        <pc:sldMkLst>
          <pc:docMk/>
          <pc:sldMk cId="2611674873" sldId="454"/>
        </pc:sldMkLst>
        <pc:picChg chg="mod">
          <ac:chgData name="Pingali, Keshav K" userId="707c4161-679d-4973-8d45-dc4c10c01b1e" providerId="ADAL" clId="{0625D46C-68BA-4225-BFFC-68874CD6BD5A}" dt="2024-11-14T21:18:13.266" v="0" actId="1076"/>
          <ac:picMkLst>
            <pc:docMk/>
            <pc:sldMk cId="2611674873" sldId="454"/>
            <ac:picMk id="6" creationId="{F777EFD5-E587-C24F-BE05-70311499653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1D77E364-0F6B-4180-B12B-143E44D961F4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BDF3101-64B7-4B44-8D66-0A85B15D4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44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BAF59C5-2908-4D8F-A393-F617EECDA510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8F739760-6FAF-4D5B-A013-79577A061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8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39760-6FAF-4D5B-A013-79577A061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0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0810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Sending Data</a:t>
            </a:r>
          </a:p>
          <a:p>
            <a:endParaRPr lang="en-US" altLang="en-US" b="1" dirty="0"/>
          </a:p>
          <a:p>
            <a:r>
              <a:rPr lang="en-US" altLang="en-US" dirty="0"/>
              <a:t>It is called a “blocking” send because the caller is blocked until the send operation completes. That does not mean the data has arrived at the destination, only that the send buffer can be overwritten.</a:t>
            </a:r>
          </a:p>
        </p:txBody>
      </p:sp>
    </p:spTree>
    <p:extLst>
      <p:ext uri="{BB962C8B-B14F-4D97-AF65-F5344CB8AC3E}">
        <p14:creationId xmlns:p14="http://schemas.microsoft.com/office/powerpoint/2010/main" val="285100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Receiving Data</a:t>
            </a:r>
          </a:p>
          <a:p>
            <a:endParaRPr lang="en-US" altLang="en-US" b="1" dirty="0"/>
          </a:p>
          <a:p>
            <a:r>
              <a:rPr lang="en-US" altLang="en-US" b="1" i="1" dirty="0">
                <a:latin typeface="Courier New" panose="02070309020205020404" pitchFamily="49" charset="0"/>
              </a:rPr>
              <a:t>MPI_Recv</a:t>
            </a:r>
            <a:r>
              <a:rPr lang="en-US" altLang="en-US" b="1" i="1" dirty="0"/>
              <a:t> performs a blocking receive of the specified data from the specified source:</a:t>
            </a:r>
          </a:p>
          <a:p>
            <a:r>
              <a:rPr lang="en-US" altLang="en-US" dirty="0"/>
              <a:t>The caller is blocked until the message is received.  </a:t>
            </a:r>
          </a:p>
        </p:txBody>
      </p:sp>
    </p:spTree>
    <p:extLst>
      <p:ext uri="{BB962C8B-B14F-4D97-AF65-F5344CB8AC3E}">
        <p14:creationId xmlns:p14="http://schemas.microsoft.com/office/powerpoint/2010/main" val="36453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dirty="0"/>
              <a:t>Simply put, this will broadcast (hence the name) the data from the current process to all other ones (including itself).</a:t>
            </a:r>
          </a:p>
        </p:txBody>
      </p:sp>
    </p:spTree>
    <p:extLst>
      <p:ext uri="{BB962C8B-B14F-4D97-AF65-F5344CB8AC3E}">
        <p14:creationId xmlns:p14="http://schemas.microsoft.com/office/powerpoint/2010/main" val="1818817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Broadcast can be used for scalar as well as arrays.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72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660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altLang="en-US" b="1" dirty="0"/>
              <a:t>MPI_REDUCE Example</a:t>
            </a:r>
          </a:p>
          <a:p>
            <a:endParaRPr lang="en-US" altLang="en-US" b="1" dirty="0"/>
          </a:p>
          <a:p>
            <a:r>
              <a:rPr lang="en-US" altLang="en-US" dirty="0"/>
              <a:t>This looks like a correctly executing program!  Because there is no IO, we cannot check. </a:t>
            </a:r>
          </a:p>
        </p:txBody>
      </p:sp>
    </p:spTree>
    <p:extLst>
      <p:ext uri="{BB962C8B-B14F-4D97-AF65-F5344CB8AC3E}">
        <p14:creationId xmlns:p14="http://schemas.microsoft.com/office/powerpoint/2010/main" val="157986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5BE66-D5A1-4BA6-9F27-54E97DA348FE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34A6B-0AD9-4548-82FB-CF752593C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006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6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07601E-D773-40C1-89E4-5DCE28E00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AA723-2158-4780-9228-AB737CD0A256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43B13C-A92E-41E9-9B4C-2676E88FE1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96CC8-9696-4B87-A7C9-428A683136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2D7B5-7523-4543-B36F-72722579F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92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C3CF0A-3A42-44D6-BCAC-74D34F4AF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039BD-CA30-4D2B-AEEC-B17C420A7F04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9A9F7D-E29B-4442-9F34-93949B364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FE1FB-D6AC-4A28-8318-36FFCA965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D1C37-7E17-4763-AB87-8F70C9A2C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731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B4F31-B2F1-4A12-B822-604DD7FB40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91BC-0CC8-4E1D-9B43-0723BCC4CFC0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591D48-FE70-4B0E-9549-C0A9F4AB5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5E86E6-E364-433E-9728-47AF3A815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E5463-A934-4E43-B9DE-8A46195B1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38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28C61-1CBD-4C2A-BE30-4818E79FB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B34BD-5145-4C5C-9668-54581E95CED5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1923D-F782-4788-A798-07888D70A7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2215F-1C5C-4D56-B83C-6E810C177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176BC2-771B-4039-90BF-BC4A1CCB2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80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070A5C-3DCD-4B2A-AF97-5FE696FBA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B98A-3DCF-4A50-B181-FC4310A62384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9C487B8-B69F-4B6F-A7EE-FEF45616D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6C4408-214B-47DA-8642-813577966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1BF7A-38B7-48EE-A50C-72574988B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641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E4D574-6B3A-429A-A674-5D5C84570F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29B4D-C5E6-4B70-80E0-56C51FBBF723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27ED59-417E-43C7-8982-10626F324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8DA008-F754-4970-A7C7-6530F6D2A5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2F277-AE7E-43E5-9C28-41BBC66C9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322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B261C6-32E8-4BC7-AF75-9B77B4FAFF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6EFD-58EA-4BB3-89FE-3792F2EF7B48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085B18-9968-41DA-9B96-EAACE3718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3852C7-B7DE-4866-9974-13693CBD2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5B682-A49E-4225-81A8-9338B7074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23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444B6-0E5F-43D8-BA22-7D88EC5E7E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E26A-A670-4F98-82F8-0886A0834486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E9FD71-A46F-48EB-84D0-B5C4A16AF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189F93-23C5-4F1E-AEEE-4DF8EA71B8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1077F-ECD6-497D-BC49-1362EACBC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44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803EF-BAC1-41C6-B005-6167DD1925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6149F-0FE0-49DA-8808-C429D7EE141E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71832-DB29-483B-9023-1E00F5C1DB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E48621-138F-45EB-AABB-2A998C839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18C74-3F61-4FE2-9D45-39B58BC534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107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46DD-C1C9-42FB-A57B-0B90C6FB0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2619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DC272A-B301-4DE7-9CDC-39212EB7C3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3B109-0B87-4C05-8E87-C210B51885A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0CA0E5-19AE-4FC5-B236-6596B0934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303A1-91F7-4637-8F39-99E9F27E92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BD971-13D8-4338-A89F-5F28E8CE0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894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7C775E-95B6-4547-90B4-28086AB830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83B34-4C0B-4A26-B426-38B730444823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216485-5436-4C54-AD5C-824E717A6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A92BE2-7A42-4921-BDD4-260C5F534E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282EE5-8F18-4838-B06D-1FDD79F1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19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AE533-62D2-4B04-AB01-163919AD3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6A2CE-4606-45F1-AD46-34ABAFBA4A3F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0E51D2-0AAB-4519-9059-013FF12F63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B09F24-0114-465A-BEC6-2DE126280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841DD3-2CDC-4AFE-8A98-99278CD17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294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734973-2F1E-4D2F-BEBE-82D3CBAFD6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5FFF6-72E2-4B11-B774-725C8188C334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EA1E3-1D71-4002-83D3-F2849B9263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001B98-A2D6-4B19-BFE8-475C542DAE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B9F4F-5A28-478D-9856-F1DC5EBF7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003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44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45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2245"/>
            <a:ext cx="911728" cy="11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33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51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27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5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9E0AB-D600-486A-A74C-4D5D30C82A53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9A591-7382-4596-873D-FB4B485DB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233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77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48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92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91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886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</p:spTree>
    <p:extLst>
      <p:ext uri="{BB962C8B-B14F-4D97-AF65-F5344CB8AC3E}">
        <p14:creationId xmlns:p14="http://schemas.microsoft.com/office/powerpoint/2010/main" val="33797251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92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13451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465049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343217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106705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81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4669E-1D30-474E-BFF0-A1B73E7E3709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1E14B-4F12-497D-859A-DDEB45C420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586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587" y="2145138"/>
            <a:ext cx="2172513" cy="26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8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677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06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35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69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955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3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020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715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44449"/>
            <a:ext cx="8229600" cy="988747"/>
          </a:xfrm>
        </p:spPr>
        <p:txBody>
          <a:bodyPr>
            <a:normAutofit/>
          </a:bodyPr>
          <a:lstStyle>
            <a:lvl1pPr>
              <a:defRPr sz="2800" baseline="0">
                <a:latin typeface="Intel Clear Light" panose="020B0404020203020204" pitchFamily="34" charset="0"/>
              </a:defRPr>
            </a:lvl1pPr>
          </a:lstStyle>
          <a:p>
            <a:r>
              <a:rPr lang="en-US" dirty="0"/>
              <a:t>28pt Light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5618" y="1600203"/>
            <a:ext cx="8167047" cy="46265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3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F767-DE98-47BC-BA76-A3D6582174E1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DA2F5-8D53-48C1-A9AB-A9E13D7CC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151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latin typeface="Intel Clear Light" panose="020B0404020203020204" pitchFamily="34" charset="0"/>
              </a:defRPr>
            </a:lvl1pPr>
            <a:lvl2pPr>
              <a:defRPr sz="1800">
                <a:latin typeface="Intel Clear Light" panose="020B0404020203020204" pitchFamily="34" charset="0"/>
              </a:defRPr>
            </a:lvl2pPr>
            <a:lvl3pPr>
              <a:defRPr sz="1800">
                <a:latin typeface="Intel Clear Light" panose="020B0404020203020204" pitchFamily="34" charset="0"/>
              </a:defRPr>
            </a:lvl3pPr>
            <a:lvl4pPr>
              <a:defRPr sz="1600">
                <a:latin typeface="Intel Clear Light" panose="020B0404020203020204" pitchFamily="34" charset="0"/>
              </a:defRPr>
            </a:lvl4pPr>
            <a:lvl5pPr>
              <a:defRPr>
                <a:latin typeface="Intel Clear Light" panose="020B0404020203020204" pitchFamily="34" charset="0"/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17084846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dark gradient">
    <p:bg>
      <p:bgPr>
        <a:gradFill>
          <a:gsLst>
            <a:gs pos="19000">
              <a:schemeClr val="bg2"/>
            </a:gs>
            <a:gs pos="100000">
              <a:schemeClr val="bg2">
                <a:lumMod val="30000"/>
              </a:schemeClr>
            </a:gs>
            <a:gs pos="0">
              <a:schemeClr val="bg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90000"/>
                  </a:schemeClr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>
          <a:xfrm>
            <a:off x="8790038" y="6422184"/>
            <a:ext cx="215914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18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854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1289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2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74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68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115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278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3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A53B6-9CA7-4BA1-B50F-EBAABCC4D9E8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7EC9-D040-4DC8-9407-BD4342436B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7316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0960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702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1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317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073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1798" y="510892"/>
            <a:ext cx="1248049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4437838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9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4" y="1257907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4" y="3791863"/>
            <a:ext cx="3181123" cy="2227933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 panose="020B0604020203020204" pitchFamily="34" charset="0"/>
              </a:defRPr>
            </a:lvl1pPr>
          </a:lstStyle>
          <a:p>
            <a:r>
              <a:rPr lang="en-US" sz="1100">
                <a:latin typeface="Arial"/>
              </a:rPr>
              <a:t>Click icon to add picture</a:t>
            </a:r>
            <a:endParaRPr lang="en-US" sz="1100" dirty="0"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7441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604433"/>
            <a:ext cx="4005264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513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4434"/>
            <a:ext cx="8228013" cy="4567767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Intel Clear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Intel Clear" panose="020B0604020203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Intel Clear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BE69-D9DE-451F-8915-7EB355A5F47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56B2-801A-4FC3-80DA-AB98402C7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3478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24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32175"/>
            <a:ext cx="9144000" cy="292629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604433"/>
            <a:ext cx="4006851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604433"/>
            <a:ext cx="4005264" cy="174572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6634394"/>
            <a:ext cx="184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rgbClr val="003C71"/>
              </a:solidFill>
              <a:cs typeface="Intel Clear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98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4" y="2"/>
            <a:ext cx="4465637" cy="6358465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4006850" cy="115824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6432516"/>
            <a:ext cx="2133600" cy="365125"/>
          </a:xfr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766992"/>
            <a:ext cx="4006850" cy="4567767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Intel Clear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Intel Clear bullet one</a:t>
            </a:r>
          </a:p>
          <a:p>
            <a:pPr lvl="2"/>
            <a:r>
              <a:rPr lang="en-US" dirty="0" err="1"/>
              <a:t>14pt</a:t>
            </a:r>
            <a:r>
              <a:rPr lang="en-US" dirty="0"/>
              <a:t> Intel Clear third level</a:t>
            </a:r>
          </a:p>
          <a:p>
            <a:pPr lvl="3"/>
            <a:r>
              <a:rPr lang="en-US" dirty="0" err="1"/>
              <a:t>12pt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12pt</a:t>
            </a:r>
            <a:r>
              <a:rPr lang="en-US" dirty="0"/>
              <a:t> Intel Clear 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78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81074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5400" b="0" cap="none" spc="0" baseline="0">
                <a:solidFill>
                  <a:schemeClr val="tx2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54pt Intel Clear Pro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432153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Intel Clear" panose="020B0604020203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903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979843"/>
            <a:ext cx="7772400" cy="1500187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Intel Clear"/>
                <a:ea typeface="Intel Clear"/>
                <a:cs typeface="Intel Cle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Intel Clear Light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469059"/>
            <a:ext cx="7772400" cy="1362075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40pt Intel Clear Heading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69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085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94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35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428625" indent="-171450">
              <a:defRPr lang="en-US" sz="135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428625" lvl="2" indent="-171450" algn="l" defTabSz="342900" rtl="0" eaLnBrk="1" latinLnBrk="0" hangingPunct="1">
              <a:spcBef>
                <a:spcPts val="6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44F57CE-6C37-44AD-8451-2642DBDC0A96}" type="datetime1">
              <a:rPr lang="en-US" smtClean="0">
                <a:solidFill>
                  <a:prstClr val="black"/>
                </a:solidFill>
              </a:rPr>
              <a:t>11/21/2024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42775378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Large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73835432-9F67-4BCE-B150-BFA04EF110E4}" type="datetime1">
              <a:rPr lang="en-US" smtClean="0">
                <a:solidFill>
                  <a:prstClr val="black"/>
                </a:solidFill>
              </a:rPr>
              <a:t>11/21/2024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2pPr>
              <a:defRPr sz="18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7842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411797"/>
            <a:ext cx="8229600" cy="115824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Intel Clear"/>
                <a:cs typeface="Intel Clear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18pt Intel Clear bullet one</a:t>
            </a:r>
          </a:p>
          <a:p>
            <a:pPr lvl="2"/>
            <a:r>
              <a:rPr lang="en-US" dirty="0"/>
              <a:t>18pt Intel Clear sub-bullet</a:t>
            </a:r>
          </a:p>
          <a:p>
            <a:pPr lvl="3"/>
            <a:r>
              <a:rPr lang="en-US" dirty="0"/>
              <a:t>16pt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325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79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0EBF-750B-4853-B84F-10F961CBB553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F0737-3859-43D2-B5AA-EC21E3B92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6611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28pt</a:t>
            </a:r>
            <a:r>
              <a:rPr lang="en-US" dirty="0"/>
              <a:t> Intel Clear Light Headline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55613" y="1604434"/>
            <a:ext cx="8228012" cy="4567767"/>
          </a:xfrm>
        </p:spPr>
        <p:txBody>
          <a:bodyPr/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98463" y="63918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rgbClr val="003C71"/>
                </a:solidFill>
                <a:cs typeface="Neo Sans Intel"/>
              </a:rPr>
              <a:t>Intel Internal Audit</a:t>
            </a:r>
          </a:p>
        </p:txBody>
      </p:sp>
    </p:spTree>
    <p:extLst>
      <p:ext uri="{BB962C8B-B14F-4D97-AF65-F5344CB8AC3E}">
        <p14:creationId xmlns:p14="http://schemas.microsoft.com/office/powerpoint/2010/main" val="2314528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358467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8" y="510892"/>
            <a:ext cx="1248049" cy="1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3305897"/>
            <a:ext cx="8212886" cy="1470025"/>
          </a:xfrm>
        </p:spPr>
        <p:txBody>
          <a:bodyPr lIns="0" rIns="0" anchor="b" anchorCtr="0">
            <a:noAutofit/>
          </a:bodyPr>
          <a:lstStyle>
            <a:lvl1pPr>
              <a:lnSpc>
                <a:spcPct val="80000"/>
              </a:lnSpc>
              <a:defRPr sz="6500" b="0" spc="0" baseline="0">
                <a:solidFill>
                  <a:schemeClr val="bg1">
                    <a:alpha val="90000"/>
                  </a:schemeClr>
                </a:solidFill>
                <a:latin typeface="Intel Clear Pro" panose="020B0804020202060201" pitchFamily="34" charset="0"/>
                <a:cs typeface="Intel Clear Pro" panose="020B0804020202060201" pitchFamily="34" charset="0"/>
              </a:defRPr>
            </a:lvl1pPr>
          </a:lstStyle>
          <a:p>
            <a:r>
              <a:rPr lang="en-US" dirty="0"/>
              <a:t>65pt Intel Clear pro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4657344"/>
            <a:ext cx="6330212" cy="1233813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Intel Clear"/>
                <a:cs typeface="Intel Cle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Intel Clear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8609424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4" y="1601789"/>
            <a:ext cx="8228012" cy="4570411"/>
          </a:xfrm>
        </p:spPr>
        <p:txBody>
          <a:bodyPr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lvl1pPr>
            <a:lvl2pPr>
              <a:defRPr lang="en-US" sz="1350" kern="1200" baseline="0" dirty="0" err="1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2pPr>
            <a:lvl3pPr marL="428625" indent="-171450">
              <a:defRPr lang="en-US" sz="1350" kern="1200" dirty="0" smtClean="0">
                <a:solidFill>
                  <a:schemeClr val="tx2"/>
                </a:solidFill>
                <a:latin typeface="+mn-lt"/>
                <a:ea typeface="+mn-ea"/>
                <a:cs typeface="Intel Clear" panose="020B0604020203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err="1"/>
              <a:t>22pt</a:t>
            </a:r>
            <a:r>
              <a:rPr lang="en-US" dirty="0"/>
              <a:t> Intel Clear body text</a:t>
            </a:r>
          </a:p>
          <a:p>
            <a:pPr lvl="1"/>
            <a:r>
              <a:rPr lang="en-US" dirty="0" err="1"/>
              <a:t>18pt</a:t>
            </a:r>
            <a:r>
              <a:rPr lang="en-US" dirty="0"/>
              <a:t> Intel Clear bullet one</a:t>
            </a:r>
          </a:p>
          <a:p>
            <a:pPr marL="428625" lvl="2" indent="-171450" algn="l" defTabSz="342900" rtl="0" eaLnBrk="1" latinLnBrk="0" hangingPunct="1">
              <a:spcBef>
                <a:spcPts val="600"/>
              </a:spcBef>
              <a:buFont typeface="Wingdings" charset="2"/>
              <a:buChar char="§"/>
            </a:pPr>
            <a:r>
              <a:rPr lang="en-US" dirty="0" err="1"/>
              <a:t>18pt</a:t>
            </a:r>
            <a:r>
              <a:rPr lang="en-US" dirty="0"/>
              <a:t> Intel Clear sub-bullet</a:t>
            </a:r>
          </a:p>
          <a:p>
            <a:pPr lvl="3"/>
            <a:r>
              <a:rPr lang="en-US" dirty="0" err="1"/>
              <a:t>16pt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36pt</a:t>
            </a:r>
            <a:r>
              <a:rPr lang="en-US" dirty="0"/>
              <a:t> Intel Clear Light Headline</a:t>
            </a:r>
          </a:p>
        </p:txBody>
      </p:sp>
    </p:spTree>
    <p:extLst>
      <p:ext uri="{BB962C8B-B14F-4D97-AF65-F5344CB8AC3E}">
        <p14:creationId xmlns:p14="http://schemas.microsoft.com/office/powerpoint/2010/main" val="54831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372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Relationship Id="rId6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fld id="{0376E468-2122-4AFB-BCD0-BAACF5C46AC5}" type="datetime1">
              <a:rPr lang="en-US" smtClean="0"/>
              <a:t>11/21/2024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>
              <a:defRPr/>
            </a:pPr>
            <a:fld id="{6EEB67AD-5E06-4972-B20E-9BA665BF8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59" r:id="rId7"/>
    <p:sldLayoutId id="2147483660" r:id="rId8"/>
    <p:sldLayoutId id="2147483688" r:id="rId9"/>
    <p:sldLayoutId id="2147483749" r:id="rId10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8E56E6-0F5F-499F-B17F-127AAB06A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9A4184-9E13-4347-BB10-C85DCABBEF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9440F4B-49B1-4135-BC1F-1F01AB2E21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21C7614E-890B-4881-867E-DD6E7090BAFD}" type="datetime1">
              <a:rPr lang="en-US" smtClean="0"/>
              <a:t>11/21/2024</a:t>
            </a:fld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94B7646-1A2D-4D8B-92F5-5DB7C8E9FA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5EA083-91CB-44BD-9205-E8C39E6C9E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47489E-8FC7-46F1-BC81-C4D193ABD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2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6345936"/>
            <a:ext cx="9144000" cy="512064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6440786"/>
            <a:ext cx="364336" cy="32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2" y="6432680"/>
            <a:ext cx="2381" cy="316992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413507"/>
            <a:ext cx="8229600" cy="11582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Intel Clear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604434"/>
            <a:ext cx="8228012" cy="45677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Intel Clear body text</a:t>
            </a:r>
          </a:p>
          <a:p>
            <a:pPr lvl="1"/>
            <a:r>
              <a:rPr lang="en-US" dirty="0"/>
              <a:t>16pt Intel Clear bullet one</a:t>
            </a:r>
          </a:p>
          <a:p>
            <a:pPr lvl="2"/>
            <a:r>
              <a:rPr lang="en-US" dirty="0"/>
              <a:t>16pt Intel Clear sub-bullet</a:t>
            </a:r>
          </a:p>
          <a:p>
            <a:pPr lvl="3"/>
            <a:r>
              <a:rPr lang="en-US" dirty="0" err="1"/>
              <a:t>14pt</a:t>
            </a:r>
            <a:r>
              <a:rPr lang="en-US" dirty="0"/>
              <a:t> Intel Clear fourth level</a:t>
            </a:r>
          </a:p>
          <a:p>
            <a:pPr lvl="4"/>
            <a:r>
              <a:rPr lang="en-US" dirty="0" err="1"/>
              <a:t>14pt</a:t>
            </a:r>
            <a:r>
              <a:rPr lang="en-US" dirty="0"/>
              <a:t> Intel Clear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0932" y="6422184"/>
            <a:ext cx="2850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Intel Clear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4026" y="6582382"/>
            <a:ext cx="243894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Copyright</a:t>
            </a:r>
            <a:r>
              <a:rPr lang="en-US" sz="600" baseline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</a:t>
            </a: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©  2018, Intel Corporation. All rights reserved. </a:t>
            </a:r>
            <a:b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</a:br>
            <a:r>
              <a:rPr lang="en-US" sz="60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*Other names and brands may be claimed as the property of others.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21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" name="Action Button: Custom 3">
            <a:hlinkClick r:id="" action="ppaction://noaction" highlightClick="1"/>
          </p:cNvPr>
          <p:cNvSpPr/>
          <p:nvPr userDrawn="1"/>
        </p:nvSpPr>
        <p:spPr>
          <a:xfrm>
            <a:off x="454027" y="6422185"/>
            <a:ext cx="996155" cy="151513"/>
          </a:xfrm>
          <a:prstGeom prst="actionButtonBlank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>
                <a:solidFill>
                  <a:schemeClr val="tx1"/>
                </a:solidFill>
                <a:hlinkClick r:id="" action="ppaction://noaction"/>
              </a:rPr>
              <a:t>Optimization Notice</a:t>
            </a:r>
            <a:endParaRPr lang="en-US" sz="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9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  <p:sldLayoutId id="2147483735" r:id="rId46"/>
    <p:sldLayoutId id="2147483736" r:id="rId47"/>
    <p:sldLayoutId id="2147483737" r:id="rId48"/>
    <p:sldLayoutId id="2147483738" r:id="rId49"/>
    <p:sldLayoutId id="2147483739" r:id="rId50"/>
    <p:sldLayoutId id="2147483740" r:id="rId51"/>
    <p:sldLayoutId id="2147483741" r:id="rId52"/>
    <p:sldLayoutId id="2147483742" r:id="rId53"/>
    <p:sldLayoutId id="2147483743" r:id="rId54"/>
    <p:sldLayoutId id="2147483744" r:id="rId55"/>
    <p:sldLayoutId id="2147483745" r:id="rId56"/>
    <p:sldLayoutId id="2147483746" r:id="rId57"/>
    <p:sldLayoutId id="2147483747" r:id="rId58"/>
    <p:sldLayoutId id="2147483748" r:id="rId5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Intel Clear"/>
          <a:ea typeface="Intel Clear"/>
          <a:cs typeface="Intel Clear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Intel Clear" panose="020B0604020203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Intel Clear" panose="020B06040202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pPr eaLnBrk="1" hangingPunct="1"/>
            <a:br>
              <a:rPr lang="en-US" altLang="en-US" sz="4000" dirty="0"/>
            </a:br>
            <a:r>
              <a:rPr lang="en-US" altLang="en-US" sz="4000" u="none" dirty="0">
                <a:latin typeface="Calibri Light" panose="020F0302020204030204" pitchFamily="34" charset="0"/>
              </a:rPr>
              <a:t>Distributed-memory Programming</a:t>
            </a:r>
            <a:br>
              <a:rPr lang="en-US" altLang="en-US" sz="4000" u="none" dirty="0">
                <a:latin typeface="Calibri Light" panose="020F0302020204030204" pitchFamily="34" charset="0"/>
              </a:rPr>
            </a:br>
            <a:r>
              <a:rPr lang="en-US" altLang="en-US" sz="4000" u="none" dirty="0">
                <a:latin typeface="Calibri Light" panose="020F0302020204030204" pitchFamily="34" charset="0"/>
              </a:rPr>
              <a:t>using MPI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AD31F5-87A1-7D42-BD69-C8CBB2B5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CFC0B1-749F-1745-A24C-06F8C53C3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How Would I Have Done This Before MPI?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03622-6862-EE43-BA8E-8892B1A740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Somehow launch a bunch of processes on a bunch of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BSD sockets (or similar) to communicate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Perform computation.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Repeat. Repeat. Repeat.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MPI makes all of the above easier.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FDF4C-CE2C-A049-A3EE-EB38DF3E5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77EFD5-E587-C24F-BE05-70311499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5" y="415925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74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8859D6-73F2-F54F-A9D1-2CBC8470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14140-91F9-254D-8929-DF3AC7B5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What Does MPI Do for Me?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F4FC5-BAA1-AB49-9F62-F179B20CEF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/>
              <a:t> will launch your processes.</a:t>
            </a:r>
          </a:p>
          <a:p>
            <a:r>
              <a:rPr lang="en-US" dirty="0"/>
              <a:t>Simple functions like MPI_SEND and MPI_RECV will do data transfers.</a:t>
            </a:r>
          </a:p>
          <a:p>
            <a:r>
              <a:rPr lang="en-US" dirty="0"/>
              <a:t>Fancy functions like MPI_REDUCE will even do some computation for you.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30B91-79D2-814E-ADCA-AE77EC5D3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3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78F75B-7F2D-D94D-8EBD-E351E377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18C14-0DE2-FD45-B787-DF86F0222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36525"/>
            <a:ext cx="8229600" cy="115824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How Do I Use MPI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2B433-6530-DF45-9420-C8115F08376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2 Steps:</a:t>
            </a:r>
          </a:p>
          <a:p>
            <a:pPr>
              <a:buFont typeface="+mj-lt"/>
              <a:buAutoNum type="arabicPeriod"/>
            </a:pPr>
            <a:r>
              <a:rPr lang="en-US" dirty="0"/>
              <a:t>Compile your code with the compiler wrapper for your language.</a:t>
            </a:r>
          </a:p>
          <a:p>
            <a:pPr marL="568325" lvl="1" indent="-342900"/>
            <a:r>
              <a:rPr lang="en-US" dirty="0"/>
              <a:t>C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mpicc</a:t>
            </a:r>
            <a:r>
              <a:rPr lang="en-US" dirty="0"/>
              <a:t>, C++ -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++</a:t>
            </a:r>
            <a:r>
              <a:rPr lang="en-US" dirty="0"/>
              <a:t>, Fortran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mpifort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e.g.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mpicc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–o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my_prog.c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This will automatically link with all of the right libraries. Acts just like your normal compiler (e.g. compiler flags).</a:t>
            </a:r>
          </a:p>
          <a:p>
            <a:pPr>
              <a:buFont typeface="+mj-lt"/>
              <a:buAutoNum type="arabicPeriod"/>
            </a:pP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Run your code with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 (or something else –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,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aprun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).</a:t>
            </a:r>
          </a:p>
          <a:p>
            <a:pPr marL="568325" lvl="1" indent="-342900"/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mpiexec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–n 4 ./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my_prog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This will take care of launching your program multiple times and connecting all of them up.</a:t>
            </a:r>
          </a:p>
          <a:p>
            <a:pPr marL="568325" lvl="1" indent="-342900"/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I’ll refer to this as a </a:t>
            </a:r>
            <a:r>
              <a:rPr lang="en-US" b="1" dirty="0">
                <a:ea typeface="Menlo" panose="020B0609030804020204" pitchFamily="49" charset="0"/>
                <a:cs typeface="Menlo" panose="020B0609030804020204" pitchFamily="49" charset="0"/>
              </a:rPr>
              <a:t>job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 for the rest of these slides.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A6B6B-D891-7F4B-BEE2-2300B3994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5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815B-4908-4C8C-86AF-B5F007AEF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5148" y="2590800"/>
            <a:ext cx="4572000" cy="136207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Key MPI concepts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AA4F2-92D2-4BA7-A1C3-ED173DBB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ED545-C16D-4569-AF2C-8E06EB93FC1D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9A22CE-733B-48AA-84DD-0C611B3E5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9A591-7382-4596-873D-FB4B485DB39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459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F07-DD55-492F-871C-C28977D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211033"/>
            <a:ext cx="8686800" cy="1143000"/>
          </a:xfrm>
        </p:spPr>
        <p:txBody>
          <a:bodyPr/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 groups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E9E1-A95B-4D0D-B557-870983CA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33" y="2461381"/>
            <a:ext cx="8229600" cy="401110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At start, MPI creates a </a:t>
            </a:r>
            <a:r>
              <a:rPr lang="en-US" dirty="0">
                <a:solidFill>
                  <a:srgbClr val="FF0000"/>
                </a:solidFill>
              </a:rPr>
              <a:t>group</a:t>
            </a:r>
            <a:r>
              <a:rPr lang="en-US" dirty="0"/>
              <a:t> of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processes</a:t>
            </a:r>
            <a:r>
              <a:rPr lang="en-US" dirty="0"/>
              <a:t> (in this case, 4)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Value of </a:t>
            </a:r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is command-line parameter to program</a:t>
            </a:r>
          </a:p>
          <a:p>
            <a:r>
              <a:rPr lang="en-US" dirty="0"/>
              <a:t>Useful to give names to process groups and to processes within group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/>
              <a:t>Communicator: name for process group (for now)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Top level communicator is called MPI_COMM_WORLD </a:t>
            </a:r>
          </a:p>
          <a:p>
            <a:r>
              <a:rPr lang="en-US" dirty="0"/>
              <a:t>Rank: name for a process within a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Rank is integer 0,1,2,..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Pair (Communicator, Rank) uniquely identifies a process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Understood by application program and MPI library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No distinction between opaque handles and short names unlike in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pThreads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Two MPI calls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MPI_Comm_size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(communicator): number of processes in communicator</a:t>
            </a:r>
          </a:p>
          <a:p>
            <a:pPr lvl="1"/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MPI_Comm_rank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communicator,&amp;var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): returns rank in var</a:t>
            </a:r>
          </a:p>
          <a:p>
            <a:pPr marL="0" indent="0">
              <a:buNone/>
            </a:pPr>
            <a:endParaRPr lang="en-US" i="1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3089-F219-42A0-AE75-120ED88A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10223-1468-4EB5-84D3-A800E2543C07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CA4-0190-4A43-BA3F-CA74F712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6E1E898-9E06-4674-A7BA-AE26ADEFDE1B}"/>
              </a:ext>
            </a:extLst>
          </p:cNvPr>
          <p:cNvSpPr/>
          <p:nvPr/>
        </p:nvSpPr>
        <p:spPr bwMode="auto">
          <a:xfrm>
            <a:off x="2201033" y="1066800"/>
            <a:ext cx="2438400" cy="1295400"/>
          </a:xfrm>
          <a:prstGeom prst="ellips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B3469B-2576-4ED3-8917-E243C62CAFDA}"/>
              </a:ext>
            </a:extLst>
          </p:cNvPr>
          <p:cNvSpPr/>
          <p:nvPr/>
        </p:nvSpPr>
        <p:spPr bwMode="auto">
          <a:xfrm>
            <a:off x="2866051" y="1445352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68CD67-E111-4A96-AFE8-EF1C3263FC57}"/>
              </a:ext>
            </a:extLst>
          </p:cNvPr>
          <p:cNvSpPr/>
          <p:nvPr/>
        </p:nvSpPr>
        <p:spPr bwMode="auto">
          <a:xfrm>
            <a:off x="3918996" y="1763336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AEF0A8-A74C-460E-8B8F-508F164E1F38}"/>
              </a:ext>
            </a:extLst>
          </p:cNvPr>
          <p:cNvSpPr/>
          <p:nvPr/>
        </p:nvSpPr>
        <p:spPr bwMode="auto">
          <a:xfrm>
            <a:off x="3253978" y="1957463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3B7EB4-5E95-4D4C-AA3F-6F7F3C696681}"/>
              </a:ext>
            </a:extLst>
          </p:cNvPr>
          <p:cNvSpPr/>
          <p:nvPr/>
        </p:nvSpPr>
        <p:spPr bwMode="auto">
          <a:xfrm>
            <a:off x="3641906" y="1276387"/>
            <a:ext cx="166255" cy="168965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7DA40-ADEF-47A5-9F81-D02F70AC2347}"/>
              </a:ext>
            </a:extLst>
          </p:cNvPr>
          <p:cNvSpPr txBox="1"/>
          <p:nvPr/>
        </p:nvSpPr>
        <p:spPr>
          <a:xfrm>
            <a:off x="2552137" y="1263946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B7649-44C8-430B-B92E-39E28F1D012C}"/>
              </a:ext>
            </a:extLst>
          </p:cNvPr>
          <p:cNvSpPr txBox="1"/>
          <p:nvPr/>
        </p:nvSpPr>
        <p:spPr>
          <a:xfrm>
            <a:off x="4054381" y="1592720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A906A9-DB26-44FD-904F-F6E9457FB057}"/>
              </a:ext>
            </a:extLst>
          </p:cNvPr>
          <p:cNvSpPr txBox="1"/>
          <p:nvPr/>
        </p:nvSpPr>
        <p:spPr>
          <a:xfrm>
            <a:off x="3808160" y="1153880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BBF9F-BB23-4CD0-9675-FDE61852C648}"/>
              </a:ext>
            </a:extLst>
          </p:cNvPr>
          <p:cNvSpPr txBox="1"/>
          <p:nvPr/>
        </p:nvSpPr>
        <p:spPr>
          <a:xfrm>
            <a:off x="2978208" y="1912503"/>
            <a:ext cx="246221" cy="34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EA6716-C74F-4C96-BFC0-3B68539111B7}"/>
              </a:ext>
            </a:extLst>
          </p:cNvPr>
          <p:cNvSpPr txBox="1"/>
          <p:nvPr/>
        </p:nvSpPr>
        <p:spPr>
          <a:xfrm>
            <a:off x="4724400" y="15298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MPI_COMM_WORLD</a:t>
            </a:r>
          </a:p>
        </p:txBody>
      </p:sp>
    </p:spTree>
    <p:extLst>
      <p:ext uri="{BB962C8B-B14F-4D97-AF65-F5344CB8AC3E}">
        <p14:creationId xmlns:p14="http://schemas.microsoft.com/office/powerpoint/2010/main" val="3821209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E50-93B0-4815-A08B-666221C8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63907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SPMD Execution Model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A0FA5C-32F7-41A0-99A6-AA38881C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4830326"/>
            <a:ext cx="8229600" cy="1255791"/>
          </a:xfrm>
        </p:spPr>
        <p:txBody>
          <a:bodyPr/>
          <a:lstStyle/>
          <a:p>
            <a:r>
              <a:rPr lang="en-US" sz="2400" dirty="0"/>
              <a:t>Single-Program Multiple-Data (SPMD) model of execution</a:t>
            </a:r>
          </a:p>
          <a:p>
            <a:pPr lvl="1"/>
            <a:r>
              <a:rPr lang="en-US" sz="2000" dirty="0"/>
              <a:t>All processes execute program but may branch on rank</a:t>
            </a:r>
          </a:p>
          <a:p>
            <a:pPr lvl="1"/>
            <a:r>
              <a:rPr lang="en-US" sz="2000" dirty="0"/>
              <a:t>Each process has its own copy of all variables: </a:t>
            </a:r>
            <a:r>
              <a:rPr lang="en-US" sz="2000" i="1" dirty="0" err="1"/>
              <a:t>argc</a:t>
            </a:r>
            <a:r>
              <a:rPr lang="en-US" sz="2000" i="1" dirty="0"/>
              <a:t>, </a:t>
            </a:r>
            <a:r>
              <a:rPr lang="en-US" sz="2000" i="1" dirty="0" err="1"/>
              <a:t>argv</a:t>
            </a:r>
            <a:r>
              <a:rPr lang="en-US" sz="2000" i="1" dirty="0"/>
              <a:t>, node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59FE8-8659-4A2F-AA14-2D2FCCF75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575D83-F7B6-4265-B707-1A0A68B5AC72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505B5-8BF3-4054-B3A9-D06AC2478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443E19-F68B-4DEB-B350-4F545C707B1D}"/>
              </a:ext>
            </a:extLst>
          </p:cNvPr>
          <p:cNvSpPr/>
          <p:nvPr/>
        </p:nvSpPr>
        <p:spPr>
          <a:xfrm>
            <a:off x="676782" y="1265675"/>
            <a:ext cx="6934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/*The Parallel Hello World Program*/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#include &lt;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stdio.h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  <a:p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#include &lt;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mpi.h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&gt;</a:t>
            </a:r>
          </a:p>
          <a:p>
            <a:endParaRPr 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main(int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argc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char **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argv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{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int node;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MPI_Init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(&amp;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argc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,&amp;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argv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MPI_Comm_rank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(MPI_COMM_WORLD, &amp;node);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printf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("Hello World from Node %d\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n",node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     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en-US" sz="1600" dirty="0" err="1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MPI_Finalize</a:t>
            </a:r>
            <a:r>
              <a:rPr lang="en-US" sz="1600" dirty="0">
                <a:highlight>
                  <a:srgbClr val="FFFF00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();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839309-DAFA-4158-9B1F-5CF4AC855716}"/>
              </a:ext>
            </a:extLst>
          </p:cNvPr>
          <p:cNvCxnSpPr/>
          <p:nvPr/>
        </p:nvCxnSpPr>
        <p:spPr bwMode="auto">
          <a:xfrm>
            <a:off x="4953000" y="30480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89AB460-CD29-4CA6-A052-68DF068D9A89}"/>
              </a:ext>
            </a:extLst>
          </p:cNvPr>
          <p:cNvCxnSpPr/>
          <p:nvPr/>
        </p:nvCxnSpPr>
        <p:spPr bwMode="auto">
          <a:xfrm>
            <a:off x="4953000" y="33528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29AFFFD-D52A-43A9-A38D-A6A9D02FCC3A}"/>
              </a:ext>
            </a:extLst>
          </p:cNvPr>
          <p:cNvCxnSpPr/>
          <p:nvPr/>
        </p:nvCxnSpPr>
        <p:spPr bwMode="auto">
          <a:xfrm>
            <a:off x="4953000" y="4267200"/>
            <a:ext cx="1752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8CCF8AC-9BAC-4912-93D0-1BF41311998C}"/>
              </a:ext>
            </a:extLst>
          </p:cNvPr>
          <p:cNvSpPr txBox="1"/>
          <p:nvPr/>
        </p:nvSpPr>
        <p:spPr>
          <a:xfrm flipH="1">
            <a:off x="6705600" y="2855120"/>
            <a:ext cx="3459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Initialize MPI system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E5D265-FC83-445F-A87C-350926489FC9}"/>
              </a:ext>
            </a:extLst>
          </p:cNvPr>
          <p:cNvSpPr txBox="1"/>
          <p:nvPr/>
        </p:nvSpPr>
        <p:spPr>
          <a:xfrm>
            <a:off x="6705600" y="316164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What is my rank?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5DF10E-4084-4DDA-BED0-DB3256526F02}"/>
              </a:ext>
            </a:extLst>
          </p:cNvPr>
          <p:cNvSpPr txBox="1"/>
          <p:nvPr/>
        </p:nvSpPr>
        <p:spPr>
          <a:xfrm flipH="1">
            <a:off x="6705600" y="4082534"/>
            <a:ext cx="4404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Shutdown MPI system</a:t>
            </a:r>
          </a:p>
        </p:txBody>
      </p:sp>
    </p:spTree>
    <p:extLst>
      <p:ext uri="{BB962C8B-B14F-4D97-AF65-F5344CB8AC3E}">
        <p14:creationId xmlns:p14="http://schemas.microsoft.com/office/powerpoint/2010/main" val="863116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" y="2197101"/>
            <a:ext cx="3581400" cy="8540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0660A8"/>
                </a:solidFill>
                <a:latin typeface="Courier New" panose="02070309020205020404" pitchFamily="49" charset="0"/>
              </a:rPr>
              <a:t>Execute on node1:</a:t>
            </a:r>
          </a:p>
          <a:p>
            <a:pPr algn="l">
              <a:spcBef>
                <a:spcPct val="50000"/>
              </a:spcBef>
            </a:pPr>
            <a:r>
              <a:rPr lang="en-US" altLang="en-US" sz="2000" b="1" dirty="0">
                <a:solidFill>
                  <a:srgbClr val="0660A8"/>
                </a:solidFill>
                <a:latin typeface="Courier New" panose="02070309020205020404" pitchFamily="49" charset="0"/>
              </a:rPr>
              <a:t>mpirun –n 4 </a:t>
            </a:r>
            <a:r>
              <a:rPr lang="en-US" altLang="en-US" sz="20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mpi_hello</a:t>
            </a:r>
            <a:endParaRPr lang="en-US" altLang="en-US" sz="2000" b="1" dirty="0">
              <a:solidFill>
                <a:srgbClr val="0660A8"/>
              </a:solidFill>
              <a:latin typeface="Courier New" panose="02070309020205020404" pitchFamily="49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34938" y="21971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000" b="1">
                <a:solidFill>
                  <a:srgbClr val="0660A8"/>
                </a:solidFill>
              </a:rPr>
              <a:t>1</a:t>
            </a:r>
          </a:p>
        </p:txBody>
      </p: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4191000" y="1927225"/>
            <a:ext cx="4660900" cy="3582988"/>
            <a:chOff x="2640" y="674"/>
            <a:chExt cx="2936" cy="2257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884" y="729"/>
              <a:ext cx="838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A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884" y="968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0)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888" y="1307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B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884" y="1546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1)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3888" y="1883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C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884" y="2122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2)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888" y="2459"/>
              <a:ext cx="843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</a:rPr>
                <a:t>Machine D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884" y="2698"/>
              <a:ext cx="1692" cy="23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b="1" dirty="0" err="1">
                  <a:solidFill>
                    <a:srgbClr val="0660A8"/>
                  </a:solidFill>
                  <a:latin typeface="Courier New" panose="02070309020205020404" pitchFamily="49" charset="0"/>
                </a:rPr>
                <a:t>mpi_hello</a:t>
              </a:r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 (rank 3)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640" y="1084"/>
              <a:ext cx="1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2640" y="1084"/>
              <a:ext cx="1244" cy="5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2640" y="1084"/>
              <a:ext cx="1248" cy="11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2640" y="1084"/>
              <a:ext cx="1244" cy="17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3644" y="674"/>
              <a:ext cx="240" cy="2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2000" b="1" dirty="0">
                  <a:solidFill>
                    <a:srgbClr val="0660A8"/>
                  </a:solidFill>
                </a:rPr>
                <a:t>2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22A416-9551-4CE4-ABE8-6BC23668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14325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Starting MPI Program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39FEA3-C7E3-44AD-BB60-35639FD20BB8}"/>
              </a:ext>
            </a:extLst>
          </p:cNvPr>
          <p:cNvCxnSpPr/>
          <p:nvPr/>
        </p:nvCxnSpPr>
        <p:spPr bwMode="auto">
          <a:xfrm flipV="1">
            <a:off x="2209800" y="3279769"/>
            <a:ext cx="0" cy="749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3053B71-9476-4548-B430-95D85927ED23}"/>
              </a:ext>
            </a:extLst>
          </p:cNvPr>
          <p:cNvSpPr txBox="1"/>
          <p:nvPr/>
        </p:nvSpPr>
        <p:spPr>
          <a:xfrm>
            <a:off x="119608" y="4113509"/>
            <a:ext cx="4660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Start MPI, create 4 processes all of which execute program in </a:t>
            </a:r>
            <a:r>
              <a:rPr lang="en-US" dirty="0" err="1"/>
              <a:t>mpi_hello</a:t>
            </a:r>
            <a:r>
              <a:rPr lang="en-US" dirty="0"/>
              <a:t> executable.</a:t>
            </a:r>
          </a:p>
          <a:p>
            <a:pPr algn="l"/>
            <a:r>
              <a:rPr lang="en-US" dirty="0"/>
              <a:t>Command may differ between installations.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0358F8-E049-48FE-A650-7DDC38FFDD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7125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8964E-6E4F-4574-92E9-BC4BA295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5767E-1149-47BE-B9EA-02BC1CCD58B0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697DC1-0C76-452E-8258-793D9692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EC3D16-C7DE-4A6B-82E7-8EF4832BB022}"/>
              </a:ext>
            </a:extLst>
          </p:cNvPr>
          <p:cNvSpPr/>
          <p:nvPr/>
        </p:nvSpPr>
        <p:spPr>
          <a:xfrm>
            <a:off x="457200" y="1447800"/>
            <a:ext cx="7848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latin typeface="Courier New" panose="02070309020205020404" pitchFamily="49" charset="0"/>
              </a:rPr>
              <a:t>stdio.h</a:t>
            </a:r>
            <a:r>
              <a:rPr lang="en-US" sz="12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#include &lt;</a:t>
            </a:r>
            <a:r>
              <a:rPr lang="en-US" sz="1200" dirty="0" err="1">
                <a:latin typeface="Courier New" panose="02070309020205020404" pitchFamily="49" charset="0"/>
              </a:rPr>
              <a:t>mpi.h</a:t>
            </a:r>
            <a:r>
              <a:rPr lang="en-US" sz="1200" dirty="0">
                <a:latin typeface="Courier New" panose="02070309020205020404" pitchFamily="49" charset="0"/>
              </a:rPr>
              <a:t>&gt;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/*</a:t>
            </a:r>
            <a:r>
              <a:rPr lang="en-US" sz="1200" dirty="0" err="1"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latin typeface="Courier New" panose="02070309020205020404" pitchFamily="49" charset="0"/>
              </a:rPr>
              <a:t> calls can be placed anywhere between </a:t>
            </a:r>
            <a:r>
              <a:rPr lang="en-US" sz="1200" dirty="0" err="1">
                <a:latin typeface="Courier New" panose="02070309020205020404" pitchFamily="49" charset="0"/>
              </a:rPr>
              <a:t>MPI_Init</a:t>
            </a:r>
            <a:r>
              <a:rPr lang="en-US" sz="1200" dirty="0">
                <a:latin typeface="Courier New" panose="02070309020205020404" pitchFamily="49" charset="0"/>
              </a:rPr>
              <a:t> and </a:t>
            </a:r>
            <a:r>
              <a:rPr lang="en-US" sz="1200" dirty="0" err="1">
                <a:latin typeface="Courier New" panose="02070309020205020404" pitchFamily="49" charset="0"/>
              </a:rPr>
              <a:t>MPI_Finalize</a:t>
            </a:r>
            <a:r>
              <a:rPr lang="en-US" sz="1200" dirty="0">
                <a:latin typeface="Courier New" panose="02070309020205020404" pitchFamily="49" charset="0"/>
              </a:rPr>
              <a:t> calls.*/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main(int </a:t>
            </a:r>
            <a:r>
              <a:rPr lang="en-US" sz="1200" dirty="0" err="1">
                <a:latin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</a:rPr>
              <a:t>, char **</a:t>
            </a:r>
            <a:r>
              <a:rPr lang="en-US" sz="1200" dirty="0" err="1">
                <a:latin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</a:rPr>
              <a:t>)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int node;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double </a:t>
            </a:r>
            <a:r>
              <a:rPr lang="en-US" sz="1200" dirty="0" err="1">
                <a:latin typeface="Courier New" panose="02070309020205020404" pitchFamily="49" charset="0"/>
              </a:rPr>
              <a:t>mytime</a:t>
            </a:r>
            <a:r>
              <a:rPr lang="en-US" sz="1200" dirty="0">
                <a:latin typeface="Courier New" panose="02070309020205020404" pitchFamily="49" charset="0"/>
              </a:rPr>
              <a:t>;  /*declare a variable to hold the time returned*/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MPI_Init</a:t>
            </a:r>
            <a:r>
              <a:rPr lang="en-US" sz="1200" dirty="0">
                <a:latin typeface="Courier New" panose="02070309020205020404" pitchFamily="49" charset="0"/>
              </a:rPr>
              <a:t>(&amp;</a:t>
            </a:r>
            <a:r>
              <a:rPr lang="en-US" sz="1200" dirty="0" err="1">
                <a:latin typeface="Courier New" panose="02070309020205020404" pitchFamily="49" charset="0"/>
              </a:rPr>
              <a:t>argc</a:t>
            </a:r>
            <a:r>
              <a:rPr lang="en-US" sz="1200" dirty="0">
                <a:latin typeface="Courier New" panose="02070309020205020404" pitchFamily="49" charset="0"/>
              </a:rPr>
              <a:t>,&amp;</a:t>
            </a:r>
            <a:r>
              <a:rPr lang="en-US" sz="1200" dirty="0" err="1">
                <a:latin typeface="Courier New" panose="02070309020205020404" pitchFamily="49" charset="0"/>
              </a:rPr>
              <a:t>argv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 =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();/*get time just before work to be timed*/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MPI_Comm_rank</a:t>
            </a:r>
            <a:r>
              <a:rPr lang="en-US" sz="1200" dirty="0">
                <a:latin typeface="Courier New" panose="02070309020205020404" pitchFamily="49" charset="0"/>
              </a:rPr>
              <a:t>(MPI_COMM_WORLD, &amp;node);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</a:rPr>
              <a:t>("Hello World from Node %d\</a:t>
            </a:r>
            <a:r>
              <a:rPr lang="en-US" sz="1200" dirty="0" err="1">
                <a:latin typeface="Courier New" panose="02070309020205020404" pitchFamily="49" charset="0"/>
              </a:rPr>
              <a:t>n",node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 =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MPI_Wtime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() - </a:t>
            </a:r>
            <a:r>
              <a:rPr lang="en-US" sz="1200" dirty="0" err="1">
                <a:highlight>
                  <a:srgbClr val="FFFF00"/>
                </a:highlight>
                <a:latin typeface="Courier New" panose="02070309020205020404" pitchFamily="49" charset="0"/>
              </a:rPr>
              <a:t>mytime</a:t>
            </a:r>
            <a:r>
              <a:rPr lang="en-US" sz="1200" dirty="0">
                <a:highlight>
                  <a:srgbClr val="FFFF00"/>
                </a:highlight>
                <a:latin typeface="Courier New" panose="02070309020205020404" pitchFamily="49" charset="0"/>
              </a:rPr>
              <a:t>; 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printf</a:t>
            </a:r>
            <a:r>
              <a:rPr lang="en-US" sz="1200" dirty="0">
                <a:latin typeface="Courier New" panose="02070309020205020404" pitchFamily="49" charset="0"/>
              </a:rPr>
              <a:t>("Timing from node %d is %</a:t>
            </a:r>
            <a:r>
              <a:rPr lang="en-US" sz="1200" dirty="0" err="1">
                <a:latin typeface="Courier New" panose="02070309020205020404" pitchFamily="49" charset="0"/>
              </a:rPr>
              <a:t>lf</a:t>
            </a:r>
            <a:r>
              <a:rPr lang="en-US" sz="1200" dirty="0">
                <a:latin typeface="Courier New" panose="02070309020205020404" pitchFamily="49" charset="0"/>
              </a:rPr>
              <a:t> seconds.\n",</a:t>
            </a:r>
            <a:r>
              <a:rPr lang="en-US" sz="1200" dirty="0" err="1">
                <a:latin typeface="Courier New" panose="02070309020205020404" pitchFamily="49" charset="0"/>
              </a:rPr>
              <a:t>node,mytime</a:t>
            </a:r>
            <a:r>
              <a:rPr lang="en-US" sz="12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200" dirty="0">
                <a:latin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</a:rPr>
              <a:t>MPI_Finalize</a:t>
            </a:r>
            <a:r>
              <a:rPr lang="en-US" sz="1200" dirty="0">
                <a:latin typeface="Courier New" panose="02070309020205020404" pitchFamily="49" charset="0"/>
              </a:rPr>
              <a:t>();</a:t>
            </a:r>
          </a:p>
          <a:p>
            <a:endParaRPr lang="en-US" sz="1200" dirty="0">
              <a:latin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</a:rPr>
              <a:t> }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3C8E63-90FE-459F-B297-4EB2A59A1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>
                <a:cs typeface="Calibri Light" panose="020F0302020204030204" pitchFamily="34" charset="0"/>
              </a:rPr>
              <a:t>Timing program execution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63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DF07-DD55-492F-871C-C28977D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34" y="-149572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Communication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E9E1-A95B-4D0D-B557-870983CA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5277" y="3258206"/>
            <a:ext cx="7831523" cy="334898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Point-to-point communication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One process sends message to another process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Message data type:  int, float etc. but also arrays or structs</a:t>
            </a:r>
          </a:p>
          <a:p>
            <a:r>
              <a:rPr lang="en-US" dirty="0"/>
              <a:t>Collective communication within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All processes in process group participate in communication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broadcast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value from some process (called root of broadcast) to all other processes in process group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barrier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C3089-F219-42A0-AE75-120ED88A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E15E6E-D1A6-4E79-84EF-175CCBC226EF}" type="datetime1">
              <a:rPr lang="en-US" smtClean="0"/>
              <a:t>11/21/2024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C5CA4-0190-4A43-BA3F-CA74F712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FF27FD3-CAA1-4825-86B5-04A994E7CE77}"/>
              </a:ext>
            </a:extLst>
          </p:cNvPr>
          <p:cNvGrpSpPr/>
          <p:nvPr/>
        </p:nvGrpSpPr>
        <p:grpSpPr>
          <a:xfrm>
            <a:off x="2667000" y="1295400"/>
            <a:ext cx="3352800" cy="1581373"/>
            <a:chOff x="2743200" y="1680881"/>
            <a:chExt cx="3352800" cy="17526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6E1E898-9E06-4674-A7BA-AE26ADEFDE1B}"/>
                </a:ext>
              </a:extLst>
            </p:cNvPr>
            <p:cNvSpPr/>
            <p:nvPr/>
          </p:nvSpPr>
          <p:spPr bwMode="auto">
            <a:xfrm>
              <a:off x="2743200" y="1680881"/>
              <a:ext cx="3352800" cy="1752600"/>
            </a:xfrm>
            <a:prstGeom prst="ellips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3B3469B-2576-4ED3-8917-E243C62CAFDA}"/>
                </a:ext>
              </a:extLst>
            </p:cNvPr>
            <p:cNvSpPr/>
            <p:nvPr/>
          </p:nvSpPr>
          <p:spPr bwMode="auto">
            <a:xfrm>
              <a:off x="3581400" y="21336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368CD67-E111-4A96-AFE8-EF1C3263FC57}"/>
                </a:ext>
              </a:extLst>
            </p:cNvPr>
            <p:cNvSpPr/>
            <p:nvPr/>
          </p:nvSpPr>
          <p:spPr bwMode="auto">
            <a:xfrm>
              <a:off x="5029200" y="2563813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AEF0A8-A74C-460E-8B8F-508F164E1F38}"/>
                </a:ext>
              </a:extLst>
            </p:cNvPr>
            <p:cNvSpPr/>
            <p:nvPr/>
          </p:nvSpPr>
          <p:spPr bwMode="auto">
            <a:xfrm>
              <a:off x="4114800" y="282645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53B7EB4-5E95-4D4C-AA3F-6F7F3C696681}"/>
                </a:ext>
              </a:extLst>
            </p:cNvPr>
            <p:cNvSpPr/>
            <p:nvPr/>
          </p:nvSpPr>
          <p:spPr bwMode="auto">
            <a:xfrm>
              <a:off x="4648200" y="19050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17DA40-ADEF-47A5-9F81-D02F70AC2347}"/>
                </a:ext>
              </a:extLst>
            </p:cNvPr>
            <p:cNvSpPr txBox="1"/>
            <p:nvPr/>
          </p:nvSpPr>
          <p:spPr>
            <a:xfrm>
              <a:off x="3272154" y="1891781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2B7649-44C8-430B-B92E-39E28F1D012C}"/>
                </a:ext>
              </a:extLst>
            </p:cNvPr>
            <p:cNvSpPr txBox="1"/>
            <p:nvPr/>
          </p:nvSpPr>
          <p:spPr>
            <a:xfrm>
              <a:off x="5215354" y="233298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A906A9-DB26-44FD-904F-F6E9457FB057}"/>
                </a:ext>
              </a:extLst>
            </p:cNvPr>
            <p:cNvSpPr txBox="1"/>
            <p:nvPr/>
          </p:nvSpPr>
          <p:spPr>
            <a:xfrm>
              <a:off x="4876800" y="173925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3BBF9F-BB23-4CD0-9675-FDE61852C648}"/>
                </a:ext>
              </a:extLst>
            </p:cNvPr>
            <p:cNvSpPr txBox="1"/>
            <p:nvPr/>
          </p:nvSpPr>
          <p:spPr>
            <a:xfrm>
              <a:off x="3812737" y="276506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741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17552-CD5D-426B-9772-FDAC04BE8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79"/>
            <a:ext cx="8229600" cy="1143000"/>
          </a:xfrm>
        </p:spPr>
        <p:txBody>
          <a:bodyPr/>
          <a:lstStyle/>
          <a:p>
            <a:r>
              <a:rPr lang="en-US" dirty="0"/>
              <a:t>Point-to-point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94214-0215-4D8C-A48B-850B2A65A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Blocking send/receive</a:t>
            </a:r>
          </a:p>
          <a:p>
            <a:pPr lvl="1"/>
            <a:r>
              <a:rPr lang="en-US" dirty="0"/>
              <a:t>Both sending and receiving processes must be ready for communication to happen (rendezvous)</a:t>
            </a:r>
          </a:p>
          <a:p>
            <a:pPr lvl="1"/>
            <a:r>
              <a:rPr lang="en-US" dirty="0"/>
              <a:t>Analogy: phone call</a:t>
            </a:r>
          </a:p>
          <a:p>
            <a:pPr lvl="2"/>
            <a:r>
              <a:rPr lang="en-US" dirty="0"/>
              <a:t>Whoever arrives first waits for the other one to arrive</a:t>
            </a:r>
          </a:p>
          <a:p>
            <a:pPr lvl="1"/>
            <a:r>
              <a:rPr lang="en-US" dirty="0"/>
              <a:t>Combines communication and synchronization</a:t>
            </a:r>
          </a:p>
          <a:p>
            <a:r>
              <a:rPr lang="en-US" dirty="0"/>
              <a:t>Nonblocking send/receive</a:t>
            </a:r>
          </a:p>
          <a:p>
            <a:pPr lvl="1"/>
            <a:r>
              <a:rPr lang="en-US" dirty="0"/>
              <a:t>Like a phone call with voice-mail</a:t>
            </a:r>
          </a:p>
          <a:p>
            <a:pPr lvl="1"/>
            <a:r>
              <a:rPr lang="en-US" dirty="0"/>
              <a:t>Sending process pushes out data to receiving process without worrying about state of receiving process</a:t>
            </a:r>
          </a:p>
          <a:p>
            <a:pPr lvl="1"/>
            <a:r>
              <a:rPr lang="en-US" dirty="0"/>
              <a:t>If message arrives before receiving process is ready to receive, MPI layer buffers message (note: overhead in copying data from buffer to application)</a:t>
            </a:r>
          </a:p>
          <a:p>
            <a:pPr lvl="1"/>
            <a:r>
              <a:rPr lang="en-US" dirty="0"/>
              <a:t>Complication: sender can send multiple messages before receiver is ready</a:t>
            </a:r>
          </a:p>
          <a:p>
            <a:pPr lvl="1"/>
            <a:r>
              <a:rPr lang="en-US" dirty="0"/>
              <a:t>Decouples communication and synchronization</a:t>
            </a:r>
          </a:p>
          <a:p>
            <a:pPr lvl="1"/>
            <a:r>
              <a:rPr lang="en-US" dirty="0"/>
              <a:t>Permits overlap of computation and communication</a:t>
            </a:r>
          </a:p>
          <a:p>
            <a:r>
              <a:rPr lang="en-US" dirty="0"/>
              <a:t>Asynchronous send/receive</a:t>
            </a:r>
          </a:p>
          <a:p>
            <a:pPr lvl="1"/>
            <a:r>
              <a:rPr lang="en-US" dirty="0"/>
              <a:t>More complex version of nonblocking send/receive to avoid </a:t>
            </a:r>
            <a:r>
              <a:rPr lang="en-US"/>
              <a:t>buffering in MPI layer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F0387-076B-47D1-9B30-55F2AC48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6D3B4-D82A-4C28-A3FC-8DEAA501A3F8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84C71-F52B-4C1C-8428-784FEFCE0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9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B99-D665-4651-AB0A-F7F6349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27E-6B5C-4305-B314-7BA0F8A6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Distributed-memory machines (aka clusters)</a:t>
            </a:r>
          </a:p>
          <a:p>
            <a:r>
              <a:rPr lang="en-US" dirty="0"/>
              <a:t>Distributed-memory programming with MPI</a:t>
            </a:r>
          </a:p>
          <a:p>
            <a:pPr lvl="1"/>
            <a:r>
              <a:rPr lang="en-US" dirty="0"/>
              <a:t>Message Passing Interface </a:t>
            </a:r>
          </a:p>
          <a:p>
            <a:pPr lvl="1"/>
            <a:r>
              <a:rPr lang="en-US" dirty="0"/>
              <a:t>Key concepts</a:t>
            </a:r>
          </a:p>
          <a:p>
            <a:pPr lvl="2"/>
            <a:r>
              <a:rPr lang="en-US" dirty="0"/>
              <a:t>Process groups and processes</a:t>
            </a:r>
          </a:p>
          <a:p>
            <a:pPr lvl="2"/>
            <a:r>
              <a:rPr lang="en-US" dirty="0"/>
              <a:t>SPMD execution model</a:t>
            </a:r>
          </a:p>
          <a:p>
            <a:pPr lvl="2"/>
            <a:r>
              <a:rPr lang="en-US" dirty="0"/>
              <a:t>Communication</a:t>
            </a:r>
          </a:p>
          <a:p>
            <a:pPr lvl="3"/>
            <a:r>
              <a:rPr lang="en-US" dirty="0"/>
              <a:t>Point-to-point communication</a:t>
            </a:r>
          </a:p>
          <a:p>
            <a:pPr lvl="3"/>
            <a:r>
              <a:rPr lang="en-US" dirty="0"/>
              <a:t>Collective communication</a:t>
            </a:r>
          </a:p>
          <a:p>
            <a:r>
              <a:rPr lang="en-US" dirty="0"/>
              <a:t>Important MPI API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94CC-88C9-4026-93A3-102C30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29B9D-FA6F-48A9-B0C7-CED7F5C25A55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67C6-1601-4753-ABCF-8B769D5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15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EA76D-35F2-4F14-919F-F63BD4582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9FD3E-D2BE-48A3-94C4-BA1338AFC767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FB1D6-59E5-4E11-8E04-10EB5F2D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56D2C-53D9-4BD6-89EF-FAB9173B9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21483"/>
            <a:ext cx="8001000" cy="586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93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BC6F3-8905-4080-8BA2-02E5E96D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F7CE55-1C6D-424B-B5FA-A7C69257C9FC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3F827F-C95B-41B6-A4C6-F3F3FADC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803FC-AD44-4D57-B67C-7CF3F8DCA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533400"/>
            <a:ext cx="7391400" cy="5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70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A5643-EFB9-403D-A6AD-1A1DCE84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0B125C-8E8A-4811-94C8-5EAA35D7E5D3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870A3B-7086-4D4C-8D3A-6B423454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32C5B52-D3F0-46D7-BF56-8A63919A6E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3400" y="322263"/>
            <a:ext cx="7696200" cy="5827712"/>
            <a:chOff x="336" y="203"/>
            <a:chExt cx="4848" cy="3671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A1EE821-598F-4283-8660-EF5E427012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6" y="203"/>
              <a:ext cx="4848" cy="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0E0C8B84-4B36-4B49-A110-0944EEBDC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03"/>
              <a:ext cx="4851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1647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F239-19CE-4E2B-BF09-BF9FDC2B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325"/>
            <a:ext cx="8229600" cy="1143000"/>
          </a:xfrm>
        </p:spPr>
        <p:txBody>
          <a:bodyPr/>
          <a:lstStyle/>
          <a:p>
            <a:r>
              <a:rPr lang="en-US" dirty="0"/>
              <a:t>Collective communication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FD77-94A9-4366-9636-B3C88E099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One-to-all broadcast</a:t>
            </a:r>
          </a:p>
          <a:p>
            <a:pPr lvl="1"/>
            <a:r>
              <a:rPr lang="en-US" sz="1600" dirty="0"/>
              <a:t>One process sends data to all other processes in process group</a:t>
            </a:r>
          </a:p>
          <a:p>
            <a:pPr lvl="1"/>
            <a:r>
              <a:rPr lang="en-US" sz="1600" dirty="0"/>
              <a:t>Sending process is called root of broadcast</a:t>
            </a:r>
          </a:p>
          <a:p>
            <a:r>
              <a:rPr lang="en-US" sz="2000" dirty="0"/>
              <a:t>All-to-one reduction</a:t>
            </a:r>
          </a:p>
          <a:p>
            <a:pPr lvl="1"/>
            <a:r>
              <a:rPr lang="en-US" sz="1600" dirty="0"/>
              <a:t>Each process in process group provides one value</a:t>
            </a:r>
          </a:p>
          <a:p>
            <a:pPr lvl="1"/>
            <a:r>
              <a:rPr lang="en-US" sz="1600" dirty="0"/>
              <a:t>Reduction operation (+,*,…) is applied to these values and result is stored at root of reduction</a:t>
            </a:r>
          </a:p>
          <a:p>
            <a:pPr lvl="1"/>
            <a:r>
              <a:rPr lang="en-US" sz="1600" dirty="0"/>
              <a:t>All-reduce: result of reduction is stored at all processes </a:t>
            </a:r>
          </a:p>
          <a:p>
            <a:r>
              <a:rPr lang="en-US" sz="2000" dirty="0"/>
              <a:t>All-to-all broadcast</a:t>
            </a:r>
          </a:p>
          <a:p>
            <a:pPr lvl="1"/>
            <a:r>
              <a:rPr lang="en-US" sz="1600" dirty="0"/>
              <a:t>Every process sends a value to every other process</a:t>
            </a:r>
          </a:p>
          <a:p>
            <a:r>
              <a:rPr lang="en-US" sz="2000" dirty="0"/>
              <a:t>Barrier</a:t>
            </a:r>
          </a:p>
          <a:p>
            <a:pPr lvl="1"/>
            <a:r>
              <a:rPr lang="en-US" sz="1600" dirty="0"/>
              <a:t>All processes in process group must arrive at barrier before any process can continue</a:t>
            </a:r>
          </a:p>
          <a:p>
            <a:r>
              <a:rPr lang="en-US" sz="2000" dirty="0"/>
              <a:t>Gather</a:t>
            </a:r>
          </a:p>
          <a:p>
            <a:pPr lvl="1"/>
            <a:r>
              <a:rPr lang="en-US" sz="1600" dirty="0"/>
              <a:t>Each process in process group provides one value</a:t>
            </a:r>
          </a:p>
          <a:p>
            <a:pPr lvl="1"/>
            <a:r>
              <a:rPr lang="en-US" sz="1600" dirty="0"/>
              <a:t>Values are collected at root process into an array in rank order</a:t>
            </a:r>
          </a:p>
          <a:p>
            <a:r>
              <a:rPr lang="en-US" sz="2000" dirty="0"/>
              <a:t>Scatter</a:t>
            </a:r>
          </a:p>
          <a:p>
            <a:pPr lvl="1"/>
            <a:r>
              <a:rPr lang="en-US" sz="1600" dirty="0"/>
              <a:t>Reverse of gather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9CDC2-6E47-4B1F-9D51-1FA42F28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5127ED-7D10-49FB-B122-81F7F4A7A8AA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FB28-4252-45A7-A9C3-62E477C8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7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8F46-BE0D-4C72-9567-9BF9F235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56"/>
            <a:ext cx="8229600" cy="11430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Collective communication (II)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D69E9-C828-488A-9578-BCE632EB5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3298730"/>
            <a:ext cx="8229600" cy="323056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Collective communication calls implemented using point-to-point communication</a:t>
            </a:r>
          </a:p>
          <a:p>
            <a:r>
              <a:rPr lang="en-US" sz="2400" dirty="0"/>
              <a:t>Efficient implementations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Exploit parallelism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Optimize for communication network</a:t>
            </a:r>
          </a:p>
          <a:p>
            <a:r>
              <a:rPr lang="en-US" sz="2400" dirty="0"/>
              <a:t>Example: broadcast on a ring (reduction is similar)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Simple approach: root process sends message to every other process serially</a:t>
            </a:r>
          </a:p>
          <a:p>
            <a:pPr lvl="1"/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Better approach: use a “phone-tree” divide-and-conquer approach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Root process (say 0) sends data to process halfway across ring (say 4)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Processes 0 then handles processes 1,2,3 and process 4 handles 5,6,7 in parallel</a:t>
            </a:r>
          </a:p>
          <a:p>
            <a:pPr lvl="2"/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idea recursively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CBC-C434-459A-BA87-51618C1B2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EB5291-A629-4546-BB05-D26080342C3A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259B8-DD59-47A2-A1EE-19D626B6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6C4F49-E3AA-454B-997E-88C2750E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2362200" cy="20436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F99ED0-A03A-41A8-992C-AF81486DD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158781"/>
            <a:ext cx="1828800" cy="1706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A1A9D-07EC-4A81-B860-06D271E64C7C}"/>
              </a:ext>
            </a:extLst>
          </p:cNvPr>
          <p:cNvSpPr txBox="1"/>
          <p:nvPr/>
        </p:nvSpPr>
        <p:spPr>
          <a:xfrm>
            <a:off x="1295400" y="2895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Parallel Broadcast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EF5D4-0F91-4F08-A01E-146910276952}"/>
              </a:ext>
            </a:extLst>
          </p:cNvPr>
          <p:cNvSpPr txBox="1"/>
          <p:nvPr/>
        </p:nvSpPr>
        <p:spPr>
          <a:xfrm>
            <a:off x="4648200" y="289287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0" dirty="0"/>
              <a:t>Parallel Reduction</a:t>
            </a:r>
          </a:p>
        </p:txBody>
      </p:sp>
    </p:spTree>
    <p:extLst>
      <p:ext uri="{BB962C8B-B14F-4D97-AF65-F5344CB8AC3E}">
        <p14:creationId xmlns:p14="http://schemas.microsoft.com/office/powerpoint/2010/main" val="261582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77DA-899A-4092-8D9A-A15F494F6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MPI communication calls</a:t>
            </a:r>
          </a:p>
        </p:txBody>
      </p:sp>
    </p:spTree>
    <p:extLst>
      <p:ext uri="{BB962C8B-B14F-4D97-AF65-F5344CB8AC3E}">
        <p14:creationId xmlns:p14="http://schemas.microsoft.com/office/powerpoint/2010/main" val="184419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6B304-12BC-45FA-AC80-DA6B1C7E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600" dirty="0"/>
              <a:t>Specifying data for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D871-10A8-4B11-BFD9-469281E1E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20" y="15240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Message data to be sent/received is specified by a triple</a:t>
            </a:r>
          </a:p>
          <a:p>
            <a:pPr lvl="1"/>
            <a:r>
              <a:rPr lang="en-US" dirty="0"/>
              <a:t>starting address, count, </a:t>
            </a:r>
            <a:r>
              <a:rPr lang="en-US" dirty="0" err="1"/>
              <a:t>MPI_Datatype</a:t>
            </a:r>
            <a:endParaRPr lang="en-US" dirty="0"/>
          </a:p>
          <a:p>
            <a:r>
              <a:rPr lang="en-US" dirty="0"/>
              <a:t>Count</a:t>
            </a:r>
          </a:p>
          <a:p>
            <a:pPr lvl="1"/>
            <a:r>
              <a:rPr lang="en-US" dirty="0"/>
              <a:t>allows an array of values to be sent in a message</a:t>
            </a:r>
          </a:p>
          <a:p>
            <a:r>
              <a:rPr lang="en-US" dirty="0" err="1"/>
              <a:t>MPI_Datatype</a:t>
            </a:r>
            <a:r>
              <a:rPr lang="en-US" dirty="0"/>
              <a:t>: MPI’s names for basic datatypes</a:t>
            </a:r>
          </a:p>
          <a:p>
            <a:pPr lvl="1"/>
            <a:r>
              <a:rPr lang="en-US" dirty="0"/>
              <a:t>MPI_INT, MPI_LONG, MPI_FLOAT, MPI_DOUBLE, MPI_CHAR, …</a:t>
            </a:r>
          </a:p>
          <a:p>
            <a:pPr lvl="1"/>
            <a:r>
              <a:rPr lang="en-US" dirty="0"/>
              <a:t>Communication between heterogeneous machines: MPI provides representation translation if needed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BA881-F3AA-4AFF-B185-85FCCDF2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8359E-5286-4500-B110-2D637C075295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EA78D-CFF0-4594-8B31-E389128E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0862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95250" y="4576495"/>
            <a:ext cx="8202900" cy="934948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MPI_Send performs a blocking send of the specified data (“count” copies of type “datatype,” starting at address “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buf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”) to the specified destination (rank “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dest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” within communicator “comm”), with message ID “tag”</a:t>
            </a:r>
          </a:p>
          <a:p>
            <a:pPr lvl="0"/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Note: In MPI, blocking send returns when it is safe to overwrite the data buffer. This could mean data has been copied into an O/S buffer for transmission or that it has been sent etc. There are other versions that block till message has been received.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2025342"/>
            <a:ext cx="8520600" cy="2393974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MPI_SEND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(*)integer :: count,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ierr,dest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int MPI_Send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int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dest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A31F3-975C-4C57-B5DC-94434734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850"/>
            <a:ext cx="8520600" cy="763600"/>
          </a:xfrm>
        </p:spPr>
        <p:txBody>
          <a:bodyPr/>
          <a:lstStyle/>
          <a:p>
            <a:r>
              <a:rPr lang="en-US" dirty="0"/>
              <a:t>Sending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71539-190B-4B00-A8DF-770BFD3D38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03513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470550" y="4890699"/>
            <a:ext cx="8202900" cy="66782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MPI_Recv performs a blocking receive of specified data from specified source whose parameters match the send; information about transfer is stored in “status”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984398"/>
            <a:ext cx="8756100" cy="28653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MPI_RECV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source,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	status,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integer :: count,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source,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		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status(MPI_STATUS_SIZE)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int MPI_Recv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	 int source, int tag,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MPI_Status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* status)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6E32A-5B51-40AD-8722-650FE8778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89376-4102-4463-84D2-7CCC2D1C77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15817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DC1B08D-8F0B-48B2-A88A-56AF1FD6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/>
              <a:t>Send/receive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1032C-0469-491B-83B1-5883D0B75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29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00BF23-83A5-41EF-BA99-E42EEB2D09D9}"/>
              </a:ext>
            </a:extLst>
          </p:cNvPr>
          <p:cNvSpPr/>
          <p:nvPr/>
        </p:nvSpPr>
        <p:spPr>
          <a:xfrm>
            <a:off x="762000" y="13716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/>
              <a:t>int </a:t>
            </a:r>
            <a:r>
              <a:rPr lang="en-US" i="0" dirty="0" err="1"/>
              <a:t>world_rank</a:t>
            </a:r>
            <a:r>
              <a:rPr lang="en-US" i="0" dirty="0"/>
              <a:t>;</a:t>
            </a:r>
          </a:p>
          <a:p>
            <a:r>
              <a:rPr lang="en-US" i="0" dirty="0" err="1"/>
              <a:t>MPI_Comm_rank</a:t>
            </a:r>
            <a:r>
              <a:rPr lang="en-US" i="0" dirty="0"/>
              <a:t>(MPI_COMM_WORLD, &amp;</a:t>
            </a:r>
            <a:r>
              <a:rPr lang="en-US" i="0" dirty="0" err="1"/>
              <a:t>world_rank</a:t>
            </a:r>
            <a:r>
              <a:rPr lang="en-US" i="0" dirty="0"/>
              <a:t>);</a:t>
            </a:r>
          </a:p>
          <a:p>
            <a:r>
              <a:rPr lang="en-US" i="0" dirty="0"/>
              <a:t>int </a:t>
            </a:r>
            <a:r>
              <a:rPr lang="en-US" i="0" dirty="0" err="1"/>
              <a:t>world_size</a:t>
            </a:r>
            <a:r>
              <a:rPr lang="en-US" i="0" dirty="0"/>
              <a:t>;</a:t>
            </a:r>
          </a:p>
          <a:p>
            <a:r>
              <a:rPr lang="en-US" i="0" dirty="0" err="1"/>
              <a:t>MPI_Comm_size</a:t>
            </a:r>
            <a:r>
              <a:rPr lang="en-US" i="0" dirty="0"/>
              <a:t>(MPI_COMM_WORLD, &amp;</a:t>
            </a:r>
            <a:r>
              <a:rPr lang="en-US" i="0" dirty="0" err="1"/>
              <a:t>world_size</a:t>
            </a:r>
            <a:r>
              <a:rPr lang="en-US" i="0" dirty="0"/>
              <a:t>);</a:t>
            </a:r>
          </a:p>
          <a:p>
            <a:endParaRPr lang="en-US" i="0" dirty="0"/>
          </a:p>
          <a:p>
            <a:r>
              <a:rPr lang="en-US" i="0" dirty="0"/>
              <a:t>int number;</a:t>
            </a:r>
          </a:p>
          <a:p>
            <a:r>
              <a:rPr lang="en-US" i="0" dirty="0"/>
              <a:t>if (</a:t>
            </a:r>
            <a:r>
              <a:rPr lang="en-US" i="0" dirty="0" err="1"/>
              <a:t>world_rank</a:t>
            </a:r>
            <a:r>
              <a:rPr lang="en-US" i="0" dirty="0"/>
              <a:t> == 0) {</a:t>
            </a:r>
          </a:p>
          <a:p>
            <a:r>
              <a:rPr lang="en-US" i="0" dirty="0"/>
              <a:t>    number = -1;</a:t>
            </a:r>
          </a:p>
          <a:p>
            <a:r>
              <a:rPr lang="en-US" i="0" dirty="0"/>
              <a:t>    </a:t>
            </a:r>
            <a:r>
              <a:rPr lang="en-US" i="0" dirty="0" err="1"/>
              <a:t>MPI_Send</a:t>
            </a:r>
            <a:r>
              <a:rPr lang="en-US" i="0" dirty="0"/>
              <a:t>(&amp;number, 1, MPI_INT, 1, 0, MPI_COMM_WORLD);</a:t>
            </a:r>
          </a:p>
          <a:p>
            <a:r>
              <a:rPr lang="en-US" i="0" dirty="0"/>
              <a:t>      } </a:t>
            </a:r>
          </a:p>
          <a:p>
            <a:r>
              <a:rPr lang="en-US" i="0" dirty="0"/>
              <a:t>  else if (</a:t>
            </a:r>
            <a:r>
              <a:rPr lang="en-US" i="0" dirty="0" err="1"/>
              <a:t>world_rank</a:t>
            </a:r>
            <a:r>
              <a:rPr lang="en-US" i="0" dirty="0"/>
              <a:t> == 1) {</a:t>
            </a:r>
          </a:p>
          <a:p>
            <a:r>
              <a:rPr lang="en-US" i="0" dirty="0"/>
              <a:t>    </a:t>
            </a:r>
            <a:r>
              <a:rPr lang="en-US" i="0" dirty="0" err="1"/>
              <a:t>MPI_Recv</a:t>
            </a:r>
            <a:r>
              <a:rPr lang="en-US" i="0" dirty="0"/>
              <a:t>(&amp;number, 1, MPI_INT, 0, 0, MPI_COMM_WORLD,</a:t>
            </a:r>
          </a:p>
          <a:p>
            <a:r>
              <a:rPr lang="en-US" i="0" dirty="0"/>
              <a:t>             MPI_STATUS_IGNORE);</a:t>
            </a:r>
          </a:p>
          <a:p>
            <a:r>
              <a:rPr lang="en-US" i="0" dirty="0"/>
              <a:t>    </a:t>
            </a:r>
            <a:r>
              <a:rPr lang="en-US" i="0" dirty="0" err="1"/>
              <a:t>printf</a:t>
            </a:r>
            <a:r>
              <a:rPr lang="en-US" i="0" dirty="0"/>
              <a:t>("Process 1 received number %d from process 0\n", number);</a:t>
            </a:r>
          </a:p>
          <a:p>
            <a:r>
              <a:rPr lang="en-US" i="0" dirty="0"/>
              <a:t>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578612-EDB0-4AD7-B5D4-BE747501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EF4C3-22F8-4850-B19E-D1729E417EA6}" type="datetime1">
              <a:rPr lang="en-US" smtClean="0"/>
              <a:t>11/21/2024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2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81FE-4CBC-4118-97F8-5044E15F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7" y="-37073"/>
            <a:ext cx="8229600" cy="1143000"/>
          </a:xfrm>
        </p:spPr>
        <p:txBody>
          <a:bodyPr/>
          <a:lstStyle/>
          <a:p>
            <a:r>
              <a:rPr lang="en-US" dirty="0"/>
              <a:t>Shared and distributed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41C6C-1DD7-4C72-9D10-7CC8B7097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066801"/>
            <a:ext cx="5333999" cy="5654674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Shared-memory m/c</a:t>
            </a:r>
          </a:p>
          <a:p>
            <a:pPr lvl="1"/>
            <a:r>
              <a:rPr lang="en-US" sz="2600" dirty="0"/>
              <a:t>All processors/cores share a single address space</a:t>
            </a:r>
          </a:p>
          <a:p>
            <a:pPr lvl="1"/>
            <a:r>
              <a:rPr lang="en-US" sz="2600" dirty="0"/>
              <a:t>Communication: loads and stores to memory</a:t>
            </a:r>
          </a:p>
          <a:p>
            <a:pPr lvl="1"/>
            <a:r>
              <a:rPr lang="en-US" sz="2600" dirty="0"/>
              <a:t>Synchronization: atomic operations</a:t>
            </a:r>
          </a:p>
          <a:p>
            <a:pPr lvl="1"/>
            <a:r>
              <a:rPr lang="en-US" sz="2600" dirty="0"/>
              <a:t>Analogy: bulletin board, </a:t>
            </a:r>
            <a:r>
              <a:rPr lang="en-US" sz="2600" dirty="0" err="1"/>
              <a:t>GoogleDoc</a:t>
            </a:r>
            <a:endParaRPr lang="en-US" sz="2600" dirty="0"/>
          </a:p>
          <a:p>
            <a:r>
              <a:rPr lang="en-US" sz="3200" dirty="0"/>
              <a:t>Distributed-memory m/c (aka cluster)</a:t>
            </a:r>
          </a:p>
          <a:p>
            <a:pPr lvl="1"/>
            <a:r>
              <a:rPr lang="en-US" sz="2600" dirty="0"/>
              <a:t>Each processor has its own address space</a:t>
            </a:r>
          </a:p>
          <a:p>
            <a:pPr lvl="1"/>
            <a:r>
              <a:rPr lang="en-US" sz="2600" dirty="0"/>
              <a:t>Communication: send and receive messages</a:t>
            </a:r>
          </a:p>
          <a:p>
            <a:pPr lvl="1"/>
            <a:r>
              <a:rPr lang="en-US" sz="2600" dirty="0"/>
              <a:t>Synchronization: implemented using communication</a:t>
            </a:r>
          </a:p>
          <a:p>
            <a:pPr lvl="1"/>
            <a:r>
              <a:rPr lang="en-US" sz="2600" dirty="0"/>
              <a:t>Analogy: sending email or letters</a:t>
            </a:r>
          </a:p>
          <a:p>
            <a:r>
              <a:rPr lang="en-US" sz="3200" dirty="0"/>
              <a:t>Real-life complexity</a:t>
            </a:r>
          </a:p>
          <a:p>
            <a:pPr lvl="1"/>
            <a:r>
              <a:rPr lang="en-US" sz="2600" dirty="0"/>
              <a:t>Modern clusters like Frontera built by interconnecting multicore machines</a:t>
            </a:r>
          </a:p>
          <a:p>
            <a:pPr lvl="1"/>
            <a:r>
              <a:rPr lang="en-US" sz="2600" dirty="0"/>
              <a:t>Shared-memory within each machine</a:t>
            </a:r>
          </a:p>
          <a:p>
            <a:pPr lvl="1"/>
            <a:r>
              <a:rPr lang="en-US" sz="2600" dirty="0"/>
              <a:t>Distributed-memory across machines</a:t>
            </a:r>
          </a:p>
          <a:p>
            <a:pPr lvl="1"/>
            <a:r>
              <a:rPr lang="en-US" sz="2600" dirty="0"/>
              <a:t>More complexity: accelerators in each machine</a:t>
            </a:r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289E4-D6C9-4C91-A630-BB3E26B87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DA6E7F-18FD-429D-8157-571DC83DC324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C3F59-9FEF-4CCB-A418-98BBFEE28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86BA7F-DA0F-4200-B5B4-BEE73F9F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295400"/>
            <a:ext cx="3348589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27D384-4049-4C10-9AD5-8445F41EFA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03531"/>
            <a:ext cx="3046522" cy="1482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D21C8B-DB67-481D-A88C-A0B81D0545D9}"/>
              </a:ext>
            </a:extLst>
          </p:cNvPr>
          <p:cNvSpPr txBox="1"/>
          <p:nvPr/>
        </p:nvSpPr>
        <p:spPr>
          <a:xfrm>
            <a:off x="5759306" y="3028890"/>
            <a:ext cx="309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Shared-memory machine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373625-1270-46D0-8C1C-2CCC66B5FA2E}"/>
              </a:ext>
            </a:extLst>
          </p:cNvPr>
          <p:cNvSpPr txBox="1"/>
          <p:nvPr/>
        </p:nvSpPr>
        <p:spPr>
          <a:xfrm>
            <a:off x="5715000" y="555984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Distributed-memory machine</a:t>
            </a:r>
          </a:p>
        </p:txBody>
      </p:sp>
    </p:spTree>
    <p:extLst>
      <p:ext uri="{BB962C8B-B14F-4D97-AF65-F5344CB8AC3E}">
        <p14:creationId xmlns:p14="http://schemas.microsoft.com/office/powerpoint/2010/main" val="2555959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076C1A-9EA7-472E-95F1-151CCE75A74E}"/>
              </a:ext>
            </a:extLst>
          </p:cNvPr>
          <p:cNvSpPr/>
          <p:nvPr/>
        </p:nvSpPr>
        <p:spPr bwMode="auto">
          <a:xfrm>
            <a:off x="838200" y="1676399"/>
            <a:ext cx="6019800" cy="6858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D0B1D-70DB-41F2-B641-BB067CA00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99482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Barrier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556D-A422-44CD-B9F6-59E9A8362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676399"/>
            <a:ext cx="8520600" cy="4415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MPI_Barrier</a:t>
            </a:r>
            <a:r>
              <a:rPr lang="en-US" dirty="0"/>
              <a:t>(</a:t>
            </a:r>
            <a:r>
              <a:rPr lang="en-US" dirty="0" err="1"/>
              <a:t>MPI_Comm</a:t>
            </a:r>
            <a:r>
              <a:rPr lang="en-US" dirty="0"/>
              <a:t> comm)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Example:</a:t>
            </a:r>
          </a:p>
          <a:p>
            <a:pPr lvl="1"/>
            <a:r>
              <a:rPr lang="en-US" dirty="0" err="1"/>
              <a:t>MPI_Barrier</a:t>
            </a:r>
            <a:r>
              <a:rPr lang="en-US" dirty="0"/>
              <a:t>(MPI_COMM_WORLD)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9A9656-7D23-455D-BB1F-CDBA59ECB0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97032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600200"/>
            <a:ext cx="8520600" cy="195525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MPI_BCAST (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root,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&lt;type&gt;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integer :: count, datatype, root,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endParaRPr lang="en-US" altLang="en-US" sz="160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MPI_Bcast (void*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buf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count,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</a:p>
          <a:p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		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 root, MPI_Comm </a:t>
            </a:r>
            <a:r>
              <a:rPr lang="en-US" altLang="en-US" sz="160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comm</a:t>
            </a:r>
            <a:r>
              <a:rPr lang="en-US" altLang="en-US" sz="1600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05CB-AC1E-40E9-8304-C48283E9F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8E72B9-01F0-48CF-8F0C-47F923C4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2231" y="3756951"/>
            <a:ext cx="8229600" cy="28264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All processes in process group must execute </a:t>
            </a:r>
            <a:r>
              <a:rPr lang="en-US" dirty="0" err="1"/>
              <a:t>Bcast</a:t>
            </a:r>
            <a:r>
              <a:rPr lang="en-US" dirty="0"/>
              <a:t> call. </a:t>
            </a:r>
          </a:p>
          <a:p>
            <a:r>
              <a:rPr lang="en-US" dirty="0"/>
              <a:t>Root process: send data in specified buffer to all other processes in the process group</a:t>
            </a:r>
          </a:p>
          <a:p>
            <a:r>
              <a:rPr lang="en-US" dirty="0"/>
              <a:t>All other processes: receive that data in the specified locations</a:t>
            </a:r>
          </a:p>
          <a:p>
            <a:r>
              <a:rPr lang="en-US" dirty="0">
                <a:solidFill>
                  <a:srgbClr val="FF0000"/>
                </a:solidFill>
              </a:rPr>
              <a:t>In MPI, all collective calls are blocking</a:t>
            </a:r>
            <a:r>
              <a:rPr lang="en-US" dirty="0"/>
              <a:t>.  All processes in process group have to execute </a:t>
            </a:r>
            <a:r>
              <a:rPr lang="en-US" dirty="0" err="1"/>
              <a:t>Bcast</a:t>
            </a:r>
            <a:r>
              <a:rPr lang="en-US" dirty="0"/>
              <a:t> before any process can move beyond </a:t>
            </a:r>
            <a:r>
              <a:rPr lang="en-US" dirty="0" err="1"/>
              <a:t>Bcast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8B4A4-45E3-436C-B810-09C786A0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2B023-7391-4740-B4D1-6B096FE688BA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616B4-37EB-42A1-A801-F5D04D88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F0737-3859-43D2-B5AA-EC21E3B929BB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669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199" y="2253942"/>
            <a:ext cx="5673007" cy="445165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mpi.h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char *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[]) {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[] = {0,0,0,0};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MPI_Init(&amp;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MPI_Comm_size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(MPI_COMM_WORLD,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MPI_Comm_rank(MPI_COMM_WORLD, &amp;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if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== 0)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for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i=0; i&lt;4; i++)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[i] = 1;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MPI_Bcast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4, MPI_INT, 0, MPI_COMM_WORLD);</a:t>
            </a:r>
          </a:p>
          <a:p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MPI_Finalize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}</a:t>
            </a: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5815174" y="2025342"/>
            <a:ext cx="3017127" cy="3527198"/>
            <a:chOff x="3686" y="624"/>
            <a:chExt cx="1738" cy="3322"/>
          </a:xfrm>
        </p:grpSpPr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3686" y="624"/>
              <a:ext cx="1738" cy="332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3692" y="662"/>
              <a:ext cx="978" cy="26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solidFill>
                    <a:srgbClr val="0660A8"/>
                  </a:solidFill>
                </a:rPr>
                <a:t>MPI_COMM_WORLD</a:t>
              </a:r>
            </a:p>
          </p:txBody>
        </p:sp>
        <p:grpSp>
          <p:nvGrpSpPr>
            <p:cNvPr id="54" name="Group 7"/>
            <p:cNvGrpSpPr>
              <a:grpSpLocks/>
            </p:cNvGrpSpPr>
            <p:nvPr/>
          </p:nvGrpSpPr>
          <p:grpSpPr bwMode="auto">
            <a:xfrm>
              <a:off x="3744" y="960"/>
              <a:ext cx="1200" cy="2928"/>
              <a:chOff x="3696" y="1248"/>
              <a:chExt cx="1200" cy="2928"/>
            </a:xfrm>
          </p:grpSpPr>
          <p:sp>
            <p:nvSpPr>
              <p:cNvPr id="62" name="Rectangle 8"/>
              <p:cNvSpPr>
                <a:spLocks noChangeArrowheads="1"/>
              </p:cNvSpPr>
              <p:nvPr/>
            </p:nvSpPr>
            <p:spPr bwMode="auto">
              <a:xfrm>
                <a:off x="3696" y="1248"/>
                <a:ext cx="1200" cy="5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/>
            </p:nvSpPr>
            <p:spPr bwMode="auto">
              <a:xfrm>
                <a:off x="3696" y="1248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0</a:t>
                </a:r>
              </a:p>
            </p:txBody>
          </p:sp>
          <p:grpSp>
            <p:nvGrpSpPr>
              <p:cNvPr id="64" name="Group 10"/>
              <p:cNvGrpSpPr>
                <a:grpSpLocks/>
              </p:cNvGrpSpPr>
              <p:nvPr/>
            </p:nvGrpSpPr>
            <p:grpSpPr bwMode="auto">
              <a:xfrm>
                <a:off x="3744" y="1488"/>
                <a:ext cx="1104" cy="240"/>
                <a:chOff x="3792" y="1488"/>
                <a:chExt cx="1104" cy="240"/>
              </a:xfrm>
            </p:grpSpPr>
            <p:sp>
              <p:nvSpPr>
                <p:cNvPr id="94" name="Rectangle 11"/>
                <p:cNvSpPr>
                  <a:spLocks noChangeArrowheads="1"/>
                </p:cNvSpPr>
                <p:nvPr/>
              </p:nvSpPr>
              <p:spPr bwMode="auto">
                <a:xfrm>
                  <a:off x="4128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5" name="Rectangle 12"/>
                <p:cNvSpPr>
                  <a:spLocks noChangeArrowheads="1"/>
                </p:cNvSpPr>
                <p:nvPr/>
              </p:nvSpPr>
              <p:spPr bwMode="auto">
                <a:xfrm>
                  <a:off x="4320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6" name="Rectangle 13"/>
                <p:cNvSpPr>
                  <a:spLocks noChangeArrowheads="1"/>
                </p:cNvSpPr>
                <p:nvPr/>
              </p:nvSpPr>
              <p:spPr bwMode="auto">
                <a:xfrm>
                  <a:off x="4512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7" name="Rectangle 14"/>
                <p:cNvSpPr>
                  <a:spLocks noChangeArrowheads="1"/>
                </p:cNvSpPr>
                <p:nvPr/>
              </p:nvSpPr>
              <p:spPr bwMode="auto">
                <a:xfrm>
                  <a:off x="4704" y="1488"/>
                  <a:ext cx="192" cy="240"/>
                </a:xfrm>
                <a:prstGeom prst="rect">
                  <a:avLst/>
                </a:prstGeom>
                <a:solidFill>
                  <a:schemeClr val="bg2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20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1</a:t>
                  </a:r>
                </a:p>
              </p:txBody>
            </p:sp>
            <p:sp>
              <p:nvSpPr>
                <p:cNvPr id="98" name="Rectangle 15"/>
                <p:cNvSpPr>
                  <a:spLocks noChangeArrowheads="1"/>
                </p:cNvSpPr>
                <p:nvPr/>
              </p:nvSpPr>
              <p:spPr bwMode="auto">
                <a:xfrm>
                  <a:off x="3792" y="1488"/>
                  <a:ext cx="336" cy="24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altLang="en-US" sz="1050" b="1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a:rPr>
                    <a:t>msg</a:t>
                  </a:r>
                </a:p>
              </p:txBody>
            </p:sp>
          </p:grpSp>
          <p:sp>
            <p:nvSpPr>
              <p:cNvPr id="65" name="Rectangle 16"/>
              <p:cNvSpPr>
                <a:spLocks noChangeArrowheads="1"/>
              </p:cNvSpPr>
              <p:nvPr/>
            </p:nvSpPr>
            <p:spPr bwMode="auto">
              <a:xfrm>
                <a:off x="3696" y="1920"/>
                <a:ext cx="1200" cy="105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3696" y="1920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1</a:t>
                </a:r>
              </a:p>
            </p:txBody>
          </p:sp>
          <p:sp>
            <p:nvSpPr>
              <p:cNvPr id="67" name="Rectangle 18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68" name="Rectangle 19"/>
              <p:cNvSpPr>
                <a:spLocks noChangeArrowheads="1"/>
              </p:cNvSpPr>
              <p:nvPr/>
            </p:nvSpPr>
            <p:spPr bwMode="auto">
              <a:xfrm>
                <a:off x="4272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4464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4656" y="21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74" name="Rectangle 22"/>
              <p:cNvSpPr>
                <a:spLocks noChangeArrowheads="1"/>
              </p:cNvSpPr>
              <p:nvPr/>
            </p:nvSpPr>
            <p:spPr bwMode="auto">
              <a:xfrm>
                <a:off x="3744" y="216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75" name="Rectangle 23"/>
              <p:cNvSpPr>
                <a:spLocks noChangeArrowheads="1"/>
              </p:cNvSpPr>
              <p:nvPr/>
            </p:nvSpPr>
            <p:spPr bwMode="auto">
              <a:xfrm>
                <a:off x="4080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6" name="Rectangle 24"/>
              <p:cNvSpPr>
                <a:spLocks noChangeArrowheads="1"/>
              </p:cNvSpPr>
              <p:nvPr/>
            </p:nvSpPr>
            <p:spPr bwMode="auto">
              <a:xfrm>
                <a:off x="4272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7" name="Rectangle 25"/>
              <p:cNvSpPr>
                <a:spLocks noChangeArrowheads="1"/>
              </p:cNvSpPr>
              <p:nvPr/>
            </p:nvSpPr>
            <p:spPr bwMode="auto">
              <a:xfrm>
                <a:off x="4464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8" name="Rectangle 26"/>
              <p:cNvSpPr>
                <a:spLocks noChangeArrowheads="1"/>
              </p:cNvSpPr>
              <p:nvPr/>
            </p:nvSpPr>
            <p:spPr bwMode="auto">
              <a:xfrm>
                <a:off x="4656" y="26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79" name="Rectangle 27"/>
              <p:cNvSpPr>
                <a:spLocks noChangeArrowheads="1"/>
              </p:cNvSpPr>
              <p:nvPr/>
            </p:nvSpPr>
            <p:spPr bwMode="auto">
              <a:xfrm>
                <a:off x="3744" y="264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80" name="Line 28"/>
              <p:cNvSpPr>
                <a:spLocks noChangeShapeType="1"/>
              </p:cNvSpPr>
              <p:nvPr/>
            </p:nvSpPr>
            <p:spPr bwMode="auto">
              <a:xfrm>
                <a:off x="4464" y="24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1" name="Rectangle 29"/>
              <p:cNvSpPr>
                <a:spLocks noChangeArrowheads="1"/>
              </p:cNvSpPr>
              <p:nvPr/>
            </p:nvSpPr>
            <p:spPr bwMode="auto">
              <a:xfrm>
                <a:off x="3696" y="3120"/>
                <a:ext cx="1200" cy="105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82" name="Text Box 30"/>
              <p:cNvSpPr txBox="1">
                <a:spLocks noChangeArrowheads="1"/>
              </p:cNvSpPr>
              <p:nvPr/>
            </p:nvSpPr>
            <p:spPr bwMode="auto">
              <a:xfrm>
                <a:off x="3696" y="3120"/>
                <a:ext cx="347" cy="232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00" b="1">
                    <a:solidFill>
                      <a:schemeClr val="bg1"/>
                    </a:solidFill>
                  </a:rPr>
                  <a:t>Rank 2</a:t>
                </a:r>
              </a:p>
            </p:txBody>
          </p:sp>
          <p:sp>
            <p:nvSpPr>
              <p:cNvPr id="83" name="Rectangle 31"/>
              <p:cNvSpPr>
                <a:spLocks noChangeArrowheads="1"/>
              </p:cNvSpPr>
              <p:nvPr/>
            </p:nvSpPr>
            <p:spPr bwMode="auto">
              <a:xfrm>
                <a:off x="4080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4" name="Rectangle 32"/>
              <p:cNvSpPr>
                <a:spLocks noChangeArrowheads="1"/>
              </p:cNvSpPr>
              <p:nvPr/>
            </p:nvSpPr>
            <p:spPr bwMode="auto">
              <a:xfrm>
                <a:off x="4272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5" name="Rectangle 33"/>
              <p:cNvSpPr>
                <a:spLocks noChangeArrowheads="1"/>
              </p:cNvSpPr>
              <p:nvPr/>
            </p:nvSpPr>
            <p:spPr bwMode="auto">
              <a:xfrm>
                <a:off x="4464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6" name="Rectangle 34"/>
              <p:cNvSpPr>
                <a:spLocks noChangeArrowheads="1"/>
              </p:cNvSpPr>
              <p:nvPr/>
            </p:nvSpPr>
            <p:spPr bwMode="auto">
              <a:xfrm>
                <a:off x="4656" y="336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0</a:t>
                </a:r>
              </a:p>
            </p:txBody>
          </p:sp>
          <p:sp>
            <p:nvSpPr>
              <p:cNvPr id="87" name="Rectangle 35"/>
              <p:cNvSpPr>
                <a:spLocks noChangeArrowheads="1"/>
              </p:cNvSpPr>
              <p:nvPr/>
            </p:nvSpPr>
            <p:spPr bwMode="auto">
              <a:xfrm>
                <a:off x="3744" y="336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88" name="Rectangle 36"/>
              <p:cNvSpPr>
                <a:spLocks noChangeArrowheads="1"/>
              </p:cNvSpPr>
              <p:nvPr/>
            </p:nvSpPr>
            <p:spPr bwMode="auto">
              <a:xfrm>
                <a:off x="4080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89" name="Rectangle 37"/>
              <p:cNvSpPr>
                <a:spLocks noChangeArrowheads="1"/>
              </p:cNvSpPr>
              <p:nvPr/>
            </p:nvSpPr>
            <p:spPr bwMode="auto">
              <a:xfrm>
                <a:off x="4272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0" name="Rectangle 38"/>
              <p:cNvSpPr>
                <a:spLocks noChangeArrowheads="1"/>
              </p:cNvSpPr>
              <p:nvPr/>
            </p:nvSpPr>
            <p:spPr bwMode="auto">
              <a:xfrm>
                <a:off x="4464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1" name="Rectangle 39"/>
              <p:cNvSpPr>
                <a:spLocks noChangeArrowheads="1"/>
              </p:cNvSpPr>
              <p:nvPr/>
            </p:nvSpPr>
            <p:spPr bwMode="auto">
              <a:xfrm>
                <a:off x="4656" y="3840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2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2" name="Rectangle 40"/>
              <p:cNvSpPr>
                <a:spLocks noChangeArrowheads="1"/>
              </p:cNvSpPr>
              <p:nvPr/>
            </p:nvSpPr>
            <p:spPr bwMode="auto">
              <a:xfrm>
                <a:off x="3744" y="3840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05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93" name="Line 41"/>
              <p:cNvSpPr>
                <a:spLocks noChangeShapeType="1"/>
              </p:cNvSpPr>
              <p:nvPr/>
            </p:nvSpPr>
            <p:spPr bwMode="auto">
              <a:xfrm>
                <a:off x="4464" y="3648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00"/>
              </a:p>
            </p:txBody>
          </p:sp>
        </p:grpSp>
        <p:sp>
          <p:nvSpPr>
            <p:cNvPr id="55" name="Line 42"/>
            <p:cNvSpPr>
              <a:spLocks noChangeShapeType="1"/>
            </p:cNvSpPr>
            <p:nvPr/>
          </p:nvSpPr>
          <p:spPr bwMode="auto">
            <a:xfrm>
              <a:off x="4896" y="1344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4896" y="24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>
              <a:off x="5088" y="1344"/>
              <a:ext cx="0" cy="115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8" name="Line 45"/>
            <p:cNvSpPr>
              <a:spLocks noChangeShapeType="1"/>
            </p:cNvSpPr>
            <p:nvPr/>
          </p:nvSpPr>
          <p:spPr bwMode="auto">
            <a:xfrm>
              <a:off x="4896" y="1296"/>
              <a:ext cx="44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59" name="Line 46"/>
            <p:cNvSpPr>
              <a:spLocks noChangeShapeType="1"/>
            </p:cNvSpPr>
            <p:nvPr/>
          </p:nvSpPr>
          <p:spPr bwMode="auto">
            <a:xfrm>
              <a:off x="4896" y="3696"/>
              <a:ext cx="4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>
              <a:off x="5328" y="1296"/>
              <a:ext cx="0" cy="2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/>
            </a:p>
          </p:txBody>
        </p:sp>
        <p:sp>
          <p:nvSpPr>
            <p:cNvPr id="61" name="Text Box 48"/>
            <p:cNvSpPr txBox="1">
              <a:spLocks noChangeArrowheads="1"/>
            </p:cNvSpPr>
            <p:nvPr/>
          </p:nvSpPr>
          <p:spPr bwMode="auto">
            <a:xfrm rot="5400000">
              <a:off x="4712" y="2374"/>
              <a:ext cx="992" cy="160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200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MPI_BCAST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26E038-5DD2-4738-B0FD-5BD4DEE53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33849"/>
            <a:ext cx="8520600" cy="763600"/>
          </a:xfrm>
        </p:spPr>
        <p:txBody>
          <a:bodyPr/>
          <a:lstStyle/>
          <a:p>
            <a:r>
              <a:rPr lang="en-US" dirty="0" err="1"/>
              <a:t>MPI_Bcast</a:t>
            </a:r>
            <a:r>
              <a:rPr lang="en-US" dirty="0"/>
              <a:t> 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86107F-8B08-4928-84DF-933CD7B8D7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77611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311700" y="4191000"/>
            <a:ext cx="8520600" cy="144212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lvl="0"/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MPI_Reduce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performs specified reduction operation “op” on specified data from </a:t>
            </a:r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sendbuf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from all processes and places result in process “root” only.</a:t>
            </a:r>
          </a:p>
          <a:p>
            <a:endParaRPr lang="en-US" sz="100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i="0" dirty="0">
                <a:solidFill>
                  <a:srgbClr val="000000"/>
                </a:solidFill>
                <a:latin typeface="Calibri" panose="020F0502020204030204" pitchFamily="34" charset="0"/>
              </a:rPr>
              <a:t>Predefined reduction operations: MPI_MAX, MPI_MIN, MPI_SUM, MPI_LAND, MPI_BAND, MPI_LOR, MPI_BOR, MPI_LXOR, MPI_BXOR, MPI_MAXLOC, MPI_MINLOC</a:t>
            </a:r>
          </a:p>
          <a:p>
            <a:pPr lvl="0"/>
            <a:endParaRPr lang="en-US" dirty="0">
              <a:latin typeface="Cambria"/>
              <a:ea typeface="Cambria"/>
              <a:cs typeface="Cambria"/>
              <a:sym typeface="Cambria"/>
            </a:endParaRPr>
          </a:p>
          <a:p>
            <a:pPr lvl="0"/>
            <a:r>
              <a:rPr lang="en-US" dirty="0" err="1">
                <a:latin typeface="Cambria"/>
                <a:ea typeface="Cambria"/>
                <a:cs typeface="Cambria"/>
                <a:sym typeface="Cambria"/>
              </a:rPr>
              <a:t>MPI_Allreduce</a:t>
            </a:r>
            <a:r>
              <a:rPr lang="en-US" dirty="0">
                <a:latin typeface="Cambria"/>
                <a:ea typeface="Cambria"/>
                <a:cs typeface="Cambria"/>
                <a:sym typeface="Cambria"/>
              </a:rPr>
              <a:t> places result in all processes (avoid unless necessary)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1700" y="1447800"/>
            <a:ext cx="8520600" cy="239425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Fortran: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MPI_REDUCE (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count, datatype, operation,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    root,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&lt;type&gt;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(*)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 integer :: count, datatype, operation, root, comm,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ierr</a:t>
            </a:r>
            <a:endParaRPr lang="en-US" altLang="en-US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C: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int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MPI_Reduce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(void*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sendbuf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void*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recvbuf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, int count,</a:t>
            </a:r>
          </a:p>
          <a:p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 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MPI_Datatype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datatype, </a:t>
            </a:r>
            <a:r>
              <a:rPr lang="en-US" altLang="en-US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MPI_Op</a:t>
            </a:r>
            <a:r>
              <a:rPr lang="en-US" altLang="en-US" b="1" dirty="0">
                <a:solidFill>
                  <a:srgbClr val="0660A8"/>
                </a:solidFill>
                <a:latin typeface="Courier New" panose="02070309020205020404" pitchFamily="49" charset="0"/>
              </a:rPr>
              <a:t> op, int root, MPI_Comm comm)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49BA3-2A20-4321-B4B4-95652E94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1116"/>
            <a:ext cx="8520600" cy="763600"/>
          </a:xfrm>
        </p:spPr>
        <p:txBody>
          <a:bodyPr/>
          <a:lstStyle/>
          <a:p>
            <a:r>
              <a:rPr lang="en-US" dirty="0"/>
              <a:t>Reduction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0870FC-02F7-4726-80E6-C3E492F416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6937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1" y="568228"/>
            <a:ext cx="8520600" cy="572700"/>
          </a:xfrm>
          <a:prstGeom prst="rect">
            <a:avLst/>
          </a:prstGeom>
          <a:noFill/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>
                <a:ea typeface="Cambria"/>
                <a:sym typeface="Cambria"/>
              </a:rPr>
              <a:t>MPI_Reduce</a:t>
            </a:r>
            <a:r>
              <a:rPr lang="en-US" dirty="0">
                <a:ea typeface="Cambria"/>
                <a:sym typeface="Cambria"/>
              </a:rPr>
              <a:t> Example</a:t>
            </a:r>
            <a:endParaRPr lang="en" dirty="0">
              <a:ea typeface="Cambria"/>
              <a:sym typeface="Cambri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1700" y="1966557"/>
            <a:ext cx="5251048" cy="358598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#include &lt;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mpi.h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&gt;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main(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char*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[]) {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sum,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MPI_Init(&amp;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argc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argv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MPI_Comm_size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(MPI_COMM_WORLD, 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nprocs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MPI_Comm_rank(MPI_COMM_WORLD, 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);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sum = 0;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=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myrank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MPI_Reduce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(&amp;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msg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, &amp;sum, 1, MPI_INT, MPI_SUM, 0,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           MPI_COMM_WORLD);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350" b="1" dirty="0" err="1">
                <a:solidFill>
                  <a:srgbClr val="0660A8"/>
                </a:solidFill>
                <a:latin typeface="Courier New" panose="02070309020205020404" pitchFamily="49" charset="0"/>
              </a:rPr>
              <a:t>MPI_Finalize</a:t>
            </a:r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();</a:t>
            </a:r>
          </a:p>
          <a:p>
            <a:r>
              <a:rPr lang="en-US" altLang="en-US" sz="1350" b="1" dirty="0">
                <a:solidFill>
                  <a:srgbClr val="0660A8"/>
                </a:solidFill>
                <a:latin typeface="Courier New" panose="02070309020205020404" pitchFamily="49" charset="0"/>
              </a:rPr>
              <a:t>}</a:t>
            </a:r>
          </a:p>
          <a:p>
            <a:endParaRPr lang="en-US" altLang="en-US" sz="1350" b="1" dirty="0">
              <a:solidFill>
                <a:srgbClr val="0660A8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49" name="Group 4"/>
          <p:cNvGrpSpPr>
            <a:grpSpLocks/>
          </p:cNvGrpSpPr>
          <p:nvPr/>
        </p:nvGrpSpPr>
        <p:grpSpPr bwMode="auto">
          <a:xfrm>
            <a:off x="5969285" y="2001839"/>
            <a:ext cx="2863016" cy="3550702"/>
            <a:chOff x="3830" y="662"/>
            <a:chExt cx="1738" cy="2890"/>
          </a:xfrm>
        </p:grpSpPr>
        <p:sp>
          <p:nvSpPr>
            <p:cNvPr id="50" name="Rectangle 5"/>
            <p:cNvSpPr>
              <a:spLocks noChangeArrowheads="1"/>
            </p:cNvSpPr>
            <p:nvPr/>
          </p:nvSpPr>
          <p:spPr bwMode="auto">
            <a:xfrm>
              <a:off x="3830" y="662"/>
              <a:ext cx="1738" cy="289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3836" y="662"/>
              <a:ext cx="1490" cy="301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  <a:latin typeface="Arial" panose="020B0604020202020204" pitchFamily="34" charset="0"/>
                </a:rPr>
                <a:t>MPI_COMM_WORLD</a:t>
              </a:r>
            </a:p>
          </p:txBody>
        </p:sp>
        <p:grpSp>
          <p:nvGrpSpPr>
            <p:cNvPr id="71" name="Group 7"/>
            <p:cNvGrpSpPr>
              <a:grpSpLocks/>
            </p:cNvGrpSpPr>
            <p:nvPr/>
          </p:nvGrpSpPr>
          <p:grpSpPr bwMode="auto">
            <a:xfrm>
              <a:off x="3888" y="2208"/>
              <a:ext cx="672" cy="528"/>
              <a:chOff x="3888" y="2736"/>
              <a:chExt cx="672" cy="528"/>
            </a:xfrm>
          </p:grpSpPr>
          <p:sp>
            <p:nvSpPr>
              <p:cNvPr id="119" name="Rectangle 8"/>
              <p:cNvSpPr>
                <a:spLocks noChangeArrowheads="1"/>
              </p:cNvSpPr>
              <p:nvPr/>
            </p:nvSpPr>
            <p:spPr bwMode="auto">
              <a:xfrm>
                <a:off x="3888" y="2736"/>
                <a:ext cx="672" cy="52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20" name="Text Box 9"/>
              <p:cNvSpPr txBox="1">
                <a:spLocks noChangeArrowheads="1"/>
              </p:cNvSpPr>
              <p:nvPr/>
            </p:nvSpPr>
            <p:spPr bwMode="auto">
              <a:xfrm>
                <a:off x="3888" y="2736"/>
                <a:ext cx="393" cy="21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50" b="1">
                    <a:solidFill>
                      <a:schemeClr val="bg1"/>
                    </a:solidFill>
                  </a:rPr>
                  <a:t>Rank 1</a:t>
                </a:r>
              </a:p>
            </p:txBody>
          </p:sp>
          <p:sp>
            <p:nvSpPr>
              <p:cNvPr id="121" name="Rectangle 10"/>
              <p:cNvSpPr>
                <a:spLocks noChangeArrowheads="1"/>
              </p:cNvSpPr>
              <p:nvPr/>
            </p:nvSpPr>
            <p:spPr bwMode="auto">
              <a:xfrm>
                <a:off x="4272" y="2976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22" name="Rectangle 11"/>
              <p:cNvSpPr>
                <a:spLocks noChangeArrowheads="1"/>
              </p:cNvSpPr>
              <p:nvPr/>
            </p:nvSpPr>
            <p:spPr bwMode="auto">
              <a:xfrm>
                <a:off x="3936" y="2976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</p:grpSp>
        <p:grpSp>
          <p:nvGrpSpPr>
            <p:cNvPr id="99" name="Group 12"/>
            <p:cNvGrpSpPr>
              <a:grpSpLocks/>
            </p:cNvGrpSpPr>
            <p:nvPr/>
          </p:nvGrpSpPr>
          <p:grpSpPr bwMode="auto">
            <a:xfrm>
              <a:off x="3888" y="1104"/>
              <a:ext cx="672" cy="960"/>
              <a:chOff x="3888" y="1632"/>
              <a:chExt cx="672" cy="960"/>
            </a:xfrm>
          </p:grpSpPr>
          <p:sp>
            <p:nvSpPr>
              <p:cNvPr id="112" name="Rectangle 13"/>
              <p:cNvSpPr>
                <a:spLocks noChangeArrowheads="1"/>
              </p:cNvSpPr>
              <p:nvPr/>
            </p:nvSpPr>
            <p:spPr bwMode="auto">
              <a:xfrm>
                <a:off x="3888" y="1632"/>
                <a:ext cx="672" cy="96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13" name="Text Box 14"/>
              <p:cNvSpPr txBox="1">
                <a:spLocks noChangeArrowheads="1"/>
              </p:cNvSpPr>
              <p:nvPr/>
            </p:nvSpPr>
            <p:spPr bwMode="auto">
              <a:xfrm>
                <a:off x="3888" y="1632"/>
                <a:ext cx="393" cy="21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050" b="1">
                    <a:solidFill>
                      <a:schemeClr val="bg1"/>
                    </a:solidFill>
                  </a:rPr>
                  <a:t>Rank 0</a:t>
                </a:r>
              </a:p>
            </p:txBody>
          </p:sp>
          <p:sp>
            <p:nvSpPr>
              <p:cNvPr id="114" name="Rectangle 15"/>
              <p:cNvSpPr>
                <a:spLocks noChangeArrowheads="1"/>
              </p:cNvSpPr>
              <p:nvPr/>
            </p:nvSpPr>
            <p:spPr bwMode="auto">
              <a:xfrm>
                <a:off x="4272" y="1872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15" name="Rectangle 16"/>
              <p:cNvSpPr>
                <a:spLocks noChangeArrowheads="1"/>
              </p:cNvSpPr>
              <p:nvPr/>
            </p:nvSpPr>
            <p:spPr bwMode="auto">
              <a:xfrm>
                <a:off x="3936" y="1872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sum</a:t>
                </a:r>
              </a:p>
            </p:txBody>
          </p:sp>
          <p:sp>
            <p:nvSpPr>
              <p:cNvPr id="116" name="Rectangle 17"/>
              <p:cNvSpPr>
                <a:spLocks noChangeArrowheads="1"/>
              </p:cNvSpPr>
              <p:nvPr/>
            </p:nvSpPr>
            <p:spPr bwMode="auto">
              <a:xfrm>
                <a:off x="4272" y="2304"/>
                <a:ext cx="192" cy="240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b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17" name="Rectangle 1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336" cy="24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altLang="en-US" sz="1100" b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msg</a:t>
                </a:r>
              </a:p>
            </p:txBody>
          </p:sp>
          <p:sp>
            <p:nvSpPr>
              <p:cNvPr id="118" name="Line 19"/>
              <p:cNvSpPr>
                <a:spLocks noChangeShapeType="1"/>
              </p:cNvSpPr>
              <p:nvPr/>
            </p:nvSpPr>
            <p:spPr bwMode="auto">
              <a:xfrm flipV="1">
                <a:off x="4368" y="2112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  <p:sp>
          <p:nvSpPr>
            <p:cNvPr id="100" name="Text Box 20"/>
            <p:cNvSpPr txBox="1">
              <a:spLocks noChangeArrowheads="1"/>
            </p:cNvSpPr>
            <p:nvPr/>
          </p:nvSpPr>
          <p:spPr bwMode="auto">
            <a:xfrm rot="5400000">
              <a:off x="4659" y="2374"/>
              <a:ext cx="1272" cy="22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rgbClr val="0660A8"/>
                  </a:solidFill>
                  <a:latin typeface="Courier New" panose="02070309020205020404" pitchFamily="49" charset="0"/>
                </a:rPr>
                <a:t>MPI_REDUCE</a:t>
              </a:r>
            </a:p>
          </p:txBody>
        </p:sp>
        <p:sp>
          <p:nvSpPr>
            <p:cNvPr id="101" name="Rectangle 21"/>
            <p:cNvSpPr>
              <a:spLocks noChangeArrowheads="1"/>
            </p:cNvSpPr>
            <p:nvPr/>
          </p:nvSpPr>
          <p:spPr bwMode="auto">
            <a:xfrm>
              <a:off x="3888" y="2928"/>
              <a:ext cx="672" cy="52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2" name="Rectangle 22"/>
            <p:cNvSpPr>
              <a:spLocks noChangeArrowheads="1"/>
            </p:cNvSpPr>
            <p:nvPr/>
          </p:nvSpPr>
          <p:spPr bwMode="auto">
            <a:xfrm>
              <a:off x="4272" y="3168"/>
              <a:ext cx="192" cy="24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b="1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03" name="Rectangle 23"/>
            <p:cNvSpPr>
              <a:spLocks noChangeArrowheads="1"/>
            </p:cNvSpPr>
            <p:nvPr/>
          </p:nvSpPr>
          <p:spPr bwMode="auto">
            <a:xfrm>
              <a:off x="3936" y="3168"/>
              <a:ext cx="336" cy="2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altLang="en-US" sz="1100" b="1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msg</a:t>
              </a:r>
            </a:p>
          </p:txBody>
        </p:sp>
        <p:sp>
          <p:nvSpPr>
            <p:cNvPr id="104" name="Text Box 24"/>
            <p:cNvSpPr txBox="1">
              <a:spLocks noChangeArrowheads="1"/>
            </p:cNvSpPr>
            <p:nvPr/>
          </p:nvSpPr>
          <p:spPr bwMode="auto">
            <a:xfrm>
              <a:off x="3888" y="2928"/>
              <a:ext cx="393" cy="213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050" b="1">
                  <a:solidFill>
                    <a:schemeClr val="bg1"/>
                  </a:solidFill>
                </a:rPr>
                <a:t>Rank 2</a:t>
              </a:r>
            </a:p>
          </p:txBody>
        </p:sp>
        <p:sp>
          <p:nvSpPr>
            <p:cNvPr id="105" name="Rectangle 25"/>
            <p:cNvSpPr>
              <a:spLocks noChangeArrowheads="1"/>
            </p:cNvSpPr>
            <p:nvPr/>
          </p:nvSpPr>
          <p:spPr bwMode="auto">
            <a:xfrm>
              <a:off x="4848" y="1392"/>
              <a:ext cx="528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050" b="1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0 + 1 + 2</a:t>
              </a:r>
            </a:p>
          </p:txBody>
        </p:sp>
        <p:sp>
          <p:nvSpPr>
            <p:cNvPr id="106" name="Line 26"/>
            <p:cNvSpPr>
              <a:spLocks noChangeShapeType="1"/>
            </p:cNvSpPr>
            <p:nvPr/>
          </p:nvSpPr>
          <p:spPr bwMode="auto">
            <a:xfrm flipH="1">
              <a:off x="4464" y="1440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7" name="Line 27"/>
            <p:cNvSpPr>
              <a:spLocks noChangeShapeType="1"/>
            </p:cNvSpPr>
            <p:nvPr/>
          </p:nvSpPr>
          <p:spPr bwMode="auto">
            <a:xfrm>
              <a:off x="4464" y="1872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8" name="Line 28"/>
            <p:cNvSpPr>
              <a:spLocks noChangeShapeType="1"/>
            </p:cNvSpPr>
            <p:nvPr/>
          </p:nvSpPr>
          <p:spPr bwMode="auto">
            <a:xfrm>
              <a:off x="4464" y="2544"/>
              <a:ext cx="67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09" name="Line 29"/>
            <p:cNvSpPr>
              <a:spLocks noChangeShapeType="1"/>
            </p:cNvSpPr>
            <p:nvPr/>
          </p:nvSpPr>
          <p:spPr bwMode="auto">
            <a:xfrm>
              <a:off x="4464" y="3264"/>
              <a:ext cx="33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0" name="Line 30"/>
            <p:cNvSpPr>
              <a:spLocks noChangeShapeType="1"/>
            </p:cNvSpPr>
            <p:nvPr/>
          </p:nvSpPr>
          <p:spPr bwMode="auto">
            <a:xfrm>
              <a:off x="4800" y="1872"/>
              <a:ext cx="0" cy="139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 flipV="1">
              <a:off x="5136" y="153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5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07743-91F5-4612-947E-85E307E17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73140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CC1AE-047A-475C-BC9B-99CD149046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35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1F555E-37C0-4FA6-89CA-34B975390625}"/>
              </a:ext>
            </a:extLst>
          </p:cNvPr>
          <p:cNvSpPr/>
          <p:nvPr/>
        </p:nvSpPr>
        <p:spPr>
          <a:xfrm>
            <a:off x="-152400" y="1219200"/>
            <a:ext cx="9067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dirty="0">
                <a:latin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  double </a:t>
            </a:r>
            <a:r>
              <a:rPr lang="en-US" dirty="0" err="1">
                <a:latin typeface="Courier New" panose="02070309020205020404" pitchFamily="49" charset="0"/>
              </a:rPr>
              <a:t>mytime,avgtime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MPI_Comm_rank</a:t>
            </a:r>
            <a:r>
              <a:rPr lang="en-US" dirty="0">
                <a:latin typeface="Courier New" panose="02070309020205020404" pitchFamily="49" charset="0"/>
              </a:rPr>
              <a:t>(MPI_COMM_WORLD, &amp;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MPI_Comm_size</a:t>
            </a:r>
            <a:r>
              <a:rPr lang="en-US" dirty="0">
                <a:latin typeface="Courier New" panose="02070309020205020404" pitchFamily="49" charset="0"/>
              </a:rPr>
              <a:t>(MPI_COMM_WORLD, &amp;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MPI_Barrier</a:t>
            </a:r>
            <a:r>
              <a:rPr lang="en-US" dirty="0">
                <a:latin typeface="Courier New" panose="02070309020205020404" pitchFamily="49" charset="0"/>
              </a:rPr>
              <a:t>(MPI_COMM_WORLD);  /*synchronize all processes*/</a:t>
            </a:r>
          </a:p>
          <a:p>
            <a:r>
              <a:rPr lang="en-US" dirty="0">
                <a:latin typeface="Courier New" panose="02070309020205020404" pitchFamily="49" charset="0"/>
              </a:rPr>
              <a:t>  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</a:rPr>
              <a:t>MPI_Wtime</a:t>
            </a:r>
            <a:r>
              <a:rPr lang="en-US" dirty="0">
                <a:latin typeface="Courier New" panose="02070309020205020404" pitchFamily="49" charset="0"/>
              </a:rPr>
              <a:t>();  /*get time just before work section */</a:t>
            </a:r>
          </a:p>
          <a:p>
            <a:r>
              <a:rPr lang="en-US" dirty="0">
                <a:latin typeface="Courier New" panose="02070309020205020404" pitchFamily="49" charset="0"/>
              </a:rPr>
              <a:t>    work();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</a:rPr>
              <a:t>MPI_Wtime</a:t>
            </a:r>
            <a:r>
              <a:rPr lang="en-US" dirty="0">
                <a:latin typeface="Courier New" panose="02070309020205020404" pitchFamily="49" charset="0"/>
              </a:rPr>
              <a:t>() - 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;/*get time just after work*/</a:t>
            </a:r>
          </a:p>
          <a:p>
            <a:endParaRPr lang="en-US" dirty="0">
              <a:latin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</a:rPr>
              <a:t>    /*compute average timing across all processes*/</a:t>
            </a:r>
          </a:p>
          <a:p>
            <a:r>
              <a:rPr lang="en-US" dirty="0">
                <a:latin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</a:rPr>
              <a:t>MPI_Reduce</a:t>
            </a:r>
            <a:r>
              <a:rPr lang="en-US" dirty="0">
                <a:latin typeface="Courier New" panose="02070309020205020404" pitchFamily="49" charset="0"/>
              </a:rPr>
              <a:t>(&amp;</a:t>
            </a:r>
            <a:r>
              <a:rPr lang="en-US" dirty="0" err="1">
                <a:latin typeface="Courier New" panose="02070309020205020404" pitchFamily="49" charset="0"/>
              </a:rPr>
              <a:t>mytime</a:t>
            </a:r>
            <a:r>
              <a:rPr lang="en-US" dirty="0">
                <a:latin typeface="Courier New" panose="02070309020205020404" pitchFamily="49" charset="0"/>
              </a:rPr>
              <a:t>, &amp;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, 1, MPI_DOUBLE, MPI_SUM,     	0,MPI_COMM_WORLD);</a:t>
            </a:r>
          </a:p>
          <a:p>
            <a:r>
              <a:rPr lang="en-US" dirty="0">
                <a:latin typeface="Courier New" panose="02070309020205020404" pitchFamily="49" charset="0"/>
              </a:rPr>
              <a:t>    if (</a:t>
            </a:r>
            <a:r>
              <a:rPr lang="en-US" dirty="0" err="1">
                <a:latin typeface="Courier New" panose="02070309020205020404" pitchFamily="49" charset="0"/>
              </a:rPr>
              <a:t>myrank</a:t>
            </a:r>
            <a:r>
              <a:rPr lang="en-US" dirty="0">
                <a:latin typeface="Courier New" panose="02070309020205020404" pitchFamily="49" charset="0"/>
              </a:rPr>
              <a:t> == 0) {</a:t>
            </a:r>
          </a:p>
          <a:p>
            <a:r>
              <a:rPr lang="en-US" dirty="0">
                <a:latin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 /= </a:t>
            </a:r>
            <a:r>
              <a:rPr lang="en-US" dirty="0" err="1">
                <a:latin typeface="Courier New" panose="02070309020205020404" pitchFamily="49" charset="0"/>
              </a:rPr>
              <a:t>numprocs</a:t>
            </a:r>
            <a:r>
              <a:rPr lang="en-US" dirty="0">
                <a:latin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</a:rPr>
              <a:t>      </a:t>
            </a:r>
            <a:r>
              <a:rPr lang="en-US" dirty="0" err="1">
                <a:latin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</a:rPr>
              <a:t>("Avg:  %</a:t>
            </a:r>
            <a:r>
              <a:rPr lang="en-US" dirty="0" err="1">
                <a:latin typeface="Courier New" panose="02070309020205020404" pitchFamily="49" charset="0"/>
              </a:rPr>
              <a:t>lf</a:t>
            </a:r>
            <a:r>
              <a:rPr lang="en-US" dirty="0">
                <a:latin typeface="Courier New" panose="02070309020205020404" pitchFamily="49" charset="0"/>
              </a:rPr>
              <a:t>\n", </a:t>
            </a:r>
            <a:r>
              <a:rPr lang="en-US" dirty="0" err="1">
                <a:latin typeface="Courier New" panose="02070309020205020404" pitchFamily="49" charset="0"/>
              </a:rPr>
              <a:t>avgtime</a:t>
            </a:r>
            <a:r>
              <a:rPr lang="en-US" dirty="0"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</a:rPr>
              <a:t>    }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FF4878-0DC6-4FC9-B692-316B8E373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Example: average across processes</a:t>
            </a:r>
          </a:p>
        </p:txBody>
      </p:sp>
    </p:spTree>
    <p:extLst>
      <p:ext uri="{BB962C8B-B14F-4D97-AF65-F5344CB8AC3E}">
        <p14:creationId xmlns:p14="http://schemas.microsoft.com/office/powerpoint/2010/main" val="33056454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3B0FA-9C99-4CB3-B209-406B9FF1E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07" y="115579"/>
            <a:ext cx="8520600" cy="763600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Compute pi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15860-115B-4862-9561-E1838D1E1F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/>
              <a:pPr>
                <a:spcBef>
                  <a:spcPts val="0"/>
                </a:spcBef>
              </a:pPr>
              <a:t>36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60BCA-4D98-47B1-81C8-1D99C7E324E1}"/>
              </a:ext>
            </a:extLst>
          </p:cNvPr>
          <p:cNvSpPr/>
          <p:nvPr/>
        </p:nvSpPr>
        <p:spPr>
          <a:xfrm>
            <a:off x="762000" y="1066800"/>
            <a:ext cx="73914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</a:rPr>
              <a:t>stdio.h</a:t>
            </a:r>
            <a:r>
              <a:rPr lang="en-US" sz="11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#include &lt;</a:t>
            </a:r>
            <a:r>
              <a:rPr lang="en-US" sz="1100" dirty="0" err="1">
                <a:latin typeface="Courier New" panose="02070309020205020404" pitchFamily="49" charset="0"/>
              </a:rPr>
              <a:t>math.h</a:t>
            </a:r>
            <a:r>
              <a:rPr lang="en-US" sz="1100" dirty="0">
                <a:latin typeface="Courier New" panose="02070309020205020404" pitchFamily="49" charset="0"/>
              </a:rPr>
              <a:t>&gt;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#include "</a:t>
            </a:r>
            <a:r>
              <a:rPr lang="en-US" sz="1100" dirty="0" err="1">
                <a:latin typeface="Courier New" panose="02070309020205020404" pitchFamily="49" charset="0"/>
              </a:rPr>
              <a:t>mpi.h</a:t>
            </a:r>
            <a:r>
              <a:rPr lang="en-US" sz="1100" dirty="0">
                <a:latin typeface="Courier New" panose="02070309020205020404" pitchFamily="49" charset="0"/>
              </a:rPr>
              <a:t>"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double f(a)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double a;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return (4.0 / (1.0 + a*a));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}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int main(</a:t>
            </a:r>
            <a:r>
              <a:rPr lang="en-US" sz="1100" dirty="0" err="1">
                <a:latin typeface="Courier New" panose="02070309020205020404" pitchFamily="49" charset="0"/>
              </a:rPr>
              <a:t>argc,argv</a:t>
            </a:r>
            <a:r>
              <a:rPr lang="en-US" sz="1100" dirty="0">
                <a:latin typeface="Courier New" panose="02070309020205020404" pitchFamily="49" charset="0"/>
              </a:rPr>
              <a:t>)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int </a:t>
            </a:r>
            <a:r>
              <a:rPr lang="en-US" sz="1100" dirty="0" err="1">
                <a:latin typeface="Courier New" panose="02070309020205020404" pitchFamily="49" charset="0"/>
              </a:rPr>
              <a:t>argc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char *</a:t>
            </a:r>
            <a:r>
              <a:rPr lang="en-US" sz="1100" dirty="0" err="1">
                <a:latin typeface="Courier New" panose="02070309020205020404" pitchFamily="49" charset="0"/>
              </a:rPr>
              <a:t>argv</a:t>
            </a:r>
            <a:r>
              <a:rPr lang="en-US" sz="1100" dirty="0">
                <a:latin typeface="Courier New" panose="02070309020205020404" pitchFamily="49" charset="0"/>
              </a:rPr>
              <a:t>[];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{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int done = 0, n, 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i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PI25DT = 3.141592653589793238462643;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</a:t>
            </a:r>
            <a:r>
              <a:rPr lang="en-US" sz="1100" dirty="0" err="1">
                <a:latin typeface="Courier New" panose="02070309020205020404" pitchFamily="49" charset="0"/>
              </a:rPr>
              <a:t>mypi</a:t>
            </a:r>
            <a:r>
              <a:rPr lang="en-US" sz="1100" dirty="0">
                <a:latin typeface="Courier New" panose="02070309020205020404" pitchFamily="49" charset="0"/>
              </a:rPr>
              <a:t>, pi, h, sum, x;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double </a:t>
            </a:r>
            <a:r>
              <a:rPr lang="en-US" sz="1100" dirty="0" err="1">
                <a:latin typeface="Courier New" panose="02070309020205020404" pitchFamily="49" charset="0"/>
              </a:rPr>
              <a:t>startwtime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endwtime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int  </a:t>
            </a:r>
            <a:r>
              <a:rPr lang="en-US" sz="1100" dirty="0" err="1">
                <a:latin typeface="Courier New" panose="02070309020205020404" pitchFamily="49" charset="0"/>
              </a:rPr>
              <a:t>namelen</a:t>
            </a:r>
            <a:r>
              <a:rPr lang="en-US" sz="1100" dirty="0">
                <a:latin typeface="Courier New" panose="02070309020205020404" pitchFamily="49" charset="0"/>
              </a:rPr>
              <a:t>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char </a:t>
            </a:r>
            <a:r>
              <a:rPr lang="en-US" sz="1100" dirty="0" err="1">
                <a:latin typeface="Courier New" panose="02070309020205020404" pitchFamily="49" charset="0"/>
              </a:rPr>
              <a:t>processor_name</a:t>
            </a:r>
            <a:r>
              <a:rPr lang="en-US" sz="1100" dirty="0">
                <a:latin typeface="Courier New" panose="02070309020205020404" pitchFamily="49" charset="0"/>
              </a:rPr>
              <a:t>[MPI_MAX_PROCESSOR_NAME];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MPI_Init</a:t>
            </a:r>
            <a:r>
              <a:rPr lang="en-US" sz="1100" dirty="0">
                <a:latin typeface="Courier New" panose="02070309020205020404" pitchFamily="49" charset="0"/>
              </a:rPr>
              <a:t>(&amp;</a:t>
            </a:r>
            <a:r>
              <a:rPr lang="en-US" sz="1100" dirty="0" err="1">
                <a:latin typeface="Courier New" panose="02070309020205020404" pitchFamily="49" charset="0"/>
              </a:rPr>
              <a:t>argc</a:t>
            </a:r>
            <a:r>
              <a:rPr lang="en-US" sz="1100" dirty="0">
                <a:latin typeface="Courier New" panose="02070309020205020404" pitchFamily="49" charset="0"/>
              </a:rPr>
              <a:t>,&amp;</a:t>
            </a:r>
            <a:r>
              <a:rPr lang="en-US" sz="1100" dirty="0" err="1">
                <a:latin typeface="Courier New" panose="02070309020205020404" pitchFamily="49" charset="0"/>
              </a:rPr>
              <a:t>argv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MPI_Comm_size</a:t>
            </a:r>
            <a:r>
              <a:rPr lang="en-US" sz="1100" dirty="0">
                <a:latin typeface="Courier New" panose="02070309020205020404" pitchFamily="49" charset="0"/>
              </a:rPr>
              <a:t>(MPI_COMM_WORLD,&amp;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MPI_Comm_rank</a:t>
            </a:r>
            <a:r>
              <a:rPr lang="en-US" sz="1100" dirty="0">
                <a:latin typeface="Courier New" panose="02070309020205020404" pitchFamily="49" charset="0"/>
              </a:rPr>
              <a:t>(MPI_COMM_WORLD,&amp;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MPI_Get_processor_name</a:t>
            </a:r>
            <a:r>
              <a:rPr lang="en-US" sz="1100" dirty="0">
                <a:latin typeface="Courier New" panose="02070309020205020404" pitchFamily="49" charset="0"/>
              </a:rPr>
              <a:t>(processor_name,&amp;</a:t>
            </a:r>
            <a:r>
              <a:rPr lang="en-US" sz="1100" dirty="0" err="1">
                <a:latin typeface="Courier New" panose="02070309020205020404" pitchFamily="49" charset="0"/>
              </a:rPr>
              <a:t>namelen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fprintf</a:t>
            </a:r>
            <a:r>
              <a:rPr lang="en-US" sz="1100" dirty="0"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latin typeface="Courier New" panose="02070309020205020404" pitchFamily="49" charset="0"/>
              </a:rPr>
              <a:t>stderr,"Process</a:t>
            </a:r>
            <a:r>
              <a:rPr lang="en-US" sz="1100" dirty="0">
                <a:latin typeface="Courier New" panose="02070309020205020404" pitchFamily="49" charset="0"/>
              </a:rPr>
              <a:t># %d with name %s on %d processors\n",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	    </a:t>
            </a:r>
            <a:r>
              <a:rPr lang="en-US" sz="1100" dirty="0" err="1">
                <a:latin typeface="Courier New" panose="02070309020205020404" pitchFamily="49" charset="0"/>
              </a:rPr>
              <a:t>myid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processor_name</a:t>
            </a:r>
            <a:r>
              <a:rPr lang="en-US" sz="1100" dirty="0"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</a:rPr>
              <a:t>numprocs</a:t>
            </a:r>
            <a:r>
              <a:rPr lang="en-US" sz="1100" dirty="0">
                <a:latin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………………..see next slide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    </a:t>
            </a:r>
            <a:r>
              <a:rPr lang="en-US" sz="1100" dirty="0" err="1">
                <a:latin typeface="Courier New" panose="02070309020205020404" pitchFamily="49" charset="0"/>
              </a:rPr>
              <a:t>MPI_Finalize</a:t>
            </a:r>
            <a:r>
              <a:rPr lang="en-US" sz="1100" dirty="0">
                <a:latin typeface="Courier New" panose="02070309020205020404" pitchFamily="49" charset="0"/>
              </a:rPr>
              <a:t>();</a:t>
            </a:r>
          </a:p>
          <a:p>
            <a:endParaRPr lang="en-US" sz="1100" dirty="0">
              <a:latin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</a:rPr>
              <a:t>    return 0;</a:t>
            </a:r>
          </a:p>
          <a:p>
            <a:r>
              <a:rPr lang="en-US" sz="11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32496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5CD68-2FEA-41F8-A959-6B3568BD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D14C7-CBAD-4352-BBDA-0922BF5DE79C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B34C8-8DAA-4922-A24E-61523E4F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B2DA60-EE02-4D2C-BE16-6B05B20987FB}"/>
              </a:ext>
            </a:extLst>
          </p:cNvPr>
          <p:cNvSpPr/>
          <p:nvPr/>
        </p:nvSpPr>
        <p:spPr>
          <a:xfrm>
            <a:off x="1447800" y="311920"/>
            <a:ext cx="7010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n = 0;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while (!done) //keep performing numerical integration till user says to stop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if 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scanf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("%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d",&amp;n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("Number of intervals: %d (0 quits)\n", n);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startwtime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MPI_Bcast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(&amp;n, 1, MPI_INT, 0, MPI_COMM_WORLD);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if (n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done = 1;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else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{   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h   = 1.0 / (double) n;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sum = 0.0;</a:t>
            </a:r>
          </a:p>
          <a:p>
            <a:pPr lvl="0"/>
            <a:r>
              <a:rPr lang="nn-NO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for (i = myid + 1; i &lt;= n; i += numprocs)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x = h * ((double)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- 0.5);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sum += f(x);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h * sum;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MPI_Reduce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(&amp;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mypi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, &amp;pi, 1, MPI_DOUBLE, MPI_SUM, 0, MPI_COMM_WORLD);</a:t>
            </a:r>
          </a:p>
          <a:p>
            <a:pPr lvl="0"/>
            <a:endParaRPr lang="en-US" sz="110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if (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myid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== 0)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{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("pi is approximately %.16f, Relative Error is %16.8e\n",</a:t>
            </a:r>
          </a:p>
          <a:p>
            <a:pPr lvl="0"/>
            <a:r>
              <a:rPr lang="fr-FR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           pi, (double)100 * (pi - PI25DT)/PI25DT);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=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MPI_Wtime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();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printf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("wall clock time = %f\n",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	       </a:t>
            </a:r>
            <a:r>
              <a:rPr lang="en-US" sz="1100" dirty="0" err="1">
                <a:solidFill>
                  <a:srgbClr val="000000"/>
                </a:solidFill>
                <a:latin typeface="Courier New" panose="02070309020205020404" pitchFamily="49" charset="0"/>
              </a:rPr>
              <a:t>endwtime-startwtime</a:t>
            </a:r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);	       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	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    }</a:t>
            </a:r>
          </a:p>
          <a:p>
            <a:pPr lvl="0"/>
            <a:r>
              <a:rPr lang="en-US" sz="1100" dirty="0">
                <a:solidFill>
                  <a:srgbClr val="000000"/>
                </a:solidFill>
                <a:latin typeface="Courier New" panose="02070309020205020404" pitchFamily="49" charset="0"/>
              </a:rPr>
              <a:t>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23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C65E8A-EF92-4D77-9948-3B024D2E1ACE}"/>
              </a:ext>
            </a:extLst>
          </p:cNvPr>
          <p:cNvSpPr/>
          <p:nvPr/>
        </p:nvSpPr>
        <p:spPr bwMode="auto">
          <a:xfrm>
            <a:off x="6400800" y="3439370"/>
            <a:ext cx="2057400" cy="1132603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E30651-E326-4085-8D5E-1DA4E0B37D4A}"/>
              </a:ext>
            </a:extLst>
          </p:cNvPr>
          <p:cNvSpPr/>
          <p:nvPr/>
        </p:nvSpPr>
        <p:spPr bwMode="auto">
          <a:xfrm>
            <a:off x="6400800" y="2514600"/>
            <a:ext cx="2057400" cy="903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ADD2-AD66-42A1-823C-F9E685B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9D48-C4AD-411C-B754-FBF9DA04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5029200" cy="4525963"/>
          </a:xfrm>
        </p:spPr>
        <p:txBody>
          <a:bodyPr/>
          <a:lstStyle/>
          <a:p>
            <a:r>
              <a:rPr lang="en-US" dirty="0"/>
              <a:t>1-D partitioning</a:t>
            </a:r>
          </a:p>
          <a:p>
            <a:pPr lvl="1"/>
            <a:r>
              <a:rPr lang="en-US" dirty="0"/>
              <a:t>Each machine gets some number of rows or columns</a:t>
            </a:r>
          </a:p>
          <a:p>
            <a:pPr lvl="1"/>
            <a:r>
              <a:rPr lang="en-US" dirty="0"/>
              <a:t>Assignment of rows/columns to machines</a:t>
            </a:r>
          </a:p>
          <a:p>
            <a:pPr lvl="2"/>
            <a:r>
              <a:rPr lang="en-US" dirty="0"/>
              <a:t>Block</a:t>
            </a:r>
          </a:p>
          <a:p>
            <a:pPr lvl="2"/>
            <a:r>
              <a:rPr lang="en-US" dirty="0"/>
              <a:t>Cyclic</a:t>
            </a:r>
          </a:p>
          <a:p>
            <a:pPr lvl="2"/>
            <a:r>
              <a:rPr lang="en-US" dirty="0"/>
              <a:t>Block-cyclic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C37C-9766-4DE6-A4D5-96FE78B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43CB-4225-4232-9E2E-566F97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F6512-72DF-4372-93BE-3D4BAD3E5C1A}"/>
              </a:ext>
            </a:extLst>
          </p:cNvPr>
          <p:cNvSpPr/>
          <p:nvPr/>
        </p:nvSpPr>
        <p:spPr bwMode="auto">
          <a:xfrm>
            <a:off x="6400800" y="2514600"/>
            <a:ext cx="2057400" cy="2057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ABB192-E7C3-40D9-903A-FBC66C07E93C}"/>
              </a:ext>
            </a:extLst>
          </p:cNvPr>
          <p:cNvCxnSpPr/>
          <p:nvPr/>
        </p:nvCxnSpPr>
        <p:spPr bwMode="auto">
          <a:xfrm>
            <a:off x="6400800" y="2743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2B3D-262C-45E2-B6FB-5BB7D3D15B5C}"/>
              </a:ext>
            </a:extLst>
          </p:cNvPr>
          <p:cNvCxnSpPr/>
          <p:nvPr/>
        </p:nvCxnSpPr>
        <p:spPr bwMode="auto">
          <a:xfrm>
            <a:off x="6400800" y="30480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7FA7D4-445A-440C-AB66-150F7C97F5E2}"/>
              </a:ext>
            </a:extLst>
          </p:cNvPr>
          <p:cNvCxnSpPr/>
          <p:nvPr/>
        </p:nvCxnSpPr>
        <p:spPr bwMode="auto">
          <a:xfrm>
            <a:off x="6400800" y="343937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D49DD2-A844-49FA-8774-B476E3F25DF6}"/>
              </a:ext>
            </a:extLst>
          </p:cNvPr>
          <p:cNvCxnSpPr/>
          <p:nvPr/>
        </p:nvCxnSpPr>
        <p:spPr bwMode="auto">
          <a:xfrm>
            <a:off x="6400800" y="3886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2CF9CC-0599-4473-9467-F1CBD8A52F9A}"/>
              </a:ext>
            </a:extLst>
          </p:cNvPr>
          <p:cNvCxnSpPr/>
          <p:nvPr/>
        </p:nvCxnSpPr>
        <p:spPr bwMode="auto">
          <a:xfrm>
            <a:off x="6400800" y="4267200"/>
            <a:ext cx="2057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24673-ABE0-4B0A-860C-38A7F158307E}"/>
              </a:ext>
            </a:extLst>
          </p:cNvPr>
          <p:cNvCxnSpPr/>
          <p:nvPr/>
        </p:nvCxnSpPr>
        <p:spPr bwMode="auto">
          <a:xfrm>
            <a:off x="5943600" y="3439370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D0C5A8-EDEE-446B-8DCA-458EC816C1E5}"/>
              </a:ext>
            </a:extLst>
          </p:cNvPr>
          <p:cNvSpPr txBox="1"/>
          <p:nvPr/>
        </p:nvSpPr>
        <p:spPr>
          <a:xfrm>
            <a:off x="6234301" y="4929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Block-row partitioning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F21C-AF0C-4F94-98E6-0B601D432396}"/>
              </a:ext>
            </a:extLst>
          </p:cNvPr>
          <p:cNvSpPr txBox="1"/>
          <p:nvPr/>
        </p:nvSpPr>
        <p:spPr>
          <a:xfrm>
            <a:off x="5705406" y="280787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B304-C00B-4071-8D05-EECA1CB8028E}"/>
              </a:ext>
            </a:extLst>
          </p:cNvPr>
          <p:cNvSpPr txBox="1"/>
          <p:nvPr/>
        </p:nvSpPr>
        <p:spPr>
          <a:xfrm>
            <a:off x="5705406" y="38429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4152381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807670-77AD-4A3C-A81A-0F8AC82DEA1E}"/>
              </a:ext>
            </a:extLst>
          </p:cNvPr>
          <p:cNvSpPr/>
          <p:nvPr/>
        </p:nvSpPr>
        <p:spPr bwMode="auto">
          <a:xfrm>
            <a:off x="7410450" y="2209801"/>
            <a:ext cx="1227642" cy="133348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1AA5E0-2BA7-4A77-B797-87D395F9C67F}"/>
              </a:ext>
            </a:extLst>
          </p:cNvPr>
          <p:cNvSpPr/>
          <p:nvPr/>
        </p:nvSpPr>
        <p:spPr bwMode="auto">
          <a:xfrm>
            <a:off x="6324600" y="2209800"/>
            <a:ext cx="1067476" cy="133349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5ADD2-AD66-42A1-823C-F9E685B56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09D48-C4AD-411C-B754-FBF9DA043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23218"/>
            <a:ext cx="5019606" cy="4525963"/>
          </a:xfrm>
        </p:spPr>
        <p:txBody>
          <a:bodyPr/>
          <a:lstStyle/>
          <a:p>
            <a:r>
              <a:rPr lang="en-US" dirty="0"/>
              <a:t>2-D partitioning</a:t>
            </a:r>
          </a:p>
          <a:p>
            <a:pPr lvl="1"/>
            <a:r>
              <a:rPr lang="en-US" dirty="0"/>
              <a:t>Matrix is blocked like a chessboard</a:t>
            </a:r>
          </a:p>
          <a:p>
            <a:pPr lvl="1"/>
            <a:r>
              <a:rPr lang="en-US" dirty="0"/>
              <a:t>Each machine gets one block</a:t>
            </a:r>
          </a:p>
          <a:p>
            <a:pPr lvl="1"/>
            <a:r>
              <a:rPr lang="en-US" dirty="0"/>
              <a:t>More complex 2-D partitions exist but this gives you the basic idea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CC37C-9766-4DE6-A4D5-96FE78BF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C43CB-4225-4232-9E2E-566F9779F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224673-ABE0-4B0A-860C-38A7F158307E}"/>
              </a:ext>
            </a:extLst>
          </p:cNvPr>
          <p:cNvCxnSpPr/>
          <p:nvPr/>
        </p:nvCxnSpPr>
        <p:spPr bwMode="auto">
          <a:xfrm>
            <a:off x="5942924" y="3543297"/>
            <a:ext cx="297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D0C5A8-EDEE-446B-8DCA-458EC816C1E5}"/>
              </a:ext>
            </a:extLst>
          </p:cNvPr>
          <p:cNvSpPr txBox="1"/>
          <p:nvPr/>
        </p:nvSpPr>
        <p:spPr>
          <a:xfrm>
            <a:off x="6234301" y="5556256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Block-block partitioning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14F21C-AF0C-4F94-98E6-0B601D432396}"/>
              </a:ext>
            </a:extLst>
          </p:cNvPr>
          <p:cNvSpPr txBox="1"/>
          <p:nvPr/>
        </p:nvSpPr>
        <p:spPr>
          <a:xfrm>
            <a:off x="6705182" y="278303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75B304-C00B-4071-8D05-EECA1CB8028E}"/>
              </a:ext>
            </a:extLst>
          </p:cNvPr>
          <p:cNvSpPr txBox="1"/>
          <p:nvPr/>
        </p:nvSpPr>
        <p:spPr>
          <a:xfrm>
            <a:off x="7790874" y="278548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32CFA-6FB3-4D5B-B08D-5C31F623CFA6}"/>
              </a:ext>
            </a:extLst>
          </p:cNvPr>
          <p:cNvSpPr/>
          <p:nvPr/>
        </p:nvSpPr>
        <p:spPr bwMode="auto">
          <a:xfrm>
            <a:off x="6324600" y="2209800"/>
            <a:ext cx="2300099" cy="266699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3AC16C5-5007-4E35-BE34-728A914CD6B3}"/>
              </a:ext>
            </a:extLst>
          </p:cNvPr>
          <p:cNvCxnSpPr>
            <a:cxnSpLocks/>
          </p:cNvCxnSpPr>
          <p:nvPr/>
        </p:nvCxnSpPr>
        <p:spPr bwMode="auto">
          <a:xfrm>
            <a:off x="7392076" y="1850506"/>
            <a:ext cx="36748" cy="35439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D9798955-00BE-4ABE-9B2C-C81094C2D808}"/>
              </a:ext>
            </a:extLst>
          </p:cNvPr>
          <p:cNvSpPr/>
          <p:nvPr/>
        </p:nvSpPr>
        <p:spPr bwMode="auto">
          <a:xfrm>
            <a:off x="6319068" y="3543280"/>
            <a:ext cx="1109756" cy="133348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91693E-A9D4-45DD-A27A-EC4F173D2C97}"/>
              </a:ext>
            </a:extLst>
          </p:cNvPr>
          <p:cNvSpPr/>
          <p:nvPr/>
        </p:nvSpPr>
        <p:spPr bwMode="auto">
          <a:xfrm>
            <a:off x="7432421" y="3543280"/>
            <a:ext cx="1186745" cy="1333482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E92ECC-2A16-4B48-A820-F79FC833D568}"/>
              </a:ext>
            </a:extLst>
          </p:cNvPr>
          <p:cNvSpPr txBox="1"/>
          <p:nvPr/>
        </p:nvSpPr>
        <p:spPr>
          <a:xfrm>
            <a:off x="6631980" y="4038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A6BB60-E25B-49C4-869A-9FD04C97240C}"/>
              </a:ext>
            </a:extLst>
          </p:cNvPr>
          <p:cNvSpPr txBox="1"/>
          <p:nvPr/>
        </p:nvSpPr>
        <p:spPr>
          <a:xfrm>
            <a:off x="7821985" y="40380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111876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751D1-131A-47AE-A0F7-F5DB8F0D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FCBD7-3BE1-4FC0-9615-39E0255C9411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1992B-4661-4622-BE94-92D80009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1E14B-4F12-497D-859A-DDEB45C420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9FF9D-8F9E-418D-8149-A4AF30A26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38199"/>
            <a:ext cx="8622674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2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A4007-0FCF-463E-87E5-0C8171D3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A9166-1DEA-4011-BB21-F73E7234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99DBB-D56F-45C6-9152-0A5F87782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0811"/>
            <a:ext cx="7772400" cy="584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94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23FFC-B7EA-49A4-96D0-798AB4275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CC27F-AA39-4629-BD30-572948EA1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3F01C-B3BA-4778-A1E7-2737BFBA6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7667525" cy="51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9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F4983-6C68-4B9E-AA20-9C068409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DE477-0DF5-40CE-BEDD-B969EDE64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99FC88-DAB1-417E-9EBD-2CC09E03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6858000" cy="56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12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C02BD-4604-47AC-B78B-A4B1DB31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9FB58-C8F4-434B-8562-A28AE2D1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751C83-10EC-4085-B609-7F2CA4A14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52600"/>
            <a:ext cx="763630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9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72604-0D7D-40E6-BD1B-29732A178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2B01C0-6467-4BFD-BB55-3A4C72DD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D79419-F518-4ECD-A82F-E906006C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76536"/>
            <a:ext cx="7010400" cy="565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BD31E-3C65-4EEC-9D04-BD7DEA83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EB7BA-8393-475B-8D50-0B528123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1EC8A-4A39-4290-B555-0ECE32B8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8" y="605529"/>
            <a:ext cx="7391400" cy="56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641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CF2E7-B9F0-4D3E-8B03-7AE34E8A9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2FCD8-B110-4CBC-B8DC-E862F27D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A9054-CF42-4950-B7C8-7AD9250C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3400"/>
            <a:ext cx="7315200" cy="56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28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DD95C7E-5CCE-470A-A1C0-0AC58A8798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MPI Groups, Communicators and Topologies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2E27855-3C4E-46CE-A878-944B20910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Groups and communicators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74735A-AB26-4F8D-ACDD-8DEE73D26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7924800" cy="3657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MPI provides routines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defining new process </a:t>
            </a:r>
            <a:r>
              <a:rPr lang="en-US" altLang="en-US" i="1" dirty="0">
                <a:solidFill>
                  <a:srgbClr val="FF0000"/>
                </a:solidFill>
              </a:rPr>
              <a:t>groups</a:t>
            </a:r>
            <a:r>
              <a:rPr lang="en-US" altLang="en-US" dirty="0"/>
              <a:t> from subsets of existing process groups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creating a new </a:t>
            </a:r>
            <a:r>
              <a:rPr lang="en-US" altLang="en-US" i="1" dirty="0">
                <a:solidFill>
                  <a:srgbClr val="FF0000"/>
                </a:solidFill>
              </a:rPr>
              <a:t>communicator</a:t>
            </a:r>
            <a:r>
              <a:rPr lang="en-US" altLang="en-US" dirty="0"/>
              <a:t> for a new process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organizing process groups into </a:t>
            </a:r>
            <a:r>
              <a:rPr lang="en-US" altLang="en-US" i="1" dirty="0">
                <a:solidFill>
                  <a:srgbClr val="FF0000"/>
                </a:solidFill>
              </a:rPr>
              <a:t>virtual topologies</a:t>
            </a:r>
            <a:r>
              <a:rPr lang="en-US" altLang="en-US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most common use: permits processes within a group to be given “multidimensional ranks” rather than the standard 0...n-1 ranks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4A5021-1EE9-419D-B46E-1154E89C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79DCB1-4E92-4F76-98AF-2629379F4049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9A475F-9383-4953-9C5F-BDB7B94E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16BAD092-D0D5-48FB-A5A8-59D2CFBD9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363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Groups and communicators</a:t>
            </a:r>
          </a:p>
        </p:txBody>
      </p:sp>
      <p:pic>
        <p:nvPicPr>
          <p:cNvPr id="4099" name="Picture 7" descr="comm_group">
            <a:extLst>
              <a:ext uri="{FF2B5EF4-FFF2-40B4-BE49-F238E27FC236}">
                <a16:creationId xmlns:a16="http://schemas.microsoft.com/office/drawing/2014/main" id="{FE9D559F-CB6B-467A-9771-842E0D455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7054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698F9-ACD7-4184-9477-313029AC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8610B6-CFE2-49CB-9137-CD2B4F50BC7C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E2BE6-E07A-4E5E-A76E-B9C77E64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DBA3-8553-4DA0-B7C0-05514D6D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build clusters?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3C35-6AF3-47C3-8A35-22F88978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More compute</a:t>
            </a:r>
          </a:p>
          <a:p>
            <a:pPr lvl="1"/>
            <a:r>
              <a:rPr lang="en-US" dirty="0"/>
              <a:t>Adding more machines to network gives you more computational power</a:t>
            </a:r>
          </a:p>
          <a:p>
            <a:pPr lvl="1"/>
            <a:r>
              <a:rPr lang="en-US" dirty="0"/>
              <a:t>Shared-memory: packaging constraints and difficulty of scaling cache-coherence to large numbers of cores mean that in practice, shared-memory CPUs have  &lt;100 cores</a:t>
            </a:r>
          </a:p>
          <a:p>
            <a:r>
              <a:rPr lang="en-US" dirty="0"/>
              <a:t>More memory</a:t>
            </a:r>
          </a:p>
          <a:p>
            <a:pPr lvl="1"/>
            <a:r>
              <a:rPr lang="en-US" dirty="0"/>
              <a:t>Adding more machines to network gives you more DRAM capacity, so you can solve larger problems</a:t>
            </a:r>
          </a:p>
          <a:p>
            <a:pPr lvl="1"/>
            <a:r>
              <a:rPr lang="en-US" dirty="0"/>
              <a:t>Shared-memory: packaging constraints limit the amount of DRAM on most machines to a few hundred GB</a:t>
            </a:r>
          </a:p>
          <a:p>
            <a:r>
              <a:rPr lang="en-US" dirty="0"/>
              <a:t>Together, this is called </a:t>
            </a:r>
            <a:r>
              <a:rPr lang="en-US" i="1" dirty="0"/>
              <a:t>scale-out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F8C69-75CA-41D6-9349-B402C217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9BF1-074A-4FDB-8187-F6141EDE521F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E59D3-1555-4193-A31D-B8151248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8898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6928F53-4759-47FD-BE46-F3ABA94A4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Groups and communicators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D23A27F-DEA9-4BE5-90FC-79DF0977A6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2243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Group: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ordered set of processes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each process in group has a unique integer id called its rank within that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process can belong to more than one group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rank is always relative to a group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groups are “opaque objects”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600"/>
              <a:t>use only MPI provided routines for manipulating groups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Communicators: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all communication must specify a 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from the programming viewpoint, groups and communicators are equivalent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communicators are also “opaque objects”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Groups and communicators are dynamic objects and can be created and destroyed during the execution of the program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  <a:p>
            <a:pPr lvl="1" eaLnBrk="1" hangingPunct="1"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BF157-18BB-4E72-866E-00A5E5D7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2B679-941B-4FF3-A863-44E69587224F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DABBB-C859-4F3F-9571-9452F263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C929AC3-9465-4E18-A11A-6EECEEBD6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Typical usage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2B317E-6878-46E0-B8A5-8BFA70FE80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962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Extract handle of global group from MPI_COMM_WORLD using MPI_Comm_group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Form new group as a subset of global group using MPI_Group_incl or MPI_Group_excl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(eg) </a:t>
            </a:r>
            <a:r>
              <a:rPr lang="en-US" altLang="en-US" sz="1600">
                <a:solidFill>
                  <a:srgbClr val="FF0000"/>
                </a:solidFill>
              </a:rPr>
              <a:t>MPI_Group_excl ( MPI_Group group, int n, int *ranks,MPI_Group *newgroup )</a:t>
            </a:r>
          </a:p>
          <a:p>
            <a:pPr marL="857250" lvl="1" indent="-457200"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      %  </a:t>
            </a:r>
            <a:r>
              <a:rPr lang="en-US" altLang="en-US" sz="1600">
                <a:solidFill>
                  <a:srgbClr val="FF0000"/>
                </a:solidFill>
              </a:rPr>
              <a:t>n</a:t>
            </a:r>
            <a:r>
              <a:rPr lang="en-US" altLang="en-US" sz="1600"/>
              <a:t>: number of elements in array </a:t>
            </a:r>
            <a:r>
              <a:rPr lang="en-US" altLang="en-US" sz="1600">
                <a:solidFill>
                  <a:srgbClr val="FF0000"/>
                </a:solidFill>
              </a:rPr>
              <a:t>ranks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Create new communicator for new group using MPI_Comm_create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Determine new rank in new communicator using MPI_Comm_rank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Conduct communications using any MPI message passing routine </a:t>
            </a:r>
          </a:p>
          <a:p>
            <a:pPr marL="457200" indent="-4572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en-US" sz="2400"/>
              <a:t>When finished, free up new communicator and group (optional) using MPI_Comm_free and MPI_Group_free 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en-US" altLang="en-US" sz="24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850A-AC92-4118-B939-7B68790E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0526B-E170-44B8-8FD5-58FA7DD9F239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36BB1-D356-4DF9-AF01-06B4B838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>
            <a:extLst>
              <a:ext uri="{FF2B5EF4-FFF2-40B4-BE49-F238E27FC236}">
                <a16:creationId xmlns:a16="http://schemas.microsoft.com/office/drawing/2014/main" id="{C45EBF76-BE10-43BA-91AA-C71C13673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4800"/>
            <a:ext cx="754380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main(int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char **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int me, count, count2;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void *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send_buf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*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recv_buf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*send_buf2, *recv_buf2;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MPI_GROUP_WORLD,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grprem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comm</a:t>
            </a:r>
            <a:r>
              <a:rPr lang="en-US" altLang="en-US" i="0" dirty="0">
                <a:solidFill>
                  <a:srgbClr val="000000"/>
                </a:solidFill>
              </a:rPr>
              <a:t>N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ew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static int ranks[] = {0};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MPI_Comm_group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&amp;MPI_GROUP_WORLD);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&amp;me);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MPI_Group_excl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(MPI_GROUP_WORLD, 1, ranks,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grprem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MPI_Comm_create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grprem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commNew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if(me != 0){ /* compute on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commslave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MPI_Reduce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send_buf,recv_buff,count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MPI_INT, MPI_SUM, 0,                     			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commNew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      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/* zero falls through immediately to this reduce, others do later...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MPI_Reduce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(send_buf2, recv_buff2, count2, MPI_INT, MPI_SUM, 0, 		MPI_COMM_WORLD);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MPI_Comm_free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commNew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MPI_Group_free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(&amp;MPI_GROUP_WORLD);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MPI_Group_free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grprem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367857-539D-450F-A49E-829226E1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4EE37-9E18-4A7D-8DEB-A7EE695CADDF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8F87D-629A-4BE4-8B4B-6206C4D9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>
            <a:extLst>
              <a:ext uri="{FF2B5EF4-FFF2-40B4-BE49-F238E27FC236}">
                <a16:creationId xmlns:a16="http://schemas.microsoft.com/office/drawing/2014/main" id="{C29E35CD-CD5C-4B9C-9B76-9198F80D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49"/>
            <a:ext cx="8626475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“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mpi.h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stdio.h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#define NPROCS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main(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argc,argv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 *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[]; 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       rank,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numtasks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ranks1[4]={0,1,2,3}, ranks2[4]={4,5,6,7};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orig_group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new_comm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&amp;rank);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MPI_Comm_size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numtasks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rank;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Extract the original group handle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orig_group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Divide tasks into two distinct groups based upon rank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if (rank &lt; NPROCS/2)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MPI_Group_incl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orig_group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NPROCS/2, ranks1,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else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MPI_Group_incl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orig_group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NPROCS/2, ranks2,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Create new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communicator and then perform collective communications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MPI_Comm_create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new_comm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MPI_Allreduce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sendbuf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1, MPI_INT, MPI_SUM,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new_comm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MPI_Group_rank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new_group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new_rank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("rank= %d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%d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%d\n",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rank,new_rank,recvbuf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5BE185-C9F7-F980-E7F8-2BA6CDC11249}"/>
              </a:ext>
            </a:extLst>
          </p:cNvPr>
          <p:cNvSpPr/>
          <p:nvPr/>
        </p:nvSpPr>
        <p:spPr>
          <a:xfrm>
            <a:off x="7909252" y="3562876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F4A518-044C-A1F7-4D10-DB3D3794162F}"/>
              </a:ext>
            </a:extLst>
          </p:cNvPr>
          <p:cNvSpPr/>
          <p:nvPr/>
        </p:nvSpPr>
        <p:spPr>
          <a:xfrm>
            <a:off x="6553200" y="2432565"/>
            <a:ext cx="2384441" cy="7736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962A36-BD19-BA76-4A53-51F072EEC88B}"/>
              </a:ext>
            </a:extLst>
          </p:cNvPr>
          <p:cNvSpPr/>
          <p:nvPr/>
        </p:nvSpPr>
        <p:spPr>
          <a:xfrm>
            <a:off x="7916409" y="3558904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CD000A-5608-D6D5-44D4-074F2AD1AF69}"/>
              </a:ext>
            </a:extLst>
          </p:cNvPr>
          <p:cNvSpPr/>
          <p:nvPr/>
        </p:nvSpPr>
        <p:spPr>
          <a:xfrm>
            <a:off x="6309516" y="3581400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Text Box 4">
            <a:extLst>
              <a:ext uri="{FF2B5EF4-FFF2-40B4-BE49-F238E27FC236}">
                <a16:creationId xmlns:a16="http://schemas.microsoft.com/office/drawing/2014/main" id="{A0AB9C3D-3F0F-4105-BAAE-209BA69BE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1560513"/>
            <a:ext cx="7331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5F3A51E0-5F01-4AD3-942A-452AC20C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828" y="203188"/>
            <a:ext cx="241141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Sample output: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7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3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0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0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1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1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2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6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3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3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6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4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0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rank= 5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newrank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1 </a:t>
            </a: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recvbuf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 22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C4593-2314-42E0-9BB3-08CE33D0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49616-B869-4CBF-AC6C-D804B0ED663C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84E624-54C5-492A-AF81-E771AD98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ABBE3-BB44-E931-5873-715761062FB8}"/>
              </a:ext>
            </a:extLst>
          </p:cNvPr>
          <p:cNvSpPr txBox="1"/>
          <p:nvPr/>
        </p:nvSpPr>
        <p:spPr>
          <a:xfrm>
            <a:off x="6309516" y="3657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0  1  2  3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3861B-16BE-0ABF-16A2-EFAEB19F0772}"/>
              </a:ext>
            </a:extLst>
          </p:cNvPr>
          <p:cNvSpPr txBox="1"/>
          <p:nvPr/>
        </p:nvSpPr>
        <p:spPr>
          <a:xfrm>
            <a:off x="7909252" y="367106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4  5  6  7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6D6843-F53D-F378-F8B1-23B1674F46B0}"/>
              </a:ext>
            </a:extLst>
          </p:cNvPr>
          <p:cNvCxnSpPr>
            <a:cxnSpLocks/>
          </p:cNvCxnSpPr>
          <p:nvPr/>
        </p:nvCxnSpPr>
        <p:spPr>
          <a:xfrm>
            <a:off x="4648200" y="3657600"/>
            <a:ext cx="1536080" cy="22860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B65BE80-797B-7BB4-093E-83C2A20D037F}"/>
              </a:ext>
            </a:extLst>
          </p:cNvPr>
          <p:cNvSpPr txBox="1"/>
          <p:nvPr/>
        </p:nvSpPr>
        <p:spPr>
          <a:xfrm>
            <a:off x="6673789" y="2605643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0  1  2  3  4  5  6  7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6BD6F2-ABB8-E4DC-70CB-92B89AFF244C}"/>
              </a:ext>
            </a:extLst>
          </p:cNvPr>
          <p:cNvSpPr/>
          <p:nvPr/>
        </p:nvSpPr>
        <p:spPr>
          <a:xfrm>
            <a:off x="4572000" y="4183001"/>
            <a:ext cx="3814210" cy="607580"/>
          </a:xfrm>
          <a:custGeom>
            <a:avLst/>
            <a:gdLst>
              <a:gd name="connsiteX0" fmla="*/ 0 w 3814210"/>
              <a:gd name="connsiteY0" fmla="*/ 0 h 607580"/>
              <a:gd name="connsiteX1" fmla="*/ 2323890 w 3814210"/>
              <a:gd name="connsiteY1" fmla="*/ 606232 h 607580"/>
              <a:gd name="connsiteX2" fmla="*/ 3814210 w 3814210"/>
              <a:gd name="connsiteY2" fmla="*/ 131350 h 60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4210" h="607580">
                <a:moveTo>
                  <a:pt x="0" y="0"/>
                </a:moveTo>
                <a:cubicBezTo>
                  <a:pt x="844094" y="292170"/>
                  <a:pt x="1688188" y="584340"/>
                  <a:pt x="2323890" y="606232"/>
                </a:cubicBezTo>
                <a:cubicBezTo>
                  <a:pt x="2959592" y="628124"/>
                  <a:pt x="3386901" y="379737"/>
                  <a:pt x="3814210" y="131350"/>
                </a:cubicBezTo>
              </a:path>
            </a:pathLst>
          </a:custGeom>
          <a:noFill/>
          <a:ln>
            <a:prstDash val="dash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C16BB6D-03EE-F5FD-B70A-9847711A718F}"/>
              </a:ext>
            </a:extLst>
          </p:cNvPr>
          <p:cNvSpPr/>
          <p:nvPr/>
        </p:nvSpPr>
        <p:spPr>
          <a:xfrm>
            <a:off x="7924336" y="5086876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1D2F50-085A-6F50-9849-E44AC77701C9}"/>
              </a:ext>
            </a:extLst>
          </p:cNvPr>
          <p:cNvSpPr/>
          <p:nvPr/>
        </p:nvSpPr>
        <p:spPr>
          <a:xfrm>
            <a:off x="7931493" y="5082904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96079E-5443-B3B1-AE3A-D0EE683E3967}"/>
              </a:ext>
            </a:extLst>
          </p:cNvPr>
          <p:cNvSpPr/>
          <p:nvPr/>
        </p:nvSpPr>
        <p:spPr>
          <a:xfrm>
            <a:off x="6324600" y="5105400"/>
            <a:ext cx="1082348" cy="533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F193B6-DEB1-EFFC-0769-6EA6AECE8324}"/>
              </a:ext>
            </a:extLst>
          </p:cNvPr>
          <p:cNvSpPr txBox="1"/>
          <p:nvPr/>
        </p:nvSpPr>
        <p:spPr>
          <a:xfrm>
            <a:off x="6324600" y="5181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0  1  2  3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32ECD06-2741-16F6-4119-827ACEC15705}"/>
              </a:ext>
            </a:extLst>
          </p:cNvPr>
          <p:cNvSpPr txBox="1"/>
          <p:nvPr/>
        </p:nvSpPr>
        <p:spPr>
          <a:xfrm>
            <a:off x="7924336" y="5195061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0  1  2  3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7429290-606F-04C1-E086-17EF893A4A48}"/>
              </a:ext>
            </a:extLst>
          </p:cNvPr>
          <p:cNvCxnSpPr>
            <a:cxnSpLocks/>
          </p:cNvCxnSpPr>
          <p:nvPr/>
        </p:nvCxnSpPr>
        <p:spPr>
          <a:xfrm>
            <a:off x="6703028" y="4149478"/>
            <a:ext cx="0" cy="897965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AC19351-BB7B-2785-2BE7-474F088D6D6D}"/>
              </a:ext>
            </a:extLst>
          </p:cNvPr>
          <p:cNvCxnSpPr>
            <a:cxnSpLocks/>
          </p:cNvCxnSpPr>
          <p:nvPr/>
        </p:nvCxnSpPr>
        <p:spPr>
          <a:xfrm>
            <a:off x="8534400" y="4149478"/>
            <a:ext cx="0" cy="897965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48FD66F-1EDF-7C80-CEC1-B4DFC6D9439B}"/>
              </a:ext>
            </a:extLst>
          </p:cNvPr>
          <p:cNvSpPr txBox="1"/>
          <p:nvPr/>
        </p:nvSpPr>
        <p:spPr>
          <a:xfrm>
            <a:off x="6168452" y="561661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new_comm</a:t>
            </a:r>
            <a:endParaRPr lang="en-US" dirty="0"/>
          </a:p>
        </p:txBody>
      </p:sp>
      <p:sp>
        <p:nvSpPr>
          <p:cNvPr id="8192" name="TextBox 8191">
            <a:extLst>
              <a:ext uri="{FF2B5EF4-FFF2-40B4-BE49-F238E27FC236}">
                <a16:creationId xmlns:a16="http://schemas.microsoft.com/office/drawing/2014/main" id="{BA907BEB-6317-0CFB-CC6E-F94ED45D1B6B}"/>
              </a:ext>
            </a:extLst>
          </p:cNvPr>
          <p:cNvSpPr txBox="1"/>
          <p:nvPr/>
        </p:nvSpPr>
        <p:spPr>
          <a:xfrm>
            <a:off x="7787534" y="562424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new_comm</a:t>
            </a:r>
            <a:endParaRPr lang="en-US" dirty="0"/>
          </a:p>
        </p:txBody>
      </p:sp>
      <p:sp>
        <p:nvSpPr>
          <p:cNvPr id="8193" name="TextBox 8192">
            <a:extLst>
              <a:ext uri="{FF2B5EF4-FFF2-40B4-BE49-F238E27FC236}">
                <a16:creationId xmlns:a16="http://schemas.microsoft.com/office/drawing/2014/main" id="{A15AE30D-4FBE-BB74-6A8A-DDBBCC660AF7}"/>
              </a:ext>
            </a:extLst>
          </p:cNvPr>
          <p:cNvSpPr txBox="1"/>
          <p:nvPr/>
        </p:nvSpPr>
        <p:spPr>
          <a:xfrm>
            <a:off x="7783272" y="321520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new_group</a:t>
            </a:r>
            <a:endParaRPr lang="en-US" dirty="0"/>
          </a:p>
        </p:txBody>
      </p:sp>
      <p:sp>
        <p:nvSpPr>
          <p:cNvPr id="8197" name="TextBox 8196">
            <a:extLst>
              <a:ext uri="{FF2B5EF4-FFF2-40B4-BE49-F238E27FC236}">
                <a16:creationId xmlns:a16="http://schemas.microsoft.com/office/drawing/2014/main" id="{73CA1003-A0D5-8884-9CFF-ED7080F62499}"/>
              </a:ext>
            </a:extLst>
          </p:cNvPr>
          <p:cNvSpPr txBox="1"/>
          <p:nvPr/>
        </p:nvSpPr>
        <p:spPr>
          <a:xfrm>
            <a:off x="6187688" y="32264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new_group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0EFDE15-0241-4E2D-B205-C098C8AA88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General splitting of communicators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B3E0C4A-B38F-4824-AB27-5B950B64D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/>
              <a:t>MPI_Comm_split(MPI_Comm comm, int color, int key, MPI_Comm *newcomm) </a:t>
            </a:r>
          </a:p>
        </p:txBody>
      </p:sp>
      <p:pic>
        <p:nvPicPr>
          <p:cNvPr id="13316" name="Picture 4" descr="The image “http://www.netlib.org/utk/papers/mpi-book/fig72.gif” cannot be displayed, because it contains errors.">
            <a:extLst>
              <a:ext uri="{FF2B5EF4-FFF2-40B4-BE49-F238E27FC236}">
                <a16:creationId xmlns:a16="http://schemas.microsoft.com/office/drawing/2014/main" id="{BDD9AF44-B9EC-43A5-B607-01B6BF5A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133600"/>
            <a:ext cx="398145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94FE0730-045E-480D-B7B9-8CF6B6C2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2590800"/>
            <a:ext cx="504825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This is a very powerful routine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for splitting a communicator into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some number of smaller communicators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(depending on color) and assigning ranks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within the new communicators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Will be useful for 2D MVM: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split MPI_COMM_WORLD twice,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once to define row communicators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once to define column communicators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use row &amp; column indices in Cartesian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topology as colors for calls to Comm_split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B80AE-F299-4937-AE4F-EA12235C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8DBE6-D251-41F0-869D-EDCDD8A96215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612BD2-70F0-4CEB-AF08-2D2FEB2D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6A8C73BE-5AA6-44B1-B08F-C6A80D60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Virtual topologies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DF741B4D-494B-494D-8AF2-AB63B8B3D35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8077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/>
              <a:t>Current view of group/communicator: one dimensional numbering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In many algorithms, it is convenient to view the processes as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being arranged in a grid of some number of dimensions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One approach: perform the translation from grid co-ordinates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to 1D numbers yourself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Hard to write the program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Even harder to read the program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MPI solution: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routines for letting you view processes as if they were organized in grid of some dimension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 also permits you to organize processes logically into general graphs but we will not worry about this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/>
              <a:t>Key routines: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MPI_Cart_Create: create a grid from an existing 1D communicator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MPI_Cart_get: my grid coordinates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/>
              <a:t>MPI_Cart_rank: grid coordinates </a:t>
            </a:r>
            <a:r>
              <a:rPr lang="en-US" altLang="en-US" sz="1400">
                <a:sym typeface="Wingdings" panose="05000000000000000000" pitchFamily="2" charset="2"/>
              </a:rPr>
              <a:t> 1D rank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>
                <a:sym typeface="Wingdings" panose="05000000000000000000" pitchFamily="2" charset="2"/>
              </a:rPr>
              <a:t>MPI_Cart_shift: offset in some grid dimension  1D rank of sender and receiver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1400"/>
          </a:p>
        </p:txBody>
      </p:sp>
      <p:pic>
        <p:nvPicPr>
          <p:cNvPr id="9220" name="Picture 10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6AA7C574-D02E-4495-A88D-76B11C81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11275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DCF8EC-0B8F-4413-AD25-8E8B7444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28DE42-EA97-4790-ACF5-A4C1540E5AC9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651EB-0FE8-497C-A60E-A7D2D194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41DD3-2CDC-4AFE-8A98-99278CD17844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8E5CEEF9-228F-4615-9D8E-E6E4110C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Routines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CB66E00C-0671-4EC1-BC36-81304602F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654175"/>
            <a:ext cx="91995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int MPI_Cart_create ( MPI_Comm comm_old, int ndims, int *dims, int *periods,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+mn-ea"/>
                <a:cs typeface="+mn-cs"/>
              </a:rPr>
              <a:t>                                   int reorder, MPI_Comm *comm_cart )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comm_old: input communicator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ndims: number of dimensions of grid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dims: integer array of size ndims specifying number of processes in each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periods: logical array of size ndims specifying whether grid is periodic in each dimension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reorder: rankings may be reordered (true) or not (false)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63DBD-E72D-4E74-A00C-CE48187E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80EDA-F059-403E-BD2D-61C1DD6E80D3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6D8821-0FAE-4963-B131-AC2E591BA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2F277-AE7E-43E5-9C28-41BBC66C9D8B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0A3A9C44-883E-4C1E-81BF-87AE0752D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33400"/>
            <a:ext cx="807144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mpi.h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#include &lt;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stdio.h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&gt;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#define NP 3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main(int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char **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Grid setup for 3x3 Grid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MPI Cartesian Grid information */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ivdim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 = {NP,NP},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ivper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[2]={1,1}; //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ivper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periodic in both dimensions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ivdimx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ivperx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[2];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MPI_Init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argv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MPI_Comm_size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npes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MPI_Comm_rank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mype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/* Create Cartesian Grid and extract information */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MPI_Cart_create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(MPI_COMM_WORLD,2,ivdim ,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ivper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0,&amp;igcomm);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MPI_Cart_get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igcomm,2,ivdimx,ivperx,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//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my grid coordinates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MPI_Cart_shift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 igcomm,1,1, 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isrca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,&amp;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idesa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//column offset of +1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myrow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[0];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mycol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=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mygrid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[1];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printf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("A (%d) [%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d,%d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]: %2d -&gt;%2d\n",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mype,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myrow,mycol,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isrca,idesa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MPI_Finalize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} </a:t>
            </a:r>
          </a:p>
        </p:txBody>
      </p:sp>
      <p:pic>
        <p:nvPicPr>
          <p:cNvPr id="11267" name="Picture 6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C803F59B-E077-4738-AB8C-FA105A54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5469DD-30E4-4AB0-B465-5881AD218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8DE44A-BFCC-424E-B639-52F0BD43172F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FFA96-B2EA-4A1B-BBFA-CDAD88685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D1C37-7E17-4763-AB87-8F70C9A2C59B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55">
            <a:extLst>
              <a:ext uri="{FF2B5EF4-FFF2-40B4-BE49-F238E27FC236}">
                <a16:creationId xmlns:a16="http://schemas.microsoft.com/office/drawing/2014/main" id="{BED279B4-A202-4A5A-872C-3A4E07F1A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Output</a:t>
            </a:r>
          </a:p>
        </p:txBody>
      </p:sp>
      <p:graphicFrame>
        <p:nvGraphicFramePr>
          <p:cNvPr id="17733" name="Group 325">
            <a:extLst>
              <a:ext uri="{FF2B5EF4-FFF2-40B4-BE49-F238E27FC236}">
                <a16:creationId xmlns:a16="http://schemas.microsoft.com/office/drawing/2014/main" id="{2517B171-2065-4E34-AAF7-BBDC8E4E3D2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0224488"/>
              </p:ext>
            </p:extLst>
          </p:nvPr>
        </p:nvGraphicFramePr>
        <p:xfrm>
          <a:off x="228600" y="838200"/>
          <a:ext cx="4648200" cy="5608380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mype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[myrow,mycol]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isrca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idsta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[0,2]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[1,2]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[2,0]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[2,1]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11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[2,2]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348" name="Picture 326" descr="The image “http://www.tacc.utexas.edu/services/userguides/mpi.c/Cartmap.gif” cannot be displayed, because it contains errors.">
            <a:extLst>
              <a:ext uri="{FF2B5EF4-FFF2-40B4-BE49-F238E27FC236}">
                <a16:creationId xmlns:a16="http://schemas.microsoft.com/office/drawing/2014/main" id="{76FF56DF-8592-4230-A335-7153B8360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3622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" name="TextBox 62">
            <a:extLst>
              <a:ext uri="{FF2B5EF4-FFF2-40B4-BE49-F238E27FC236}">
                <a16:creationId xmlns:a16="http://schemas.microsoft.com/office/drawing/2014/main" id="{854DA484-A9DD-4146-B22E-134E1E1E2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00"/>
            <a:ext cx="3800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(eg) for process 0, src = 2 means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will receive from 2 during the shift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dst = 1 means it will send 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 during shift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0560B-6C57-44A8-BFF6-C39028F48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9F4F-5A28-478D-9856-F1DC5EBF7D1F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8AB99-D665-4651-AB0A-F7F6349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B27E-6B5C-4305-B314-7BA0F8A66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Distributed-memory machines (aka clusters)</a:t>
            </a:r>
          </a:p>
          <a:p>
            <a:r>
              <a:rPr lang="en-US" dirty="0"/>
              <a:t>Key concepts in distributed-memory programming</a:t>
            </a:r>
          </a:p>
          <a:p>
            <a:pPr lvl="1"/>
            <a:r>
              <a:rPr lang="en-US" dirty="0"/>
              <a:t>Process groups and processes</a:t>
            </a:r>
          </a:p>
          <a:p>
            <a:pPr lvl="1"/>
            <a:r>
              <a:rPr lang="en-US" dirty="0"/>
              <a:t>SPMD execution model</a:t>
            </a:r>
          </a:p>
          <a:p>
            <a:pPr lvl="1"/>
            <a:r>
              <a:rPr lang="en-US" dirty="0"/>
              <a:t>Communication</a:t>
            </a:r>
          </a:p>
          <a:p>
            <a:pPr lvl="2"/>
            <a:r>
              <a:rPr lang="en-US" dirty="0"/>
              <a:t>Point-to-point communication</a:t>
            </a:r>
          </a:p>
          <a:p>
            <a:pPr lvl="2"/>
            <a:r>
              <a:rPr lang="en-US" dirty="0"/>
              <a:t>Collective communication</a:t>
            </a:r>
          </a:p>
          <a:p>
            <a:r>
              <a:rPr lang="en-US" dirty="0"/>
              <a:t>Important MPI API functions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894CC-88C9-4026-93A3-102C30353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21FCC-F19C-4053-848C-42C0EEF9F4AE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467C6-1601-4753-ABCF-8B769D55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2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6A735-A9E5-645B-26F5-73E82FAD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500 List (Nov 2023)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5B87A-4748-AB85-4774-CB7D4998F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FA16EB-77EA-4899-BF4C-146349149AFB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4F895-B182-E695-EF3A-33313CE6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246DD-C1C9-42FB-A57B-0B90C6FB0717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CF24269-1117-A15D-DB64-8A0835F2A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51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A7069C-C02E-1E48-A929-D513D74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EE2556C5-CE8C-6547-B838-EA80C61A4AF7}" type="slidenum">
              <a:rPr lang="en-US" i="0">
                <a:solidFill>
                  <a:prstClr val="white"/>
                </a:solidFill>
                <a:latin typeface="Intel Clear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i="0" dirty="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EB0FC9-3CD8-8A4A-874D-790FBAE2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applications need clusters?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44F22-F81C-9E48-89E6-7D5BC1C066F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Data sets that are too large for a single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Climate Simulations might need 56.26 TB of input data</a:t>
            </a:r>
          </a:p>
          <a:p>
            <a:r>
              <a:rPr lang="en-US" dirty="0"/>
              <a:t>Computation that takes too long on a single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Many of the @Home</a:t>
            </a:r>
            <a:br>
              <a:rPr lang="en-US" dirty="0"/>
            </a:br>
            <a:r>
              <a:rPr lang="en-US" dirty="0"/>
              <a:t>projects need massive amounts </a:t>
            </a:r>
            <a:br>
              <a:rPr lang="en-US" dirty="0"/>
            </a:br>
            <a:r>
              <a:rPr lang="en-US" dirty="0"/>
              <a:t>of computational power but not</a:t>
            </a:r>
            <a:br>
              <a:rPr lang="en-US" dirty="0"/>
            </a:br>
            <a:r>
              <a:rPr lang="en-US" dirty="0"/>
              <a:t>much disk space.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786BE-ACA7-BF4E-B77D-1235BF2E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387" y="3261607"/>
            <a:ext cx="2257194" cy="2140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41C8EE-2010-8E42-92D2-BED57F51D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4" y="2864076"/>
            <a:ext cx="2340109" cy="2563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5323F8-8BC7-1842-9689-85DDC0A5D66D}"/>
              </a:ext>
            </a:extLst>
          </p:cNvPr>
          <p:cNvSpPr txBox="1"/>
          <p:nvPr/>
        </p:nvSpPr>
        <p:spPr>
          <a:xfrm>
            <a:off x="4879497" y="5427559"/>
            <a:ext cx="3456074" cy="1692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i="0" dirty="0">
                <a:solidFill>
                  <a:srgbClr val="003C71"/>
                </a:solidFill>
                <a:latin typeface="Intel Clear"/>
              </a:rPr>
              <a:t>Images from ALCF Incite Program: https://</a:t>
            </a:r>
            <a:r>
              <a:rPr lang="en-US" sz="1100" i="0" dirty="0" err="1">
                <a:solidFill>
                  <a:srgbClr val="003C71"/>
                </a:solidFill>
                <a:latin typeface="Intel Clear"/>
              </a:rPr>
              <a:t>www.alcf.anl.gov</a:t>
            </a:r>
            <a:r>
              <a:rPr lang="en-US" sz="1100" i="0" dirty="0">
                <a:solidFill>
                  <a:srgbClr val="003C71"/>
                </a:solidFill>
                <a:latin typeface="Intel Clear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99581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48853-0BD7-5E45-9336-D68F5A23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386CBB-8873-F741-BD64-1A75EDFA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79" y="336470"/>
            <a:ext cx="8229600" cy="115824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How Do I Solve Big Problems?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BD387A-D416-164B-8C7E-FA8AF83A97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7708" y="2215697"/>
            <a:ext cx="8228012" cy="3469251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Stage input data on high capacity storage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Distribute data across multiple machines interconnected by a high speed network</a:t>
            </a:r>
          </a:p>
          <a:p>
            <a:pPr>
              <a:buFont typeface="+mj-lt"/>
              <a:buAutoNum type="arabicPeriod"/>
            </a:pPr>
            <a:r>
              <a:rPr lang="en-US" sz="2400" b="1" dirty="0"/>
              <a:t>Perform computation on the input data while communicating with other processes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Write the output to stable storage for analysis (sometimes by another distributed program!)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4B9D-2FA5-1043-8A34-3976DA7B6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43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C8C8D-6C89-9A42-B29D-EDB76D43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A5B012-195A-0A4D-9B0F-6F79D929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8535987" cy="115824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Why Can’t I Program This Like Before?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7A17F-4371-B040-828F-B1906DECFF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5613" y="1717393"/>
            <a:ext cx="8228012" cy="456776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Previously, we were using a shared memory model (</a:t>
            </a:r>
            <a:r>
              <a:rPr lang="en-US" dirty="0" err="1"/>
              <a:t>pThreads</a:t>
            </a:r>
            <a:r>
              <a:rPr lang="en-US" dirty="0"/>
              <a:t>, OpenMP)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memory is addressable.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some programming models that simulate this even with distributed memory (Parallel Global Address Space – PGAS).</a:t>
            </a:r>
          </a:p>
          <a:p>
            <a:r>
              <a:rPr lang="en-US" dirty="0"/>
              <a:t>Now we are thinking of machines as distinct nodes with their own local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local memory is accessible.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memory must be retrieved via passing messages.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50383-83A1-C347-ABE8-4D1828FF9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240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PD Theme Widescreen" id="{9DAA64BF-F6E2-4948-8B08-055494F68124}" vid="{1E1664C5-B13F-BE48-900D-6E77C0A83C9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58272</TotalTime>
  <Words>5359</Words>
  <Application>Microsoft Office PowerPoint</Application>
  <PresentationFormat>On-screen Show (4:3)</PresentationFormat>
  <Paragraphs>807</Paragraphs>
  <Slides>59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Arial</vt:lpstr>
      <vt:lpstr>Arial Unicode MS</vt:lpstr>
      <vt:lpstr>Calibri</vt:lpstr>
      <vt:lpstr>Calibri Light</vt:lpstr>
      <vt:lpstr>Cambria</vt:lpstr>
      <vt:lpstr>Courier New</vt:lpstr>
      <vt:lpstr>Intel Clear</vt:lpstr>
      <vt:lpstr>Intel Clear Light</vt:lpstr>
      <vt:lpstr>Intel Clear Pro</vt:lpstr>
      <vt:lpstr>Menlo</vt:lpstr>
      <vt:lpstr>Neo Sans Intel</vt:lpstr>
      <vt:lpstr>Wingdings</vt:lpstr>
      <vt:lpstr>Default Design</vt:lpstr>
      <vt:lpstr>1_Default Design</vt:lpstr>
      <vt:lpstr>Int_PPT Template_ClearPro_16x9</vt:lpstr>
      <vt:lpstr> Distributed-memory Programming using MPI</vt:lpstr>
      <vt:lpstr>Overview of lecture</vt:lpstr>
      <vt:lpstr>Shared and distributed memory</vt:lpstr>
      <vt:lpstr>PowerPoint Presentation</vt:lpstr>
      <vt:lpstr>Why build clusters?</vt:lpstr>
      <vt:lpstr>Top 500 List (Nov 2023)</vt:lpstr>
      <vt:lpstr>What applications need clusters?</vt:lpstr>
      <vt:lpstr>How Do I Solve Big Problems?</vt:lpstr>
      <vt:lpstr>Why Can’t I Program This Like Before?</vt:lpstr>
      <vt:lpstr>How Would I Have Done This Before MPI? </vt:lpstr>
      <vt:lpstr>What Does MPI Do for Me?</vt:lpstr>
      <vt:lpstr>How Do I Use MPI</vt:lpstr>
      <vt:lpstr>Key MPI concepts</vt:lpstr>
      <vt:lpstr>Process groups</vt:lpstr>
      <vt:lpstr>SPMD Execution Model</vt:lpstr>
      <vt:lpstr>Starting MPI Program</vt:lpstr>
      <vt:lpstr>Timing program execution</vt:lpstr>
      <vt:lpstr>Communication</vt:lpstr>
      <vt:lpstr>Point-to-point communication</vt:lpstr>
      <vt:lpstr>PowerPoint Presentation</vt:lpstr>
      <vt:lpstr>PowerPoint Presentation</vt:lpstr>
      <vt:lpstr>PowerPoint Presentation</vt:lpstr>
      <vt:lpstr>Collective communication (I)</vt:lpstr>
      <vt:lpstr>Collective communication (II)</vt:lpstr>
      <vt:lpstr>MPI communication calls</vt:lpstr>
      <vt:lpstr>Specifying data for communication</vt:lpstr>
      <vt:lpstr>Sending data</vt:lpstr>
      <vt:lpstr>Receiving data</vt:lpstr>
      <vt:lpstr>Send/receive example</vt:lpstr>
      <vt:lpstr>Barrier</vt:lpstr>
      <vt:lpstr>Broadcast</vt:lpstr>
      <vt:lpstr>MPI_Bcast example</vt:lpstr>
      <vt:lpstr>Reduction</vt:lpstr>
      <vt:lpstr>MPI_Reduce Example</vt:lpstr>
      <vt:lpstr>Example: average across processes</vt:lpstr>
      <vt:lpstr>Compute pi</vt:lpstr>
      <vt:lpstr>PowerPoint Presentation</vt:lpstr>
      <vt:lpstr>Computing with matrices</vt:lpstr>
      <vt:lpstr>Computing with 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MPI Groups, Communicators and Topologies</vt:lpstr>
      <vt:lpstr>Groups and communicators</vt:lpstr>
      <vt:lpstr>Groups and communicators</vt:lpstr>
      <vt:lpstr>Groups and communicators</vt:lpstr>
      <vt:lpstr>Typical usage</vt:lpstr>
      <vt:lpstr>PowerPoint Presentation</vt:lpstr>
      <vt:lpstr>PowerPoint Presentation</vt:lpstr>
      <vt:lpstr>General splitting of communicators</vt:lpstr>
      <vt:lpstr>Virtual topologies</vt:lpstr>
      <vt:lpstr>Routines</vt:lpstr>
      <vt:lpstr>PowerPoint Presentation</vt:lpstr>
      <vt:lpstr>Output</vt:lpstr>
      <vt:lpstr>Summary of lecture</vt:lpstr>
    </vt:vector>
  </TitlesOfParts>
  <Company>Department of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Shared Address Space Platforms</dc:title>
  <dc:creator>mkarahan</dc:creator>
  <cp:lastModifiedBy>Pingali, Keshav K</cp:lastModifiedBy>
  <cp:revision>613</cp:revision>
  <cp:lastPrinted>2020-03-29T20:47:25Z</cp:lastPrinted>
  <dcterms:created xsi:type="dcterms:W3CDTF">2005-06-07T14:16:49Z</dcterms:created>
  <dcterms:modified xsi:type="dcterms:W3CDTF">2024-11-21T19:07:00Z</dcterms:modified>
</cp:coreProperties>
</file>