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4" r:id="rId5"/>
    <p:sldId id="267" r:id="rId6"/>
    <p:sldId id="263" r:id="rId7"/>
    <p:sldId id="257" r:id="rId8"/>
    <p:sldId id="258" r:id="rId9"/>
    <p:sldId id="259" r:id="rId10"/>
    <p:sldId id="271" r:id="rId11"/>
    <p:sldId id="260" r:id="rId12"/>
    <p:sldId id="273" r:id="rId13"/>
    <p:sldId id="265" r:id="rId14"/>
    <p:sldId id="266" r:id="rId15"/>
    <p:sldId id="268" r:id="rId16"/>
    <p:sldId id="270" r:id="rId17"/>
    <p:sldId id="26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73375"/>
            <a:ext cx="7772400" cy="1470025"/>
          </a:xfr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478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004BA-9121-47F5-AB1C-2FC228633D76}" type="datetimeFigureOut">
              <a:rPr lang="en-US" smtClean="0"/>
              <a:t>9/18/2012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01CD6-E9D4-4815-8249-295253D75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204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004BA-9121-47F5-AB1C-2FC228633D76}" type="datetimeFigureOut">
              <a:rPr lang="en-US" smtClean="0"/>
              <a:t>9/18/2012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01CD6-E9D4-4815-8249-295253D75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426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u="sng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788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004BA-9121-47F5-AB1C-2FC228633D76}" type="datetimeFigureOut">
              <a:rPr lang="en-US" smtClean="0"/>
              <a:t>9/18/2012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01CD6-E9D4-4815-8249-295253D75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60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u="sng">
                <a:solidFill>
                  <a:srgbClr val="FF0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accent1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277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004BA-9121-47F5-AB1C-2FC228633D76}" type="datetimeFigureOut">
              <a:rPr lang="en-US" smtClean="0"/>
              <a:t>9/18/2012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01CD6-E9D4-4815-8249-295253D75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749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004BA-9121-47F5-AB1C-2FC228633D76}" type="datetimeFigureOut">
              <a:rPr lang="en-US" smtClean="0"/>
              <a:t>9/18/2012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01CD6-E9D4-4815-8249-295253D75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85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004BA-9121-47F5-AB1C-2FC228633D76}" type="datetimeFigureOut">
              <a:rPr lang="en-US" smtClean="0"/>
              <a:t>9/18/2012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01CD6-E9D4-4815-8249-295253D75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587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004BA-9121-47F5-AB1C-2FC228633D76}" type="datetimeFigureOut">
              <a:rPr lang="en-US" smtClean="0"/>
              <a:t>9/18/2012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01CD6-E9D4-4815-8249-295253D75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750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004BA-9121-47F5-AB1C-2FC228633D76}" type="datetimeFigureOut">
              <a:rPr lang="en-US" smtClean="0"/>
              <a:t>9/18/2012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01CD6-E9D4-4815-8249-295253D75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762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004BA-9121-47F5-AB1C-2FC228633D76}" type="datetimeFigureOut">
              <a:rPr lang="en-US" smtClean="0"/>
              <a:t>9/18/2012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01CD6-E9D4-4815-8249-295253D751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76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92375"/>
            <a:ext cx="7772400" cy="1470025"/>
          </a:xfrm>
        </p:spPr>
        <p:txBody>
          <a:bodyPr>
            <a:normAutofit/>
          </a:bodyPr>
          <a:lstStyle/>
          <a:p>
            <a:r>
              <a:rPr lang="en-US" sz="6000" dirty="0" smtClean="0"/>
              <a:t>Graph Algorithms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44709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-164872"/>
            <a:ext cx="8229600" cy="926872"/>
          </a:xfrm>
        </p:spPr>
        <p:txBody>
          <a:bodyPr/>
          <a:lstStyle/>
          <a:p>
            <a:r>
              <a:rPr lang="en-US" dirty="0" smtClean="0"/>
              <a:t>SSSP algorithms (</a:t>
            </a:r>
            <a:r>
              <a:rPr lang="en-US" dirty="0" smtClean="0"/>
              <a:t>II contd.)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0" y="990600"/>
            <a:ext cx="4636462" cy="5972968"/>
          </a:xfrm>
        </p:spPr>
        <p:txBody>
          <a:bodyPr>
            <a:normAutofit fontScale="70000" lnSpcReduction="20000"/>
          </a:bodyPr>
          <a:lstStyle/>
          <a:p>
            <a:r>
              <a:rPr lang="en-US" sz="2900" dirty="0" smtClean="0"/>
              <a:t>Need for s</a:t>
            </a:r>
            <a:r>
              <a:rPr lang="en-US" sz="2900" dirty="0" smtClean="0"/>
              <a:t>ynchronization at graph nodes</a:t>
            </a:r>
          </a:p>
          <a:p>
            <a:pPr lvl="1"/>
            <a:r>
              <a:rPr lang="en-US" sz="2500" dirty="0" smtClean="0"/>
              <a:t>Suppose nodes B and C are relaxed simultaneously</a:t>
            </a:r>
          </a:p>
          <a:p>
            <a:pPr lvl="1"/>
            <a:r>
              <a:rPr lang="en-US" sz="2500" dirty="0" smtClean="0"/>
              <a:t>Both relaxations may update value at D</a:t>
            </a:r>
          </a:p>
          <a:p>
            <a:pPr lvl="2"/>
            <a:r>
              <a:rPr lang="en-US" sz="2100" dirty="0" smtClean="0"/>
              <a:t>Value at D is infinity</a:t>
            </a:r>
          </a:p>
          <a:p>
            <a:pPr lvl="2"/>
            <a:r>
              <a:rPr lang="en-US" sz="2100" dirty="0" smtClean="0"/>
              <a:t>Relax-C operation reads this value and wants to update it to 3.</a:t>
            </a:r>
          </a:p>
          <a:p>
            <a:pPr lvl="2"/>
            <a:r>
              <a:rPr lang="en-US" sz="2100" dirty="0" smtClean="0"/>
              <a:t>At the same time, Relax-D operation reads D’s value and wants to update it to 12</a:t>
            </a:r>
          </a:p>
          <a:p>
            <a:pPr lvl="2"/>
            <a:r>
              <a:rPr lang="en-US" sz="2100" dirty="0" smtClean="0"/>
              <a:t>If the two updates are not sequenced properly, final value at D after both relaxations may be 12, which is incorrect</a:t>
            </a:r>
          </a:p>
          <a:p>
            <a:pPr lvl="1"/>
            <a:r>
              <a:rPr lang="en-US" sz="2500" dirty="0" smtClean="0"/>
              <a:t>One solution: ensure that the “read-modify-write” in edge relaxation is “atomic” – no other thread can read or write that location while the read-modify-write is happening</a:t>
            </a:r>
          </a:p>
          <a:p>
            <a:r>
              <a:rPr lang="en-US" sz="2900" dirty="0" smtClean="0"/>
              <a:t>Also n</a:t>
            </a:r>
            <a:r>
              <a:rPr lang="en-US" sz="2900" dirty="0" smtClean="0"/>
              <a:t>eed synchronization at node being relaxed to ensure its value is not changed by some other core when the node relaxation is going on</a:t>
            </a:r>
          </a:p>
        </p:txBody>
      </p:sp>
      <p:sp>
        <p:nvSpPr>
          <p:cNvPr id="44" name="Oval 43"/>
          <p:cNvSpPr/>
          <p:nvPr/>
        </p:nvSpPr>
        <p:spPr bwMode="auto">
          <a:xfrm>
            <a:off x="5031801" y="1850647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6426473" y="2218289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5318411" y="2998341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7220886" y="4663594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7604936" y="3139236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6452786" y="3463657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8373036" y="4937851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8795491" y="3809302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cxnSp>
        <p:nvCxnSpPr>
          <p:cNvPr id="53" name="Straight Connector 52"/>
          <p:cNvCxnSpPr>
            <a:endCxn id="45" idx="6"/>
          </p:cNvCxnSpPr>
          <p:nvPr/>
        </p:nvCxnSpPr>
        <p:spPr bwMode="auto">
          <a:xfrm>
            <a:off x="5147016" y="1965862"/>
            <a:ext cx="1509887" cy="36764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5" name="Straight Connector 54"/>
          <p:cNvCxnSpPr>
            <a:endCxn id="46" idx="0"/>
          </p:cNvCxnSpPr>
          <p:nvPr/>
        </p:nvCxnSpPr>
        <p:spPr bwMode="auto">
          <a:xfrm>
            <a:off x="5147016" y="1965862"/>
            <a:ext cx="286610" cy="103247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>
            <a:endCxn id="49" idx="0"/>
          </p:cNvCxnSpPr>
          <p:nvPr/>
        </p:nvCxnSpPr>
        <p:spPr bwMode="auto">
          <a:xfrm>
            <a:off x="6541688" y="2333504"/>
            <a:ext cx="26313" cy="113015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>
            <a:endCxn id="49" idx="6"/>
          </p:cNvCxnSpPr>
          <p:nvPr/>
        </p:nvCxnSpPr>
        <p:spPr bwMode="auto">
          <a:xfrm>
            <a:off x="5433626" y="3113556"/>
            <a:ext cx="1249590" cy="46531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>
            <a:stCxn id="49" idx="6"/>
            <a:endCxn id="48" idx="7"/>
          </p:cNvCxnSpPr>
          <p:nvPr/>
        </p:nvCxnSpPr>
        <p:spPr bwMode="auto">
          <a:xfrm flipV="1">
            <a:off x="6683216" y="3172982"/>
            <a:ext cx="1118404" cy="40589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/>
          <p:cNvCxnSpPr>
            <a:stCxn id="49" idx="4"/>
            <a:endCxn id="47" idx="0"/>
          </p:cNvCxnSpPr>
          <p:nvPr/>
        </p:nvCxnSpPr>
        <p:spPr bwMode="auto">
          <a:xfrm>
            <a:off x="6568001" y="3694087"/>
            <a:ext cx="768100" cy="96950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>
            <a:endCxn id="50" idx="0"/>
          </p:cNvCxnSpPr>
          <p:nvPr/>
        </p:nvCxnSpPr>
        <p:spPr bwMode="auto">
          <a:xfrm>
            <a:off x="7720152" y="3254451"/>
            <a:ext cx="768099" cy="1683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>
            <a:stCxn id="48" idx="6"/>
            <a:endCxn id="51" idx="6"/>
          </p:cNvCxnSpPr>
          <p:nvPr/>
        </p:nvCxnSpPr>
        <p:spPr bwMode="auto">
          <a:xfrm>
            <a:off x="7835366" y="3254451"/>
            <a:ext cx="1190555" cy="67006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>
            <a:stCxn id="47" idx="6"/>
            <a:endCxn id="50" idx="6"/>
          </p:cNvCxnSpPr>
          <p:nvPr/>
        </p:nvCxnSpPr>
        <p:spPr bwMode="auto">
          <a:xfrm>
            <a:off x="7451316" y="4778809"/>
            <a:ext cx="1152150" cy="27425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/>
          <p:cNvCxnSpPr>
            <a:endCxn id="50" idx="0"/>
          </p:cNvCxnSpPr>
          <p:nvPr/>
        </p:nvCxnSpPr>
        <p:spPr bwMode="auto">
          <a:xfrm flipH="1">
            <a:off x="8488251" y="3924517"/>
            <a:ext cx="422455" cy="101333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4954991" y="1505002"/>
            <a:ext cx="389850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6683216" y="2081077"/>
            <a:ext cx="389850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008367" y="3194822"/>
            <a:ext cx="407484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122112" y="3613529"/>
            <a:ext cx="407484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7643341" y="2810772"/>
            <a:ext cx="389850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7028861" y="4923047"/>
            <a:ext cx="37221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8757086" y="3425252"/>
            <a:ext cx="423514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464817" y="5230287"/>
            <a:ext cx="407484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031801" y="2482101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5723091" y="1812242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5723091" y="3348442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6491191" y="2691809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6644811" y="4154947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6913646" y="3079607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824823" y="4035984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8373036" y="3200400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7643341" y="4884642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8631328" y="4346972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91" name="Oval 90"/>
          <p:cNvSpPr/>
          <p:nvPr/>
        </p:nvSpPr>
        <p:spPr bwMode="auto">
          <a:xfrm>
            <a:off x="5557754" y="5539401"/>
            <a:ext cx="1778347" cy="923594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29596" y="5810110"/>
            <a:ext cx="389850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22112" y="6078945"/>
            <a:ext cx="407484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753482" y="1812242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/>
              <a:t>0</a:t>
            </a:r>
          </a:p>
        </p:txBody>
      </p:sp>
      <p:sp>
        <p:nvSpPr>
          <p:cNvPr id="56" name="Oval 55"/>
          <p:cNvSpPr/>
          <p:nvPr/>
        </p:nvSpPr>
        <p:spPr bwMode="auto">
          <a:xfrm>
            <a:off x="5341615" y="2998341"/>
            <a:ext cx="230430" cy="23043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60" name="Oval 59"/>
          <p:cNvSpPr/>
          <p:nvPr/>
        </p:nvSpPr>
        <p:spPr bwMode="auto">
          <a:xfrm>
            <a:off x="6417778" y="2200040"/>
            <a:ext cx="230430" cy="23043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30185" y="6270970"/>
            <a:ext cx="646331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3300"/>
                </a:solidFill>
              </a:rPr>
              <a:t>Set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54991" y="20574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0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76556" y="1905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5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87989" y="324981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2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649518" y="3352800"/>
            <a:ext cx="513282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∞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7772400" y="2817269"/>
            <a:ext cx="513282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∞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8229600" y="3579269"/>
            <a:ext cx="513282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∞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8229600" y="4950869"/>
            <a:ext cx="513282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∞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6725718" y="4581415"/>
            <a:ext cx="513282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∞</a:t>
            </a:r>
          </a:p>
        </p:txBody>
      </p:sp>
    </p:spTree>
    <p:extLst>
      <p:ext uri="{BB962C8B-B14F-4D97-AF65-F5344CB8AC3E}">
        <p14:creationId xmlns:p14="http://schemas.microsoft.com/office/powerpoint/2010/main" val="270543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7765"/>
            <a:ext cx="8229600" cy="1143000"/>
          </a:xfrm>
        </p:spPr>
        <p:txBody>
          <a:bodyPr/>
          <a:lstStyle/>
          <a:p>
            <a:r>
              <a:rPr lang="en-US" dirty="0" smtClean="0"/>
              <a:t>SSSP algorithms (III)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6484" y="1219200"/>
            <a:ext cx="4453921" cy="5255658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Bellman-Ford (1957):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terate </a:t>
            </a:r>
            <a:r>
              <a:rPr lang="en-US" dirty="0"/>
              <a:t>over all edges of graph in any order, relaxing each edge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o </a:t>
            </a:r>
            <a:r>
              <a:rPr lang="en-US" dirty="0"/>
              <a:t>this |V| times</a:t>
            </a:r>
          </a:p>
          <a:p>
            <a:pPr lvl="1"/>
            <a:r>
              <a:rPr lang="en-US" dirty="0"/>
              <a:t>O(|E|*|V|)</a:t>
            </a:r>
          </a:p>
          <a:p>
            <a:r>
              <a:rPr lang="en-US" dirty="0"/>
              <a:t>P</a:t>
            </a:r>
            <a:r>
              <a:rPr lang="en-US" dirty="0" smtClean="0"/>
              <a:t>arallelization </a:t>
            </a:r>
            <a:endParaRPr lang="en-US" dirty="0" smtClean="0"/>
          </a:p>
          <a:p>
            <a:pPr lvl="1"/>
            <a:r>
              <a:rPr lang="en-US" dirty="0"/>
              <a:t>I</a:t>
            </a:r>
            <a:r>
              <a:rPr lang="en-US" dirty="0" smtClean="0"/>
              <a:t>terate </a:t>
            </a:r>
            <a:r>
              <a:rPr lang="en-US" dirty="0" smtClean="0"/>
              <a:t>over </a:t>
            </a:r>
            <a:r>
              <a:rPr lang="en-US" dirty="0" smtClean="0">
                <a:solidFill>
                  <a:srgbClr val="FF0000"/>
                </a:solidFill>
              </a:rPr>
              <a:t>set</a:t>
            </a:r>
            <a:r>
              <a:rPr lang="en-US" dirty="0" smtClean="0"/>
              <a:t> of </a:t>
            </a:r>
            <a:r>
              <a:rPr lang="en-US" dirty="0" smtClean="0"/>
              <a:t>edges</a:t>
            </a:r>
            <a:endParaRPr lang="en-US" dirty="0" smtClean="0"/>
          </a:p>
          <a:p>
            <a:pPr lvl="1"/>
            <a:r>
              <a:rPr lang="en-US" dirty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nspector-executor</a:t>
            </a:r>
            <a:r>
              <a:rPr lang="en-US" dirty="0" smtClean="0"/>
              <a:t>: </a:t>
            </a:r>
            <a:r>
              <a:rPr lang="en-US" dirty="0" smtClean="0"/>
              <a:t> u</a:t>
            </a:r>
            <a:r>
              <a:rPr lang="en-US" dirty="0" smtClean="0"/>
              <a:t>se </a:t>
            </a:r>
            <a:r>
              <a:rPr lang="en-US" dirty="0" smtClean="0">
                <a:solidFill>
                  <a:srgbClr val="FF0000"/>
                </a:solidFill>
              </a:rPr>
              <a:t>graph matching </a:t>
            </a:r>
            <a:r>
              <a:rPr lang="en-US" dirty="0" smtClean="0"/>
              <a:t>to </a:t>
            </a:r>
            <a:r>
              <a:rPr lang="en-US" dirty="0" smtClean="0"/>
              <a:t>generate a conflict-free schedule of edge relaxations after input graph is given</a:t>
            </a:r>
          </a:p>
          <a:p>
            <a:pPr lvl="1"/>
            <a:r>
              <a:rPr lang="en-US" dirty="0" smtClean="0"/>
              <a:t>Edges in a matching do not have nodes in common so they can be relaxed without synchronization</a:t>
            </a:r>
          </a:p>
          <a:p>
            <a:pPr lvl="1"/>
            <a:r>
              <a:rPr lang="en-US" dirty="0" smtClean="0"/>
              <a:t>Barrier synchronization between successive stages in schedule</a:t>
            </a:r>
            <a:endParaRPr lang="en-US" dirty="0" smtClean="0"/>
          </a:p>
        </p:txBody>
      </p:sp>
      <p:sp>
        <p:nvSpPr>
          <p:cNvPr id="7" name="Oval 6"/>
          <p:cNvSpPr/>
          <p:nvPr/>
        </p:nvSpPr>
        <p:spPr bwMode="auto">
          <a:xfrm>
            <a:off x="7182481" y="4254415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7566531" y="2667000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6414381" y="3025455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8334631" y="4499649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8757086" y="3371100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cxnSp>
        <p:nvCxnSpPr>
          <p:cNvPr id="12" name="Straight Connector 11"/>
          <p:cNvCxnSpPr>
            <a:endCxn id="5" idx="6"/>
          </p:cNvCxnSpPr>
          <p:nvPr/>
        </p:nvCxnSpPr>
        <p:spPr bwMode="auto">
          <a:xfrm>
            <a:off x="5108611" y="1527660"/>
            <a:ext cx="1509887" cy="36764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" name="Straight Connector 12"/>
          <p:cNvCxnSpPr>
            <a:endCxn id="6" idx="0"/>
          </p:cNvCxnSpPr>
          <p:nvPr/>
        </p:nvCxnSpPr>
        <p:spPr bwMode="auto">
          <a:xfrm>
            <a:off x="5108611" y="1527660"/>
            <a:ext cx="286610" cy="103247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>
            <a:endCxn id="9" idx="0"/>
          </p:cNvCxnSpPr>
          <p:nvPr/>
        </p:nvCxnSpPr>
        <p:spPr bwMode="auto">
          <a:xfrm>
            <a:off x="6503283" y="1895302"/>
            <a:ext cx="26313" cy="113015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9" idx="6"/>
            <a:endCxn id="8" idx="3"/>
          </p:cNvCxnSpPr>
          <p:nvPr/>
        </p:nvCxnSpPr>
        <p:spPr bwMode="auto">
          <a:xfrm flipV="1">
            <a:off x="6644811" y="2863684"/>
            <a:ext cx="955466" cy="27698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9" idx="4"/>
            <a:endCxn id="7" idx="0"/>
          </p:cNvCxnSpPr>
          <p:nvPr/>
        </p:nvCxnSpPr>
        <p:spPr bwMode="auto">
          <a:xfrm>
            <a:off x="6529596" y="3255885"/>
            <a:ext cx="768100" cy="9985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>
            <a:stCxn id="8" idx="6"/>
            <a:endCxn id="11" idx="2"/>
          </p:cNvCxnSpPr>
          <p:nvPr/>
        </p:nvCxnSpPr>
        <p:spPr bwMode="auto">
          <a:xfrm>
            <a:off x="7796961" y="2782215"/>
            <a:ext cx="960125" cy="7041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7" idx="6"/>
            <a:endCxn id="10" idx="2"/>
          </p:cNvCxnSpPr>
          <p:nvPr/>
        </p:nvCxnSpPr>
        <p:spPr bwMode="auto">
          <a:xfrm>
            <a:off x="7412911" y="4369630"/>
            <a:ext cx="921720" cy="24523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>
            <a:stCxn id="11" idx="4"/>
            <a:endCxn id="10" idx="0"/>
          </p:cNvCxnSpPr>
          <p:nvPr/>
        </p:nvCxnSpPr>
        <p:spPr bwMode="auto">
          <a:xfrm flipH="1">
            <a:off x="8449846" y="3601530"/>
            <a:ext cx="422455" cy="89811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4916586" y="1066800"/>
            <a:ext cx="389850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644811" y="1642875"/>
            <a:ext cx="389850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969962" y="2756620"/>
            <a:ext cx="407484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604936" y="2372570"/>
            <a:ext cx="389850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990456" y="4484845"/>
            <a:ext cx="37221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235446" y="4800600"/>
            <a:ext cx="407484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993396" y="2043899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684686" y="1374040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684686" y="2910240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452786" y="2253607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606406" y="3716745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875241" y="2641405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786418" y="3597782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334631" y="2908012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604936" y="4446440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592923" y="3908770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762966" y="1569813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/>
              <a:t>0</a:t>
            </a:r>
          </a:p>
        </p:txBody>
      </p:sp>
      <p:sp>
        <p:nvSpPr>
          <p:cNvPr id="45" name="Oval 44"/>
          <p:cNvSpPr/>
          <p:nvPr/>
        </p:nvSpPr>
        <p:spPr bwMode="auto">
          <a:xfrm>
            <a:off x="4993396" y="1412445"/>
            <a:ext cx="230430" cy="23043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4993396" y="1412445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81335" y="2990798"/>
            <a:ext cx="423514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334476" y="5273103"/>
            <a:ext cx="25903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1. {(A,B),(C,D),(E,H)},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2. {(A,C),(B,D),(E,G),(F,H)},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3. {(D,E),(G,H)}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4. {(D,F)}</a:t>
            </a:r>
            <a:endParaRPr lang="en-US" dirty="0" smtClean="0">
              <a:solidFill>
                <a:srgbClr val="FFC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456035" y="4979971"/>
            <a:ext cx="2240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Conflict-free schedule</a:t>
            </a:r>
            <a:endParaRPr lang="en-US" dirty="0" smtClean="0"/>
          </a:p>
        </p:txBody>
      </p:sp>
      <p:sp>
        <p:nvSpPr>
          <p:cNvPr id="42" name="Freeform 41"/>
          <p:cNvSpPr/>
          <p:nvPr/>
        </p:nvSpPr>
        <p:spPr>
          <a:xfrm>
            <a:off x="5149356" y="4800600"/>
            <a:ext cx="212353" cy="1770475"/>
          </a:xfrm>
          <a:custGeom>
            <a:avLst/>
            <a:gdLst>
              <a:gd name="connsiteX0" fmla="*/ 212353 w 212353"/>
              <a:gd name="connsiteY0" fmla="*/ 1504667 h 1770475"/>
              <a:gd name="connsiteX1" fmla="*/ 73808 w 212353"/>
              <a:gd name="connsiteY1" fmla="*/ 1657067 h 1770475"/>
              <a:gd name="connsiteX2" fmla="*/ 4535 w 212353"/>
              <a:gd name="connsiteY2" fmla="*/ 36085 h 1770475"/>
              <a:gd name="connsiteX3" fmla="*/ 198499 w 212353"/>
              <a:gd name="connsiteY3" fmla="*/ 493285 h 1770475"/>
              <a:gd name="connsiteX4" fmla="*/ 198499 w 212353"/>
              <a:gd name="connsiteY4" fmla="*/ 493285 h 1770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353" h="1770475">
                <a:moveTo>
                  <a:pt x="212353" y="1504667"/>
                </a:moveTo>
                <a:cubicBezTo>
                  <a:pt x="160398" y="1703249"/>
                  <a:pt x="108444" y="1901831"/>
                  <a:pt x="73808" y="1657067"/>
                </a:cubicBezTo>
                <a:cubicBezTo>
                  <a:pt x="39172" y="1412303"/>
                  <a:pt x="-16247" y="230049"/>
                  <a:pt x="4535" y="36085"/>
                </a:cubicBezTo>
                <a:cubicBezTo>
                  <a:pt x="25317" y="-157879"/>
                  <a:pt x="198499" y="493285"/>
                  <a:pt x="198499" y="493285"/>
                </a:cubicBezTo>
                <a:lnTo>
                  <a:pt x="198499" y="493285"/>
                </a:lnTo>
              </a:path>
            </a:pathLst>
          </a:cu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 bwMode="auto">
          <a:xfrm>
            <a:off x="6388068" y="1780087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5280006" y="2560139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cxnSp>
        <p:nvCxnSpPr>
          <p:cNvPr id="15" name="Straight Connector 14"/>
          <p:cNvCxnSpPr>
            <a:stCxn id="6" idx="5"/>
            <a:endCxn id="9" idx="1"/>
          </p:cNvCxnSpPr>
          <p:nvPr/>
        </p:nvCxnSpPr>
        <p:spPr bwMode="auto">
          <a:xfrm>
            <a:off x="5476690" y="2756823"/>
            <a:ext cx="971437" cy="30237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6083707" y="3175327"/>
            <a:ext cx="407484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D</a:t>
            </a:r>
          </a:p>
        </p:txBody>
      </p:sp>
      <p:cxnSp>
        <p:nvCxnSpPr>
          <p:cNvPr id="18" name="Straight Connector 17"/>
          <p:cNvCxnSpPr>
            <a:stCxn id="8" idx="5"/>
          </p:cNvCxnSpPr>
          <p:nvPr/>
        </p:nvCxnSpPr>
        <p:spPr bwMode="auto">
          <a:xfrm>
            <a:off x="7763215" y="2863684"/>
            <a:ext cx="686631" cy="163596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55566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r>
              <a:rPr lang="en-US" dirty="0" smtClean="0"/>
              <a:t>Matching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6484" y="914401"/>
            <a:ext cx="4453921" cy="5867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Given a graph G = (V,E), a matching is a subset of edges such that no edges in the subset have a node in common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eg</a:t>
            </a:r>
            <a:r>
              <a:rPr lang="en-US" dirty="0" smtClean="0"/>
              <a:t>) {(A,B),(C,D),(E,H)}</a:t>
            </a:r>
          </a:p>
          <a:p>
            <a:pPr lvl="1"/>
            <a:r>
              <a:rPr lang="en-US" dirty="0" smtClean="0"/>
              <a:t>Not a matching: {(A,B),(A,C)}</a:t>
            </a:r>
          </a:p>
          <a:p>
            <a:r>
              <a:rPr lang="en-US" dirty="0" smtClean="0"/>
              <a:t>Maximal matching: a matching to which </a:t>
            </a:r>
            <a:r>
              <a:rPr lang="en-US" dirty="0" smtClean="0"/>
              <a:t>no new </a:t>
            </a:r>
            <a:r>
              <a:rPr lang="en-US" dirty="0" smtClean="0"/>
              <a:t>edge can be added without destroying matching property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eg</a:t>
            </a:r>
            <a:r>
              <a:rPr lang="en-US" dirty="0" smtClean="0"/>
              <a:t>) {(A,B),(C,D),(E,H)}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eg</a:t>
            </a:r>
            <a:r>
              <a:rPr lang="en-US" dirty="0" smtClean="0"/>
              <a:t>) {(A,C),(B,D)(E,G),(F,H)}</a:t>
            </a:r>
          </a:p>
          <a:p>
            <a:pPr lvl="1"/>
            <a:r>
              <a:rPr lang="en-US" dirty="0" smtClean="0"/>
              <a:t>Can be computed in O(|E|) time using a simple greedy algorithm</a:t>
            </a:r>
            <a:endParaRPr lang="en-US" dirty="0" smtClean="0"/>
          </a:p>
          <a:p>
            <a:r>
              <a:rPr lang="en-US" dirty="0" smtClean="0"/>
              <a:t>Maximum matching:  matching that contains the largest number of edges</a:t>
            </a:r>
          </a:p>
          <a:p>
            <a:pPr lvl="1"/>
            <a:r>
              <a:rPr lang="en-US" dirty="0" smtClean="0"/>
              <a:t>(</a:t>
            </a:r>
            <a:r>
              <a:rPr lang="en-US" dirty="0" err="1" smtClean="0"/>
              <a:t>eg</a:t>
            </a:r>
            <a:r>
              <a:rPr lang="en-US" dirty="0" smtClean="0"/>
              <a:t>) </a:t>
            </a:r>
            <a:r>
              <a:rPr lang="en-US" dirty="0"/>
              <a:t>{(A,C),(B,D)(E,G),(F,H</a:t>
            </a:r>
            <a:r>
              <a:rPr lang="en-US" dirty="0" smtClean="0"/>
              <a:t>)}</a:t>
            </a:r>
          </a:p>
          <a:p>
            <a:pPr lvl="1"/>
            <a:r>
              <a:rPr lang="en-US" dirty="0" smtClean="0"/>
              <a:t>Can be computed in time O(</a:t>
            </a:r>
            <a:r>
              <a:rPr lang="en-US" dirty="0" err="1" smtClean="0"/>
              <a:t>sqrt</a:t>
            </a:r>
            <a:r>
              <a:rPr lang="en-US" dirty="0" smtClean="0"/>
              <a:t>(|V|)|E|) 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5" name="Oval 4"/>
          <p:cNvSpPr/>
          <p:nvPr/>
        </p:nvSpPr>
        <p:spPr bwMode="auto">
          <a:xfrm>
            <a:off x="6388068" y="1780087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5280006" y="2560139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7182481" y="4254415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7566531" y="2701034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6414381" y="3025455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8334631" y="4499649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8757086" y="3371100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cxnSp>
        <p:nvCxnSpPr>
          <p:cNvPr id="12" name="Straight Connector 11"/>
          <p:cNvCxnSpPr>
            <a:endCxn id="5" idx="2"/>
          </p:cNvCxnSpPr>
          <p:nvPr/>
        </p:nvCxnSpPr>
        <p:spPr bwMode="auto">
          <a:xfrm>
            <a:off x="5108611" y="1527660"/>
            <a:ext cx="1279457" cy="36764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endCxn id="6" idx="0"/>
          </p:cNvCxnSpPr>
          <p:nvPr/>
        </p:nvCxnSpPr>
        <p:spPr bwMode="auto">
          <a:xfrm>
            <a:off x="5108611" y="1527660"/>
            <a:ext cx="286610" cy="103247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>
            <a:stCxn id="5" idx="4"/>
            <a:endCxn id="9" idx="0"/>
          </p:cNvCxnSpPr>
          <p:nvPr/>
        </p:nvCxnSpPr>
        <p:spPr bwMode="auto">
          <a:xfrm>
            <a:off x="6503283" y="2010517"/>
            <a:ext cx="26313" cy="101493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stCxn id="6" idx="5"/>
            <a:endCxn id="9" idx="2"/>
          </p:cNvCxnSpPr>
          <p:nvPr/>
        </p:nvCxnSpPr>
        <p:spPr bwMode="auto">
          <a:xfrm>
            <a:off x="5476690" y="2756823"/>
            <a:ext cx="937691" cy="38384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>
            <a:stCxn id="9" idx="6"/>
            <a:endCxn id="8" idx="3"/>
          </p:cNvCxnSpPr>
          <p:nvPr/>
        </p:nvCxnSpPr>
        <p:spPr bwMode="auto">
          <a:xfrm flipV="1">
            <a:off x="6644811" y="2897718"/>
            <a:ext cx="955466" cy="24295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9" idx="4"/>
            <a:endCxn id="7" idx="0"/>
          </p:cNvCxnSpPr>
          <p:nvPr/>
        </p:nvCxnSpPr>
        <p:spPr bwMode="auto">
          <a:xfrm>
            <a:off x="6529596" y="3255885"/>
            <a:ext cx="768100" cy="9985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8" idx="4"/>
            <a:endCxn id="10" idx="0"/>
          </p:cNvCxnSpPr>
          <p:nvPr/>
        </p:nvCxnSpPr>
        <p:spPr bwMode="auto">
          <a:xfrm>
            <a:off x="7681746" y="2931464"/>
            <a:ext cx="768100" cy="156818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>
            <a:stCxn id="8" idx="6"/>
            <a:endCxn id="11" idx="1"/>
          </p:cNvCxnSpPr>
          <p:nvPr/>
        </p:nvCxnSpPr>
        <p:spPr bwMode="auto">
          <a:xfrm>
            <a:off x="7796961" y="2816249"/>
            <a:ext cx="993871" cy="58859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7" idx="6"/>
            <a:endCxn id="10" idx="2"/>
          </p:cNvCxnSpPr>
          <p:nvPr/>
        </p:nvCxnSpPr>
        <p:spPr bwMode="auto">
          <a:xfrm>
            <a:off x="7412911" y="4369630"/>
            <a:ext cx="921720" cy="24523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>
            <a:stCxn id="11" idx="4"/>
            <a:endCxn id="10" idx="0"/>
          </p:cNvCxnSpPr>
          <p:nvPr/>
        </p:nvCxnSpPr>
        <p:spPr bwMode="auto">
          <a:xfrm flipH="1">
            <a:off x="8449846" y="3601530"/>
            <a:ext cx="422455" cy="89811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4916586" y="1066800"/>
            <a:ext cx="389850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644811" y="1642875"/>
            <a:ext cx="389850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969962" y="2756620"/>
            <a:ext cx="407484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083707" y="3175327"/>
            <a:ext cx="407484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604936" y="2372570"/>
            <a:ext cx="389850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990456" y="4484845"/>
            <a:ext cx="37221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235446" y="4800600"/>
            <a:ext cx="407484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993396" y="2043899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5684686" y="1374040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684686" y="2910240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452786" y="2253607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606406" y="3716745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875241" y="2641405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786418" y="3597782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208873" y="2701034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604936" y="4446440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592923" y="3908770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762966" y="1569813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/>
              <a:t>0</a:t>
            </a:r>
          </a:p>
        </p:txBody>
      </p:sp>
      <p:sp>
        <p:nvSpPr>
          <p:cNvPr id="45" name="Oval 44"/>
          <p:cNvSpPr/>
          <p:nvPr/>
        </p:nvSpPr>
        <p:spPr bwMode="auto">
          <a:xfrm>
            <a:off x="4993396" y="1412445"/>
            <a:ext cx="230430" cy="23043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4993396" y="1412445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681335" y="2990798"/>
            <a:ext cx="423514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334476" y="5273103"/>
            <a:ext cx="25903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1. {(A,B),(C,D),(E,H)},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2. {(A,C),(B,D),(E,G),(F,H)},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3. {(D,E),(G,H)}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4. {(D,F)}</a:t>
            </a:r>
            <a:endParaRPr lang="en-US" dirty="0" smtClean="0">
              <a:solidFill>
                <a:srgbClr val="FFC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456035" y="4979971"/>
            <a:ext cx="2240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Conflict-free schedule</a:t>
            </a:r>
            <a:endParaRPr lang="en-US" dirty="0" smtClean="0"/>
          </a:p>
        </p:txBody>
      </p:sp>
      <p:sp>
        <p:nvSpPr>
          <p:cNvPr id="42" name="Freeform 41"/>
          <p:cNvSpPr/>
          <p:nvPr/>
        </p:nvSpPr>
        <p:spPr>
          <a:xfrm>
            <a:off x="5149356" y="4800600"/>
            <a:ext cx="212353" cy="1770475"/>
          </a:xfrm>
          <a:custGeom>
            <a:avLst/>
            <a:gdLst>
              <a:gd name="connsiteX0" fmla="*/ 212353 w 212353"/>
              <a:gd name="connsiteY0" fmla="*/ 1504667 h 1770475"/>
              <a:gd name="connsiteX1" fmla="*/ 73808 w 212353"/>
              <a:gd name="connsiteY1" fmla="*/ 1657067 h 1770475"/>
              <a:gd name="connsiteX2" fmla="*/ 4535 w 212353"/>
              <a:gd name="connsiteY2" fmla="*/ 36085 h 1770475"/>
              <a:gd name="connsiteX3" fmla="*/ 198499 w 212353"/>
              <a:gd name="connsiteY3" fmla="*/ 493285 h 1770475"/>
              <a:gd name="connsiteX4" fmla="*/ 198499 w 212353"/>
              <a:gd name="connsiteY4" fmla="*/ 493285 h 1770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12353" h="1770475">
                <a:moveTo>
                  <a:pt x="212353" y="1504667"/>
                </a:moveTo>
                <a:cubicBezTo>
                  <a:pt x="160398" y="1703249"/>
                  <a:pt x="108444" y="1901831"/>
                  <a:pt x="73808" y="1657067"/>
                </a:cubicBezTo>
                <a:cubicBezTo>
                  <a:pt x="39172" y="1412303"/>
                  <a:pt x="-16247" y="230049"/>
                  <a:pt x="4535" y="36085"/>
                </a:cubicBezTo>
                <a:cubicBezTo>
                  <a:pt x="25317" y="-157879"/>
                  <a:pt x="198499" y="493285"/>
                  <a:pt x="198499" y="493285"/>
                </a:cubicBezTo>
                <a:lnTo>
                  <a:pt x="198499" y="493285"/>
                </a:lnTo>
              </a:path>
            </a:pathLst>
          </a:cu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33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-27450"/>
            <a:ext cx="8229600" cy="926872"/>
          </a:xfrm>
        </p:spPr>
        <p:txBody>
          <a:bodyPr/>
          <a:lstStyle/>
          <a:p>
            <a:r>
              <a:rPr lang="en-US" dirty="0" smtClean="0"/>
              <a:t>SSSP algorithms (</a:t>
            </a:r>
            <a:r>
              <a:rPr lang="en-US" dirty="0" smtClean="0"/>
              <a:t>IV)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17020" y="1066800"/>
            <a:ext cx="4636462" cy="544321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Delta-stepping (1998)</a:t>
            </a:r>
          </a:p>
          <a:p>
            <a:pPr lvl="1"/>
            <a:r>
              <a:rPr lang="en-US" dirty="0"/>
              <a:t>v</a:t>
            </a:r>
            <a:r>
              <a:rPr lang="en-US" dirty="0" smtClean="0"/>
              <a:t>ariation of chaotic relaxation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ctive nodes currently closer to source are more likely to be chosen for processing from </a:t>
            </a:r>
            <a:r>
              <a:rPr lang="en-US" dirty="0" smtClean="0"/>
              <a:t>set</a:t>
            </a:r>
          </a:p>
          <a:p>
            <a:r>
              <a:rPr lang="en-US" dirty="0" smtClean="0"/>
              <a:t>Work-set/</a:t>
            </a:r>
            <a:r>
              <a:rPr lang="en-US" dirty="0" err="1" smtClean="0"/>
              <a:t>multiset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Parameter: </a:t>
            </a:r>
            <a:r>
              <a:rPr lang="en-US" dirty="0" smtClean="0">
                <a:latin typeface="Symbol" pitchFamily="18" charset="2"/>
              </a:rPr>
              <a:t>D</a:t>
            </a:r>
          </a:p>
          <a:p>
            <a:pPr lvl="1"/>
            <a:r>
              <a:rPr lang="en-US" dirty="0" smtClean="0"/>
              <a:t>Sequence of sets</a:t>
            </a:r>
          </a:p>
          <a:p>
            <a:pPr lvl="1"/>
            <a:r>
              <a:rPr lang="en-US" dirty="0" smtClean="0"/>
              <a:t>Nodes whose current distance is between </a:t>
            </a:r>
            <a:r>
              <a:rPr lang="en-US" dirty="0" err="1" smtClean="0"/>
              <a:t>n</a:t>
            </a:r>
            <a:r>
              <a:rPr lang="en-US" dirty="0" err="1" smtClean="0">
                <a:latin typeface="Symbol" pitchFamily="18" charset="2"/>
              </a:rPr>
              <a:t>D</a:t>
            </a:r>
            <a:r>
              <a:rPr lang="en-US" dirty="0" smtClean="0"/>
              <a:t> and (n+1)</a:t>
            </a:r>
            <a:r>
              <a:rPr lang="en-US" dirty="0" smtClean="0">
                <a:latin typeface="Symbol" pitchFamily="18" charset="2"/>
              </a:rPr>
              <a:t>D</a:t>
            </a:r>
            <a:r>
              <a:rPr lang="en-US" dirty="0" smtClean="0"/>
              <a:t> are put in the n</a:t>
            </a:r>
            <a:r>
              <a:rPr lang="en-US" baseline="30000" dirty="0" smtClean="0"/>
              <a:t>th</a:t>
            </a:r>
            <a:r>
              <a:rPr lang="en-US" dirty="0" smtClean="0"/>
              <a:t> set</a:t>
            </a:r>
          </a:p>
          <a:p>
            <a:pPr lvl="1"/>
            <a:r>
              <a:rPr lang="en-US" dirty="0" smtClean="0"/>
              <a:t>Nodes in each set are processed in parallel</a:t>
            </a:r>
          </a:p>
          <a:p>
            <a:pPr lvl="1"/>
            <a:r>
              <a:rPr lang="en-US" dirty="0" smtClean="0"/>
              <a:t>Nodes in set n are completed before processing of nodes in set (n+1) are started</a:t>
            </a:r>
          </a:p>
          <a:p>
            <a:r>
              <a:rPr lang="en-US" dirty="0" smtClean="0">
                <a:latin typeface="Symbol" pitchFamily="18" charset="2"/>
              </a:rPr>
              <a:t>D</a:t>
            </a:r>
            <a:r>
              <a:rPr lang="en-US" dirty="0" smtClean="0"/>
              <a:t> = 1: </a:t>
            </a:r>
            <a:r>
              <a:rPr lang="en-US" dirty="0" err="1" smtClean="0"/>
              <a:t>Dijkstra</a:t>
            </a:r>
            <a:endParaRPr lang="en-US" dirty="0" smtClean="0"/>
          </a:p>
          <a:p>
            <a:r>
              <a:rPr lang="en-US" dirty="0" smtClean="0">
                <a:latin typeface="Symbol" pitchFamily="18" charset="2"/>
              </a:rPr>
              <a:t>D</a:t>
            </a:r>
            <a:r>
              <a:rPr lang="en-US" dirty="0" smtClean="0"/>
              <a:t> =       : Chaotic relaxation</a:t>
            </a:r>
          </a:p>
          <a:p>
            <a:r>
              <a:rPr lang="en-US" dirty="0" smtClean="0"/>
              <a:t>Picking an optimal </a:t>
            </a:r>
            <a:r>
              <a:rPr lang="en-US" dirty="0" smtClean="0">
                <a:latin typeface="Symbol" pitchFamily="18" charset="2"/>
              </a:rPr>
              <a:t>D</a:t>
            </a:r>
            <a:r>
              <a:rPr lang="en-US" dirty="0" smtClean="0"/>
              <a:t> : </a:t>
            </a:r>
          </a:p>
          <a:p>
            <a:pPr lvl="1"/>
            <a:r>
              <a:rPr lang="en-US" dirty="0" smtClean="0"/>
              <a:t>depends on graph and machine</a:t>
            </a:r>
          </a:p>
          <a:p>
            <a:pPr lvl="1"/>
            <a:r>
              <a:rPr lang="en-US" dirty="0" smtClean="0"/>
              <a:t>Do experimentally</a:t>
            </a: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4" name="Oval 43"/>
          <p:cNvSpPr/>
          <p:nvPr/>
        </p:nvSpPr>
        <p:spPr bwMode="auto">
          <a:xfrm>
            <a:off x="5031801" y="1850647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6426473" y="2218289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5318411" y="2998341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7220886" y="4663594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7604936" y="3139236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6452786" y="3463657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8373036" y="4937851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8795491" y="3809302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cxnSp>
        <p:nvCxnSpPr>
          <p:cNvPr id="53" name="Straight Connector 52"/>
          <p:cNvCxnSpPr>
            <a:endCxn id="45" idx="6"/>
          </p:cNvCxnSpPr>
          <p:nvPr/>
        </p:nvCxnSpPr>
        <p:spPr bwMode="auto">
          <a:xfrm>
            <a:off x="5147016" y="1965862"/>
            <a:ext cx="1509887" cy="36764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5" name="Straight Connector 54"/>
          <p:cNvCxnSpPr>
            <a:endCxn id="46" idx="0"/>
          </p:cNvCxnSpPr>
          <p:nvPr/>
        </p:nvCxnSpPr>
        <p:spPr bwMode="auto">
          <a:xfrm>
            <a:off x="5147016" y="1965862"/>
            <a:ext cx="286610" cy="103247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>
            <a:endCxn id="49" idx="0"/>
          </p:cNvCxnSpPr>
          <p:nvPr/>
        </p:nvCxnSpPr>
        <p:spPr bwMode="auto">
          <a:xfrm>
            <a:off x="6541688" y="2333504"/>
            <a:ext cx="26313" cy="113015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>
            <a:endCxn id="49" idx="6"/>
          </p:cNvCxnSpPr>
          <p:nvPr/>
        </p:nvCxnSpPr>
        <p:spPr bwMode="auto">
          <a:xfrm>
            <a:off x="5433626" y="3113556"/>
            <a:ext cx="1249590" cy="46531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>
            <a:stCxn id="49" idx="6"/>
            <a:endCxn id="48" idx="7"/>
          </p:cNvCxnSpPr>
          <p:nvPr/>
        </p:nvCxnSpPr>
        <p:spPr bwMode="auto">
          <a:xfrm flipV="1">
            <a:off x="6683216" y="3172982"/>
            <a:ext cx="1118404" cy="40589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/>
          <p:cNvCxnSpPr>
            <a:stCxn id="49" idx="4"/>
            <a:endCxn id="47" idx="0"/>
          </p:cNvCxnSpPr>
          <p:nvPr/>
        </p:nvCxnSpPr>
        <p:spPr bwMode="auto">
          <a:xfrm>
            <a:off x="6568001" y="3694087"/>
            <a:ext cx="768100" cy="96950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>
            <a:endCxn id="50" idx="0"/>
          </p:cNvCxnSpPr>
          <p:nvPr/>
        </p:nvCxnSpPr>
        <p:spPr bwMode="auto">
          <a:xfrm>
            <a:off x="7720152" y="3254451"/>
            <a:ext cx="768099" cy="1683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>
            <a:stCxn id="48" idx="6"/>
            <a:endCxn id="51" idx="6"/>
          </p:cNvCxnSpPr>
          <p:nvPr/>
        </p:nvCxnSpPr>
        <p:spPr bwMode="auto">
          <a:xfrm>
            <a:off x="7835366" y="3254451"/>
            <a:ext cx="1190555" cy="67006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>
            <a:stCxn id="47" idx="6"/>
            <a:endCxn id="50" idx="6"/>
          </p:cNvCxnSpPr>
          <p:nvPr/>
        </p:nvCxnSpPr>
        <p:spPr bwMode="auto">
          <a:xfrm>
            <a:off x="7451316" y="4778809"/>
            <a:ext cx="1152150" cy="27425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/>
          <p:cNvCxnSpPr>
            <a:endCxn id="50" idx="0"/>
          </p:cNvCxnSpPr>
          <p:nvPr/>
        </p:nvCxnSpPr>
        <p:spPr bwMode="auto">
          <a:xfrm flipH="1">
            <a:off x="8488251" y="3924517"/>
            <a:ext cx="422455" cy="101333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4954991" y="1505002"/>
            <a:ext cx="389850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6683216" y="2081077"/>
            <a:ext cx="389850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008367" y="3194822"/>
            <a:ext cx="407484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122112" y="3613529"/>
            <a:ext cx="407484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7643341" y="2810772"/>
            <a:ext cx="389850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7028861" y="4923047"/>
            <a:ext cx="37221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8757086" y="3425252"/>
            <a:ext cx="423514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464817" y="5230287"/>
            <a:ext cx="407484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031801" y="2482101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5723091" y="1812242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5723091" y="3348442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6491191" y="2691809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6644811" y="4154947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6913646" y="3079607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824823" y="4035984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8373036" y="3346214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7643341" y="4884642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8631328" y="4346972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753482" y="1812242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/>
              <a:t>0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4191000" y="5943600"/>
            <a:ext cx="638682" cy="381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12" idx="3"/>
          </p:cNvCxnSpPr>
          <p:nvPr/>
        </p:nvCxnSpPr>
        <p:spPr>
          <a:xfrm>
            <a:off x="4829682" y="6134100"/>
            <a:ext cx="35618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ounded Rectangle 67"/>
          <p:cNvSpPr/>
          <p:nvPr/>
        </p:nvSpPr>
        <p:spPr>
          <a:xfrm>
            <a:off x="5177330" y="5943600"/>
            <a:ext cx="638682" cy="381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0" name="Straight Arrow Connector 69"/>
          <p:cNvCxnSpPr>
            <a:stCxn id="68" idx="3"/>
          </p:cNvCxnSpPr>
          <p:nvPr/>
        </p:nvCxnSpPr>
        <p:spPr>
          <a:xfrm>
            <a:off x="5816012" y="6134100"/>
            <a:ext cx="35618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ounded Rectangle 87"/>
          <p:cNvSpPr/>
          <p:nvPr/>
        </p:nvSpPr>
        <p:spPr>
          <a:xfrm>
            <a:off x="6172200" y="5943600"/>
            <a:ext cx="638682" cy="381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2" name="Straight Arrow Connector 91"/>
          <p:cNvCxnSpPr>
            <a:stCxn id="88" idx="3"/>
          </p:cNvCxnSpPr>
          <p:nvPr/>
        </p:nvCxnSpPr>
        <p:spPr>
          <a:xfrm>
            <a:off x="6810882" y="6134100"/>
            <a:ext cx="35618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ounded Rectangle 92"/>
          <p:cNvSpPr/>
          <p:nvPr/>
        </p:nvSpPr>
        <p:spPr>
          <a:xfrm>
            <a:off x="7158530" y="5943600"/>
            <a:ext cx="638682" cy="381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4" name="Straight Arrow Connector 93"/>
          <p:cNvCxnSpPr>
            <a:stCxn id="93" idx="3"/>
          </p:cNvCxnSpPr>
          <p:nvPr/>
        </p:nvCxnSpPr>
        <p:spPr>
          <a:xfrm>
            <a:off x="7797212" y="6134100"/>
            <a:ext cx="35618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243922" y="6248400"/>
            <a:ext cx="404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  <a:latin typeface="Symbol" pitchFamily="18" charset="2"/>
              </a:rPr>
              <a:t>D</a:t>
            </a:r>
            <a:endParaRPr lang="en-US" sz="2800" dirty="0" smtClean="0">
              <a:solidFill>
                <a:schemeClr val="accent1"/>
              </a:solidFill>
              <a:latin typeface="Symbol" pitchFamily="18" charset="2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4690886" y="6510010"/>
            <a:ext cx="1582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4085718" y="6510010"/>
            <a:ext cx="228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5335060" y="6248400"/>
            <a:ext cx="3037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  <a:latin typeface="Symbol" pitchFamily="18" charset="2"/>
              </a:rPr>
              <a:t>D</a:t>
            </a:r>
            <a:endParaRPr lang="en-US" sz="2800" dirty="0" smtClean="0">
              <a:solidFill>
                <a:schemeClr val="accent1"/>
              </a:solidFill>
              <a:latin typeface="Symbol" pitchFamily="18" charset="2"/>
            </a:endParaRPr>
          </a:p>
        </p:txBody>
      </p:sp>
      <p:cxnSp>
        <p:nvCxnSpPr>
          <p:cNvPr id="98" name="Straight Arrow Connector 97"/>
          <p:cNvCxnSpPr/>
          <p:nvPr/>
        </p:nvCxnSpPr>
        <p:spPr>
          <a:xfrm>
            <a:off x="5738278" y="6510010"/>
            <a:ext cx="1582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 flipH="1">
            <a:off x="5180228" y="6510010"/>
            <a:ext cx="228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6377522" y="6248400"/>
            <a:ext cx="4042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accent1"/>
                </a:solidFill>
                <a:latin typeface="Symbol" pitchFamily="18" charset="2"/>
              </a:rPr>
              <a:t>D</a:t>
            </a:r>
            <a:endParaRPr lang="en-US" sz="2800" dirty="0" smtClean="0">
              <a:solidFill>
                <a:schemeClr val="accent1"/>
              </a:solidFill>
              <a:latin typeface="Symbol" pitchFamily="18" charset="2"/>
            </a:endParaRPr>
          </a:p>
        </p:txBody>
      </p:sp>
      <p:cxnSp>
        <p:nvCxnSpPr>
          <p:cNvPr id="101" name="Straight Arrow Connector 100"/>
          <p:cNvCxnSpPr/>
          <p:nvPr/>
        </p:nvCxnSpPr>
        <p:spPr>
          <a:xfrm>
            <a:off x="6775996" y="6510010"/>
            <a:ext cx="1582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 flipH="1">
            <a:off x="6170828" y="6510010"/>
            <a:ext cx="228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734290" y="4856020"/>
            <a:ext cx="621091" cy="5875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 </a:t>
            </a:r>
            <a:r>
              <a:rPr lang="en-US" sz="3600" dirty="0" smtClean="0">
                <a:solidFill>
                  <a:schemeClr val="accent1"/>
                </a:solidFill>
              </a:rPr>
              <a:t>∞</a:t>
            </a:r>
            <a:endParaRPr lang="en-US" sz="3600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53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Abstraction of graph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Operator formulation</a:t>
            </a:r>
          </a:p>
          <a:p>
            <a:pPr lvl="1"/>
            <a:r>
              <a:rPr lang="en-US" dirty="0" smtClean="0">
                <a:solidFill>
                  <a:srgbClr val="00B0F0"/>
                </a:solidFill>
              </a:rPr>
              <a:t>Active elements</a:t>
            </a:r>
            <a:r>
              <a:rPr lang="en-US" dirty="0" smtClean="0"/>
              <a:t>: nodes or edges where there is work to be done</a:t>
            </a:r>
          </a:p>
          <a:p>
            <a:pPr lvl="1"/>
            <a:r>
              <a:rPr lang="en-US" dirty="0">
                <a:solidFill>
                  <a:srgbClr val="00B0F0"/>
                </a:solidFill>
              </a:rPr>
              <a:t>Operator</a:t>
            </a:r>
            <a:r>
              <a:rPr lang="en-US" dirty="0" smtClean="0"/>
              <a:t>: computation at active element</a:t>
            </a:r>
          </a:p>
          <a:p>
            <a:pPr lvl="2"/>
            <a:r>
              <a:rPr lang="en-US" dirty="0" smtClean="0"/>
              <a:t>Activity: application of operator to active element</a:t>
            </a:r>
          </a:p>
          <a:p>
            <a:pPr lvl="2"/>
            <a:r>
              <a:rPr lang="en-US" dirty="0"/>
              <a:t>Neighborhood</a:t>
            </a:r>
            <a:r>
              <a:rPr lang="en-US" dirty="0"/>
              <a:t>: </a:t>
            </a:r>
            <a:r>
              <a:rPr lang="en-US" dirty="0" smtClean="0"/>
              <a:t>graph elements read or written by activity</a:t>
            </a:r>
          </a:p>
          <a:p>
            <a:pPr lvl="1"/>
            <a:r>
              <a:rPr lang="en-US" dirty="0">
                <a:solidFill>
                  <a:srgbClr val="00B0F0"/>
                </a:solidFill>
              </a:rPr>
              <a:t>Ordering</a:t>
            </a:r>
            <a:r>
              <a:rPr lang="en-US" dirty="0" smtClean="0"/>
              <a:t>: order in which active elements must appear to have been processed</a:t>
            </a:r>
          </a:p>
          <a:p>
            <a:pPr lvl="2"/>
            <a:r>
              <a:rPr lang="en-US" dirty="0" smtClean="0"/>
              <a:t>Unordered algorithms: any order is fine (</a:t>
            </a:r>
            <a:r>
              <a:rPr lang="en-US" dirty="0" err="1" smtClean="0"/>
              <a:t>eg</a:t>
            </a:r>
            <a:r>
              <a:rPr lang="en-US" dirty="0" smtClean="0"/>
              <a:t>. </a:t>
            </a:r>
            <a:r>
              <a:rPr lang="en-US" dirty="0"/>
              <a:t>c</a:t>
            </a:r>
            <a:r>
              <a:rPr lang="en-US" dirty="0" smtClean="0"/>
              <a:t>haotic relaxation)</a:t>
            </a:r>
          </a:p>
          <a:p>
            <a:pPr lvl="2"/>
            <a:r>
              <a:rPr lang="en-US" dirty="0" smtClean="0"/>
              <a:t>Ordered algorithms: algorithm-specific order (</a:t>
            </a:r>
            <a:r>
              <a:rPr lang="en-US" dirty="0" err="1" smtClean="0"/>
              <a:t>eg</a:t>
            </a:r>
            <a:r>
              <a:rPr lang="en-US" dirty="0" smtClean="0"/>
              <a:t>. </a:t>
            </a:r>
            <a:r>
              <a:rPr lang="en-US" dirty="0" err="1" smtClean="0"/>
              <a:t>Dijkstra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6" name="Freeform 75"/>
          <p:cNvSpPr>
            <a:spLocks/>
          </p:cNvSpPr>
          <p:nvPr/>
        </p:nvSpPr>
        <p:spPr bwMode="auto">
          <a:xfrm>
            <a:off x="5951537" y="1885950"/>
            <a:ext cx="1112838" cy="1190625"/>
          </a:xfrm>
          <a:custGeom>
            <a:avLst/>
            <a:gdLst>
              <a:gd name="T0" fmla="*/ 2147483647 w 1685"/>
              <a:gd name="T1" fmla="*/ 2147483647 h 1120"/>
              <a:gd name="T2" fmla="*/ 2147483647 w 1685"/>
              <a:gd name="T3" fmla="*/ 2147483647 h 1120"/>
              <a:gd name="T4" fmla="*/ 2147483647 w 1685"/>
              <a:gd name="T5" fmla="*/ 2147483647 h 1120"/>
              <a:gd name="T6" fmla="*/ 2147483647 w 1685"/>
              <a:gd name="T7" fmla="*/ 2147483647 h 1120"/>
              <a:gd name="T8" fmla="*/ 2147483647 w 1685"/>
              <a:gd name="T9" fmla="*/ 2147483647 h 1120"/>
              <a:gd name="T10" fmla="*/ 2147483647 w 1685"/>
              <a:gd name="T11" fmla="*/ 2147483647 h 1120"/>
              <a:gd name="T12" fmla="*/ 2147483647 w 1685"/>
              <a:gd name="T13" fmla="*/ 2147483647 h 1120"/>
              <a:gd name="T14" fmla="*/ 2147483647 w 1685"/>
              <a:gd name="T15" fmla="*/ 2147483647 h 112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85"/>
              <a:gd name="T25" fmla="*/ 0 h 1120"/>
              <a:gd name="T26" fmla="*/ 1685 w 1685"/>
              <a:gd name="T27" fmla="*/ 1120 h 112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85" h="1120">
                <a:moveTo>
                  <a:pt x="12" y="376"/>
                </a:moveTo>
                <a:cubicBezTo>
                  <a:pt x="24" y="215"/>
                  <a:pt x="128" y="100"/>
                  <a:pt x="316" y="50"/>
                </a:cubicBezTo>
                <a:cubicBezTo>
                  <a:pt x="504" y="0"/>
                  <a:pt x="936" y="65"/>
                  <a:pt x="1143" y="77"/>
                </a:cubicBezTo>
                <a:cubicBezTo>
                  <a:pt x="1350" y="89"/>
                  <a:pt x="1477" y="50"/>
                  <a:pt x="1557" y="125"/>
                </a:cubicBezTo>
                <a:cubicBezTo>
                  <a:pt x="1637" y="200"/>
                  <a:pt x="1641" y="383"/>
                  <a:pt x="1624" y="525"/>
                </a:cubicBezTo>
                <a:cubicBezTo>
                  <a:pt x="1607" y="667"/>
                  <a:pt x="1685" y="897"/>
                  <a:pt x="1455" y="979"/>
                </a:cubicBezTo>
                <a:cubicBezTo>
                  <a:pt x="1225" y="1061"/>
                  <a:pt x="483" y="1120"/>
                  <a:pt x="242" y="1019"/>
                </a:cubicBezTo>
                <a:cubicBezTo>
                  <a:pt x="1" y="918"/>
                  <a:pt x="0" y="537"/>
                  <a:pt x="12" y="376"/>
                </a:cubicBezTo>
                <a:close/>
              </a:path>
            </a:pathLst>
          </a:custGeom>
          <a:solidFill>
            <a:srgbClr val="00FFFF">
              <a:alpha val="10196"/>
            </a:srgbClr>
          </a:solidFill>
          <a:ln w="6350" cap="flat" cmpd="sng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" name="Freeform 75"/>
          <p:cNvSpPr>
            <a:spLocks/>
          </p:cNvSpPr>
          <p:nvPr/>
        </p:nvSpPr>
        <p:spPr bwMode="auto">
          <a:xfrm>
            <a:off x="5029200" y="2614612"/>
            <a:ext cx="1766887" cy="1268413"/>
          </a:xfrm>
          <a:custGeom>
            <a:avLst/>
            <a:gdLst>
              <a:gd name="T0" fmla="*/ 2147483647 w 1685"/>
              <a:gd name="T1" fmla="*/ 2147483647 h 1120"/>
              <a:gd name="T2" fmla="*/ 2147483647 w 1685"/>
              <a:gd name="T3" fmla="*/ 2147483647 h 1120"/>
              <a:gd name="T4" fmla="*/ 2147483647 w 1685"/>
              <a:gd name="T5" fmla="*/ 2147483647 h 1120"/>
              <a:gd name="T6" fmla="*/ 2147483647 w 1685"/>
              <a:gd name="T7" fmla="*/ 2147483647 h 1120"/>
              <a:gd name="T8" fmla="*/ 2147483647 w 1685"/>
              <a:gd name="T9" fmla="*/ 2147483647 h 1120"/>
              <a:gd name="T10" fmla="*/ 2147483647 w 1685"/>
              <a:gd name="T11" fmla="*/ 2147483647 h 1120"/>
              <a:gd name="T12" fmla="*/ 2147483647 w 1685"/>
              <a:gd name="T13" fmla="*/ 2147483647 h 1120"/>
              <a:gd name="T14" fmla="*/ 2147483647 w 1685"/>
              <a:gd name="T15" fmla="*/ 2147483647 h 112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685"/>
              <a:gd name="T25" fmla="*/ 0 h 1120"/>
              <a:gd name="T26" fmla="*/ 1685 w 1685"/>
              <a:gd name="T27" fmla="*/ 1120 h 112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685" h="1120">
                <a:moveTo>
                  <a:pt x="12" y="376"/>
                </a:moveTo>
                <a:cubicBezTo>
                  <a:pt x="24" y="215"/>
                  <a:pt x="128" y="100"/>
                  <a:pt x="316" y="50"/>
                </a:cubicBezTo>
                <a:cubicBezTo>
                  <a:pt x="504" y="0"/>
                  <a:pt x="936" y="65"/>
                  <a:pt x="1143" y="77"/>
                </a:cubicBezTo>
                <a:cubicBezTo>
                  <a:pt x="1350" y="89"/>
                  <a:pt x="1477" y="50"/>
                  <a:pt x="1557" y="125"/>
                </a:cubicBezTo>
                <a:cubicBezTo>
                  <a:pt x="1637" y="200"/>
                  <a:pt x="1641" y="383"/>
                  <a:pt x="1624" y="525"/>
                </a:cubicBezTo>
                <a:cubicBezTo>
                  <a:pt x="1607" y="667"/>
                  <a:pt x="1685" y="897"/>
                  <a:pt x="1455" y="979"/>
                </a:cubicBezTo>
                <a:cubicBezTo>
                  <a:pt x="1225" y="1061"/>
                  <a:pt x="483" y="1120"/>
                  <a:pt x="242" y="1019"/>
                </a:cubicBezTo>
                <a:cubicBezTo>
                  <a:pt x="1" y="918"/>
                  <a:pt x="0" y="537"/>
                  <a:pt x="12" y="376"/>
                </a:cubicBezTo>
                <a:close/>
              </a:path>
            </a:pathLst>
          </a:custGeom>
          <a:solidFill>
            <a:srgbClr val="00FFFF">
              <a:alpha val="10196"/>
            </a:srgbClr>
          </a:solidFill>
          <a:ln w="6350" cap="flat" cmpd="sng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Oval 2"/>
          <p:cNvSpPr>
            <a:spLocks noChangeArrowheads="1"/>
          </p:cNvSpPr>
          <p:nvPr/>
        </p:nvSpPr>
        <p:spPr bwMode="auto">
          <a:xfrm>
            <a:off x="5462587" y="2798762"/>
            <a:ext cx="160338" cy="166688"/>
          </a:xfrm>
          <a:prstGeom prst="ellips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Oval 3"/>
          <p:cNvSpPr>
            <a:spLocks noChangeArrowheads="1"/>
          </p:cNvSpPr>
          <p:nvPr/>
        </p:nvSpPr>
        <p:spPr bwMode="auto">
          <a:xfrm>
            <a:off x="5367337" y="3446462"/>
            <a:ext cx="160338" cy="165100"/>
          </a:xfrm>
          <a:prstGeom prst="ellips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Oval 4"/>
          <p:cNvSpPr>
            <a:spLocks noChangeArrowheads="1"/>
          </p:cNvSpPr>
          <p:nvPr/>
        </p:nvSpPr>
        <p:spPr bwMode="auto">
          <a:xfrm>
            <a:off x="6278562" y="3411537"/>
            <a:ext cx="161925" cy="165100"/>
          </a:xfrm>
          <a:prstGeom prst="ellips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" name="Oval 5"/>
          <p:cNvSpPr>
            <a:spLocks noChangeArrowheads="1"/>
          </p:cNvSpPr>
          <p:nvPr/>
        </p:nvSpPr>
        <p:spPr bwMode="auto">
          <a:xfrm>
            <a:off x="6867525" y="3798887"/>
            <a:ext cx="160337" cy="166688"/>
          </a:xfrm>
          <a:prstGeom prst="ellips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Oval 6"/>
          <p:cNvSpPr>
            <a:spLocks noChangeArrowheads="1"/>
          </p:cNvSpPr>
          <p:nvPr/>
        </p:nvSpPr>
        <p:spPr bwMode="auto">
          <a:xfrm>
            <a:off x="5757862" y="4005262"/>
            <a:ext cx="160338" cy="166688"/>
          </a:xfrm>
          <a:prstGeom prst="ellips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Oval 7"/>
          <p:cNvSpPr>
            <a:spLocks noChangeArrowheads="1"/>
          </p:cNvSpPr>
          <p:nvPr/>
        </p:nvSpPr>
        <p:spPr bwMode="auto">
          <a:xfrm>
            <a:off x="6408737" y="4287837"/>
            <a:ext cx="160338" cy="166688"/>
          </a:xfrm>
          <a:prstGeom prst="ellips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" name="Oval 8"/>
          <p:cNvSpPr>
            <a:spLocks noChangeArrowheads="1"/>
          </p:cNvSpPr>
          <p:nvPr/>
        </p:nvSpPr>
        <p:spPr bwMode="auto">
          <a:xfrm>
            <a:off x="5856287" y="4768850"/>
            <a:ext cx="161925" cy="165100"/>
          </a:xfrm>
          <a:prstGeom prst="ellips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Oval 9"/>
          <p:cNvSpPr>
            <a:spLocks noChangeArrowheads="1"/>
          </p:cNvSpPr>
          <p:nvPr/>
        </p:nvSpPr>
        <p:spPr bwMode="auto">
          <a:xfrm>
            <a:off x="7737475" y="4900612"/>
            <a:ext cx="160337" cy="166688"/>
          </a:xfrm>
          <a:prstGeom prst="ellips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Oval 10"/>
          <p:cNvSpPr>
            <a:spLocks noChangeArrowheads="1"/>
          </p:cNvSpPr>
          <p:nvPr/>
        </p:nvSpPr>
        <p:spPr bwMode="auto">
          <a:xfrm>
            <a:off x="6437312" y="4910137"/>
            <a:ext cx="160338" cy="166688"/>
          </a:xfrm>
          <a:prstGeom prst="ellips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Oval 11"/>
          <p:cNvSpPr>
            <a:spLocks noChangeArrowheads="1"/>
          </p:cNvSpPr>
          <p:nvPr/>
        </p:nvSpPr>
        <p:spPr bwMode="auto">
          <a:xfrm>
            <a:off x="6831012" y="3052762"/>
            <a:ext cx="160338" cy="166688"/>
          </a:xfrm>
          <a:prstGeom prst="ellips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" name="Oval 12"/>
          <p:cNvSpPr>
            <a:spLocks noChangeArrowheads="1"/>
          </p:cNvSpPr>
          <p:nvPr/>
        </p:nvSpPr>
        <p:spPr bwMode="auto">
          <a:xfrm>
            <a:off x="7369175" y="3652837"/>
            <a:ext cx="157162" cy="166688"/>
          </a:xfrm>
          <a:prstGeom prst="ellips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Oval 13"/>
          <p:cNvSpPr>
            <a:spLocks noChangeArrowheads="1"/>
          </p:cNvSpPr>
          <p:nvPr/>
        </p:nvSpPr>
        <p:spPr bwMode="auto">
          <a:xfrm>
            <a:off x="7264400" y="4652962"/>
            <a:ext cx="161925" cy="165100"/>
          </a:xfrm>
          <a:prstGeom prst="ellips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" name="Oval 14"/>
          <p:cNvSpPr>
            <a:spLocks noChangeArrowheads="1"/>
          </p:cNvSpPr>
          <p:nvPr/>
        </p:nvSpPr>
        <p:spPr bwMode="auto">
          <a:xfrm>
            <a:off x="5661025" y="2244725"/>
            <a:ext cx="160337" cy="166687"/>
          </a:xfrm>
          <a:prstGeom prst="ellips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" name="Oval 15"/>
          <p:cNvSpPr>
            <a:spLocks noChangeArrowheads="1"/>
          </p:cNvSpPr>
          <p:nvPr/>
        </p:nvSpPr>
        <p:spPr bwMode="auto">
          <a:xfrm>
            <a:off x="6518275" y="2117725"/>
            <a:ext cx="161925" cy="166687"/>
          </a:xfrm>
          <a:prstGeom prst="ellips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" name="Oval 16"/>
          <p:cNvSpPr>
            <a:spLocks noChangeArrowheads="1"/>
          </p:cNvSpPr>
          <p:nvPr/>
        </p:nvSpPr>
        <p:spPr bwMode="auto">
          <a:xfrm>
            <a:off x="6273800" y="2825750"/>
            <a:ext cx="160337" cy="165100"/>
          </a:xfrm>
          <a:prstGeom prst="ellips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" name="Oval 17"/>
          <p:cNvSpPr>
            <a:spLocks noChangeArrowheads="1"/>
          </p:cNvSpPr>
          <p:nvPr/>
        </p:nvSpPr>
        <p:spPr bwMode="auto">
          <a:xfrm>
            <a:off x="7192962" y="2273300"/>
            <a:ext cx="158750" cy="165100"/>
          </a:xfrm>
          <a:prstGeom prst="ellips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4" name="Oval 18"/>
          <p:cNvSpPr>
            <a:spLocks noChangeArrowheads="1"/>
          </p:cNvSpPr>
          <p:nvPr/>
        </p:nvSpPr>
        <p:spPr bwMode="auto">
          <a:xfrm>
            <a:off x="7316787" y="2844800"/>
            <a:ext cx="158750" cy="165100"/>
          </a:xfrm>
          <a:prstGeom prst="ellips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" name="Oval 19"/>
          <p:cNvSpPr>
            <a:spLocks noChangeArrowheads="1"/>
          </p:cNvSpPr>
          <p:nvPr/>
        </p:nvSpPr>
        <p:spPr bwMode="auto">
          <a:xfrm>
            <a:off x="7931150" y="2641600"/>
            <a:ext cx="158750" cy="165100"/>
          </a:xfrm>
          <a:prstGeom prst="ellips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6" name="Oval 20"/>
          <p:cNvSpPr>
            <a:spLocks noChangeArrowheads="1"/>
          </p:cNvSpPr>
          <p:nvPr/>
        </p:nvSpPr>
        <p:spPr bwMode="auto">
          <a:xfrm>
            <a:off x="7542212" y="4229100"/>
            <a:ext cx="160338" cy="166687"/>
          </a:xfrm>
          <a:prstGeom prst="ellips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" name="Oval 21"/>
          <p:cNvSpPr>
            <a:spLocks noChangeArrowheads="1"/>
          </p:cNvSpPr>
          <p:nvPr/>
        </p:nvSpPr>
        <p:spPr bwMode="auto">
          <a:xfrm>
            <a:off x="7743825" y="3298825"/>
            <a:ext cx="158750" cy="165100"/>
          </a:xfrm>
          <a:prstGeom prst="ellips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Oval 22"/>
          <p:cNvSpPr>
            <a:spLocks noChangeArrowheads="1"/>
          </p:cNvSpPr>
          <p:nvPr/>
        </p:nvSpPr>
        <p:spPr bwMode="auto">
          <a:xfrm>
            <a:off x="8137525" y="3078162"/>
            <a:ext cx="158750" cy="166688"/>
          </a:xfrm>
          <a:prstGeom prst="ellips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Oval 23"/>
          <p:cNvSpPr>
            <a:spLocks noChangeArrowheads="1"/>
          </p:cNvSpPr>
          <p:nvPr/>
        </p:nvSpPr>
        <p:spPr bwMode="auto">
          <a:xfrm>
            <a:off x="8051800" y="3771900"/>
            <a:ext cx="160337" cy="165100"/>
          </a:xfrm>
          <a:prstGeom prst="ellips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" name="Oval 24"/>
          <p:cNvSpPr>
            <a:spLocks noChangeArrowheads="1"/>
          </p:cNvSpPr>
          <p:nvPr/>
        </p:nvSpPr>
        <p:spPr bwMode="auto">
          <a:xfrm>
            <a:off x="8172450" y="4375150"/>
            <a:ext cx="160337" cy="166687"/>
          </a:xfrm>
          <a:prstGeom prst="ellips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" name="Oval 25"/>
          <p:cNvSpPr>
            <a:spLocks noChangeArrowheads="1"/>
          </p:cNvSpPr>
          <p:nvPr/>
        </p:nvSpPr>
        <p:spPr bwMode="auto">
          <a:xfrm>
            <a:off x="8710612" y="3457575"/>
            <a:ext cx="160338" cy="166687"/>
          </a:xfrm>
          <a:prstGeom prst="ellipse">
            <a:avLst/>
          </a:prstGeom>
          <a:noFill/>
          <a:ln w="1905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" name="Line 26"/>
          <p:cNvSpPr>
            <a:spLocks noChangeShapeType="1"/>
          </p:cNvSpPr>
          <p:nvPr/>
        </p:nvSpPr>
        <p:spPr bwMode="auto">
          <a:xfrm flipH="1">
            <a:off x="5575300" y="2405062"/>
            <a:ext cx="125412" cy="4095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" name="Line 27"/>
          <p:cNvSpPr>
            <a:spLocks noChangeShapeType="1"/>
          </p:cNvSpPr>
          <p:nvPr/>
        </p:nvSpPr>
        <p:spPr bwMode="auto">
          <a:xfrm flipV="1">
            <a:off x="5835650" y="2236787"/>
            <a:ext cx="714375" cy="85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4" name="Line 28"/>
          <p:cNvSpPr>
            <a:spLocks noChangeShapeType="1"/>
          </p:cNvSpPr>
          <p:nvPr/>
        </p:nvSpPr>
        <p:spPr bwMode="auto">
          <a:xfrm>
            <a:off x="5622925" y="2906712"/>
            <a:ext cx="6381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5" name="Line 29"/>
          <p:cNvSpPr>
            <a:spLocks noChangeShapeType="1"/>
          </p:cNvSpPr>
          <p:nvPr/>
        </p:nvSpPr>
        <p:spPr bwMode="auto">
          <a:xfrm flipH="1">
            <a:off x="6373812" y="2268537"/>
            <a:ext cx="207963" cy="5524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6" name="Line 30"/>
          <p:cNvSpPr>
            <a:spLocks noChangeShapeType="1"/>
          </p:cNvSpPr>
          <p:nvPr/>
        </p:nvSpPr>
        <p:spPr bwMode="auto">
          <a:xfrm flipH="1">
            <a:off x="5448300" y="2949575"/>
            <a:ext cx="47625" cy="5159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" name="Line 31"/>
          <p:cNvSpPr>
            <a:spLocks noChangeShapeType="1"/>
          </p:cNvSpPr>
          <p:nvPr/>
        </p:nvSpPr>
        <p:spPr bwMode="auto">
          <a:xfrm>
            <a:off x="5448300" y="3617912"/>
            <a:ext cx="317500" cy="3952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" name="Line 32"/>
          <p:cNvSpPr>
            <a:spLocks noChangeShapeType="1"/>
          </p:cNvSpPr>
          <p:nvPr/>
        </p:nvSpPr>
        <p:spPr bwMode="auto">
          <a:xfrm flipV="1">
            <a:off x="5878512" y="3541712"/>
            <a:ext cx="415925" cy="47148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" name="Line 33"/>
          <p:cNvSpPr>
            <a:spLocks noChangeShapeType="1"/>
          </p:cNvSpPr>
          <p:nvPr/>
        </p:nvSpPr>
        <p:spPr bwMode="auto">
          <a:xfrm>
            <a:off x="5526087" y="3527425"/>
            <a:ext cx="7524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" name="Line 34"/>
          <p:cNvSpPr>
            <a:spLocks noChangeShapeType="1"/>
          </p:cNvSpPr>
          <p:nvPr/>
        </p:nvSpPr>
        <p:spPr bwMode="auto">
          <a:xfrm>
            <a:off x="6356350" y="2982912"/>
            <a:ext cx="0" cy="423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" name="Line 35"/>
          <p:cNvSpPr>
            <a:spLocks noChangeShapeType="1"/>
          </p:cNvSpPr>
          <p:nvPr/>
        </p:nvSpPr>
        <p:spPr bwMode="auto">
          <a:xfrm>
            <a:off x="6645275" y="2266950"/>
            <a:ext cx="239712" cy="8048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" name="Line 36"/>
          <p:cNvSpPr>
            <a:spLocks noChangeShapeType="1"/>
          </p:cNvSpPr>
          <p:nvPr/>
        </p:nvSpPr>
        <p:spPr bwMode="auto">
          <a:xfrm flipH="1" flipV="1">
            <a:off x="5846762" y="4165600"/>
            <a:ext cx="61913" cy="6064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" name="Line 37"/>
          <p:cNvSpPr>
            <a:spLocks noChangeShapeType="1"/>
          </p:cNvSpPr>
          <p:nvPr/>
        </p:nvSpPr>
        <p:spPr bwMode="auto">
          <a:xfrm flipV="1">
            <a:off x="6005512" y="4392612"/>
            <a:ext cx="400050" cy="4254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" name="Line 38"/>
          <p:cNvSpPr>
            <a:spLocks noChangeShapeType="1"/>
          </p:cNvSpPr>
          <p:nvPr/>
        </p:nvSpPr>
        <p:spPr bwMode="auto">
          <a:xfrm>
            <a:off x="5895975" y="4121150"/>
            <a:ext cx="509587" cy="2095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" name="Line 39"/>
          <p:cNvSpPr>
            <a:spLocks noChangeShapeType="1"/>
          </p:cNvSpPr>
          <p:nvPr/>
        </p:nvSpPr>
        <p:spPr bwMode="auto">
          <a:xfrm flipV="1">
            <a:off x="6534150" y="3937000"/>
            <a:ext cx="350837" cy="3651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" name="Line 40"/>
          <p:cNvSpPr>
            <a:spLocks noChangeShapeType="1"/>
          </p:cNvSpPr>
          <p:nvPr/>
        </p:nvSpPr>
        <p:spPr bwMode="auto">
          <a:xfrm>
            <a:off x="6411912" y="3551237"/>
            <a:ext cx="487363" cy="2476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" name="Line 41"/>
          <p:cNvSpPr>
            <a:spLocks noChangeShapeType="1"/>
          </p:cNvSpPr>
          <p:nvPr/>
        </p:nvSpPr>
        <p:spPr bwMode="auto">
          <a:xfrm>
            <a:off x="5957887" y="4910137"/>
            <a:ext cx="479425" cy="587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" name="Line 42"/>
          <p:cNvSpPr>
            <a:spLocks noChangeShapeType="1"/>
          </p:cNvSpPr>
          <p:nvPr/>
        </p:nvSpPr>
        <p:spPr bwMode="auto">
          <a:xfrm>
            <a:off x="6500812" y="4468812"/>
            <a:ext cx="0" cy="4238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" name="Line 43"/>
          <p:cNvSpPr>
            <a:spLocks noChangeShapeType="1"/>
          </p:cNvSpPr>
          <p:nvPr/>
        </p:nvSpPr>
        <p:spPr bwMode="auto">
          <a:xfrm flipV="1">
            <a:off x="6597650" y="4772025"/>
            <a:ext cx="669925" cy="21113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" name="Line 44"/>
          <p:cNvSpPr>
            <a:spLocks noChangeShapeType="1"/>
          </p:cNvSpPr>
          <p:nvPr/>
        </p:nvSpPr>
        <p:spPr bwMode="auto">
          <a:xfrm>
            <a:off x="6680200" y="2244725"/>
            <a:ext cx="539750" cy="698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" name="Line 45"/>
          <p:cNvSpPr>
            <a:spLocks noChangeShapeType="1"/>
          </p:cNvSpPr>
          <p:nvPr/>
        </p:nvSpPr>
        <p:spPr bwMode="auto">
          <a:xfrm>
            <a:off x="7267575" y="2419350"/>
            <a:ext cx="95250" cy="4413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" name="Line 46"/>
          <p:cNvSpPr>
            <a:spLocks noChangeShapeType="1"/>
          </p:cNvSpPr>
          <p:nvPr/>
        </p:nvSpPr>
        <p:spPr bwMode="auto">
          <a:xfrm flipV="1">
            <a:off x="6981825" y="2949575"/>
            <a:ext cx="317500" cy="136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" name="Line 47"/>
          <p:cNvSpPr>
            <a:spLocks noChangeShapeType="1"/>
          </p:cNvSpPr>
          <p:nvPr/>
        </p:nvSpPr>
        <p:spPr bwMode="auto">
          <a:xfrm>
            <a:off x="7362825" y="2373312"/>
            <a:ext cx="576262" cy="3032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" name="Line 48"/>
          <p:cNvSpPr>
            <a:spLocks noChangeShapeType="1"/>
          </p:cNvSpPr>
          <p:nvPr/>
        </p:nvSpPr>
        <p:spPr bwMode="auto">
          <a:xfrm flipV="1">
            <a:off x="7045325" y="3771900"/>
            <a:ext cx="334962" cy="88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" name="Line 49"/>
          <p:cNvSpPr>
            <a:spLocks noChangeShapeType="1"/>
          </p:cNvSpPr>
          <p:nvPr/>
        </p:nvSpPr>
        <p:spPr bwMode="auto">
          <a:xfrm flipH="1">
            <a:off x="6899275" y="3225800"/>
            <a:ext cx="34925" cy="5889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" name="Line 50"/>
          <p:cNvSpPr>
            <a:spLocks noChangeShapeType="1"/>
          </p:cNvSpPr>
          <p:nvPr/>
        </p:nvSpPr>
        <p:spPr bwMode="auto">
          <a:xfrm flipV="1">
            <a:off x="7523162" y="3452812"/>
            <a:ext cx="239713" cy="2270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" name="Line 51"/>
          <p:cNvSpPr>
            <a:spLocks noChangeShapeType="1"/>
          </p:cNvSpPr>
          <p:nvPr/>
        </p:nvSpPr>
        <p:spPr bwMode="auto">
          <a:xfrm flipV="1">
            <a:off x="7396162" y="4376737"/>
            <a:ext cx="192088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" name="Line 52"/>
          <p:cNvSpPr>
            <a:spLocks noChangeShapeType="1"/>
          </p:cNvSpPr>
          <p:nvPr/>
        </p:nvSpPr>
        <p:spPr bwMode="auto">
          <a:xfrm>
            <a:off x="7410450" y="4756150"/>
            <a:ext cx="338137" cy="1698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9" name="Line 53"/>
          <p:cNvSpPr>
            <a:spLocks noChangeShapeType="1"/>
          </p:cNvSpPr>
          <p:nvPr/>
        </p:nvSpPr>
        <p:spPr bwMode="auto">
          <a:xfrm>
            <a:off x="7491412" y="3798887"/>
            <a:ext cx="111125" cy="4254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" name="Line 54"/>
          <p:cNvSpPr>
            <a:spLocks noChangeShapeType="1"/>
          </p:cNvSpPr>
          <p:nvPr/>
        </p:nvSpPr>
        <p:spPr bwMode="auto">
          <a:xfrm flipV="1">
            <a:off x="7683500" y="3906837"/>
            <a:ext cx="365125" cy="3794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" name="Line 55"/>
          <p:cNvSpPr>
            <a:spLocks noChangeShapeType="1"/>
          </p:cNvSpPr>
          <p:nvPr/>
        </p:nvSpPr>
        <p:spPr bwMode="auto">
          <a:xfrm>
            <a:off x="7875587" y="3436937"/>
            <a:ext cx="222250" cy="3349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" name="Line 56"/>
          <p:cNvSpPr>
            <a:spLocks noChangeShapeType="1"/>
          </p:cNvSpPr>
          <p:nvPr/>
        </p:nvSpPr>
        <p:spPr bwMode="auto">
          <a:xfrm flipV="1">
            <a:off x="7459662" y="2722562"/>
            <a:ext cx="479425" cy="1682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" name="Line 57"/>
          <p:cNvSpPr>
            <a:spLocks noChangeShapeType="1"/>
          </p:cNvSpPr>
          <p:nvPr/>
        </p:nvSpPr>
        <p:spPr bwMode="auto">
          <a:xfrm flipV="1">
            <a:off x="8194675" y="3573462"/>
            <a:ext cx="525462" cy="2413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" name="Line 58"/>
          <p:cNvSpPr>
            <a:spLocks noChangeShapeType="1"/>
          </p:cNvSpPr>
          <p:nvPr/>
        </p:nvSpPr>
        <p:spPr bwMode="auto">
          <a:xfrm flipV="1">
            <a:off x="7905750" y="3194050"/>
            <a:ext cx="225425" cy="1365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5" name="Line 59"/>
          <p:cNvSpPr>
            <a:spLocks noChangeShapeType="1"/>
          </p:cNvSpPr>
          <p:nvPr/>
        </p:nvSpPr>
        <p:spPr bwMode="auto">
          <a:xfrm>
            <a:off x="8034337" y="2798762"/>
            <a:ext cx="144463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6" name="Line 60"/>
          <p:cNvSpPr>
            <a:spLocks noChangeShapeType="1"/>
          </p:cNvSpPr>
          <p:nvPr/>
        </p:nvSpPr>
        <p:spPr bwMode="auto">
          <a:xfrm>
            <a:off x="8289925" y="3194050"/>
            <a:ext cx="430212" cy="2714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" name="Line 61"/>
          <p:cNvSpPr>
            <a:spLocks noChangeShapeType="1"/>
          </p:cNvSpPr>
          <p:nvPr/>
        </p:nvSpPr>
        <p:spPr bwMode="auto">
          <a:xfrm flipV="1">
            <a:off x="7891462" y="4529137"/>
            <a:ext cx="317500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8" name="Line 62"/>
          <p:cNvSpPr>
            <a:spLocks noChangeShapeType="1"/>
          </p:cNvSpPr>
          <p:nvPr/>
        </p:nvSpPr>
        <p:spPr bwMode="auto">
          <a:xfrm flipV="1">
            <a:off x="8305800" y="3603625"/>
            <a:ext cx="431800" cy="7889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" name="Line 63"/>
          <p:cNvSpPr>
            <a:spLocks noChangeShapeType="1"/>
          </p:cNvSpPr>
          <p:nvPr/>
        </p:nvSpPr>
        <p:spPr bwMode="auto">
          <a:xfrm>
            <a:off x="7697787" y="4348162"/>
            <a:ext cx="481013" cy="7461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" name="Line 64"/>
          <p:cNvSpPr>
            <a:spLocks noChangeShapeType="1"/>
          </p:cNvSpPr>
          <p:nvPr/>
        </p:nvSpPr>
        <p:spPr bwMode="auto">
          <a:xfrm>
            <a:off x="6996112" y="3951287"/>
            <a:ext cx="320675" cy="7445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" name="Line 65"/>
          <p:cNvSpPr>
            <a:spLocks noChangeShapeType="1"/>
          </p:cNvSpPr>
          <p:nvPr/>
        </p:nvSpPr>
        <p:spPr bwMode="auto">
          <a:xfrm flipV="1">
            <a:off x="6450012" y="3101975"/>
            <a:ext cx="1711325" cy="3714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" name="Oval 81"/>
          <p:cNvSpPr>
            <a:spLocks noChangeArrowheads="1"/>
          </p:cNvSpPr>
          <p:nvPr/>
        </p:nvSpPr>
        <p:spPr bwMode="auto">
          <a:xfrm>
            <a:off x="5951537" y="5424487"/>
            <a:ext cx="152400" cy="153988"/>
          </a:xfrm>
          <a:prstGeom prst="ellipse">
            <a:avLst/>
          </a:prstGeom>
          <a:solidFill>
            <a:srgbClr val="FF00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3" name="Freeform 82"/>
          <p:cNvSpPr>
            <a:spLocks/>
          </p:cNvSpPr>
          <p:nvPr/>
        </p:nvSpPr>
        <p:spPr bwMode="auto">
          <a:xfrm>
            <a:off x="5643562" y="5808662"/>
            <a:ext cx="536575" cy="287338"/>
          </a:xfrm>
          <a:custGeom>
            <a:avLst/>
            <a:gdLst>
              <a:gd name="T0" fmla="*/ 2147483647 w 338"/>
              <a:gd name="T1" fmla="*/ 2147483647 h 181"/>
              <a:gd name="T2" fmla="*/ 2147483647 w 338"/>
              <a:gd name="T3" fmla="*/ 0 h 181"/>
              <a:gd name="T4" fmla="*/ 2147483647 w 338"/>
              <a:gd name="T5" fmla="*/ 2147483647 h 181"/>
              <a:gd name="T6" fmla="*/ 2147483647 w 338"/>
              <a:gd name="T7" fmla="*/ 2147483647 h 181"/>
              <a:gd name="T8" fmla="*/ 2147483647 w 338"/>
              <a:gd name="T9" fmla="*/ 2147483647 h 181"/>
              <a:gd name="T10" fmla="*/ 2147483647 w 338"/>
              <a:gd name="T11" fmla="*/ 2147483647 h 18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38"/>
              <a:gd name="T19" fmla="*/ 0 h 181"/>
              <a:gd name="T20" fmla="*/ 338 w 338"/>
              <a:gd name="T21" fmla="*/ 181 h 181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38" h="181">
                <a:moveTo>
                  <a:pt x="16" y="73"/>
                </a:moveTo>
                <a:cubicBezTo>
                  <a:pt x="32" y="49"/>
                  <a:pt x="109" y="0"/>
                  <a:pt x="161" y="0"/>
                </a:cubicBezTo>
                <a:cubicBezTo>
                  <a:pt x="213" y="0"/>
                  <a:pt x="322" y="45"/>
                  <a:pt x="330" y="73"/>
                </a:cubicBezTo>
                <a:cubicBezTo>
                  <a:pt x="338" y="101"/>
                  <a:pt x="253" y="157"/>
                  <a:pt x="209" y="169"/>
                </a:cubicBezTo>
                <a:cubicBezTo>
                  <a:pt x="165" y="181"/>
                  <a:pt x="96" y="161"/>
                  <a:pt x="64" y="145"/>
                </a:cubicBezTo>
                <a:cubicBezTo>
                  <a:pt x="32" y="129"/>
                  <a:pt x="0" y="97"/>
                  <a:pt x="16" y="73"/>
                </a:cubicBezTo>
                <a:close/>
              </a:path>
            </a:pathLst>
          </a:custGeom>
          <a:solidFill>
            <a:srgbClr val="00FFFF">
              <a:alpha val="10196"/>
            </a:srgbClr>
          </a:solidFill>
          <a:ln w="6350" cap="flat" cmpd="sng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" name="Text Box 83"/>
          <p:cNvSpPr txBox="1">
            <a:spLocks noChangeArrowheads="1"/>
          </p:cNvSpPr>
          <p:nvPr/>
        </p:nvSpPr>
        <p:spPr bwMode="auto">
          <a:xfrm>
            <a:off x="6286500" y="5381625"/>
            <a:ext cx="1046162" cy="2571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1200">
                <a:solidFill>
                  <a:srgbClr val="FF3300"/>
                </a:solidFill>
              </a:rPr>
              <a:t>: </a:t>
            </a:r>
            <a:r>
              <a:rPr lang="en-US" sz="1200">
                <a:solidFill>
                  <a:schemeClr val="tx1"/>
                </a:solidFill>
              </a:rPr>
              <a:t>active node</a:t>
            </a:r>
          </a:p>
        </p:txBody>
      </p:sp>
      <p:sp>
        <p:nvSpPr>
          <p:cNvPr id="75" name="Text Box 84"/>
          <p:cNvSpPr txBox="1">
            <a:spLocks noChangeArrowheads="1"/>
          </p:cNvSpPr>
          <p:nvPr/>
        </p:nvSpPr>
        <p:spPr bwMode="auto">
          <a:xfrm>
            <a:off x="6281737" y="5781675"/>
            <a:ext cx="1195388" cy="25717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1200">
                <a:solidFill>
                  <a:srgbClr val="FF3300"/>
                </a:solidFill>
              </a:rPr>
              <a:t>: </a:t>
            </a:r>
            <a:r>
              <a:rPr lang="en-US" sz="1200">
                <a:solidFill>
                  <a:schemeClr val="tx1"/>
                </a:solidFill>
              </a:rPr>
              <a:t>neighborhood</a:t>
            </a:r>
          </a:p>
        </p:txBody>
      </p:sp>
      <p:sp>
        <p:nvSpPr>
          <p:cNvPr id="76" name="Oval 86"/>
          <p:cNvSpPr>
            <a:spLocks noChangeArrowheads="1"/>
          </p:cNvSpPr>
          <p:nvPr/>
        </p:nvSpPr>
        <p:spPr bwMode="auto">
          <a:xfrm>
            <a:off x="5468937" y="2798762"/>
            <a:ext cx="152400" cy="153988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7" name="Oval 87"/>
          <p:cNvSpPr>
            <a:spLocks noChangeArrowheads="1"/>
          </p:cNvSpPr>
          <p:nvPr/>
        </p:nvSpPr>
        <p:spPr bwMode="auto">
          <a:xfrm>
            <a:off x="5864225" y="4779962"/>
            <a:ext cx="152400" cy="153988"/>
          </a:xfrm>
          <a:prstGeom prst="ellipse">
            <a:avLst/>
          </a:prstGeom>
          <a:solidFill>
            <a:srgbClr val="FF00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8" name="Oval 88"/>
          <p:cNvSpPr>
            <a:spLocks noChangeArrowheads="1"/>
          </p:cNvSpPr>
          <p:nvPr/>
        </p:nvSpPr>
        <p:spPr bwMode="auto">
          <a:xfrm>
            <a:off x="7542212" y="4230687"/>
            <a:ext cx="152400" cy="153988"/>
          </a:xfrm>
          <a:prstGeom prst="ellipse">
            <a:avLst/>
          </a:prstGeom>
          <a:solidFill>
            <a:srgbClr val="FF00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9" name="Oval 89"/>
          <p:cNvSpPr>
            <a:spLocks noChangeArrowheads="1"/>
          </p:cNvSpPr>
          <p:nvPr/>
        </p:nvSpPr>
        <p:spPr bwMode="auto">
          <a:xfrm>
            <a:off x="7197725" y="2271712"/>
            <a:ext cx="152400" cy="153988"/>
          </a:xfrm>
          <a:prstGeom prst="ellips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0" name="Oval 90"/>
          <p:cNvSpPr>
            <a:spLocks noChangeArrowheads="1"/>
          </p:cNvSpPr>
          <p:nvPr/>
        </p:nvSpPr>
        <p:spPr bwMode="auto">
          <a:xfrm>
            <a:off x="5375275" y="3446462"/>
            <a:ext cx="152400" cy="153988"/>
          </a:xfrm>
          <a:prstGeom prst="ellipse">
            <a:avLst/>
          </a:prstGeom>
          <a:solidFill>
            <a:srgbClr val="FF00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81" name="Oval 89"/>
          <p:cNvSpPr>
            <a:spLocks noChangeArrowheads="1"/>
          </p:cNvSpPr>
          <p:nvPr/>
        </p:nvSpPr>
        <p:spPr bwMode="auto">
          <a:xfrm>
            <a:off x="6527800" y="2116137"/>
            <a:ext cx="152400" cy="153988"/>
          </a:xfrm>
          <a:prstGeom prst="ellipse">
            <a:avLst/>
          </a:prstGeom>
          <a:solidFill>
            <a:srgbClr val="FF0000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952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7" grpId="1" animBg="1"/>
      <p:bldP spid="7" grpId="2" animBg="1"/>
      <p:bldP spid="77" grpId="0" animBg="1"/>
      <p:bldP spid="78" grpId="0" animBg="1"/>
      <p:bldP spid="80" grpId="0" animBg="1"/>
      <p:bldP spid="8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u="sng" dirty="0" smtClean="0">
                <a:solidFill>
                  <a:srgbClr val="FF0000"/>
                </a:solidFill>
              </a:rPr>
              <a:t>TAO </a:t>
            </a:r>
            <a:r>
              <a:rPr lang="en-US" sz="3600" u="sng" dirty="0" smtClean="0">
                <a:solidFill>
                  <a:srgbClr val="FF0000"/>
                </a:solidFill>
              </a:rPr>
              <a:t>analysis: algorithm abstraction</a:t>
            </a:r>
            <a:endParaRPr lang="en-US" sz="3600" u="sng" dirty="0">
              <a:solidFill>
                <a:srgbClr val="FF0000"/>
              </a:solidFill>
            </a:endParaRPr>
          </a:p>
        </p:txBody>
      </p:sp>
      <p:pic>
        <p:nvPicPr>
          <p:cNvPr id="9" name="Content Placeholder 8" descr="classificationKP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6200" y="1295400"/>
            <a:ext cx="5933440" cy="3657600"/>
          </a:xfrm>
        </p:spPr>
      </p:pic>
      <p:grpSp>
        <p:nvGrpSpPr>
          <p:cNvPr id="10" name="Group 9"/>
          <p:cNvGrpSpPr/>
          <p:nvPr/>
        </p:nvGrpSpPr>
        <p:grpSpPr>
          <a:xfrm>
            <a:off x="6314440" y="1371600"/>
            <a:ext cx="2590800" cy="3505200"/>
            <a:chOff x="5224463" y="1201738"/>
            <a:chExt cx="3841750" cy="4210050"/>
          </a:xfrm>
        </p:grpSpPr>
        <p:sp>
          <p:nvSpPr>
            <p:cNvPr id="11" name="Freeform 75"/>
            <p:cNvSpPr>
              <a:spLocks/>
            </p:cNvSpPr>
            <p:nvPr/>
          </p:nvSpPr>
          <p:spPr bwMode="auto">
            <a:xfrm>
              <a:off x="6146800" y="1201738"/>
              <a:ext cx="1112838" cy="1190625"/>
            </a:xfrm>
            <a:custGeom>
              <a:avLst/>
              <a:gdLst>
                <a:gd name="T0" fmla="*/ 2147483647 w 1685"/>
                <a:gd name="T1" fmla="*/ 2147483647 h 1120"/>
                <a:gd name="T2" fmla="*/ 2147483647 w 1685"/>
                <a:gd name="T3" fmla="*/ 2147483647 h 1120"/>
                <a:gd name="T4" fmla="*/ 2147483647 w 1685"/>
                <a:gd name="T5" fmla="*/ 2147483647 h 1120"/>
                <a:gd name="T6" fmla="*/ 2147483647 w 1685"/>
                <a:gd name="T7" fmla="*/ 2147483647 h 1120"/>
                <a:gd name="T8" fmla="*/ 2147483647 w 1685"/>
                <a:gd name="T9" fmla="*/ 2147483647 h 1120"/>
                <a:gd name="T10" fmla="*/ 2147483647 w 1685"/>
                <a:gd name="T11" fmla="*/ 2147483647 h 1120"/>
                <a:gd name="T12" fmla="*/ 2147483647 w 1685"/>
                <a:gd name="T13" fmla="*/ 2147483647 h 1120"/>
                <a:gd name="T14" fmla="*/ 2147483647 w 1685"/>
                <a:gd name="T15" fmla="*/ 2147483647 h 112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85"/>
                <a:gd name="T25" fmla="*/ 0 h 1120"/>
                <a:gd name="T26" fmla="*/ 1685 w 1685"/>
                <a:gd name="T27" fmla="*/ 1120 h 112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85" h="1120">
                  <a:moveTo>
                    <a:pt x="12" y="376"/>
                  </a:moveTo>
                  <a:cubicBezTo>
                    <a:pt x="24" y="215"/>
                    <a:pt x="128" y="100"/>
                    <a:pt x="316" y="50"/>
                  </a:cubicBezTo>
                  <a:cubicBezTo>
                    <a:pt x="504" y="0"/>
                    <a:pt x="936" y="65"/>
                    <a:pt x="1143" y="77"/>
                  </a:cubicBezTo>
                  <a:cubicBezTo>
                    <a:pt x="1350" y="89"/>
                    <a:pt x="1477" y="50"/>
                    <a:pt x="1557" y="125"/>
                  </a:cubicBezTo>
                  <a:cubicBezTo>
                    <a:pt x="1637" y="200"/>
                    <a:pt x="1641" y="383"/>
                    <a:pt x="1624" y="525"/>
                  </a:cubicBezTo>
                  <a:cubicBezTo>
                    <a:pt x="1607" y="667"/>
                    <a:pt x="1685" y="897"/>
                    <a:pt x="1455" y="979"/>
                  </a:cubicBezTo>
                  <a:cubicBezTo>
                    <a:pt x="1225" y="1061"/>
                    <a:pt x="483" y="1120"/>
                    <a:pt x="242" y="1019"/>
                  </a:cubicBezTo>
                  <a:cubicBezTo>
                    <a:pt x="1" y="918"/>
                    <a:pt x="0" y="537"/>
                    <a:pt x="12" y="376"/>
                  </a:cubicBezTo>
                  <a:close/>
                </a:path>
              </a:pathLst>
            </a:custGeom>
            <a:solidFill>
              <a:srgbClr val="00FFFF">
                <a:alpha val="10196"/>
              </a:srgbClr>
            </a:solidFill>
            <a:ln w="6350" cap="flat" cmpd="sng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75"/>
            <p:cNvSpPr>
              <a:spLocks/>
            </p:cNvSpPr>
            <p:nvPr/>
          </p:nvSpPr>
          <p:spPr bwMode="auto">
            <a:xfrm>
              <a:off x="5224463" y="1930400"/>
              <a:ext cx="1766887" cy="1268413"/>
            </a:xfrm>
            <a:custGeom>
              <a:avLst/>
              <a:gdLst>
                <a:gd name="T0" fmla="*/ 2147483647 w 1685"/>
                <a:gd name="T1" fmla="*/ 2147483647 h 1120"/>
                <a:gd name="T2" fmla="*/ 2147483647 w 1685"/>
                <a:gd name="T3" fmla="*/ 2147483647 h 1120"/>
                <a:gd name="T4" fmla="*/ 2147483647 w 1685"/>
                <a:gd name="T5" fmla="*/ 2147483647 h 1120"/>
                <a:gd name="T6" fmla="*/ 2147483647 w 1685"/>
                <a:gd name="T7" fmla="*/ 2147483647 h 1120"/>
                <a:gd name="T8" fmla="*/ 2147483647 w 1685"/>
                <a:gd name="T9" fmla="*/ 2147483647 h 1120"/>
                <a:gd name="T10" fmla="*/ 2147483647 w 1685"/>
                <a:gd name="T11" fmla="*/ 2147483647 h 1120"/>
                <a:gd name="T12" fmla="*/ 2147483647 w 1685"/>
                <a:gd name="T13" fmla="*/ 2147483647 h 1120"/>
                <a:gd name="T14" fmla="*/ 2147483647 w 1685"/>
                <a:gd name="T15" fmla="*/ 2147483647 h 112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685"/>
                <a:gd name="T25" fmla="*/ 0 h 1120"/>
                <a:gd name="T26" fmla="*/ 1685 w 1685"/>
                <a:gd name="T27" fmla="*/ 1120 h 112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685" h="1120">
                  <a:moveTo>
                    <a:pt x="12" y="376"/>
                  </a:moveTo>
                  <a:cubicBezTo>
                    <a:pt x="24" y="215"/>
                    <a:pt x="128" y="100"/>
                    <a:pt x="316" y="50"/>
                  </a:cubicBezTo>
                  <a:cubicBezTo>
                    <a:pt x="504" y="0"/>
                    <a:pt x="936" y="65"/>
                    <a:pt x="1143" y="77"/>
                  </a:cubicBezTo>
                  <a:cubicBezTo>
                    <a:pt x="1350" y="89"/>
                    <a:pt x="1477" y="50"/>
                    <a:pt x="1557" y="125"/>
                  </a:cubicBezTo>
                  <a:cubicBezTo>
                    <a:pt x="1637" y="200"/>
                    <a:pt x="1641" y="383"/>
                    <a:pt x="1624" y="525"/>
                  </a:cubicBezTo>
                  <a:cubicBezTo>
                    <a:pt x="1607" y="667"/>
                    <a:pt x="1685" y="897"/>
                    <a:pt x="1455" y="979"/>
                  </a:cubicBezTo>
                  <a:cubicBezTo>
                    <a:pt x="1225" y="1061"/>
                    <a:pt x="483" y="1120"/>
                    <a:pt x="242" y="1019"/>
                  </a:cubicBezTo>
                  <a:cubicBezTo>
                    <a:pt x="1" y="918"/>
                    <a:pt x="0" y="537"/>
                    <a:pt x="12" y="376"/>
                  </a:cubicBezTo>
                  <a:close/>
                </a:path>
              </a:pathLst>
            </a:custGeom>
            <a:solidFill>
              <a:srgbClr val="00FFFF">
                <a:alpha val="10196"/>
              </a:srgbClr>
            </a:solidFill>
            <a:ln w="6350" cap="flat" cmpd="sng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Oval 2"/>
            <p:cNvSpPr>
              <a:spLocks noChangeArrowheads="1"/>
            </p:cNvSpPr>
            <p:nvPr/>
          </p:nvSpPr>
          <p:spPr bwMode="auto">
            <a:xfrm>
              <a:off x="5657850" y="2114550"/>
              <a:ext cx="160338" cy="166688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Oval 3"/>
            <p:cNvSpPr>
              <a:spLocks noChangeArrowheads="1"/>
            </p:cNvSpPr>
            <p:nvPr/>
          </p:nvSpPr>
          <p:spPr bwMode="auto">
            <a:xfrm>
              <a:off x="5562600" y="2762250"/>
              <a:ext cx="160338" cy="165100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Oval 4"/>
            <p:cNvSpPr>
              <a:spLocks noChangeArrowheads="1"/>
            </p:cNvSpPr>
            <p:nvPr/>
          </p:nvSpPr>
          <p:spPr bwMode="auto">
            <a:xfrm>
              <a:off x="6473825" y="2727325"/>
              <a:ext cx="161925" cy="165100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Oval 5"/>
            <p:cNvSpPr>
              <a:spLocks noChangeArrowheads="1"/>
            </p:cNvSpPr>
            <p:nvPr/>
          </p:nvSpPr>
          <p:spPr bwMode="auto">
            <a:xfrm>
              <a:off x="7062788" y="3114675"/>
              <a:ext cx="160337" cy="166688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Oval 6"/>
            <p:cNvSpPr>
              <a:spLocks noChangeArrowheads="1"/>
            </p:cNvSpPr>
            <p:nvPr/>
          </p:nvSpPr>
          <p:spPr bwMode="auto">
            <a:xfrm>
              <a:off x="5953125" y="3321050"/>
              <a:ext cx="160338" cy="166688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Oval 7"/>
            <p:cNvSpPr>
              <a:spLocks noChangeArrowheads="1"/>
            </p:cNvSpPr>
            <p:nvPr/>
          </p:nvSpPr>
          <p:spPr bwMode="auto">
            <a:xfrm>
              <a:off x="6604000" y="3603625"/>
              <a:ext cx="160338" cy="166688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Oval 8"/>
            <p:cNvSpPr>
              <a:spLocks noChangeArrowheads="1"/>
            </p:cNvSpPr>
            <p:nvPr/>
          </p:nvSpPr>
          <p:spPr bwMode="auto">
            <a:xfrm>
              <a:off x="6051550" y="4084638"/>
              <a:ext cx="161925" cy="165100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Oval 9"/>
            <p:cNvSpPr>
              <a:spLocks noChangeArrowheads="1"/>
            </p:cNvSpPr>
            <p:nvPr/>
          </p:nvSpPr>
          <p:spPr bwMode="auto">
            <a:xfrm>
              <a:off x="7932738" y="4216400"/>
              <a:ext cx="160337" cy="166688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Oval 10"/>
            <p:cNvSpPr>
              <a:spLocks noChangeArrowheads="1"/>
            </p:cNvSpPr>
            <p:nvPr/>
          </p:nvSpPr>
          <p:spPr bwMode="auto">
            <a:xfrm>
              <a:off x="6632575" y="4225925"/>
              <a:ext cx="160338" cy="166688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Oval 11"/>
            <p:cNvSpPr>
              <a:spLocks noChangeArrowheads="1"/>
            </p:cNvSpPr>
            <p:nvPr/>
          </p:nvSpPr>
          <p:spPr bwMode="auto">
            <a:xfrm>
              <a:off x="7026275" y="2368550"/>
              <a:ext cx="160338" cy="166688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Oval 12"/>
            <p:cNvSpPr>
              <a:spLocks noChangeArrowheads="1"/>
            </p:cNvSpPr>
            <p:nvPr/>
          </p:nvSpPr>
          <p:spPr bwMode="auto">
            <a:xfrm>
              <a:off x="7564438" y="2968625"/>
              <a:ext cx="157162" cy="166688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Oval 13"/>
            <p:cNvSpPr>
              <a:spLocks noChangeArrowheads="1"/>
            </p:cNvSpPr>
            <p:nvPr/>
          </p:nvSpPr>
          <p:spPr bwMode="auto">
            <a:xfrm>
              <a:off x="7459663" y="3968750"/>
              <a:ext cx="161925" cy="165100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Oval 14"/>
            <p:cNvSpPr>
              <a:spLocks noChangeArrowheads="1"/>
            </p:cNvSpPr>
            <p:nvPr/>
          </p:nvSpPr>
          <p:spPr bwMode="auto">
            <a:xfrm>
              <a:off x="5856288" y="1560513"/>
              <a:ext cx="160337" cy="166687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Oval 15"/>
            <p:cNvSpPr>
              <a:spLocks noChangeArrowheads="1"/>
            </p:cNvSpPr>
            <p:nvPr/>
          </p:nvSpPr>
          <p:spPr bwMode="auto">
            <a:xfrm>
              <a:off x="6713538" y="1433513"/>
              <a:ext cx="161925" cy="166687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Oval 16"/>
            <p:cNvSpPr>
              <a:spLocks noChangeArrowheads="1"/>
            </p:cNvSpPr>
            <p:nvPr/>
          </p:nvSpPr>
          <p:spPr bwMode="auto">
            <a:xfrm>
              <a:off x="6469063" y="2141538"/>
              <a:ext cx="160337" cy="165100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Oval 17"/>
            <p:cNvSpPr>
              <a:spLocks noChangeArrowheads="1"/>
            </p:cNvSpPr>
            <p:nvPr/>
          </p:nvSpPr>
          <p:spPr bwMode="auto">
            <a:xfrm>
              <a:off x="7388225" y="1589088"/>
              <a:ext cx="158750" cy="165100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Oval 18"/>
            <p:cNvSpPr>
              <a:spLocks noChangeArrowheads="1"/>
            </p:cNvSpPr>
            <p:nvPr/>
          </p:nvSpPr>
          <p:spPr bwMode="auto">
            <a:xfrm>
              <a:off x="7512050" y="2160588"/>
              <a:ext cx="158750" cy="165100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Oval 19"/>
            <p:cNvSpPr>
              <a:spLocks noChangeArrowheads="1"/>
            </p:cNvSpPr>
            <p:nvPr/>
          </p:nvSpPr>
          <p:spPr bwMode="auto">
            <a:xfrm>
              <a:off x="8126413" y="1957388"/>
              <a:ext cx="158750" cy="165100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Oval 20"/>
            <p:cNvSpPr>
              <a:spLocks noChangeArrowheads="1"/>
            </p:cNvSpPr>
            <p:nvPr/>
          </p:nvSpPr>
          <p:spPr bwMode="auto">
            <a:xfrm>
              <a:off x="7737475" y="3544888"/>
              <a:ext cx="160338" cy="166687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Oval 21"/>
            <p:cNvSpPr>
              <a:spLocks noChangeArrowheads="1"/>
            </p:cNvSpPr>
            <p:nvPr/>
          </p:nvSpPr>
          <p:spPr bwMode="auto">
            <a:xfrm>
              <a:off x="7939088" y="2614613"/>
              <a:ext cx="158750" cy="165100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Oval 22"/>
            <p:cNvSpPr>
              <a:spLocks noChangeArrowheads="1"/>
            </p:cNvSpPr>
            <p:nvPr/>
          </p:nvSpPr>
          <p:spPr bwMode="auto">
            <a:xfrm>
              <a:off x="8332788" y="2393950"/>
              <a:ext cx="158750" cy="166688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Oval 23"/>
            <p:cNvSpPr>
              <a:spLocks noChangeArrowheads="1"/>
            </p:cNvSpPr>
            <p:nvPr/>
          </p:nvSpPr>
          <p:spPr bwMode="auto">
            <a:xfrm>
              <a:off x="8247063" y="3087688"/>
              <a:ext cx="160337" cy="165100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Oval 24"/>
            <p:cNvSpPr>
              <a:spLocks noChangeArrowheads="1"/>
            </p:cNvSpPr>
            <p:nvPr/>
          </p:nvSpPr>
          <p:spPr bwMode="auto">
            <a:xfrm>
              <a:off x="8367713" y="3690938"/>
              <a:ext cx="160337" cy="166687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Oval 25"/>
            <p:cNvSpPr>
              <a:spLocks noChangeArrowheads="1"/>
            </p:cNvSpPr>
            <p:nvPr/>
          </p:nvSpPr>
          <p:spPr bwMode="auto">
            <a:xfrm>
              <a:off x="8905875" y="2773363"/>
              <a:ext cx="160338" cy="166687"/>
            </a:xfrm>
            <a:prstGeom prst="ellipse">
              <a:avLst/>
            </a:prstGeom>
            <a:noFill/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26"/>
            <p:cNvSpPr>
              <a:spLocks noChangeShapeType="1"/>
            </p:cNvSpPr>
            <p:nvPr/>
          </p:nvSpPr>
          <p:spPr bwMode="auto">
            <a:xfrm flipH="1">
              <a:off x="5770563" y="1720850"/>
              <a:ext cx="125412" cy="4095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27"/>
            <p:cNvSpPr>
              <a:spLocks noChangeShapeType="1"/>
            </p:cNvSpPr>
            <p:nvPr/>
          </p:nvSpPr>
          <p:spPr bwMode="auto">
            <a:xfrm flipV="1">
              <a:off x="6030913" y="1552575"/>
              <a:ext cx="714375" cy="857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28"/>
            <p:cNvSpPr>
              <a:spLocks noChangeShapeType="1"/>
            </p:cNvSpPr>
            <p:nvPr/>
          </p:nvSpPr>
          <p:spPr bwMode="auto">
            <a:xfrm>
              <a:off x="5818188" y="2222500"/>
              <a:ext cx="63817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Line 29"/>
            <p:cNvSpPr>
              <a:spLocks noChangeShapeType="1"/>
            </p:cNvSpPr>
            <p:nvPr/>
          </p:nvSpPr>
          <p:spPr bwMode="auto">
            <a:xfrm flipH="1">
              <a:off x="6569075" y="1584325"/>
              <a:ext cx="207963" cy="55245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30"/>
            <p:cNvSpPr>
              <a:spLocks noChangeShapeType="1"/>
            </p:cNvSpPr>
            <p:nvPr/>
          </p:nvSpPr>
          <p:spPr bwMode="auto">
            <a:xfrm flipH="1">
              <a:off x="5643563" y="2265363"/>
              <a:ext cx="47625" cy="5159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31"/>
            <p:cNvSpPr>
              <a:spLocks noChangeShapeType="1"/>
            </p:cNvSpPr>
            <p:nvPr/>
          </p:nvSpPr>
          <p:spPr bwMode="auto">
            <a:xfrm>
              <a:off x="5643563" y="2933700"/>
              <a:ext cx="317500" cy="395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32"/>
            <p:cNvSpPr>
              <a:spLocks noChangeShapeType="1"/>
            </p:cNvSpPr>
            <p:nvPr/>
          </p:nvSpPr>
          <p:spPr bwMode="auto">
            <a:xfrm flipV="1">
              <a:off x="6073775" y="2857500"/>
              <a:ext cx="415925" cy="4714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33"/>
            <p:cNvSpPr>
              <a:spLocks noChangeShapeType="1"/>
            </p:cNvSpPr>
            <p:nvPr/>
          </p:nvSpPr>
          <p:spPr bwMode="auto">
            <a:xfrm>
              <a:off x="5721350" y="2843213"/>
              <a:ext cx="75247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34"/>
            <p:cNvSpPr>
              <a:spLocks noChangeShapeType="1"/>
            </p:cNvSpPr>
            <p:nvPr/>
          </p:nvSpPr>
          <p:spPr bwMode="auto">
            <a:xfrm>
              <a:off x="6551613" y="2298700"/>
              <a:ext cx="0" cy="4238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35"/>
            <p:cNvSpPr>
              <a:spLocks noChangeShapeType="1"/>
            </p:cNvSpPr>
            <p:nvPr/>
          </p:nvSpPr>
          <p:spPr bwMode="auto">
            <a:xfrm>
              <a:off x="6840538" y="1582738"/>
              <a:ext cx="239712" cy="80486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Line 36"/>
            <p:cNvSpPr>
              <a:spLocks noChangeShapeType="1"/>
            </p:cNvSpPr>
            <p:nvPr/>
          </p:nvSpPr>
          <p:spPr bwMode="auto">
            <a:xfrm flipH="1" flipV="1">
              <a:off x="6042025" y="3481388"/>
              <a:ext cx="61913" cy="6064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Line 37"/>
            <p:cNvSpPr>
              <a:spLocks noChangeShapeType="1"/>
            </p:cNvSpPr>
            <p:nvPr/>
          </p:nvSpPr>
          <p:spPr bwMode="auto">
            <a:xfrm flipV="1">
              <a:off x="6200775" y="3708400"/>
              <a:ext cx="400050" cy="42545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Line 38"/>
            <p:cNvSpPr>
              <a:spLocks noChangeShapeType="1"/>
            </p:cNvSpPr>
            <p:nvPr/>
          </p:nvSpPr>
          <p:spPr bwMode="auto">
            <a:xfrm>
              <a:off x="6091238" y="3436938"/>
              <a:ext cx="509587" cy="20955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Line 39"/>
            <p:cNvSpPr>
              <a:spLocks noChangeShapeType="1"/>
            </p:cNvSpPr>
            <p:nvPr/>
          </p:nvSpPr>
          <p:spPr bwMode="auto">
            <a:xfrm flipV="1">
              <a:off x="6729413" y="3252788"/>
              <a:ext cx="350837" cy="3651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Line 40"/>
            <p:cNvSpPr>
              <a:spLocks noChangeShapeType="1"/>
            </p:cNvSpPr>
            <p:nvPr/>
          </p:nvSpPr>
          <p:spPr bwMode="auto">
            <a:xfrm>
              <a:off x="6607175" y="2867025"/>
              <a:ext cx="487363" cy="24765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Line 41"/>
            <p:cNvSpPr>
              <a:spLocks noChangeShapeType="1"/>
            </p:cNvSpPr>
            <p:nvPr/>
          </p:nvSpPr>
          <p:spPr bwMode="auto">
            <a:xfrm>
              <a:off x="6153150" y="4225925"/>
              <a:ext cx="479425" cy="587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Line 42"/>
            <p:cNvSpPr>
              <a:spLocks noChangeShapeType="1"/>
            </p:cNvSpPr>
            <p:nvPr/>
          </p:nvSpPr>
          <p:spPr bwMode="auto">
            <a:xfrm>
              <a:off x="6696075" y="3784600"/>
              <a:ext cx="0" cy="4238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Line 43"/>
            <p:cNvSpPr>
              <a:spLocks noChangeShapeType="1"/>
            </p:cNvSpPr>
            <p:nvPr/>
          </p:nvSpPr>
          <p:spPr bwMode="auto">
            <a:xfrm flipV="1">
              <a:off x="6792913" y="4087813"/>
              <a:ext cx="669925" cy="21113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Line 44"/>
            <p:cNvSpPr>
              <a:spLocks noChangeShapeType="1"/>
            </p:cNvSpPr>
            <p:nvPr/>
          </p:nvSpPr>
          <p:spPr bwMode="auto">
            <a:xfrm>
              <a:off x="6875463" y="1560513"/>
              <a:ext cx="539750" cy="6985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Line 45"/>
            <p:cNvSpPr>
              <a:spLocks noChangeShapeType="1"/>
            </p:cNvSpPr>
            <p:nvPr/>
          </p:nvSpPr>
          <p:spPr bwMode="auto">
            <a:xfrm>
              <a:off x="7462838" y="1735138"/>
              <a:ext cx="95250" cy="4413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Line 46"/>
            <p:cNvSpPr>
              <a:spLocks noChangeShapeType="1"/>
            </p:cNvSpPr>
            <p:nvPr/>
          </p:nvSpPr>
          <p:spPr bwMode="auto">
            <a:xfrm flipV="1">
              <a:off x="7177088" y="2265363"/>
              <a:ext cx="317500" cy="1365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Line 47"/>
            <p:cNvSpPr>
              <a:spLocks noChangeShapeType="1"/>
            </p:cNvSpPr>
            <p:nvPr/>
          </p:nvSpPr>
          <p:spPr bwMode="auto">
            <a:xfrm>
              <a:off x="7558088" y="1689100"/>
              <a:ext cx="576262" cy="3032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Line 48"/>
            <p:cNvSpPr>
              <a:spLocks noChangeShapeType="1"/>
            </p:cNvSpPr>
            <p:nvPr/>
          </p:nvSpPr>
          <p:spPr bwMode="auto">
            <a:xfrm flipV="1">
              <a:off x="7240588" y="3087688"/>
              <a:ext cx="334962" cy="889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Line 49"/>
            <p:cNvSpPr>
              <a:spLocks noChangeShapeType="1"/>
            </p:cNvSpPr>
            <p:nvPr/>
          </p:nvSpPr>
          <p:spPr bwMode="auto">
            <a:xfrm flipH="1">
              <a:off x="7094538" y="2541588"/>
              <a:ext cx="34925" cy="58896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Line 50"/>
            <p:cNvSpPr>
              <a:spLocks noChangeShapeType="1"/>
            </p:cNvSpPr>
            <p:nvPr/>
          </p:nvSpPr>
          <p:spPr bwMode="auto">
            <a:xfrm flipV="1">
              <a:off x="7718425" y="2768600"/>
              <a:ext cx="239713" cy="2270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Line 51"/>
            <p:cNvSpPr>
              <a:spLocks noChangeShapeType="1"/>
            </p:cNvSpPr>
            <p:nvPr/>
          </p:nvSpPr>
          <p:spPr bwMode="auto">
            <a:xfrm flipV="1">
              <a:off x="7591425" y="3692525"/>
              <a:ext cx="192088" cy="2873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Line 52"/>
            <p:cNvSpPr>
              <a:spLocks noChangeShapeType="1"/>
            </p:cNvSpPr>
            <p:nvPr/>
          </p:nvSpPr>
          <p:spPr bwMode="auto">
            <a:xfrm>
              <a:off x="7605713" y="4071938"/>
              <a:ext cx="338137" cy="16986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Line 53"/>
            <p:cNvSpPr>
              <a:spLocks noChangeShapeType="1"/>
            </p:cNvSpPr>
            <p:nvPr/>
          </p:nvSpPr>
          <p:spPr bwMode="auto">
            <a:xfrm>
              <a:off x="7686675" y="3114675"/>
              <a:ext cx="111125" cy="42545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Line 54"/>
            <p:cNvSpPr>
              <a:spLocks noChangeShapeType="1"/>
            </p:cNvSpPr>
            <p:nvPr/>
          </p:nvSpPr>
          <p:spPr bwMode="auto">
            <a:xfrm flipV="1">
              <a:off x="7878763" y="3222625"/>
              <a:ext cx="365125" cy="3794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Line 55"/>
            <p:cNvSpPr>
              <a:spLocks noChangeShapeType="1"/>
            </p:cNvSpPr>
            <p:nvPr/>
          </p:nvSpPr>
          <p:spPr bwMode="auto">
            <a:xfrm>
              <a:off x="8070850" y="2752725"/>
              <a:ext cx="222250" cy="3349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56"/>
            <p:cNvSpPr>
              <a:spLocks noChangeShapeType="1"/>
            </p:cNvSpPr>
            <p:nvPr/>
          </p:nvSpPr>
          <p:spPr bwMode="auto">
            <a:xfrm flipV="1">
              <a:off x="7654925" y="2038350"/>
              <a:ext cx="479425" cy="1682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Line 57"/>
            <p:cNvSpPr>
              <a:spLocks noChangeShapeType="1"/>
            </p:cNvSpPr>
            <p:nvPr/>
          </p:nvSpPr>
          <p:spPr bwMode="auto">
            <a:xfrm flipV="1">
              <a:off x="8389938" y="2889250"/>
              <a:ext cx="525462" cy="2413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Line 58"/>
            <p:cNvSpPr>
              <a:spLocks noChangeShapeType="1"/>
            </p:cNvSpPr>
            <p:nvPr/>
          </p:nvSpPr>
          <p:spPr bwMode="auto">
            <a:xfrm flipV="1">
              <a:off x="8101013" y="2509838"/>
              <a:ext cx="225425" cy="13652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Line 59"/>
            <p:cNvSpPr>
              <a:spLocks noChangeShapeType="1"/>
            </p:cNvSpPr>
            <p:nvPr/>
          </p:nvSpPr>
          <p:spPr bwMode="auto">
            <a:xfrm>
              <a:off x="8229600" y="2114550"/>
              <a:ext cx="144463" cy="2873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Line 60"/>
            <p:cNvSpPr>
              <a:spLocks noChangeShapeType="1"/>
            </p:cNvSpPr>
            <p:nvPr/>
          </p:nvSpPr>
          <p:spPr bwMode="auto">
            <a:xfrm>
              <a:off x="8485188" y="2509838"/>
              <a:ext cx="430212" cy="27146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Line 61"/>
            <p:cNvSpPr>
              <a:spLocks noChangeShapeType="1"/>
            </p:cNvSpPr>
            <p:nvPr/>
          </p:nvSpPr>
          <p:spPr bwMode="auto">
            <a:xfrm flipV="1">
              <a:off x="8086725" y="3844925"/>
              <a:ext cx="317500" cy="3810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Line 62"/>
            <p:cNvSpPr>
              <a:spLocks noChangeShapeType="1"/>
            </p:cNvSpPr>
            <p:nvPr/>
          </p:nvSpPr>
          <p:spPr bwMode="auto">
            <a:xfrm flipV="1">
              <a:off x="8501063" y="2919413"/>
              <a:ext cx="431800" cy="7889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Line 63"/>
            <p:cNvSpPr>
              <a:spLocks noChangeShapeType="1"/>
            </p:cNvSpPr>
            <p:nvPr/>
          </p:nvSpPr>
          <p:spPr bwMode="auto">
            <a:xfrm>
              <a:off x="7893050" y="3663950"/>
              <a:ext cx="481013" cy="746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Line 64"/>
            <p:cNvSpPr>
              <a:spLocks noChangeShapeType="1"/>
            </p:cNvSpPr>
            <p:nvPr/>
          </p:nvSpPr>
          <p:spPr bwMode="auto">
            <a:xfrm>
              <a:off x="7191375" y="3267075"/>
              <a:ext cx="320675" cy="7445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Line 65"/>
            <p:cNvSpPr>
              <a:spLocks noChangeShapeType="1"/>
            </p:cNvSpPr>
            <p:nvPr/>
          </p:nvSpPr>
          <p:spPr bwMode="auto">
            <a:xfrm flipV="1">
              <a:off x="6645275" y="2417763"/>
              <a:ext cx="1711325" cy="371475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Oval 81"/>
            <p:cNvSpPr>
              <a:spLocks noChangeArrowheads="1"/>
            </p:cNvSpPr>
            <p:nvPr/>
          </p:nvSpPr>
          <p:spPr bwMode="auto">
            <a:xfrm>
              <a:off x="6146800" y="4740275"/>
              <a:ext cx="152401" cy="153988"/>
            </a:xfrm>
            <a:prstGeom prst="ellipse">
              <a:avLst/>
            </a:prstGeom>
            <a:solidFill>
              <a:srgbClr val="FF00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auto">
            <a:xfrm>
              <a:off x="5838825" y="5124450"/>
              <a:ext cx="536575" cy="287338"/>
            </a:xfrm>
            <a:custGeom>
              <a:avLst/>
              <a:gdLst>
                <a:gd name="T0" fmla="*/ 2147483647 w 338"/>
                <a:gd name="T1" fmla="*/ 2147483647 h 181"/>
                <a:gd name="T2" fmla="*/ 2147483647 w 338"/>
                <a:gd name="T3" fmla="*/ 0 h 181"/>
                <a:gd name="T4" fmla="*/ 2147483647 w 338"/>
                <a:gd name="T5" fmla="*/ 2147483647 h 181"/>
                <a:gd name="T6" fmla="*/ 2147483647 w 338"/>
                <a:gd name="T7" fmla="*/ 2147483647 h 181"/>
                <a:gd name="T8" fmla="*/ 2147483647 w 338"/>
                <a:gd name="T9" fmla="*/ 2147483647 h 181"/>
                <a:gd name="T10" fmla="*/ 2147483647 w 338"/>
                <a:gd name="T11" fmla="*/ 2147483647 h 18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38"/>
                <a:gd name="T19" fmla="*/ 0 h 181"/>
                <a:gd name="T20" fmla="*/ 338 w 338"/>
                <a:gd name="T21" fmla="*/ 181 h 18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38" h="181">
                  <a:moveTo>
                    <a:pt x="16" y="73"/>
                  </a:moveTo>
                  <a:cubicBezTo>
                    <a:pt x="32" y="49"/>
                    <a:pt x="109" y="0"/>
                    <a:pt x="161" y="0"/>
                  </a:cubicBezTo>
                  <a:cubicBezTo>
                    <a:pt x="213" y="0"/>
                    <a:pt x="322" y="45"/>
                    <a:pt x="330" y="73"/>
                  </a:cubicBezTo>
                  <a:cubicBezTo>
                    <a:pt x="338" y="101"/>
                    <a:pt x="253" y="157"/>
                    <a:pt x="209" y="169"/>
                  </a:cubicBezTo>
                  <a:cubicBezTo>
                    <a:pt x="165" y="181"/>
                    <a:pt x="96" y="161"/>
                    <a:pt x="64" y="145"/>
                  </a:cubicBezTo>
                  <a:cubicBezTo>
                    <a:pt x="32" y="129"/>
                    <a:pt x="0" y="97"/>
                    <a:pt x="16" y="73"/>
                  </a:cubicBezTo>
                  <a:close/>
                </a:path>
              </a:pathLst>
            </a:custGeom>
            <a:solidFill>
              <a:srgbClr val="00FFFF">
                <a:alpha val="10196"/>
              </a:srgbClr>
            </a:solidFill>
            <a:ln w="6350" cap="flat" cmpd="sng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Text Box 83"/>
            <p:cNvSpPr txBox="1">
              <a:spLocks noChangeArrowheads="1"/>
            </p:cNvSpPr>
            <p:nvPr/>
          </p:nvSpPr>
          <p:spPr bwMode="auto">
            <a:xfrm>
              <a:off x="6481763" y="4697413"/>
              <a:ext cx="1046162" cy="257176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90000"/>
                </a:lnSpc>
                <a:buFontTx/>
                <a:buNone/>
              </a:pPr>
              <a:r>
                <a:rPr lang="en-US" sz="1200">
                  <a:solidFill>
                    <a:srgbClr val="FF3300"/>
                  </a:solidFill>
                </a:rPr>
                <a:t>: </a:t>
              </a:r>
              <a:r>
                <a:rPr lang="en-US" sz="1200">
                  <a:solidFill>
                    <a:schemeClr val="tx1"/>
                  </a:solidFill>
                </a:rPr>
                <a:t>active node</a:t>
              </a:r>
            </a:p>
          </p:txBody>
        </p:sp>
        <p:sp>
          <p:nvSpPr>
            <p:cNvPr id="80" name="Text Box 84"/>
            <p:cNvSpPr txBox="1">
              <a:spLocks noChangeArrowheads="1"/>
            </p:cNvSpPr>
            <p:nvPr/>
          </p:nvSpPr>
          <p:spPr bwMode="auto">
            <a:xfrm>
              <a:off x="6477000" y="5097464"/>
              <a:ext cx="1195388" cy="257176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lnSpc>
                  <a:spcPct val="90000"/>
                </a:lnSpc>
                <a:buFontTx/>
                <a:buNone/>
              </a:pPr>
              <a:r>
                <a:rPr lang="en-US" sz="1200">
                  <a:solidFill>
                    <a:srgbClr val="FF3300"/>
                  </a:solidFill>
                </a:rPr>
                <a:t>: </a:t>
              </a:r>
              <a:r>
                <a:rPr lang="en-US" sz="1200">
                  <a:solidFill>
                    <a:schemeClr val="tx1"/>
                  </a:solidFill>
                </a:rPr>
                <a:t>neighborhood</a:t>
              </a:r>
            </a:p>
          </p:txBody>
        </p:sp>
        <p:sp>
          <p:nvSpPr>
            <p:cNvPr id="81" name="Oval 86"/>
            <p:cNvSpPr>
              <a:spLocks noChangeArrowheads="1"/>
            </p:cNvSpPr>
            <p:nvPr/>
          </p:nvSpPr>
          <p:spPr bwMode="auto">
            <a:xfrm>
              <a:off x="5664200" y="2114550"/>
              <a:ext cx="152401" cy="153988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2" name="Oval 87"/>
            <p:cNvSpPr>
              <a:spLocks noChangeArrowheads="1"/>
            </p:cNvSpPr>
            <p:nvPr/>
          </p:nvSpPr>
          <p:spPr bwMode="auto">
            <a:xfrm>
              <a:off x="6059488" y="4085502"/>
              <a:ext cx="152401" cy="153988"/>
            </a:xfrm>
            <a:prstGeom prst="ellipse">
              <a:avLst/>
            </a:prstGeom>
            <a:solidFill>
              <a:srgbClr val="FF00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3" name="Oval 88"/>
            <p:cNvSpPr>
              <a:spLocks noChangeArrowheads="1"/>
            </p:cNvSpPr>
            <p:nvPr/>
          </p:nvSpPr>
          <p:spPr bwMode="auto">
            <a:xfrm>
              <a:off x="7737474" y="3546475"/>
              <a:ext cx="152401" cy="153988"/>
            </a:xfrm>
            <a:prstGeom prst="ellipse">
              <a:avLst/>
            </a:prstGeom>
            <a:solidFill>
              <a:srgbClr val="FF00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4" name="Oval 89"/>
            <p:cNvSpPr>
              <a:spLocks noChangeArrowheads="1"/>
            </p:cNvSpPr>
            <p:nvPr/>
          </p:nvSpPr>
          <p:spPr bwMode="auto">
            <a:xfrm>
              <a:off x="7392988" y="1587500"/>
              <a:ext cx="152401" cy="153988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5" name="Oval 90"/>
            <p:cNvSpPr>
              <a:spLocks noChangeArrowheads="1"/>
            </p:cNvSpPr>
            <p:nvPr/>
          </p:nvSpPr>
          <p:spPr bwMode="auto">
            <a:xfrm>
              <a:off x="5570538" y="2762250"/>
              <a:ext cx="152401" cy="153988"/>
            </a:xfrm>
            <a:prstGeom prst="ellipse">
              <a:avLst/>
            </a:prstGeom>
            <a:solidFill>
              <a:srgbClr val="FF00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6" name="Oval 89"/>
            <p:cNvSpPr>
              <a:spLocks noChangeArrowheads="1"/>
            </p:cNvSpPr>
            <p:nvPr/>
          </p:nvSpPr>
          <p:spPr bwMode="auto">
            <a:xfrm>
              <a:off x="6723063" y="1446212"/>
              <a:ext cx="152401" cy="153988"/>
            </a:xfrm>
            <a:prstGeom prst="ellipse">
              <a:avLst/>
            </a:prstGeom>
            <a:solidFill>
              <a:srgbClr val="FF0000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88" name="Slide Number Placeholder 87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95214" y="5276671"/>
            <a:ext cx="786298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tx2"/>
                </a:solidFill>
              </a:rPr>
              <a:t>Dijkstra</a:t>
            </a:r>
            <a:r>
              <a:rPr lang="en-US" dirty="0" smtClean="0">
                <a:solidFill>
                  <a:schemeClr val="tx2"/>
                </a:solidFill>
              </a:rPr>
              <a:t> SSSP: general graph, data-driven, ordered, local computation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Chaotic relaxation SSSP: general graph, data-driven, unordered, local computation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Bellman-Ford SSSP: general graph, topology-driven, unordered, local computation</a:t>
            </a:r>
          </a:p>
          <a:p>
            <a:r>
              <a:rPr lang="en-US" dirty="0" smtClean="0">
                <a:solidFill>
                  <a:schemeClr val="tx2"/>
                </a:solidFill>
              </a:rPr>
              <a:t>Delta-stepping SSSP: general graph, data-driven, ordered, </a:t>
            </a:r>
            <a:r>
              <a:rPr lang="en-US" dirty="0" err="1" smtClean="0">
                <a:solidFill>
                  <a:schemeClr val="tx2"/>
                </a:solidFill>
              </a:rPr>
              <a:t>localcomputation</a:t>
            </a:r>
            <a:endParaRPr lang="en-US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488222"/>
      </p:ext>
    </p:extLst>
  </p:cSld>
  <p:clrMapOvr>
    <a:masterClrMapping/>
  </p:clrMapOvr>
  <p:transition advTm="151187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Infrastructure for graph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800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Concurrent data structures:</a:t>
            </a:r>
          </a:p>
          <a:p>
            <a:pPr lvl="1"/>
            <a:r>
              <a:rPr lang="en-US" dirty="0" smtClean="0"/>
              <a:t>Concurrent graph data structure</a:t>
            </a:r>
          </a:p>
          <a:p>
            <a:pPr lvl="1"/>
            <a:r>
              <a:rPr lang="en-US" dirty="0" smtClean="0"/>
              <a:t>Concurrent set/bag, priority queue</a:t>
            </a:r>
          </a:p>
          <a:p>
            <a:pPr lvl="1"/>
            <a:r>
              <a:rPr lang="en-US" dirty="0" smtClean="0"/>
              <a:t>Can be very complex to implement</a:t>
            </a:r>
          </a:p>
          <a:p>
            <a:r>
              <a:rPr lang="en-US" dirty="0" smtClean="0"/>
              <a:t>One software architecture:</a:t>
            </a:r>
          </a:p>
          <a:p>
            <a:pPr lvl="1"/>
            <a:r>
              <a:rPr lang="en-US" dirty="0" smtClean="0"/>
              <a:t>Exploit Wirth’s equation:</a:t>
            </a:r>
          </a:p>
          <a:p>
            <a:pPr lvl="2"/>
            <a:r>
              <a:rPr lang="en-US" dirty="0" smtClean="0"/>
              <a:t>Program = Algorithm + Data Structure</a:t>
            </a:r>
          </a:p>
          <a:p>
            <a:pPr lvl="2"/>
            <a:r>
              <a:rPr lang="en-US" dirty="0" smtClean="0"/>
              <a:t>Parallel program = Parallel algorithm + Parallel data structure</a:t>
            </a:r>
          </a:p>
          <a:p>
            <a:pPr marL="1371600" lvl="3" indent="0">
              <a:buNone/>
            </a:pPr>
            <a:r>
              <a:rPr lang="en-US" dirty="0"/>
              <a:t> </a:t>
            </a:r>
            <a:r>
              <a:rPr lang="en-US" dirty="0" smtClean="0"/>
              <a:t> = Operator + Schedule + Parallel data structure</a:t>
            </a:r>
          </a:p>
          <a:p>
            <a:pPr lvl="1"/>
            <a:r>
              <a:rPr lang="en-US" dirty="0" smtClean="0"/>
              <a:t>Provide a library of concurrent data structures</a:t>
            </a:r>
          </a:p>
          <a:p>
            <a:pPr lvl="1"/>
            <a:r>
              <a:rPr lang="en-US" dirty="0" smtClean="0"/>
              <a:t>Programmer specifies </a:t>
            </a:r>
          </a:p>
          <a:p>
            <a:pPr lvl="2"/>
            <a:r>
              <a:rPr lang="en-US" dirty="0" smtClean="0"/>
              <a:t>operator </a:t>
            </a:r>
          </a:p>
          <a:p>
            <a:pPr lvl="2"/>
            <a:r>
              <a:rPr lang="en-US" dirty="0" smtClean="0"/>
              <a:t>schedule for applying operator at different active elements</a:t>
            </a:r>
          </a:p>
          <a:p>
            <a:r>
              <a:rPr lang="en-US" dirty="0" smtClean="0"/>
              <a:t>This is the approach we use in the Galois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93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Graph algorithms are more complex than most computational science algorithms</a:t>
            </a:r>
          </a:p>
          <a:p>
            <a:pPr lvl="1"/>
            <a:r>
              <a:rPr lang="en-US" dirty="0" smtClean="0"/>
              <a:t>Work may be created dynamically</a:t>
            </a:r>
          </a:p>
          <a:p>
            <a:pPr lvl="1"/>
            <a:r>
              <a:rPr lang="en-US" dirty="0" smtClean="0"/>
              <a:t>Different orders of doing work may result in different amounts of work</a:t>
            </a:r>
          </a:p>
          <a:p>
            <a:pPr lvl="1"/>
            <a:r>
              <a:rPr lang="en-US" dirty="0" smtClean="0"/>
              <a:t>Parallelism may not be known until runtime</a:t>
            </a:r>
          </a:p>
          <a:p>
            <a:pPr lvl="1"/>
            <a:r>
              <a:rPr lang="en-US" dirty="0" smtClean="0"/>
              <a:t>Underlying graph structure may change dynamically</a:t>
            </a:r>
          </a:p>
          <a:p>
            <a:r>
              <a:rPr lang="en-US" dirty="0" smtClean="0"/>
              <a:t>SSSP algorithms illustrate most of this complexity so the SSSP problem is a good model problem for the study of parallel graph algorithms</a:t>
            </a:r>
          </a:p>
          <a:p>
            <a:r>
              <a:rPr lang="en-US" dirty="0" smtClean="0"/>
              <a:t>Operator formulation and TAO analysis are useful abstractions for understanding parallelism in algorithms</a:t>
            </a:r>
          </a:p>
          <a:p>
            <a:r>
              <a:rPr lang="en-US" dirty="0" smtClean="0"/>
              <a:t>Galois project: software architecture is based on these ideas</a:t>
            </a:r>
          </a:p>
          <a:p>
            <a:pPr lvl="1"/>
            <a:r>
              <a:rPr lang="en-US" dirty="0" smtClean="0"/>
              <a:t>Library of concurrent data structures written by expert programmers</a:t>
            </a:r>
          </a:p>
          <a:p>
            <a:pPr lvl="1"/>
            <a:r>
              <a:rPr lang="en-US" dirty="0" smtClean="0"/>
              <a:t>Joe programmer writes C++ code to specify operator and schedule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4362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Graphs are very general data structures</a:t>
            </a:r>
          </a:p>
          <a:p>
            <a:pPr lvl="1"/>
            <a:r>
              <a:rPr lang="en-US" dirty="0" smtClean="0"/>
              <a:t>data structures such as dense and sparse matrices, sets, multi-sets, etc. can be viewed as representations of graphs</a:t>
            </a:r>
          </a:p>
          <a:p>
            <a:r>
              <a:rPr lang="en-US" dirty="0" smtClean="0"/>
              <a:t>Algorithms on matrices/sets/etc. can usually be interpreted as graph algorithms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ut it may or may not be useful to do </a:t>
            </a:r>
            <a:r>
              <a:rPr lang="en-US" dirty="0" smtClean="0"/>
              <a:t>this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parse matrix algorithms can be usefully viewed as graph algorithms</a:t>
            </a:r>
          </a:p>
          <a:p>
            <a:r>
              <a:rPr lang="en-US" dirty="0" smtClean="0"/>
              <a:t>Some graph algorithms can be interpreted as matrix algorithms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ut it may or may not be useful to do this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ay be useful i</a:t>
            </a:r>
            <a:r>
              <a:rPr lang="en-US" dirty="0" smtClean="0"/>
              <a:t>f graph structure is fixed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4451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Graph-matrix duality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1722437"/>
            <a:ext cx="46482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Graph (V,E) as a matrix</a:t>
            </a:r>
          </a:p>
          <a:p>
            <a:pPr lvl="1"/>
            <a:r>
              <a:rPr lang="en-US" dirty="0" smtClean="0"/>
              <a:t>Choose an ordering of vertices</a:t>
            </a:r>
          </a:p>
          <a:p>
            <a:pPr lvl="1"/>
            <a:r>
              <a:rPr lang="en-US" dirty="0" smtClean="0"/>
              <a:t>Number them sequentially</a:t>
            </a:r>
          </a:p>
          <a:p>
            <a:pPr lvl="1"/>
            <a:r>
              <a:rPr lang="en-US" dirty="0" smtClean="0"/>
              <a:t>Fill in |</a:t>
            </a:r>
            <a:r>
              <a:rPr lang="en-US" dirty="0" err="1" smtClean="0"/>
              <a:t>V|x|V</a:t>
            </a:r>
            <a:r>
              <a:rPr lang="en-US" dirty="0" smtClean="0"/>
              <a:t>| matrix</a:t>
            </a:r>
          </a:p>
          <a:p>
            <a:pPr lvl="1"/>
            <a:r>
              <a:rPr lang="en-US" dirty="0" smtClean="0"/>
              <a:t>Called “incidence matrix” of graph</a:t>
            </a:r>
          </a:p>
          <a:p>
            <a:r>
              <a:rPr lang="en-US" dirty="0" smtClean="0"/>
              <a:t>Observations:</a:t>
            </a:r>
          </a:p>
          <a:p>
            <a:pPr lvl="1"/>
            <a:r>
              <a:rPr lang="en-US" dirty="0" smtClean="0"/>
              <a:t>Diagonal entries: weights on self-loops</a:t>
            </a:r>
          </a:p>
          <a:p>
            <a:pPr lvl="1"/>
            <a:r>
              <a:rPr lang="en-US" dirty="0" smtClean="0"/>
              <a:t>Symmetric matrix </a:t>
            </a:r>
            <a:r>
              <a:rPr lang="en-US" dirty="0" smtClean="0">
                <a:sym typeface="Wingdings" pitchFamily="2" charset="2"/>
              </a:rPr>
              <a:t>  undirected graph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Lower triangular matrix  no edges from </a:t>
            </a:r>
            <a:r>
              <a:rPr lang="en-US" dirty="0" smtClean="0">
                <a:sym typeface="Wingdings" pitchFamily="2" charset="2"/>
              </a:rPr>
              <a:t>lowe</a:t>
            </a:r>
            <a:r>
              <a:rPr lang="en-US" dirty="0" smtClean="0">
                <a:sym typeface="Wingdings" pitchFamily="2" charset="2"/>
              </a:rPr>
              <a:t>r numbered nodes </a:t>
            </a:r>
            <a:r>
              <a:rPr lang="en-US" dirty="0" smtClean="0">
                <a:sym typeface="Wingdings" pitchFamily="2" charset="2"/>
              </a:rPr>
              <a:t>to </a:t>
            </a:r>
            <a:r>
              <a:rPr lang="en-US" dirty="0" smtClean="0">
                <a:sym typeface="Wingdings" pitchFamily="2" charset="2"/>
              </a:rPr>
              <a:t>high</a:t>
            </a:r>
            <a:r>
              <a:rPr lang="en-US" dirty="0" smtClean="0">
                <a:sym typeface="Wingdings" pitchFamily="2" charset="2"/>
              </a:rPr>
              <a:t>er </a:t>
            </a:r>
            <a:r>
              <a:rPr lang="en-US" dirty="0" smtClean="0">
                <a:sym typeface="Wingdings" pitchFamily="2" charset="2"/>
              </a:rPr>
              <a:t>numbered nodes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Dense matrix  clique (edge between every pair of nodes)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6172200" y="2514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315200" y="2133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359236" y="3657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8023318" y="330886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858000" y="2971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>
            <a:stCxn id="7" idx="6"/>
            <a:endCxn id="8" idx="3"/>
          </p:cNvCxnSpPr>
          <p:nvPr/>
        </p:nvCxnSpPr>
        <p:spPr>
          <a:xfrm flipV="1">
            <a:off x="6324600" y="2263682"/>
            <a:ext cx="1012918" cy="3271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7" idx="4"/>
            <a:endCxn id="9" idx="0"/>
          </p:cNvCxnSpPr>
          <p:nvPr/>
        </p:nvCxnSpPr>
        <p:spPr>
          <a:xfrm>
            <a:off x="6248400" y="2667000"/>
            <a:ext cx="187036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9" idx="6"/>
            <a:endCxn id="11" idx="3"/>
          </p:cNvCxnSpPr>
          <p:nvPr/>
        </p:nvCxnSpPr>
        <p:spPr>
          <a:xfrm flipV="1">
            <a:off x="6511636" y="3101882"/>
            <a:ext cx="368682" cy="6319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7010400" y="3089565"/>
            <a:ext cx="1012918" cy="2786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8" idx="4"/>
            <a:endCxn id="11" idx="7"/>
          </p:cNvCxnSpPr>
          <p:nvPr/>
        </p:nvCxnSpPr>
        <p:spPr>
          <a:xfrm flipH="1">
            <a:off x="6988082" y="2286000"/>
            <a:ext cx="403318" cy="7081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791200" y="242724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467600" y="1981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324600" y="3810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861114" y="32004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8211891" y="308296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cxnSp>
        <p:nvCxnSpPr>
          <p:cNvPr id="28" name="Straight Arrow Connector 27"/>
          <p:cNvCxnSpPr>
            <a:stCxn id="10" idx="0"/>
            <a:endCxn id="8" idx="4"/>
          </p:cNvCxnSpPr>
          <p:nvPr/>
        </p:nvCxnSpPr>
        <p:spPr>
          <a:xfrm flipH="1" flipV="1">
            <a:off x="7391400" y="2286000"/>
            <a:ext cx="708118" cy="10228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553200" y="2145268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696200" y="252626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6956550" y="2438400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315200" y="32004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629400" y="33528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6145602" y="3059668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35" name="Freeform 34"/>
          <p:cNvSpPr/>
          <p:nvPr/>
        </p:nvSpPr>
        <p:spPr>
          <a:xfrm>
            <a:off x="7981680" y="3422073"/>
            <a:ext cx="526821" cy="557024"/>
          </a:xfrm>
          <a:custGeom>
            <a:avLst/>
            <a:gdLst>
              <a:gd name="connsiteX0" fmla="*/ 95520 w 526821"/>
              <a:gd name="connsiteY0" fmla="*/ 13854 h 557024"/>
              <a:gd name="connsiteX1" fmla="*/ 12393 w 526821"/>
              <a:gd name="connsiteY1" fmla="*/ 387927 h 557024"/>
              <a:gd name="connsiteX2" fmla="*/ 331047 w 526821"/>
              <a:gd name="connsiteY2" fmla="*/ 554182 h 557024"/>
              <a:gd name="connsiteX3" fmla="*/ 525011 w 526821"/>
              <a:gd name="connsiteY3" fmla="*/ 263236 h 557024"/>
              <a:gd name="connsiteX4" fmla="*/ 220211 w 526821"/>
              <a:gd name="connsiteY4" fmla="*/ 0 h 557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6821" h="557024">
                <a:moveTo>
                  <a:pt x="95520" y="13854"/>
                </a:moveTo>
                <a:cubicBezTo>
                  <a:pt x="34329" y="155863"/>
                  <a:pt x="-26862" y="297872"/>
                  <a:pt x="12393" y="387927"/>
                </a:cubicBezTo>
                <a:cubicBezTo>
                  <a:pt x="51648" y="477982"/>
                  <a:pt x="245611" y="574964"/>
                  <a:pt x="331047" y="554182"/>
                </a:cubicBezTo>
                <a:cubicBezTo>
                  <a:pt x="416483" y="533400"/>
                  <a:pt x="543484" y="355600"/>
                  <a:pt x="525011" y="263236"/>
                </a:cubicBezTo>
                <a:cubicBezTo>
                  <a:pt x="506538" y="170872"/>
                  <a:pt x="363374" y="85436"/>
                  <a:pt x="220211" y="0"/>
                </a:cubicBezTo>
              </a:path>
            </a:pathLst>
          </a:cu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8382000" y="3733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6172200" y="4724400"/>
            <a:ext cx="124585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  a  f  0  0  </a:t>
            </a:r>
          </a:p>
          <a:p>
            <a:r>
              <a:rPr lang="en-US" dirty="0" smtClean="0"/>
              <a:t>0  0  0  c  0</a:t>
            </a:r>
          </a:p>
          <a:p>
            <a:r>
              <a:rPr lang="en-US" dirty="0" smtClean="0"/>
              <a:t>0  0  0  e  0</a:t>
            </a:r>
          </a:p>
          <a:p>
            <a:r>
              <a:rPr lang="en-US" dirty="0" smtClean="0"/>
              <a:t>0  0  0  0  d</a:t>
            </a:r>
          </a:p>
          <a:p>
            <a:r>
              <a:rPr lang="en-US" dirty="0" smtClean="0"/>
              <a:t>0  b  0  0  g</a:t>
            </a:r>
            <a:endParaRPr lang="en-US" dirty="0"/>
          </a:p>
        </p:txBody>
      </p:sp>
      <p:cxnSp>
        <p:nvCxnSpPr>
          <p:cNvPr id="40" name="Straight Connector 39"/>
          <p:cNvCxnSpPr/>
          <p:nvPr/>
        </p:nvCxnSpPr>
        <p:spPr>
          <a:xfrm>
            <a:off x="6145602" y="4724400"/>
            <a:ext cx="26598" cy="1477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158901" y="4724400"/>
            <a:ext cx="1656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172200" y="6199910"/>
            <a:ext cx="1656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7351503" y="4724400"/>
            <a:ext cx="26598" cy="1477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7162800" y="4724400"/>
            <a:ext cx="1656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7158700" y="6199910"/>
            <a:ext cx="200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708070" y="4715652"/>
            <a:ext cx="30168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</a:p>
          <a:p>
            <a:r>
              <a:rPr lang="en-US" dirty="0" smtClean="0"/>
              <a:t>2</a:t>
            </a:r>
          </a:p>
          <a:p>
            <a:r>
              <a:rPr lang="en-US" dirty="0" smtClean="0"/>
              <a:t>3</a:t>
            </a:r>
          </a:p>
          <a:p>
            <a:r>
              <a:rPr lang="en-US" dirty="0" smtClean="0"/>
              <a:t>4</a:t>
            </a:r>
          </a:p>
          <a:p>
            <a:r>
              <a:rPr lang="en-US" dirty="0"/>
              <a:t>5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145546" y="4343400"/>
            <a:ext cx="1245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1  2  3  4  5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16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Matrix-vector multiplication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81000" y="1600200"/>
            <a:ext cx="46482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Matrix computation: y = Ax</a:t>
            </a:r>
          </a:p>
          <a:p>
            <a:r>
              <a:rPr lang="en-US" dirty="0" smtClean="0"/>
              <a:t>Graph interpretation:</a:t>
            </a:r>
          </a:p>
          <a:p>
            <a:pPr lvl="1"/>
            <a:r>
              <a:rPr lang="en-US" dirty="0" smtClean="0"/>
              <a:t>Each node </a:t>
            </a:r>
            <a:r>
              <a:rPr lang="en-US" dirty="0" err="1" smtClean="0"/>
              <a:t>i</a:t>
            </a:r>
            <a:r>
              <a:rPr lang="en-US" dirty="0" smtClean="0"/>
              <a:t> has two values (labels) x(</a:t>
            </a:r>
            <a:r>
              <a:rPr lang="en-US" dirty="0" err="1" smtClean="0"/>
              <a:t>i</a:t>
            </a:r>
            <a:r>
              <a:rPr lang="en-US" dirty="0" smtClean="0"/>
              <a:t>) and y(</a:t>
            </a:r>
            <a:r>
              <a:rPr lang="en-US" dirty="0" err="1" smtClean="0"/>
              <a:t>i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Each node </a:t>
            </a:r>
            <a:r>
              <a:rPr lang="en-US" dirty="0" err="1" smtClean="0"/>
              <a:t>i</a:t>
            </a:r>
            <a:r>
              <a:rPr lang="en-US" dirty="0" smtClean="0"/>
              <a:t> updates its label y using the x value from each of its neighbors j, scaled by the label on edge (</a:t>
            </a:r>
            <a:r>
              <a:rPr lang="en-US" dirty="0" err="1"/>
              <a:t>i</a:t>
            </a:r>
            <a:r>
              <a:rPr lang="en-US" dirty="0" err="1" smtClean="0"/>
              <a:t>,j</a:t>
            </a:r>
            <a:r>
              <a:rPr lang="en-US" dirty="0" smtClean="0"/>
              <a:t>)</a:t>
            </a:r>
          </a:p>
          <a:p>
            <a:r>
              <a:rPr lang="en-US" dirty="0" smtClean="0"/>
              <a:t>Observation:</a:t>
            </a:r>
          </a:p>
          <a:p>
            <a:pPr lvl="1"/>
            <a:r>
              <a:rPr lang="en-US" dirty="0"/>
              <a:t>G</a:t>
            </a:r>
            <a:r>
              <a:rPr lang="en-US" dirty="0" smtClean="0"/>
              <a:t>raph perspective shows dense MVM is just a special case of sparse MVM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6172200" y="2514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315200" y="2133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359236" y="36576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8023318" y="3308866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858000" y="2971800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>
            <a:stCxn id="7" idx="6"/>
            <a:endCxn id="8" idx="3"/>
          </p:cNvCxnSpPr>
          <p:nvPr/>
        </p:nvCxnSpPr>
        <p:spPr>
          <a:xfrm flipV="1">
            <a:off x="6324600" y="2263682"/>
            <a:ext cx="1012918" cy="3271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7" idx="4"/>
            <a:endCxn id="9" idx="0"/>
          </p:cNvCxnSpPr>
          <p:nvPr/>
        </p:nvCxnSpPr>
        <p:spPr>
          <a:xfrm>
            <a:off x="6248400" y="2667000"/>
            <a:ext cx="187036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9" idx="6"/>
            <a:endCxn id="11" idx="3"/>
          </p:cNvCxnSpPr>
          <p:nvPr/>
        </p:nvCxnSpPr>
        <p:spPr>
          <a:xfrm flipV="1">
            <a:off x="6511636" y="3101882"/>
            <a:ext cx="368682" cy="6319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7010400" y="3089565"/>
            <a:ext cx="1012918" cy="2786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8" idx="4"/>
            <a:endCxn id="11" idx="7"/>
          </p:cNvCxnSpPr>
          <p:nvPr/>
        </p:nvCxnSpPr>
        <p:spPr>
          <a:xfrm flipH="1">
            <a:off x="6988082" y="2286000"/>
            <a:ext cx="403318" cy="7081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791200" y="242724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467600" y="1981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324600" y="3810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861114" y="32004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8211891" y="308296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cxnSp>
        <p:nvCxnSpPr>
          <p:cNvPr id="28" name="Straight Arrow Connector 27"/>
          <p:cNvCxnSpPr>
            <a:stCxn id="10" idx="0"/>
            <a:endCxn id="8" idx="4"/>
          </p:cNvCxnSpPr>
          <p:nvPr/>
        </p:nvCxnSpPr>
        <p:spPr>
          <a:xfrm flipH="1" flipV="1">
            <a:off x="7391400" y="2286000"/>
            <a:ext cx="708118" cy="10228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553200" y="2145268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696200" y="252626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6956550" y="2438400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315200" y="32004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629400" y="33528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6145602" y="3059668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35" name="Freeform 34"/>
          <p:cNvSpPr/>
          <p:nvPr/>
        </p:nvSpPr>
        <p:spPr>
          <a:xfrm>
            <a:off x="7981680" y="3422073"/>
            <a:ext cx="526821" cy="557024"/>
          </a:xfrm>
          <a:custGeom>
            <a:avLst/>
            <a:gdLst>
              <a:gd name="connsiteX0" fmla="*/ 95520 w 526821"/>
              <a:gd name="connsiteY0" fmla="*/ 13854 h 557024"/>
              <a:gd name="connsiteX1" fmla="*/ 12393 w 526821"/>
              <a:gd name="connsiteY1" fmla="*/ 387927 h 557024"/>
              <a:gd name="connsiteX2" fmla="*/ 331047 w 526821"/>
              <a:gd name="connsiteY2" fmla="*/ 554182 h 557024"/>
              <a:gd name="connsiteX3" fmla="*/ 525011 w 526821"/>
              <a:gd name="connsiteY3" fmla="*/ 263236 h 557024"/>
              <a:gd name="connsiteX4" fmla="*/ 220211 w 526821"/>
              <a:gd name="connsiteY4" fmla="*/ 0 h 557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26821" h="557024">
                <a:moveTo>
                  <a:pt x="95520" y="13854"/>
                </a:moveTo>
                <a:cubicBezTo>
                  <a:pt x="34329" y="155863"/>
                  <a:pt x="-26862" y="297872"/>
                  <a:pt x="12393" y="387927"/>
                </a:cubicBezTo>
                <a:cubicBezTo>
                  <a:pt x="51648" y="477982"/>
                  <a:pt x="245611" y="574964"/>
                  <a:pt x="331047" y="554182"/>
                </a:cubicBezTo>
                <a:cubicBezTo>
                  <a:pt x="416483" y="533400"/>
                  <a:pt x="543484" y="355600"/>
                  <a:pt x="525011" y="263236"/>
                </a:cubicBezTo>
                <a:cubicBezTo>
                  <a:pt x="506538" y="170872"/>
                  <a:pt x="363374" y="85436"/>
                  <a:pt x="220211" y="0"/>
                </a:cubicBezTo>
              </a:path>
            </a:pathLst>
          </a:custGeom>
          <a:noFill/>
          <a:ln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8382000" y="3733800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6172200" y="4724400"/>
            <a:ext cx="124585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  a  f  0  0  </a:t>
            </a:r>
          </a:p>
          <a:p>
            <a:r>
              <a:rPr lang="en-US" dirty="0" smtClean="0"/>
              <a:t>0  0  0  c  0</a:t>
            </a:r>
          </a:p>
          <a:p>
            <a:r>
              <a:rPr lang="en-US" dirty="0" smtClean="0"/>
              <a:t>0  0  0  e  0</a:t>
            </a:r>
          </a:p>
          <a:p>
            <a:r>
              <a:rPr lang="en-US" dirty="0" smtClean="0"/>
              <a:t>0  0  0  0  d</a:t>
            </a:r>
          </a:p>
          <a:p>
            <a:r>
              <a:rPr lang="en-US" dirty="0" smtClean="0"/>
              <a:t>0  b  0  0  g</a:t>
            </a:r>
            <a:endParaRPr lang="en-US" dirty="0"/>
          </a:p>
        </p:txBody>
      </p:sp>
      <p:cxnSp>
        <p:nvCxnSpPr>
          <p:cNvPr id="40" name="Straight Connector 39"/>
          <p:cNvCxnSpPr/>
          <p:nvPr/>
        </p:nvCxnSpPr>
        <p:spPr>
          <a:xfrm>
            <a:off x="6145602" y="4724400"/>
            <a:ext cx="26598" cy="1477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158901" y="4724400"/>
            <a:ext cx="1656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172200" y="6199910"/>
            <a:ext cx="1656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7351503" y="4724400"/>
            <a:ext cx="26598" cy="1477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7162800" y="4724400"/>
            <a:ext cx="1656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7158700" y="6199910"/>
            <a:ext cx="2004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708070" y="4715652"/>
            <a:ext cx="30168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</a:p>
          <a:p>
            <a:r>
              <a:rPr lang="en-US" dirty="0" smtClean="0"/>
              <a:t>2</a:t>
            </a:r>
          </a:p>
          <a:p>
            <a:r>
              <a:rPr lang="en-US" dirty="0" smtClean="0"/>
              <a:t>3</a:t>
            </a:r>
          </a:p>
          <a:p>
            <a:r>
              <a:rPr lang="en-US" dirty="0" smtClean="0"/>
              <a:t>4</a:t>
            </a:r>
          </a:p>
          <a:p>
            <a:r>
              <a:rPr lang="en-US" dirty="0"/>
              <a:t>5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145546" y="4343400"/>
            <a:ext cx="12458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1  2  3  4  5 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512290" y="6172200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</a:rPr>
              <a:t>A</a:t>
            </a:r>
            <a:endParaRPr lang="en-US" sz="3200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16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Graph set/</a:t>
            </a:r>
            <a:r>
              <a:rPr lang="en-US" dirty="0" err="1" smtClean="0"/>
              <a:t>multiset</a:t>
            </a:r>
            <a:r>
              <a:rPr lang="en-US" dirty="0" smtClean="0"/>
              <a:t> </a:t>
            </a:r>
            <a:r>
              <a:rPr lang="en-US" dirty="0" smtClean="0"/>
              <a:t>duality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1722437"/>
            <a:ext cx="52578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Set/</a:t>
            </a:r>
            <a:r>
              <a:rPr lang="en-US" dirty="0" err="1" smtClean="0"/>
              <a:t>multiset</a:t>
            </a:r>
            <a:r>
              <a:rPr lang="en-US" dirty="0" smtClean="0"/>
              <a:t> is isomorphic to a graph</a:t>
            </a:r>
          </a:p>
          <a:p>
            <a:pPr lvl="1"/>
            <a:r>
              <a:rPr lang="en-US" dirty="0" smtClean="0"/>
              <a:t>labeled nodes </a:t>
            </a:r>
          </a:p>
          <a:p>
            <a:pPr lvl="1"/>
            <a:r>
              <a:rPr lang="en-US" dirty="0" smtClean="0"/>
              <a:t>no edges</a:t>
            </a:r>
          </a:p>
          <a:p>
            <a:r>
              <a:rPr lang="en-US" dirty="0" smtClean="0"/>
              <a:t>“Opposite” of clique</a:t>
            </a:r>
          </a:p>
          <a:p>
            <a:r>
              <a:rPr lang="en-US" dirty="0" smtClean="0"/>
              <a:t>Algorithms on sets/</a:t>
            </a:r>
            <a:r>
              <a:rPr lang="en-US" dirty="0" err="1" smtClean="0"/>
              <a:t>multisets</a:t>
            </a:r>
            <a:r>
              <a:rPr lang="en-US" dirty="0" smtClean="0"/>
              <a:t> can be viewed as graph algorithms</a:t>
            </a:r>
          </a:p>
          <a:p>
            <a:r>
              <a:rPr lang="en-US" dirty="0" smtClean="0"/>
              <a:t>Usually no particular advantage to doing this but it shows generality of graph algorithms</a:t>
            </a:r>
          </a:p>
          <a:p>
            <a:endParaRPr lang="en-US" dirty="0" smtClean="0"/>
          </a:p>
        </p:txBody>
      </p:sp>
      <p:sp>
        <p:nvSpPr>
          <p:cNvPr id="7" name="Oval 6"/>
          <p:cNvSpPr/>
          <p:nvPr/>
        </p:nvSpPr>
        <p:spPr>
          <a:xfrm>
            <a:off x="6172200" y="420266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315200" y="382166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359236" y="534566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8023318" y="4996934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858000" y="4659868"/>
            <a:ext cx="152400" cy="152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6172200" y="3909536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7982759" y="466223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7250175" y="3540204"/>
            <a:ext cx="282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440004" y="534566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6613748" y="4551402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6172200" y="1600200"/>
            <a:ext cx="17447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</a:rPr>
              <a:t>{</a:t>
            </a:r>
            <a:r>
              <a:rPr lang="en-US" sz="3200" dirty="0" err="1" smtClean="0">
                <a:solidFill>
                  <a:schemeClr val="accent1"/>
                </a:solidFill>
              </a:rPr>
              <a:t>a,c,f,e,b</a:t>
            </a:r>
            <a:r>
              <a:rPr lang="en-US" sz="3200" dirty="0" smtClean="0">
                <a:solidFill>
                  <a:schemeClr val="accent1"/>
                </a:solidFill>
              </a:rPr>
              <a:t>}</a:t>
            </a:r>
            <a:endParaRPr lang="en-US" sz="3200" dirty="0" smtClean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05600" y="2286000"/>
            <a:ext cx="6460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 dirty="0" smtClean="0">
                <a:solidFill>
                  <a:schemeClr val="accent1"/>
                </a:solidFill>
              </a:rPr>
              <a:t>Set</a:t>
            </a:r>
            <a:endParaRPr lang="en-US" sz="2800" u="sng" dirty="0" smtClean="0">
              <a:solidFill>
                <a:schemeClr val="accent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70420" y="5943600"/>
            <a:ext cx="10781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u="sng" dirty="0" smtClean="0">
                <a:solidFill>
                  <a:schemeClr val="accent1"/>
                </a:solidFill>
              </a:rPr>
              <a:t>Graph</a:t>
            </a:r>
            <a:endParaRPr lang="en-US" sz="2800" u="sng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99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r>
              <a:rPr lang="en-US" dirty="0" smtClean="0"/>
              <a:t>Graph algorithm </a:t>
            </a:r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52400" y="1219200"/>
            <a:ext cx="4038600" cy="5334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Problem: single-source shortest-path (SSSP) computation </a:t>
            </a:r>
          </a:p>
          <a:p>
            <a:r>
              <a:rPr lang="en-US" dirty="0" smtClean="0"/>
              <a:t>Formulation:</a:t>
            </a:r>
          </a:p>
          <a:p>
            <a:pPr lvl="1"/>
            <a:r>
              <a:rPr lang="en-US" dirty="0" smtClean="0"/>
              <a:t>Given an undirected graph with positive weights on edges, and a node called the source</a:t>
            </a:r>
          </a:p>
          <a:p>
            <a:pPr lvl="1"/>
            <a:r>
              <a:rPr lang="en-US" dirty="0" smtClean="0"/>
              <a:t>Compute the shortest distance from source to every other node</a:t>
            </a:r>
          </a:p>
          <a:p>
            <a:r>
              <a:rPr lang="en-US" dirty="0" smtClean="0"/>
              <a:t>Variations: </a:t>
            </a:r>
          </a:p>
          <a:p>
            <a:pPr lvl="1"/>
            <a:r>
              <a:rPr lang="en-US" dirty="0" smtClean="0"/>
              <a:t>Negative edge weights but no negative weight cycles</a:t>
            </a:r>
          </a:p>
          <a:p>
            <a:pPr lvl="1"/>
            <a:r>
              <a:rPr lang="en-US" dirty="0" smtClean="0"/>
              <a:t>All-pairs shortest paths</a:t>
            </a:r>
          </a:p>
          <a:p>
            <a:r>
              <a:rPr lang="en-US" dirty="0" smtClean="0"/>
              <a:t>Applications:</a:t>
            </a:r>
          </a:p>
          <a:p>
            <a:pPr lvl="1"/>
            <a:r>
              <a:rPr lang="en-US" dirty="0" smtClean="0"/>
              <a:t>GPS devices for driving directions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ocial network analyses: centrality metrics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4495800" y="1371600"/>
            <a:ext cx="4261896" cy="4113083"/>
            <a:chOff x="4725620" y="1543407"/>
            <a:chExt cx="4261896" cy="4113083"/>
          </a:xfrm>
        </p:grpSpPr>
        <p:sp>
          <p:nvSpPr>
            <p:cNvPr id="9" name="Oval 8"/>
            <p:cNvSpPr/>
            <p:nvPr/>
          </p:nvSpPr>
          <p:spPr bwMode="auto">
            <a:xfrm>
              <a:off x="6388068" y="2256694"/>
              <a:ext cx="230430" cy="23043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1C1C1C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5280006" y="3036746"/>
              <a:ext cx="230430" cy="23043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1C1C1C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7182481" y="4701999"/>
              <a:ext cx="230430" cy="23043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1C1C1C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7566531" y="3177641"/>
              <a:ext cx="230430" cy="23043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1C1C1C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6414381" y="3502062"/>
              <a:ext cx="230430" cy="23043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1C1C1C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8334631" y="4976256"/>
              <a:ext cx="230430" cy="23043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1C1C1C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8757086" y="3847707"/>
              <a:ext cx="230430" cy="23043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1C1C1C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6" name="Straight Connector 15"/>
            <p:cNvCxnSpPr>
              <a:endCxn id="9" idx="6"/>
            </p:cNvCxnSpPr>
            <p:nvPr/>
          </p:nvCxnSpPr>
          <p:spPr bwMode="auto">
            <a:xfrm>
              <a:off x="5108611" y="2004267"/>
              <a:ext cx="1509887" cy="36764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>
              <a:endCxn id="10" idx="0"/>
            </p:cNvCxnSpPr>
            <p:nvPr/>
          </p:nvCxnSpPr>
          <p:spPr bwMode="auto">
            <a:xfrm>
              <a:off x="5108611" y="2004267"/>
              <a:ext cx="286610" cy="1032479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>
              <a:endCxn id="13" idx="0"/>
            </p:cNvCxnSpPr>
            <p:nvPr/>
          </p:nvCxnSpPr>
          <p:spPr bwMode="auto">
            <a:xfrm>
              <a:off x="6503283" y="2371909"/>
              <a:ext cx="26313" cy="1130153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>
              <a:endCxn id="13" idx="6"/>
            </p:cNvCxnSpPr>
            <p:nvPr/>
          </p:nvCxnSpPr>
          <p:spPr bwMode="auto">
            <a:xfrm>
              <a:off x="5395221" y="3151961"/>
              <a:ext cx="1249590" cy="465316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>
              <a:stCxn id="13" idx="6"/>
              <a:endCxn id="12" idx="7"/>
            </p:cNvCxnSpPr>
            <p:nvPr/>
          </p:nvCxnSpPr>
          <p:spPr bwMode="auto">
            <a:xfrm flipV="1">
              <a:off x="6644811" y="3211387"/>
              <a:ext cx="1118404" cy="40589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>
              <a:stCxn id="13" idx="4"/>
              <a:endCxn id="11" idx="0"/>
            </p:cNvCxnSpPr>
            <p:nvPr/>
          </p:nvCxnSpPr>
          <p:spPr bwMode="auto">
            <a:xfrm>
              <a:off x="6529596" y="3732492"/>
              <a:ext cx="768100" cy="96950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>
              <a:endCxn id="14" idx="0"/>
            </p:cNvCxnSpPr>
            <p:nvPr/>
          </p:nvCxnSpPr>
          <p:spPr bwMode="auto">
            <a:xfrm>
              <a:off x="7681747" y="3292856"/>
              <a:ext cx="768099" cy="16834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>
              <a:stCxn id="12" idx="6"/>
              <a:endCxn id="15" idx="6"/>
            </p:cNvCxnSpPr>
            <p:nvPr/>
          </p:nvCxnSpPr>
          <p:spPr bwMode="auto">
            <a:xfrm>
              <a:off x="7796961" y="3292856"/>
              <a:ext cx="1190555" cy="670066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>
              <a:stCxn id="11" idx="6"/>
              <a:endCxn id="14" idx="6"/>
            </p:cNvCxnSpPr>
            <p:nvPr/>
          </p:nvCxnSpPr>
          <p:spPr bwMode="auto">
            <a:xfrm>
              <a:off x="7412911" y="4817214"/>
              <a:ext cx="1152150" cy="27425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>
              <a:endCxn id="14" idx="0"/>
            </p:cNvCxnSpPr>
            <p:nvPr/>
          </p:nvCxnSpPr>
          <p:spPr bwMode="auto">
            <a:xfrm flipH="1">
              <a:off x="8449846" y="3962922"/>
              <a:ext cx="422455" cy="1013334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6" name="TextBox 25"/>
            <p:cNvSpPr txBox="1"/>
            <p:nvPr/>
          </p:nvSpPr>
          <p:spPr>
            <a:xfrm>
              <a:off x="4916586" y="1543407"/>
              <a:ext cx="389850" cy="3877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2400" dirty="0" smtClean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644811" y="2119482"/>
              <a:ext cx="389850" cy="3877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2400" dirty="0" smtClean="0">
                  <a:solidFill>
                    <a:schemeClr val="tx1"/>
                  </a:solidFill>
                </a:rPr>
                <a:t>B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969962" y="3233227"/>
              <a:ext cx="407484" cy="3877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2400" dirty="0" smtClean="0">
                  <a:solidFill>
                    <a:schemeClr val="tx1"/>
                  </a:solidFill>
                </a:rPr>
                <a:t>C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083707" y="3651934"/>
              <a:ext cx="407484" cy="3877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2400" dirty="0" smtClean="0">
                  <a:solidFill>
                    <a:schemeClr val="tx1"/>
                  </a:solidFill>
                </a:rPr>
                <a:t>D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7604936" y="2849177"/>
              <a:ext cx="389850" cy="3877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2400" dirty="0" smtClean="0">
                  <a:solidFill>
                    <a:schemeClr val="tx1"/>
                  </a:solidFill>
                </a:rPr>
                <a:t>E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990456" y="4961452"/>
              <a:ext cx="372218" cy="3877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2400" dirty="0" smtClean="0">
                  <a:solidFill>
                    <a:schemeClr val="tx1"/>
                  </a:solidFill>
                </a:rPr>
                <a:t>F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8426412" y="5268692"/>
              <a:ext cx="407484" cy="3877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2400" dirty="0" smtClean="0">
                  <a:solidFill>
                    <a:schemeClr val="tx1"/>
                  </a:solidFill>
                </a:rPr>
                <a:t>H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993396" y="2520506"/>
              <a:ext cx="356188" cy="3877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24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5684686" y="1850647"/>
              <a:ext cx="356188" cy="3877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2400" dirty="0" smtClean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684686" y="3386847"/>
              <a:ext cx="356188" cy="3877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24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452786" y="2730214"/>
              <a:ext cx="356188" cy="3877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2400" dirty="0" smtClean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6606406" y="4193352"/>
              <a:ext cx="356188" cy="3877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2400" dirty="0" smtClean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875241" y="3118012"/>
              <a:ext cx="356188" cy="3877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2400" dirty="0" smtClean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7786418" y="4074389"/>
              <a:ext cx="356188" cy="3877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24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8334631" y="3218090"/>
              <a:ext cx="356188" cy="3877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2400" dirty="0" smtClean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604936" y="4923047"/>
              <a:ext cx="356188" cy="3877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2400" dirty="0" smtClean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8592923" y="4385377"/>
              <a:ext cx="356188" cy="3877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2400" dirty="0" smtClean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725620" y="2008015"/>
              <a:ext cx="356188" cy="3877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2400" dirty="0" smtClean="0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51" name="Oval 50"/>
            <p:cNvSpPr/>
            <p:nvPr/>
          </p:nvSpPr>
          <p:spPr bwMode="auto">
            <a:xfrm>
              <a:off x="4993396" y="1889052"/>
              <a:ext cx="230430" cy="230430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rgbClr val="1C1C1C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6299776" y="175939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5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727514" y="282935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248400" y="304628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3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183091" y="266528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6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7067876" y="429778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7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8305800" y="479888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8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8642481" y="335108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9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867400" y="5637083"/>
            <a:ext cx="2117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Node A is the source</a:t>
            </a:r>
          </a:p>
        </p:txBody>
      </p:sp>
    </p:spTree>
    <p:extLst>
      <p:ext uri="{BB962C8B-B14F-4D97-AF65-F5344CB8AC3E}">
        <p14:creationId xmlns:p14="http://schemas.microsoft.com/office/powerpoint/2010/main" val="2325780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  <p:bldP spid="54" grpId="0"/>
      <p:bldP spid="55" grpId="0"/>
      <p:bldP spid="56" grpId="0"/>
      <p:bldP spid="57" grpId="0"/>
      <p:bldP spid="5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-27450"/>
            <a:ext cx="8229600" cy="926872"/>
          </a:xfrm>
        </p:spPr>
        <p:txBody>
          <a:bodyPr/>
          <a:lstStyle/>
          <a:p>
            <a:r>
              <a:rPr lang="en-US" dirty="0" smtClean="0"/>
              <a:t>SSSP Problem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78614" y="1143000"/>
            <a:ext cx="4723816" cy="5410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Many algorithms</a:t>
            </a:r>
          </a:p>
          <a:p>
            <a:pPr lvl="1"/>
            <a:r>
              <a:rPr lang="en-US" dirty="0" err="1" smtClean="0"/>
              <a:t>Dijkstra</a:t>
            </a:r>
            <a:r>
              <a:rPr lang="en-US" dirty="0" smtClean="0"/>
              <a:t> (1959)</a:t>
            </a:r>
          </a:p>
          <a:p>
            <a:pPr lvl="1"/>
            <a:r>
              <a:rPr lang="en-US" dirty="0" smtClean="0"/>
              <a:t>Bellman-Ford  (1957)</a:t>
            </a:r>
          </a:p>
          <a:p>
            <a:pPr lvl="1"/>
            <a:r>
              <a:rPr lang="en-US" dirty="0" smtClean="0"/>
              <a:t>Chaotic relaxation (1969)</a:t>
            </a:r>
          </a:p>
          <a:p>
            <a:pPr lvl="1"/>
            <a:r>
              <a:rPr lang="en-US" dirty="0" smtClean="0"/>
              <a:t>Delta-stepping (1998)</a:t>
            </a:r>
          </a:p>
          <a:p>
            <a:r>
              <a:rPr lang="en-US" dirty="0" smtClean="0"/>
              <a:t>Common structure:</a:t>
            </a:r>
          </a:p>
          <a:p>
            <a:pPr lvl="1"/>
            <a:r>
              <a:rPr lang="en-US" dirty="0" smtClean="0"/>
              <a:t>Each node has a label d containing shortest known distance to that node from source</a:t>
            </a:r>
          </a:p>
          <a:p>
            <a:pPr lvl="2"/>
            <a:r>
              <a:rPr lang="en-US" dirty="0" smtClean="0"/>
              <a:t>Initialized to 0 for source and infinity for all other nodes</a:t>
            </a:r>
          </a:p>
          <a:p>
            <a:pPr lvl="1"/>
            <a:r>
              <a:rPr lang="en-US" dirty="0" smtClean="0"/>
              <a:t>Key operations: </a:t>
            </a:r>
          </a:p>
          <a:p>
            <a:pPr marL="857250" lvl="2" indent="0">
              <a:buNone/>
            </a:pPr>
            <a:r>
              <a:rPr lang="en-US" dirty="0" smtClean="0">
                <a:solidFill>
                  <a:schemeClr val="accent1"/>
                </a:solidFill>
              </a:rPr>
              <a:t>relax-edge</a:t>
            </a:r>
            <a:r>
              <a:rPr lang="en-US" dirty="0" smtClean="0"/>
              <a:t>(</a:t>
            </a:r>
            <a:r>
              <a:rPr lang="en-US" dirty="0" err="1" smtClean="0"/>
              <a:t>u,v</a:t>
            </a:r>
            <a:r>
              <a:rPr lang="en-US" dirty="0" smtClean="0"/>
              <a:t>):</a:t>
            </a:r>
          </a:p>
          <a:p>
            <a:pPr marL="857250" lvl="2" indent="0">
              <a:buNone/>
            </a:pPr>
            <a:r>
              <a:rPr lang="en-US" dirty="0" smtClean="0"/>
              <a:t>   if d[v] &gt; d[u]+w(</a:t>
            </a:r>
            <a:r>
              <a:rPr lang="en-US" dirty="0" err="1" smtClean="0"/>
              <a:t>u,v</a:t>
            </a:r>
            <a:r>
              <a:rPr lang="en-US" dirty="0" smtClean="0"/>
              <a:t>)</a:t>
            </a:r>
          </a:p>
          <a:p>
            <a:pPr marL="857250" lvl="2" indent="0">
              <a:buNone/>
            </a:pPr>
            <a:r>
              <a:rPr lang="en-US" dirty="0"/>
              <a:t>	</a:t>
            </a:r>
            <a:r>
              <a:rPr lang="en-US" dirty="0" smtClean="0"/>
              <a:t>then d[v] </a:t>
            </a:r>
            <a:r>
              <a:rPr lang="en-US" dirty="0" smtClean="0">
                <a:sym typeface="Wingdings" pitchFamily="2" charset="2"/>
              </a:rPr>
              <a:t> d[u]+w(</a:t>
            </a:r>
            <a:r>
              <a:rPr lang="en-US" dirty="0" err="1" smtClean="0">
                <a:sym typeface="Wingdings" pitchFamily="2" charset="2"/>
              </a:rPr>
              <a:t>u,v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pPr marL="857250" lvl="2" indent="0">
              <a:buNone/>
            </a:pPr>
            <a:endParaRPr lang="en-US" dirty="0" smtClean="0">
              <a:sym typeface="Wingdings" pitchFamily="2" charset="2"/>
            </a:endParaRPr>
          </a:p>
          <a:p>
            <a:pPr marL="857250" lvl="2" indent="0">
              <a:buNone/>
            </a:pPr>
            <a:r>
              <a:rPr lang="en-US" dirty="0" smtClean="0">
                <a:solidFill>
                  <a:schemeClr val="accent1"/>
                </a:solidFill>
                <a:sym typeface="Wingdings" pitchFamily="2" charset="2"/>
              </a:rPr>
              <a:t>relax-node</a:t>
            </a:r>
            <a:r>
              <a:rPr lang="en-US" dirty="0" smtClean="0">
                <a:sym typeface="Wingdings" pitchFamily="2" charset="2"/>
              </a:rPr>
              <a:t>(u): </a:t>
            </a:r>
          </a:p>
          <a:p>
            <a:pPr marL="857250" lvl="2" indent="0">
              <a:buNone/>
            </a:pPr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  relax all edges connected to u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8718681" y="3463657"/>
            <a:ext cx="423514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45" name="Oval 44"/>
          <p:cNvSpPr/>
          <p:nvPr/>
        </p:nvSpPr>
        <p:spPr bwMode="auto">
          <a:xfrm>
            <a:off x="6234448" y="2315204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1C1C1C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Oval 45"/>
          <p:cNvSpPr/>
          <p:nvPr/>
        </p:nvSpPr>
        <p:spPr bwMode="auto">
          <a:xfrm>
            <a:off x="5126386" y="3095256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1C1C1C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Oval 46"/>
          <p:cNvSpPr/>
          <p:nvPr/>
        </p:nvSpPr>
        <p:spPr bwMode="auto">
          <a:xfrm>
            <a:off x="7028861" y="4760509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1C1C1C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Oval 47"/>
          <p:cNvSpPr/>
          <p:nvPr/>
        </p:nvSpPr>
        <p:spPr bwMode="auto">
          <a:xfrm>
            <a:off x="7412911" y="3236151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1C1C1C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Oval 48"/>
          <p:cNvSpPr/>
          <p:nvPr/>
        </p:nvSpPr>
        <p:spPr bwMode="auto">
          <a:xfrm>
            <a:off x="6260761" y="3560572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1C1C1C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Oval 49"/>
          <p:cNvSpPr/>
          <p:nvPr/>
        </p:nvSpPr>
        <p:spPr bwMode="auto">
          <a:xfrm>
            <a:off x="8181011" y="5034766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1C1C1C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Oval 50"/>
          <p:cNvSpPr/>
          <p:nvPr/>
        </p:nvSpPr>
        <p:spPr bwMode="auto">
          <a:xfrm>
            <a:off x="8603466" y="3906217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1C1C1C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53" name="Straight Connector 52"/>
          <p:cNvCxnSpPr>
            <a:endCxn id="45" idx="6"/>
          </p:cNvCxnSpPr>
          <p:nvPr/>
        </p:nvCxnSpPr>
        <p:spPr bwMode="auto">
          <a:xfrm>
            <a:off x="4954991" y="2062777"/>
            <a:ext cx="1509887" cy="36764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>
            <a:endCxn id="46" idx="0"/>
          </p:cNvCxnSpPr>
          <p:nvPr/>
        </p:nvCxnSpPr>
        <p:spPr bwMode="auto">
          <a:xfrm>
            <a:off x="4954991" y="2062777"/>
            <a:ext cx="286610" cy="103247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>
            <a:endCxn id="49" idx="0"/>
          </p:cNvCxnSpPr>
          <p:nvPr/>
        </p:nvCxnSpPr>
        <p:spPr bwMode="auto">
          <a:xfrm>
            <a:off x="6349663" y="2430419"/>
            <a:ext cx="26313" cy="113015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>
            <a:endCxn id="49" idx="6"/>
          </p:cNvCxnSpPr>
          <p:nvPr/>
        </p:nvCxnSpPr>
        <p:spPr bwMode="auto">
          <a:xfrm>
            <a:off x="5241601" y="3210471"/>
            <a:ext cx="1249590" cy="46531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>
            <a:stCxn id="49" idx="6"/>
            <a:endCxn id="48" idx="7"/>
          </p:cNvCxnSpPr>
          <p:nvPr/>
        </p:nvCxnSpPr>
        <p:spPr bwMode="auto">
          <a:xfrm flipV="1">
            <a:off x="6491191" y="3269897"/>
            <a:ext cx="1118404" cy="40589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/>
          <p:cNvCxnSpPr>
            <a:stCxn id="49" idx="4"/>
            <a:endCxn id="47" idx="0"/>
          </p:cNvCxnSpPr>
          <p:nvPr/>
        </p:nvCxnSpPr>
        <p:spPr bwMode="auto">
          <a:xfrm>
            <a:off x="6375976" y="3791002"/>
            <a:ext cx="768100" cy="96950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>
            <a:endCxn id="50" idx="0"/>
          </p:cNvCxnSpPr>
          <p:nvPr/>
        </p:nvCxnSpPr>
        <p:spPr bwMode="auto">
          <a:xfrm>
            <a:off x="7528127" y="3351366"/>
            <a:ext cx="768099" cy="1683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>
            <a:stCxn id="48" idx="6"/>
            <a:endCxn id="51" idx="6"/>
          </p:cNvCxnSpPr>
          <p:nvPr/>
        </p:nvCxnSpPr>
        <p:spPr bwMode="auto">
          <a:xfrm>
            <a:off x="7643341" y="3351366"/>
            <a:ext cx="1190555" cy="67006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>
            <a:stCxn id="47" idx="6"/>
            <a:endCxn id="50" idx="6"/>
          </p:cNvCxnSpPr>
          <p:nvPr/>
        </p:nvCxnSpPr>
        <p:spPr bwMode="auto">
          <a:xfrm>
            <a:off x="7259291" y="4875724"/>
            <a:ext cx="1152150" cy="27425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/>
          <p:cNvCxnSpPr>
            <a:endCxn id="50" idx="0"/>
          </p:cNvCxnSpPr>
          <p:nvPr/>
        </p:nvCxnSpPr>
        <p:spPr bwMode="auto">
          <a:xfrm flipH="1">
            <a:off x="8296226" y="4021432"/>
            <a:ext cx="422455" cy="101333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4762966" y="1601917"/>
            <a:ext cx="389850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6491191" y="2177992"/>
            <a:ext cx="389850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4816342" y="3291737"/>
            <a:ext cx="407484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5930087" y="3710444"/>
            <a:ext cx="407484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7451316" y="2907687"/>
            <a:ext cx="389850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6836836" y="5019962"/>
            <a:ext cx="37221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272792" y="5327202"/>
            <a:ext cx="407484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839776" y="2579016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5531066" y="1909157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5531066" y="3445357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6299166" y="2788724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6452786" y="4251862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6721621" y="3176522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632798" y="4132899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8181011" y="3258910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7451316" y="4981557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8439303" y="4443887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72000" y="2066525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46605" y="1828800"/>
            <a:ext cx="513282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∞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010400" y="2819400"/>
            <a:ext cx="513282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∞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323554" y="3174913"/>
            <a:ext cx="513282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∞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029200" y="3198269"/>
            <a:ext cx="513282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3600" dirty="0">
                <a:solidFill>
                  <a:schemeClr val="tx1"/>
                </a:solidFill>
              </a:rPr>
              <a:t>∞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8398483" y="4949039"/>
            <a:ext cx="513282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∞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8603466" y="4065724"/>
            <a:ext cx="513282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∞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6569060" y="4564989"/>
            <a:ext cx="513282" cy="5355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∞</a:t>
            </a:r>
          </a:p>
        </p:txBody>
      </p:sp>
      <p:sp>
        <p:nvSpPr>
          <p:cNvPr id="44" name="Oval 43"/>
          <p:cNvSpPr/>
          <p:nvPr/>
        </p:nvSpPr>
        <p:spPr bwMode="auto">
          <a:xfrm>
            <a:off x="4839776" y="1947562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1C1C1C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36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-27450"/>
            <a:ext cx="8229600" cy="926872"/>
          </a:xfrm>
        </p:spPr>
        <p:txBody>
          <a:bodyPr/>
          <a:lstStyle/>
          <a:p>
            <a:r>
              <a:rPr lang="en-US" dirty="0" smtClean="0"/>
              <a:t>SSSP algorithms (I)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78614" y="1316724"/>
            <a:ext cx="4671480" cy="5495663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Dijkstra’s</a:t>
            </a:r>
            <a:r>
              <a:rPr lang="en-US" dirty="0" smtClean="0"/>
              <a:t> algorithm (1959):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p</a:t>
            </a:r>
            <a:r>
              <a:rPr lang="en-US" dirty="0" smtClean="0">
                <a:solidFill>
                  <a:srgbClr val="FF0000"/>
                </a:solidFill>
              </a:rPr>
              <a:t>riority queue </a:t>
            </a:r>
            <a:r>
              <a:rPr lang="en-US" dirty="0" smtClean="0"/>
              <a:t>of nodes, ordered by shortest distance known to node</a:t>
            </a:r>
          </a:p>
          <a:p>
            <a:pPr lvl="1"/>
            <a:r>
              <a:rPr lang="en-US" dirty="0" smtClean="0"/>
              <a:t>iterate over nodes in priority order </a:t>
            </a:r>
          </a:p>
          <a:p>
            <a:pPr lvl="1"/>
            <a:r>
              <a:rPr lang="en-US" dirty="0"/>
              <a:t>n</a:t>
            </a:r>
            <a:r>
              <a:rPr lang="en-US" dirty="0" smtClean="0"/>
              <a:t>ode is relaxed just once</a:t>
            </a:r>
          </a:p>
          <a:p>
            <a:pPr lvl="1"/>
            <a:r>
              <a:rPr lang="en-US" dirty="0" smtClean="0"/>
              <a:t>work-efficient</a:t>
            </a:r>
            <a:r>
              <a:rPr lang="en-US" dirty="0"/>
              <a:t>: O(|E|*</a:t>
            </a:r>
            <a:r>
              <a:rPr lang="en-US" dirty="0" err="1"/>
              <a:t>lg</a:t>
            </a:r>
            <a:r>
              <a:rPr lang="en-US" dirty="0"/>
              <a:t>(|V|))</a:t>
            </a:r>
            <a:endParaRPr lang="en-US" dirty="0" smtClean="0"/>
          </a:p>
          <a:p>
            <a:r>
              <a:rPr lang="en-US" dirty="0" smtClean="0"/>
              <a:t>Active nodes: </a:t>
            </a:r>
          </a:p>
          <a:p>
            <a:pPr lvl="1"/>
            <a:r>
              <a:rPr lang="en-US" dirty="0" smtClean="0"/>
              <a:t>nodes</a:t>
            </a:r>
            <a:r>
              <a:rPr lang="en-US" dirty="0" smtClean="0"/>
              <a:t> </a:t>
            </a:r>
            <a:r>
              <a:rPr lang="en-US" dirty="0" smtClean="0"/>
              <a:t>in </a:t>
            </a:r>
            <a:r>
              <a:rPr lang="en-US" dirty="0" smtClean="0"/>
              <a:t>PQ: level has been lowered but node has not yet been relaxed</a:t>
            </a:r>
          </a:p>
          <a:p>
            <a:r>
              <a:rPr lang="en-US" dirty="0" smtClean="0"/>
              <a:t>Key data structures:</a:t>
            </a:r>
          </a:p>
          <a:p>
            <a:pPr lvl="1"/>
            <a:r>
              <a:rPr lang="en-US" dirty="0" smtClean="0"/>
              <a:t>Graph</a:t>
            </a:r>
          </a:p>
          <a:p>
            <a:pPr lvl="1"/>
            <a:r>
              <a:rPr lang="en-US" dirty="0" smtClean="0"/>
              <a:t>Work set/</a:t>
            </a:r>
            <a:r>
              <a:rPr lang="en-US" dirty="0" err="1" smtClean="0"/>
              <a:t>multiset</a:t>
            </a:r>
            <a:r>
              <a:rPr lang="en-US" dirty="0" smtClean="0"/>
              <a:t>: ordered</a:t>
            </a:r>
          </a:p>
          <a:p>
            <a:pPr lvl="2"/>
            <a:r>
              <a:rPr lang="en-US" dirty="0" smtClean="0"/>
              <a:t>Priority queue</a:t>
            </a:r>
          </a:p>
          <a:p>
            <a:r>
              <a:rPr lang="en-US" dirty="0"/>
              <a:t>P</a:t>
            </a:r>
            <a:r>
              <a:rPr lang="en-US" dirty="0" smtClean="0"/>
              <a:t>arallelism in algorithm</a:t>
            </a:r>
          </a:p>
          <a:p>
            <a:pPr lvl="1"/>
            <a:r>
              <a:rPr lang="en-US" dirty="0" smtClean="0"/>
              <a:t>Edges connected to node can be relaxed in parallel</a:t>
            </a:r>
          </a:p>
          <a:p>
            <a:pPr lvl="1"/>
            <a:r>
              <a:rPr lang="en-US" dirty="0" smtClean="0"/>
              <a:t>Difficult to relax multiple nodes from priority queue in parallel</a:t>
            </a:r>
            <a:endParaRPr lang="en-US" dirty="0" smtClean="0"/>
          </a:p>
          <a:p>
            <a:pPr lvl="1"/>
            <a:r>
              <a:rPr lang="en-US" dirty="0" smtClean="0"/>
              <a:t>Little parallelism for sparse graphs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79" name="TextBox 78"/>
          <p:cNvSpPr txBox="1"/>
          <p:nvPr/>
        </p:nvSpPr>
        <p:spPr>
          <a:xfrm>
            <a:off x="8235446" y="5230287"/>
            <a:ext cx="407484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5933949" y="5825945"/>
            <a:ext cx="3053567" cy="422455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3300"/>
                </a:solidFill>
                <a:effectLst/>
                <a:latin typeface="Arial" charset="0"/>
              </a:rPr>
              <a:t>&lt;A,0&gt;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FF3300"/>
              </a:solidFill>
              <a:effectLst/>
              <a:latin typeface="Arial" charset="0"/>
            </a:endParaRPr>
          </a:p>
        </p:txBody>
      </p:sp>
      <p:cxnSp>
        <p:nvCxnSpPr>
          <p:cNvPr id="96" name="Straight Connector 95"/>
          <p:cNvCxnSpPr/>
          <p:nvPr/>
        </p:nvCxnSpPr>
        <p:spPr bwMode="auto">
          <a:xfrm>
            <a:off x="8147525" y="5810110"/>
            <a:ext cx="0" cy="42245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>
            <a:off x="6705600" y="5825945"/>
            <a:ext cx="0" cy="42245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>
            <a:off x="7461725" y="5810110"/>
            <a:ext cx="0" cy="422455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6705600" y="5839816"/>
            <a:ext cx="7710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3300"/>
                </a:solidFill>
              </a:rPr>
              <a:t>&lt;B,5&gt;</a:t>
            </a:r>
            <a:endParaRPr lang="en-US" sz="2000" dirty="0" smtClean="0">
              <a:solidFill>
                <a:srgbClr val="FF33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33949" y="5825945"/>
            <a:ext cx="7702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3300"/>
                </a:solidFill>
              </a:rPr>
              <a:t>&lt;C,2&gt;</a:t>
            </a:r>
            <a:endParaRPr lang="en-US" sz="2000" dirty="0" smtClean="0">
              <a:solidFill>
                <a:srgbClr val="FF33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27440" y="5837117"/>
            <a:ext cx="7853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3300"/>
                </a:solidFill>
              </a:rPr>
              <a:t>&lt;D,3&gt;</a:t>
            </a:r>
            <a:endParaRPr lang="en-US" sz="2000" dirty="0" smtClean="0">
              <a:solidFill>
                <a:srgbClr val="FF3300"/>
              </a:solidFill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6388068" y="2218289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5280006" y="2998341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7182481" y="4692617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7566531" y="3139236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6414381" y="3463657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8334631" y="4937851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8757086" y="3809302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cxnSp>
        <p:nvCxnSpPr>
          <p:cNvPr id="53" name="Straight Connector 52"/>
          <p:cNvCxnSpPr>
            <a:endCxn id="45" idx="6"/>
          </p:cNvCxnSpPr>
          <p:nvPr/>
        </p:nvCxnSpPr>
        <p:spPr bwMode="auto">
          <a:xfrm>
            <a:off x="5108611" y="1965862"/>
            <a:ext cx="1509887" cy="36764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5" name="Straight Connector 54"/>
          <p:cNvCxnSpPr>
            <a:endCxn id="46" idx="0"/>
          </p:cNvCxnSpPr>
          <p:nvPr/>
        </p:nvCxnSpPr>
        <p:spPr bwMode="auto">
          <a:xfrm>
            <a:off x="5108611" y="1965862"/>
            <a:ext cx="286610" cy="103247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>
            <a:endCxn id="49" idx="0"/>
          </p:cNvCxnSpPr>
          <p:nvPr/>
        </p:nvCxnSpPr>
        <p:spPr bwMode="auto">
          <a:xfrm>
            <a:off x="6503283" y="2333504"/>
            <a:ext cx="26313" cy="113015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>
            <a:endCxn id="49" idx="6"/>
          </p:cNvCxnSpPr>
          <p:nvPr/>
        </p:nvCxnSpPr>
        <p:spPr bwMode="auto">
          <a:xfrm>
            <a:off x="5395221" y="3113556"/>
            <a:ext cx="1249590" cy="46531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>
            <a:stCxn id="49" idx="6"/>
            <a:endCxn id="48" idx="7"/>
          </p:cNvCxnSpPr>
          <p:nvPr/>
        </p:nvCxnSpPr>
        <p:spPr bwMode="auto">
          <a:xfrm flipV="1">
            <a:off x="6644811" y="3172982"/>
            <a:ext cx="1118404" cy="40589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/>
          <p:cNvCxnSpPr>
            <a:stCxn id="49" idx="4"/>
            <a:endCxn id="47" idx="0"/>
          </p:cNvCxnSpPr>
          <p:nvPr/>
        </p:nvCxnSpPr>
        <p:spPr bwMode="auto">
          <a:xfrm>
            <a:off x="6529596" y="3694087"/>
            <a:ext cx="768100" cy="9985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>
            <a:endCxn id="50" idx="0"/>
          </p:cNvCxnSpPr>
          <p:nvPr/>
        </p:nvCxnSpPr>
        <p:spPr bwMode="auto">
          <a:xfrm>
            <a:off x="7681747" y="3254451"/>
            <a:ext cx="768099" cy="1683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>
            <a:stCxn id="48" idx="6"/>
            <a:endCxn id="51" idx="6"/>
          </p:cNvCxnSpPr>
          <p:nvPr/>
        </p:nvCxnSpPr>
        <p:spPr bwMode="auto">
          <a:xfrm>
            <a:off x="7796961" y="3254451"/>
            <a:ext cx="1190555" cy="67006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>
            <a:stCxn id="47" idx="6"/>
            <a:endCxn id="50" idx="6"/>
          </p:cNvCxnSpPr>
          <p:nvPr/>
        </p:nvCxnSpPr>
        <p:spPr bwMode="auto">
          <a:xfrm>
            <a:off x="7412911" y="4807832"/>
            <a:ext cx="1152150" cy="24523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/>
          <p:cNvCxnSpPr>
            <a:endCxn id="50" idx="0"/>
          </p:cNvCxnSpPr>
          <p:nvPr/>
        </p:nvCxnSpPr>
        <p:spPr bwMode="auto">
          <a:xfrm flipH="1">
            <a:off x="8449846" y="3924517"/>
            <a:ext cx="422455" cy="101333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4916586" y="1505002"/>
            <a:ext cx="389850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6644811" y="2081077"/>
            <a:ext cx="389850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4969962" y="3194822"/>
            <a:ext cx="407484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083707" y="3613529"/>
            <a:ext cx="407484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7604936" y="2810772"/>
            <a:ext cx="389850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6990456" y="4923047"/>
            <a:ext cx="37221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8718681" y="3425252"/>
            <a:ext cx="423514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993396" y="2482101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5684686" y="1812242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5684686" y="3348442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6452786" y="2691809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6606406" y="4154947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6875241" y="3079607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786418" y="4035984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8334631" y="3346214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7604936" y="4884642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8592923" y="4346972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4762966" y="200801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5339041" y="335219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6452786" y="1931205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1"/>
                </a:solidFill>
              </a:rPr>
              <a:t>5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6327028" y="381305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1"/>
                </a:solidFill>
              </a:rPr>
              <a:t>3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798020" y="3041202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00B0F0"/>
                </a:solidFill>
              </a:rPr>
              <a:t>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04162" y="4692617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00B0F0"/>
                </a:solidFill>
              </a:rPr>
              <a:t>7</a:t>
            </a:r>
          </a:p>
        </p:txBody>
      </p:sp>
      <p:sp>
        <p:nvSpPr>
          <p:cNvPr id="44" name="Oval 43"/>
          <p:cNvSpPr/>
          <p:nvPr/>
        </p:nvSpPr>
        <p:spPr bwMode="auto">
          <a:xfrm>
            <a:off x="4993396" y="1850647"/>
            <a:ext cx="230430" cy="23043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66" name="Oval 65"/>
          <p:cNvSpPr/>
          <p:nvPr/>
        </p:nvSpPr>
        <p:spPr bwMode="auto">
          <a:xfrm>
            <a:off x="7182481" y="4692617"/>
            <a:ext cx="230430" cy="23043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68" name="Oval 67"/>
          <p:cNvSpPr/>
          <p:nvPr/>
        </p:nvSpPr>
        <p:spPr bwMode="auto">
          <a:xfrm>
            <a:off x="4993396" y="1850647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70" name="Oval 69"/>
          <p:cNvSpPr/>
          <p:nvPr/>
        </p:nvSpPr>
        <p:spPr bwMode="auto">
          <a:xfrm>
            <a:off x="6392163" y="2218289"/>
            <a:ext cx="230430" cy="23043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6416869" y="3437281"/>
            <a:ext cx="230430" cy="23043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91" name="Oval 90"/>
          <p:cNvSpPr/>
          <p:nvPr/>
        </p:nvSpPr>
        <p:spPr bwMode="auto">
          <a:xfrm>
            <a:off x="5296402" y="3004671"/>
            <a:ext cx="230430" cy="23043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93" name="Oval 92"/>
          <p:cNvSpPr/>
          <p:nvPr/>
        </p:nvSpPr>
        <p:spPr bwMode="auto">
          <a:xfrm>
            <a:off x="7566531" y="3139236"/>
            <a:ext cx="230430" cy="23043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56281" y="5848290"/>
            <a:ext cx="7710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3300"/>
                </a:solidFill>
              </a:rPr>
              <a:t>&lt;B,5&gt;</a:t>
            </a:r>
            <a:endParaRPr lang="en-US" sz="2000" dirty="0" smtClean="0">
              <a:solidFill>
                <a:srgbClr val="FF33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716501" y="5839816"/>
            <a:ext cx="7601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3300"/>
                </a:solidFill>
              </a:rPr>
              <a:t>&lt;E,6&gt;</a:t>
            </a:r>
            <a:endParaRPr lang="en-US" sz="2000" dirty="0" smtClean="0">
              <a:solidFill>
                <a:srgbClr val="FF33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394307" y="5807951"/>
            <a:ext cx="7282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000" dirty="0" smtClean="0">
                <a:solidFill>
                  <a:srgbClr val="FF3300"/>
                </a:solidFill>
              </a:rPr>
              <a:t>&lt;F,7&gt;</a:t>
            </a:r>
            <a:endParaRPr lang="en-US" sz="2000" dirty="0" smtClean="0">
              <a:solidFill>
                <a:srgbClr val="FF33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954580" y="6424590"/>
            <a:ext cx="2085827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Priority queue</a:t>
            </a:r>
          </a:p>
        </p:txBody>
      </p:sp>
      <p:sp>
        <p:nvSpPr>
          <p:cNvPr id="104" name="Oval 103"/>
          <p:cNvSpPr/>
          <p:nvPr/>
        </p:nvSpPr>
        <p:spPr bwMode="auto">
          <a:xfrm>
            <a:off x="4993396" y="1846778"/>
            <a:ext cx="230430" cy="23043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980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3" grpId="1"/>
      <p:bldP spid="14" grpId="0"/>
      <p:bldP spid="14" grpId="1"/>
      <p:bldP spid="15" grpId="0"/>
      <p:bldP spid="15" grpId="1"/>
      <p:bldP spid="100" grpId="0"/>
      <p:bldP spid="101" grpId="0"/>
      <p:bldP spid="103" grpId="0"/>
      <p:bldP spid="7" grpId="0"/>
      <p:bldP spid="8" grpId="0"/>
      <p:bldP spid="66" grpId="0" animBg="1"/>
      <p:bldP spid="70" grpId="0" animBg="1"/>
      <p:bldP spid="88" grpId="0" animBg="1"/>
      <p:bldP spid="88" grpId="1" animBg="1"/>
      <p:bldP spid="91" grpId="0" animBg="1"/>
      <p:bldP spid="91" grpId="1" animBg="1"/>
      <p:bldP spid="93" grpId="0" animBg="1"/>
      <p:bldP spid="16" grpId="0"/>
      <p:bldP spid="17" grpId="0"/>
      <p:bldP spid="18" grpId="0"/>
      <p:bldP spid="10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-27450"/>
            <a:ext cx="8229600" cy="926872"/>
          </a:xfrm>
        </p:spPr>
        <p:txBody>
          <a:bodyPr/>
          <a:lstStyle/>
          <a:p>
            <a:r>
              <a:rPr lang="en-US" dirty="0" smtClean="0"/>
              <a:t>SSSP algorithms (II)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17020" y="1143000"/>
            <a:ext cx="4636462" cy="5515767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Chaotic relaxation (1969):</a:t>
            </a:r>
          </a:p>
          <a:p>
            <a:pPr lvl="1"/>
            <a:r>
              <a:rPr lang="en-US" dirty="0"/>
              <a:t>u</a:t>
            </a:r>
            <a:r>
              <a:rPr lang="en-US" dirty="0" smtClean="0"/>
              <a:t>se </a:t>
            </a:r>
            <a:r>
              <a:rPr lang="en-US" dirty="0" smtClean="0">
                <a:solidFill>
                  <a:srgbClr val="FF0000"/>
                </a:solidFill>
              </a:rPr>
              <a:t>set</a:t>
            </a:r>
            <a:r>
              <a:rPr lang="en-US" dirty="0" smtClean="0"/>
              <a:t> to track active nodes</a:t>
            </a:r>
          </a:p>
          <a:p>
            <a:pPr lvl="1"/>
            <a:r>
              <a:rPr lang="en-US" dirty="0" smtClean="0"/>
              <a:t>iterate over nodes in any order </a:t>
            </a:r>
          </a:p>
          <a:p>
            <a:pPr lvl="1"/>
            <a:r>
              <a:rPr lang="en-US" dirty="0" smtClean="0"/>
              <a:t>nodes can be relaxed many times</a:t>
            </a:r>
          </a:p>
          <a:p>
            <a:pPr lvl="2"/>
            <a:r>
              <a:rPr lang="en-US" sz="2100" dirty="0" smtClean="0"/>
              <a:t>may do more work than </a:t>
            </a:r>
            <a:r>
              <a:rPr lang="en-US" sz="2100" dirty="0" err="1" smtClean="0"/>
              <a:t>Dijkstra</a:t>
            </a:r>
            <a:endParaRPr lang="en-US" sz="2100" dirty="0" smtClean="0"/>
          </a:p>
          <a:p>
            <a:r>
              <a:rPr lang="en-US" sz="2900" dirty="0" smtClean="0"/>
              <a:t>Key data structures:</a:t>
            </a:r>
          </a:p>
          <a:p>
            <a:pPr lvl="1"/>
            <a:r>
              <a:rPr lang="en-US" sz="2500" dirty="0" smtClean="0"/>
              <a:t>Graph</a:t>
            </a:r>
          </a:p>
          <a:p>
            <a:pPr lvl="1"/>
            <a:r>
              <a:rPr lang="en-US" sz="2500" dirty="0" smtClean="0"/>
              <a:t>Work set/</a:t>
            </a:r>
            <a:r>
              <a:rPr lang="en-US" sz="2500" dirty="0" err="1" smtClean="0"/>
              <a:t>multiset</a:t>
            </a:r>
            <a:r>
              <a:rPr lang="en-US" sz="2500" dirty="0" smtClean="0"/>
              <a:t>: unordered</a:t>
            </a:r>
          </a:p>
          <a:p>
            <a:r>
              <a:rPr lang="en-US" dirty="0"/>
              <a:t>P</a:t>
            </a:r>
            <a:r>
              <a:rPr lang="en-US" dirty="0" smtClean="0"/>
              <a:t>arallelization: </a:t>
            </a:r>
          </a:p>
          <a:p>
            <a:pPr lvl="1"/>
            <a:r>
              <a:rPr lang="en-US" sz="2500" dirty="0" smtClean="0"/>
              <a:t>process multiple nodes from work-set </a:t>
            </a:r>
          </a:p>
          <a:p>
            <a:pPr lvl="1"/>
            <a:r>
              <a:rPr lang="en-US" sz="2500" dirty="0" smtClean="0"/>
              <a:t>need concurrent data structures</a:t>
            </a:r>
          </a:p>
          <a:p>
            <a:pPr lvl="2"/>
            <a:r>
              <a:rPr lang="en-US" sz="2100" dirty="0"/>
              <a:t>c</a:t>
            </a:r>
            <a:r>
              <a:rPr lang="en-US" sz="2100" dirty="0" smtClean="0"/>
              <a:t>oncurrent set/</a:t>
            </a:r>
            <a:r>
              <a:rPr lang="en-US" sz="2100" dirty="0" err="1" smtClean="0"/>
              <a:t>multiset</a:t>
            </a:r>
            <a:r>
              <a:rPr lang="en-US" sz="2100" dirty="0" smtClean="0"/>
              <a:t>: ensure elements are added and removed from set correctly</a:t>
            </a:r>
            <a:endParaRPr lang="en-US" sz="2100" dirty="0" smtClean="0"/>
          </a:p>
          <a:p>
            <a:pPr lvl="2"/>
            <a:r>
              <a:rPr lang="en-US" sz="2100" dirty="0" smtClean="0"/>
              <a:t>synchronization at graph nodes: ensure simultaneous updates to a node happen correctly (see next slide)</a:t>
            </a:r>
          </a:p>
        </p:txBody>
      </p:sp>
      <p:sp>
        <p:nvSpPr>
          <p:cNvPr id="44" name="Oval 43"/>
          <p:cNvSpPr/>
          <p:nvPr/>
        </p:nvSpPr>
        <p:spPr bwMode="auto">
          <a:xfrm>
            <a:off x="5031801" y="1850647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45" name="Oval 44"/>
          <p:cNvSpPr/>
          <p:nvPr/>
        </p:nvSpPr>
        <p:spPr bwMode="auto">
          <a:xfrm>
            <a:off x="6426473" y="2218289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5318411" y="2998341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7220886" y="4663594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7604936" y="3139236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6452786" y="3463657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8373036" y="4937851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8795491" y="3809302"/>
            <a:ext cx="230430" cy="23043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cxnSp>
        <p:nvCxnSpPr>
          <p:cNvPr id="53" name="Straight Connector 52"/>
          <p:cNvCxnSpPr>
            <a:endCxn id="45" idx="6"/>
          </p:cNvCxnSpPr>
          <p:nvPr/>
        </p:nvCxnSpPr>
        <p:spPr bwMode="auto">
          <a:xfrm>
            <a:off x="5147016" y="1965862"/>
            <a:ext cx="1509887" cy="36764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5" name="Straight Connector 54"/>
          <p:cNvCxnSpPr>
            <a:endCxn id="46" idx="0"/>
          </p:cNvCxnSpPr>
          <p:nvPr/>
        </p:nvCxnSpPr>
        <p:spPr bwMode="auto">
          <a:xfrm>
            <a:off x="5147016" y="1965862"/>
            <a:ext cx="286610" cy="103247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>
            <a:endCxn id="49" idx="0"/>
          </p:cNvCxnSpPr>
          <p:nvPr/>
        </p:nvCxnSpPr>
        <p:spPr bwMode="auto">
          <a:xfrm>
            <a:off x="6541688" y="2333504"/>
            <a:ext cx="26313" cy="113015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>
            <a:endCxn id="49" idx="6"/>
          </p:cNvCxnSpPr>
          <p:nvPr/>
        </p:nvCxnSpPr>
        <p:spPr bwMode="auto">
          <a:xfrm>
            <a:off x="5433626" y="3113556"/>
            <a:ext cx="1249590" cy="46531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>
            <a:stCxn id="49" idx="6"/>
            <a:endCxn id="48" idx="7"/>
          </p:cNvCxnSpPr>
          <p:nvPr/>
        </p:nvCxnSpPr>
        <p:spPr bwMode="auto">
          <a:xfrm flipV="1">
            <a:off x="6683216" y="3172982"/>
            <a:ext cx="1118404" cy="40589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/>
          <p:cNvCxnSpPr>
            <a:stCxn id="49" idx="4"/>
            <a:endCxn id="47" idx="0"/>
          </p:cNvCxnSpPr>
          <p:nvPr/>
        </p:nvCxnSpPr>
        <p:spPr bwMode="auto">
          <a:xfrm>
            <a:off x="6568001" y="3694087"/>
            <a:ext cx="768100" cy="96950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>
            <a:endCxn id="50" idx="0"/>
          </p:cNvCxnSpPr>
          <p:nvPr/>
        </p:nvCxnSpPr>
        <p:spPr bwMode="auto">
          <a:xfrm>
            <a:off x="7720152" y="3254451"/>
            <a:ext cx="768099" cy="1683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>
            <a:stCxn id="48" idx="6"/>
            <a:endCxn id="51" idx="6"/>
          </p:cNvCxnSpPr>
          <p:nvPr/>
        </p:nvCxnSpPr>
        <p:spPr bwMode="auto">
          <a:xfrm>
            <a:off x="7835366" y="3254451"/>
            <a:ext cx="1190555" cy="67006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>
            <a:stCxn id="47" idx="6"/>
            <a:endCxn id="50" idx="6"/>
          </p:cNvCxnSpPr>
          <p:nvPr/>
        </p:nvCxnSpPr>
        <p:spPr bwMode="auto">
          <a:xfrm>
            <a:off x="7451316" y="4778809"/>
            <a:ext cx="1152150" cy="274257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/>
          <p:cNvCxnSpPr>
            <a:endCxn id="50" idx="0"/>
          </p:cNvCxnSpPr>
          <p:nvPr/>
        </p:nvCxnSpPr>
        <p:spPr bwMode="auto">
          <a:xfrm flipH="1">
            <a:off x="8488251" y="3924517"/>
            <a:ext cx="422455" cy="101333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4954991" y="1505002"/>
            <a:ext cx="389850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6683216" y="2081077"/>
            <a:ext cx="389850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5008367" y="3194822"/>
            <a:ext cx="407484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122112" y="3613529"/>
            <a:ext cx="407484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D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7643341" y="2810772"/>
            <a:ext cx="389850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7028861" y="4923047"/>
            <a:ext cx="37221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F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8757086" y="3425252"/>
            <a:ext cx="423514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G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464817" y="5230287"/>
            <a:ext cx="407484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H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5031801" y="2482101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5723091" y="1812242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5723091" y="3348442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6491191" y="2691809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6644811" y="4154947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6913646" y="3079607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7824823" y="4035984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8373036" y="3346214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7643341" y="4884642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8631328" y="4346972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91" name="Oval 90"/>
          <p:cNvSpPr/>
          <p:nvPr/>
        </p:nvSpPr>
        <p:spPr bwMode="auto">
          <a:xfrm>
            <a:off x="5557754" y="5539401"/>
            <a:ext cx="1778347" cy="923594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723091" y="5810110"/>
            <a:ext cx="389850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529596" y="5810110"/>
            <a:ext cx="389850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22112" y="6078945"/>
            <a:ext cx="407484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52051" y="5886920"/>
            <a:ext cx="407484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58421" y="5810110"/>
            <a:ext cx="389850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9" name="TextBox 8"/>
          <p:cNvSpPr txBox="1"/>
          <p:nvPr/>
        </p:nvSpPr>
        <p:spPr>
          <a:xfrm flipH="1">
            <a:off x="6752731" y="5718220"/>
            <a:ext cx="403061" cy="402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753482" y="1812242"/>
            <a:ext cx="356188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/>
              <a:t>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44811" y="6078945"/>
            <a:ext cx="407484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54" name="Oval 53"/>
          <p:cNvSpPr/>
          <p:nvPr/>
        </p:nvSpPr>
        <p:spPr bwMode="auto">
          <a:xfrm>
            <a:off x="5052007" y="1857544"/>
            <a:ext cx="230430" cy="23043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56" name="Oval 55"/>
          <p:cNvSpPr/>
          <p:nvPr/>
        </p:nvSpPr>
        <p:spPr bwMode="auto">
          <a:xfrm>
            <a:off x="5341615" y="2998341"/>
            <a:ext cx="230430" cy="23043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58" name="Oval 57"/>
          <p:cNvSpPr/>
          <p:nvPr/>
        </p:nvSpPr>
        <p:spPr bwMode="auto">
          <a:xfrm>
            <a:off x="6461341" y="3467663"/>
            <a:ext cx="230430" cy="23043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60" name="Oval 59"/>
          <p:cNvSpPr/>
          <p:nvPr/>
        </p:nvSpPr>
        <p:spPr bwMode="auto">
          <a:xfrm>
            <a:off x="6417778" y="2200040"/>
            <a:ext cx="230430" cy="23043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62" name="Oval 61"/>
          <p:cNvSpPr/>
          <p:nvPr/>
        </p:nvSpPr>
        <p:spPr bwMode="auto">
          <a:xfrm>
            <a:off x="7214970" y="4654212"/>
            <a:ext cx="230430" cy="23043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64" name="Oval 63"/>
          <p:cNvSpPr/>
          <p:nvPr/>
        </p:nvSpPr>
        <p:spPr bwMode="auto">
          <a:xfrm>
            <a:off x="7591005" y="3145497"/>
            <a:ext cx="230430" cy="23043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66" name="Oval 65"/>
          <p:cNvSpPr/>
          <p:nvPr/>
        </p:nvSpPr>
        <p:spPr bwMode="auto">
          <a:xfrm>
            <a:off x="6451965" y="3480542"/>
            <a:ext cx="230430" cy="230430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1400" b="0" i="0" u="none" strike="noStrike" cap="none" normalizeH="0" baseline="0" smtClean="0">
              <a:ln>
                <a:noFill/>
              </a:ln>
              <a:solidFill>
                <a:srgbClr val="0066FF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30185" y="6270970"/>
            <a:ext cx="646331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3300"/>
                </a:solidFill>
              </a:rPr>
              <a:t>Set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954991" y="20574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0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76556" y="1905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5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87989" y="324981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2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24600" y="38100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12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801620" y="269180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15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330185" y="49530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16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327714" y="38862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3</a:t>
            </a:r>
            <a:endParaRPr lang="en-US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538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  <p:bldP spid="6" grpId="0"/>
      <p:bldP spid="6" grpId="1"/>
      <p:bldP spid="7" grpId="0"/>
      <p:bldP spid="7" grpId="1"/>
      <p:bldP spid="8" grpId="0"/>
      <p:bldP spid="9" grpId="0"/>
      <p:bldP spid="10" grpId="0"/>
      <p:bldP spid="54" grpId="0" animBg="1"/>
      <p:bldP spid="54" grpId="1" animBg="1"/>
      <p:bldP spid="56" grpId="0" animBg="1"/>
      <p:bldP spid="56" grpId="1" animBg="1"/>
      <p:bldP spid="58" grpId="0" animBg="1"/>
      <p:bldP spid="60" grpId="0" animBg="1"/>
      <p:bldP spid="60" grpId="1" animBg="1"/>
      <p:bldP spid="62" grpId="0" animBg="1"/>
      <p:bldP spid="64" grpId="0" animBg="1"/>
      <p:bldP spid="66" grpId="0" animBg="1"/>
      <p:bldP spid="66" grpId="1" animBg="1"/>
      <p:bldP spid="13" grpId="0"/>
      <p:bldP spid="14" grpId="0"/>
      <p:bldP spid="15" grpId="0"/>
      <p:bldP spid="15" grpId="1"/>
      <p:bldP spid="16" grpId="0"/>
      <p:bldP spid="17" grpId="0"/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dirty="0" smtClean="0">
            <a:solidFill>
              <a:schemeClr val="accent1"/>
            </a:solidFill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2450</TotalTime>
  <Words>1771</Words>
  <Application>Microsoft Office PowerPoint</Application>
  <PresentationFormat>On-screen Show (4:3)</PresentationFormat>
  <Paragraphs>458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Graph Algorithms</vt:lpstr>
      <vt:lpstr>Overview</vt:lpstr>
      <vt:lpstr>Graph-matrix duality</vt:lpstr>
      <vt:lpstr>Matrix-vector multiplication</vt:lpstr>
      <vt:lpstr>Graph set/multiset duality</vt:lpstr>
      <vt:lpstr>Graph algorithm examples</vt:lpstr>
      <vt:lpstr>SSSP Problem</vt:lpstr>
      <vt:lpstr>SSSP algorithms (I)</vt:lpstr>
      <vt:lpstr>SSSP algorithms (II)</vt:lpstr>
      <vt:lpstr>SSSP algorithms (II contd.)</vt:lpstr>
      <vt:lpstr>SSSP algorithms (III)</vt:lpstr>
      <vt:lpstr>Matching</vt:lpstr>
      <vt:lpstr>SSSP algorithms (IV)</vt:lpstr>
      <vt:lpstr>Abstraction of graph algorithms</vt:lpstr>
      <vt:lpstr>TAO analysis: algorithm abstraction</vt:lpstr>
      <vt:lpstr>Infrastructure for graph algorithms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 Algorithms</dc:title>
  <dc:creator>pingali</dc:creator>
  <cp:lastModifiedBy>pingali</cp:lastModifiedBy>
  <cp:revision>47</cp:revision>
  <dcterms:created xsi:type="dcterms:W3CDTF">2012-09-17T15:11:13Z</dcterms:created>
  <dcterms:modified xsi:type="dcterms:W3CDTF">2012-09-20T16:50:19Z</dcterms:modified>
</cp:coreProperties>
</file>