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2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3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5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6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7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8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9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0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1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2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3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4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5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6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7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28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7" r:id="rId7"/>
    <p:sldMasterId id="2147483773" r:id="rId8"/>
    <p:sldMasterId id="2147483786" r:id="rId9"/>
    <p:sldMasterId id="2147483825" r:id="rId10"/>
    <p:sldMasterId id="2147483838" r:id="rId11"/>
    <p:sldMasterId id="2147483851" r:id="rId12"/>
    <p:sldMasterId id="2147483864" r:id="rId13"/>
    <p:sldMasterId id="2147483877" r:id="rId14"/>
    <p:sldMasterId id="2147483890" r:id="rId15"/>
    <p:sldMasterId id="2147483903" r:id="rId16"/>
    <p:sldMasterId id="2147483916" r:id="rId17"/>
    <p:sldMasterId id="2147483929" r:id="rId18"/>
    <p:sldMasterId id="2147483943" r:id="rId19"/>
    <p:sldMasterId id="2147483956" r:id="rId20"/>
    <p:sldMasterId id="2147483969" r:id="rId21"/>
    <p:sldMasterId id="2147483982" r:id="rId22"/>
    <p:sldMasterId id="2147483995" r:id="rId23"/>
    <p:sldMasterId id="2147484008" r:id="rId24"/>
    <p:sldMasterId id="2147484021" r:id="rId25"/>
    <p:sldMasterId id="2147484034" r:id="rId26"/>
    <p:sldMasterId id="2147484051" r:id="rId27"/>
    <p:sldMasterId id="2147484064" r:id="rId28"/>
    <p:sldMasterId id="2147484078" r:id="rId29"/>
  </p:sldMasterIdLst>
  <p:notesMasterIdLst>
    <p:notesMasterId r:id="rId74"/>
  </p:notesMasterIdLst>
  <p:sldIdLst>
    <p:sldId id="299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301" r:id="rId38"/>
    <p:sldId id="265" r:id="rId39"/>
    <p:sldId id="266" r:id="rId40"/>
    <p:sldId id="303" r:id="rId41"/>
    <p:sldId id="300" r:id="rId42"/>
    <p:sldId id="269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77" r:id="rId51"/>
    <p:sldId id="278" r:id="rId52"/>
    <p:sldId id="279" r:id="rId53"/>
    <p:sldId id="280" r:id="rId54"/>
    <p:sldId id="281" r:id="rId55"/>
    <p:sldId id="282" r:id="rId56"/>
    <p:sldId id="283" r:id="rId57"/>
    <p:sldId id="284" r:id="rId58"/>
    <p:sldId id="285" r:id="rId59"/>
    <p:sldId id="286" r:id="rId60"/>
    <p:sldId id="287" r:id="rId61"/>
    <p:sldId id="288" r:id="rId62"/>
    <p:sldId id="289" r:id="rId63"/>
    <p:sldId id="290" r:id="rId64"/>
    <p:sldId id="291" r:id="rId65"/>
    <p:sldId id="292" r:id="rId66"/>
    <p:sldId id="293" r:id="rId67"/>
    <p:sldId id="294" r:id="rId68"/>
    <p:sldId id="295" r:id="rId69"/>
    <p:sldId id="296" r:id="rId70"/>
    <p:sldId id="297" r:id="rId71"/>
    <p:sldId id="298" r:id="rId72"/>
    <p:sldId id="304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66" Type="http://schemas.openxmlformats.org/officeDocument/2006/relationships/slide" Target="slides/slide37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slide" Target="slides/slide41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slide" Target="slides/slide44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0.xml"/><Relationship Id="rId34" Type="http://schemas.openxmlformats.org/officeDocument/2006/relationships/slide" Target="slides/slide5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CF5C6-EDE8-4FE6-B895-DDF6DD99486F}" type="datetimeFigureOut">
              <a:rPr lang="en-US" smtClean="0"/>
              <a:t>25-Sep-19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FAB2B-91BC-4234-A9EB-0BC612E7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9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BEAD9-EA6C-4E57-BB38-D033D0D5D47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05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>
              <a:defRPr/>
            </a:pPr>
            <a:fld id="{4D746F96-AE88-4403-BB41-FBB976B2D972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Consistency vs isolation</a:t>
            </a:r>
          </a:p>
        </p:txBody>
      </p:sp>
    </p:spTree>
    <p:extLst>
      <p:ext uri="{BB962C8B-B14F-4D97-AF65-F5344CB8AC3E}">
        <p14:creationId xmlns:p14="http://schemas.microsoft.com/office/powerpoint/2010/main" val="62454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BEAD9-EA6C-4E57-BB38-D033D0D5D47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12A80-C627-CA41-B159-4C957C8C47B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4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9760-6FAF-4D5B-A013-79577A0612A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FD896BB9-A923-4498-9764-8E56CA47CA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64AFC055-297B-44D7-8C03-EB4B03E13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D987DE91-0749-4EEA-B177-94DD31D86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fld id="{8B2495C7-52D4-4932-9CA0-58E610C67DCD}" type="slidenum">
              <a:rPr lang="en-US" altLang="en-US" sz="1200">
                <a:solidFill>
                  <a:srgbClr val="000000"/>
                </a:solidFill>
              </a:rPr>
              <a:pPr eaLnBrk="1" hangingPunct="1">
                <a:defRPr/>
              </a:pPr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85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43174-AE75-4190-A892-03FB359316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0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43174-AE75-4190-A892-03FB359316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01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95DBEAD9-EA6C-4E57-BB38-D033D0D5D47F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43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084A02F0-E285-4087-94E4-8086722C1818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2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9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036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6D24-5821-4A08-A6C8-7094E978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762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867A-6982-425F-AD64-B7B11578C9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757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FF31-243E-4099-A243-58D8BF6CEF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085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7EC9-D040-4DC8-9407-BD4342436B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807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56B2-801A-4FC3-80DA-AB98402C7D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568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0737-3859-43D2-B5AA-EC21E3B929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027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4A6B-0AD9-4548-82FB-CF752593CB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047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6DD-C1C9-42FB-A57B-0B90C6FB07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047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A591-7382-4596-873D-FB4B485DB3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671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E14B-4F12-497D-859A-DDEB45C420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5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499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2F5-8D53-48C1-A9AB-A9E13D7CC5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502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ADFF-95BE-454C-A3C7-FCAA34F97F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072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6D24-5821-4A08-A6C8-7094E978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413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867A-6982-425F-AD64-B7B11578C9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014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FF31-243E-4099-A243-58D8BF6CEF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882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7EC9-D040-4DC8-9407-BD4342436B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351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56B2-801A-4FC3-80DA-AB98402C7D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419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0737-3859-43D2-B5AA-EC21E3B929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721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4A6B-0AD9-4548-82FB-CF752593CB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227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6DD-C1C9-42FB-A57B-0B90C6FB07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1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E026-E5C1-4004-9771-1DAE2B273F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342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A591-7382-4596-873D-FB4B485DB3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295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E14B-4F12-497D-859A-DDEB45C420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92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2F5-8D53-48C1-A9AB-A9E13D7CC5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338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ADFF-95BE-454C-A3C7-FCAA34F97F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589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6D24-5821-4A08-A6C8-7094E978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06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867A-6982-425F-AD64-B7B11578C9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788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FF31-243E-4099-A243-58D8BF6CEF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373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7EC9-D040-4DC8-9407-BD4342436B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44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56B2-801A-4FC3-80DA-AB98402C7D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853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0737-3859-43D2-B5AA-EC21E3B929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81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CE6D-738C-4085-B535-10A73CFF16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0DCB-4476-469D-8279-5EB6271EB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486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4A6B-0AD9-4548-82FB-CF752593CB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087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6DD-C1C9-42FB-A57B-0B90C6FB07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38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A591-7382-4596-873D-FB4B485DB3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391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E14B-4F12-497D-859A-DDEB45C420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689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2F5-8D53-48C1-A9AB-A9E13D7CC5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506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ADFF-95BE-454C-A3C7-FCAA34F97F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865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6D24-5821-4A08-A6C8-7094E978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405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867A-6982-425F-AD64-B7B11578C9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472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FF31-243E-4099-A243-58D8BF6CEF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238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7EC9-D040-4DC8-9407-BD4342436B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3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5046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56B2-801A-4FC3-80DA-AB98402C7D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846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0737-3859-43D2-B5AA-EC21E3B929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687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4A6B-0AD9-4548-82FB-CF752593CB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954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6DD-C1C9-42FB-A57B-0B90C6FB07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4925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A591-7382-4596-873D-FB4B485DB3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7538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E14B-4F12-497D-859A-DDEB45C420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556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2F5-8D53-48C1-A9AB-A9E13D7CC5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387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ADFF-95BE-454C-A3C7-FCAA34F97F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240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6D24-5821-4A08-A6C8-7094E978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605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867A-6982-425F-AD64-B7B11578C9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1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50607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FF31-243E-4099-A243-58D8BF6CEF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295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7EC9-D040-4DC8-9407-BD4342436B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551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56B2-801A-4FC3-80DA-AB98402C7D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984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0737-3859-43D2-B5AA-EC21E3B929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855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4A6B-0AD9-4548-82FB-CF752593CB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2533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6DD-C1C9-42FB-A57B-0B90C6FB07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7437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A591-7382-4596-873D-FB4B485DB3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83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E14B-4F12-497D-859A-DDEB45C420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8099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2F5-8D53-48C1-A9AB-A9E13D7CC5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260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ADFF-95BE-454C-A3C7-FCAA34F97F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7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424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6D24-5821-4A08-A6C8-7094E978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3094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867A-6982-425F-AD64-B7B11578C9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5246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FF31-243E-4099-A243-58D8BF6CEF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013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7EC9-D040-4DC8-9407-BD4342436B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504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56B2-801A-4FC3-80DA-AB98402C7D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5408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0737-3859-43D2-B5AA-EC21E3B929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020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4A6B-0AD9-4548-82FB-CF752593CB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0520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6DD-C1C9-42FB-A57B-0B90C6FB07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542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A591-7382-4596-873D-FB4B485DB3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3441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E14B-4F12-497D-859A-DDEB45C420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0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095169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2F5-8D53-48C1-A9AB-A9E13D7CC5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733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ADFF-95BE-454C-A3C7-FCAA34F97F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501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6D24-5821-4A08-A6C8-7094E978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8804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867A-6982-425F-AD64-B7B11578C9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5811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FF31-243E-4099-A243-58D8BF6CEF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5273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7EC9-D040-4DC8-9407-BD4342436B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876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56B2-801A-4FC3-80DA-AB98402C7D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839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0737-3859-43D2-B5AA-EC21E3B929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9414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4A6B-0AD9-4548-82FB-CF752593CB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0488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6DD-C1C9-42FB-A57B-0B90C6FB07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98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3757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A591-7382-4596-873D-FB4B485DB3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281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E14B-4F12-497D-859A-DDEB45C420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6932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2F5-8D53-48C1-A9AB-A9E13D7CC5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6609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ADFF-95BE-454C-A3C7-FCAA34F97F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939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6D24-5821-4A08-A6C8-7094E978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318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867A-6982-425F-AD64-B7B11578C9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7894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FF31-243E-4099-A243-58D8BF6CEF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9982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7EC9-D040-4DC8-9407-BD4342436B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7652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56B2-801A-4FC3-80DA-AB98402C7D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5683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0737-3859-43D2-B5AA-EC21E3B929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54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2669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4A6B-0AD9-4548-82FB-CF752593CB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7429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6DD-C1C9-42FB-A57B-0B90C6FB07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8407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A591-7382-4596-873D-FB4B485DB3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3657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E14B-4F12-497D-859A-DDEB45C420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8659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2F5-8D53-48C1-A9AB-A9E13D7CC5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9319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ADFF-95BE-454C-A3C7-FCAA34F97F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1876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6D24-5821-4A08-A6C8-7094E978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8287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867A-6982-425F-AD64-B7B11578C9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1716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FF31-243E-4099-A243-58D8BF6CEF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9038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7EC9-D040-4DC8-9407-BD4342436B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9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26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524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56B2-801A-4FC3-80DA-AB98402C7D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9831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0737-3859-43D2-B5AA-EC21E3B929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4734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4A6B-0AD9-4548-82FB-CF752593CB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2289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6DD-C1C9-42FB-A57B-0B90C6FB07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8148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A591-7382-4596-873D-FB4B485DB3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4571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E14B-4F12-497D-859A-DDEB45C420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9712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2F5-8D53-48C1-A9AB-A9E13D7CC5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5227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ADFF-95BE-454C-A3C7-FCAA34F97F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6196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6D24-5821-4A08-A6C8-7094E978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2823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867A-6982-425F-AD64-B7B11578C9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90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4049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FF31-243E-4099-A243-58D8BF6CEF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6582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7EC9-D040-4DC8-9407-BD4342436B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3543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56B2-801A-4FC3-80DA-AB98402C7D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2468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0737-3859-43D2-B5AA-EC21E3B929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009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799084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384315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7407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96279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3452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4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5327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879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3239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3537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1237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3510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E026-E5C1-4004-9771-1DAE2B273F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5802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57DA1-4E76-436C-B051-85C43A7D949D}" type="datetime1">
              <a:rPr lang="en-US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5CA82-1F38-4486-8E7A-342634FB5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0176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59597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35087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56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1863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69792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426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9953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3114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3370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8995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490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1663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E026-E5C1-4004-9771-1DAE2B273F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7644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638B-7160-4826-B165-B6E233F5C6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13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9955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730410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F3BE-F0BE-4E66-9FA1-43E3985E77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0445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A0B1-75FF-4854-A563-7AE513C442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9043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4410-AA8E-4AFF-B595-B17C9BA28D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7571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369E-2BA6-4E53-B586-CB7FB4F622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1358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892F-AAE9-4368-84A4-6855E1E2F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5800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561B-511E-4407-A442-A7707443A3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9681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03C-FD51-4F72-A479-21AA5C34F2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9918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92E6-B585-43DB-8A06-F7DA538B2A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5214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90F7-A00A-4E79-BD63-EDAC025CE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39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E026-E5C1-4004-9771-1DAE2B273F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2279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F577-F9CE-42DD-BE81-8AE7F0B9A3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4185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638B-7160-4826-B165-B6E233F5C6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765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43441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F3BE-F0BE-4E66-9FA1-43E3985E77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9777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A0B1-75FF-4854-A563-7AE513C442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5057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4410-AA8E-4AFF-B595-B17C9BA28D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7358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369E-2BA6-4E53-B586-CB7FB4F622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0041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892F-AAE9-4368-84A4-6855E1E2F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2181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561B-511E-4407-A442-A7707443A3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5726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03C-FD51-4F72-A479-21AA5C34F2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49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CE6D-738C-4085-B535-10A73CFF16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0DCB-4476-469D-8279-5EB6271EB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1890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92E6-B585-43DB-8A06-F7DA538B2A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3694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90F7-A00A-4E79-BD63-EDAC025CE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4910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F577-F9CE-42DD-BE81-8AE7F0B9A3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7381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638B-7160-4826-B165-B6E233F5C6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4970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97605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F3BE-F0BE-4E66-9FA1-43E3985E77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0539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A0B1-75FF-4854-A563-7AE513C442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9857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4410-AA8E-4AFF-B595-B17C9BA28D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3004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369E-2BA6-4E53-B586-CB7FB4F622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4354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892F-AAE9-4368-84A4-6855E1E2F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90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631187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561B-511E-4407-A442-A7707443A3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7731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03C-FD51-4F72-A479-21AA5C34F2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6785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92E6-B585-43DB-8A06-F7DA538B2A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4623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90F7-A00A-4E79-BD63-EDAC025CE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4210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F577-F9CE-42DD-BE81-8AE7F0B9A3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6325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638B-7160-4826-B165-B6E233F5C6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0503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27543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F3BE-F0BE-4E66-9FA1-43E3985E77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9109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A0B1-75FF-4854-A563-7AE513C442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7012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4410-AA8E-4AFF-B595-B17C9BA28D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64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603145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369E-2BA6-4E53-B586-CB7FB4F622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4467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892F-AAE9-4368-84A4-6855E1E2F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0851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561B-511E-4407-A442-A7707443A3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468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03C-FD51-4F72-A479-21AA5C34F2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4257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92E6-B585-43DB-8A06-F7DA538B2A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5810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90F7-A00A-4E79-BD63-EDAC025CE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7992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F577-F9CE-42DD-BE81-8AE7F0B9A3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6657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730061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17985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48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2983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892390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3992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3207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8612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909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7575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3967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0273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E026-E5C1-4004-9771-1DAE2B273F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7553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892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95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4994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046220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EEAB-D0E3-4DAF-A62F-5863A75540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1308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180330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23C-94A6-4635-9DFC-960CFD77B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2101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6E36-1F32-4DDA-B8F9-72795924B7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5159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19F0-A300-4AB4-BF59-7C25E92835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7707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0CB7-8AE2-49EF-B759-F52BAA91B2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1461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A949-05BC-4A9E-B52C-6DBC5212FA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8341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EC98-5100-484F-AE17-54E8BEEA7B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0527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AD54-7C27-4D3E-91D3-C04FCBA46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42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9519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28613-4CB9-4B17-B4A6-53B3EFFEF4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0C84-3DFF-4EC5-8622-E665BD716A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8896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585B-A1DD-458C-BC96-41A07F729E8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0DCB-4476-469D-8279-5EB6271EB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0090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F9B91-B7DB-4EBF-8180-BF4B26285C7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CB52-E9AB-44D5-9FDD-8C21ABFDDF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657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D3293-6E13-4EA4-B033-F0689206D1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CBE-A0FB-4B39-BE19-88A194044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5559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433B8-E2E0-4118-9EBF-D101F9F2F0E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DC471-5E4F-4B56-897A-D29B0BACD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698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BE207-983A-445C-80EF-661CB787AFB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2096B-F521-40F6-BB1A-C119BD3C8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9477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76E8-0CF4-4DC7-8DB5-5719B8226A2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29BE-213E-47D9-AF79-BEFC732E77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5787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28EEE-A266-416F-B0A7-0F6B52CC4A8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35E40-4CD8-43BA-B106-93BEB018E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702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F786B-2C41-4364-93D0-F5B199A58AE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9AE2-ACA5-426C-AECC-CA7AEAE1C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272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3CF9A-96B5-40C2-A61D-035E5B417EE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5A404-35B3-4E08-A136-8B9745DEEB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78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027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2563-8D0D-446C-86C8-8C0A833F2B0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24818-B2D4-46A6-98A9-9A77AD03E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1593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534DA-62D4-479D-A26B-AC0EEE96D64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B15D-01E1-4851-AAEF-FB218D8D1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850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0C0C-9082-44F6-A505-36711B861A1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86904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A0069-1A7C-4331-994D-8283111261D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0876-9742-4F89-A835-23DA2DD00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43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D8F2-8205-4D6D-9A25-D85948267DD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5C82-B9DD-4A74-9EF7-60A04BB49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6788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9130A-CBA6-459B-9767-F0B5B6BC2A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9FE6-D8E9-4CF4-9641-02FD77A57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3016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C2E0-6EF9-41A1-8810-BA8CF9B3B3A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5CA82-1F38-4486-8E7A-342634FB5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4807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1EC2-6184-4C2E-9852-FAA3501A772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62CE-DE0C-441D-BB0E-EBFE50D085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389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C142D-D287-4A69-87E0-47152EC178F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C841C-19FF-4957-BC2D-F961E8453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7493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3D08D-D8F1-4E02-A28D-5C23B27FEC5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DB887-9E91-48D1-8BE8-34E9A612FB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95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5770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64022-FD66-4137-BAD4-2188CF4ECB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CB598-E083-4562-859D-2F84E884FF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3170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B720-1341-44F6-9D5F-3A4C5765AD0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660E2-6A19-443D-BE4A-EC8A0A053C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2528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FD551-7F6F-417C-95B1-207652D6B96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EA78A-AF53-42D2-A22D-7209874804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3737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B0354-9527-434D-88C3-8FF9AB4EC34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68823-3563-459E-B6EE-32A67099D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0048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FC8A6-0A8D-4F6E-80E1-D1AA7D51C39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96009-FCB6-4088-BB19-0791F3478F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480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C4229-2AE2-42F7-89E0-08B60BB6CCE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0473-7193-4772-B6E8-8A837058A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7812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CB5CA-6CEC-4BCC-81A0-009B7282D74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1654-AFF0-4B38-8B75-8474057EA5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4443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5AF04-BBB2-48F3-8B5F-AE8C3E72499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784E3-E3D1-4F4F-8768-9B5D363DD8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6013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B5AB-E1C0-4264-9C0D-15D486C3985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6D168-4504-4DBA-81B2-AAEE782764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5524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49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795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88548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1139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12213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2826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7655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0968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4147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260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8044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03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2939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E026-E5C1-4004-9771-1DAE2B273F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1956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CE6D-738C-4085-B535-10A73CFF16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0DCB-4476-469D-8279-5EB6271EB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4705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4A6B-0AD9-4548-82FB-CF752593CB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5822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6DD-C1C9-42FB-A57B-0B90C6FB07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643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A591-7382-4596-873D-FB4B485DB3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4011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E14B-4F12-497D-859A-DDEB45C420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5230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2F5-8D53-48C1-A9AB-A9E13D7CC5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6821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ADFF-95BE-454C-A3C7-FCAA34F97F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29842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6D24-5821-4A08-A6C8-7094E978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1274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867A-6982-425F-AD64-B7B11578C9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70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4575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FF31-243E-4099-A243-58D8BF6CEF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4119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7EC9-D040-4DC8-9407-BD4342436B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0107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56B2-801A-4FC3-80DA-AB98402C7D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0029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0737-3859-43D2-B5AA-EC21E3B929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19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15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E026-E5C1-4004-9771-1DAE2B273F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88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CE6D-738C-4085-B535-10A73CFF16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0DCB-4476-469D-8279-5EB6271EB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9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2847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7127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082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94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75070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695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89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85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46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669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6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57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724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E026-E5C1-4004-9771-1DAE2B273F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09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CE6D-738C-4085-B535-10A73CFF16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0DCB-4476-469D-8279-5EB6271EB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353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9986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7827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29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84171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667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880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7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226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972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743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073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77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E026-E5C1-4004-9771-1DAE2B273F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506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CE6D-738C-4085-B535-10A73CFF16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0DCB-4476-469D-8279-5EB6271EB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00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585B-A1DD-458C-BC96-41A07F729E8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0DCB-4476-469D-8279-5EB6271EB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754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F9B91-B7DB-4EBF-8180-BF4B26285C7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CB52-E9AB-44D5-9FDD-8C21ABFDDF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960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D3293-6E13-4EA4-B033-F0689206D1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CBE-A0FB-4B39-BE19-88A194044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861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433B8-E2E0-4118-9EBF-D101F9F2F0E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DC471-5E4F-4B56-897A-D29B0BACD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1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713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BE207-983A-445C-80EF-661CB787AFB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2096B-F521-40F6-BB1A-C119BD3C8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57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76E8-0CF4-4DC7-8DB5-5719B8226A2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29BE-213E-47D9-AF79-BEFC732E77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075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28EEE-A266-416F-B0A7-0F6B52CC4A8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35E40-4CD8-43BA-B106-93BEB018E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966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F786B-2C41-4364-93D0-F5B199A58AE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9AE2-ACA5-426C-AECC-CA7AEAE1C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635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3CF9A-96B5-40C2-A61D-035E5B417EE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5A404-35B3-4E08-A136-8B9745DEEB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162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2563-8D0D-446C-86C8-8C0A833F2B0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24818-B2D4-46A6-98A9-9A77AD03E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495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534DA-62D4-479D-A26B-AC0EEE96D64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B15D-01E1-4851-AAEF-FB218D8D1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4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0C0C-9082-44F6-A505-36711B861A1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174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A0069-1A7C-4331-994D-8283111261D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0876-9742-4F89-A835-23DA2DD00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845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D8F2-8205-4D6D-9A25-D85948267DD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5C82-B9DD-4A74-9EF7-60A04BB49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3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240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9130A-CBA6-459B-9767-F0B5B6BC2A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9FE6-D8E9-4CF4-9641-02FD77A57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485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C2E0-6EF9-41A1-8810-BA8CF9B3B3A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5CA82-1F38-4486-8E7A-342634FB5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068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4A6B-0AD9-4548-82FB-CF752593CB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025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6DD-C1C9-42FB-A57B-0B90C6FB07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528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A591-7382-4596-873D-FB4B485DB3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839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E14B-4F12-497D-859A-DDEB45C420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862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2F5-8D53-48C1-A9AB-A9E13D7CC5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081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ADFF-95BE-454C-A3C7-FCAA34F97F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587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6D24-5821-4A08-A6C8-7094E978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54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867A-6982-425F-AD64-B7B11578C9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0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693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FF31-243E-4099-A243-58D8BF6CEF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17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7EC9-D040-4DC8-9407-BD4342436B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637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56B2-801A-4FC3-80DA-AB98402C7D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321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0737-3859-43D2-B5AA-EC21E3B929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425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4A6B-0AD9-4548-82FB-CF752593CB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457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6DD-C1C9-42FB-A57B-0B90C6FB07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482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A591-7382-4596-873D-FB4B485DB3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931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E14B-4F12-497D-859A-DDEB45C420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319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2F5-8D53-48C1-A9AB-A9E13D7CC5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852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ADFF-95BE-454C-A3C7-FCAA34F97F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4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17" Type="http://schemas.openxmlformats.org/officeDocument/2006/relationships/theme" Target="../theme/theme26.xml"/><Relationship Id="rId2" Type="http://schemas.openxmlformats.org/officeDocument/2006/relationships/slideLayout" Target="../slideLayouts/slideLayout312.xml"/><Relationship Id="rId16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slideLayout" Target="../slideLayouts/slideLayout32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slideLayout" Target="../slideLayouts/slideLayout338.xml"/><Relationship Id="rId2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13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50.xml"/><Relationship Id="rId2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12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8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B67AD-5E06-4972-B20E-9BA665BF8AE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6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B67AD-5E06-4972-B20E-9BA665BF8AE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4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B67AD-5E06-4972-B20E-9BA665BF8AE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B67AD-5E06-4972-B20E-9BA665BF8AE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0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B67AD-5E06-4972-B20E-9BA665BF8AE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5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B67AD-5E06-4972-B20E-9BA665BF8AE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B67AD-5E06-4972-B20E-9BA665BF8AE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0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B67AD-5E06-4972-B20E-9BA665BF8AE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4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4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8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EA8BD15-0B7C-4DFD-B0DD-CFE99F54D7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4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EA8BD15-0B7C-4DFD-B0DD-CFE99F54D7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4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EA8BD15-0B7C-4DFD-B0DD-CFE99F54D7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EA8BD15-0B7C-4DFD-B0DD-CFE99F54D7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26C897-7057-4777-A28D-C88B7AD154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1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A03F755-6324-41F8-B24F-A7BDBD9BDA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1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defTabSz="457200" fontAlgn="base">
              <a:spcAft>
                <a:spcPct val="0"/>
              </a:spcAft>
              <a:defRPr/>
            </a:pPr>
            <a:fld id="{F5ABFC84-DDAE-4788-9B26-AC45E248E8AB}" type="datetime1">
              <a:rPr lang="en-US" sz="1400" smtClean="0">
                <a:solidFill>
                  <a:srgbClr val="000000"/>
                </a:solidFill>
              </a:rPr>
              <a:pPr defTabSz="457200" fontAlgn="base">
                <a:spcAft>
                  <a:spcPct val="0"/>
                </a:spcAft>
                <a:defRPr/>
              </a:pPr>
              <a:t>25-Sep-19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defTabSz="457200" fontAlgn="base">
              <a:spcAft>
                <a:spcPct val="0"/>
              </a:spcAft>
              <a:defRPr/>
            </a:pPr>
            <a:fld id="{0B4BE50A-121B-41EF-B1F9-0A657F5859B7}" type="slidenum">
              <a:rPr lang="en-US" sz="1400">
                <a:solidFill>
                  <a:srgbClr val="000000"/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6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 defTabSz="457200" fontAlgn="base">
              <a:spcAft>
                <a:spcPct val="0"/>
              </a:spcAft>
              <a:defRPr/>
            </a:pPr>
            <a:fld id="{8EC473A3-2250-4338-A6BD-438D6D91A923}" type="datetime1">
              <a:rPr lang="en-US" smtClean="0">
                <a:solidFill>
                  <a:srgbClr val="000000"/>
                </a:solidFill>
              </a:rPr>
              <a:pPr defTabSz="457200" fontAlgn="base">
                <a:spcAft>
                  <a:spcPct val="0"/>
                </a:spcAft>
                <a:defRPr/>
              </a:pPr>
              <a:t>25-Sep-19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 defTabSz="4572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 defTabSz="457200" fontAlgn="base">
              <a:spcAft>
                <a:spcPct val="0"/>
              </a:spcAft>
              <a:defRPr/>
            </a:pPr>
            <a:fld id="{1C0A6CCD-7702-4AB5-91D6-1DBCCFEBEE7A}" type="slidenum">
              <a:rPr lang="en-US">
                <a:solidFill>
                  <a:srgbClr val="000000"/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9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B67AD-5E06-4972-B20E-9BA665BF8AE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2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5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7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04BA-9121-47F5-AB1C-2FC228633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4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5ABFC84-DDAE-4788-9B26-AC45E248E8AB}" type="datetime1">
              <a:rPr lang="en-US" sz="1400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25-Sep-19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B4BE50A-121B-41EF-B1F9-0A657F5859B7}" type="slidenum">
              <a:rPr lang="en-US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7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B67AD-5E06-4972-B20E-9BA665BF8AE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1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B67AD-5E06-4972-B20E-9BA665BF8AE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8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B67AD-5E06-4972-B20E-9BA665BF8AE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3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st.github.com/understeer/4d8ea07c18752989f6989deeb769b77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9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5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6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6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Keshav%20Pingali\Desktop\ppt\theory\refinementdemo\refinementdemo.jar" TargetMode="External"/><Relationship Id="rId2" Type="http://schemas.openxmlformats.org/officeDocument/2006/relationships/slideLayout" Target="../slideLayouts/slideLayout230.xml"/><Relationship Id="rId1" Type="http://schemas.openxmlformats.org/officeDocument/2006/relationships/tags" Target="../tags/tag6.xml"/><Relationship Id="rId5" Type="http://schemas.openxmlformats.org/officeDocument/2006/relationships/image" Target="../media/image23.png"/><Relationship Id="rId4" Type="http://schemas.openxmlformats.org/officeDocument/2006/relationships/hyperlink" Target="../refinementdemo/refinementdemo.jar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iss.oden.utexas.edu/projects/galois/api/current/tutorial.html" TargetMode="External"/><Relationship Id="rId1" Type="http://schemas.openxmlformats.org/officeDocument/2006/relationships/slideLayout" Target="../slideLayouts/slideLayout3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Keshav%20Pingali\Desktop\ppt\theory\refinementdemo\refinementdemo.jar" TargetMode="Externa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ingali\Desktop\ppt\oregon\refinementdemo\refinementdemo.jar" TargetMode="Externa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Relationship Id="rId5" Type="http://schemas.openxmlformats.org/officeDocument/2006/relationships/hyperlink" Target="file:///C:\Documents%20and%20Settings\Keshav%20Pingali\Desktop\ppt\theory\refinementdemo\refinementdemo.jar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ontent.sportslogos.net/logos/34/865/full/3718_texas_longhorns-secondary-196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6" y="179702"/>
            <a:ext cx="1367094" cy="10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800600"/>
            <a:ext cx="7112794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600" dirty="0">
                <a:solidFill>
                  <a:srgbClr val="3333FF"/>
                </a:solidFill>
                <a:cs typeface="Aparajita" panose="020B0604020202020204" pitchFamily="34" charset="0"/>
              </a:rPr>
              <a:t>Ian </a:t>
            </a:r>
            <a:r>
              <a:rPr lang="en-US" sz="3600" dirty="0" err="1">
                <a:solidFill>
                  <a:srgbClr val="3333FF"/>
                </a:solidFill>
                <a:cs typeface="Aparajita" panose="020B0604020202020204" pitchFamily="34" charset="0"/>
              </a:rPr>
              <a:t>Henriksen</a:t>
            </a:r>
            <a:r>
              <a:rPr lang="en-US" sz="3600" dirty="0">
                <a:solidFill>
                  <a:srgbClr val="3333FF"/>
                </a:solidFill>
                <a:cs typeface="Aparajita" panose="020B0604020202020204" pitchFamily="34" charset="0"/>
              </a:rPr>
              <a:t> (adapted materials from </a:t>
            </a:r>
            <a:r>
              <a:rPr lang="en-US" sz="3600" dirty="0" err="1">
                <a:solidFill>
                  <a:srgbClr val="3333FF"/>
                </a:solidFill>
                <a:cs typeface="Aparajita" panose="020B0604020202020204" pitchFamily="34" charset="0"/>
              </a:rPr>
              <a:t>Keshav</a:t>
            </a:r>
            <a:r>
              <a:rPr lang="en-US" sz="3600" dirty="0">
                <a:solidFill>
                  <a:srgbClr val="3333FF"/>
                </a:solidFill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cs typeface="Aparajita" panose="020B0604020202020204" pitchFamily="34" charset="0"/>
              </a:rPr>
              <a:t>Pingali</a:t>
            </a:r>
            <a:r>
              <a:rPr lang="en-US" sz="3600" dirty="0">
                <a:solidFill>
                  <a:srgbClr val="3333FF"/>
                </a:solidFill>
                <a:cs typeface="Aparajita" panose="020B0604020202020204" pitchFamily="34" charset="0"/>
              </a:rPr>
              <a:t>)</a:t>
            </a:r>
            <a:endParaRPr lang="en-US" sz="3600" kern="1200" dirty="0">
              <a:solidFill>
                <a:srgbClr val="3333FF"/>
              </a:solidFill>
              <a:cs typeface="Aparajita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3600" kern="1200" dirty="0">
                <a:solidFill>
                  <a:srgbClr val="3333FF"/>
                </a:solidFill>
                <a:cs typeface="Aparajita" panose="020B0604020202020204" pitchFamily="34" charset="0"/>
              </a:rPr>
              <a:t>The University of Texas at Austin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9812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 Light" panose="020F0302020204030204" pitchFamily="34" charset="0"/>
              </a:rPr>
              <a:t>Introduction to the Operator Formulation</a:t>
            </a:r>
          </a:p>
        </p:txBody>
      </p:sp>
    </p:spTree>
    <p:extLst>
      <p:ext uri="{BB962C8B-B14F-4D97-AF65-F5344CB8AC3E}">
        <p14:creationId xmlns:p14="http://schemas.microsoft.com/office/powerpoint/2010/main" val="27390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5"/>
          <p:cNvSpPr>
            <a:spLocks noGrp="1"/>
          </p:cNvSpPr>
          <p:nvPr>
            <p:ph type="title"/>
          </p:nvPr>
        </p:nvSpPr>
        <p:spPr>
          <a:xfrm>
            <a:off x="685800" y="-242888"/>
            <a:ext cx="7772400" cy="1143001"/>
          </a:xfrm>
        </p:spPr>
        <p:txBody>
          <a:bodyPr/>
          <a:lstStyle/>
          <a:p>
            <a:r>
              <a:rPr lang="en-US" altLang="en-US"/>
              <a:t>Threads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2059" y="1092994"/>
            <a:ext cx="7772400" cy="4850606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Software analog of cores</a:t>
            </a:r>
          </a:p>
          <a:p>
            <a:pPr lvl="1">
              <a:defRPr/>
            </a:pPr>
            <a:r>
              <a:rPr lang="en-US" dirty="0"/>
              <a:t>Each thread has its own PC, SP, registers, and stack</a:t>
            </a:r>
          </a:p>
          <a:p>
            <a:pPr lvl="1">
              <a:defRPr/>
            </a:pPr>
            <a:r>
              <a:rPr lang="en-US" dirty="0"/>
              <a:t>All threads share heap and </a:t>
            </a:r>
            <a:r>
              <a:rPr lang="en-US" dirty="0" err="1"/>
              <a:t>globals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Runtime system handles mapping of threads to cores </a:t>
            </a:r>
          </a:p>
          <a:p>
            <a:pPr lvl="1">
              <a:defRPr/>
            </a:pPr>
            <a:r>
              <a:rPr lang="en-US" dirty="0"/>
              <a:t>if there are more threads than cores, runtime system will time-slice threads on cores</a:t>
            </a:r>
          </a:p>
          <a:p>
            <a:pPr lvl="1">
              <a:defRPr/>
            </a:pPr>
            <a:r>
              <a:rPr lang="en-US" dirty="0"/>
              <a:t>HPC applications: usually #threads = #cores</a:t>
            </a:r>
          </a:p>
          <a:p>
            <a:pPr lvl="2">
              <a:defRPr/>
            </a:pPr>
            <a:r>
              <a:rPr lang="en-US" dirty="0"/>
              <a:t>portability: number of threads is usually a runtime parameter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7913BF-8792-48D3-B6B7-07DBD34C8B40}" type="slidenum">
              <a:rPr lang="en-GB" altLang="en-US" sz="1400" smtClean="0">
                <a:solidFill>
                  <a:srgbClr val="000000"/>
                </a:solidFill>
              </a:rPr>
              <a:pPr/>
              <a:t>10</a:t>
            </a:fld>
            <a:endParaRPr lang="en-GB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7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Thread Basics: Creation and Termination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Creating threads: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" pitchFamily="49" charset="0"/>
              </a:rPr>
              <a:t>	</a:t>
            </a: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void </a:t>
            </a:r>
            <a:r>
              <a:rPr lang="en-US" altLang="en-US" sz="2800" dirty="0" err="1">
                <a:solidFill>
                  <a:schemeClr val="tx1"/>
                </a:solidFill>
                <a:latin typeface="Courier" pitchFamily="49" charset="0"/>
              </a:rPr>
              <a:t>func</a:t>
            </a: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(</a:t>
            </a:r>
            <a:r>
              <a:rPr lang="en-US" altLang="en-US" sz="2800" dirty="0" err="1">
                <a:solidFill>
                  <a:schemeClr val="tx1"/>
                </a:solidFill>
                <a:latin typeface="Courier" pitchFamily="49" charset="0"/>
              </a:rPr>
              <a:t>std</a:t>
            </a: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::string </a:t>
            </a:r>
            <a:r>
              <a:rPr lang="en-US" altLang="en-US" sz="2800" dirty="0" err="1">
                <a:solidFill>
                  <a:schemeClr val="tx1"/>
                </a:solidFill>
                <a:latin typeface="Courier" pitchFamily="49" charset="0"/>
              </a:rPr>
              <a:t>msg</a:t>
            </a: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){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    </a:t>
            </a:r>
            <a:r>
              <a:rPr lang="en-US" altLang="en-US" sz="2800" dirty="0" err="1">
                <a:solidFill>
                  <a:schemeClr val="tx1"/>
                </a:solidFill>
                <a:latin typeface="Courier" pitchFamily="49" charset="0"/>
              </a:rPr>
              <a:t>std</a:t>
            </a: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::</a:t>
            </a:r>
            <a:r>
              <a:rPr lang="en-US" altLang="en-US" sz="2800" dirty="0" err="1">
                <a:solidFill>
                  <a:schemeClr val="tx1"/>
                </a:solidFill>
                <a:latin typeface="Courier" pitchFamily="49" charset="0"/>
              </a:rPr>
              <a:t>cout</a:t>
            </a: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 &lt;&lt; </a:t>
            </a:r>
            <a:r>
              <a:rPr lang="en-US" altLang="en-US" sz="2800" dirty="0" err="1">
                <a:solidFill>
                  <a:schemeClr val="tx1"/>
                </a:solidFill>
                <a:latin typeface="Courier" pitchFamily="49" charset="0"/>
              </a:rPr>
              <a:t>msg</a:t>
            </a: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 &lt;&lt; </a:t>
            </a:r>
            <a:r>
              <a:rPr lang="en-US" altLang="en-US" sz="2800" dirty="0" err="1">
                <a:solidFill>
                  <a:schemeClr val="tx1"/>
                </a:solidFill>
                <a:latin typeface="Courier" pitchFamily="49" charset="0"/>
              </a:rPr>
              <a:t>std</a:t>
            </a: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::</a:t>
            </a:r>
            <a:r>
              <a:rPr lang="en-US" altLang="en-US" sz="2800" dirty="0" err="1">
                <a:solidFill>
                  <a:schemeClr val="tx1"/>
                </a:solidFill>
                <a:latin typeface="Courier" pitchFamily="49" charset="0"/>
              </a:rPr>
              <a:t>endl</a:t>
            </a: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  </a:t>
            </a:r>
            <a:r>
              <a:rPr lang="en-US" altLang="en-US" sz="2800" dirty="0" err="1">
                <a:solidFill>
                  <a:schemeClr val="tx1"/>
                </a:solidFill>
                <a:latin typeface="Courier" pitchFamily="49" charset="0"/>
              </a:rPr>
              <a:t>int</a:t>
            </a: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 main()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    </a:t>
            </a:r>
            <a:r>
              <a:rPr lang="en-US" altLang="en-US" sz="2800" dirty="0" err="1">
                <a:solidFill>
                  <a:schemeClr val="tx1"/>
                </a:solidFill>
                <a:latin typeface="Courier" pitchFamily="49" charset="0"/>
              </a:rPr>
              <a:t>std</a:t>
            </a: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::thread t(</a:t>
            </a:r>
            <a:r>
              <a:rPr lang="en-US" altLang="en-US" sz="2800">
                <a:solidFill>
                  <a:schemeClr val="tx1"/>
                </a:solidFill>
                <a:latin typeface="Courier" pitchFamily="49" charset="0"/>
              </a:rPr>
              <a:t>func, </a:t>
            </a: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"Hi");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    </a:t>
            </a:r>
            <a:r>
              <a:rPr lang="en-US" altLang="en-US" sz="2800" dirty="0" err="1">
                <a:solidFill>
                  <a:schemeClr val="tx1"/>
                </a:solidFill>
                <a:latin typeface="Courier" pitchFamily="49" charset="0"/>
              </a:rPr>
              <a:t>t.join</a:t>
            </a: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Courier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>
              <a:latin typeface="Courier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Thread created with a function to run and arguments to pass to it.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Main thread waits at </a:t>
            </a:r>
            <a:r>
              <a:rPr lang="en-US" altLang="en-US" sz="2800" dirty="0">
                <a:solidFill>
                  <a:srgbClr val="000000"/>
                </a:solidFill>
                <a:latin typeface="Courier" pitchFamily="49" charset="0"/>
              </a:rPr>
              <a:t>t1.join()</a:t>
            </a:r>
            <a:r>
              <a:rPr lang="en-US" altLang="en-US" dirty="0"/>
              <a:t> for thread t to finish.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Shared data has to be managed using locks and atomic instructions.</a:t>
            </a:r>
          </a:p>
        </p:txBody>
      </p:sp>
    </p:spTree>
    <p:extLst>
      <p:ext uri="{BB962C8B-B14F-4D97-AF65-F5344CB8AC3E}">
        <p14:creationId xmlns:p14="http://schemas.microsoft.com/office/powerpoint/2010/main" val="307674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549E9148-6741-430E-8932-EEAB97AA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/>
              <a:t>OpenMP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7BEA3E-AAA7-4D61-8AAF-186195AFA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Extensions to C++/C/Fortran</a:t>
            </a:r>
          </a:p>
          <a:p>
            <a:r>
              <a:rPr lang="en-US" dirty="0"/>
              <a:t>Programmers indicate parallel for loops</a:t>
            </a:r>
          </a:p>
          <a:p>
            <a:r>
              <a:rPr lang="en-US" dirty="0"/>
              <a:t>Runs on its own thread pool</a:t>
            </a:r>
          </a:p>
          <a:p>
            <a:r>
              <a:rPr lang="en-US" dirty="0"/>
              <a:t>Nesting parallel regions works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49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549E9148-6741-430E-8932-EEAB97AA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CUDA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7BEA3E-AAA7-4D61-8AAF-186195AFA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GPUs are ubiquitous and powerful</a:t>
            </a:r>
          </a:p>
          <a:p>
            <a:r>
              <a:rPr lang="en-US" dirty="0"/>
              <a:t>Extensions to C++/C/Fortran</a:t>
            </a:r>
          </a:p>
          <a:p>
            <a:r>
              <a:rPr lang="en-US" dirty="0"/>
              <a:t>Direct control of thread blocks/grids</a:t>
            </a:r>
          </a:p>
          <a:p>
            <a:r>
              <a:rPr lang="en-US" dirty="0"/>
              <a:t>Explicit placement of data in CPU/GPU memory, shared memory, texture cache,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D7FE99-90B8-4FD6-B9D0-89997E36B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r>
              <a:rPr lang="en-US" u="none" dirty="0">
                <a:latin typeface="Calibri Light" panose="020F0302020204030204" pitchFamily="34" charset="0"/>
              </a:rPr>
              <a:t>Distributed-memory programming</a:t>
            </a:r>
          </a:p>
        </p:txBody>
      </p:sp>
    </p:spTree>
    <p:extLst>
      <p:ext uri="{BB962C8B-B14F-4D97-AF65-F5344CB8AC3E}">
        <p14:creationId xmlns:p14="http://schemas.microsoft.com/office/powerpoint/2010/main" val="2736108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>
            <a:extLst>
              <a:ext uri="{FF2B5EF4-FFF2-40B4-BE49-F238E27FC236}">
                <a16:creationId xmlns:a16="http://schemas.microsoft.com/office/drawing/2014/main" id="{C97AA330-EFF5-461F-B12D-8AEB31E3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/>
              <a:t>Clusters and data-centers</a:t>
            </a:r>
          </a:p>
        </p:txBody>
      </p:sp>
      <p:pic>
        <p:nvPicPr>
          <p:cNvPr id="45059" name="Content Placeholder 6">
            <a:extLst>
              <a:ext uri="{FF2B5EF4-FFF2-40B4-BE49-F238E27FC236}">
                <a16:creationId xmlns:a16="http://schemas.microsoft.com/office/drawing/2014/main" id="{B825A9AC-B2CC-48CE-A0A2-44BE2FE760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066800"/>
            <a:ext cx="4730750" cy="2438400"/>
          </a:xfrm>
        </p:spPr>
      </p:pic>
      <p:sp>
        <p:nvSpPr>
          <p:cNvPr id="45060" name="Text Placeholder 8">
            <a:extLst>
              <a:ext uri="{FF2B5EF4-FFF2-40B4-BE49-F238E27FC236}">
                <a16:creationId xmlns:a16="http://schemas.microsoft.com/office/drawing/2014/main" id="{193FA73B-D17D-4463-B7B2-A864E2037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2486025"/>
          </a:xfrm>
        </p:spPr>
        <p:txBody>
          <a:bodyPr/>
          <a:lstStyle/>
          <a:p>
            <a:r>
              <a:rPr lang="en-US" altLang="en-US" sz="2400">
                <a:solidFill>
                  <a:schemeClr val="tx1"/>
                </a:solidFill>
              </a:rPr>
              <a:t>4,200 Intel Knights Landing nodes, each with 68 cores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1,736 Intel Xeon Skylake nodes, each with 48 cores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100 Gb/sec Intel Omni-Path network with a fat tree topology employing six core switches</a:t>
            </a:r>
          </a:p>
        </p:txBody>
      </p:sp>
      <p:sp>
        <p:nvSpPr>
          <p:cNvPr id="45061" name="TextBox 7">
            <a:extLst>
              <a:ext uri="{FF2B5EF4-FFF2-40B4-BE49-F238E27FC236}">
                <a16:creationId xmlns:a16="http://schemas.microsoft.com/office/drawing/2014/main" id="{7F38B8CA-14B7-42FE-AFE6-C7A2E94A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3505200"/>
            <a:ext cx="339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i="1" u="sng">
                <a:solidFill>
                  <a:srgbClr val="000000"/>
                </a:solidFill>
              </a:rPr>
              <a:t>TACC Stampede 2 cluster</a:t>
            </a:r>
          </a:p>
        </p:txBody>
      </p:sp>
      <p:sp>
        <p:nvSpPr>
          <p:cNvPr id="45062" name="Slide Number Placeholder 2">
            <a:extLst>
              <a:ext uri="{FF2B5EF4-FFF2-40B4-BE49-F238E27FC236}">
                <a16:creationId xmlns:a16="http://schemas.microsoft.com/office/drawing/2014/main" id="{2FD2D318-7DCE-410C-B772-BE3D42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2BEA22-98CA-4C5A-972E-6D63863B9903}" type="slidenum">
              <a:rPr lang="en-US" altLang="en-US" sz="1400" smtClean="0">
                <a:solidFill>
                  <a:srgbClr val="000000"/>
                </a:solidFill>
              </a:rPr>
              <a:pPr/>
              <a:t>15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37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7D1FD7-776B-4F3C-A30B-A08A53A7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Cartoon picture of cluster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E4B72-09A0-401A-A437-5EF7C9AB7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2295525"/>
            <a:ext cx="70199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60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1D47B155-AD47-4CD9-8E1E-3ECC6CFC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/>
          <a:lstStyle/>
          <a:p>
            <a:r>
              <a:rPr lang="en-US" altLang="en-US" dirty="0"/>
              <a:t>Typical latency numbers</a:t>
            </a:r>
          </a:p>
        </p:txBody>
      </p:sp>
      <p:sp>
        <p:nvSpPr>
          <p:cNvPr id="30723" name="Rectangle 34">
            <a:extLst>
              <a:ext uri="{FF2B5EF4-FFF2-40B4-BE49-F238E27FC236}">
                <a16:creationId xmlns:a16="http://schemas.microsoft.com/office/drawing/2014/main" id="{98555483-FA40-4B56-A9BB-2DDD9A46F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752600"/>
            <a:ext cx="84582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L1 cache reference/hit                       		1.5 ns                                4 cycles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Floating-point add/</a:t>
            </a:r>
            <a:r>
              <a:rPr lang="en-US" altLang="en-US" sz="1600" dirty="0" err="1">
                <a:solidFill>
                  <a:srgbClr val="000000"/>
                </a:solidFill>
              </a:rPr>
              <a:t>mult</a:t>
            </a:r>
            <a:r>
              <a:rPr lang="en-US" altLang="en-US" sz="1600" dirty="0">
                <a:solidFill>
                  <a:srgbClr val="000000"/>
                </a:solidFill>
              </a:rPr>
              <a:t>/FMA operation        		1.5 ns                                4 cycles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L2 cache reference/hit                       	     	 5   ns                       12 ~ 17 cycles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L3 cache hit 		          	            16-40   ns                        40-300 cycles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256MB main memory reference     	          75-120   ns               </a:t>
            </a:r>
            <a:r>
              <a:rPr lang="en-US" altLang="en-US" sz="1600" dirty="0" err="1">
                <a:solidFill>
                  <a:srgbClr val="000000"/>
                </a:solidFill>
              </a:rPr>
              <a:t>TinyMemBench</a:t>
            </a:r>
            <a:r>
              <a:rPr lang="en-US" altLang="en-US" sz="1600" dirty="0">
                <a:solidFill>
                  <a:srgbClr val="000000"/>
                </a:solidFill>
              </a:rPr>
              <a:t> on "Broadwell" E5-2690v4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Send 4KB message between hosts                                 1-10 </a:t>
            </a:r>
            <a:r>
              <a:rPr lang="en-US" altLang="en-US" sz="1600" dirty="0" err="1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1600" dirty="0" err="1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altLang="en-US" sz="1600" dirty="0">
                <a:solidFill>
                  <a:srgbClr val="000000"/>
                </a:solidFill>
                <a:latin typeface="Times New Roman"/>
              </a:rPr>
              <a:t>                MPICH on 10-100Gbps</a:t>
            </a:r>
            <a:endParaRPr lang="en-US" altLang="en-US" sz="1600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Read 1MB sequentially from disk      	      5,000,000   ns       	           	          5 </a:t>
            </a:r>
            <a:r>
              <a:rPr lang="en-US" altLang="en-US" sz="1600" dirty="0" err="1">
                <a:solidFill>
                  <a:srgbClr val="000000"/>
                </a:solidFill>
              </a:rPr>
              <a:t>ms</a:t>
            </a:r>
            <a:r>
              <a:rPr lang="en-US" altLang="en-US" sz="1600" dirty="0">
                <a:solidFill>
                  <a:srgbClr val="000000"/>
                </a:solidFill>
              </a:rPr>
              <a:t>  ~200MB/sec hard disk (seek time would be additional latency)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Random Disk Access (</a:t>
            </a:r>
            <a:r>
              <a:rPr lang="en-US" altLang="en-US" sz="1600" dirty="0" err="1">
                <a:solidFill>
                  <a:srgbClr val="000000"/>
                </a:solidFill>
              </a:rPr>
              <a:t>seek+rotation</a:t>
            </a:r>
            <a:r>
              <a:rPr lang="en-US" altLang="en-US" sz="1600" dirty="0">
                <a:solidFill>
                  <a:srgbClr val="000000"/>
                </a:solidFill>
              </a:rPr>
              <a:t>)  	     10,000,000   ns   	                           10 </a:t>
            </a:r>
            <a:r>
              <a:rPr lang="en-US" altLang="en-US" sz="1600" dirty="0" err="1">
                <a:solidFill>
                  <a:srgbClr val="000000"/>
                </a:solidFill>
              </a:rPr>
              <a:t>ms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Send packet CA-&gt;Netherlands-&gt;CA 	      150,000,000 ns		        150 </a:t>
            </a:r>
            <a:r>
              <a:rPr lang="en-US" altLang="en-US" sz="1600" dirty="0" err="1">
                <a:solidFill>
                  <a:srgbClr val="000000"/>
                </a:solidFill>
              </a:rPr>
              <a:t>ms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24" name="TextBox 36">
            <a:extLst>
              <a:ext uri="{FF2B5EF4-FFF2-40B4-BE49-F238E27FC236}">
                <a16:creationId xmlns:a16="http://schemas.microsoft.com/office/drawing/2014/main" id="{155D80F4-23AC-4F6A-8A4A-784AEAE37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046739"/>
            <a:ext cx="7831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From: </a:t>
            </a:r>
            <a:r>
              <a:rPr lang="en-US" altLang="en-US" sz="2400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hlinkClick r:id="rId3"/>
              </a:rPr>
              <a:t>Latency numbers every HPC programmer should know</a:t>
            </a:r>
            <a:endParaRPr lang="en-US" altLang="en-US" sz="2400" i="1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0725" name="TextBox 1">
            <a:extLst>
              <a:ext uri="{FF2B5EF4-FFF2-40B4-BE49-F238E27FC236}">
                <a16:creationId xmlns:a16="http://schemas.microsoft.com/office/drawing/2014/main" id="{40AFBB75-64C6-4FEF-90BE-11A33A864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337" y="6245225"/>
            <a:ext cx="2836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Locality is important.</a:t>
            </a:r>
          </a:p>
        </p:txBody>
      </p:sp>
      <p:sp>
        <p:nvSpPr>
          <p:cNvPr id="30726" name="Slide Number Placeholder 3">
            <a:extLst>
              <a:ext uri="{FF2B5EF4-FFF2-40B4-BE49-F238E27FC236}">
                <a16:creationId xmlns:a16="http://schemas.microsoft.com/office/drawing/2014/main" id="{D9A98C7B-7352-4004-BC5D-24483424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14134C46-FFC8-41FD-A720-1BE8555765FB}" type="slidenum">
              <a:rPr lang="en-US" altLang="en-US" sz="1400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71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CF89-E3D5-4B11-8794-0BDD3507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15" y="0"/>
            <a:ext cx="8229600" cy="1143000"/>
          </a:xfrm>
        </p:spPr>
        <p:txBody>
          <a:bodyPr/>
          <a:lstStyle/>
          <a:p>
            <a:r>
              <a:rPr lang="en-US" dirty="0"/>
              <a:t>Basic MPI constructs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4290B83-2DFE-4DB8-8072-A849F0829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709989"/>
            <a:ext cx="8229600" cy="276701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MPI_COMM_SIZE </a:t>
            </a:r>
          </a:p>
          <a:p>
            <a:pPr lvl="1"/>
            <a:r>
              <a:rPr lang="en-US" dirty="0"/>
              <a:t>how many processes are there in the world?</a:t>
            </a:r>
          </a:p>
          <a:p>
            <a:r>
              <a:rPr lang="en-US" dirty="0"/>
              <a:t>MPI_COMM_RANK</a:t>
            </a:r>
          </a:p>
          <a:p>
            <a:pPr lvl="1"/>
            <a:r>
              <a:rPr lang="en-US" dirty="0"/>
              <a:t>what is my logical number (rank) in this world?</a:t>
            </a:r>
          </a:p>
          <a:p>
            <a:r>
              <a:rPr lang="en-US" dirty="0"/>
              <a:t>MPI_SEND (var, </a:t>
            </a:r>
            <a:r>
              <a:rPr lang="en-US" dirty="0" err="1"/>
              <a:t>receiverRank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specify data to be sent in message and who will receive it</a:t>
            </a:r>
          </a:p>
          <a:p>
            <a:pPr lvl="1"/>
            <a:r>
              <a:rPr lang="en-US" dirty="0"/>
              <a:t>data can be an entire array (with stride)</a:t>
            </a:r>
          </a:p>
          <a:p>
            <a:r>
              <a:rPr lang="en-US" dirty="0"/>
              <a:t>MPI_RECV (var, </a:t>
            </a:r>
            <a:r>
              <a:rPr lang="en-US" dirty="0" err="1"/>
              <a:t>senderRank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whom to receive from and where to store received data</a:t>
            </a:r>
          </a:p>
          <a:p>
            <a:pPr lvl="1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BDB186-7BCD-4531-973B-23409EF1A423}"/>
              </a:ext>
            </a:extLst>
          </p:cNvPr>
          <p:cNvSpPr/>
          <p:nvPr/>
        </p:nvSpPr>
        <p:spPr bwMode="auto">
          <a:xfrm>
            <a:off x="2342213" y="1920991"/>
            <a:ext cx="685800" cy="685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DB0CC-7996-46B5-8C0D-E5A75417040C}"/>
              </a:ext>
            </a:extLst>
          </p:cNvPr>
          <p:cNvSpPr/>
          <p:nvPr/>
        </p:nvSpPr>
        <p:spPr bwMode="auto">
          <a:xfrm>
            <a:off x="3332813" y="1920991"/>
            <a:ext cx="685800" cy="685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95BBA5-4D47-48CA-84EC-D8D598CCB516}"/>
              </a:ext>
            </a:extLst>
          </p:cNvPr>
          <p:cNvSpPr/>
          <p:nvPr/>
        </p:nvSpPr>
        <p:spPr bwMode="auto">
          <a:xfrm>
            <a:off x="4323413" y="1927237"/>
            <a:ext cx="685800" cy="685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BD1078-DE90-44CE-85BA-5F13001463AF}"/>
              </a:ext>
            </a:extLst>
          </p:cNvPr>
          <p:cNvSpPr/>
          <p:nvPr/>
        </p:nvSpPr>
        <p:spPr bwMode="auto">
          <a:xfrm>
            <a:off x="5314013" y="1920991"/>
            <a:ext cx="685800" cy="685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6DBF5E-B823-4F70-8EB5-174F4416BA2F}"/>
              </a:ext>
            </a:extLst>
          </p:cNvPr>
          <p:cNvSpPr/>
          <p:nvPr/>
        </p:nvSpPr>
        <p:spPr bwMode="auto">
          <a:xfrm>
            <a:off x="6304613" y="1920991"/>
            <a:ext cx="685800" cy="685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E553C-0365-4FD4-B923-A563D648C15B}"/>
              </a:ext>
            </a:extLst>
          </p:cNvPr>
          <p:cNvSpPr txBox="1"/>
          <p:nvPr/>
        </p:nvSpPr>
        <p:spPr>
          <a:xfrm>
            <a:off x="2528660" y="1428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32D3DC-8F4B-4AEE-8B2E-69215A7B65F8}"/>
              </a:ext>
            </a:extLst>
          </p:cNvPr>
          <p:cNvSpPr txBox="1"/>
          <p:nvPr/>
        </p:nvSpPr>
        <p:spPr>
          <a:xfrm>
            <a:off x="3519260" y="1428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FF2FB2-6D7B-410E-84EF-629D9766C352}"/>
              </a:ext>
            </a:extLst>
          </p:cNvPr>
          <p:cNvSpPr txBox="1"/>
          <p:nvPr/>
        </p:nvSpPr>
        <p:spPr>
          <a:xfrm>
            <a:off x="2974512" y="2882609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Flat name space of processes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000000"/>
                </a:solidFill>
              </a:rPr>
              <a:t>Rank:process</a:t>
            </a:r>
            <a:r>
              <a:rPr lang="en-US" i="1" dirty="0">
                <a:solidFill>
                  <a:srgbClr val="000000"/>
                </a:solidFill>
              </a:rPr>
              <a:t> ID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F8AFB9-A961-4AF1-8664-39B291AEED9F}"/>
              </a:ext>
            </a:extLst>
          </p:cNvPr>
          <p:cNvCxnSpPr/>
          <p:nvPr/>
        </p:nvCxnSpPr>
        <p:spPr bwMode="auto">
          <a:xfrm>
            <a:off x="1885013" y="2263891"/>
            <a:ext cx="64364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0DBCD95-E852-468E-8955-A8315D622D21}"/>
              </a:ext>
            </a:extLst>
          </p:cNvPr>
          <p:cNvSpPr txBox="1"/>
          <p:nvPr/>
        </p:nvSpPr>
        <p:spPr>
          <a:xfrm>
            <a:off x="1046813" y="207922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Master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3370C6-53D4-4AE5-BF7B-3D67EFA2D50C}"/>
              </a:ext>
            </a:extLst>
          </p:cNvPr>
          <p:cNvSpPr txBox="1"/>
          <p:nvPr/>
        </p:nvSpPr>
        <p:spPr>
          <a:xfrm>
            <a:off x="4572000" y="14289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………..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347A9-7BB8-4B6B-9145-B9525FAD3B32}"/>
              </a:ext>
            </a:extLst>
          </p:cNvPr>
          <p:cNvSpPr txBox="1"/>
          <p:nvPr/>
        </p:nvSpPr>
        <p:spPr>
          <a:xfrm>
            <a:off x="1046813" y="142287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Rank</a:t>
            </a:r>
          </a:p>
        </p:txBody>
      </p:sp>
    </p:spTree>
    <p:extLst>
      <p:ext uri="{BB962C8B-B14F-4D97-AF65-F5344CB8AC3E}">
        <p14:creationId xmlns:p14="http://schemas.microsoft.com/office/powerpoint/2010/main" val="72773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E9148-6741-430E-8932-EEAB97AA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BA60F-2854-4E96-93A6-CB3674D8D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Program Multiple Data (SPMD) model</a:t>
            </a:r>
          </a:p>
          <a:p>
            <a:r>
              <a:rPr lang="en-US" dirty="0"/>
              <a:t>Program is executed by all processes</a:t>
            </a:r>
          </a:p>
          <a:p>
            <a:r>
              <a:rPr lang="en-US" dirty="0"/>
              <a:t>Use conditionals to specify that only some processes should execute a statement</a:t>
            </a:r>
          </a:p>
          <a:p>
            <a:pPr lvl="1"/>
            <a:r>
              <a:rPr lang="en-US" dirty="0"/>
              <a:t> to execute only on master:</a:t>
            </a:r>
          </a:p>
          <a:p>
            <a:pPr marL="457200" lvl="1" indent="0">
              <a:buNone/>
            </a:pPr>
            <a:r>
              <a:rPr lang="en-US" dirty="0"/>
              <a:t>         if (rank == 0) then …;</a:t>
            </a:r>
          </a:p>
        </p:txBody>
      </p:sp>
    </p:spTree>
    <p:extLst>
      <p:ext uri="{BB962C8B-B14F-4D97-AF65-F5344CB8AC3E}">
        <p14:creationId xmlns:p14="http://schemas.microsoft.com/office/powerpoint/2010/main" val="55677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61" y="135240"/>
            <a:ext cx="8229600" cy="758162"/>
          </a:xfrm>
        </p:spPr>
        <p:txBody>
          <a:bodyPr>
            <a:normAutofit fontScale="90000"/>
          </a:bodyPr>
          <a:lstStyle/>
          <a:p>
            <a:r>
              <a:rPr lang="en-US" dirty="0"/>
              <a:t>Parallel Computing Is Changing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199" y="4043808"/>
            <a:ext cx="8326510" cy="25669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Platforms</a:t>
            </a:r>
          </a:p>
          <a:p>
            <a:pPr lvl="1"/>
            <a:r>
              <a:rPr lang="en-US" dirty="0"/>
              <a:t>Dedicated clusters </a:t>
            </a:r>
            <a:r>
              <a:rPr lang="en-US" dirty="0">
                <a:solidFill>
                  <a:srgbClr val="FF0000"/>
                </a:solidFill>
              </a:rPr>
              <a:t>versus</a:t>
            </a:r>
            <a:r>
              <a:rPr lang="en-US" dirty="0"/>
              <a:t> cloud, mobile</a:t>
            </a:r>
          </a:p>
          <a:p>
            <a:r>
              <a:rPr lang="en-US" dirty="0"/>
              <a:t>People</a:t>
            </a:r>
          </a:p>
          <a:p>
            <a:pPr lvl="1"/>
            <a:r>
              <a:rPr lang="en-US" dirty="0"/>
              <a:t>Small number of scientists and engineers </a:t>
            </a:r>
            <a:r>
              <a:rPr lang="en-US" dirty="0">
                <a:solidFill>
                  <a:srgbClr val="FF0000"/>
                </a:solidFill>
              </a:rPr>
              <a:t>versus</a:t>
            </a:r>
            <a:r>
              <a:rPr lang="en-US" dirty="0"/>
              <a:t> large number of self-trained parallel programmers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Structured (vector, dense matrix) </a:t>
            </a:r>
            <a:r>
              <a:rPr lang="en-US" dirty="0">
                <a:solidFill>
                  <a:srgbClr val="FF0000"/>
                </a:solidFill>
              </a:rPr>
              <a:t>versus</a:t>
            </a:r>
            <a:r>
              <a:rPr lang="en-US" dirty="0"/>
              <a:t> unstructured, sparse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55736" y="1219200"/>
            <a:ext cx="2725664" cy="2147561"/>
            <a:chOff x="2634311" y="1260018"/>
            <a:chExt cx="4147468" cy="3267806"/>
          </a:xfrm>
        </p:grpSpPr>
        <p:pic>
          <p:nvPicPr>
            <p:cNvPr id="6" name="Picture 5" descr="bgl_exp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779" y="1260018"/>
              <a:ext cx="3810000" cy="2057400"/>
            </a:xfrm>
            <a:prstGeom prst="rect">
              <a:avLst/>
            </a:prstGeom>
          </p:spPr>
        </p:pic>
        <p:pic>
          <p:nvPicPr>
            <p:cNvPr id="7" name="Content Placeholder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385" r="-5385"/>
            <a:stretch>
              <a:fillRect/>
            </a:stretch>
          </p:blipFill>
          <p:spPr>
            <a:xfrm>
              <a:off x="2634311" y="2649169"/>
              <a:ext cx="1805276" cy="1565782"/>
            </a:xfrm>
            <a:prstGeom prst="rect">
              <a:avLst/>
            </a:prstGeom>
          </p:spPr>
        </p:pic>
        <p:pic>
          <p:nvPicPr>
            <p:cNvPr id="5" name="Content Placeholder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5455" r="981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1447" b="-1447"/>
            <a:stretch>
              <a:fillRect/>
            </a:stretch>
          </p:blipFill>
          <p:spPr>
            <a:xfrm>
              <a:off x="4831080" y="2966350"/>
              <a:ext cx="1597233" cy="156147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52" y="1093477"/>
            <a:ext cx="882397" cy="1058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405" y="1189445"/>
            <a:ext cx="1317513" cy="8794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2153443"/>
            <a:ext cx="502837" cy="5028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837" y="2318804"/>
            <a:ext cx="541325" cy="541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879" y="1902024"/>
            <a:ext cx="502837" cy="502837"/>
          </a:xfrm>
          <a:prstGeom prst="rect">
            <a:avLst/>
          </a:prstGeom>
        </p:spPr>
      </p:pic>
      <p:pic>
        <p:nvPicPr>
          <p:cNvPr id="19" name="Picture 18" descr="Screen Shot 2014-10-09 at 11.11.58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004" y="2152353"/>
            <a:ext cx="1726218" cy="5039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5335" y="2541377"/>
            <a:ext cx="1086173" cy="8104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18" y="2571297"/>
            <a:ext cx="1397268" cy="9321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9645" y="3582143"/>
            <a:ext cx="143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Old World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35954" y="3560651"/>
            <a:ext cx="2292199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New World</a:t>
            </a:r>
          </a:p>
        </p:txBody>
      </p:sp>
    </p:spTree>
    <p:extLst>
      <p:ext uri="{BB962C8B-B14F-4D97-AF65-F5344CB8AC3E}">
        <p14:creationId xmlns:p14="http://schemas.microsoft.com/office/powerpoint/2010/main" val="204718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E9148-6741-430E-8932-EEAB97AA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BA60F-2854-4E96-93A6-CB3674D8D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Since there is no global memory, data structures have to partitioned between processes</a:t>
            </a:r>
          </a:p>
          <a:p>
            <a:r>
              <a:rPr lang="en-US" dirty="0"/>
              <a:t>No MPI support:  entirely under the control of application program</a:t>
            </a:r>
          </a:p>
          <a:p>
            <a:r>
              <a:rPr lang="en-US" dirty="0"/>
              <a:t>Common partitioning strategies for dense arrays</a:t>
            </a:r>
          </a:p>
          <a:p>
            <a:pPr lvl="1"/>
            <a:r>
              <a:rPr lang="en-US" dirty="0"/>
              <a:t>block row, block column, 2D blocks, etc.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0C9F6-90E5-4FC8-B516-87E73614B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2133600"/>
            <a:ext cx="44291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0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D7D7-FE07-4765-9453-B18BCBF6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BEA3E-AAA7-4D61-8AAF-186195AFA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Low-level shared-memory and distributed-memory programming in </a:t>
            </a:r>
            <a:r>
              <a:rPr lang="en-US" dirty="0" err="1"/>
              <a:t>pThreads</a:t>
            </a:r>
            <a:r>
              <a:rPr lang="en-US" dirty="0"/>
              <a:t> and MPI can be very tedious</a:t>
            </a:r>
          </a:p>
          <a:p>
            <a:r>
              <a:rPr lang="en-US" dirty="0"/>
              <a:t>Higher-level abstractions are essential for productivity</a:t>
            </a:r>
          </a:p>
          <a:p>
            <a:r>
              <a:rPr lang="en-US" dirty="0"/>
              <a:t>Major problems</a:t>
            </a:r>
          </a:p>
          <a:p>
            <a:pPr lvl="1"/>
            <a:r>
              <a:rPr lang="en-US" dirty="0"/>
              <a:t>efficient implementation</a:t>
            </a:r>
          </a:p>
          <a:p>
            <a:pPr lvl="1"/>
            <a:r>
              <a:rPr lang="en-US" dirty="0"/>
              <a:t>performance modeling: changing a few lines in the code can change performance dramatically</a:t>
            </a:r>
          </a:p>
          <a:p>
            <a:r>
              <a:rPr lang="en-US" dirty="0"/>
              <a:t>Lots of work left for </a:t>
            </a:r>
            <a:r>
              <a:rPr lang="en-US" dirty="0" err="1"/>
              <a:t>Stephanies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20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0" name="Rectangle 77"/>
          <p:cNvSpPr>
            <a:spLocks noGrp="1" noChangeArrowheads="1"/>
          </p:cNvSpPr>
          <p:nvPr>
            <p:ph type="title"/>
          </p:nvPr>
        </p:nvSpPr>
        <p:spPr>
          <a:xfrm>
            <a:off x="457200" y="-1809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u="sng" dirty="0">
                <a:solidFill>
                  <a:srgbClr val="FF0000"/>
                </a:solidFill>
                <a:latin typeface="Calibri Light" panose="020F0302020204030204" pitchFamily="34" charset="0"/>
              </a:rPr>
              <a:t>Operator formulation of algorithms</a:t>
            </a:r>
          </a:p>
        </p:txBody>
      </p:sp>
      <p:sp>
        <p:nvSpPr>
          <p:cNvPr id="21577" name="Rectangle 78"/>
          <p:cNvSpPr>
            <a:spLocks noGrp="1" noChangeArrowheads="1"/>
          </p:cNvSpPr>
          <p:nvPr>
            <p:ph type="body" sz="half" idx="1"/>
          </p:nvPr>
        </p:nvSpPr>
        <p:spPr>
          <a:xfrm>
            <a:off x="112711" y="1142206"/>
            <a:ext cx="5186364" cy="62491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Active node/edge: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site where computation is needed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Operator: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Calibri Light" panose="020F0302020204030204" pitchFamily="34" charset="0"/>
              </a:rPr>
              <a:t>local view of algorithm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computation at active node/edge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neighborhood: data structure elements read and written by operator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Calibri Light" panose="020F0302020204030204" pitchFamily="34" charset="0"/>
              </a:rPr>
              <a:t>Schedule: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Calibri Light" panose="020F0302020204030204" pitchFamily="34" charset="0"/>
              </a:rPr>
              <a:t>global view of algorithm</a:t>
            </a:r>
          </a:p>
          <a:p>
            <a:pPr lvl="1">
              <a:defRPr/>
            </a:pPr>
            <a:r>
              <a:rPr lang="en-US" sz="2000" dirty="0"/>
              <a:t>unordered algorithms: </a:t>
            </a:r>
          </a:p>
          <a:p>
            <a:pPr lvl="2">
              <a:defRPr/>
            </a:pPr>
            <a:r>
              <a:rPr lang="en-US" sz="1600" dirty="0"/>
              <a:t>active nodes can be processed in any order</a:t>
            </a:r>
          </a:p>
          <a:p>
            <a:pPr lvl="2">
              <a:defRPr/>
            </a:pPr>
            <a:r>
              <a:rPr lang="en-US" sz="1600" dirty="0"/>
              <a:t>all schedules produce the same answer but performance may vary</a:t>
            </a:r>
          </a:p>
          <a:p>
            <a:pPr lvl="1">
              <a:defRPr/>
            </a:pPr>
            <a:r>
              <a:rPr lang="en-US" sz="2000" dirty="0"/>
              <a:t>ordered algorithms: </a:t>
            </a:r>
          </a:p>
          <a:p>
            <a:pPr lvl="2">
              <a:defRPr/>
            </a:pPr>
            <a:r>
              <a:rPr lang="en-US" sz="1600" dirty="0"/>
              <a:t>problem-dependent order on active nodes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2BF7DF-096D-45A8-BE25-AC7B825F22DD}"/>
              </a:ext>
            </a:extLst>
          </p:cNvPr>
          <p:cNvGrpSpPr/>
          <p:nvPr/>
        </p:nvGrpSpPr>
        <p:grpSpPr>
          <a:xfrm>
            <a:off x="5302250" y="1371600"/>
            <a:ext cx="3841750" cy="3979863"/>
            <a:chOff x="5302250" y="1371600"/>
            <a:chExt cx="3841750" cy="3979863"/>
          </a:xfrm>
        </p:grpSpPr>
        <p:sp>
          <p:nvSpPr>
            <p:cNvPr id="531531" name="Freeform 75"/>
            <p:cNvSpPr>
              <a:spLocks/>
            </p:cNvSpPr>
            <p:nvPr/>
          </p:nvSpPr>
          <p:spPr bwMode="auto">
            <a:xfrm>
              <a:off x="5302250" y="1870075"/>
              <a:ext cx="1766887" cy="1268413"/>
            </a:xfrm>
            <a:custGeom>
              <a:avLst/>
              <a:gdLst>
                <a:gd name="T0" fmla="*/ 2147483647 w 1685"/>
                <a:gd name="T1" fmla="*/ 2147483647 h 1120"/>
                <a:gd name="T2" fmla="*/ 2147483647 w 1685"/>
                <a:gd name="T3" fmla="*/ 2147483647 h 1120"/>
                <a:gd name="T4" fmla="*/ 2147483647 w 1685"/>
                <a:gd name="T5" fmla="*/ 2147483647 h 1120"/>
                <a:gd name="T6" fmla="*/ 2147483647 w 1685"/>
                <a:gd name="T7" fmla="*/ 2147483647 h 1120"/>
                <a:gd name="T8" fmla="*/ 2147483647 w 1685"/>
                <a:gd name="T9" fmla="*/ 2147483647 h 1120"/>
                <a:gd name="T10" fmla="*/ 2147483647 w 1685"/>
                <a:gd name="T11" fmla="*/ 2147483647 h 1120"/>
                <a:gd name="T12" fmla="*/ 2147483647 w 1685"/>
                <a:gd name="T13" fmla="*/ 2147483647 h 1120"/>
                <a:gd name="T14" fmla="*/ 2147483647 w 1685"/>
                <a:gd name="T15" fmla="*/ 2147483647 h 1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5"/>
                <a:gd name="T25" fmla="*/ 0 h 1120"/>
                <a:gd name="T26" fmla="*/ 1685 w 1685"/>
                <a:gd name="T27" fmla="*/ 1120 h 1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5" h="1120">
                  <a:moveTo>
                    <a:pt x="12" y="376"/>
                  </a:moveTo>
                  <a:cubicBezTo>
                    <a:pt x="24" y="215"/>
                    <a:pt x="128" y="100"/>
                    <a:pt x="316" y="50"/>
                  </a:cubicBezTo>
                  <a:cubicBezTo>
                    <a:pt x="504" y="0"/>
                    <a:pt x="936" y="65"/>
                    <a:pt x="1143" y="77"/>
                  </a:cubicBezTo>
                  <a:cubicBezTo>
                    <a:pt x="1350" y="89"/>
                    <a:pt x="1477" y="50"/>
                    <a:pt x="1557" y="125"/>
                  </a:cubicBezTo>
                  <a:cubicBezTo>
                    <a:pt x="1637" y="200"/>
                    <a:pt x="1641" y="383"/>
                    <a:pt x="1624" y="525"/>
                  </a:cubicBezTo>
                  <a:cubicBezTo>
                    <a:pt x="1607" y="667"/>
                    <a:pt x="1685" y="897"/>
                    <a:pt x="1455" y="979"/>
                  </a:cubicBezTo>
                  <a:cubicBezTo>
                    <a:pt x="1225" y="1061"/>
                    <a:pt x="483" y="1120"/>
                    <a:pt x="242" y="1019"/>
                  </a:cubicBezTo>
                  <a:cubicBezTo>
                    <a:pt x="1" y="918"/>
                    <a:pt x="0" y="537"/>
                    <a:pt x="12" y="376"/>
                  </a:cubicBezTo>
                  <a:close/>
                </a:path>
              </a:pathLst>
            </a:custGeom>
            <a:solidFill>
              <a:srgbClr val="00FFFF">
                <a:alpha val="71000"/>
              </a:srgbClr>
            </a:solidFill>
            <a:ln w="63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36" name="Oval 2"/>
            <p:cNvSpPr>
              <a:spLocks noChangeArrowheads="1"/>
            </p:cNvSpPr>
            <p:nvPr/>
          </p:nvSpPr>
          <p:spPr bwMode="auto">
            <a:xfrm>
              <a:off x="5735637" y="2054225"/>
              <a:ext cx="160338" cy="16668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37" name="Oval 3"/>
            <p:cNvSpPr>
              <a:spLocks noChangeArrowheads="1"/>
            </p:cNvSpPr>
            <p:nvPr/>
          </p:nvSpPr>
          <p:spPr bwMode="auto">
            <a:xfrm>
              <a:off x="5640387" y="2701925"/>
              <a:ext cx="160338" cy="1651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38" name="Oval 4"/>
            <p:cNvSpPr>
              <a:spLocks noChangeArrowheads="1"/>
            </p:cNvSpPr>
            <p:nvPr/>
          </p:nvSpPr>
          <p:spPr bwMode="auto">
            <a:xfrm>
              <a:off x="6551612" y="2667000"/>
              <a:ext cx="161925" cy="1651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39" name="Oval 5"/>
            <p:cNvSpPr>
              <a:spLocks noChangeArrowheads="1"/>
            </p:cNvSpPr>
            <p:nvPr/>
          </p:nvSpPr>
          <p:spPr bwMode="auto">
            <a:xfrm>
              <a:off x="7140575" y="3054350"/>
              <a:ext cx="160337" cy="16668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40" name="Oval 6"/>
            <p:cNvSpPr>
              <a:spLocks noChangeArrowheads="1"/>
            </p:cNvSpPr>
            <p:nvPr/>
          </p:nvSpPr>
          <p:spPr bwMode="auto">
            <a:xfrm>
              <a:off x="6030912" y="3260725"/>
              <a:ext cx="160338" cy="16668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41" name="Oval 7"/>
            <p:cNvSpPr>
              <a:spLocks noChangeArrowheads="1"/>
            </p:cNvSpPr>
            <p:nvPr/>
          </p:nvSpPr>
          <p:spPr bwMode="auto">
            <a:xfrm>
              <a:off x="6681787" y="3543300"/>
              <a:ext cx="160338" cy="16668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42" name="Oval 8"/>
            <p:cNvSpPr>
              <a:spLocks noChangeArrowheads="1"/>
            </p:cNvSpPr>
            <p:nvPr/>
          </p:nvSpPr>
          <p:spPr bwMode="auto">
            <a:xfrm>
              <a:off x="6129337" y="4024313"/>
              <a:ext cx="161925" cy="1651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43" name="Oval 9"/>
            <p:cNvSpPr>
              <a:spLocks noChangeArrowheads="1"/>
            </p:cNvSpPr>
            <p:nvPr/>
          </p:nvSpPr>
          <p:spPr bwMode="auto">
            <a:xfrm>
              <a:off x="8010525" y="4156075"/>
              <a:ext cx="160337" cy="16668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44" name="Oval 10"/>
            <p:cNvSpPr>
              <a:spLocks noChangeArrowheads="1"/>
            </p:cNvSpPr>
            <p:nvPr/>
          </p:nvSpPr>
          <p:spPr bwMode="auto">
            <a:xfrm>
              <a:off x="6710362" y="4165600"/>
              <a:ext cx="160338" cy="16668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45" name="Oval 11"/>
            <p:cNvSpPr>
              <a:spLocks noChangeArrowheads="1"/>
            </p:cNvSpPr>
            <p:nvPr/>
          </p:nvSpPr>
          <p:spPr bwMode="auto">
            <a:xfrm>
              <a:off x="7104062" y="2308225"/>
              <a:ext cx="160338" cy="16668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46" name="Oval 12"/>
            <p:cNvSpPr>
              <a:spLocks noChangeArrowheads="1"/>
            </p:cNvSpPr>
            <p:nvPr/>
          </p:nvSpPr>
          <p:spPr bwMode="auto">
            <a:xfrm>
              <a:off x="7642225" y="2908300"/>
              <a:ext cx="157162" cy="16668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47" name="Oval 13"/>
            <p:cNvSpPr>
              <a:spLocks noChangeArrowheads="1"/>
            </p:cNvSpPr>
            <p:nvPr/>
          </p:nvSpPr>
          <p:spPr bwMode="auto">
            <a:xfrm>
              <a:off x="7537450" y="3908425"/>
              <a:ext cx="161925" cy="1651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48" name="Oval 14"/>
            <p:cNvSpPr>
              <a:spLocks noChangeArrowheads="1"/>
            </p:cNvSpPr>
            <p:nvPr/>
          </p:nvSpPr>
          <p:spPr bwMode="auto">
            <a:xfrm>
              <a:off x="5934075" y="1500188"/>
              <a:ext cx="160337" cy="166687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49" name="Oval 15"/>
            <p:cNvSpPr>
              <a:spLocks noChangeArrowheads="1"/>
            </p:cNvSpPr>
            <p:nvPr/>
          </p:nvSpPr>
          <p:spPr bwMode="auto">
            <a:xfrm>
              <a:off x="6791325" y="1373188"/>
              <a:ext cx="161925" cy="166687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0" name="Oval 16"/>
            <p:cNvSpPr>
              <a:spLocks noChangeArrowheads="1"/>
            </p:cNvSpPr>
            <p:nvPr/>
          </p:nvSpPr>
          <p:spPr bwMode="auto">
            <a:xfrm>
              <a:off x="6546850" y="2081213"/>
              <a:ext cx="160337" cy="1651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1" name="Oval 17"/>
            <p:cNvSpPr>
              <a:spLocks noChangeArrowheads="1"/>
            </p:cNvSpPr>
            <p:nvPr/>
          </p:nvSpPr>
          <p:spPr bwMode="auto">
            <a:xfrm>
              <a:off x="7466012" y="1528763"/>
              <a:ext cx="158750" cy="1651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2" name="Oval 18"/>
            <p:cNvSpPr>
              <a:spLocks noChangeArrowheads="1"/>
            </p:cNvSpPr>
            <p:nvPr/>
          </p:nvSpPr>
          <p:spPr bwMode="auto">
            <a:xfrm>
              <a:off x="7589837" y="2100263"/>
              <a:ext cx="158750" cy="1651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3" name="Oval 19"/>
            <p:cNvSpPr>
              <a:spLocks noChangeArrowheads="1"/>
            </p:cNvSpPr>
            <p:nvPr/>
          </p:nvSpPr>
          <p:spPr bwMode="auto">
            <a:xfrm>
              <a:off x="8204200" y="1897063"/>
              <a:ext cx="158750" cy="1651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4" name="Oval 20"/>
            <p:cNvSpPr>
              <a:spLocks noChangeArrowheads="1"/>
            </p:cNvSpPr>
            <p:nvPr/>
          </p:nvSpPr>
          <p:spPr bwMode="auto">
            <a:xfrm>
              <a:off x="7815262" y="3484563"/>
              <a:ext cx="160338" cy="166687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5" name="Oval 21"/>
            <p:cNvSpPr>
              <a:spLocks noChangeArrowheads="1"/>
            </p:cNvSpPr>
            <p:nvPr/>
          </p:nvSpPr>
          <p:spPr bwMode="auto">
            <a:xfrm>
              <a:off x="8016875" y="2554288"/>
              <a:ext cx="158750" cy="1651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6" name="Oval 22"/>
            <p:cNvSpPr>
              <a:spLocks noChangeArrowheads="1"/>
            </p:cNvSpPr>
            <p:nvPr/>
          </p:nvSpPr>
          <p:spPr bwMode="auto">
            <a:xfrm>
              <a:off x="8410575" y="2333625"/>
              <a:ext cx="158750" cy="16668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7" name="Oval 23"/>
            <p:cNvSpPr>
              <a:spLocks noChangeArrowheads="1"/>
            </p:cNvSpPr>
            <p:nvPr/>
          </p:nvSpPr>
          <p:spPr bwMode="auto">
            <a:xfrm>
              <a:off x="8324850" y="3027363"/>
              <a:ext cx="160337" cy="1651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8" name="Oval 24"/>
            <p:cNvSpPr>
              <a:spLocks noChangeArrowheads="1"/>
            </p:cNvSpPr>
            <p:nvPr/>
          </p:nvSpPr>
          <p:spPr bwMode="auto">
            <a:xfrm>
              <a:off x="8445500" y="3630613"/>
              <a:ext cx="160337" cy="166687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9" name="Oval 25"/>
            <p:cNvSpPr>
              <a:spLocks noChangeArrowheads="1"/>
            </p:cNvSpPr>
            <p:nvPr/>
          </p:nvSpPr>
          <p:spPr bwMode="auto">
            <a:xfrm>
              <a:off x="8983662" y="2713038"/>
              <a:ext cx="160338" cy="166687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 flipH="1">
              <a:off x="5848350" y="1660525"/>
              <a:ext cx="125412" cy="4095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1" name="Line 27"/>
            <p:cNvSpPr>
              <a:spLocks noChangeShapeType="1"/>
            </p:cNvSpPr>
            <p:nvPr/>
          </p:nvSpPr>
          <p:spPr bwMode="auto">
            <a:xfrm flipV="1">
              <a:off x="6108700" y="1492250"/>
              <a:ext cx="714375" cy="85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2" name="Line 28"/>
            <p:cNvSpPr>
              <a:spLocks noChangeShapeType="1"/>
            </p:cNvSpPr>
            <p:nvPr/>
          </p:nvSpPr>
          <p:spPr bwMode="auto">
            <a:xfrm>
              <a:off x="5895975" y="2162175"/>
              <a:ext cx="6381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3" name="Line 29"/>
            <p:cNvSpPr>
              <a:spLocks noChangeShapeType="1"/>
            </p:cNvSpPr>
            <p:nvPr/>
          </p:nvSpPr>
          <p:spPr bwMode="auto">
            <a:xfrm flipH="1">
              <a:off x="6646862" y="1524000"/>
              <a:ext cx="207963" cy="552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4" name="Line 30"/>
            <p:cNvSpPr>
              <a:spLocks noChangeShapeType="1"/>
            </p:cNvSpPr>
            <p:nvPr/>
          </p:nvSpPr>
          <p:spPr bwMode="auto">
            <a:xfrm flipH="1">
              <a:off x="5721350" y="2205038"/>
              <a:ext cx="47625" cy="5159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5" name="Line 31"/>
            <p:cNvSpPr>
              <a:spLocks noChangeShapeType="1"/>
            </p:cNvSpPr>
            <p:nvPr/>
          </p:nvSpPr>
          <p:spPr bwMode="auto">
            <a:xfrm>
              <a:off x="5721350" y="2873375"/>
              <a:ext cx="317500" cy="395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6" name="Line 32"/>
            <p:cNvSpPr>
              <a:spLocks noChangeShapeType="1"/>
            </p:cNvSpPr>
            <p:nvPr/>
          </p:nvSpPr>
          <p:spPr bwMode="auto">
            <a:xfrm flipV="1">
              <a:off x="6151562" y="2797175"/>
              <a:ext cx="415925" cy="47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7" name="Line 33"/>
            <p:cNvSpPr>
              <a:spLocks noChangeShapeType="1"/>
            </p:cNvSpPr>
            <p:nvPr/>
          </p:nvSpPr>
          <p:spPr bwMode="auto">
            <a:xfrm>
              <a:off x="5799137" y="2782888"/>
              <a:ext cx="7524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8" name="Line 34"/>
            <p:cNvSpPr>
              <a:spLocks noChangeShapeType="1"/>
            </p:cNvSpPr>
            <p:nvPr/>
          </p:nvSpPr>
          <p:spPr bwMode="auto">
            <a:xfrm>
              <a:off x="6629400" y="2238375"/>
              <a:ext cx="0" cy="4238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9" name="Line 35"/>
            <p:cNvSpPr>
              <a:spLocks noChangeShapeType="1"/>
            </p:cNvSpPr>
            <p:nvPr/>
          </p:nvSpPr>
          <p:spPr bwMode="auto">
            <a:xfrm>
              <a:off x="6918325" y="1522413"/>
              <a:ext cx="239712" cy="804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0" name="Line 36"/>
            <p:cNvSpPr>
              <a:spLocks noChangeShapeType="1"/>
            </p:cNvSpPr>
            <p:nvPr/>
          </p:nvSpPr>
          <p:spPr bwMode="auto">
            <a:xfrm flipH="1" flipV="1">
              <a:off x="6119812" y="3421063"/>
              <a:ext cx="61913" cy="6064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1" name="Line 37"/>
            <p:cNvSpPr>
              <a:spLocks noChangeShapeType="1"/>
            </p:cNvSpPr>
            <p:nvPr/>
          </p:nvSpPr>
          <p:spPr bwMode="auto">
            <a:xfrm flipV="1">
              <a:off x="6278562" y="3648075"/>
              <a:ext cx="400050" cy="425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2" name="Line 38"/>
            <p:cNvSpPr>
              <a:spLocks noChangeShapeType="1"/>
            </p:cNvSpPr>
            <p:nvPr/>
          </p:nvSpPr>
          <p:spPr bwMode="auto">
            <a:xfrm>
              <a:off x="6169025" y="3376613"/>
              <a:ext cx="509587" cy="209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3" name="Line 39"/>
            <p:cNvSpPr>
              <a:spLocks noChangeShapeType="1"/>
            </p:cNvSpPr>
            <p:nvPr/>
          </p:nvSpPr>
          <p:spPr bwMode="auto">
            <a:xfrm flipV="1">
              <a:off x="6807200" y="3192463"/>
              <a:ext cx="350837" cy="365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4" name="Line 40"/>
            <p:cNvSpPr>
              <a:spLocks noChangeShapeType="1"/>
            </p:cNvSpPr>
            <p:nvPr/>
          </p:nvSpPr>
          <p:spPr bwMode="auto">
            <a:xfrm>
              <a:off x="6684962" y="2806700"/>
              <a:ext cx="487363" cy="247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5" name="Line 41"/>
            <p:cNvSpPr>
              <a:spLocks noChangeShapeType="1"/>
            </p:cNvSpPr>
            <p:nvPr/>
          </p:nvSpPr>
          <p:spPr bwMode="auto">
            <a:xfrm>
              <a:off x="6230937" y="4165600"/>
              <a:ext cx="479425" cy="587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6" name="Line 42"/>
            <p:cNvSpPr>
              <a:spLocks noChangeShapeType="1"/>
            </p:cNvSpPr>
            <p:nvPr/>
          </p:nvSpPr>
          <p:spPr bwMode="auto">
            <a:xfrm>
              <a:off x="6773862" y="3724275"/>
              <a:ext cx="0" cy="4238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7" name="Line 43"/>
            <p:cNvSpPr>
              <a:spLocks noChangeShapeType="1"/>
            </p:cNvSpPr>
            <p:nvPr/>
          </p:nvSpPr>
          <p:spPr bwMode="auto">
            <a:xfrm flipV="1">
              <a:off x="6870700" y="4027488"/>
              <a:ext cx="669925" cy="2111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8" name="Line 44"/>
            <p:cNvSpPr>
              <a:spLocks noChangeShapeType="1"/>
            </p:cNvSpPr>
            <p:nvPr/>
          </p:nvSpPr>
          <p:spPr bwMode="auto">
            <a:xfrm>
              <a:off x="6953250" y="1500188"/>
              <a:ext cx="539750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9" name="Line 45"/>
            <p:cNvSpPr>
              <a:spLocks noChangeShapeType="1"/>
            </p:cNvSpPr>
            <p:nvPr/>
          </p:nvSpPr>
          <p:spPr bwMode="auto">
            <a:xfrm>
              <a:off x="7540625" y="1674813"/>
              <a:ext cx="95250" cy="4413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0" name="Line 46"/>
            <p:cNvSpPr>
              <a:spLocks noChangeShapeType="1"/>
            </p:cNvSpPr>
            <p:nvPr/>
          </p:nvSpPr>
          <p:spPr bwMode="auto">
            <a:xfrm flipV="1">
              <a:off x="7254875" y="2205038"/>
              <a:ext cx="317500" cy="136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1" name="Line 47"/>
            <p:cNvSpPr>
              <a:spLocks noChangeShapeType="1"/>
            </p:cNvSpPr>
            <p:nvPr/>
          </p:nvSpPr>
          <p:spPr bwMode="auto">
            <a:xfrm>
              <a:off x="7635875" y="1628775"/>
              <a:ext cx="576262" cy="303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2" name="Line 48"/>
            <p:cNvSpPr>
              <a:spLocks noChangeShapeType="1"/>
            </p:cNvSpPr>
            <p:nvPr/>
          </p:nvSpPr>
          <p:spPr bwMode="auto">
            <a:xfrm flipV="1">
              <a:off x="7318375" y="3027363"/>
              <a:ext cx="334962" cy="88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3" name="Line 49"/>
            <p:cNvSpPr>
              <a:spLocks noChangeShapeType="1"/>
            </p:cNvSpPr>
            <p:nvPr/>
          </p:nvSpPr>
          <p:spPr bwMode="auto">
            <a:xfrm flipH="1">
              <a:off x="7172325" y="2481263"/>
              <a:ext cx="34925" cy="588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4" name="Line 50"/>
            <p:cNvSpPr>
              <a:spLocks noChangeShapeType="1"/>
            </p:cNvSpPr>
            <p:nvPr/>
          </p:nvSpPr>
          <p:spPr bwMode="auto">
            <a:xfrm flipV="1">
              <a:off x="7796212" y="2708275"/>
              <a:ext cx="239713" cy="2270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5" name="Line 51"/>
            <p:cNvSpPr>
              <a:spLocks noChangeShapeType="1"/>
            </p:cNvSpPr>
            <p:nvPr/>
          </p:nvSpPr>
          <p:spPr bwMode="auto">
            <a:xfrm flipV="1">
              <a:off x="7669212" y="3632200"/>
              <a:ext cx="192088" cy="287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6" name="Line 52"/>
            <p:cNvSpPr>
              <a:spLocks noChangeShapeType="1"/>
            </p:cNvSpPr>
            <p:nvPr/>
          </p:nvSpPr>
          <p:spPr bwMode="auto">
            <a:xfrm>
              <a:off x="7683500" y="4011613"/>
              <a:ext cx="338137" cy="169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7" name="Line 53"/>
            <p:cNvSpPr>
              <a:spLocks noChangeShapeType="1"/>
            </p:cNvSpPr>
            <p:nvPr/>
          </p:nvSpPr>
          <p:spPr bwMode="auto">
            <a:xfrm>
              <a:off x="7764462" y="3054350"/>
              <a:ext cx="111125" cy="425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8" name="Line 54"/>
            <p:cNvSpPr>
              <a:spLocks noChangeShapeType="1"/>
            </p:cNvSpPr>
            <p:nvPr/>
          </p:nvSpPr>
          <p:spPr bwMode="auto">
            <a:xfrm flipV="1">
              <a:off x="7956550" y="3162300"/>
              <a:ext cx="365125" cy="3794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9" name="Line 55"/>
            <p:cNvSpPr>
              <a:spLocks noChangeShapeType="1"/>
            </p:cNvSpPr>
            <p:nvPr/>
          </p:nvSpPr>
          <p:spPr bwMode="auto">
            <a:xfrm>
              <a:off x="8148637" y="2692400"/>
              <a:ext cx="222250" cy="3349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0" name="Line 56"/>
            <p:cNvSpPr>
              <a:spLocks noChangeShapeType="1"/>
            </p:cNvSpPr>
            <p:nvPr/>
          </p:nvSpPr>
          <p:spPr bwMode="auto">
            <a:xfrm flipV="1">
              <a:off x="7732712" y="1978025"/>
              <a:ext cx="479425" cy="1682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1" name="Line 57"/>
            <p:cNvSpPr>
              <a:spLocks noChangeShapeType="1"/>
            </p:cNvSpPr>
            <p:nvPr/>
          </p:nvSpPr>
          <p:spPr bwMode="auto">
            <a:xfrm flipV="1">
              <a:off x="8467725" y="2828925"/>
              <a:ext cx="525462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2" name="Line 58"/>
            <p:cNvSpPr>
              <a:spLocks noChangeShapeType="1"/>
            </p:cNvSpPr>
            <p:nvPr/>
          </p:nvSpPr>
          <p:spPr bwMode="auto">
            <a:xfrm flipV="1">
              <a:off x="8178800" y="2449513"/>
              <a:ext cx="225425" cy="136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3" name="Line 59"/>
            <p:cNvSpPr>
              <a:spLocks noChangeShapeType="1"/>
            </p:cNvSpPr>
            <p:nvPr/>
          </p:nvSpPr>
          <p:spPr bwMode="auto">
            <a:xfrm>
              <a:off x="8307387" y="2054225"/>
              <a:ext cx="144463" cy="287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4" name="Line 60"/>
            <p:cNvSpPr>
              <a:spLocks noChangeShapeType="1"/>
            </p:cNvSpPr>
            <p:nvPr/>
          </p:nvSpPr>
          <p:spPr bwMode="auto">
            <a:xfrm>
              <a:off x="8562975" y="2449513"/>
              <a:ext cx="430212" cy="2714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5" name="Line 61"/>
            <p:cNvSpPr>
              <a:spLocks noChangeShapeType="1"/>
            </p:cNvSpPr>
            <p:nvPr/>
          </p:nvSpPr>
          <p:spPr bwMode="auto">
            <a:xfrm flipV="1">
              <a:off x="8164512" y="3784600"/>
              <a:ext cx="3175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6" name="Line 62"/>
            <p:cNvSpPr>
              <a:spLocks noChangeShapeType="1"/>
            </p:cNvSpPr>
            <p:nvPr/>
          </p:nvSpPr>
          <p:spPr bwMode="auto">
            <a:xfrm flipV="1">
              <a:off x="8578850" y="2859088"/>
              <a:ext cx="431800" cy="7889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7" name="Line 63"/>
            <p:cNvSpPr>
              <a:spLocks noChangeShapeType="1"/>
            </p:cNvSpPr>
            <p:nvPr/>
          </p:nvSpPr>
          <p:spPr bwMode="auto">
            <a:xfrm>
              <a:off x="7970837" y="3603625"/>
              <a:ext cx="481013" cy="746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8" name="Line 64"/>
            <p:cNvSpPr>
              <a:spLocks noChangeShapeType="1"/>
            </p:cNvSpPr>
            <p:nvPr/>
          </p:nvSpPr>
          <p:spPr bwMode="auto">
            <a:xfrm>
              <a:off x="7269162" y="3206750"/>
              <a:ext cx="320675" cy="7445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9" name="Line 65"/>
            <p:cNvSpPr>
              <a:spLocks noChangeShapeType="1"/>
            </p:cNvSpPr>
            <p:nvPr/>
          </p:nvSpPr>
          <p:spPr bwMode="auto">
            <a:xfrm flipV="1">
              <a:off x="6723062" y="2357438"/>
              <a:ext cx="1711325" cy="371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2" name="Oval 81"/>
            <p:cNvSpPr>
              <a:spLocks noChangeArrowheads="1"/>
            </p:cNvSpPr>
            <p:nvPr/>
          </p:nvSpPr>
          <p:spPr bwMode="auto">
            <a:xfrm>
              <a:off x="6224587" y="4679950"/>
              <a:ext cx="152400" cy="153988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3" name="Freeform 82"/>
            <p:cNvSpPr>
              <a:spLocks/>
            </p:cNvSpPr>
            <p:nvPr/>
          </p:nvSpPr>
          <p:spPr bwMode="auto">
            <a:xfrm>
              <a:off x="5916612" y="5064125"/>
              <a:ext cx="536575" cy="287338"/>
            </a:xfrm>
            <a:custGeom>
              <a:avLst/>
              <a:gdLst>
                <a:gd name="T0" fmla="*/ 2147483647 w 338"/>
                <a:gd name="T1" fmla="*/ 2147483647 h 181"/>
                <a:gd name="T2" fmla="*/ 2147483647 w 338"/>
                <a:gd name="T3" fmla="*/ 0 h 181"/>
                <a:gd name="T4" fmla="*/ 2147483647 w 338"/>
                <a:gd name="T5" fmla="*/ 2147483647 h 181"/>
                <a:gd name="T6" fmla="*/ 2147483647 w 338"/>
                <a:gd name="T7" fmla="*/ 2147483647 h 181"/>
                <a:gd name="T8" fmla="*/ 2147483647 w 338"/>
                <a:gd name="T9" fmla="*/ 2147483647 h 181"/>
                <a:gd name="T10" fmla="*/ 2147483647 w 338"/>
                <a:gd name="T11" fmla="*/ 2147483647 h 1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8"/>
                <a:gd name="T19" fmla="*/ 0 h 181"/>
                <a:gd name="T20" fmla="*/ 338 w 338"/>
                <a:gd name="T21" fmla="*/ 181 h 1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8" h="181">
                  <a:moveTo>
                    <a:pt x="16" y="73"/>
                  </a:moveTo>
                  <a:cubicBezTo>
                    <a:pt x="32" y="49"/>
                    <a:pt x="109" y="0"/>
                    <a:pt x="161" y="0"/>
                  </a:cubicBezTo>
                  <a:cubicBezTo>
                    <a:pt x="213" y="0"/>
                    <a:pt x="322" y="45"/>
                    <a:pt x="330" y="73"/>
                  </a:cubicBezTo>
                  <a:cubicBezTo>
                    <a:pt x="338" y="101"/>
                    <a:pt x="253" y="157"/>
                    <a:pt x="209" y="169"/>
                  </a:cubicBezTo>
                  <a:cubicBezTo>
                    <a:pt x="165" y="181"/>
                    <a:pt x="96" y="161"/>
                    <a:pt x="64" y="145"/>
                  </a:cubicBezTo>
                  <a:cubicBezTo>
                    <a:pt x="32" y="129"/>
                    <a:pt x="0" y="97"/>
                    <a:pt x="16" y="73"/>
                  </a:cubicBezTo>
                  <a:close/>
                </a:path>
              </a:pathLst>
            </a:custGeom>
            <a:solidFill>
              <a:srgbClr val="00FFFF">
                <a:alpha val="71000"/>
              </a:srgbClr>
            </a:solidFill>
            <a:ln w="63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4" name="Text Box 83"/>
            <p:cNvSpPr txBox="1">
              <a:spLocks noChangeArrowheads="1"/>
            </p:cNvSpPr>
            <p:nvPr/>
          </p:nvSpPr>
          <p:spPr bwMode="auto">
            <a:xfrm>
              <a:off x="6559550" y="4637088"/>
              <a:ext cx="1046162" cy="2571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>
                <a:lnSpc>
                  <a:spcPct val="90000"/>
                </a:lnSpc>
              </a:pPr>
              <a:r>
                <a:rPr lang="en-US" sz="1200">
                  <a:solidFill>
                    <a:srgbClr val="FF3300"/>
                  </a:solidFill>
                </a:rPr>
                <a:t>: </a:t>
              </a:r>
              <a:r>
                <a:rPr lang="en-US" sz="1200">
                  <a:solidFill>
                    <a:prstClr val="black"/>
                  </a:solidFill>
                </a:rPr>
                <a:t>active node</a:t>
              </a:r>
            </a:p>
          </p:txBody>
        </p:sp>
        <p:sp>
          <p:nvSpPr>
            <p:cNvPr id="18505" name="Text Box 84"/>
            <p:cNvSpPr txBox="1">
              <a:spLocks noChangeArrowheads="1"/>
            </p:cNvSpPr>
            <p:nvPr/>
          </p:nvSpPr>
          <p:spPr bwMode="auto">
            <a:xfrm>
              <a:off x="6554787" y="5037138"/>
              <a:ext cx="1195388" cy="2571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>
                <a:lnSpc>
                  <a:spcPct val="90000"/>
                </a:lnSpc>
              </a:pPr>
              <a:r>
                <a:rPr lang="en-US" sz="1200">
                  <a:solidFill>
                    <a:srgbClr val="FF3300"/>
                  </a:solidFill>
                </a:rPr>
                <a:t>: </a:t>
              </a:r>
              <a:r>
                <a:rPr lang="en-US" sz="1200">
                  <a:solidFill>
                    <a:prstClr val="black"/>
                  </a:solidFill>
                </a:rPr>
                <a:t>neighborhood</a:t>
              </a:r>
            </a:p>
          </p:txBody>
        </p:sp>
        <p:sp>
          <p:nvSpPr>
            <p:cNvPr id="18506" name="Oval 86"/>
            <p:cNvSpPr>
              <a:spLocks noChangeArrowheads="1"/>
            </p:cNvSpPr>
            <p:nvPr/>
          </p:nvSpPr>
          <p:spPr bwMode="auto">
            <a:xfrm>
              <a:off x="5741987" y="2054225"/>
              <a:ext cx="152400" cy="1539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543" name="Oval 87"/>
            <p:cNvSpPr>
              <a:spLocks noChangeArrowheads="1"/>
            </p:cNvSpPr>
            <p:nvPr/>
          </p:nvSpPr>
          <p:spPr bwMode="auto">
            <a:xfrm>
              <a:off x="6137275" y="4035425"/>
              <a:ext cx="152400" cy="153988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544" name="Oval 88"/>
            <p:cNvSpPr>
              <a:spLocks noChangeArrowheads="1"/>
            </p:cNvSpPr>
            <p:nvPr/>
          </p:nvSpPr>
          <p:spPr bwMode="auto">
            <a:xfrm>
              <a:off x="7815262" y="3486150"/>
              <a:ext cx="152400" cy="153988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9" name="Oval 89"/>
            <p:cNvSpPr>
              <a:spLocks noChangeArrowheads="1"/>
            </p:cNvSpPr>
            <p:nvPr/>
          </p:nvSpPr>
          <p:spPr bwMode="auto">
            <a:xfrm>
              <a:off x="7470775" y="1527175"/>
              <a:ext cx="152400" cy="1539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546" name="Oval 90"/>
            <p:cNvSpPr>
              <a:spLocks noChangeArrowheads="1"/>
            </p:cNvSpPr>
            <p:nvPr/>
          </p:nvSpPr>
          <p:spPr bwMode="auto">
            <a:xfrm>
              <a:off x="5648325" y="2701925"/>
              <a:ext cx="152400" cy="153988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89"/>
            <p:cNvSpPr>
              <a:spLocks noChangeArrowheads="1"/>
            </p:cNvSpPr>
            <p:nvPr/>
          </p:nvSpPr>
          <p:spPr bwMode="auto">
            <a:xfrm>
              <a:off x="6800850" y="1371600"/>
              <a:ext cx="152400" cy="153988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8922363"/>
      </p:ext>
    </p:extLst>
  </p:cSld>
  <p:clrMapOvr>
    <a:masterClrMapping/>
  </p:clrMapOvr>
  <p:transition advTm="149172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372" y="1378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u="sng" dirty="0">
                <a:solidFill>
                  <a:srgbClr val="FF0000"/>
                </a:solidFill>
              </a:rPr>
              <a:t>von Neumann programming model</a:t>
            </a:r>
          </a:p>
        </p:txBody>
      </p:sp>
      <p:sp>
        <p:nvSpPr>
          <p:cNvPr id="4" name="Freeform 3"/>
          <p:cNvSpPr/>
          <p:nvPr/>
        </p:nvSpPr>
        <p:spPr>
          <a:xfrm>
            <a:off x="311399" y="1614057"/>
            <a:ext cx="907802" cy="900545"/>
          </a:xfrm>
          <a:custGeom>
            <a:avLst/>
            <a:gdLst>
              <a:gd name="connsiteX0" fmla="*/ 963220 w 1296291"/>
              <a:gd name="connsiteY0" fmla="*/ 27709 h 1080654"/>
              <a:gd name="connsiteX1" fmla="*/ 533729 w 1296291"/>
              <a:gd name="connsiteY1" fmla="*/ 41563 h 1080654"/>
              <a:gd name="connsiteX2" fmla="*/ 506020 w 1296291"/>
              <a:gd name="connsiteY2" fmla="*/ 48490 h 1080654"/>
              <a:gd name="connsiteX3" fmla="*/ 443675 w 1296291"/>
              <a:gd name="connsiteY3" fmla="*/ 62345 h 1080654"/>
              <a:gd name="connsiteX4" fmla="*/ 415966 w 1296291"/>
              <a:gd name="connsiteY4" fmla="*/ 83127 h 1080654"/>
              <a:gd name="connsiteX5" fmla="*/ 360547 w 1296291"/>
              <a:gd name="connsiteY5" fmla="*/ 96981 h 1080654"/>
              <a:gd name="connsiteX6" fmla="*/ 325911 w 1296291"/>
              <a:gd name="connsiteY6" fmla="*/ 103909 h 1080654"/>
              <a:gd name="connsiteX7" fmla="*/ 270493 w 1296291"/>
              <a:gd name="connsiteY7" fmla="*/ 117763 h 1080654"/>
              <a:gd name="connsiteX8" fmla="*/ 249711 w 1296291"/>
              <a:gd name="connsiteY8" fmla="*/ 131618 h 1080654"/>
              <a:gd name="connsiteX9" fmla="*/ 194293 w 1296291"/>
              <a:gd name="connsiteY9" fmla="*/ 145472 h 1080654"/>
              <a:gd name="connsiteX10" fmla="*/ 187366 w 1296291"/>
              <a:gd name="connsiteY10" fmla="*/ 166254 h 1080654"/>
              <a:gd name="connsiteX11" fmla="*/ 125020 w 1296291"/>
              <a:gd name="connsiteY11" fmla="*/ 242454 h 1080654"/>
              <a:gd name="connsiteX12" fmla="*/ 97311 w 1296291"/>
              <a:gd name="connsiteY12" fmla="*/ 318654 h 1080654"/>
              <a:gd name="connsiteX13" fmla="*/ 62675 w 1296291"/>
              <a:gd name="connsiteY13" fmla="*/ 408709 h 1080654"/>
              <a:gd name="connsiteX14" fmla="*/ 48820 w 1296291"/>
              <a:gd name="connsiteY14" fmla="*/ 464127 h 1080654"/>
              <a:gd name="connsiteX15" fmla="*/ 28038 w 1296291"/>
              <a:gd name="connsiteY15" fmla="*/ 498763 h 1080654"/>
              <a:gd name="connsiteX16" fmla="*/ 7257 w 1296291"/>
              <a:gd name="connsiteY16" fmla="*/ 561109 h 1080654"/>
              <a:gd name="connsiteX17" fmla="*/ 14184 w 1296291"/>
              <a:gd name="connsiteY17" fmla="*/ 713509 h 1080654"/>
              <a:gd name="connsiteX18" fmla="*/ 34966 w 1296291"/>
              <a:gd name="connsiteY18" fmla="*/ 796636 h 1080654"/>
              <a:gd name="connsiteX19" fmla="*/ 41893 w 1296291"/>
              <a:gd name="connsiteY19" fmla="*/ 831272 h 1080654"/>
              <a:gd name="connsiteX20" fmla="*/ 90384 w 1296291"/>
              <a:gd name="connsiteY20" fmla="*/ 879763 h 1080654"/>
              <a:gd name="connsiteX21" fmla="*/ 152729 w 1296291"/>
              <a:gd name="connsiteY21" fmla="*/ 935181 h 1080654"/>
              <a:gd name="connsiteX22" fmla="*/ 173511 w 1296291"/>
              <a:gd name="connsiteY22" fmla="*/ 942109 h 1080654"/>
              <a:gd name="connsiteX23" fmla="*/ 235857 w 1296291"/>
              <a:gd name="connsiteY23" fmla="*/ 983672 h 1080654"/>
              <a:gd name="connsiteX24" fmla="*/ 256638 w 1296291"/>
              <a:gd name="connsiteY24" fmla="*/ 1011381 h 1080654"/>
              <a:gd name="connsiteX25" fmla="*/ 298202 w 1296291"/>
              <a:gd name="connsiteY25" fmla="*/ 1046018 h 1080654"/>
              <a:gd name="connsiteX26" fmla="*/ 360547 w 1296291"/>
              <a:gd name="connsiteY26" fmla="*/ 1080654 h 1080654"/>
              <a:gd name="connsiteX27" fmla="*/ 699984 w 1296291"/>
              <a:gd name="connsiteY27" fmla="*/ 1073727 h 1080654"/>
              <a:gd name="connsiteX28" fmla="*/ 831602 w 1296291"/>
              <a:gd name="connsiteY28" fmla="*/ 1032163 h 1080654"/>
              <a:gd name="connsiteX29" fmla="*/ 893947 w 1296291"/>
              <a:gd name="connsiteY29" fmla="*/ 1011381 h 1080654"/>
              <a:gd name="connsiteX30" fmla="*/ 928584 w 1296291"/>
              <a:gd name="connsiteY30" fmla="*/ 990600 h 1080654"/>
              <a:gd name="connsiteX31" fmla="*/ 990929 w 1296291"/>
              <a:gd name="connsiteY31" fmla="*/ 969818 h 1080654"/>
              <a:gd name="connsiteX32" fmla="*/ 1011711 w 1296291"/>
              <a:gd name="connsiteY32" fmla="*/ 962890 h 1080654"/>
              <a:gd name="connsiteX33" fmla="*/ 1067129 w 1296291"/>
              <a:gd name="connsiteY33" fmla="*/ 942109 h 1080654"/>
              <a:gd name="connsiteX34" fmla="*/ 1087911 w 1296291"/>
              <a:gd name="connsiteY34" fmla="*/ 921327 h 1080654"/>
              <a:gd name="connsiteX35" fmla="*/ 1108693 w 1296291"/>
              <a:gd name="connsiteY35" fmla="*/ 907472 h 1080654"/>
              <a:gd name="connsiteX36" fmla="*/ 1136402 w 1296291"/>
              <a:gd name="connsiteY36" fmla="*/ 886690 h 1080654"/>
              <a:gd name="connsiteX37" fmla="*/ 1150257 w 1296291"/>
              <a:gd name="connsiteY37" fmla="*/ 838200 h 1080654"/>
              <a:gd name="connsiteX38" fmla="*/ 1177966 w 1296291"/>
              <a:gd name="connsiteY38" fmla="*/ 734290 h 1080654"/>
              <a:gd name="connsiteX39" fmla="*/ 1212602 w 1296291"/>
              <a:gd name="connsiteY39" fmla="*/ 685800 h 1080654"/>
              <a:gd name="connsiteX40" fmla="*/ 1261093 w 1296291"/>
              <a:gd name="connsiteY40" fmla="*/ 588818 h 1080654"/>
              <a:gd name="connsiteX41" fmla="*/ 1288802 w 1296291"/>
              <a:gd name="connsiteY41" fmla="*/ 574963 h 1080654"/>
              <a:gd name="connsiteX42" fmla="*/ 1295729 w 1296291"/>
              <a:gd name="connsiteY42" fmla="*/ 547254 h 1080654"/>
              <a:gd name="connsiteX43" fmla="*/ 1274947 w 1296291"/>
              <a:gd name="connsiteY43" fmla="*/ 526472 h 1080654"/>
              <a:gd name="connsiteX44" fmla="*/ 1261093 w 1296291"/>
              <a:gd name="connsiteY44" fmla="*/ 505690 h 1080654"/>
              <a:gd name="connsiteX45" fmla="*/ 1247238 w 1296291"/>
              <a:gd name="connsiteY45" fmla="*/ 394854 h 1080654"/>
              <a:gd name="connsiteX46" fmla="*/ 1240311 w 1296291"/>
              <a:gd name="connsiteY46" fmla="*/ 346363 h 1080654"/>
              <a:gd name="connsiteX47" fmla="*/ 1219529 w 1296291"/>
              <a:gd name="connsiteY47" fmla="*/ 173181 h 1080654"/>
              <a:gd name="connsiteX48" fmla="*/ 1212602 w 1296291"/>
              <a:gd name="connsiteY48" fmla="*/ 152400 h 1080654"/>
              <a:gd name="connsiteX49" fmla="*/ 1198747 w 1296291"/>
              <a:gd name="connsiteY49" fmla="*/ 131618 h 1080654"/>
              <a:gd name="connsiteX50" fmla="*/ 1177966 w 1296291"/>
              <a:gd name="connsiteY50" fmla="*/ 83127 h 1080654"/>
              <a:gd name="connsiteX51" fmla="*/ 1171038 w 1296291"/>
              <a:gd name="connsiteY51" fmla="*/ 62345 h 1080654"/>
              <a:gd name="connsiteX52" fmla="*/ 1150257 w 1296291"/>
              <a:gd name="connsiteY52" fmla="*/ 41563 h 1080654"/>
              <a:gd name="connsiteX53" fmla="*/ 1136402 w 1296291"/>
              <a:gd name="connsiteY53" fmla="*/ 20781 h 1080654"/>
              <a:gd name="connsiteX54" fmla="*/ 1094838 w 1296291"/>
              <a:gd name="connsiteY54" fmla="*/ 6927 h 1080654"/>
              <a:gd name="connsiteX55" fmla="*/ 1074057 w 1296291"/>
              <a:gd name="connsiteY55" fmla="*/ 0 h 1080654"/>
              <a:gd name="connsiteX56" fmla="*/ 1018638 w 1296291"/>
              <a:gd name="connsiteY56" fmla="*/ 6927 h 1080654"/>
              <a:gd name="connsiteX57" fmla="*/ 963220 w 1296291"/>
              <a:gd name="connsiteY57" fmla="*/ 27709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96291" h="1080654">
                <a:moveTo>
                  <a:pt x="963220" y="27709"/>
                </a:moveTo>
                <a:cubicBezTo>
                  <a:pt x="882402" y="33482"/>
                  <a:pt x="676819" y="35059"/>
                  <a:pt x="533729" y="41563"/>
                </a:cubicBezTo>
                <a:cubicBezTo>
                  <a:pt x="524218" y="41995"/>
                  <a:pt x="515297" y="46349"/>
                  <a:pt x="506020" y="48490"/>
                </a:cubicBezTo>
                <a:lnTo>
                  <a:pt x="443675" y="62345"/>
                </a:lnTo>
                <a:cubicBezTo>
                  <a:pt x="434439" y="69272"/>
                  <a:pt x="426623" y="78687"/>
                  <a:pt x="415966" y="83127"/>
                </a:cubicBezTo>
                <a:cubicBezTo>
                  <a:pt x="398389" y="90451"/>
                  <a:pt x="379101" y="92699"/>
                  <a:pt x="360547" y="96981"/>
                </a:cubicBezTo>
                <a:cubicBezTo>
                  <a:pt x="349074" y="99629"/>
                  <a:pt x="337384" y="101261"/>
                  <a:pt x="325911" y="103909"/>
                </a:cubicBezTo>
                <a:cubicBezTo>
                  <a:pt x="307357" y="108191"/>
                  <a:pt x="288966" y="113145"/>
                  <a:pt x="270493" y="117763"/>
                </a:cubicBezTo>
                <a:cubicBezTo>
                  <a:pt x="263566" y="122381"/>
                  <a:pt x="257535" y="128773"/>
                  <a:pt x="249711" y="131618"/>
                </a:cubicBezTo>
                <a:cubicBezTo>
                  <a:pt x="231816" y="138125"/>
                  <a:pt x="210938" y="136225"/>
                  <a:pt x="194293" y="145472"/>
                </a:cubicBezTo>
                <a:cubicBezTo>
                  <a:pt x="187910" y="149018"/>
                  <a:pt x="191849" y="160490"/>
                  <a:pt x="187366" y="166254"/>
                </a:cubicBezTo>
                <a:cubicBezTo>
                  <a:pt x="97963" y="281202"/>
                  <a:pt x="182215" y="147132"/>
                  <a:pt x="125020" y="242454"/>
                </a:cubicBezTo>
                <a:cubicBezTo>
                  <a:pt x="104974" y="322640"/>
                  <a:pt x="138197" y="195993"/>
                  <a:pt x="97311" y="318654"/>
                </a:cubicBezTo>
                <a:cubicBezTo>
                  <a:pt x="67351" y="408536"/>
                  <a:pt x="102334" y="342611"/>
                  <a:pt x="62675" y="408709"/>
                </a:cubicBezTo>
                <a:cubicBezTo>
                  <a:pt x="58057" y="427182"/>
                  <a:pt x="55656" y="446355"/>
                  <a:pt x="48820" y="464127"/>
                </a:cubicBezTo>
                <a:cubicBezTo>
                  <a:pt x="43987" y="476694"/>
                  <a:pt x="32639" y="486109"/>
                  <a:pt x="28038" y="498763"/>
                </a:cubicBezTo>
                <a:cubicBezTo>
                  <a:pt x="-1829" y="580898"/>
                  <a:pt x="41688" y="509460"/>
                  <a:pt x="7257" y="561109"/>
                </a:cubicBezTo>
                <a:cubicBezTo>
                  <a:pt x="-4863" y="645938"/>
                  <a:pt x="-1295" y="589678"/>
                  <a:pt x="14184" y="713509"/>
                </a:cubicBezTo>
                <a:cubicBezTo>
                  <a:pt x="23238" y="785940"/>
                  <a:pt x="9031" y="757735"/>
                  <a:pt x="34966" y="796636"/>
                </a:cubicBezTo>
                <a:cubicBezTo>
                  <a:pt x="37275" y="808181"/>
                  <a:pt x="35362" y="821475"/>
                  <a:pt x="41893" y="831272"/>
                </a:cubicBezTo>
                <a:cubicBezTo>
                  <a:pt x="54573" y="850292"/>
                  <a:pt x="74220" y="863599"/>
                  <a:pt x="90384" y="879763"/>
                </a:cubicBezTo>
                <a:cubicBezTo>
                  <a:pt x="110585" y="899964"/>
                  <a:pt x="128184" y="918818"/>
                  <a:pt x="152729" y="935181"/>
                </a:cubicBezTo>
                <a:cubicBezTo>
                  <a:pt x="158805" y="939232"/>
                  <a:pt x="166584" y="939800"/>
                  <a:pt x="173511" y="942109"/>
                </a:cubicBezTo>
                <a:cubicBezTo>
                  <a:pt x="245043" y="1013637"/>
                  <a:pt x="122606" y="895587"/>
                  <a:pt x="235857" y="983672"/>
                </a:cubicBezTo>
                <a:cubicBezTo>
                  <a:pt x="244970" y="990760"/>
                  <a:pt x="249125" y="1002615"/>
                  <a:pt x="256638" y="1011381"/>
                </a:cubicBezTo>
                <a:cubicBezTo>
                  <a:pt x="274416" y="1032123"/>
                  <a:pt x="276824" y="1031766"/>
                  <a:pt x="298202" y="1046018"/>
                </a:cubicBezTo>
                <a:cubicBezTo>
                  <a:pt x="316325" y="1073202"/>
                  <a:pt x="314262" y="1079828"/>
                  <a:pt x="360547" y="1080654"/>
                </a:cubicBezTo>
                <a:lnTo>
                  <a:pt x="699984" y="1073727"/>
                </a:lnTo>
                <a:cubicBezTo>
                  <a:pt x="828705" y="1018560"/>
                  <a:pt x="643746" y="1094783"/>
                  <a:pt x="831602" y="1032163"/>
                </a:cubicBezTo>
                <a:cubicBezTo>
                  <a:pt x="852384" y="1025236"/>
                  <a:pt x="875163" y="1022651"/>
                  <a:pt x="893947" y="1011381"/>
                </a:cubicBezTo>
                <a:cubicBezTo>
                  <a:pt x="905493" y="1004454"/>
                  <a:pt x="916208" y="995904"/>
                  <a:pt x="928584" y="990600"/>
                </a:cubicBezTo>
                <a:cubicBezTo>
                  <a:pt x="948719" y="981971"/>
                  <a:pt x="970147" y="976745"/>
                  <a:pt x="990929" y="969818"/>
                </a:cubicBezTo>
                <a:cubicBezTo>
                  <a:pt x="997856" y="967509"/>
                  <a:pt x="1005635" y="966940"/>
                  <a:pt x="1011711" y="962890"/>
                </a:cubicBezTo>
                <a:cubicBezTo>
                  <a:pt x="1042290" y="942505"/>
                  <a:pt x="1024329" y="950669"/>
                  <a:pt x="1067129" y="942109"/>
                </a:cubicBezTo>
                <a:cubicBezTo>
                  <a:pt x="1074056" y="935182"/>
                  <a:pt x="1080385" y="927599"/>
                  <a:pt x="1087911" y="921327"/>
                </a:cubicBezTo>
                <a:cubicBezTo>
                  <a:pt x="1094307" y="915997"/>
                  <a:pt x="1101918" y="912311"/>
                  <a:pt x="1108693" y="907472"/>
                </a:cubicBezTo>
                <a:cubicBezTo>
                  <a:pt x="1118088" y="900761"/>
                  <a:pt x="1127166" y="893617"/>
                  <a:pt x="1136402" y="886690"/>
                </a:cubicBezTo>
                <a:cubicBezTo>
                  <a:pt x="1141020" y="870527"/>
                  <a:pt x="1146735" y="854637"/>
                  <a:pt x="1150257" y="838200"/>
                </a:cubicBezTo>
                <a:cubicBezTo>
                  <a:pt x="1161874" y="783988"/>
                  <a:pt x="1149155" y="788311"/>
                  <a:pt x="1177966" y="734290"/>
                </a:cubicBezTo>
                <a:cubicBezTo>
                  <a:pt x="1187313" y="716764"/>
                  <a:pt x="1203719" y="703566"/>
                  <a:pt x="1212602" y="685800"/>
                </a:cubicBezTo>
                <a:cubicBezTo>
                  <a:pt x="1237320" y="636365"/>
                  <a:pt x="1223498" y="615672"/>
                  <a:pt x="1261093" y="588818"/>
                </a:cubicBezTo>
                <a:cubicBezTo>
                  <a:pt x="1269496" y="582816"/>
                  <a:pt x="1279566" y="579581"/>
                  <a:pt x="1288802" y="574963"/>
                </a:cubicBezTo>
                <a:cubicBezTo>
                  <a:pt x="1291111" y="565727"/>
                  <a:pt x="1298345" y="556408"/>
                  <a:pt x="1295729" y="547254"/>
                </a:cubicBezTo>
                <a:cubicBezTo>
                  <a:pt x="1293038" y="537834"/>
                  <a:pt x="1281219" y="533998"/>
                  <a:pt x="1274947" y="526472"/>
                </a:cubicBezTo>
                <a:cubicBezTo>
                  <a:pt x="1269617" y="520076"/>
                  <a:pt x="1265711" y="512617"/>
                  <a:pt x="1261093" y="505690"/>
                </a:cubicBezTo>
                <a:cubicBezTo>
                  <a:pt x="1256475" y="468745"/>
                  <a:pt x="1252503" y="431713"/>
                  <a:pt x="1247238" y="394854"/>
                </a:cubicBezTo>
                <a:cubicBezTo>
                  <a:pt x="1244929" y="378690"/>
                  <a:pt x="1242050" y="362598"/>
                  <a:pt x="1240311" y="346363"/>
                </a:cubicBezTo>
                <a:cubicBezTo>
                  <a:pt x="1230818" y="257757"/>
                  <a:pt x="1237243" y="235178"/>
                  <a:pt x="1219529" y="173181"/>
                </a:cubicBezTo>
                <a:cubicBezTo>
                  <a:pt x="1217523" y="166160"/>
                  <a:pt x="1215867" y="158931"/>
                  <a:pt x="1212602" y="152400"/>
                </a:cubicBezTo>
                <a:cubicBezTo>
                  <a:pt x="1208879" y="144953"/>
                  <a:pt x="1203365" y="138545"/>
                  <a:pt x="1198747" y="131618"/>
                </a:cubicBezTo>
                <a:cubicBezTo>
                  <a:pt x="1184332" y="73954"/>
                  <a:pt x="1201884" y="130962"/>
                  <a:pt x="1177966" y="83127"/>
                </a:cubicBezTo>
                <a:cubicBezTo>
                  <a:pt x="1174700" y="76596"/>
                  <a:pt x="1175088" y="68421"/>
                  <a:pt x="1171038" y="62345"/>
                </a:cubicBezTo>
                <a:cubicBezTo>
                  <a:pt x="1165604" y="54194"/>
                  <a:pt x="1156528" y="49089"/>
                  <a:pt x="1150257" y="41563"/>
                </a:cubicBezTo>
                <a:cubicBezTo>
                  <a:pt x="1144927" y="35167"/>
                  <a:pt x="1143462" y="25194"/>
                  <a:pt x="1136402" y="20781"/>
                </a:cubicBezTo>
                <a:cubicBezTo>
                  <a:pt x="1124018" y="13041"/>
                  <a:pt x="1108693" y="11545"/>
                  <a:pt x="1094838" y="6927"/>
                </a:cubicBezTo>
                <a:lnTo>
                  <a:pt x="1074057" y="0"/>
                </a:lnTo>
                <a:cubicBezTo>
                  <a:pt x="1055584" y="2309"/>
                  <a:pt x="1036842" y="3026"/>
                  <a:pt x="1018638" y="6927"/>
                </a:cubicBezTo>
                <a:cubicBezTo>
                  <a:pt x="1004358" y="9987"/>
                  <a:pt x="1044038" y="21936"/>
                  <a:pt x="963220" y="2770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2514600" y="1593275"/>
            <a:ext cx="907802" cy="900545"/>
          </a:xfrm>
          <a:custGeom>
            <a:avLst/>
            <a:gdLst>
              <a:gd name="connsiteX0" fmla="*/ 963220 w 1296291"/>
              <a:gd name="connsiteY0" fmla="*/ 27709 h 1080654"/>
              <a:gd name="connsiteX1" fmla="*/ 533729 w 1296291"/>
              <a:gd name="connsiteY1" fmla="*/ 41563 h 1080654"/>
              <a:gd name="connsiteX2" fmla="*/ 506020 w 1296291"/>
              <a:gd name="connsiteY2" fmla="*/ 48490 h 1080654"/>
              <a:gd name="connsiteX3" fmla="*/ 443675 w 1296291"/>
              <a:gd name="connsiteY3" fmla="*/ 62345 h 1080654"/>
              <a:gd name="connsiteX4" fmla="*/ 415966 w 1296291"/>
              <a:gd name="connsiteY4" fmla="*/ 83127 h 1080654"/>
              <a:gd name="connsiteX5" fmla="*/ 360547 w 1296291"/>
              <a:gd name="connsiteY5" fmla="*/ 96981 h 1080654"/>
              <a:gd name="connsiteX6" fmla="*/ 325911 w 1296291"/>
              <a:gd name="connsiteY6" fmla="*/ 103909 h 1080654"/>
              <a:gd name="connsiteX7" fmla="*/ 270493 w 1296291"/>
              <a:gd name="connsiteY7" fmla="*/ 117763 h 1080654"/>
              <a:gd name="connsiteX8" fmla="*/ 249711 w 1296291"/>
              <a:gd name="connsiteY8" fmla="*/ 131618 h 1080654"/>
              <a:gd name="connsiteX9" fmla="*/ 194293 w 1296291"/>
              <a:gd name="connsiteY9" fmla="*/ 145472 h 1080654"/>
              <a:gd name="connsiteX10" fmla="*/ 187366 w 1296291"/>
              <a:gd name="connsiteY10" fmla="*/ 166254 h 1080654"/>
              <a:gd name="connsiteX11" fmla="*/ 125020 w 1296291"/>
              <a:gd name="connsiteY11" fmla="*/ 242454 h 1080654"/>
              <a:gd name="connsiteX12" fmla="*/ 97311 w 1296291"/>
              <a:gd name="connsiteY12" fmla="*/ 318654 h 1080654"/>
              <a:gd name="connsiteX13" fmla="*/ 62675 w 1296291"/>
              <a:gd name="connsiteY13" fmla="*/ 408709 h 1080654"/>
              <a:gd name="connsiteX14" fmla="*/ 48820 w 1296291"/>
              <a:gd name="connsiteY14" fmla="*/ 464127 h 1080654"/>
              <a:gd name="connsiteX15" fmla="*/ 28038 w 1296291"/>
              <a:gd name="connsiteY15" fmla="*/ 498763 h 1080654"/>
              <a:gd name="connsiteX16" fmla="*/ 7257 w 1296291"/>
              <a:gd name="connsiteY16" fmla="*/ 561109 h 1080654"/>
              <a:gd name="connsiteX17" fmla="*/ 14184 w 1296291"/>
              <a:gd name="connsiteY17" fmla="*/ 713509 h 1080654"/>
              <a:gd name="connsiteX18" fmla="*/ 34966 w 1296291"/>
              <a:gd name="connsiteY18" fmla="*/ 796636 h 1080654"/>
              <a:gd name="connsiteX19" fmla="*/ 41893 w 1296291"/>
              <a:gd name="connsiteY19" fmla="*/ 831272 h 1080654"/>
              <a:gd name="connsiteX20" fmla="*/ 90384 w 1296291"/>
              <a:gd name="connsiteY20" fmla="*/ 879763 h 1080654"/>
              <a:gd name="connsiteX21" fmla="*/ 152729 w 1296291"/>
              <a:gd name="connsiteY21" fmla="*/ 935181 h 1080654"/>
              <a:gd name="connsiteX22" fmla="*/ 173511 w 1296291"/>
              <a:gd name="connsiteY22" fmla="*/ 942109 h 1080654"/>
              <a:gd name="connsiteX23" fmla="*/ 235857 w 1296291"/>
              <a:gd name="connsiteY23" fmla="*/ 983672 h 1080654"/>
              <a:gd name="connsiteX24" fmla="*/ 256638 w 1296291"/>
              <a:gd name="connsiteY24" fmla="*/ 1011381 h 1080654"/>
              <a:gd name="connsiteX25" fmla="*/ 298202 w 1296291"/>
              <a:gd name="connsiteY25" fmla="*/ 1046018 h 1080654"/>
              <a:gd name="connsiteX26" fmla="*/ 360547 w 1296291"/>
              <a:gd name="connsiteY26" fmla="*/ 1080654 h 1080654"/>
              <a:gd name="connsiteX27" fmla="*/ 699984 w 1296291"/>
              <a:gd name="connsiteY27" fmla="*/ 1073727 h 1080654"/>
              <a:gd name="connsiteX28" fmla="*/ 831602 w 1296291"/>
              <a:gd name="connsiteY28" fmla="*/ 1032163 h 1080654"/>
              <a:gd name="connsiteX29" fmla="*/ 893947 w 1296291"/>
              <a:gd name="connsiteY29" fmla="*/ 1011381 h 1080654"/>
              <a:gd name="connsiteX30" fmla="*/ 928584 w 1296291"/>
              <a:gd name="connsiteY30" fmla="*/ 990600 h 1080654"/>
              <a:gd name="connsiteX31" fmla="*/ 990929 w 1296291"/>
              <a:gd name="connsiteY31" fmla="*/ 969818 h 1080654"/>
              <a:gd name="connsiteX32" fmla="*/ 1011711 w 1296291"/>
              <a:gd name="connsiteY32" fmla="*/ 962890 h 1080654"/>
              <a:gd name="connsiteX33" fmla="*/ 1067129 w 1296291"/>
              <a:gd name="connsiteY33" fmla="*/ 942109 h 1080654"/>
              <a:gd name="connsiteX34" fmla="*/ 1087911 w 1296291"/>
              <a:gd name="connsiteY34" fmla="*/ 921327 h 1080654"/>
              <a:gd name="connsiteX35" fmla="*/ 1108693 w 1296291"/>
              <a:gd name="connsiteY35" fmla="*/ 907472 h 1080654"/>
              <a:gd name="connsiteX36" fmla="*/ 1136402 w 1296291"/>
              <a:gd name="connsiteY36" fmla="*/ 886690 h 1080654"/>
              <a:gd name="connsiteX37" fmla="*/ 1150257 w 1296291"/>
              <a:gd name="connsiteY37" fmla="*/ 838200 h 1080654"/>
              <a:gd name="connsiteX38" fmla="*/ 1177966 w 1296291"/>
              <a:gd name="connsiteY38" fmla="*/ 734290 h 1080654"/>
              <a:gd name="connsiteX39" fmla="*/ 1212602 w 1296291"/>
              <a:gd name="connsiteY39" fmla="*/ 685800 h 1080654"/>
              <a:gd name="connsiteX40" fmla="*/ 1261093 w 1296291"/>
              <a:gd name="connsiteY40" fmla="*/ 588818 h 1080654"/>
              <a:gd name="connsiteX41" fmla="*/ 1288802 w 1296291"/>
              <a:gd name="connsiteY41" fmla="*/ 574963 h 1080654"/>
              <a:gd name="connsiteX42" fmla="*/ 1295729 w 1296291"/>
              <a:gd name="connsiteY42" fmla="*/ 547254 h 1080654"/>
              <a:gd name="connsiteX43" fmla="*/ 1274947 w 1296291"/>
              <a:gd name="connsiteY43" fmla="*/ 526472 h 1080654"/>
              <a:gd name="connsiteX44" fmla="*/ 1261093 w 1296291"/>
              <a:gd name="connsiteY44" fmla="*/ 505690 h 1080654"/>
              <a:gd name="connsiteX45" fmla="*/ 1247238 w 1296291"/>
              <a:gd name="connsiteY45" fmla="*/ 394854 h 1080654"/>
              <a:gd name="connsiteX46" fmla="*/ 1240311 w 1296291"/>
              <a:gd name="connsiteY46" fmla="*/ 346363 h 1080654"/>
              <a:gd name="connsiteX47" fmla="*/ 1219529 w 1296291"/>
              <a:gd name="connsiteY47" fmla="*/ 173181 h 1080654"/>
              <a:gd name="connsiteX48" fmla="*/ 1212602 w 1296291"/>
              <a:gd name="connsiteY48" fmla="*/ 152400 h 1080654"/>
              <a:gd name="connsiteX49" fmla="*/ 1198747 w 1296291"/>
              <a:gd name="connsiteY49" fmla="*/ 131618 h 1080654"/>
              <a:gd name="connsiteX50" fmla="*/ 1177966 w 1296291"/>
              <a:gd name="connsiteY50" fmla="*/ 83127 h 1080654"/>
              <a:gd name="connsiteX51" fmla="*/ 1171038 w 1296291"/>
              <a:gd name="connsiteY51" fmla="*/ 62345 h 1080654"/>
              <a:gd name="connsiteX52" fmla="*/ 1150257 w 1296291"/>
              <a:gd name="connsiteY52" fmla="*/ 41563 h 1080654"/>
              <a:gd name="connsiteX53" fmla="*/ 1136402 w 1296291"/>
              <a:gd name="connsiteY53" fmla="*/ 20781 h 1080654"/>
              <a:gd name="connsiteX54" fmla="*/ 1094838 w 1296291"/>
              <a:gd name="connsiteY54" fmla="*/ 6927 h 1080654"/>
              <a:gd name="connsiteX55" fmla="*/ 1074057 w 1296291"/>
              <a:gd name="connsiteY55" fmla="*/ 0 h 1080654"/>
              <a:gd name="connsiteX56" fmla="*/ 1018638 w 1296291"/>
              <a:gd name="connsiteY56" fmla="*/ 6927 h 1080654"/>
              <a:gd name="connsiteX57" fmla="*/ 963220 w 1296291"/>
              <a:gd name="connsiteY57" fmla="*/ 27709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96291" h="1080654">
                <a:moveTo>
                  <a:pt x="963220" y="27709"/>
                </a:moveTo>
                <a:cubicBezTo>
                  <a:pt x="882402" y="33482"/>
                  <a:pt x="676819" y="35059"/>
                  <a:pt x="533729" y="41563"/>
                </a:cubicBezTo>
                <a:cubicBezTo>
                  <a:pt x="524218" y="41995"/>
                  <a:pt x="515297" y="46349"/>
                  <a:pt x="506020" y="48490"/>
                </a:cubicBezTo>
                <a:lnTo>
                  <a:pt x="443675" y="62345"/>
                </a:lnTo>
                <a:cubicBezTo>
                  <a:pt x="434439" y="69272"/>
                  <a:pt x="426623" y="78687"/>
                  <a:pt x="415966" y="83127"/>
                </a:cubicBezTo>
                <a:cubicBezTo>
                  <a:pt x="398389" y="90451"/>
                  <a:pt x="379101" y="92699"/>
                  <a:pt x="360547" y="96981"/>
                </a:cubicBezTo>
                <a:cubicBezTo>
                  <a:pt x="349074" y="99629"/>
                  <a:pt x="337384" y="101261"/>
                  <a:pt x="325911" y="103909"/>
                </a:cubicBezTo>
                <a:cubicBezTo>
                  <a:pt x="307357" y="108191"/>
                  <a:pt x="288966" y="113145"/>
                  <a:pt x="270493" y="117763"/>
                </a:cubicBezTo>
                <a:cubicBezTo>
                  <a:pt x="263566" y="122381"/>
                  <a:pt x="257535" y="128773"/>
                  <a:pt x="249711" y="131618"/>
                </a:cubicBezTo>
                <a:cubicBezTo>
                  <a:pt x="231816" y="138125"/>
                  <a:pt x="210938" y="136225"/>
                  <a:pt x="194293" y="145472"/>
                </a:cubicBezTo>
                <a:cubicBezTo>
                  <a:pt x="187910" y="149018"/>
                  <a:pt x="191849" y="160490"/>
                  <a:pt x="187366" y="166254"/>
                </a:cubicBezTo>
                <a:cubicBezTo>
                  <a:pt x="97963" y="281202"/>
                  <a:pt x="182215" y="147132"/>
                  <a:pt x="125020" y="242454"/>
                </a:cubicBezTo>
                <a:cubicBezTo>
                  <a:pt x="104974" y="322640"/>
                  <a:pt x="138197" y="195993"/>
                  <a:pt x="97311" y="318654"/>
                </a:cubicBezTo>
                <a:cubicBezTo>
                  <a:pt x="67351" y="408536"/>
                  <a:pt x="102334" y="342611"/>
                  <a:pt x="62675" y="408709"/>
                </a:cubicBezTo>
                <a:cubicBezTo>
                  <a:pt x="58057" y="427182"/>
                  <a:pt x="55656" y="446355"/>
                  <a:pt x="48820" y="464127"/>
                </a:cubicBezTo>
                <a:cubicBezTo>
                  <a:pt x="43987" y="476694"/>
                  <a:pt x="32639" y="486109"/>
                  <a:pt x="28038" y="498763"/>
                </a:cubicBezTo>
                <a:cubicBezTo>
                  <a:pt x="-1829" y="580898"/>
                  <a:pt x="41688" y="509460"/>
                  <a:pt x="7257" y="561109"/>
                </a:cubicBezTo>
                <a:cubicBezTo>
                  <a:pt x="-4863" y="645938"/>
                  <a:pt x="-1295" y="589678"/>
                  <a:pt x="14184" y="713509"/>
                </a:cubicBezTo>
                <a:cubicBezTo>
                  <a:pt x="23238" y="785940"/>
                  <a:pt x="9031" y="757735"/>
                  <a:pt x="34966" y="796636"/>
                </a:cubicBezTo>
                <a:cubicBezTo>
                  <a:pt x="37275" y="808181"/>
                  <a:pt x="35362" y="821475"/>
                  <a:pt x="41893" y="831272"/>
                </a:cubicBezTo>
                <a:cubicBezTo>
                  <a:pt x="54573" y="850292"/>
                  <a:pt x="74220" y="863599"/>
                  <a:pt x="90384" y="879763"/>
                </a:cubicBezTo>
                <a:cubicBezTo>
                  <a:pt x="110585" y="899964"/>
                  <a:pt x="128184" y="918818"/>
                  <a:pt x="152729" y="935181"/>
                </a:cubicBezTo>
                <a:cubicBezTo>
                  <a:pt x="158805" y="939232"/>
                  <a:pt x="166584" y="939800"/>
                  <a:pt x="173511" y="942109"/>
                </a:cubicBezTo>
                <a:cubicBezTo>
                  <a:pt x="245043" y="1013637"/>
                  <a:pt x="122606" y="895587"/>
                  <a:pt x="235857" y="983672"/>
                </a:cubicBezTo>
                <a:cubicBezTo>
                  <a:pt x="244970" y="990760"/>
                  <a:pt x="249125" y="1002615"/>
                  <a:pt x="256638" y="1011381"/>
                </a:cubicBezTo>
                <a:cubicBezTo>
                  <a:pt x="274416" y="1032123"/>
                  <a:pt x="276824" y="1031766"/>
                  <a:pt x="298202" y="1046018"/>
                </a:cubicBezTo>
                <a:cubicBezTo>
                  <a:pt x="316325" y="1073202"/>
                  <a:pt x="314262" y="1079828"/>
                  <a:pt x="360547" y="1080654"/>
                </a:cubicBezTo>
                <a:lnTo>
                  <a:pt x="699984" y="1073727"/>
                </a:lnTo>
                <a:cubicBezTo>
                  <a:pt x="828705" y="1018560"/>
                  <a:pt x="643746" y="1094783"/>
                  <a:pt x="831602" y="1032163"/>
                </a:cubicBezTo>
                <a:cubicBezTo>
                  <a:pt x="852384" y="1025236"/>
                  <a:pt x="875163" y="1022651"/>
                  <a:pt x="893947" y="1011381"/>
                </a:cubicBezTo>
                <a:cubicBezTo>
                  <a:pt x="905493" y="1004454"/>
                  <a:pt x="916208" y="995904"/>
                  <a:pt x="928584" y="990600"/>
                </a:cubicBezTo>
                <a:cubicBezTo>
                  <a:pt x="948719" y="981971"/>
                  <a:pt x="970147" y="976745"/>
                  <a:pt x="990929" y="969818"/>
                </a:cubicBezTo>
                <a:cubicBezTo>
                  <a:pt x="997856" y="967509"/>
                  <a:pt x="1005635" y="966940"/>
                  <a:pt x="1011711" y="962890"/>
                </a:cubicBezTo>
                <a:cubicBezTo>
                  <a:pt x="1042290" y="942505"/>
                  <a:pt x="1024329" y="950669"/>
                  <a:pt x="1067129" y="942109"/>
                </a:cubicBezTo>
                <a:cubicBezTo>
                  <a:pt x="1074056" y="935182"/>
                  <a:pt x="1080385" y="927599"/>
                  <a:pt x="1087911" y="921327"/>
                </a:cubicBezTo>
                <a:cubicBezTo>
                  <a:pt x="1094307" y="915997"/>
                  <a:pt x="1101918" y="912311"/>
                  <a:pt x="1108693" y="907472"/>
                </a:cubicBezTo>
                <a:cubicBezTo>
                  <a:pt x="1118088" y="900761"/>
                  <a:pt x="1127166" y="893617"/>
                  <a:pt x="1136402" y="886690"/>
                </a:cubicBezTo>
                <a:cubicBezTo>
                  <a:pt x="1141020" y="870527"/>
                  <a:pt x="1146735" y="854637"/>
                  <a:pt x="1150257" y="838200"/>
                </a:cubicBezTo>
                <a:cubicBezTo>
                  <a:pt x="1161874" y="783988"/>
                  <a:pt x="1149155" y="788311"/>
                  <a:pt x="1177966" y="734290"/>
                </a:cubicBezTo>
                <a:cubicBezTo>
                  <a:pt x="1187313" y="716764"/>
                  <a:pt x="1203719" y="703566"/>
                  <a:pt x="1212602" y="685800"/>
                </a:cubicBezTo>
                <a:cubicBezTo>
                  <a:pt x="1237320" y="636365"/>
                  <a:pt x="1223498" y="615672"/>
                  <a:pt x="1261093" y="588818"/>
                </a:cubicBezTo>
                <a:cubicBezTo>
                  <a:pt x="1269496" y="582816"/>
                  <a:pt x="1279566" y="579581"/>
                  <a:pt x="1288802" y="574963"/>
                </a:cubicBezTo>
                <a:cubicBezTo>
                  <a:pt x="1291111" y="565727"/>
                  <a:pt x="1298345" y="556408"/>
                  <a:pt x="1295729" y="547254"/>
                </a:cubicBezTo>
                <a:cubicBezTo>
                  <a:pt x="1293038" y="537834"/>
                  <a:pt x="1281219" y="533998"/>
                  <a:pt x="1274947" y="526472"/>
                </a:cubicBezTo>
                <a:cubicBezTo>
                  <a:pt x="1269617" y="520076"/>
                  <a:pt x="1265711" y="512617"/>
                  <a:pt x="1261093" y="505690"/>
                </a:cubicBezTo>
                <a:cubicBezTo>
                  <a:pt x="1256475" y="468745"/>
                  <a:pt x="1252503" y="431713"/>
                  <a:pt x="1247238" y="394854"/>
                </a:cubicBezTo>
                <a:cubicBezTo>
                  <a:pt x="1244929" y="378690"/>
                  <a:pt x="1242050" y="362598"/>
                  <a:pt x="1240311" y="346363"/>
                </a:cubicBezTo>
                <a:cubicBezTo>
                  <a:pt x="1230818" y="257757"/>
                  <a:pt x="1237243" y="235178"/>
                  <a:pt x="1219529" y="173181"/>
                </a:cubicBezTo>
                <a:cubicBezTo>
                  <a:pt x="1217523" y="166160"/>
                  <a:pt x="1215867" y="158931"/>
                  <a:pt x="1212602" y="152400"/>
                </a:cubicBezTo>
                <a:cubicBezTo>
                  <a:pt x="1208879" y="144953"/>
                  <a:pt x="1203365" y="138545"/>
                  <a:pt x="1198747" y="131618"/>
                </a:cubicBezTo>
                <a:cubicBezTo>
                  <a:pt x="1184332" y="73954"/>
                  <a:pt x="1201884" y="130962"/>
                  <a:pt x="1177966" y="83127"/>
                </a:cubicBezTo>
                <a:cubicBezTo>
                  <a:pt x="1174700" y="76596"/>
                  <a:pt x="1175088" y="68421"/>
                  <a:pt x="1171038" y="62345"/>
                </a:cubicBezTo>
                <a:cubicBezTo>
                  <a:pt x="1165604" y="54194"/>
                  <a:pt x="1156528" y="49089"/>
                  <a:pt x="1150257" y="41563"/>
                </a:cubicBezTo>
                <a:cubicBezTo>
                  <a:pt x="1144927" y="35167"/>
                  <a:pt x="1143462" y="25194"/>
                  <a:pt x="1136402" y="20781"/>
                </a:cubicBezTo>
                <a:cubicBezTo>
                  <a:pt x="1124018" y="13041"/>
                  <a:pt x="1108693" y="11545"/>
                  <a:pt x="1094838" y="6927"/>
                </a:cubicBezTo>
                <a:lnTo>
                  <a:pt x="1074057" y="0"/>
                </a:lnTo>
                <a:cubicBezTo>
                  <a:pt x="1055584" y="2309"/>
                  <a:pt x="1036842" y="3026"/>
                  <a:pt x="1018638" y="6927"/>
                </a:cubicBezTo>
                <a:cubicBezTo>
                  <a:pt x="1004358" y="9987"/>
                  <a:pt x="1044038" y="21936"/>
                  <a:pt x="963220" y="2770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3" name="Freeform 142"/>
          <p:cNvSpPr/>
          <p:nvPr/>
        </p:nvSpPr>
        <p:spPr>
          <a:xfrm>
            <a:off x="7696200" y="1593274"/>
            <a:ext cx="907802" cy="900545"/>
          </a:xfrm>
          <a:custGeom>
            <a:avLst/>
            <a:gdLst>
              <a:gd name="connsiteX0" fmla="*/ 963220 w 1296291"/>
              <a:gd name="connsiteY0" fmla="*/ 27709 h 1080654"/>
              <a:gd name="connsiteX1" fmla="*/ 533729 w 1296291"/>
              <a:gd name="connsiteY1" fmla="*/ 41563 h 1080654"/>
              <a:gd name="connsiteX2" fmla="*/ 506020 w 1296291"/>
              <a:gd name="connsiteY2" fmla="*/ 48490 h 1080654"/>
              <a:gd name="connsiteX3" fmla="*/ 443675 w 1296291"/>
              <a:gd name="connsiteY3" fmla="*/ 62345 h 1080654"/>
              <a:gd name="connsiteX4" fmla="*/ 415966 w 1296291"/>
              <a:gd name="connsiteY4" fmla="*/ 83127 h 1080654"/>
              <a:gd name="connsiteX5" fmla="*/ 360547 w 1296291"/>
              <a:gd name="connsiteY5" fmla="*/ 96981 h 1080654"/>
              <a:gd name="connsiteX6" fmla="*/ 325911 w 1296291"/>
              <a:gd name="connsiteY6" fmla="*/ 103909 h 1080654"/>
              <a:gd name="connsiteX7" fmla="*/ 270493 w 1296291"/>
              <a:gd name="connsiteY7" fmla="*/ 117763 h 1080654"/>
              <a:gd name="connsiteX8" fmla="*/ 249711 w 1296291"/>
              <a:gd name="connsiteY8" fmla="*/ 131618 h 1080654"/>
              <a:gd name="connsiteX9" fmla="*/ 194293 w 1296291"/>
              <a:gd name="connsiteY9" fmla="*/ 145472 h 1080654"/>
              <a:gd name="connsiteX10" fmla="*/ 187366 w 1296291"/>
              <a:gd name="connsiteY10" fmla="*/ 166254 h 1080654"/>
              <a:gd name="connsiteX11" fmla="*/ 125020 w 1296291"/>
              <a:gd name="connsiteY11" fmla="*/ 242454 h 1080654"/>
              <a:gd name="connsiteX12" fmla="*/ 97311 w 1296291"/>
              <a:gd name="connsiteY12" fmla="*/ 318654 h 1080654"/>
              <a:gd name="connsiteX13" fmla="*/ 62675 w 1296291"/>
              <a:gd name="connsiteY13" fmla="*/ 408709 h 1080654"/>
              <a:gd name="connsiteX14" fmla="*/ 48820 w 1296291"/>
              <a:gd name="connsiteY14" fmla="*/ 464127 h 1080654"/>
              <a:gd name="connsiteX15" fmla="*/ 28038 w 1296291"/>
              <a:gd name="connsiteY15" fmla="*/ 498763 h 1080654"/>
              <a:gd name="connsiteX16" fmla="*/ 7257 w 1296291"/>
              <a:gd name="connsiteY16" fmla="*/ 561109 h 1080654"/>
              <a:gd name="connsiteX17" fmla="*/ 14184 w 1296291"/>
              <a:gd name="connsiteY17" fmla="*/ 713509 h 1080654"/>
              <a:gd name="connsiteX18" fmla="*/ 34966 w 1296291"/>
              <a:gd name="connsiteY18" fmla="*/ 796636 h 1080654"/>
              <a:gd name="connsiteX19" fmla="*/ 41893 w 1296291"/>
              <a:gd name="connsiteY19" fmla="*/ 831272 h 1080654"/>
              <a:gd name="connsiteX20" fmla="*/ 90384 w 1296291"/>
              <a:gd name="connsiteY20" fmla="*/ 879763 h 1080654"/>
              <a:gd name="connsiteX21" fmla="*/ 152729 w 1296291"/>
              <a:gd name="connsiteY21" fmla="*/ 935181 h 1080654"/>
              <a:gd name="connsiteX22" fmla="*/ 173511 w 1296291"/>
              <a:gd name="connsiteY22" fmla="*/ 942109 h 1080654"/>
              <a:gd name="connsiteX23" fmla="*/ 235857 w 1296291"/>
              <a:gd name="connsiteY23" fmla="*/ 983672 h 1080654"/>
              <a:gd name="connsiteX24" fmla="*/ 256638 w 1296291"/>
              <a:gd name="connsiteY24" fmla="*/ 1011381 h 1080654"/>
              <a:gd name="connsiteX25" fmla="*/ 298202 w 1296291"/>
              <a:gd name="connsiteY25" fmla="*/ 1046018 h 1080654"/>
              <a:gd name="connsiteX26" fmla="*/ 360547 w 1296291"/>
              <a:gd name="connsiteY26" fmla="*/ 1080654 h 1080654"/>
              <a:gd name="connsiteX27" fmla="*/ 699984 w 1296291"/>
              <a:gd name="connsiteY27" fmla="*/ 1073727 h 1080654"/>
              <a:gd name="connsiteX28" fmla="*/ 831602 w 1296291"/>
              <a:gd name="connsiteY28" fmla="*/ 1032163 h 1080654"/>
              <a:gd name="connsiteX29" fmla="*/ 893947 w 1296291"/>
              <a:gd name="connsiteY29" fmla="*/ 1011381 h 1080654"/>
              <a:gd name="connsiteX30" fmla="*/ 928584 w 1296291"/>
              <a:gd name="connsiteY30" fmla="*/ 990600 h 1080654"/>
              <a:gd name="connsiteX31" fmla="*/ 990929 w 1296291"/>
              <a:gd name="connsiteY31" fmla="*/ 969818 h 1080654"/>
              <a:gd name="connsiteX32" fmla="*/ 1011711 w 1296291"/>
              <a:gd name="connsiteY32" fmla="*/ 962890 h 1080654"/>
              <a:gd name="connsiteX33" fmla="*/ 1067129 w 1296291"/>
              <a:gd name="connsiteY33" fmla="*/ 942109 h 1080654"/>
              <a:gd name="connsiteX34" fmla="*/ 1087911 w 1296291"/>
              <a:gd name="connsiteY34" fmla="*/ 921327 h 1080654"/>
              <a:gd name="connsiteX35" fmla="*/ 1108693 w 1296291"/>
              <a:gd name="connsiteY35" fmla="*/ 907472 h 1080654"/>
              <a:gd name="connsiteX36" fmla="*/ 1136402 w 1296291"/>
              <a:gd name="connsiteY36" fmla="*/ 886690 h 1080654"/>
              <a:gd name="connsiteX37" fmla="*/ 1150257 w 1296291"/>
              <a:gd name="connsiteY37" fmla="*/ 838200 h 1080654"/>
              <a:gd name="connsiteX38" fmla="*/ 1177966 w 1296291"/>
              <a:gd name="connsiteY38" fmla="*/ 734290 h 1080654"/>
              <a:gd name="connsiteX39" fmla="*/ 1212602 w 1296291"/>
              <a:gd name="connsiteY39" fmla="*/ 685800 h 1080654"/>
              <a:gd name="connsiteX40" fmla="*/ 1261093 w 1296291"/>
              <a:gd name="connsiteY40" fmla="*/ 588818 h 1080654"/>
              <a:gd name="connsiteX41" fmla="*/ 1288802 w 1296291"/>
              <a:gd name="connsiteY41" fmla="*/ 574963 h 1080654"/>
              <a:gd name="connsiteX42" fmla="*/ 1295729 w 1296291"/>
              <a:gd name="connsiteY42" fmla="*/ 547254 h 1080654"/>
              <a:gd name="connsiteX43" fmla="*/ 1274947 w 1296291"/>
              <a:gd name="connsiteY43" fmla="*/ 526472 h 1080654"/>
              <a:gd name="connsiteX44" fmla="*/ 1261093 w 1296291"/>
              <a:gd name="connsiteY44" fmla="*/ 505690 h 1080654"/>
              <a:gd name="connsiteX45" fmla="*/ 1247238 w 1296291"/>
              <a:gd name="connsiteY45" fmla="*/ 394854 h 1080654"/>
              <a:gd name="connsiteX46" fmla="*/ 1240311 w 1296291"/>
              <a:gd name="connsiteY46" fmla="*/ 346363 h 1080654"/>
              <a:gd name="connsiteX47" fmla="*/ 1219529 w 1296291"/>
              <a:gd name="connsiteY47" fmla="*/ 173181 h 1080654"/>
              <a:gd name="connsiteX48" fmla="*/ 1212602 w 1296291"/>
              <a:gd name="connsiteY48" fmla="*/ 152400 h 1080654"/>
              <a:gd name="connsiteX49" fmla="*/ 1198747 w 1296291"/>
              <a:gd name="connsiteY49" fmla="*/ 131618 h 1080654"/>
              <a:gd name="connsiteX50" fmla="*/ 1177966 w 1296291"/>
              <a:gd name="connsiteY50" fmla="*/ 83127 h 1080654"/>
              <a:gd name="connsiteX51" fmla="*/ 1171038 w 1296291"/>
              <a:gd name="connsiteY51" fmla="*/ 62345 h 1080654"/>
              <a:gd name="connsiteX52" fmla="*/ 1150257 w 1296291"/>
              <a:gd name="connsiteY52" fmla="*/ 41563 h 1080654"/>
              <a:gd name="connsiteX53" fmla="*/ 1136402 w 1296291"/>
              <a:gd name="connsiteY53" fmla="*/ 20781 h 1080654"/>
              <a:gd name="connsiteX54" fmla="*/ 1094838 w 1296291"/>
              <a:gd name="connsiteY54" fmla="*/ 6927 h 1080654"/>
              <a:gd name="connsiteX55" fmla="*/ 1074057 w 1296291"/>
              <a:gd name="connsiteY55" fmla="*/ 0 h 1080654"/>
              <a:gd name="connsiteX56" fmla="*/ 1018638 w 1296291"/>
              <a:gd name="connsiteY56" fmla="*/ 6927 h 1080654"/>
              <a:gd name="connsiteX57" fmla="*/ 963220 w 1296291"/>
              <a:gd name="connsiteY57" fmla="*/ 27709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96291" h="1080654">
                <a:moveTo>
                  <a:pt x="963220" y="27709"/>
                </a:moveTo>
                <a:cubicBezTo>
                  <a:pt x="882402" y="33482"/>
                  <a:pt x="676819" y="35059"/>
                  <a:pt x="533729" y="41563"/>
                </a:cubicBezTo>
                <a:cubicBezTo>
                  <a:pt x="524218" y="41995"/>
                  <a:pt x="515297" y="46349"/>
                  <a:pt x="506020" y="48490"/>
                </a:cubicBezTo>
                <a:lnTo>
                  <a:pt x="443675" y="62345"/>
                </a:lnTo>
                <a:cubicBezTo>
                  <a:pt x="434439" y="69272"/>
                  <a:pt x="426623" y="78687"/>
                  <a:pt x="415966" y="83127"/>
                </a:cubicBezTo>
                <a:cubicBezTo>
                  <a:pt x="398389" y="90451"/>
                  <a:pt x="379101" y="92699"/>
                  <a:pt x="360547" y="96981"/>
                </a:cubicBezTo>
                <a:cubicBezTo>
                  <a:pt x="349074" y="99629"/>
                  <a:pt x="337384" y="101261"/>
                  <a:pt x="325911" y="103909"/>
                </a:cubicBezTo>
                <a:cubicBezTo>
                  <a:pt x="307357" y="108191"/>
                  <a:pt x="288966" y="113145"/>
                  <a:pt x="270493" y="117763"/>
                </a:cubicBezTo>
                <a:cubicBezTo>
                  <a:pt x="263566" y="122381"/>
                  <a:pt x="257535" y="128773"/>
                  <a:pt x="249711" y="131618"/>
                </a:cubicBezTo>
                <a:cubicBezTo>
                  <a:pt x="231816" y="138125"/>
                  <a:pt x="210938" y="136225"/>
                  <a:pt x="194293" y="145472"/>
                </a:cubicBezTo>
                <a:cubicBezTo>
                  <a:pt x="187910" y="149018"/>
                  <a:pt x="191849" y="160490"/>
                  <a:pt x="187366" y="166254"/>
                </a:cubicBezTo>
                <a:cubicBezTo>
                  <a:pt x="97963" y="281202"/>
                  <a:pt x="182215" y="147132"/>
                  <a:pt x="125020" y="242454"/>
                </a:cubicBezTo>
                <a:cubicBezTo>
                  <a:pt x="104974" y="322640"/>
                  <a:pt x="138197" y="195993"/>
                  <a:pt x="97311" y="318654"/>
                </a:cubicBezTo>
                <a:cubicBezTo>
                  <a:pt x="67351" y="408536"/>
                  <a:pt x="102334" y="342611"/>
                  <a:pt x="62675" y="408709"/>
                </a:cubicBezTo>
                <a:cubicBezTo>
                  <a:pt x="58057" y="427182"/>
                  <a:pt x="55656" y="446355"/>
                  <a:pt x="48820" y="464127"/>
                </a:cubicBezTo>
                <a:cubicBezTo>
                  <a:pt x="43987" y="476694"/>
                  <a:pt x="32639" y="486109"/>
                  <a:pt x="28038" y="498763"/>
                </a:cubicBezTo>
                <a:cubicBezTo>
                  <a:pt x="-1829" y="580898"/>
                  <a:pt x="41688" y="509460"/>
                  <a:pt x="7257" y="561109"/>
                </a:cubicBezTo>
                <a:cubicBezTo>
                  <a:pt x="-4863" y="645938"/>
                  <a:pt x="-1295" y="589678"/>
                  <a:pt x="14184" y="713509"/>
                </a:cubicBezTo>
                <a:cubicBezTo>
                  <a:pt x="23238" y="785940"/>
                  <a:pt x="9031" y="757735"/>
                  <a:pt x="34966" y="796636"/>
                </a:cubicBezTo>
                <a:cubicBezTo>
                  <a:pt x="37275" y="808181"/>
                  <a:pt x="35362" y="821475"/>
                  <a:pt x="41893" y="831272"/>
                </a:cubicBezTo>
                <a:cubicBezTo>
                  <a:pt x="54573" y="850292"/>
                  <a:pt x="74220" y="863599"/>
                  <a:pt x="90384" y="879763"/>
                </a:cubicBezTo>
                <a:cubicBezTo>
                  <a:pt x="110585" y="899964"/>
                  <a:pt x="128184" y="918818"/>
                  <a:pt x="152729" y="935181"/>
                </a:cubicBezTo>
                <a:cubicBezTo>
                  <a:pt x="158805" y="939232"/>
                  <a:pt x="166584" y="939800"/>
                  <a:pt x="173511" y="942109"/>
                </a:cubicBezTo>
                <a:cubicBezTo>
                  <a:pt x="245043" y="1013637"/>
                  <a:pt x="122606" y="895587"/>
                  <a:pt x="235857" y="983672"/>
                </a:cubicBezTo>
                <a:cubicBezTo>
                  <a:pt x="244970" y="990760"/>
                  <a:pt x="249125" y="1002615"/>
                  <a:pt x="256638" y="1011381"/>
                </a:cubicBezTo>
                <a:cubicBezTo>
                  <a:pt x="274416" y="1032123"/>
                  <a:pt x="276824" y="1031766"/>
                  <a:pt x="298202" y="1046018"/>
                </a:cubicBezTo>
                <a:cubicBezTo>
                  <a:pt x="316325" y="1073202"/>
                  <a:pt x="314262" y="1079828"/>
                  <a:pt x="360547" y="1080654"/>
                </a:cubicBezTo>
                <a:lnTo>
                  <a:pt x="699984" y="1073727"/>
                </a:lnTo>
                <a:cubicBezTo>
                  <a:pt x="828705" y="1018560"/>
                  <a:pt x="643746" y="1094783"/>
                  <a:pt x="831602" y="1032163"/>
                </a:cubicBezTo>
                <a:cubicBezTo>
                  <a:pt x="852384" y="1025236"/>
                  <a:pt x="875163" y="1022651"/>
                  <a:pt x="893947" y="1011381"/>
                </a:cubicBezTo>
                <a:cubicBezTo>
                  <a:pt x="905493" y="1004454"/>
                  <a:pt x="916208" y="995904"/>
                  <a:pt x="928584" y="990600"/>
                </a:cubicBezTo>
                <a:cubicBezTo>
                  <a:pt x="948719" y="981971"/>
                  <a:pt x="970147" y="976745"/>
                  <a:pt x="990929" y="969818"/>
                </a:cubicBezTo>
                <a:cubicBezTo>
                  <a:pt x="997856" y="967509"/>
                  <a:pt x="1005635" y="966940"/>
                  <a:pt x="1011711" y="962890"/>
                </a:cubicBezTo>
                <a:cubicBezTo>
                  <a:pt x="1042290" y="942505"/>
                  <a:pt x="1024329" y="950669"/>
                  <a:pt x="1067129" y="942109"/>
                </a:cubicBezTo>
                <a:cubicBezTo>
                  <a:pt x="1074056" y="935182"/>
                  <a:pt x="1080385" y="927599"/>
                  <a:pt x="1087911" y="921327"/>
                </a:cubicBezTo>
                <a:cubicBezTo>
                  <a:pt x="1094307" y="915997"/>
                  <a:pt x="1101918" y="912311"/>
                  <a:pt x="1108693" y="907472"/>
                </a:cubicBezTo>
                <a:cubicBezTo>
                  <a:pt x="1118088" y="900761"/>
                  <a:pt x="1127166" y="893617"/>
                  <a:pt x="1136402" y="886690"/>
                </a:cubicBezTo>
                <a:cubicBezTo>
                  <a:pt x="1141020" y="870527"/>
                  <a:pt x="1146735" y="854637"/>
                  <a:pt x="1150257" y="838200"/>
                </a:cubicBezTo>
                <a:cubicBezTo>
                  <a:pt x="1161874" y="783988"/>
                  <a:pt x="1149155" y="788311"/>
                  <a:pt x="1177966" y="734290"/>
                </a:cubicBezTo>
                <a:cubicBezTo>
                  <a:pt x="1187313" y="716764"/>
                  <a:pt x="1203719" y="703566"/>
                  <a:pt x="1212602" y="685800"/>
                </a:cubicBezTo>
                <a:cubicBezTo>
                  <a:pt x="1237320" y="636365"/>
                  <a:pt x="1223498" y="615672"/>
                  <a:pt x="1261093" y="588818"/>
                </a:cubicBezTo>
                <a:cubicBezTo>
                  <a:pt x="1269496" y="582816"/>
                  <a:pt x="1279566" y="579581"/>
                  <a:pt x="1288802" y="574963"/>
                </a:cubicBezTo>
                <a:cubicBezTo>
                  <a:pt x="1291111" y="565727"/>
                  <a:pt x="1298345" y="556408"/>
                  <a:pt x="1295729" y="547254"/>
                </a:cubicBezTo>
                <a:cubicBezTo>
                  <a:pt x="1293038" y="537834"/>
                  <a:pt x="1281219" y="533998"/>
                  <a:pt x="1274947" y="526472"/>
                </a:cubicBezTo>
                <a:cubicBezTo>
                  <a:pt x="1269617" y="520076"/>
                  <a:pt x="1265711" y="512617"/>
                  <a:pt x="1261093" y="505690"/>
                </a:cubicBezTo>
                <a:cubicBezTo>
                  <a:pt x="1256475" y="468745"/>
                  <a:pt x="1252503" y="431713"/>
                  <a:pt x="1247238" y="394854"/>
                </a:cubicBezTo>
                <a:cubicBezTo>
                  <a:pt x="1244929" y="378690"/>
                  <a:pt x="1242050" y="362598"/>
                  <a:pt x="1240311" y="346363"/>
                </a:cubicBezTo>
                <a:cubicBezTo>
                  <a:pt x="1230818" y="257757"/>
                  <a:pt x="1237243" y="235178"/>
                  <a:pt x="1219529" y="173181"/>
                </a:cubicBezTo>
                <a:cubicBezTo>
                  <a:pt x="1217523" y="166160"/>
                  <a:pt x="1215867" y="158931"/>
                  <a:pt x="1212602" y="152400"/>
                </a:cubicBezTo>
                <a:cubicBezTo>
                  <a:pt x="1208879" y="144953"/>
                  <a:pt x="1203365" y="138545"/>
                  <a:pt x="1198747" y="131618"/>
                </a:cubicBezTo>
                <a:cubicBezTo>
                  <a:pt x="1184332" y="73954"/>
                  <a:pt x="1201884" y="130962"/>
                  <a:pt x="1177966" y="83127"/>
                </a:cubicBezTo>
                <a:cubicBezTo>
                  <a:pt x="1174700" y="76596"/>
                  <a:pt x="1175088" y="68421"/>
                  <a:pt x="1171038" y="62345"/>
                </a:cubicBezTo>
                <a:cubicBezTo>
                  <a:pt x="1165604" y="54194"/>
                  <a:pt x="1156528" y="49089"/>
                  <a:pt x="1150257" y="41563"/>
                </a:cubicBezTo>
                <a:cubicBezTo>
                  <a:pt x="1144927" y="35167"/>
                  <a:pt x="1143462" y="25194"/>
                  <a:pt x="1136402" y="20781"/>
                </a:cubicBezTo>
                <a:cubicBezTo>
                  <a:pt x="1124018" y="13041"/>
                  <a:pt x="1108693" y="11545"/>
                  <a:pt x="1094838" y="6927"/>
                </a:cubicBezTo>
                <a:lnTo>
                  <a:pt x="1074057" y="0"/>
                </a:lnTo>
                <a:cubicBezTo>
                  <a:pt x="1055584" y="2309"/>
                  <a:pt x="1036842" y="3026"/>
                  <a:pt x="1018638" y="6927"/>
                </a:cubicBezTo>
                <a:cubicBezTo>
                  <a:pt x="1004358" y="9987"/>
                  <a:pt x="1044038" y="21936"/>
                  <a:pt x="963220" y="2770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2723" y="1752602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400" dirty="0">
                <a:solidFill>
                  <a:prstClr val="black"/>
                </a:solidFill>
              </a:rPr>
              <a:t>……….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71600" y="2064327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3581400" y="2043544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6781800" y="2036616"/>
            <a:ext cx="762000" cy="69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5578" y="2492514"/>
            <a:ext cx="771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</a:rPr>
              <a:t>initial</a:t>
            </a:r>
          </a:p>
          <a:p>
            <a:pPr algn="ctr" defTabSz="457200"/>
            <a:r>
              <a:rPr lang="en-US" sz="2000" dirty="0">
                <a:solidFill>
                  <a:prstClr val="black"/>
                </a:solidFill>
              </a:rPr>
              <a:t>state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80448" y="2492514"/>
            <a:ext cx="739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</a:rPr>
              <a:t>final</a:t>
            </a:r>
          </a:p>
          <a:p>
            <a:pPr algn="ctr" defTabSz="457200"/>
            <a:r>
              <a:rPr lang="en-US" sz="2000" dirty="0">
                <a:solidFill>
                  <a:prstClr val="black"/>
                </a:solidFill>
              </a:rPr>
              <a:t>state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2671" y="1664217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</a:rPr>
              <a:t>state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17467" y="2029691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</a:rPr>
              <a:t>update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50401" y="4061667"/>
            <a:ext cx="153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</a:rPr>
              <a:t>Program </a:t>
            </a:r>
          </a:p>
          <a:p>
            <a:pPr defTabSz="457200"/>
            <a:r>
              <a:rPr lang="en-US" sz="2400" dirty="0">
                <a:solidFill>
                  <a:srgbClr val="0070C0"/>
                </a:solidFill>
              </a:rPr>
              <a:t>Execution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2967266" y="4053755"/>
            <a:ext cx="6324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</a:rPr>
              <a:t>State update: </a:t>
            </a:r>
            <a:r>
              <a:rPr lang="en-US" sz="2400" dirty="0">
                <a:solidFill>
                  <a:srgbClr val="FF0000"/>
                </a:solidFill>
              </a:rPr>
              <a:t>assignment statement</a:t>
            </a:r>
            <a:endParaRPr lang="en-US" sz="2000" dirty="0">
              <a:solidFill>
                <a:srgbClr val="FF0000"/>
              </a:solidFill>
            </a:endParaRPr>
          </a:p>
          <a:p>
            <a:pPr defTabSz="457200"/>
            <a:r>
              <a:rPr lang="en-US" sz="2000" dirty="0">
                <a:solidFill>
                  <a:prstClr val="black"/>
                </a:solidFill>
              </a:rPr>
              <a:t>(local view)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007836" y="5012166"/>
            <a:ext cx="6070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</a:rPr>
              <a:t>Schedule: </a:t>
            </a:r>
            <a:r>
              <a:rPr lang="en-US" sz="2400" dirty="0">
                <a:solidFill>
                  <a:srgbClr val="FF0000"/>
                </a:solidFill>
              </a:rPr>
              <a:t>control-flow constructs</a:t>
            </a:r>
          </a:p>
          <a:p>
            <a:pPr defTabSz="457200"/>
            <a:r>
              <a:rPr lang="en-US" sz="2000" dirty="0">
                <a:solidFill>
                  <a:prstClr val="black"/>
                </a:solidFill>
              </a:rPr>
              <a:t>(global view)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36379" y="2132358"/>
            <a:ext cx="266777" cy="281041"/>
            <a:chOff x="4362411" y="3167126"/>
            <a:chExt cx="266777" cy="281041"/>
          </a:xfrm>
        </p:grpSpPr>
        <p:sp>
          <p:nvSpPr>
            <p:cNvPr id="35" name="Freeform 34"/>
            <p:cNvSpPr/>
            <p:nvPr/>
          </p:nvSpPr>
          <p:spPr>
            <a:xfrm>
              <a:off x="4362411" y="3167126"/>
              <a:ext cx="266777" cy="281041"/>
            </a:xfrm>
            <a:custGeom>
              <a:avLst/>
              <a:gdLst>
                <a:gd name="connsiteX0" fmla="*/ 239068 w 449970"/>
                <a:gd name="connsiteY0" fmla="*/ 10877 h 357253"/>
                <a:gd name="connsiteX1" fmla="*/ 31250 w 449970"/>
                <a:gd name="connsiteY1" fmla="*/ 73223 h 357253"/>
                <a:gd name="connsiteX2" fmla="*/ 45104 w 449970"/>
                <a:gd name="connsiteY2" fmla="*/ 350314 h 357253"/>
                <a:gd name="connsiteX3" fmla="*/ 446886 w 449970"/>
                <a:gd name="connsiteY3" fmla="*/ 253332 h 357253"/>
                <a:gd name="connsiteX4" fmla="*/ 239068 w 449970"/>
                <a:gd name="connsiteY4" fmla="*/ 10877 h 3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970" h="357253">
                  <a:moveTo>
                    <a:pt x="239068" y="10877"/>
                  </a:moveTo>
                  <a:cubicBezTo>
                    <a:pt x="169795" y="-19141"/>
                    <a:pt x="63577" y="16650"/>
                    <a:pt x="31250" y="73223"/>
                  </a:cubicBezTo>
                  <a:cubicBezTo>
                    <a:pt x="-1077" y="129796"/>
                    <a:pt x="-24169" y="320296"/>
                    <a:pt x="45104" y="350314"/>
                  </a:cubicBezTo>
                  <a:cubicBezTo>
                    <a:pt x="114377" y="380332"/>
                    <a:pt x="419177" y="306441"/>
                    <a:pt x="446886" y="253332"/>
                  </a:cubicBezTo>
                  <a:cubicBezTo>
                    <a:pt x="474595" y="200223"/>
                    <a:pt x="308341" y="40895"/>
                    <a:pt x="239068" y="10877"/>
                  </a:cubicBezTo>
                  <a:close/>
                </a:path>
              </a:pathLst>
            </a:custGeom>
            <a:ln w="12700">
              <a:solidFill>
                <a:srgbClr val="50A8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419600" y="3269547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72" name="Freeform 171"/>
          <p:cNvSpPr/>
          <p:nvPr/>
        </p:nvSpPr>
        <p:spPr>
          <a:xfrm>
            <a:off x="2819402" y="1685589"/>
            <a:ext cx="379267" cy="134025"/>
          </a:xfrm>
          <a:custGeom>
            <a:avLst/>
            <a:gdLst>
              <a:gd name="connsiteX0" fmla="*/ 239068 w 449970"/>
              <a:gd name="connsiteY0" fmla="*/ 10877 h 357253"/>
              <a:gd name="connsiteX1" fmla="*/ 31250 w 449970"/>
              <a:gd name="connsiteY1" fmla="*/ 73223 h 357253"/>
              <a:gd name="connsiteX2" fmla="*/ 45104 w 449970"/>
              <a:gd name="connsiteY2" fmla="*/ 350314 h 357253"/>
              <a:gd name="connsiteX3" fmla="*/ 446886 w 449970"/>
              <a:gd name="connsiteY3" fmla="*/ 253332 h 357253"/>
              <a:gd name="connsiteX4" fmla="*/ 239068 w 449970"/>
              <a:gd name="connsiteY4" fmla="*/ 10877 h 35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970" h="357253">
                <a:moveTo>
                  <a:pt x="239068" y="10877"/>
                </a:moveTo>
                <a:cubicBezTo>
                  <a:pt x="169795" y="-19141"/>
                  <a:pt x="63577" y="16650"/>
                  <a:pt x="31250" y="73223"/>
                </a:cubicBezTo>
                <a:cubicBezTo>
                  <a:pt x="-1077" y="129796"/>
                  <a:pt x="-24169" y="320296"/>
                  <a:pt x="45104" y="350314"/>
                </a:cubicBezTo>
                <a:cubicBezTo>
                  <a:pt x="114377" y="380332"/>
                  <a:pt x="419177" y="306441"/>
                  <a:pt x="446886" y="253332"/>
                </a:cubicBezTo>
                <a:cubicBezTo>
                  <a:pt x="474595" y="200223"/>
                  <a:pt x="308341" y="40895"/>
                  <a:pt x="239068" y="10877"/>
                </a:cubicBezTo>
                <a:close/>
              </a:path>
            </a:pathLst>
          </a:custGeom>
          <a:ln w="12700">
            <a:solidFill>
              <a:srgbClr val="50A8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895785" y="1732511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73419" y="6243935"/>
            <a:ext cx="5370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400" dirty="0">
                <a:solidFill>
                  <a:prstClr val="black"/>
                </a:solidFill>
              </a:rPr>
              <a:t>von Neumann bottleneck [Backus 79]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145F8-A378-4F37-AE8F-6AEF48379177}"/>
              </a:ext>
            </a:extLst>
          </p:cNvPr>
          <p:cNvSpPr txBox="1"/>
          <p:nvPr/>
        </p:nvSpPr>
        <p:spPr>
          <a:xfrm>
            <a:off x="2970783" y="3312537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</a:rPr>
              <a:t>Program counter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D838BB-0AEF-4DFF-8A02-14FD62E99823}"/>
              </a:ext>
            </a:extLst>
          </p:cNvPr>
          <p:cNvCxnSpPr>
            <a:stCxn id="147" idx="3"/>
          </p:cNvCxnSpPr>
          <p:nvPr/>
        </p:nvCxnSpPr>
        <p:spPr bwMode="auto">
          <a:xfrm flipV="1">
            <a:off x="1988001" y="3555895"/>
            <a:ext cx="831401" cy="9212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707985-B736-495F-BF33-7E378576617D}"/>
              </a:ext>
            </a:extLst>
          </p:cNvPr>
          <p:cNvCxnSpPr>
            <a:stCxn id="147" idx="3"/>
          </p:cNvCxnSpPr>
          <p:nvPr/>
        </p:nvCxnSpPr>
        <p:spPr bwMode="auto">
          <a:xfrm flipV="1">
            <a:off x="1988001" y="4428200"/>
            <a:ext cx="831401" cy="489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9B6347-2FDB-415C-9084-CDE50548CDD5}"/>
              </a:ext>
            </a:extLst>
          </p:cNvPr>
          <p:cNvCxnSpPr>
            <a:stCxn id="147" idx="3"/>
          </p:cNvCxnSpPr>
          <p:nvPr/>
        </p:nvCxnSpPr>
        <p:spPr bwMode="auto">
          <a:xfrm>
            <a:off x="1988001" y="4477166"/>
            <a:ext cx="907784" cy="8575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BBEBB2E-284B-4FF0-90BE-B46F006C8607}"/>
              </a:ext>
            </a:extLst>
          </p:cNvPr>
          <p:cNvSpPr txBox="1"/>
          <p:nvPr/>
        </p:nvSpPr>
        <p:spPr>
          <a:xfrm rot="18840102">
            <a:off x="1932918" y="363311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where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AFB4A1-E59D-4B1E-BA4E-E0EE740218A5}"/>
              </a:ext>
            </a:extLst>
          </p:cNvPr>
          <p:cNvSpPr txBox="1"/>
          <p:nvPr/>
        </p:nvSpPr>
        <p:spPr>
          <a:xfrm>
            <a:off x="2178610" y="412597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what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71C9BB-368C-42DD-A300-835813E330F2}"/>
              </a:ext>
            </a:extLst>
          </p:cNvPr>
          <p:cNvSpPr txBox="1"/>
          <p:nvPr/>
        </p:nvSpPr>
        <p:spPr>
          <a:xfrm rot="2848221">
            <a:off x="2217857" y="468400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when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6462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372" y="1378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u="sng" dirty="0">
                <a:solidFill>
                  <a:srgbClr val="FF0000"/>
                </a:solidFill>
              </a:rPr>
              <a:t>Data-centric programming model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50401" y="4061667"/>
            <a:ext cx="153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</a:rPr>
              <a:t>Program </a:t>
            </a:r>
          </a:p>
          <a:p>
            <a:pPr defTabSz="457200"/>
            <a:r>
              <a:rPr lang="en-US" sz="2400" dirty="0">
                <a:solidFill>
                  <a:srgbClr val="0070C0"/>
                </a:solidFill>
              </a:rPr>
              <a:t>Execution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2967266" y="4053755"/>
            <a:ext cx="6324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</a:rPr>
              <a:t>State update: operator</a:t>
            </a:r>
            <a:endParaRPr lang="en-US" sz="2000" dirty="0">
              <a:solidFill>
                <a:srgbClr val="0070C0"/>
              </a:solidFill>
            </a:endParaRPr>
          </a:p>
          <a:p>
            <a:pPr defTabSz="457200"/>
            <a:r>
              <a:rPr lang="en-US" sz="2000" dirty="0">
                <a:solidFill>
                  <a:prstClr val="black"/>
                </a:solidFill>
              </a:rPr>
              <a:t>(local view)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007836" y="5012166"/>
            <a:ext cx="6070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</a:rPr>
              <a:t>Schedule: ordering between active nodes</a:t>
            </a:r>
          </a:p>
          <a:p>
            <a:pPr defTabSz="457200"/>
            <a:r>
              <a:rPr lang="en-US" sz="2000" dirty="0">
                <a:solidFill>
                  <a:prstClr val="black"/>
                </a:solidFill>
              </a:rPr>
              <a:t>(global view)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145F8-A378-4F37-AE8F-6AEF48379177}"/>
              </a:ext>
            </a:extLst>
          </p:cNvPr>
          <p:cNvSpPr txBox="1"/>
          <p:nvPr/>
        </p:nvSpPr>
        <p:spPr>
          <a:xfrm>
            <a:off x="2970783" y="3312537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</a:rPr>
              <a:t>Active nodes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B9CB49-30BC-44CB-84C0-08248E4E065A}"/>
              </a:ext>
            </a:extLst>
          </p:cNvPr>
          <p:cNvCxnSpPr/>
          <p:nvPr/>
        </p:nvCxnSpPr>
        <p:spPr bwMode="auto">
          <a:xfrm flipV="1">
            <a:off x="1988001" y="3555895"/>
            <a:ext cx="831401" cy="9212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CCC0DE-648C-4A45-A02B-0824AD900B1A}"/>
              </a:ext>
            </a:extLst>
          </p:cNvPr>
          <p:cNvCxnSpPr/>
          <p:nvPr/>
        </p:nvCxnSpPr>
        <p:spPr bwMode="auto">
          <a:xfrm flipV="1">
            <a:off x="1988001" y="4428200"/>
            <a:ext cx="831401" cy="489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19E38F-476F-4B3A-BB78-A7FC89EC0F86}"/>
              </a:ext>
            </a:extLst>
          </p:cNvPr>
          <p:cNvCxnSpPr/>
          <p:nvPr/>
        </p:nvCxnSpPr>
        <p:spPr bwMode="auto">
          <a:xfrm>
            <a:off x="1988001" y="4477166"/>
            <a:ext cx="907784" cy="8575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803DB2E-80BE-4B63-927C-769BF2DE108A}"/>
              </a:ext>
            </a:extLst>
          </p:cNvPr>
          <p:cNvSpPr txBox="1"/>
          <p:nvPr/>
        </p:nvSpPr>
        <p:spPr>
          <a:xfrm rot="18840102">
            <a:off x="1932918" y="363311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where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A99F60-272C-4044-8A74-B31EFEA9CD84}"/>
              </a:ext>
            </a:extLst>
          </p:cNvPr>
          <p:cNvSpPr txBox="1"/>
          <p:nvPr/>
        </p:nvSpPr>
        <p:spPr>
          <a:xfrm>
            <a:off x="2178610" y="412597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what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233413-28EC-4242-84D1-3ADE156D9FD3}"/>
              </a:ext>
            </a:extLst>
          </p:cNvPr>
          <p:cNvSpPr txBox="1"/>
          <p:nvPr/>
        </p:nvSpPr>
        <p:spPr>
          <a:xfrm rot="2848221">
            <a:off x="2217857" y="468400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when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2AB662-752C-4310-B17E-7726C9E18D85}"/>
              </a:ext>
            </a:extLst>
          </p:cNvPr>
          <p:cNvGrpSpPr/>
          <p:nvPr/>
        </p:nvGrpSpPr>
        <p:grpSpPr>
          <a:xfrm>
            <a:off x="345309" y="1322683"/>
            <a:ext cx="1747784" cy="1420517"/>
            <a:chOff x="345309" y="1322683"/>
            <a:chExt cx="1747784" cy="1420517"/>
          </a:xfrm>
        </p:grpSpPr>
        <p:sp>
          <p:nvSpPr>
            <p:cNvPr id="44" name="Freeform 75">
              <a:extLst>
                <a:ext uri="{FF2B5EF4-FFF2-40B4-BE49-F238E27FC236}">
                  <a16:creationId xmlns:a16="http://schemas.microsoft.com/office/drawing/2014/main" id="{2AE93385-4013-4795-8FE0-DED6CDC16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09" y="1561848"/>
              <a:ext cx="803836" cy="608576"/>
            </a:xfrm>
            <a:custGeom>
              <a:avLst/>
              <a:gdLst>
                <a:gd name="T0" fmla="*/ 2147483647 w 1685"/>
                <a:gd name="T1" fmla="*/ 2147483647 h 1120"/>
                <a:gd name="T2" fmla="*/ 2147483647 w 1685"/>
                <a:gd name="T3" fmla="*/ 2147483647 h 1120"/>
                <a:gd name="T4" fmla="*/ 2147483647 w 1685"/>
                <a:gd name="T5" fmla="*/ 2147483647 h 1120"/>
                <a:gd name="T6" fmla="*/ 2147483647 w 1685"/>
                <a:gd name="T7" fmla="*/ 2147483647 h 1120"/>
                <a:gd name="T8" fmla="*/ 2147483647 w 1685"/>
                <a:gd name="T9" fmla="*/ 2147483647 h 1120"/>
                <a:gd name="T10" fmla="*/ 2147483647 w 1685"/>
                <a:gd name="T11" fmla="*/ 2147483647 h 1120"/>
                <a:gd name="T12" fmla="*/ 2147483647 w 1685"/>
                <a:gd name="T13" fmla="*/ 2147483647 h 1120"/>
                <a:gd name="T14" fmla="*/ 2147483647 w 1685"/>
                <a:gd name="T15" fmla="*/ 2147483647 h 1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5"/>
                <a:gd name="T25" fmla="*/ 0 h 1120"/>
                <a:gd name="T26" fmla="*/ 1685 w 1685"/>
                <a:gd name="T27" fmla="*/ 1120 h 1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5" h="1120">
                  <a:moveTo>
                    <a:pt x="12" y="376"/>
                  </a:moveTo>
                  <a:cubicBezTo>
                    <a:pt x="24" y="215"/>
                    <a:pt x="128" y="100"/>
                    <a:pt x="316" y="50"/>
                  </a:cubicBezTo>
                  <a:cubicBezTo>
                    <a:pt x="504" y="0"/>
                    <a:pt x="936" y="65"/>
                    <a:pt x="1143" y="77"/>
                  </a:cubicBezTo>
                  <a:cubicBezTo>
                    <a:pt x="1350" y="89"/>
                    <a:pt x="1477" y="50"/>
                    <a:pt x="1557" y="125"/>
                  </a:cubicBezTo>
                  <a:cubicBezTo>
                    <a:pt x="1637" y="200"/>
                    <a:pt x="1641" y="383"/>
                    <a:pt x="1624" y="525"/>
                  </a:cubicBezTo>
                  <a:cubicBezTo>
                    <a:pt x="1607" y="667"/>
                    <a:pt x="1685" y="897"/>
                    <a:pt x="1455" y="979"/>
                  </a:cubicBezTo>
                  <a:cubicBezTo>
                    <a:pt x="1225" y="1061"/>
                    <a:pt x="483" y="1120"/>
                    <a:pt x="242" y="1019"/>
                  </a:cubicBezTo>
                  <a:cubicBezTo>
                    <a:pt x="1" y="918"/>
                    <a:pt x="0" y="537"/>
                    <a:pt x="12" y="376"/>
                  </a:cubicBezTo>
                  <a:close/>
                </a:path>
              </a:pathLst>
            </a:custGeom>
            <a:solidFill>
              <a:srgbClr val="00FFFF">
                <a:alpha val="71000"/>
              </a:srgbClr>
            </a:solidFill>
            <a:ln w="63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2">
              <a:extLst>
                <a:ext uri="{FF2B5EF4-FFF2-40B4-BE49-F238E27FC236}">
                  <a16:creationId xmlns:a16="http://schemas.microsoft.com/office/drawing/2014/main" id="{D99E8D4D-D79E-4D4E-A5FC-E37D1CE36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76" y="1650202"/>
              <a:ext cx="72945" cy="7997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3">
              <a:extLst>
                <a:ext uri="{FF2B5EF4-FFF2-40B4-BE49-F238E27FC236}">
                  <a16:creationId xmlns:a16="http://schemas.microsoft.com/office/drawing/2014/main" id="{1A94469C-006A-427C-AB16-FCAFF713C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43" y="1960963"/>
              <a:ext cx="72945" cy="7921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4">
              <a:extLst>
                <a:ext uri="{FF2B5EF4-FFF2-40B4-BE49-F238E27FC236}">
                  <a16:creationId xmlns:a16="http://schemas.microsoft.com/office/drawing/2014/main" id="{4D22C3CE-ACC5-4943-83E9-B678ECC22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700" y="1944207"/>
              <a:ext cx="73667" cy="7921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5">
              <a:extLst>
                <a:ext uri="{FF2B5EF4-FFF2-40B4-BE49-F238E27FC236}">
                  <a16:creationId xmlns:a16="http://schemas.microsoft.com/office/drawing/2014/main" id="{9E4F9C27-CBE8-4308-A190-DF03CDBA0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645" y="2130054"/>
              <a:ext cx="72944" cy="7997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">
              <a:extLst>
                <a:ext uri="{FF2B5EF4-FFF2-40B4-BE49-F238E27FC236}">
                  <a16:creationId xmlns:a16="http://schemas.microsoft.com/office/drawing/2014/main" id="{AFAA9D76-4DB0-4939-8FE8-A6DB81BA9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810" y="2229072"/>
              <a:ext cx="72945" cy="7997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7">
              <a:extLst>
                <a:ext uri="{FF2B5EF4-FFF2-40B4-BE49-F238E27FC236}">
                  <a16:creationId xmlns:a16="http://schemas.microsoft.com/office/drawing/2014/main" id="{C438FC34-BF05-44A4-A391-808698C8B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922" y="2364649"/>
              <a:ext cx="72945" cy="7997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8">
              <a:extLst>
                <a:ext uri="{FF2B5EF4-FFF2-40B4-BE49-F238E27FC236}">
                  <a16:creationId xmlns:a16="http://schemas.microsoft.com/office/drawing/2014/main" id="{FC0C3C96-EE14-4640-92FC-B54ADEDB3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588" y="2595436"/>
              <a:ext cx="73667" cy="7921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9">
              <a:extLst>
                <a:ext uri="{FF2B5EF4-FFF2-40B4-BE49-F238E27FC236}">
                  <a16:creationId xmlns:a16="http://schemas.microsoft.com/office/drawing/2014/main" id="{CED4B460-E123-473C-A934-7F5AC566E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424" y="2658654"/>
              <a:ext cx="72944" cy="7997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10">
              <a:extLst>
                <a:ext uri="{FF2B5EF4-FFF2-40B4-BE49-F238E27FC236}">
                  <a16:creationId xmlns:a16="http://schemas.microsoft.com/office/drawing/2014/main" id="{E6FD22B3-6A00-47DD-A003-EF5EB5517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922" y="2663224"/>
              <a:ext cx="72945" cy="7997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11">
              <a:extLst>
                <a:ext uri="{FF2B5EF4-FFF2-40B4-BE49-F238E27FC236}">
                  <a16:creationId xmlns:a16="http://schemas.microsoft.com/office/drawing/2014/main" id="{8D825591-D321-486B-B5A0-E11AB8E71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034" y="1772069"/>
              <a:ext cx="72945" cy="7997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12">
              <a:extLst>
                <a:ext uri="{FF2B5EF4-FFF2-40B4-BE49-F238E27FC236}">
                  <a16:creationId xmlns:a16="http://schemas.microsoft.com/office/drawing/2014/main" id="{9BE83065-E7E3-42B5-B25F-CC38FCFF3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868" y="2059981"/>
              <a:ext cx="71500" cy="7997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13">
              <a:extLst>
                <a:ext uri="{FF2B5EF4-FFF2-40B4-BE49-F238E27FC236}">
                  <a16:creationId xmlns:a16="http://schemas.microsoft.com/office/drawing/2014/main" id="{1593F7DE-006C-437D-8A61-73175597F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02" y="2539834"/>
              <a:ext cx="73667" cy="7921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BDF28115-90C8-4E89-8729-EE02D6E1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54" y="1384379"/>
              <a:ext cx="72944" cy="7997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15">
              <a:extLst>
                <a:ext uri="{FF2B5EF4-FFF2-40B4-BE49-F238E27FC236}">
                  <a16:creationId xmlns:a16="http://schemas.microsoft.com/office/drawing/2014/main" id="{9B72C681-2BB9-49E3-A902-65C82B8EE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756" y="1323445"/>
              <a:ext cx="73667" cy="7997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16">
              <a:extLst>
                <a:ext uri="{FF2B5EF4-FFF2-40B4-BE49-F238E27FC236}">
                  <a16:creationId xmlns:a16="http://schemas.microsoft.com/office/drawing/2014/main" id="{81CED488-A399-4A44-9FBF-DDB1629E4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533" y="1663150"/>
              <a:ext cx="72944" cy="7921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17">
              <a:extLst>
                <a:ext uri="{FF2B5EF4-FFF2-40B4-BE49-F238E27FC236}">
                  <a16:creationId xmlns:a16="http://schemas.microsoft.com/office/drawing/2014/main" id="{665D5AF1-CC16-4DAC-8170-D6B0B9EAE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701" y="1398089"/>
              <a:ext cx="72222" cy="7921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18">
              <a:extLst>
                <a:ext uri="{FF2B5EF4-FFF2-40B4-BE49-F238E27FC236}">
                  <a16:creationId xmlns:a16="http://schemas.microsoft.com/office/drawing/2014/main" id="{14808945-EF9A-42C7-A7A8-E565D19F9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035" y="1672290"/>
              <a:ext cx="72222" cy="7921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19">
              <a:extLst>
                <a:ext uri="{FF2B5EF4-FFF2-40B4-BE49-F238E27FC236}">
                  <a16:creationId xmlns:a16="http://schemas.microsoft.com/office/drawing/2014/main" id="{DD430C04-2D14-409B-A797-2A74AAA70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536" y="1574796"/>
              <a:ext cx="72222" cy="7921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20">
              <a:extLst>
                <a:ext uri="{FF2B5EF4-FFF2-40B4-BE49-F238E27FC236}">
                  <a16:creationId xmlns:a16="http://schemas.microsoft.com/office/drawing/2014/main" id="{0A6C46A1-6CE9-4FC9-880D-815B9C687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591" y="2336468"/>
              <a:ext cx="72945" cy="7997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21">
              <a:extLst>
                <a:ext uri="{FF2B5EF4-FFF2-40B4-BE49-F238E27FC236}">
                  <a16:creationId xmlns:a16="http://schemas.microsoft.com/office/drawing/2014/main" id="{46F942EC-CAE5-4329-B7E9-CD120ADCE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313" y="1890128"/>
              <a:ext cx="72222" cy="7921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22">
              <a:extLst>
                <a:ext uri="{FF2B5EF4-FFF2-40B4-BE49-F238E27FC236}">
                  <a16:creationId xmlns:a16="http://schemas.microsoft.com/office/drawing/2014/main" id="{9599840F-55AC-4D0F-B452-B10BF3691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425" y="1784256"/>
              <a:ext cx="72222" cy="7997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23">
              <a:extLst>
                <a:ext uri="{FF2B5EF4-FFF2-40B4-BE49-F238E27FC236}">
                  <a16:creationId xmlns:a16="http://schemas.microsoft.com/office/drawing/2014/main" id="{F5DDC929-19BB-4F2A-895C-331B03B4E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425" y="2117106"/>
              <a:ext cx="72944" cy="7921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24">
              <a:extLst>
                <a:ext uri="{FF2B5EF4-FFF2-40B4-BE49-F238E27FC236}">
                  <a16:creationId xmlns:a16="http://schemas.microsoft.com/office/drawing/2014/main" id="{D939AF94-22B6-4A4B-9E14-6C2374C7A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14" y="2406541"/>
              <a:ext cx="72944" cy="7997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25">
              <a:extLst>
                <a:ext uri="{FF2B5EF4-FFF2-40B4-BE49-F238E27FC236}">
                  <a16:creationId xmlns:a16="http://schemas.microsoft.com/office/drawing/2014/main" id="{672ABAA0-6687-4B83-B3CF-FF5B1CEC3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148" y="1966295"/>
              <a:ext cx="72945" cy="7997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Line 26">
              <a:extLst>
                <a:ext uri="{FF2B5EF4-FFF2-40B4-BE49-F238E27FC236}">
                  <a16:creationId xmlns:a16="http://schemas.microsoft.com/office/drawing/2014/main" id="{26F0B820-708D-4D3A-8371-C90CE8E766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754" y="1461307"/>
              <a:ext cx="57056" cy="1965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27">
              <a:extLst>
                <a:ext uri="{FF2B5EF4-FFF2-40B4-BE49-F238E27FC236}">
                  <a16:creationId xmlns:a16="http://schemas.microsoft.com/office/drawing/2014/main" id="{2F3BE440-B7FE-44D5-9CF2-8C9C969B3E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2199" y="1380570"/>
              <a:ext cx="325001" cy="411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Line 28">
              <a:extLst>
                <a:ext uri="{FF2B5EF4-FFF2-40B4-BE49-F238E27FC236}">
                  <a16:creationId xmlns:a16="http://schemas.microsoft.com/office/drawing/2014/main" id="{E1AA9CCA-744B-4432-9CA1-FA399E390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421" y="1701995"/>
              <a:ext cx="2903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Line 29">
              <a:extLst>
                <a:ext uri="{FF2B5EF4-FFF2-40B4-BE49-F238E27FC236}">
                  <a16:creationId xmlns:a16="http://schemas.microsoft.com/office/drawing/2014/main" id="{63F369E7-5BAD-4B73-8FD3-B14C966555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7033" y="1395803"/>
              <a:ext cx="94612" cy="265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Line 30">
              <a:extLst>
                <a:ext uri="{FF2B5EF4-FFF2-40B4-BE49-F238E27FC236}">
                  <a16:creationId xmlns:a16="http://schemas.microsoft.com/office/drawing/2014/main" id="{03E92373-2F70-4D93-B727-4E5FF3F87E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5976" y="1722561"/>
              <a:ext cx="21667" cy="2475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Line 31">
              <a:extLst>
                <a:ext uri="{FF2B5EF4-FFF2-40B4-BE49-F238E27FC236}">
                  <a16:creationId xmlns:a16="http://schemas.microsoft.com/office/drawing/2014/main" id="{BBD98CC6-B9DD-43BA-A709-4D3F52476B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976" y="2043224"/>
              <a:ext cx="144445" cy="1896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Line 32">
              <a:extLst>
                <a:ext uri="{FF2B5EF4-FFF2-40B4-BE49-F238E27FC236}">
                  <a16:creationId xmlns:a16="http://schemas.microsoft.com/office/drawing/2014/main" id="{95D0ADF5-0EE8-413B-99E1-33586210E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1699" y="2006664"/>
              <a:ext cx="189223" cy="2262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33">
              <a:extLst>
                <a:ext uri="{FF2B5EF4-FFF2-40B4-BE49-F238E27FC236}">
                  <a16:creationId xmlns:a16="http://schemas.microsoft.com/office/drawing/2014/main" id="{5BA15E2E-EA3E-48B0-81AA-3440956D0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365" y="1999809"/>
              <a:ext cx="3423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34">
              <a:extLst>
                <a:ext uri="{FF2B5EF4-FFF2-40B4-BE49-F238E27FC236}">
                  <a16:creationId xmlns:a16="http://schemas.microsoft.com/office/drawing/2014/main" id="{18C82246-29B8-4FE0-B226-86126DE07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9089" y="1738555"/>
              <a:ext cx="0" cy="2033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35">
              <a:extLst>
                <a:ext uri="{FF2B5EF4-FFF2-40B4-BE49-F238E27FC236}">
                  <a16:creationId xmlns:a16="http://schemas.microsoft.com/office/drawing/2014/main" id="{CB6E707A-1180-4C9E-8E2C-F4906DE7C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534" y="1395042"/>
              <a:ext cx="109056" cy="3861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36">
              <a:extLst>
                <a:ext uri="{FF2B5EF4-FFF2-40B4-BE49-F238E27FC236}">
                  <a16:creationId xmlns:a16="http://schemas.microsoft.com/office/drawing/2014/main" id="{4B3853A1-A803-4586-B2D4-CFFDD1C36F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7255" y="2306001"/>
              <a:ext cx="28167" cy="2909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37">
              <a:extLst>
                <a:ext uri="{FF2B5EF4-FFF2-40B4-BE49-F238E27FC236}">
                  <a16:creationId xmlns:a16="http://schemas.microsoft.com/office/drawing/2014/main" id="{DFF44CB2-C77C-46DA-87B0-791AF1A7E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9477" y="2414920"/>
              <a:ext cx="182001" cy="2041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38">
              <a:extLst>
                <a:ext uri="{FF2B5EF4-FFF2-40B4-BE49-F238E27FC236}">
                  <a16:creationId xmlns:a16="http://schemas.microsoft.com/office/drawing/2014/main" id="{AD863AA5-C10D-461D-A848-8B2D938ED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644" y="2284674"/>
              <a:ext cx="231834" cy="1005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39">
              <a:extLst>
                <a:ext uri="{FF2B5EF4-FFF2-40B4-BE49-F238E27FC236}">
                  <a16:creationId xmlns:a16="http://schemas.microsoft.com/office/drawing/2014/main" id="{C512B50C-E9E8-4D5E-8E67-BD4DE62D7E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9978" y="2196320"/>
              <a:ext cx="159611" cy="1751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40">
              <a:extLst>
                <a:ext uri="{FF2B5EF4-FFF2-40B4-BE49-F238E27FC236}">
                  <a16:creationId xmlns:a16="http://schemas.microsoft.com/office/drawing/2014/main" id="{6D17CED1-E716-4F35-829C-A813A1748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367" y="2011234"/>
              <a:ext cx="221723" cy="1188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41">
              <a:extLst>
                <a:ext uri="{FF2B5EF4-FFF2-40B4-BE49-F238E27FC236}">
                  <a16:creationId xmlns:a16="http://schemas.microsoft.com/office/drawing/2014/main" id="{2A19B3E8-7DEA-4568-BAEF-552FC3616A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810" y="2663224"/>
              <a:ext cx="218112" cy="28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42">
              <a:extLst>
                <a:ext uri="{FF2B5EF4-FFF2-40B4-BE49-F238E27FC236}">
                  <a16:creationId xmlns:a16="http://schemas.microsoft.com/office/drawing/2014/main" id="{3B979534-BB19-487E-B1F3-E84D4CADE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4811" y="2451480"/>
              <a:ext cx="0" cy="2033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43">
              <a:extLst>
                <a:ext uri="{FF2B5EF4-FFF2-40B4-BE49-F238E27FC236}">
                  <a16:creationId xmlns:a16="http://schemas.microsoft.com/office/drawing/2014/main" id="{3233CEE1-9132-4E5E-8B5F-D84B1C8F6F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8867" y="2596959"/>
              <a:ext cx="304779" cy="101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44">
              <a:extLst>
                <a:ext uri="{FF2B5EF4-FFF2-40B4-BE49-F238E27FC236}">
                  <a16:creationId xmlns:a16="http://schemas.microsoft.com/office/drawing/2014/main" id="{9846A47D-A51C-43D5-8A0D-F36957D75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423" y="1384379"/>
              <a:ext cx="245556" cy="335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Line 45">
              <a:extLst>
                <a:ext uri="{FF2B5EF4-FFF2-40B4-BE49-F238E27FC236}">
                  <a16:creationId xmlns:a16="http://schemas.microsoft.com/office/drawing/2014/main" id="{A3178C4C-2A60-422F-AEA2-E9859D192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3646" y="1468162"/>
              <a:ext cx="43333" cy="2117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Line 46">
              <a:extLst>
                <a:ext uri="{FF2B5EF4-FFF2-40B4-BE49-F238E27FC236}">
                  <a16:creationId xmlns:a16="http://schemas.microsoft.com/office/drawing/2014/main" id="{879EF2E6-2EC3-4905-87A8-2DA671E9A2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3645" y="1722561"/>
              <a:ext cx="144445" cy="655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47">
              <a:extLst>
                <a:ext uri="{FF2B5EF4-FFF2-40B4-BE49-F238E27FC236}">
                  <a16:creationId xmlns:a16="http://schemas.microsoft.com/office/drawing/2014/main" id="{0A894C74-FFB5-4D6E-A615-4107F9259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979" y="1446074"/>
              <a:ext cx="262167" cy="1454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48">
              <a:extLst>
                <a:ext uri="{FF2B5EF4-FFF2-40B4-BE49-F238E27FC236}">
                  <a16:creationId xmlns:a16="http://schemas.microsoft.com/office/drawing/2014/main" id="{8FE3AF65-84FF-4156-8635-9F4F6FBFA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2534" y="2117106"/>
              <a:ext cx="152389" cy="426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49">
              <a:extLst>
                <a:ext uri="{FF2B5EF4-FFF2-40B4-BE49-F238E27FC236}">
                  <a16:creationId xmlns:a16="http://schemas.microsoft.com/office/drawing/2014/main" id="{07009745-971B-4FED-896D-2FFFAD30D4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6090" y="1855091"/>
              <a:ext cx="15889" cy="2825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50">
              <a:extLst>
                <a:ext uri="{FF2B5EF4-FFF2-40B4-BE49-F238E27FC236}">
                  <a16:creationId xmlns:a16="http://schemas.microsoft.com/office/drawing/2014/main" id="{A716C55D-BE0E-42C9-BDED-18E53DE4AD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9924" y="1964010"/>
              <a:ext cx="109056" cy="1089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Line 51">
              <a:extLst>
                <a:ext uri="{FF2B5EF4-FFF2-40B4-BE49-F238E27FC236}">
                  <a16:creationId xmlns:a16="http://schemas.microsoft.com/office/drawing/2014/main" id="{E31610D4-1F44-4A37-BE76-7FB99834A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2146" y="2407303"/>
              <a:ext cx="87389" cy="1378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Line 52">
              <a:extLst>
                <a:ext uri="{FF2B5EF4-FFF2-40B4-BE49-F238E27FC236}">
                  <a16:creationId xmlns:a16="http://schemas.microsoft.com/office/drawing/2014/main" id="{B5D0DED1-45CA-42E1-B2B2-2DBCE29F2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8646" y="2589342"/>
              <a:ext cx="153834" cy="81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Line 53">
              <a:extLst>
                <a:ext uri="{FF2B5EF4-FFF2-40B4-BE49-F238E27FC236}">
                  <a16:creationId xmlns:a16="http://schemas.microsoft.com/office/drawing/2014/main" id="{DA72A4E0-08C6-4575-B3D5-F375B92DA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5479" y="2130054"/>
              <a:ext cx="50556" cy="2041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54">
              <a:extLst>
                <a:ext uri="{FF2B5EF4-FFF2-40B4-BE49-F238E27FC236}">
                  <a16:creationId xmlns:a16="http://schemas.microsoft.com/office/drawing/2014/main" id="{39F6DFA3-719B-4426-8A7D-D78AB31DE2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2869" y="2181848"/>
              <a:ext cx="166112" cy="1820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55">
              <a:extLst>
                <a:ext uri="{FF2B5EF4-FFF2-40B4-BE49-F238E27FC236}">
                  <a16:creationId xmlns:a16="http://schemas.microsoft.com/office/drawing/2014/main" id="{646BCD0E-57C8-419D-A227-2652FF30F1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0258" y="1956393"/>
              <a:ext cx="101111" cy="1607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56">
              <a:extLst>
                <a:ext uri="{FF2B5EF4-FFF2-40B4-BE49-F238E27FC236}">
                  <a16:creationId xmlns:a16="http://schemas.microsoft.com/office/drawing/2014/main" id="{20552A6C-B5D4-47FB-9196-529F3DC684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1035" y="1613641"/>
              <a:ext cx="218112" cy="807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57">
              <a:extLst>
                <a:ext uri="{FF2B5EF4-FFF2-40B4-BE49-F238E27FC236}">
                  <a16:creationId xmlns:a16="http://schemas.microsoft.com/office/drawing/2014/main" id="{1035F24C-D9B9-46D7-B37E-1290F7171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5425" y="2021897"/>
              <a:ext cx="239056" cy="1157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58">
              <a:extLst>
                <a:ext uri="{FF2B5EF4-FFF2-40B4-BE49-F238E27FC236}">
                  <a16:creationId xmlns:a16="http://schemas.microsoft.com/office/drawing/2014/main" id="{FE0CD5F5-9CA5-4F0D-99D8-3A64A3ADBC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3980" y="1839858"/>
              <a:ext cx="102556" cy="655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Line 59">
              <a:extLst>
                <a:ext uri="{FF2B5EF4-FFF2-40B4-BE49-F238E27FC236}">
                  <a16:creationId xmlns:a16="http://schemas.microsoft.com/office/drawing/2014/main" id="{B13087E7-F0C8-44DF-A286-6CDE863DB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2480" y="1650202"/>
              <a:ext cx="65723" cy="1378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60">
              <a:extLst>
                <a:ext uri="{FF2B5EF4-FFF2-40B4-BE49-F238E27FC236}">
                  <a16:creationId xmlns:a16="http://schemas.microsoft.com/office/drawing/2014/main" id="{BB4B669A-BCFF-4EA0-A528-B2E988AF5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759" y="1839858"/>
              <a:ext cx="195723" cy="1302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Line 61">
              <a:extLst>
                <a:ext uri="{FF2B5EF4-FFF2-40B4-BE49-F238E27FC236}">
                  <a16:creationId xmlns:a16="http://schemas.microsoft.com/office/drawing/2014/main" id="{38C93F6B-A516-4EFD-8314-45D2559AA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7480" y="2480423"/>
              <a:ext cx="144445" cy="1828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62">
              <a:extLst>
                <a:ext uri="{FF2B5EF4-FFF2-40B4-BE49-F238E27FC236}">
                  <a16:creationId xmlns:a16="http://schemas.microsoft.com/office/drawing/2014/main" id="{3777DBE8-440A-4216-9246-F8D413E8D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5981" y="2036369"/>
              <a:ext cx="196445" cy="378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63">
              <a:extLst>
                <a:ext uri="{FF2B5EF4-FFF2-40B4-BE49-F238E27FC236}">
                  <a16:creationId xmlns:a16="http://schemas.microsoft.com/office/drawing/2014/main" id="{ADFFFD74-727A-47EF-B292-5C7DE4966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9369" y="2393593"/>
              <a:ext cx="218834" cy="357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64">
              <a:extLst>
                <a:ext uri="{FF2B5EF4-FFF2-40B4-BE49-F238E27FC236}">
                  <a16:creationId xmlns:a16="http://schemas.microsoft.com/office/drawing/2014/main" id="{18DE0BC8-AB07-4FEC-B06C-690568094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0145" y="2203175"/>
              <a:ext cx="145889" cy="357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Line 65">
              <a:extLst>
                <a:ext uri="{FF2B5EF4-FFF2-40B4-BE49-F238E27FC236}">
                  <a16:creationId xmlns:a16="http://schemas.microsoft.com/office/drawing/2014/main" id="{9885E5C6-47CB-4931-88D2-1F3AAB752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1700" y="1795681"/>
              <a:ext cx="778558" cy="178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86">
              <a:extLst>
                <a:ext uri="{FF2B5EF4-FFF2-40B4-BE49-F238E27FC236}">
                  <a16:creationId xmlns:a16="http://schemas.microsoft.com/office/drawing/2014/main" id="{CD5EC20C-005D-41C1-866B-5A42FF03D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365" y="1650202"/>
              <a:ext cx="69334" cy="73882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87">
              <a:extLst>
                <a:ext uri="{FF2B5EF4-FFF2-40B4-BE49-F238E27FC236}">
                  <a16:creationId xmlns:a16="http://schemas.microsoft.com/office/drawing/2014/main" id="{BB118A3D-5807-4655-A6C2-1356D59BD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99" y="2600767"/>
              <a:ext cx="69334" cy="73882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88">
              <a:extLst>
                <a:ext uri="{FF2B5EF4-FFF2-40B4-BE49-F238E27FC236}">
                  <a16:creationId xmlns:a16="http://schemas.microsoft.com/office/drawing/2014/main" id="{8A5B7A7C-EDF6-4C19-81FA-3239D3580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591" y="2337229"/>
              <a:ext cx="69334" cy="73882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89">
              <a:extLst>
                <a:ext uri="{FF2B5EF4-FFF2-40B4-BE49-F238E27FC236}">
                  <a16:creationId xmlns:a16="http://schemas.microsoft.com/office/drawing/2014/main" id="{6441CB3F-3529-4A07-AF9D-E9C2C6AB0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868" y="1397327"/>
              <a:ext cx="69334" cy="73882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90">
              <a:extLst>
                <a:ext uri="{FF2B5EF4-FFF2-40B4-BE49-F238E27FC236}">
                  <a16:creationId xmlns:a16="http://schemas.microsoft.com/office/drawing/2014/main" id="{C4C37EC0-10B6-43B0-B87A-0A1763332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754" y="1960963"/>
              <a:ext cx="69334" cy="73882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89">
              <a:extLst>
                <a:ext uri="{FF2B5EF4-FFF2-40B4-BE49-F238E27FC236}">
                  <a16:creationId xmlns:a16="http://schemas.microsoft.com/office/drawing/2014/main" id="{4E9E458C-5422-45B5-802D-639C9C1F6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089" y="1322683"/>
              <a:ext cx="69334" cy="73882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1" name="Oval 2">
            <a:extLst>
              <a:ext uri="{FF2B5EF4-FFF2-40B4-BE49-F238E27FC236}">
                <a16:creationId xmlns:a16="http://schemas.microsoft.com/office/drawing/2014/main" id="{810F460F-6B95-41B4-AF7F-ACFF0456E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183" y="1574002"/>
            <a:ext cx="72945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2" name="Oval 3">
            <a:extLst>
              <a:ext uri="{FF2B5EF4-FFF2-40B4-BE49-F238E27FC236}">
                <a16:creationId xmlns:a16="http://schemas.microsoft.com/office/drawing/2014/main" id="{3D0915D8-C355-41BA-81D3-4415F1184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850" y="1884763"/>
            <a:ext cx="72945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3" name="Oval 4">
            <a:extLst>
              <a:ext uri="{FF2B5EF4-FFF2-40B4-BE49-F238E27FC236}">
                <a16:creationId xmlns:a16="http://schemas.microsoft.com/office/drawing/2014/main" id="{63AAB4E0-A9C9-475D-9E6B-D271FE705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407" y="1868007"/>
            <a:ext cx="73667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4" name="Oval 5">
            <a:extLst>
              <a:ext uri="{FF2B5EF4-FFF2-40B4-BE49-F238E27FC236}">
                <a16:creationId xmlns:a16="http://schemas.microsoft.com/office/drawing/2014/main" id="{DCA11982-6E20-44A3-AB9A-69AA19FC3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352" y="2053854"/>
            <a:ext cx="72944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Oval 6">
            <a:extLst>
              <a:ext uri="{FF2B5EF4-FFF2-40B4-BE49-F238E27FC236}">
                <a16:creationId xmlns:a16="http://schemas.microsoft.com/office/drawing/2014/main" id="{DA22A976-0FCF-416A-ADFF-521C1A98D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517" y="2152872"/>
            <a:ext cx="72945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6" name="Oval 7">
            <a:extLst>
              <a:ext uri="{FF2B5EF4-FFF2-40B4-BE49-F238E27FC236}">
                <a16:creationId xmlns:a16="http://schemas.microsoft.com/office/drawing/2014/main" id="{ED666D80-D51C-41CB-A2F1-AE0E6D572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629" y="2288449"/>
            <a:ext cx="72945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Oval 8">
            <a:extLst>
              <a:ext uri="{FF2B5EF4-FFF2-40B4-BE49-F238E27FC236}">
                <a16:creationId xmlns:a16="http://schemas.microsoft.com/office/drawing/2014/main" id="{5C066F76-A861-4882-BD17-2F9E81B70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95" y="2519236"/>
            <a:ext cx="73667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Oval 9">
            <a:extLst>
              <a:ext uri="{FF2B5EF4-FFF2-40B4-BE49-F238E27FC236}">
                <a16:creationId xmlns:a16="http://schemas.microsoft.com/office/drawing/2014/main" id="{C3E88993-8D6E-426A-B978-B25865AA3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131" y="2582454"/>
            <a:ext cx="72944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Oval 10">
            <a:extLst>
              <a:ext uri="{FF2B5EF4-FFF2-40B4-BE49-F238E27FC236}">
                <a16:creationId xmlns:a16="http://schemas.microsoft.com/office/drawing/2014/main" id="{419F5E91-CFBE-413E-A803-3696FD504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629" y="2587024"/>
            <a:ext cx="72945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0" name="Oval 11">
            <a:extLst>
              <a:ext uri="{FF2B5EF4-FFF2-40B4-BE49-F238E27FC236}">
                <a16:creationId xmlns:a16="http://schemas.microsoft.com/office/drawing/2014/main" id="{F6DD5476-2CE5-4832-A575-B1EECAC91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741" y="1695869"/>
            <a:ext cx="72945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Oval 12">
            <a:extLst>
              <a:ext uri="{FF2B5EF4-FFF2-40B4-BE49-F238E27FC236}">
                <a16:creationId xmlns:a16="http://schemas.microsoft.com/office/drawing/2014/main" id="{64623147-9A37-40B7-B0A5-85AD00504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575" y="1983781"/>
            <a:ext cx="71500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Oval 13">
            <a:extLst>
              <a:ext uri="{FF2B5EF4-FFF2-40B4-BE49-F238E27FC236}">
                <a16:creationId xmlns:a16="http://schemas.microsoft.com/office/drawing/2014/main" id="{88F2C3EF-10B1-4D4B-B3E9-0A6031D88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909" y="2463634"/>
            <a:ext cx="73667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3" name="Oval 14">
            <a:extLst>
              <a:ext uri="{FF2B5EF4-FFF2-40B4-BE49-F238E27FC236}">
                <a16:creationId xmlns:a16="http://schemas.microsoft.com/office/drawing/2014/main" id="{9A9CDB55-A17A-46CC-8CC8-CA441A30B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461" y="1308179"/>
            <a:ext cx="72944" cy="799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4" name="Oval 15">
            <a:extLst>
              <a:ext uri="{FF2B5EF4-FFF2-40B4-BE49-F238E27FC236}">
                <a16:creationId xmlns:a16="http://schemas.microsoft.com/office/drawing/2014/main" id="{ADEEC713-B888-48F3-8999-7B46021E9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463" y="1247245"/>
            <a:ext cx="73667" cy="799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5" name="Oval 16">
            <a:extLst>
              <a:ext uri="{FF2B5EF4-FFF2-40B4-BE49-F238E27FC236}">
                <a16:creationId xmlns:a16="http://schemas.microsoft.com/office/drawing/2014/main" id="{486279DC-4A89-462B-BFEF-47470A345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240" y="1586950"/>
            <a:ext cx="72944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6" name="Oval 17">
            <a:extLst>
              <a:ext uri="{FF2B5EF4-FFF2-40B4-BE49-F238E27FC236}">
                <a16:creationId xmlns:a16="http://schemas.microsoft.com/office/drawing/2014/main" id="{8B47E8BA-508B-4F94-BECE-70D3910A7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408" y="1321889"/>
            <a:ext cx="72222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7" name="Oval 18">
            <a:extLst>
              <a:ext uri="{FF2B5EF4-FFF2-40B4-BE49-F238E27FC236}">
                <a16:creationId xmlns:a16="http://schemas.microsoft.com/office/drawing/2014/main" id="{E61E85BD-A159-4534-9D4D-8BCF604C0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742" y="1596090"/>
            <a:ext cx="72222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8" name="Oval 19">
            <a:extLst>
              <a:ext uri="{FF2B5EF4-FFF2-40B4-BE49-F238E27FC236}">
                <a16:creationId xmlns:a16="http://schemas.microsoft.com/office/drawing/2014/main" id="{CF59D4D1-9E3E-4171-929D-084AD436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243" y="1498596"/>
            <a:ext cx="72222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9" name="Oval 20">
            <a:extLst>
              <a:ext uri="{FF2B5EF4-FFF2-40B4-BE49-F238E27FC236}">
                <a16:creationId xmlns:a16="http://schemas.microsoft.com/office/drawing/2014/main" id="{43705617-4174-4766-A7A1-7AD75220F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8" y="2260268"/>
            <a:ext cx="72945" cy="799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1" name="Oval 21">
            <a:extLst>
              <a:ext uri="{FF2B5EF4-FFF2-40B4-BE49-F238E27FC236}">
                <a16:creationId xmlns:a16="http://schemas.microsoft.com/office/drawing/2014/main" id="{085E6403-B03B-4064-A199-6E3D9F29C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20" y="1813928"/>
            <a:ext cx="72222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2" name="Oval 22">
            <a:extLst>
              <a:ext uri="{FF2B5EF4-FFF2-40B4-BE49-F238E27FC236}">
                <a16:creationId xmlns:a16="http://schemas.microsoft.com/office/drawing/2014/main" id="{4F5D440F-A6CC-4712-B757-D5064649B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132" y="1708056"/>
            <a:ext cx="72222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5" name="Oval 23">
            <a:extLst>
              <a:ext uri="{FF2B5EF4-FFF2-40B4-BE49-F238E27FC236}">
                <a16:creationId xmlns:a16="http://schemas.microsoft.com/office/drawing/2014/main" id="{DD22D7C8-9AD8-4181-9A15-B3350DFF4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132" y="2040906"/>
            <a:ext cx="72944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0" name="Oval 24">
            <a:extLst>
              <a:ext uri="{FF2B5EF4-FFF2-40B4-BE49-F238E27FC236}">
                <a16:creationId xmlns:a16="http://schemas.microsoft.com/office/drawing/2014/main" id="{C2E1F5A9-33D9-4F3B-9339-8355D47C7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021" y="2330341"/>
            <a:ext cx="72944" cy="799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1" name="Oval 25">
            <a:extLst>
              <a:ext uri="{FF2B5EF4-FFF2-40B4-BE49-F238E27FC236}">
                <a16:creationId xmlns:a16="http://schemas.microsoft.com/office/drawing/2014/main" id="{5B11396D-091A-439F-81A3-C1A6BBD62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855" y="1890095"/>
            <a:ext cx="72945" cy="799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2" name="Line 26">
            <a:extLst>
              <a:ext uri="{FF2B5EF4-FFF2-40B4-BE49-F238E27FC236}">
                <a16:creationId xmlns:a16="http://schemas.microsoft.com/office/drawing/2014/main" id="{98A9A040-097F-4AFD-9F95-BC983035B4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77461" y="1385107"/>
            <a:ext cx="57056" cy="1965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3" name="Line 27">
            <a:extLst>
              <a:ext uri="{FF2B5EF4-FFF2-40B4-BE49-F238E27FC236}">
                <a16:creationId xmlns:a16="http://schemas.microsoft.com/office/drawing/2014/main" id="{6B7F257E-72C7-4521-8137-D716DFA78C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5906" y="1304370"/>
            <a:ext cx="325001" cy="4113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4" name="Line 28">
            <a:extLst>
              <a:ext uri="{FF2B5EF4-FFF2-40B4-BE49-F238E27FC236}">
                <a16:creationId xmlns:a16="http://schemas.microsoft.com/office/drawing/2014/main" id="{7C269346-92D1-4A24-BC25-61D2752A6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9128" y="1625795"/>
            <a:ext cx="29033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5" name="Line 29">
            <a:extLst>
              <a:ext uri="{FF2B5EF4-FFF2-40B4-BE49-F238E27FC236}">
                <a16:creationId xmlns:a16="http://schemas.microsoft.com/office/drawing/2014/main" id="{86CDB0F0-4A55-4DFA-A4AF-8BCF448C54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0740" y="1319603"/>
            <a:ext cx="94612" cy="265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6" name="Line 30">
            <a:extLst>
              <a:ext uri="{FF2B5EF4-FFF2-40B4-BE49-F238E27FC236}">
                <a16:creationId xmlns:a16="http://schemas.microsoft.com/office/drawing/2014/main" id="{67D975D3-AA0F-4897-A17F-076BE000E4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19683" y="1646361"/>
            <a:ext cx="21667" cy="2475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7" name="Line 31">
            <a:extLst>
              <a:ext uri="{FF2B5EF4-FFF2-40B4-BE49-F238E27FC236}">
                <a16:creationId xmlns:a16="http://schemas.microsoft.com/office/drawing/2014/main" id="{8959C84A-0DA4-4EDB-8A22-5BE5DCD2E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9683" y="1967024"/>
            <a:ext cx="144445" cy="1896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8" name="Line 32">
            <a:extLst>
              <a:ext uri="{FF2B5EF4-FFF2-40B4-BE49-F238E27FC236}">
                <a16:creationId xmlns:a16="http://schemas.microsoft.com/office/drawing/2014/main" id="{503CA42A-98F5-469B-A4FB-40B232EED1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5406" y="1930464"/>
            <a:ext cx="189223" cy="2262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9" name="Line 33">
            <a:extLst>
              <a:ext uri="{FF2B5EF4-FFF2-40B4-BE49-F238E27FC236}">
                <a16:creationId xmlns:a16="http://schemas.microsoft.com/office/drawing/2014/main" id="{7064B5A2-AE10-4891-8C1D-249DF2A74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5072" y="1923609"/>
            <a:ext cx="34233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0" name="Line 34">
            <a:extLst>
              <a:ext uri="{FF2B5EF4-FFF2-40B4-BE49-F238E27FC236}">
                <a16:creationId xmlns:a16="http://schemas.microsoft.com/office/drawing/2014/main" id="{E257698B-7A44-4F68-97E7-F824E6E81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2796" y="1662355"/>
            <a:ext cx="0" cy="2033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1" name="Line 35">
            <a:extLst>
              <a:ext uri="{FF2B5EF4-FFF2-40B4-BE49-F238E27FC236}">
                <a16:creationId xmlns:a16="http://schemas.microsoft.com/office/drawing/2014/main" id="{1AA94B46-631C-4521-A676-E2766E232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4241" y="1318842"/>
            <a:ext cx="109056" cy="3861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2" name="Line 36">
            <a:extLst>
              <a:ext uri="{FF2B5EF4-FFF2-40B4-BE49-F238E27FC236}">
                <a16:creationId xmlns:a16="http://schemas.microsoft.com/office/drawing/2014/main" id="{3BEE7A0F-7C9F-464E-B937-FA05A0811B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0962" y="2229801"/>
            <a:ext cx="28167" cy="2909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3" name="Line 37">
            <a:extLst>
              <a:ext uri="{FF2B5EF4-FFF2-40B4-BE49-F238E27FC236}">
                <a16:creationId xmlns:a16="http://schemas.microsoft.com/office/drawing/2014/main" id="{E0068D50-D9E9-4E76-B552-69EE14F2DA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3184" y="2338720"/>
            <a:ext cx="182001" cy="2041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4" name="Line 38">
            <a:extLst>
              <a:ext uri="{FF2B5EF4-FFF2-40B4-BE49-F238E27FC236}">
                <a16:creationId xmlns:a16="http://schemas.microsoft.com/office/drawing/2014/main" id="{21567AAE-289C-4DBB-A992-33255EA46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3351" y="2208474"/>
            <a:ext cx="231834" cy="10054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5" name="Line 39">
            <a:extLst>
              <a:ext uri="{FF2B5EF4-FFF2-40B4-BE49-F238E27FC236}">
                <a16:creationId xmlns:a16="http://schemas.microsoft.com/office/drawing/2014/main" id="{F88BC37F-087F-4CC8-B8F3-3ABAD6ED8D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3685" y="2120120"/>
            <a:ext cx="159611" cy="1751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6" name="Line 40">
            <a:extLst>
              <a:ext uri="{FF2B5EF4-FFF2-40B4-BE49-F238E27FC236}">
                <a16:creationId xmlns:a16="http://schemas.microsoft.com/office/drawing/2014/main" id="{C0B140C5-FA79-4616-8D3C-AE825575D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8074" y="1935034"/>
            <a:ext cx="221723" cy="11882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7" name="Line 41">
            <a:extLst>
              <a:ext uri="{FF2B5EF4-FFF2-40B4-BE49-F238E27FC236}">
                <a16:creationId xmlns:a16="http://schemas.microsoft.com/office/drawing/2014/main" id="{EBE89719-87E2-4DF0-9443-79A8C1170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1517" y="2587024"/>
            <a:ext cx="218112" cy="281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8" name="Line 42">
            <a:extLst>
              <a:ext uri="{FF2B5EF4-FFF2-40B4-BE49-F238E27FC236}">
                <a16:creationId xmlns:a16="http://schemas.microsoft.com/office/drawing/2014/main" id="{5B4B01B0-5AD2-4BEE-9D4A-B1BAC0906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8518" y="2375280"/>
            <a:ext cx="0" cy="2033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9" name="Line 43">
            <a:extLst>
              <a:ext uri="{FF2B5EF4-FFF2-40B4-BE49-F238E27FC236}">
                <a16:creationId xmlns:a16="http://schemas.microsoft.com/office/drawing/2014/main" id="{FA492EE2-9B99-4F12-B2B7-53D48C8517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2574" y="2520759"/>
            <a:ext cx="304779" cy="10130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0" name="Line 44">
            <a:extLst>
              <a:ext uri="{FF2B5EF4-FFF2-40B4-BE49-F238E27FC236}">
                <a16:creationId xmlns:a16="http://schemas.microsoft.com/office/drawing/2014/main" id="{BFF802BD-DC55-4024-8DD8-4A06D73182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0130" y="1308179"/>
            <a:ext cx="245556" cy="335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1" name="Line 45">
            <a:extLst>
              <a:ext uri="{FF2B5EF4-FFF2-40B4-BE49-F238E27FC236}">
                <a16:creationId xmlns:a16="http://schemas.microsoft.com/office/drawing/2014/main" id="{1EAB2659-19CA-4B91-AE3A-4B2B28AAC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7353" y="1391962"/>
            <a:ext cx="43333" cy="2117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" name="Line 46">
            <a:extLst>
              <a:ext uri="{FF2B5EF4-FFF2-40B4-BE49-F238E27FC236}">
                <a16:creationId xmlns:a16="http://schemas.microsoft.com/office/drawing/2014/main" id="{195AB9C6-82C7-4289-ABB1-0D6AED9CB9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7352" y="1646361"/>
            <a:ext cx="144445" cy="655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5" name="Line 47">
            <a:extLst>
              <a:ext uri="{FF2B5EF4-FFF2-40B4-BE49-F238E27FC236}">
                <a16:creationId xmlns:a16="http://schemas.microsoft.com/office/drawing/2014/main" id="{14ABBDFE-A1E7-425C-BDDF-CC218F9DE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0686" y="1369874"/>
            <a:ext cx="262167" cy="1454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6" name="Line 48">
            <a:extLst>
              <a:ext uri="{FF2B5EF4-FFF2-40B4-BE49-F238E27FC236}">
                <a16:creationId xmlns:a16="http://schemas.microsoft.com/office/drawing/2014/main" id="{966FB0F6-FCBE-4F01-A58F-C3A1F80440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6241" y="2040906"/>
            <a:ext cx="152389" cy="4265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7" name="Line 49">
            <a:extLst>
              <a:ext uri="{FF2B5EF4-FFF2-40B4-BE49-F238E27FC236}">
                <a16:creationId xmlns:a16="http://schemas.microsoft.com/office/drawing/2014/main" id="{1EF31980-C8A2-4121-B9E7-6A44ACD46E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9797" y="1778891"/>
            <a:ext cx="15889" cy="2825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8" name="Line 50">
            <a:extLst>
              <a:ext uri="{FF2B5EF4-FFF2-40B4-BE49-F238E27FC236}">
                <a16:creationId xmlns:a16="http://schemas.microsoft.com/office/drawing/2014/main" id="{F44D9806-21A1-4BC6-BF15-B265E1A13E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3631" y="1887810"/>
            <a:ext cx="109056" cy="1089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9" name="Line 51">
            <a:extLst>
              <a:ext uri="{FF2B5EF4-FFF2-40B4-BE49-F238E27FC236}">
                <a16:creationId xmlns:a16="http://schemas.microsoft.com/office/drawing/2014/main" id="{7086E658-ED7D-476B-BB7C-3333E58DD8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5853" y="2331103"/>
            <a:ext cx="87389" cy="13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0" name="Line 52">
            <a:extLst>
              <a:ext uri="{FF2B5EF4-FFF2-40B4-BE49-F238E27FC236}">
                <a16:creationId xmlns:a16="http://schemas.microsoft.com/office/drawing/2014/main" id="{6A91ECD3-9C39-462D-B9EC-DE399E20E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2353" y="2513142"/>
            <a:ext cx="153834" cy="814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1" name="Line 53">
            <a:extLst>
              <a:ext uri="{FF2B5EF4-FFF2-40B4-BE49-F238E27FC236}">
                <a16:creationId xmlns:a16="http://schemas.microsoft.com/office/drawing/2014/main" id="{05F24716-4DD6-41F0-AF81-9CC0CEC21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9186" y="2053854"/>
            <a:ext cx="50556" cy="2041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2" name="Line 54">
            <a:extLst>
              <a:ext uri="{FF2B5EF4-FFF2-40B4-BE49-F238E27FC236}">
                <a16:creationId xmlns:a16="http://schemas.microsoft.com/office/drawing/2014/main" id="{EEA418F0-0CA9-4489-986C-CE0A4544B8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6576" y="2105648"/>
            <a:ext cx="166112" cy="1820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3" name="Line 55">
            <a:extLst>
              <a:ext uri="{FF2B5EF4-FFF2-40B4-BE49-F238E27FC236}">
                <a16:creationId xmlns:a16="http://schemas.microsoft.com/office/drawing/2014/main" id="{7BEEFA68-00B5-4F02-BCB4-B87E6AB23F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3965" y="1880193"/>
            <a:ext cx="101111" cy="160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4" name="Line 56">
            <a:extLst>
              <a:ext uri="{FF2B5EF4-FFF2-40B4-BE49-F238E27FC236}">
                <a16:creationId xmlns:a16="http://schemas.microsoft.com/office/drawing/2014/main" id="{C0E2F64D-3139-4986-A5BD-77A2054A72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4742" y="1537441"/>
            <a:ext cx="218112" cy="80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5" name="Line 57">
            <a:extLst>
              <a:ext uri="{FF2B5EF4-FFF2-40B4-BE49-F238E27FC236}">
                <a16:creationId xmlns:a16="http://schemas.microsoft.com/office/drawing/2014/main" id="{39A5BA2D-BC87-4B32-9FAC-723D08AF6A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9132" y="1945697"/>
            <a:ext cx="239056" cy="1157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6" name="Line 58">
            <a:extLst>
              <a:ext uri="{FF2B5EF4-FFF2-40B4-BE49-F238E27FC236}">
                <a16:creationId xmlns:a16="http://schemas.microsoft.com/office/drawing/2014/main" id="{718A5401-091A-407E-BD80-26CBE72BB9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7687" y="1763658"/>
            <a:ext cx="102556" cy="655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7" name="Line 59">
            <a:extLst>
              <a:ext uri="{FF2B5EF4-FFF2-40B4-BE49-F238E27FC236}">
                <a16:creationId xmlns:a16="http://schemas.microsoft.com/office/drawing/2014/main" id="{74778720-369F-4864-859B-9A3F7E3A1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6187" y="1574002"/>
            <a:ext cx="65723" cy="13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8" name="Line 60">
            <a:extLst>
              <a:ext uri="{FF2B5EF4-FFF2-40B4-BE49-F238E27FC236}">
                <a16:creationId xmlns:a16="http://schemas.microsoft.com/office/drawing/2014/main" id="{4B60B122-38D9-448F-90ED-F24C3F358F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2466" y="1763658"/>
            <a:ext cx="195723" cy="13024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9" name="Line 61">
            <a:extLst>
              <a:ext uri="{FF2B5EF4-FFF2-40B4-BE49-F238E27FC236}">
                <a16:creationId xmlns:a16="http://schemas.microsoft.com/office/drawing/2014/main" id="{D4EA04BC-1701-45B6-88A4-6EA7152D92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1187" y="2404223"/>
            <a:ext cx="144445" cy="1828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0" name="Line 62">
            <a:extLst>
              <a:ext uri="{FF2B5EF4-FFF2-40B4-BE49-F238E27FC236}">
                <a16:creationId xmlns:a16="http://schemas.microsoft.com/office/drawing/2014/main" id="{CCCD4EA1-4D38-41C9-9078-20DF44F8B0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19688" y="1960169"/>
            <a:ext cx="196445" cy="378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1" name="Line 63">
            <a:extLst>
              <a:ext uri="{FF2B5EF4-FFF2-40B4-BE49-F238E27FC236}">
                <a16:creationId xmlns:a16="http://schemas.microsoft.com/office/drawing/2014/main" id="{02D09E54-340F-4A17-86E6-6AB5099B0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076" y="2317393"/>
            <a:ext cx="218834" cy="357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2" name="Line 64">
            <a:extLst>
              <a:ext uri="{FF2B5EF4-FFF2-40B4-BE49-F238E27FC236}">
                <a16:creationId xmlns:a16="http://schemas.microsoft.com/office/drawing/2014/main" id="{21172EDE-ECDA-41BF-AD37-7F6486925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3852" y="2126975"/>
            <a:ext cx="145889" cy="3572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3" name="Line 65">
            <a:extLst>
              <a:ext uri="{FF2B5EF4-FFF2-40B4-BE49-F238E27FC236}">
                <a16:creationId xmlns:a16="http://schemas.microsoft.com/office/drawing/2014/main" id="{E7FDBD34-F070-4B54-87CE-5E1C303A5E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5407" y="1719481"/>
            <a:ext cx="778558" cy="1782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4" name="Oval 86">
            <a:extLst>
              <a:ext uri="{FF2B5EF4-FFF2-40B4-BE49-F238E27FC236}">
                <a16:creationId xmlns:a16="http://schemas.microsoft.com/office/drawing/2014/main" id="{F116D96F-095A-4899-A68B-8DD5EADE5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072" y="1574002"/>
            <a:ext cx="69334" cy="7388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5" name="Oval 87">
            <a:extLst>
              <a:ext uri="{FF2B5EF4-FFF2-40B4-BE49-F238E27FC236}">
                <a16:creationId xmlns:a16="http://schemas.microsoft.com/office/drawing/2014/main" id="{E7D002A3-5571-44E0-A1AC-A5858FE6A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906" y="2524567"/>
            <a:ext cx="69334" cy="73882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6" name="Oval 88">
            <a:extLst>
              <a:ext uri="{FF2B5EF4-FFF2-40B4-BE49-F238E27FC236}">
                <a16:creationId xmlns:a16="http://schemas.microsoft.com/office/drawing/2014/main" id="{07A91656-B0F5-4808-BD6B-F83D20D88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8" y="2261029"/>
            <a:ext cx="69334" cy="73882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7" name="Oval 89">
            <a:extLst>
              <a:ext uri="{FF2B5EF4-FFF2-40B4-BE49-F238E27FC236}">
                <a16:creationId xmlns:a16="http://schemas.microsoft.com/office/drawing/2014/main" id="{080C13A1-9CFE-496A-AF3A-BB1B1EBF5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575" y="1321127"/>
            <a:ext cx="69334" cy="7388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8" name="Oval 90">
            <a:extLst>
              <a:ext uri="{FF2B5EF4-FFF2-40B4-BE49-F238E27FC236}">
                <a16:creationId xmlns:a16="http://schemas.microsoft.com/office/drawing/2014/main" id="{5365AECC-E78B-480A-A4E6-98E139F9F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461" y="1884763"/>
            <a:ext cx="69334" cy="73882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9" name="Oval 89">
            <a:extLst>
              <a:ext uri="{FF2B5EF4-FFF2-40B4-BE49-F238E27FC236}">
                <a16:creationId xmlns:a16="http://schemas.microsoft.com/office/drawing/2014/main" id="{602BA7C0-EDD8-4937-A760-B25DCA6EA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796" y="1246483"/>
            <a:ext cx="69334" cy="73882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1" name="Freeform 75">
            <a:extLst>
              <a:ext uri="{FF2B5EF4-FFF2-40B4-BE49-F238E27FC236}">
                <a16:creationId xmlns:a16="http://schemas.microsoft.com/office/drawing/2014/main" id="{FE0DA01A-1384-4F2A-97E1-16BBF0BFF919}"/>
              </a:ext>
            </a:extLst>
          </p:cNvPr>
          <p:cNvSpPr>
            <a:spLocks/>
          </p:cNvSpPr>
          <p:nvPr/>
        </p:nvSpPr>
        <p:spPr bwMode="auto">
          <a:xfrm>
            <a:off x="7960150" y="2081450"/>
            <a:ext cx="803836" cy="608576"/>
          </a:xfrm>
          <a:custGeom>
            <a:avLst/>
            <a:gdLst>
              <a:gd name="T0" fmla="*/ 2147483647 w 1685"/>
              <a:gd name="T1" fmla="*/ 2147483647 h 1120"/>
              <a:gd name="T2" fmla="*/ 2147483647 w 1685"/>
              <a:gd name="T3" fmla="*/ 2147483647 h 1120"/>
              <a:gd name="T4" fmla="*/ 2147483647 w 1685"/>
              <a:gd name="T5" fmla="*/ 2147483647 h 1120"/>
              <a:gd name="T6" fmla="*/ 2147483647 w 1685"/>
              <a:gd name="T7" fmla="*/ 2147483647 h 1120"/>
              <a:gd name="T8" fmla="*/ 2147483647 w 1685"/>
              <a:gd name="T9" fmla="*/ 2147483647 h 1120"/>
              <a:gd name="T10" fmla="*/ 2147483647 w 1685"/>
              <a:gd name="T11" fmla="*/ 2147483647 h 1120"/>
              <a:gd name="T12" fmla="*/ 2147483647 w 1685"/>
              <a:gd name="T13" fmla="*/ 2147483647 h 1120"/>
              <a:gd name="T14" fmla="*/ 2147483647 w 1685"/>
              <a:gd name="T15" fmla="*/ 2147483647 h 11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85"/>
              <a:gd name="T25" fmla="*/ 0 h 1120"/>
              <a:gd name="T26" fmla="*/ 1685 w 1685"/>
              <a:gd name="T27" fmla="*/ 1120 h 11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85" h="1120">
                <a:moveTo>
                  <a:pt x="12" y="376"/>
                </a:moveTo>
                <a:cubicBezTo>
                  <a:pt x="24" y="215"/>
                  <a:pt x="128" y="100"/>
                  <a:pt x="316" y="50"/>
                </a:cubicBezTo>
                <a:cubicBezTo>
                  <a:pt x="504" y="0"/>
                  <a:pt x="936" y="65"/>
                  <a:pt x="1143" y="77"/>
                </a:cubicBezTo>
                <a:cubicBezTo>
                  <a:pt x="1350" y="89"/>
                  <a:pt x="1477" y="50"/>
                  <a:pt x="1557" y="125"/>
                </a:cubicBezTo>
                <a:cubicBezTo>
                  <a:pt x="1637" y="200"/>
                  <a:pt x="1641" y="383"/>
                  <a:pt x="1624" y="525"/>
                </a:cubicBezTo>
                <a:cubicBezTo>
                  <a:pt x="1607" y="667"/>
                  <a:pt x="1685" y="897"/>
                  <a:pt x="1455" y="979"/>
                </a:cubicBezTo>
                <a:cubicBezTo>
                  <a:pt x="1225" y="1061"/>
                  <a:pt x="483" y="1120"/>
                  <a:pt x="242" y="1019"/>
                </a:cubicBezTo>
                <a:cubicBezTo>
                  <a:pt x="1" y="918"/>
                  <a:pt x="0" y="537"/>
                  <a:pt x="12" y="376"/>
                </a:cubicBezTo>
                <a:close/>
              </a:path>
            </a:pathLst>
          </a:custGeom>
          <a:solidFill>
            <a:srgbClr val="00FFFF">
              <a:alpha val="71000"/>
            </a:srgbClr>
          </a:solidFill>
          <a:ln w="63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2" name="Oval 2">
            <a:extLst>
              <a:ext uri="{FF2B5EF4-FFF2-40B4-BE49-F238E27FC236}">
                <a16:creationId xmlns:a16="http://schemas.microsoft.com/office/drawing/2014/main" id="{AB3C84E6-7B2E-4DF1-ACF6-E5E7BFDF4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630" y="1648822"/>
            <a:ext cx="72945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3" name="Oval 3">
            <a:extLst>
              <a:ext uri="{FF2B5EF4-FFF2-40B4-BE49-F238E27FC236}">
                <a16:creationId xmlns:a16="http://schemas.microsoft.com/office/drawing/2014/main" id="{909DA903-3A49-48FB-B684-83DFFB297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297" y="1959583"/>
            <a:ext cx="72945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4" name="Oval 4">
            <a:extLst>
              <a:ext uri="{FF2B5EF4-FFF2-40B4-BE49-F238E27FC236}">
                <a16:creationId xmlns:a16="http://schemas.microsoft.com/office/drawing/2014/main" id="{6C47E16E-D22D-48C0-9E57-BE749826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854" y="1942827"/>
            <a:ext cx="73667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5" name="Oval 5">
            <a:extLst>
              <a:ext uri="{FF2B5EF4-FFF2-40B4-BE49-F238E27FC236}">
                <a16:creationId xmlns:a16="http://schemas.microsoft.com/office/drawing/2014/main" id="{FFB50545-5F55-4897-B7CC-B2B35BCC8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799" y="2128674"/>
            <a:ext cx="72944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6" name="Oval 6">
            <a:extLst>
              <a:ext uri="{FF2B5EF4-FFF2-40B4-BE49-F238E27FC236}">
                <a16:creationId xmlns:a16="http://schemas.microsoft.com/office/drawing/2014/main" id="{4C74D47B-9EB4-47A7-B6FF-A00F03772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964" y="2227692"/>
            <a:ext cx="72945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7" name="Oval 7">
            <a:extLst>
              <a:ext uri="{FF2B5EF4-FFF2-40B4-BE49-F238E27FC236}">
                <a16:creationId xmlns:a16="http://schemas.microsoft.com/office/drawing/2014/main" id="{6CF597E6-8679-4963-A9E5-53BB4CCA5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076" y="2363269"/>
            <a:ext cx="72945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8" name="Oval 8">
            <a:extLst>
              <a:ext uri="{FF2B5EF4-FFF2-40B4-BE49-F238E27FC236}">
                <a16:creationId xmlns:a16="http://schemas.microsoft.com/office/drawing/2014/main" id="{7DEFBEEF-D823-4B7A-8F85-9FB7B7803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742" y="2594056"/>
            <a:ext cx="73667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9" name="Oval 9">
            <a:extLst>
              <a:ext uri="{FF2B5EF4-FFF2-40B4-BE49-F238E27FC236}">
                <a16:creationId xmlns:a16="http://schemas.microsoft.com/office/drawing/2014/main" id="{DF060014-34A4-46FD-9C9B-2809351E1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578" y="2657274"/>
            <a:ext cx="72944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0" name="Oval 10">
            <a:extLst>
              <a:ext uri="{FF2B5EF4-FFF2-40B4-BE49-F238E27FC236}">
                <a16:creationId xmlns:a16="http://schemas.microsoft.com/office/drawing/2014/main" id="{6A99ECBE-488F-4569-9876-9F0D6BCCC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076" y="2661844"/>
            <a:ext cx="72945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1" name="Oval 11">
            <a:extLst>
              <a:ext uri="{FF2B5EF4-FFF2-40B4-BE49-F238E27FC236}">
                <a16:creationId xmlns:a16="http://schemas.microsoft.com/office/drawing/2014/main" id="{9D22FECA-A616-4E8C-A2FC-D3DC84AF7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188" y="1770689"/>
            <a:ext cx="72945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2" name="Oval 12">
            <a:extLst>
              <a:ext uri="{FF2B5EF4-FFF2-40B4-BE49-F238E27FC236}">
                <a16:creationId xmlns:a16="http://schemas.microsoft.com/office/drawing/2014/main" id="{A81FD97A-41CA-4589-954E-3374E5E64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022" y="2058601"/>
            <a:ext cx="71500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3" name="Oval 13">
            <a:extLst>
              <a:ext uri="{FF2B5EF4-FFF2-40B4-BE49-F238E27FC236}">
                <a16:creationId xmlns:a16="http://schemas.microsoft.com/office/drawing/2014/main" id="{73489D90-678F-43D7-99AF-26C92D951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356" y="2538454"/>
            <a:ext cx="73667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4" name="Oval 14">
            <a:extLst>
              <a:ext uri="{FF2B5EF4-FFF2-40B4-BE49-F238E27FC236}">
                <a16:creationId xmlns:a16="http://schemas.microsoft.com/office/drawing/2014/main" id="{A8309454-7E6F-4A84-A9EA-63A2141C2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908" y="1382999"/>
            <a:ext cx="72944" cy="799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5" name="Oval 15">
            <a:extLst>
              <a:ext uri="{FF2B5EF4-FFF2-40B4-BE49-F238E27FC236}">
                <a16:creationId xmlns:a16="http://schemas.microsoft.com/office/drawing/2014/main" id="{5E9A134F-5C6D-4F7D-B7A2-13BF55B16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910" y="1322065"/>
            <a:ext cx="73667" cy="799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6" name="Oval 16">
            <a:extLst>
              <a:ext uri="{FF2B5EF4-FFF2-40B4-BE49-F238E27FC236}">
                <a16:creationId xmlns:a16="http://schemas.microsoft.com/office/drawing/2014/main" id="{192AF1BF-D101-43DF-A158-B8ABEE0D2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687" y="1661770"/>
            <a:ext cx="72944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7" name="Oval 17">
            <a:extLst>
              <a:ext uri="{FF2B5EF4-FFF2-40B4-BE49-F238E27FC236}">
                <a16:creationId xmlns:a16="http://schemas.microsoft.com/office/drawing/2014/main" id="{E2F93507-3F1E-43A9-962F-02B511B77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855" y="1396709"/>
            <a:ext cx="72222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8" name="Oval 18">
            <a:extLst>
              <a:ext uri="{FF2B5EF4-FFF2-40B4-BE49-F238E27FC236}">
                <a16:creationId xmlns:a16="http://schemas.microsoft.com/office/drawing/2014/main" id="{56033743-3591-4222-A27E-2025EDD24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189" y="1670910"/>
            <a:ext cx="72222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9" name="Oval 19">
            <a:extLst>
              <a:ext uri="{FF2B5EF4-FFF2-40B4-BE49-F238E27FC236}">
                <a16:creationId xmlns:a16="http://schemas.microsoft.com/office/drawing/2014/main" id="{F8261DA0-C2BB-4C9A-953E-8D9A3CAD7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690" y="1573416"/>
            <a:ext cx="72222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0" name="Oval 20">
            <a:extLst>
              <a:ext uri="{FF2B5EF4-FFF2-40B4-BE49-F238E27FC236}">
                <a16:creationId xmlns:a16="http://schemas.microsoft.com/office/drawing/2014/main" id="{0F328A17-5E9D-4C83-B8BD-440ECE8E5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745" y="2335088"/>
            <a:ext cx="72945" cy="799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1" name="Oval 21">
            <a:extLst>
              <a:ext uri="{FF2B5EF4-FFF2-40B4-BE49-F238E27FC236}">
                <a16:creationId xmlns:a16="http://schemas.microsoft.com/office/drawing/2014/main" id="{3B9F710A-0177-4974-8DA1-B09BE9CF2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467" y="1888748"/>
            <a:ext cx="72222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2" name="Oval 22">
            <a:extLst>
              <a:ext uri="{FF2B5EF4-FFF2-40B4-BE49-F238E27FC236}">
                <a16:creationId xmlns:a16="http://schemas.microsoft.com/office/drawing/2014/main" id="{F6BA072C-DF60-4E95-A9D2-12442366B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579" y="1782876"/>
            <a:ext cx="72222" cy="7997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3" name="Oval 23">
            <a:extLst>
              <a:ext uri="{FF2B5EF4-FFF2-40B4-BE49-F238E27FC236}">
                <a16:creationId xmlns:a16="http://schemas.microsoft.com/office/drawing/2014/main" id="{B6041636-D0AA-4F89-8EA8-F8D643F16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3579" y="2115726"/>
            <a:ext cx="72944" cy="7921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4" name="Oval 24">
            <a:extLst>
              <a:ext uri="{FF2B5EF4-FFF2-40B4-BE49-F238E27FC236}">
                <a16:creationId xmlns:a16="http://schemas.microsoft.com/office/drawing/2014/main" id="{FD1ACF4D-08A8-4FEE-BBAC-6080DBED8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468" y="2405161"/>
            <a:ext cx="72944" cy="799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5" name="Oval 25">
            <a:extLst>
              <a:ext uri="{FF2B5EF4-FFF2-40B4-BE49-F238E27FC236}">
                <a16:creationId xmlns:a16="http://schemas.microsoft.com/office/drawing/2014/main" id="{BEE572BA-CFB9-4AC9-A32E-D8727197C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302" y="1964915"/>
            <a:ext cx="72945" cy="799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6" name="Line 26">
            <a:extLst>
              <a:ext uri="{FF2B5EF4-FFF2-40B4-BE49-F238E27FC236}">
                <a16:creationId xmlns:a16="http://schemas.microsoft.com/office/drawing/2014/main" id="{9CD62BCD-7795-47DF-B898-D888A5EFE4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6908" y="1459927"/>
            <a:ext cx="57056" cy="1965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7" name="Line 27">
            <a:extLst>
              <a:ext uri="{FF2B5EF4-FFF2-40B4-BE49-F238E27FC236}">
                <a16:creationId xmlns:a16="http://schemas.microsoft.com/office/drawing/2014/main" id="{F8DDF4E1-A733-4F3D-83B0-F8CE40DDAC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55353" y="1379190"/>
            <a:ext cx="325001" cy="4113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8" name="Line 28">
            <a:extLst>
              <a:ext uri="{FF2B5EF4-FFF2-40B4-BE49-F238E27FC236}">
                <a16:creationId xmlns:a16="http://schemas.microsoft.com/office/drawing/2014/main" id="{01CE74A1-269A-4624-8D77-3BAEA15F1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8575" y="1700615"/>
            <a:ext cx="29033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9" name="Line 29">
            <a:extLst>
              <a:ext uri="{FF2B5EF4-FFF2-40B4-BE49-F238E27FC236}">
                <a16:creationId xmlns:a16="http://schemas.microsoft.com/office/drawing/2014/main" id="{F1DA44AA-5B9A-4213-8E25-E184CF2821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00187" y="1394423"/>
            <a:ext cx="94612" cy="265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0" name="Line 30">
            <a:extLst>
              <a:ext uri="{FF2B5EF4-FFF2-40B4-BE49-F238E27FC236}">
                <a16:creationId xmlns:a16="http://schemas.microsoft.com/office/drawing/2014/main" id="{79368E59-DA49-421D-A9EB-BC7297E29D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9130" y="1721181"/>
            <a:ext cx="21667" cy="2475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1" name="Line 31">
            <a:extLst>
              <a:ext uri="{FF2B5EF4-FFF2-40B4-BE49-F238E27FC236}">
                <a16:creationId xmlns:a16="http://schemas.microsoft.com/office/drawing/2014/main" id="{D46327F0-0290-4D8E-8EA5-06994BAB7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9130" y="2041844"/>
            <a:ext cx="144445" cy="1896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2" name="Line 32">
            <a:extLst>
              <a:ext uri="{FF2B5EF4-FFF2-40B4-BE49-F238E27FC236}">
                <a16:creationId xmlns:a16="http://schemas.microsoft.com/office/drawing/2014/main" id="{75DF12FE-1614-4150-88D1-CC7FCE7B0B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4853" y="2005284"/>
            <a:ext cx="189223" cy="2262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3" name="Line 33">
            <a:extLst>
              <a:ext uri="{FF2B5EF4-FFF2-40B4-BE49-F238E27FC236}">
                <a16:creationId xmlns:a16="http://schemas.microsoft.com/office/drawing/2014/main" id="{119E6453-64CF-4DE1-8B48-CE69D7F38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519" y="1998429"/>
            <a:ext cx="34233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4" name="Line 34">
            <a:extLst>
              <a:ext uri="{FF2B5EF4-FFF2-40B4-BE49-F238E27FC236}">
                <a16:creationId xmlns:a16="http://schemas.microsoft.com/office/drawing/2014/main" id="{C9E10F19-2AC3-4736-8EF6-3291AB65E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2243" y="1737175"/>
            <a:ext cx="0" cy="2033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5" name="Line 35">
            <a:extLst>
              <a:ext uri="{FF2B5EF4-FFF2-40B4-BE49-F238E27FC236}">
                <a16:creationId xmlns:a16="http://schemas.microsoft.com/office/drawing/2014/main" id="{8BAD9F61-0D4E-470C-8616-CD555A704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688" y="1393662"/>
            <a:ext cx="109056" cy="3861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6" name="Line 36">
            <a:extLst>
              <a:ext uri="{FF2B5EF4-FFF2-40B4-BE49-F238E27FC236}">
                <a16:creationId xmlns:a16="http://schemas.microsoft.com/office/drawing/2014/main" id="{8CC0E442-CB05-4242-B188-21EFF2CAB9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60409" y="2304621"/>
            <a:ext cx="28167" cy="2909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7" name="Line 37">
            <a:extLst>
              <a:ext uri="{FF2B5EF4-FFF2-40B4-BE49-F238E27FC236}">
                <a16:creationId xmlns:a16="http://schemas.microsoft.com/office/drawing/2014/main" id="{D385E9E9-E1DA-4DD1-BB68-F0F6A3693E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32631" y="2413540"/>
            <a:ext cx="182001" cy="2041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8" name="Line 38">
            <a:extLst>
              <a:ext uri="{FF2B5EF4-FFF2-40B4-BE49-F238E27FC236}">
                <a16:creationId xmlns:a16="http://schemas.microsoft.com/office/drawing/2014/main" id="{BC3DAD8C-F7AE-4848-8542-48387F8C6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2798" y="2283294"/>
            <a:ext cx="231834" cy="10054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9" name="Line 39">
            <a:extLst>
              <a:ext uri="{FF2B5EF4-FFF2-40B4-BE49-F238E27FC236}">
                <a16:creationId xmlns:a16="http://schemas.microsoft.com/office/drawing/2014/main" id="{5286135D-5D40-4DF0-993B-1B195A99FA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3132" y="2194940"/>
            <a:ext cx="159611" cy="1751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0" name="Line 40">
            <a:extLst>
              <a:ext uri="{FF2B5EF4-FFF2-40B4-BE49-F238E27FC236}">
                <a16:creationId xmlns:a16="http://schemas.microsoft.com/office/drawing/2014/main" id="{AF81233F-6988-4E1C-A5B2-A1FF27DAD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7521" y="2009854"/>
            <a:ext cx="221723" cy="11882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1" name="Line 41">
            <a:extLst>
              <a:ext uri="{FF2B5EF4-FFF2-40B4-BE49-F238E27FC236}">
                <a16:creationId xmlns:a16="http://schemas.microsoft.com/office/drawing/2014/main" id="{B656DD54-D010-497F-B0DA-8F513801D6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0964" y="2661844"/>
            <a:ext cx="218112" cy="281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2" name="Line 42">
            <a:extLst>
              <a:ext uri="{FF2B5EF4-FFF2-40B4-BE49-F238E27FC236}">
                <a16:creationId xmlns:a16="http://schemas.microsoft.com/office/drawing/2014/main" id="{A623B791-5DFC-4ED6-9E60-E298AC9EC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7965" y="2450100"/>
            <a:ext cx="0" cy="2033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3" name="Line 43">
            <a:extLst>
              <a:ext uri="{FF2B5EF4-FFF2-40B4-BE49-F238E27FC236}">
                <a16:creationId xmlns:a16="http://schemas.microsoft.com/office/drawing/2014/main" id="{7ED487F7-642D-4405-806E-90D3742C7A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2021" y="2595579"/>
            <a:ext cx="304779" cy="10130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4" name="Line 44">
            <a:extLst>
              <a:ext uri="{FF2B5EF4-FFF2-40B4-BE49-F238E27FC236}">
                <a16:creationId xmlns:a16="http://schemas.microsoft.com/office/drawing/2014/main" id="{3CE6F751-A4BD-4DBA-9757-122593DC8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9577" y="1382999"/>
            <a:ext cx="245556" cy="335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5" name="Line 45">
            <a:extLst>
              <a:ext uri="{FF2B5EF4-FFF2-40B4-BE49-F238E27FC236}">
                <a16:creationId xmlns:a16="http://schemas.microsoft.com/office/drawing/2014/main" id="{14631A03-DFB6-4032-8430-12F9C202B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6800" y="1466782"/>
            <a:ext cx="43333" cy="2117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6" name="Line 46">
            <a:extLst>
              <a:ext uri="{FF2B5EF4-FFF2-40B4-BE49-F238E27FC236}">
                <a16:creationId xmlns:a16="http://schemas.microsoft.com/office/drawing/2014/main" id="{D3A0238B-8396-4B8C-8D35-BCBCAF7EBA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6799" y="1721181"/>
            <a:ext cx="144445" cy="655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7" name="Line 47">
            <a:extLst>
              <a:ext uri="{FF2B5EF4-FFF2-40B4-BE49-F238E27FC236}">
                <a16:creationId xmlns:a16="http://schemas.microsoft.com/office/drawing/2014/main" id="{98AE3ACD-B7B7-402F-9071-99E67E817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0133" y="1444694"/>
            <a:ext cx="262167" cy="1454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8" name="Line 48">
            <a:extLst>
              <a:ext uri="{FF2B5EF4-FFF2-40B4-BE49-F238E27FC236}">
                <a16:creationId xmlns:a16="http://schemas.microsoft.com/office/drawing/2014/main" id="{44AE1148-B1A5-4749-A285-8C4735211F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5688" y="2115726"/>
            <a:ext cx="152389" cy="4265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9" name="Line 49">
            <a:extLst>
              <a:ext uri="{FF2B5EF4-FFF2-40B4-BE49-F238E27FC236}">
                <a16:creationId xmlns:a16="http://schemas.microsoft.com/office/drawing/2014/main" id="{71EEDC4D-8B9A-44EF-8D98-3CEA40068C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9244" y="1853711"/>
            <a:ext cx="15889" cy="2825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0" name="Line 50">
            <a:extLst>
              <a:ext uri="{FF2B5EF4-FFF2-40B4-BE49-F238E27FC236}">
                <a16:creationId xmlns:a16="http://schemas.microsoft.com/office/drawing/2014/main" id="{32DDC19F-F2F3-4E94-825D-55DD7DDB22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3078" y="1962630"/>
            <a:ext cx="109056" cy="1089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1" name="Line 51">
            <a:extLst>
              <a:ext uri="{FF2B5EF4-FFF2-40B4-BE49-F238E27FC236}">
                <a16:creationId xmlns:a16="http://schemas.microsoft.com/office/drawing/2014/main" id="{8A53E926-D984-4BB9-965F-4312129315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5300" y="2405923"/>
            <a:ext cx="87389" cy="13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2" name="Line 52">
            <a:extLst>
              <a:ext uri="{FF2B5EF4-FFF2-40B4-BE49-F238E27FC236}">
                <a16:creationId xmlns:a16="http://schemas.microsoft.com/office/drawing/2014/main" id="{97E66E54-958A-4501-B471-EF2C00817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1800" y="2587962"/>
            <a:ext cx="153834" cy="814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3" name="Line 53">
            <a:extLst>
              <a:ext uri="{FF2B5EF4-FFF2-40B4-BE49-F238E27FC236}">
                <a16:creationId xmlns:a16="http://schemas.microsoft.com/office/drawing/2014/main" id="{D9088679-E27E-45A1-B7DB-AF5BD4EFA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8633" y="2128674"/>
            <a:ext cx="50556" cy="2041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4" name="Line 54">
            <a:extLst>
              <a:ext uri="{FF2B5EF4-FFF2-40B4-BE49-F238E27FC236}">
                <a16:creationId xmlns:a16="http://schemas.microsoft.com/office/drawing/2014/main" id="{7478B32B-CC57-4379-8B17-0DA504AFAE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6023" y="2180468"/>
            <a:ext cx="166112" cy="1820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5" name="Line 55">
            <a:extLst>
              <a:ext uri="{FF2B5EF4-FFF2-40B4-BE49-F238E27FC236}">
                <a16:creationId xmlns:a16="http://schemas.microsoft.com/office/drawing/2014/main" id="{FE7B62E3-5B3C-4CEA-8175-858629CE8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3412" y="1955013"/>
            <a:ext cx="101111" cy="160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6" name="Line 56">
            <a:extLst>
              <a:ext uri="{FF2B5EF4-FFF2-40B4-BE49-F238E27FC236}">
                <a16:creationId xmlns:a16="http://schemas.microsoft.com/office/drawing/2014/main" id="{D786FBFF-E870-4BDC-95E9-ED175CDCBF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94189" y="1612261"/>
            <a:ext cx="218112" cy="80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7" name="Line 57">
            <a:extLst>
              <a:ext uri="{FF2B5EF4-FFF2-40B4-BE49-F238E27FC236}">
                <a16:creationId xmlns:a16="http://schemas.microsoft.com/office/drawing/2014/main" id="{0F569CED-9271-4A7A-97F8-781D2FF24D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28579" y="2020517"/>
            <a:ext cx="239056" cy="1157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8" name="Line 58">
            <a:extLst>
              <a:ext uri="{FF2B5EF4-FFF2-40B4-BE49-F238E27FC236}">
                <a16:creationId xmlns:a16="http://schemas.microsoft.com/office/drawing/2014/main" id="{B49BA6F6-B070-4576-A431-27DBE4EA89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97134" y="1838478"/>
            <a:ext cx="102556" cy="655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9" name="Line 59">
            <a:extLst>
              <a:ext uri="{FF2B5EF4-FFF2-40B4-BE49-F238E27FC236}">
                <a16:creationId xmlns:a16="http://schemas.microsoft.com/office/drawing/2014/main" id="{51A6E347-2708-46AE-9A24-E5186A3DF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5634" y="1648822"/>
            <a:ext cx="65723" cy="13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60" name="Line 60">
            <a:extLst>
              <a:ext uri="{FF2B5EF4-FFF2-40B4-BE49-F238E27FC236}">
                <a16:creationId xmlns:a16="http://schemas.microsoft.com/office/drawing/2014/main" id="{6681AD51-100B-4160-90A4-C5EC9FB69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1913" y="1838478"/>
            <a:ext cx="195723" cy="13024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61" name="Line 61">
            <a:extLst>
              <a:ext uri="{FF2B5EF4-FFF2-40B4-BE49-F238E27FC236}">
                <a16:creationId xmlns:a16="http://schemas.microsoft.com/office/drawing/2014/main" id="{F038174A-F1C5-48A6-8B4F-8876917225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90634" y="2479043"/>
            <a:ext cx="144445" cy="1828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62" name="Line 62">
            <a:extLst>
              <a:ext uri="{FF2B5EF4-FFF2-40B4-BE49-F238E27FC236}">
                <a16:creationId xmlns:a16="http://schemas.microsoft.com/office/drawing/2014/main" id="{40471AF4-C858-4F41-8BF9-77814D3D4E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79135" y="2034989"/>
            <a:ext cx="196445" cy="378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63" name="Line 63">
            <a:extLst>
              <a:ext uri="{FF2B5EF4-FFF2-40B4-BE49-F238E27FC236}">
                <a16:creationId xmlns:a16="http://schemas.microsoft.com/office/drawing/2014/main" id="{E61F674D-CB10-4252-8F9D-24023419B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2523" y="2392213"/>
            <a:ext cx="218834" cy="357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64" name="Line 64">
            <a:extLst>
              <a:ext uri="{FF2B5EF4-FFF2-40B4-BE49-F238E27FC236}">
                <a16:creationId xmlns:a16="http://schemas.microsoft.com/office/drawing/2014/main" id="{E04DFD46-1B5F-4518-BFCB-61FEB93CC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3299" y="2201795"/>
            <a:ext cx="145889" cy="3572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65" name="Line 65">
            <a:extLst>
              <a:ext uri="{FF2B5EF4-FFF2-40B4-BE49-F238E27FC236}">
                <a16:creationId xmlns:a16="http://schemas.microsoft.com/office/drawing/2014/main" id="{BBFCFD69-89A7-4E37-A536-461A98497E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4854" y="1794301"/>
            <a:ext cx="778558" cy="1782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66" name="Oval 86">
            <a:extLst>
              <a:ext uri="{FF2B5EF4-FFF2-40B4-BE49-F238E27FC236}">
                <a16:creationId xmlns:a16="http://schemas.microsoft.com/office/drawing/2014/main" id="{12F7B03D-D294-4D1C-B0A7-FD40EAA8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519" y="1648822"/>
            <a:ext cx="69334" cy="7388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67" name="Oval 87">
            <a:extLst>
              <a:ext uri="{FF2B5EF4-FFF2-40B4-BE49-F238E27FC236}">
                <a16:creationId xmlns:a16="http://schemas.microsoft.com/office/drawing/2014/main" id="{79B47B4C-57DC-40DC-8C07-4BFA9E7FA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353" y="2599387"/>
            <a:ext cx="69334" cy="73882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68" name="Oval 88">
            <a:extLst>
              <a:ext uri="{FF2B5EF4-FFF2-40B4-BE49-F238E27FC236}">
                <a16:creationId xmlns:a16="http://schemas.microsoft.com/office/drawing/2014/main" id="{E53CF9F4-3D6C-49F6-8EA5-C854B6A1D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745" y="2335849"/>
            <a:ext cx="69334" cy="73882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69" name="Oval 89">
            <a:extLst>
              <a:ext uri="{FF2B5EF4-FFF2-40B4-BE49-F238E27FC236}">
                <a16:creationId xmlns:a16="http://schemas.microsoft.com/office/drawing/2014/main" id="{BCC35AD2-2884-4F07-8079-8FE22D163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022" y="1395947"/>
            <a:ext cx="69334" cy="7388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70" name="Oval 90">
            <a:extLst>
              <a:ext uri="{FF2B5EF4-FFF2-40B4-BE49-F238E27FC236}">
                <a16:creationId xmlns:a16="http://schemas.microsoft.com/office/drawing/2014/main" id="{7425EC45-A720-4D8B-A8A3-AC3A05435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908" y="1959583"/>
            <a:ext cx="69334" cy="73882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71" name="Oval 89">
            <a:extLst>
              <a:ext uri="{FF2B5EF4-FFF2-40B4-BE49-F238E27FC236}">
                <a16:creationId xmlns:a16="http://schemas.microsoft.com/office/drawing/2014/main" id="{D8715CA3-3D65-4078-8D05-76CE64500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243" y="1321303"/>
            <a:ext cx="69334" cy="73882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72" name="Freeform 75">
            <a:extLst>
              <a:ext uri="{FF2B5EF4-FFF2-40B4-BE49-F238E27FC236}">
                <a16:creationId xmlns:a16="http://schemas.microsoft.com/office/drawing/2014/main" id="{AE59EEE7-55B2-453C-B5FC-50741E8FE452}"/>
              </a:ext>
            </a:extLst>
          </p:cNvPr>
          <p:cNvSpPr>
            <a:spLocks/>
          </p:cNvSpPr>
          <p:nvPr/>
        </p:nvSpPr>
        <p:spPr bwMode="auto">
          <a:xfrm>
            <a:off x="7563540" y="1078711"/>
            <a:ext cx="803836" cy="608576"/>
          </a:xfrm>
          <a:custGeom>
            <a:avLst/>
            <a:gdLst>
              <a:gd name="T0" fmla="*/ 2147483647 w 1685"/>
              <a:gd name="T1" fmla="*/ 2147483647 h 1120"/>
              <a:gd name="T2" fmla="*/ 2147483647 w 1685"/>
              <a:gd name="T3" fmla="*/ 2147483647 h 1120"/>
              <a:gd name="T4" fmla="*/ 2147483647 w 1685"/>
              <a:gd name="T5" fmla="*/ 2147483647 h 1120"/>
              <a:gd name="T6" fmla="*/ 2147483647 w 1685"/>
              <a:gd name="T7" fmla="*/ 2147483647 h 1120"/>
              <a:gd name="T8" fmla="*/ 2147483647 w 1685"/>
              <a:gd name="T9" fmla="*/ 2147483647 h 1120"/>
              <a:gd name="T10" fmla="*/ 2147483647 w 1685"/>
              <a:gd name="T11" fmla="*/ 2147483647 h 1120"/>
              <a:gd name="T12" fmla="*/ 2147483647 w 1685"/>
              <a:gd name="T13" fmla="*/ 2147483647 h 1120"/>
              <a:gd name="T14" fmla="*/ 2147483647 w 1685"/>
              <a:gd name="T15" fmla="*/ 2147483647 h 11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85"/>
              <a:gd name="T25" fmla="*/ 0 h 1120"/>
              <a:gd name="T26" fmla="*/ 1685 w 1685"/>
              <a:gd name="T27" fmla="*/ 1120 h 11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85" h="1120">
                <a:moveTo>
                  <a:pt x="12" y="376"/>
                </a:moveTo>
                <a:cubicBezTo>
                  <a:pt x="24" y="215"/>
                  <a:pt x="128" y="100"/>
                  <a:pt x="316" y="50"/>
                </a:cubicBezTo>
                <a:cubicBezTo>
                  <a:pt x="504" y="0"/>
                  <a:pt x="936" y="65"/>
                  <a:pt x="1143" y="77"/>
                </a:cubicBezTo>
                <a:cubicBezTo>
                  <a:pt x="1350" y="89"/>
                  <a:pt x="1477" y="50"/>
                  <a:pt x="1557" y="125"/>
                </a:cubicBezTo>
                <a:cubicBezTo>
                  <a:pt x="1637" y="200"/>
                  <a:pt x="1641" y="383"/>
                  <a:pt x="1624" y="525"/>
                </a:cubicBezTo>
                <a:cubicBezTo>
                  <a:pt x="1607" y="667"/>
                  <a:pt x="1685" y="897"/>
                  <a:pt x="1455" y="979"/>
                </a:cubicBezTo>
                <a:cubicBezTo>
                  <a:pt x="1225" y="1061"/>
                  <a:pt x="483" y="1120"/>
                  <a:pt x="242" y="1019"/>
                </a:cubicBezTo>
                <a:cubicBezTo>
                  <a:pt x="1" y="918"/>
                  <a:pt x="0" y="537"/>
                  <a:pt x="12" y="376"/>
                </a:cubicBezTo>
                <a:close/>
              </a:path>
            </a:pathLst>
          </a:custGeom>
          <a:solidFill>
            <a:srgbClr val="00FFFF">
              <a:alpha val="71000"/>
            </a:srgbClr>
          </a:solidFill>
          <a:ln w="63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73" name="Freeform 75">
            <a:extLst>
              <a:ext uri="{FF2B5EF4-FFF2-40B4-BE49-F238E27FC236}">
                <a16:creationId xmlns:a16="http://schemas.microsoft.com/office/drawing/2014/main" id="{E02E167F-F1FD-408E-AEEB-139A72025176}"/>
              </a:ext>
            </a:extLst>
          </p:cNvPr>
          <p:cNvSpPr>
            <a:spLocks/>
          </p:cNvSpPr>
          <p:nvPr/>
        </p:nvSpPr>
        <p:spPr bwMode="auto">
          <a:xfrm>
            <a:off x="3232294" y="2177197"/>
            <a:ext cx="803836" cy="608576"/>
          </a:xfrm>
          <a:custGeom>
            <a:avLst/>
            <a:gdLst>
              <a:gd name="T0" fmla="*/ 2147483647 w 1685"/>
              <a:gd name="T1" fmla="*/ 2147483647 h 1120"/>
              <a:gd name="T2" fmla="*/ 2147483647 w 1685"/>
              <a:gd name="T3" fmla="*/ 2147483647 h 1120"/>
              <a:gd name="T4" fmla="*/ 2147483647 w 1685"/>
              <a:gd name="T5" fmla="*/ 2147483647 h 1120"/>
              <a:gd name="T6" fmla="*/ 2147483647 w 1685"/>
              <a:gd name="T7" fmla="*/ 2147483647 h 1120"/>
              <a:gd name="T8" fmla="*/ 2147483647 w 1685"/>
              <a:gd name="T9" fmla="*/ 2147483647 h 1120"/>
              <a:gd name="T10" fmla="*/ 2147483647 w 1685"/>
              <a:gd name="T11" fmla="*/ 2147483647 h 1120"/>
              <a:gd name="T12" fmla="*/ 2147483647 w 1685"/>
              <a:gd name="T13" fmla="*/ 2147483647 h 1120"/>
              <a:gd name="T14" fmla="*/ 2147483647 w 1685"/>
              <a:gd name="T15" fmla="*/ 2147483647 h 11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85"/>
              <a:gd name="T25" fmla="*/ 0 h 1120"/>
              <a:gd name="T26" fmla="*/ 1685 w 1685"/>
              <a:gd name="T27" fmla="*/ 1120 h 11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85" h="1120">
                <a:moveTo>
                  <a:pt x="12" y="376"/>
                </a:moveTo>
                <a:cubicBezTo>
                  <a:pt x="24" y="215"/>
                  <a:pt x="128" y="100"/>
                  <a:pt x="316" y="50"/>
                </a:cubicBezTo>
                <a:cubicBezTo>
                  <a:pt x="504" y="0"/>
                  <a:pt x="936" y="65"/>
                  <a:pt x="1143" y="77"/>
                </a:cubicBezTo>
                <a:cubicBezTo>
                  <a:pt x="1350" y="89"/>
                  <a:pt x="1477" y="50"/>
                  <a:pt x="1557" y="125"/>
                </a:cubicBezTo>
                <a:cubicBezTo>
                  <a:pt x="1637" y="200"/>
                  <a:pt x="1641" y="383"/>
                  <a:pt x="1624" y="525"/>
                </a:cubicBezTo>
                <a:cubicBezTo>
                  <a:pt x="1607" y="667"/>
                  <a:pt x="1685" y="897"/>
                  <a:pt x="1455" y="979"/>
                </a:cubicBezTo>
                <a:cubicBezTo>
                  <a:pt x="1225" y="1061"/>
                  <a:pt x="483" y="1120"/>
                  <a:pt x="242" y="1019"/>
                </a:cubicBezTo>
                <a:cubicBezTo>
                  <a:pt x="1" y="918"/>
                  <a:pt x="0" y="537"/>
                  <a:pt x="12" y="376"/>
                </a:cubicBezTo>
                <a:close/>
              </a:path>
            </a:pathLst>
          </a:custGeom>
          <a:solidFill>
            <a:srgbClr val="00FFFF">
              <a:alpha val="71000"/>
            </a:srgbClr>
          </a:solidFill>
          <a:ln w="63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09203C-9AEA-415E-9790-8FD04F1FAB7F}"/>
              </a:ext>
            </a:extLst>
          </p:cNvPr>
          <p:cNvCxnSpPr/>
          <p:nvPr/>
        </p:nvCxnSpPr>
        <p:spPr bwMode="auto">
          <a:xfrm>
            <a:off x="2441893" y="1928355"/>
            <a:ext cx="4538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7576B2-96F4-46AB-AFE4-3D7B74923AF5}"/>
              </a:ext>
            </a:extLst>
          </p:cNvPr>
          <p:cNvCxnSpPr/>
          <p:nvPr/>
        </p:nvCxnSpPr>
        <p:spPr bwMode="auto">
          <a:xfrm>
            <a:off x="5943600" y="1905000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56506B0-C0B3-4233-9F3C-5E4AF1AF8315}"/>
              </a:ext>
            </a:extLst>
          </p:cNvPr>
          <p:cNvSpPr txBox="1"/>
          <p:nvPr/>
        </p:nvSpPr>
        <p:spPr>
          <a:xfrm>
            <a:off x="5314575" y="165381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…..</a:t>
            </a:r>
          </a:p>
        </p:txBody>
      </p:sp>
      <p:sp>
        <p:nvSpPr>
          <p:cNvPr id="274" name="Freeform 75">
            <a:extLst>
              <a:ext uri="{FF2B5EF4-FFF2-40B4-BE49-F238E27FC236}">
                <a16:creationId xmlns:a16="http://schemas.microsoft.com/office/drawing/2014/main" id="{B87CB34F-9B2E-437A-B97F-563B66218020}"/>
              </a:ext>
            </a:extLst>
          </p:cNvPr>
          <p:cNvSpPr>
            <a:spLocks/>
          </p:cNvSpPr>
          <p:nvPr/>
        </p:nvSpPr>
        <p:spPr bwMode="auto">
          <a:xfrm>
            <a:off x="1134029" y="2256734"/>
            <a:ext cx="803836" cy="608576"/>
          </a:xfrm>
          <a:custGeom>
            <a:avLst/>
            <a:gdLst>
              <a:gd name="T0" fmla="*/ 2147483647 w 1685"/>
              <a:gd name="T1" fmla="*/ 2147483647 h 1120"/>
              <a:gd name="T2" fmla="*/ 2147483647 w 1685"/>
              <a:gd name="T3" fmla="*/ 2147483647 h 1120"/>
              <a:gd name="T4" fmla="*/ 2147483647 w 1685"/>
              <a:gd name="T5" fmla="*/ 2147483647 h 1120"/>
              <a:gd name="T6" fmla="*/ 2147483647 w 1685"/>
              <a:gd name="T7" fmla="*/ 2147483647 h 1120"/>
              <a:gd name="T8" fmla="*/ 2147483647 w 1685"/>
              <a:gd name="T9" fmla="*/ 2147483647 h 1120"/>
              <a:gd name="T10" fmla="*/ 2147483647 w 1685"/>
              <a:gd name="T11" fmla="*/ 2147483647 h 1120"/>
              <a:gd name="T12" fmla="*/ 2147483647 w 1685"/>
              <a:gd name="T13" fmla="*/ 2147483647 h 1120"/>
              <a:gd name="T14" fmla="*/ 2147483647 w 1685"/>
              <a:gd name="T15" fmla="*/ 2147483647 h 11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85"/>
              <a:gd name="T25" fmla="*/ 0 h 1120"/>
              <a:gd name="T26" fmla="*/ 1685 w 1685"/>
              <a:gd name="T27" fmla="*/ 1120 h 11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85" h="1120">
                <a:moveTo>
                  <a:pt x="12" y="376"/>
                </a:moveTo>
                <a:cubicBezTo>
                  <a:pt x="24" y="215"/>
                  <a:pt x="128" y="100"/>
                  <a:pt x="316" y="50"/>
                </a:cubicBezTo>
                <a:cubicBezTo>
                  <a:pt x="504" y="0"/>
                  <a:pt x="936" y="65"/>
                  <a:pt x="1143" y="77"/>
                </a:cubicBezTo>
                <a:cubicBezTo>
                  <a:pt x="1350" y="89"/>
                  <a:pt x="1477" y="50"/>
                  <a:pt x="1557" y="125"/>
                </a:cubicBezTo>
                <a:cubicBezTo>
                  <a:pt x="1637" y="200"/>
                  <a:pt x="1641" y="383"/>
                  <a:pt x="1624" y="525"/>
                </a:cubicBezTo>
                <a:cubicBezTo>
                  <a:pt x="1607" y="667"/>
                  <a:pt x="1685" y="897"/>
                  <a:pt x="1455" y="979"/>
                </a:cubicBezTo>
                <a:cubicBezTo>
                  <a:pt x="1225" y="1061"/>
                  <a:pt x="483" y="1120"/>
                  <a:pt x="242" y="1019"/>
                </a:cubicBezTo>
                <a:cubicBezTo>
                  <a:pt x="1" y="918"/>
                  <a:pt x="0" y="537"/>
                  <a:pt x="12" y="376"/>
                </a:cubicBezTo>
                <a:close/>
              </a:path>
            </a:pathLst>
          </a:custGeom>
          <a:solidFill>
            <a:srgbClr val="00FFFF">
              <a:alpha val="71000"/>
            </a:srgbClr>
          </a:solidFill>
          <a:ln w="63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81D2BD-4C9C-4EAB-96C3-EE72F5E68CAB}"/>
              </a:ext>
            </a:extLst>
          </p:cNvPr>
          <p:cNvSpPr txBox="1"/>
          <p:nvPr/>
        </p:nvSpPr>
        <p:spPr>
          <a:xfrm>
            <a:off x="2310413" y="1600200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state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update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86688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612" y="-14942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u="sng" dirty="0">
                <a:solidFill>
                  <a:srgbClr val="FF0000"/>
                </a:solidFill>
              </a:rPr>
              <a:t>TAO terminology for algorithms</a:t>
            </a:r>
          </a:p>
        </p:txBody>
      </p:sp>
      <p:pic>
        <p:nvPicPr>
          <p:cNvPr id="9" name="Content Placeholder 8" descr="classificationKP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978678"/>
            <a:ext cx="5378392" cy="250411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3400" y="3657600"/>
            <a:ext cx="8229600" cy="3048000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Active nodes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Topology-driven algorithms</a:t>
            </a: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Algorithm is executed in rounds</a:t>
            </a: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In each round, all nodes/edges are initially active</a:t>
            </a: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Iterate till convergence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Data-driven algorithms</a:t>
            </a: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Some nodes/edges initially active</a:t>
            </a: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Applying operator to active node may create new active nodes</a:t>
            </a: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Terminate when no more active nodes/edges in graph</a:t>
            </a:r>
          </a:p>
          <a:p>
            <a:r>
              <a:rPr lang="en-US" dirty="0">
                <a:latin typeface="Calibri Light" panose="020F0302020204030204" pitchFamily="34" charset="0"/>
              </a:rPr>
              <a:t>Operator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Morph: may change the graph structure by adding/removing nodes/edges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Label computation: updates labels on nodes/edges w/o changing graph structure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Reader: makes no modification to graph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8702" y="3021106"/>
            <a:ext cx="1757298" cy="307777"/>
          </a:xfrm>
          <a:prstGeom prst="rect">
            <a:avLst/>
          </a:prstGeom>
          <a:solidFill>
            <a:srgbClr val="F6F6F6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 computation</a:t>
            </a:r>
          </a:p>
        </p:txBody>
      </p:sp>
    </p:spTree>
    <p:extLst>
      <p:ext uri="{BB962C8B-B14F-4D97-AF65-F5344CB8AC3E}">
        <p14:creationId xmlns:p14="http://schemas.microsoft.com/office/powerpoint/2010/main" val="2208760493"/>
      </p:ext>
    </p:extLst>
  </p:cSld>
  <p:clrMapOvr>
    <a:masterClrMapping/>
  </p:clrMapOvr>
  <p:transition advTm="151187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Algorithms we have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851"/>
            <a:ext cx="8229600" cy="53519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Mesh generation</a:t>
            </a:r>
          </a:p>
          <a:p>
            <a:pPr lvl="1"/>
            <a:r>
              <a:rPr lang="en-US" dirty="0"/>
              <a:t>Delaunay mesh refinement: data-driven, unordered</a:t>
            </a:r>
          </a:p>
          <a:p>
            <a:r>
              <a:rPr lang="en-US" dirty="0"/>
              <a:t>SSSP</a:t>
            </a:r>
          </a:p>
          <a:p>
            <a:pPr lvl="1"/>
            <a:r>
              <a:rPr lang="en-US" dirty="0"/>
              <a:t>Chaotic relaxation: data-driven, unordered</a:t>
            </a:r>
          </a:p>
          <a:p>
            <a:pPr lvl="1"/>
            <a:r>
              <a:rPr lang="en-US" dirty="0"/>
              <a:t>Dijkstra: data-driven, ordered</a:t>
            </a:r>
          </a:p>
          <a:p>
            <a:pPr lvl="1"/>
            <a:r>
              <a:rPr lang="en-US" dirty="0"/>
              <a:t>Delta-stepping: data-driven, ordered</a:t>
            </a:r>
          </a:p>
          <a:p>
            <a:pPr lvl="1"/>
            <a:r>
              <a:rPr lang="en-US" dirty="0"/>
              <a:t>Bellman-Ford: topology-driven, unordered</a:t>
            </a:r>
          </a:p>
          <a:p>
            <a:r>
              <a:rPr lang="en-US" dirty="0"/>
              <a:t>Machine learning</a:t>
            </a:r>
          </a:p>
          <a:p>
            <a:pPr lvl="1"/>
            <a:r>
              <a:rPr lang="en-US" dirty="0"/>
              <a:t>Page-rank: topology-driven, unordered</a:t>
            </a:r>
          </a:p>
          <a:p>
            <a:pPr lvl="1"/>
            <a:r>
              <a:rPr lang="en-US" dirty="0"/>
              <a:t>Matrix completion using SGD: topology-driven, unordered</a:t>
            </a:r>
          </a:p>
          <a:p>
            <a:r>
              <a:rPr lang="en-US" dirty="0"/>
              <a:t>Computational science</a:t>
            </a:r>
          </a:p>
          <a:p>
            <a:pPr lvl="1"/>
            <a:r>
              <a:rPr lang="en-US" dirty="0"/>
              <a:t>Stencil computations: topology-driven, unordered</a:t>
            </a:r>
          </a:p>
        </p:txBody>
      </p:sp>
    </p:spTree>
    <p:extLst>
      <p:ext uri="{BB962C8B-B14F-4D97-AF65-F5344CB8AC3E}">
        <p14:creationId xmlns:p14="http://schemas.microsoft.com/office/powerpoint/2010/main" val="2734320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77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Parallelization of </a:t>
            </a:r>
            <a:br>
              <a:rPr lang="en-US" dirty="0"/>
            </a:br>
            <a:r>
              <a:rPr lang="en-US" dirty="0"/>
              <a:t>Delaunay mesh refinement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8283" y="1483140"/>
            <a:ext cx="5992837" cy="5147584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Each mutable data structure element (node, triangle,..) has an ID and a mark </a:t>
            </a:r>
          </a:p>
          <a:p>
            <a:r>
              <a:rPr lang="en-US" dirty="0">
                <a:solidFill>
                  <a:srgbClr val="0070C0"/>
                </a:solidFill>
              </a:rPr>
              <a:t>What threads do:</a:t>
            </a:r>
          </a:p>
          <a:p>
            <a:pPr lvl="1"/>
            <a:r>
              <a:rPr lang="en-US" dirty="0" err="1"/>
              <a:t>nhoodElements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 {}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Get active element from worklist, acquire its mark and add element </a:t>
            </a:r>
            <a:r>
              <a:rPr lang="en-US" dirty="0" err="1">
                <a:sym typeface="Wingdings" panose="05000000000000000000" pitchFamily="2" charset="2"/>
              </a:rPr>
              <a:t>nhoodElements</a:t>
            </a:r>
            <a:endParaRPr lang="en-US" dirty="0"/>
          </a:p>
          <a:p>
            <a:pPr lvl="1"/>
            <a:r>
              <a:rPr lang="en-US" dirty="0"/>
              <a:t>Iteratively expand neighborhood, and for each data structure element in neighborhood, acquire its mark and add element to </a:t>
            </a:r>
            <a:r>
              <a:rPr lang="en-US" dirty="0" err="1"/>
              <a:t>nHoodElement</a:t>
            </a:r>
            <a:endParaRPr lang="en-US" dirty="0"/>
          </a:p>
          <a:p>
            <a:pPr lvl="1"/>
            <a:r>
              <a:rPr lang="en-US" dirty="0"/>
              <a:t>When neighborhood expansion is complete, apply operator</a:t>
            </a:r>
          </a:p>
          <a:p>
            <a:pPr lvl="1"/>
            <a:r>
              <a:rPr lang="en-US" dirty="0"/>
              <a:t>If there are newly created active elements, add them to the worklist</a:t>
            </a:r>
          </a:p>
          <a:p>
            <a:pPr lvl="1"/>
            <a:r>
              <a:rPr lang="en-US" dirty="0"/>
              <a:t>Release marks of elements in </a:t>
            </a:r>
            <a:r>
              <a:rPr lang="en-US" dirty="0" err="1"/>
              <a:t>nhoodElements</a:t>
            </a:r>
            <a:r>
              <a:rPr lang="en-US" dirty="0"/>
              <a:t> set</a:t>
            </a:r>
          </a:p>
          <a:p>
            <a:pPr lvl="1"/>
            <a:r>
              <a:rPr lang="en-US" dirty="0"/>
              <a:t>If any mark acquisition fails, release marks of all elements in </a:t>
            </a:r>
            <a:r>
              <a:rPr lang="en-US" dirty="0" err="1"/>
              <a:t>nhoodElements</a:t>
            </a:r>
            <a:r>
              <a:rPr lang="en-US" dirty="0"/>
              <a:t> and put active element back on worklist</a:t>
            </a:r>
          </a:p>
          <a:p>
            <a:r>
              <a:rPr lang="en-US" dirty="0">
                <a:solidFill>
                  <a:srgbClr val="0070C0"/>
                </a:solidFill>
              </a:rPr>
              <a:t>Optimistic (speculative) parallelization</a:t>
            </a:r>
          </a:p>
          <a:p>
            <a:endParaRPr lang="en-US" dirty="0"/>
          </a:p>
        </p:txBody>
      </p:sp>
      <p:sp>
        <p:nvSpPr>
          <p:cNvPr id="13317" name="AutoShape 11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7807765" y="1362979"/>
            <a:ext cx="231775" cy="192087"/>
          </a:xfrm>
          <a:prstGeom prst="actionButtonInformation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1400">
              <a:solidFill>
                <a:srgbClr val="0066FF"/>
              </a:solidFill>
              <a:latin typeface="Arial"/>
            </a:endParaRPr>
          </a:p>
        </p:txBody>
      </p:sp>
      <p:pic>
        <p:nvPicPr>
          <p:cNvPr id="9" name="Picture 8">
            <a:hlinkClick r:id="rId4" action="ppaction://hlinkfile"/>
            <a:extLst>
              <a:ext uri="{FF2B5EF4-FFF2-40B4-BE49-F238E27FC236}">
                <a16:creationId xmlns:a16="http://schemas.microsoft.com/office/drawing/2014/main" id="{7C0DA8D8-527C-4A0C-9FA2-AA05C5F80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77" y="1614561"/>
            <a:ext cx="2243522" cy="4523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101319"/>
      </p:ext>
    </p:extLst>
  </p:cSld>
  <p:clrMapOvr>
    <a:masterClrMapping/>
  </p:clrMapOvr>
  <p:transition advTm="210844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u="sng" dirty="0">
                <a:solidFill>
                  <a:srgbClr val="FF0000"/>
                </a:solidFill>
              </a:rPr>
              <a:t>Parallelization of stencil computation</a:t>
            </a:r>
          </a:p>
        </p:txBody>
      </p:sp>
      <p:sp>
        <p:nvSpPr>
          <p:cNvPr id="12292" name="Text Box 26"/>
          <p:cNvSpPr txBox="1">
            <a:spLocks noChangeArrowheads="1"/>
          </p:cNvSpPr>
          <p:nvPr/>
        </p:nvSpPr>
        <p:spPr bwMode="auto">
          <a:xfrm>
            <a:off x="5048250" y="4203700"/>
            <a:ext cx="3257550" cy="339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u="sng" dirty="0">
                <a:solidFill>
                  <a:srgbClr val="000000"/>
                </a:solidFill>
              </a:rPr>
              <a:t>Jacobi iteration, 5-point stencil</a:t>
            </a:r>
          </a:p>
        </p:txBody>
      </p:sp>
      <p:sp>
        <p:nvSpPr>
          <p:cNvPr id="12293" name="Oval 32"/>
          <p:cNvSpPr>
            <a:spLocks noChangeArrowheads="1"/>
          </p:cNvSpPr>
          <p:nvPr/>
        </p:nvSpPr>
        <p:spPr bwMode="auto">
          <a:xfrm>
            <a:off x="5643562" y="1690688"/>
            <a:ext cx="153988" cy="153987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294" name="Oval 33"/>
          <p:cNvSpPr>
            <a:spLocks noChangeArrowheads="1"/>
          </p:cNvSpPr>
          <p:nvPr/>
        </p:nvSpPr>
        <p:spPr bwMode="auto">
          <a:xfrm>
            <a:off x="5891212" y="1449388"/>
            <a:ext cx="153988" cy="153987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295" name="Oval 34"/>
          <p:cNvSpPr>
            <a:spLocks noChangeArrowheads="1"/>
          </p:cNvSpPr>
          <p:nvPr/>
        </p:nvSpPr>
        <p:spPr bwMode="auto">
          <a:xfrm>
            <a:off x="6121400" y="1219200"/>
            <a:ext cx="153987" cy="153988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296" name="Oval 35"/>
          <p:cNvSpPr>
            <a:spLocks noChangeArrowheads="1"/>
          </p:cNvSpPr>
          <p:nvPr/>
        </p:nvSpPr>
        <p:spPr bwMode="auto">
          <a:xfrm>
            <a:off x="5391150" y="1949450"/>
            <a:ext cx="153987" cy="153988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297" name="Line 36"/>
          <p:cNvSpPr>
            <a:spLocks noChangeShapeType="1"/>
          </p:cNvSpPr>
          <p:nvPr/>
        </p:nvSpPr>
        <p:spPr bwMode="auto">
          <a:xfrm flipV="1">
            <a:off x="5507037" y="1833563"/>
            <a:ext cx="153988" cy="1539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298" name="Line 37"/>
          <p:cNvSpPr>
            <a:spLocks noChangeShapeType="1"/>
          </p:cNvSpPr>
          <p:nvPr/>
        </p:nvSpPr>
        <p:spPr bwMode="auto">
          <a:xfrm flipV="1">
            <a:off x="5775325" y="1565275"/>
            <a:ext cx="15240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299" name="Line 38"/>
          <p:cNvSpPr>
            <a:spLocks noChangeShapeType="1"/>
          </p:cNvSpPr>
          <p:nvPr/>
        </p:nvSpPr>
        <p:spPr bwMode="auto">
          <a:xfrm flipV="1">
            <a:off x="6005512" y="1335088"/>
            <a:ext cx="153988" cy="1539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00" name="Oval 39"/>
          <p:cNvSpPr>
            <a:spLocks noChangeArrowheads="1"/>
          </p:cNvSpPr>
          <p:nvPr/>
        </p:nvSpPr>
        <p:spPr bwMode="auto">
          <a:xfrm>
            <a:off x="5683250" y="2151063"/>
            <a:ext cx="153987" cy="153987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01" name="Oval 40"/>
          <p:cNvSpPr>
            <a:spLocks noChangeArrowheads="1"/>
          </p:cNvSpPr>
          <p:nvPr/>
        </p:nvSpPr>
        <p:spPr bwMode="auto">
          <a:xfrm>
            <a:off x="5930900" y="1909763"/>
            <a:ext cx="153987" cy="1539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02" name="Oval 41"/>
          <p:cNvSpPr>
            <a:spLocks noChangeArrowheads="1"/>
          </p:cNvSpPr>
          <p:nvPr/>
        </p:nvSpPr>
        <p:spPr bwMode="auto">
          <a:xfrm>
            <a:off x="6161087" y="1679575"/>
            <a:ext cx="153988" cy="153988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03" name="Oval 42"/>
          <p:cNvSpPr>
            <a:spLocks noChangeArrowheads="1"/>
          </p:cNvSpPr>
          <p:nvPr/>
        </p:nvSpPr>
        <p:spPr bwMode="auto">
          <a:xfrm>
            <a:off x="5430837" y="2409825"/>
            <a:ext cx="153988" cy="153988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04" name="Line 43"/>
          <p:cNvSpPr>
            <a:spLocks noChangeShapeType="1"/>
          </p:cNvSpPr>
          <p:nvPr/>
        </p:nvSpPr>
        <p:spPr bwMode="auto">
          <a:xfrm flipV="1">
            <a:off x="5546725" y="2293938"/>
            <a:ext cx="153987" cy="1539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05" name="Line 44"/>
          <p:cNvSpPr>
            <a:spLocks noChangeShapeType="1"/>
          </p:cNvSpPr>
          <p:nvPr/>
        </p:nvSpPr>
        <p:spPr bwMode="auto">
          <a:xfrm flipV="1">
            <a:off x="5815012" y="2025650"/>
            <a:ext cx="153988" cy="1539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06" name="Line 45"/>
          <p:cNvSpPr>
            <a:spLocks noChangeShapeType="1"/>
          </p:cNvSpPr>
          <p:nvPr/>
        </p:nvSpPr>
        <p:spPr bwMode="auto">
          <a:xfrm flipV="1">
            <a:off x="6045200" y="1795463"/>
            <a:ext cx="153987" cy="1539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07" name="Line 46"/>
          <p:cNvSpPr>
            <a:spLocks noChangeShapeType="1"/>
          </p:cNvSpPr>
          <p:nvPr/>
        </p:nvSpPr>
        <p:spPr bwMode="auto">
          <a:xfrm>
            <a:off x="5468937" y="2101850"/>
            <a:ext cx="0" cy="3079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08" name="Line 47"/>
          <p:cNvSpPr>
            <a:spLocks noChangeShapeType="1"/>
          </p:cNvSpPr>
          <p:nvPr/>
        </p:nvSpPr>
        <p:spPr bwMode="auto">
          <a:xfrm>
            <a:off x="5737225" y="1833563"/>
            <a:ext cx="0" cy="3079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09" name="Line 48"/>
          <p:cNvSpPr>
            <a:spLocks noChangeShapeType="1"/>
          </p:cNvSpPr>
          <p:nvPr/>
        </p:nvSpPr>
        <p:spPr bwMode="auto">
          <a:xfrm>
            <a:off x="5967412" y="1603375"/>
            <a:ext cx="0" cy="3063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10" name="Line 49"/>
          <p:cNvSpPr>
            <a:spLocks noChangeShapeType="1"/>
          </p:cNvSpPr>
          <p:nvPr/>
        </p:nvSpPr>
        <p:spPr bwMode="auto">
          <a:xfrm>
            <a:off x="6197600" y="1373188"/>
            <a:ext cx="0" cy="3063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11" name="Oval 50"/>
          <p:cNvSpPr>
            <a:spLocks noChangeArrowheads="1"/>
          </p:cNvSpPr>
          <p:nvPr/>
        </p:nvSpPr>
        <p:spPr bwMode="auto">
          <a:xfrm>
            <a:off x="5710237" y="2671763"/>
            <a:ext cx="153988" cy="1539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12" name="Oval 51"/>
          <p:cNvSpPr>
            <a:spLocks noChangeArrowheads="1"/>
          </p:cNvSpPr>
          <p:nvPr/>
        </p:nvSpPr>
        <p:spPr bwMode="auto">
          <a:xfrm>
            <a:off x="5957887" y="2430463"/>
            <a:ext cx="153988" cy="153987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13" name="Oval 52"/>
          <p:cNvSpPr>
            <a:spLocks noChangeArrowheads="1"/>
          </p:cNvSpPr>
          <p:nvPr/>
        </p:nvSpPr>
        <p:spPr bwMode="auto">
          <a:xfrm>
            <a:off x="6188075" y="2200275"/>
            <a:ext cx="153987" cy="1539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14" name="Oval 53"/>
          <p:cNvSpPr>
            <a:spLocks noChangeArrowheads="1"/>
          </p:cNvSpPr>
          <p:nvPr/>
        </p:nvSpPr>
        <p:spPr bwMode="auto">
          <a:xfrm>
            <a:off x="5457825" y="2930525"/>
            <a:ext cx="153987" cy="153988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15" name="Line 54"/>
          <p:cNvSpPr>
            <a:spLocks noChangeShapeType="1"/>
          </p:cNvSpPr>
          <p:nvPr/>
        </p:nvSpPr>
        <p:spPr bwMode="auto">
          <a:xfrm flipV="1">
            <a:off x="5573712" y="2814638"/>
            <a:ext cx="153988" cy="1539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16" name="Line 55"/>
          <p:cNvSpPr>
            <a:spLocks noChangeShapeType="1"/>
          </p:cNvSpPr>
          <p:nvPr/>
        </p:nvSpPr>
        <p:spPr bwMode="auto">
          <a:xfrm flipV="1">
            <a:off x="5842000" y="2546350"/>
            <a:ext cx="15240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17" name="Line 56"/>
          <p:cNvSpPr>
            <a:spLocks noChangeShapeType="1"/>
          </p:cNvSpPr>
          <p:nvPr/>
        </p:nvSpPr>
        <p:spPr bwMode="auto">
          <a:xfrm flipV="1">
            <a:off x="6072187" y="2316163"/>
            <a:ext cx="153988" cy="1539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18" name="Oval 57"/>
          <p:cNvSpPr>
            <a:spLocks noChangeArrowheads="1"/>
          </p:cNvSpPr>
          <p:nvPr/>
        </p:nvSpPr>
        <p:spPr bwMode="auto">
          <a:xfrm>
            <a:off x="5749925" y="3132138"/>
            <a:ext cx="153987" cy="153987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19" name="Oval 58"/>
          <p:cNvSpPr>
            <a:spLocks noChangeArrowheads="1"/>
          </p:cNvSpPr>
          <p:nvPr/>
        </p:nvSpPr>
        <p:spPr bwMode="auto">
          <a:xfrm>
            <a:off x="5997575" y="2890838"/>
            <a:ext cx="153987" cy="1539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20" name="Oval 59"/>
          <p:cNvSpPr>
            <a:spLocks noChangeArrowheads="1"/>
          </p:cNvSpPr>
          <p:nvPr/>
        </p:nvSpPr>
        <p:spPr bwMode="auto">
          <a:xfrm>
            <a:off x="6227762" y="2660650"/>
            <a:ext cx="153988" cy="153988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21" name="Oval 60"/>
          <p:cNvSpPr>
            <a:spLocks noChangeArrowheads="1"/>
          </p:cNvSpPr>
          <p:nvPr/>
        </p:nvSpPr>
        <p:spPr bwMode="auto">
          <a:xfrm>
            <a:off x="5497512" y="3390900"/>
            <a:ext cx="153988" cy="153988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22" name="Line 61"/>
          <p:cNvSpPr>
            <a:spLocks noChangeShapeType="1"/>
          </p:cNvSpPr>
          <p:nvPr/>
        </p:nvSpPr>
        <p:spPr bwMode="auto">
          <a:xfrm flipV="1">
            <a:off x="5613400" y="3275013"/>
            <a:ext cx="153987" cy="1539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23" name="Line 62"/>
          <p:cNvSpPr>
            <a:spLocks noChangeShapeType="1"/>
          </p:cNvSpPr>
          <p:nvPr/>
        </p:nvSpPr>
        <p:spPr bwMode="auto">
          <a:xfrm flipV="1">
            <a:off x="5881687" y="3006725"/>
            <a:ext cx="153988" cy="1539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24" name="Line 63"/>
          <p:cNvSpPr>
            <a:spLocks noChangeShapeType="1"/>
          </p:cNvSpPr>
          <p:nvPr/>
        </p:nvSpPr>
        <p:spPr bwMode="auto">
          <a:xfrm flipV="1">
            <a:off x="6111875" y="2776538"/>
            <a:ext cx="153987" cy="1539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25" name="Line 64"/>
          <p:cNvSpPr>
            <a:spLocks noChangeShapeType="1"/>
          </p:cNvSpPr>
          <p:nvPr/>
        </p:nvSpPr>
        <p:spPr bwMode="auto">
          <a:xfrm>
            <a:off x="5535612" y="3082925"/>
            <a:ext cx="0" cy="3079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26" name="Line 65"/>
          <p:cNvSpPr>
            <a:spLocks noChangeShapeType="1"/>
          </p:cNvSpPr>
          <p:nvPr/>
        </p:nvSpPr>
        <p:spPr bwMode="auto">
          <a:xfrm>
            <a:off x="5803900" y="2814638"/>
            <a:ext cx="0" cy="3079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27" name="Line 66"/>
          <p:cNvSpPr>
            <a:spLocks noChangeShapeType="1"/>
          </p:cNvSpPr>
          <p:nvPr/>
        </p:nvSpPr>
        <p:spPr bwMode="auto">
          <a:xfrm>
            <a:off x="6034087" y="2584450"/>
            <a:ext cx="0" cy="3063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28" name="Line 67"/>
          <p:cNvSpPr>
            <a:spLocks noChangeShapeType="1"/>
          </p:cNvSpPr>
          <p:nvPr/>
        </p:nvSpPr>
        <p:spPr bwMode="auto">
          <a:xfrm>
            <a:off x="6264275" y="2354263"/>
            <a:ext cx="0" cy="3063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29" name="Line 68"/>
          <p:cNvSpPr>
            <a:spLocks noChangeShapeType="1"/>
          </p:cNvSpPr>
          <p:nvPr/>
        </p:nvSpPr>
        <p:spPr bwMode="auto">
          <a:xfrm>
            <a:off x="5507037" y="2563813"/>
            <a:ext cx="0" cy="384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30" name="Line 69"/>
          <p:cNvSpPr>
            <a:spLocks noChangeShapeType="1"/>
          </p:cNvSpPr>
          <p:nvPr/>
        </p:nvSpPr>
        <p:spPr bwMode="auto">
          <a:xfrm>
            <a:off x="5775325" y="2293938"/>
            <a:ext cx="0" cy="384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31" name="Line 70"/>
          <p:cNvSpPr>
            <a:spLocks noChangeShapeType="1"/>
          </p:cNvSpPr>
          <p:nvPr/>
        </p:nvSpPr>
        <p:spPr bwMode="auto">
          <a:xfrm>
            <a:off x="6005512" y="2063750"/>
            <a:ext cx="0" cy="384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32" name="Line 71"/>
          <p:cNvSpPr>
            <a:spLocks noChangeShapeType="1"/>
          </p:cNvSpPr>
          <p:nvPr/>
        </p:nvSpPr>
        <p:spPr bwMode="auto">
          <a:xfrm>
            <a:off x="6237287" y="1833563"/>
            <a:ext cx="0" cy="3460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33" name="Oval 72"/>
          <p:cNvSpPr>
            <a:spLocks noChangeArrowheads="1"/>
          </p:cNvSpPr>
          <p:nvPr/>
        </p:nvSpPr>
        <p:spPr bwMode="auto">
          <a:xfrm>
            <a:off x="6958012" y="1673225"/>
            <a:ext cx="153988" cy="15398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34" name="Oval 73"/>
          <p:cNvSpPr>
            <a:spLocks noChangeArrowheads="1"/>
          </p:cNvSpPr>
          <p:nvPr/>
        </p:nvSpPr>
        <p:spPr bwMode="auto">
          <a:xfrm>
            <a:off x="7205662" y="1431925"/>
            <a:ext cx="153988" cy="15398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35" name="Oval 74"/>
          <p:cNvSpPr>
            <a:spLocks noChangeArrowheads="1"/>
          </p:cNvSpPr>
          <p:nvPr/>
        </p:nvSpPr>
        <p:spPr bwMode="auto">
          <a:xfrm>
            <a:off x="7435850" y="1201738"/>
            <a:ext cx="153987" cy="153987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36" name="Oval 75"/>
          <p:cNvSpPr>
            <a:spLocks noChangeArrowheads="1"/>
          </p:cNvSpPr>
          <p:nvPr/>
        </p:nvSpPr>
        <p:spPr bwMode="auto">
          <a:xfrm>
            <a:off x="6705600" y="1931988"/>
            <a:ext cx="153987" cy="153987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37" name="Line 76"/>
          <p:cNvSpPr>
            <a:spLocks noChangeShapeType="1"/>
          </p:cNvSpPr>
          <p:nvPr/>
        </p:nvSpPr>
        <p:spPr bwMode="auto">
          <a:xfrm flipV="1">
            <a:off x="6821487" y="1816100"/>
            <a:ext cx="153988" cy="153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38" name="Line 77"/>
          <p:cNvSpPr>
            <a:spLocks noChangeShapeType="1"/>
          </p:cNvSpPr>
          <p:nvPr/>
        </p:nvSpPr>
        <p:spPr bwMode="auto">
          <a:xfrm flipV="1">
            <a:off x="7089775" y="1547813"/>
            <a:ext cx="1524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39" name="Line 78"/>
          <p:cNvSpPr>
            <a:spLocks noChangeShapeType="1"/>
          </p:cNvSpPr>
          <p:nvPr/>
        </p:nvSpPr>
        <p:spPr bwMode="auto">
          <a:xfrm flipV="1">
            <a:off x="7319962" y="1317625"/>
            <a:ext cx="153988" cy="153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40" name="Oval 79"/>
          <p:cNvSpPr>
            <a:spLocks noChangeArrowheads="1"/>
          </p:cNvSpPr>
          <p:nvPr/>
        </p:nvSpPr>
        <p:spPr bwMode="auto">
          <a:xfrm>
            <a:off x="6997700" y="2133600"/>
            <a:ext cx="153987" cy="15398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41" name="Oval 80"/>
          <p:cNvSpPr>
            <a:spLocks noChangeArrowheads="1"/>
          </p:cNvSpPr>
          <p:nvPr/>
        </p:nvSpPr>
        <p:spPr bwMode="auto">
          <a:xfrm>
            <a:off x="7245350" y="1892300"/>
            <a:ext cx="153987" cy="15398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42" name="Oval 81"/>
          <p:cNvSpPr>
            <a:spLocks noChangeArrowheads="1"/>
          </p:cNvSpPr>
          <p:nvPr/>
        </p:nvSpPr>
        <p:spPr bwMode="auto">
          <a:xfrm>
            <a:off x="7475537" y="1662113"/>
            <a:ext cx="153988" cy="153987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43" name="Oval 82"/>
          <p:cNvSpPr>
            <a:spLocks noChangeArrowheads="1"/>
          </p:cNvSpPr>
          <p:nvPr/>
        </p:nvSpPr>
        <p:spPr bwMode="auto">
          <a:xfrm>
            <a:off x="6745287" y="2392363"/>
            <a:ext cx="153988" cy="153987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44" name="Line 83"/>
          <p:cNvSpPr>
            <a:spLocks noChangeShapeType="1"/>
          </p:cNvSpPr>
          <p:nvPr/>
        </p:nvSpPr>
        <p:spPr bwMode="auto">
          <a:xfrm flipV="1">
            <a:off x="6861175" y="2276475"/>
            <a:ext cx="153987" cy="153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45" name="Line 84"/>
          <p:cNvSpPr>
            <a:spLocks noChangeShapeType="1"/>
          </p:cNvSpPr>
          <p:nvPr/>
        </p:nvSpPr>
        <p:spPr bwMode="auto">
          <a:xfrm flipV="1">
            <a:off x="7129462" y="2008188"/>
            <a:ext cx="153988" cy="153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46" name="Line 85"/>
          <p:cNvSpPr>
            <a:spLocks noChangeShapeType="1"/>
          </p:cNvSpPr>
          <p:nvPr/>
        </p:nvSpPr>
        <p:spPr bwMode="auto">
          <a:xfrm flipV="1">
            <a:off x="7359650" y="1778000"/>
            <a:ext cx="153987" cy="153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47" name="Line 86"/>
          <p:cNvSpPr>
            <a:spLocks noChangeShapeType="1"/>
          </p:cNvSpPr>
          <p:nvPr/>
        </p:nvSpPr>
        <p:spPr bwMode="auto">
          <a:xfrm>
            <a:off x="6783387" y="2084388"/>
            <a:ext cx="0" cy="307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49" name="Line 88"/>
          <p:cNvSpPr>
            <a:spLocks noChangeShapeType="1"/>
          </p:cNvSpPr>
          <p:nvPr/>
        </p:nvSpPr>
        <p:spPr bwMode="auto">
          <a:xfrm>
            <a:off x="7281862" y="1585913"/>
            <a:ext cx="0" cy="306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50" name="Line 89"/>
          <p:cNvSpPr>
            <a:spLocks noChangeShapeType="1"/>
          </p:cNvSpPr>
          <p:nvPr/>
        </p:nvSpPr>
        <p:spPr bwMode="auto">
          <a:xfrm>
            <a:off x="7512050" y="1355725"/>
            <a:ext cx="0" cy="306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51" name="Oval 90"/>
          <p:cNvSpPr>
            <a:spLocks noChangeArrowheads="1"/>
          </p:cNvSpPr>
          <p:nvPr/>
        </p:nvSpPr>
        <p:spPr bwMode="auto">
          <a:xfrm>
            <a:off x="7024687" y="2654300"/>
            <a:ext cx="153988" cy="15398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52" name="Oval 91"/>
          <p:cNvSpPr>
            <a:spLocks noChangeArrowheads="1"/>
          </p:cNvSpPr>
          <p:nvPr/>
        </p:nvSpPr>
        <p:spPr bwMode="auto">
          <a:xfrm>
            <a:off x="7272337" y="2413000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53" name="Oval 92"/>
          <p:cNvSpPr>
            <a:spLocks noChangeArrowheads="1"/>
          </p:cNvSpPr>
          <p:nvPr/>
        </p:nvSpPr>
        <p:spPr bwMode="auto">
          <a:xfrm>
            <a:off x="7502525" y="2182813"/>
            <a:ext cx="153987" cy="153987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54" name="Oval 93"/>
          <p:cNvSpPr>
            <a:spLocks noChangeArrowheads="1"/>
          </p:cNvSpPr>
          <p:nvPr/>
        </p:nvSpPr>
        <p:spPr bwMode="auto">
          <a:xfrm>
            <a:off x="6772275" y="2913063"/>
            <a:ext cx="153987" cy="153987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55" name="Line 94"/>
          <p:cNvSpPr>
            <a:spLocks noChangeShapeType="1"/>
          </p:cNvSpPr>
          <p:nvPr/>
        </p:nvSpPr>
        <p:spPr bwMode="auto">
          <a:xfrm flipV="1">
            <a:off x="6888162" y="2797175"/>
            <a:ext cx="153988" cy="153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56" name="Line 95"/>
          <p:cNvSpPr>
            <a:spLocks noChangeShapeType="1"/>
          </p:cNvSpPr>
          <p:nvPr/>
        </p:nvSpPr>
        <p:spPr bwMode="auto">
          <a:xfrm flipV="1">
            <a:off x="7156450" y="2528888"/>
            <a:ext cx="1524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57" name="Line 96"/>
          <p:cNvSpPr>
            <a:spLocks noChangeShapeType="1"/>
          </p:cNvSpPr>
          <p:nvPr/>
        </p:nvSpPr>
        <p:spPr bwMode="auto">
          <a:xfrm flipV="1">
            <a:off x="7386637" y="2298700"/>
            <a:ext cx="153988" cy="153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58" name="Oval 97"/>
          <p:cNvSpPr>
            <a:spLocks noChangeArrowheads="1"/>
          </p:cNvSpPr>
          <p:nvPr/>
        </p:nvSpPr>
        <p:spPr bwMode="auto">
          <a:xfrm>
            <a:off x="7064375" y="3114675"/>
            <a:ext cx="153987" cy="15398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59" name="Oval 98"/>
          <p:cNvSpPr>
            <a:spLocks noChangeArrowheads="1"/>
          </p:cNvSpPr>
          <p:nvPr/>
        </p:nvSpPr>
        <p:spPr bwMode="auto">
          <a:xfrm>
            <a:off x="7312025" y="2873375"/>
            <a:ext cx="153987" cy="15398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60" name="Oval 99"/>
          <p:cNvSpPr>
            <a:spLocks noChangeArrowheads="1"/>
          </p:cNvSpPr>
          <p:nvPr/>
        </p:nvSpPr>
        <p:spPr bwMode="auto">
          <a:xfrm>
            <a:off x="7542212" y="2643188"/>
            <a:ext cx="153988" cy="153987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61" name="Oval 100"/>
          <p:cNvSpPr>
            <a:spLocks noChangeArrowheads="1"/>
          </p:cNvSpPr>
          <p:nvPr/>
        </p:nvSpPr>
        <p:spPr bwMode="auto">
          <a:xfrm>
            <a:off x="6811962" y="3373438"/>
            <a:ext cx="153988" cy="153987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62" name="Line 101"/>
          <p:cNvSpPr>
            <a:spLocks noChangeShapeType="1"/>
          </p:cNvSpPr>
          <p:nvPr/>
        </p:nvSpPr>
        <p:spPr bwMode="auto">
          <a:xfrm flipV="1">
            <a:off x="6927850" y="3257550"/>
            <a:ext cx="153987" cy="153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63" name="Line 102"/>
          <p:cNvSpPr>
            <a:spLocks noChangeShapeType="1"/>
          </p:cNvSpPr>
          <p:nvPr/>
        </p:nvSpPr>
        <p:spPr bwMode="auto">
          <a:xfrm flipV="1">
            <a:off x="7196137" y="2989263"/>
            <a:ext cx="153988" cy="153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64" name="Line 103"/>
          <p:cNvSpPr>
            <a:spLocks noChangeShapeType="1"/>
          </p:cNvSpPr>
          <p:nvPr/>
        </p:nvSpPr>
        <p:spPr bwMode="auto">
          <a:xfrm flipV="1">
            <a:off x="7426325" y="2759075"/>
            <a:ext cx="153987" cy="153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65" name="Line 104"/>
          <p:cNvSpPr>
            <a:spLocks noChangeShapeType="1"/>
          </p:cNvSpPr>
          <p:nvPr/>
        </p:nvSpPr>
        <p:spPr bwMode="auto">
          <a:xfrm>
            <a:off x="6850062" y="3065463"/>
            <a:ext cx="0" cy="307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66" name="Line 105"/>
          <p:cNvSpPr>
            <a:spLocks noChangeShapeType="1"/>
          </p:cNvSpPr>
          <p:nvPr/>
        </p:nvSpPr>
        <p:spPr bwMode="auto">
          <a:xfrm>
            <a:off x="7118350" y="2797175"/>
            <a:ext cx="0" cy="307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67" name="Line 106"/>
          <p:cNvSpPr>
            <a:spLocks noChangeShapeType="1"/>
          </p:cNvSpPr>
          <p:nvPr/>
        </p:nvSpPr>
        <p:spPr bwMode="auto">
          <a:xfrm>
            <a:off x="7348537" y="2566988"/>
            <a:ext cx="0" cy="306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68" name="Line 107"/>
          <p:cNvSpPr>
            <a:spLocks noChangeShapeType="1"/>
          </p:cNvSpPr>
          <p:nvPr/>
        </p:nvSpPr>
        <p:spPr bwMode="auto">
          <a:xfrm>
            <a:off x="7578725" y="2336800"/>
            <a:ext cx="0" cy="306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69" name="Line 108"/>
          <p:cNvSpPr>
            <a:spLocks noChangeShapeType="1"/>
          </p:cNvSpPr>
          <p:nvPr/>
        </p:nvSpPr>
        <p:spPr bwMode="auto">
          <a:xfrm>
            <a:off x="6821487" y="2546350"/>
            <a:ext cx="0" cy="384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70" name="Line 109"/>
          <p:cNvSpPr>
            <a:spLocks noChangeShapeType="1"/>
          </p:cNvSpPr>
          <p:nvPr/>
        </p:nvSpPr>
        <p:spPr bwMode="auto">
          <a:xfrm>
            <a:off x="7089775" y="2276475"/>
            <a:ext cx="0" cy="384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71" name="Line 110"/>
          <p:cNvSpPr>
            <a:spLocks noChangeShapeType="1"/>
          </p:cNvSpPr>
          <p:nvPr/>
        </p:nvSpPr>
        <p:spPr bwMode="auto">
          <a:xfrm>
            <a:off x="7319962" y="2046288"/>
            <a:ext cx="0" cy="384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72" name="Line 111"/>
          <p:cNvSpPr>
            <a:spLocks noChangeShapeType="1"/>
          </p:cNvSpPr>
          <p:nvPr/>
        </p:nvSpPr>
        <p:spPr bwMode="auto">
          <a:xfrm>
            <a:off x="7551737" y="1816100"/>
            <a:ext cx="0" cy="346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73" name="Line 112"/>
          <p:cNvSpPr>
            <a:spLocks noChangeShapeType="1"/>
          </p:cNvSpPr>
          <p:nvPr/>
        </p:nvSpPr>
        <p:spPr bwMode="auto">
          <a:xfrm>
            <a:off x="6083300" y="2508250"/>
            <a:ext cx="11906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12374" name="Text Box 113"/>
          <p:cNvSpPr txBox="1">
            <a:spLocks noChangeArrowheads="1"/>
          </p:cNvSpPr>
          <p:nvPr/>
        </p:nvSpPr>
        <p:spPr bwMode="auto">
          <a:xfrm>
            <a:off x="5716587" y="3821113"/>
            <a:ext cx="354013" cy="26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A</a:t>
            </a:r>
            <a:r>
              <a:rPr lang="en-US" sz="2000" baseline="-25000">
                <a:solidFill>
                  <a:srgbClr val="000000"/>
                </a:solidFill>
              </a:rPr>
              <a:t>t</a:t>
            </a:r>
            <a:endParaRPr lang="en-US" sz="1400" baseline="-25000">
              <a:solidFill>
                <a:srgbClr val="000000"/>
              </a:solidFill>
            </a:endParaRPr>
          </a:p>
        </p:txBody>
      </p:sp>
      <p:sp>
        <p:nvSpPr>
          <p:cNvPr id="12375" name="Text Box 113"/>
          <p:cNvSpPr txBox="1">
            <a:spLocks noChangeArrowheads="1"/>
          </p:cNvSpPr>
          <p:nvPr/>
        </p:nvSpPr>
        <p:spPr bwMode="auto">
          <a:xfrm>
            <a:off x="6985000" y="3824288"/>
            <a:ext cx="546100" cy="26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A</a:t>
            </a:r>
            <a:r>
              <a:rPr lang="en-US" sz="2000" baseline="-25000">
                <a:solidFill>
                  <a:srgbClr val="000000"/>
                </a:solidFill>
              </a:rPr>
              <a:t>t+1</a:t>
            </a:r>
            <a:endParaRPr lang="en-US" sz="1400" baseline="-250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4909673"/>
            <a:ext cx="5334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dirty="0">
                <a:solidFill>
                  <a:prstClr val="black"/>
                </a:solidFill>
              </a:rPr>
              <a:t>//Jacobi iteration with 5-point stencil</a:t>
            </a:r>
          </a:p>
          <a:p>
            <a:pPr defTabSz="457200">
              <a:lnSpc>
                <a:spcPct val="80000"/>
              </a:lnSpc>
            </a:pPr>
            <a:r>
              <a:rPr lang="en-US" dirty="0">
                <a:solidFill>
                  <a:prstClr val="black"/>
                </a:solidFill>
              </a:rPr>
              <a:t>//initialize array A</a:t>
            </a:r>
          </a:p>
          <a:p>
            <a:pPr defTabSz="457200">
              <a:lnSpc>
                <a:spcPct val="80000"/>
              </a:lnSpc>
            </a:pPr>
            <a:r>
              <a:rPr lang="en-US" dirty="0">
                <a:solidFill>
                  <a:prstClr val="black"/>
                </a:solidFill>
              </a:rPr>
              <a:t>for time = 1, </a:t>
            </a:r>
            <a:r>
              <a:rPr lang="en-US" dirty="0" err="1">
                <a:solidFill>
                  <a:prstClr val="black"/>
                </a:solidFill>
              </a:rPr>
              <a:t>nsteps</a:t>
            </a:r>
            <a:endParaRPr lang="en-US" dirty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</a:pPr>
            <a:r>
              <a:rPr lang="en-US" dirty="0">
                <a:solidFill>
                  <a:prstClr val="black"/>
                </a:solidFill>
              </a:rPr>
              <a:t>    for &lt;</a:t>
            </a:r>
            <a:r>
              <a:rPr lang="en-US" dirty="0" err="1">
                <a:solidFill>
                  <a:prstClr val="black"/>
                </a:solidFill>
              </a:rPr>
              <a:t>i,j</a:t>
            </a:r>
            <a:r>
              <a:rPr lang="en-US" dirty="0">
                <a:solidFill>
                  <a:prstClr val="black"/>
                </a:solidFill>
              </a:rPr>
              <a:t>&gt; in [2,n-1]x[2,n-1]</a:t>
            </a:r>
          </a:p>
          <a:p>
            <a:pPr defTabSz="457200">
              <a:lnSpc>
                <a:spcPct val="80000"/>
              </a:lnSpc>
            </a:pPr>
            <a:r>
              <a:rPr lang="en-US" dirty="0">
                <a:solidFill>
                  <a:prstClr val="black"/>
                </a:solidFill>
              </a:rPr>
              <a:t>         temp(</a:t>
            </a:r>
            <a:r>
              <a:rPr lang="en-US" dirty="0" err="1">
                <a:solidFill>
                  <a:prstClr val="black"/>
                </a:solidFill>
              </a:rPr>
              <a:t>i,j</a:t>
            </a:r>
            <a:r>
              <a:rPr lang="en-US" dirty="0">
                <a:solidFill>
                  <a:prstClr val="black"/>
                </a:solidFill>
              </a:rPr>
              <a:t>)=0.25*(A(i-1,j)+A(i+1,j)+A(i,j-1)+A(i,j+1))</a:t>
            </a:r>
          </a:p>
          <a:p>
            <a:pPr defTabSz="457200">
              <a:lnSpc>
                <a:spcPct val="80000"/>
              </a:lnSpc>
            </a:pPr>
            <a:r>
              <a:rPr lang="en-US" dirty="0">
                <a:solidFill>
                  <a:prstClr val="black"/>
                </a:solidFill>
              </a:rPr>
              <a:t>    for &lt;</a:t>
            </a:r>
            <a:r>
              <a:rPr lang="en-US" dirty="0" err="1">
                <a:solidFill>
                  <a:prstClr val="black"/>
                </a:solidFill>
              </a:rPr>
              <a:t>i,j</a:t>
            </a:r>
            <a:r>
              <a:rPr lang="en-US" dirty="0">
                <a:solidFill>
                  <a:prstClr val="black"/>
                </a:solidFill>
              </a:rPr>
              <a:t>&gt; in [2,n-1]x[2,n-1]:</a:t>
            </a:r>
          </a:p>
          <a:p>
            <a:pPr defTabSz="457200">
              <a:lnSpc>
                <a:spcPct val="80000"/>
              </a:lnSpc>
            </a:pPr>
            <a:r>
              <a:rPr lang="en-US" dirty="0">
                <a:solidFill>
                  <a:prstClr val="black"/>
                </a:solidFill>
              </a:rPr>
              <a:t>         A(</a:t>
            </a:r>
            <a:r>
              <a:rPr lang="en-US" dirty="0" err="1">
                <a:solidFill>
                  <a:prstClr val="black"/>
                </a:solidFill>
              </a:rPr>
              <a:t>i,j</a:t>
            </a:r>
            <a:r>
              <a:rPr lang="en-US" dirty="0">
                <a:solidFill>
                  <a:prstClr val="black"/>
                </a:solidFill>
              </a:rPr>
              <a:t>) = temp(</a:t>
            </a:r>
            <a:r>
              <a:rPr lang="en-US" dirty="0" err="1">
                <a:solidFill>
                  <a:prstClr val="black"/>
                </a:solidFill>
              </a:rPr>
              <a:t>i,j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9213" y="1412081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What threads do:</a:t>
            </a:r>
          </a:p>
          <a:p>
            <a:pPr lvl="1"/>
            <a:r>
              <a:rPr lang="en-US" sz="3200" dirty="0"/>
              <a:t>there are no conflicts so each thread just applies operator to its active nodes</a:t>
            </a:r>
          </a:p>
          <a:p>
            <a:r>
              <a:rPr lang="en-US" sz="3600" dirty="0"/>
              <a:t>Good  policy for assigning active nodes to threads:</a:t>
            </a:r>
          </a:p>
          <a:p>
            <a:pPr lvl="1"/>
            <a:r>
              <a:rPr lang="en-US" sz="3200" dirty="0"/>
              <a:t>divide grid into 2D blocks and assign one block to each thread</a:t>
            </a:r>
          </a:p>
          <a:p>
            <a:pPr lvl="1"/>
            <a:r>
              <a:rPr lang="en-US" sz="3200" dirty="0"/>
              <a:t>this promotes locality</a:t>
            </a:r>
          </a:p>
          <a:p>
            <a:r>
              <a:rPr lang="en-US" sz="3600" dirty="0"/>
              <a:t>Static parallelization: no need for speculation</a:t>
            </a:r>
          </a:p>
          <a:p>
            <a:pPr lvl="1"/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7" name="Line 89">
            <a:extLst>
              <a:ext uri="{FF2B5EF4-FFF2-40B4-BE49-F238E27FC236}">
                <a16:creationId xmlns:a16="http://schemas.microsoft.com/office/drawing/2014/main" id="{E96C59F3-0A15-4192-8FFE-F2B01C753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9542" y="1845757"/>
            <a:ext cx="0" cy="306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DDD453-BD03-484A-82CA-EAC5F5EC425E}"/>
              </a:ext>
            </a:extLst>
          </p:cNvPr>
          <p:cNvCxnSpPr>
            <a:cxnSpLocks/>
          </p:cNvCxnSpPr>
          <p:nvPr/>
        </p:nvCxnSpPr>
        <p:spPr>
          <a:xfrm>
            <a:off x="7205662" y="1143000"/>
            <a:ext cx="2861" cy="2305686"/>
          </a:xfrm>
          <a:prstGeom prst="line">
            <a:avLst/>
          </a:prstGeom>
          <a:ln w="254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6C16CC-CB19-4DD2-A463-26EA2302B7C0}"/>
              </a:ext>
            </a:extLst>
          </p:cNvPr>
          <p:cNvCxnSpPr>
            <a:cxnSpLocks/>
          </p:cNvCxnSpPr>
          <p:nvPr/>
        </p:nvCxnSpPr>
        <p:spPr>
          <a:xfrm flipV="1">
            <a:off x="6583680" y="1778000"/>
            <a:ext cx="1266092" cy="1112838"/>
          </a:xfrm>
          <a:prstGeom prst="line">
            <a:avLst/>
          </a:prstGeom>
          <a:ln w="254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329132"/>
      </p:ext>
    </p:extLst>
  </p:cSld>
  <p:clrMapOvr>
    <a:masterClrMapping/>
  </p:clrMapOvr>
  <p:transition advTm="129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E899F8-D1E6-49B8-882C-82E7A894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AC239-57CA-4374-941A-91410E739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can we parallelize some algorithms statically while other algorithms have to parallelized at run time using optimistic parallelization?</a:t>
            </a:r>
          </a:p>
          <a:p>
            <a:r>
              <a:rPr lang="en-US" dirty="0"/>
              <a:t>Are there parallelization strategies other than static and optimistic parallelization?</a:t>
            </a:r>
          </a:p>
          <a:p>
            <a:r>
              <a:rPr lang="en-US" dirty="0"/>
              <a:t>What is the big picture?</a:t>
            </a:r>
          </a:p>
        </p:txBody>
      </p:sp>
    </p:spTree>
    <p:extLst>
      <p:ext uri="{BB962C8B-B14F-4D97-AF65-F5344CB8AC3E}">
        <p14:creationId xmlns:p14="http://schemas.microsoft.com/office/powerpoint/2010/main" val="307065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The image “http://www.isbreading.org/wp-content/uploads/2008/10/louvre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100" y="2057400"/>
            <a:ext cx="3717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1" y="426985"/>
            <a:ext cx="8229600" cy="904844"/>
          </a:xfrm>
        </p:spPr>
        <p:txBody>
          <a:bodyPr>
            <a:normAutofit fontScale="90000"/>
          </a:bodyPr>
          <a:lstStyle/>
          <a:p>
            <a:r>
              <a:rPr lang="en-US" dirty="0"/>
              <a:t>The Search for</a:t>
            </a:r>
            <a:br>
              <a:rPr lang="en-US" dirty="0"/>
            </a:br>
            <a:r>
              <a:rPr lang="en-US" dirty="0"/>
              <a:t>“Scalable” Parallel Programming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47" y="2008074"/>
            <a:ext cx="5161703" cy="4839535"/>
          </a:xfrm>
        </p:spPr>
        <p:txBody>
          <a:bodyPr>
            <a:normAutofit fontScale="92500"/>
          </a:bodyPr>
          <a:lstStyle/>
          <a:p>
            <a:r>
              <a:rPr lang="en-US" dirty="0"/>
              <a:t>Tension between productivity and performance</a:t>
            </a:r>
          </a:p>
          <a:p>
            <a:pPr lvl="1"/>
            <a:r>
              <a:rPr lang="en-US" dirty="0"/>
              <a:t>support large number of application programmers with small number of expert parallel programmers </a:t>
            </a:r>
          </a:p>
          <a:p>
            <a:pPr lvl="1"/>
            <a:r>
              <a:rPr lang="en-US" dirty="0"/>
              <a:t>performance comparable to hand-optimized codes</a:t>
            </a:r>
          </a:p>
          <a:p>
            <a:r>
              <a:rPr lang="en-US" dirty="0"/>
              <a:t>Galois project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data-centric abstractions </a:t>
            </a:r>
            <a:r>
              <a:rPr lang="en-US" dirty="0"/>
              <a:t>for parallelism and locality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operator formulation of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464111" y="3124200"/>
            <a:ext cx="3491040" cy="0"/>
          </a:xfrm>
          <a:prstGeom prst="line">
            <a:avLst/>
          </a:prstGeom>
          <a:ln w="1270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36021" y="2419290"/>
            <a:ext cx="547220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Joe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4705290"/>
            <a:ext cx="1340432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Stephanie</a:t>
            </a:r>
          </a:p>
        </p:txBody>
      </p:sp>
    </p:spTree>
    <p:extLst>
      <p:ext uri="{BB962C8B-B14F-4D97-AF65-F5344CB8AC3E}">
        <p14:creationId xmlns:p14="http://schemas.microsoft.com/office/powerpoint/2010/main" val="216252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7 L 0.00017 0.21203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21203 L 0.00017 0.119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61537"/>
            <a:ext cx="8229600" cy="1143000"/>
          </a:xfrm>
        </p:spPr>
        <p:txBody>
          <a:bodyPr/>
          <a:lstStyle/>
          <a:p>
            <a:r>
              <a:rPr lang="en-US" dirty="0"/>
              <a:t>Binding time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32219"/>
            <a:ext cx="8229600" cy="463095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Useful concept in programming languages</a:t>
            </a:r>
          </a:p>
          <a:p>
            <a:pPr lvl="1"/>
            <a:r>
              <a:rPr lang="en-US" dirty="0"/>
              <a:t>When do you have the information you need to make some decision?</a:t>
            </a:r>
          </a:p>
          <a:p>
            <a:r>
              <a:rPr lang="en-US" dirty="0"/>
              <a:t>Example: type-checking</a:t>
            </a:r>
          </a:p>
          <a:p>
            <a:pPr lvl="1"/>
            <a:r>
              <a:rPr lang="en-US" dirty="0"/>
              <a:t>Static type-checking: Java, ML</a:t>
            </a:r>
          </a:p>
          <a:p>
            <a:pPr lvl="2"/>
            <a:r>
              <a:rPr lang="en-US" dirty="0"/>
              <a:t>type information is available in the program</a:t>
            </a:r>
          </a:p>
          <a:p>
            <a:pPr lvl="2"/>
            <a:r>
              <a:rPr lang="en-US" dirty="0"/>
              <a:t>type correctness can be checked at compile-time</a:t>
            </a:r>
          </a:p>
          <a:p>
            <a:pPr lvl="1"/>
            <a:r>
              <a:rPr lang="en-US" dirty="0"/>
              <a:t>Dynamic type-checking: Python, </a:t>
            </a:r>
            <a:r>
              <a:rPr lang="en-US" dirty="0" err="1"/>
              <a:t>Matlab</a:t>
            </a:r>
            <a:endParaRPr lang="en-US" dirty="0"/>
          </a:p>
          <a:p>
            <a:pPr lvl="2"/>
            <a:r>
              <a:rPr lang="en-US" dirty="0"/>
              <a:t>types of objects are known only during execution</a:t>
            </a:r>
          </a:p>
          <a:p>
            <a:pPr lvl="2"/>
            <a:r>
              <a:rPr lang="en-US" dirty="0"/>
              <a:t>type correctness must be checked at runtime</a:t>
            </a:r>
          </a:p>
          <a:p>
            <a:r>
              <a:rPr lang="en-US" dirty="0"/>
              <a:t>Binding time for parallelization</a:t>
            </a:r>
          </a:p>
          <a:p>
            <a:pPr lvl="1"/>
            <a:r>
              <a:rPr lang="en-US" dirty="0"/>
              <a:t>When do we know the active nodes and neighborhoods?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0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-219475"/>
            <a:ext cx="8229600" cy="1143000"/>
          </a:xfrm>
        </p:spPr>
        <p:txBody>
          <a:bodyPr/>
          <a:lstStyle/>
          <a:p>
            <a:r>
              <a:rPr lang="en-US" sz="3200" dirty="0"/>
              <a:t>Parallelization strategies: Binding Time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37551" y="1329463"/>
            <a:ext cx="152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37551" y="2612163"/>
            <a:ext cx="152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37551" y="4059963"/>
            <a:ext cx="152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37551" y="5399813"/>
            <a:ext cx="152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TextBox 11"/>
          <p:cNvSpPr txBox="1">
            <a:spLocks noChangeArrowheads="1"/>
          </p:cNvSpPr>
          <p:nvPr/>
        </p:nvSpPr>
        <p:spPr bwMode="auto">
          <a:xfrm>
            <a:off x="2051851" y="5075963"/>
            <a:ext cx="29711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</a:rPr>
              <a:t>Optimistic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</a:rPr>
              <a:t>Parallelization    (Time-warp)</a:t>
            </a:r>
          </a:p>
        </p:txBody>
      </p:sp>
      <p:sp>
        <p:nvSpPr>
          <p:cNvPr id="26632" name="TextBox 12"/>
          <p:cNvSpPr txBox="1">
            <a:spLocks noChangeArrowheads="1"/>
          </p:cNvSpPr>
          <p:nvPr/>
        </p:nvSpPr>
        <p:spPr bwMode="auto">
          <a:xfrm>
            <a:off x="2040739" y="3874226"/>
            <a:ext cx="3935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</a:rPr>
              <a:t>Interference graph (DMR, chaotic SSSP)</a:t>
            </a:r>
          </a:p>
        </p:txBody>
      </p:sp>
      <p:sp>
        <p:nvSpPr>
          <p:cNvPr id="26633" name="TextBox 13"/>
          <p:cNvSpPr txBox="1">
            <a:spLocks noChangeArrowheads="1"/>
          </p:cNvSpPr>
          <p:nvPr/>
        </p:nvSpPr>
        <p:spPr bwMode="auto">
          <a:xfrm>
            <a:off x="2040739" y="2426426"/>
            <a:ext cx="36680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</a:rPr>
              <a:t>Inspector-executor (sparse Cholesky,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</a:rPr>
              <a:t>Bellman-Ford)</a:t>
            </a: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2040739" y="1145313"/>
            <a:ext cx="6093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</a:rPr>
              <a:t>Static parallelization   (stencil codes, FFT, dense linear algebra)</a:t>
            </a: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156894" y="1162996"/>
            <a:ext cx="164660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</a:rPr>
              <a:t>Compile-time</a:t>
            </a:r>
          </a:p>
        </p:txBody>
      </p:sp>
      <p:sp>
        <p:nvSpPr>
          <p:cNvPr id="26636" name="TextBox 16"/>
          <p:cNvSpPr txBox="1">
            <a:spLocks noChangeArrowheads="1"/>
          </p:cNvSpPr>
          <p:nvPr/>
        </p:nvSpPr>
        <p:spPr bwMode="auto">
          <a:xfrm>
            <a:off x="456592" y="2298818"/>
            <a:ext cx="1351717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prstClr val="black"/>
                </a:solidFill>
              </a:rPr>
              <a:t>After input</a:t>
            </a:r>
          </a:p>
          <a:p>
            <a:pPr algn="r">
              <a:defRPr/>
            </a:pPr>
            <a:r>
              <a:rPr lang="en-US" b="1" dirty="0">
                <a:solidFill>
                  <a:prstClr val="black"/>
                </a:solidFill>
              </a:rPr>
              <a:t> is given</a:t>
            </a:r>
          </a:p>
          <a:p>
            <a:pPr algn="r"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637" name="TextBox 17"/>
          <p:cNvSpPr txBox="1">
            <a:spLocks noChangeArrowheads="1"/>
          </p:cNvSpPr>
          <p:nvPr/>
        </p:nvSpPr>
        <p:spPr bwMode="auto">
          <a:xfrm>
            <a:off x="-36600" y="3718557"/>
            <a:ext cx="1928733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prstClr val="black"/>
                </a:solidFill>
              </a:rPr>
              <a:t>During program</a:t>
            </a:r>
          </a:p>
          <a:p>
            <a:pPr algn="r">
              <a:defRPr/>
            </a:pPr>
            <a:r>
              <a:rPr lang="en-US" b="1" dirty="0">
                <a:solidFill>
                  <a:prstClr val="black"/>
                </a:solidFill>
              </a:rPr>
              <a:t>execution</a:t>
            </a:r>
          </a:p>
        </p:txBody>
      </p:sp>
      <p:sp>
        <p:nvSpPr>
          <p:cNvPr id="26638" name="TextBox 18"/>
          <p:cNvSpPr txBox="1">
            <a:spLocks noChangeArrowheads="1"/>
          </p:cNvSpPr>
          <p:nvPr/>
        </p:nvSpPr>
        <p:spPr bwMode="auto">
          <a:xfrm>
            <a:off x="104464" y="5000970"/>
            <a:ext cx="1787669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prstClr val="black"/>
                </a:solidFill>
              </a:rPr>
              <a:t>After program </a:t>
            </a:r>
          </a:p>
          <a:p>
            <a:pPr algn="r">
              <a:defRPr/>
            </a:pPr>
            <a:r>
              <a:rPr lang="en-US" b="1" dirty="0">
                <a:solidFill>
                  <a:prstClr val="black"/>
                </a:solidFill>
              </a:rPr>
              <a:t>is finished</a:t>
            </a:r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5943600" y="1597750"/>
            <a:ext cx="2895600" cy="3205163"/>
            <a:chOff x="6172200" y="2286000"/>
            <a:chExt cx="2895600" cy="3205285"/>
          </a:xfrm>
        </p:grpSpPr>
        <p:sp>
          <p:nvSpPr>
            <p:cNvPr id="26644" name="Freeform 75"/>
            <p:cNvSpPr>
              <a:spLocks/>
            </p:cNvSpPr>
            <p:nvPr/>
          </p:nvSpPr>
          <p:spPr bwMode="auto">
            <a:xfrm>
              <a:off x="6172200" y="3124200"/>
              <a:ext cx="794622" cy="1077489"/>
            </a:xfrm>
            <a:custGeom>
              <a:avLst/>
              <a:gdLst>
                <a:gd name="T0" fmla="*/ 2147483647 w 1685"/>
                <a:gd name="T1" fmla="*/ 2147483647 h 1120"/>
                <a:gd name="T2" fmla="*/ 2147483647 w 1685"/>
                <a:gd name="T3" fmla="*/ 2147483647 h 1120"/>
                <a:gd name="T4" fmla="*/ 2147483647 w 1685"/>
                <a:gd name="T5" fmla="*/ 2147483647 h 1120"/>
                <a:gd name="T6" fmla="*/ 2147483647 w 1685"/>
                <a:gd name="T7" fmla="*/ 2147483647 h 1120"/>
                <a:gd name="T8" fmla="*/ 2147483647 w 1685"/>
                <a:gd name="T9" fmla="*/ 2147483647 h 1120"/>
                <a:gd name="T10" fmla="*/ 2147483647 w 1685"/>
                <a:gd name="T11" fmla="*/ 2147483647 h 1120"/>
                <a:gd name="T12" fmla="*/ 2147483647 w 1685"/>
                <a:gd name="T13" fmla="*/ 2147483647 h 1120"/>
                <a:gd name="T14" fmla="*/ 2147483647 w 1685"/>
                <a:gd name="T15" fmla="*/ 2147483647 h 1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5"/>
                <a:gd name="T25" fmla="*/ 0 h 1120"/>
                <a:gd name="T26" fmla="*/ 1685 w 1685"/>
                <a:gd name="T27" fmla="*/ 1120 h 1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5" h="1120">
                  <a:moveTo>
                    <a:pt x="12" y="376"/>
                  </a:moveTo>
                  <a:cubicBezTo>
                    <a:pt x="24" y="215"/>
                    <a:pt x="128" y="100"/>
                    <a:pt x="316" y="50"/>
                  </a:cubicBezTo>
                  <a:cubicBezTo>
                    <a:pt x="504" y="0"/>
                    <a:pt x="936" y="65"/>
                    <a:pt x="1143" y="77"/>
                  </a:cubicBezTo>
                  <a:cubicBezTo>
                    <a:pt x="1350" y="89"/>
                    <a:pt x="1477" y="50"/>
                    <a:pt x="1557" y="125"/>
                  </a:cubicBezTo>
                  <a:cubicBezTo>
                    <a:pt x="1637" y="200"/>
                    <a:pt x="1641" y="383"/>
                    <a:pt x="1624" y="525"/>
                  </a:cubicBezTo>
                  <a:cubicBezTo>
                    <a:pt x="1607" y="667"/>
                    <a:pt x="1685" y="897"/>
                    <a:pt x="1455" y="979"/>
                  </a:cubicBezTo>
                  <a:cubicBezTo>
                    <a:pt x="1225" y="1061"/>
                    <a:pt x="483" y="1120"/>
                    <a:pt x="242" y="1019"/>
                  </a:cubicBezTo>
                  <a:cubicBezTo>
                    <a:pt x="1" y="918"/>
                    <a:pt x="0" y="537"/>
                    <a:pt x="12" y="376"/>
                  </a:cubicBezTo>
                  <a:close/>
                </a:path>
              </a:pathLst>
            </a:custGeom>
            <a:solidFill>
              <a:srgbClr val="00FFFF">
                <a:alpha val="10196"/>
              </a:srgbClr>
            </a:solidFill>
            <a:ln w="63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5" name="Freeform 75"/>
            <p:cNvSpPr>
              <a:spLocks/>
            </p:cNvSpPr>
            <p:nvPr/>
          </p:nvSpPr>
          <p:spPr bwMode="auto">
            <a:xfrm>
              <a:off x="6477000" y="4343400"/>
              <a:ext cx="1261645" cy="1147885"/>
            </a:xfrm>
            <a:custGeom>
              <a:avLst/>
              <a:gdLst>
                <a:gd name="T0" fmla="*/ 2147483647 w 1685"/>
                <a:gd name="T1" fmla="*/ 2147483647 h 1120"/>
                <a:gd name="T2" fmla="*/ 2147483647 w 1685"/>
                <a:gd name="T3" fmla="*/ 2147483647 h 1120"/>
                <a:gd name="T4" fmla="*/ 2147483647 w 1685"/>
                <a:gd name="T5" fmla="*/ 2147483647 h 1120"/>
                <a:gd name="T6" fmla="*/ 2147483647 w 1685"/>
                <a:gd name="T7" fmla="*/ 2147483647 h 1120"/>
                <a:gd name="T8" fmla="*/ 2147483647 w 1685"/>
                <a:gd name="T9" fmla="*/ 2147483647 h 1120"/>
                <a:gd name="T10" fmla="*/ 2147483647 w 1685"/>
                <a:gd name="T11" fmla="*/ 2147483647 h 1120"/>
                <a:gd name="T12" fmla="*/ 2147483647 w 1685"/>
                <a:gd name="T13" fmla="*/ 2147483647 h 1120"/>
                <a:gd name="T14" fmla="*/ 2147483647 w 1685"/>
                <a:gd name="T15" fmla="*/ 2147483647 h 1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5"/>
                <a:gd name="T25" fmla="*/ 0 h 1120"/>
                <a:gd name="T26" fmla="*/ 1685 w 1685"/>
                <a:gd name="T27" fmla="*/ 1120 h 1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5" h="1120">
                  <a:moveTo>
                    <a:pt x="12" y="376"/>
                  </a:moveTo>
                  <a:cubicBezTo>
                    <a:pt x="24" y="215"/>
                    <a:pt x="128" y="100"/>
                    <a:pt x="316" y="50"/>
                  </a:cubicBezTo>
                  <a:cubicBezTo>
                    <a:pt x="504" y="0"/>
                    <a:pt x="936" y="65"/>
                    <a:pt x="1143" y="77"/>
                  </a:cubicBezTo>
                  <a:cubicBezTo>
                    <a:pt x="1350" y="89"/>
                    <a:pt x="1477" y="50"/>
                    <a:pt x="1557" y="125"/>
                  </a:cubicBezTo>
                  <a:cubicBezTo>
                    <a:pt x="1637" y="200"/>
                    <a:pt x="1641" y="383"/>
                    <a:pt x="1624" y="525"/>
                  </a:cubicBezTo>
                  <a:cubicBezTo>
                    <a:pt x="1607" y="667"/>
                    <a:pt x="1685" y="897"/>
                    <a:pt x="1455" y="979"/>
                  </a:cubicBezTo>
                  <a:cubicBezTo>
                    <a:pt x="1225" y="1061"/>
                    <a:pt x="483" y="1120"/>
                    <a:pt x="242" y="1019"/>
                  </a:cubicBezTo>
                  <a:cubicBezTo>
                    <a:pt x="1" y="918"/>
                    <a:pt x="0" y="537"/>
                    <a:pt x="12" y="376"/>
                  </a:cubicBezTo>
                  <a:close/>
                </a:path>
              </a:pathLst>
            </a:custGeom>
            <a:solidFill>
              <a:srgbClr val="00FFFF">
                <a:alpha val="10196"/>
              </a:srgbClr>
            </a:solidFill>
            <a:ln w="63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6" name="Oval 2"/>
            <p:cNvSpPr>
              <a:spLocks noChangeArrowheads="1"/>
            </p:cNvSpPr>
            <p:nvPr/>
          </p:nvSpPr>
          <p:spPr bwMode="auto">
            <a:xfrm>
              <a:off x="6634060" y="3264474"/>
              <a:ext cx="114489" cy="150849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7" name="Oval 3"/>
            <p:cNvSpPr>
              <a:spLocks noChangeArrowheads="1"/>
            </p:cNvSpPr>
            <p:nvPr/>
          </p:nvSpPr>
          <p:spPr bwMode="auto">
            <a:xfrm>
              <a:off x="6566047" y="3850628"/>
              <a:ext cx="114489" cy="14941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8" name="Oval 4"/>
            <p:cNvSpPr>
              <a:spLocks noChangeArrowheads="1"/>
            </p:cNvSpPr>
            <p:nvPr/>
          </p:nvSpPr>
          <p:spPr bwMode="auto">
            <a:xfrm>
              <a:off x="7216706" y="3819022"/>
              <a:ext cx="115622" cy="14941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9" name="Oval 5"/>
            <p:cNvSpPr>
              <a:spLocks noChangeArrowheads="1"/>
            </p:cNvSpPr>
            <p:nvPr/>
          </p:nvSpPr>
          <p:spPr bwMode="auto">
            <a:xfrm>
              <a:off x="7637255" y="4169565"/>
              <a:ext cx="114489" cy="150849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50" name="Oval 6"/>
            <p:cNvSpPr>
              <a:spLocks noChangeArrowheads="1"/>
            </p:cNvSpPr>
            <p:nvPr/>
          </p:nvSpPr>
          <p:spPr bwMode="auto">
            <a:xfrm>
              <a:off x="6844901" y="4356329"/>
              <a:ext cx="114489" cy="150849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51" name="Oval 7"/>
            <p:cNvSpPr>
              <a:spLocks noChangeArrowheads="1"/>
            </p:cNvSpPr>
            <p:nvPr/>
          </p:nvSpPr>
          <p:spPr bwMode="auto">
            <a:xfrm>
              <a:off x="7309658" y="4612053"/>
              <a:ext cx="114489" cy="150849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52" name="Oval 8"/>
            <p:cNvSpPr>
              <a:spLocks noChangeArrowheads="1"/>
            </p:cNvSpPr>
            <p:nvPr/>
          </p:nvSpPr>
          <p:spPr bwMode="auto">
            <a:xfrm>
              <a:off x="6915181" y="5047359"/>
              <a:ext cx="115622" cy="14941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53" name="Oval 9"/>
            <p:cNvSpPr>
              <a:spLocks noChangeArrowheads="1"/>
            </p:cNvSpPr>
            <p:nvPr/>
          </p:nvSpPr>
          <p:spPr bwMode="auto">
            <a:xfrm>
              <a:off x="8258443" y="5166601"/>
              <a:ext cx="114489" cy="150849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54" name="Oval 10"/>
            <p:cNvSpPr>
              <a:spLocks noChangeArrowheads="1"/>
            </p:cNvSpPr>
            <p:nvPr/>
          </p:nvSpPr>
          <p:spPr bwMode="auto">
            <a:xfrm>
              <a:off x="7330062" y="5175221"/>
              <a:ext cx="114489" cy="150849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55" name="Oval 11"/>
            <p:cNvSpPr>
              <a:spLocks noChangeArrowheads="1"/>
            </p:cNvSpPr>
            <p:nvPr/>
          </p:nvSpPr>
          <p:spPr bwMode="auto">
            <a:xfrm>
              <a:off x="7611183" y="3494338"/>
              <a:ext cx="114489" cy="150849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56" name="Oval 12"/>
            <p:cNvSpPr>
              <a:spLocks noChangeArrowheads="1"/>
            </p:cNvSpPr>
            <p:nvPr/>
          </p:nvSpPr>
          <p:spPr bwMode="auto">
            <a:xfrm>
              <a:off x="7995458" y="4037393"/>
              <a:ext cx="112221" cy="150849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57" name="Oval 13"/>
            <p:cNvSpPr>
              <a:spLocks noChangeArrowheads="1"/>
            </p:cNvSpPr>
            <p:nvPr/>
          </p:nvSpPr>
          <p:spPr bwMode="auto">
            <a:xfrm>
              <a:off x="7920644" y="4942483"/>
              <a:ext cx="115622" cy="14941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58" name="Oval 14"/>
            <p:cNvSpPr>
              <a:spLocks noChangeArrowheads="1"/>
            </p:cNvSpPr>
            <p:nvPr/>
          </p:nvSpPr>
          <p:spPr bwMode="auto">
            <a:xfrm>
              <a:off x="6775754" y="2763083"/>
              <a:ext cx="114489" cy="15084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59" name="Oval 15"/>
            <p:cNvSpPr>
              <a:spLocks noChangeArrowheads="1"/>
            </p:cNvSpPr>
            <p:nvPr/>
          </p:nvSpPr>
          <p:spPr bwMode="auto">
            <a:xfrm>
              <a:off x="7387873" y="2648151"/>
              <a:ext cx="115622" cy="15084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60" name="Oval 16"/>
            <p:cNvSpPr>
              <a:spLocks noChangeArrowheads="1"/>
            </p:cNvSpPr>
            <p:nvPr/>
          </p:nvSpPr>
          <p:spPr bwMode="auto">
            <a:xfrm>
              <a:off x="7213306" y="3288898"/>
              <a:ext cx="114489" cy="14941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61" name="Oval 17"/>
            <p:cNvSpPr>
              <a:spLocks noChangeArrowheads="1"/>
            </p:cNvSpPr>
            <p:nvPr/>
          </p:nvSpPr>
          <p:spPr bwMode="auto">
            <a:xfrm>
              <a:off x="7869633" y="2788943"/>
              <a:ext cx="113355" cy="14941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62" name="Oval 18"/>
            <p:cNvSpPr>
              <a:spLocks noChangeArrowheads="1"/>
            </p:cNvSpPr>
            <p:nvPr/>
          </p:nvSpPr>
          <p:spPr bwMode="auto">
            <a:xfrm>
              <a:off x="7958051" y="3306138"/>
              <a:ext cx="113355" cy="14941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63" name="Oval 19"/>
            <p:cNvSpPr>
              <a:spLocks noChangeArrowheads="1"/>
            </p:cNvSpPr>
            <p:nvPr/>
          </p:nvSpPr>
          <p:spPr bwMode="auto">
            <a:xfrm>
              <a:off x="8396736" y="3122246"/>
              <a:ext cx="113355" cy="14941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64" name="Oval 20"/>
            <p:cNvSpPr>
              <a:spLocks noChangeArrowheads="1"/>
            </p:cNvSpPr>
            <p:nvPr/>
          </p:nvSpPr>
          <p:spPr bwMode="auto">
            <a:xfrm>
              <a:off x="8119015" y="4558898"/>
              <a:ext cx="114489" cy="15084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65" name="Oval 21"/>
            <p:cNvSpPr>
              <a:spLocks noChangeArrowheads="1"/>
            </p:cNvSpPr>
            <p:nvPr/>
          </p:nvSpPr>
          <p:spPr bwMode="auto">
            <a:xfrm>
              <a:off x="8262977" y="3717020"/>
              <a:ext cx="113355" cy="14941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66" name="Oval 22"/>
            <p:cNvSpPr>
              <a:spLocks noChangeArrowheads="1"/>
            </p:cNvSpPr>
            <p:nvPr/>
          </p:nvSpPr>
          <p:spPr bwMode="auto">
            <a:xfrm>
              <a:off x="8544098" y="3517325"/>
              <a:ext cx="113355" cy="150849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67" name="Oval 23"/>
            <p:cNvSpPr>
              <a:spLocks noChangeArrowheads="1"/>
            </p:cNvSpPr>
            <p:nvPr/>
          </p:nvSpPr>
          <p:spPr bwMode="auto">
            <a:xfrm>
              <a:off x="8482886" y="4145142"/>
              <a:ext cx="114489" cy="14941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68" name="Oval 24"/>
            <p:cNvSpPr>
              <a:spLocks noChangeArrowheads="1"/>
            </p:cNvSpPr>
            <p:nvPr/>
          </p:nvSpPr>
          <p:spPr bwMode="auto">
            <a:xfrm>
              <a:off x="8569036" y="4691070"/>
              <a:ext cx="114489" cy="15084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69" name="Oval 25"/>
            <p:cNvSpPr>
              <a:spLocks noChangeArrowheads="1"/>
            </p:cNvSpPr>
            <p:nvPr/>
          </p:nvSpPr>
          <p:spPr bwMode="auto">
            <a:xfrm>
              <a:off x="8953311" y="3860685"/>
              <a:ext cx="114489" cy="15084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70" name="Line 26"/>
            <p:cNvSpPr>
              <a:spLocks noChangeShapeType="1"/>
            </p:cNvSpPr>
            <p:nvPr/>
          </p:nvSpPr>
          <p:spPr bwMode="auto">
            <a:xfrm flipH="1">
              <a:off x="6714542" y="2908185"/>
              <a:ext cx="89550" cy="3706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71" name="Line 27"/>
            <p:cNvSpPr>
              <a:spLocks noChangeShapeType="1"/>
            </p:cNvSpPr>
            <p:nvPr/>
          </p:nvSpPr>
          <p:spPr bwMode="auto">
            <a:xfrm flipV="1">
              <a:off x="6900445" y="2755900"/>
              <a:ext cx="510099" cy="775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72" name="Line 28"/>
            <p:cNvSpPr>
              <a:spLocks noChangeShapeType="1"/>
            </p:cNvSpPr>
            <p:nvPr/>
          </p:nvSpPr>
          <p:spPr bwMode="auto">
            <a:xfrm>
              <a:off x="6748549" y="3362167"/>
              <a:ext cx="4556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73" name="Line 29"/>
            <p:cNvSpPr>
              <a:spLocks noChangeShapeType="1"/>
            </p:cNvSpPr>
            <p:nvPr/>
          </p:nvSpPr>
          <p:spPr bwMode="auto">
            <a:xfrm flipH="1">
              <a:off x="7284720" y="2784633"/>
              <a:ext cx="148496" cy="4999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74" name="Line 30"/>
            <p:cNvSpPr>
              <a:spLocks noChangeShapeType="1"/>
            </p:cNvSpPr>
            <p:nvPr/>
          </p:nvSpPr>
          <p:spPr bwMode="auto">
            <a:xfrm flipH="1">
              <a:off x="6623858" y="3400957"/>
              <a:ext cx="34007" cy="4669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75" name="Line 31"/>
            <p:cNvSpPr>
              <a:spLocks noChangeShapeType="1"/>
            </p:cNvSpPr>
            <p:nvPr/>
          </p:nvSpPr>
          <p:spPr bwMode="auto">
            <a:xfrm>
              <a:off x="6623858" y="4005786"/>
              <a:ext cx="226711" cy="357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76" name="Line 32"/>
            <p:cNvSpPr>
              <a:spLocks noChangeShapeType="1"/>
            </p:cNvSpPr>
            <p:nvPr/>
          </p:nvSpPr>
          <p:spPr bwMode="auto">
            <a:xfrm flipV="1">
              <a:off x="6931051" y="3936827"/>
              <a:ext cx="296991" cy="4266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77" name="Line 33"/>
            <p:cNvSpPr>
              <a:spLocks noChangeShapeType="1"/>
            </p:cNvSpPr>
            <p:nvPr/>
          </p:nvSpPr>
          <p:spPr bwMode="auto">
            <a:xfrm>
              <a:off x="6679402" y="3923898"/>
              <a:ext cx="5373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78" name="Line 34"/>
            <p:cNvSpPr>
              <a:spLocks noChangeShapeType="1"/>
            </p:cNvSpPr>
            <p:nvPr/>
          </p:nvSpPr>
          <p:spPr bwMode="auto">
            <a:xfrm>
              <a:off x="7272251" y="3431126"/>
              <a:ext cx="0" cy="383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79" name="Line 35"/>
            <p:cNvSpPr>
              <a:spLocks noChangeShapeType="1"/>
            </p:cNvSpPr>
            <p:nvPr/>
          </p:nvSpPr>
          <p:spPr bwMode="auto">
            <a:xfrm>
              <a:off x="7478558" y="2783196"/>
              <a:ext cx="171166" cy="7283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80" name="Line 36"/>
            <p:cNvSpPr>
              <a:spLocks noChangeShapeType="1"/>
            </p:cNvSpPr>
            <p:nvPr/>
          </p:nvSpPr>
          <p:spPr bwMode="auto">
            <a:xfrm flipH="1" flipV="1">
              <a:off x="6908380" y="4501432"/>
              <a:ext cx="44209" cy="5488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81" name="Line 37"/>
            <p:cNvSpPr>
              <a:spLocks noChangeShapeType="1"/>
            </p:cNvSpPr>
            <p:nvPr/>
          </p:nvSpPr>
          <p:spPr bwMode="auto">
            <a:xfrm flipV="1">
              <a:off x="7021735" y="4706872"/>
              <a:ext cx="285656" cy="3850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82" name="Line 38"/>
            <p:cNvSpPr>
              <a:spLocks noChangeShapeType="1"/>
            </p:cNvSpPr>
            <p:nvPr/>
          </p:nvSpPr>
          <p:spPr bwMode="auto">
            <a:xfrm>
              <a:off x="6943520" y="4461205"/>
              <a:ext cx="363870" cy="1896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83" name="Line 39"/>
            <p:cNvSpPr>
              <a:spLocks noChangeShapeType="1"/>
            </p:cNvSpPr>
            <p:nvPr/>
          </p:nvSpPr>
          <p:spPr bwMode="auto">
            <a:xfrm flipV="1">
              <a:off x="7399209" y="4294554"/>
              <a:ext cx="250515" cy="3304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84" name="Line 40"/>
            <p:cNvSpPr>
              <a:spLocks noChangeShapeType="1"/>
            </p:cNvSpPr>
            <p:nvPr/>
          </p:nvSpPr>
          <p:spPr bwMode="auto">
            <a:xfrm>
              <a:off x="7311925" y="3945447"/>
              <a:ext cx="348001" cy="2241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85" name="Line 41"/>
            <p:cNvSpPr>
              <a:spLocks noChangeShapeType="1"/>
            </p:cNvSpPr>
            <p:nvPr/>
          </p:nvSpPr>
          <p:spPr bwMode="auto">
            <a:xfrm>
              <a:off x="6987729" y="5175221"/>
              <a:ext cx="342333" cy="531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86" name="Line 42"/>
            <p:cNvSpPr>
              <a:spLocks noChangeShapeType="1"/>
            </p:cNvSpPr>
            <p:nvPr/>
          </p:nvSpPr>
          <p:spPr bwMode="auto">
            <a:xfrm>
              <a:off x="7375404" y="4775832"/>
              <a:ext cx="0" cy="383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87" name="Line 43"/>
            <p:cNvSpPr>
              <a:spLocks noChangeShapeType="1"/>
            </p:cNvSpPr>
            <p:nvPr/>
          </p:nvSpPr>
          <p:spPr bwMode="auto">
            <a:xfrm flipV="1">
              <a:off x="7444551" y="5050233"/>
              <a:ext cx="478360" cy="1910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88" name="Line 44"/>
            <p:cNvSpPr>
              <a:spLocks noChangeShapeType="1"/>
            </p:cNvSpPr>
            <p:nvPr/>
          </p:nvSpPr>
          <p:spPr bwMode="auto">
            <a:xfrm>
              <a:off x="7503496" y="2763083"/>
              <a:ext cx="385408" cy="63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89" name="Line 45"/>
            <p:cNvSpPr>
              <a:spLocks noChangeShapeType="1"/>
            </p:cNvSpPr>
            <p:nvPr/>
          </p:nvSpPr>
          <p:spPr bwMode="auto">
            <a:xfrm>
              <a:off x="7922911" y="2921115"/>
              <a:ext cx="68013" cy="3993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90" name="Line 46"/>
            <p:cNvSpPr>
              <a:spLocks noChangeShapeType="1"/>
            </p:cNvSpPr>
            <p:nvPr/>
          </p:nvSpPr>
          <p:spPr bwMode="auto">
            <a:xfrm flipV="1">
              <a:off x="7718871" y="3400957"/>
              <a:ext cx="226711" cy="1235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91" name="Line 47"/>
            <p:cNvSpPr>
              <a:spLocks noChangeShapeType="1"/>
            </p:cNvSpPr>
            <p:nvPr/>
          </p:nvSpPr>
          <p:spPr bwMode="auto">
            <a:xfrm>
              <a:off x="7990924" y="2879452"/>
              <a:ext cx="411480" cy="2744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92" name="Line 48"/>
            <p:cNvSpPr>
              <a:spLocks noChangeShapeType="1"/>
            </p:cNvSpPr>
            <p:nvPr/>
          </p:nvSpPr>
          <p:spPr bwMode="auto">
            <a:xfrm flipV="1">
              <a:off x="7764213" y="4145142"/>
              <a:ext cx="239179" cy="804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93" name="Line 49"/>
            <p:cNvSpPr>
              <a:spLocks noChangeShapeType="1"/>
            </p:cNvSpPr>
            <p:nvPr/>
          </p:nvSpPr>
          <p:spPr bwMode="auto">
            <a:xfrm flipH="1">
              <a:off x="7659926" y="3650934"/>
              <a:ext cx="24938" cy="5329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94" name="Line 50"/>
            <p:cNvSpPr>
              <a:spLocks noChangeShapeType="1"/>
            </p:cNvSpPr>
            <p:nvPr/>
          </p:nvSpPr>
          <p:spPr bwMode="auto">
            <a:xfrm flipV="1">
              <a:off x="8105413" y="3856375"/>
              <a:ext cx="171167" cy="2054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95" name="Line 51"/>
            <p:cNvSpPr>
              <a:spLocks noChangeShapeType="1"/>
            </p:cNvSpPr>
            <p:nvPr/>
          </p:nvSpPr>
          <p:spPr bwMode="auto">
            <a:xfrm flipV="1">
              <a:off x="8014728" y="4692506"/>
              <a:ext cx="137160" cy="2600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96" name="Line 52"/>
            <p:cNvSpPr>
              <a:spLocks noChangeShapeType="1"/>
            </p:cNvSpPr>
            <p:nvPr/>
          </p:nvSpPr>
          <p:spPr bwMode="auto">
            <a:xfrm>
              <a:off x="8024931" y="5035866"/>
              <a:ext cx="241447" cy="1537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97" name="Line 53"/>
            <p:cNvSpPr>
              <a:spLocks noChangeShapeType="1"/>
            </p:cNvSpPr>
            <p:nvPr/>
          </p:nvSpPr>
          <p:spPr bwMode="auto">
            <a:xfrm>
              <a:off x="8082741" y="4169565"/>
              <a:ext cx="79349" cy="3850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98" name="Line 54"/>
            <p:cNvSpPr>
              <a:spLocks noChangeShapeType="1"/>
            </p:cNvSpPr>
            <p:nvPr/>
          </p:nvSpPr>
          <p:spPr bwMode="auto">
            <a:xfrm flipV="1">
              <a:off x="8219902" y="4267257"/>
              <a:ext cx="260717" cy="3433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99" name="Line 55"/>
            <p:cNvSpPr>
              <a:spLocks noChangeShapeType="1"/>
            </p:cNvSpPr>
            <p:nvPr/>
          </p:nvSpPr>
          <p:spPr bwMode="auto">
            <a:xfrm>
              <a:off x="8357061" y="3842008"/>
              <a:ext cx="158698" cy="303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00" name="Line 56"/>
            <p:cNvSpPr>
              <a:spLocks noChangeShapeType="1"/>
            </p:cNvSpPr>
            <p:nvPr/>
          </p:nvSpPr>
          <p:spPr bwMode="auto">
            <a:xfrm flipV="1">
              <a:off x="8060070" y="3195515"/>
              <a:ext cx="342333" cy="1522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01" name="Line 57"/>
            <p:cNvSpPr>
              <a:spLocks noChangeShapeType="1"/>
            </p:cNvSpPr>
            <p:nvPr/>
          </p:nvSpPr>
          <p:spPr bwMode="auto">
            <a:xfrm flipV="1">
              <a:off x="8584906" y="3965560"/>
              <a:ext cx="375206" cy="2183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02" name="Line 58"/>
            <p:cNvSpPr>
              <a:spLocks noChangeShapeType="1"/>
            </p:cNvSpPr>
            <p:nvPr/>
          </p:nvSpPr>
          <p:spPr bwMode="auto">
            <a:xfrm flipV="1">
              <a:off x="8378599" y="3622201"/>
              <a:ext cx="160965" cy="1235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03" name="Line 59"/>
            <p:cNvSpPr>
              <a:spLocks noChangeShapeType="1"/>
            </p:cNvSpPr>
            <p:nvPr/>
          </p:nvSpPr>
          <p:spPr bwMode="auto">
            <a:xfrm>
              <a:off x="8470417" y="3264474"/>
              <a:ext cx="103154" cy="2600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04" name="Line 60"/>
            <p:cNvSpPr>
              <a:spLocks noChangeShapeType="1"/>
            </p:cNvSpPr>
            <p:nvPr/>
          </p:nvSpPr>
          <p:spPr bwMode="auto">
            <a:xfrm>
              <a:off x="8652919" y="3622201"/>
              <a:ext cx="307193" cy="2456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05" name="Line 61"/>
            <p:cNvSpPr>
              <a:spLocks noChangeShapeType="1"/>
            </p:cNvSpPr>
            <p:nvPr/>
          </p:nvSpPr>
          <p:spPr bwMode="auto">
            <a:xfrm flipV="1">
              <a:off x="8368397" y="4830424"/>
              <a:ext cx="226711" cy="3447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06" name="Line 62"/>
            <p:cNvSpPr>
              <a:spLocks noChangeShapeType="1"/>
            </p:cNvSpPr>
            <p:nvPr/>
          </p:nvSpPr>
          <p:spPr bwMode="auto">
            <a:xfrm flipV="1">
              <a:off x="8664255" y="3992857"/>
              <a:ext cx="308327" cy="7140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07" name="Line 63"/>
            <p:cNvSpPr>
              <a:spLocks noChangeShapeType="1"/>
            </p:cNvSpPr>
            <p:nvPr/>
          </p:nvSpPr>
          <p:spPr bwMode="auto">
            <a:xfrm>
              <a:off x="8230103" y="4666646"/>
              <a:ext cx="343467" cy="675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08" name="Line 64"/>
            <p:cNvSpPr>
              <a:spLocks noChangeShapeType="1"/>
            </p:cNvSpPr>
            <p:nvPr/>
          </p:nvSpPr>
          <p:spPr bwMode="auto">
            <a:xfrm>
              <a:off x="7729073" y="4307483"/>
              <a:ext cx="228978" cy="6737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09" name="Line 65"/>
            <p:cNvSpPr>
              <a:spLocks noChangeShapeType="1"/>
            </p:cNvSpPr>
            <p:nvPr/>
          </p:nvSpPr>
          <p:spPr bwMode="auto">
            <a:xfrm flipV="1">
              <a:off x="7339130" y="3538875"/>
              <a:ext cx="1221971" cy="336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10" name="Oval 86"/>
            <p:cNvSpPr>
              <a:spLocks noChangeArrowheads="1"/>
            </p:cNvSpPr>
            <p:nvPr/>
          </p:nvSpPr>
          <p:spPr bwMode="auto">
            <a:xfrm>
              <a:off x="6638594" y="3264474"/>
              <a:ext cx="108821" cy="139356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11" name="Oval 87"/>
            <p:cNvSpPr>
              <a:spLocks noChangeArrowheads="1"/>
            </p:cNvSpPr>
            <p:nvPr/>
          </p:nvSpPr>
          <p:spPr bwMode="auto">
            <a:xfrm>
              <a:off x="6920849" y="5048141"/>
              <a:ext cx="108821" cy="139356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12" name="Oval 88"/>
            <p:cNvSpPr>
              <a:spLocks noChangeArrowheads="1"/>
            </p:cNvSpPr>
            <p:nvPr/>
          </p:nvSpPr>
          <p:spPr bwMode="auto">
            <a:xfrm>
              <a:off x="8119015" y="4560334"/>
              <a:ext cx="108821" cy="139356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13" name="Oval 89"/>
            <p:cNvSpPr>
              <a:spLocks noChangeArrowheads="1"/>
            </p:cNvSpPr>
            <p:nvPr/>
          </p:nvSpPr>
          <p:spPr bwMode="auto">
            <a:xfrm>
              <a:off x="7873034" y="2787506"/>
              <a:ext cx="108821" cy="139356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14" name="Oval 90"/>
            <p:cNvSpPr>
              <a:spLocks noChangeArrowheads="1"/>
            </p:cNvSpPr>
            <p:nvPr/>
          </p:nvSpPr>
          <p:spPr bwMode="auto">
            <a:xfrm>
              <a:off x="6571715" y="3850628"/>
              <a:ext cx="108821" cy="139356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15" name="Oval 89"/>
            <p:cNvSpPr>
              <a:spLocks noChangeArrowheads="1"/>
            </p:cNvSpPr>
            <p:nvPr/>
          </p:nvSpPr>
          <p:spPr bwMode="auto">
            <a:xfrm>
              <a:off x="7394675" y="2659643"/>
              <a:ext cx="108821" cy="139356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16" name="TextBox 99"/>
            <p:cNvSpPr txBox="1">
              <a:spLocks noChangeArrowheads="1"/>
            </p:cNvSpPr>
            <p:nvPr/>
          </p:nvSpPr>
          <p:spPr bwMode="auto">
            <a:xfrm>
              <a:off x="6629400" y="4953000"/>
              <a:ext cx="284052" cy="26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26717" name="TextBox 100"/>
            <p:cNvSpPr txBox="1">
              <a:spLocks noChangeArrowheads="1"/>
            </p:cNvSpPr>
            <p:nvPr/>
          </p:nvSpPr>
          <p:spPr bwMode="auto">
            <a:xfrm>
              <a:off x="6300004" y="3745468"/>
              <a:ext cx="284052" cy="26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26718" name="TextBox 101"/>
            <p:cNvSpPr txBox="1">
              <a:spLocks noChangeArrowheads="1"/>
            </p:cNvSpPr>
            <p:nvPr/>
          </p:nvSpPr>
          <p:spPr bwMode="auto">
            <a:xfrm>
              <a:off x="7391400" y="2286000"/>
              <a:ext cx="284052" cy="26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26719" name="TextBox 102"/>
            <p:cNvSpPr txBox="1">
              <a:spLocks noChangeArrowheads="1"/>
            </p:cNvSpPr>
            <p:nvPr/>
          </p:nvSpPr>
          <p:spPr bwMode="auto">
            <a:xfrm>
              <a:off x="8077200" y="4191000"/>
              <a:ext cx="284052" cy="26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</a:rPr>
                <a:t>4</a:t>
              </a:r>
            </a:p>
          </p:txBody>
        </p:sp>
      </p:grpSp>
      <p:cxnSp>
        <p:nvCxnSpPr>
          <p:cNvPr id="107" name="Straight Arrow Connector 106"/>
          <p:cNvCxnSpPr/>
          <p:nvPr/>
        </p:nvCxnSpPr>
        <p:spPr>
          <a:xfrm rot="5400000">
            <a:off x="-385755" y="3419407"/>
            <a:ext cx="4800600" cy="1588"/>
          </a:xfrm>
          <a:prstGeom prst="straightConnector1">
            <a:avLst/>
          </a:prstGeom>
          <a:ln w="222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04097" y="6324600"/>
            <a:ext cx="593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“The TAO of parallelism in algorithms” </a:t>
            </a:r>
            <a:r>
              <a:rPr lang="en-US" dirty="0" err="1">
                <a:solidFill>
                  <a:prstClr val="black"/>
                </a:solidFill>
              </a:rPr>
              <a:t>Pingali</a:t>
            </a:r>
            <a:r>
              <a:rPr lang="en-US" dirty="0">
                <a:solidFill>
                  <a:prstClr val="black"/>
                </a:solidFill>
              </a:rPr>
              <a:t> et al, PLDI 2011</a:t>
            </a:r>
          </a:p>
        </p:txBody>
      </p:sp>
    </p:spTree>
    <p:extLst>
      <p:ext uri="{BB962C8B-B14F-4D97-AF65-F5344CB8AC3E}">
        <p14:creationId xmlns:p14="http://schemas.microsoft.com/office/powerpoint/2010/main" val="3603540085"/>
      </p:ext>
    </p:extLst>
  </p:cSld>
  <p:clrMapOvr>
    <a:masterClrMapping/>
  </p:clrMapOvr>
  <p:transition advTm="138578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4D54-7EB5-497D-B68B-9AC1DB8C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Inspector-Executor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18C58-60A4-421D-A62A-E87566D69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4265"/>
            <a:ext cx="8229600" cy="4505181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Figure out what can be done in parallel 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after input has been given, but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before executing the actual algorithm</a:t>
            </a:r>
          </a:p>
          <a:p>
            <a:r>
              <a:rPr lang="en-US" dirty="0">
                <a:latin typeface="Calibri Light" panose="020F0302020204030204" pitchFamily="34" charset="0"/>
              </a:rPr>
              <a:t>Useful for topology-driven algorithms on graphs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algorithm is executed in many rounds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overhead of preprocessing can be amortized over many rounds</a:t>
            </a:r>
          </a:p>
          <a:p>
            <a:r>
              <a:rPr lang="en-US" dirty="0">
                <a:latin typeface="Calibri Light" panose="020F0302020204030204" pitchFamily="34" charset="0"/>
              </a:rPr>
              <a:t>Basic idea: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determine neighborhoods at each node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build interference graph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use graph coloring to find sets of nodes that can be processed in parallel without synchronization</a:t>
            </a:r>
          </a:p>
          <a:p>
            <a:r>
              <a:rPr lang="en-US" dirty="0">
                <a:latin typeface="Calibri Light" panose="020F0302020204030204" pitchFamily="34" charset="0"/>
              </a:rPr>
              <a:t>Example: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sparse Cholesky factorization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we will use Bellman-Ford (in practice Bellman-Ford is implemented differently)</a:t>
            </a:r>
          </a:p>
        </p:txBody>
      </p:sp>
    </p:spTree>
    <p:extLst>
      <p:ext uri="{BB962C8B-B14F-4D97-AF65-F5344CB8AC3E}">
        <p14:creationId xmlns:p14="http://schemas.microsoft.com/office/powerpoint/2010/main" val="3144903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EF7D-5A43-4087-B4A4-5BB518B1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1466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Inspector-Executor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2943BE-A73C-46A1-8E8E-E745F5264B16}"/>
              </a:ext>
            </a:extLst>
          </p:cNvPr>
          <p:cNvSpPr/>
          <p:nvPr/>
        </p:nvSpPr>
        <p:spPr bwMode="auto">
          <a:xfrm>
            <a:off x="388306" y="1829532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0A09C9-B9F5-4F7A-A912-F26283DE9EF4}"/>
              </a:ext>
            </a:extLst>
          </p:cNvPr>
          <p:cNvSpPr/>
          <p:nvPr/>
        </p:nvSpPr>
        <p:spPr bwMode="auto">
          <a:xfrm>
            <a:off x="1782978" y="2197174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B1E617-93D9-41F6-B19A-087F0808A63F}"/>
              </a:ext>
            </a:extLst>
          </p:cNvPr>
          <p:cNvSpPr/>
          <p:nvPr/>
        </p:nvSpPr>
        <p:spPr bwMode="auto">
          <a:xfrm>
            <a:off x="674916" y="2977226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77BF94-D20F-45E7-94F8-86F5E8AA6A34}"/>
              </a:ext>
            </a:extLst>
          </p:cNvPr>
          <p:cNvSpPr/>
          <p:nvPr/>
        </p:nvSpPr>
        <p:spPr bwMode="auto">
          <a:xfrm>
            <a:off x="2577391" y="4642479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92635D-D54C-454F-97F1-F5B50368E6A3}"/>
              </a:ext>
            </a:extLst>
          </p:cNvPr>
          <p:cNvSpPr/>
          <p:nvPr/>
        </p:nvSpPr>
        <p:spPr bwMode="auto">
          <a:xfrm>
            <a:off x="2961441" y="3118121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0E0CE4-5703-4A2A-B878-33E6246632E8}"/>
              </a:ext>
            </a:extLst>
          </p:cNvPr>
          <p:cNvSpPr/>
          <p:nvPr/>
        </p:nvSpPr>
        <p:spPr bwMode="auto">
          <a:xfrm>
            <a:off x="1809291" y="3442542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8B2F7C-34BF-4D26-A0DC-3886E4E33CCC}"/>
              </a:ext>
            </a:extLst>
          </p:cNvPr>
          <p:cNvSpPr/>
          <p:nvPr/>
        </p:nvSpPr>
        <p:spPr bwMode="auto">
          <a:xfrm>
            <a:off x="3729541" y="4916736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5D5B46-3C95-4883-AC9C-8B4B2E765C6E}"/>
              </a:ext>
            </a:extLst>
          </p:cNvPr>
          <p:cNvSpPr/>
          <p:nvPr/>
        </p:nvSpPr>
        <p:spPr bwMode="auto">
          <a:xfrm>
            <a:off x="4151996" y="3788187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6BEB-7F11-41B0-A629-B0CE25E006D8}"/>
              </a:ext>
            </a:extLst>
          </p:cNvPr>
          <p:cNvCxnSpPr>
            <a:endCxn id="6" idx="6"/>
          </p:cNvCxnSpPr>
          <p:nvPr/>
        </p:nvCxnSpPr>
        <p:spPr bwMode="auto">
          <a:xfrm>
            <a:off x="503521" y="1944747"/>
            <a:ext cx="1509887" cy="3676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0B5E5C-E15C-486E-872E-E0B364DD8E5C}"/>
              </a:ext>
            </a:extLst>
          </p:cNvPr>
          <p:cNvCxnSpPr>
            <a:endCxn id="7" idx="0"/>
          </p:cNvCxnSpPr>
          <p:nvPr/>
        </p:nvCxnSpPr>
        <p:spPr bwMode="auto">
          <a:xfrm>
            <a:off x="503521" y="1944747"/>
            <a:ext cx="286610" cy="10324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864B91-BE2C-4C15-A385-1D0329AFB89E}"/>
              </a:ext>
            </a:extLst>
          </p:cNvPr>
          <p:cNvCxnSpPr>
            <a:endCxn id="10" idx="0"/>
          </p:cNvCxnSpPr>
          <p:nvPr/>
        </p:nvCxnSpPr>
        <p:spPr bwMode="auto">
          <a:xfrm>
            <a:off x="1898193" y="2312389"/>
            <a:ext cx="26313" cy="11301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9D8035-6EA9-4E9F-86D5-720BB045424F}"/>
              </a:ext>
            </a:extLst>
          </p:cNvPr>
          <p:cNvCxnSpPr>
            <a:endCxn id="10" idx="6"/>
          </p:cNvCxnSpPr>
          <p:nvPr/>
        </p:nvCxnSpPr>
        <p:spPr bwMode="auto">
          <a:xfrm>
            <a:off x="790131" y="3092441"/>
            <a:ext cx="1249590" cy="4653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83565D-0D94-4908-BAD1-540AB7E69106}"/>
              </a:ext>
            </a:extLst>
          </p:cNvPr>
          <p:cNvCxnSpPr>
            <a:stCxn id="10" idx="6"/>
            <a:endCxn id="9" idx="7"/>
          </p:cNvCxnSpPr>
          <p:nvPr/>
        </p:nvCxnSpPr>
        <p:spPr bwMode="auto">
          <a:xfrm flipV="1">
            <a:off x="2039721" y="3151867"/>
            <a:ext cx="1118404" cy="40589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09988F-57DC-45A6-BB8B-8AF52A603BEF}"/>
              </a:ext>
            </a:extLst>
          </p:cNvPr>
          <p:cNvCxnSpPr>
            <a:stCxn id="10" idx="4"/>
            <a:endCxn id="8" idx="0"/>
          </p:cNvCxnSpPr>
          <p:nvPr/>
        </p:nvCxnSpPr>
        <p:spPr bwMode="auto">
          <a:xfrm>
            <a:off x="1924506" y="3672972"/>
            <a:ext cx="768100" cy="9695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BBC3F7-95ED-4A56-BC7E-A47ED237C2FB}"/>
              </a:ext>
            </a:extLst>
          </p:cNvPr>
          <p:cNvCxnSpPr>
            <a:endCxn id="11" idx="0"/>
          </p:cNvCxnSpPr>
          <p:nvPr/>
        </p:nvCxnSpPr>
        <p:spPr bwMode="auto">
          <a:xfrm>
            <a:off x="3076657" y="3233336"/>
            <a:ext cx="768099" cy="168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D8FF15-AFCD-4977-B841-D7A4157EB7CA}"/>
              </a:ext>
            </a:extLst>
          </p:cNvPr>
          <p:cNvCxnSpPr>
            <a:stCxn id="9" idx="6"/>
            <a:endCxn id="12" idx="6"/>
          </p:cNvCxnSpPr>
          <p:nvPr/>
        </p:nvCxnSpPr>
        <p:spPr bwMode="auto">
          <a:xfrm>
            <a:off x="3191871" y="3233336"/>
            <a:ext cx="1190555" cy="6700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A51291-32D0-4B39-8ED3-7BDEA9972E1C}"/>
              </a:ext>
            </a:extLst>
          </p:cNvPr>
          <p:cNvCxnSpPr>
            <a:stCxn id="8" idx="6"/>
            <a:endCxn id="11" idx="6"/>
          </p:cNvCxnSpPr>
          <p:nvPr/>
        </p:nvCxnSpPr>
        <p:spPr bwMode="auto">
          <a:xfrm>
            <a:off x="2807821" y="4757694"/>
            <a:ext cx="1152150" cy="2742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B3ACAC-1673-4192-9ACA-581EAD732481}"/>
              </a:ext>
            </a:extLst>
          </p:cNvPr>
          <p:cNvCxnSpPr>
            <a:endCxn id="11" idx="0"/>
          </p:cNvCxnSpPr>
          <p:nvPr/>
        </p:nvCxnSpPr>
        <p:spPr bwMode="auto">
          <a:xfrm flipH="1">
            <a:off x="3844756" y="3903402"/>
            <a:ext cx="422455" cy="101333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D849AC-8FEF-44F5-A753-34AA081C1839}"/>
              </a:ext>
            </a:extLst>
          </p:cNvPr>
          <p:cNvSpPr txBox="1"/>
          <p:nvPr/>
        </p:nvSpPr>
        <p:spPr>
          <a:xfrm>
            <a:off x="311496" y="1483887"/>
            <a:ext cx="38985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72D3D-DF3B-463B-A8B5-CDF2C7D93069}"/>
              </a:ext>
            </a:extLst>
          </p:cNvPr>
          <p:cNvSpPr txBox="1"/>
          <p:nvPr/>
        </p:nvSpPr>
        <p:spPr>
          <a:xfrm>
            <a:off x="2039721" y="2059962"/>
            <a:ext cx="38985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17AF79-4909-4FD8-896B-FE8AB2725868}"/>
              </a:ext>
            </a:extLst>
          </p:cNvPr>
          <p:cNvSpPr txBox="1"/>
          <p:nvPr/>
        </p:nvSpPr>
        <p:spPr>
          <a:xfrm>
            <a:off x="364872" y="3173707"/>
            <a:ext cx="407484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2CDAD3-B36F-4032-B224-1B52584008A5}"/>
              </a:ext>
            </a:extLst>
          </p:cNvPr>
          <p:cNvSpPr txBox="1"/>
          <p:nvPr/>
        </p:nvSpPr>
        <p:spPr>
          <a:xfrm>
            <a:off x="1478617" y="3592414"/>
            <a:ext cx="407484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0AA9A9-C5AC-4ED6-B8C6-CF781D8B458B}"/>
              </a:ext>
            </a:extLst>
          </p:cNvPr>
          <p:cNvSpPr txBox="1"/>
          <p:nvPr/>
        </p:nvSpPr>
        <p:spPr>
          <a:xfrm>
            <a:off x="2999846" y="2789657"/>
            <a:ext cx="38985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389415-46D3-4E84-806E-0C9608DEA698}"/>
              </a:ext>
            </a:extLst>
          </p:cNvPr>
          <p:cNvSpPr txBox="1"/>
          <p:nvPr/>
        </p:nvSpPr>
        <p:spPr>
          <a:xfrm>
            <a:off x="2385366" y="4901932"/>
            <a:ext cx="372218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8805F8-508F-49A4-87DC-C63EFFEA502F}"/>
              </a:ext>
            </a:extLst>
          </p:cNvPr>
          <p:cNvSpPr txBox="1"/>
          <p:nvPr/>
        </p:nvSpPr>
        <p:spPr>
          <a:xfrm>
            <a:off x="3821322" y="5209172"/>
            <a:ext cx="407484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7FF2B6-391C-44B0-B107-B23B88DF04E1}"/>
              </a:ext>
            </a:extLst>
          </p:cNvPr>
          <p:cNvSpPr txBox="1"/>
          <p:nvPr/>
        </p:nvSpPr>
        <p:spPr>
          <a:xfrm>
            <a:off x="540096" y="1417638"/>
            <a:ext cx="82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4F81BD"/>
                </a:solidFill>
              </a:rPr>
              <a:t>{A,B,C}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9E47EC-62E2-4915-A76B-334B31AED3D4}"/>
              </a:ext>
            </a:extLst>
          </p:cNvPr>
          <p:cNvSpPr txBox="1"/>
          <p:nvPr/>
        </p:nvSpPr>
        <p:spPr>
          <a:xfrm>
            <a:off x="2292696" y="1786970"/>
            <a:ext cx="84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4F81BD"/>
                </a:solidFill>
              </a:rPr>
              <a:t>{B,A,D}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87581-7AE2-4590-B513-F55FA5F8D7DD}"/>
              </a:ext>
            </a:extLst>
          </p:cNvPr>
          <p:cNvSpPr txBox="1"/>
          <p:nvPr/>
        </p:nvSpPr>
        <p:spPr>
          <a:xfrm>
            <a:off x="952292" y="3903402"/>
            <a:ext cx="115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4F81BD"/>
                </a:solidFill>
              </a:rPr>
              <a:t>{D,C,B,E,F}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C73A5A-47BA-4C42-ADD0-64F3DB13EBFD}"/>
              </a:ext>
            </a:extLst>
          </p:cNvPr>
          <p:cNvSpPr txBox="1"/>
          <p:nvPr/>
        </p:nvSpPr>
        <p:spPr>
          <a:xfrm>
            <a:off x="2923037" y="2396570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4F81BD"/>
                </a:solidFill>
              </a:rPr>
              <a:t>{E,D,G,H}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A1B00E-8CBE-48C7-BD23-B806F88FA3C5}"/>
              </a:ext>
            </a:extLst>
          </p:cNvPr>
          <p:cNvSpPr txBox="1"/>
          <p:nvPr/>
        </p:nvSpPr>
        <p:spPr>
          <a:xfrm>
            <a:off x="4157416" y="3916528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98F5E6-A616-495C-A7FA-F48D8BD09315}"/>
              </a:ext>
            </a:extLst>
          </p:cNvPr>
          <p:cNvSpPr txBox="1"/>
          <p:nvPr/>
        </p:nvSpPr>
        <p:spPr>
          <a:xfrm>
            <a:off x="1767225" y="4618379"/>
            <a:ext cx="80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4F81BD"/>
                </a:solidFill>
              </a:rPr>
              <a:t>{F,D,H}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233367-8F2E-46B3-B417-ABB1E1B076A0}"/>
              </a:ext>
            </a:extLst>
          </p:cNvPr>
          <p:cNvSpPr txBox="1"/>
          <p:nvPr/>
        </p:nvSpPr>
        <p:spPr>
          <a:xfrm>
            <a:off x="949249" y="5981407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Neighborhoods of activities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F36026-792C-4546-BC65-FFDFB3BF2A5B}"/>
              </a:ext>
            </a:extLst>
          </p:cNvPr>
          <p:cNvSpPr txBox="1"/>
          <p:nvPr/>
        </p:nvSpPr>
        <p:spPr>
          <a:xfrm>
            <a:off x="-49248" y="2643285"/>
            <a:ext cx="84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4F81BD"/>
                </a:solidFill>
              </a:rPr>
              <a:t>{C,A,D}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49E952-6F74-453D-928D-EAADC8BBB159}"/>
              </a:ext>
            </a:extLst>
          </p:cNvPr>
          <p:cNvSpPr txBox="1"/>
          <p:nvPr/>
        </p:nvSpPr>
        <p:spPr>
          <a:xfrm>
            <a:off x="4316289" y="3712949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4F81BD"/>
                </a:solidFill>
              </a:rPr>
              <a:t>{E,G,H}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914465D-D209-4389-91F0-4D02E458FDDA}"/>
              </a:ext>
            </a:extLst>
          </p:cNvPr>
          <p:cNvSpPr/>
          <p:nvPr/>
        </p:nvSpPr>
        <p:spPr bwMode="auto">
          <a:xfrm>
            <a:off x="4744214" y="2010672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53AB2D6-E27B-4337-BF93-58C6A8D7010E}"/>
              </a:ext>
            </a:extLst>
          </p:cNvPr>
          <p:cNvSpPr/>
          <p:nvPr/>
        </p:nvSpPr>
        <p:spPr bwMode="auto">
          <a:xfrm>
            <a:off x="6155759" y="2349574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5FBE1E2-42E4-4FC5-800B-09DCCA955F00}"/>
              </a:ext>
            </a:extLst>
          </p:cNvPr>
          <p:cNvSpPr/>
          <p:nvPr/>
        </p:nvSpPr>
        <p:spPr bwMode="auto">
          <a:xfrm>
            <a:off x="5047697" y="3129626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8F3B862-EB99-4DDF-A6D9-CCD41105F47D}"/>
              </a:ext>
            </a:extLst>
          </p:cNvPr>
          <p:cNvSpPr/>
          <p:nvPr/>
        </p:nvSpPr>
        <p:spPr bwMode="auto">
          <a:xfrm>
            <a:off x="6950172" y="4794879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BB5ADDA-0793-4F13-B591-C3D0F0202338}"/>
              </a:ext>
            </a:extLst>
          </p:cNvPr>
          <p:cNvSpPr/>
          <p:nvPr/>
        </p:nvSpPr>
        <p:spPr bwMode="auto">
          <a:xfrm>
            <a:off x="7334222" y="3270521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AD3EC28-3ABE-4A50-A72A-D2DAF9BD6833}"/>
              </a:ext>
            </a:extLst>
          </p:cNvPr>
          <p:cNvSpPr/>
          <p:nvPr/>
        </p:nvSpPr>
        <p:spPr bwMode="auto">
          <a:xfrm>
            <a:off x="6182072" y="3594942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DA853D9-5628-470A-A33D-0D501422F79F}"/>
              </a:ext>
            </a:extLst>
          </p:cNvPr>
          <p:cNvSpPr/>
          <p:nvPr/>
        </p:nvSpPr>
        <p:spPr bwMode="auto">
          <a:xfrm>
            <a:off x="8102322" y="5069136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B5D9E77-2193-4538-A0AC-9A750DC85C81}"/>
              </a:ext>
            </a:extLst>
          </p:cNvPr>
          <p:cNvSpPr/>
          <p:nvPr/>
        </p:nvSpPr>
        <p:spPr bwMode="auto">
          <a:xfrm>
            <a:off x="8524777" y="3940587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D5F411C-E8C0-4F68-A739-0D2A587E5678}"/>
              </a:ext>
            </a:extLst>
          </p:cNvPr>
          <p:cNvCxnSpPr>
            <a:endCxn id="45" idx="6"/>
          </p:cNvCxnSpPr>
          <p:nvPr/>
        </p:nvCxnSpPr>
        <p:spPr bwMode="auto">
          <a:xfrm>
            <a:off x="4876302" y="2097147"/>
            <a:ext cx="1509887" cy="3676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3B6D005-376C-490C-B31B-E17FC1A3E484}"/>
              </a:ext>
            </a:extLst>
          </p:cNvPr>
          <p:cNvCxnSpPr>
            <a:endCxn id="48" idx="0"/>
          </p:cNvCxnSpPr>
          <p:nvPr/>
        </p:nvCxnSpPr>
        <p:spPr bwMode="auto">
          <a:xfrm>
            <a:off x="4876302" y="2097147"/>
            <a:ext cx="286610" cy="10324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9F03636-9776-4E81-BD5E-FDEBA17205BE}"/>
              </a:ext>
            </a:extLst>
          </p:cNvPr>
          <p:cNvCxnSpPr>
            <a:endCxn id="52" idx="0"/>
          </p:cNvCxnSpPr>
          <p:nvPr/>
        </p:nvCxnSpPr>
        <p:spPr bwMode="auto">
          <a:xfrm>
            <a:off x="6270974" y="2464789"/>
            <a:ext cx="26313" cy="11301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77AF97-F41A-4CC9-ABAE-5C386ED03D6E}"/>
              </a:ext>
            </a:extLst>
          </p:cNvPr>
          <p:cNvCxnSpPr>
            <a:endCxn id="52" idx="6"/>
          </p:cNvCxnSpPr>
          <p:nvPr/>
        </p:nvCxnSpPr>
        <p:spPr bwMode="auto">
          <a:xfrm>
            <a:off x="5162912" y="3244841"/>
            <a:ext cx="1249590" cy="4653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2B859E-E92B-4E19-BAE4-ED88FE52D1F7}"/>
              </a:ext>
            </a:extLst>
          </p:cNvPr>
          <p:cNvCxnSpPr>
            <a:stCxn id="52" idx="6"/>
            <a:endCxn id="51" idx="7"/>
          </p:cNvCxnSpPr>
          <p:nvPr/>
        </p:nvCxnSpPr>
        <p:spPr bwMode="auto">
          <a:xfrm flipV="1">
            <a:off x="6412502" y="3304267"/>
            <a:ext cx="1118404" cy="40589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E0BAA50-FA70-4ED0-86C0-BE6DBB2E0BEC}"/>
              </a:ext>
            </a:extLst>
          </p:cNvPr>
          <p:cNvCxnSpPr>
            <a:stCxn id="52" idx="4"/>
            <a:endCxn id="50" idx="0"/>
          </p:cNvCxnSpPr>
          <p:nvPr/>
        </p:nvCxnSpPr>
        <p:spPr bwMode="auto">
          <a:xfrm>
            <a:off x="6297287" y="3825372"/>
            <a:ext cx="768100" cy="9695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6D89FAB-262F-41CC-BB1C-4FC103BEA021}"/>
              </a:ext>
            </a:extLst>
          </p:cNvPr>
          <p:cNvCxnSpPr>
            <a:endCxn id="53" idx="0"/>
          </p:cNvCxnSpPr>
          <p:nvPr/>
        </p:nvCxnSpPr>
        <p:spPr bwMode="auto">
          <a:xfrm>
            <a:off x="7449438" y="3385736"/>
            <a:ext cx="768099" cy="168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6A4B5D6-AA54-4001-B241-E3394AE26CCC}"/>
              </a:ext>
            </a:extLst>
          </p:cNvPr>
          <p:cNvCxnSpPr>
            <a:stCxn id="51" idx="6"/>
            <a:endCxn id="54" idx="6"/>
          </p:cNvCxnSpPr>
          <p:nvPr/>
        </p:nvCxnSpPr>
        <p:spPr bwMode="auto">
          <a:xfrm>
            <a:off x="7564652" y="3385736"/>
            <a:ext cx="1190555" cy="6700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D28481F-DE9D-491B-A7C1-E0C2CCF1DB0B}"/>
              </a:ext>
            </a:extLst>
          </p:cNvPr>
          <p:cNvCxnSpPr>
            <a:stCxn id="50" idx="6"/>
            <a:endCxn id="53" idx="6"/>
          </p:cNvCxnSpPr>
          <p:nvPr/>
        </p:nvCxnSpPr>
        <p:spPr bwMode="auto">
          <a:xfrm>
            <a:off x="7180602" y="4910094"/>
            <a:ext cx="1152150" cy="2742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70ED108-C23E-4F2A-93C6-4406576B4D2A}"/>
              </a:ext>
            </a:extLst>
          </p:cNvPr>
          <p:cNvCxnSpPr>
            <a:endCxn id="53" idx="0"/>
          </p:cNvCxnSpPr>
          <p:nvPr/>
        </p:nvCxnSpPr>
        <p:spPr bwMode="auto">
          <a:xfrm flipH="1">
            <a:off x="8217537" y="4055802"/>
            <a:ext cx="422455" cy="101333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61C4E22-9861-4D03-9CDE-F636A09F82BC}"/>
              </a:ext>
            </a:extLst>
          </p:cNvPr>
          <p:cNvSpPr txBox="1"/>
          <p:nvPr/>
        </p:nvSpPr>
        <p:spPr>
          <a:xfrm>
            <a:off x="4684277" y="1636287"/>
            <a:ext cx="38985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6E32D08-5868-443B-8F41-447D4D4FAF5C}"/>
              </a:ext>
            </a:extLst>
          </p:cNvPr>
          <p:cNvSpPr txBox="1"/>
          <p:nvPr/>
        </p:nvSpPr>
        <p:spPr>
          <a:xfrm>
            <a:off x="6412502" y="2212362"/>
            <a:ext cx="38985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2BC36D8-0869-4B61-94E0-72E128493874}"/>
              </a:ext>
            </a:extLst>
          </p:cNvPr>
          <p:cNvSpPr txBox="1"/>
          <p:nvPr/>
        </p:nvSpPr>
        <p:spPr>
          <a:xfrm>
            <a:off x="4737653" y="3326107"/>
            <a:ext cx="407484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1B55E69-46F0-4272-A14D-EB07681F8F71}"/>
              </a:ext>
            </a:extLst>
          </p:cNvPr>
          <p:cNvSpPr txBox="1"/>
          <p:nvPr/>
        </p:nvSpPr>
        <p:spPr>
          <a:xfrm>
            <a:off x="5851398" y="3744814"/>
            <a:ext cx="407484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CF545F9-64BC-4CD0-86EC-C048715F5A35}"/>
              </a:ext>
            </a:extLst>
          </p:cNvPr>
          <p:cNvSpPr txBox="1"/>
          <p:nvPr/>
        </p:nvSpPr>
        <p:spPr>
          <a:xfrm>
            <a:off x="7372627" y="2942057"/>
            <a:ext cx="38985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7CAEE41-C915-4956-9C06-CB870B54273E}"/>
              </a:ext>
            </a:extLst>
          </p:cNvPr>
          <p:cNvSpPr txBox="1"/>
          <p:nvPr/>
        </p:nvSpPr>
        <p:spPr>
          <a:xfrm>
            <a:off x="6758147" y="5054332"/>
            <a:ext cx="372218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51497BB-452C-425A-B7BC-DFBE801469D9}"/>
              </a:ext>
            </a:extLst>
          </p:cNvPr>
          <p:cNvSpPr txBox="1"/>
          <p:nvPr/>
        </p:nvSpPr>
        <p:spPr>
          <a:xfrm>
            <a:off x="8194103" y="5361572"/>
            <a:ext cx="407484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H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64CEED-C9D8-4DD0-8685-549F7B01A217}"/>
              </a:ext>
            </a:extLst>
          </p:cNvPr>
          <p:cNvSpPr txBox="1"/>
          <p:nvPr/>
        </p:nvSpPr>
        <p:spPr>
          <a:xfrm>
            <a:off x="4912877" y="1570038"/>
            <a:ext cx="82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4F81BD"/>
                </a:solidFill>
              </a:rPr>
              <a:t>{A,B,C}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1CF60E-1132-4A76-8BFD-EA6C5B21DC1D}"/>
              </a:ext>
            </a:extLst>
          </p:cNvPr>
          <p:cNvSpPr txBox="1"/>
          <p:nvPr/>
        </p:nvSpPr>
        <p:spPr>
          <a:xfrm>
            <a:off x="6665477" y="1939370"/>
            <a:ext cx="84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4F81BD"/>
                </a:solidFill>
              </a:rPr>
              <a:t>{B,A,D}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98E3D81-F66A-4328-ADC8-B3BE55F29995}"/>
              </a:ext>
            </a:extLst>
          </p:cNvPr>
          <p:cNvSpPr txBox="1"/>
          <p:nvPr/>
        </p:nvSpPr>
        <p:spPr>
          <a:xfrm>
            <a:off x="5325073" y="4055802"/>
            <a:ext cx="115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4F81BD"/>
                </a:solidFill>
              </a:rPr>
              <a:t>{D,C,B,E,F}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86262D6-93DC-4E2C-9878-970E471AF497}"/>
              </a:ext>
            </a:extLst>
          </p:cNvPr>
          <p:cNvSpPr txBox="1"/>
          <p:nvPr/>
        </p:nvSpPr>
        <p:spPr>
          <a:xfrm>
            <a:off x="7295818" y="2548970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4F81BD"/>
                </a:solidFill>
              </a:rPr>
              <a:t>{E,D,G,H}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C547261-71F3-44F7-B1FC-F6374DF8CA6D}"/>
              </a:ext>
            </a:extLst>
          </p:cNvPr>
          <p:cNvSpPr txBox="1"/>
          <p:nvPr/>
        </p:nvSpPr>
        <p:spPr>
          <a:xfrm>
            <a:off x="8542840" y="411168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G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78CA35C-B9B3-4471-8577-40ED2437C9A1}"/>
              </a:ext>
            </a:extLst>
          </p:cNvPr>
          <p:cNvSpPr txBox="1"/>
          <p:nvPr/>
        </p:nvSpPr>
        <p:spPr>
          <a:xfrm>
            <a:off x="6140006" y="4770779"/>
            <a:ext cx="80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4F81BD"/>
                </a:solidFill>
              </a:rPr>
              <a:t>{F,D,H}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F572A3E-6128-4E60-B1E3-DA0F187F2476}"/>
              </a:ext>
            </a:extLst>
          </p:cNvPr>
          <p:cNvSpPr txBox="1"/>
          <p:nvPr/>
        </p:nvSpPr>
        <p:spPr>
          <a:xfrm>
            <a:off x="4323533" y="2795685"/>
            <a:ext cx="84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4F81BD"/>
                </a:solidFill>
              </a:rPr>
              <a:t>{C,A,D}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958B63C-E005-4C24-A0DE-E5FA74BC462C}"/>
              </a:ext>
            </a:extLst>
          </p:cNvPr>
          <p:cNvSpPr txBox="1"/>
          <p:nvPr/>
        </p:nvSpPr>
        <p:spPr>
          <a:xfrm>
            <a:off x="8351282" y="3457619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4F81BD"/>
                </a:solidFill>
              </a:rPr>
              <a:t>{E,G,H}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864A4DA-4C10-40A5-95B1-A2038F1959DA}"/>
              </a:ext>
            </a:extLst>
          </p:cNvPr>
          <p:cNvCxnSpPr>
            <a:endCxn id="52" idx="5"/>
          </p:cNvCxnSpPr>
          <p:nvPr/>
        </p:nvCxnSpPr>
        <p:spPr>
          <a:xfrm>
            <a:off x="4876302" y="2097147"/>
            <a:ext cx="1502454" cy="16944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D16C270-B640-475F-8B9B-7BDF335B0A9D}"/>
              </a:ext>
            </a:extLst>
          </p:cNvPr>
          <p:cNvCxnSpPr>
            <a:cxnSpLocks/>
          </p:cNvCxnSpPr>
          <p:nvPr/>
        </p:nvCxnSpPr>
        <p:spPr>
          <a:xfrm flipV="1">
            <a:off x="5249898" y="2522396"/>
            <a:ext cx="992847" cy="6648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6957DB9-827E-440B-B60D-EB2AEA4E0FC0}"/>
              </a:ext>
            </a:extLst>
          </p:cNvPr>
          <p:cNvCxnSpPr>
            <a:stCxn id="50" idx="7"/>
            <a:endCxn id="51" idx="4"/>
          </p:cNvCxnSpPr>
          <p:nvPr/>
        </p:nvCxnSpPr>
        <p:spPr>
          <a:xfrm flipV="1">
            <a:off x="7146856" y="3500951"/>
            <a:ext cx="302581" cy="13276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8C573A4-D5E3-4129-854B-E21B71A63D38}"/>
              </a:ext>
            </a:extLst>
          </p:cNvPr>
          <p:cNvCxnSpPr>
            <a:stCxn id="52" idx="5"/>
            <a:endCxn id="54" idx="2"/>
          </p:cNvCxnSpPr>
          <p:nvPr/>
        </p:nvCxnSpPr>
        <p:spPr>
          <a:xfrm>
            <a:off x="6378756" y="3791626"/>
            <a:ext cx="2146021" cy="2641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446C6B3-FB73-48AB-A148-F6AD37E26785}"/>
              </a:ext>
            </a:extLst>
          </p:cNvPr>
          <p:cNvCxnSpPr>
            <a:cxnSpLocks/>
            <a:stCxn id="50" idx="6"/>
            <a:endCxn id="54" idx="2"/>
          </p:cNvCxnSpPr>
          <p:nvPr/>
        </p:nvCxnSpPr>
        <p:spPr>
          <a:xfrm flipV="1">
            <a:off x="7180602" y="4055802"/>
            <a:ext cx="1344175" cy="8542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0FCC1D2-BE75-4ECF-8FF8-96A22F028935}"/>
              </a:ext>
            </a:extLst>
          </p:cNvPr>
          <p:cNvSpPr txBox="1"/>
          <p:nvPr/>
        </p:nvSpPr>
        <p:spPr>
          <a:xfrm>
            <a:off x="5278127" y="6001458"/>
            <a:ext cx="2098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Interference graph</a:t>
            </a:r>
          </a:p>
        </p:txBody>
      </p:sp>
    </p:spTree>
    <p:extLst>
      <p:ext uri="{BB962C8B-B14F-4D97-AF65-F5344CB8AC3E}">
        <p14:creationId xmlns:p14="http://schemas.microsoft.com/office/powerpoint/2010/main" val="848457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BBC3F7-95ED-4A56-BC7E-A47ED237C2FB}"/>
              </a:ext>
            </a:extLst>
          </p:cNvPr>
          <p:cNvCxnSpPr>
            <a:endCxn id="11" idx="0"/>
          </p:cNvCxnSpPr>
          <p:nvPr/>
        </p:nvCxnSpPr>
        <p:spPr bwMode="auto">
          <a:xfrm>
            <a:off x="3217338" y="3233336"/>
            <a:ext cx="768099" cy="168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DE2EF7D-5A43-4087-B4A4-5BB518B1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1466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Inspector-Executor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2943BE-A73C-46A1-8E8E-E745F5264B16}"/>
              </a:ext>
            </a:extLst>
          </p:cNvPr>
          <p:cNvSpPr/>
          <p:nvPr/>
        </p:nvSpPr>
        <p:spPr bwMode="auto">
          <a:xfrm>
            <a:off x="528987" y="1829532"/>
            <a:ext cx="230430" cy="23043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0A09C9-B9F5-4F7A-A912-F26283DE9EF4}"/>
              </a:ext>
            </a:extLst>
          </p:cNvPr>
          <p:cNvSpPr/>
          <p:nvPr/>
        </p:nvSpPr>
        <p:spPr bwMode="auto">
          <a:xfrm>
            <a:off x="1923659" y="2197174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B1E617-93D9-41F6-B19A-087F0808A63F}"/>
              </a:ext>
            </a:extLst>
          </p:cNvPr>
          <p:cNvSpPr/>
          <p:nvPr/>
        </p:nvSpPr>
        <p:spPr bwMode="auto">
          <a:xfrm>
            <a:off x="815597" y="2977226"/>
            <a:ext cx="230430" cy="2304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77BF94-D20F-45E7-94F8-86F5E8AA6A34}"/>
              </a:ext>
            </a:extLst>
          </p:cNvPr>
          <p:cNvSpPr/>
          <p:nvPr/>
        </p:nvSpPr>
        <p:spPr bwMode="auto">
          <a:xfrm>
            <a:off x="2718072" y="4642479"/>
            <a:ext cx="230430" cy="23043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92635D-D54C-454F-97F1-F5B50368E6A3}"/>
              </a:ext>
            </a:extLst>
          </p:cNvPr>
          <p:cNvSpPr/>
          <p:nvPr/>
        </p:nvSpPr>
        <p:spPr bwMode="auto">
          <a:xfrm>
            <a:off x="3102122" y="3118121"/>
            <a:ext cx="230430" cy="23043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0E0CE4-5703-4A2A-B878-33E6246632E8}"/>
              </a:ext>
            </a:extLst>
          </p:cNvPr>
          <p:cNvSpPr/>
          <p:nvPr/>
        </p:nvSpPr>
        <p:spPr bwMode="auto">
          <a:xfrm>
            <a:off x="1949972" y="3442542"/>
            <a:ext cx="230430" cy="2304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8B2F7C-34BF-4D26-A0DC-3886E4E33CCC}"/>
              </a:ext>
            </a:extLst>
          </p:cNvPr>
          <p:cNvSpPr/>
          <p:nvPr/>
        </p:nvSpPr>
        <p:spPr bwMode="auto">
          <a:xfrm>
            <a:off x="3870222" y="4916736"/>
            <a:ext cx="230430" cy="2304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5D5B46-3C95-4883-AC9C-8B4B2E765C6E}"/>
              </a:ext>
            </a:extLst>
          </p:cNvPr>
          <p:cNvSpPr/>
          <p:nvPr/>
        </p:nvSpPr>
        <p:spPr bwMode="auto">
          <a:xfrm>
            <a:off x="4292677" y="3788187"/>
            <a:ext cx="230430" cy="23043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  <a:latin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6BEB-7F11-41B0-A629-B0CE25E006D8}"/>
              </a:ext>
            </a:extLst>
          </p:cNvPr>
          <p:cNvCxnSpPr>
            <a:endCxn id="6" idx="6"/>
          </p:cNvCxnSpPr>
          <p:nvPr/>
        </p:nvCxnSpPr>
        <p:spPr bwMode="auto">
          <a:xfrm>
            <a:off x="644202" y="1944747"/>
            <a:ext cx="1509887" cy="3676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0B5E5C-E15C-486E-872E-E0B364DD8E5C}"/>
              </a:ext>
            </a:extLst>
          </p:cNvPr>
          <p:cNvCxnSpPr>
            <a:endCxn id="7" idx="0"/>
          </p:cNvCxnSpPr>
          <p:nvPr/>
        </p:nvCxnSpPr>
        <p:spPr bwMode="auto">
          <a:xfrm>
            <a:off x="644202" y="1944747"/>
            <a:ext cx="286610" cy="10324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864B91-BE2C-4C15-A385-1D0329AFB89E}"/>
              </a:ext>
            </a:extLst>
          </p:cNvPr>
          <p:cNvCxnSpPr>
            <a:endCxn id="10" idx="0"/>
          </p:cNvCxnSpPr>
          <p:nvPr/>
        </p:nvCxnSpPr>
        <p:spPr bwMode="auto">
          <a:xfrm>
            <a:off x="2038874" y="2312389"/>
            <a:ext cx="26313" cy="11301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9D8035-6EA9-4E9F-86D5-720BB045424F}"/>
              </a:ext>
            </a:extLst>
          </p:cNvPr>
          <p:cNvCxnSpPr>
            <a:cxnSpLocks/>
            <a:stCxn id="7" idx="5"/>
            <a:endCxn id="10" idx="0"/>
          </p:cNvCxnSpPr>
          <p:nvPr/>
        </p:nvCxnSpPr>
        <p:spPr bwMode="auto">
          <a:xfrm>
            <a:off x="1012281" y="3173910"/>
            <a:ext cx="1052906" cy="268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83565D-0D94-4908-BAD1-540AB7E69106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 bwMode="auto">
          <a:xfrm flipV="1">
            <a:off x="2180402" y="3314805"/>
            <a:ext cx="955466" cy="2429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09988F-57DC-45A6-BB8B-8AF52A603BEF}"/>
              </a:ext>
            </a:extLst>
          </p:cNvPr>
          <p:cNvCxnSpPr>
            <a:stCxn id="10" idx="4"/>
            <a:endCxn id="8" idx="0"/>
          </p:cNvCxnSpPr>
          <p:nvPr/>
        </p:nvCxnSpPr>
        <p:spPr bwMode="auto">
          <a:xfrm>
            <a:off x="2065187" y="3672972"/>
            <a:ext cx="768100" cy="9695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D8FF15-AFCD-4977-B841-D7A4157EB7CA}"/>
              </a:ext>
            </a:extLst>
          </p:cNvPr>
          <p:cNvCxnSpPr>
            <a:stCxn id="9" idx="6"/>
            <a:endCxn id="12" idx="6"/>
          </p:cNvCxnSpPr>
          <p:nvPr/>
        </p:nvCxnSpPr>
        <p:spPr bwMode="auto">
          <a:xfrm>
            <a:off x="3332552" y="3233336"/>
            <a:ext cx="1190555" cy="6700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A51291-32D0-4B39-8ED3-7BDEA9972E1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 bwMode="auto">
          <a:xfrm>
            <a:off x="2948502" y="4757694"/>
            <a:ext cx="1036935" cy="1590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B3ACAC-1673-4192-9ACA-581EAD732481}"/>
              </a:ext>
            </a:extLst>
          </p:cNvPr>
          <p:cNvCxnSpPr>
            <a:endCxn id="11" idx="0"/>
          </p:cNvCxnSpPr>
          <p:nvPr/>
        </p:nvCxnSpPr>
        <p:spPr bwMode="auto">
          <a:xfrm flipH="1">
            <a:off x="3985437" y="3903402"/>
            <a:ext cx="422455" cy="101333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D849AC-8FEF-44F5-A753-34AA081C1839}"/>
              </a:ext>
            </a:extLst>
          </p:cNvPr>
          <p:cNvSpPr txBox="1"/>
          <p:nvPr/>
        </p:nvSpPr>
        <p:spPr>
          <a:xfrm>
            <a:off x="452177" y="1483887"/>
            <a:ext cx="38985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72D3D-DF3B-463B-A8B5-CDF2C7D93069}"/>
              </a:ext>
            </a:extLst>
          </p:cNvPr>
          <p:cNvSpPr txBox="1"/>
          <p:nvPr/>
        </p:nvSpPr>
        <p:spPr>
          <a:xfrm>
            <a:off x="2180402" y="2059962"/>
            <a:ext cx="38985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17AF79-4909-4FD8-896B-FE8AB2725868}"/>
              </a:ext>
            </a:extLst>
          </p:cNvPr>
          <p:cNvSpPr txBox="1"/>
          <p:nvPr/>
        </p:nvSpPr>
        <p:spPr>
          <a:xfrm>
            <a:off x="505553" y="3173707"/>
            <a:ext cx="407484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2CDAD3-B36F-4032-B224-1B52584008A5}"/>
              </a:ext>
            </a:extLst>
          </p:cNvPr>
          <p:cNvSpPr txBox="1"/>
          <p:nvPr/>
        </p:nvSpPr>
        <p:spPr>
          <a:xfrm>
            <a:off x="1619298" y="3592414"/>
            <a:ext cx="407484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0AA9A9-C5AC-4ED6-B8C6-CF781D8B458B}"/>
              </a:ext>
            </a:extLst>
          </p:cNvPr>
          <p:cNvSpPr txBox="1"/>
          <p:nvPr/>
        </p:nvSpPr>
        <p:spPr>
          <a:xfrm>
            <a:off x="3140527" y="2789657"/>
            <a:ext cx="38985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389415-46D3-4E84-806E-0C9608DEA698}"/>
              </a:ext>
            </a:extLst>
          </p:cNvPr>
          <p:cNvSpPr txBox="1"/>
          <p:nvPr/>
        </p:nvSpPr>
        <p:spPr>
          <a:xfrm>
            <a:off x="2526047" y="4901932"/>
            <a:ext cx="372218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8805F8-508F-49A4-87DC-C63EFFEA502F}"/>
              </a:ext>
            </a:extLst>
          </p:cNvPr>
          <p:cNvSpPr txBox="1"/>
          <p:nvPr/>
        </p:nvSpPr>
        <p:spPr>
          <a:xfrm>
            <a:off x="3962003" y="5209172"/>
            <a:ext cx="407484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A1B00E-8CBE-48C7-BD23-B806F88FA3C5}"/>
              </a:ext>
            </a:extLst>
          </p:cNvPr>
          <p:cNvSpPr txBox="1"/>
          <p:nvPr/>
        </p:nvSpPr>
        <p:spPr>
          <a:xfrm>
            <a:off x="4310740" y="395928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233367-8F2E-46B3-B417-ABB1E1B076A0}"/>
              </a:ext>
            </a:extLst>
          </p:cNvPr>
          <p:cNvSpPr txBox="1"/>
          <p:nvPr/>
        </p:nvSpPr>
        <p:spPr>
          <a:xfrm>
            <a:off x="842037" y="5744129"/>
            <a:ext cx="3001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Neighborhoods of activities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317EAE-B9E4-43BE-A9DF-2040226B6C09}"/>
              </a:ext>
            </a:extLst>
          </p:cNvPr>
          <p:cNvSpPr txBox="1"/>
          <p:nvPr/>
        </p:nvSpPr>
        <p:spPr>
          <a:xfrm>
            <a:off x="6414868" y="2581236"/>
            <a:ext cx="8146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{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>
                <a:solidFill>
                  <a:prstClr val="black"/>
                </a:solidFill>
              </a:rPr>
              <a:t>}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</a:rPr>
              <a:t>{</a:t>
            </a:r>
            <a:r>
              <a:rPr lang="en-US" sz="2400" dirty="0">
                <a:solidFill>
                  <a:srgbClr val="00B0F0"/>
                </a:solidFill>
              </a:rPr>
              <a:t>E,A</a:t>
            </a:r>
            <a:r>
              <a:rPr lang="en-US" sz="2400" dirty="0">
                <a:solidFill>
                  <a:prstClr val="black"/>
                </a:solidFill>
              </a:rPr>
              <a:t>}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</a:rPr>
              <a:t>{</a:t>
            </a:r>
            <a:r>
              <a:rPr lang="en-US" sz="2400" dirty="0">
                <a:solidFill>
                  <a:srgbClr val="00B050"/>
                </a:solidFill>
              </a:rPr>
              <a:t>F</a:t>
            </a:r>
            <a:r>
              <a:rPr lang="en-US" sz="2400" dirty="0">
                <a:solidFill>
                  <a:prstClr val="black"/>
                </a:solidFill>
              </a:rPr>
              <a:t>}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</a:rPr>
              <a:t>{G,B}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</a:rPr>
              <a:t>{</a:t>
            </a:r>
            <a:r>
              <a:rPr lang="en-US" sz="2400" dirty="0">
                <a:solidFill>
                  <a:srgbClr val="C0504D">
                    <a:lumMod val="60000"/>
                    <a:lumOff val="40000"/>
                  </a:srgbClr>
                </a:solidFill>
              </a:rPr>
              <a:t>H,C</a:t>
            </a:r>
            <a:r>
              <a:rPr lang="en-US" sz="2400" dirty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E41B4-D612-48E3-96B5-99E7DA68B827}"/>
              </a:ext>
            </a:extLst>
          </p:cNvPr>
          <p:cNvSpPr txBox="1"/>
          <p:nvPr/>
        </p:nvSpPr>
        <p:spPr>
          <a:xfrm>
            <a:off x="4523107" y="5748092"/>
            <a:ext cx="4749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Nodes in a set can be done in parallel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Use barrier synchronization between sets</a:t>
            </a:r>
          </a:p>
        </p:txBody>
      </p:sp>
    </p:spTree>
    <p:extLst>
      <p:ext uri="{BB962C8B-B14F-4D97-AF65-F5344CB8AC3E}">
        <p14:creationId xmlns:p14="http://schemas.microsoft.com/office/powerpoint/2010/main" val="1608219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180C89-B0D1-4083-8EA4-188FF02CC6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Shared-memory Galois System</a:t>
            </a:r>
          </a:p>
        </p:txBody>
      </p:sp>
    </p:spTree>
    <p:extLst>
      <p:ext uri="{BB962C8B-B14F-4D97-AF65-F5344CB8AC3E}">
        <p14:creationId xmlns:p14="http://schemas.microsoft.com/office/powerpoint/2010/main" val="3066254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4" descr="The image “http://www.isbreading.org/wp-content/uploads/2008/10/louvre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00" y="1954732"/>
            <a:ext cx="3746500" cy="429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Galois system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1" y="1752600"/>
            <a:ext cx="4740500" cy="5105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Calibri Light" panose="020F0302020204030204" pitchFamily="34" charset="0"/>
              </a:rPr>
              <a:t>Ubiquitous parallelism:</a:t>
            </a:r>
          </a:p>
          <a:p>
            <a:pPr lvl="1">
              <a:defRPr/>
            </a:pPr>
            <a:r>
              <a:rPr lang="en-US" dirty="0">
                <a:latin typeface="Calibri Light" panose="020F0302020204030204" pitchFamily="34" charset="0"/>
              </a:rPr>
              <a:t>small number of expert programmers (</a:t>
            </a:r>
            <a:r>
              <a:rPr lang="en-US" dirty="0" err="1">
                <a:latin typeface="Calibri Light" panose="020F0302020204030204" pitchFamily="34" charset="0"/>
              </a:rPr>
              <a:t>Stephanies</a:t>
            </a:r>
            <a:r>
              <a:rPr lang="en-US" dirty="0">
                <a:latin typeface="Calibri Light" panose="020F0302020204030204" pitchFamily="34" charset="0"/>
              </a:rPr>
              <a:t>) must support  large number of application programmers (Joes)</a:t>
            </a:r>
          </a:p>
          <a:p>
            <a:pPr lvl="1">
              <a:defRPr/>
            </a:pPr>
            <a:r>
              <a:rPr lang="en-US" dirty="0">
                <a:latin typeface="Calibri Light" panose="020F0302020204030204" pitchFamily="34" charset="0"/>
              </a:rPr>
              <a:t>cf. SQL</a:t>
            </a:r>
          </a:p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Calibri Light" panose="020F0302020204030204" pitchFamily="34" charset="0"/>
              </a:rPr>
              <a:t>Galois system:</a:t>
            </a:r>
          </a:p>
          <a:p>
            <a:pPr lvl="1">
              <a:defRPr/>
            </a:pPr>
            <a:r>
              <a:rPr lang="en-US" dirty="0">
                <a:latin typeface="Calibri Light" panose="020F0302020204030204" pitchFamily="34" charset="0"/>
              </a:rPr>
              <a:t>Stephanie: library of concurrent data structures and runtime system</a:t>
            </a:r>
          </a:p>
          <a:p>
            <a:pPr lvl="1">
              <a:defRPr/>
            </a:pPr>
            <a:r>
              <a:rPr lang="en-US" dirty="0">
                <a:latin typeface="Calibri Light" panose="020F0302020204030204" pitchFamily="34" charset="0"/>
              </a:rPr>
              <a:t>Joe: application code in sequential C++</a:t>
            </a:r>
          </a:p>
          <a:p>
            <a:pPr lvl="2">
              <a:defRPr/>
            </a:pPr>
            <a:r>
              <a:rPr lang="en-US" dirty="0">
                <a:latin typeface="Calibri Light" panose="020F0302020204030204" pitchFamily="34" charset="0"/>
              </a:rPr>
              <a:t>Galois set iterator for highlighting opportunities for exploiting ADP</a:t>
            </a:r>
          </a:p>
        </p:txBody>
      </p:sp>
      <p:sp>
        <p:nvSpPr>
          <p:cNvPr id="38919" name="TextBox 3"/>
          <p:cNvSpPr txBox="1">
            <a:spLocks noChangeArrowheads="1"/>
          </p:cNvSpPr>
          <p:nvPr/>
        </p:nvSpPr>
        <p:spPr bwMode="auto">
          <a:xfrm>
            <a:off x="499870" y="914400"/>
            <a:ext cx="8241359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Parallel program = Operator + Schedule + Parallel data structures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6750" y="2667000"/>
            <a:ext cx="3304110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buFontTx/>
              <a:buNone/>
              <a:defRPr sz="3200">
                <a:latin typeface="Times New Roman" pitchFamily="18" charset="0"/>
              </a:defRPr>
            </a:lvl1pPr>
            <a:lvl2pPr marL="742950" indent="-285750" eaLnBrk="0" hangingPunct="0">
              <a:defRPr sz="2000">
                <a:latin typeface="Times New Roman" pitchFamily="18" charset="0"/>
              </a:defRPr>
            </a:lvl2pPr>
            <a:lvl3pPr marL="1143000" indent="-228600" eaLnBrk="0" hangingPunct="0">
              <a:defRPr sz="2000">
                <a:latin typeface="Times New Roman" pitchFamily="18" charset="0"/>
              </a:defRPr>
            </a:lvl3pPr>
            <a:lvl4pPr marL="1600200" indent="-228600" eaLnBrk="0" hangingPunct="0">
              <a:defRPr sz="2000">
                <a:latin typeface="Times New Roman" pitchFamily="18" charset="0"/>
              </a:defRPr>
            </a:lvl4pPr>
            <a:lvl5pPr marL="2057400" indent="-228600" eaLnBrk="0" hangingPunct="0">
              <a:defRPr sz="2000"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Joe: Operator + Schedule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4516629"/>
            <a:ext cx="4357283" cy="83099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buFontTx/>
              <a:buNone/>
              <a:defRPr sz="3200">
                <a:latin typeface="Times New Roman" pitchFamily="18" charset="0"/>
              </a:defRPr>
            </a:lvl1pPr>
            <a:lvl2pPr marL="742950" indent="-285750" eaLnBrk="0" hangingPunct="0">
              <a:defRPr sz="2000">
                <a:latin typeface="Times New Roman" pitchFamily="18" charset="0"/>
              </a:defRPr>
            </a:lvl2pPr>
            <a:lvl3pPr marL="1143000" indent="-228600" eaLnBrk="0" hangingPunct="0">
              <a:defRPr sz="2000">
                <a:latin typeface="Times New Roman" pitchFamily="18" charset="0"/>
              </a:defRPr>
            </a:lvl3pPr>
            <a:lvl4pPr marL="1600200" indent="-228600" eaLnBrk="0" hangingPunct="0">
              <a:defRPr sz="2000">
                <a:latin typeface="Times New Roman" pitchFamily="18" charset="0"/>
              </a:defRPr>
            </a:lvl4pPr>
            <a:lvl5pPr marL="2057400" indent="-228600" eaLnBrk="0" hangingPunct="0">
              <a:defRPr sz="2000"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</a:rPr>
              <a:t>Stephanie: Parallel data structures</a:t>
            </a:r>
          </a:p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</a:rPr>
              <a:t>and runtime system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6560242" y="2013128"/>
            <a:ext cx="44065" cy="1863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Hello graph </a:t>
            </a:r>
            <a:r>
              <a:rPr lang="en-US" dirty="0"/>
              <a:t>Galois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8" y="1600200"/>
            <a:ext cx="7459213" cy="4756149"/>
          </a:xfr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#include “Galois/</a:t>
            </a:r>
            <a:r>
              <a:rPr lang="en-US" sz="1400" dirty="0" err="1">
                <a:solidFill>
                  <a:schemeClr val="tx1"/>
                </a:solidFill>
                <a:effectLst/>
                <a:latin typeface="Monaco"/>
                <a:cs typeface="Monaco"/>
              </a:rPr>
              <a:t>Galois.h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#include “Galois/Graphs/</a:t>
            </a:r>
            <a:r>
              <a:rPr lang="en-US" sz="1400" dirty="0" err="1">
                <a:solidFill>
                  <a:schemeClr val="tx1"/>
                </a:solidFill>
                <a:effectLst/>
                <a:latin typeface="Monaco"/>
                <a:cs typeface="Monaco"/>
              </a:rPr>
              <a:t>LCGraph.h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”</a:t>
            </a:r>
            <a:endParaRPr lang="en-US" sz="1400" b="1" dirty="0">
              <a:solidFill>
                <a:schemeClr val="tx1"/>
              </a:solidFill>
              <a:effectLst/>
              <a:latin typeface="Monaco"/>
              <a:cs typeface="Monaco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chemeClr val="tx1"/>
              </a:solidFill>
              <a:effectLst/>
              <a:latin typeface="Monaco"/>
              <a:cs typeface="Monaco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err="1">
                <a:solidFill>
                  <a:srgbClr val="008000"/>
                </a:solidFill>
                <a:effectLst/>
                <a:latin typeface="Monaco"/>
                <a:cs typeface="Monaco"/>
              </a:rPr>
              <a:t>struct</a:t>
            </a:r>
            <a:r>
              <a:rPr lang="en-US" sz="1400" dirty="0">
                <a:solidFill>
                  <a:srgbClr val="008000"/>
                </a:solidFill>
                <a:effectLst/>
                <a:latin typeface="Monaco"/>
                <a:cs typeface="Monaco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Data { </a:t>
            </a:r>
            <a:r>
              <a:rPr lang="en-US" sz="1400" b="1" dirty="0" err="1">
                <a:solidFill>
                  <a:srgbClr val="008000"/>
                </a:solidFill>
                <a:effectLst/>
                <a:latin typeface="Monaco"/>
                <a:cs typeface="Monaco"/>
              </a:rPr>
              <a:t>int</a:t>
            </a:r>
            <a:r>
              <a:rPr lang="en-US" sz="1400" dirty="0">
                <a:solidFill>
                  <a:srgbClr val="008000"/>
                </a:solidFill>
                <a:effectLst/>
                <a:latin typeface="Monaco"/>
                <a:cs typeface="Monaco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value; </a:t>
            </a:r>
            <a:r>
              <a:rPr lang="en-US" sz="1400" b="1" dirty="0">
                <a:solidFill>
                  <a:srgbClr val="008000"/>
                </a:solidFill>
                <a:effectLst/>
                <a:latin typeface="Monaco"/>
                <a:cs typeface="Monaco"/>
              </a:rPr>
              <a:t>float</a:t>
            </a:r>
            <a:r>
              <a:rPr lang="en-US" sz="1400" dirty="0">
                <a:solidFill>
                  <a:srgbClr val="008000"/>
                </a:solidFill>
                <a:effectLst/>
                <a:latin typeface="Monaco"/>
                <a:cs typeface="Monaco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f; };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chemeClr val="tx1"/>
              </a:solidFill>
              <a:effectLst/>
              <a:latin typeface="Monaco"/>
              <a:cs typeface="Monaco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err="1">
                <a:solidFill>
                  <a:srgbClr val="008000"/>
                </a:solidFill>
                <a:effectLst/>
                <a:latin typeface="Monaco"/>
                <a:cs typeface="Monaco"/>
              </a:rPr>
              <a:t>typedef</a:t>
            </a:r>
            <a:r>
              <a:rPr lang="en-US" sz="1400" dirty="0">
                <a:solidFill>
                  <a:srgbClr val="008000"/>
                </a:solidFill>
                <a:effectLst/>
                <a:latin typeface="Monaco"/>
                <a:cs typeface="Monaco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Galois::Graph::</a:t>
            </a:r>
            <a:r>
              <a:rPr lang="en-US" sz="1400" dirty="0" err="1">
                <a:solidFill>
                  <a:schemeClr val="tx1"/>
                </a:solidFill>
                <a:effectLst/>
                <a:latin typeface="Monaco"/>
                <a:cs typeface="Monaco"/>
              </a:rPr>
              <a:t>LC_CSR_Graph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&lt;</a:t>
            </a:r>
            <a:r>
              <a:rPr lang="en-US" sz="1400" dirty="0" err="1">
                <a:solidFill>
                  <a:schemeClr val="tx1"/>
                </a:solidFill>
                <a:effectLst/>
                <a:latin typeface="Monaco"/>
                <a:cs typeface="Monaco"/>
              </a:rPr>
              <a:t>Data,</a:t>
            </a:r>
            <a:r>
              <a:rPr lang="en-US" sz="1400" b="1" dirty="0" err="1">
                <a:solidFill>
                  <a:srgbClr val="008000"/>
                </a:solidFill>
                <a:effectLst/>
                <a:latin typeface="Monaco"/>
                <a:cs typeface="Monaco"/>
              </a:rPr>
              <a:t>void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&gt; Graph;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err="1">
                <a:solidFill>
                  <a:srgbClr val="008000"/>
                </a:solidFill>
                <a:effectLst/>
                <a:latin typeface="Monaco"/>
                <a:cs typeface="Monaco"/>
              </a:rPr>
              <a:t>typedef</a:t>
            </a:r>
            <a:r>
              <a:rPr lang="en-US" sz="1400" dirty="0">
                <a:solidFill>
                  <a:srgbClr val="008000"/>
                </a:solidFill>
                <a:effectLst/>
                <a:latin typeface="Monaco"/>
                <a:cs typeface="Monaco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Galois::Graph::</a:t>
            </a:r>
            <a:r>
              <a:rPr lang="en-US" sz="1400" dirty="0" err="1">
                <a:solidFill>
                  <a:schemeClr val="tx1"/>
                </a:solidFill>
                <a:effectLst/>
                <a:latin typeface="Monaco"/>
                <a:cs typeface="Monaco"/>
              </a:rPr>
              <a:t>GraphNode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 Node;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  <a:effectLst/>
              <a:latin typeface="Monaco"/>
              <a:cs typeface="Monaco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Graph graph;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chemeClr val="tx1"/>
              </a:solidFill>
              <a:effectLst/>
              <a:latin typeface="Monaco"/>
              <a:cs typeface="Monaco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err="1">
                <a:solidFill>
                  <a:srgbClr val="008000"/>
                </a:solidFill>
                <a:effectLst/>
                <a:latin typeface="Monaco"/>
                <a:cs typeface="Monaco"/>
              </a:rPr>
              <a:t>struct</a:t>
            </a:r>
            <a:r>
              <a:rPr lang="en-US" sz="1400" dirty="0">
                <a:solidFill>
                  <a:srgbClr val="008000"/>
                </a:solidFill>
                <a:effectLst/>
                <a:latin typeface="Monaco"/>
                <a:cs typeface="Monaco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P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  </a:t>
            </a:r>
            <a:r>
              <a:rPr lang="en-US" sz="1400" b="1" dirty="0">
                <a:solidFill>
                  <a:srgbClr val="008000"/>
                </a:solidFill>
                <a:effectLst/>
                <a:latin typeface="Monaco"/>
                <a:cs typeface="Monaco"/>
              </a:rPr>
              <a:t>void</a:t>
            </a:r>
            <a:r>
              <a:rPr lang="en-US" sz="1400" dirty="0">
                <a:solidFill>
                  <a:srgbClr val="008000"/>
                </a:solidFill>
                <a:effectLst/>
                <a:latin typeface="Monaco"/>
                <a:cs typeface="Monaco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operator()(Node n, Galois::</a:t>
            </a:r>
            <a:r>
              <a:rPr lang="en-US" sz="1400" dirty="0" err="1">
                <a:solidFill>
                  <a:schemeClr val="tx1"/>
                </a:solidFill>
                <a:effectLst/>
                <a:latin typeface="Monaco"/>
                <a:cs typeface="Monaco"/>
              </a:rPr>
              <a:t>UserContext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&lt;Node&gt;&amp; </a:t>
            </a:r>
            <a:r>
              <a:rPr lang="en-US" sz="1400" dirty="0" err="1">
                <a:solidFill>
                  <a:schemeClr val="tx1"/>
                </a:solidFill>
                <a:effectLst/>
                <a:latin typeface="Monaco"/>
                <a:cs typeface="Monaco"/>
              </a:rPr>
              <a:t>ctx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effectLst/>
                <a:latin typeface="Monaco"/>
                <a:cs typeface="Monaco"/>
              </a:rPr>
              <a:t>graph.getData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(n).value +=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chemeClr val="tx1"/>
              </a:solidFill>
              <a:effectLst/>
              <a:latin typeface="Monaco"/>
              <a:cs typeface="Monaco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err="1">
                <a:solidFill>
                  <a:srgbClr val="008000"/>
                </a:solidFill>
                <a:effectLst/>
                <a:latin typeface="Monaco"/>
                <a:cs typeface="Monaco"/>
              </a:rPr>
              <a:t>int</a:t>
            </a:r>
            <a:r>
              <a:rPr lang="en-US" sz="1400" dirty="0">
                <a:solidFill>
                  <a:srgbClr val="008000"/>
                </a:solidFill>
                <a:effectLst/>
                <a:latin typeface="Monaco"/>
                <a:cs typeface="Monaco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main(</a:t>
            </a:r>
            <a:r>
              <a:rPr lang="en-US" sz="1400" b="1" dirty="0" err="1">
                <a:solidFill>
                  <a:srgbClr val="008000"/>
                </a:solidFill>
                <a:effectLst/>
                <a:latin typeface="Monaco"/>
                <a:cs typeface="Monaco"/>
              </a:rPr>
              <a:t>int</a:t>
            </a:r>
            <a:r>
              <a:rPr lang="en-US" sz="1400" dirty="0">
                <a:solidFill>
                  <a:srgbClr val="008000"/>
                </a:solidFill>
                <a:effectLst/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Monaco"/>
                <a:cs typeface="Monaco"/>
              </a:rPr>
              <a:t>argc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, </a:t>
            </a:r>
            <a:r>
              <a:rPr lang="en-US" sz="1400" b="1" dirty="0">
                <a:solidFill>
                  <a:srgbClr val="008000"/>
                </a:solidFill>
                <a:effectLst/>
                <a:latin typeface="Monaco"/>
                <a:cs typeface="Monaco"/>
              </a:rPr>
              <a:t>char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** </a:t>
            </a:r>
            <a:r>
              <a:rPr lang="en-US" sz="1400" dirty="0" err="1">
                <a:solidFill>
                  <a:schemeClr val="tx1"/>
                </a:solidFill>
                <a:effectLst/>
                <a:latin typeface="Monaco"/>
                <a:cs typeface="Monaco"/>
              </a:rPr>
              <a:t>argv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  </a:t>
            </a:r>
            <a:r>
              <a:rPr lang="en-US" sz="1400" dirty="0" err="1">
                <a:solidFill>
                  <a:schemeClr val="tx1"/>
                </a:solidFill>
                <a:effectLst/>
                <a:latin typeface="Monaco"/>
                <a:cs typeface="Monaco"/>
              </a:rPr>
              <a:t>graph.structureFromGraph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(</a:t>
            </a:r>
            <a:r>
              <a:rPr lang="en-US" sz="1400" dirty="0" err="1">
                <a:solidFill>
                  <a:schemeClr val="tx1"/>
                </a:solidFill>
                <a:effectLst/>
                <a:latin typeface="Monaco"/>
                <a:cs typeface="Monaco"/>
              </a:rPr>
              <a:t>argv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[1]);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  Galois::</a:t>
            </a:r>
            <a:r>
              <a:rPr lang="en-US" sz="1400" dirty="0" err="1">
                <a:solidFill>
                  <a:schemeClr val="tx1"/>
                </a:solidFill>
                <a:effectLst/>
                <a:latin typeface="Monaco"/>
                <a:cs typeface="Monaco"/>
              </a:rPr>
              <a:t>for_each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(</a:t>
            </a:r>
            <a:r>
              <a:rPr lang="en-US" sz="1400" dirty="0" err="1">
                <a:solidFill>
                  <a:schemeClr val="tx1"/>
                </a:solidFill>
                <a:effectLst/>
                <a:latin typeface="Monaco"/>
                <a:cs typeface="Monaco"/>
              </a:rPr>
              <a:t>graph.begin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(), </a:t>
            </a:r>
            <a:r>
              <a:rPr lang="en-US" sz="1400" dirty="0" err="1">
                <a:solidFill>
                  <a:schemeClr val="tx1"/>
                </a:solidFill>
                <a:effectLst/>
                <a:latin typeface="Monaco"/>
                <a:cs typeface="Monaco"/>
              </a:rPr>
              <a:t>graph.end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(), P());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  </a:t>
            </a:r>
            <a:r>
              <a:rPr lang="en-US" sz="1400" b="1" dirty="0">
                <a:solidFill>
                  <a:schemeClr val="tx1"/>
                </a:solidFill>
                <a:effectLst/>
                <a:latin typeface="Monaco"/>
                <a:cs typeface="Monaco"/>
              </a:rPr>
              <a:t>return</a:t>
            </a: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Monaco"/>
                <a:cs typeface="Monaco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E8E1C287-65B3-4F87-9126-6322B4D60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94494" y="2750881"/>
            <a:ext cx="1728383" cy="457200"/>
          </a:xfrm>
          <a:prstGeom prst="round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Data structure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Declarations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58585" y="5428639"/>
            <a:ext cx="1600200" cy="457200"/>
          </a:xfrm>
          <a:prstGeom prst="round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Galois Iterator</a:t>
            </a:r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>
            <a:off x="5410200" y="2979481"/>
            <a:ext cx="1584294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1"/>
          </p:cNvCxnSpPr>
          <p:nvPr/>
        </p:nvCxnSpPr>
        <p:spPr>
          <a:xfrm flipH="1">
            <a:off x="5257800" y="5657239"/>
            <a:ext cx="1800785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291955" y="3928744"/>
            <a:ext cx="1133460" cy="457200"/>
          </a:xfrm>
          <a:prstGeom prst="round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Operator</a:t>
            </a: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5715000" y="4157344"/>
            <a:ext cx="1576955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015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42238" y="-141514"/>
            <a:ext cx="8229600" cy="1143000"/>
          </a:xfrm>
        </p:spPr>
        <p:txBody>
          <a:bodyPr>
            <a:normAutofit/>
          </a:bodyPr>
          <a:lstStyle/>
          <a:p>
            <a:pPr marL="1117600" indent="-1117600" eaLnBrk="1" hangingPunct="1"/>
            <a:r>
              <a:rPr lang="en-US" sz="3600" dirty="0"/>
              <a:t>Parallel execution of Galois programs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/>
          <a:p>
            <a:pPr defTabSz="914400">
              <a:defRPr/>
            </a:pPr>
            <a:fld id="{2E2B4772-F47A-4EC8-8B21-63F259BADA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9" name="Text Box 6"/>
          <p:cNvSpPr txBox="1">
            <a:spLocks noChangeArrowheads="1"/>
          </p:cNvSpPr>
          <p:nvPr/>
        </p:nvSpPr>
        <p:spPr bwMode="auto">
          <a:xfrm>
            <a:off x="6302806" y="5934978"/>
            <a:ext cx="2250168" cy="8002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14363" indent="-360363">
              <a:defRPr/>
            </a:pPr>
            <a:r>
              <a:rPr lang="en-US" sz="2300" i="1" dirty="0">
                <a:solidFill>
                  <a:srgbClr val="0070C0"/>
                </a:solidFill>
              </a:rPr>
              <a:t>Concurrent </a:t>
            </a:r>
          </a:p>
          <a:p>
            <a:pPr marL="614363" indent="-360363">
              <a:defRPr/>
            </a:pPr>
            <a:r>
              <a:rPr lang="en-US" sz="2300" i="1" dirty="0">
                <a:solidFill>
                  <a:srgbClr val="0070C0"/>
                </a:solidFill>
              </a:rPr>
              <a:t>data structures</a:t>
            </a:r>
          </a:p>
        </p:txBody>
      </p:sp>
      <p:sp>
        <p:nvSpPr>
          <p:cNvPr id="100" name="Line 9"/>
          <p:cNvSpPr>
            <a:spLocks noChangeShapeType="1"/>
          </p:cNvSpPr>
          <p:nvPr/>
        </p:nvSpPr>
        <p:spPr bwMode="auto">
          <a:xfrm>
            <a:off x="6454606" y="1578598"/>
            <a:ext cx="39095" cy="172107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1" name="Freeform 14"/>
          <p:cNvSpPr>
            <a:spLocks/>
          </p:cNvSpPr>
          <p:nvPr/>
        </p:nvSpPr>
        <p:spPr bwMode="auto">
          <a:xfrm>
            <a:off x="6747675" y="2278374"/>
            <a:ext cx="136832" cy="1044260"/>
          </a:xfrm>
          <a:custGeom>
            <a:avLst/>
            <a:gdLst>
              <a:gd name="T0" fmla="*/ 2147483647 w 105"/>
              <a:gd name="T1" fmla="*/ 0 h 581"/>
              <a:gd name="T2" fmla="*/ 2147483647 w 105"/>
              <a:gd name="T3" fmla="*/ 2147483647 h 581"/>
              <a:gd name="T4" fmla="*/ 2147483647 w 105"/>
              <a:gd name="T5" fmla="*/ 2147483647 h 581"/>
              <a:gd name="T6" fmla="*/ 2147483647 w 105"/>
              <a:gd name="T7" fmla="*/ 2147483647 h 581"/>
              <a:gd name="T8" fmla="*/ 2147483647 w 105"/>
              <a:gd name="T9" fmla="*/ 2147483647 h 5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"/>
              <a:gd name="T16" fmla="*/ 0 h 581"/>
              <a:gd name="T17" fmla="*/ 105 w 105"/>
              <a:gd name="T18" fmla="*/ 581 h 5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" h="581">
                <a:moveTo>
                  <a:pt x="52" y="0"/>
                </a:moveTo>
                <a:cubicBezTo>
                  <a:pt x="26" y="66"/>
                  <a:pt x="0" y="133"/>
                  <a:pt x="4" y="194"/>
                </a:cubicBezTo>
                <a:cubicBezTo>
                  <a:pt x="8" y="255"/>
                  <a:pt x="60" y="319"/>
                  <a:pt x="76" y="363"/>
                </a:cubicBezTo>
                <a:cubicBezTo>
                  <a:pt x="92" y="407"/>
                  <a:pt x="105" y="424"/>
                  <a:pt x="101" y="460"/>
                </a:cubicBezTo>
                <a:cubicBezTo>
                  <a:pt x="97" y="496"/>
                  <a:pt x="56" y="557"/>
                  <a:pt x="52" y="581"/>
                </a:cubicBezTo>
              </a:path>
            </a:pathLst>
          </a:custGeom>
          <a:noFill/>
          <a:ln w="127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" name="Freeform 15"/>
          <p:cNvSpPr>
            <a:spLocks/>
          </p:cNvSpPr>
          <p:nvPr/>
        </p:nvSpPr>
        <p:spPr bwMode="auto">
          <a:xfrm>
            <a:off x="6936634" y="2268917"/>
            <a:ext cx="145956" cy="1053716"/>
          </a:xfrm>
          <a:custGeom>
            <a:avLst/>
            <a:gdLst>
              <a:gd name="T0" fmla="*/ 2147483647 w 105"/>
              <a:gd name="T1" fmla="*/ 0 h 581"/>
              <a:gd name="T2" fmla="*/ 2147483647 w 105"/>
              <a:gd name="T3" fmla="*/ 2147483647 h 581"/>
              <a:gd name="T4" fmla="*/ 2147483647 w 105"/>
              <a:gd name="T5" fmla="*/ 2147483647 h 581"/>
              <a:gd name="T6" fmla="*/ 2147483647 w 105"/>
              <a:gd name="T7" fmla="*/ 2147483647 h 581"/>
              <a:gd name="T8" fmla="*/ 2147483647 w 105"/>
              <a:gd name="T9" fmla="*/ 2147483647 h 5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"/>
              <a:gd name="T16" fmla="*/ 0 h 581"/>
              <a:gd name="T17" fmla="*/ 105 w 105"/>
              <a:gd name="T18" fmla="*/ 581 h 5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" h="581">
                <a:moveTo>
                  <a:pt x="52" y="0"/>
                </a:moveTo>
                <a:cubicBezTo>
                  <a:pt x="26" y="66"/>
                  <a:pt x="0" y="133"/>
                  <a:pt x="4" y="194"/>
                </a:cubicBezTo>
                <a:cubicBezTo>
                  <a:pt x="8" y="255"/>
                  <a:pt x="60" y="319"/>
                  <a:pt x="76" y="363"/>
                </a:cubicBezTo>
                <a:cubicBezTo>
                  <a:pt x="92" y="407"/>
                  <a:pt x="105" y="424"/>
                  <a:pt x="101" y="460"/>
                </a:cubicBezTo>
                <a:cubicBezTo>
                  <a:pt x="97" y="496"/>
                  <a:pt x="56" y="557"/>
                  <a:pt x="52" y="581"/>
                </a:cubicBezTo>
              </a:path>
            </a:pathLst>
          </a:custGeom>
          <a:noFill/>
          <a:ln w="127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" name="Text Box 29"/>
          <p:cNvSpPr txBox="1">
            <a:spLocks noChangeArrowheads="1"/>
          </p:cNvSpPr>
          <p:nvPr/>
        </p:nvSpPr>
        <p:spPr bwMode="auto">
          <a:xfrm>
            <a:off x="4985933" y="1615072"/>
            <a:ext cx="1352691" cy="202232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prstClr val="black"/>
                </a:solidFill>
              </a:rPr>
              <a:t>main()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prstClr val="black"/>
                </a:solidFill>
              </a:rPr>
              <a:t>….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prstClr val="black"/>
                </a:solidFill>
              </a:rPr>
              <a:t>for each …..{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prstClr val="black"/>
                </a:solidFill>
              </a:rPr>
              <a:t>…….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prstClr val="black"/>
                </a:solidFill>
              </a:rPr>
              <a:t>…….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prstClr val="black"/>
                </a:solidFill>
              </a:rPr>
              <a:t>}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prstClr val="black"/>
                </a:solidFill>
              </a:rPr>
              <a:t>.....</a:t>
            </a:r>
          </a:p>
        </p:txBody>
      </p:sp>
      <p:sp>
        <p:nvSpPr>
          <p:cNvPr id="104" name="Rectangle 30"/>
          <p:cNvSpPr>
            <a:spLocks noChangeArrowheads="1"/>
          </p:cNvSpPr>
          <p:nvPr/>
        </p:nvSpPr>
        <p:spPr bwMode="auto">
          <a:xfrm>
            <a:off x="5001346" y="1550229"/>
            <a:ext cx="1386574" cy="2189839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5" name="Rectangle 31"/>
          <p:cNvSpPr>
            <a:spLocks noChangeArrowheads="1"/>
          </p:cNvSpPr>
          <p:nvPr/>
        </p:nvSpPr>
        <p:spPr bwMode="auto">
          <a:xfrm>
            <a:off x="5006847" y="2208572"/>
            <a:ext cx="1381883" cy="1144228"/>
          </a:xfrm>
          <a:prstGeom prst="rect">
            <a:avLst/>
          </a:prstGeom>
          <a:solidFill>
            <a:srgbClr val="FFFF00">
              <a:alpha val="52940"/>
            </a:srgbClr>
          </a:solidFill>
          <a:ln w="127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6" name="Line 33"/>
          <p:cNvSpPr>
            <a:spLocks noChangeShapeType="1"/>
          </p:cNvSpPr>
          <p:nvPr/>
        </p:nvSpPr>
        <p:spPr bwMode="auto">
          <a:xfrm flipV="1">
            <a:off x="6616054" y="3314529"/>
            <a:ext cx="560364" cy="40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7" name="Text Box 34"/>
          <p:cNvSpPr txBox="1">
            <a:spLocks noChangeArrowheads="1"/>
          </p:cNvSpPr>
          <p:nvPr/>
        </p:nvSpPr>
        <p:spPr bwMode="auto">
          <a:xfrm>
            <a:off x="6427240" y="1419190"/>
            <a:ext cx="1679242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prstClr val="black"/>
                </a:solidFill>
              </a:rPr>
              <a:t>Master thread</a:t>
            </a:r>
          </a:p>
        </p:txBody>
      </p:sp>
      <p:sp>
        <p:nvSpPr>
          <p:cNvPr id="108" name="Line 38"/>
          <p:cNvSpPr>
            <a:spLocks noChangeShapeType="1"/>
          </p:cNvSpPr>
          <p:nvPr/>
        </p:nvSpPr>
        <p:spPr bwMode="auto">
          <a:xfrm>
            <a:off x="6932512" y="2634481"/>
            <a:ext cx="548948" cy="18289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 type="stealth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9" name="Text Box 42"/>
          <p:cNvSpPr txBox="1">
            <a:spLocks noChangeArrowheads="1"/>
          </p:cNvSpPr>
          <p:nvPr/>
        </p:nvSpPr>
        <p:spPr bwMode="auto">
          <a:xfrm>
            <a:off x="4649577" y="981543"/>
            <a:ext cx="2880981" cy="44627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14363" indent="-360363">
              <a:defRPr/>
            </a:pPr>
            <a:r>
              <a:rPr lang="en-US" sz="2300" i="1" dirty="0">
                <a:solidFill>
                  <a:srgbClr val="0070C0"/>
                </a:solidFill>
              </a:rPr>
              <a:t>Application Program</a:t>
            </a:r>
          </a:p>
        </p:txBody>
      </p:sp>
      <p:sp>
        <p:nvSpPr>
          <p:cNvPr id="110" name="Freeform 47"/>
          <p:cNvSpPr>
            <a:spLocks/>
          </p:cNvSpPr>
          <p:nvPr/>
        </p:nvSpPr>
        <p:spPr bwMode="auto">
          <a:xfrm>
            <a:off x="6576959" y="1806903"/>
            <a:ext cx="62553" cy="1933165"/>
          </a:xfrm>
          <a:custGeom>
            <a:avLst/>
            <a:gdLst>
              <a:gd name="T0" fmla="*/ 2147483647 w 111"/>
              <a:gd name="T1" fmla="*/ 0 h 2696"/>
              <a:gd name="T2" fmla="*/ 2147483647 w 111"/>
              <a:gd name="T3" fmla="*/ 2147483647 h 2696"/>
              <a:gd name="T4" fmla="*/ 2147483647 w 111"/>
              <a:gd name="T5" fmla="*/ 2147483647 h 2696"/>
              <a:gd name="T6" fmla="*/ 2147483647 w 111"/>
              <a:gd name="T7" fmla="*/ 2147483647 h 2696"/>
              <a:gd name="T8" fmla="*/ 2147483647 w 111"/>
              <a:gd name="T9" fmla="*/ 2147483647 h 2696"/>
              <a:gd name="T10" fmla="*/ 2147483647 w 111"/>
              <a:gd name="T11" fmla="*/ 2147483647 h 2696"/>
              <a:gd name="T12" fmla="*/ 2147483647 w 111"/>
              <a:gd name="T13" fmla="*/ 2147483647 h 2696"/>
              <a:gd name="T14" fmla="*/ 2147483647 w 111"/>
              <a:gd name="T15" fmla="*/ 2147483647 h 2696"/>
              <a:gd name="T16" fmla="*/ 2147483647 w 111"/>
              <a:gd name="T17" fmla="*/ 2147483647 h 2696"/>
              <a:gd name="T18" fmla="*/ 2147483647 w 111"/>
              <a:gd name="T19" fmla="*/ 2147483647 h 2696"/>
              <a:gd name="T20" fmla="*/ 2147483647 w 111"/>
              <a:gd name="T21" fmla="*/ 2147483647 h 2696"/>
              <a:gd name="T22" fmla="*/ 2147483647 w 111"/>
              <a:gd name="T23" fmla="*/ 2147483647 h 2696"/>
              <a:gd name="T24" fmla="*/ 2147483647 w 111"/>
              <a:gd name="T25" fmla="*/ 2147483647 h 26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1"/>
              <a:gd name="T40" fmla="*/ 0 h 2696"/>
              <a:gd name="T41" fmla="*/ 111 w 111"/>
              <a:gd name="T42" fmla="*/ 2696 h 26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1" h="2696">
                <a:moveTo>
                  <a:pt x="16" y="0"/>
                </a:moveTo>
                <a:cubicBezTo>
                  <a:pt x="32" y="101"/>
                  <a:pt x="48" y="202"/>
                  <a:pt x="54" y="277"/>
                </a:cubicBezTo>
                <a:cubicBezTo>
                  <a:pt x="60" y="352"/>
                  <a:pt x="59" y="385"/>
                  <a:pt x="54" y="453"/>
                </a:cubicBezTo>
                <a:cubicBezTo>
                  <a:pt x="49" y="521"/>
                  <a:pt x="18" y="579"/>
                  <a:pt x="24" y="684"/>
                </a:cubicBezTo>
                <a:cubicBezTo>
                  <a:pt x="30" y="789"/>
                  <a:pt x="88" y="991"/>
                  <a:pt x="93" y="1083"/>
                </a:cubicBezTo>
                <a:cubicBezTo>
                  <a:pt x="98" y="1175"/>
                  <a:pt x="68" y="1153"/>
                  <a:pt x="54" y="1237"/>
                </a:cubicBezTo>
                <a:cubicBezTo>
                  <a:pt x="40" y="1321"/>
                  <a:pt x="5" y="1508"/>
                  <a:pt x="8" y="1590"/>
                </a:cubicBezTo>
                <a:cubicBezTo>
                  <a:pt x="11" y="1672"/>
                  <a:pt x="65" y="1645"/>
                  <a:pt x="70" y="1728"/>
                </a:cubicBezTo>
                <a:cubicBezTo>
                  <a:pt x="75" y="1811"/>
                  <a:pt x="33" y="1989"/>
                  <a:pt x="39" y="2089"/>
                </a:cubicBezTo>
                <a:cubicBezTo>
                  <a:pt x="45" y="2189"/>
                  <a:pt x="105" y="2254"/>
                  <a:pt x="108" y="2327"/>
                </a:cubicBezTo>
                <a:cubicBezTo>
                  <a:pt x="111" y="2400"/>
                  <a:pt x="71" y="2476"/>
                  <a:pt x="54" y="2527"/>
                </a:cubicBezTo>
                <a:cubicBezTo>
                  <a:pt x="37" y="2578"/>
                  <a:pt x="16" y="2607"/>
                  <a:pt x="8" y="2635"/>
                </a:cubicBezTo>
                <a:cubicBezTo>
                  <a:pt x="0" y="2663"/>
                  <a:pt x="4" y="2679"/>
                  <a:pt x="8" y="2696"/>
                </a:cubicBezTo>
              </a:path>
            </a:pathLst>
          </a:custGeom>
          <a:noFill/>
          <a:ln w="1905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1" name="Freeform 16"/>
          <p:cNvSpPr>
            <a:spLocks/>
          </p:cNvSpPr>
          <p:nvPr/>
        </p:nvSpPr>
        <p:spPr bwMode="auto">
          <a:xfrm>
            <a:off x="7117123" y="2266216"/>
            <a:ext cx="136832" cy="1044260"/>
          </a:xfrm>
          <a:custGeom>
            <a:avLst/>
            <a:gdLst>
              <a:gd name="T0" fmla="*/ 2147483647 w 105"/>
              <a:gd name="T1" fmla="*/ 0 h 581"/>
              <a:gd name="T2" fmla="*/ 2147483647 w 105"/>
              <a:gd name="T3" fmla="*/ 2147483647 h 581"/>
              <a:gd name="T4" fmla="*/ 2147483647 w 105"/>
              <a:gd name="T5" fmla="*/ 2147483647 h 581"/>
              <a:gd name="T6" fmla="*/ 2147483647 w 105"/>
              <a:gd name="T7" fmla="*/ 2147483647 h 581"/>
              <a:gd name="T8" fmla="*/ 2147483647 w 105"/>
              <a:gd name="T9" fmla="*/ 2147483647 h 5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"/>
              <a:gd name="T16" fmla="*/ 0 h 581"/>
              <a:gd name="T17" fmla="*/ 105 w 105"/>
              <a:gd name="T18" fmla="*/ 581 h 5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" h="581">
                <a:moveTo>
                  <a:pt x="52" y="0"/>
                </a:moveTo>
                <a:cubicBezTo>
                  <a:pt x="26" y="66"/>
                  <a:pt x="0" y="133"/>
                  <a:pt x="4" y="194"/>
                </a:cubicBezTo>
                <a:cubicBezTo>
                  <a:pt x="8" y="255"/>
                  <a:pt x="60" y="319"/>
                  <a:pt x="76" y="363"/>
                </a:cubicBezTo>
                <a:cubicBezTo>
                  <a:pt x="92" y="407"/>
                  <a:pt x="105" y="424"/>
                  <a:pt x="101" y="460"/>
                </a:cubicBezTo>
                <a:cubicBezTo>
                  <a:pt x="97" y="496"/>
                  <a:pt x="56" y="557"/>
                  <a:pt x="52" y="581"/>
                </a:cubicBezTo>
              </a:path>
            </a:pathLst>
          </a:custGeom>
          <a:noFill/>
          <a:ln w="127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4674370" y="4125147"/>
            <a:ext cx="2054904" cy="1951936"/>
            <a:chOff x="4415852" y="4373615"/>
            <a:chExt cx="2047569" cy="1946353"/>
          </a:xfrm>
        </p:grpSpPr>
        <p:sp>
          <p:nvSpPr>
            <p:cNvPr id="122" name="Oval 72"/>
            <p:cNvSpPr>
              <a:spLocks noChangeArrowheads="1"/>
            </p:cNvSpPr>
            <p:nvPr/>
          </p:nvSpPr>
          <p:spPr bwMode="auto">
            <a:xfrm>
              <a:off x="6378228" y="5183742"/>
              <a:ext cx="85193" cy="8920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49"/>
            <p:cNvSpPr>
              <a:spLocks noChangeArrowheads="1"/>
            </p:cNvSpPr>
            <p:nvPr/>
          </p:nvSpPr>
          <p:spPr bwMode="auto">
            <a:xfrm>
              <a:off x="4665556" y="4832785"/>
              <a:ext cx="85193" cy="89202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50"/>
            <p:cNvSpPr>
              <a:spLocks noChangeArrowheads="1"/>
            </p:cNvSpPr>
            <p:nvPr/>
          </p:nvSpPr>
          <p:spPr bwMode="auto">
            <a:xfrm>
              <a:off x="4615615" y="5177893"/>
              <a:ext cx="85193" cy="87739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51"/>
            <p:cNvSpPr>
              <a:spLocks noChangeArrowheads="1"/>
            </p:cNvSpPr>
            <p:nvPr/>
          </p:nvSpPr>
          <p:spPr bwMode="auto">
            <a:xfrm>
              <a:off x="5095926" y="5158883"/>
              <a:ext cx="85193" cy="89201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52"/>
            <p:cNvSpPr>
              <a:spLocks noChangeArrowheads="1"/>
            </p:cNvSpPr>
            <p:nvPr/>
          </p:nvSpPr>
          <p:spPr bwMode="auto">
            <a:xfrm>
              <a:off x="5407321" y="5366533"/>
              <a:ext cx="83725" cy="89201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53"/>
            <p:cNvSpPr>
              <a:spLocks noChangeArrowheads="1"/>
            </p:cNvSpPr>
            <p:nvPr/>
          </p:nvSpPr>
          <p:spPr bwMode="auto">
            <a:xfrm>
              <a:off x="4821253" y="5476207"/>
              <a:ext cx="85193" cy="8920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54"/>
            <p:cNvSpPr>
              <a:spLocks noChangeArrowheads="1"/>
            </p:cNvSpPr>
            <p:nvPr/>
          </p:nvSpPr>
          <p:spPr bwMode="auto">
            <a:xfrm>
              <a:off x="5164962" y="5626827"/>
              <a:ext cx="85193" cy="89201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55"/>
            <p:cNvSpPr>
              <a:spLocks noChangeArrowheads="1"/>
            </p:cNvSpPr>
            <p:nvPr/>
          </p:nvSpPr>
          <p:spPr bwMode="auto">
            <a:xfrm>
              <a:off x="4874131" y="5884196"/>
              <a:ext cx="85193" cy="87739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56"/>
            <p:cNvSpPr>
              <a:spLocks noChangeArrowheads="1"/>
            </p:cNvSpPr>
            <p:nvPr/>
          </p:nvSpPr>
          <p:spPr bwMode="auto">
            <a:xfrm>
              <a:off x="5865601" y="5954387"/>
              <a:ext cx="85193" cy="89201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57"/>
            <p:cNvSpPr>
              <a:spLocks noChangeArrowheads="1"/>
            </p:cNvSpPr>
            <p:nvPr/>
          </p:nvSpPr>
          <p:spPr bwMode="auto">
            <a:xfrm>
              <a:off x="5179651" y="5958774"/>
              <a:ext cx="85193" cy="8920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58"/>
            <p:cNvSpPr>
              <a:spLocks noChangeArrowheads="1"/>
            </p:cNvSpPr>
            <p:nvPr/>
          </p:nvSpPr>
          <p:spPr bwMode="auto">
            <a:xfrm>
              <a:off x="5388227" y="4968781"/>
              <a:ext cx="83724" cy="87739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59"/>
            <p:cNvSpPr>
              <a:spLocks noChangeArrowheads="1"/>
            </p:cNvSpPr>
            <p:nvPr/>
          </p:nvSpPr>
          <p:spPr bwMode="auto">
            <a:xfrm>
              <a:off x="5671713" y="5289029"/>
              <a:ext cx="82255" cy="87739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60"/>
            <p:cNvSpPr>
              <a:spLocks noChangeArrowheads="1"/>
            </p:cNvSpPr>
            <p:nvPr/>
          </p:nvSpPr>
          <p:spPr bwMode="auto">
            <a:xfrm>
              <a:off x="5615897" y="5821315"/>
              <a:ext cx="85193" cy="8920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61"/>
            <p:cNvSpPr>
              <a:spLocks noChangeArrowheads="1"/>
            </p:cNvSpPr>
            <p:nvPr/>
          </p:nvSpPr>
          <p:spPr bwMode="auto">
            <a:xfrm>
              <a:off x="4771312" y="4537395"/>
              <a:ext cx="83724" cy="8920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62"/>
            <p:cNvSpPr>
              <a:spLocks noChangeArrowheads="1"/>
            </p:cNvSpPr>
            <p:nvPr/>
          </p:nvSpPr>
          <p:spPr bwMode="auto">
            <a:xfrm>
              <a:off x="5222247" y="4468666"/>
              <a:ext cx="86662" cy="89201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63"/>
            <p:cNvSpPr>
              <a:spLocks noChangeArrowheads="1"/>
            </p:cNvSpPr>
            <p:nvPr/>
          </p:nvSpPr>
          <p:spPr bwMode="auto">
            <a:xfrm>
              <a:off x="5094458" y="4847408"/>
              <a:ext cx="83724" cy="87739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64"/>
            <p:cNvSpPr>
              <a:spLocks noChangeArrowheads="1"/>
            </p:cNvSpPr>
            <p:nvPr/>
          </p:nvSpPr>
          <p:spPr bwMode="auto">
            <a:xfrm>
              <a:off x="5579176" y="4552018"/>
              <a:ext cx="83724" cy="87739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65"/>
            <p:cNvSpPr>
              <a:spLocks noChangeArrowheads="1"/>
            </p:cNvSpPr>
            <p:nvPr/>
          </p:nvSpPr>
          <p:spPr bwMode="auto">
            <a:xfrm>
              <a:off x="5643806" y="4857645"/>
              <a:ext cx="83724" cy="87739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66"/>
            <p:cNvSpPr>
              <a:spLocks noChangeArrowheads="1"/>
            </p:cNvSpPr>
            <p:nvPr/>
          </p:nvSpPr>
          <p:spPr bwMode="auto">
            <a:xfrm>
              <a:off x="5968420" y="4749433"/>
              <a:ext cx="83725" cy="87739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67"/>
            <p:cNvSpPr>
              <a:spLocks noChangeArrowheads="1"/>
            </p:cNvSpPr>
            <p:nvPr/>
          </p:nvSpPr>
          <p:spPr bwMode="auto">
            <a:xfrm>
              <a:off x="5762781" y="5596117"/>
              <a:ext cx="85193" cy="8920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68"/>
            <p:cNvSpPr>
              <a:spLocks noChangeArrowheads="1"/>
            </p:cNvSpPr>
            <p:nvPr/>
          </p:nvSpPr>
          <p:spPr bwMode="auto">
            <a:xfrm>
              <a:off x="5868538" y="5098927"/>
              <a:ext cx="83725" cy="8920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69"/>
            <p:cNvSpPr>
              <a:spLocks noChangeArrowheads="1"/>
            </p:cNvSpPr>
            <p:nvPr/>
          </p:nvSpPr>
          <p:spPr bwMode="auto">
            <a:xfrm>
              <a:off x="6077114" y="4981942"/>
              <a:ext cx="83725" cy="8920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70"/>
            <p:cNvSpPr>
              <a:spLocks noChangeArrowheads="1"/>
            </p:cNvSpPr>
            <p:nvPr/>
          </p:nvSpPr>
          <p:spPr bwMode="auto">
            <a:xfrm>
              <a:off x="6031580" y="5351910"/>
              <a:ext cx="83724" cy="87739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71"/>
            <p:cNvSpPr>
              <a:spLocks noChangeArrowheads="1"/>
            </p:cNvSpPr>
            <p:nvPr/>
          </p:nvSpPr>
          <p:spPr bwMode="auto">
            <a:xfrm>
              <a:off x="6094740" y="5673621"/>
              <a:ext cx="85193" cy="89201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Line 73"/>
            <p:cNvSpPr>
              <a:spLocks noChangeShapeType="1"/>
            </p:cNvSpPr>
            <p:nvPr/>
          </p:nvSpPr>
          <p:spPr bwMode="auto">
            <a:xfrm flipH="1">
              <a:off x="4725778" y="4622210"/>
              <a:ext cx="66098" cy="2193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Line 74"/>
            <p:cNvSpPr>
              <a:spLocks noChangeShapeType="1"/>
            </p:cNvSpPr>
            <p:nvPr/>
          </p:nvSpPr>
          <p:spPr bwMode="auto">
            <a:xfrm flipV="1">
              <a:off x="4844754" y="4533009"/>
              <a:ext cx="395119" cy="482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Line 75"/>
            <p:cNvSpPr>
              <a:spLocks noChangeShapeType="1"/>
            </p:cNvSpPr>
            <p:nvPr/>
          </p:nvSpPr>
          <p:spPr bwMode="auto">
            <a:xfrm>
              <a:off x="4750748" y="4889816"/>
              <a:ext cx="3363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Line 76"/>
            <p:cNvSpPr>
              <a:spLocks noChangeShapeType="1"/>
            </p:cNvSpPr>
            <p:nvPr/>
          </p:nvSpPr>
          <p:spPr bwMode="auto">
            <a:xfrm flipH="1">
              <a:off x="5147336" y="4549094"/>
              <a:ext cx="108694" cy="3173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Line 77"/>
            <p:cNvSpPr>
              <a:spLocks noChangeShapeType="1"/>
            </p:cNvSpPr>
            <p:nvPr/>
          </p:nvSpPr>
          <p:spPr bwMode="auto">
            <a:xfrm flipH="1">
              <a:off x="4658211" y="4913213"/>
              <a:ext cx="24971" cy="2749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78"/>
            <p:cNvSpPr>
              <a:spLocks noChangeShapeType="1"/>
            </p:cNvSpPr>
            <p:nvPr/>
          </p:nvSpPr>
          <p:spPr bwMode="auto">
            <a:xfrm>
              <a:off x="4658211" y="5270020"/>
              <a:ext cx="167448" cy="2105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Line 79"/>
            <p:cNvSpPr>
              <a:spLocks noChangeShapeType="1"/>
            </p:cNvSpPr>
            <p:nvPr/>
          </p:nvSpPr>
          <p:spPr bwMode="auto">
            <a:xfrm flipV="1">
              <a:off x="4885882" y="5229075"/>
              <a:ext cx="218857" cy="25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80"/>
            <p:cNvSpPr>
              <a:spLocks noChangeShapeType="1"/>
            </p:cNvSpPr>
            <p:nvPr/>
          </p:nvSpPr>
          <p:spPr bwMode="auto">
            <a:xfrm>
              <a:off x="4699338" y="5221763"/>
              <a:ext cx="3965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Line 81"/>
            <p:cNvSpPr>
              <a:spLocks noChangeShapeType="1"/>
            </p:cNvSpPr>
            <p:nvPr/>
          </p:nvSpPr>
          <p:spPr bwMode="auto">
            <a:xfrm>
              <a:off x="5137054" y="4930761"/>
              <a:ext cx="0" cy="2266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82"/>
            <p:cNvSpPr>
              <a:spLocks noChangeShapeType="1"/>
            </p:cNvSpPr>
            <p:nvPr/>
          </p:nvSpPr>
          <p:spPr bwMode="auto">
            <a:xfrm>
              <a:off x="5289814" y="4549094"/>
              <a:ext cx="126321" cy="4299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Line 83"/>
            <p:cNvSpPr>
              <a:spLocks noChangeShapeType="1"/>
            </p:cNvSpPr>
            <p:nvPr/>
          </p:nvSpPr>
          <p:spPr bwMode="auto">
            <a:xfrm flipH="1" flipV="1">
              <a:off x="4868256" y="5562484"/>
              <a:ext cx="33783" cy="3231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84"/>
            <p:cNvSpPr>
              <a:spLocks noChangeShapeType="1"/>
            </p:cNvSpPr>
            <p:nvPr/>
          </p:nvSpPr>
          <p:spPr bwMode="auto">
            <a:xfrm flipV="1">
              <a:off x="4951980" y="5682395"/>
              <a:ext cx="211514" cy="228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85"/>
            <p:cNvSpPr>
              <a:spLocks noChangeShapeType="1"/>
            </p:cNvSpPr>
            <p:nvPr/>
          </p:nvSpPr>
          <p:spPr bwMode="auto">
            <a:xfrm>
              <a:off x="4894695" y="5537624"/>
              <a:ext cx="268798" cy="1125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86"/>
            <p:cNvSpPr>
              <a:spLocks noChangeShapeType="1"/>
            </p:cNvSpPr>
            <p:nvPr/>
          </p:nvSpPr>
          <p:spPr bwMode="auto">
            <a:xfrm flipV="1">
              <a:off x="5231060" y="5439649"/>
              <a:ext cx="185074" cy="1944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87"/>
            <p:cNvSpPr>
              <a:spLocks noChangeShapeType="1"/>
            </p:cNvSpPr>
            <p:nvPr/>
          </p:nvSpPr>
          <p:spPr bwMode="auto">
            <a:xfrm>
              <a:off x="5154680" y="5229075"/>
              <a:ext cx="268799" cy="1374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88"/>
            <p:cNvSpPr>
              <a:spLocks noChangeShapeType="1"/>
            </p:cNvSpPr>
            <p:nvPr/>
          </p:nvSpPr>
          <p:spPr bwMode="auto">
            <a:xfrm>
              <a:off x="4927010" y="5958774"/>
              <a:ext cx="252641" cy="32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89"/>
            <p:cNvSpPr>
              <a:spLocks noChangeShapeType="1"/>
            </p:cNvSpPr>
            <p:nvPr/>
          </p:nvSpPr>
          <p:spPr bwMode="auto">
            <a:xfrm>
              <a:off x="5213434" y="5723340"/>
              <a:ext cx="0" cy="2266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90"/>
            <p:cNvSpPr>
              <a:spLocks noChangeShapeType="1"/>
            </p:cNvSpPr>
            <p:nvPr/>
          </p:nvSpPr>
          <p:spPr bwMode="auto">
            <a:xfrm flipV="1">
              <a:off x="5264844" y="5885657"/>
              <a:ext cx="352523" cy="1125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Line 91"/>
            <p:cNvSpPr>
              <a:spLocks noChangeShapeType="1"/>
            </p:cNvSpPr>
            <p:nvPr/>
          </p:nvSpPr>
          <p:spPr bwMode="auto">
            <a:xfrm>
              <a:off x="5289814" y="4525697"/>
              <a:ext cx="302582" cy="482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92"/>
            <p:cNvSpPr>
              <a:spLocks noChangeShapeType="1"/>
            </p:cNvSpPr>
            <p:nvPr/>
          </p:nvSpPr>
          <p:spPr bwMode="auto">
            <a:xfrm>
              <a:off x="5617366" y="4629522"/>
              <a:ext cx="51409" cy="2368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Line 93"/>
            <p:cNvSpPr>
              <a:spLocks noChangeShapeType="1"/>
            </p:cNvSpPr>
            <p:nvPr/>
          </p:nvSpPr>
          <p:spPr bwMode="auto">
            <a:xfrm flipV="1">
              <a:off x="5467544" y="4913213"/>
              <a:ext cx="167448" cy="731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Line 94"/>
            <p:cNvSpPr>
              <a:spLocks noChangeShapeType="1"/>
            </p:cNvSpPr>
            <p:nvPr/>
          </p:nvSpPr>
          <p:spPr bwMode="auto">
            <a:xfrm>
              <a:off x="5668775" y="4606125"/>
              <a:ext cx="302582" cy="1608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Line 95"/>
            <p:cNvSpPr>
              <a:spLocks noChangeShapeType="1"/>
            </p:cNvSpPr>
            <p:nvPr/>
          </p:nvSpPr>
          <p:spPr bwMode="auto">
            <a:xfrm flipV="1">
              <a:off x="5501327" y="5351910"/>
              <a:ext cx="176261" cy="467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Line 96"/>
            <p:cNvSpPr>
              <a:spLocks noChangeShapeType="1"/>
            </p:cNvSpPr>
            <p:nvPr/>
          </p:nvSpPr>
          <p:spPr bwMode="auto">
            <a:xfrm flipH="1">
              <a:off x="5423479" y="5060907"/>
              <a:ext cx="19095" cy="3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Line 97"/>
            <p:cNvSpPr>
              <a:spLocks noChangeShapeType="1"/>
            </p:cNvSpPr>
            <p:nvPr/>
          </p:nvSpPr>
          <p:spPr bwMode="auto">
            <a:xfrm flipV="1">
              <a:off x="5752500" y="5182280"/>
              <a:ext cx="126321" cy="1199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98"/>
            <p:cNvSpPr>
              <a:spLocks noChangeShapeType="1"/>
            </p:cNvSpPr>
            <p:nvPr/>
          </p:nvSpPr>
          <p:spPr bwMode="auto">
            <a:xfrm flipV="1">
              <a:off x="5686402" y="5675083"/>
              <a:ext cx="101351" cy="1520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Line 99"/>
            <p:cNvSpPr>
              <a:spLocks noChangeShapeType="1"/>
            </p:cNvSpPr>
            <p:nvPr/>
          </p:nvSpPr>
          <p:spPr bwMode="auto">
            <a:xfrm>
              <a:off x="5693746" y="5876884"/>
              <a:ext cx="177730" cy="90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Line 100"/>
            <p:cNvSpPr>
              <a:spLocks noChangeShapeType="1"/>
            </p:cNvSpPr>
            <p:nvPr/>
          </p:nvSpPr>
          <p:spPr bwMode="auto">
            <a:xfrm>
              <a:off x="5736342" y="5366533"/>
              <a:ext cx="58754" cy="2266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101"/>
            <p:cNvSpPr>
              <a:spLocks noChangeShapeType="1"/>
            </p:cNvSpPr>
            <p:nvPr/>
          </p:nvSpPr>
          <p:spPr bwMode="auto">
            <a:xfrm flipV="1">
              <a:off x="5837693" y="5423563"/>
              <a:ext cx="192418" cy="2032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102"/>
            <p:cNvSpPr>
              <a:spLocks noChangeShapeType="1"/>
            </p:cNvSpPr>
            <p:nvPr/>
          </p:nvSpPr>
          <p:spPr bwMode="auto">
            <a:xfrm>
              <a:off x="5939043" y="5173506"/>
              <a:ext cx="116039" cy="1784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103"/>
            <p:cNvSpPr>
              <a:spLocks noChangeShapeType="1"/>
            </p:cNvSpPr>
            <p:nvPr/>
          </p:nvSpPr>
          <p:spPr bwMode="auto">
            <a:xfrm flipV="1">
              <a:off x="5718716" y="4791840"/>
              <a:ext cx="252641" cy="90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104"/>
            <p:cNvSpPr>
              <a:spLocks noChangeShapeType="1"/>
            </p:cNvSpPr>
            <p:nvPr/>
          </p:nvSpPr>
          <p:spPr bwMode="auto">
            <a:xfrm flipV="1">
              <a:off x="6106491" y="5246623"/>
              <a:ext cx="277612" cy="128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Line 105"/>
            <p:cNvSpPr>
              <a:spLocks noChangeShapeType="1"/>
            </p:cNvSpPr>
            <p:nvPr/>
          </p:nvSpPr>
          <p:spPr bwMode="auto">
            <a:xfrm flipV="1">
              <a:off x="5953731" y="5043359"/>
              <a:ext cx="118977" cy="731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106"/>
            <p:cNvSpPr>
              <a:spLocks noChangeShapeType="1"/>
            </p:cNvSpPr>
            <p:nvPr/>
          </p:nvSpPr>
          <p:spPr bwMode="auto">
            <a:xfrm>
              <a:off x="6022767" y="4832785"/>
              <a:ext cx="76380" cy="153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Line 107"/>
            <p:cNvSpPr>
              <a:spLocks noChangeShapeType="1"/>
            </p:cNvSpPr>
            <p:nvPr/>
          </p:nvSpPr>
          <p:spPr bwMode="auto">
            <a:xfrm>
              <a:off x="6156432" y="5043359"/>
              <a:ext cx="227671" cy="1447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Line 108"/>
            <p:cNvSpPr>
              <a:spLocks noChangeShapeType="1"/>
            </p:cNvSpPr>
            <p:nvPr/>
          </p:nvSpPr>
          <p:spPr bwMode="auto">
            <a:xfrm flipV="1">
              <a:off x="5946387" y="5755511"/>
              <a:ext cx="167448" cy="2032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Line 109"/>
            <p:cNvSpPr>
              <a:spLocks noChangeShapeType="1"/>
            </p:cNvSpPr>
            <p:nvPr/>
          </p:nvSpPr>
          <p:spPr bwMode="auto">
            <a:xfrm flipV="1">
              <a:off x="6165245" y="5262708"/>
              <a:ext cx="227671" cy="419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Line 110"/>
            <p:cNvSpPr>
              <a:spLocks noChangeShapeType="1"/>
            </p:cNvSpPr>
            <p:nvPr/>
          </p:nvSpPr>
          <p:spPr bwMode="auto">
            <a:xfrm>
              <a:off x="5845037" y="5658998"/>
              <a:ext cx="254110" cy="394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Line 111"/>
            <p:cNvSpPr>
              <a:spLocks noChangeShapeType="1"/>
            </p:cNvSpPr>
            <p:nvPr/>
          </p:nvSpPr>
          <p:spPr bwMode="auto">
            <a:xfrm>
              <a:off x="5474888" y="5446960"/>
              <a:ext cx="168918" cy="397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Line 112"/>
            <p:cNvSpPr>
              <a:spLocks noChangeShapeType="1"/>
            </p:cNvSpPr>
            <p:nvPr/>
          </p:nvSpPr>
          <p:spPr bwMode="auto">
            <a:xfrm flipV="1">
              <a:off x="5172306" y="4995103"/>
              <a:ext cx="916559" cy="2105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13"/>
            <p:cNvSpPr>
              <a:spLocks/>
            </p:cNvSpPr>
            <p:nvPr/>
          </p:nvSpPr>
          <p:spPr bwMode="auto">
            <a:xfrm>
              <a:off x="4503983" y="4382389"/>
              <a:ext cx="487656" cy="691679"/>
            </a:xfrm>
            <a:custGeom>
              <a:avLst/>
              <a:gdLst>
                <a:gd name="T0" fmla="*/ 2147483647 w 444"/>
                <a:gd name="T1" fmla="*/ 2147483647 h 656"/>
                <a:gd name="T2" fmla="*/ 2147483647 w 444"/>
                <a:gd name="T3" fmla="*/ 2147483647 h 656"/>
                <a:gd name="T4" fmla="*/ 2147483647 w 444"/>
                <a:gd name="T5" fmla="*/ 2147483647 h 656"/>
                <a:gd name="T6" fmla="*/ 2147483647 w 444"/>
                <a:gd name="T7" fmla="*/ 2147483647 h 656"/>
                <a:gd name="T8" fmla="*/ 2147483647 w 444"/>
                <a:gd name="T9" fmla="*/ 2147483647 h 656"/>
                <a:gd name="T10" fmla="*/ 2147483647 w 444"/>
                <a:gd name="T11" fmla="*/ 2147483647 h 656"/>
                <a:gd name="T12" fmla="*/ 2147483647 w 444"/>
                <a:gd name="T13" fmla="*/ 2147483647 h 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4"/>
                <a:gd name="T22" fmla="*/ 0 h 656"/>
                <a:gd name="T23" fmla="*/ 444 w 444"/>
                <a:gd name="T24" fmla="*/ 656 h 6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4" h="656">
                  <a:moveTo>
                    <a:pt x="294" y="13"/>
                  </a:moveTo>
                  <a:cubicBezTo>
                    <a:pt x="235" y="26"/>
                    <a:pt x="132" y="131"/>
                    <a:pt x="87" y="220"/>
                  </a:cubicBezTo>
                  <a:cubicBezTo>
                    <a:pt x="42" y="309"/>
                    <a:pt x="0" y="481"/>
                    <a:pt x="25" y="550"/>
                  </a:cubicBezTo>
                  <a:cubicBezTo>
                    <a:pt x="50" y="619"/>
                    <a:pt x="187" y="656"/>
                    <a:pt x="240" y="635"/>
                  </a:cubicBezTo>
                  <a:cubicBezTo>
                    <a:pt x="293" y="614"/>
                    <a:pt x="307" y="509"/>
                    <a:pt x="340" y="427"/>
                  </a:cubicBezTo>
                  <a:cubicBezTo>
                    <a:pt x="373" y="345"/>
                    <a:pt x="444" y="215"/>
                    <a:pt x="440" y="143"/>
                  </a:cubicBezTo>
                  <a:cubicBezTo>
                    <a:pt x="436" y="71"/>
                    <a:pt x="353" y="0"/>
                    <a:pt x="294" y="13"/>
                  </a:cubicBezTo>
                  <a:close/>
                </a:path>
              </a:pathLst>
            </a:custGeom>
            <a:solidFill>
              <a:srgbClr val="00FFFF">
                <a:alpha val="10196"/>
              </a:srgbClr>
            </a:solidFill>
            <a:ln w="63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14"/>
            <p:cNvSpPr>
              <a:spLocks/>
            </p:cNvSpPr>
            <p:nvPr/>
          </p:nvSpPr>
          <p:spPr bwMode="auto">
            <a:xfrm>
              <a:off x="5508672" y="4373615"/>
              <a:ext cx="653635" cy="668282"/>
            </a:xfrm>
            <a:custGeom>
              <a:avLst/>
              <a:gdLst>
                <a:gd name="T0" fmla="*/ 2147483647 w 743"/>
                <a:gd name="T1" fmla="*/ 2147483647 h 681"/>
                <a:gd name="T2" fmla="*/ 2147483647 w 743"/>
                <a:gd name="T3" fmla="*/ 2147483647 h 681"/>
                <a:gd name="T4" fmla="*/ 2147483647 w 743"/>
                <a:gd name="T5" fmla="*/ 2147483647 h 681"/>
                <a:gd name="T6" fmla="*/ 2147483647 w 743"/>
                <a:gd name="T7" fmla="*/ 2147483647 h 681"/>
                <a:gd name="T8" fmla="*/ 2147483647 w 743"/>
                <a:gd name="T9" fmla="*/ 2147483647 h 681"/>
                <a:gd name="T10" fmla="*/ 2147483647 w 743"/>
                <a:gd name="T11" fmla="*/ 2147483647 h 6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3"/>
                <a:gd name="T19" fmla="*/ 0 h 681"/>
                <a:gd name="T20" fmla="*/ 743 w 743"/>
                <a:gd name="T21" fmla="*/ 681 h 6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3" h="681">
                  <a:moveTo>
                    <a:pt x="77" y="28"/>
                  </a:moveTo>
                  <a:cubicBezTo>
                    <a:pt x="0" y="56"/>
                    <a:pt x="21" y="200"/>
                    <a:pt x="31" y="305"/>
                  </a:cubicBezTo>
                  <a:cubicBezTo>
                    <a:pt x="41" y="410"/>
                    <a:pt x="29" y="635"/>
                    <a:pt x="138" y="658"/>
                  </a:cubicBezTo>
                  <a:cubicBezTo>
                    <a:pt x="247" y="681"/>
                    <a:pt x="625" y="530"/>
                    <a:pt x="684" y="443"/>
                  </a:cubicBezTo>
                  <a:cubicBezTo>
                    <a:pt x="743" y="356"/>
                    <a:pt x="593" y="205"/>
                    <a:pt x="492" y="136"/>
                  </a:cubicBezTo>
                  <a:cubicBezTo>
                    <a:pt x="391" y="67"/>
                    <a:pt x="154" y="0"/>
                    <a:pt x="77" y="28"/>
                  </a:cubicBezTo>
                  <a:close/>
                </a:path>
              </a:pathLst>
            </a:custGeom>
            <a:solidFill>
              <a:srgbClr val="00FFFF">
                <a:alpha val="10196"/>
              </a:srgbClr>
            </a:solidFill>
            <a:ln w="63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15"/>
            <p:cNvSpPr>
              <a:spLocks/>
            </p:cNvSpPr>
            <p:nvPr/>
          </p:nvSpPr>
          <p:spPr bwMode="auto">
            <a:xfrm>
              <a:off x="5583583" y="5161808"/>
              <a:ext cx="386306" cy="625874"/>
            </a:xfrm>
            <a:custGeom>
              <a:avLst/>
              <a:gdLst>
                <a:gd name="T0" fmla="*/ 2147483647 w 352"/>
                <a:gd name="T1" fmla="*/ 2147483647 h 593"/>
                <a:gd name="T2" fmla="*/ 2147483647 w 352"/>
                <a:gd name="T3" fmla="*/ 2147483647 h 593"/>
                <a:gd name="T4" fmla="*/ 2147483647 w 352"/>
                <a:gd name="T5" fmla="*/ 2147483647 h 593"/>
                <a:gd name="T6" fmla="*/ 2147483647 w 352"/>
                <a:gd name="T7" fmla="*/ 2147483647 h 593"/>
                <a:gd name="T8" fmla="*/ 2147483647 w 352"/>
                <a:gd name="T9" fmla="*/ 2147483647 h 593"/>
                <a:gd name="T10" fmla="*/ 2147483647 w 352"/>
                <a:gd name="T11" fmla="*/ 2147483647 h 593"/>
                <a:gd name="T12" fmla="*/ 2147483647 w 352"/>
                <a:gd name="T13" fmla="*/ 2147483647 h 593"/>
                <a:gd name="T14" fmla="*/ 2147483647 w 352"/>
                <a:gd name="T15" fmla="*/ 2147483647 h 5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2"/>
                <a:gd name="T25" fmla="*/ 0 h 593"/>
                <a:gd name="T26" fmla="*/ 352 w 352"/>
                <a:gd name="T27" fmla="*/ 593 h 5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2" h="593">
                  <a:moveTo>
                    <a:pt x="54" y="42"/>
                  </a:moveTo>
                  <a:cubicBezTo>
                    <a:pt x="26" y="84"/>
                    <a:pt x="0" y="220"/>
                    <a:pt x="8" y="295"/>
                  </a:cubicBezTo>
                  <a:cubicBezTo>
                    <a:pt x="16" y="370"/>
                    <a:pt x="62" y="448"/>
                    <a:pt x="100" y="495"/>
                  </a:cubicBezTo>
                  <a:cubicBezTo>
                    <a:pt x="138" y="542"/>
                    <a:pt x="197" y="593"/>
                    <a:pt x="238" y="579"/>
                  </a:cubicBezTo>
                  <a:cubicBezTo>
                    <a:pt x="279" y="565"/>
                    <a:pt x="340" y="473"/>
                    <a:pt x="346" y="410"/>
                  </a:cubicBezTo>
                  <a:cubicBezTo>
                    <a:pt x="352" y="347"/>
                    <a:pt x="305" y="264"/>
                    <a:pt x="277" y="203"/>
                  </a:cubicBezTo>
                  <a:cubicBezTo>
                    <a:pt x="249" y="142"/>
                    <a:pt x="213" y="70"/>
                    <a:pt x="177" y="42"/>
                  </a:cubicBezTo>
                  <a:cubicBezTo>
                    <a:pt x="141" y="14"/>
                    <a:pt x="82" y="0"/>
                    <a:pt x="54" y="42"/>
                  </a:cubicBezTo>
                  <a:close/>
                </a:path>
              </a:pathLst>
            </a:custGeom>
            <a:solidFill>
              <a:srgbClr val="00FFFF">
                <a:alpha val="10196"/>
              </a:srgbClr>
            </a:solidFill>
            <a:ln w="63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16"/>
            <p:cNvSpPr>
              <a:spLocks/>
            </p:cNvSpPr>
            <p:nvPr/>
          </p:nvSpPr>
          <p:spPr bwMode="auto">
            <a:xfrm>
              <a:off x="4702276" y="5830089"/>
              <a:ext cx="1415966" cy="489879"/>
            </a:xfrm>
            <a:custGeom>
              <a:avLst/>
              <a:gdLst>
                <a:gd name="T0" fmla="*/ 2147483647 w 1314"/>
                <a:gd name="T1" fmla="*/ 2147483647 h 725"/>
                <a:gd name="T2" fmla="*/ 2147483647 w 1314"/>
                <a:gd name="T3" fmla="*/ 2147483647 h 725"/>
                <a:gd name="T4" fmla="*/ 2147483647 w 1314"/>
                <a:gd name="T5" fmla="*/ 2147483647 h 725"/>
                <a:gd name="T6" fmla="*/ 2147483647 w 1314"/>
                <a:gd name="T7" fmla="*/ 2147483647 h 725"/>
                <a:gd name="T8" fmla="*/ 2147483647 w 1314"/>
                <a:gd name="T9" fmla="*/ 2147483647 h 725"/>
                <a:gd name="T10" fmla="*/ 2147483647 w 1314"/>
                <a:gd name="T11" fmla="*/ 2147483647 h 725"/>
                <a:gd name="T12" fmla="*/ 2147483647 w 1314"/>
                <a:gd name="T13" fmla="*/ 2147483647 h 725"/>
                <a:gd name="T14" fmla="*/ 2147483647 w 1314"/>
                <a:gd name="T15" fmla="*/ 2147483647 h 725"/>
                <a:gd name="T16" fmla="*/ 2147483647 w 1314"/>
                <a:gd name="T17" fmla="*/ 2147483647 h 725"/>
                <a:gd name="T18" fmla="*/ 2147483647 w 1314"/>
                <a:gd name="T19" fmla="*/ 2147483647 h 725"/>
                <a:gd name="T20" fmla="*/ 2147483647 w 1314"/>
                <a:gd name="T21" fmla="*/ 2147483647 h 725"/>
                <a:gd name="T22" fmla="*/ 2147483647 w 1314"/>
                <a:gd name="T23" fmla="*/ 2147483647 h 7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14"/>
                <a:gd name="T37" fmla="*/ 0 h 725"/>
                <a:gd name="T38" fmla="*/ 1314 w 1314"/>
                <a:gd name="T39" fmla="*/ 725 h 7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14" h="725">
                  <a:moveTo>
                    <a:pt x="46" y="159"/>
                  </a:moveTo>
                  <a:cubicBezTo>
                    <a:pt x="0" y="59"/>
                    <a:pt x="76" y="26"/>
                    <a:pt x="123" y="13"/>
                  </a:cubicBezTo>
                  <a:cubicBezTo>
                    <a:pt x="170" y="0"/>
                    <a:pt x="295" y="41"/>
                    <a:pt x="330" y="82"/>
                  </a:cubicBezTo>
                  <a:cubicBezTo>
                    <a:pt x="365" y="123"/>
                    <a:pt x="292" y="196"/>
                    <a:pt x="330" y="259"/>
                  </a:cubicBezTo>
                  <a:cubicBezTo>
                    <a:pt x="368" y="322"/>
                    <a:pt x="467" y="440"/>
                    <a:pt x="560" y="459"/>
                  </a:cubicBezTo>
                  <a:cubicBezTo>
                    <a:pt x="653" y="478"/>
                    <a:pt x="810" y="442"/>
                    <a:pt x="891" y="374"/>
                  </a:cubicBezTo>
                  <a:cubicBezTo>
                    <a:pt x="972" y="306"/>
                    <a:pt x="978" y="87"/>
                    <a:pt x="1044" y="51"/>
                  </a:cubicBezTo>
                  <a:cubicBezTo>
                    <a:pt x="1110" y="15"/>
                    <a:pt x="1266" y="101"/>
                    <a:pt x="1290" y="159"/>
                  </a:cubicBezTo>
                  <a:cubicBezTo>
                    <a:pt x="1314" y="217"/>
                    <a:pt x="1269" y="309"/>
                    <a:pt x="1190" y="397"/>
                  </a:cubicBezTo>
                  <a:cubicBezTo>
                    <a:pt x="1111" y="485"/>
                    <a:pt x="946" y="653"/>
                    <a:pt x="814" y="689"/>
                  </a:cubicBezTo>
                  <a:cubicBezTo>
                    <a:pt x="682" y="725"/>
                    <a:pt x="528" y="698"/>
                    <a:pt x="399" y="612"/>
                  </a:cubicBezTo>
                  <a:cubicBezTo>
                    <a:pt x="270" y="526"/>
                    <a:pt x="92" y="259"/>
                    <a:pt x="46" y="159"/>
                  </a:cubicBezTo>
                  <a:close/>
                </a:path>
              </a:pathLst>
            </a:custGeom>
            <a:solidFill>
              <a:srgbClr val="00FFFF">
                <a:alpha val="10196"/>
              </a:srgbClr>
            </a:solidFill>
            <a:ln w="63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Text Box 117"/>
            <p:cNvSpPr txBox="1">
              <a:spLocks noChangeArrowheads="1"/>
            </p:cNvSpPr>
            <p:nvPr/>
          </p:nvSpPr>
          <p:spPr bwMode="auto">
            <a:xfrm>
              <a:off x="4489294" y="4568104"/>
              <a:ext cx="295237" cy="3377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>
                  <a:solidFill>
                    <a:prstClr val="black"/>
                  </a:solidFill>
                </a:rPr>
                <a:t>i</a:t>
              </a:r>
              <a:r>
                <a:rPr lang="en-US" baseline="-25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91" name="Text Box 118"/>
            <p:cNvSpPr txBox="1">
              <a:spLocks noChangeArrowheads="1"/>
            </p:cNvSpPr>
            <p:nvPr/>
          </p:nvSpPr>
          <p:spPr bwMode="auto">
            <a:xfrm>
              <a:off x="4415852" y="5069681"/>
              <a:ext cx="295237" cy="3377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>
                  <a:solidFill>
                    <a:prstClr val="black"/>
                  </a:solidFill>
                </a:rPr>
                <a:t>i</a:t>
              </a:r>
              <a:r>
                <a:rPr lang="en-US" baseline="-2500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92" name="Text Box 119"/>
            <p:cNvSpPr txBox="1">
              <a:spLocks noChangeArrowheads="1"/>
            </p:cNvSpPr>
            <p:nvPr/>
          </p:nvSpPr>
          <p:spPr bwMode="auto">
            <a:xfrm>
              <a:off x="5576239" y="4449656"/>
              <a:ext cx="295237" cy="3377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>
                  <a:solidFill>
                    <a:prstClr val="black"/>
                  </a:solidFill>
                </a:rPr>
                <a:t>i</a:t>
              </a:r>
              <a:r>
                <a:rPr lang="en-US" baseline="-250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93" name="Text Box 120"/>
            <p:cNvSpPr txBox="1">
              <a:spLocks noChangeArrowheads="1"/>
            </p:cNvSpPr>
            <p:nvPr/>
          </p:nvSpPr>
          <p:spPr bwMode="auto">
            <a:xfrm>
              <a:off x="5665838" y="5280256"/>
              <a:ext cx="295238" cy="3377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>
                  <a:solidFill>
                    <a:prstClr val="black"/>
                  </a:solidFill>
                </a:rPr>
                <a:t>i</a:t>
              </a:r>
              <a:r>
                <a:rPr lang="en-US" baseline="-2500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194" name="Text Box 121"/>
            <p:cNvSpPr txBox="1">
              <a:spLocks noChangeArrowheads="1"/>
            </p:cNvSpPr>
            <p:nvPr/>
          </p:nvSpPr>
          <p:spPr bwMode="auto">
            <a:xfrm>
              <a:off x="4856505" y="5979246"/>
              <a:ext cx="295237" cy="3377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>
                  <a:solidFill>
                    <a:prstClr val="black"/>
                  </a:solidFill>
                </a:rPr>
                <a:t>i</a:t>
              </a:r>
              <a:r>
                <a:rPr lang="en-US" baseline="-2500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195" name="Freeform 122"/>
            <p:cNvSpPr>
              <a:spLocks/>
            </p:cNvSpPr>
            <p:nvPr/>
          </p:nvSpPr>
          <p:spPr bwMode="auto">
            <a:xfrm>
              <a:off x="4437884" y="4734809"/>
              <a:ext cx="894526" cy="669744"/>
            </a:xfrm>
            <a:custGeom>
              <a:avLst/>
              <a:gdLst>
                <a:gd name="T0" fmla="*/ 2147483647 w 1685"/>
                <a:gd name="T1" fmla="*/ 2147483647 h 1120"/>
                <a:gd name="T2" fmla="*/ 2147483647 w 1685"/>
                <a:gd name="T3" fmla="*/ 2147483647 h 1120"/>
                <a:gd name="T4" fmla="*/ 2147483647 w 1685"/>
                <a:gd name="T5" fmla="*/ 2147483647 h 1120"/>
                <a:gd name="T6" fmla="*/ 2147483647 w 1685"/>
                <a:gd name="T7" fmla="*/ 2147483647 h 1120"/>
                <a:gd name="T8" fmla="*/ 2147483647 w 1685"/>
                <a:gd name="T9" fmla="*/ 2147483647 h 1120"/>
                <a:gd name="T10" fmla="*/ 2147483647 w 1685"/>
                <a:gd name="T11" fmla="*/ 2147483647 h 1120"/>
                <a:gd name="T12" fmla="*/ 2147483647 w 1685"/>
                <a:gd name="T13" fmla="*/ 2147483647 h 1120"/>
                <a:gd name="T14" fmla="*/ 2147483647 w 1685"/>
                <a:gd name="T15" fmla="*/ 2147483647 h 1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5"/>
                <a:gd name="T25" fmla="*/ 0 h 1120"/>
                <a:gd name="T26" fmla="*/ 1685 w 1685"/>
                <a:gd name="T27" fmla="*/ 1120 h 1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5" h="1120">
                  <a:moveTo>
                    <a:pt x="12" y="376"/>
                  </a:moveTo>
                  <a:cubicBezTo>
                    <a:pt x="24" y="215"/>
                    <a:pt x="128" y="100"/>
                    <a:pt x="316" y="50"/>
                  </a:cubicBezTo>
                  <a:cubicBezTo>
                    <a:pt x="504" y="0"/>
                    <a:pt x="936" y="65"/>
                    <a:pt x="1143" y="77"/>
                  </a:cubicBezTo>
                  <a:cubicBezTo>
                    <a:pt x="1350" y="89"/>
                    <a:pt x="1477" y="50"/>
                    <a:pt x="1557" y="125"/>
                  </a:cubicBezTo>
                  <a:cubicBezTo>
                    <a:pt x="1637" y="200"/>
                    <a:pt x="1641" y="383"/>
                    <a:pt x="1624" y="525"/>
                  </a:cubicBezTo>
                  <a:cubicBezTo>
                    <a:pt x="1607" y="667"/>
                    <a:pt x="1685" y="897"/>
                    <a:pt x="1455" y="979"/>
                  </a:cubicBezTo>
                  <a:cubicBezTo>
                    <a:pt x="1225" y="1061"/>
                    <a:pt x="483" y="1120"/>
                    <a:pt x="242" y="1019"/>
                  </a:cubicBezTo>
                  <a:cubicBezTo>
                    <a:pt x="1" y="918"/>
                    <a:pt x="0" y="537"/>
                    <a:pt x="12" y="376"/>
                  </a:cubicBezTo>
                  <a:close/>
                </a:path>
              </a:pathLst>
            </a:custGeom>
            <a:solidFill>
              <a:srgbClr val="00FFFF">
                <a:alpha val="10196"/>
              </a:srgbClr>
            </a:solidFill>
            <a:ln w="63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3" name="Line 124"/>
          <p:cNvSpPr>
            <a:spLocks noChangeShapeType="1"/>
          </p:cNvSpPr>
          <p:nvPr/>
        </p:nvSpPr>
        <p:spPr bwMode="auto">
          <a:xfrm>
            <a:off x="6576959" y="2263514"/>
            <a:ext cx="59945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4" name="Line 126"/>
          <p:cNvSpPr>
            <a:spLocks noChangeShapeType="1"/>
          </p:cNvSpPr>
          <p:nvPr/>
        </p:nvSpPr>
        <p:spPr bwMode="auto">
          <a:xfrm>
            <a:off x="6769154" y="2634481"/>
            <a:ext cx="635802" cy="203816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 type="stealth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5" name="Cloud 114"/>
          <p:cNvSpPr/>
          <p:nvPr/>
        </p:nvSpPr>
        <p:spPr>
          <a:xfrm>
            <a:off x="7063976" y="4238023"/>
            <a:ext cx="1125869" cy="893153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7358137" y="4648360"/>
            <a:ext cx="93954" cy="899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7483245" y="4478545"/>
            <a:ext cx="93954" cy="899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7542743" y="4842603"/>
            <a:ext cx="93954" cy="899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7680370" y="4471297"/>
            <a:ext cx="93954" cy="899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7634464" y="4672641"/>
            <a:ext cx="93954" cy="899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Line 38"/>
          <p:cNvSpPr>
            <a:spLocks noChangeShapeType="1"/>
          </p:cNvSpPr>
          <p:nvPr/>
        </p:nvSpPr>
        <p:spPr bwMode="auto">
          <a:xfrm>
            <a:off x="7130595" y="2716068"/>
            <a:ext cx="562971" cy="1747337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 type="stealth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06832" y="979706"/>
            <a:ext cx="4355282" cy="53875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Application (Joe) program</a:t>
            </a:r>
          </a:p>
          <a:p>
            <a:pPr lvl="1"/>
            <a:r>
              <a:rPr lang="en-US" dirty="0"/>
              <a:t>Sequential C++</a:t>
            </a:r>
          </a:p>
          <a:p>
            <a:pPr lvl="1"/>
            <a:r>
              <a:rPr lang="en-US" dirty="0"/>
              <a:t>Galois set iterator: for each</a:t>
            </a:r>
          </a:p>
          <a:p>
            <a:pPr lvl="2"/>
            <a:r>
              <a:rPr lang="en-US" dirty="0"/>
              <a:t>New elements can be added to set during iteration</a:t>
            </a:r>
          </a:p>
          <a:p>
            <a:pPr lvl="2"/>
            <a:r>
              <a:rPr lang="en-US" dirty="0"/>
              <a:t>Optional scheduling specification (cf. </a:t>
            </a:r>
            <a:r>
              <a:rPr lang="en-US" dirty="0" err="1"/>
              <a:t>OpenMP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Highlights opportunities in program for exploiting amorphous data-parallelism</a:t>
            </a:r>
          </a:p>
          <a:p>
            <a:r>
              <a:rPr lang="en-US" dirty="0"/>
              <a:t>Runtime system</a:t>
            </a:r>
          </a:p>
          <a:p>
            <a:pPr lvl="1"/>
            <a:r>
              <a:rPr lang="en-US" dirty="0"/>
              <a:t>Ensures </a:t>
            </a:r>
            <a:r>
              <a:rPr lang="en-US" dirty="0" err="1"/>
              <a:t>serializability</a:t>
            </a:r>
            <a:r>
              <a:rPr lang="en-US" dirty="0"/>
              <a:t> of iterations</a:t>
            </a:r>
          </a:p>
          <a:p>
            <a:pPr lvl="1"/>
            <a:r>
              <a:rPr lang="en-US" dirty="0"/>
              <a:t>Execution strategies</a:t>
            </a:r>
          </a:p>
          <a:p>
            <a:pPr lvl="2"/>
            <a:r>
              <a:rPr lang="en-US" dirty="0"/>
              <a:t>Optimistic parallelization</a:t>
            </a:r>
          </a:p>
          <a:p>
            <a:pPr lvl="2"/>
            <a:r>
              <a:rPr lang="en-US" dirty="0"/>
              <a:t>Interference graphs</a:t>
            </a:r>
          </a:p>
          <a:p>
            <a:pPr lvl="2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8332" y="5068669"/>
            <a:ext cx="1609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4F81BD"/>
                </a:solidFill>
              </a:rPr>
              <a:t>Workset</a:t>
            </a:r>
            <a:r>
              <a:rPr lang="en-US" dirty="0">
                <a:solidFill>
                  <a:srgbClr val="4F81BD"/>
                </a:solidFill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4F81BD"/>
                </a:solidFill>
              </a:rPr>
              <a:t>of active nodes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2131" y="6039069"/>
            <a:ext cx="148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F81BD"/>
                </a:solidFill>
              </a:rPr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2940947109"/>
      </p:ext>
    </p:extLst>
  </p:cSld>
  <p:clrMapOvr>
    <a:masterClrMapping/>
  </p:clrMapOvr>
  <p:transition advTm="81953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/>
          <a:lstStyle/>
          <a:p>
            <a:pPr algn="ctr"/>
            <a:r>
              <a:rPr lang="en-US" b="0" u="none" dirty="0">
                <a:latin typeface="Calibri Light" panose="020F0302020204030204" pitchFamily="34" charset="0"/>
              </a:rPr>
              <a:t>Performance Studies</a:t>
            </a:r>
          </a:p>
        </p:txBody>
      </p:sp>
    </p:spTree>
    <p:extLst>
      <p:ext uri="{BB962C8B-B14F-4D97-AF65-F5344CB8AC3E}">
        <p14:creationId xmlns:p14="http://schemas.microsoft.com/office/powerpoint/2010/main" val="28478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Some Projects Using Galois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77724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BAE Systems (RIPE DARPA program)</a:t>
            </a:r>
          </a:p>
          <a:p>
            <a:pPr lvl="1"/>
            <a:r>
              <a:rPr lang="en-US" dirty="0"/>
              <a:t>intrusion detection in computer networks</a:t>
            </a:r>
          </a:p>
          <a:p>
            <a:pPr lvl="1"/>
            <a:r>
              <a:rPr lang="en-US" dirty="0"/>
              <a:t>data-mining in hierarchical interaction graphs</a:t>
            </a:r>
          </a:p>
          <a:p>
            <a:r>
              <a:rPr lang="en-US" dirty="0"/>
              <a:t>HP Enterprise</a:t>
            </a:r>
          </a:p>
          <a:p>
            <a:pPr lvl="1"/>
            <a:r>
              <a:rPr lang="en-US" dirty="0"/>
              <a:t>[ICPE 2016,MASCOTS 2016] workloads for designing enterprise systems</a:t>
            </a:r>
          </a:p>
          <a:p>
            <a:r>
              <a:rPr lang="en-US" dirty="0"/>
              <a:t>FPGA tools</a:t>
            </a:r>
          </a:p>
          <a:p>
            <a:pPr lvl="1"/>
            <a:r>
              <a:rPr lang="en-US" dirty="0"/>
              <a:t>[DAC’14] “Parallel FPGA Routing based on the Operator Formulation”, </a:t>
            </a:r>
            <a:r>
              <a:rPr lang="en-US" dirty="0" err="1"/>
              <a:t>Moctar</a:t>
            </a:r>
            <a:r>
              <a:rPr lang="en-US" dirty="0"/>
              <a:t> and Brisk</a:t>
            </a:r>
          </a:p>
          <a:p>
            <a:pPr lvl="1"/>
            <a:r>
              <a:rPr lang="en-US" dirty="0"/>
              <a:t>[IWLS’18] “Parallel AIG Rewriting” Andre Reis et al. (UFRGS, Brazil), Alan </a:t>
            </a:r>
            <a:r>
              <a:rPr lang="en-US" dirty="0" err="1"/>
              <a:t>Mishchenko</a:t>
            </a:r>
            <a:r>
              <a:rPr lang="en-US" dirty="0"/>
              <a:t> (UCB), et al.</a:t>
            </a:r>
          </a:p>
          <a:p>
            <a:r>
              <a:rPr lang="en-US" dirty="0"/>
              <a:t>Multi-frontal finite-elements for fracture problems</a:t>
            </a:r>
          </a:p>
          <a:p>
            <a:pPr lvl="1"/>
            <a:r>
              <a:rPr lang="en-US" dirty="0" err="1"/>
              <a:t>Maciej</a:t>
            </a:r>
            <a:r>
              <a:rPr lang="en-US" dirty="0"/>
              <a:t> </a:t>
            </a:r>
            <a:r>
              <a:rPr lang="en-US" dirty="0" err="1"/>
              <a:t>Paszynski</a:t>
            </a:r>
            <a:r>
              <a:rPr lang="en-US" dirty="0"/>
              <a:t>, Krakow</a:t>
            </a:r>
          </a:p>
          <a:p>
            <a:r>
              <a:rPr lang="en-US" dirty="0"/>
              <a:t>2017 DARPA HIVE Graph Challenge Champion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28800"/>
            <a:ext cx="1809750" cy="44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2690812"/>
            <a:ext cx="1714500" cy="79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5" y="5181600"/>
            <a:ext cx="790575" cy="932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57" y="3957994"/>
            <a:ext cx="1493808" cy="95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79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Galois vs Other Graph Frameworks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9200"/>
            <a:ext cx="458887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46" y="1219200"/>
            <a:ext cx="461335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0163" y="88612"/>
            <a:ext cx="776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Intel Study: Galois vs. Graph Frameworks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412468"/>
            <a:ext cx="866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“Navigating the maze of graph analytics frameworks” </a:t>
            </a:r>
            <a:r>
              <a:rPr lang="en-US" dirty="0" err="1">
                <a:solidFill>
                  <a:srgbClr val="000000"/>
                </a:solidFill>
              </a:rPr>
              <a:t>Nadathur</a:t>
            </a:r>
            <a:r>
              <a:rPr lang="en-US" dirty="0">
                <a:solidFill>
                  <a:srgbClr val="000000"/>
                </a:solidFill>
              </a:rPr>
              <a:t> et al SIGMOD 2014</a:t>
            </a:r>
          </a:p>
        </p:txBody>
      </p:sp>
    </p:spTree>
    <p:extLst>
      <p:ext uri="{BB962C8B-B14F-4D97-AF65-F5344CB8AC3E}">
        <p14:creationId xmlns:p14="http://schemas.microsoft.com/office/powerpoint/2010/main" val="4248108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3600" dirty="0"/>
              <a:t>Galois: Performance on SGI Ultraviolet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67056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53" y="1371600"/>
            <a:ext cx="447214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4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FPGA Tools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887903"/>
            <a:ext cx="8674886" cy="5171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05926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0000"/>
                </a:solidFill>
              </a:rPr>
              <a:t>Moctar</a:t>
            </a:r>
            <a:r>
              <a:rPr lang="en-US" b="1" dirty="0">
                <a:solidFill>
                  <a:srgbClr val="000000"/>
                </a:solidFill>
              </a:rPr>
              <a:t> &amp; Brisk,  “Parallel FPGA Routing based on the Operator Formulation” 		DAC 2014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00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AE96-1EA2-43E8-A341-13D9FEDF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D5AA6-46B1-4BA8-8F35-28C5D2F0C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Finding parallelism in programs</a:t>
            </a:r>
          </a:p>
          <a:p>
            <a:pPr lvl="1"/>
            <a:r>
              <a:rPr lang="en-US" dirty="0"/>
              <a:t>binding time: when do you know the active nodes and neighborhoods</a:t>
            </a:r>
          </a:p>
          <a:p>
            <a:pPr lvl="1"/>
            <a:r>
              <a:rPr lang="en-US" dirty="0"/>
              <a:t>range of possibilities from static to optimistic</a:t>
            </a:r>
          </a:p>
          <a:p>
            <a:pPr lvl="1"/>
            <a:r>
              <a:rPr lang="en-US" dirty="0"/>
              <a:t>optimistic parallelization can be used for all algorithms but in general, early binding is better</a:t>
            </a:r>
          </a:p>
          <a:p>
            <a:r>
              <a:rPr lang="en-US" dirty="0">
                <a:solidFill>
                  <a:srgbClr val="0070C0"/>
                </a:solidFill>
              </a:rPr>
              <a:t>Shared-memory Galois implements some of these parallelization strategies</a:t>
            </a:r>
          </a:p>
          <a:p>
            <a:pPr lvl="1"/>
            <a:r>
              <a:rPr lang="en-US" dirty="0"/>
              <a:t>focus: irregular programs</a:t>
            </a:r>
          </a:p>
        </p:txBody>
      </p:sp>
    </p:spTree>
    <p:extLst>
      <p:ext uri="{BB962C8B-B14F-4D97-AF65-F5344CB8AC3E}">
        <p14:creationId xmlns:p14="http://schemas.microsoft.com/office/powerpoint/2010/main" val="2230921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6D0C-9290-4D8A-BB37-1BFAEF46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Galois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C9ED-46CE-473B-8CB2-5D9E24D1F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https://iss.oden.utexas.edu/projects/galois/api/current/tutorial.html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6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1C76-FC32-4789-9F73-3BF66332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Parallelism: Old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2293-9069-4990-B670-05C2D14C5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983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Functional languages</a:t>
            </a:r>
          </a:p>
          <a:p>
            <a:pPr lvl="1"/>
            <a:r>
              <a:rPr lang="en-US" dirty="0"/>
              <a:t> map f  (e</a:t>
            </a:r>
            <a:r>
              <a:rPr lang="en-US" baseline="-25000" dirty="0"/>
              <a:t>1</a:t>
            </a:r>
            <a:r>
              <a:rPr lang="en-US" dirty="0"/>
              <a:t>,e</a:t>
            </a:r>
            <a:r>
              <a:rPr lang="en-US" baseline="-25000" dirty="0"/>
              <a:t>2</a:t>
            </a:r>
            <a:r>
              <a:rPr lang="en-US" dirty="0"/>
              <a:t>,…,</a:t>
            </a:r>
            <a:r>
              <a:rPr lang="en-US" dirty="0" err="1"/>
              <a:t>e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  <a:p>
            <a:r>
              <a:rPr lang="en-US" dirty="0"/>
              <a:t>Imperative languages</a:t>
            </a:r>
          </a:p>
          <a:p>
            <a:pPr marL="457200" lvl="1" indent="0">
              <a:buNone/>
            </a:pPr>
            <a:r>
              <a:rPr lang="en-US" dirty="0"/>
              <a:t>  for </a:t>
            </a:r>
            <a:r>
              <a:rPr lang="en-US" dirty="0" err="1"/>
              <a:t>i</a:t>
            </a:r>
            <a:r>
              <a:rPr lang="en-US" dirty="0"/>
              <a:t> = 1, N</a:t>
            </a:r>
          </a:p>
          <a:p>
            <a:pPr marL="457200" lvl="1" indent="0">
              <a:buNone/>
            </a:pPr>
            <a:r>
              <a:rPr lang="en-US" dirty="0"/>
              <a:t>        y[</a:t>
            </a:r>
            <a:r>
              <a:rPr lang="en-US" dirty="0" err="1"/>
              <a:t>i</a:t>
            </a:r>
            <a:r>
              <a:rPr lang="en-US" dirty="0"/>
              <a:t>] = a*x[</a:t>
            </a:r>
            <a:r>
              <a:rPr lang="en-US" dirty="0" err="1"/>
              <a:t>i</a:t>
            </a:r>
            <a:r>
              <a:rPr lang="en-US" dirty="0"/>
              <a:t>] +y[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457200" lvl="1" indent="0">
              <a:buNone/>
            </a:pPr>
            <a:r>
              <a:rPr lang="en-US" dirty="0"/>
              <a:t>  for </a:t>
            </a:r>
            <a:r>
              <a:rPr lang="en-US" dirty="0" err="1"/>
              <a:t>i</a:t>
            </a:r>
            <a:r>
              <a:rPr lang="en-US" dirty="0"/>
              <a:t> = 1, N</a:t>
            </a:r>
          </a:p>
          <a:p>
            <a:pPr marL="457200" lvl="1" indent="0">
              <a:buNone/>
            </a:pPr>
            <a:r>
              <a:rPr lang="en-US" dirty="0"/>
              <a:t>        y[</a:t>
            </a:r>
            <a:r>
              <a:rPr lang="en-US" dirty="0" err="1"/>
              <a:t>i</a:t>
            </a:r>
            <a:r>
              <a:rPr lang="en-US" dirty="0"/>
              <a:t>] =a*x[</a:t>
            </a:r>
            <a:r>
              <a:rPr lang="en-US" dirty="0" err="1"/>
              <a:t>i</a:t>
            </a:r>
            <a:r>
              <a:rPr lang="en-US" dirty="0"/>
              <a:t>] + y[i-1]</a:t>
            </a:r>
          </a:p>
          <a:p>
            <a:pPr marL="457200" lvl="1" indent="0">
              <a:buNone/>
            </a:pPr>
            <a:r>
              <a:rPr lang="en-US" dirty="0"/>
              <a:t>  for </a:t>
            </a:r>
            <a:r>
              <a:rPr lang="en-US" dirty="0" err="1"/>
              <a:t>i</a:t>
            </a:r>
            <a:r>
              <a:rPr lang="en-US" dirty="0"/>
              <a:t> = 1,N</a:t>
            </a:r>
          </a:p>
          <a:p>
            <a:pPr marL="457200" lvl="1" indent="0">
              <a:buNone/>
            </a:pPr>
            <a:r>
              <a:rPr lang="en-US" dirty="0"/>
              <a:t>         y[2*</a:t>
            </a:r>
            <a:r>
              <a:rPr lang="en-US" dirty="0" err="1"/>
              <a:t>i</a:t>
            </a:r>
            <a:r>
              <a:rPr lang="en-US" dirty="0"/>
              <a:t>] = a*x[</a:t>
            </a:r>
            <a:r>
              <a:rPr lang="en-US" dirty="0" err="1"/>
              <a:t>i</a:t>
            </a:r>
            <a:r>
              <a:rPr lang="en-US" dirty="0"/>
              <a:t>] + y[2*i-1]</a:t>
            </a:r>
          </a:p>
          <a:p>
            <a:r>
              <a:rPr lang="en-US" dirty="0"/>
              <a:t>Key idea</a:t>
            </a:r>
          </a:p>
          <a:p>
            <a:pPr lvl="1"/>
            <a:r>
              <a:rPr lang="en-US" dirty="0"/>
              <a:t>find parallelism by analyzing algorithm or program text</a:t>
            </a:r>
          </a:p>
          <a:p>
            <a:pPr lvl="1"/>
            <a:r>
              <a:rPr lang="en-US" dirty="0"/>
              <a:t>major success: auto-vectorization in compilers (</a:t>
            </a:r>
            <a:r>
              <a:rPr lang="en-US" dirty="0" err="1"/>
              <a:t>Kuck</a:t>
            </a:r>
            <a:r>
              <a:rPr lang="en-US" dirty="0"/>
              <a:t>, UIUC)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5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Parallelism: Old world (contd.)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4191000" y="1524000"/>
            <a:ext cx="4800600" cy="4191000"/>
          </a:xfrm>
        </p:spPr>
        <p:txBody>
          <a:bodyPr>
            <a:normAutofit/>
          </a:bodyPr>
          <a:lstStyle/>
          <a:p>
            <a:r>
              <a:rPr lang="en-US" dirty="0"/>
              <a:t>Static analysis techniques</a:t>
            </a:r>
          </a:p>
          <a:p>
            <a:pPr lvl="1"/>
            <a:r>
              <a:rPr lang="en-US" dirty="0"/>
              <a:t>points-to and shape analysis</a:t>
            </a:r>
          </a:p>
          <a:p>
            <a:r>
              <a:rPr lang="en-US" dirty="0"/>
              <a:t>Fail to find parallelism</a:t>
            </a:r>
          </a:p>
          <a:p>
            <a:pPr lvl="1"/>
            <a:r>
              <a:rPr lang="en-US" dirty="0"/>
              <a:t>may be there is no parallelism in program?</a:t>
            </a:r>
          </a:p>
          <a:p>
            <a:pPr lvl="1"/>
            <a:r>
              <a:rPr lang="en-US" dirty="0"/>
              <a:t>may be we need better static analysis techniques?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3317" name="AutoShape 11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7835900" y="817563"/>
            <a:ext cx="231775" cy="192087"/>
          </a:xfrm>
          <a:prstGeom prst="actionButtonInformation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541703" name="Rectangle 7"/>
          <p:cNvSpPr>
            <a:spLocks/>
          </p:cNvSpPr>
          <p:nvPr/>
        </p:nvSpPr>
        <p:spPr bwMode="auto">
          <a:xfrm>
            <a:off x="76200" y="1524000"/>
            <a:ext cx="4191000" cy="3733800"/>
          </a:xfrm>
          <a:prstGeom prst="rect">
            <a:avLst/>
          </a:prstGeom>
          <a:solidFill>
            <a:schemeClr val="accent1">
              <a:alpha val="7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2232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Mesh m = /* read in mesh */</a:t>
            </a:r>
          </a:p>
          <a:p>
            <a:pPr defTabSz="822325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Monaco" charset="0"/>
                <a:sym typeface="Monaco" charset="0"/>
              </a:rPr>
              <a:t>WorkList</a:t>
            </a: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Monaco" charset="0"/>
                <a:sym typeface="Monaco" charset="0"/>
              </a:rPr>
              <a:t>wl</a:t>
            </a: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;</a:t>
            </a:r>
          </a:p>
          <a:p>
            <a:pPr defTabSz="822325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Monaco" charset="0"/>
                <a:sym typeface="Monaco" charset="0"/>
              </a:rPr>
              <a:t>wl.add</a:t>
            </a: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Monaco" charset="0"/>
                <a:sym typeface="Monaco" charset="0"/>
              </a:rPr>
              <a:t>m.badTriangles</a:t>
            </a: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());</a:t>
            </a:r>
          </a:p>
          <a:p>
            <a:pPr defTabSz="82232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while (true) {</a:t>
            </a:r>
          </a:p>
          <a:p>
            <a:pPr defTabSz="82232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   if (</a:t>
            </a:r>
            <a:r>
              <a:rPr lang="en-US" dirty="0" err="1">
                <a:solidFill>
                  <a:prstClr val="black"/>
                </a:solidFill>
                <a:latin typeface="Monaco" charset="0"/>
                <a:sym typeface="Monaco" charset="0"/>
              </a:rPr>
              <a:t>wl.empty</a:t>
            </a: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()) break;</a:t>
            </a:r>
          </a:p>
          <a:p>
            <a:pPr defTabSz="82232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   Element e = </a:t>
            </a:r>
            <a:r>
              <a:rPr lang="en-US" dirty="0" err="1">
                <a:solidFill>
                  <a:prstClr val="black"/>
                </a:solidFill>
                <a:latin typeface="Monaco" charset="0"/>
                <a:sym typeface="Monaco" charset="0"/>
              </a:rPr>
              <a:t>wl.get</a:t>
            </a: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();     </a:t>
            </a:r>
          </a:p>
          <a:p>
            <a:pPr defTabSz="82232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   if (e no longer in mesh) </a:t>
            </a:r>
          </a:p>
          <a:p>
            <a:pPr defTabSz="82232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      continue;</a:t>
            </a:r>
          </a:p>
          <a:p>
            <a:pPr defTabSz="82232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   Cavity c = new 	Cavity();</a:t>
            </a:r>
          </a:p>
          <a:p>
            <a:pPr defTabSz="82232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   </a:t>
            </a:r>
            <a:r>
              <a:rPr lang="en-US" dirty="0" err="1">
                <a:solidFill>
                  <a:prstClr val="black"/>
                </a:solidFill>
                <a:latin typeface="Monaco" charset="0"/>
                <a:sym typeface="Monaco" charset="0"/>
              </a:rPr>
              <a:t>c.expand</a:t>
            </a: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();</a:t>
            </a:r>
          </a:p>
          <a:p>
            <a:pPr defTabSz="82232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   </a:t>
            </a:r>
            <a:r>
              <a:rPr lang="en-US" dirty="0" err="1">
                <a:solidFill>
                  <a:prstClr val="black"/>
                </a:solidFill>
                <a:latin typeface="Monaco" charset="0"/>
                <a:sym typeface="Monaco" charset="0"/>
              </a:rPr>
              <a:t>c.retriangulate</a:t>
            </a: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();</a:t>
            </a:r>
          </a:p>
          <a:p>
            <a:pPr defTabSz="82232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   </a:t>
            </a:r>
            <a:r>
              <a:rPr lang="en-US" dirty="0" err="1">
                <a:solidFill>
                  <a:prstClr val="black"/>
                </a:solidFill>
                <a:latin typeface="Monaco" charset="0"/>
                <a:sym typeface="Monaco" charset="0"/>
              </a:rPr>
              <a:t>m.update</a:t>
            </a: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(c);//update mesh</a:t>
            </a:r>
          </a:p>
          <a:p>
            <a:pPr defTabSz="82232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   </a:t>
            </a:r>
            <a:r>
              <a:rPr lang="en-US" dirty="0" err="1">
                <a:solidFill>
                  <a:prstClr val="black"/>
                </a:solidFill>
                <a:latin typeface="Monaco" charset="0"/>
                <a:sym typeface="Monaco" charset="0"/>
              </a:rPr>
              <a:t>wl.add</a:t>
            </a: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Monaco" charset="0"/>
                <a:sym typeface="Monaco" charset="0"/>
              </a:rPr>
              <a:t>c.badTriangles</a:t>
            </a: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());</a:t>
            </a:r>
          </a:p>
          <a:p>
            <a:pPr defTabSz="82232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Monaco" charset="0"/>
                <a:sym typeface="Monaco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 rot="20243796">
            <a:off x="1045004" y="3275756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Computation-centric view of parallelism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024548"/>
      </p:ext>
    </p:extLst>
  </p:cSld>
  <p:clrMapOvr>
    <a:masterClrMapping/>
  </p:clrMapOvr>
  <p:transition advTm="210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Parallelism: New world</a:t>
            </a:r>
          </a:p>
        </p:txBody>
      </p:sp>
      <p:pic>
        <p:nvPicPr>
          <p:cNvPr id="13315" name="Picture 4">
            <a:hlinkClick r:id="rId3" action="ppaction://program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81000" y="1143000"/>
            <a:ext cx="2248334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990601"/>
            <a:ext cx="5181600" cy="5562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300" kern="1200" dirty="0">
                <a:solidFill>
                  <a:srgbClr val="0070C0"/>
                </a:solidFill>
                <a:latin typeface="Calibri Light" panose="020F0302020204030204" pitchFamily="34" charset="0"/>
              </a:rPr>
              <a:t>Parallelism: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Bad triangles whose cavities do not overlap can be processed in parallel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Parallelism must be found at runtime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300" kern="1200" dirty="0">
                <a:solidFill>
                  <a:srgbClr val="0070C0"/>
                </a:solidFill>
                <a:latin typeface="Calibri Light" panose="020F0302020204030204" pitchFamily="34" charset="0"/>
              </a:rPr>
              <a:t>Data-centric view of algorithm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Active elements</a:t>
            </a:r>
            <a:r>
              <a:rPr lang="en-US" dirty="0">
                <a:solidFill>
                  <a:srgbClr val="0000FF"/>
                </a:solidFill>
                <a:latin typeface="Calibri Light" panose="020F0302020204030204" pitchFamily="34" charset="0"/>
                <a:ea typeface="+mn-ea"/>
                <a:cs typeface="+mn-cs"/>
              </a:rPr>
              <a:t>: </a:t>
            </a:r>
            <a:r>
              <a:rPr lang="en-US" dirty="0">
                <a:latin typeface="Calibri Light" panose="020F0302020204030204" pitchFamily="34" charset="0"/>
                <a:ea typeface="+mn-ea"/>
                <a:cs typeface="+mn-cs"/>
              </a:rPr>
              <a:t>bad triangles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Operator: local view</a:t>
            </a:r>
            <a:endParaRPr lang="en-US" dirty="0">
              <a:latin typeface="Calibri Light" panose="020F0302020204030204" pitchFamily="34" charset="0"/>
            </a:endParaRPr>
          </a:p>
          <a:p>
            <a:pPr marL="914400" lvl="2" indent="0">
              <a:buNone/>
            </a:pPr>
            <a:r>
              <a:rPr lang="en-US" dirty="0">
                <a:latin typeface="Calibri Light" panose="020F0302020204030204" pitchFamily="34" charset="0"/>
              </a:rPr>
              <a:t> {Find cavity of bad triangle (blue);</a:t>
            </a:r>
          </a:p>
          <a:p>
            <a:pPr marL="914400" lvl="2" indent="0">
              <a:buNone/>
            </a:pPr>
            <a:r>
              <a:rPr lang="en-US" dirty="0">
                <a:latin typeface="Calibri Light" panose="020F0302020204030204" pitchFamily="34" charset="0"/>
              </a:rPr>
              <a:t>  Remove triangles in cavity;</a:t>
            </a:r>
          </a:p>
          <a:p>
            <a:pPr marL="914400" lvl="2" indent="0">
              <a:buNone/>
            </a:pPr>
            <a:r>
              <a:rPr lang="en-US" dirty="0">
                <a:latin typeface="Calibri Light" panose="020F0302020204030204" pitchFamily="34" charset="0"/>
              </a:rPr>
              <a:t>  </a:t>
            </a:r>
            <a:r>
              <a:rPr lang="en-US" dirty="0" err="1">
                <a:latin typeface="Calibri Light" panose="020F0302020204030204" pitchFamily="34" charset="0"/>
              </a:rPr>
              <a:t>Retriangulate</a:t>
            </a:r>
            <a:r>
              <a:rPr lang="en-US" dirty="0">
                <a:latin typeface="Calibri Light" panose="020F0302020204030204" pitchFamily="34" charset="0"/>
              </a:rPr>
              <a:t> cavity and update mesh;}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Schedule: global view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US" dirty="0">
                <a:latin typeface="Calibri Light" panose="020F0302020204030204" pitchFamily="34" charset="0"/>
                <a:ea typeface="+mn-ea"/>
                <a:cs typeface="+mn-cs"/>
              </a:rPr>
              <a:t>Processing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US" dirty="0">
                <a:latin typeface="Calibri Light" panose="020F0302020204030204" pitchFamily="34" charset="0"/>
                <a:ea typeface="+mn-ea"/>
                <a:cs typeface="+mn-cs"/>
              </a:rPr>
              <a:t>order of active elements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</a:rPr>
              <a:t>Algorithm = Operator + Schedule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300" kern="1200" dirty="0">
                <a:solidFill>
                  <a:srgbClr val="0070C0"/>
                </a:solidFill>
                <a:latin typeface="Calibri Light" panose="020F0302020204030204" pitchFamily="34" charset="0"/>
              </a:rPr>
              <a:t>Parallel data structures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Graph</a:t>
            </a:r>
          </a:p>
          <a:p>
            <a:pPr lvl="1"/>
            <a:r>
              <a:rPr lang="en-US" dirty="0" err="1">
                <a:latin typeface="Calibri Light" panose="020F0302020204030204" pitchFamily="34" charset="0"/>
              </a:rPr>
              <a:t>Worklist</a:t>
            </a:r>
            <a:r>
              <a:rPr lang="en-US" dirty="0">
                <a:latin typeface="Calibri Light" panose="020F0302020204030204" pitchFamily="34" charset="0"/>
              </a:rPr>
              <a:t> of bad triangles</a:t>
            </a:r>
          </a:p>
          <a:p>
            <a:endParaRPr lang="en-US" dirty="0"/>
          </a:p>
        </p:txBody>
      </p:sp>
      <p:sp>
        <p:nvSpPr>
          <p:cNvPr id="13317" name="AutoShape 11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7835900" y="817563"/>
            <a:ext cx="231775" cy="192087"/>
          </a:xfrm>
          <a:prstGeom prst="actionButtonInformation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140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782270"/>
            <a:ext cx="34676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hlinkClick r:id="rId3" action="ppaction://program"/>
              </a:rPr>
              <a:t>Delaunay mesh refinement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Red Triangle: badly shaped triangle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Blue triangles: cavity of bad triangle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505326"/>
      </p:ext>
    </p:extLst>
  </p:cSld>
  <p:clrMapOvr>
    <a:masterClrMapping/>
  </p:clrMapOvr>
  <p:transition advTm="21084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B0C17BA-B765-479B-8BD2-BE501485B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Overview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839349B-5E33-4062-8AA5-F14804879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Shared-memory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/>
              <a:t>Architecture: chip has some number of cores (e.g., Intel Skylake has up to 18 cores depending on the model) with common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/>
              <a:t>Application program is decomposed into a number of </a:t>
            </a:r>
            <a:r>
              <a:rPr lang="en-US" altLang="en-US" sz="2000" dirty="0">
                <a:solidFill>
                  <a:srgbClr val="0070C0"/>
                </a:solidFill>
              </a:rPr>
              <a:t>threads</a:t>
            </a:r>
            <a:r>
              <a:rPr lang="en-US" altLang="en-US" sz="2000" dirty="0"/>
              <a:t>, which run on these cores; data structures are in common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/>
              <a:t>Threads communicate by reading and writing memory locations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/>
              <a:t>Programming systems: </a:t>
            </a:r>
            <a:r>
              <a:rPr lang="en-US" altLang="en-US" sz="2000" dirty="0" err="1">
                <a:solidFill>
                  <a:srgbClr val="0070C0"/>
                </a:solidFill>
              </a:rPr>
              <a:t>pThreads</a:t>
            </a:r>
            <a:r>
              <a:rPr lang="en-US" altLang="en-US" sz="2000" dirty="0"/>
              <a:t>, OpenMP, Intel TBB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Distributed-memory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/>
              <a:t>Architecture: network of machines (Stampede II: 4,200 KNL hosts) with no common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/>
              <a:t>Application program </a:t>
            </a:r>
            <a:r>
              <a:rPr lang="en-US" altLang="en-US" sz="2000" dirty="0">
                <a:solidFill>
                  <a:srgbClr val="0070C0"/>
                </a:solidFill>
              </a:rPr>
              <a:t>and data structures </a:t>
            </a:r>
            <a:r>
              <a:rPr lang="en-US" altLang="en-US" sz="2000" dirty="0"/>
              <a:t>are partitioned into </a:t>
            </a:r>
            <a:r>
              <a:rPr lang="en-US" altLang="en-US" sz="2000" dirty="0">
                <a:solidFill>
                  <a:srgbClr val="0070C0"/>
                </a:solidFill>
              </a:rPr>
              <a:t>processes</a:t>
            </a:r>
            <a:r>
              <a:rPr lang="en-US" altLang="en-US" sz="2000" dirty="0"/>
              <a:t>, which run on machines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/>
              <a:t>Processes communicate by sending and receiving messages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/>
              <a:t>Programming: </a:t>
            </a:r>
            <a:r>
              <a:rPr lang="en-US" altLang="en-US" sz="2000" dirty="0">
                <a:solidFill>
                  <a:srgbClr val="0070C0"/>
                </a:solidFill>
              </a:rPr>
              <a:t>MPI</a:t>
            </a:r>
            <a:r>
              <a:rPr lang="en-US" altLang="en-US" sz="2000" dirty="0"/>
              <a:t> communication library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47108" name="Slide Number Placeholder 2">
            <a:extLst>
              <a:ext uri="{FF2B5EF4-FFF2-40B4-BE49-F238E27FC236}">
                <a16:creationId xmlns:a16="http://schemas.microsoft.com/office/drawing/2014/main" id="{C6B128EC-D611-425F-B08F-31E37C56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FB2E0D-E34E-43A1-AE18-00C89E8B63E9}" type="slidenum">
              <a:rPr lang="en-US" altLang="en-US" sz="1400" smtClean="0">
                <a:solidFill>
                  <a:srgbClr val="000000"/>
                </a:solidFill>
              </a:rPr>
              <a:pPr/>
              <a:t>8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21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7C6F71-0E77-4181-8BD0-F82D44445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Low-level Shared Memory Programming</a:t>
            </a:r>
          </a:p>
        </p:txBody>
      </p:sp>
    </p:spTree>
    <p:extLst>
      <p:ext uri="{BB962C8B-B14F-4D97-AF65-F5344CB8AC3E}">
        <p14:creationId xmlns:p14="http://schemas.microsoft.com/office/powerpoint/2010/main" val="36116056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3|6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3|6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1|45.1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1|45.1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1|45.1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3|68.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2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2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2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2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6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2542</Words>
  <Application>Microsoft Office PowerPoint</Application>
  <PresentationFormat>On-screen Show (4:3)</PresentationFormat>
  <Paragraphs>502</Paragraphs>
  <Slides>44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29</vt:i4>
      </vt:variant>
      <vt:variant>
        <vt:lpstr>Slide Titles</vt:lpstr>
      </vt:variant>
      <vt:variant>
        <vt:i4>44</vt:i4>
      </vt:variant>
    </vt:vector>
  </HeadingPairs>
  <TitlesOfParts>
    <vt:vector size="80" baseType="lpstr">
      <vt:lpstr>Arial</vt:lpstr>
      <vt:lpstr>Calibri</vt:lpstr>
      <vt:lpstr>Calibri Light</vt:lpstr>
      <vt:lpstr>Courier</vt:lpstr>
      <vt:lpstr>Monaco</vt:lpstr>
      <vt:lpstr>Symbol</vt:lpstr>
      <vt:lpstr>Times New Roman</vt:lpstr>
      <vt:lpstr>1_Office Theme</vt:lpstr>
      <vt:lpstr>Office Theme</vt:lpstr>
      <vt:lpstr>2_Office Theme</vt:lpstr>
      <vt:lpstr>3_Office Theme</vt:lpstr>
      <vt:lpstr>4_Office Theme</vt:lpstr>
      <vt:lpstr>2_Custom Design</vt:lpstr>
      <vt:lpstr>Default Design</vt:lpstr>
      <vt:lpstr>2_Default Design</vt:lpstr>
      <vt:lpstr>3_Default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3_Custom Design</vt:lpstr>
      <vt:lpstr>14_Default Design</vt:lpstr>
      <vt:lpstr>13_Office Theme</vt:lpstr>
      <vt:lpstr>1_Default Design</vt:lpstr>
      <vt:lpstr>PowerPoint Presentation</vt:lpstr>
      <vt:lpstr>Parallel Computing Is Changing</vt:lpstr>
      <vt:lpstr>The Search for “Scalable” Parallel Programming Models</vt:lpstr>
      <vt:lpstr>Some Projects Using Galois</vt:lpstr>
      <vt:lpstr>Parallelism: Old world</vt:lpstr>
      <vt:lpstr>Parallelism: Old world (contd.)</vt:lpstr>
      <vt:lpstr>Parallelism: New world</vt:lpstr>
      <vt:lpstr>Overview</vt:lpstr>
      <vt:lpstr>Low-level Shared Memory Programming</vt:lpstr>
      <vt:lpstr>Threads</vt:lpstr>
      <vt:lpstr>Thread Basics: Creation and Termination </vt:lpstr>
      <vt:lpstr>OpenMP</vt:lpstr>
      <vt:lpstr>CUDA</vt:lpstr>
      <vt:lpstr>Distributed-memory programming</vt:lpstr>
      <vt:lpstr>Clusters and data-centers</vt:lpstr>
      <vt:lpstr>Cartoon picture of cluster</vt:lpstr>
      <vt:lpstr>Typical latency numbers</vt:lpstr>
      <vt:lpstr>Basic MPI constructs</vt:lpstr>
      <vt:lpstr>Programming Model</vt:lpstr>
      <vt:lpstr>Data structures</vt:lpstr>
      <vt:lpstr>Summary</vt:lpstr>
      <vt:lpstr>Operator formulation of algorithms</vt:lpstr>
      <vt:lpstr>von Neumann programming model</vt:lpstr>
      <vt:lpstr>Data-centric programming model</vt:lpstr>
      <vt:lpstr>TAO terminology for algorithms</vt:lpstr>
      <vt:lpstr>Algorithms we have studied</vt:lpstr>
      <vt:lpstr>Parallelization of  Delaunay mesh refinement</vt:lpstr>
      <vt:lpstr>Parallelization of stencil computation</vt:lpstr>
      <vt:lpstr>Questions</vt:lpstr>
      <vt:lpstr>Binding time</vt:lpstr>
      <vt:lpstr>Parallelization strategies: Binding Time</vt:lpstr>
      <vt:lpstr>Inspector-Executor</vt:lpstr>
      <vt:lpstr>Inspector-Executor</vt:lpstr>
      <vt:lpstr>Inspector-Executor</vt:lpstr>
      <vt:lpstr>Shared-memory Galois System</vt:lpstr>
      <vt:lpstr>Galois system</vt:lpstr>
      <vt:lpstr>Hello graph Galois Program</vt:lpstr>
      <vt:lpstr>Parallel execution of Galois programs</vt:lpstr>
      <vt:lpstr>Performance Studies</vt:lpstr>
      <vt:lpstr>Galois vs Other Graph Frameworks</vt:lpstr>
      <vt:lpstr>Galois: Performance on SGI Ultraviolet</vt:lpstr>
      <vt:lpstr>FPGA Tools</vt:lpstr>
      <vt:lpstr>Summary</vt:lpstr>
      <vt:lpstr>Galois tutorial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computing is changing</dc:title>
  <dc:creator>IanHenriksen</dc:creator>
  <cp:lastModifiedBy>Sridhar Gopinath</cp:lastModifiedBy>
  <cp:revision>11</cp:revision>
  <dcterms:created xsi:type="dcterms:W3CDTF">2019-09-23T17:43:48Z</dcterms:created>
  <dcterms:modified xsi:type="dcterms:W3CDTF">2019-09-25T22:50:24Z</dcterms:modified>
</cp:coreProperties>
</file>