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8" r:id="rId3"/>
    <p:sldId id="319" r:id="rId4"/>
    <p:sldId id="339" r:id="rId5"/>
    <p:sldId id="321" r:id="rId6"/>
    <p:sldId id="323" r:id="rId7"/>
    <p:sldId id="324" r:id="rId8"/>
    <p:sldId id="327" r:id="rId9"/>
    <p:sldId id="347" r:id="rId10"/>
    <p:sldId id="295" r:id="rId11"/>
    <p:sldId id="348" r:id="rId12"/>
    <p:sldId id="296" r:id="rId13"/>
    <p:sldId id="297" r:id="rId14"/>
    <p:sldId id="340" r:id="rId15"/>
    <p:sldId id="342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8" r:id="rId25"/>
    <p:sldId id="337" r:id="rId26"/>
    <p:sldId id="344" r:id="rId27"/>
    <p:sldId id="343" r:id="rId28"/>
    <p:sldId id="346" r:id="rId29"/>
    <p:sldId id="298" r:id="rId30"/>
    <p:sldId id="258" r:id="rId31"/>
    <p:sldId id="259" r:id="rId32"/>
    <p:sldId id="299" r:id="rId33"/>
    <p:sldId id="300" r:id="rId34"/>
    <p:sldId id="328" r:id="rId35"/>
    <p:sldId id="301" r:id="rId36"/>
    <p:sldId id="302" r:id="rId37"/>
    <p:sldId id="303" r:id="rId38"/>
    <p:sldId id="304" r:id="rId39"/>
    <p:sldId id="305" r:id="rId40"/>
    <p:sldId id="345" r:id="rId41"/>
    <p:sldId id="317" r:id="rId42"/>
    <p:sldId id="257" r:id="rId43"/>
    <p:sldId id="260" r:id="rId44"/>
    <p:sldId id="261" r:id="rId45"/>
    <p:sldId id="262" r:id="rId46"/>
    <p:sldId id="263" r:id="rId47"/>
    <p:sldId id="266" r:id="rId48"/>
    <p:sldId id="264" r:id="rId49"/>
    <p:sldId id="267" r:id="rId50"/>
    <p:sldId id="268" r:id="rId51"/>
    <p:sldId id="269" r:id="rId52"/>
    <p:sldId id="270" r:id="rId53"/>
    <p:sldId id="271" r:id="rId54"/>
    <p:sldId id="272" r:id="rId55"/>
    <p:sldId id="273" r:id="rId56"/>
    <p:sldId id="274" r:id="rId57"/>
    <p:sldId id="275" r:id="rId58"/>
    <p:sldId id="276" r:id="rId59"/>
    <p:sldId id="277" r:id="rId60"/>
    <p:sldId id="292" r:id="rId61"/>
    <p:sldId id="349" r:id="rId62"/>
    <p:sldId id="293" r:id="rId63"/>
    <p:sldId id="291" r:id="rId64"/>
    <p:sldId id="278" r:id="rId65"/>
    <p:sldId id="279" r:id="rId66"/>
    <p:sldId id="280" r:id="rId67"/>
    <p:sldId id="281" r:id="rId68"/>
    <p:sldId id="282" r:id="rId69"/>
    <p:sldId id="283" r:id="rId70"/>
    <p:sldId id="284" r:id="rId71"/>
    <p:sldId id="285" r:id="rId72"/>
    <p:sldId id="286" r:id="rId73"/>
    <p:sldId id="287" r:id="rId74"/>
    <p:sldId id="288" r:id="rId75"/>
    <p:sldId id="289" r:id="rId76"/>
    <p:sldId id="29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1" d="100"/>
        <a:sy n="1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00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4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2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4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7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4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4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28A2-8CF9-49D2-BFE6-D126F1A6C397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369AA-B1A3-4EA8-92C9-8EC493135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6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559" y="2687435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Dependences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and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Loop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44810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DC830A-3B58-40FD-B2AB-040E4B32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7" y="357809"/>
            <a:ext cx="8462909" cy="60628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09A8BE-44F9-4445-9286-A4DD9FDB9116}"/>
              </a:ext>
            </a:extLst>
          </p:cNvPr>
          <p:cNvCxnSpPr>
            <a:cxnSpLocks/>
          </p:cNvCxnSpPr>
          <p:nvPr/>
        </p:nvCxnSpPr>
        <p:spPr>
          <a:xfrm>
            <a:off x="6286497" y="2395330"/>
            <a:ext cx="1192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90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A7A08-4BCB-4C33-9B8C-8E52C835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inequalities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D4CB-2DD4-4329-856E-8770E421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11236"/>
            <a:ext cx="7886700" cy="45847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2  3  4 </a:t>
            </a:r>
          </a:p>
          <a:p>
            <a:pPr marL="0" indent="0">
              <a:buNone/>
            </a:pPr>
            <a:r>
              <a:rPr lang="en-US" dirty="0"/>
              <a:t>1 -1  3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is equivalent to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2x + 3y + 4z </a:t>
            </a:r>
            <a:r>
              <a:rPr lang="en-US" dirty="0">
                <a:sym typeface="Symbol" panose="05050102010706020507" pitchFamily="18" charset="2"/>
              </a:rPr>
              <a:t> 4</a:t>
            </a: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   x – y + 3z  1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EB219F-17FD-47B4-A7FC-88C666E41146}"/>
              </a:ext>
            </a:extLst>
          </p:cNvPr>
          <p:cNvGrpSpPr/>
          <p:nvPr/>
        </p:nvGrpSpPr>
        <p:grpSpPr>
          <a:xfrm>
            <a:off x="628650" y="2119301"/>
            <a:ext cx="185738" cy="952498"/>
            <a:chOff x="628650" y="2833689"/>
            <a:chExt cx="185738" cy="95249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5732EAA-14BB-4E44-925C-6275B895A5C8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2847975"/>
              <a:ext cx="0" cy="938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0B51117-2006-4919-B3A4-8717E99CD0CD}"/>
                </a:ext>
              </a:extLst>
            </p:cNvPr>
            <p:cNvCxnSpPr/>
            <p:nvPr/>
          </p:nvCxnSpPr>
          <p:spPr>
            <a:xfrm>
              <a:off x="628650" y="2833689"/>
              <a:ext cx="17621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182C8-E2C5-437A-A961-3D2BA126086A}"/>
                </a:ext>
              </a:extLst>
            </p:cNvPr>
            <p:cNvCxnSpPr/>
            <p:nvPr/>
          </p:nvCxnSpPr>
          <p:spPr>
            <a:xfrm>
              <a:off x="628650" y="3767139"/>
              <a:ext cx="18573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08AE02D-C6CB-482B-8DFB-C78C8BCAE353}"/>
              </a:ext>
            </a:extLst>
          </p:cNvPr>
          <p:cNvGrpSpPr/>
          <p:nvPr/>
        </p:nvGrpSpPr>
        <p:grpSpPr>
          <a:xfrm>
            <a:off x="1476375" y="2119301"/>
            <a:ext cx="214313" cy="952498"/>
            <a:chOff x="1476375" y="2833689"/>
            <a:chExt cx="214313" cy="95249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60BB7E-756D-4221-A70C-6259D26906C1}"/>
                </a:ext>
              </a:extLst>
            </p:cNvPr>
            <p:cNvCxnSpPr>
              <a:cxnSpLocks/>
            </p:cNvCxnSpPr>
            <p:nvPr/>
          </p:nvCxnSpPr>
          <p:spPr>
            <a:xfrm>
              <a:off x="1685925" y="2847975"/>
              <a:ext cx="0" cy="938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21775D-E984-41BA-A9D3-9FF98FEC2938}"/>
                </a:ext>
              </a:extLst>
            </p:cNvPr>
            <p:cNvCxnSpPr/>
            <p:nvPr/>
          </p:nvCxnSpPr>
          <p:spPr>
            <a:xfrm flipH="1">
              <a:off x="1476375" y="3786187"/>
              <a:ext cx="21431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D83A17-9753-4D2E-9D9C-0B73E7BD795E}"/>
                </a:ext>
              </a:extLst>
            </p:cNvPr>
            <p:cNvCxnSpPr/>
            <p:nvPr/>
          </p:nvCxnSpPr>
          <p:spPr>
            <a:xfrm flipH="1">
              <a:off x="1495425" y="2833689"/>
              <a:ext cx="1905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6EE37B9-E219-488E-A50C-2590715BA00A}"/>
              </a:ext>
            </a:extLst>
          </p:cNvPr>
          <p:cNvSpPr txBox="1"/>
          <p:nvPr/>
        </p:nvSpPr>
        <p:spPr>
          <a:xfrm>
            <a:off x="1985963" y="2100255"/>
            <a:ext cx="45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</a:p>
          <a:p>
            <a:r>
              <a:rPr lang="en-US" sz="2000" dirty="0"/>
              <a:t>Y</a:t>
            </a:r>
          </a:p>
          <a:p>
            <a:r>
              <a:rPr lang="en-US" sz="2000" dirty="0"/>
              <a:t>Z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2AF75B-EB6A-4D95-A661-7C564BBFED1A}"/>
              </a:ext>
            </a:extLst>
          </p:cNvPr>
          <p:cNvGrpSpPr/>
          <p:nvPr/>
        </p:nvGrpSpPr>
        <p:grpSpPr>
          <a:xfrm>
            <a:off x="1845944" y="2171777"/>
            <a:ext cx="185738" cy="952498"/>
            <a:chOff x="628650" y="2833689"/>
            <a:chExt cx="185738" cy="95249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94FE6D-DF75-40A9-8171-B9C8D7820D33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2847975"/>
              <a:ext cx="0" cy="938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78DCBAE-4F85-4338-A5F2-093488206990}"/>
                </a:ext>
              </a:extLst>
            </p:cNvPr>
            <p:cNvCxnSpPr/>
            <p:nvPr/>
          </p:nvCxnSpPr>
          <p:spPr>
            <a:xfrm>
              <a:off x="628650" y="2833689"/>
              <a:ext cx="17621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391650F-2B83-4648-B6F0-0C773502BEDB}"/>
                </a:ext>
              </a:extLst>
            </p:cNvPr>
            <p:cNvCxnSpPr/>
            <p:nvPr/>
          </p:nvCxnSpPr>
          <p:spPr>
            <a:xfrm>
              <a:off x="628650" y="3767139"/>
              <a:ext cx="18573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1564BD-14BC-40A4-8D59-FFE26D335F86}"/>
              </a:ext>
            </a:extLst>
          </p:cNvPr>
          <p:cNvGrpSpPr/>
          <p:nvPr/>
        </p:nvGrpSpPr>
        <p:grpSpPr>
          <a:xfrm>
            <a:off x="2145982" y="2178920"/>
            <a:ext cx="214313" cy="952498"/>
            <a:chOff x="1476375" y="2833689"/>
            <a:chExt cx="214313" cy="95249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65526E-5EFC-4A0F-9483-878A410D60EF}"/>
                </a:ext>
              </a:extLst>
            </p:cNvPr>
            <p:cNvCxnSpPr>
              <a:cxnSpLocks/>
            </p:cNvCxnSpPr>
            <p:nvPr/>
          </p:nvCxnSpPr>
          <p:spPr>
            <a:xfrm>
              <a:off x="1685925" y="2847975"/>
              <a:ext cx="0" cy="938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10B3D30-305F-4DDD-B0B2-3725E8D22C10}"/>
                </a:ext>
              </a:extLst>
            </p:cNvPr>
            <p:cNvCxnSpPr/>
            <p:nvPr/>
          </p:nvCxnSpPr>
          <p:spPr>
            <a:xfrm flipH="1">
              <a:off x="1476375" y="3786187"/>
              <a:ext cx="21431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250706D-8E1C-493E-A500-091A340C657D}"/>
                </a:ext>
              </a:extLst>
            </p:cNvPr>
            <p:cNvCxnSpPr/>
            <p:nvPr/>
          </p:nvCxnSpPr>
          <p:spPr>
            <a:xfrm flipH="1">
              <a:off x="1495425" y="2833689"/>
              <a:ext cx="1905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2C93DF-6467-4DFC-ACD8-19EF30B50803}"/>
              </a:ext>
            </a:extLst>
          </p:cNvPr>
          <p:cNvSpPr txBox="1"/>
          <p:nvPr/>
        </p:nvSpPr>
        <p:spPr>
          <a:xfrm>
            <a:off x="3157538" y="2100255"/>
            <a:ext cx="45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  <a:p>
            <a:r>
              <a:rPr lang="en-US" sz="2800" dirty="0"/>
              <a:t>1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51673C-BD9C-4D46-ABBC-B8E509D9A97B}"/>
              </a:ext>
            </a:extLst>
          </p:cNvPr>
          <p:cNvGrpSpPr/>
          <p:nvPr/>
        </p:nvGrpSpPr>
        <p:grpSpPr>
          <a:xfrm>
            <a:off x="3056094" y="2178920"/>
            <a:ext cx="185738" cy="952498"/>
            <a:chOff x="628650" y="2833689"/>
            <a:chExt cx="185738" cy="95249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B844CF4-891B-4D7F-A601-1F4FF9E42F77}"/>
                </a:ext>
              </a:extLst>
            </p:cNvPr>
            <p:cNvCxnSpPr>
              <a:cxnSpLocks/>
            </p:cNvCxnSpPr>
            <p:nvPr/>
          </p:nvCxnSpPr>
          <p:spPr>
            <a:xfrm>
              <a:off x="628650" y="2847975"/>
              <a:ext cx="0" cy="938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3C1E60D-645A-4AF5-BC1D-75BCB31DC5C4}"/>
                </a:ext>
              </a:extLst>
            </p:cNvPr>
            <p:cNvCxnSpPr/>
            <p:nvPr/>
          </p:nvCxnSpPr>
          <p:spPr>
            <a:xfrm>
              <a:off x="628650" y="2833689"/>
              <a:ext cx="17621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9ABAC1B-E84C-4A63-B5A1-AB3AA82AD6DF}"/>
                </a:ext>
              </a:extLst>
            </p:cNvPr>
            <p:cNvCxnSpPr/>
            <p:nvPr/>
          </p:nvCxnSpPr>
          <p:spPr>
            <a:xfrm>
              <a:off x="628650" y="3767139"/>
              <a:ext cx="185738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8A54AF-CF9B-441B-9B8A-AEE8CEF87D2B}"/>
              </a:ext>
            </a:extLst>
          </p:cNvPr>
          <p:cNvGrpSpPr/>
          <p:nvPr/>
        </p:nvGrpSpPr>
        <p:grpSpPr>
          <a:xfrm>
            <a:off x="3358514" y="2171777"/>
            <a:ext cx="214313" cy="952498"/>
            <a:chOff x="1476375" y="2833689"/>
            <a:chExt cx="214313" cy="952498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9A9A928-E6FE-483F-85F6-0DE4DD7D4878}"/>
                </a:ext>
              </a:extLst>
            </p:cNvPr>
            <p:cNvCxnSpPr>
              <a:cxnSpLocks/>
            </p:cNvCxnSpPr>
            <p:nvPr/>
          </p:nvCxnSpPr>
          <p:spPr>
            <a:xfrm>
              <a:off x="1685925" y="2847975"/>
              <a:ext cx="0" cy="938212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69AE85F-0303-417D-B163-13B25EC8257E}"/>
                </a:ext>
              </a:extLst>
            </p:cNvPr>
            <p:cNvCxnSpPr/>
            <p:nvPr/>
          </p:nvCxnSpPr>
          <p:spPr>
            <a:xfrm flipH="1">
              <a:off x="1476375" y="3786187"/>
              <a:ext cx="214313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69B435-EC42-4844-B5C2-716A75760040}"/>
                </a:ext>
              </a:extLst>
            </p:cNvPr>
            <p:cNvCxnSpPr/>
            <p:nvPr/>
          </p:nvCxnSpPr>
          <p:spPr>
            <a:xfrm flipH="1">
              <a:off x="1495425" y="2833689"/>
              <a:ext cx="190500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3BD4FD7-02E5-41B5-9F4E-C56E71DB6FB6}"/>
              </a:ext>
            </a:extLst>
          </p:cNvPr>
          <p:cNvSpPr txBox="1"/>
          <p:nvPr/>
        </p:nvSpPr>
        <p:spPr>
          <a:xfrm>
            <a:off x="2675094" y="2392642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617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875F1C-17AA-4053-9284-B72E9EB12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7" y="409567"/>
            <a:ext cx="7988220" cy="59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04AFD-FC8B-409C-99DD-4EFCEC2C7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8" y="405283"/>
            <a:ext cx="8320552" cy="60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50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E160-4AF6-4DE9-9A93-AC13D0FF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-39686"/>
            <a:ext cx="859155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Geometric intuition for ILP problems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D19E3-A41F-49B4-8240-B9AC01FD1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907" y="1443040"/>
            <a:ext cx="4543424" cy="43862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Given a convex polyhedron, solve two problems.</a:t>
            </a:r>
          </a:p>
          <a:p>
            <a:r>
              <a:rPr lang="en-US" dirty="0"/>
              <a:t>Enumerate all the integer points in polyhedron</a:t>
            </a:r>
          </a:p>
          <a:p>
            <a:pPr lvl="1"/>
            <a:r>
              <a:rPr lang="en-US" dirty="0"/>
              <a:t>Fourier-</a:t>
            </a:r>
            <a:r>
              <a:rPr lang="en-US" dirty="0" err="1"/>
              <a:t>Motzkin</a:t>
            </a:r>
            <a:r>
              <a:rPr lang="en-US" dirty="0"/>
              <a:t> elimination</a:t>
            </a:r>
          </a:p>
          <a:p>
            <a:pPr lvl="1"/>
            <a:r>
              <a:rPr lang="en-US" dirty="0"/>
              <a:t>Used to generate code for transformed loop nest</a:t>
            </a:r>
          </a:p>
          <a:p>
            <a:r>
              <a:rPr lang="en-US" dirty="0"/>
              <a:t>Decision problem: is there an integer point within the polyhedron?</a:t>
            </a:r>
          </a:p>
          <a:p>
            <a:pPr lvl="1"/>
            <a:r>
              <a:rPr lang="en-US" dirty="0"/>
              <a:t>Cutting plane method (</a:t>
            </a:r>
            <a:r>
              <a:rPr lang="en-US" dirty="0" err="1"/>
              <a:t>Gomory</a:t>
            </a:r>
            <a:r>
              <a:rPr lang="en-US" dirty="0"/>
              <a:t> 1958)</a:t>
            </a:r>
          </a:p>
          <a:p>
            <a:pPr lvl="1"/>
            <a:r>
              <a:rPr lang="en-US" dirty="0"/>
              <a:t>Used to determine if transformation is legal</a:t>
            </a:r>
          </a:p>
          <a:p>
            <a:r>
              <a:rPr lang="en-US" dirty="0"/>
              <a:t>In compilers, we deal with underdetermined systems</a:t>
            </a:r>
          </a:p>
          <a:p>
            <a:pPr lvl="1"/>
            <a:r>
              <a:rPr lang="en-US" dirty="0"/>
              <a:t>No solution or many solutions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BEA39-E807-4861-B0D4-B4D94719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34" y="1957388"/>
            <a:ext cx="4022648" cy="2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5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FC43-C367-4369-9916-19F1368E4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41426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Fourier-</a:t>
            </a:r>
            <a:r>
              <a:rPr lang="en-US" sz="4800" dirty="0" err="1">
                <a:solidFill>
                  <a:srgbClr val="FF0000"/>
                </a:solidFill>
              </a:rPr>
              <a:t>Motzkin</a:t>
            </a:r>
            <a:r>
              <a:rPr lang="en-US" sz="4800" dirty="0">
                <a:solidFill>
                  <a:srgbClr val="FF0000"/>
                </a:solidFill>
              </a:rPr>
              <a:t> Elimination</a:t>
            </a:r>
          </a:p>
        </p:txBody>
      </p:sp>
    </p:spTree>
    <p:extLst>
      <p:ext uri="{BB962C8B-B14F-4D97-AF65-F5344CB8AC3E}">
        <p14:creationId xmlns:p14="http://schemas.microsoft.com/office/powerpoint/2010/main" val="82057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E5BF8-B7AD-4E31-8F04-FC10AAE9B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1" y="532812"/>
            <a:ext cx="8477617" cy="60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4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55FA2-7FCC-44BD-9C5F-D013776DA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69" y="493404"/>
            <a:ext cx="7982972" cy="58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3B9D7C-A98A-4FBA-81CF-34A9E90E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32" y="550432"/>
            <a:ext cx="7948016" cy="575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49FB19-CC43-4E24-8020-6CED580D3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23" y="410765"/>
            <a:ext cx="8145954" cy="60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9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A7CE7D-1573-492C-B859-B56B49E45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8" y="495210"/>
            <a:ext cx="8149448" cy="586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1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B8D22B-97FB-46F7-86EB-9A454D247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5" y="558062"/>
            <a:ext cx="8045549" cy="584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75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BDF61B-6F36-4D19-B41F-643DEBBB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1" y="455478"/>
            <a:ext cx="8163885" cy="594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8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C51F78-FC37-4796-9B8C-F9376F893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57" y="626426"/>
            <a:ext cx="7938784" cy="5784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3EF472-2364-474C-8E50-CB172A49B53F}"/>
              </a:ext>
            </a:extLst>
          </p:cNvPr>
          <p:cNvSpPr txBox="1"/>
          <p:nvPr/>
        </p:nvSpPr>
        <p:spPr>
          <a:xfrm flipH="1">
            <a:off x="5432107" y="3486153"/>
            <a:ext cx="8639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74/13</a:t>
            </a:r>
          </a:p>
        </p:txBody>
      </p:sp>
    </p:spTree>
    <p:extLst>
      <p:ext uri="{BB962C8B-B14F-4D97-AF65-F5344CB8AC3E}">
        <p14:creationId xmlns:p14="http://schemas.microsoft.com/office/powerpoint/2010/main" val="2694271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595993-E3A9-474B-8AF4-D0033BE26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05" y="448846"/>
            <a:ext cx="7755744" cy="58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9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86DD4-DFBB-4AF9-BC92-AB51510DF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522669"/>
            <a:ext cx="8423634" cy="58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662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C01D8-A893-4BB2-A8FA-BE6EA21C0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25" y="450563"/>
            <a:ext cx="8068138" cy="58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6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EE160-4AF6-4DE9-9A93-AC13D0FF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-39686"/>
            <a:ext cx="859155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Solving decision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D19E3-A41F-49B4-8240-B9AC01FD10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907" y="1443040"/>
            <a:ext cx="4543424" cy="49672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ILP calculators: variations of cutting plane method (</a:t>
            </a:r>
            <a:r>
              <a:rPr lang="en-US" dirty="0" err="1"/>
              <a:t>Gomory</a:t>
            </a:r>
            <a:r>
              <a:rPr lang="en-US" dirty="0"/>
              <a:t> 1958)</a:t>
            </a:r>
          </a:p>
          <a:p>
            <a:r>
              <a:rPr lang="en-US" dirty="0"/>
              <a:t>In practice, we use simple tests like GCD test to handle easy cases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(e.g.) equation 2x + 4y = 5 does not have integer solutions because </a:t>
            </a:r>
            <a:r>
              <a:rPr lang="en-US" dirty="0" err="1">
                <a:sym typeface="Symbol" panose="05050102010706020507" pitchFamily="18" charset="2"/>
              </a:rPr>
              <a:t>lhs</a:t>
            </a:r>
            <a:r>
              <a:rPr lang="en-US" dirty="0">
                <a:sym typeface="Symbol" panose="05050102010706020507" pitchFamily="18" charset="2"/>
              </a:rPr>
              <a:t> must be an even number for any integer values of x and y but </a:t>
            </a:r>
            <a:r>
              <a:rPr lang="en-US" dirty="0" err="1">
                <a:sym typeface="Symbol" panose="05050102010706020507" pitchFamily="18" charset="2"/>
              </a:rPr>
              <a:t>rhs</a:t>
            </a:r>
            <a:r>
              <a:rPr lang="en-US" dirty="0">
                <a:sym typeface="Symbol" panose="05050102010706020507" pitchFamily="18" charset="2"/>
              </a:rPr>
              <a:t> is an odd number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Generalization: if GCD of </a:t>
            </a:r>
            <a:r>
              <a:rPr lang="en-US" dirty="0" err="1">
                <a:sym typeface="Symbol" panose="05050102010706020507" pitchFamily="18" charset="2"/>
              </a:rPr>
              <a:t>lhs</a:t>
            </a:r>
            <a:r>
              <a:rPr lang="en-US" dirty="0">
                <a:sym typeface="Symbol" panose="05050102010706020507" pitchFamily="18" charset="2"/>
              </a:rPr>
              <a:t> coefficients does not divide </a:t>
            </a:r>
            <a:r>
              <a:rPr lang="en-US" dirty="0" err="1">
                <a:sym typeface="Symbol" panose="05050102010706020507" pitchFamily="18" charset="2"/>
              </a:rPr>
              <a:t>rhs</a:t>
            </a:r>
            <a:r>
              <a:rPr lang="en-US" dirty="0">
                <a:sym typeface="Symbol" panose="05050102010706020507" pitchFamily="18" charset="2"/>
              </a:rPr>
              <a:t>, equation has no solutions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Given a system of equalities and inequalities, use GCD test to quickly determine if some equality has no solution; otherwise use ILP calculator</a:t>
            </a:r>
            <a:endParaRPr lang="en-US" dirty="0"/>
          </a:p>
          <a:p>
            <a:r>
              <a:rPr lang="en-US" dirty="0"/>
              <a:t>Dependence tests (1965-1990)</a:t>
            </a:r>
          </a:p>
          <a:p>
            <a:pPr lvl="1"/>
            <a:r>
              <a:rPr lang="en-US" dirty="0"/>
              <a:t>Cottage industry in inventing more general tests than GCD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BEA39-E807-4861-B0D4-B4D947195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34" y="1957388"/>
            <a:ext cx="4022648" cy="2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4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D141C-A5BA-40E3-8F4C-67543FBEA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/>
          <a:p>
            <a:r>
              <a:rPr lang="en-US" dirty="0"/>
              <a:t>Treatment of equalities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6DF9D-205F-47B1-B562-005A0DC1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5" y="1377949"/>
            <a:ext cx="7110414" cy="51895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principle, we need to consider only inequalities</a:t>
            </a:r>
          </a:p>
          <a:p>
            <a:pPr lvl="1"/>
            <a:r>
              <a:rPr lang="en-US" dirty="0"/>
              <a:t>Convert equality (A = B) to conjunction of two inequalities (A </a:t>
            </a:r>
            <a:r>
              <a:rPr lang="en-US" dirty="0">
                <a:sym typeface="Symbol" panose="05050102010706020507" pitchFamily="18" charset="2"/>
              </a:rPr>
              <a:t> B) and </a:t>
            </a:r>
            <a:r>
              <a:rPr lang="en-US" dirty="0"/>
              <a:t>(B </a:t>
            </a:r>
            <a:r>
              <a:rPr lang="en-US" dirty="0">
                <a:sym typeface="Symbol" panose="05050102010706020507" pitchFamily="18" charset="2"/>
              </a:rPr>
              <a:t> A) </a:t>
            </a:r>
          </a:p>
          <a:p>
            <a:r>
              <a:rPr lang="en-US" dirty="0">
                <a:sym typeface="Symbol" panose="05050102010706020507" pitchFamily="18" charset="2"/>
              </a:rPr>
              <a:t>Better approach for decision problem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Solve equalities first using </a:t>
            </a:r>
            <a:r>
              <a:rPr lang="en-US" dirty="0">
                <a:solidFill>
                  <a:srgbClr val="0070C0"/>
                </a:solidFill>
                <a:sym typeface="Symbol" panose="05050102010706020507" pitchFamily="18" charset="2"/>
              </a:rPr>
              <a:t>integer Gaussian elimination </a:t>
            </a:r>
            <a:r>
              <a:rPr lang="en-US" dirty="0">
                <a:sym typeface="Symbol" panose="05050102010706020507" pitchFamily="18" charset="2"/>
              </a:rPr>
              <a:t>to find parametric solution (remember: underdetermined systems)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Substitute parametric solution into inequalities and then solve system of inequalities using cutting plane method</a:t>
            </a:r>
          </a:p>
          <a:p>
            <a:r>
              <a:rPr lang="en-US" dirty="0">
                <a:sym typeface="Symbol" panose="05050102010706020507" pitchFamily="18" charset="2"/>
              </a:rPr>
              <a:t>Integer Gaussian elimination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Rich theory for solving Diophantine equations going back more than 2000 years (Greeks, Hindus)</a:t>
            </a:r>
          </a:p>
          <a:p>
            <a:pPr marL="457200" lvl="1" indent="0">
              <a:buNone/>
            </a:pP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6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75134-A7DD-49FC-8E98-6C3CE8C9C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6700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Using ILP for Dependence Analysis</a:t>
            </a:r>
          </a:p>
        </p:txBody>
      </p:sp>
    </p:spTree>
    <p:extLst>
      <p:ext uri="{BB962C8B-B14F-4D97-AF65-F5344CB8AC3E}">
        <p14:creationId xmlns:p14="http://schemas.microsoft.com/office/powerpoint/2010/main" val="1742281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AA91A5-29A4-4A24-B229-80CEF493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13" y="469488"/>
            <a:ext cx="8003307" cy="5791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44AA7-4693-4895-9509-319BE38D7D6D}"/>
              </a:ext>
            </a:extLst>
          </p:cNvPr>
          <p:cNvSpPr txBox="1"/>
          <p:nvPr/>
        </p:nvSpPr>
        <p:spPr>
          <a:xfrm>
            <a:off x="1499384" y="1671639"/>
            <a:ext cx="5762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13FB4-716A-4018-88D0-B0AACA721581}"/>
              </a:ext>
            </a:extLst>
          </p:cNvPr>
          <p:cNvSpPr txBox="1"/>
          <p:nvPr/>
        </p:nvSpPr>
        <p:spPr>
          <a:xfrm>
            <a:off x="1589871" y="1933577"/>
            <a:ext cx="5762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3944510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5FC7D-853B-49A7-B28B-8310E92B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" y="571516"/>
            <a:ext cx="7872910" cy="5810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978825-48E5-4103-A35C-569E49D9072F}"/>
              </a:ext>
            </a:extLst>
          </p:cNvPr>
          <p:cNvSpPr txBox="1"/>
          <p:nvPr/>
        </p:nvSpPr>
        <p:spPr>
          <a:xfrm>
            <a:off x="2833688" y="5805487"/>
            <a:ext cx="328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Our focus: perfectly-nested loops</a:t>
            </a:r>
          </a:p>
        </p:txBody>
      </p:sp>
    </p:spTree>
    <p:extLst>
      <p:ext uri="{BB962C8B-B14F-4D97-AF65-F5344CB8AC3E}">
        <p14:creationId xmlns:p14="http://schemas.microsoft.com/office/powerpoint/2010/main" val="144929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791" y="-83124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Dependence Example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D40D1EC-5C69-44EA-B937-A3E53C9B0D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513" y="976313"/>
            <a:ext cx="7891462" cy="5653087"/>
            <a:chOff x="343" y="615"/>
            <a:chExt cx="4971" cy="356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F59B1D4-A807-4CB6-BCEB-FE9799FDE5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3" y="615"/>
              <a:ext cx="4971" cy="3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>
              <a:extLst>
                <a:ext uri="{FF2B5EF4-FFF2-40B4-BE49-F238E27FC236}">
                  <a16:creationId xmlns:a16="http://schemas.microsoft.com/office/drawing/2014/main" id="{D7C7227D-FA44-49ED-943B-D96B411EB5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" y="615"/>
              <a:ext cx="4975" cy="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DE34419-5466-4085-8059-BD35AC442922}"/>
              </a:ext>
            </a:extLst>
          </p:cNvPr>
          <p:cNvSpPr txBox="1"/>
          <p:nvPr/>
        </p:nvSpPr>
        <p:spPr>
          <a:xfrm>
            <a:off x="889553" y="1818860"/>
            <a:ext cx="54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2766426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8" y="705257"/>
            <a:ext cx="7923802" cy="577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72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D7E860-DB32-4DB2-A828-A4B239058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61" y="390349"/>
            <a:ext cx="8192603" cy="59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20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C4C7A3-CFFF-4808-86F1-70E27F454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5" y="414367"/>
            <a:ext cx="7872485" cy="571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9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523A0-C30A-49BF-B23A-630527E1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Connection to ILP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088C-4268-436F-80C8-BC1238FC3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Dependence problem becomes an ILP problem if</a:t>
            </a:r>
          </a:p>
          <a:p>
            <a:pPr lvl="1"/>
            <a:r>
              <a:rPr lang="en-US" dirty="0"/>
              <a:t>Array subscripts are affine functions of loop variables</a:t>
            </a:r>
          </a:p>
          <a:p>
            <a:pPr lvl="1"/>
            <a:r>
              <a:rPr lang="en-US" dirty="0"/>
              <a:t>Loop bounds are affine functions of outer loop variables</a:t>
            </a:r>
          </a:p>
          <a:p>
            <a:r>
              <a:rPr lang="en-US" dirty="0">
                <a:solidFill>
                  <a:srgbClr val="0070C0"/>
                </a:solidFill>
              </a:rPr>
              <a:t>Examples: “regular programs”</a:t>
            </a:r>
          </a:p>
          <a:p>
            <a:pPr lvl="1"/>
            <a:r>
              <a:rPr lang="en-US" dirty="0"/>
              <a:t>Most dense linear algebra algorithms like BLAS routines, Cholesky factorization, LU without pivoting</a:t>
            </a:r>
          </a:p>
          <a:p>
            <a:pPr lvl="1"/>
            <a:r>
              <a:rPr lang="en-US" dirty="0"/>
              <a:t>Stencil codes: finite differences</a:t>
            </a:r>
          </a:p>
          <a:p>
            <a:r>
              <a:rPr lang="en-US" dirty="0"/>
              <a:t>Counter-examples: “irregular programs”</a:t>
            </a:r>
          </a:p>
          <a:p>
            <a:pPr lvl="1"/>
            <a:r>
              <a:rPr lang="en-US" dirty="0"/>
              <a:t>Dense linear algebra with pivoting</a:t>
            </a:r>
          </a:p>
          <a:p>
            <a:pPr lvl="1"/>
            <a:r>
              <a:rPr lang="en-US" dirty="0"/>
              <a:t>Spare matrix codes, graph algorithms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68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85C40D-57D9-4DD0-83EA-6CACB1BC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7" y="571095"/>
            <a:ext cx="8362090" cy="58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1D3FE-1FA8-4F58-B81C-CCFDB590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43" y="643705"/>
            <a:ext cx="7715326" cy="563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19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C33717-6093-4771-B518-3D10748A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87" y="538536"/>
            <a:ext cx="8309907" cy="58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176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919D25-AC6E-47AD-9852-ECA73F67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2" y="583992"/>
            <a:ext cx="8154436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299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86692-2CE7-40E9-8633-7AA10FAD6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70" y="485883"/>
            <a:ext cx="8117705" cy="59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3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2E519-2352-4DBA-8C10-4CDF5CBAE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8" y="150813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 of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7033A-4395-4D0B-A977-BBCA8E52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404938"/>
            <a:ext cx="8267699" cy="484822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We have seen two loop transformations for locality enhancement</a:t>
            </a:r>
          </a:p>
          <a:p>
            <a:pPr lvl="1"/>
            <a:r>
              <a:rPr lang="en-US" dirty="0"/>
              <a:t>Permutation</a:t>
            </a:r>
          </a:p>
          <a:p>
            <a:pPr lvl="1"/>
            <a:r>
              <a:rPr lang="en-US" dirty="0"/>
              <a:t>Tiling</a:t>
            </a:r>
          </a:p>
          <a:p>
            <a:r>
              <a:rPr lang="en-US" dirty="0">
                <a:solidFill>
                  <a:srgbClr val="0070C0"/>
                </a:solidFill>
              </a:rPr>
              <a:t>Many other transformations</a:t>
            </a:r>
          </a:p>
          <a:p>
            <a:pPr lvl="1"/>
            <a:r>
              <a:rPr lang="en-US" dirty="0">
                <a:solidFill>
                  <a:srgbClr val="002060"/>
                </a:solidFill>
              </a:rPr>
              <a:t>Skewing, </a:t>
            </a:r>
            <a:r>
              <a:rPr lang="en-US" dirty="0" err="1">
                <a:solidFill>
                  <a:srgbClr val="002060"/>
                </a:solidFill>
              </a:rPr>
              <a:t>reveral</a:t>
            </a:r>
            <a:r>
              <a:rPr lang="en-US" dirty="0">
                <a:solidFill>
                  <a:srgbClr val="002060"/>
                </a:solidFill>
              </a:rPr>
              <a:t>, scaling…</a:t>
            </a:r>
          </a:p>
          <a:p>
            <a:r>
              <a:rPr lang="en-US" dirty="0">
                <a:solidFill>
                  <a:srgbClr val="0070C0"/>
                </a:solidFill>
              </a:rPr>
              <a:t>Code generation: given a loop nest and a transformation,</a:t>
            </a:r>
          </a:p>
          <a:p>
            <a:pPr lvl="1"/>
            <a:r>
              <a:rPr lang="en-US" dirty="0"/>
              <a:t>Determine if the transformation is legal (does not violate dependences).</a:t>
            </a:r>
          </a:p>
          <a:p>
            <a:pPr lvl="1"/>
            <a:r>
              <a:rPr lang="en-US" dirty="0"/>
              <a:t>If so, generate the transformed loop nest.</a:t>
            </a:r>
          </a:p>
          <a:p>
            <a:r>
              <a:rPr lang="en-US" dirty="0">
                <a:solidFill>
                  <a:srgbClr val="0070C0"/>
                </a:solidFill>
              </a:rPr>
              <a:t>More difficult problem: synthesis of transformation</a:t>
            </a:r>
          </a:p>
          <a:p>
            <a:pPr lvl="1"/>
            <a:r>
              <a:rPr lang="en-US" dirty="0"/>
              <a:t>Given a loop nest and a performance objective such as locality enhancement, synthesize a good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37741099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AEC0-2F3D-478D-B2B8-DC6DFAEAD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E801-4A25-490E-9048-4CF299CC0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16100"/>
            <a:ext cx="7886700" cy="3041650"/>
          </a:xfrm>
        </p:spPr>
        <p:txBody>
          <a:bodyPr/>
          <a:lstStyle/>
          <a:p>
            <a:r>
              <a:rPr lang="en-US" dirty="0"/>
              <a:t>Problem of determining whether a dependence exists between two iterations of a loop nest can be framed as an ILP problem</a:t>
            </a:r>
          </a:p>
          <a:p>
            <a:pPr lvl="1"/>
            <a:r>
              <a:rPr lang="en-US" dirty="0"/>
              <a:t>Assumptions: affine loop bounds and array subscripts</a:t>
            </a:r>
          </a:p>
          <a:p>
            <a:r>
              <a:rPr lang="en-US" dirty="0"/>
              <a:t>Solve decision problem using ILP calculator augmented with simpler tests like GCD to filter out easy cases</a:t>
            </a:r>
          </a:p>
        </p:txBody>
      </p:sp>
    </p:spTree>
    <p:extLst>
      <p:ext uri="{BB962C8B-B14F-4D97-AF65-F5344CB8AC3E}">
        <p14:creationId xmlns:p14="http://schemas.microsoft.com/office/powerpoint/2010/main" val="754985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2ED7-678B-4D73-883B-A9FC1D27C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1447802"/>
            <a:ext cx="817245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Dependence Relation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and 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Dependence Abstractions</a:t>
            </a:r>
          </a:p>
        </p:txBody>
      </p:sp>
    </p:spTree>
    <p:extLst>
      <p:ext uri="{BB962C8B-B14F-4D97-AF65-F5344CB8AC3E}">
        <p14:creationId xmlns:p14="http://schemas.microsoft.com/office/powerpoint/2010/main" val="1150520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3169"/>
            <a:ext cx="7886700" cy="45751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Dependence relation</a:t>
            </a:r>
          </a:p>
          <a:p>
            <a:pPr lvl="1"/>
            <a:r>
              <a:rPr lang="en-US" dirty="0"/>
              <a:t>Closed form expression that gives all dependences for a given loop nest, not just a yes/no answer for existence of dependence</a:t>
            </a:r>
          </a:p>
          <a:p>
            <a:pPr lvl="1"/>
            <a:r>
              <a:rPr lang="en-US" dirty="0"/>
              <a:t>Can be computed using ILP calculator</a:t>
            </a:r>
          </a:p>
          <a:p>
            <a:pPr lvl="1"/>
            <a:r>
              <a:rPr lang="en-US" dirty="0"/>
              <a:t>Too expensive to compute for most programs</a:t>
            </a:r>
          </a:p>
          <a:p>
            <a:r>
              <a:rPr lang="en-US" dirty="0">
                <a:solidFill>
                  <a:srgbClr val="0070C0"/>
                </a:solidFill>
              </a:rPr>
              <a:t>Dependence abstractions</a:t>
            </a:r>
          </a:p>
          <a:p>
            <a:pPr lvl="1"/>
            <a:r>
              <a:rPr lang="en-US" dirty="0"/>
              <a:t>Distance vectors</a:t>
            </a:r>
          </a:p>
          <a:p>
            <a:pPr lvl="1"/>
            <a:r>
              <a:rPr lang="en-US" dirty="0"/>
              <a:t>Direction vectors</a:t>
            </a:r>
          </a:p>
          <a:p>
            <a:pPr lvl="1"/>
            <a:r>
              <a:rPr lang="en-US" dirty="0"/>
              <a:t>Dependence matrix</a:t>
            </a:r>
          </a:p>
        </p:txBody>
      </p:sp>
    </p:spTree>
    <p:extLst>
      <p:ext uri="{BB962C8B-B14F-4D97-AF65-F5344CB8AC3E}">
        <p14:creationId xmlns:p14="http://schemas.microsoft.com/office/powerpoint/2010/main" val="12813497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Formal view of 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91" y="1143005"/>
            <a:ext cx="7639017" cy="54931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C68F15-E75C-49C1-8F79-139F824434AD}"/>
              </a:ext>
            </a:extLst>
          </p:cNvPr>
          <p:cNvSpPr txBox="1"/>
          <p:nvPr/>
        </p:nvSpPr>
        <p:spPr>
          <a:xfrm>
            <a:off x="1078397" y="2922103"/>
            <a:ext cx="54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4088568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13" y="630382"/>
            <a:ext cx="7778757" cy="57496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DAD926-B926-4817-99DA-F9DF16B14180}"/>
              </a:ext>
            </a:extLst>
          </p:cNvPr>
          <p:cNvSpPr txBox="1"/>
          <p:nvPr/>
        </p:nvSpPr>
        <p:spPr>
          <a:xfrm>
            <a:off x="1326875" y="1630016"/>
            <a:ext cx="54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A0FD31-535E-4267-91A4-4164B5F2526D}"/>
              </a:ext>
            </a:extLst>
          </p:cNvPr>
          <p:cNvSpPr txBox="1"/>
          <p:nvPr/>
        </p:nvSpPr>
        <p:spPr>
          <a:xfrm>
            <a:off x="1545536" y="1903342"/>
            <a:ext cx="54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8C5F4-B979-4E65-A50C-700F52FA1342}"/>
              </a:ext>
            </a:extLst>
          </p:cNvPr>
          <p:cNvSpPr/>
          <p:nvPr/>
        </p:nvSpPr>
        <p:spPr>
          <a:xfrm>
            <a:off x="1550506" y="2241896"/>
            <a:ext cx="268357" cy="21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44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3" y="1272714"/>
            <a:ext cx="7245703" cy="53774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4505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Dependence arrows are lexicographically positive </a:t>
            </a:r>
          </a:p>
        </p:txBody>
      </p:sp>
    </p:spTree>
    <p:extLst>
      <p:ext uri="{BB962C8B-B14F-4D97-AF65-F5344CB8AC3E}">
        <p14:creationId xmlns:p14="http://schemas.microsoft.com/office/powerpoint/2010/main" val="39757675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80" y="582351"/>
            <a:ext cx="7816908" cy="55205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EDEF08-409E-4A5D-9C89-BE8EC5C071C0}"/>
              </a:ext>
            </a:extLst>
          </p:cNvPr>
          <p:cNvSpPr txBox="1"/>
          <p:nvPr/>
        </p:nvSpPr>
        <p:spPr>
          <a:xfrm>
            <a:off x="1177788" y="1883464"/>
            <a:ext cx="54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62A0E-85C1-4BEF-BD3D-1C717029F021}"/>
              </a:ext>
            </a:extLst>
          </p:cNvPr>
          <p:cNvSpPr txBox="1"/>
          <p:nvPr/>
        </p:nvSpPr>
        <p:spPr>
          <a:xfrm>
            <a:off x="1351723" y="2161760"/>
            <a:ext cx="54665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9615BD-0A4D-42F5-88D8-5639A1FB0553}"/>
              </a:ext>
            </a:extLst>
          </p:cNvPr>
          <p:cNvSpPr/>
          <p:nvPr/>
        </p:nvSpPr>
        <p:spPr>
          <a:xfrm>
            <a:off x="1351723" y="2495346"/>
            <a:ext cx="268357" cy="218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45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Dependence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practice, working with the full dependence relation for a loop nest is expensive and difficult</a:t>
            </a:r>
          </a:p>
          <a:p>
            <a:r>
              <a:rPr lang="en-US" dirty="0"/>
              <a:t>Usually, we use an abstraction of dependence relation</a:t>
            </a:r>
          </a:p>
          <a:p>
            <a:pPr lvl="1"/>
            <a:r>
              <a:rPr lang="en-US" dirty="0"/>
              <a:t>Summary information about dependence</a:t>
            </a:r>
          </a:p>
          <a:p>
            <a:pPr lvl="1"/>
            <a:r>
              <a:rPr lang="en-US" dirty="0"/>
              <a:t>Summary is an over-approximation of actual dependence relation</a:t>
            </a:r>
          </a:p>
          <a:p>
            <a:r>
              <a:rPr lang="en-US" dirty="0"/>
              <a:t>Two abstractions are popular</a:t>
            </a:r>
          </a:p>
          <a:p>
            <a:pPr lvl="1"/>
            <a:r>
              <a:rPr lang="en-US" dirty="0"/>
              <a:t>Distance vectors</a:t>
            </a:r>
          </a:p>
          <a:p>
            <a:pPr lvl="1"/>
            <a:r>
              <a:rPr lang="en-US" dirty="0"/>
              <a:t>Direction vectors</a:t>
            </a:r>
          </a:p>
          <a:p>
            <a:pPr lvl="1"/>
            <a:r>
              <a:rPr lang="en-US" dirty="0"/>
              <a:t>Dependence matrix: collection of distance/direction vectors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222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3" y="527625"/>
            <a:ext cx="8269564" cy="59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14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09" y="602672"/>
            <a:ext cx="8200481" cy="58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8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76130E-C7AD-4444-BDCC-2D561946D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631467"/>
            <a:ext cx="7833114" cy="58693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6443DD-643E-4BE4-A8F3-C0F082D66E22}"/>
              </a:ext>
            </a:extLst>
          </p:cNvPr>
          <p:cNvSpPr txBox="1"/>
          <p:nvPr/>
        </p:nvSpPr>
        <p:spPr>
          <a:xfrm>
            <a:off x="2093119" y="3690938"/>
            <a:ext cx="5762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6ED61-07CF-4FB8-96E2-A1AEFEFF74B0}"/>
              </a:ext>
            </a:extLst>
          </p:cNvPr>
          <p:cNvSpPr txBox="1"/>
          <p:nvPr/>
        </p:nvSpPr>
        <p:spPr>
          <a:xfrm>
            <a:off x="2193131" y="3933825"/>
            <a:ext cx="57626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3351936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01" y="666061"/>
            <a:ext cx="8005070" cy="567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338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975" y="486688"/>
            <a:ext cx="8453147" cy="59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619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8" y="488349"/>
            <a:ext cx="8040043" cy="60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09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56" y="245547"/>
            <a:ext cx="8487642" cy="62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938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1447"/>
            <a:ext cx="8640857" cy="614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393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48" y="2323387"/>
            <a:ext cx="7920927" cy="38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7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" y="502423"/>
            <a:ext cx="8459898" cy="594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947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Dependence matrix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99" y="2079791"/>
            <a:ext cx="8152655" cy="3143373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 rot="2584372">
            <a:off x="1059873" y="3997036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 rot="13686351">
            <a:off x="955957" y="3997035"/>
            <a:ext cx="914400" cy="9144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7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95" y="946651"/>
            <a:ext cx="8353831" cy="49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040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5549" y="1156856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Unimodular transformations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and</a:t>
            </a:r>
            <a:br>
              <a:rPr lang="en-US" sz="4800" dirty="0">
                <a:solidFill>
                  <a:srgbClr val="FF0000"/>
                </a:solidFill>
              </a:rPr>
            </a:br>
            <a:r>
              <a:rPr lang="en-US" sz="4800" dirty="0">
                <a:solidFill>
                  <a:srgbClr val="FF0000"/>
                </a:solidFill>
              </a:rPr>
              <a:t>Transformation synthesis</a:t>
            </a:r>
          </a:p>
        </p:txBody>
      </p:sp>
    </p:spTree>
    <p:extLst>
      <p:ext uri="{BB962C8B-B14F-4D97-AF65-F5344CB8AC3E}">
        <p14:creationId xmlns:p14="http://schemas.microsoft.com/office/powerpoint/2010/main" val="313325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85C49-B746-410F-909C-042923C7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92866"/>
            <a:ext cx="7923222" cy="56722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B93C-2D3D-420E-A5C0-452B816A1974}"/>
              </a:ext>
            </a:extLst>
          </p:cNvPr>
          <p:cNvSpPr txBox="1"/>
          <p:nvPr/>
        </p:nvSpPr>
        <p:spPr>
          <a:xfrm>
            <a:off x="2088356" y="2114551"/>
            <a:ext cx="497682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7A015-F573-44BB-BA24-3B5B4321A659}"/>
              </a:ext>
            </a:extLst>
          </p:cNvPr>
          <p:cNvSpPr txBox="1"/>
          <p:nvPr/>
        </p:nvSpPr>
        <p:spPr>
          <a:xfrm>
            <a:off x="2122890" y="4273489"/>
            <a:ext cx="57626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6ECF4F-6ABE-4146-A1C6-C809A5701182}"/>
              </a:ext>
            </a:extLst>
          </p:cNvPr>
          <p:cNvSpPr txBox="1"/>
          <p:nvPr/>
        </p:nvSpPr>
        <p:spPr>
          <a:xfrm>
            <a:off x="2125266" y="2333626"/>
            <a:ext cx="511968" cy="314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FCD4F-D47C-4586-88B8-6C8A5108FF0B}"/>
              </a:ext>
            </a:extLst>
          </p:cNvPr>
          <p:cNvSpPr txBox="1"/>
          <p:nvPr/>
        </p:nvSpPr>
        <p:spPr>
          <a:xfrm>
            <a:off x="2009776" y="4044889"/>
            <a:ext cx="511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9C884-A3C7-42E3-9995-FA9DFDB6C59D}"/>
              </a:ext>
            </a:extLst>
          </p:cNvPr>
          <p:cNvSpPr txBox="1"/>
          <p:nvPr/>
        </p:nvSpPr>
        <p:spPr>
          <a:xfrm>
            <a:off x="733424" y="1180939"/>
            <a:ext cx="18954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Issue 1: (example)</a:t>
            </a:r>
          </a:p>
        </p:txBody>
      </p:sp>
    </p:spTree>
    <p:extLst>
      <p:ext uri="{BB962C8B-B14F-4D97-AF65-F5344CB8AC3E}">
        <p14:creationId xmlns:p14="http://schemas.microsoft.com/office/powerpoint/2010/main" val="17161471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Unimodular</a:t>
            </a:r>
            <a:r>
              <a:rPr lang="en-US" dirty="0">
                <a:solidFill>
                  <a:srgbClr val="0070C0"/>
                </a:solidFill>
              </a:rPr>
              <a:t> transformations</a:t>
            </a:r>
          </a:p>
          <a:p>
            <a:pPr lvl="1"/>
            <a:r>
              <a:rPr lang="en-US" dirty="0"/>
              <a:t>Permutation, skewing, reversal</a:t>
            </a:r>
          </a:p>
          <a:p>
            <a:pPr lvl="1"/>
            <a:r>
              <a:rPr lang="en-US" dirty="0"/>
              <a:t>These are linear transformations on iteration spaces and can be represented using integer matrices</a:t>
            </a:r>
          </a:p>
          <a:p>
            <a:pPr lvl="1"/>
            <a:r>
              <a:rPr lang="en-US" dirty="0"/>
              <a:t>Special property: unimodular matrix</a:t>
            </a:r>
          </a:p>
          <a:p>
            <a:pPr lvl="2"/>
            <a:r>
              <a:rPr lang="en-US" dirty="0"/>
              <a:t>Integer matrix with determinant of 1 or -1</a:t>
            </a:r>
          </a:p>
          <a:p>
            <a:pPr lvl="2"/>
            <a:r>
              <a:rPr lang="en-US" dirty="0"/>
              <a:t>Integer equivalent of orthogonal matrix in numerical linear algebra</a:t>
            </a:r>
          </a:p>
          <a:p>
            <a:pPr lvl="1"/>
            <a:r>
              <a:rPr lang="en-US" dirty="0"/>
              <a:t>Compositions of these transformations can be represented as unimodular matrices as well</a:t>
            </a:r>
          </a:p>
          <a:p>
            <a:r>
              <a:rPr lang="en-US" dirty="0">
                <a:solidFill>
                  <a:srgbClr val="0070C0"/>
                </a:solidFill>
              </a:rPr>
              <a:t>Synthesizing unimodular transformations for locality enhancement</a:t>
            </a:r>
          </a:p>
          <a:p>
            <a:pPr lvl="1"/>
            <a:r>
              <a:rPr lang="en-US" dirty="0"/>
              <a:t>Making a loop nest </a:t>
            </a:r>
            <a:r>
              <a:rPr lang="en-US" dirty="0">
                <a:solidFill>
                  <a:srgbClr val="0070C0"/>
                </a:solidFill>
              </a:rPr>
              <a:t>fully permutable </a:t>
            </a:r>
            <a:r>
              <a:rPr lang="en-US" dirty="0"/>
              <a:t>to enable tiling</a:t>
            </a:r>
          </a:p>
        </p:txBody>
      </p:sp>
    </p:spTree>
    <p:extLst>
      <p:ext uri="{BB962C8B-B14F-4D97-AF65-F5344CB8AC3E}">
        <p14:creationId xmlns:p14="http://schemas.microsoft.com/office/powerpoint/2010/main" val="38317435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282D2-FE55-4BF6-9B62-6CEC69CF9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6"/>
            <a:ext cx="877728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Permutation is linear transformation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96A46-C6F0-4AA8-BE63-E4078623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43" y="1745091"/>
            <a:ext cx="6554641" cy="46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75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Using dependence matrices to establish correctness of permutation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7" y="1845270"/>
            <a:ext cx="8389085" cy="391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993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78" y="1026591"/>
            <a:ext cx="7886603" cy="57302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0887" y="-5651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Loop permutation</a:t>
            </a:r>
          </a:p>
        </p:txBody>
      </p:sp>
    </p:spTree>
    <p:extLst>
      <p:ext uri="{BB962C8B-B14F-4D97-AF65-F5344CB8AC3E}">
        <p14:creationId xmlns:p14="http://schemas.microsoft.com/office/powerpoint/2010/main" val="22527978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72" y="500011"/>
            <a:ext cx="8317470" cy="59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708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2298"/>
            <a:ext cx="8134434" cy="594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651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529167"/>
            <a:ext cx="8364323" cy="595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9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5" y="475445"/>
            <a:ext cx="8441288" cy="600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313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557457"/>
            <a:ext cx="8350380" cy="596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87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" y="599716"/>
            <a:ext cx="8295924" cy="57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6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FDCFE2-0FE2-4032-B509-5D817C1D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54" y="598015"/>
            <a:ext cx="8204091" cy="577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555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3" y="477166"/>
            <a:ext cx="8369856" cy="605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388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18" y="494688"/>
            <a:ext cx="8276042" cy="59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922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1" y="482031"/>
            <a:ext cx="8378046" cy="594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47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3" y="476316"/>
            <a:ext cx="8507520" cy="609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064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508" y="633545"/>
            <a:ext cx="7950825" cy="576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653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64" y="1250423"/>
            <a:ext cx="7496492" cy="40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7216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388" y="1482872"/>
            <a:ext cx="8051223" cy="448627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Dependence relation</a:t>
            </a:r>
          </a:p>
          <a:p>
            <a:pPr lvl="1"/>
            <a:r>
              <a:rPr lang="en-US" dirty="0"/>
              <a:t>Binary relation between points in iteration space</a:t>
            </a:r>
          </a:p>
          <a:p>
            <a:pPr lvl="1"/>
            <a:r>
              <a:rPr lang="en-US" dirty="0"/>
              <a:t>Can be computed using ILP calculator</a:t>
            </a:r>
          </a:p>
          <a:p>
            <a:r>
              <a:rPr lang="en-US" dirty="0">
                <a:solidFill>
                  <a:srgbClr val="0070C0"/>
                </a:solidFill>
              </a:rPr>
              <a:t>Dependence abstractions</a:t>
            </a:r>
          </a:p>
          <a:p>
            <a:pPr lvl="1"/>
            <a:r>
              <a:rPr lang="en-US" dirty="0"/>
              <a:t>Summary of dependence relation</a:t>
            </a:r>
          </a:p>
          <a:p>
            <a:pPr lvl="2"/>
            <a:r>
              <a:rPr lang="en-US" dirty="0"/>
              <a:t>Not as accurate but easier to compute and use</a:t>
            </a:r>
          </a:p>
          <a:p>
            <a:pPr lvl="1"/>
            <a:r>
              <a:rPr lang="en-US" dirty="0"/>
              <a:t>Distance/direction vectors</a:t>
            </a:r>
          </a:p>
          <a:p>
            <a:pPr lvl="2"/>
            <a:r>
              <a:rPr lang="en-US" dirty="0"/>
              <a:t>Put them together in dependence matrix</a:t>
            </a:r>
          </a:p>
          <a:p>
            <a:r>
              <a:rPr lang="en-US" dirty="0" err="1">
                <a:solidFill>
                  <a:srgbClr val="0070C0"/>
                </a:solidFill>
              </a:rPr>
              <a:t>Unimodular</a:t>
            </a:r>
            <a:r>
              <a:rPr lang="en-US" dirty="0">
                <a:solidFill>
                  <a:srgbClr val="0070C0"/>
                </a:solidFill>
              </a:rPr>
              <a:t> transformations</a:t>
            </a:r>
          </a:p>
          <a:p>
            <a:pPr lvl="1"/>
            <a:r>
              <a:rPr lang="en-US" dirty="0"/>
              <a:t>Can be represented using </a:t>
            </a:r>
            <a:r>
              <a:rPr lang="en-US" dirty="0" err="1"/>
              <a:t>unimodular</a:t>
            </a:r>
            <a:r>
              <a:rPr lang="en-US" dirty="0"/>
              <a:t> matrix</a:t>
            </a:r>
          </a:p>
          <a:p>
            <a:pPr lvl="2"/>
            <a:r>
              <a:rPr lang="en-US" dirty="0"/>
              <a:t>permutation, skewing, reversal, compositions of these</a:t>
            </a:r>
          </a:p>
          <a:p>
            <a:pPr lvl="1"/>
            <a:r>
              <a:rPr lang="en-US" dirty="0"/>
              <a:t>Synthesize </a:t>
            </a:r>
            <a:r>
              <a:rPr lang="en-US" dirty="0" err="1"/>
              <a:t>unimodular</a:t>
            </a:r>
            <a:r>
              <a:rPr lang="en-US" dirty="0"/>
              <a:t> transformations using dependence matrix as driver</a:t>
            </a:r>
          </a:p>
          <a:p>
            <a:pPr lvl="2"/>
            <a:r>
              <a:rPr lang="en-US" dirty="0"/>
              <a:t>Making a loop nest fully permutable</a:t>
            </a:r>
          </a:p>
        </p:txBody>
      </p:sp>
    </p:spTree>
    <p:extLst>
      <p:ext uri="{BB962C8B-B14F-4D97-AF65-F5344CB8AC3E}">
        <p14:creationId xmlns:p14="http://schemas.microsoft.com/office/powerpoint/2010/main" val="7748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04C18-5F2A-4FA8-B74C-B70BF64E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0338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0B63-65F8-4494-AD65-DCE229B10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1989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Dependence and code generation problems used to be solved using heuristics (1965-1990)</a:t>
            </a:r>
          </a:p>
          <a:p>
            <a:pPr lvl="1"/>
            <a:r>
              <a:rPr lang="en-US" dirty="0"/>
              <a:t>GCD test, Banerjee test, etc.</a:t>
            </a:r>
          </a:p>
          <a:p>
            <a:pPr lvl="1"/>
            <a:r>
              <a:rPr lang="en-US" dirty="0"/>
              <a:t>Pattern matching to generate code</a:t>
            </a:r>
          </a:p>
          <a:p>
            <a:r>
              <a:rPr lang="en-US" dirty="0">
                <a:solidFill>
                  <a:srgbClr val="0070C0"/>
                </a:solidFill>
              </a:rPr>
              <a:t>Today we use powerful integer linear programming (ILP) techniques (1990-)</a:t>
            </a:r>
          </a:p>
          <a:p>
            <a:pPr lvl="1"/>
            <a:r>
              <a:rPr lang="en-US" dirty="0"/>
              <a:t>Complemented by heuristics to quickly handle simple problems</a:t>
            </a:r>
          </a:p>
          <a:p>
            <a:pPr lvl="1"/>
            <a:r>
              <a:rPr lang="en-US" dirty="0"/>
              <a:t>Use full-blown power of ILP calculator very sparingly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3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9CDC4-037E-49EB-9AAB-2B16F1BF8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70063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Integer Linear Programming</a:t>
            </a:r>
          </a:p>
        </p:txBody>
      </p:sp>
    </p:spTree>
    <p:extLst>
      <p:ext uri="{BB962C8B-B14F-4D97-AF65-F5344CB8AC3E}">
        <p14:creationId xmlns:p14="http://schemas.microsoft.com/office/powerpoint/2010/main" val="3470246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17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10251</TotalTime>
  <Words>906</Words>
  <Application>Microsoft Office PowerPoint</Application>
  <PresentationFormat>On-screen Show (4:3)</PresentationFormat>
  <Paragraphs>147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Calibri Light</vt:lpstr>
      <vt:lpstr>Office Theme</vt:lpstr>
      <vt:lpstr>Dependences and Loop Transformations</vt:lpstr>
      <vt:lpstr>PowerPoint Presentation</vt:lpstr>
      <vt:lpstr>PowerPoint Presentation</vt:lpstr>
      <vt:lpstr>Overview of lecture</vt:lpstr>
      <vt:lpstr>PowerPoint Presentation</vt:lpstr>
      <vt:lpstr>PowerPoint Presentation</vt:lpstr>
      <vt:lpstr>PowerPoint Presentation</vt:lpstr>
      <vt:lpstr>History</vt:lpstr>
      <vt:lpstr>Integer Linear Programming</vt:lpstr>
      <vt:lpstr>PowerPoint Presentation</vt:lpstr>
      <vt:lpstr>Linear inequalities</vt:lpstr>
      <vt:lpstr>PowerPoint Presentation</vt:lpstr>
      <vt:lpstr>PowerPoint Presentation</vt:lpstr>
      <vt:lpstr>Geometric intuition for ILP problems</vt:lpstr>
      <vt:lpstr>Fourier-Motzkin Elimination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Solving decision problem</vt:lpstr>
      <vt:lpstr>Treatment of equalities </vt:lpstr>
      <vt:lpstr>Using ILP for Dependence Analysis</vt:lpstr>
      <vt:lpstr>PowerPoint Presentation</vt:lpstr>
      <vt:lpstr>Dependence Example</vt:lpstr>
      <vt:lpstr>PowerPoint Presentation</vt:lpstr>
      <vt:lpstr>PowerPoint Presentation</vt:lpstr>
      <vt:lpstr>PowerPoint Presentation</vt:lpstr>
      <vt:lpstr>Connection to ILP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Dependence Relation  and  Dependence Abstractions</vt:lpstr>
      <vt:lpstr>Overview</vt:lpstr>
      <vt:lpstr>Formal view of dependence</vt:lpstr>
      <vt:lpstr>PowerPoint Presentation</vt:lpstr>
      <vt:lpstr>Dependence arrows are lexicographically positive </vt:lpstr>
      <vt:lpstr>PowerPoint Presentation</vt:lpstr>
      <vt:lpstr>Dependence abstractions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Dependence matrix</vt:lpstr>
      <vt:lpstr>PowerPoint Presentation</vt:lpstr>
      <vt:lpstr>Unimodular transformations and Transformation synthesis</vt:lpstr>
      <vt:lpstr>Overview</vt:lpstr>
      <vt:lpstr>Permutation is linear transformation</vt:lpstr>
      <vt:lpstr>Using dependence matrices to establish correctness of permutation</vt:lpstr>
      <vt:lpstr>Loop permutation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Dependences and Transformations</dc:title>
  <dc:creator>Keshav Pingali</dc:creator>
  <cp:lastModifiedBy>Pingali, Keshav K</cp:lastModifiedBy>
  <cp:revision>64</cp:revision>
  <dcterms:created xsi:type="dcterms:W3CDTF">2016-04-19T15:20:22Z</dcterms:created>
  <dcterms:modified xsi:type="dcterms:W3CDTF">2020-10-26T13:51:34Z</dcterms:modified>
</cp:coreProperties>
</file>