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5"/>
  </p:notesMasterIdLst>
  <p:handoutMasterIdLst>
    <p:handoutMasterId r:id="rId36"/>
  </p:handoutMasterIdLst>
  <p:sldIdLst>
    <p:sldId id="286" r:id="rId2"/>
    <p:sldId id="257" r:id="rId3"/>
    <p:sldId id="367" r:id="rId4"/>
    <p:sldId id="374" r:id="rId5"/>
    <p:sldId id="375" r:id="rId6"/>
    <p:sldId id="376" r:id="rId7"/>
    <p:sldId id="378" r:id="rId8"/>
    <p:sldId id="379" r:id="rId9"/>
    <p:sldId id="377" r:id="rId10"/>
    <p:sldId id="382" r:id="rId11"/>
    <p:sldId id="381" r:id="rId12"/>
    <p:sldId id="380" r:id="rId13"/>
    <p:sldId id="383" r:id="rId14"/>
    <p:sldId id="385" r:id="rId15"/>
    <p:sldId id="384" r:id="rId16"/>
    <p:sldId id="388" r:id="rId17"/>
    <p:sldId id="372" r:id="rId18"/>
    <p:sldId id="373" r:id="rId19"/>
    <p:sldId id="370" r:id="rId20"/>
    <p:sldId id="270" r:id="rId21"/>
    <p:sldId id="273" r:id="rId22"/>
    <p:sldId id="387" r:id="rId23"/>
    <p:sldId id="389" r:id="rId24"/>
    <p:sldId id="390" r:id="rId25"/>
    <p:sldId id="398" r:id="rId26"/>
    <p:sldId id="399" r:id="rId27"/>
    <p:sldId id="394" r:id="rId28"/>
    <p:sldId id="395" r:id="rId29"/>
    <p:sldId id="396" r:id="rId30"/>
    <p:sldId id="392" r:id="rId31"/>
    <p:sldId id="391" r:id="rId32"/>
    <p:sldId id="397" r:id="rId33"/>
    <p:sldId id="285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3300"/>
    <a:srgbClr val="6699FF"/>
    <a:srgbClr val="00CC66"/>
    <a:srgbClr val="5ABEBE"/>
    <a:srgbClr val="FF9393"/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9" autoAdjust="0"/>
    <p:restoredTop sz="92464" autoAdjust="0"/>
  </p:normalViewPr>
  <p:slideViewPr>
    <p:cSldViewPr snapToGrid="0">
      <p:cViewPr varScale="1">
        <p:scale>
          <a:sx n="59" d="100"/>
          <a:sy n="59" d="100"/>
        </p:scale>
        <p:origin x="1494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-16480"/>
    </p:cViewPr>
  </p:sorterViewPr>
  <p:notesViewPr>
    <p:cSldViewPr snapToGrid="0">
      <p:cViewPr>
        <p:scale>
          <a:sx n="150" d="100"/>
          <a:sy n="150" d="100"/>
        </p:scale>
        <p:origin x="334" y="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152EC98-23B9-4D12-9A0A-A5C7B74D7A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4763"/>
            <a:ext cx="192088" cy="280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216E271-7976-400C-A26A-C49F101DFEE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43750" y="-4763"/>
            <a:ext cx="192088" cy="280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4A0886A-6FF7-48F0-AFF2-9B19D9461B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7675"/>
            <a:ext cx="192088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11F0588-9C10-4894-B112-CA7300667D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904038" y="9332913"/>
            <a:ext cx="431800" cy="2841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ADF95C82-0DA3-4715-A619-80C7A71D2E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F6FC58-F584-45A9-ADA6-034D214CA6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>
            <a:lvl1pPr algn="l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721C225-132F-4AE2-9FE4-B878DF646E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>
            <a:lvl1pPr algn="r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4FA3D59-77F0-4491-BC35-85F83324D6F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CB10EF02-195E-4179-98D5-539AA3F8C0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2A8F767D-3E59-4CF1-A9A3-0828F35EC9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b" anchorCtr="0" compatLnSpc="1">
            <a:prstTxWarp prst="textNoShape">
              <a:avLst/>
            </a:prstTxWarp>
          </a:bodyPr>
          <a:lstStyle>
            <a:lvl1pPr algn="l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89A125ED-2F9F-4F02-84AE-FF1DA0FC6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b" anchorCtr="0" compatLnSpc="1">
            <a:prstTxWarp prst="textNoShape">
              <a:avLst/>
            </a:prstTxWarp>
          </a:bodyPr>
          <a:lstStyle>
            <a:lvl1pPr algn="r" defTabSz="963613">
              <a:defRPr sz="1200"/>
            </a:lvl1pPr>
          </a:lstStyle>
          <a:p>
            <a:pPr>
              <a:defRPr/>
            </a:pPr>
            <a:fld id="{26AAD9EC-C17A-4345-B4C1-CF50A7E88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D4BF027-8353-460A-A10E-76D11659D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147D363-3278-47EE-AB37-1660C7008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4EF7B92-B44A-4DDB-A2C2-9B96BC0311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6209F7E-0DA6-4847-B4C0-F02264F84E6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05E11E13-AFDE-43BC-B5B9-A57C547C1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DED4BC92-65BF-4CAA-941E-B33328BB7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BA18618-B49A-4FD6-877C-8040523A8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6D00069-9201-41FD-B080-B7CB5CE9EF26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AEBBFFE9-B0C4-43A8-84D3-19A03547D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42AA60C3-F790-4291-805B-ABC7B5945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1122A24B-2B27-45BC-B6A5-13B94F9F1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CF5889-35BC-453D-B1EB-16C3274FFED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B80CB3E4-5C4A-44EC-A768-F39F85D1EF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E3C5B095-F779-42DC-B639-0EDEB5428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FC29BBE1-CE1B-46D5-AF1F-F48EB42B76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321E48-3EE7-4AC3-B282-595CF5BEAD09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9993B868-B3FF-4964-A05D-38E28E6214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9A00147-CFC4-47F0-9B0A-5AE9EE64B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E549C72-6DB2-44A9-A2D1-61655F9D7E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74811BC-94D3-4B99-8A0B-0972E7E4A3A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02944ED-3125-4DE4-A5F7-360D056D2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1E2FBDB-8C21-41E7-AD9F-9745FDFF9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D83B537E-17BE-4A50-A1A8-62599ADFB6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591690-3258-4995-86AF-8625C67AB05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859781CD-5564-4D14-8DB3-303F2C7E76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756E455-06DC-4A40-9B02-24D675C64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F8F6DEFE-9614-445C-B63D-FF2DBAF70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A34A75-94C1-4EF5-8EEE-04A47B55809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CF039AB9-AB74-4493-9013-9F853FD4F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2D93BD25-9EE2-4A7A-AA16-971D69FDA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CFC488BB-C0C0-4E04-9C1F-4DFE22FB5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BEB634-D10A-40FB-80F4-58418B21DF3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CD4043CA-9699-4B51-943E-A7D7B89606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5445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sz="3600">
                <a:solidFill>
                  <a:srgbClr val="0033CC"/>
                </a:solidFill>
              </a:rPr>
              <a:t>CS412/413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32D208E-80BF-4A55-A8FC-09FD9AADCE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71600" y="2336800"/>
            <a:ext cx="6400800" cy="163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en-US" altLang="en-US" sz="3200"/>
              <a:t>Introduction to Compilers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en-US" sz="3200"/>
              <a:t>Radu Rugina</a:t>
            </a:r>
          </a:p>
          <a:p>
            <a:pPr algn="ctr">
              <a:spcBef>
                <a:spcPct val="20000"/>
              </a:spcBef>
              <a:defRPr/>
            </a:pPr>
            <a:endParaRPr lang="en-US" altLang="en-US" sz="3200"/>
          </a:p>
          <a:p>
            <a:pPr algn="ctr">
              <a:spcBef>
                <a:spcPct val="20000"/>
              </a:spcBef>
              <a:defRPr/>
            </a:pPr>
            <a:endParaRPr lang="en-US" altLang="en-US" sz="32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Lecture 5: Syntax Analysis</a:t>
            </a:r>
          </a:p>
          <a:p>
            <a:r>
              <a:rPr lang="en-US"/>
              <a:t>30 Jan 02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7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6A30006-3F59-4B6C-ACDA-8F9E78D95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307F4F1-FA30-4B3A-8DBA-40983DC76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296432A-CCEB-4777-BC22-614E088BD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0E6E-91BF-46E8-92BD-8F6B0F2CD4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50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0"/>
            <a:ext cx="203358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0"/>
            <a:ext cx="5948363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865CDF0-24BA-4DB5-9618-D3D32F213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E1E15C2-4064-42B1-ACD7-73FCD0C9A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19801B7-9EF3-4EC6-85F5-A808252AD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8B634-0839-4A80-BA35-3C6A812D3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147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CE8E59B-D7B3-4F9B-9E19-6C2057C4B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F3D0DBC-534D-4467-AD6A-9DBF9613E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1FDD2E4-9836-48B0-AC99-89A39F696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2DD7F-C048-4EBE-8153-BFF297B36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12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82675"/>
            <a:ext cx="39909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675"/>
            <a:ext cx="39909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288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5932582-907F-4807-A4D7-2B2E16E53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3693433-A0CB-40EA-AF6D-250F1DD17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4C58755-27C4-4F4D-81BE-157B2137F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6C087-A387-457B-83BC-4B151F72D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08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C74B892-2A8C-4A33-867A-71F09DE39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606FA73-4D56-410E-B0B9-4DAD1FFD8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EAC4B97-0999-4288-99DD-DF08ABA86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9F08-F317-49FE-98F2-55AEB1BF6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63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4B40A66C-1C03-439C-9AC4-8C8F5E7C5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A03E1AD-8DBC-479E-B600-4977CEEF89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3B595FC-B793-4A9E-A85E-35EB65D7B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32F-1244-4753-BD0C-4AF60A578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98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F60E682-0108-4682-96AF-FF86BAC24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8686B3-87DA-4630-8454-FE73ABA0B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038DBE-D2DB-4889-B8ED-C267FA97B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CF80-8FD7-4AD7-9696-6847E1EC4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45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D7B774-C9E8-45C1-A291-8A3A1EB48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9386A94-6EA0-4EAB-8892-7F9B1584E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F9AE300-A6EB-447B-9AA1-C345AF29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7C15-3EAA-4A3B-8A00-89B5AE3A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87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D0CCB-154E-4B1A-BC13-64865BC4B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4BF988-D42F-4AD4-84A4-70D7053C9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082675"/>
            <a:ext cx="813435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9" r:id="rId2"/>
    <p:sldLayoutId id="2147483772" r:id="rId3"/>
    <p:sldLayoutId id="2147483770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1EC707DB-796B-4F57-A202-9B334428E8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3CB2C8-5538-4290-90FC-D6052353010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E0C1AC-F4BF-4843-BC1A-927AD699B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2682875"/>
            <a:ext cx="8134350" cy="3844925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/>
              <a:t>Dataflow Analysis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BA1E862A-2372-45E7-8DDF-7FC0EF0362C7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97C607AE-F16C-4C25-92C5-0979E1DB84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>
            <a:extLst>
              <a:ext uri="{FF2B5EF4-FFF2-40B4-BE49-F238E27FC236}">
                <a16:creationId xmlns:a16="http://schemas.microsoft.com/office/drawing/2014/main" id="{8F8CDC67-5D97-494A-A2A0-BDCD8851CA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888" y="1144588"/>
            <a:ext cx="5084762" cy="4695825"/>
          </a:xfrm>
        </p:spPr>
        <p:txBody>
          <a:bodyPr/>
          <a:lstStyle/>
          <a:p>
            <a:r>
              <a:rPr lang="en-US" altLang="en-US" sz="2000"/>
              <a:t>To find definitions that reach a point p</a:t>
            </a:r>
          </a:p>
          <a:p>
            <a:pPr lvl="1"/>
            <a:r>
              <a:rPr lang="en-US" altLang="en-US" sz="1800"/>
              <a:t>Enumerate all paths from START to p</a:t>
            </a:r>
          </a:p>
          <a:p>
            <a:pPr lvl="1"/>
            <a:r>
              <a:rPr lang="en-US" altLang="en-US" sz="1800"/>
              <a:t>For each path, find the definition that reaches p</a:t>
            </a:r>
          </a:p>
          <a:p>
            <a:pPr lvl="1"/>
            <a:r>
              <a:rPr lang="en-US" altLang="en-US" sz="1800"/>
              <a:t>Compute the union of these definitions</a:t>
            </a:r>
          </a:p>
          <a:p>
            <a:pPr lvl="1"/>
            <a:r>
              <a:rPr lang="en-US" altLang="en-US" sz="1800"/>
              <a:t>This is called the “meet-over-paths”  (MOP)solution</a:t>
            </a:r>
          </a:p>
          <a:p>
            <a:r>
              <a:rPr lang="en-US" altLang="en-US" sz="2000" i="1"/>
              <a:t>Confluence operation</a:t>
            </a:r>
            <a:r>
              <a:rPr lang="en-US" altLang="en-US" sz="2000"/>
              <a:t>:</a:t>
            </a:r>
          </a:p>
          <a:p>
            <a:pPr lvl="1"/>
            <a:r>
              <a:rPr lang="en-US" altLang="en-US" sz="1800"/>
              <a:t>How do we combine information from different paths to a given point?</a:t>
            </a:r>
          </a:p>
          <a:p>
            <a:r>
              <a:rPr lang="en-US" altLang="en-US" sz="2000"/>
              <a:t>Problem:</a:t>
            </a:r>
          </a:p>
          <a:p>
            <a:pPr lvl="1"/>
            <a:r>
              <a:rPr lang="en-US" altLang="en-US" sz="1800"/>
              <a:t>If program has loops, set of paths to p will be unbounded</a:t>
            </a:r>
          </a:p>
          <a:p>
            <a:pPr lvl="1"/>
            <a:r>
              <a:rPr lang="en-US" altLang="en-US" sz="1800"/>
              <a:t>Better idea: dataflow equations</a:t>
            </a:r>
            <a:endParaRPr lang="en-US" altLang="en-US" sz="1400"/>
          </a:p>
        </p:txBody>
      </p:sp>
      <p:sp>
        <p:nvSpPr>
          <p:cNvPr id="24579" name="Title 1">
            <a:extLst>
              <a:ext uri="{FF2B5EF4-FFF2-40B4-BE49-F238E27FC236}">
                <a16:creationId xmlns:a16="http://schemas.microsoft.com/office/drawing/2014/main" id="{BE830965-242F-4767-B45A-6D7D9F417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01613"/>
            <a:ext cx="7772400" cy="1143001"/>
          </a:xfrm>
        </p:spPr>
        <p:txBody>
          <a:bodyPr/>
          <a:lstStyle/>
          <a:p>
            <a:r>
              <a:rPr lang="en-US" altLang="en-US"/>
              <a:t>One solution: meet-over-paths</a:t>
            </a:r>
          </a:p>
        </p:txBody>
      </p:sp>
      <p:sp>
        <p:nvSpPr>
          <p:cNvPr id="24580" name="TextBox 35">
            <a:extLst>
              <a:ext uri="{FF2B5EF4-FFF2-40B4-BE49-F238E27FC236}">
                <a16:creationId xmlns:a16="http://schemas.microsoft.com/office/drawing/2014/main" id="{34124D6D-F924-4332-A06D-A3F455A25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0813" y="4175125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  <p:grpSp>
        <p:nvGrpSpPr>
          <p:cNvPr id="24581" name="Group 2">
            <a:extLst>
              <a:ext uri="{FF2B5EF4-FFF2-40B4-BE49-F238E27FC236}">
                <a16:creationId xmlns:a16="http://schemas.microsoft.com/office/drawing/2014/main" id="{D615D3DD-F48B-4311-8A6C-C5F162693563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1304925"/>
            <a:ext cx="3173413" cy="4356100"/>
            <a:chOff x="5428801" y="1304513"/>
            <a:chExt cx="3174652" cy="4356429"/>
          </a:xfrm>
        </p:grpSpPr>
        <p:sp>
          <p:nvSpPr>
            <p:cNvPr id="24582" name="TextBox 3">
              <a:extLst>
                <a:ext uri="{FF2B5EF4-FFF2-40B4-BE49-F238E27FC236}">
                  <a16:creationId xmlns:a16="http://schemas.microsoft.com/office/drawing/2014/main" id="{0AA09A39-1726-45D8-BF59-2067019F01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7033" y="1304513"/>
              <a:ext cx="843564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START</a:t>
              </a:r>
            </a:p>
          </p:txBody>
        </p:sp>
        <p:sp>
          <p:nvSpPr>
            <p:cNvPr id="24583" name="TextBox 4">
              <a:extLst>
                <a:ext uri="{FF2B5EF4-FFF2-40B4-BE49-F238E27FC236}">
                  <a16:creationId xmlns:a16="http://schemas.microsoft.com/office/drawing/2014/main" id="{074C8156-17BF-4FE8-9750-775BD8DE1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622" y="2072275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4" name="TextBox 5">
              <a:extLst>
                <a:ext uri="{FF2B5EF4-FFF2-40B4-BE49-F238E27FC236}">
                  <a16:creationId xmlns:a16="http://schemas.microsoft.com/office/drawing/2014/main" id="{114F7045-82A0-4ADA-98CE-7EBC34AFD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6890" y="2948257"/>
              <a:ext cx="8814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if p(a)</a:t>
              </a:r>
            </a:p>
          </p:txBody>
        </p:sp>
        <p:sp>
          <p:nvSpPr>
            <p:cNvPr id="24585" name="Oval 6">
              <a:extLst>
                <a:ext uri="{FF2B5EF4-FFF2-40B4-BE49-F238E27FC236}">
                  <a16:creationId xmlns:a16="http://schemas.microsoft.com/office/drawing/2014/main" id="{E083937E-B5AA-490B-A291-09BCB56C3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4621" y="2875917"/>
              <a:ext cx="888385" cy="51401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4586" name="TextBox 8">
              <a:extLst>
                <a:ext uri="{FF2B5EF4-FFF2-40B4-BE49-F238E27FC236}">
                  <a16:creationId xmlns:a16="http://schemas.microsoft.com/office/drawing/2014/main" id="{6F0B276B-0C0D-4CFE-A056-46121532E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3246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7" name="TextBox 10">
              <a:extLst>
                <a:ext uri="{FF2B5EF4-FFF2-40B4-BE49-F238E27FC236}">
                  <a16:creationId xmlns:a16="http://schemas.microsoft.com/office/drawing/2014/main" id="{FCD865CD-C63F-454A-BDA7-83E7C898E6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6472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8" name="TextBox 12">
              <a:extLst>
                <a:ext uri="{FF2B5EF4-FFF2-40B4-BE49-F238E27FC236}">
                  <a16:creationId xmlns:a16="http://schemas.microsoft.com/office/drawing/2014/main" id="{F8141638-3188-4FF3-8F84-A5364D4F9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2211" y="4878558"/>
              <a:ext cx="779381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…a...</a:t>
              </a:r>
            </a:p>
          </p:txBody>
        </p:sp>
        <p:cxnSp>
          <p:nvCxnSpPr>
            <p:cNvPr id="24589" name="Straight Arrow Connector 14">
              <a:extLst>
                <a:ext uri="{FF2B5EF4-FFF2-40B4-BE49-F238E27FC236}">
                  <a16:creationId xmlns:a16="http://schemas.microsoft.com/office/drawing/2014/main" id="{63FB2D9A-ACDD-40D1-B3B4-AE50DB189DEE}"/>
                </a:ext>
              </a:extLst>
            </p:cNvPr>
            <p:cNvCxnSpPr>
              <a:cxnSpLocks noChangeShapeType="1"/>
              <a:stCxn id="24582" idx="2"/>
              <a:endCxn id="24583" idx="0"/>
            </p:cNvCxnSpPr>
            <p:nvPr/>
          </p:nvCxnSpPr>
          <p:spPr bwMode="auto">
            <a:xfrm>
              <a:off x="6838815" y="1673845"/>
              <a:ext cx="0" cy="39843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0" name="Straight Arrow Connector 17">
              <a:extLst>
                <a:ext uri="{FF2B5EF4-FFF2-40B4-BE49-F238E27FC236}">
                  <a16:creationId xmlns:a16="http://schemas.microsoft.com/office/drawing/2014/main" id="{9300CF62-243A-4441-82A7-2594551AF5B7}"/>
                </a:ext>
              </a:extLst>
            </p:cNvPr>
            <p:cNvCxnSpPr>
              <a:cxnSpLocks/>
              <a:stCxn id="24583" idx="2"/>
              <a:endCxn id="24585" idx="0"/>
            </p:cNvCxnSpPr>
            <p:nvPr/>
          </p:nvCxnSpPr>
          <p:spPr bwMode="auto">
            <a:xfrm flipH="1">
              <a:off x="6838814" y="2441607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1" name="Straight Arrow Connector 21">
              <a:extLst>
                <a:ext uri="{FF2B5EF4-FFF2-40B4-BE49-F238E27FC236}">
                  <a16:creationId xmlns:a16="http://schemas.microsoft.com/office/drawing/2014/main" id="{99033929-639A-4AC5-94C0-CEB12B859C4D}"/>
                </a:ext>
              </a:extLst>
            </p:cNvPr>
            <p:cNvCxnSpPr>
              <a:cxnSpLocks noChangeShapeType="1"/>
              <a:stCxn id="24585" idx="3"/>
              <a:endCxn id="24586" idx="0"/>
            </p:cNvCxnSpPr>
            <p:nvPr/>
          </p:nvCxnSpPr>
          <p:spPr bwMode="auto">
            <a:xfrm flipH="1">
              <a:off x="6207439" y="3314654"/>
              <a:ext cx="317283" cy="51874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2" name="Straight Arrow Connector 23">
              <a:extLst>
                <a:ext uri="{FF2B5EF4-FFF2-40B4-BE49-F238E27FC236}">
                  <a16:creationId xmlns:a16="http://schemas.microsoft.com/office/drawing/2014/main" id="{98CEA660-3ED7-4843-A582-15723EE8094F}"/>
                </a:ext>
              </a:extLst>
            </p:cNvPr>
            <p:cNvCxnSpPr>
              <a:cxnSpLocks noChangeShapeType="1"/>
              <a:endCxn id="24587" idx="0"/>
            </p:cNvCxnSpPr>
            <p:nvPr/>
          </p:nvCxnSpPr>
          <p:spPr bwMode="auto">
            <a:xfrm>
              <a:off x="7151592" y="3316122"/>
              <a:ext cx="339073" cy="5172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3" name="Straight Arrow Connector 25">
              <a:extLst>
                <a:ext uri="{FF2B5EF4-FFF2-40B4-BE49-F238E27FC236}">
                  <a16:creationId xmlns:a16="http://schemas.microsoft.com/office/drawing/2014/main" id="{A3CF9EB2-8F7A-4A83-A8A8-50C22A12C3E7}"/>
                </a:ext>
              </a:extLst>
            </p:cNvPr>
            <p:cNvCxnSpPr>
              <a:cxnSpLocks noChangeShapeType="1"/>
              <a:stCxn id="24586" idx="2"/>
              <a:endCxn id="24588" idx="0"/>
            </p:cNvCxnSpPr>
            <p:nvPr/>
          </p:nvCxnSpPr>
          <p:spPr bwMode="auto">
            <a:xfrm>
              <a:off x="6207439" y="4202732"/>
              <a:ext cx="5544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4" name="Straight Arrow Connector 27">
              <a:extLst>
                <a:ext uri="{FF2B5EF4-FFF2-40B4-BE49-F238E27FC236}">
                  <a16:creationId xmlns:a16="http://schemas.microsoft.com/office/drawing/2014/main" id="{B7FAB175-C6EB-45CA-AD50-5F47469ABEA4}"/>
                </a:ext>
              </a:extLst>
            </p:cNvPr>
            <p:cNvCxnSpPr>
              <a:cxnSpLocks noChangeShapeType="1"/>
              <a:stCxn id="24587" idx="2"/>
              <a:endCxn id="24588" idx="0"/>
            </p:cNvCxnSpPr>
            <p:nvPr/>
          </p:nvCxnSpPr>
          <p:spPr bwMode="auto">
            <a:xfrm flipH="1">
              <a:off x="6761902" y="4202732"/>
              <a:ext cx="7287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5" name="TextBox 28">
              <a:extLst>
                <a:ext uri="{FF2B5EF4-FFF2-40B4-BE49-F238E27FC236}">
                  <a16:creationId xmlns:a16="http://schemas.microsoft.com/office/drawing/2014/main" id="{9D31615B-41B4-4E52-A6E4-DCA5238CE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4950" y="1706334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d1</a:t>
              </a:r>
            </a:p>
          </p:txBody>
        </p:sp>
        <p:sp>
          <p:nvSpPr>
            <p:cNvPr id="24596" name="TextBox 30">
              <a:extLst>
                <a:ext uri="{FF2B5EF4-FFF2-40B4-BE49-F238E27FC236}">
                  <a16:creationId xmlns:a16="http://schemas.microsoft.com/office/drawing/2014/main" id="{7DB8A7AE-AE91-4141-BE9D-A96F3C3AD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986" y="346406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d2</a:t>
              </a:r>
            </a:p>
          </p:txBody>
        </p:sp>
        <p:sp>
          <p:nvSpPr>
            <p:cNvPr id="24597" name="TextBox 32">
              <a:extLst>
                <a:ext uri="{FF2B5EF4-FFF2-40B4-BE49-F238E27FC236}">
                  <a16:creationId xmlns:a16="http://schemas.microsoft.com/office/drawing/2014/main" id="{14041E68-552A-4754-A6C8-ADD77604E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2108" y="349220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d3</a:t>
              </a:r>
            </a:p>
          </p:txBody>
        </p:sp>
        <p:sp>
          <p:nvSpPr>
            <p:cNvPr id="24598" name="TextBox 33">
              <a:extLst>
                <a:ext uri="{FF2B5EF4-FFF2-40B4-BE49-F238E27FC236}">
                  <a16:creationId xmlns:a16="http://schemas.microsoft.com/office/drawing/2014/main" id="{65FAFCDA-401F-447C-9179-2A2354B72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9501" y="5287259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{d2,d3}</a:t>
              </a:r>
            </a:p>
          </p:txBody>
        </p:sp>
        <p:sp>
          <p:nvSpPr>
            <p:cNvPr id="24599" name="TextBox 36">
              <a:extLst>
                <a:ext uri="{FF2B5EF4-FFF2-40B4-BE49-F238E27FC236}">
                  <a16:creationId xmlns:a16="http://schemas.microsoft.com/office/drawing/2014/main" id="{38D7945C-338B-4C9D-ACE3-25D4ECAF2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8801" y="4205390"/>
              <a:ext cx="66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{d2}</a:t>
              </a:r>
            </a:p>
          </p:txBody>
        </p:sp>
        <p:sp>
          <p:nvSpPr>
            <p:cNvPr id="24600" name="TextBox 38">
              <a:extLst>
                <a:ext uri="{FF2B5EF4-FFF2-40B4-BE49-F238E27FC236}">
                  <a16:creationId xmlns:a16="http://schemas.microsoft.com/office/drawing/2014/main" id="{62ECDCA5-8E81-44DE-8E3B-B90D69A423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0597" y="2335566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{d1}</a:t>
              </a:r>
            </a:p>
          </p:txBody>
        </p:sp>
        <p:sp>
          <p:nvSpPr>
            <p:cNvPr id="24601" name="TextBox 41">
              <a:extLst>
                <a:ext uri="{FF2B5EF4-FFF2-40B4-BE49-F238E27FC236}">
                  <a16:creationId xmlns:a16="http://schemas.microsoft.com/office/drawing/2014/main" id="{F153A7C4-8FF2-4511-8CA8-AB2B4CA71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1128" y="1516253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{START}</a:t>
              </a:r>
            </a:p>
          </p:txBody>
        </p:sp>
        <p:cxnSp>
          <p:nvCxnSpPr>
            <p:cNvPr id="24602" name="Straight Arrow Connector 24">
              <a:extLst>
                <a:ext uri="{FF2B5EF4-FFF2-40B4-BE49-F238E27FC236}">
                  <a16:creationId xmlns:a16="http://schemas.microsoft.com/office/drawing/2014/main" id="{3452A2CC-46FD-426C-9908-D4FA130F2CF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1901" y="5226632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A6F0B32-A351-41FA-A9A3-4779D52D4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63" y="1190625"/>
            <a:ext cx="5118100" cy="47672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000" dirty="0"/>
              <a:t>Dataflow equations</a:t>
            </a:r>
          </a:p>
          <a:p>
            <a:pPr lvl="1">
              <a:defRPr/>
            </a:pPr>
            <a:r>
              <a:rPr lang="en-US" sz="1800" dirty="0"/>
              <a:t>System of fixpoint equations in which unknowns are solutions to the dataflow problem at different points in program</a:t>
            </a:r>
          </a:p>
          <a:p>
            <a:pPr lvl="1">
              <a:defRPr/>
            </a:pPr>
            <a:r>
              <a:rPr lang="en-US" sz="1800" dirty="0"/>
              <a:t>Solve the system of equations as described in previous lecture</a:t>
            </a:r>
          </a:p>
          <a:p>
            <a:pPr lvl="1">
              <a:defRPr/>
            </a:pPr>
            <a:r>
              <a:rPr lang="en-US" sz="1800" dirty="0"/>
              <a:t>For many problems, this gives the MOP solution and for other problems, it gives a “safe” approximation to MOP solution </a:t>
            </a:r>
          </a:p>
          <a:p>
            <a:pPr>
              <a:defRPr/>
            </a:pPr>
            <a:r>
              <a:rPr lang="en-US" sz="2000" dirty="0"/>
              <a:t>Safe approximation to MOP solution</a:t>
            </a:r>
          </a:p>
          <a:p>
            <a:pPr lvl="1">
              <a:defRPr/>
            </a:pPr>
            <a:r>
              <a:rPr lang="en-US" sz="1800" dirty="0"/>
              <a:t>Not as precise as MOP solution but will not lead to incorrect optimization</a:t>
            </a:r>
          </a:p>
          <a:p>
            <a:pPr lvl="1">
              <a:defRPr/>
            </a:pPr>
            <a:r>
              <a:rPr lang="en-US" sz="1800" dirty="0"/>
              <a:t>Example: an analysis that says no variable is a constant anywhere in the program is a safe approximation to MOP </a:t>
            </a:r>
          </a:p>
          <a:p>
            <a:pPr>
              <a:defRPr/>
            </a:pPr>
            <a:r>
              <a:rPr lang="en-US" sz="2200" dirty="0"/>
              <a:t>Granularity of dataflow equations</a:t>
            </a:r>
          </a:p>
          <a:p>
            <a:pPr lvl="1">
              <a:defRPr/>
            </a:pPr>
            <a:r>
              <a:rPr lang="en-US" sz="1800" dirty="0"/>
              <a:t>Statement-level: unknowns are associated with input or output points of each statement</a:t>
            </a:r>
          </a:p>
          <a:p>
            <a:pPr lvl="1">
              <a:defRPr/>
            </a:pPr>
            <a:r>
              <a:rPr lang="en-US" sz="1800" dirty="0"/>
              <a:t>Basic-block level: more common</a:t>
            </a:r>
          </a:p>
        </p:txBody>
      </p:sp>
      <p:sp>
        <p:nvSpPr>
          <p:cNvPr id="26627" name="Title 1">
            <a:extLst>
              <a:ext uri="{FF2B5EF4-FFF2-40B4-BE49-F238E27FC236}">
                <a16:creationId xmlns:a16="http://schemas.microsoft.com/office/drawing/2014/main" id="{D79B04DB-65DE-4B1E-AB30-FCDE29F3D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01613"/>
            <a:ext cx="7772400" cy="1143001"/>
          </a:xfrm>
        </p:spPr>
        <p:txBody>
          <a:bodyPr/>
          <a:lstStyle/>
          <a:p>
            <a:r>
              <a:rPr lang="en-US" altLang="en-US"/>
              <a:t>Dataflow Equations</a:t>
            </a:r>
          </a:p>
        </p:txBody>
      </p:sp>
      <p:sp>
        <p:nvSpPr>
          <p:cNvPr id="26628" name="TextBox 35">
            <a:extLst>
              <a:ext uri="{FF2B5EF4-FFF2-40B4-BE49-F238E27FC236}">
                <a16:creationId xmlns:a16="http://schemas.microsoft.com/office/drawing/2014/main" id="{5F549E87-FBDF-4F70-B37F-072A42D33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100" y="4146550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  <p:sp>
        <p:nvSpPr>
          <p:cNvPr id="26629" name="TextBox 3">
            <a:extLst>
              <a:ext uri="{FF2B5EF4-FFF2-40B4-BE49-F238E27FC236}">
                <a16:creationId xmlns:a16="http://schemas.microsoft.com/office/drawing/2014/main" id="{18CC6095-C973-48D2-92F6-63DECAAE6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26630" name="TextBox 4">
            <a:extLst>
              <a:ext uri="{FF2B5EF4-FFF2-40B4-BE49-F238E27FC236}">
                <a16:creationId xmlns:a16="http://schemas.microsoft.com/office/drawing/2014/main" id="{7D2BB4F2-8C86-43A6-8D3E-7E90D6C36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1" name="TextBox 5">
            <a:extLst>
              <a:ext uri="{FF2B5EF4-FFF2-40B4-BE49-F238E27FC236}">
                <a16:creationId xmlns:a16="http://schemas.microsoft.com/office/drawing/2014/main" id="{7206F0D0-4FA8-4C32-909A-B78EBEDD1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2947988"/>
            <a:ext cx="881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26632" name="Oval 6">
            <a:extLst>
              <a:ext uri="{FF2B5EF4-FFF2-40B4-BE49-F238E27FC236}">
                <a16:creationId xmlns:a16="http://schemas.microsoft.com/office/drawing/2014/main" id="{B1A2E57A-59D7-47A9-8C3F-A20E5473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50" y="2876550"/>
            <a:ext cx="889000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6633" name="TextBox 8">
            <a:extLst>
              <a:ext uri="{FF2B5EF4-FFF2-40B4-BE49-F238E27FC236}">
                <a16:creationId xmlns:a16="http://schemas.microsoft.com/office/drawing/2014/main" id="{C7973301-A406-4DE3-B4EA-E5C0645F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4" name="TextBox 10">
            <a:extLst>
              <a:ext uri="{FF2B5EF4-FFF2-40B4-BE49-F238E27FC236}">
                <a16:creationId xmlns:a16="http://schemas.microsoft.com/office/drawing/2014/main" id="{AC57AD0B-4FD5-4CD1-8ECC-6FD38CB62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5" name="TextBox 12">
            <a:extLst>
              <a:ext uri="{FF2B5EF4-FFF2-40B4-BE49-F238E27FC236}">
                <a16:creationId xmlns:a16="http://schemas.microsoft.com/office/drawing/2014/main" id="{A92CE759-715C-4AB5-BAA3-9332680AD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26636" name="Straight Arrow Connector 14">
            <a:extLst>
              <a:ext uri="{FF2B5EF4-FFF2-40B4-BE49-F238E27FC236}">
                <a16:creationId xmlns:a16="http://schemas.microsoft.com/office/drawing/2014/main" id="{1DD596C4-1D06-4847-9DE0-FA1326F149A8}"/>
              </a:ext>
            </a:extLst>
          </p:cNvPr>
          <p:cNvCxnSpPr>
            <a:cxnSpLocks noChangeShapeType="1"/>
            <a:stCxn id="26629" idx="2"/>
            <a:endCxn id="26630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7" name="Straight Arrow Connector 17">
            <a:extLst>
              <a:ext uri="{FF2B5EF4-FFF2-40B4-BE49-F238E27FC236}">
                <a16:creationId xmlns:a16="http://schemas.microsoft.com/office/drawing/2014/main" id="{518F428E-EF73-4FD8-BD7E-755984D8D281}"/>
              </a:ext>
            </a:extLst>
          </p:cNvPr>
          <p:cNvCxnSpPr>
            <a:cxnSpLocks/>
            <a:stCxn id="26630" idx="2"/>
            <a:endCxn id="26632" idx="0"/>
          </p:cNvCxnSpPr>
          <p:nvPr/>
        </p:nvCxnSpPr>
        <p:spPr bwMode="auto">
          <a:xfrm flipH="1">
            <a:off x="6838950" y="2441575"/>
            <a:ext cx="0" cy="4349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8" name="Straight Arrow Connector 21">
            <a:extLst>
              <a:ext uri="{FF2B5EF4-FFF2-40B4-BE49-F238E27FC236}">
                <a16:creationId xmlns:a16="http://schemas.microsoft.com/office/drawing/2014/main" id="{EB53CC59-D473-4774-B32E-5459E9FE9382}"/>
              </a:ext>
            </a:extLst>
          </p:cNvPr>
          <p:cNvCxnSpPr>
            <a:cxnSpLocks noChangeShapeType="1"/>
            <a:stCxn id="26632" idx="3"/>
            <a:endCxn id="26633" idx="0"/>
          </p:cNvCxnSpPr>
          <p:nvPr/>
        </p:nvCxnSpPr>
        <p:spPr bwMode="auto">
          <a:xfrm flipH="1">
            <a:off x="6207125" y="3314700"/>
            <a:ext cx="317500" cy="51911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9" name="Straight Arrow Connector 23">
            <a:extLst>
              <a:ext uri="{FF2B5EF4-FFF2-40B4-BE49-F238E27FC236}">
                <a16:creationId xmlns:a16="http://schemas.microsoft.com/office/drawing/2014/main" id="{5D1C74BA-946E-4EDD-B0E3-BBE29821B7B9}"/>
              </a:ext>
            </a:extLst>
          </p:cNvPr>
          <p:cNvCxnSpPr>
            <a:cxnSpLocks noChangeShapeType="1"/>
            <a:endCxn id="26634" idx="0"/>
          </p:cNvCxnSpPr>
          <p:nvPr/>
        </p:nvCxnSpPr>
        <p:spPr bwMode="auto">
          <a:xfrm>
            <a:off x="7151688" y="3316288"/>
            <a:ext cx="339725" cy="5175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Straight Arrow Connector 25">
            <a:extLst>
              <a:ext uri="{FF2B5EF4-FFF2-40B4-BE49-F238E27FC236}">
                <a16:creationId xmlns:a16="http://schemas.microsoft.com/office/drawing/2014/main" id="{8FC0059B-2F1E-4F5D-A881-4EDC71852706}"/>
              </a:ext>
            </a:extLst>
          </p:cNvPr>
          <p:cNvCxnSpPr>
            <a:cxnSpLocks noChangeShapeType="1"/>
            <a:stCxn id="26633" idx="2"/>
            <a:endCxn id="26635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1" name="Straight Arrow Connector 27">
            <a:extLst>
              <a:ext uri="{FF2B5EF4-FFF2-40B4-BE49-F238E27FC236}">
                <a16:creationId xmlns:a16="http://schemas.microsoft.com/office/drawing/2014/main" id="{B90FD710-D7A8-47EA-8A47-2A36B652363F}"/>
              </a:ext>
            </a:extLst>
          </p:cNvPr>
          <p:cNvCxnSpPr>
            <a:cxnSpLocks noChangeShapeType="1"/>
            <a:stCxn id="26634" idx="2"/>
            <a:endCxn id="26635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2" name="TextBox 28">
            <a:extLst>
              <a:ext uri="{FF2B5EF4-FFF2-40B4-BE49-F238E27FC236}">
                <a16:creationId xmlns:a16="http://schemas.microsoft.com/office/drawing/2014/main" id="{18A3329E-1330-4AAD-A899-AD80BC86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26643" name="TextBox 30">
            <a:extLst>
              <a:ext uri="{FF2B5EF4-FFF2-40B4-BE49-F238E27FC236}">
                <a16:creationId xmlns:a16="http://schemas.microsoft.com/office/drawing/2014/main" id="{F9351578-01DA-473B-8F1A-93E5C170B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26644" name="TextBox 32">
            <a:extLst>
              <a:ext uri="{FF2B5EF4-FFF2-40B4-BE49-F238E27FC236}">
                <a16:creationId xmlns:a16="http://schemas.microsoft.com/office/drawing/2014/main" id="{683C2BCF-0060-4FF5-A35D-EC8D999C4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26645" name="TextBox 33">
            <a:extLst>
              <a:ext uri="{FF2B5EF4-FFF2-40B4-BE49-F238E27FC236}">
                <a16:creationId xmlns:a16="http://schemas.microsoft.com/office/drawing/2014/main" id="{716C811D-F344-452C-9C31-6176A7DA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238" y="5248275"/>
            <a:ext cx="1281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{d2,d3}</a:t>
            </a:r>
          </a:p>
        </p:txBody>
      </p:sp>
      <p:sp>
        <p:nvSpPr>
          <p:cNvPr id="26646" name="TextBox 36">
            <a:extLst>
              <a:ext uri="{FF2B5EF4-FFF2-40B4-BE49-F238E27FC236}">
                <a16:creationId xmlns:a16="http://schemas.microsoft.com/office/drawing/2014/main" id="{8E729162-02DB-41BF-8420-F8560A614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363" y="4202113"/>
            <a:ext cx="66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{d2}</a:t>
            </a:r>
          </a:p>
        </p:txBody>
      </p:sp>
      <p:sp>
        <p:nvSpPr>
          <p:cNvPr id="26647" name="TextBox 38">
            <a:extLst>
              <a:ext uri="{FF2B5EF4-FFF2-40B4-BE49-F238E27FC236}">
                <a16:creationId xmlns:a16="http://schemas.microsoft.com/office/drawing/2014/main" id="{EFCDC01E-CED7-45B6-8099-F4E76034B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2335213"/>
            <a:ext cx="1281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{d1}</a:t>
            </a:r>
          </a:p>
        </p:txBody>
      </p:sp>
      <p:sp>
        <p:nvSpPr>
          <p:cNvPr id="26648" name="TextBox 41">
            <a:extLst>
              <a:ext uri="{FF2B5EF4-FFF2-40B4-BE49-F238E27FC236}">
                <a16:creationId xmlns:a16="http://schemas.microsoft.com/office/drawing/2014/main" id="{1D4F37C4-88BB-4159-99B0-9065D3C35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450" y="1482725"/>
            <a:ext cx="1281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{START}</a:t>
            </a:r>
          </a:p>
        </p:txBody>
      </p:sp>
      <p:cxnSp>
        <p:nvCxnSpPr>
          <p:cNvPr id="26649" name="Straight Arrow Connector 42">
            <a:extLst>
              <a:ext uri="{FF2B5EF4-FFF2-40B4-BE49-F238E27FC236}">
                <a16:creationId xmlns:a16="http://schemas.microsoft.com/office/drawing/2014/main" id="{DF6B7D70-5796-4A13-8570-7EC32FEED0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27838" y="524827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D2445F3-43F8-424D-9F49-37EFA9A14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definitions: domain</a:t>
            </a:r>
          </a:p>
        </p:txBody>
      </p:sp>
      <p:sp>
        <p:nvSpPr>
          <p:cNvPr id="28675" name="TextBox 35">
            <a:extLst>
              <a:ext uri="{FF2B5EF4-FFF2-40B4-BE49-F238E27FC236}">
                <a16:creationId xmlns:a16="http://schemas.microsoft.com/office/drawing/2014/main" id="{8A74646F-96F0-42BB-9C45-A5ED78E7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4144963"/>
            <a:ext cx="128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x4</a:t>
            </a:r>
          </a:p>
        </p:txBody>
      </p:sp>
      <p:sp>
        <p:nvSpPr>
          <p:cNvPr id="28676" name="TextBox 3">
            <a:extLst>
              <a:ext uri="{FF2B5EF4-FFF2-40B4-BE49-F238E27FC236}">
                <a16:creationId xmlns:a16="http://schemas.microsoft.com/office/drawing/2014/main" id="{952DBF0B-3787-44C0-BDA2-023A46235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28677" name="TextBox 4">
            <a:extLst>
              <a:ext uri="{FF2B5EF4-FFF2-40B4-BE49-F238E27FC236}">
                <a16:creationId xmlns:a16="http://schemas.microsoft.com/office/drawing/2014/main" id="{5F329DEF-EBEA-456D-B641-D687A771B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78" name="TextBox 5">
            <a:extLst>
              <a:ext uri="{FF2B5EF4-FFF2-40B4-BE49-F238E27FC236}">
                <a16:creationId xmlns:a16="http://schemas.microsoft.com/office/drawing/2014/main" id="{CDC93DC1-89B7-4203-99FE-FB087D92A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862263"/>
            <a:ext cx="88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28679" name="Oval 6">
            <a:extLst>
              <a:ext uri="{FF2B5EF4-FFF2-40B4-BE49-F238E27FC236}">
                <a16:creationId xmlns:a16="http://schemas.microsoft.com/office/drawing/2014/main" id="{018AEFC8-B0CD-4BF3-AA53-AAF9B6236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13" y="2794000"/>
            <a:ext cx="887412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8680" name="TextBox 8">
            <a:extLst>
              <a:ext uri="{FF2B5EF4-FFF2-40B4-BE49-F238E27FC236}">
                <a16:creationId xmlns:a16="http://schemas.microsoft.com/office/drawing/2014/main" id="{AC599717-2896-43F3-AB43-D7CD9AE5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81" name="TextBox 10">
            <a:extLst>
              <a:ext uri="{FF2B5EF4-FFF2-40B4-BE49-F238E27FC236}">
                <a16:creationId xmlns:a16="http://schemas.microsoft.com/office/drawing/2014/main" id="{A7C93666-7C64-47B2-885E-96E498DC2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82" name="TextBox 12">
            <a:extLst>
              <a:ext uri="{FF2B5EF4-FFF2-40B4-BE49-F238E27FC236}">
                <a16:creationId xmlns:a16="http://schemas.microsoft.com/office/drawing/2014/main" id="{2A16FE08-928D-4E0B-B46F-908157491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28683" name="Straight Arrow Connector 14">
            <a:extLst>
              <a:ext uri="{FF2B5EF4-FFF2-40B4-BE49-F238E27FC236}">
                <a16:creationId xmlns:a16="http://schemas.microsoft.com/office/drawing/2014/main" id="{D5C66A3F-DBAA-4CB5-90EF-E3A6D4854363}"/>
              </a:ext>
            </a:extLst>
          </p:cNvPr>
          <p:cNvCxnSpPr>
            <a:cxnSpLocks noChangeShapeType="1"/>
            <a:stCxn id="28676" idx="2"/>
            <a:endCxn id="28677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4" name="Straight Arrow Connector 17">
            <a:extLst>
              <a:ext uri="{FF2B5EF4-FFF2-40B4-BE49-F238E27FC236}">
                <a16:creationId xmlns:a16="http://schemas.microsoft.com/office/drawing/2014/main" id="{3745FF1A-2E01-4FAA-A5CC-8AD801409FFC}"/>
              </a:ext>
            </a:extLst>
          </p:cNvPr>
          <p:cNvCxnSpPr>
            <a:cxnSpLocks/>
            <a:stCxn id="28677" idx="2"/>
            <a:endCxn id="28679" idx="0"/>
          </p:cNvCxnSpPr>
          <p:nvPr/>
        </p:nvCxnSpPr>
        <p:spPr bwMode="auto">
          <a:xfrm>
            <a:off x="6838950" y="2441575"/>
            <a:ext cx="4763" cy="3524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5" name="Straight Arrow Connector 21">
            <a:extLst>
              <a:ext uri="{FF2B5EF4-FFF2-40B4-BE49-F238E27FC236}">
                <a16:creationId xmlns:a16="http://schemas.microsoft.com/office/drawing/2014/main" id="{3BC2579C-5AD8-4CAA-9856-F38311C503F4}"/>
              </a:ext>
            </a:extLst>
          </p:cNvPr>
          <p:cNvCxnSpPr>
            <a:cxnSpLocks noChangeShapeType="1"/>
            <a:stCxn id="28679" idx="3"/>
            <a:endCxn id="28680" idx="0"/>
          </p:cNvCxnSpPr>
          <p:nvPr/>
        </p:nvCxnSpPr>
        <p:spPr bwMode="auto">
          <a:xfrm flipH="1">
            <a:off x="6207125" y="3232150"/>
            <a:ext cx="322263" cy="6016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6" name="Straight Arrow Connector 23">
            <a:extLst>
              <a:ext uri="{FF2B5EF4-FFF2-40B4-BE49-F238E27FC236}">
                <a16:creationId xmlns:a16="http://schemas.microsoft.com/office/drawing/2014/main" id="{31F70C01-2C2F-403D-A748-F9BF8A4870FB}"/>
              </a:ext>
            </a:extLst>
          </p:cNvPr>
          <p:cNvCxnSpPr>
            <a:cxnSpLocks/>
            <a:stCxn id="28698" idx="1"/>
            <a:endCxn id="28681" idx="0"/>
          </p:cNvCxnSpPr>
          <p:nvPr/>
        </p:nvCxnSpPr>
        <p:spPr bwMode="auto">
          <a:xfrm>
            <a:off x="7146925" y="3249613"/>
            <a:ext cx="344488" cy="584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7" name="Straight Arrow Connector 25">
            <a:extLst>
              <a:ext uri="{FF2B5EF4-FFF2-40B4-BE49-F238E27FC236}">
                <a16:creationId xmlns:a16="http://schemas.microsoft.com/office/drawing/2014/main" id="{7EFB1736-F338-47DD-87B9-9C79643B7B29}"/>
              </a:ext>
            </a:extLst>
          </p:cNvPr>
          <p:cNvCxnSpPr>
            <a:cxnSpLocks noChangeShapeType="1"/>
            <a:stCxn id="28680" idx="2"/>
            <a:endCxn id="28682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Straight Arrow Connector 27">
            <a:extLst>
              <a:ext uri="{FF2B5EF4-FFF2-40B4-BE49-F238E27FC236}">
                <a16:creationId xmlns:a16="http://schemas.microsoft.com/office/drawing/2014/main" id="{8F232DE8-7E9D-45D5-93B4-9ADDFDC4136A}"/>
              </a:ext>
            </a:extLst>
          </p:cNvPr>
          <p:cNvCxnSpPr>
            <a:cxnSpLocks noChangeShapeType="1"/>
            <a:stCxn id="28681" idx="2"/>
            <a:endCxn id="28682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9" name="TextBox 28">
            <a:extLst>
              <a:ext uri="{FF2B5EF4-FFF2-40B4-BE49-F238E27FC236}">
                <a16:creationId xmlns:a16="http://schemas.microsoft.com/office/drawing/2014/main" id="{4B3F6E77-1851-4626-8E99-B9C182818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28690" name="TextBox 30">
            <a:extLst>
              <a:ext uri="{FF2B5EF4-FFF2-40B4-BE49-F238E27FC236}">
                <a16:creationId xmlns:a16="http://schemas.microsoft.com/office/drawing/2014/main" id="{43A3421B-1F4C-49FE-AF3C-FB616E1CB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28691" name="TextBox 32">
            <a:extLst>
              <a:ext uri="{FF2B5EF4-FFF2-40B4-BE49-F238E27FC236}">
                <a16:creationId xmlns:a16="http://schemas.microsoft.com/office/drawing/2014/main" id="{21B21227-B295-47E6-8E7A-FCC223B13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28692" name="TextBox 33">
            <a:extLst>
              <a:ext uri="{FF2B5EF4-FFF2-40B4-BE49-F238E27FC236}">
                <a16:creationId xmlns:a16="http://schemas.microsoft.com/office/drawing/2014/main" id="{C4C09B25-832D-4FB5-8F2A-C04AC76FA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210175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x5</a:t>
            </a:r>
          </a:p>
        </p:txBody>
      </p:sp>
      <p:sp>
        <p:nvSpPr>
          <p:cNvPr id="28693" name="TextBox 36">
            <a:extLst>
              <a:ext uri="{FF2B5EF4-FFF2-40B4-BE49-F238E27FC236}">
                <a16:creationId xmlns:a16="http://schemas.microsoft.com/office/drawing/2014/main" id="{FFF8C070-1F7C-4C85-B8D3-F557A6A04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149725"/>
            <a:ext cx="496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x3</a:t>
            </a:r>
          </a:p>
        </p:txBody>
      </p:sp>
      <p:sp>
        <p:nvSpPr>
          <p:cNvPr id="28694" name="TextBox 38">
            <a:extLst>
              <a:ext uri="{FF2B5EF4-FFF2-40B4-BE49-F238E27FC236}">
                <a16:creationId xmlns:a16="http://schemas.microsoft.com/office/drawing/2014/main" id="{A9401BE6-3D20-465D-B13C-3D08EB97F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2359025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x1</a:t>
            </a:r>
          </a:p>
        </p:txBody>
      </p:sp>
      <p:sp>
        <p:nvSpPr>
          <p:cNvPr id="28695" name="TextBox 41">
            <a:extLst>
              <a:ext uri="{FF2B5EF4-FFF2-40B4-BE49-F238E27FC236}">
                <a16:creationId xmlns:a16="http://schemas.microsoft.com/office/drawing/2014/main" id="{F461B5F4-0B43-4C4E-9AA7-C8D11C25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1562100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x0</a:t>
            </a:r>
          </a:p>
        </p:txBody>
      </p:sp>
      <p:sp>
        <p:nvSpPr>
          <p:cNvPr id="28696" name="TextBox 56">
            <a:extLst>
              <a:ext uri="{FF2B5EF4-FFF2-40B4-BE49-F238E27FC236}">
                <a16:creationId xmlns:a16="http://schemas.microsoft.com/office/drawing/2014/main" id="{0D07345C-9600-4A35-9410-533AE4E8B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5767388"/>
            <a:ext cx="7840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Unknowns: reaching definitions at output of each statement.</a:t>
            </a:r>
          </a:p>
          <a:p>
            <a:r>
              <a:rPr lang="en-US" altLang="en-US" sz="1800"/>
              <a:t>Solution at each point will be some element of domain.</a:t>
            </a:r>
          </a:p>
        </p:txBody>
      </p:sp>
      <p:sp>
        <p:nvSpPr>
          <p:cNvPr id="28697" name="TextBox 62">
            <a:extLst>
              <a:ext uri="{FF2B5EF4-FFF2-40B4-BE49-F238E27FC236}">
                <a16:creationId xmlns:a16="http://schemas.microsoft.com/office/drawing/2014/main" id="{BC752B4D-C8E4-4D7A-AD38-90120C81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300831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28698" name="TextBox 64">
            <a:extLst>
              <a:ext uri="{FF2B5EF4-FFF2-40B4-BE49-F238E27FC236}">
                <a16:creationId xmlns:a16="http://schemas.microsoft.com/office/drawing/2014/main" id="{D65629FA-4D38-46C2-B5C0-59E24BBFF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06546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28699" name="TextBox 67">
            <a:extLst>
              <a:ext uri="{FF2B5EF4-FFF2-40B4-BE49-F238E27FC236}">
                <a16:creationId xmlns:a16="http://schemas.microsoft.com/office/drawing/2014/main" id="{509DB5E7-17EA-4B1F-B736-1115074A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8" y="3055938"/>
            <a:ext cx="436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Domain is Power-set ({START,d1,d2,d3})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586482D-5332-420C-A3BC-12C51424B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definitions: equations</a:t>
            </a:r>
          </a:p>
        </p:txBody>
      </p:sp>
      <p:sp>
        <p:nvSpPr>
          <p:cNvPr id="30723" name="TextBox 35">
            <a:extLst>
              <a:ext uri="{FF2B5EF4-FFF2-40B4-BE49-F238E27FC236}">
                <a16:creationId xmlns:a16="http://schemas.microsoft.com/office/drawing/2014/main" id="{E3A62312-451D-4F3C-A72B-BB52BD42F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4144963"/>
            <a:ext cx="128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x4</a:t>
            </a:r>
          </a:p>
        </p:txBody>
      </p:sp>
      <p:sp>
        <p:nvSpPr>
          <p:cNvPr id="30724" name="TextBox 3">
            <a:extLst>
              <a:ext uri="{FF2B5EF4-FFF2-40B4-BE49-F238E27FC236}">
                <a16:creationId xmlns:a16="http://schemas.microsoft.com/office/drawing/2014/main" id="{28F2EE5B-B73F-47DA-AF28-473811431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30725" name="TextBox 4">
            <a:extLst>
              <a:ext uri="{FF2B5EF4-FFF2-40B4-BE49-F238E27FC236}">
                <a16:creationId xmlns:a16="http://schemas.microsoft.com/office/drawing/2014/main" id="{F0D616B9-F68A-46DC-8196-53459520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26" name="TextBox 5">
            <a:extLst>
              <a:ext uri="{FF2B5EF4-FFF2-40B4-BE49-F238E27FC236}">
                <a16:creationId xmlns:a16="http://schemas.microsoft.com/office/drawing/2014/main" id="{5DB04D3D-F709-4F12-A36D-A57D772F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862263"/>
            <a:ext cx="88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30727" name="Oval 6">
            <a:extLst>
              <a:ext uri="{FF2B5EF4-FFF2-40B4-BE49-F238E27FC236}">
                <a16:creationId xmlns:a16="http://schemas.microsoft.com/office/drawing/2014/main" id="{6787D1A1-2345-4371-922A-549090593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13" y="2794000"/>
            <a:ext cx="887412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28" name="TextBox 8">
            <a:extLst>
              <a:ext uri="{FF2B5EF4-FFF2-40B4-BE49-F238E27FC236}">
                <a16:creationId xmlns:a16="http://schemas.microsoft.com/office/drawing/2014/main" id="{935B6E04-D800-4B83-A523-6507CA561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29" name="TextBox 10">
            <a:extLst>
              <a:ext uri="{FF2B5EF4-FFF2-40B4-BE49-F238E27FC236}">
                <a16:creationId xmlns:a16="http://schemas.microsoft.com/office/drawing/2014/main" id="{1DF09976-82E9-4D31-BA89-7E4089F04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30" name="TextBox 12">
            <a:extLst>
              <a:ext uri="{FF2B5EF4-FFF2-40B4-BE49-F238E27FC236}">
                <a16:creationId xmlns:a16="http://schemas.microsoft.com/office/drawing/2014/main" id="{8B40F606-E3E9-4B07-97A9-24F27E84D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30731" name="Straight Arrow Connector 14">
            <a:extLst>
              <a:ext uri="{FF2B5EF4-FFF2-40B4-BE49-F238E27FC236}">
                <a16:creationId xmlns:a16="http://schemas.microsoft.com/office/drawing/2014/main" id="{5FC213AD-F505-477E-8506-31E55BB42C84}"/>
              </a:ext>
            </a:extLst>
          </p:cNvPr>
          <p:cNvCxnSpPr>
            <a:cxnSpLocks noChangeShapeType="1"/>
            <a:stCxn id="30724" idx="2"/>
            <a:endCxn id="30725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2" name="Straight Arrow Connector 17">
            <a:extLst>
              <a:ext uri="{FF2B5EF4-FFF2-40B4-BE49-F238E27FC236}">
                <a16:creationId xmlns:a16="http://schemas.microsoft.com/office/drawing/2014/main" id="{9D22C18F-C8DC-43D3-93F1-D8D963AB1EBC}"/>
              </a:ext>
            </a:extLst>
          </p:cNvPr>
          <p:cNvCxnSpPr>
            <a:cxnSpLocks/>
            <a:stCxn id="30725" idx="2"/>
            <a:endCxn id="30727" idx="0"/>
          </p:cNvCxnSpPr>
          <p:nvPr/>
        </p:nvCxnSpPr>
        <p:spPr bwMode="auto">
          <a:xfrm>
            <a:off x="6838950" y="2441575"/>
            <a:ext cx="4763" cy="3524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3" name="Straight Arrow Connector 21">
            <a:extLst>
              <a:ext uri="{FF2B5EF4-FFF2-40B4-BE49-F238E27FC236}">
                <a16:creationId xmlns:a16="http://schemas.microsoft.com/office/drawing/2014/main" id="{0B24DA1B-505B-4784-9ACB-BAC6645AC758}"/>
              </a:ext>
            </a:extLst>
          </p:cNvPr>
          <p:cNvCxnSpPr>
            <a:cxnSpLocks noChangeShapeType="1"/>
            <a:stCxn id="30727" idx="3"/>
            <a:endCxn id="30728" idx="0"/>
          </p:cNvCxnSpPr>
          <p:nvPr/>
        </p:nvCxnSpPr>
        <p:spPr bwMode="auto">
          <a:xfrm flipH="1">
            <a:off x="6207125" y="3232150"/>
            <a:ext cx="322263" cy="6016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4" name="Straight Arrow Connector 23">
            <a:extLst>
              <a:ext uri="{FF2B5EF4-FFF2-40B4-BE49-F238E27FC236}">
                <a16:creationId xmlns:a16="http://schemas.microsoft.com/office/drawing/2014/main" id="{C418DAAD-917A-4560-A889-138FAB67B48B}"/>
              </a:ext>
            </a:extLst>
          </p:cNvPr>
          <p:cNvCxnSpPr>
            <a:cxnSpLocks/>
            <a:stCxn id="30745" idx="1"/>
            <a:endCxn id="30729" idx="0"/>
          </p:cNvCxnSpPr>
          <p:nvPr/>
        </p:nvCxnSpPr>
        <p:spPr bwMode="auto">
          <a:xfrm>
            <a:off x="7146925" y="3249613"/>
            <a:ext cx="344488" cy="584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5" name="Straight Arrow Connector 25">
            <a:extLst>
              <a:ext uri="{FF2B5EF4-FFF2-40B4-BE49-F238E27FC236}">
                <a16:creationId xmlns:a16="http://schemas.microsoft.com/office/drawing/2014/main" id="{3CC7F369-C3E5-4DB1-B367-C58A19961BE8}"/>
              </a:ext>
            </a:extLst>
          </p:cNvPr>
          <p:cNvCxnSpPr>
            <a:cxnSpLocks noChangeShapeType="1"/>
            <a:stCxn id="30728" idx="2"/>
            <a:endCxn id="30730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6" name="Straight Arrow Connector 27">
            <a:extLst>
              <a:ext uri="{FF2B5EF4-FFF2-40B4-BE49-F238E27FC236}">
                <a16:creationId xmlns:a16="http://schemas.microsoft.com/office/drawing/2014/main" id="{45EA6D59-4F8A-4A4B-BEDA-FC1974A3B945}"/>
              </a:ext>
            </a:extLst>
          </p:cNvPr>
          <p:cNvCxnSpPr>
            <a:cxnSpLocks noChangeShapeType="1"/>
            <a:stCxn id="30729" idx="2"/>
            <a:endCxn id="30730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7" name="TextBox 28">
            <a:extLst>
              <a:ext uri="{FF2B5EF4-FFF2-40B4-BE49-F238E27FC236}">
                <a16:creationId xmlns:a16="http://schemas.microsoft.com/office/drawing/2014/main" id="{1AC219BF-1A68-47C8-BE0B-2BF0BE1B1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30738" name="TextBox 30">
            <a:extLst>
              <a:ext uri="{FF2B5EF4-FFF2-40B4-BE49-F238E27FC236}">
                <a16:creationId xmlns:a16="http://schemas.microsoft.com/office/drawing/2014/main" id="{848F777C-F806-4CCB-AB28-3B76A4B4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30739" name="TextBox 32">
            <a:extLst>
              <a:ext uri="{FF2B5EF4-FFF2-40B4-BE49-F238E27FC236}">
                <a16:creationId xmlns:a16="http://schemas.microsoft.com/office/drawing/2014/main" id="{6FAD4B72-B575-4D2F-B64F-43254AA7F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30740" name="TextBox 33">
            <a:extLst>
              <a:ext uri="{FF2B5EF4-FFF2-40B4-BE49-F238E27FC236}">
                <a16:creationId xmlns:a16="http://schemas.microsoft.com/office/drawing/2014/main" id="{323DD86D-FEA3-44E1-BB56-D7632C47D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210175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x5</a:t>
            </a:r>
          </a:p>
        </p:txBody>
      </p:sp>
      <p:sp>
        <p:nvSpPr>
          <p:cNvPr id="30741" name="TextBox 36">
            <a:extLst>
              <a:ext uri="{FF2B5EF4-FFF2-40B4-BE49-F238E27FC236}">
                <a16:creationId xmlns:a16="http://schemas.microsoft.com/office/drawing/2014/main" id="{92B7F4A4-BEE2-4072-853A-EA1D6793C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149725"/>
            <a:ext cx="496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x3</a:t>
            </a:r>
          </a:p>
        </p:txBody>
      </p:sp>
      <p:sp>
        <p:nvSpPr>
          <p:cNvPr id="30742" name="TextBox 38">
            <a:extLst>
              <a:ext uri="{FF2B5EF4-FFF2-40B4-BE49-F238E27FC236}">
                <a16:creationId xmlns:a16="http://schemas.microsoft.com/office/drawing/2014/main" id="{75AA9C80-B342-4253-89B3-0A9703084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2359025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x1</a:t>
            </a:r>
          </a:p>
        </p:txBody>
      </p:sp>
      <p:sp>
        <p:nvSpPr>
          <p:cNvPr id="30743" name="TextBox 41">
            <a:extLst>
              <a:ext uri="{FF2B5EF4-FFF2-40B4-BE49-F238E27FC236}">
                <a16:creationId xmlns:a16="http://schemas.microsoft.com/office/drawing/2014/main" id="{54EC66BA-546A-4081-ACDA-C3DD38859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1562100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x0</a:t>
            </a:r>
          </a:p>
        </p:txBody>
      </p:sp>
      <p:sp>
        <p:nvSpPr>
          <p:cNvPr id="30744" name="TextBox 62">
            <a:extLst>
              <a:ext uri="{FF2B5EF4-FFF2-40B4-BE49-F238E27FC236}">
                <a16:creationId xmlns:a16="http://schemas.microsoft.com/office/drawing/2014/main" id="{E34C1AEF-1DB0-4AB4-85C7-0EA25DD6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300831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30745" name="TextBox 64">
            <a:extLst>
              <a:ext uri="{FF2B5EF4-FFF2-40B4-BE49-F238E27FC236}">
                <a16:creationId xmlns:a16="http://schemas.microsoft.com/office/drawing/2014/main" id="{D18D52CA-D708-4AD7-9E9D-C8CD598E6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06546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30746" name="TextBox 2">
            <a:extLst>
              <a:ext uri="{FF2B5EF4-FFF2-40B4-BE49-F238E27FC236}">
                <a16:creationId xmlns:a16="http://schemas.microsoft.com/office/drawing/2014/main" id="{4B77FD24-C25A-4BD8-9741-8B99B214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4811713"/>
            <a:ext cx="243363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x0 = {START}</a:t>
            </a:r>
          </a:p>
          <a:p>
            <a:r>
              <a:rPr lang="en-US" altLang="en-US" sz="1800"/>
              <a:t>x1 = {d1}</a:t>
            </a:r>
          </a:p>
          <a:p>
            <a:r>
              <a:rPr lang="en-US" altLang="en-US" sz="1800"/>
              <a:t>x2 = x1</a:t>
            </a:r>
          </a:p>
          <a:p>
            <a:r>
              <a:rPr lang="en-US" altLang="en-US" sz="1800"/>
              <a:t>x3 = {d2}</a:t>
            </a:r>
          </a:p>
          <a:p>
            <a:r>
              <a:rPr lang="en-US" altLang="en-US" sz="1800"/>
              <a:t>x4 = {d3}</a:t>
            </a:r>
          </a:p>
          <a:p>
            <a:r>
              <a:rPr lang="en-US" altLang="en-US" sz="1800"/>
              <a:t>x5 = x3 U x4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2665E7-A347-4504-94BD-ED7786E5156E}"/>
              </a:ext>
            </a:extLst>
          </p:cNvPr>
          <p:cNvSpPr txBox="1"/>
          <p:nvPr/>
        </p:nvSpPr>
        <p:spPr>
          <a:xfrm>
            <a:off x="428625" y="1323975"/>
            <a:ext cx="5016500" cy="2308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Give a name to output of each statement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For each statement, write down equation for output as a function of its input(s).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Rule: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  <p:grpSp>
        <p:nvGrpSpPr>
          <p:cNvPr id="30748" name="Group 31">
            <a:extLst>
              <a:ext uri="{FF2B5EF4-FFF2-40B4-BE49-F238E27FC236}">
                <a16:creationId xmlns:a16="http://schemas.microsoft.com/office/drawing/2014/main" id="{2293C153-A05F-41E5-8856-628AA8BF24F6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3141663"/>
            <a:ext cx="5759450" cy="1344612"/>
            <a:chOff x="685800" y="4950966"/>
            <a:chExt cx="5758961" cy="1344296"/>
          </a:xfrm>
        </p:grpSpPr>
        <p:sp>
          <p:nvSpPr>
            <p:cNvPr id="30749" name="TextBox 16">
              <a:extLst>
                <a:ext uri="{FF2B5EF4-FFF2-40B4-BE49-F238E27FC236}">
                  <a16:creationId xmlns:a16="http://schemas.microsoft.com/office/drawing/2014/main" id="{E2378FD0-C3BE-404C-8692-7CC12C043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664" y="5565722"/>
              <a:ext cx="881973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v:= ….</a:t>
              </a:r>
            </a:p>
          </p:txBody>
        </p:sp>
        <p:sp>
          <p:nvSpPr>
            <p:cNvPr id="30750" name="TextBox 18">
              <a:extLst>
                <a:ext uri="{FF2B5EF4-FFF2-40B4-BE49-F238E27FC236}">
                  <a16:creationId xmlns:a16="http://schemas.microsoft.com/office/drawing/2014/main" id="{F1A29787-EA17-4480-BBF8-0AF6AE0A0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328589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dn</a:t>
              </a:r>
            </a:p>
          </p:txBody>
        </p:sp>
        <p:cxnSp>
          <p:nvCxnSpPr>
            <p:cNvPr id="30751" name="Straight Arrow Connector 39">
              <a:extLst>
                <a:ext uri="{FF2B5EF4-FFF2-40B4-BE49-F238E27FC236}">
                  <a16:creationId xmlns:a16="http://schemas.microsoft.com/office/drawing/2014/main" id="{86ACC704-3552-4716-B52B-AF34C9065B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09646" y="5224524"/>
              <a:ext cx="280885" cy="354893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52" name="Straight Arrow Connector 40">
              <a:extLst>
                <a:ext uri="{FF2B5EF4-FFF2-40B4-BE49-F238E27FC236}">
                  <a16:creationId xmlns:a16="http://schemas.microsoft.com/office/drawing/2014/main" id="{E35CFE88-5A23-42E2-B271-31F138F75D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21781" y="5943345"/>
              <a:ext cx="4122" cy="35191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53" name="TextBox 19">
              <a:extLst>
                <a:ext uri="{FF2B5EF4-FFF2-40B4-BE49-F238E27FC236}">
                  <a16:creationId xmlns:a16="http://schemas.microsoft.com/office/drawing/2014/main" id="{B691EFAA-7681-4B29-8F7A-4947B2B48F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42744" y="4950966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xi1</a:t>
              </a:r>
            </a:p>
          </p:txBody>
        </p:sp>
        <p:sp>
          <p:nvSpPr>
            <p:cNvPr id="30754" name="TextBox 20">
              <a:extLst>
                <a:ext uri="{FF2B5EF4-FFF2-40B4-BE49-F238E27FC236}">
                  <a16:creationId xmlns:a16="http://schemas.microsoft.com/office/drawing/2014/main" id="{839DBF53-27FE-4890-B5B2-8CBCB32ED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975614" y="5892310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xo</a:t>
              </a:r>
            </a:p>
          </p:txBody>
        </p:sp>
        <p:cxnSp>
          <p:nvCxnSpPr>
            <p:cNvPr id="30755" name="Straight Arrow Connector 43">
              <a:extLst>
                <a:ext uri="{FF2B5EF4-FFF2-40B4-BE49-F238E27FC236}">
                  <a16:creationId xmlns:a16="http://schemas.microsoft.com/office/drawing/2014/main" id="{81B4B878-9FE6-4E74-98FF-E88C8C9ED9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590531" y="5184756"/>
              <a:ext cx="194129" cy="39466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56" name="TextBox 26">
              <a:extLst>
                <a:ext uri="{FF2B5EF4-FFF2-40B4-BE49-F238E27FC236}">
                  <a16:creationId xmlns:a16="http://schemas.microsoft.com/office/drawing/2014/main" id="{A893FDA3-7FFA-46FF-807F-B26C57465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784660" y="4959714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xi2</a:t>
              </a:r>
            </a:p>
          </p:txBody>
        </p:sp>
        <p:sp>
          <p:nvSpPr>
            <p:cNvPr id="30757" name="TextBox 29">
              <a:extLst>
                <a:ext uri="{FF2B5EF4-FFF2-40B4-BE49-F238E27FC236}">
                  <a16:creationId xmlns:a16="http://schemas.microsoft.com/office/drawing/2014/main" id="{77301BD7-956A-4334-A3A4-AE8F4C741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1539" y="5365975"/>
              <a:ext cx="397322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(v==a): equation is xo = {dn}</a:t>
              </a:r>
            </a:p>
            <a:p>
              <a:r>
                <a:rPr lang="en-US" altLang="en-US" sz="1800"/>
                <a:t>otherwise:  xo = xi1 U xi2</a:t>
              </a:r>
            </a:p>
            <a:p>
              <a:r>
                <a:rPr lang="en-US" altLang="en-US" sz="1800"/>
                <a:t>      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89D45261-2B0E-43A2-96DF-45A5EC275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Reaching definitions: multiple variables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5C48E2-0BCF-45EA-AF99-850BE83A41D0}"/>
              </a:ext>
            </a:extLst>
          </p:cNvPr>
          <p:cNvSpPr txBox="1"/>
          <p:nvPr/>
        </p:nvSpPr>
        <p:spPr>
          <a:xfrm>
            <a:off x="428625" y="1323975"/>
            <a:ext cx="7643813" cy="39703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You can solve for one variable at a time, but it is better to solve for all variables at the same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Assignment to variable x will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 “kill” all definitions of x that reach input of assignment but will pass through all other assignments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“generate” itself at output</a:t>
            </a:r>
          </a:p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Equation: Out = (In – Kill) U Gen</a:t>
            </a:r>
          </a:p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Notation: Dx = set of definitions of variable x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  <p:grpSp>
        <p:nvGrpSpPr>
          <p:cNvPr id="32772" name="Group 31">
            <a:extLst>
              <a:ext uri="{FF2B5EF4-FFF2-40B4-BE49-F238E27FC236}">
                <a16:creationId xmlns:a16="http://schemas.microsoft.com/office/drawing/2014/main" id="{E97C2EAA-2E51-4178-AE10-01A2EADA8A80}"/>
              </a:ext>
            </a:extLst>
          </p:cNvPr>
          <p:cNvGrpSpPr>
            <a:grpSpLocks/>
          </p:cNvGrpSpPr>
          <p:nvPr/>
        </p:nvGrpSpPr>
        <p:grpSpPr bwMode="auto">
          <a:xfrm>
            <a:off x="1030288" y="5199063"/>
            <a:ext cx="6034087" cy="1346200"/>
            <a:chOff x="685800" y="4950966"/>
            <a:chExt cx="6034904" cy="1347119"/>
          </a:xfrm>
        </p:grpSpPr>
        <p:sp>
          <p:nvSpPr>
            <p:cNvPr id="32773" name="TextBox 16">
              <a:extLst>
                <a:ext uri="{FF2B5EF4-FFF2-40B4-BE49-F238E27FC236}">
                  <a16:creationId xmlns:a16="http://schemas.microsoft.com/office/drawing/2014/main" id="{4DE6CE90-E226-4F78-89D5-05D0D12E2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664" y="5565722"/>
              <a:ext cx="881973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v:= ….</a:t>
              </a:r>
            </a:p>
          </p:txBody>
        </p:sp>
        <p:sp>
          <p:nvSpPr>
            <p:cNvPr id="32774" name="TextBox 18">
              <a:extLst>
                <a:ext uri="{FF2B5EF4-FFF2-40B4-BE49-F238E27FC236}">
                  <a16:creationId xmlns:a16="http://schemas.microsoft.com/office/drawing/2014/main" id="{DE77A4AE-A7E4-4569-B019-A1AD48D4D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328589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dn</a:t>
              </a:r>
            </a:p>
          </p:txBody>
        </p:sp>
        <p:cxnSp>
          <p:nvCxnSpPr>
            <p:cNvPr id="32775" name="Straight Arrow Connector 39">
              <a:extLst>
                <a:ext uri="{FF2B5EF4-FFF2-40B4-BE49-F238E27FC236}">
                  <a16:creationId xmlns:a16="http://schemas.microsoft.com/office/drawing/2014/main" id="{1E74B68A-792C-4E39-AD71-CA9DC40184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09646" y="5224524"/>
              <a:ext cx="280885" cy="354893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76" name="Straight Arrow Connector 40">
              <a:extLst>
                <a:ext uri="{FF2B5EF4-FFF2-40B4-BE49-F238E27FC236}">
                  <a16:creationId xmlns:a16="http://schemas.microsoft.com/office/drawing/2014/main" id="{0C7B65CF-25C9-43F4-9A67-61053008F8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21781" y="5943345"/>
              <a:ext cx="4122" cy="35191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77" name="TextBox 19">
              <a:extLst>
                <a:ext uri="{FF2B5EF4-FFF2-40B4-BE49-F238E27FC236}">
                  <a16:creationId xmlns:a16="http://schemas.microsoft.com/office/drawing/2014/main" id="{CF29A697-7682-409E-8428-E9315DBFD0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42744" y="4950966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xi1</a:t>
              </a:r>
            </a:p>
          </p:txBody>
        </p:sp>
        <p:sp>
          <p:nvSpPr>
            <p:cNvPr id="32778" name="TextBox 20">
              <a:extLst>
                <a:ext uri="{FF2B5EF4-FFF2-40B4-BE49-F238E27FC236}">
                  <a16:creationId xmlns:a16="http://schemas.microsoft.com/office/drawing/2014/main" id="{06453AF3-35C4-43EE-9069-A0F6BFF8F4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975614" y="5892310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xo</a:t>
              </a:r>
            </a:p>
          </p:txBody>
        </p:sp>
        <p:cxnSp>
          <p:nvCxnSpPr>
            <p:cNvPr id="32779" name="Straight Arrow Connector 43">
              <a:extLst>
                <a:ext uri="{FF2B5EF4-FFF2-40B4-BE49-F238E27FC236}">
                  <a16:creationId xmlns:a16="http://schemas.microsoft.com/office/drawing/2014/main" id="{0756D2CB-B153-4EE9-BEAC-50C52640F7A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590531" y="5184756"/>
              <a:ext cx="194129" cy="39466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0" name="TextBox 26">
              <a:extLst>
                <a:ext uri="{FF2B5EF4-FFF2-40B4-BE49-F238E27FC236}">
                  <a16:creationId xmlns:a16="http://schemas.microsoft.com/office/drawing/2014/main" id="{49E0ABF5-282B-4B95-B286-77B1772E8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784660" y="4959714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xi2</a:t>
              </a:r>
            </a:p>
          </p:txBody>
        </p:sp>
        <p:sp>
          <p:nvSpPr>
            <p:cNvPr id="32781" name="TextBox 29">
              <a:extLst>
                <a:ext uri="{FF2B5EF4-FFF2-40B4-BE49-F238E27FC236}">
                  <a16:creationId xmlns:a16="http://schemas.microsoft.com/office/drawing/2014/main" id="{441F96BA-F27E-4FFA-BAA7-1089CE180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7482" y="5374755"/>
              <a:ext cx="397322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Dataflow equation:</a:t>
              </a:r>
            </a:p>
            <a:p>
              <a:r>
                <a:rPr lang="en-US" altLang="en-US" sz="1800"/>
                <a:t>xo = ((xi1 U xi2) – Dv) U {dn}</a:t>
              </a:r>
            </a:p>
            <a:p>
              <a:r>
                <a:rPr lang="en-US" altLang="en-US" sz="1800"/>
                <a:t>      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AAE8110-A3D7-4474-92AA-18E5EE03B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30175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70C0"/>
                </a:solidFill>
              </a:rPr>
              <a:t>More complicated example</a:t>
            </a:r>
          </a:p>
        </p:txBody>
      </p:sp>
      <p:sp>
        <p:nvSpPr>
          <p:cNvPr id="34819" name="Content Placeholder 43">
            <a:extLst>
              <a:ext uri="{FF2B5EF4-FFF2-40B4-BE49-F238E27FC236}">
                <a16:creationId xmlns:a16="http://schemas.microsoft.com/office/drawing/2014/main" id="{8994DA43-6422-4D44-82F1-39C428B36F2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85738" y="1231900"/>
            <a:ext cx="5546725" cy="439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x1 = {START}</a:t>
            </a:r>
          </a:p>
          <a:p>
            <a:pPr>
              <a:buFontTx/>
              <a:buNone/>
            </a:pPr>
            <a:r>
              <a:rPr lang="en-US" altLang="en-US"/>
              <a:t>x2 = x1 U x7</a:t>
            </a:r>
          </a:p>
          <a:p>
            <a:pPr>
              <a:buFontTx/>
              <a:buNone/>
            </a:pPr>
            <a:r>
              <a:rPr lang="en-US" altLang="en-US"/>
              <a:t>x3 = (x2 – {d6,d3}) U {d3}</a:t>
            </a:r>
          </a:p>
          <a:p>
            <a:pPr>
              <a:buFontTx/>
              <a:buNone/>
            </a:pPr>
            <a:r>
              <a:rPr lang="en-US" altLang="en-US"/>
              <a:t>x4 = (x3 – {d4}) U {d4}</a:t>
            </a:r>
          </a:p>
          <a:p>
            <a:pPr>
              <a:buFontTx/>
              <a:buNone/>
            </a:pPr>
            <a:r>
              <a:rPr lang="en-US" altLang="en-US"/>
              <a:t>x5 = x4</a:t>
            </a:r>
          </a:p>
          <a:p>
            <a:pPr>
              <a:buFontTx/>
              <a:buNone/>
            </a:pPr>
            <a:r>
              <a:rPr lang="en-US" altLang="en-US"/>
              <a:t>x6 = (x5 – {d3,d6}) U {d6}</a:t>
            </a:r>
          </a:p>
          <a:p>
            <a:pPr>
              <a:buFontTx/>
              <a:buNone/>
            </a:pPr>
            <a:r>
              <a:rPr lang="en-US" altLang="en-US"/>
              <a:t>x7 = ((x6 U x5) – {d7,d8}) U d7</a:t>
            </a:r>
          </a:p>
          <a:p>
            <a:pPr>
              <a:buFontTx/>
              <a:buNone/>
            </a:pPr>
            <a:r>
              <a:rPr lang="en-US" altLang="en-US"/>
              <a:t>x8 = (x2 – {d7,d8}) U {d8}</a:t>
            </a:r>
          </a:p>
        </p:txBody>
      </p:sp>
      <p:grpSp>
        <p:nvGrpSpPr>
          <p:cNvPr id="34820" name="Group 4">
            <a:extLst>
              <a:ext uri="{FF2B5EF4-FFF2-40B4-BE49-F238E27FC236}">
                <a16:creationId xmlns:a16="http://schemas.microsoft.com/office/drawing/2014/main" id="{283559C6-E1D9-4FFB-AF2A-4FB74EA9E5D4}"/>
              </a:ext>
            </a:extLst>
          </p:cNvPr>
          <p:cNvGrpSpPr>
            <a:grpSpLocks/>
          </p:cNvGrpSpPr>
          <p:nvPr/>
        </p:nvGrpSpPr>
        <p:grpSpPr bwMode="auto">
          <a:xfrm>
            <a:off x="5316538" y="1012825"/>
            <a:ext cx="3378200" cy="5359400"/>
            <a:chOff x="5135563" y="908050"/>
            <a:chExt cx="3379787" cy="5359400"/>
          </a:xfrm>
        </p:grpSpPr>
        <p:sp>
          <p:nvSpPr>
            <p:cNvPr id="34821" name="TextBox 49">
              <a:extLst>
                <a:ext uri="{FF2B5EF4-FFF2-40B4-BE49-F238E27FC236}">
                  <a16:creationId xmlns:a16="http://schemas.microsoft.com/office/drawing/2014/main" id="{672B286C-417A-44A7-9048-9D37F4AAA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5925" y="1638300"/>
              <a:ext cx="1141413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34822" name="TextBox 50">
              <a:extLst>
                <a:ext uri="{FF2B5EF4-FFF2-40B4-BE49-F238E27FC236}">
                  <a16:creationId xmlns:a16="http://schemas.microsoft.com/office/drawing/2014/main" id="{40F53C5C-0E6B-45D6-9157-99C213A459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163" y="2311400"/>
              <a:ext cx="1136650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x = y+1</a:t>
              </a:r>
            </a:p>
          </p:txBody>
        </p:sp>
        <p:sp>
          <p:nvSpPr>
            <p:cNvPr id="34823" name="TextBox 51">
              <a:extLst>
                <a:ext uri="{FF2B5EF4-FFF2-40B4-BE49-F238E27FC236}">
                  <a16:creationId xmlns:a16="http://schemas.microsoft.com/office/drawing/2014/main" id="{9ABB2351-5097-4450-96E4-2889A4AD3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163" y="2967038"/>
              <a:ext cx="1136650" cy="350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y=2*z</a:t>
              </a:r>
            </a:p>
          </p:txBody>
        </p:sp>
        <p:sp>
          <p:nvSpPr>
            <p:cNvPr id="34824" name="TextBox 52">
              <a:extLst>
                <a:ext uri="{FF2B5EF4-FFF2-40B4-BE49-F238E27FC236}">
                  <a16:creationId xmlns:a16="http://schemas.microsoft.com/office/drawing/2014/main" id="{A70EDA21-E682-4AEF-9C41-D80EBB84E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3738" y="3640138"/>
              <a:ext cx="528637" cy="350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if(d)</a:t>
              </a:r>
            </a:p>
          </p:txBody>
        </p:sp>
        <p:sp>
          <p:nvSpPr>
            <p:cNvPr id="34825" name="TextBox 53">
              <a:extLst>
                <a:ext uri="{FF2B5EF4-FFF2-40B4-BE49-F238E27FC236}">
                  <a16:creationId xmlns:a16="http://schemas.microsoft.com/office/drawing/2014/main" id="{52E04152-2FA4-4212-A667-294905528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0925" y="4343400"/>
              <a:ext cx="731838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x=y+z</a:t>
              </a:r>
            </a:p>
          </p:txBody>
        </p:sp>
        <p:sp>
          <p:nvSpPr>
            <p:cNvPr id="34826" name="TextBox 54">
              <a:extLst>
                <a:ext uri="{FF2B5EF4-FFF2-40B4-BE49-F238E27FC236}">
                  <a16:creationId xmlns:a16="http://schemas.microsoft.com/office/drawing/2014/main" id="{C83B3AA1-08F3-4B77-8542-96D3959E3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50" y="4959350"/>
              <a:ext cx="498475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z=1</a:t>
              </a:r>
            </a:p>
          </p:txBody>
        </p:sp>
        <p:sp>
          <p:nvSpPr>
            <p:cNvPr id="34827" name="TextBox 55">
              <a:extLst>
                <a:ext uri="{FF2B5EF4-FFF2-40B4-BE49-F238E27FC236}">
                  <a16:creationId xmlns:a16="http://schemas.microsoft.com/office/drawing/2014/main" id="{40DAB7B9-DEC1-4464-B2F5-2C92295A0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0250" y="5584825"/>
              <a:ext cx="488950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z=x</a:t>
              </a:r>
            </a:p>
          </p:txBody>
        </p:sp>
        <p:cxnSp>
          <p:nvCxnSpPr>
            <p:cNvPr id="34828" name="Straight Arrow Connector 56">
              <a:extLst>
                <a:ext uri="{FF2B5EF4-FFF2-40B4-BE49-F238E27FC236}">
                  <a16:creationId xmlns:a16="http://schemas.microsoft.com/office/drawing/2014/main" id="{616C0AE0-A53E-4832-B03F-69A47A7B6C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161213" y="1466850"/>
              <a:ext cx="3810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9" name="Straight Arrow Connector 57">
              <a:extLst>
                <a:ext uri="{FF2B5EF4-FFF2-40B4-BE49-F238E27FC236}">
                  <a16:creationId xmlns:a16="http://schemas.microsoft.com/office/drawing/2014/main" id="{C8A5714C-5D87-4653-8ADC-8995EFF399E3}"/>
                </a:ext>
              </a:extLst>
            </p:cNvPr>
            <p:cNvCxnSpPr>
              <a:cxnSpLocks noChangeShapeType="1"/>
              <a:stCxn id="34821" idx="2"/>
              <a:endCxn id="34822" idx="0"/>
            </p:cNvCxnSpPr>
            <p:nvPr/>
          </p:nvCxnSpPr>
          <p:spPr bwMode="auto">
            <a:xfrm rot="5400000">
              <a:off x="7171532" y="2147094"/>
              <a:ext cx="322262" cy="635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0" name="Straight Arrow Connector 58">
              <a:extLst>
                <a:ext uri="{FF2B5EF4-FFF2-40B4-BE49-F238E27FC236}">
                  <a16:creationId xmlns:a16="http://schemas.microsoft.com/office/drawing/2014/main" id="{06B33B5A-C6F4-479D-9264-38739D5E5835}"/>
                </a:ext>
              </a:extLst>
            </p:cNvPr>
            <p:cNvCxnSpPr>
              <a:cxnSpLocks noChangeShapeType="1"/>
              <a:stCxn id="34822" idx="2"/>
              <a:endCxn id="34823" idx="0"/>
            </p:cNvCxnSpPr>
            <p:nvPr/>
          </p:nvCxnSpPr>
          <p:spPr bwMode="auto">
            <a:xfrm rot="5400000">
              <a:off x="7177088" y="2814638"/>
              <a:ext cx="3048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1" name="Straight Arrow Connector 59">
              <a:extLst>
                <a:ext uri="{FF2B5EF4-FFF2-40B4-BE49-F238E27FC236}">
                  <a16:creationId xmlns:a16="http://schemas.microsoft.com/office/drawing/2014/main" id="{25FEF351-7A70-4E9C-ADF6-517F08B539E5}"/>
                </a:ext>
              </a:extLst>
            </p:cNvPr>
            <p:cNvCxnSpPr>
              <a:cxnSpLocks noChangeShapeType="1"/>
              <a:stCxn id="34823" idx="2"/>
              <a:endCxn id="34824" idx="0"/>
            </p:cNvCxnSpPr>
            <p:nvPr/>
          </p:nvCxnSpPr>
          <p:spPr bwMode="auto">
            <a:xfrm rot="5400000">
              <a:off x="7157244" y="3467894"/>
              <a:ext cx="322263" cy="2222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2" name="Straight Arrow Connector 60">
              <a:extLst>
                <a:ext uri="{FF2B5EF4-FFF2-40B4-BE49-F238E27FC236}">
                  <a16:creationId xmlns:a16="http://schemas.microsoft.com/office/drawing/2014/main" id="{00248A4D-FF3B-49FB-BE14-40B784F6E670}"/>
                </a:ext>
              </a:extLst>
            </p:cNvPr>
            <p:cNvCxnSpPr>
              <a:cxnSpLocks noChangeShapeType="1"/>
              <a:endCxn id="34825" idx="0"/>
            </p:cNvCxnSpPr>
            <p:nvPr/>
          </p:nvCxnSpPr>
          <p:spPr bwMode="auto">
            <a:xfrm rot="10800000" flipV="1">
              <a:off x="6496050" y="3992563"/>
              <a:ext cx="652463" cy="35083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3" name="Straight Arrow Connector 61">
              <a:extLst>
                <a:ext uri="{FF2B5EF4-FFF2-40B4-BE49-F238E27FC236}">
                  <a16:creationId xmlns:a16="http://schemas.microsoft.com/office/drawing/2014/main" id="{365C5502-65FB-4A1F-9F63-5AF84F0F8EE5}"/>
                </a:ext>
              </a:extLst>
            </p:cNvPr>
            <p:cNvCxnSpPr>
              <a:cxnSpLocks noChangeShapeType="1"/>
              <a:stCxn id="34824" idx="2"/>
              <a:endCxn id="34826" idx="0"/>
            </p:cNvCxnSpPr>
            <p:nvPr/>
          </p:nvCxnSpPr>
          <p:spPr bwMode="auto">
            <a:xfrm rot="16200000" flipH="1">
              <a:off x="6840538" y="4457700"/>
              <a:ext cx="968375" cy="3492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4" name="Straight Arrow Connector 62">
              <a:extLst>
                <a:ext uri="{FF2B5EF4-FFF2-40B4-BE49-F238E27FC236}">
                  <a16:creationId xmlns:a16="http://schemas.microsoft.com/office/drawing/2014/main" id="{2F5320E0-F607-403C-9FFF-F51F1FD7FDD3}"/>
                </a:ext>
              </a:extLst>
            </p:cNvPr>
            <p:cNvCxnSpPr>
              <a:cxnSpLocks noChangeShapeType="1"/>
              <a:stCxn id="34825" idx="2"/>
              <a:endCxn id="34826" idx="0"/>
            </p:cNvCxnSpPr>
            <p:nvPr/>
          </p:nvCxnSpPr>
          <p:spPr bwMode="auto">
            <a:xfrm rot="16200000" flipH="1">
              <a:off x="6786563" y="4403725"/>
              <a:ext cx="265112" cy="84613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5" name="Freeform 63">
              <a:extLst>
                <a:ext uri="{FF2B5EF4-FFF2-40B4-BE49-F238E27FC236}">
                  <a16:creationId xmlns:a16="http://schemas.microsoft.com/office/drawing/2014/main" id="{492F45D9-511C-4A9D-811B-91C71B89A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2188" y="1989138"/>
              <a:ext cx="1173162" cy="3586162"/>
            </a:xfrm>
            <a:custGeom>
              <a:avLst/>
              <a:gdLst>
                <a:gd name="T0" fmla="*/ 115580 w 1368175"/>
                <a:gd name="T1" fmla="*/ 0 h 3770615"/>
                <a:gd name="T2" fmla="*/ 360750 w 1368175"/>
                <a:gd name="T3" fmla="*/ 339824 h 3770615"/>
                <a:gd name="T4" fmla="*/ 406281 w 1368175"/>
                <a:gd name="T5" fmla="*/ 2038951 h 3770615"/>
                <a:gd name="T6" fmla="*/ 0 w 1368175"/>
                <a:gd name="T7" fmla="*/ 2653529 h 37706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8175" h="3770615">
                  <a:moveTo>
                    <a:pt x="339047" y="0"/>
                  </a:moveTo>
                  <a:cubicBezTo>
                    <a:pt x="627579" y="0"/>
                    <a:pt x="916112" y="0"/>
                    <a:pt x="1058238" y="482885"/>
                  </a:cubicBezTo>
                  <a:cubicBezTo>
                    <a:pt x="1200364" y="965770"/>
                    <a:pt x="1368175" y="2349357"/>
                    <a:pt x="1191802" y="2897312"/>
                  </a:cubicBezTo>
                  <a:cubicBezTo>
                    <a:pt x="1015429" y="3445267"/>
                    <a:pt x="507714" y="3607941"/>
                    <a:pt x="0" y="3770615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4836" name="Straight Arrow Connector 65">
              <a:extLst>
                <a:ext uri="{FF2B5EF4-FFF2-40B4-BE49-F238E27FC236}">
                  <a16:creationId xmlns:a16="http://schemas.microsoft.com/office/drawing/2014/main" id="{E00C0470-1D80-415E-8BAD-E387F7643B4B}"/>
                </a:ext>
              </a:extLst>
            </p:cNvPr>
            <p:cNvCxnSpPr>
              <a:cxnSpLocks noChangeShapeType="1"/>
              <a:stCxn id="34827" idx="2"/>
            </p:cNvCxnSpPr>
            <p:nvPr/>
          </p:nvCxnSpPr>
          <p:spPr bwMode="auto">
            <a:xfrm rot="5400000">
              <a:off x="7154863" y="6097588"/>
              <a:ext cx="331787" cy="793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7" name="Freeform 71">
              <a:extLst>
                <a:ext uri="{FF2B5EF4-FFF2-40B4-BE49-F238E27FC236}">
                  <a16:creationId xmlns:a16="http://schemas.microsoft.com/office/drawing/2014/main" id="{2F7930D3-F419-4306-B2C7-15C3182C2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563" y="1090613"/>
              <a:ext cx="1971675" cy="5102225"/>
            </a:xfrm>
            <a:custGeom>
              <a:avLst/>
              <a:gdLst>
                <a:gd name="T0" fmla="*/ 1627514 w 2068531"/>
                <a:gd name="T1" fmla="*/ 3551994 h 5310027"/>
                <a:gd name="T2" fmla="*/ 746393 w 2068531"/>
                <a:gd name="T3" fmla="*/ 4073852 h 5310027"/>
                <a:gd name="T4" fmla="*/ 10779 w 2068531"/>
                <a:gd name="T5" fmla="*/ 1893835 h 5310027"/>
                <a:gd name="T6" fmla="*/ 681723 w 2068531"/>
                <a:gd name="T7" fmla="*/ 227260 h 5310027"/>
                <a:gd name="T8" fmla="*/ 1385003 w 2068531"/>
                <a:gd name="T9" fmla="*/ 530274 h 53100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68531" h="5310027">
                  <a:moveTo>
                    <a:pt x="2068531" y="4335694"/>
                  </a:moveTo>
                  <a:cubicBezTo>
                    <a:pt x="1679825" y="4822860"/>
                    <a:pt x="1291120" y="5310027"/>
                    <a:pt x="948648" y="4972692"/>
                  </a:cubicBezTo>
                  <a:cubicBezTo>
                    <a:pt x="606176" y="4635357"/>
                    <a:pt x="27398" y="3094233"/>
                    <a:pt x="13699" y="2311685"/>
                  </a:cubicBezTo>
                  <a:cubicBezTo>
                    <a:pt x="0" y="1529137"/>
                    <a:pt x="575353" y="554804"/>
                    <a:pt x="866454" y="277402"/>
                  </a:cubicBezTo>
                  <a:cubicBezTo>
                    <a:pt x="1157555" y="0"/>
                    <a:pt x="1458930" y="323636"/>
                    <a:pt x="1760306" y="647272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8" name="TextBox 33">
              <a:extLst>
                <a:ext uri="{FF2B5EF4-FFF2-40B4-BE49-F238E27FC236}">
                  <a16:creationId xmlns:a16="http://schemas.microsoft.com/office/drawing/2014/main" id="{65121777-3BD7-4612-96FF-3D2E61CEC8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6937" y="1097756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4839" name="TextBox 34">
              <a:extLst>
                <a:ext uri="{FF2B5EF4-FFF2-40B4-BE49-F238E27FC236}">
                  <a16:creationId xmlns:a16="http://schemas.microsoft.com/office/drawing/2014/main" id="{D600EEE3-9E01-494C-AE60-7B445F5C6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7338" y="1571625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4840" name="TextBox 35">
              <a:extLst>
                <a:ext uri="{FF2B5EF4-FFF2-40B4-BE49-F238E27FC236}">
                  <a16:creationId xmlns:a16="http://schemas.microsoft.com/office/drawing/2014/main" id="{17521154-DD4A-4F81-BBBF-178242018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4951" y="2459831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4841" name="TextBox 36">
              <a:extLst>
                <a:ext uri="{FF2B5EF4-FFF2-40B4-BE49-F238E27FC236}">
                  <a16:creationId xmlns:a16="http://schemas.microsoft.com/office/drawing/2014/main" id="{BC2C354E-73CB-4192-BD5D-C1F4C2F4B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4951" y="3150394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4842" name="TextBox 37">
              <a:extLst>
                <a:ext uri="{FF2B5EF4-FFF2-40B4-BE49-F238E27FC236}">
                  <a16:creationId xmlns:a16="http://schemas.microsoft.com/office/drawing/2014/main" id="{E80BEEEA-742B-4419-9FD1-BE3C66060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0218" y="3853656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4843" name="TextBox 38">
              <a:extLst>
                <a:ext uri="{FF2B5EF4-FFF2-40B4-BE49-F238E27FC236}">
                  <a16:creationId xmlns:a16="http://schemas.microsoft.com/office/drawing/2014/main" id="{7289D921-0E7A-4207-B75A-BC99284CE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5301" y="4381500"/>
              <a:ext cx="3111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4844" name="TextBox 39">
              <a:extLst>
                <a:ext uri="{FF2B5EF4-FFF2-40B4-BE49-F238E27FC236}">
                  <a16:creationId xmlns:a16="http://schemas.microsoft.com/office/drawing/2014/main" id="{83B3D7C9-0B6B-4C76-861E-9F1F0ED5B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3373" y="4843517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4845" name="TextBox 49">
              <a:extLst>
                <a:ext uri="{FF2B5EF4-FFF2-40B4-BE49-F238E27FC236}">
                  <a16:creationId xmlns:a16="http://schemas.microsoft.com/office/drawing/2014/main" id="{2276EB7E-B82D-4933-9C58-B444DB415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075" y="908050"/>
              <a:ext cx="1141413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34846" name="TextBox 37">
              <a:extLst>
                <a:ext uri="{FF2B5EF4-FFF2-40B4-BE49-F238E27FC236}">
                  <a16:creationId xmlns:a16="http://schemas.microsoft.com/office/drawing/2014/main" id="{FD521BB9-3E82-4610-8E09-3B6CC11E0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4198" y="5840413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8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B83173D-34BA-4AB1-8074-61C007AE3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Observations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B8BF96-8D19-4AEB-9851-FB1A554CA6F5}"/>
              </a:ext>
            </a:extLst>
          </p:cNvPr>
          <p:cNvSpPr txBox="1"/>
          <p:nvPr/>
        </p:nvSpPr>
        <p:spPr>
          <a:xfrm>
            <a:off x="428625" y="1323975"/>
            <a:ext cx="7643813" cy="535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System of equations can be solved to find least solution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Iterative method for solving equations will converge even though there are an unbounded number of paths in program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Intuitively we need to consider only a finite number of paths to find solution to reaching definitions problem since longer paths do not give us more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 general, when you have loops, the system of equations will have multiple solutions. Exercise: convince yourself using the example in the last slide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Which one do we want?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We want the least solution. So in iterative solution, initialize all unknowns to {}. 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>
            <a:extLst>
              <a:ext uri="{FF2B5EF4-FFF2-40B4-BE49-F238E27FC236}">
                <a16:creationId xmlns:a16="http://schemas.microsoft.com/office/drawing/2014/main" id="{B5A3D65C-D81E-4332-913B-67573EEACD7B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7891" name="Footer Placeholder 4">
            <a:extLst>
              <a:ext uri="{FF2B5EF4-FFF2-40B4-BE49-F238E27FC236}">
                <a16:creationId xmlns:a16="http://schemas.microsoft.com/office/drawing/2014/main" id="{7F4ACCA1-3449-472B-A17B-A5344EAD93D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7892" name="Slide Number Placeholder 5">
            <a:extLst>
              <a:ext uri="{FF2B5EF4-FFF2-40B4-BE49-F238E27FC236}">
                <a16:creationId xmlns:a16="http://schemas.microsoft.com/office/drawing/2014/main" id="{E44192E8-3BB3-4859-A9E7-19F94C02BB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64A91-501F-485D-91F3-C8887B5270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85FCA04E-6B8C-468C-B332-96118C203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3038"/>
            <a:ext cx="7772400" cy="1143000"/>
          </a:xfrm>
        </p:spPr>
        <p:txBody>
          <a:bodyPr/>
          <a:lstStyle/>
          <a:p>
            <a:r>
              <a:rPr lang="en-US" altLang="en-US"/>
              <a:t>Classification of dataflow problems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B5B33630-67F3-4AF2-B182-0A878E51F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476375"/>
            <a:ext cx="5818187" cy="459581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Direction of information propagation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Forward-flow</a:t>
            </a:r>
            <a:r>
              <a:rPr lang="en-US" altLang="en-US" sz="2400" dirty="0"/>
              <a:t>: information propagates in the direction of control-flow from input to output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Backward-flow</a:t>
            </a:r>
            <a:r>
              <a:rPr lang="en-US" altLang="en-US" sz="2400" dirty="0"/>
              <a:t>: information propagates in reverse direction of control-flow from output to input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All-paths vs. any-path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All-paths problem</a:t>
            </a:r>
            <a:r>
              <a:rPr lang="en-US" altLang="en-US" sz="2400" dirty="0"/>
              <a:t>: dataflow fact is true at some point in program if it is true along all paths to/from that point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Any-path problem</a:t>
            </a:r>
            <a:r>
              <a:rPr lang="en-US" altLang="en-US" sz="2400" dirty="0"/>
              <a:t>: dataflow fact is true at some point in program if it is true along any path to/from that point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Classification of reaching definitions?</a:t>
            </a:r>
          </a:p>
        </p:txBody>
      </p:sp>
      <p:grpSp>
        <p:nvGrpSpPr>
          <p:cNvPr id="37895" name="Group 17">
            <a:extLst>
              <a:ext uri="{FF2B5EF4-FFF2-40B4-BE49-F238E27FC236}">
                <a16:creationId xmlns:a16="http://schemas.microsoft.com/office/drawing/2014/main" id="{6E16564C-DCB9-4020-8285-B23B710D1794}"/>
              </a:ext>
            </a:extLst>
          </p:cNvPr>
          <p:cNvGrpSpPr>
            <a:grpSpLocks/>
          </p:cNvGrpSpPr>
          <p:nvPr/>
        </p:nvGrpSpPr>
        <p:grpSpPr bwMode="auto">
          <a:xfrm>
            <a:off x="7107238" y="1614488"/>
            <a:ext cx="1325562" cy="3259137"/>
            <a:chOff x="7106478" y="1615145"/>
            <a:chExt cx="1325612" cy="3258379"/>
          </a:xfrm>
        </p:grpSpPr>
        <p:sp>
          <p:nvSpPr>
            <p:cNvPr id="37896" name="Oval 1">
              <a:extLst>
                <a:ext uri="{FF2B5EF4-FFF2-40B4-BE49-F238E27FC236}">
                  <a16:creationId xmlns:a16="http://schemas.microsoft.com/office/drawing/2014/main" id="{E3736D60-4028-4104-9085-CBA640209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1948070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897" name="Oval 2">
              <a:extLst>
                <a:ext uri="{FF2B5EF4-FFF2-40B4-BE49-F238E27FC236}">
                  <a16:creationId xmlns:a16="http://schemas.microsoft.com/office/drawing/2014/main" id="{1B5602EE-9CDE-4C35-AA71-F7BA93DB8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4410489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898" name="Freeform: Shape 3">
              <a:extLst>
                <a:ext uri="{FF2B5EF4-FFF2-40B4-BE49-F238E27FC236}">
                  <a16:creationId xmlns:a16="http://schemas.microsoft.com/office/drawing/2014/main" id="{2182E40B-6971-4F8F-B354-E629017B8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6478" y="2082248"/>
              <a:ext cx="447261" cy="1321904"/>
            </a:xfrm>
            <a:custGeom>
              <a:avLst/>
              <a:gdLst>
                <a:gd name="T0" fmla="*/ 447261 w 447261"/>
                <a:gd name="T1" fmla="*/ 0 h 1321904"/>
                <a:gd name="T2" fmla="*/ 0 w 447261"/>
                <a:gd name="T3" fmla="*/ 586409 h 1321904"/>
                <a:gd name="T4" fmla="*/ 447261 w 447261"/>
                <a:gd name="T5" fmla="*/ 1321904 h 1321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7261" h="1321904">
                  <a:moveTo>
                    <a:pt x="447261" y="0"/>
                  </a:moveTo>
                  <a:cubicBezTo>
                    <a:pt x="223630" y="183046"/>
                    <a:pt x="0" y="366092"/>
                    <a:pt x="0" y="586409"/>
                  </a:cubicBezTo>
                  <a:cubicBezTo>
                    <a:pt x="0" y="806726"/>
                    <a:pt x="223630" y="1064315"/>
                    <a:pt x="447261" y="1321904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899" name="Freeform: Shape 5">
              <a:extLst>
                <a:ext uri="{FF2B5EF4-FFF2-40B4-BE49-F238E27FC236}">
                  <a16:creationId xmlns:a16="http://schemas.microsoft.com/office/drawing/2014/main" id="{35C2F8D0-B782-4250-BC7C-26F76DF6E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8770" y="2117035"/>
              <a:ext cx="114300" cy="1292285"/>
            </a:xfrm>
            <a:custGeom>
              <a:avLst/>
              <a:gdLst>
                <a:gd name="T0" fmla="*/ 84482 w 114300"/>
                <a:gd name="T1" fmla="*/ 0 h 1292285"/>
                <a:gd name="T2" fmla="*/ 89452 w 114300"/>
                <a:gd name="T3" fmla="*/ 298174 h 1292285"/>
                <a:gd name="T4" fmla="*/ 99391 w 114300"/>
                <a:gd name="T5" fmla="*/ 337930 h 1292285"/>
                <a:gd name="T6" fmla="*/ 114300 w 114300"/>
                <a:gd name="T7" fmla="*/ 397565 h 1292285"/>
                <a:gd name="T8" fmla="*/ 109330 w 114300"/>
                <a:gd name="T9" fmla="*/ 1212574 h 1292285"/>
                <a:gd name="T10" fmla="*/ 94421 w 114300"/>
                <a:gd name="T11" fmla="*/ 1237422 h 1292285"/>
                <a:gd name="T12" fmla="*/ 54665 w 114300"/>
                <a:gd name="T13" fmla="*/ 1262269 h 1292285"/>
                <a:gd name="T14" fmla="*/ 44726 w 114300"/>
                <a:gd name="T15" fmla="*/ 1282148 h 1292285"/>
                <a:gd name="T16" fmla="*/ 0 w 114300"/>
                <a:gd name="T17" fmla="*/ 1292087 h 1292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300" h="1292285">
                  <a:moveTo>
                    <a:pt x="84482" y="0"/>
                  </a:moveTo>
                  <a:cubicBezTo>
                    <a:pt x="86139" y="99391"/>
                    <a:pt x="85071" y="198865"/>
                    <a:pt x="89452" y="298174"/>
                  </a:cubicBezTo>
                  <a:cubicBezTo>
                    <a:pt x="90054" y="311821"/>
                    <a:pt x="96320" y="324620"/>
                    <a:pt x="99391" y="337930"/>
                  </a:cubicBezTo>
                  <a:cubicBezTo>
                    <a:pt x="112592" y="395138"/>
                    <a:pt x="93662" y="325339"/>
                    <a:pt x="114300" y="397565"/>
                  </a:cubicBezTo>
                  <a:cubicBezTo>
                    <a:pt x="112643" y="669235"/>
                    <a:pt x="112584" y="940919"/>
                    <a:pt x="109330" y="1212574"/>
                  </a:cubicBezTo>
                  <a:cubicBezTo>
                    <a:pt x="109189" y="1224337"/>
                    <a:pt x="102419" y="1230567"/>
                    <a:pt x="94421" y="1237422"/>
                  </a:cubicBezTo>
                  <a:cubicBezTo>
                    <a:pt x="68641" y="1259519"/>
                    <a:pt x="78076" y="1254466"/>
                    <a:pt x="54665" y="1262269"/>
                  </a:cubicBezTo>
                  <a:cubicBezTo>
                    <a:pt x="51352" y="1268895"/>
                    <a:pt x="50351" y="1277327"/>
                    <a:pt x="44726" y="1282148"/>
                  </a:cubicBezTo>
                  <a:cubicBezTo>
                    <a:pt x="30260" y="1294548"/>
                    <a:pt x="16518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0" name="Freeform: Shape 8">
              <a:extLst>
                <a:ext uri="{FF2B5EF4-FFF2-40B4-BE49-F238E27FC236}">
                  <a16:creationId xmlns:a16="http://schemas.microsoft.com/office/drawing/2014/main" id="{0F4F6A2F-4314-4594-89B8-8C403AF35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313" y="2117035"/>
              <a:ext cx="487436" cy="1294767"/>
            </a:xfrm>
            <a:custGeom>
              <a:avLst/>
              <a:gdLst>
                <a:gd name="T0" fmla="*/ 14909 w 487436"/>
                <a:gd name="T1" fmla="*/ 0 h 1294767"/>
                <a:gd name="T2" fmla="*/ 34787 w 487436"/>
                <a:gd name="T3" fmla="*/ 24848 h 1294767"/>
                <a:gd name="T4" fmla="*/ 54665 w 487436"/>
                <a:gd name="T5" fmla="*/ 39756 h 1294767"/>
                <a:gd name="T6" fmla="*/ 59635 w 487436"/>
                <a:gd name="T7" fmla="*/ 59635 h 1294767"/>
                <a:gd name="T8" fmla="*/ 79513 w 487436"/>
                <a:gd name="T9" fmla="*/ 69574 h 1294767"/>
                <a:gd name="T10" fmla="*/ 124239 w 487436"/>
                <a:gd name="T11" fmla="*/ 94422 h 1294767"/>
                <a:gd name="T12" fmla="*/ 139148 w 487436"/>
                <a:gd name="T13" fmla="*/ 104361 h 1294767"/>
                <a:gd name="T14" fmla="*/ 183874 w 487436"/>
                <a:gd name="T15" fmla="*/ 124239 h 1294767"/>
                <a:gd name="T16" fmla="*/ 193813 w 487436"/>
                <a:gd name="T17" fmla="*/ 139148 h 1294767"/>
                <a:gd name="T18" fmla="*/ 273326 w 487436"/>
                <a:gd name="T19" fmla="*/ 173935 h 1294767"/>
                <a:gd name="T20" fmla="*/ 303144 w 487436"/>
                <a:gd name="T21" fmla="*/ 193813 h 1294767"/>
                <a:gd name="T22" fmla="*/ 323022 w 487436"/>
                <a:gd name="T23" fmla="*/ 243508 h 1294767"/>
                <a:gd name="T24" fmla="*/ 332961 w 487436"/>
                <a:gd name="T25" fmla="*/ 268356 h 1294767"/>
                <a:gd name="T26" fmla="*/ 357809 w 487436"/>
                <a:gd name="T27" fmla="*/ 278295 h 1294767"/>
                <a:gd name="T28" fmla="*/ 382657 w 487436"/>
                <a:gd name="T29" fmla="*/ 303143 h 1294767"/>
                <a:gd name="T30" fmla="*/ 402535 w 487436"/>
                <a:gd name="T31" fmla="*/ 323022 h 1294767"/>
                <a:gd name="T32" fmla="*/ 417444 w 487436"/>
                <a:gd name="T33" fmla="*/ 332961 h 1294767"/>
                <a:gd name="T34" fmla="*/ 427383 w 487436"/>
                <a:gd name="T35" fmla="*/ 347869 h 1294767"/>
                <a:gd name="T36" fmla="*/ 447261 w 487436"/>
                <a:gd name="T37" fmla="*/ 367748 h 1294767"/>
                <a:gd name="T38" fmla="*/ 452230 w 487436"/>
                <a:gd name="T39" fmla="*/ 382656 h 1294767"/>
                <a:gd name="T40" fmla="*/ 472109 w 487436"/>
                <a:gd name="T41" fmla="*/ 432352 h 1294767"/>
                <a:gd name="T42" fmla="*/ 477078 w 487436"/>
                <a:gd name="T43" fmla="*/ 596348 h 1294767"/>
                <a:gd name="T44" fmla="*/ 487017 w 487436"/>
                <a:gd name="T45" fmla="*/ 720587 h 1294767"/>
                <a:gd name="T46" fmla="*/ 482048 w 487436"/>
                <a:gd name="T47" fmla="*/ 924339 h 1294767"/>
                <a:gd name="T48" fmla="*/ 467139 w 487436"/>
                <a:gd name="T49" fmla="*/ 969065 h 1294767"/>
                <a:gd name="T50" fmla="*/ 457200 w 487436"/>
                <a:gd name="T51" fmla="*/ 983974 h 1294767"/>
                <a:gd name="T52" fmla="*/ 452230 w 487436"/>
                <a:gd name="T53" fmla="*/ 1003852 h 1294767"/>
                <a:gd name="T54" fmla="*/ 432352 w 487436"/>
                <a:gd name="T55" fmla="*/ 1008822 h 1294767"/>
                <a:gd name="T56" fmla="*/ 407504 w 487436"/>
                <a:gd name="T57" fmla="*/ 1043608 h 1294767"/>
                <a:gd name="T58" fmla="*/ 377687 w 487436"/>
                <a:gd name="T59" fmla="*/ 1078395 h 1294767"/>
                <a:gd name="T60" fmla="*/ 362778 w 487436"/>
                <a:gd name="T61" fmla="*/ 1098274 h 1294767"/>
                <a:gd name="T62" fmla="*/ 318052 w 487436"/>
                <a:gd name="T63" fmla="*/ 1113182 h 1294767"/>
                <a:gd name="T64" fmla="*/ 293204 w 487436"/>
                <a:gd name="T65" fmla="*/ 1133061 h 1294767"/>
                <a:gd name="T66" fmla="*/ 278296 w 487436"/>
                <a:gd name="T67" fmla="*/ 1157908 h 1294767"/>
                <a:gd name="T68" fmla="*/ 238539 w 487436"/>
                <a:gd name="T69" fmla="*/ 1177787 h 1294767"/>
                <a:gd name="T70" fmla="*/ 208722 w 487436"/>
                <a:gd name="T71" fmla="*/ 1202635 h 1294767"/>
                <a:gd name="T72" fmla="*/ 188844 w 487436"/>
                <a:gd name="T73" fmla="*/ 1207604 h 1294767"/>
                <a:gd name="T74" fmla="*/ 168965 w 487436"/>
                <a:gd name="T75" fmla="*/ 1227482 h 1294767"/>
                <a:gd name="T76" fmla="*/ 159026 w 487436"/>
                <a:gd name="T77" fmla="*/ 1247361 h 1294767"/>
                <a:gd name="T78" fmla="*/ 119270 w 487436"/>
                <a:gd name="T79" fmla="*/ 1267239 h 1294767"/>
                <a:gd name="T80" fmla="*/ 109330 w 487436"/>
                <a:gd name="T81" fmla="*/ 1282148 h 1294767"/>
                <a:gd name="T82" fmla="*/ 0 w 487436"/>
                <a:gd name="T83" fmla="*/ 1292087 h 12947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7436" h="1294767">
                  <a:moveTo>
                    <a:pt x="14909" y="0"/>
                  </a:moveTo>
                  <a:cubicBezTo>
                    <a:pt x="21535" y="8283"/>
                    <a:pt x="27287" y="17348"/>
                    <a:pt x="34787" y="24848"/>
                  </a:cubicBezTo>
                  <a:cubicBezTo>
                    <a:pt x="40644" y="30705"/>
                    <a:pt x="49851" y="33016"/>
                    <a:pt x="54665" y="39756"/>
                  </a:cubicBezTo>
                  <a:cubicBezTo>
                    <a:pt x="58635" y="45314"/>
                    <a:pt x="55262" y="54388"/>
                    <a:pt x="59635" y="59635"/>
                  </a:cubicBezTo>
                  <a:cubicBezTo>
                    <a:pt x="64378" y="65326"/>
                    <a:pt x="73349" y="65465"/>
                    <a:pt x="79513" y="69574"/>
                  </a:cubicBezTo>
                  <a:cubicBezTo>
                    <a:pt x="119353" y="96133"/>
                    <a:pt x="87852" y="85324"/>
                    <a:pt x="124239" y="94422"/>
                  </a:cubicBezTo>
                  <a:cubicBezTo>
                    <a:pt x="129209" y="97735"/>
                    <a:pt x="133962" y="101398"/>
                    <a:pt x="139148" y="104361"/>
                  </a:cubicBezTo>
                  <a:cubicBezTo>
                    <a:pt x="155399" y="113647"/>
                    <a:pt x="166123" y="117139"/>
                    <a:pt x="183874" y="124239"/>
                  </a:cubicBezTo>
                  <a:cubicBezTo>
                    <a:pt x="187187" y="129209"/>
                    <a:pt x="189989" y="134560"/>
                    <a:pt x="193813" y="139148"/>
                  </a:cubicBezTo>
                  <a:cubicBezTo>
                    <a:pt x="217740" y="167860"/>
                    <a:pt x="224172" y="158810"/>
                    <a:pt x="273326" y="173935"/>
                  </a:cubicBezTo>
                  <a:cubicBezTo>
                    <a:pt x="283265" y="180561"/>
                    <a:pt x="298708" y="182722"/>
                    <a:pt x="303144" y="193813"/>
                  </a:cubicBezTo>
                  <a:lnTo>
                    <a:pt x="323022" y="243508"/>
                  </a:lnTo>
                  <a:cubicBezTo>
                    <a:pt x="326335" y="251791"/>
                    <a:pt x="324678" y="265043"/>
                    <a:pt x="332961" y="268356"/>
                  </a:cubicBezTo>
                  <a:lnTo>
                    <a:pt x="357809" y="278295"/>
                  </a:lnTo>
                  <a:lnTo>
                    <a:pt x="382657" y="303143"/>
                  </a:lnTo>
                  <a:cubicBezTo>
                    <a:pt x="389283" y="309769"/>
                    <a:pt x="394738" y="317824"/>
                    <a:pt x="402535" y="323022"/>
                  </a:cubicBezTo>
                  <a:lnTo>
                    <a:pt x="417444" y="332961"/>
                  </a:lnTo>
                  <a:cubicBezTo>
                    <a:pt x="420757" y="337930"/>
                    <a:pt x="423496" y="343334"/>
                    <a:pt x="427383" y="347869"/>
                  </a:cubicBezTo>
                  <a:cubicBezTo>
                    <a:pt x="433481" y="354984"/>
                    <a:pt x="441814" y="360123"/>
                    <a:pt x="447261" y="367748"/>
                  </a:cubicBezTo>
                  <a:cubicBezTo>
                    <a:pt x="450306" y="372010"/>
                    <a:pt x="450167" y="377841"/>
                    <a:pt x="452230" y="382656"/>
                  </a:cubicBezTo>
                  <a:cubicBezTo>
                    <a:pt x="474169" y="433846"/>
                    <a:pt x="449485" y="364480"/>
                    <a:pt x="472109" y="432352"/>
                  </a:cubicBezTo>
                  <a:cubicBezTo>
                    <a:pt x="473765" y="487017"/>
                    <a:pt x="474253" y="541731"/>
                    <a:pt x="477078" y="596348"/>
                  </a:cubicBezTo>
                  <a:cubicBezTo>
                    <a:pt x="479224" y="637838"/>
                    <a:pt x="486388" y="679046"/>
                    <a:pt x="487017" y="720587"/>
                  </a:cubicBezTo>
                  <a:cubicBezTo>
                    <a:pt x="488046" y="788517"/>
                    <a:pt x="487466" y="856618"/>
                    <a:pt x="482048" y="924339"/>
                  </a:cubicBezTo>
                  <a:cubicBezTo>
                    <a:pt x="480795" y="940004"/>
                    <a:pt x="475856" y="955989"/>
                    <a:pt x="467139" y="969065"/>
                  </a:cubicBezTo>
                  <a:lnTo>
                    <a:pt x="457200" y="983974"/>
                  </a:lnTo>
                  <a:cubicBezTo>
                    <a:pt x="455543" y="990600"/>
                    <a:pt x="457060" y="999022"/>
                    <a:pt x="452230" y="1003852"/>
                  </a:cubicBezTo>
                  <a:cubicBezTo>
                    <a:pt x="447400" y="1008682"/>
                    <a:pt x="436797" y="1003636"/>
                    <a:pt x="432352" y="1008822"/>
                  </a:cubicBezTo>
                  <a:cubicBezTo>
                    <a:pt x="395248" y="1052110"/>
                    <a:pt x="445106" y="1031076"/>
                    <a:pt x="407504" y="1043608"/>
                  </a:cubicBezTo>
                  <a:cubicBezTo>
                    <a:pt x="388091" y="1082437"/>
                    <a:pt x="409943" y="1046139"/>
                    <a:pt x="377687" y="1078395"/>
                  </a:cubicBezTo>
                  <a:cubicBezTo>
                    <a:pt x="371830" y="1084252"/>
                    <a:pt x="369404" y="1093304"/>
                    <a:pt x="362778" y="1098274"/>
                  </a:cubicBezTo>
                  <a:cubicBezTo>
                    <a:pt x="353421" y="1105292"/>
                    <a:pt x="329869" y="1110228"/>
                    <a:pt x="318052" y="1113182"/>
                  </a:cubicBezTo>
                  <a:cubicBezTo>
                    <a:pt x="309096" y="1119153"/>
                    <a:pt x="299639" y="1124052"/>
                    <a:pt x="293204" y="1133061"/>
                  </a:cubicBezTo>
                  <a:cubicBezTo>
                    <a:pt x="287590" y="1140921"/>
                    <a:pt x="285771" y="1151792"/>
                    <a:pt x="278296" y="1157908"/>
                  </a:cubicBezTo>
                  <a:cubicBezTo>
                    <a:pt x="266829" y="1167290"/>
                    <a:pt x="249016" y="1167310"/>
                    <a:pt x="238539" y="1177787"/>
                  </a:cubicBezTo>
                  <a:cubicBezTo>
                    <a:pt x="229587" y="1186738"/>
                    <a:pt x="220825" y="1197448"/>
                    <a:pt x="208722" y="1202635"/>
                  </a:cubicBezTo>
                  <a:cubicBezTo>
                    <a:pt x="202444" y="1205326"/>
                    <a:pt x="195470" y="1205948"/>
                    <a:pt x="188844" y="1207604"/>
                  </a:cubicBezTo>
                  <a:cubicBezTo>
                    <a:pt x="182218" y="1214230"/>
                    <a:pt x="174588" y="1219985"/>
                    <a:pt x="168965" y="1227482"/>
                  </a:cubicBezTo>
                  <a:cubicBezTo>
                    <a:pt x="164520" y="1233409"/>
                    <a:pt x="163769" y="1241670"/>
                    <a:pt x="159026" y="1247361"/>
                  </a:cubicBezTo>
                  <a:cubicBezTo>
                    <a:pt x="151583" y="1256293"/>
                    <a:pt x="127426" y="1263976"/>
                    <a:pt x="119270" y="1267239"/>
                  </a:cubicBezTo>
                  <a:cubicBezTo>
                    <a:pt x="115957" y="1272209"/>
                    <a:pt x="114190" y="1278676"/>
                    <a:pt x="109330" y="1282148"/>
                  </a:cubicBezTo>
                  <a:cubicBezTo>
                    <a:pt x="80773" y="1302546"/>
                    <a:pt x="22572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1" name="Freeform: Shape 11">
              <a:extLst>
                <a:ext uri="{FF2B5EF4-FFF2-40B4-BE49-F238E27FC236}">
                  <a16:creationId xmlns:a16="http://schemas.microsoft.com/office/drawing/2014/main" id="{29609887-7338-4AEE-A675-FDE1FB393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6417" y="3443909"/>
              <a:ext cx="472109" cy="1013791"/>
            </a:xfrm>
            <a:custGeom>
              <a:avLst/>
              <a:gdLst>
                <a:gd name="T0" fmla="*/ 472109 w 472109"/>
                <a:gd name="T1" fmla="*/ 0 h 1013791"/>
                <a:gd name="T2" fmla="*/ 432353 w 472109"/>
                <a:gd name="T3" fmla="*/ 69574 h 1013791"/>
                <a:gd name="T4" fmla="*/ 422413 w 472109"/>
                <a:gd name="T5" fmla="*/ 99391 h 1013791"/>
                <a:gd name="T6" fmla="*/ 407505 w 472109"/>
                <a:gd name="T7" fmla="*/ 114300 h 1013791"/>
                <a:gd name="T8" fmla="*/ 347870 w 472109"/>
                <a:gd name="T9" fmla="*/ 163995 h 1013791"/>
                <a:gd name="T10" fmla="*/ 327992 w 472109"/>
                <a:gd name="T11" fmla="*/ 193813 h 1013791"/>
                <a:gd name="T12" fmla="*/ 308113 w 472109"/>
                <a:gd name="T13" fmla="*/ 233569 h 1013791"/>
                <a:gd name="T14" fmla="*/ 288235 w 472109"/>
                <a:gd name="T15" fmla="*/ 243508 h 1013791"/>
                <a:gd name="T16" fmla="*/ 258418 w 472109"/>
                <a:gd name="T17" fmla="*/ 283265 h 1013791"/>
                <a:gd name="T18" fmla="*/ 253448 w 472109"/>
                <a:gd name="T19" fmla="*/ 298174 h 1013791"/>
                <a:gd name="T20" fmla="*/ 193813 w 472109"/>
                <a:gd name="T21" fmla="*/ 337930 h 1013791"/>
                <a:gd name="T22" fmla="*/ 168966 w 472109"/>
                <a:gd name="T23" fmla="*/ 362778 h 1013791"/>
                <a:gd name="T24" fmla="*/ 149087 w 472109"/>
                <a:gd name="T25" fmla="*/ 372717 h 1013791"/>
                <a:gd name="T26" fmla="*/ 114300 w 472109"/>
                <a:gd name="T27" fmla="*/ 417443 h 1013791"/>
                <a:gd name="T28" fmla="*/ 64605 w 472109"/>
                <a:gd name="T29" fmla="*/ 457200 h 1013791"/>
                <a:gd name="T30" fmla="*/ 44726 w 472109"/>
                <a:gd name="T31" fmla="*/ 487017 h 1013791"/>
                <a:gd name="T32" fmla="*/ 29818 w 472109"/>
                <a:gd name="T33" fmla="*/ 501926 h 1013791"/>
                <a:gd name="T34" fmla="*/ 0 w 472109"/>
                <a:gd name="T35" fmla="*/ 536713 h 1013791"/>
                <a:gd name="T36" fmla="*/ 14909 w 472109"/>
                <a:gd name="T37" fmla="*/ 760343 h 1013791"/>
                <a:gd name="T38" fmla="*/ 49696 w 472109"/>
                <a:gd name="T39" fmla="*/ 795130 h 1013791"/>
                <a:gd name="T40" fmla="*/ 74544 w 472109"/>
                <a:gd name="T41" fmla="*/ 829917 h 1013791"/>
                <a:gd name="T42" fmla="*/ 84483 w 472109"/>
                <a:gd name="T43" fmla="*/ 849795 h 1013791"/>
                <a:gd name="T44" fmla="*/ 104361 w 472109"/>
                <a:gd name="T45" fmla="*/ 859734 h 1013791"/>
                <a:gd name="T46" fmla="*/ 109331 w 472109"/>
                <a:gd name="T47" fmla="*/ 874643 h 1013791"/>
                <a:gd name="T48" fmla="*/ 283266 w 472109"/>
                <a:gd name="T49" fmla="*/ 929308 h 1013791"/>
                <a:gd name="T50" fmla="*/ 308113 w 472109"/>
                <a:gd name="T51" fmla="*/ 954156 h 1013791"/>
                <a:gd name="T52" fmla="*/ 397566 w 472109"/>
                <a:gd name="T53" fmla="*/ 969065 h 1013791"/>
                <a:gd name="T54" fmla="*/ 437322 w 472109"/>
                <a:gd name="T55" fmla="*/ 979004 h 1013791"/>
                <a:gd name="T56" fmla="*/ 447261 w 472109"/>
                <a:gd name="T57" fmla="*/ 993913 h 1013791"/>
                <a:gd name="T58" fmla="*/ 457200 w 472109"/>
                <a:gd name="T59" fmla="*/ 1013791 h 101379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2109" h="1013791">
                  <a:moveTo>
                    <a:pt x="472109" y="0"/>
                  </a:moveTo>
                  <a:cubicBezTo>
                    <a:pt x="440197" y="63825"/>
                    <a:pt x="458006" y="43918"/>
                    <a:pt x="432353" y="69574"/>
                  </a:cubicBezTo>
                  <a:cubicBezTo>
                    <a:pt x="429040" y="79513"/>
                    <a:pt x="427501" y="90233"/>
                    <a:pt x="422413" y="99391"/>
                  </a:cubicBezTo>
                  <a:cubicBezTo>
                    <a:pt x="419000" y="105535"/>
                    <a:pt x="412904" y="109801"/>
                    <a:pt x="407505" y="114300"/>
                  </a:cubicBezTo>
                  <a:cubicBezTo>
                    <a:pt x="399043" y="121352"/>
                    <a:pt x="360577" y="147658"/>
                    <a:pt x="347870" y="163995"/>
                  </a:cubicBezTo>
                  <a:cubicBezTo>
                    <a:pt x="340536" y="173424"/>
                    <a:pt x="333919" y="183441"/>
                    <a:pt x="327992" y="193813"/>
                  </a:cubicBezTo>
                  <a:cubicBezTo>
                    <a:pt x="320641" y="206677"/>
                    <a:pt x="321365" y="226943"/>
                    <a:pt x="308113" y="233569"/>
                  </a:cubicBezTo>
                  <a:lnTo>
                    <a:pt x="288235" y="243508"/>
                  </a:lnTo>
                  <a:cubicBezTo>
                    <a:pt x="260870" y="298241"/>
                    <a:pt x="300276" y="224665"/>
                    <a:pt x="258418" y="283265"/>
                  </a:cubicBezTo>
                  <a:cubicBezTo>
                    <a:pt x="255373" y="287528"/>
                    <a:pt x="256591" y="293983"/>
                    <a:pt x="253448" y="298174"/>
                  </a:cubicBezTo>
                  <a:cubicBezTo>
                    <a:pt x="232121" y="326609"/>
                    <a:pt x="225966" y="324150"/>
                    <a:pt x="193813" y="337930"/>
                  </a:cubicBezTo>
                  <a:cubicBezTo>
                    <a:pt x="185531" y="346213"/>
                    <a:pt x="178212" y="355587"/>
                    <a:pt x="168966" y="362778"/>
                  </a:cubicBezTo>
                  <a:cubicBezTo>
                    <a:pt x="163118" y="367326"/>
                    <a:pt x="154326" y="367478"/>
                    <a:pt x="149087" y="372717"/>
                  </a:cubicBezTo>
                  <a:cubicBezTo>
                    <a:pt x="97687" y="424117"/>
                    <a:pt x="171735" y="372771"/>
                    <a:pt x="114300" y="417443"/>
                  </a:cubicBezTo>
                  <a:cubicBezTo>
                    <a:pt x="88904" y="437195"/>
                    <a:pt x="84768" y="426957"/>
                    <a:pt x="64605" y="457200"/>
                  </a:cubicBezTo>
                  <a:cubicBezTo>
                    <a:pt x="57979" y="467139"/>
                    <a:pt x="52060" y="477588"/>
                    <a:pt x="44726" y="487017"/>
                  </a:cubicBezTo>
                  <a:cubicBezTo>
                    <a:pt x="40411" y="492565"/>
                    <a:pt x="33903" y="496207"/>
                    <a:pt x="29818" y="501926"/>
                  </a:cubicBezTo>
                  <a:cubicBezTo>
                    <a:pt x="3583" y="538656"/>
                    <a:pt x="39884" y="506801"/>
                    <a:pt x="0" y="536713"/>
                  </a:cubicBezTo>
                  <a:cubicBezTo>
                    <a:pt x="4970" y="611256"/>
                    <a:pt x="5829" y="686188"/>
                    <a:pt x="14909" y="760343"/>
                  </a:cubicBezTo>
                  <a:cubicBezTo>
                    <a:pt x="16758" y="775443"/>
                    <a:pt x="41222" y="786656"/>
                    <a:pt x="49696" y="795130"/>
                  </a:cubicBezTo>
                  <a:cubicBezTo>
                    <a:pt x="53254" y="798688"/>
                    <a:pt x="70780" y="823331"/>
                    <a:pt x="74544" y="829917"/>
                  </a:cubicBezTo>
                  <a:cubicBezTo>
                    <a:pt x="78219" y="836349"/>
                    <a:pt x="79245" y="844557"/>
                    <a:pt x="84483" y="849795"/>
                  </a:cubicBezTo>
                  <a:cubicBezTo>
                    <a:pt x="89721" y="855033"/>
                    <a:pt x="97735" y="856421"/>
                    <a:pt x="104361" y="859734"/>
                  </a:cubicBezTo>
                  <a:cubicBezTo>
                    <a:pt x="106018" y="864704"/>
                    <a:pt x="106691" y="870118"/>
                    <a:pt x="109331" y="874643"/>
                  </a:cubicBezTo>
                  <a:cubicBezTo>
                    <a:pt x="158497" y="958928"/>
                    <a:pt x="141057" y="919501"/>
                    <a:pt x="283266" y="929308"/>
                  </a:cubicBezTo>
                  <a:cubicBezTo>
                    <a:pt x="352843" y="946704"/>
                    <a:pt x="258415" y="916883"/>
                    <a:pt x="308113" y="954156"/>
                  </a:cubicBezTo>
                  <a:cubicBezTo>
                    <a:pt x="323594" y="965767"/>
                    <a:pt x="386874" y="968093"/>
                    <a:pt x="397566" y="969065"/>
                  </a:cubicBezTo>
                  <a:cubicBezTo>
                    <a:pt x="410818" y="972378"/>
                    <a:pt x="425104" y="972895"/>
                    <a:pt x="437322" y="979004"/>
                  </a:cubicBezTo>
                  <a:cubicBezTo>
                    <a:pt x="442664" y="981675"/>
                    <a:pt x="444298" y="988727"/>
                    <a:pt x="447261" y="993913"/>
                  </a:cubicBezTo>
                  <a:cubicBezTo>
                    <a:pt x="450936" y="1000345"/>
                    <a:pt x="457200" y="1013791"/>
                    <a:pt x="457200" y="1013791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2" name="Freeform: Shape 12">
              <a:extLst>
                <a:ext uri="{FF2B5EF4-FFF2-40B4-BE49-F238E27FC236}">
                  <a16:creationId xmlns:a16="http://schemas.microsoft.com/office/drawing/2014/main" id="{8AA278B8-73E3-454B-837F-F32F01BCA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8404" y="3419061"/>
              <a:ext cx="486216" cy="1106858"/>
            </a:xfrm>
            <a:custGeom>
              <a:avLst/>
              <a:gdLst>
                <a:gd name="T0" fmla="*/ 0 w 486216"/>
                <a:gd name="T1" fmla="*/ 0 h 1106858"/>
                <a:gd name="T2" fmla="*/ 477079 w 486216"/>
                <a:gd name="T3" fmla="*/ 740465 h 1106858"/>
                <a:gd name="T4" fmla="*/ 472109 w 486216"/>
                <a:gd name="T5" fmla="*/ 874643 h 1106858"/>
                <a:gd name="T6" fmla="*/ 462170 w 486216"/>
                <a:gd name="T7" fmla="*/ 894522 h 1106858"/>
                <a:gd name="T8" fmla="*/ 427383 w 486216"/>
                <a:gd name="T9" fmla="*/ 909430 h 1106858"/>
                <a:gd name="T10" fmla="*/ 402535 w 486216"/>
                <a:gd name="T11" fmla="*/ 934278 h 1106858"/>
                <a:gd name="T12" fmla="*/ 387626 w 486216"/>
                <a:gd name="T13" fmla="*/ 954156 h 1106858"/>
                <a:gd name="T14" fmla="*/ 377687 w 486216"/>
                <a:gd name="T15" fmla="*/ 964096 h 1106858"/>
                <a:gd name="T16" fmla="*/ 357809 w 486216"/>
                <a:gd name="T17" fmla="*/ 979004 h 1106858"/>
                <a:gd name="T18" fmla="*/ 323022 w 486216"/>
                <a:gd name="T19" fmla="*/ 998882 h 1106858"/>
                <a:gd name="T20" fmla="*/ 298174 w 486216"/>
                <a:gd name="T21" fmla="*/ 1018761 h 1106858"/>
                <a:gd name="T22" fmla="*/ 278296 w 486216"/>
                <a:gd name="T23" fmla="*/ 1023730 h 1106858"/>
                <a:gd name="T24" fmla="*/ 253448 w 486216"/>
                <a:gd name="T25" fmla="*/ 1033669 h 1106858"/>
                <a:gd name="T26" fmla="*/ 243509 w 486216"/>
                <a:gd name="T27" fmla="*/ 1043609 h 1106858"/>
                <a:gd name="T28" fmla="*/ 228600 w 486216"/>
                <a:gd name="T29" fmla="*/ 1068456 h 1106858"/>
                <a:gd name="T30" fmla="*/ 208722 w 486216"/>
                <a:gd name="T31" fmla="*/ 1078396 h 1106858"/>
                <a:gd name="T32" fmla="*/ 139148 w 486216"/>
                <a:gd name="T33" fmla="*/ 1093304 h 1106858"/>
                <a:gd name="T34" fmla="*/ 54666 w 486216"/>
                <a:gd name="T35" fmla="*/ 1103243 h 11068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6216" h="1106858">
                  <a:moveTo>
                    <a:pt x="0" y="0"/>
                  </a:moveTo>
                  <a:cubicBezTo>
                    <a:pt x="159026" y="246822"/>
                    <a:pt x="337613" y="482086"/>
                    <a:pt x="477079" y="740465"/>
                  </a:cubicBezTo>
                  <a:cubicBezTo>
                    <a:pt x="498338" y="779850"/>
                    <a:pt x="476420" y="830094"/>
                    <a:pt x="472109" y="874643"/>
                  </a:cubicBezTo>
                  <a:cubicBezTo>
                    <a:pt x="471395" y="882017"/>
                    <a:pt x="466913" y="888831"/>
                    <a:pt x="462170" y="894522"/>
                  </a:cubicBezTo>
                  <a:cubicBezTo>
                    <a:pt x="453139" y="905360"/>
                    <a:pt x="439836" y="906317"/>
                    <a:pt x="427383" y="909430"/>
                  </a:cubicBezTo>
                  <a:cubicBezTo>
                    <a:pt x="417011" y="950917"/>
                    <a:pt x="432785" y="912672"/>
                    <a:pt x="402535" y="934278"/>
                  </a:cubicBezTo>
                  <a:cubicBezTo>
                    <a:pt x="395795" y="939092"/>
                    <a:pt x="392928" y="947793"/>
                    <a:pt x="387626" y="954156"/>
                  </a:cubicBezTo>
                  <a:cubicBezTo>
                    <a:pt x="384626" y="957756"/>
                    <a:pt x="381286" y="961096"/>
                    <a:pt x="377687" y="964096"/>
                  </a:cubicBezTo>
                  <a:cubicBezTo>
                    <a:pt x="371324" y="969398"/>
                    <a:pt x="364833" y="974614"/>
                    <a:pt x="357809" y="979004"/>
                  </a:cubicBezTo>
                  <a:cubicBezTo>
                    <a:pt x="334497" y="993574"/>
                    <a:pt x="342557" y="983254"/>
                    <a:pt x="323022" y="998882"/>
                  </a:cubicBezTo>
                  <a:cubicBezTo>
                    <a:pt x="310689" y="1008749"/>
                    <a:pt x="314650" y="1011700"/>
                    <a:pt x="298174" y="1018761"/>
                  </a:cubicBezTo>
                  <a:cubicBezTo>
                    <a:pt x="291896" y="1021451"/>
                    <a:pt x="284775" y="1021570"/>
                    <a:pt x="278296" y="1023730"/>
                  </a:cubicBezTo>
                  <a:cubicBezTo>
                    <a:pt x="269833" y="1026551"/>
                    <a:pt x="261731" y="1030356"/>
                    <a:pt x="253448" y="1033669"/>
                  </a:cubicBezTo>
                  <a:cubicBezTo>
                    <a:pt x="250135" y="1036982"/>
                    <a:pt x="246232" y="1039796"/>
                    <a:pt x="243509" y="1043609"/>
                  </a:cubicBezTo>
                  <a:cubicBezTo>
                    <a:pt x="237895" y="1051469"/>
                    <a:pt x="235430" y="1061626"/>
                    <a:pt x="228600" y="1068456"/>
                  </a:cubicBezTo>
                  <a:cubicBezTo>
                    <a:pt x="223362" y="1073694"/>
                    <a:pt x="215154" y="1074720"/>
                    <a:pt x="208722" y="1078396"/>
                  </a:cubicBezTo>
                  <a:cubicBezTo>
                    <a:pt x="172620" y="1099027"/>
                    <a:pt x="218047" y="1086132"/>
                    <a:pt x="139148" y="1093304"/>
                  </a:cubicBezTo>
                  <a:cubicBezTo>
                    <a:pt x="104943" y="1116107"/>
                    <a:pt x="130212" y="1103243"/>
                    <a:pt x="54666" y="1103243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Oval 13">
              <a:extLst>
                <a:ext uri="{FF2B5EF4-FFF2-40B4-BE49-F238E27FC236}">
                  <a16:creationId xmlns:a16="http://schemas.microsoft.com/office/drawing/2014/main" id="{C610B396-1252-400B-8D24-D6FC79F67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9127" y="3349488"/>
              <a:ext cx="104361" cy="109331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904" name="TextBox 14">
              <a:extLst>
                <a:ext uri="{FF2B5EF4-FFF2-40B4-BE49-F238E27FC236}">
                  <a16:creationId xmlns:a16="http://schemas.microsoft.com/office/drawing/2014/main" id="{6CC1FEC5-2292-4911-87A8-C0AE863058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8526" y="1615145"/>
              <a:ext cx="8435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START</a:t>
              </a:r>
            </a:p>
          </p:txBody>
        </p:sp>
        <p:sp>
          <p:nvSpPr>
            <p:cNvPr id="37905" name="TextBox 15">
              <a:extLst>
                <a:ext uri="{FF2B5EF4-FFF2-40B4-BE49-F238E27FC236}">
                  <a16:creationId xmlns:a16="http://schemas.microsoft.com/office/drawing/2014/main" id="{9283791D-4D91-4E77-AB83-0F930B75B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3313" y="4504192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END</a:t>
              </a:r>
            </a:p>
          </p:txBody>
        </p:sp>
        <p:sp>
          <p:nvSpPr>
            <p:cNvPr id="37906" name="TextBox 16">
              <a:extLst>
                <a:ext uri="{FF2B5EF4-FFF2-40B4-BE49-F238E27FC236}">
                  <a16:creationId xmlns:a16="http://schemas.microsoft.com/office/drawing/2014/main" id="{37DA4B48-3215-4ADB-9A39-62BE0EF36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4041" y="323936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>
            <a:extLst>
              <a:ext uri="{FF2B5EF4-FFF2-40B4-BE49-F238E27FC236}">
                <a16:creationId xmlns:a16="http://schemas.microsoft.com/office/drawing/2014/main" id="{3BFCC1F4-7A2F-4A8F-8952-1E3EA7C955D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8915" name="Footer Placeholder 4">
            <a:extLst>
              <a:ext uri="{FF2B5EF4-FFF2-40B4-BE49-F238E27FC236}">
                <a16:creationId xmlns:a16="http://schemas.microsoft.com/office/drawing/2014/main" id="{DEDFECC0-6613-4984-8301-BDD105E160F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047E0300-4329-4824-875C-E2C6C47C83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992C08-40B6-46F0-AC27-D93B9F26A76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F7E5C5A3-E4EB-4ABF-B876-EB6BC260A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763"/>
            <a:ext cx="7772400" cy="1143001"/>
          </a:xfrm>
        </p:spPr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3B76BED-D871-465A-B39D-ACB982DE4410}"/>
              </a:ext>
            </a:extLst>
          </p:cNvPr>
          <p:cNvGraphicFramePr>
            <a:graphicFrameLocks noGrp="1"/>
          </p:cNvGraphicFramePr>
          <p:nvPr/>
        </p:nvGraphicFramePr>
        <p:xfrm>
          <a:off x="1544638" y="1651000"/>
          <a:ext cx="6456362" cy="130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8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25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9" marR="91429" marT="45722" marB="4572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29" marR="9142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25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29" marR="9142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9" marR="91429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929" name="TextBox 2">
            <a:extLst>
              <a:ext uri="{FF2B5EF4-FFF2-40B4-BE49-F238E27FC236}">
                <a16:creationId xmlns:a16="http://schemas.microsoft.com/office/drawing/2014/main" id="{2CA41989-FB84-4687-B264-4C2115752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18335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Forward</a:t>
            </a:r>
          </a:p>
        </p:txBody>
      </p:sp>
      <p:sp>
        <p:nvSpPr>
          <p:cNvPr id="38930" name="TextBox 3">
            <a:extLst>
              <a:ext uri="{FF2B5EF4-FFF2-40B4-BE49-F238E27FC236}">
                <a16:creationId xmlns:a16="http://schemas.microsoft.com/office/drawing/2014/main" id="{A4EE34C1-58E4-47F2-B779-F6B9C9A6C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424113"/>
            <a:ext cx="1166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Backward</a:t>
            </a:r>
          </a:p>
        </p:txBody>
      </p:sp>
      <p:sp>
        <p:nvSpPr>
          <p:cNvPr id="38931" name="TextBox 4">
            <a:extLst>
              <a:ext uri="{FF2B5EF4-FFF2-40B4-BE49-F238E27FC236}">
                <a16:creationId xmlns:a16="http://schemas.microsoft.com/office/drawing/2014/main" id="{5FE7B343-EA78-44B4-B975-16E51B5BC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13" y="1093788"/>
            <a:ext cx="1203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All-paths</a:t>
            </a:r>
          </a:p>
        </p:txBody>
      </p:sp>
      <p:sp>
        <p:nvSpPr>
          <p:cNvPr id="38932" name="TextBox 5">
            <a:extLst>
              <a:ext uri="{FF2B5EF4-FFF2-40B4-BE49-F238E27FC236}">
                <a16:creationId xmlns:a16="http://schemas.microsoft.com/office/drawing/2014/main" id="{F3DAE71C-00B9-4EF6-86A1-31DCF3C13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1093788"/>
            <a:ext cx="109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Any-path</a:t>
            </a:r>
          </a:p>
        </p:txBody>
      </p:sp>
      <p:sp>
        <p:nvSpPr>
          <p:cNvPr id="38933" name="TextBox 6">
            <a:extLst>
              <a:ext uri="{FF2B5EF4-FFF2-40B4-BE49-F238E27FC236}">
                <a16:creationId xmlns:a16="http://schemas.microsoft.com/office/drawing/2014/main" id="{F1A3116D-FD62-4BA3-BB3C-E362B76B1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651000"/>
            <a:ext cx="2373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Constant propagation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Available expressions</a:t>
            </a:r>
          </a:p>
        </p:txBody>
      </p:sp>
      <p:sp>
        <p:nvSpPr>
          <p:cNvPr id="38934" name="TextBox 7">
            <a:extLst>
              <a:ext uri="{FF2B5EF4-FFF2-40B4-BE49-F238E27FC236}">
                <a16:creationId xmlns:a16="http://schemas.microsoft.com/office/drawing/2014/main" id="{2B239CB3-7610-4344-8366-BBBB4B32C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1735138"/>
            <a:ext cx="222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Reaching definitions</a:t>
            </a:r>
          </a:p>
        </p:txBody>
      </p:sp>
      <p:sp>
        <p:nvSpPr>
          <p:cNvPr id="38935" name="TextBox 8">
            <a:extLst>
              <a:ext uri="{FF2B5EF4-FFF2-40B4-BE49-F238E27FC236}">
                <a16:creationId xmlns:a16="http://schemas.microsoft.com/office/drawing/2014/main" id="{80CF5B9F-3E0E-4F6B-BA57-0643DA768F0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20863" y="2420938"/>
            <a:ext cx="281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Anticipatable expressions</a:t>
            </a:r>
          </a:p>
        </p:txBody>
      </p:sp>
      <p:sp>
        <p:nvSpPr>
          <p:cNvPr id="38936" name="TextBox 9">
            <a:extLst>
              <a:ext uri="{FF2B5EF4-FFF2-40B4-BE49-F238E27FC236}">
                <a16:creationId xmlns:a16="http://schemas.microsoft.com/office/drawing/2014/main" id="{E9FA70E8-6FB8-4DCD-8501-838C5D5FD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100" y="2420938"/>
            <a:ext cx="155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Live variables</a:t>
            </a:r>
          </a:p>
        </p:txBody>
      </p:sp>
      <p:grpSp>
        <p:nvGrpSpPr>
          <p:cNvPr id="38937" name="Group 15">
            <a:extLst>
              <a:ext uri="{FF2B5EF4-FFF2-40B4-BE49-F238E27FC236}">
                <a16:creationId xmlns:a16="http://schemas.microsoft.com/office/drawing/2014/main" id="{D56C76ED-F089-4792-A47A-E1DB0A5BC8AF}"/>
              </a:ext>
            </a:extLst>
          </p:cNvPr>
          <p:cNvGrpSpPr>
            <a:grpSpLocks/>
          </p:cNvGrpSpPr>
          <p:nvPr/>
        </p:nvGrpSpPr>
        <p:grpSpPr bwMode="auto">
          <a:xfrm>
            <a:off x="3827463" y="3116263"/>
            <a:ext cx="1325562" cy="3257550"/>
            <a:chOff x="7106478" y="1615145"/>
            <a:chExt cx="1325612" cy="3258379"/>
          </a:xfrm>
        </p:grpSpPr>
        <p:sp>
          <p:nvSpPr>
            <p:cNvPr id="38938" name="Oval 16">
              <a:extLst>
                <a:ext uri="{FF2B5EF4-FFF2-40B4-BE49-F238E27FC236}">
                  <a16:creationId xmlns:a16="http://schemas.microsoft.com/office/drawing/2014/main" id="{27EBE5E7-3CC7-4DF6-B2ED-50C0A8565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1948070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39" name="Oval 17">
              <a:extLst>
                <a:ext uri="{FF2B5EF4-FFF2-40B4-BE49-F238E27FC236}">
                  <a16:creationId xmlns:a16="http://schemas.microsoft.com/office/drawing/2014/main" id="{104B73C0-6863-4028-B362-015F91EF3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4410489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40" name="Freeform: Shape 18">
              <a:extLst>
                <a:ext uri="{FF2B5EF4-FFF2-40B4-BE49-F238E27FC236}">
                  <a16:creationId xmlns:a16="http://schemas.microsoft.com/office/drawing/2014/main" id="{53E00D1A-40E9-479E-963F-723ED0B57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6478" y="2082248"/>
              <a:ext cx="447261" cy="1321904"/>
            </a:xfrm>
            <a:custGeom>
              <a:avLst/>
              <a:gdLst>
                <a:gd name="T0" fmla="*/ 447261 w 447261"/>
                <a:gd name="T1" fmla="*/ 0 h 1321904"/>
                <a:gd name="T2" fmla="*/ 0 w 447261"/>
                <a:gd name="T3" fmla="*/ 586409 h 1321904"/>
                <a:gd name="T4" fmla="*/ 447261 w 447261"/>
                <a:gd name="T5" fmla="*/ 1321904 h 1321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7261" h="1321904">
                  <a:moveTo>
                    <a:pt x="447261" y="0"/>
                  </a:moveTo>
                  <a:cubicBezTo>
                    <a:pt x="223630" y="183046"/>
                    <a:pt x="0" y="366092"/>
                    <a:pt x="0" y="586409"/>
                  </a:cubicBezTo>
                  <a:cubicBezTo>
                    <a:pt x="0" y="806726"/>
                    <a:pt x="223630" y="1064315"/>
                    <a:pt x="447261" y="1321904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1" name="Freeform: Shape 19">
              <a:extLst>
                <a:ext uri="{FF2B5EF4-FFF2-40B4-BE49-F238E27FC236}">
                  <a16:creationId xmlns:a16="http://schemas.microsoft.com/office/drawing/2014/main" id="{894A6775-6CF2-4BCE-B301-D67197BCB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8770" y="2117035"/>
              <a:ext cx="114300" cy="1292285"/>
            </a:xfrm>
            <a:custGeom>
              <a:avLst/>
              <a:gdLst>
                <a:gd name="T0" fmla="*/ 84482 w 114300"/>
                <a:gd name="T1" fmla="*/ 0 h 1292285"/>
                <a:gd name="T2" fmla="*/ 89452 w 114300"/>
                <a:gd name="T3" fmla="*/ 298174 h 1292285"/>
                <a:gd name="T4" fmla="*/ 99391 w 114300"/>
                <a:gd name="T5" fmla="*/ 337930 h 1292285"/>
                <a:gd name="T6" fmla="*/ 114300 w 114300"/>
                <a:gd name="T7" fmla="*/ 397565 h 1292285"/>
                <a:gd name="T8" fmla="*/ 109330 w 114300"/>
                <a:gd name="T9" fmla="*/ 1212574 h 1292285"/>
                <a:gd name="T10" fmla="*/ 94421 w 114300"/>
                <a:gd name="T11" fmla="*/ 1237422 h 1292285"/>
                <a:gd name="T12" fmla="*/ 54665 w 114300"/>
                <a:gd name="T13" fmla="*/ 1262269 h 1292285"/>
                <a:gd name="T14" fmla="*/ 44726 w 114300"/>
                <a:gd name="T15" fmla="*/ 1282148 h 1292285"/>
                <a:gd name="T16" fmla="*/ 0 w 114300"/>
                <a:gd name="T17" fmla="*/ 1292087 h 1292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300" h="1292285">
                  <a:moveTo>
                    <a:pt x="84482" y="0"/>
                  </a:moveTo>
                  <a:cubicBezTo>
                    <a:pt x="86139" y="99391"/>
                    <a:pt x="85071" y="198865"/>
                    <a:pt x="89452" y="298174"/>
                  </a:cubicBezTo>
                  <a:cubicBezTo>
                    <a:pt x="90054" y="311821"/>
                    <a:pt x="96320" y="324620"/>
                    <a:pt x="99391" y="337930"/>
                  </a:cubicBezTo>
                  <a:cubicBezTo>
                    <a:pt x="112592" y="395138"/>
                    <a:pt x="93662" y="325339"/>
                    <a:pt x="114300" y="397565"/>
                  </a:cubicBezTo>
                  <a:cubicBezTo>
                    <a:pt x="112643" y="669235"/>
                    <a:pt x="112584" y="940919"/>
                    <a:pt x="109330" y="1212574"/>
                  </a:cubicBezTo>
                  <a:cubicBezTo>
                    <a:pt x="109189" y="1224337"/>
                    <a:pt x="102419" y="1230567"/>
                    <a:pt x="94421" y="1237422"/>
                  </a:cubicBezTo>
                  <a:cubicBezTo>
                    <a:pt x="68641" y="1259519"/>
                    <a:pt x="78076" y="1254466"/>
                    <a:pt x="54665" y="1262269"/>
                  </a:cubicBezTo>
                  <a:cubicBezTo>
                    <a:pt x="51352" y="1268895"/>
                    <a:pt x="50351" y="1277327"/>
                    <a:pt x="44726" y="1282148"/>
                  </a:cubicBezTo>
                  <a:cubicBezTo>
                    <a:pt x="30260" y="1294548"/>
                    <a:pt x="16518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2" name="Freeform: Shape 20">
              <a:extLst>
                <a:ext uri="{FF2B5EF4-FFF2-40B4-BE49-F238E27FC236}">
                  <a16:creationId xmlns:a16="http://schemas.microsoft.com/office/drawing/2014/main" id="{6A105F98-D78F-4EA9-9827-2898D7045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313" y="2117035"/>
              <a:ext cx="487436" cy="1294767"/>
            </a:xfrm>
            <a:custGeom>
              <a:avLst/>
              <a:gdLst>
                <a:gd name="T0" fmla="*/ 14909 w 487436"/>
                <a:gd name="T1" fmla="*/ 0 h 1294767"/>
                <a:gd name="T2" fmla="*/ 34787 w 487436"/>
                <a:gd name="T3" fmla="*/ 24848 h 1294767"/>
                <a:gd name="T4" fmla="*/ 54665 w 487436"/>
                <a:gd name="T5" fmla="*/ 39756 h 1294767"/>
                <a:gd name="T6" fmla="*/ 59635 w 487436"/>
                <a:gd name="T7" fmla="*/ 59635 h 1294767"/>
                <a:gd name="T8" fmla="*/ 79513 w 487436"/>
                <a:gd name="T9" fmla="*/ 69574 h 1294767"/>
                <a:gd name="T10" fmla="*/ 124239 w 487436"/>
                <a:gd name="T11" fmla="*/ 94422 h 1294767"/>
                <a:gd name="T12" fmla="*/ 139148 w 487436"/>
                <a:gd name="T13" fmla="*/ 104361 h 1294767"/>
                <a:gd name="T14" fmla="*/ 183874 w 487436"/>
                <a:gd name="T15" fmla="*/ 124239 h 1294767"/>
                <a:gd name="T16" fmla="*/ 193813 w 487436"/>
                <a:gd name="T17" fmla="*/ 139148 h 1294767"/>
                <a:gd name="T18" fmla="*/ 273326 w 487436"/>
                <a:gd name="T19" fmla="*/ 173935 h 1294767"/>
                <a:gd name="T20" fmla="*/ 303144 w 487436"/>
                <a:gd name="T21" fmla="*/ 193813 h 1294767"/>
                <a:gd name="T22" fmla="*/ 323022 w 487436"/>
                <a:gd name="T23" fmla="*/ 243508 h 1294767"/>
                <a:gd name="T24" fmla="*/ 332961 w 487436"/>
                <a:gd name="T25" fmla="*/ 268356 h 1294767"/>
                <a:gd name="T26" fmla="*/ 357809 w 487436"/>
                <a:gd name="T27" fmla="*/ 278295 h 1294767"/>
                <a:gd name="T28" fmla="*/ 382657 w 487436"/>
                <a:gd name="T29" fmla="*/ 303143 h 1294767"/>
                <a:gd name="T30" fmla="*/ 402535 w 487436"/>
                <a:gd name="T31" fmla="*/ 323022 h 1294767"/>
                <a:gd name="T32" fmla="*/ 417444 w 487436"/>
                <a:gd name="T33" fmla="*/ 332961 h 1294767"/>
                <a:gd name="T34" fmla="*/ 427383 w 487436"/>
                <a:gd name="T35" fmla="*/ 347869 h 1294767"/>
                <a:gd name="T36" fmla="*/ 447261 w 487436"/>
                <a:gd name="T37" fmla="*/ 367748 h 1294767"/>
                <a:gd name="T38" fmla="*/ 452230 w 487436"/>
                <a:gd name="T39" fmla="*/ 382656 h 1294767"/>
                <a:gd name="T40" fmla="*/ 472109 w 487436"/>
                <a:gd name="T41" fmla="*/ 432352 h 1294767"/>
                <a:gd name="T42" fmla="*/ 477078 w 487436"/>
                <a:gd name="T43" fmla="*/ 596348 h 1294767"/>
                <a:gd name="T44" fmla="*/ 487017 w 487436"/>
                <a:gd name="T45" fmla="*/ 720587 h 1294767"/>
                <a:gd name="T46" fmla="*/ 482048 w 487436"/>
                <a:gd name="T47" fmla="*/ 924339 h 1294767"/>
                <a:gd name="T48" fmla="*/ 467139 w 487436"/>
                <a:gd name="T49" fmla="*/ 969065 h 1294767"/>
                <a:gd name="T50" fmla="*/ 457200 w 487436"/>
                <a:gd name="T51" fmla="*/ 983974 h 1294767"/>
                <a:gd name="T52" fmla="*/ 452230 w 487436"/>
                <a:gd name="T53" fmla="*/ 1003852 h 1294767"/>
                <a:gd name="T54" fmla="*/ 432352 w 487436"/>
                <a:gd name="T55" fmla="*/ 1008822 h 1294767"/>
                <a:gd name="T56" fmla="*/ 407504 w 487436"/>
                <a:gd name="T57" fmla="*/ 1043608 h 1294767"/>
                <a:gd name="T58" fmla="*/ 377687 w 487436"/>
                <a:gd name="T59" fmla="*/ 1078395 h 1294767"/>
                <a:gd name="T60" fmla="*/ 362778 w 487436"/>
                <a:gd name="T61" fmla="*/ 1098274 h 1294767"/>
                <a:gd name="T62" fmla="*/ 318052 w 487436"/>
                <a:gd name="T63" fmla="*/ 1113182 h 1294767"/>
                <a:gd name="T64" fmla="*/ 293204 w 487436"/>
                <a:gd name="T65" fmla="*/ 1133061 h 1294767"/>
                <a:gd name="T66" fmla="*/ 278296 w 487436"/>
                <a:gd name="T67" fmla="*/ 1157908 h 1294767"/>
                <a:gd name="T68" fmla="*/ 238539 w 487436"/>
                <a:gd name="T69" fmla="*/ 1177787 h 1294767"/>
                <a:gd name="T70" fmla="*/ 208722 w 487436"/>
                <a:gd name="T71" fmla="*/ 1202635 h 1294767"/>
                <a:gd name="T72" fmla="*/ 188844 w 487436"/>
                <a:gd name="T73" fmla="*/ 1207604 h 1294767"/>
                <a:gd name="T74" fmla="*/ 168965 w 487436"/>
                <a:gd name="T75" fmla="*/ 1227482 h 1294767"/>
                <a:gd name="T76" fmla="*/ 159026 w 487436"/>
                <a:gd name="T77" fmla="*/ 1247361 h 1294767"/>
                <a:gd name="T78" fmla="*/ 119270 w 487436"/>
                <a:gd name="T79" fmla="*/ 1267239 h 1294767"/>
                <a:gd name="T80" fmla="*/ 109330 w 487436"/>
                <a:gd name="T81" fmla="*/ 1282148 h 1294767"/>
                <a:gd name="T82" fmla="*/ 0 w 487436"/>
                <a:gd name="T83" fmla="*/ 1292087 h 12947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7436" h="1294767">
                  <a:moveTo>
                    <a:pt x="14909" y="0"/>
                  </a:moveTo>
                  <a:cubicBezTo>
                    <a:pt x="21535" y="8283"/>
                    <a:pt x="27287" y="17348"/>
                    <a:pt x="34787" y="24848"/>
                  </a:cubicBezTo>
                  <a:cubicBezTo>
                    <a:pt x="40644" y="30705"/>
                    <a:pt x="49851" y="33016"/>
                    <a:pt x="54665" y="39756"/>
                  </a:cubicBezTo>
                  <a:cubicBezTo>
                    <a:pt x="58635" y="45314"/>
                    <a:pt x="55262" y="54388"/>
                    <a:pt x="59635" y="59635"/>
                  </a:cubicBezTo>
                  <a:cubicBezTo>
                    <a:pt x="64378" y="65326"/>
                    <a:pt x="73349" y="65465"/>
                    <a:pt x="79513" y="69574"/>
                  </a:cubicBezTo>
                  <a:cubicBezTo>
                    <a:pt x="119353" y="96133"/>
                    <a:pt x="87852" y="85324"/>
                    <a:pt x="124239" y="94422"/>
                  </a:cubicBezTo>
                  <a:cubicBezTo>
                    <a:pt x="129209" y="97735"/>
                    <a:pt x="133962" y="101398"/>
                    <a:pt x="139148" y="104361"/>
                  </a:cubicBezTo>
                  <a:cubicBezTo>
                    <a:pt x="155399" y="113647"/>
                    <a:pt x="166123" y="117139"/>
                    <a:pt x="183874" y="124239"/>
                  </a:cubicBezTo>
                  <a:cubicBezTo>
                    <a:pt x="187187" y="129209"/>
                    <a:pt x="189989" y="134560"/>
                    <a:pt x="193813" y="139148"/>
                  </a:cubicBezTo>
                  <a:cubicBezTo>
                    <a:pt x="217740" y="167860"/>
                    <a:pt x="224172" y="158810"/>
                    <a:pt x="273326" y="173935"/>
                  </a:cubicBezTo>
                  <a:cubicBezTo>
                    <a:pt x="283265" y="180561"/>
                    <a:pt x="298708" y="182722"/>
                    <a:pt x="303144" y="193813"/>
                  </a:cubicBezTo>
                  <a:lnTo>
                    <a:pt x="323022" y="243508"/>
                  </a:lnTo>
                  <a:cubicBezTo>
                    <a:pt x="326335" y="251791"/>
                    <a:pt x="324678" y="265043"/>
                    <a:pt x="332961" y="268356"/>
                  </a:cubicBezTo>
                  <a:lnTo>
                    <a:pt x="357809" y="278295"/>
                  </a:lnTo>
                  <a:lnTo>
                    <a:pt x="382657" y="303143"/>
                  </a:lnTo>
                  <a:cubicBezTo>
                    <a:pt x="389283" y="309769"/>
                    <a:pt x="394738" y="317824"/>
                    <a:pt x="402535" y="323022"/>
                  </a:cubicBezTo>
                  <a:lnTo>
                    <a:pt x="417444" y="332961"/>
                  </a:lnTo>
                  <a:cubicBezTo>
                    <a:pt x="420757" y="337930"/>
                    <a:pt x="423496" y="343334"/>
                    <a:pt x="427383" y="347869"/>
                  </a:cubicBezTo>
                  <a:cubicBezTo>
                    <a:pt x="433481" y="354984"/>
                    <a:pt x="441814" y="360123"/>
                    <a:pt x="447261" y="367748"/>
                  </a:cubicBezTo>
                  <a:cubicBezTo>
                    <a:pt x="450306" y="372010"/>
                    <a:pt x="450167" y="377841"/>
                    <a:pt x="452230" y="382656"/>
                  </a:cubicBezTo>
                  <a:cubicBezTo>
                    <a:pt x="474169" y="433846"/>
                    <a:pt x="449485" y="364480"/>
                    <a:pt x="472109" y="432352"/>
                  </a:cubicBezTo>
                  <a:cubicBezTo>
                    <a:pt x="473765" y="487017"/>
                    <a:pt x="474253" y="541731"/>
                    <a:pt x="477078" y="596348"/>
                  </a:cubicBezTo>
                  <a:cubicBezTo>
                    <a:pt x="479224" y="637838"/>
                    <a:pt x="486388" y="679046"/>
                    <a:pt x="487017" y="720587"/>
                  </a:cubicBezTo>
                  <a:cubicBezTo>
                    <a:pt x="488046" y="788517"/>
                    <a:pt x="487466" y="856618"/>
                    <a:pt x="482048" y="924339"/>
                  </a:cubicBezTo>
                  <a:cubicBezTo>
                    <a:pt x="480795" y="940004"/>
                    <a:pt x="475856" y="955989"/>
                    <a:pt x="467139" y="969065"/>
                  </a:cubicBezTo>
                  <a:lnTo>
                    <a:pt x="457200" y="983974"/>
                  </a:lnTo>
                  <a:cubicBezTo>
                    <a:pt x="455543" y="990600"/>
                    <a:pt x="457060" y="999022"/>
                    <a:pt x="452230" y="1003852"/>
                  </a:cubicBezTo>
                  <a:cubicBezTo>
                    <a:pt x="447400" y="1008682"/>
                    <a:pt x="436797" y="1003636"/>
                    <a:pt x="432352" y="1008822"/>
                  </a:cubicBezTo>
                  <a:cubicBezTo>
                    <a:pt x="395248" y="1052110"/>
                    <a:pt x="445106" y="1031076"/>
                    <a:pt x="407504" y="1043608"/>
                  </a:cubicBezTo>
                  <a:cubicBezTo>
                    <a:pt x="388091" y="1082437"/>
                    <a:pt x="409943" y="1046139"/>
                    <a:pt x="377687" y="1078395"/>
                  </a:cubicBezTo>
                  <a:cubicBezTo>
                    <a:pt x="371830" y="1084252"/>
                    <a:pt x="369404" y="1093304"/>
                    <a:pt x="362778" y="1098274"/>
                  </a:cubicBezTo>
                  <a:cubicBezTo>
                    <a:pt x="353421" y="1105292"/>
                    <a:pt x="329869" y="1110228"/>
                    <a:pt x="318052" y="1113182"/>
                  </a:cubicBezTo>
                  <a:cubicBezTo>
                    <a:pt x="309096" y="1119153"/>
                    <a:pt x="299639" y="1124052"/>
                    <a:pt x="293204" y="1133061"/>
                  </a:cubicBezTo>
                  <a:cubicBezTo>
                    <a:pt x="287590" y="1140921"/>
                    <a:pt x="285771" y="1151792"/>
                    <a:pt x="278296" y="1157908"/>
                  </a:cubicBezTo>
                  <a:cubicBezTo>
                    <a:pt x="266829" y="1167290"/>
                    <a:pt x="249016" y="1167310"/>
                    <a:pt x="238539" y="1177787"/>
                  </a:cubicBezTo>
                  <a:cubicBezTo>
                    <a:pt x="229587" y="1186738"/>
                    <a:pt x="220825" y="1197448"/>
                    <a:pt x="208722" y="1202635"/>
                  </a:cubicBezTo>
                  <a:cubicBezTo>
                    <a:pt x="202444" y="1205326"/>
                    <a:pt x="195470" y="1205948"/>
                    <a:pt x="188844" y="1207604"/>
                  </a:cubicBezTo>
                  <a:cubicBezTo>
                    <a:pt x="182218" y="1214230"/>
                    <a:pt x="174588" y="1219985"/>
                    <a:pt x="168965" y="1227482"/>
                  </a:cubicBezTo>
                  <a:cubicBezTo>
                    <a:pt x="164520" y="1233409"/>
                    <a:pt x="163769" y="1241670"/>
                    <a:pt x="159026" y="1247361"/>
                  </a:cubicBezTo>
                  <a:cubicBezTo>
                    <a:pt x="151583" y="1256293"/>
                    <a:pt x="127426" y="1263976"/>
                    <a:pt x="119270" y="1267239"/>
                  </a:cubicBezTo>
                  <a:cubicBezTo>
                    <a:pt x="115957" y="1272209"/>
                    <a:pt x="114190" y="1278676"/>
                    <a:pt x="109330" y="1282148"/>
                  </a:cubicBezTo>
                  <a:cubicBezTo>
                    <a:pt x="80773" y="1302546"/>
                    <a:pt x="22572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3" name="Freeform: Shape 21">
              <a:extLst>
                <a:ext uri="{FF2B5EF4-FFF2-40B4-BE49-F238E27FC236}">
                  <a16:creationId xmlns:a16="http://schemas.microsoft.com/office/drawing/2014/main" id="{5B085D8D-AC4F-4F92-B83A-285D4B1C9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6417" y="3443909"/>
              <a:ext cx="472109" cy="1013791"/>
            </a:xfrm>
            <a:custGeom>
              <a:avLst/>
              <a:gdLst>
                <a:gd name="T0" fmla="*/ 472109 w 472109"/>
                <a:gd name="T1" fmla="*/ 0 h 1013791"/>
                <a:gd name="T2" fmla="*/ 432353 w 472109"/>
                <a:gd name="T3" fmla="*/ 69574 h 1013791"/>
                <a:gd name="T4" fmla="*/ 422413 w 472109"/>
                <a:gd name="T5" fmla="*/ 99391 h 1013791"/>
                <a:gd name="T6" fmla="*/ 407505 w 472109"/>
                <a:gd name="T7" fmla="*/ 114300 h 1013791"/>
                <a:gd name="T8" fmla="*/ 347870 w 472109"/>
                <a:gd name="T9" fmla="*/ 163995 h 1013791"/>
                <a:gd name="T10" fmla="*/ 327992 w 472109"/>
                <a:gd name="T11" fmla="*/ 193813 h 1013791"/>
                <a:gd name="T12" fmla="*/ 308113 w 472109"/>
                <a:gd name="T13" fmla="*/ 233569 h 1013791"/>
                <a:gd name="T14" fmla="*/ 288235 w 472109"/>
                <a:gd name="T15" fmla="*/ 243508 h 1013791"/>
                <a:gd name="T16" fmla="*/ 258418 w 472109"/>
                <a:gd name="T17" fmla="*/ 283265 h 1013791"/>
                <a:gd name="T18" fmla="*/ 253448 w 472109"/>
                <a:gd name="T19" fmla="*/ 298174 h 1013791"/>
                <a:gd name="T20" fmla="*/ 193813 w 472109"/>
                <a:gd name="T21" fmla="*/ 337930 h 1013791"/>
                <a:gd name="T22" fmla="*/ 168966 w 472109"/>
                <a:gd name="T23" fmla="*/ 362778 h 1013791"/>
                <a:gd name="T24" fmla="*/ 149087 w 472109"/>
                <a:gd name="T25" fmla="*/ 372717 h 1013791"/>
                <a:gd name="T26" fmla="*/ 114300 w 472109"/>
                <a:gd name="T27" fmla="*/ 417443 h 1013791"/>
                <a:gd name="T28" fmla="*/ 64605 w 472109"/>
                <a:gd name="T29" fmla="*/ 457200 h 1013791"/>
                <a:gd name="T30" fmla="*/ 44726 w 472109"/>
                <a:gd name="T31" fmla="*/ 487017 h 1013791"/>
                <a:gd name="T32" fmla="*/ 29818 w 472109"/>
                <a:gd name="T33" fmla="*/ 501926 h 1013791"/>
                <a:gd name="T34" fmla="*/ 0 w 472109"/>
                <a:gd name="T35" fmla="*/ 536713 h 1013791"/>
                <a:gd name="T36" fmla="*/ 14909 w 472109"/>
                <a:gd name="T37" fmla="*/ 760343 h 1013791"/>
                <a:gd name="T38" fmla="*/ 49696 w 472109"/>
                <a:gd name="T39" fmla="*/ 795130 h 1013791"/>
                <a:gd name="T40" fmla="*/ 74544 w 472109"/>
                <a:gd name="T41" fmla="*/ 829917 h 1013791"/>
                <a:gd name="T42" fmla="*/ 84483 w 472109"/>
                <a:gd name="T43" fmla="*/ 849795 h 1013791"/>
                <a:gd name="T44" fmla="*/ 104361 w 472109"/>
                <a:gd name="T45" fmla="*/ 859734 h 1013791"/>
                <a:gd name="T46" fmla="*/ 109331 w 472109"/>
                <a:gd name="T47" fmla="*/ 874643 h 1013791"/>
                <a:gd name="T48" fmla="*/ 283266 w 472109"/>
                <a:gd name="T49" fmla="*/ 929308 h 1013791"/>
                <a:gd name="T50" fmla="*/ 308113 w 472109"/>
                <a:gd name="T51" fmla="*/ 954156 h 1013791"/>
                <a:gd name="T52" fmla="*/ 397566 w 472109"/>
                <a:gd name="T53" fmla="*/ 969065 h 1013791"/>
                <a:gd name="T54" fmla="*/ 437322 w 472109"/>
                <a:gd name="T55" fmla="*/ 979004 h 1013791"/>
                <a:gd name="T56" fmla="*/ 447261 w 472109"/>
                <a:gd name="T57" fmla="*/ 993913 h 1013791"/>
                <a:gd name="T58" fmla="*/ 457200 w 472109"/>
                <a:gd name="T59" fmla="*/ 1013791 h 101379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2109" h="1013791">
                  <a:moveTo>
                    <a:pt x="472109" y="0"/>
                  </a:moveTo>
                  <a:cubicBezTo>
                    <a:pt x="440197" y="63825"/>
                    <a:pt x="458006" y="43918"/>
                    <a:pt x="432353" y="69574"/>
                  </a:cubicBezTo>
                  <a:cubicBezTo>
                    <a:pt x="429040" y="79513"/>
                    <a:pt x="427501" y="90233"/>
                    <a:pt x="422413" y="99391"/>
                  </a:cubicBezTo>
                  <a:cubicBezTo>
                    <a:pt x="419000" y="105535"/>
                    <a:pt x="412904" y="109801"/>
                    <a:pt x="407505" y="114300"/>
                  </a:cubicBezTo>
                  <a:cubicBezTo>
                    <a:pt x="399043" y="121352"/>
                    <a:pt x="360577" y="147658"/>
                    <a:pt x="347870" y="163995"/>
                  </a:cubicBezTo>
                  <a:cubicBezTo>
                    <a:pt x="340536" y="173424"/>
                    <a:pt x="333919" y="183441"/>
                    <a:pt x="327992" y="193813"/>
                  </a:cubicBezTo>
                  <a:cubicBezTo>
                    <a:pt x="320641" y="206677"/>
                    <a:pt x="321365" y="226943"/>
                    <a:pt x="308113" y="233569"/>
                  </a:cubicBezTo>
                  <a:lnTo>
                    <a:pt x="288235" y="243508"/>
                  </a:lnTo>
                  <a:cubicBezTo>
                    <a:pt x="260870" y="298241"/>
                    <a:pt x="300276" y="224665"/>
                    <a:pt x="258418" y="283265"/>
                  </a:cubicBezTo>
                  <a:cubicBezTo>
                    <a:pt x="255373" y="287528"/>
                    <a:pt x="256591" y="293983"/>
                    <a:pt x="253448" y="298174"/>
                  </a:cubicBezTo>
                  <a:cubicBezTo>
                    <a:pt x="232121" y="326609"/>
                    <a:pt x="225966" y="324150"/>
                    <a:pt x="193813" y="337930"/>
                  </a:cubicBezTo>
                  <a:cubicBezTo>
                    <a:pt x="185531" y="346213"/>
                    <a:pt x="178212" y="355587"/>
                    <a:pt x="168966" y="362778"/>
                  </a:cubicBezTo>
                  <a:cubicBezTo>
                    <a:pt x="163118" y="367326"/>
                    <a:pt x="154326" y="367478"/>
                    <a:pt x="149087" y="372717"/>
                  </a:cubicBezTo>
                  <a:cubicBezTo>
                    <a:pt x="97687" y="424117"/>
                    <a:pt x="171735" y="372771"/>
                    <a:pt x="114300" y="417443"/>
                  </a:cubicBezTo>
                  <a:cubicBezTo>
                    <a:pt x="88904" y="437195"/>
                    <a:pt x="84768" y="426957"/>
                    <a:pt x="64605" y="457200"/>
                  </a:cubicBezTo>
                  <a:cubicBezTo>
                    <a:pt x="57979" y="467139"/>
                    <a:pt x="52060" y="477588"/>
                    <a:pt x="44726" y="487017"/>
                  </a:cubicBezTo>
                  <a:cubicBezTo>
                    <a:pt x="40411" y="492565"/>
                    <a:pt x="33903" y="496207"/>
                    <a:pt x="29818" y="501926"/>
                  </a:cubicBezTo>
                  <a:cubicBezTo>
                    <a:pt x="3583" y="538656"/>
                    <a:pt x="39884" y="506801"/>
                    <a:pt x="0" y="536713"/>
                  </a:cubicBezTo>
                  <a:cubicBezTo>
                    <a:pt x="4970" y="611256"/>
                    <a:pt x="5829" y="686188"/>
                    <a:pt x="14909" y="760343"/>
                  </a:cubicBezTo>
                  <a:cubicBezTo>
                    <a:pt x="16758" y="775443"/>
                    <a:pt x="41222" y="786656"/>
                    <a:pt x="49696" y="795130"/>
                  </a:cubicBezTo>
                  <a:cubicBezTo>
                    <a:pt x="53254" y="798688"/>
                    <a:pt x="70780" y="823331"/>
                    <a:pt x="74544" y="829917"/>
                  </a:cubicBezTo>
                  <a:cubicBezTo>
                    <a:pt x="78219" y="836349"/>
                    <a:pt x="79245" y="844557"/>
                    <a:pt x="84483" y="849795"/>
                  </a:cubicBezTo>
                  <a:cubicBezTo>
                    <a:pt x="89721" y="855033"/>
                    <a:pt x="97735" y="856421"/>
                    <a:pt x="104361" y="859734"/>
                  </a:cubicBezTo>
                  <a:cubicBezTo>
                    <a:pt x="106018" y="864704"/>
                    <a:pt x="106691" y="870118"/>
                    <a:pt x="109331" y="874643"/>
                  </a:cubicBezTo>
                  <a:cubicBezTo>
                    <a:pt x="158497" y="958928"/>
                    <a:pt x="141057" y="919501"/>
                    <a:pt x="283266" y="929308"/>
                  </a:cubicBezTo>
                  <a:cubicBezTo>
                    <a:pt x="352843" y="946704"/>
                    <a:pt x="258415" y="916883"/>
                    <a:pt x="308113" y="954156"/>
                  </a:cubicBezTo>
                  <a:cubicBezTo>
                    <a:pt x="323594" y="965767"/>
                    <a:pt x="386874" y="968093"/>
                    <a:pt x="397566" y="969065"/>
                  </a:cubicBezTo>
                  <a:cubicBezTo>
                    <a:pt x="410818" y="972378"/>
                    <a:pt x="425104" y="972895"/>
                    <a:pt x="437322" y="979004"/>
                  </a:cubicBezTo>
                  <a:cubicBezTo>
                    <a:pt x="442664" y="981675"/>
                    <a:pt x="444298" y="988727"/>
                    <a:pt x="447261" y="993913"/>
                  </a:cubicBezTo>
                  <a:cubicBezTo>
                    <a:pt x="450936" y="1000345"/>
                    <a:pt x="457200" y="1013791"/>
                    <a:pt x="457200" y="1013791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4" name="Freeform: Shape 22">
              <a:extLst>
                <a:ext uri="{FF2B5EF4-FFF2-40B4-BE49-F238E27FC236}">
                  <a16:creationId xmlns:a16="http://schemas.microsoft.com/office/drawing/2014/main" id="{204FA529-DBB9-47BC-ACFA-FA5FE627A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8404" y="3419061"/>
              <a:ext cx="486216" cy="1106858"/>
            </a:xfrm>
            <a:custGeom>
              <a:avLst/>
              <a:gdLst>
                <a:gd name="T0" fmla="*/ 0 w 486216"/>
                <a:gd name="T1" fmla="*/ 0 h 1106858"/>
                <a:gd name="T2" fmla="*/ 477079 w 486216"/>
                <a:gd name="T3" fmla="*/ 740465 h 1106858"/>
                <a:gd name="T4" fmla="*/ 472109 w 486216"/>
                <a:gd name="T5" fmla="*/ 874643 h 1106858"/>
                <a:gd name="T6" fmla="*/ 462170 w 486216"/>
                <a:gd name="T7" fmla="*/ 894522 h 1106858"/>
                <a:gd name="T8" fmla="*/ 427383 w 486216"/>
                <a:gd name="T9" fmla="*/ 909430 h 1106858"/>
                <a:gd name="T10" fmla="*/ 402535 w 486216"/>
                <a:gd name="T11" fmla="*/ 934278 h 1106858"/>
                <a:gd name="T12" fmla="*/ 387626 w 486216"/>
                <a:gd name="T13" fmla="*/ 954156 h 1106858"/>
                <a:gd name="T14" fmla="*/ 377687 w 486216"/>
                <a:gd name="T15" fmla="*/ 964096 h 1106858"/>
                <a:gd name="T16" fmla="*/ 357809 w 486216"/>
                <a:gd name="T17" fmla="*/ 979004 h 1106858"/>
                <a:gd name="T18" fmla="*/ 323022 w 486216"/>
                <a:gd name="T19" fmla="*/ 998882 h 1106858"/>
                <a:gd name="T20" fmla="*/ 298174 w 486216"/>
                <a:gd name="T21" fmla="*/ 1018761 h 1106858"/>
                <a:gd name="T22" fmla="*/ 278296 w 486216"/>
                <a:gd name="T23" fmla="*/ 1023730 h 1106858"/>
                <a:gd name="T24" fmla="*/ 253448 w 486216"/>
                <a:gd name="T25" fmla="*/ 1033669 h 1106858"/>
                <a:gd name="T26" fmla="*/ 243509 w 486216"/>
                <a:gd name="T27" fmla="*/ 1043609 h 1106858"/>
                <a:gd name="T28" fmla="*/ 228600 w 486216"/>
                <a:gd name="T29" fmla="*/ 1068456 h 1106858"/>
                <a:gd name="T30" fmla="*/ 208722 w 486216"/>
                <a:gd name="T31" fmla="*/ 1078396 h 1106858"/>
                <a:gd name="T32" fmla="*/ 139148 w 486216"/>
                <a:gd name="T33" fmla="*/ 1093304 h 1106858"/>
                <a:gd name="T34" fmla="*/ 54666 w 486216"/>
                <a:gd name="T35" fmla="*/ 1103243 h 11068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6216" h="1106858">
                  <a:moveTo>
                    <a:pt x="0" y="0"/>
                  </a:moveTo>
                  <a:cubicBezTo>
                    <a:pt x="159026" y="246822"/>
                    <a:pt x="337613" y="482086"/>
                    <a:pt x="477079" y="740465"/>
                  </a:cubicBezTo>
                  <a:cubicBezTo>
                    <a:pt x="498338" y="779850"/>
                    <a:pt x="476420" y="830094"/>
                    <a:pt x="472109" y="874643"/>
                  </a:cubicBezTo>
                  <a:cubicBezTo>
                    <a:pt x="471395" y="882017"/>
                    <a:pt x="466913" y="888831"/>
                    <a:pt x="462170" y="894522"/>
                  </a:cubicBezTo>
                  <a:cubicBezTo>
                    <a:pt x="453139" y="905360"/>
                    <a:pt x="439836" y="906317"/>
                    <a:pt x="427383" y="909430"/>
                  </a:cubicBezTo>
                  <a:cubicBezTo>
                    <a:pt x="417011" y="950917"/>
                    <a:pt x="432785" y="912672"/>
                    <a:pt x="402535" y="934278"/>
                  </a:cubicBezTo>
                  <a:cubicBezTo>
                    <a:pt x="395795" y="939092"/>
                    <a:pt x="392928" y="947793"/>
                    <a:pt x="387626" y="954156"/>
                  </a:cubicBezTo>
                  <a:cubicBezTo>
                    <a:pt x="384626" y="957756"/>
                    <a:pt x="381286" y="961096"/>
                    <a:pt x="377687" y="964096"/>
                  </a:cubicBezTo>
                  <a:cubicBezTo>
                    <a:pt x="371324" y="969398"/>
                    <a:pt x="364833" y="974614"/>
                    <a:pt x="357809" y="979004"/>
                  </a:cubicBezTo>
                  <a:cubicBezTo>
                    <a:pt x="334497" y="993574"/>
                    <a:pt x="342557" y="983254"/>
                    <a:pt x="323022" y="998882"/>
                  </a:cubicBezTo>
                  <a:cubicBezTo>
                    <a:pt x="310689" y="1008749"/>
                    <a:pt x="314650" y="1011700"/>
                    <a:pt x="298174" y="1018761"/>
                  </a:cubicBezTo>
                  <a:cubicBezTo>
                    <a:pt x="291896" y="1021451"/>
                    <a:pt x="284775" y="1021570"/>
                    <a:pt x="278296" y="1023730"/>
                  </a:cubicBezTo>
                  <a:cubicBezTo>
                    <a:pt x="269833" y="1026551"/>
                    <a:pt x="261731" y="1030356"/>
                    <a:pt x="253448" y="1033669"/>
                  </a:cubicBezTo>
                  <a:cubicBezTo>
                    <a:pt x="250135" y="1036982"/>
                    <a:pt x="246232" y="1039796"/>
                    <a:pt x="243509" y="1043609"/>
                  </a:cubicBezTo>
                  <a:cubicBezTo>
                    <a:pt x="237895" y="1051469"/>
                    <a:pt x="235430" y="1061626"/>
                    <a:pt x="228600" y="1068456"/>
                  </a:cubicBezTo>
                  <a:cubicBezTo>
                    <a:pt x="223362" y="1073694"/>
                    <a:pt x="215154" y="1074720"/>
                    <a:pt x="208722" y="1078396"/>
                  </a:cubicBezTo>
                  <a:cubicBezTo>
                    <a:pt x="172620" y="1099027"/>
                    <a:pt x="218047" y="1086132"/>
                    <a:pt x="139148" y="1093304"/>
                  </a:cubicBezTo>
                  <a:cubicBezTo>
                    <a:pt x="104943" y="1116107"/>
                    <a:pt x="130212" y="1103243"/>
                    <a:pt x="54666" y="1103243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5" name="Oval 23">
              <a:extLst>
                <a:ext uri="{FF2B5EF4-FFF2-40B4-BE49-F238E27FC236}">
                  <a16:creationId xmlns:a16="http://schemas.microsoft.com/office/drawing/2014/main" id="{4D8321E9-E83C-4974-B7C1-E109C6772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9127" y="3349488"/>
              <a:ext cx="104361" cy="109331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46" name="TextBox 24">
              <a:extLst>
                <a:ext uri="{FF2B5EF4-FFF2-40B4-BE49-F238E27FC236}">
                  <a16:creationId xmlns:a16="http://schemas.microsoft.com/office/drawing/2014/main" id="{A88D4052-D880-4621-BB2D-A21C29D60B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8526" y="1615145"/>
              <a:ext cx="8435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START</a:t>
              </a:r>
            </a:p>
          </p:txBody>
        </p:sp>
        <p:sp>
          <p:nvSpPr>
            <p:cNvPr id="38947" name="TextBox 25">
              <a:extLst>
                <a:ext uri="{FF2B5EF4-FFF2-40B4-BE49-F238E27FC236}">
                  <a16:creationId xmlns:a16="http://schemas.microsoft.com/office/drawing/2014/main" id="{995559E3-1C08-479B-87BA-A168F72217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3313" y="4504192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END</a:t>
              </a:r>
            </a:p>
          </p:txBody>
        </p:sp>
        <p:sp>
          <p:nvSpPr>
            <p:cNvPr id="38948" name="TextBox 26">
              <a:extLst>
                <a:ext uri="{FF2B5EF4-FFF2-40B4-BE49-F238E27FC236}">
                  <a16:creationId xmlns:a16="http://schemas.microsoft.com/office/drawing/2014/main" id="{70FEFD79-AE75-4AA8-84B6-553ADFA72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0247" y="3259243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9B6EF7C-44B8-48C4-8AD0-EF3FABC63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Recall</a:t>
            </a: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2FBEFB96-C67A-4817-936E-502D1006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39940" name="TextBox 49">
            <a:extLst>
              <a:ext uri="{FF2B5EF4-FFF2-40B4-BE49-F238E27FC236}">
                <a16:creationId xmlns:a16="http://schemas.microsoft.com/office/drawing/2014/main" id="{FD95B9B9-D089-4FB9-94AD-3F26C2241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39941" name="TextBox 50">
            <a:extLst>
              <a:ext uri="{FF2B5EF4-FFF2-40B4-BE49-F238E27FC236}">
                <a16:creationId xmlns:a16="http://schemas.microsoft.com/office/drawing/2014/main" id="{412C3942-EF6F-4BC1-809F-2BFEE388B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 = y+1</a:t>
            </a:r>
          </a:p>
        </p:txBody>
      </p:sp>
      <p:sp>
        <p:nvSpPr>
          <p:cNvPr id="39942" name="TextBox 51">
            <a:extLst>
              <a:ext uri="{FF2B5EF4-FFF2-40B4-BE49-F238E27FC236}">
                <a16:creationId xmlns:a16="http://schemas.microsoft.com/office/drawing/2014/main" id="{AC7617D2-EF84-4576-87D5-BCC9FCBAF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y=2*z</a:t>
            </a:r>
          </a:p>
        </p:txBody>
      </p:sp>
      <p:sp>
        <p:nvSpPr>
          <p:cNvPr id="39943" name="TextBox 52">
            <a:extLst>
              <a:ext uri="{FF2B5EF4-FFF2-40B4-BE49-F238E27FC236}">
                <a16:creationId xmlns:a16="http://schemas.microsoft.com/office/drawing/2014/main" id="{BC552696-8D76-44C6-8B0E-0EA65740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if(d)</a:t>
            </a:r>
          </a:p>
        </p:txBody>
      </p:sp>
      <p:sp>
        <p:nvSpPr>
          <p:cNvPr id="39944" name="TextBox 53">
            <a:extLst>
              <a:ext uri="{FF2B5EF4-FFF2-40B4-BE49-F238E27FC236}">
                <a16:creationId xmlns:a16="http://schemas.microsoft.com/office/drawing/2014/main" id="{B5A24615-6C6D-40A8-9ABA-3F3CCC23C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x=y+z</a:t>
            </a:r>
          </a:p>
        </p:txBody>
      </p:sp>
      <p:sp>
        <p:nvSpPr>
          <p:cNvPr id="39945" name="TextBox 54">
            <a:extLst>
              <a:ext uri="{FF2B5EF4-FFF2-40B4-BE49-F238E27FC236}">
                <a16:creationId xmlns:a16="http://schemas.microsoft.com/office/drawing/2014/main" id="{24925C39-EAB0-4176-933E-98CA20CA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z=1</a:t>
            </a:r>
          </a:p>
        </p:txBody>
      </p:sp>
      <p:sp>
        <p:nvSpPr>
          <p:cNvPr id="39946" name="TextBox 55">
            <a:extLst>
              <a:ext uri="{FF2B5EF4-FFF2-40B4-BE49-F238E27FC236}">
                <a16:creationId xmlns:a16="http://schemas.microsoft.com/office/drawing/2014/main" id="{25005D02-61AE-4750-9867-8F0EA53F9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5584825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z=x</a:t>
            </a:r>
          </a:p>
        </p:txBody>
      </p:sp>
      <p:cxnSp>
        <p:nvCxnSpPr>
          <p:cNvPr id="39947" name="Straight Arrow Connector 56">
            <a:extLst>
              <a:ext uri="{FF2B5EF4-FFF2-40B4-BE49-F238E27FC236}">
                <a16:creationId xmlns:a16="http://schemas.microsoft.com/office/drawing/2014/main" id="{C50903C1-31DD-4775-855A-82C884837B4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Straight Arrow Connector 57">
            <a:extLst>
              <a:ext uri="{FF2B5EF4-FFF2-40B4-BE49-F238E27FC236}">
                <a16:creationId xmlns:a16="http://schemas.microsoft.com/office/drawing/2014/main" id="{627D8FE2-E272-4C67-91FF-416773FFB754}"/>
              </a:ext>
            </a:extLst>
          </p:cNvPr>
          <p:cNvCxnSpPr>
            <a:cxnSpLocks noChangeShapeType="1"/>
            <a:stCxn id="39940" idx="2"/>
            <a:endCxn id="39941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9" name="Straight Arrow Connector 58">
            <a:extLst>
              <a:ext uri="{FF2B5EF4-FFF2-40B4-BE49-F238E27FC236}">
                <a16:creationId xmlns:a16="http://schemas.microsoft.com/office/drawing/2014/main" id="{A7C0E77A-BD46-4B06-9BDD-5D742A6D571C}"/>
              </a:ext>
            </a:extLst>
          </p:cNvPr>
          <p:cNvCxnSpPr>
            <a:cxnSpLocks noChangeShapeType="1"/>
            <a:stCxn id="39941" idx="2"/>
            <a:endCxn id="39942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0" name="Straight Arrow Connector 59">
            <a:extLst>
              <a:ext uri="{FF2B5EF4-FFF2-40B4-BE49-F238E27FC236}">
                <a16:creationId xmlns:a16="http://schemas.microsoft.com/office/drawing/2014/main" id="{5B894558-BEF3-4E92-873D-D84F80CB4BB9}"/>
              </a:ext>
            </a:extLst>
          </p:cNvPr>
          <p:cNvCxnSpPr>
            <a:cxnSpLocks noChangeShapeType="1"/>
            <a:stCxn id="39942" idx="2"/>
            <a:endCxn id="39943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1" name="Straight Arrow Connector 60">
            <a:extLst>
              <a:ext uri="{FF2B5EF4-FFF2-40B4-BE49-F238E27FC236}">
                <a16:creationId xmlns:a16="http://schemas.microsoft.com/office/drawing/2014/main" id="{60B172C7-5599-4040-BC6B-F403F0E2E13D}"/>
              </a:ext>
            </a:extLst>
          </p:cNvPr>
          <p:cNvCxnSpPr>
            <a:cxnSpLocks noChangeShapeType="1"/>
            <a:endCxn id="39944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2" name="Straight Arrow Connector 61">
            <a:extLst>
              <a:ext uri="{FF2B5EF4-FFF2-40B4-BE49-F238E27FC236}">
                <a16:creationId xmlns:a16="http://schemas.microsoft.com/office/drawing/2014/main" id="{2F1D6ACE-6352-4D27-8A56-44D826760275}"/>
              </a:ext>
            </a:extLst>
          </p:cNvPr>
          <p:cNvCxnSpPr>
            <a:cxnSpLocks noChangeShapeType="1"/>
            <a:stCxn id="39943" idx="2"/>
            <a:endCxn id="39945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Straight Arrow Connector 62">
            <a:extLst>
              <a:ext uri="{FF2B5EF4-FFF2-40B4-BE49-F238E27FC236}">
                <a16:creationId xmlns:a16="http://schemas.microsoft.com/office/drawing/2014/main" id="{811D3F53-9D6B-477B-9CD5-F5D0EDC85CB6}"/>
              </a:ext>
            </a:extLst>
          </p:cNvPr>
          <p:cNvCxnSpPr>
            <a:cxnSpLocks noChangeShapeType="1"/>
            <a:stCxn id="39944" idx="2"/>
            <a:endCxn id="39945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4" name="Freeform 63">
            <a:extLst>
              <a:ext uri="{FF2B5EF4-FFF2-40B4-BE49-F238E27FC236}">
                <a16:creationId xmlns:a16="http://schemas.microsoft.com/office/drawing/2014/main" id="{6FAF46B5-4E5B-47CF-AD52-421F7A05CB23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9955" name="Straight Arrow Connector 65">
            <a:extLst>
              <a:ext uri="{FF2B5EF4-FFF2-40B4-BE49-F238E27FC236}">
                <a16:creationId xmlns:a16="http://schemas.microsoft.com/office/drawing/2014/main" id="{BEAEE742-2775-4FDC-ABB8-41A8682E1DB4}"/>
              </a:ext>
            </a:extLst>
          </p:cNvPr>
          <p:cNvCxnSpPr>
            <a:cxnSpLocks noChangeShapeType="1"/>
            <a:stCxn id="39946" idx="2"/>
          </p:cNvCxnSpPr>
          <p:nvPr/>
        </p:nvCxnSpPr>
        <p:spPr bwMode="auto">
          <a:xfrm rot="5400000">
            <a:off x="7154863" y="6097588"/>
            <a:ext cx="331787" cy="79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96BF56D-89A3-4ACB-83C3-0388F4806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0150" y="5972175"/>
            <a:ext cx="347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19F2BAA-52E9-4835-B3C1-4E70DDA04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650" y="5376863"/>
            <a:ext cx="4445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{x}</a:t>
            </a:r>
          </a:p>
        </p:txBody>
      </p:sp>
      <p:sp>
        <p:nvSpPr>
          <p:cNvPr id="39958" name="Freeform 71">
            <a:extLst>
              <a:ext uri="{FF2B5EF4-FFF2-40B4-BE49-F238E27FC236}">
                <a16:creationId xmlns:a16="http://schemas.microsoft.com/office/drawing/2014/main" id="{7E9CF049-D32A-4D28-820D-54E63CD4955C}"/>
              </a:ext>
            </a:extLst>
          </p:cNvPr>
          <p:cNvSpPr>
            <a:spLocks/>
          </p:cNvSpPr>
          <p:nvPr/>
        </p:nvSpPr>
        <p:spPr bwMode="auto">
          <a:xfrm>
            <a:off x="5135563" y="1090613"/>
            <a:ext cx="1971675" cy="5102225"/>
          </a:xfrm>
          <a:custGeom>
            <a:avLst/>
            <a:gdLst>
              <a:gd name="T0" fmla="*/ 1627514 w 2068531"/>
              <a:gd name="T1" fmla="*/ 3551994 h 5310027"/>
              <a:gd name="T2" fmla="*/ 746393 w 2068531"/>
              <a:gd name="T3" fmla="*/ 4073852 h 5310027"/>
              <a:gd name="T4" fmla="*/ 10779 w 2068531"/>
              <a:gd name="T5" fmla="*/ 1893835 h 5310027"/>
              <a:gd name="T6" fmla="*/ 681723 w 2068531"/>
              <a:gd name="T7" fmla="*/ 227260 h 5310027"/>
              <a:gd name="T8" fmla="*/ 1385003 w 2068531"/>
              <a:gd name="T9" fmla="*/ 530274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Content Placeholder 43">
            <a:extLst>
              <a:ext uri="{FF2B5EF4-FFF2-40B4-BE49-F238E27FC236}">
                <a16:creationId xmlns:a16="http://schemas.microsoft.com/office/drawing/2014/main" id="{D26C2A68-78AF-4A70-9394-1CD128664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888" y="1465263"/>
            <a:ext cx="4846637" cy="440531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A variable v is </a:t>
            </a:r>
            <a:r>
              <a:rPr lang="en-US" i="1" dirty="0"/>
              <a:t>live</a:t>
            </a:r>
            <a:r>
              <a:rPr lang="en-US" dirty="0"/>
              <a:t> at a point p in a CFG if there is a path from p to END on which there is a use of v before any definition of v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We want to compute the set of variables live at each point in program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Backward-flow problem: information at p depends on paths from p to END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Any-path problem: variable is live at p if there is any path from p to END that satisfies the condition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Domain: power-set of set of variables in procedure</a:t>
            </a:r>
          </a:p>
        </p:txBody>
      </p:sp>
      <p:sp>
        <p:nvSpPr>
          <p:cNvPr id="39960" name="TextBox 55">
            <a:extLst>
              <a:ext uri="{FF2B5EF4-FFF2-40B4-BE49-F238E27FC236}">
                <a16:creationId xmlns:a16="http://schemas.microsoft.com/office/drawing/2014/main" id="{C60A161D-FC8F-417D-A211-16652D4FB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6288088"/>
            <a:ext cx="625475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39961" name="TextBox 55">
            <a:extLst>
              <a:ext uri="{FF2B5EF4-FFF2-40B4-BE49-F238E27FC236}">
                <a16:creationId xmlns:a16="http://schemas.microsoft.com/office/drawing/2014/main" id="{6767635C-B036-4211-9BF8-5BE664DB3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885825"/>
            <a:ext cx="844550" cy="369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7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>
            <a:extLst>
              <a:ext uri="{FF2B5EF4-FFF2-40B4-BE49-F238E27FC236}">
                <a16:creationId xmlns:a16="http://schemas.microsoft.com/office/drawing/2014/main" id="{5E1810A8-F980-4079-8E6A-C07B8A56122E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6B723F02-F8B7-49D5-BFAC-FD8B13A2ED4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7945EE-C305-4E0C-9083-86B77B480CC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193CC8-4D35-4916-9F46-0DFB75F5D60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B20613C7-C354-4779-8990-D347F3718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763"/>
            <a:ext cx="7772400" cy="1143001"/>
          </a:xfrm>
        </p:spPr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9F14A419-15AC-4B42-8D84-076391992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082675"/>
            <a:ext cx="8439150" cy="505777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To perform optimizations like constant propagation or dead code elimination, we must</a:t>
            </a:r>
          </a:p>
          <a:p>
            <a:pPr lvl="1">
              <a:defRPr/>
            </a:pPr>
            <a:r>
              <a:rPr lang="en-US" altLang="en-US" sz="2400" dirty="0"/>
              <a:t>Analyze program to find opportunities for performing optimizations safely</a:t>
            </a:r>
          </a:p>
          <a:p>
            <a:pPr lvl="1">
              <a:defRPr/>
            </a:pPr>
            <a:r>
              <a:rPr lang="en-US" altLang="en-US" sz="2400" dirty="0"/>
              <a:t>Transform program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Analysis is called </a:t>
            </a:r>
            <a:r>
              <a:rPr lang="en-US" altLang="en-US" sz="2800" i="1" dirty="0">
                <a:solidFill>
                  <a:srgbClr val="0070C0"/>
                </a:solidFill>
              </a:rPr>
              <a:t>dataflow analysis</a:t>
            </a:r>
          </a:p>
          <a:p>
            <a:pPr lvl="1">
              <a:defRPr/>
            </a:pPr>
            <a:r>
              <a:rPr lang="en-US" altLang="en-US" sz="2400" dirty="0"/>
              <a:t>Model values of interest as domain</a:t>
            </a:r>
          </a:p>
          <a:p>
            <a:pPr lvl="1">
              <a:defRPr/>
            </a:pPr>
            <a:r>
              <a:rPr lang="en-US" altLang="en-US" sz="2400" dirty="0"/>
              <a:t>Formulate system of fixpoint equations whose unknowns are the required information at different points in program</a:t>
            </a:r>
          </a:p>
          <a:p>
            <a:pPr lvl="1">
              <a:defRPr/>
            </a:pPr>
            <a:r>
              <a:rPr lang="en-US" altLang="en-US" sz="2400" dirty="0"/>
              <a:t>Solve system of equations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Later we will study other types of program analyses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>
            <a:extLst>
              <a:ext uri="{FF2B5EF4-FFF2-40B4-BE49-F238E27FC236}">
                <a16:creationId xmlns:a16="http://schemas.microsoft.com/office/drawing/2014/main" id="{22CCDA3A-95E0-4B2C-9E0B-0535BCB18A28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0963" name="Footer Placeholder 4">
            <a:extLst>
              <a:ext uri="{FF2B5EF4-FFF2-40B4-BE49-F238E27FC236}">
                <a16:creationId xmlns:a16="http://schemas.microsoft.com/office/drawing/2014/main" id="{688B29D8-8EE5-45D8-B04E-3CEAD93BEDC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4C8ECB38-1774-4F1E-9509-004AA51180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C62D0-9AF7-4B21-BB72-3BFE3695CA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2C6EF6EA-33C0-40C7-8292-01519154C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Straight-line code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CC8901A5-01C7-4150-B923-3807E1CF3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077913"/>
            <a:ext cx="5514975" cy="2362200"/>
          </a:xfrm>
          <a:noFill/>
        </p:spPr>
        <p:txBody>
          <a:bodyPr/>
          <a:lstStyle/>
          <a:p>
            <a:pPr>
              <a:buFontTx/>
              <a:buNone/>
            </a:pPr>
            <a:endParaRPr lang="en-US" altLang="en-US" sz="900"/>
          </a:p>
          <a:p>
            <a:r>
              <a:rPr lang="en-US" altLang="en-US" sz="2400"/>
              <a:t>Relation between Live sets:</a:t>
            </a:r>
          </a:p>
          <a:p>
            <a:pP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solidFill>
                  <a:srgbClr val="0033CC"/>
                </a:solidFill>
              </a:rPr>
              <a:t>	Live1 = ( Live2-</a:t>
            </a:r>
            <a:r>
              <a:rPr lang="en-US" altLang="en-US" sz="2400">
                <a:solidFill>
                  <a:srgbClr val="FF3300"/>
                </a:solidFill>
              </a:rPr>
              <a:t>{x} </a:t>
            </a:r>
            <a:r>
              <a:rPr lang="en-US" altLang="en-US" sz="2400">
                <a:solidFill>
                  <a:srgbClr val="0033CC"/>
                </a:solidFill>
              </a:rPr>
              <a:t>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		Live2 = ( Live3-</a:t>
            </a:r>
            <a:r>
              <a:rPr lang="en-US" altLang="en-US" sz="2400">
                <a:solidFill>
                  <a:srgbClr val="FF3300"/>
                </a:solidFill>
              </a:rPr>
              <a:t>{y} </a:t>
            </a:r>
            <a:r>
              <a:rPr lang="en-US" altLang="en-US" sz="2400">
                <a:solidFill>
                  <a:srgbClr val="0033CC"/>
                </a:solidFill>
              </a:rPr>
              <a:t>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{z}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		Live3 = ( Live4-</a:t>
            </a:r>
            <a:r>
              <a:rPr lang="en-US" altLang="en-US" sz="2400">
                <a:solidFill>
                  <a:srgbClr val="FF3300"/>
                </a:solidFill>
              </a:rPr>
              <a:t>{}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12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0033CC"/>
                </a:solidFill>
              </a:rPr>
              <a:t> 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{d}</a:t>
            </a:r>
          </a:p>
          <a:p>
            <a:pPr>
              <a:buFontTx/>
              <a:buNone/>
            </a:pPr>
            <a:endParaRPr lang="en-US" altLang="en-US" sz="2400">
              <a:solidFill>
                <a:srgbClr val="FF3300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0033CC"/>
                </a:solidFill>
              </a:rPr>
              <a:t>Relation: 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	  </a:t>
            </a:r>
            <a:r>
              <a:rPr lang="en-US" altLang="en-US" sz="2400"/>
              <a:t>in[I] = ( out[I] – def[I] ) </a:t>
            </a:r>
            <a:r>
              <a:rPr lang="en-US" altLang="en-US" sz="20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use[I]</a:t>
            </a:r>
          </a:p>
          <a:p>
            <a:pPr>
              <a:buFontTx/>
              <a:buNone/>
            </a:pPr>
            <a:endParaRPr lang="en-US" altLang="en-US" sz="1400"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Information flows backward!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 </a:t>
            </a:r>
          </a:p>
          <a:p>
            <a:endParaRPr lang="en-US" altLang="en-US" sz="1100"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Instructions: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 can compute in[I] if we know out[I]</a:t>
            </a:r>
          </a:p>
          <a:p>
            <a:pPr>
              <a:buFontTx/>
              <a:buNone/>
            </a:pPr>
            <a:endParaRPr lang="en-US" altLang="en-US" sz="2400">
              <a:solidFill>
                <a:srgbClr val="FF3300"/>
              </a:solidFill>
            </a:endParaRPr>
          </a:p>
          <a:p>
            <a:endParaRPr lang="en-US" altLang="en-US" sz="2400">
              <a:solidFill>
                <a:srgbClr val="0033CC"/>
              </a:solidFill>
            </a:endParaRPr>
          </a:p>
        </p:txBody>
      </p:sp>
      <p:sp>
        <p:nvSpPr>
          <p:cNvPr id="40967" name="Text Box 4">
            <a:extLst>
              <a:ext uri="{FF2B5EF4-FFF2-40B4-BE49-F238E27FC236}">
                <a16:creationId xmlns:a16="http://schemas.microsoft.com/office/drawing/2014/main" id="{822ACF14-AB47-48E5-A128-46B61469C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311275"/>
            <a:ext cx="1520825" cy="3105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Live1</a:t>
            </a:r>
            <a:endParaRPr lang="en-US" altLang="en-US" sz="600">
              <a:solidFill>
                <a:srgbClr val="0033CC"/>
              </a:solidFill>
            </a:endParaRPr>
          </a:p>
          <a:p>
            <a:pPr algn="ctr">
              <a:buFontTx/>
              <a:buNone/>
            </a:pPr>
            <a:r>
              <a:rPr lang="en-US" altLang="en-US" sz="2400"/>
              <a:t>x = y+1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Live2</a:t>
            </a:r>
          </a:p>
          <a:p>
            <a:pPr algn="ctr">
              <a:buFontTx/>
              <a:buNone/>
            </a:pPr>
            <a:r>
              <a:rPr lang="en-US" altLang="en-US" sz="2400"/>
              <a:t>y =2*z</a:t>
            </a: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Live3</a:t>
            </a:r>
          </a:p>
          <a:p>
            <a:pPr algn="ctr">
              <a:buFontTx/>
              <a:buNone/>
            </a:pPr>
            <a:r>
              <a:rPr lang="en-US" altLang="en-US" sz="2400"/>
              <a:t>if (d)</a:t>
            </a: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Live4</a:t>
            </a:r>
          </a:p>
        </p:txBody>
      </p:sp>
      <p:sp>
        <p:nvSpPr>
          <p:cNvPr id="40968" name="Text Box 5">
            <a:extLst>
              <a:ext uri="{FF2B5EF4-FFF2-40B4-BE49-F238E27FC236}">
                <a16:creationId xmlns:a16="http://schemas.microsoft.com/office/drawing/2014/main" id="{A21148FF-B404-4A4E-8C49-6A6B93029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1801813"/>
            <a:ext cx="465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I1</a:t>
            </a:r>
          </a:p>
        </p:txBody>
      </p:sp>
      <p:sp>
        <p:nvSpPr>
          <p:cNvPr id="40969" name="Text Box 6">
            <a:extLst>
              <a:ext uri="{FF2B5EF4-FFF2-40B4-BE49-F238E27FC236}">
                <a16:creationId xmlns:a16="http://schemas.microsoft.com/office/drawing/2014/main" id="{F10ED521-C2C4-4ED5-A14E-8184A904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682875"/>
            <a:ext cx="465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I2</a:t>
            </a:r>
          </a:p>
        </p:txBody>
      </p:sp>
      <p:sp>
        <p:nvSpPr>
          <p:cNvPr id="40970" name="Text Box 7">
            <a:extLst>
              <a:ext uri="{FF2B5EF4-FFF2-40B4-BE49-F238E27FC236}">
                <a16:creationId xmlns:a16="http://schemas.microsoft.com/office/drawing/2014/main" id="{D118EC65-7615-4894-894C-30C99FCBA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97275"/>
            <a:ext cx="465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I3</a:t>
            </a:r>
          </a:p>
        </p:txBody>
      </p:sp>
      <p:grpSp>
        <p:nvGrpSpPr>
          <p:cNvPr id="40971" name="Group 11">
            <a:extLst>
              <a:ext uri="{FF2B5EF4-FFF2-40B4-BE49-F238E27FC236}">
                <a16:creationId xmlns:a16="http://schemas.microsoft.com/office/drawing/2014/main" id="{8C4352C3-F048-46AD-AFA5-5231BA5D4A13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862513"/>
            <a:ext cx="1327150" cy="1189037"/>
            <a:chOff x="6902450" y="1295400"/>
            <a:chExt cx="1327150" cy="1189038"/>
          </a:xfrm>
        </p:grpSpPr>
        <p:sp>
          <p:nvSpPr>
            <p:cNvPr id="40972" name="Text Box 4">
              <a:extLst>
                <a:ext uri="{FF2B5EF4-FFF2-40B4-BE49-F238E27FC236}">
                  <a16:creationId xmlns:a16="http://schemas.microsoft.com/office/drawing/2014/main" id="{56B41A93-99BA-4DCB-856B-9F56D9734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8800" y="1722438"/>
              <a:ext cx="787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I</a:t>
              </a:r>
            </a:p>
          </p:txBody>
        </p:sp>
        <p:sp>
          <p:nvSpPr>
            <p:cNvPr id="40973" name="Text Box 5">
              <a:extLst>
                <a:ext uri="{FF2B5EF4-FFF2-40B4-BE49-F238E27FC236}">
                  <a16:creationId xmlns:a16="http://schemas.microsoft.com/office/drawing/2014/main" id="{D538654A-D39E-4CF7-96BC-501D14B08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1188" y="1295400"/>
              <a:ext cx="720725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olidFill>
                    <a:srgbClr val="FF3300"/>
                  </a:solidFill>
                </a:rPr>
                <a:t>in[I]</a:t>
              </a:r>
            </a:p>
          </p:txBody>
        </p:sp>
        <p:sp>
          <p:nvSpPr>
            <p:cNvPr id="40974" name="Text Box 6">
              <a:extLst>
                <a:ext uri="{FF2B5EF4-FFF2-40B4-BE49-F238E27FC236}">
                  <a16:creationId xmlns:a16="http://schemas.microsoft.com/office/drawing/2014/main" id="{FB2E21C2-0EF2-4A2E-89BF-71AF38F409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2450" y="2057400"/>
              <a:ext cx="90328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olidFill>
                    <a:srgbClr val="FF3300"/>
                  </a:solidFill>
                </a:rPr>
                <a:t>out[I]</a:t>
              </a:r>
            </a:p>
          </p:txBody>
        </p:sp>
        <p:sp>
          <p:nvSpPr>
            <p:cNvPr id="40975" name="AutoShape 7">
              <a:extLst>
                <a:ext uri="{FF2B5EF4-FFF2-40B4-BE49-F238E27FC236}">
                  <a16:creationId xmlns:a16="http://schemas.microsoft.com/office/drawing/2014/main" id="{61652342-CBFE-4171-9D71-641BF9927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1473200"/>
              <a:ext cx="228600" cy="838200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EC2916DB-8142-49F3-818A-B77B7C27F00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DBA34B-24B0-4BFF-AC21-08E449C99D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0F2911F8-7821-4246-9E9E-4437F5008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876675"/>
            <a:ext cx="8890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in[B</a:t>
            </a:r>
            <a:r>
              <a:rPr lang="en-US" altLang="en-US" sz="2000" baseline="-25000">
                <a:solidFill>
                  <a:srgbClr val="FF3300"/>
                </a:solidFill>
              </a:rPr>
              <a:t>1</a:t>
            </a:r>
            <a:r>
              <a:rPr lang="en-US" altLang="en-US" sz="2000">
                <a:solidFill>
                  <a:srgbClr val="FF3300"/>
                </a:solidFill>
              </a:rPr>
              <a:t>]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  <a:r>
              <a:rPr lang="en-US" altLang="en-US" sz="2000" baseline="-25000"/>
              <a:t>1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82D8378-D9DE-4C60-AEE9-A0CCA6A31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Analyze Control Flow</a:t>
            </a:r>
          </a:p>
        </p:txBody>
      </p:sp>
      <p:sp>
        <p:nvSpPr>
          <p:cNvPr id="41989" name="Rectangle 4">
            <a:extLst>
              <a:ext uri="{FF2B5EF4-FFF2-40B4-BE49-F238E27FC236}">
                <a16:creationId xmlns:a16="http://schemas.microsoft.com/office/drawing/2014/main" id="{08F6EC04-0BB9-4E13-A705-4F259B984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295400"/>
            <a:ext cx="7877175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/>
              <a:t>A variables is live at end of block B if it is live at the beginning of </a:t>
            </a:r>
            <a:r>
              <a:rPr lang="en-US" altLang="en-US" sz="2600">
                <a:solidFill>
                  <a:srgbClr val="FF3300"/>
                </a:solidFill>
              </a:rPr>
              <a:t>one (or more)</a:t>
            </a:r>
            <a:r>
              <a:rPr lang="en-US" altLang="en-US" sz="2600"/>
              <a:t> successor blocks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Characterizes all possible program executions</a:t>
            </a:r>
          </a:p>
          <a:p>
            <a:pPr>
              <a:lnSpc>
                <a:spcPct val="90000"/>
              </a:lnSpc>
            </a:pPr>
            <a:endParaRPr lang="en-US" altLang="en-US" sz="18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600"/>
              <a:t>Mathematically: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		out[B] =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6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in[B’]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/>
              <a:t>	</a:t>
            </a:r>
          </a:p>
        </p:txBody>
      </p:sp>
      <p:sp>
        <p:nvSpPr>
          <p:cNvPr id="41990" name="Text Box 5">
            <a:extLst>
              <a:ext uri="{FF2B5EF4-FFF2-40B4-BE49-F238E27FC236}">
                <a16:creationId xmlns:a16="http://schemas.microsoft.com/office/drawing/2014/main" id="{ED363D71-BA64-47FB-9911-DB6094563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943225"/>
            <a:ext cx="10414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out[B]</a:t>
            </a:r>
          </a:p>
        </p:txBody>
      </p:sp>
      <p:sp>
        <p:nvSpPr>
          <p:cNvPr id="41991" name="Text Box 6">
            <a:extLst>
              <a:ext uri="{FF2B5EF4-FFF2-40B4-BE49-F238E27FC236}">
                <a16:creationId xmlns:a16="http://schemas.microsoft.com/office/drawing/2014/main" id="{77D8A086-0E40-45C9-B21B-145D83D0B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3876675"/>
            <a:ext cx="8890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in[B</a:t>
            </a:r>
            <a:r>
              <a:rPr lang="en-US" altLang="en-US" sz="2000" baseline="-25000">
                <a:solidFill>
                  <a:srgbClr val="FF3300"/>
                </a:solidFill>
              </a:rPr>
              <a:t>n</a:t>
            </a:r>
            <a:r>
              <a:rPr lang="en-US" altLang="en-US" sz="2000">
                <a:solidFill>
                  <a:srgbClr val="FF3300"/>
                </a:solidFill>
              </a:rPr>
              <a:t>]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  <a:r>
              <a:rPr lang="en-US" altLang="en-US" sz="2000" baseline="-25000"/>
              <a:t>n</a:t>
            </a:r>
          </a:p>
        </p:txBody>
      </p:sp>
      <p:sp>
        <p:nvSpPr>
          <p:cNvPr id="41992" name="Text Box 7">
            <a:extLst>
              <a:ext uri="{FF2B5EF4-FFF2-40B4-BE49-F238E27FC236}">
                <a16:creationId xmlns:a16="http://schemas.microsoft.com/office/drawing/2014/main" id="{17AD8C6C-A9A8-487B-8A62-9EF3E62DD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8138" y="3952875"/>
            <a:ext cx="474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41993" name="Line 8">
            <a:extLst>
              <a:ext uri="{FF2B5EF4-FFF2-40B4-BE49-F238E27FC236}">
                <a16:creationId xmlns:a16="http://schemas.microsoft.com/office/drawing/2014/main" id="{DDF00180-6FF8-4042-BF01-B2CE7F03B4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000" y="3562350"/>
            <a:ext cx="533400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07119968-4CED-4EE0-857E-961BC75DB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3562350"/>
            <a:ext cx="457200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0890" name="Text Box 10">
            <a:extLst>
              <a:ext uri="{FF2B5EF4-FFF2-40B4-BE49-F238E27FC236}">
                <a16:creationId xmlns:a16="http://schemas.microsoft.com/office/drawing/2014/main" id="{ED7564DD-CF40-416C-A6D3-91C76353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300" y="4002088"/>
            <a:ext cx="1238250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3300"/>
                </a:solidFill>
              </a:rPr>
              <a:t>B’</a:t>
            </a:r>
            <a:r>
              <a:rPr lang="en-US" sz="1050" dirty="0">
                <a:solidFill>
                  <a:srgbClr val="FF3300"/>
                </a:solidFill>
              </a:rPr>
              <a:t> </a:t>
            </a:r>
            <a:r>
              <a:rPr lang="en-US" sz="1600" dirty="0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sz="800" dirty="0">
                <a:solidFill>
                  <a:srgbClr val="FF3300"/>
                </a:solidFill>
                <a:sym typeface="Symbol" pitchFamily="18" charset="2"/>
              </a:rPr>
              <a:t> </a:t>
            </a:r>
            <a:r>
              <a:rPr lang="en-US" sz="1600" dirty="0" err="1">
                <a:solidFill>
                  <a:srgbClr val="FF3300"/>
                </a:solidFill>
              </a:rPr>
              <a:t>succ</a:t>
            </a:r>
            <a:r>
              <a:rPr lang="en-US" sz="1600" dirty="0">
                <a:solidFill>
                  <a:srgbClr val="FF3300"/>
                </a:solidFill>
              </a:rPr>
              <a:t>(B)</a:t>
            </a:r>
          </a:p>
        </p:txBody>
      </p:sp>
      <p:sp>
        <p:nvSpPr>
          <p:cNvPr id="41996" name="Rectangle 11">
            <a:extLst>
              <a:ext uri="{FF2B5EF4-FFF2-40B4-BE49-F238E27FC236}">
                <a16:creationId xmlns:a16="http://schemas.microsoft.com/office/drawing/2014/main" id="{6C845E61-9BF2-4855-AF9F-73651BADE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903788"/>
            <a:ext cx="7772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600"/>
              <a:t>Confluence operator is union</a:t>
            </a:r>
          </a:p>
          <a:p>
            <a:endParaRPr lang="en-US" altLang="en-US" sz="2600"/>
          </a:p>
          <a:p>
            <a:r>
              <a:rPr lang="en-US" altLang="en-US" sz="2600"/>
              <a:t>Compute least solution</a:t>
            </a:r>
          </a:p>
          <a:p>
            <a:endParaRPr lang="en-US" altLang="en-US" sz="2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2DD5BF2-3C32-45A9-8343-A8257AB14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1175" y="-242888"/>
            <a:ext cx="7772400" cy="1143001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Live variables</a:t>
            </a:r>
          </a:p>
        </p:txBody>
      </p:sp>
      <p:sp>
        <p:nvSpPr>
          <p:cNvPr id="43011" name="Content Placeholder 43">
            <a:extLst>
              <a:ext uri="{FF2B5EF4-FFF2-40B4-BE49-F238E27FC236}">
                <a16:creationId xmlns:a16="http://schemas.microsoft.com/office/drawing/2014/main" id="{FFC1EF33-54C6-4920-8CF9-6DFDBD20D98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76250" y="1227138"/>
            <a:ext cx="3990975" cy="42894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L10 = { }</a:t>
            </a:r>
          </a:p>
          <a:p>
            <a:pPr>
              <a:buFontTx/>
              <a:buNone/>
            </a:pPr>
            <a:r>
              <a:rPr lang="en-US" altLang="en-US"/>
              <a:t>L3 = {x} U (L10- {z})</a:t>
            </a:r>
          </a:p>
          <a:p>
            <a:pPr>
              <a:buFontTx/>
              <a:buNone/>
            </a:pPr>
            <a:r>
              <a:rPr lang="en-US" altLang="en-US"/>
              <a:t>L2 = L4 U L3 U {c}</a:t>
            </a:r>
          </a:p>
          <a:p>
            <a:pPr>
              <a:buFontTx/>
              <a:buNone/>
            </a:pPr>
            <a:r>
              <a:rPr lang="en-US" altLang="en-US"/>
              <a:t>L7 = L2 – {z}</a:t>
            </a:r>
          </a:p>
          <a:p>
            <a:pPr>
              <a:buFontTx/>
              <a:buNone/>
            </a:pPr>
            <a:r>
              <a:rPr lang="en-US" altLang="en-US"/>
              <a:t>L8 = {y,z} U (L7 – {x})</a:t>
            </a:r>
          </a:p>
          <a:p>
            <a:pPr>
              <a:buFontTx/>
              <a:buNone/>
            </a:pPr>
            <a:r>
              <a:rPr lang="en-US" altLang="en-US"/>
              <a:t>L6 = L8 U L7 U {d}</a:t>
            </a:r>
          </a:p>
          <a:p>
            <a:pPr>
              <a:buFontTx/>
              <a:buNone/>
            </a:pPr>
            <a:r>
              <a:rPr lang="en-US" altLang="en-US"/>
              <a:t>L5 = {z} U (L6 – {y})</a:t>
            </a:r>
          </a:p>
          <a:p>
            <a:pPr>
              <a:buFontTx/>
              <a:buNone/>
            </a:pPr>
            <a:r>
              <a:rPr lang="en-US" altLang="en-US"/>
              <a:t>L4 = {y} U (L5 – {x})</a:t>
            </a: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72AA52C9-94F5-4CBA-A50A-1B6BC3D80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7" name="Text Box 35">
            <a:extLst>
              <a:ext uri="{FF2B5EF4-FFF2-40B4-BE49-F238E27FC236}">
                <a16:creationId xmlns:a16="http://schemas.microsoft.com/office/drawing/2014/main" id="{9296203D-2DCD-4050-9076-0E6FB95E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975" y="4179888"/>
            <a:ext cx="99060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5141ACC9-763A-4E4B-96E1-02B6211D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3795713"/>
            <a:ext cx="9794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id="{BB65632A-85E3-490C-8BB1-A024D65B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638" y="474345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3016" name="TextBox 49">
            <a:extLst>
              <a:ext uri="{FF2B5EF4-FFF2-40B4-BE49-F238E27FC236}">
                <a16:creationId xmlns:a16="http://schemas.microsoft.com/office/drawing/2014/main" id="{3A110B5C-08FA-47E7-9697-C58DACFD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43017" name="TextBox 50">
            <a:extLst>
              <a:ext uri="{FF2B5EF4-FFF2-40B4-BE49-F238E27FC236}">
                <a16:creationId xmlns:a16="http://schemas.microsoft.com/office/drawing/2014/main" id="{4B6B7CA1-BC88-4A3C-8839-4C2D115D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 = y+1</a:t>
            </a:r>
          </a:p>
        </p:txBody>
      </p:sp>
      <p:sp>
        <p:nvSpPr>
          <p:cNvPr id="43018" name="TextBox 51">
            <a:extLst>
              <a:ext uri="{FF2B5EF4-FFF2-40B4-BE49-F238E27FC236}">
                <a16:creationId xmlns:a16="http://schemas.microsoft.com/office/drawing/2014/main" id="{0CCCCD81-855D-4660-B767-FCD9F76C8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y=2*z</a:t>
            </a:r>
          </a:p>
        </p:txBody>
      </p:sp>
      <p:sp>
        <p:nvSpPr>
          <p:cNvPr id="43019" name="TextBox 52">
            <a:extLst>
              <a:ext uri="{FF2B5EF4-FFF2-40B4-BE49-F238E27FC236}">
                <a16:creationId xmlns:a16="http://schemas.microsoft.com/office/drawing/2014/main" id="{46EA4F9B-F11B-42A4-9C26-BD56EE05D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if(d)</a:t>
            </a:r>
          </a:p>
        </p:txBody>
      </p:sp>
      <p:sp>
        <p:nvSpPr>
          <p:cNvPr id="43020" name="TextBox 53">
            <a:extLst>
              <a:ext uri="{FF2B5EF4-FFF2-40B4-BE49-F238E27FC236}">
                <a16:creationId xmlns:a16="http://schemas.microsoft.com/office/drawing/2014/main" id="{E056835E-609C-48AA-852E-46898E9CF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x=y+z</a:t>
            </a:r>
          </a:p>
        </p:txBody>
      </p:sp>
      <p:sp>
        <p:nvSpPr>
          <p:cNvPr id="43021" name="TextBox 54">
            <a:extLst>
              <a:ext uri="{FF2B5EF4-FFF2-40B4-BE49-F238E27FC236}">
                <a16:creationId xmlns:a16="http://schemas.microsoft.com/office/drawing/2014/main" id="{7B508D4D-87FD-4F23-BF2D-40414566B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z=1</a:t>
            </a:r>
          </a:p>
        </p:txBody>
      </p:sp>
      <p:sp>
        <p:nvSpPr>
          <p:cNvPr id="43022" name="TextBox 55">
            <a:extLst>
              <a:ext uri="{FF2B5EF4-FFF2-40B4-BE49-F238E27FC236}">
                <a16:creationId xmlns:a16="http://schemas.microsoft.com/office/drawing/2014/main" id="{0E5408F6-7370-46D5-9A39-1154FD37E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5584825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z=x</a:t>
            </a:r>
          </a:p>
        </p:txBody>
      </p:sp>
      <p:cxnSp>
        <p:nvCxnSpPr>
          <p:cNvPr id="43023" name="Straight Arrow Connector 56">
            <a:extLst>
              <a:ext uri="{FF2B5EF4-FFF2-40B4-BE49-F238E27FC236}">
                <a16:creationId xmlns:a16="http://schemas.microsoft.com/office/drawing/2014/main" id="{C140D458-B4EA-45B4-B46D-BB263904C8B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4" name="Straight Arrow Connector 57">
            <a:extLst>
              <a:ext uri="{FF2B5EF4-FFF2-40B4-BE49-F238E27FC236}">
                <a16:creationId xmlns:a16="http://schemas.microsoft.com/office/drawing/2014/main" id="{EC2D1F7A-9C6E-4F00-8B1C-048A3D99FF63}"/>
              </a:ext>
            </a:extLst>
          </p:cNvPr>
          <p:cNvCxnSpPr>
            <a:cxnSpLocks noChangeShapeType="1"/>
            <a:stCxn id="43016" idx="2"/>
            <a:endCxn id="43017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5" name="Straight Arrow Connector 58">
            <a:extLst>
              <a:ext uri="{FF2B5EF4-FFF2-40B4-BE49-F238E27FC236}">
                <a16:creationId xmlns:a16="http://schemas.microsoft.com/office/drawing/2014/main" id="{A21C8EFE-381B-4B3C-98BA-494C3B1D60B2}"/>
              </a:ext>
            </a:extLst>
          </p:cNvPr>
          <p:cNvCxnSpPr>
            <a:cxnSpLocks noChangeShapeType="1"/>
            <a:stCxn id="43017" idx="2"/>
            <a:endCxn id="43018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Straight Arrow Connector 59">
            <a:extLst>
              <a:ext uri="{FF2B5EF4-FFF2-40B4-BE49-F238E27FC236}">
                <a16:creationId xmlns:a16="http://schemas.microsoft.com/office/drawing/2014/main" id="{0E7AF034-87F6-4D72-8ED8-BCDF7D054CCA}"/>
              </a:ext>
            </a:extLst>
          </p:cNvPr>
          <p:cNvCxnSpPr>
            <a:cxnSpLocks noChangeShapeType="1"/>
            <a:stCxn id="43018" idx="2"/>
            <a:endCxn id="43019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7" name="Straight Arrow Connector 60">
            <a:extLst>
              <a:ext uri="{FF2B5EF4-FFF2-40B4-BE49-F238E27FC236}">
                <a16:creationId xmlns:a16="http://schemas.microsoft.com/office/drawing/2014/main" id="{F8C5D77A-7BC3-4B3D-8CAF-7D23D44760FC}"/>
              </a:ext>
            </a:extLst>
          </p:cNvPr>
          <p:cNvCxnSpPr>
            <a:cxnSpLocks noChangeShapeType="1"/>
            <a:endCxn id="43020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8" name="Straight Arrow Connector 61">
            <a:extLst>
              <a:ext uri="{FF2B5EF4-FFF2-40B4-BE49-F238E27FC236}">
                <a16:creationId xmlns:a16="http://schemas.microsoft.com/office/drawing/2014/main" id="{1A63A694-89D0-4097-82E9-4EAFCAF6C057}"/>
              </a:ext>
            </a:extLst>
          </p:cNvPr>
          <p:cNvCxnSpPr>
            <a:cxnSpLocks noChangeShapeType="1"/>
            <a:stCxn id="43019" idx="2"/>
            <a:endCxn id="43021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9" name="Straight Arrow Connector 62">
            <a:extLst>
              <a:ext uri="{FF2B5EF4-FFF2-40B4-BE49-F238E27FC236}">
                <a16:creationId xmlns:a16="http://schemas.microsoft.com/office/drawing/2014/main" id="{4CF2206F-BEA2-4DEB-ACD7-5765C8C7604C}"/>
              </a:ext>
            </a:extLst>
          </p:cNvPr>
          <p:cNvCxnSpPr>
            <a:cxnSpLocks noChangeShapeType="1"/>
            <a:stCxn id="43020" idx="2"/>
            <a:endCxn id="43021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0" name="Freeform 63">
            <a:extLst>
              <a:ext uri="{FF2B5EF4-FFF2-40B4-BE49-F238E27FC236}">
                <a16:creationId xmlns:a16="http://schemas.microsoft.com/office/drawing/2014/main" id="{A5C16D0E-99C3-4881-9BE4-2B66E477A6DB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3031" name="Straight Arrow Connector 65">
            <a:extLst>
              <a:ext uri="{FF2B5EF4-FFF2-40B4-BE49-F238E27FC236}">
                <a16:creationId xmlns:a16="http://schemas.microsoft.com/office/drawing/2014/main" id="{9F9D7FC9-9FB6-42DF-BD3B-67177404CD7F}"/>
              </a:ext>
            </a:extLst>
          </p:cNvPr>
          <p:cNvCxnSpPr>
            <a:cxnSpLocks noChangeShapeType="1"/>
            <a:stCxn id="43022" idx="2"/>
          </p:cNvCxnSpPr>
          <p:nvPr/>
        </p:nvCxnSpPr>
        <p:spPr bwMode="auto">
          <a:xfrm rot="5400000">
            <a:off x="7154863" y="6097588"/>
            <a:ext cx="331787" cy="79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F18B752-2A73-4137-B01E-01274164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4275" y="5905500"/>
            <a:ext cx="347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CD392F-48C5-4A3D-8CFE-586AA2996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0" y="5321300"/>
            <a:ext cx="444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{x}</a:t>
            </a:r>
          </a:p>
        </p:txBody>
      </p:sp>
      <p:sp>
        <p:nvSpPr>
          <p:cNvPr id="69" name="Text Box 31">
            <a:extLst>
              <a:ext uri="{FF2B5EF4-FFF2-40B4-BE49-F238E27FC236}">
                <a16:creationId xmlns:a16="http://schemas.microsoft.com/office/drawing/2014/main" id="{9B0A4A1F-B44B-473E-B54C-BEC29098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13" y="3267075"/>
            <a:ext cx="1152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500F3B9-6837-43C6-B2A6-45774CA2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633663"/>
            <a:ext cx="9159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{x,z,d,c}</a:t>
            </a:r>
          </a:p>
        </p:txBody>
      </p:sp>
      <p:sp>
        <p:nvSpPr>
          <p:cNvPr id="71" name="Text Box 31">
            <a:extLst>
              <a:ext uri="{FF2B5EF4-FFF2-40B4-BE49-F238E27FC236}">
                <a16:creationId xmlns:a16="http://schemas.microsoft.com/office/drawing/2014/main" id="{C08888AF-5937-46B3-9D96-C31F67C3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38338"/>
            <a:ext cx="1154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3037" name="Freeform 71">
            <a:extLst>
              <a:ext uri="{FF2B5EF4-FFF2-40B4-BE49-F238E27FC236}">
                <a16:creationId xmlns:a16="http://schemas.microsoft.com/office/drawing/2014/main" id="{2674DEE0-82EA-4C8A-A8A3-936AFF150A9D}"/>
              </a:ext>
            </a:extLst>
          </p:cNvPr>
          <p:cNvSpPr>
            <a:spLocks/>
          </p:cNvSpPr>
          <p:nvPr/>
        </p:nvSpPr>
        <p:spPr bwMode="auto">
          <a:xfrm>
            <a:off x="5135563" y="1090613"/>
            <a:ext cx="1971675" cy="5102225"/>
          </a:xfrm>
          <a:custGeom>
            <a:avLst/>
            <a:gdLst>
              <a:gd name="T0" fmla="*/ 1627514 w 2068531"/>
              <a:gd name="T1" fmla="*/ 3551994 h 5310027"/>
              <a:gd name="T2" fmla="*/ 746393 w 2068531"/>
              <a:gd name="T3" fmla="*/ 4073852 h 5310027"/>
              <a:gd name="T4" fmla="*/ 10779 w 2068531"/>
              <a:gd name="T5" fmla="*/ 1893835 h 5310027"/>
              <a:gd name="T6" fmla="*/ 681723 w 2068531"/>
              <a:gd name="T7" fmla="*/ 227260 h 5310027"/>
              <a:gd name="T8" fmla="*/ 1385003 w 2068531"/>
              <a:gd name="T9" fmla="*/ 530274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38" name="TextBox 34">
            <a:extLst>
              <a:ext uri="{FF2B5EF4-FFF2-40B4-BE49-F238E27FC236}">
                <a16:creationId xmlns:a16="http://schemas.microsoft.com/office/drawing/2014/main" id="{DFD70420-A49F-40CC-9622-D86B069C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0" y="163036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3039" name="TextBox 35">
            <a:extLst>
              <a:ext uri="{FF2B5EF4-FFF2-40B4-BE49-F238E27FC236}">
                <a16:creationId xmlns:a16="http://schemas.microsoft.com/office/drawing/2014/main" id="{DCB81284-0F1D-4D70-8B11-428D470AF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542766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40" name="TextBox 36">
            <a:extLst>
              <a:ext uri="{FF2B5EF4-FFF2-40B4-BE49-F238E27FC236}">
                <a16:creationId xmlns:a16="http://schemas.microsoft.com/office/drawing/2014/main" id="{E8CFF3D9-6937-4D52-BBA4-A43F95FFB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242093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3041" name="TextBox 37">
            <a:extLst>
              <a:ext uri="{FF2B5EF4-FFF2-40B4-BE49-F238E27FC236}">
                <a16:creationId xmlns:a16="http://schemas.microsoft.com/office/drawing/2014/main" id="{FE84E592-5B54-456E-AE77-3EAFB99E0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575" y="311308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3042" name="TextBox 38">
            <a:extLst>
              <a:ext uri="{FF2B5EF4-FFF2-40B4-BE49-F238E27FC236}">
                <a16:creationId xmlns:a16="http://schemas.microsoft.com/office/drawing/2014/main" id="{9FB8449A-052B-4671-A4D3-EF427597F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1738" y="3649663"/>
            <a:ext cx="311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3043" name="TextBox 39">
            <a:extLst>
              <a:ext uri="{FF2B5EF4-FFF2-40B4-BE49-F238E27FC236}">
                <a16:creationId xmlns:a16="http://schemas.microsoft.com/office/drawing/2014/main" id="{85D585BB-424C-450F-9D7F-069FAA8E7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74821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3044" name="TextBox 40">
            <a:extLst>
              <a:ext uri="{FF2B5EF4-FFF2-40B4-BE49-F238E27FC236}">
                <a16:creationId xmlns:a16="http://schemas.microsoft.com/office/drawing/2014/main" id="{C004A144-FC3D-4210-98F0-705FF8FB3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433705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3045" name="TextBox 42">
            <a:extLst>
              <a:ext uri="{FF2B5EF4-FFF2-40B4-BE49-F238E27FC236}">
                <a16:creationId xmlns:a16="http://schemas.microsoft.com/office/drawing/2014/main" id="{AC7E40A5-DB54-4634-9EBB-0E3286F22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663" y="6175375"/>
            <a:ext cx="438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3046" name="TextBox 55">
            <a:extLst>
              <a:ext uri="{FF2B5EF4-FFF2-40B4-BE49-F238E27FC236}">
                <a16:creationId xmlns:a16="http://schemas.microsoft.com/office/drawing/2014/main" id="{BEDAB05D-4648-446B-8827-E26E3A2AC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898525"/>
            <a:ext cx="842962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43047" name="TextBox 55">
            <a:extLst>
              <a:ext uri="{FF2B5EF4-FFF2-40B4-BE49-F238E27FC236}">
                <a16:creationId xmlns:a16="http://schemas.microsoft.com/office/drawing/2014/main" id="{CFEAB2ED-94D8-4B98-9233-4050DCC9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438" y="6278563"/>
            <a:ext cx="627062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67" grpId="0"/>
      <p:bldP spid="68" grpId="0"/>
      <p:bldP spid="69" grpId="0"/>
      <p:bldP spid="70" grpId="0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8CEF5553-E7AA-4475-99EA-E40D0A132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5DDB-3D5A-448E-8BA0-A489E419D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950" y="1143000"/>
            <a:ext cx="5732463" cy="522446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An expression “x op y” is available at p if every path from START to p contains an evaluation </a:t>
            </a:r>
            <a:r>
              <a:rPr lang="en-US"/>
              <a:t>of x op y </a:t>
            </a:r>
            <a:r>
              <a:rPr lang="en-US" dirty="0"/>
              <a:t>after which there are no assignments to x </a:t>
            </a:r>
            <a:r>
              <a:rPr lang="en-US"/>
              <a:t>or y.</a:t>
            </a:r>
            <a:endParaRPr lang="en-US" dirty="0"/>
          </a:p>
          <a:p>
            <a:pPr>
              <a:defRPr/>
            </a:pPr>
            <a:r>
              <a:rPr lang="en-US" dirty="0"/>
              <a:t>Classification: forward-flow, all-paths</a:t>
            </a:r>
          </a:p>
          <a:p>
            <a:pPr>
              <a:defRPr/>
            </a:pPr>
            <a:r>
              <a:rPr lang="en-US" dirty="0"/>
              <a:t>Domain: power-set of expressions of interest</a:t>
            </a:r>
          </a:p>
          <a:p>
            <a:pPr>
              <a:defRPr/>
            </a:pPr>
            <a:r>
              <a:rPr lang="en-US" dirty="0"/>
              <a:t>Equation for “x = y op z”:  </a:t>
            </a:r>
          </a:p>
          <a:p>
            <a:pPr lvl="1">
              <a:defRPr/>
            </a:pPr>
            <a:r>
              <a:rPr lang="en-US" dirty="0"/>
              <a:t>Out = (In – Ex) U {“y op z”}</a:t>
            </a:r>
          </a:p>
          <a:p>
            <a:pPr>
              <a:defRPr/>
            </a:pPr>
            <a:r>
              <a:rPr lang="en-US" dirty="0"/>
              <a:t>Confluence operator: intersection</a:t>
            </a:r>
          </a:p>
          <a:p>
            <a:pPr>
              <a:defRPr/>
            </a:pPr>
            <a:r>
              <a:rPr lang="en-US" dirty="0"/>
              <a:t>Compute greatest solution: start by assuming all expressions are available everywhere except at START and iterate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A500B43-B0FD-4A52-BAF1-9EEB3448FD7C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565400" cy="3883025"/>
            <a:chOff x="6038287" y="1357914"/>
            <a:chExt cx="2565628" cy="3883135"/>
          </a:xfrm>
        </p:grpSpPr>
        <p:sp>
          <p:nvSpPr>
            <p:cNvPr id="44051" name="TextBox 55">
              <a:extLst>
                <a:ext uri="{FF2B5EF4-FFF2-40B4-BE49-F238E27FC236}">
                  <a16:creationId xmlns:a16="http://schemas.microsoft.com/office/drawing/2014/main" id="{37DB7E14-48D5-486A-9607-0691CF876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1600" y="1357914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4052" name="TextBox 49">
              <a:extLst>
                <a:ext uri="{FF2B5EF4-FFF2-40B4-BE49-F238E27FC236}">
                  <a16:creationId xmlns:a16="http://schemas.microsoft.com/office/drawing/2014/main" id="{28382D84-051D-46E1-B9EF-30A7BFB47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941" y="2027866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4053" name="TextBox 49">
              <a:extLst>
                <a:ext uri="{FF2B5EF4-FFF2-40B4-BE49-F238E27FC236}">
                  <a16:creationId xmlns:a16="http://schemas.microsoft.com/office/drawing/2014/main" id="{F5CE1BE3-46F2-4C2C-816D-E247D1DE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5782" y="2845776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w=x+y</a:t>
              </a:r>
            </a:p>
          </p:txBody>
        </p:sp>
        <p:sp>
          <p:nvSpPr>
            <p:cNvPr id="44054" name="TextBox 49">
              <a:extLst>
                <a:ext uri="{FF2B5EF4-FFF2-40B4-BE49-F238E27FC236}">
                  <a16:creationId xmlns:a16="http://schemas.microsoft.com/office/drawing/2014/main" id="{ED67C7FF-DD4C-4CB0-9B98-5C0CEB1D2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8287" y="2845776"/>
              <a:ext cx="106509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 = x+y</a:t>
              </a:r>
            </a:p>
          </p:txBody>
        </p:sp>
        <p:sp>
          <p:nvSpPr>
            <p:cNvPr id="44055" name="TextBox 49">
              <a:extLst>
                <a:ext uri="{FF2B5EF4-FFF2-40B4-BE49-F238E27FC236}">
                  <a16:creationId xmlns:a16="http://schemas.microsoft.com/office/drawing/2014/main" id="{0F104FE0-74C3-4000-9679-4600174A9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1288" y="3847648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…x+y..</a:t>
              </a:r>
            </a:p>
          </p:txBody>
        </p:sp>
        <p:cxnSp>
          <p:nvCxnSpPr>
            <p:cNvPr id="44056" name="Straight Arrow Connector 15">
              <a:extLst>
                <a:ext uri="{FF2B5EF4-FFF2-40B4-BE49-F238E27FC236}">
                  <a16:creationId xmlns:a16="http://schemas.microsoft.com/office/drawing/2014/main" id="{075473A1-E2F9-4A4F-9DE7-CA0E9D14CCC1}"/>
                </a:ext>
              </a:extLst>
            </p:cNvPr>
            <p:cNvCxnSpPr>
              <a:cxnSpLocks noChangeShapeType="1"/>
              <a:stCxn id="44051" idx="2"/>
              <a:endCxn id="44052" idx="0"/>
            </p:cNvCxnSpPr>
            <p:nvPr/>
          </p:nvCxnSpPr>
          <p:spPr bwMode="auto">
            <a:xfrm>
              <a:off x="7103382" y="1727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7" name="Straight Arrow Connector 18">
              <a:extLst>
                <a:ext uri="{FF2B5EF4-FFF2-40B4-BE49-F238E27FC236}">
                  <a16:creationId xmlns:a16="http://schemas.microsoft.com/office/drawing/2014/main" id="{22D68B9A-C461-4984-8506-16DCA126ACB5}"/>
                </a:ext>
              </a:extLst>
            </p:cNvPr>
            <p:cNvCxnSpPr>
              <a:cxnSpLocks noChangeShapeType="1"/>
              <a:stCxn id="44052" idx="2"/>
              <a:endCxn id="44054" idx="0"/>
            </p:cNvCxnSpPr>
            <p:nvPr/>
          </p:nvCxnSpPr>
          <p:spPr bwMode="auto">
            <a:xfrm flipH="1">
              <a:off x="6570835" y="2397198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8" name="Straight Arrow Connector 20">
              <a:extLst>
                <a:ext uri="{FF2B5EF4-FFF2-40B4-BE49-F238E27FC236}">
                  <a16:creationId xmlns:a16="http://schemas.microsoft.com/office/drawing/2014/main" id="{DC8989F4-0896-4BE1-BCFF-2F17A5016F3C}"/>
                </a:ext>
              </a:extLst>
            </p:cNvPr>
            <p:cNvCxnSpPr>
              <a:cxnSpLocks noChangeShapeType="1"/>
              <a:stCxn id="44052" idx="2"/>
              <a:endCxn id="44053" idx="0"/>
            </p:cNvCxnSpPr>
            <p:nvPr/>
          </p:nvCxnSpPr>
          <p:spPr bwMode="auto">
            <a:xfrm>
              <a:off x="7107436" y="2397198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9" name="Straight Arrow Connector 23">
              <a:extLst>
                <a:ext uri="{FF2B5EF4-FFF2-40B4-BE49-F238E27FC236}">
                  <a16:creationId xmlns:a16="http://schemas.microsoft.com/office/drawing/2014/main" id="{2DA19179-81BD-4A51-B818-8DA1461EE325}"/>
                </a:ext>
              </a:extLst>
            </p:cNvPr>
            <p:cNvCxnSpPr>
              <a:cxnSpLocks noChangeShapeType="1"/>
              <a:stCxn id="44054" idx="2"/>
              <a:endCxn id="44055" idx="0"/>
            </p:cNvCxnSpPr>
            <p:nvPr/>
          </p:nvCxnSpPr>
          <p:spPr bwMode="auto">
            <a:xfrm>
              <a:off x="6570835" y="3215108"/>
              <a:ext cx="684948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60" name="Straight Arrow Connector 25">
              <a:extLst>
                <a:ext uri="{FF2B5EF4-FFF2-40B4-BE49-F238E27FC236}">
                  <a16:creationId xmlns:a16="http://schemas.microsoft.com/office/drawing/2014/main" id="{D7C556B8-6DC1-4269-8F0E-61654261FF5E}"/>
                </a:ext>
              </a:extLst>
            </p:cNvPr>
            <p:cNvCxnSpPr>
              <a:cxnSpLocks noChangeShapeType="1"/>
              <a:stCxn id="44053" idx="2"/>
              <a:endCxn id="44055" idx="0"/>
            </p:cNvCxnSpPr>
            <p:nvPr/>
          </p:nvCxnSpPr>
          <p:spPr bwMode="auto">
            <a:xfrm flipH="1">
              <a:off x="7255783" y="3215108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61" name="Straight Arrow Connector 30">
              <a:extLst>
                <a:ext uri="{FF2B5EF4-FFF2-40B4-BE49-F238E27FC236}">
                  <a16:creationId xmlns:a16="http://schemas.microsoft.com/office/drawing/2014/main" id="{433467B3-98AD-47BD-910B-BC10E54AD4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46417" y="4216980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62" name="TextBox 32">
              <a:extLst>
                <a:ext uri="{FF2B5EF4-FFF2-40B4-BE49-F238E27FC236}">
                  <a16:creationId xmlns:a16="http://schemas.microsoft.com/office/drawing/2014/main" id="{9D072144-D8D6-4245-A8EE-58F85CAEC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6550" y="4594718"/>
              <a:ext cx="228736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Computation in B5 is “totally redundant”. </a:t>
              </a:r>
            </a:p>
          </p:txBody>
        </p:sp>
        <p:sp>
          <p:nvSpPr>
            <p:cNvPr id="44063" name="TextBox 33">
              <a:extLst>
                <a:ext uri="{FF2B5EF4-FFF2-40B4-BE49-F238E27FC236}">
                  <a16:creationId xmlns:a16="http://schemas.microsoft.com/office/drawing/2014/main" id="{8C9A1FBD-C75B-4A60-B333-8B9FF4F7E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4332" y="3662982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98E5273-B52C-4A98-AF37-6C0DE34F6F03}"/>
              </a:ext>
            </a:extLst>
          </p:cNvPr>
          <p:cNvGrpSpPr>
            <a:grpSpLocks/>
          </p:cNvGrpSpPr>
          <p:nvPr/>
        </p:nvGrpSpPr>
        <p:grpSpPr bwMode="auto">
          <a:xfrm>
            <a:off x="6054725" y="1365250"/>
            <a:ext cx="2565400" cy="3606800"/>
            <a:chOff x="3023608" y="2143180"/>
            <a:chExt cx="2565628" cy="3606136"/>
          </a:xfrm>
        </p:grpSpPr>
        <p:sp>
          <p:nvSpPr>
            <p:cNvPr id="44038" name="TextBox 55">
              <a:extLst>
                <a:ext uri="{FF2B5EF4-FFF2-40B4-BE49-F238E27FC236}">
                  <a16:creationId xmlns:a16="http://schemas.microsoft.com/office/drawing/2014/main" id="{05422B74-EFCD-43E8-9360-619A6C8F5F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6921" y="2143180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4039" name="TextBox 49">
              <a:extLst>
                <a:ext uri="{FF2B5EF4-FFF2-40B4-BE49-F238E27FC236}">
                  <a16:creationId xmlns:a16="http://schemas.microsoft.com/office/drawing/2014/main" id="{E27EA25B-BA0C-4043-9104-146326B3F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262" y="2813132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4040" name="TextBox 49">
              <a:extLst>
                <a:ext uri="{FF2B5EF4-FFF2-40B4-BE49-F238E27FC236}">
                  <a16:creationId xmlns:a16="http://schemas.microsoft.com/office/drawing/2014/main" id="{C4235E06-DBE7-4C15-8C38-0F334D4D5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103" y="3631042"/>
              <a:ext cx="1114495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t=x+y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w=t</a:t>
              </a:r>
            </a:p>
          </p:txBody>
        </p:sp>
        <p:sp>
          <p:nvSpPr>
            <p:cNvPr id="44041" name="TextBox 49">
              <a:extLst>
                <a:ext uri="{FF2B5EF4-FFF2-40B4-BE49-F238E27FC236}">
                  <a16:creationId xmlns:a16="http://schemas.microsoft.com/office/drawing/2014/main" id="{3153C385-3EB8-434D-92B5-2AE85405D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3608" y="3631042"/>
              <a:ext cx="1065096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 = 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z=t</a:t>
              </a:r>
            </a:p>
          </p:txBody>
        </p:sp>
        <p:sp>
          <p:nvSpPr>
            <p:cNvPr id="44042" name="TextBox 49">
              <a:extLst>
                <a:ext uri="{FF2B5EF4-FFF2-40B4-BE49-F238E27FC236}">
                  <a16:creationId xmlns:a16="http://schemas.microsoft.com/office/drawing/2014/main" id="{FD9DE63A-E693-4819-BF31-70F8E083C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609" y="4632914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…t..</a:t>
              </a:r>
            </a:p>
          </p:txBody>
        </p:sp>
        <p:cxnSp>
          <p:nvCxnSpPr>
            <p:cNvPr id="44043" name="Straight Arrow Connector 41">
              <a:extLst>
                <a:ext uri="{FF2B5EF4-FFF2-40B4-BE49-F238E27FC236}">
                  <a16:creationId xmlns:a16="http://schemas.microsoft.com/office/drawing/2014/main" id="{837D0EA2-B804-441D-A239-70569B736F8C}"/>
                </a:ext>
              </a:extLst>
            </p:cNvPr>
            <p:cNvCxnSpPr>
              <a:cxnSpLocks noChangeShapeType="1"/>
              <a:stCxn id="44038" idx="2"/>
              <a:endCxn id="44039" idx="0"/>
            </p:cNvCxnSpPr>
            <p:nvPr/>
          </p:nvCxnSpPr>
          <p:spPr bwMode="auto">
            <a:xfrm>
              <a:off x="4088703" y="2512512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4" name="Straight Arrow Connector 42">
              <a:extLst>
                <a:ext uri="{FF2B5EF4-FFF2-40B4-BE49-F238E27FC236}">
                  <a16:creationId xmlns:a16="http://schemas.microsoft.com/office/drawing/2014/main" id="{58166B90-D4D8-420B-B066-43D411848C72}"/>
                </a:ext>
              </a:extLst>
            </p:cNvPr>
            <p:cNvCxnSpPr>
              <a:cxnSpLocks noChangeShapeType="1"/>
              <a:stCxn id="44039" idx="2"/>
              <a:endCxn id="44041" idx="0"/>
            </p:cNvCxnSpPr>
            <p:nvPr/>
          </p:nvCxnSpPr>
          <p:spPr bwMode="auto">
            <a:xfrm flipH="1">
              <a:off x="3556156" y="3182464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5" name="Straight Arrow Connector 43">
              <a:extLst>
                <a:ext uri="{FF2B5EF4-FFF2-40B4-BE49-F238E27FC236}">
                  <a16:creationId xmlns:a16="http://schemas.microsoft.com/office/drawing/2014/main" id="{A12030C2-78EA-48C7-B166-39664B7D1B08}"/>
                </a:ext>
              </a:extLst>
            </p:cNvPr>
            <p:cNvCxnSpPr>
              <a:cxnSpLocks noChangeShapeType="1"/>
              <a:stCxn id="44039" idx="2"/>
              <a:endCxn id="44040" idx="0"/>
            </p:cNvCxnSpPr>
            <p:nvPr/>
          </p:nvCxnSpPr>
          <p:spPr bwMode="auto">
            <a:xfrm>
              <a:off x="4092757" y="3182464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6" name="Straight Arrow Connector 44">
              <a:extLst>
                <a:ext uri="{FF2B5EF4-FFF2-40B4-BE49-F238E27FC236}">
                  <a16:creationId xmlns:a16="http://schemas.microsoft.com/office/drawing/2014/main" id="{EE2BC064-2959-4BF2-B230-90996CEE7634}"/>
                </a:ext>
              </a:extLst>
            </p:cNvPr>
            <p:cNvCxnSpPr>
              <a:cxnSpLocks noChangeShapeType="1"/>
              <a:stCxn id="44041" idx="2"/>
              <a:endCxn id="44042" idx="0"/>
            </p:cNvCxnSpPr>
            <p:nvPr/>
          </p:nvCxnSpPr>
          <p:spPr bwMode="auto">
            <a:xfrm>
              <a:off x="3556156" y="4277373"/>
              <a:ext cx="684948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7" name="Straight Arrow Connector 45">
              <a:extLst>
                <a:ext uri="{FF2B5EF4-FFF2-40B4-BE49-F238E27FC236}">
                  <a16:creationId xmlns:a16="http://schemas.microsoft.com/office/drawing/2014/main" id="{6A988E86-E657-4060-A563-5FA9645BDBEB}"/>
                </a:ext>
              </a:extLst>
            </p:cNvPr>
            <p:cNvCxnSpPr>
              <a:cxnSpLocks noChangeShapeType="1"/>
              <a:stCxn id="44040" idx="2"/>
              <a:endCxn id="44042" idx="0"/>
            </p:cNvCxnSpPr>
            <p:nvPr/>
          </p:nvCxnSpPr>
          <p:spPr bwMode="auto">
            <a:xfrm flipH="1">
              <a:off x="4241104" y="4277373"/>
              <a:ext cx="557247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8" name="Straight Arrow Connector 46">
              <a:extLst>
                <a:ext uri="{FF2B5EF4-FFF2-40B4-BE49-F238E27FC236}">
                  <a16:creationId xmlns:a16="http://schemas.microsoft.com/office/drawing/2014/main" id="{92BACF49-95BA-4655-8443-A892AB8884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31738" y="5002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9" name="TextBox 47">
              <a:extLst>
                <a:ext uri="{FF2B5EF4-FFF2-40B4-BE49-F238E27FC236}">
                  <a16:creationId xmlns:a16="http://schemas.microsoft.com/office/drawing/2014/main" id="{EDD4FF3A-9514-439B-8955-0A8197EA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871" y="5379984"/>
              <a:ext cx="2287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4050" name="TextBox 48">
              <a:extLst>
                <a:ext uri="{FF2B5EF4-FFF2-40B4-BE49-F238E27FC236}">
                  <a16:creationId xmlns:a16="http://schemas.microsoft.com/office/drawing/2014/main" id="{4141CC57-B938-4C56-95FC-F8F429B05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653" y="4448248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Anticipatable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192213"/>
            <a:ext cx="5289550" cy="52228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An expression “x op y” is anticipatable at p if every path from p to END contains an evaluation of “x op y” before any assignment to x or y.</a:t>
            </a:r>
          </a:p>
          <a:p>
            <a:pPr>
              <a:defRPr/>
            </a:pPr>
            <a:r>
              <a:rPr lang="en-US" dirty="0"/>
              <a:t>Classification: backward-flow, all-paths</a:t>
            </a:r>
          </a:p>
          <a:p>
            <a:pPr>
              <a:defRPr/>
            </a:pPr>
            <a:r>
              <a:rPr lang="en-US" dirty="0"/>
              <a:t>Domain: power-set of expressions of interest</a:t>
            </a:r>
          </a:p>
          <a:p>
            <a:pPr>
              <a:defRPr/>
            </a:pPr>
            <a:r>
              <a:rPr lang="en-US" dirty="0"/>
              <a:t>Equation for “x = y op z”:  </a:t>
            </a:r>
          </a:p>
          <a:p>
            <a:pPr lvl="1">
              <a:defRPr/>
            </a:pPr>
            <a:r>
              <a:rPr lang="en-US" dirty="0"/>
              <a:t>In = (Out – Ex) U {“y op z”}</a:t>
            </a:r>
          </a:p>
          <a:p>
            <a:pPr>
              <a:defRPr/>
            </a:pPr>
            <a:r>
              <a:rPr lang="en-US" dirty="0"/>
              <a:t>Confluence operator: intersection</a:t>
            </a:r>
          </a:p>
          <a:p>
            <a:pPr>
              <a:defRPr/>
            </a:pPr>
            <a:r>
              <a:rPr lang="en-US" dirty="0"/>
              <a:t>Compute greatest solution: start by assuming all expressions are anticipatable everywhere except at END and iterate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F68E95B-2293-426E-9B3E-69311DCF9EFF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741613" cy="3883025"/>
            <a:chOff x="6038287" y="1357914"/>
            <a:chExt cx="2741620" cy="3883135"/>
          </a:xfrm>
        </p:grpSpPr>
        <p:sp>
          <p:nvSpPr>
            <p:cNvPr id="45075" name="TextBox 55">
              <a:extLst>
                <a:ext uri="{FF2B5EF4-FFF2-40B4-BE49-F238E27FC236}">
                  <a16:creationId xmlns:a16="http://schemas.microsoft.com/office/drawing/2014/main" id="{D303FF04-4C56-42C1-9BA6-8E7E0819B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1600" y="1357914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5076" name="TextBox 49">
              <a:extLst>
                <a:ext uri="{FF2B5EF4-FFF2-40B4-BE49-F238E27FC236}">
                  <a16:creationId xmlns:a16="http://schemas.microsoft.com/office/drawing/2014/main" id="{AC7CADB5-DCFF-4E86-B62F-685742AFA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941" y="2027866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5077" name="TextBox 49">
              <a:extLst>
                <a:ext uri="{FF2B5EF4-FFF2-40B4-BE49-F238E27FC236}">
                  <a16:creationId xmlns:a16="http://schemas.microsoft.com/office/drawing/2014/main" id="{B460D4BF-FA10-47B8-8976-E47471C52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5782" y="2845776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45078" name="TextBox 49">
              <a:extLst>
                <a:ext uri="{FF2B5EF4-FFF2-40B4-BE49-F238E27FC236}">
                  <a16:creationId xmlns:a16="http://schemas.microsoft.com/office/drawing/2014/main" id="{BFD47D6B-1B07-4F02-8FC5-F2BDE2D50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8287" y="2845776"/>
              <a:ext cx="106509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 = x+y</a:t>
              </a:r>
            </a:p>
          </p:txBody>
        </p:sp>
        <p:sp>
          <p:nvSpPr>
            <p:cNvPr id="45079" name="TextBox 49">
              <a:extLst>
                <a:ext uri="{FF2B5EF4-FFF2-40B4-BE49-F238E27FC236}">
                  <a16:creationId xmlns:a16="http://schemas.microsoft.com/office/drawing/2014/main" id="{3C416246-C1BE-45CD-9D2B-9891258E04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1288" y="3847648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…x+y..</a:t>
              </a:r>
            </a:p>
          </p:txBody>
        </p:sp>
        <p:cxnSp>
          <p:nvCxnSpPr>
            <p:cNvPr id="45080" name="Straight Arrow Connector 15">
              <a:extLst>
                <a:ext uri="{FF2B5EF4-FFF2-40B4-BE49-F238E27FC236}">
                  <a16:creationId xmlns:a16="http://schemas.microsoft.com/office/drawing/2014/main" id="{1F4E4523-7DB5-4B0A-957B-C81A49B22104}"/>
                </a:ext>
              </a:extLst>
            </p:cNvPr>
            <p:cNvCxnSpPr>
              <a:cxnSpLocks noChangeShapeType="1"/>
              <a:stCxn id="45075" idx="2"/>
              <a:endCxn id="45076" idx="0"/>
            </p:cNvCxnSpPr>
            <p:nvPr/>
          </p:nvCxnSpPr>
          <p:spPr bwMode="auto">
            <a:xfrm>
              <a:off x="7103382" y="1727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1" name="Straight Arrow Connector 18">
              <a:extLst>
                <a:ext uri="{FF2B5EF4-FFF2-40B4-BE49-F238E27FC236}">
                  <a16:creationId xmlns:a16="http://schemas.microsoft.com/office/drawing/2014/main" id="{3F41D5BA-D83F-40DB-8E52-0FAB1499DC56}"/>
                </a:ext>
              </a:extLst>
            </p:cNvPr>
            <p:cNvCxnSpPr>
              <a:cxnSpLocks noChangeShapeType="1"/>
              <a:stCxn id="45076" idx="2"/>
              <a:endCxn id="45078" idx="0"/>
            </p:cNvCxnSpPr>
            <p:nvPr/>
          </p:nvCxnSpPr>
          <p:spPr bwMode="auto">
            <a:xfrm flipH="1">
              <a:off x="6570835" y="2397198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2" name="Straight Arrow Connector 20">
              <a:extLst>
                <a:ext uri="{FF2B5EF4-FFF2-40B4-BE49-F238E27FC236}">
                  <a16:creationId xmlns:a16="http://schemas.microsoft.com/office/drawing/2014/main" id="{E653D4BC-705C-4E83-8BC3-BAC99FE6318C}"/>
                </a:ext>
              </a:extLst>
            </p:cNvPr>
            <p:cNvCxnSpPr>
              <a:cxnSpLocks noChangeShapeType="1"/>
              <a:stCxn id="45076" idx="2"/>
              <a:endCxn id="45077" idx="0"/>
            </p:cNvCxnSpPr>
            <p:nvPr/>
          </p:nvCxnSpPr>
          <p:spPr bwMode="auto">
            <a:xfrm>
              <a:off x="7107436" y="2397198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3" name="Straight Arrow Connector 23">
              <a:extLst>
                <a:ext uri="{FF2B5EF4-FFF2-40B4-BE49-F238E27FC236}">
                  <a16:creationId xmlns:a16="http://schemas.microsoft.com/office/drawing/2014/main" id="{0C810210-8A28-4D11-A21A-ED4C020B4836}"/>
                </a:ext>
              </a:extLst>
            </p:cNvPr>
            <p:cNvCxnSpPr>
              <a:cxnSpLocks noChangeShapeType="1"/>
              <a:stCxn id="45078" idx="2"/>
              <a:endCxn id="45079" idx="0"/>
            </p:cNvCxnSpPr>
            <p:nvPr/>
          </p:nvCxnSpPr>
          <p:spPr bwMode="auto">
            <a:xfrm>
              <a:off x="6570835" y="3215108"/>
              <a:ext cx="684948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4" name="Straight Arrow Connector 25">
              <a:extLst>
                <a:ext uri="{FF2B5EF4-FFF2-40B4-BE49-F238E27FC236}">
                  <a16:creationId xmlns:a16="http://schemas.microsoft.com/office/drawing/2014/main" id="{F2F521E2-B82B-4890-9072-E60C76CA3D40}"/>
                </a:ext>
              </a:extLst>
            </p:cNvPr>
            <p:cNvCxnSpPr>
              <a:cxnSpLocks noChangeShapeType="1"/>
              <a:stCxn id="45077" idx="2"/>
              <a:endCxn id="45079" idx="0"/>
            </p:cNvCxnSpPr>
            <p:nvPr/>
          </p:nvCxnSpPr>
          <p:spPr bwMode="auto">
            <a:xfrm flipH="1">
              <a:off x="7255783" y="3215108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5" name="Straight Arrow Connector 30">
              <a:extLst>
                <a:ext uri="{FF2B5EF4-FFF2-40B4-BE49-F238E27FC236}">
                  <a16:creationId xmlns:a16="http://schemas.microsoft.com/office/drawing/2014/main" id="{F05BC77E-BACD-46E4-8B17-282A5D82B1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46417" y="4216980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6" name="TextBox 32">
              <a:extLst>
                <a:ext uri="{FF2B5EF4-FFF2-40B4-BE49-F238E27FC236}">
                  <a16:creationId xmlns:a16="http://schemas.microsoft.com/office/drawing/2014/main" id="{1DEFF4D9-2921-4243-A29C-628CB4B0AC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6550" y="4594718"/>
              <a:ext cx="246335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Computation in B5 is “partially redundant”. </a:t>
              </a:r>
            </a:p>
          </p:txBody>
        </p:sp>
        <p:sp>
          <p:nvSpPr>
            <p:cNvPr id="45087" name="TextBox 33">
              <a:extLst>
                <a:ext uri="{FF2B5EF4-FFF2-40B4-BE49-F238E27FC236}">
                  <a16:creationId xmlns:a16="http://schemas.microsoft.com/office/drawing/2014/main" id="{7D966C7F-6CA7-4D42-AEB1-DE3BF1D50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4332" y="3662982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960747D-0B82-4C72-9BC0-679AA5188FCE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565400" cy="3883025"/>
            <a:chOff x="3023608" y="2143180"/>
            <a:chExt cx="2565628" cy="3883135"/>
          </a:xfrm>
        </p:grpSpPr>
        <p:sp>
          <p:nvSpPr>
            <p:cNvPr id="45062" name="TextBox 55">
              <a:extLst>
                <a:ext uri="{FF2B5EF4-FFF2-40B4-BE49-F238E27FC236}">
                  <a16:creationId xmlns:a16="http://schemas.microsoft.com/office/drawing/2014/main" id="{211034CF-376D-4527-B8F3-3EECACCE5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6921" y="2143180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5063" name="TextBox 49">
              <a:extLst>
                <a:ext uri="{FF2B5EF4-FFF2-40B4-BE49-F238E27FC236}">
                  <a16:creationId xmlns:a16="http://schemas.microsoft.com/office/drawing/2014/main" id="{07E16357-CB63-4148-BEA5-C2E249FB5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262" y="2813132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5064" name="TextBox 49">
              <a:extLst>
                <a:ext uri="{FF2B5EF4-FFF2-40B4-BE49-F238E27FC236}">
                  <a16:creationId xmlns:a16="http://schemas.microsoft.com/office/drawing/2014/main" id="{BE010CD2-6D9B-4A91-983E-16AC57F84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103" y="3631042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t=x+y</a:t>
              </a:r>
            </a:p>
          </p:txBody>
        </p:sp>
        <p:sp>
          <p:nvSpPr>
            <p:cNvPr id="45065" name="TextBox 49">
              <a:extLst>
                <a:ext uri="{FF2B5EF4-FFF2-40B4-BE49-F238E27FC236}">
                  <a16:creationId xmlns:a16="http://schemas.microsoft.com/office/drawing/2014/main" id="{386F7F96-D298-44DF-8E6B-2E0C5F01D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3608" y="3631042"/>
              <a:ext cx="1065096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 = 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z=t</a:t>
              </a:r>
            </a:p>
          </p:txBody>
        </p:sp>
        <p:sp>
          <p:nvSpPr>
            <p:cNvPr id="45066" name="TextBox 49">
              <a:extLst>
                <a:ext uri="{FF2B5EF4-FFF2-40B4-BE49-F238E27FC236}">
                  <a16:creationId xmlns:a16="http://schemas.microsoft.com/office/drawing/2014/main" id="{32A4BC71-EDC0-44E7-9BEF-C27CA460A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609" y="4632914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…t..</a:t>
              </a:r>
            </a:p>
          </p:txBody>
        </p:sp>
        <p:cxnSp>
          <p:nvCxnSpPr>
            <p:cNvPr id="45067" name="Straight Arrow Connector 41">
              <a:extLst>
                <a:ext uri="{FF2B5EF4-FFF2-40B4-BE49-F238E27FC236}">
                  <a16:creationId xmlns:a16="http://schemas.microsoft.com/office/drawing/2014/main" id="{DA103CF5-92A5-4298-B76E-43A420A3732B}"/>
                </a:ext>
              </a:extLst>
            </p:cNvPr>
            <p:cNvCxnSpPr>
              <a:cxnSpLocks noChangeShapeType="1"/>
              <a:stCxn id="45062" idx="2"/>
              <a:endCxn id="45063" idx="0"/>
            </p:cNvCxnSpPr>
            <p:nvPr/>
          </p:nvCxnSpPr>
          <p:spPr bwMode="auto">
            <a:xfrm>
              <a:off x="4088703" y="2512512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8" name="Straight Arrow Connector 42">
              <a:extLst>
                <a:ext uri="{FF2B5EF4-FFF2-40B4-BE49-F238E27FC236}">
                  <a16:creationId xmlns:a16="http://schemas.microsoft.com/office/drawing/2014/main" id="{16D8BE9D-7E63-416F-81B3-5C92F45906FA}"/>
                </a:ext>
              </a:extLst>
            </p:cNvPr>
            <p:cNvCxnSpPr>
              <a:cxnSpLocks noChangeShapeType="1"/>
              <a:stCxn id="45063" idx="2"/>
              <a:endCxn id="45065" idx="0"/>
            </p:cNvCxnSpPr>
            <p:nvPr/>
          </p:nvCxnSpPr>
          <p:spPr bwMode="auto">
            <a:xfrm flipH="1">
              <a:off x="3556156" y="3182464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9" name="Straight Arrow Connector 43">
              <a:extLst>
                <a:ext uri="{FF2B5EF4-FFF2-40B4-BE49-F238E27FC236}">
                  <a16:creationId xmlns:a16="http://schemas.microsoft.com/office/drawing/2014/main" id="{5DF5A24F-35C3-4ACA-A709-7669D329DE16}"/>
                </a:ext>
              </a:extLst>
            </p:cNvPr>
            <p:cNvCxnSpPr>
              <a:cxnSpLocks noChangeShapeType="1"/>
              <a:stCxn id="45063" idx="2"/>
              <a:endCxn id="45064" idx="0"/>
            </p:cNvCxnSpPr>
            <p:nvPr/>
          </p:nvCxnSpPr>
          <p:spPr bwMode="auto">
            <a:xfrm>
              <a:off x="4092757" y="3182464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0" name="Straight Arrow Connector 44">
              <a:extLst>
                <a:ext uri="{FF2B5EF4-FFF2-40B4-BE49-F238E27FC236}">
                  <a16:creationId xmlns:a16="http://schemas.microsoft.com/office/drawing/2014/main" id="{EC887723-52F7-46AC-8049-72960FF650E8}"/>
                </a:ext>
              </a:extLst>
            </p:cNvPr>
            <p:cNvCxnSpPr>
              <a:cxnSpLocks noChangeShapeType="1"/>
              <a:stCxn id="45065" idx="2"/>
              <a:endCxn id="45066" idx="0"/>
            </p:cNvCxnSpPr>
            <p:nvPr/>
          </p:nvCxnSpPr>
          <p:spPr bwMode="auto">
            <a:xfrm>
              <a:off x="3556156" y="4277373"/>
              <a:ext cx="684948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1" name="Straight Arrow Connector 45">
              <a:extLst>
                <a:ext uri="{FF2B5EF4-FFF2-40B4-BE49-F238E27FC236}">
                  <a16:creationId xmlns:a16="http://schemas.microsoft.com/office/drawing/2014/main" id="{1342D379-9BD9-4C29-8FA6-ADE56A1E1013}"/>
                </a:ext>
              </a:extLst>
            </p:cNvPr>
            <p:cNvCxnSpPr>
              <a:cxnSpLocks noChangeShapeType="1"/>
              <a:stCxn id="45064" idx="2"/>
              <a:endCxn id="45066" idx="0"/>
            </p:cNvCxnSpPr>
            <p:nvPr/>
          </p:nvCxnSpPr>
          <p:spPr bwMode="auto">
            <a:xfrm flipH="1">
              <a:off x="4241104" y="4000374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2" name="Straight Arrow Connector 46">
              <a:extLst>
                <a:ext uri="{FF2B5EF4-FFF2-40B4-BE49-F238E27FC236}">
                  <a16:creationId xmlns:a16="http://schemas.microsoft.com/office/drawing/2014/main" id="{1457A23D-20D7-4213-A128-A79FEBEE74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31738" y="5002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73" name="TextBox 47">
              <a:extLst>
                <a:ext uri="{FF2B5EF4-FFF2-40B4-BE49-F238E27FC236}">
                  <a16:creationId xmlns:a16="http://schemas.microsoft.com/office/drawing/2014/main" id="{C2180246-CD3E-4980-919B-DB054305C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871" y="5379984"/>
              <a:ext cx="228736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Partial redundancy in B5 is removed.</a:t>
              </a:r>
            </a:p>
          </p:txBody>
        </p:sp>
        <p:sp>
          <p:nvSpPr>
            <p:cNvPr id="45074" name="TextBox 48">
              <a:extLst>
                <a:ext uri="{FF2B5EF4-FFF2-40B4-BE49-F238E27FC236}">
                  <a16:creationId xmlns:a16="http://schemas.microsoft.com/office/drawing/2014/main" id="{FFAF19BD-1934-402B-A3BC-AD79FA9C7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653" y="4448248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Constant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936" y="1543906"/>
            <a:ext cx="5289550" cy="452143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3100" dirty="0"/>
              <a:t>A variable x is a constant c at a point p if x has the value c at that point on all paths from START to that point.</a:t>
            </a:r>
          </a:p>
          <a:p>
            <a:pPr>
              <a:defRPr/>
            </a:pPr>
            <a:r>
              <a:rPr lang="en-US" sz="3100" dirty="0"/>
              <a:t>Classification: forward-flow, all-paths</a:t>
            </a:r>
          </a:p>
          <a:p>
            <a:pPr>
              <a:defRPr/>
            </a:pPr>
            <a:r>
              <a:rPr lang="en-US" sz="3100" dirty="0"/>
              <a:t>Perform constant propagation on set of variables V</a:t>
            </a:r>
          </a:p>
          <a:p>
            <a:pPr>
              <a:defRPr/>
            </a:pPr>
            <a:r>
              <a:rPr lang="en-US" sz="3100" dirty="0"/>
              <a:t>Dataflow information at point p: vector of size |V| where each value comes from domain</a:t>
            </a:r>
          </a:p>
          <a:p>
            <a:pPr>
              <a:defRPr/>
            </a:pPr>
            <a:r>
              <a:rPr lang="en-US" sz="3100" dirty="0"/>
              <a:t>Equation for statement  x = e</a:t>
            </a:r>
          </a:p>
          <a:p>
            <a:pPr lvl="1">
              <a:defRPr/>
            </a:pPr>
            <a:r>
              <a:rPr lang="en-US" sz="2600" dirty="0"/>
              <a:t>OUT = IN [(Eval(e) in IN) / x]</a:t>
            </a:r>
          </a:p>
          <a:p>
            <a:pPr>
              <a:defRPr/>
            </a:pPr>
            <a:r>
              <a:rPr lang="en-US" sz="3100" dirty="0"/>
              <a:t>Confluence operation: join</a:t>
            </a:r>
          </a:p>
          <a:p>
            <a:pPr>
              <a:defRPr/>
            </a:pPr>
            <a:r>
              <a:rPr lang="en-US" sz="3100" dirty="0"/>
              <a:t>Initialize all vectors to [</a:t>
            </a:r>
            <a:r>
              <a:rPr lang="en-US" sz="3100" dirty="0">
                <a:sym typeface="Symbol" panose="05050102010706020507" pitchFamily="18" charset="2"/>
              </a:rPr>
              <a:t>,,,..</a:t>
            </a:r>
            <a:r>
              <a:rPr lang="en-US" sz="3100" dirty="0"/>
              <a:t>] except at START where it is [T,T,..T]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AC553F-3866-497D-AD8F-71AB02AF8449}"/>
              </a:ext>
            </a:extLst>
          </p:cNvPr>
          <p:cNvSpPr txBox="1"/>
          <p:nvPr/>
        </p:nvSpPr>
        <p:spPr>
          <a:xfrm>
            <a:off x="6081572" y="2975858"/>
            <a:ext cx="260252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….   -2   -1   0   1   2 …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F8949-AD93-4005-BCEB-CB3707EC2B9E}"/>
              </a:ext>
            </a:extLst>
          </p:cNvPr>
          <p:cNvSpPr txBox="1"/>
          <p:nvPr/>
        </p:nvSpPr>
        <p:spPr>
          <a:xfrm>
            <a:off x="7255683" y="2120976"/>
            <a:ext cx="31931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C0AF1C-441A-48DE-9753-19125B0F5EC6}"/>
                  </a:ext>
                </a:extLst>
              </p:cNvPr>
              <p:cNvSpPr txBox="1"/>
              <p:nvPr/>
            </p:nvSpPr>
            <p:spPr>
              <a:xfrm>
                <a:off x="7303131" y="3952480"/>
                <a:ext cx="423277" cy="36933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dirty="0" smtClean="0">
                          <a:latin typeface="Cambria Math" panose="02040503050406030204" pitchFamily="18" charset="0"/>
                        </a:rPr>
                        <m:t>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C0AF1C-441A-48DE-9753-19125B0F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131" y="3952480"/>
                <a:ext cx="423277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F8E1E2-3874-49C8-BA76-70B654930CF6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6784956" y="3345190"/>
            <a:ext cx="729814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6622F9-CB2C-4979-90A1-6E01D3FD5A62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429000"/>
            <a:ext cx="0" cy="52348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BB5843-F6AD-4B05-A194-A896DFCFC752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7196166" y="3429000"/>
            <a:ext cx="318604" cy="52348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651A9C-239C-4CBA-AA2D-B6E4089D4870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45190"/>
            <a:ext cx="411210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3561BCD-8720-4687-B8C1-635A8512BE11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00497"/>
            <a:ext cx="703384" cy="65198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932415-1C5C-46CE-AF02-E95AB8AFC27A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6784955" y="2490308"/>
            <a:ext cx="630387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C1EC1CE-7B38-459D-AC46-DF589189B4C6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7255683" y="2490308"/>
            <a:ext cx="159659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45C5EB-3F0A-49A8-99E1-9BD6249D2FD7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99428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4D5F51-9A68-4432-B3B6-586A640F45AD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470728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6D63DF1-38CD-4DBB-A11C-82D11DAA988C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802812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644CB0E-B72C-473F-A0B9-6F3B587A09A5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6265534" y="3345190"/>
            <a:ext cx="1249236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56" name="Straight Arrow Connector 45055">
            <a:extLst>
              <a:ext uri="{FF2B5EF4-FFF2-40B4-BE49-F238E27FC236}">
                <a16:creationId xmlns:a16="http://schemas.microsoft.com/office/drawing/2014/main" id="{B9BBAF90-5088-4BF4-8D07-F1AF542F98AA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6227659" y="2490308"/>
            <a:ext cx="1187683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59" name="Straight Arrow Connector 45058">
            <a:extLst>
              <a:ext uri="{FF2B5EF4-FFF2-40B4-BE49-F238E27FC236}">
                <a16:creationId xmlns:a16="http://schemas.microsoft.com/office/drawing/2014/main" id="{8763B283-3057-4E2F-8EC0-17AB3132CBCC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45190"/>
            <a:ext cx="1039469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61" name="Straight Arrow Connector 45060">
            <a:extLst>
              <a:ext uri="{FF2B5EF4-FFF2-40B4-BE49-F238E27FC236}">
                <a16:creationId xmlns:a16="http://schemas.microsoft.com/office/drawing/2014/main" id="{C6DED432-4E7C-4D68-A370-D176B861F9B3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1193004" cy="528835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29C6709-8D20-4502-8CB9-E53FF6A1F37C}"/>
              </a:ext>
            </a:extLst>
          </p:cNvPr>
          <p:cNvSpPr txBox="1"/>
          <p:nvPr/>
        </p:nvSpPr>
        <p:spPr>
          <a:xfrm flipH="1">
            <a:off x="6293085" y="4522126"/>
            <a:ext cx="260252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Domain for </a:t>
            </a:r>
          </a:p>
          <a:p>
            <a:pPr algn="ctr"/>
            <a:r>
              <a:rPr lang="en-US" sz="1800" dirty="0"/>
              <a:t>constant propagation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1F81D2-895E-4AAD-8023-91653BEB717C}"/>
              </a:ext>
            </a:extLst>
          </p:cNvPr>
          <p:cNvSpPr txBox="1"/>
          <p:nvPr/>
        </p:nvSpPr>
        <p:spPr>
          <a:xfrm flipH="1">
            <a:off x="7433781" y="2055066"/>
            <a:ext cx="1568745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Definitely not </a:t>
            </a:r>
          </a:p>
          <a:p>
            <a:pPr algn="ctr"/>
            <a:r>
              <a:rPr lang="en-US" sz="1400" dirty="0"/>
              <a:t>constant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12D858-60AC-4468-84AD-5978CA1FD224}"/>
              </a:ext>
            </a:extLst>
          </p:cNvPr>
          <p:cNvSpPr txBox="1"/>
          <p:nvPr/>
        </p:nvSpPr>
        <p:spPr>
          <a:xfrm flipH="1">
            <a:off x="7255683" y="3983928"/>
            <a:ext cx="2102309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May or may not</a:t>
            </a:r>
          </a:p>
          <a:p>
            <a:pPr algn="ctr"/>
            <a:r>
              <a:rPr lang="en-US" sz="1400" dirty="0"/>
              <a:t>be constant</a:t>
            </a:r>
          </a:p>
        </p:txBody>
      </p:sp>
    </p:spTree>
    <p:extLst>
      <p:ext uri="{BB962C8B-B14F-4D97-AF65-F5344CB8AC3E}">
        <p14:creationId xmlns:p14="http://schemas.microsoft.com/office/powerpoint/2010/main" val="2068429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Constant propagation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936" y="1543906"/>
            <a:ext cx="5650598" cy="452143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100" dirty="0"/>
              <a:t>Solution to dataflow equations does not give meet-over-paths solution in general</a:t>
            </a:r>
          </a:p>
          <a:p>
            <a:pPr lvl="1">
              <a:defRPr/>
            </a:pPr>
            <a:r>
              <a:rPr lang="en-US" sz="2700" dirty="0"/>
              <a:t>Gives a safe approximation</a:t>
            </a:r>
          </a:p>
          <a:p>
            <a:pPr>
              <a:defRPr/>
            </a:pPr>
            <a:r>
              <a:rPr lang="en-US" sz="3100" dirty="0"/>
              <a:t>Example on left:</a:t>
            </a:r>
          </a:p>
          <a:p>
            <a:pPr lvl="1">
              <a:defRPr/>
            </a:pPr>
            <a:r>
              <a:rPr lang="en-US" sz="2700" dirty="0"/>
              <a:t>In B5, </a:t>
            </a:r>
            <a:r>
              <a:rPr lang="en-US" sz="2700" dirty="0" err="1"/>
              <a:t>x+y</a:t>
            </a:r>
            <a:r>
              <a:rPr lang="en-US" sz="2700" dirty="0"/>
              <a:t> is constant 5 but dataflow solution will give T, which is a safe approximation</a:t>
            </a:r>
          </a:p>
        </p:txBody>
      </p:sp>
      <p:sp>
        <p:nvSpPr>
          <p:cNvPr id="27" name="TextBox 55">
            <a:extLst>
              <a:ext uri="{FF2B5EF4-FFF2-40B4-BE49-F238E27FC236}">
                <a16:creationId xmlns:a16="http://schemas.microsoft.com/office/drawing/2014/main" id="{B8CA311E-4E9E-44A1-9E82-8436BFDE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881" y="1638667"/>
            <a:ext cx="84348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29" name="TextBox 49">
            <a:extLst>
              <a:ext uri="{FF2B5EF4-FFF2-40B4-BE49-F238E27FC236}">
                <a16:creationId xmlns:a16="http://schemas.microsoft.com/office/drawing/2014/main" id="{AEADB175-B77D-4622-B490-48E681B61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225" y="2308600"/>
            <a:ext cx="90890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E4F61190-738B-41C7-949A-3EB4252F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1015" y="3139496"/>
            <a:ext cx="1114396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x = 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y = 2</a:t>
            </a:r>
          </a:p>
        </p:txBody>
      </p:sp>
      <p:sp>
        <p:nvSpPr>
          <p:cNvPr id="35" name="TextBox 49">
            <a:extLst>
              <a:ext uri="{FF2B5EF4-FFF2-40B4-BE49-F238E27FC236}">
                <a16:creationId xmlns:a16="http://schemas.microsoft.com/office/drawing/2014/main" id="{995302AD-0633-431A-AD97-AAA8989A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2981" y="3135231"/>
            <a:ext cx="1065002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x = 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y = 3</a:t>
            </a:r>
          </a:p>
        </p:txBody>
      </p:sp>
      <p:sp>
        <p:nvSpPr>
          <p:cNvPr id="36" name="TextBox 49">
            <a:extLst>
              <a:ext uri="{FF2B5EF4-FFF2-40B4-BE49-F238E27FC236}">
                <a16:creationId xmlns:a16="http://schemas.microsoft.com/office/drawing/2014/main" id="{84771978-89F5-4DC2-B7A8-31D9E251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749" y="4723511"/>
            <a:ext cx="90890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…x+y..</a:t>
            </a:r>
          </a:p>
        </p:txBody>
      </p:sp>
      <p:cxnSp>
        <p:nvCxnSpPr>
          <p:cNvPr id="37" name="Straight Arrow Connector 15">
            <a:extLst>
              <a:ext uri="{FF2B5EF4-FFF2-40B4-BE49-F238E27FC236}">
                <a16:creationId xmlns:a16="http://schemas.microsoft.com/office/drawing/2014/main" id="{73DE810C-FAD0-4781-9790-F2C6D8F094A7}"/>
              </a:ext>
            </a:extLst>
          </p:cNvPr>
          <p:cNvCxnSpPr>
            <a:cxnSpLocks noChangeShapeType="1"/>
            <a:stCxn id="27" idx="2"/>
            <a:endCxn id="29" idx="0"/>
          </p:cNvCxnSpPr>
          <p:nvPr/>
        </p:nvCxnSpPr>
        <p:spPr bwMode="auto">
          <a:xfrm>
            <a:off x="7348626" y="2007988"/>
            <a:ext cx="4054" cy="30061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18">
            <a:extLst>
              <a:ext uri="{FF2B5EF4-FFF2-40B4-BE49-F238E27FC236}">
                <a16:creationId xmlns:a16="http://schemas.microsoft.com/office/drawing/2014/main" id="{57B28B1D-ED93-4C78-9619-AD8D61B64CBC}"/>
              </a:ext>
            </a:extLst>
          </p:cNvPr>
          <p:cNvCxnSpPr>
            <a:cxnSpLocks noChangeShapeType="1"/>
            <a:stCxn id="29" idx="2"/>
            <a:endCxn id="35" idx="0"/>
          </p:cNvCxnSpPr>
          <p:nvPr/>
        </p:nvCxnSpPr>
        <p:spPr bwMode="auto">
          <a:xfrm flipH="1">
            <a:off x="6795482" y="2677921"/>
            <a:ext cx="557198" cy="45731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20">
            <a:extLst>
              <a:ext uri="{FF2B5EF4-FFF2-40B4-BE49-F238E27FC236}">
                <a16:creationId xmlns:a16="http://schemas.microsoft.com/office/drawing/2014/main" id="{44EAAE29-863F-4AE2-9035-58F2ACB41C07}"/>
              </a:ext>
            </a:extLst>
          </p:cNvPr>
          <p:cNvCxnSpPr>
            <a:cxnSpLocks noChangeShapeType="1"/>
            <a:stCxn id="29" idx="2"/>
            <a:endCxn id="31" idx="0"/>
          </p:cNvCxnSpPr>
          <p:nvPr/>
        </p:nvCxnSpPr>
        <p:spPr bwMode="auto">
          <a:xfrm>
            <a:off x="7352680" y="2677921"/>
            <a:ext cx="705533" cy="4615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23">
            <a:extLst>
              <a:ext uri="{FF2B5EF4-FFF2-40B4-BE49-F238E27FC236}">
                <a16:creationId xmlns:a16="http://schemas.microsoft.com/office/drawing/2014/main" id="{FB81F2C3-4E1B-4ECB-BABD-95BBA15D2968}"/>
              </a:ext>
            </a:extLst>
          </p:cNvPr>
          <p:cNvCxnSpPr>
            <a:cxnSpLocks noChangeShapeType="1"/>
            <a:stCxn id="35" idx="2"/>
            <a:endCxn id="36" idx="0"/>
          </p:cNvCxnSpPr>
          <p:nvPr/>
        </p:nvCxnSpPr>
        <p:spPr bwMode="auto">
          <a:xfrm>
            <a:off x="6795482" y="3781562"/>
            <a:ext cx="772722" cy="9419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25">
            <a:extLst>
              <a:ext uri="{FF2B5EF4-FFF2-40B4-BE49-F238E27FC236}">
                <a16:creationId xmlns:a16="http://schemas.microsoft.com/office/drawing/2014/main" id="{79209266-C346-4ADB-82FE-8723A53F63A9}"/>
              </a:ext>
            </a:extLst>
          </p:cNvPr>
          <p:cNvCxnSpPr>
            <a:cxnSpLocks noChangeShapeType="1"/>
            <a:stCxn id="31" idx="2"/>
            <a:endCxn id="36" idx="0"/>
          </p:cNvCxnSpPr>
          <p:nvPr/>
        </p:nvCxnSpPr>
        <p:spPr bwMode="auto">
          <a:xfrm flipH="1">
            <a:off x="7568204" y="3785827"/>
            <a:ext cx="490009" cy="93768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Arrow Connector 30">
            <a:extLst>
              <a:ext uri="{FF2B5EF4-FFF2-40B4-BE49-F238E27FC236}">
                <a16:creationId xmlns:a16="http://schemas.microsoft.com/office/drawing/2014/main" id="{24151739-04B3-4BC3-9902-B24D594540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68203" y="5092832"/>
            <a:ext cx="4054" cy="30061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TextBox 33">
            <a:extLst>
              <a:ext uri="{FF2B5EF4-FFF2-40B4-BE49-F238E27FC236}">
                <a16:creationId xmlns:a16="http://schemas.microsoft.com/office/drawing/2014/main" id="{D6C89F8F-40DE-462B-BC4F-723B6EA72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658" y="4766671"/>
            <a:ext cx="553144" cy="36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/>
              <a:t>B5</a:t>
            </a:r>
          </a:p>
        </p:txBody>
      </p:sp>
      <p:sp>
        <p:nvSpPr>
          <p:cNvPr id="45062" name="TextBox 45061">
            <a:extLst>
              <a:ext uri="{FF2B5EF4-FFF2-40B4-BE49-F238E27FC236}">
                <a16:creationId xmlns:a16="http://schemas.microsoft.com/office/drawing/2014/main" id="{CEAE086E-5D9D-4138-8108-BA7D52FBAC83}"/>
              </a:ext>
            </a:extLst>
          </p:cNvPr>
          <p:cNvSpPr txBox="1"/>
          <p:nvPr/>
        </p:nvSpPr>
        <p:spPr>
          <a:xfrm>
            <a:off x="6349208" y="3931498"/>
            <a:ext cx="1206575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[2,3]</a:t>
            </a:r>
          </a:p>
        </p:txBody>
      </p:sp>
      <p:sp>
        <p:nvSpPr>
          <p:cNvPr id="45063" name="TextBox 45062">
            <a:extLst>
              <a:ext uri="{FF2B5EF4-FFF2-40B4-BE49-F238E27FC236}">
                <a16:creationId xmlns:a16="http://schemas.microsoft.com/office/drawing/2014/main" id="{8661E496-ABF9-4060-B9C8-DE38C63220C6}"/>
              </a:ext>
            </a:extLst>
          </p:cNvPr>
          <p:cNvSpPr txBox="1"/>
          <p:nvPr/>
        </p:nvSpPr>
        <p:spPr>
          <a:xfrm>
            <a:off x="7893651" y="3876033"/>
            <a:ext cx="123803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[3,2]</a:t>
            </a:r>
          </a:p>
        </p:txBody>
      </p:sp>
      <p:sp>
        <p:nvSpPr>
          <p:cNvPr id="45068" name="TextBox 45067">
            <a:extLst>
              <a:ext uri="{FF2B5EF4-FFF2-40B4-BE49-F238E27FC236}">
                <a16:creationId xmlns:a16="http://schemas.microsoft.com/office/drawing/2014/main" id="{A0E17A41-DE3B-480C-A5C9-86F99EAC5F0B}"/>
              </a:ext>
            </a:extLst>
          </p:cNvPr>
          <p:cNvSpPr txBox="1"/>
          <p:nvPr/>
        </p:nvSpPr>
        <p:spPr>
          <a:xfrm flipH="1">
            <a:off x="7993680" y="4397339"/>
            <a:ext cx="111757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69" name="TextBox 45068">
            <a:extLst>
              <a:ext uri="{FF2B5EF4-FFF2-40B4-BE49-F238E27FC236}">
                <a16:creationId xmlns:a16="http://schemas.microsoft.com/office/drawing/2014/main" id="{5FFB25BE-F779-44FC-B840-293ED688CE4C}"/>
              </a:ext>
            </a:extLst>
          </p:cNvPr>
          <p:cNvSpPr txBox="1"/>
          <p:nvPr/>
        </p:nvSpPr>
        <p:spPr>
          <a:xfrm flipH="1">
            <a:off x="7750110" y="1913528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0" name="TextBox 45069">
            <a:extLst>
              <a:ext uri="{FF2B5EF4-FFF2-40B4-BE49-F238E27FC236}">
                <a16:creationId xmlns:a16="http://schemas.microsoft.com/office/drawing/2014/main" id="{FC4B42F5-D804-4D4F-AE1D-E55E256B00A7}"/>
              </a:ext>
            </a:extLst>
          </p:cNvPr>
          <p:cNvSpPr txBox="1"/>
          <p:nvPr/>
        </p:nvSpPr>
        <p:spPr>
          <a:xfrm flipH="1">
            <a:off x="6147857" y="2690931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1" name="TextBox 45070">
            <a:extLst>
              <a:ext uri="{FF2B5EF4-FFF2-40B4-BE49-F238E27FC236}">
                <a16:creationId xmlns:a16="http://schemas.microsoft.com/office/drawing/2014/main" id="{D4A82D5E-ABCF-4293-8A73-DB90E2CE8132}"/>
              </a:ext>
            </a:extLst>
          </p:cNvPr>
          <p:cNvSpPr txBox="1"/>
          <p:nvPr/>
        </p:nvSpPr>
        <p:spPr>
          <a:xfrm flipH="1">
            <a:off x="7789908" y="2634761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2" name="TextBox 45071">
            <a:extLst>
              <a:ext uri="{FF2B5EF4-FFF2-40B4-BE49-F238E27FC236}">
                <a16:creationId xmlns:a16="http://schemas.microsoft.com/office/drawing/2014/main" id="{1FB3B65A-8818-4934-ADB5-FB5A371DDE03}"/>
              </a:ext>
            </a:extLst>
          </p:cNvPr>
          <p:cNvSpPr txBox="1"/>
          <p:nvPr/>
        </p:nvSpPr>
        <p:spPr>
          <a:xfrm flipH="1">
            <a:off x="6479084" y="5570978"/>
            <a:ext cx="364029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Dataflow vector: [</a:t>
            </a:r>
            <a:r>
              <a:rPr lang="en-US" sz="1800" dirty="0" err="1">
                <a:solidFill>
                  <a:srgbClr val="0070C0"/>
                </a:solidFill>
              </a:rPr>
              <a:t>x,y</a:t>
            </a:r>
            <a:r>
              <a:rPr lang="en-US" sz="1800" dirty="0">
                <a:solidFill>
                  <a:srgbClr val="0070C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270418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B2F2-2915-4CB0-97D6-17270ABD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121" y="2351034"/>
            <a:ext cx="8096431" cy="1362075"/>
          </a:xfrm>
        </p:spPr>
        <p:txBody>
          <a:bodyPr/>
          <a:lstStyle/>
          <a:p>
            <a:r>
              <a:rPr lang="en-US" sz="3600" dirty="0"/>
              <a:t>Solving dataflow equations using elimination</a:t>
            </a:r>
          </a:p>
        </p:txBody>
      </p:sp>
    </p:spTree>
    <p:extLst>
      <p:ext uri="{BB962C8B-B14F-4D97-AF65-F5344CB8AC3E}">
        <p14:creationId xmlns:p14="http://schemas.microsoft.com/office/powerpoint/2010/main" val="321375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6B7F-D36B-4A37-9A92-90EAA677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DCB4-DE13-4221-A5FE-60DDCC94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094948"/>
            <a:ext cx="8134350" cy="5057775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70C0"/>
                </a:solidFill>
              </a:rPr>
              <a:t>Solving systems of linear equations</a:t>
            </a:r>
          </a:p>
          <a:p>
            <a:pPr lvl="1"/>
            <a:r>
              <a:rPr lang="en-US" dirty="0"/>
              <a:t>Iterative methods: Jacobi, Gauss-Seidel,..</a:t>
            </a:r>
          </a:p>
          <a:p>
            <a:pPr lvl="1"/>
            <a:r>
              <a:rPr lang="en-US" dirty="0"/>
              <a:t>Elimination-based methods: Gaussian elimination</a:t>
            </a:r>
          </a:p>
          <a:p>
            <a:r>
              <a:rPr lang="en-US" dirty="0">
                <a:solidFill>
                  <a:srgbClr val="0070C0"/>
                </a:solidFill>
              </a:rPr>
              <a:t>Dataflow equations</a:t>
            </a:r>
          </a:p>
          <a:p>
            <a:pPr lvl="1"/>
            <a:r>
              <a:rPr lang="en-US" dirty="0"/>
              <a:t>We have seen iterative method</a:t>
            </a:r>
          </a:p>
          <a:p>
            <a:pPr lvl="1"/>
            <a:r>
              <a:rPr lang="en-US" dirty="0"/>
              <a:t>For structured programs, we can use elimination-based methods and avoid iteration</a:t>
            </a:r>
          </a:p>
          <a:p>
            <a:pPr lvl="1"/>
            <a:r>
              <a:rPr lang="en-US" dirty="0"/>
              <a:t>For unstructured programs, elimination can be used to reduce the number of equations given to iterative solver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61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72CD0-72A0-49EB-B782-84A27814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Intuitive idea of elimination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31560-A905-44E6-89A6-E9E22F60C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8525" y="1142199"/>
            <a:ext cx="5223248" cy="55129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Reaching-definitions</a:t>
            </a:r>
          </a:p>
          <a:p>
            <a:r>
              <a:rPr lang="en-US" dirty="0"/>
              <a:t>Basic-block level equations</a:t>
            </a:r>
          </a:p>
          <a:p>
            <a:pPr marL="457200" lvl="1" indent="0">
              <a:buNone/>
            </a:pPr>
            <a:r>
              <a:rPr lang="en-US" dirty="0"/>
              <a:t>…..</a:t>
            </a:r>
          </a:p>
          <a:p>
            <a:pPr marL="457200" lvl="1" indent="0">
              <a:buNone/>
            </a:pPr>
            <a:r>
              <a:rPr lang="en-US" dirty="0"/>
              <a:t>Out[B5] = Out[B4]</a:t>
            </a:r>
          </a:p>
          <a:p>
            <a:pPr marL="457200" lvl="1" indent="0">
              <a:buNone/>
            </a:pPr>
            <a:r>
              <a:rPr lang="en-US" dirty="0"/>
              <a:t>Out[B6] = {d7} U (Out[B5]- 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Out[B7] = {d9} U (Out[B5]- 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…..</a:t>
            </a:r>
          </a:p>
          <a:p>
            <a:r>
              <a:rPr lang="en-US" dirty="0"/>
              <a:t>Replace equations with this</a:t>
            </a:r>
          </a:p>
          <a:p>
            <a:pPr marL="457200" lvl="1" indent="0">
              <a:buNone/>
            </a:pPr>
            <a:r>
              <a:rPr lang="en-US" dirty="0"/>
              <a:t>   …..</a:t>
            </a:r>
          </a:p>
          <a:p>
            <a:pPr marL="457200" lvl="1" indent="0">
              <a:buNone/>
            </a:pPr>
            <a:r>
              <a:rPr lang="en-US" dirty="0"/>
              <a:t>   Out[F] = {d7,d9} U (Out[B4]-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……</a:t>
            </a:r>
          </a:p>
          <a:p>
            <a:r>
              <a:rPr lang="en-US" dirty="0"/>
              <a:t>Solve equations iteratively and then interpolate solution into 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5">
            <a:extLst>
              <a:ext uri="{FF2B5EF4-FFF2-40B4-BE49-F238E27FC236}">
                <a16:creationId xmlns:a16="http://schemas.microsoft.com/office/drawing/2014/main" id="{8F049A0F-0CDF-40BC-98AD-CB6B7DC89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01" y="1127251"/>
            <a:ext cx="843489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7" name="TextBox 49">
            <a:extLst>
              <a:ext uri="{FF2B5EF4-FFF2-40B4-BE49-F238E27FC236}">
                <a16:creationId xmlns:a16="http://schemas.microsoft.com/office/drawing/2014/main" id="{14F760FC-64DE-4AA3-8D1D-DA090A95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544" y="3023368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F3F8E9DF-44EC-4E99-BA11-3837A09FE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2332" y="3841429"/>
            <a:ext cx="111439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z=w*w</a:t>
            </a:r>
          </a:p>
        </p:txBody>
      </p:sp>
      <p:sp>
        <p:nvSpPr>
          <p:cNvPr id="9" name="TextBox 49">
            <a:extLst>
              <a:ext uri="{FF2B5EF4-FFF2-40B4-BE49-F238E27FC236}">
                <a16:creationId xmlns:a16="http://schemas.microsoft.com/office/drawing/2014/main" id="{9079A09A-FA44-4AEE-8642-FD0CCD56F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945" y="3841429"/>
            <a:ext cx="1065001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z = </a:t>
            </a:r>
            <a:r>
              <a:rPr lang="en-US" altLang="en-US" sz="1800" dirty="0" err="1">
                <a:solidFill>
                  <a:srgbClr val="000000"/>
                </a:solidFill>
              </a:rPr>
              <a:t>x+y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TextBox 49">
            <a:extLst>
              <a:ext uri="{FF2B5EF4-FFF2-40B4-BE49-F238E27FC236}">
                <a16:creationId xmlns:a16="http://schemas.microsoft.com/office/drawing/2014/main" id="{78B69462-2060-43ED-9CFA-567DC77AC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878" y="4843485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…...</a:t>
            </a:r>
          </a:p>
        </p:txBody>
      </p:sp>
      <p:cxnSp>
        <p:nvCxnSpPr>
          <p:cNvPr id="11" name="Straight Arrow Connector 41">
            <a:extLst>
              <a:ext uri="{FF2B5EF4-FFF2-40B4-BE49-F238E27FC236}">
                <a16:creationId xmlns:a16="http://schemas.microsoft.com/office/drawing/2014/main" id="{F902ED0E-F11F-4469-AD5F-E0A30D81FAA3}"/>
              </a:ext>
            </a:extLst>
          </p:cNvPr>
          <p:cNvCxnSpPr>
            <a:cxnSpLocks noChangeShapeType="1"/>
            <a:stCxn id="6" idx="2"/>
          </p:cNvCxnSpPr>
          <p:nvPr/>
        </p:nvCxnSpPr>
        <p:spPr bwMode="auto">
          <a:xfrm flipH="1">
            <a:off x="7039945" y="1496651"/>
            <a:ext cx="1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42">
            <a:extLst>
              <a:ext uri="{FF2B5EF4-FFF2-40B4-BE49-F238E27FC236}">
                <a16:creationId xmlns:a16="http://schemas.microsoft.com/office/drawing/2014/main" id="{7FBE981B-7FA9-4F8F-BC0F-6A855B00DCA2}"/>
              </a:ext>
            </a:extLst>
          </p:cNvPr>
          <p:cNvCxnSpPr>
            <a:cxnSpLocks noChangeShapeType="1"/>
            <a:stCxn id="7" idx="2"/>
            <a:endCxn id="9" idx="0"/>
          </p:cNvCxnSpPr>
          <p:nvPr/>
        </p:nvCxnSpPr>
        <p:spPr bwMode="auto">
          <a:xfrm flipH="1">
            <a:off x="6507446" y="3392768"/>
            <a:ext cx="536552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43">
            <a:extLst>
              <a:ext uri="{FF2B5EF4-FFF2-40B4-BE49-F238E27FC236}">
                <a16:creationId xmlns:a16="http://schemas.microsoft.com/office/drawing/2014/main" id="{91A740F3-2172-44F7-9AA2-EAE8FD23808C}"/>
              </a:ext>
            </a:extLst>
          </p:cNvPr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7043998" y="3392768"/>
            <a:ext cx="705532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44">
            <a:extLst>
              <a:ext uri="{FF2B5EF4-FFF2-40B4-BE49-F238E27FC236}">
                <a16:creationId xmlns:a16="http://schemas.microsoft.com/office/drawing/2014/main" id="{1D66E2A5-A61E-4AB0-8847-73263B79FC6C}"/>
              </a:ext>
            </a:extLst>
          </p:cNvPr>
          <p:cNvCxnSpPr>
            <a:cxnSpLocks noChangeShapeType="1"/>
            <a:stCxn id="9" idx="2"/>
            <a:endCxn id="10" idx="0"/>
          </p:cNvCxnSpPr>
          <p:nvPr/>
        </p:nvCxnSpPr>
        <p:spPr bwMode="auto">
          <a:xfrm>
            <a:off x="6507446" y="4210761"/>
            <a:ext cx="684886" cy="63272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45">
            <a:extLst>
              <a:ext uri="{FF2B5EF4-FFF2-40B4-BE49-F238E27FC236}">
                <a16:creationId xmlns:a16="http://schemas.microsoft.com/office/drawing/2014/main" id="{709FBFEE-18B5-4073-9523-066497445B79}"/>
              </a:ext>
            </a:extLst>
          </p:cNvPr>
          <p:cNvCxnSpPr>
            <a:cxnSpLocks noChangeShapeType="1"/>
            <a:stCxn id="8" idx="2"/>
            <a:endCxn id="10" idx="0"/>
          </p:cNvCxnSpPr>
          <p:nvPr/>
        </p:nvCxnSpPr>
        <p:spPr bwMode="auto">
          <a:xfrm flipH="1">
            <a:off x="7192332" y="4210761"/>
            <a:ext cx="557198" cy="63272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46">
            <a:extLst>
              <a:ext uri="{FF2B5EF4-FFF2-40B4-BE49-F238E27FC236}">
                <a16:creationId xmlns:a16="http://schemas.microsoft.com/office/drawing/2014/main" id="{2F861CE1-3D7F-4B41-A0F7-9EA3E2A850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82968" y="5212885"/>
            <a:ext cx="4054" cy="3006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47">
            <a:extLst>
              <a:ext uri="{FF2B5EF4-FFF2-40B4-BE49-F238E27FC236}">
                <a16:creationId xmlns:a16="http://schemas.microsoft.com/office/drawing/2014/main" id="{1CEEBE74-8BF3-463D-A419-E23D9C131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183" y="4694704"/>
            <a:ext cx="2287162" cy="36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800"/>
          </a:p>
        </p:txBody>
      </p:sp>
      <p:cxnSp>
        <p:nvCxnSpPr>
          <p:cNvPr id="22" name="Straight Arrow Connector 41">
            <a:extLst>
              <a:ext uri="{FF2B5EF4-FFF2-40B4-BE49-F238E27FC236}">
                <a16:creationId xmlns:a16="http://schemas.microsoft.com/office/drawing/2014/main" id="{B6527AD7-48F9-4A33-BDAA-664BBAC422A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039945" y="2557587"/>
            <a:ext cx="1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B2CAAD5-9A4D-4C5C-B5B8-B534F405729B}"/>
              </a:ext>
            </a:extLst>
          </p:cNvPr>
          <p:cNvSpPr txBox="1"/>
          <p:nvPr/>
        </p:nvSpPr>
        <p:spPr>
          <a:xfrm>
            <a:off x="6775722" y="2130045"/>
            <a:ext cx="1531006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……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CE12AA-4413-4500-AE47-6D01FA7ADB18}"/>
              </a:ext>
            </a:extLst>
          </p:cNvPr>
          <p:cNvSpPr/>
          <p:nvPr/>
        </p:nvSpPr>
        <p:spPr bwMode="auto">
          <a:xfrm>
            <a:off x="5729879" y="2737789"/>
            <a:ext cx="2728318" cy="2105696"/>
          </a:xfrm>
          <a:prstGeom prst="rect">
            <a:avLst/>
          </a:prstGeom>
          <a:solidFill>
            <a:srgbClr val="DDDDDD">
              <a:alpha val="29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57F63F-ED30-466D-A4DF-93EE454541D3}"/>
              </a:ext>
            </a:extLst>
          </p:cNvPr>
          <p:cNvSpPr txBox="1"/>
          <p:nvPr/>
        </p:nvSpPr>
        <p:spPr>
          <a:xfrm>
            <a:off x="5878131" y="3486422"/>
            <a:ext cx="914400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d7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15412D-ACD4-4F40-9665-BBAE16DC3DF6}"/>
              </a:ext>
            </a:extLst>
          </p:cNvPr>
          <p:cNvSpPr txBox="1"/>
          <p:nvPr/>
        </p:nvSpPr>
        <p:spPr>
          <a:xfrm>
            <a:off x="7723147" y="3472097"/>
            <a:ext cx="43954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d9</a:t>
            </a:r>
          </a:p>
        </p:txBody>
      </p:sp>
      <p:sp>
        <p:nvSpPr>
          <p:cNvPr id="28" name="TextBox 49">
            <a:extLst>
              <a:ext uri="{FF2B5EF4-FFF2-40B4-BE49-F238E27FC236}">
                <a16:creationId xmlns:a16="http://schemas.microsoft.com/office/drawing/2014/main" id="{01D477DE-8566-4537-8CE1-7B3284F73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544" y="2188187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8EF3B-AB4A-46C0-8758-6E2DC7FC9F96}"/>
              </a:ext>
            </a:extLst>
          </p:cNvPr>
          <p:cNvSpPr txBox="1"/>
          <p:nvPr/>
        </p:nvSpPr>
        <p:spPr>
          <a:xfrm>
            <a:off x="7470931" y="1909867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5BE444-4AAE-4B8B-B846-4359C0876A38}"/>
              </a:ext>
            </a:extLst>
          </p:cNvPr>
          <p:cNvSpPr txBox="1"/>
          <p:nvPr/>
        </p:nvSpPr>
        <p:spPr>
          <a:xfrm>
            <a:off x="7461690" y="2908825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F9ACCC-DB46-4F2B-B859-B6E177C6D6FE}"/>
              </a:ext>
            </a:extLst>
          </p:cNvPr>
          <p:cNvSpPr txBox="1"/>
          <p:nvPr/>
        </p:nvSpPr>
        <p:spPr>
          <a:xfrm>
            <a:off x="5929417" y="4177570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DFC65A-CE56-4139-A4FB-FF402223C07D}"/>
              </a:ext>
            </a:extLst>
          </p:cNvPr>
          <p:cNvSpPr txBox="1"/>
          <p:nvPr/>
        </p:nvSpPr>
        <p:spPr>
          <a:xfrm>
            <a:off x="7980729" y="4176660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538969-A617-40A2-9DD4-3C99D7C225CE}"/>
              </a:ext>
            </a:extLst>
          </p:cNvPr>
          <p:cNvSpPr txBox="1"/>
          <p:nvPr/>
        </p:nvSpPr>
        <p:spPr>
          <a:xfrm>
            <a:off x="7641476" y="4852759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6D323C-C57C-420D-BF1D-64C8A92E6C17}"/>
              </a:ext>
            </a:extLst>
          </p:cNvPr>
          <p:cNvSpPr txBox="1"/>
          <p:nvPr/>
        </p:nvSpPr>
        <p:spPr>
          <a:xfrm>
            <a:off x="8414622" y="2543849"/>
            <a:ext cx="393896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F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38DBC2-210E-4B1F-8AD3-4EAAFE0A9E38}"/>
              </a:ext>
            </a:extLst>
          </p:cNvPr>
          <p:cNvSpPr txBox="1"/>
          <p:nvPr/>
        </p:nvSpPr>
        <p:spPr>
          <a:xfrm flipH="1">
            <a:off x="6810101" y="1746388"/>
            <a:ext cx="99650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505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1375587-067B-4C0A-A678-928EBBA89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80963"/>
            <a:ext cx="7772400" cy="1143001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Some concepts</a:t>
            </a: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D2271F43-EF52-4797-ACB2-7481FE163C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A statement is a </a:t>
            </a:r>
            <a:r>
              <a:rPr lang="en-US" i="1" dirty="0"/>
              <a:t>definition</a:t>
            </a:r>
            <a:r>
              <a:rPr lang="en-US" dirty="0"/>
              <a:t> of a variable v if it may write to v.</a:t>
            </a:r>
          </a:p>
          <a:p>
            <a:pPr>
              <a:defRPr/>
            </a:pPr>
            <a:r>
              <a:rPr lang="en-US" dirty="0"/>
              <a:t>A statement is a </a:t>
            </a:r>
            <a:r>
              <a:rPr lang="en-US" i="1" dirty="0"/>
              <a:t>use</a:t>
            </a:r>
            <a:r>
              <a:rPr lang="en-US" dirty="0"/>
              <a:t> of variable v if it may read from v.</a:t>
            </a:r>
          </a:p>
          <a:p>
            <a:pPr>
              <a:defRPr/>
            </a:pPr>
            <a:r>
              <a:rPr lang="en-US" dirty="0"/>
              <a:t>A variable v is </a:t>
            </a:r>
            <a:r>
              <a:rPr lang="en-US" i="1" dirty="0"/>
              <a:t>live</a:t>
            </a:r>
            <a:r>
              <a:rPr lang="en-US" dirty="0"/>
              <a:t> at a point p in a CFG if there is a path from p to END on which there is a use of v before any definition of v.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AF9A4A01-43E6-4654-A40B-F1D2F16A7F24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41167637-3270-4220-A102-9ED7FB2A06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867D8728-05F7-4E35-9968-7D2283F4DD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772DCD-EF73-4668-86C5-126AF50ACC3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A03E7906-028D-4821-A9E2-5C6CDE519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{x,y,z,d,c}</a:t>
            </a:r>
            <a:endParaRPr lang="en-US" altLang="en-US" sz="2000" baseline="-25000"/>
          </a:p>
        </p:txBody>
      </p:sp>
      <p:sp>
        <p:nvSpPr>
          <p:cNvPr id="16392" name="TextBox 49">
            <a:extLst>
              <a:ext uri="{FF2B5EF4-FFF2-40B4-BE49-F238E27FC236}">
                <a16:creationId xmlns:a16="http://schemas.microsoft.com/office/drawing/2014/main" id="{87E3432F-B5EA-46D5-A2F7-98BB0FF2A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if (c)</a:t>
            </a:r>
          </a:p>
        </p:txBody>
      </p:sp>
      <p:sp>
        <p:nvSpPr>
          <p:cNvPr id="16393" name="TextBox 50">
            <a:extLst>
              <a:ext uri="{FF2B5EF4-FFF2-40B4-BE49-F238E27FC236}">
                <a16:creationId xmlns:a16="http://schemas.microsoft.com/office/drawing/2014/main" id="{E1417C6F-EBD5-4BC9-9253-12B3ED794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x = y+1</a:t>
            </a:r>
          </a:p>
        </p:txBody>
      </p:sp>
      <p:sp>
        <p:nvSpPr>
          <p:cNvPr id="16394" name="TextBox 51">
            <a:extLst>
              <a:ext uri="{FF2B5EF4-FFF2-40B4-BE49-F238E27FC236}">
                <a16:creationId xmlns:a16="http://schemas.microsoft.com/office/drawing/2014/main" id="{D99B9854-97A4-4D01-B2C9-08466A427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y=2*z</a:t>
            </a:r>
          </a:p>
        </p:txBody>
      </p:sp>
      <p:sp>
        <p:nvSpPr>
          <p:cNvPr id="16395" name="TextBox 52">
            <a:extLst>
              <a:ext uri="{FF2B5EF4-FFF2-40B4-BE49-F238E27FC236}">
                <a16:creationId xmlns:a16="http://schemas.microsoft.com/office/drawing/2014/main" id="{07D66E2F-EBA5-48BB-B1A9-9B31A0F2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if(d)</a:t>
            </a:r>
          </a:p>
        </p:txBody>
      </p:sp>
      <p:sp>
        <p:nvSpPr>
          <p:cNvPr id="16396" name="TextBox 53">
            <a:extLst>
              <a:ext uri="{FF2B5EF4-FFF2-40B4-BE49-F238E27FC236}">
                <a16:creationId xmlns:a16="http://schemas.microsoft.com/office/drawing/2014/main" id="{76BEF9E0-2AB2-4873-96AD-D2C81C39E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x=y+z</a:t>
            </a:r>
          </a:p>
        </p:txBody>
      </p:sp>
      <p:sp>
        <p:nvSpPr>
          <p:cNvPr id="16397" name="TextBox 54">
            <a:extLst>
              <a:ext uri="{FF2B5EF4-FFF2-40B4-BE49-F238E27FC236}">
                <a16:creationId xmlns:a16="http://schemas.microsoft.com/office/drawing/2014/main" id="{C394CE34-510C-4C02-AD01-76D18E226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z=1</a:t>
            </a:r>
          </a:p>
        </p:txBody>
      </p:sp>
      <p:sp>
        <p:nvSpPr>
          <p:cNvPr id="16398" name="TextBox 55">
            <a:extLst>
              <a:ext uri="{FF2B5EF4-FFF2-40B4-BE49-F238E27FC236}">
                <a16:creationId xmlns:a16="http://schemas.microsoft.com/office/drawing/2014/main" id="{7FFA2293-2113-4E59-8CEF-521564D3B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088" y="5594350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z=x</a:t>
            </a:r>
          </a:p>
        </p:txBody>
      </p:sp>
      <p:cxnSp>
        <p:nvCxnSpPr>
          <p:cNvPr id="16399" name="Straight Arrow Connector 56">
            <a:extLst>
              <a:ext uri="{FF2B5EF4-FFF2-40B4-BE49-F238E27FC236}">
                <a16:creationId xmlns:a16="http://schemas.microsoft.com/office/drawing/2014/main" id="{5A32BD61-C3FD-4501-8E05-3ABD49FA1E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Straight Arrow Connector 57">
            <a:extLst>
              <a:ext uri="{FF2B5EF4-FFF2-40B4-BE49-F238E27FC236}">
                <a16:creationId xmlns:a16="http://schemas.microsoft.com/office/drawing/2014/main" id="{00E53D67-F6A3-4BF5-8892-A9B3F9EEA369}"/>
              </a:ext>
            </a:extLst>
          </p:cNvPr>
          <p:cNvCxnSpPr>
            <a:cxnSpLocks noChangeShapeType="1"/>
            <a:stCxn id="16392" idx="2"/>
            <a:endCxn id="16393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1" name="Straight Arrow Connector 58">
            <a:extLst>
              <a:ext uri="{FF2B5EF4-FFF2-40B4-BE49-F238E27FC236}">
                <a16:creationId xmlns:a16="http://schemas.microsoft.com/office/drawing/2014/main" id="{E61F75A8-7900-4FB1-88D4-E671E9E4C9D5}"/>
              </a:ext>
            </a:extLst>
          </p:cNvPr>
          <p:cNvCxnSpPr>
            <a:cxnSpLocks noChangeShapeType="1"/>
            <a:stCxn id="16393" idx="2"/>
            <a:endCxn id="16394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Straight Arrow Connector 59">
            <a:extLst>
              <a:ext uri="{FF2B5EF4-FFF2-40B4-BE49-F238E27FC236}">
                <a16:creationId xmlns:a16="http://schemas.microsoft.com/office/drawing/2014/main" id="{B0B31681-260B-46AD-A616-786F01AB5C09}"/>
              </a:ext>
            </a:extLst>
          </p:cNvPr>
          <p:cNvCxnSpPr>
            <a:cxnSpLocks noChangeShapeType="1"/>
            <a:stCxn id="16394" idx="2"/>
            <a:endCxn id="16395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3" name="Straight Arrow Connector 60">
            <a:extLst>
              <a:ext uri="{FF2B5EF4-FFF2-40B4-BE49-F238E27FC236}">
                <a16:creationId xmlns:a16="http://schemas.microsoft.com/office/drawing/2014/main" id="{0C5E376E-0EED-4F61-AF08-9F232721BD3B}"/>
              </a:ext>
            </a:extLst>
          </p:cNvPr>
          <p:cNvCxnSpPr>
            <a:cxnSpLocks noChangeShapeType="1"/>
            <a:endCxn id="16396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4" name="Straight Arrow Connector 61">
            <a:extLst>
              <a:ext uri="{FF2B5EF4-FFF2-40B4-BE49-F238E27FC236}">
                <a16:creationId xmlns:a16="http://schemas.microsoft.com/office/drawing/2014/main" id="{BDDF8431-5A3B-4203-8656-C9EAE946012C}"/>
              </a:ext>
            </a:extLst>
          </p:cNvPr>
          <p:cNvCxnSpPr>
            <a:cxnSpLocks noChangeShapeType="1"/>
            <a:stCxn id="16395" idx="2"/>
            <a:endCxn id="16397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5" name="Straight Arrow Connector 62">
            <a:extLst>
              <a:ext uri="{FF2B5EF4-FFF2-40B4-BE49-F238E27FC236}">
                <a16:creationId xmlns:a16="http://schemas.microsoft.com/office/drawing/2014/main" id="{E8AA2237-47D2-40D2-9C7F-A7502D23C9EF}"/>
              </a:ext>
            </a:extLst>
          </p:cNvPr>
          <p:cNvCxnSpPr>
            <a:cxnSpLocks noChangeShapeType="1"/>
            <a:stCxn id="16396" idx="2"/>
            <a:endCxn id="16397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6" name="Freeform 63">
            <a:extLst>
              <a:ext uri="{FF2B5EF4-FFF2-40B4-BE49-F238E27FC236}">
                <a16:creationId xmlns:a16="http://schemas.microsoft.com/office/drawing/2014/main" id="{0926E991-1262-4AD1-9D1F-2B8314046183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6407" name="Straight Arrow Connector 65">
            <a:extLst>
              <a:ext uri="{FF2B5EF4-FFF2-40B4-BE49-F238E27FC236}">
                <a16:creationId xmlns:a16="http://schemas.microsoft.com/office/drawing/2014/main" id="{E8293E60-D59F-4739-8F2B-D0DBE73B046F}"/>
              </a:ext>
            </a:extLst>
          </p:cNvPr>
          <p:cNvCxnSpPr>
            <a:cxnSpLocks noChangeShapeType="1"/>
            <a:stCxn id="16398" idx="2"/>
          </p:cNvCxnSpPr>
          <p:nvPr/>
        </p:nvCxnSpPr>
        <p:spPr bwMode="auto">
          <a:xfrm rot="5400000">
            <a:off x="7251700" y="6107113"/>
            <a:ext cx="331787" cy="79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1CD893A-BBB5-4365-8942-9FAB18410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5946775"/>
            <a:ext cx="347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64238D-6D07-4238-BE69-926EEC4F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400" y="3856038"/>
            <a:ext cx="4445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{x}</a:t>
            </a:r>
          </a:p>
        </p:txBody>
      </p:sp>
      <p:sp>
        <p:nvSpPr>
          <p:cNvPr id="16410" name="Freeform 71">
            <a:extLst>
              <a:ext uri="{FF2B5EF4-FFF2-40B4-BE49-F238E27FC236}">
                <a16:creationId xmlns:a16="http://schemas.microsoft.com/office/drawing/2014/main" id="{B98EC2DB-787A-4455-9C93-CF3E1CECE067}"/>
              </a:ext>
            </a:extLst>
          </p:cNvPr>
          <p:cNvSpPr>
            <a:spLocks/>
          </p:cNvSpPr>
          <p:nvPr/>
        </p:nvSpPr>
        <p:spPr bwMode="auto">
          <a:xfrm>
            <a:off x="5307013" y="985838"/>
            <a:ext cx="1987550" cy="5310187"/>
          </a:xfrm>
          <a:custGeom>
            <a:avLst/>
            <a:gdLst>
              <a:gd name="T0" fmla="*/ 1909674 w 2068531"/>
              <a:gd name="T1" fmla="*/ 4336481 h 5310027"/>
              <a:gd name="T2" fmla="*/ 875795 w 2068531"/>
              <a:gd name="T3" fmla="*/ 4973595 h 5310027"/>
              <a:gd name="T4" fmla="*/ 12648 w 2068531"/>
              <a:gd name="T5" fmla="*/ 2312105 h 5310027"/>
              <a:gd name="T6" fmla="*/ 799911 w 2068531"/>
              <a:gd name="T7" fmla="*/ 277450 h 5310027"/>
              <a:gd name="T8" fmla="*/ 1625121 w 2068531"/>
              <a:gd name="T9" fmla="*/ 647392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7" grpId="0"/>
      <p:bldP spid="6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88D3B-7A60-4894-9C62-B9FC6B1A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2523"/>
            <a:ext cx="7772400" cy="1143000"/>
          </a:xfrm>
        </p:spPr>
        <p:txBody>
          <a:bodyPr/>
          <a:lstStyle/>
          <a:p>
            <a:r>
              <a:rPr lang="en-US" dirty="0"/>
              <a:t>General idea for reaching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BD26D-435F-4653-A976-3E7DB7BBC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441" y="1579766"/>
            <a:ext cx="5666772" cy="4452819"/>
          </a:xfrm>
        </p:spPr>
        <p:txBody>
          <a:bodyPr/>
          <a:lstStyle/>
          <a:p>
            <a:r>
              <a:rPr lang="en-US" dirty="0"/>
              <a:t>gen[R]: set of definitions in R for which there is a path from that definition to exit free of other definitions of that variable</a:t>
            </a:r>
          </a:p>
          <a:p>
            <a:r>
              <a:rPr lang="en-US" dirty="0"/>
              <a:t>kill[R]: set of definitions in R that do not reach exit even if they reach entry of R</a:t>
            </a:r>
          </a:p>
          <a:p>
            <a:r>
              <a:rPr lang="en-US" dirty="0"/>
              <a:t>Equation for region R:</a:t>
            </a:r>
          </a:p>
          <a:p>
            <a:pPr lvl="1"/>
            <a:r>
              <a:rPr lang="en-US" dirty="0"/>
              <a:t>out[R] = gen[R] U (in[R] – kill[R])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94173-0712-4EDB-8673-900352599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8174" y="1731931"/>
            <a:ext cx="2774424" cy="36905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FC452F-7E41-4982-A7DB-9C7F5E744C02}"/>
              </a:ext>
            </a:extLst>
          </p:cNvPr>
          <p:cNvSpPr txBox="1"/>
          <p:nvPr/>
        </p:nvSpPr>
        <p:spPr>
          <a:xfrm flipH="1">
            <a:off x="6423480" y="2295206"/>
            <a:ext cx="9346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entry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CF96BF-166B-419B-8B00-B68AA93CAF0B}"/>
              </a:ext>
            </a:extLst>
          </p:cNvPr>
          <p:cNvSpPr txBox="1"/>
          <p:nvPr/>
        </p:nvSpPr>
        <p:spPr>
          <a:xfrm flipH="1">
            <a:off x="6539134" y="4245721"/>
            <a:ext cx="9346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2927540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A1E93-C923-4DA8-8067-C4E109B4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Elimination and interpolation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0B8635-0DF4-456E-B976-CA529FF14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769" y="1143000"/>
            <a:ext cx="6264462" cy="513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80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3F03-80BF-4D5C-9264-7EECA188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Elimination-based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E056B-D8C7-483B-A0F3-40C76D6D4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10" y="1239586"/>
            <a:ext cx="5398195" cy="458984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Same idea can be used for other dataflow problems</a:t>
            </a:r>
          </a:p>
          <a:p>
            <a:pPr lvl="1"/>
            <a:r>
              <a:rPr lang="en-US" dirty="0"/>
              <a:t>Compute gen and kill sets</a:t>
            </a:r>
          </a:p>
          <a:p>
            <a:r>
              <a:rPr lang="en-US" dirty="0"/>
              <a:t>For structured programs</a:t>
            </a:r>
          </a:p>
          <a:p>
            <a:pPr lvl="1"/>
            <a:r>
              <a:rPr lang="en-US" dirty="0"/>
              <a:t>Can solve dataflow equations without iteration</a:t>
            </a:r>
          </a:p>
          <a:p>
            <a:pPr lvl="1"/>
            <a:r>
              <a:rPr lang="en-US" dirty="0"/>
              <a:t>Can compute dataflow solution from AST without building control-flow graph</a:t>
            </a:r>
          </a:p>
          <a:p>
            <a:r>
              <a:rPr lang="en-US" dirty="0"/>
              <a:t>For unstructured programs</a:t>
            </a:r>
          </a:p>
          <a:p>
            <a:pPr lvl="1"/>
            <a:r>
              <a:rPr lang="en-US" dirty="0"/>
              <a:t>Generalization of loop: interval</a:t>
            </a:r>
          </a:p>
          <a:p>
            <a:pPr lvl="1"/>
            <a:r>
              <a:rPr lang="en-US" dirty="0"/>
              <a:t>Single-entry multiple-exit loop </a:t>
            </a:r>
          </a:p>
          <a:p>
            <a:pPr lvl="1"/>
            <a:r>
              <a:rPr lang="en-US" dirty="0"/>
              <a:t>Reducible program: program that can be decomposed into nested intervals (</a:t>
            </a:r>
            <a:r>
              <a:rPr lang="en-US" dirty="0" err="1"/>
              <a:t>Cocke</a:t>
            </a:r>
            <a:r>
              <a:rPr lang="en-US" dirty="0"/>
              <a:t> and Allen)</a:t>
            </a:r>
          </a:p>
          <a:p>
            <a:pPr lvl="1"/>
            <a:r>
              <a:rPr lang="en-US" dirty="0"/>
              <a:t>Irreducible program: needs iteration</a:t>
            </a:r>
          </a:p>
          <a:p>
            <a:endParaRPr lang="en-US" dirty="0"/>
          </a:p>
        </p:txBody>
      </p:sp>
      <p:pic>
        <p:nvPicPr>
          <p:cNvPr id="5" name="Picture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9202173F-5B30-4915-A8F8-86CB25CBC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929" y="1477108"/>
            <a:ext cx="3265978" cy="32865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7DEFAF-CE42-457C-A667-FBCC1045C048}"/>
              </a:ext>
            </a:extLst>
          </p:cNvPr>
          <p:cNvSpPr txBox="1"/>
          <p:nvPr/>
        </p:nvSpPr>
        <p:spPr>
          <a:xfrm>
            <a:off x="5762344" y="4851994"/>
            <a:ext cx="2975857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John </a:t>
            </a:r>
            <a:r>
              <a:rPr lang="en-US" sz="1800" dirty="0" err="1"/>
              <a:t>Cocke</a:t>
            </a:r>
            <a:r>
              <a:rPr lang="en-US" sz="1800" dirty="0"/>
              <a:t> (in wheelchair)</a:t>
            </a:r>
          </a:p>
          <a:p>
            <a:pPr algn="l"/>
            <a:r>
              <a:rPr lang="en-US" sz="1800" dirty="0"/>
              <a:t>and Fran Allen (pink shirt).</a:t>
            </a:r>
          </a:p>
          <a:p>
            <a:pPr algn="l"/>
            <a:r>
              <a:rPr lang="en-US" sz="1800" dirty="0"/>
              <a:t>Both won the Turing Award</a:t>
            </a:r>
          </a:p>
        </p:txBody>
      </p:sp>
    </p:spTree>
    <p:extLst>
      <p:ext uri="{BB962C8B-B14F-4D97-AF65-F5344CB8AC3E}">
        <p14:creationId xmlns:p14="http://schemas.microsoft.com/office/powerpoint/2010/main" val="762180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0BB3662-E22E-4E78-93E7-41AE1913C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49158" name="Rectangle 3">
            <a:extLst>
              <a:ext uri="{FF2B5EF4-FFF2-40B4-BE49-F238E27FC236}">
                <a16:creationId xmlns:a16="http://schemas.microsoft.com/office/drawing/2014/main" id="{F6238021-6D25-4483-9E69-7A161C22D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143000"/>
            <a:ext cx="8134350" cy="523081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400" dirty="0"/>
              <a:t>Program analysis is needed to perform optimizations safely</a:t>
            </a:r>
          </a:p>
          <a:p>
            <a:pPr>
              <a:defRPr/>
            </a:pPr>
            <a:r>
              <a:rPr lang="en-US" altLang="en-US" sz="2400" dirty="0"/>
              <a:t>Analysis must consider all possible execution paths</a:t>
            </a:r>
          </a:p>
          <a:p>
            <a:pPr lvl="1">
              <a:defRPr/>
            </a:pPr>
            <a:r>
              <a:rPr lang="en-US" altLang="en-US" sz="2000" dirty="0"/>
              <a:t>Meet over paths (MOP) solution</a:t>
            </a:r>
          </a:p>
          <a:p>
            <a:pPr>
              <a:defRPr/>
            </a:pPr>
            <a:r>
              <a:rPr lang="en-US" altLang="en-US" sz="2400" dirty="0"/>
              <a:t>Dataflow analysis</a:t>
            </a:r>
          </a:p>
          <a:p>
            <a:pPr lvl="1">
              <a:defRPr/>
            </a:pPr>
            <a:r>
              <a:rPr lang="en-US" altLang="en-US" sz="2000" dirty="0"/>
              <a:t>Solve a set of fixpoint equations to find dataflow information</a:t>
            </a:r>
          </a:p>
          <a:p>
            <a:pPr lvl="1">
              <a:defRPr/>
            </a:pPr>
            <a:r>
              <a:rPr lang="en-US" altLang="en-US" sz="2000" dirty="0"/>
              <a:t>Domain: usually a powerset ordered by containment</a:t>
            </a:r>
          </a:p>
          <a:p>
            <a:pPr lvl="1">
              <a:defRPr/>
            </a:pPr>
            <a:r>
              <a:rPr lang="en-US" altLang="en-US" sz="2000" dirty="0"/>
              <a:t>Transfer function for assignment statements</a:t>
            </a:r>
          </a:p>
          <a:p>
            <a:pPr lvl="1">
              <a:defRPr/>
            </a:pPr>
            <a:r>
              <a:rPr lang="en-US" altLang="en-US" sz="2000" dirty="0"/>
              <a:t>Confluence operator: usually either union or intersection</a:t>
            </a:r>
          </a:p>
          <a:p>
            <a:pPr lvl="1">
              <a:defRPr/>
            </a:pPr>
            <a:r>
              <a:rPr lang="en-US" altLang="en-US" sz="2000" dirty="0"/>
              <a:t>Type of solution</a:t>
            </a:r>
          </a:p>
          <a:p>
            <a:pPr lvl="2">
              <a:defRPr/>
            </a:pPr>
            <a:r>
              <a:rPr lang="en-US" altLang="en-US" sz="1600" dirty="0"/>
              <a:t>Confluence operator is union: least solution</a:t>
            </a:r>
          </a:p>
          <a:p>
            <a:pPr lvl="2">
              <a:defRPr/>
            </a:pPr>
            <a:r>
              <a:rPr lang="en-US" altLang="en-US" sz="1600" dirty="0"/>
              <a:t>Confluence operator is intersection: greatest solution</a:t>
            </a:r>
          </a:p>
          <a:p>
            <a:pPr lvl="1">
              <a:defRPr/>
            </a:pPr>
            <a:r>
              <a:rPr lang="en-US" altLang="en-US" sz="2000" dirty="0"/>
              <a:t>For many problems, dataflow solution gives MOP solution. For other problems like constant propagation, it gives a safe approximation to MOP.</a:t>
            </a:r>
          </a:p>
          <a:p>
            <a:pPr>
              <a:defRPr/>
            </a:pPr>
            <a:r>
              <a:rPr lang="en-US" altLang="en-US" sz="2400" dirty="0"/>
              <a:t>In practice</a:t>
            </a:r>
          </a:p>
          <a:p>
            <a:pPr lvl="1">
              <a:defRPr/>
            </a:pPr>
            <a:r>
              <a:rPr lang="en-US" altLang="en-US" sz="2000" dirty="0"/>
              <a:t>Compute transfer function for entire basic blocks so you have as many unknowns as basic blocks rather than statements, and then iterate</a:t>
            </a:r>
          </a:p>
          <a:p>
            <a:pPr lvl="1">
              <a:defRPr/>
            </a:pPr>
            <a:r>
              <a:rPr lang="en-US" altLang="en-US" sz="2000" dirty="0"/>
              <a:t>For structured programs, you can avoid iteration entirely: elimination-based methods</a:t>
            </a:r>
          </a:p>
          <a:p>
            <a:pPr lvl="1">
              <a:defRPr/>
            </a:pPr>
            <a:r>
              <a:rPr lang="en-US" altLang="en-US" sz="2000" dirty="0"/>
              <a:t>Sets are represented using bit-vectors and union/intersection are implemented using bitwise OR/AND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>
            <a:extLst>
              <a:ext uri="{FF2B5EF4-FFF2-40B4-BE49-F238E27FC236}">
                <a16:creationId xmlns:a16="http://schemas.microsoft.com/office/drawing/2014/main" id="{4307319D-AFEC-4355-A4B6-1A3DBDB78C2D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CCD31A62-6B9E-4994-80F3-E4F8363019B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B6A322F7-E9F2-4EAF-96FE-02C5DCCB159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7585F6-A7BA-4E1B-9603-DD9BFDF44E4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5C433BE-183A-468B-9854-CCDA3EFAF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Use/Def for each 3-address op</a:t>
            </a:r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65FA479-FA81-4D29-924C-40847681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143000"/>
            <a:ext cx="8258175" cy="4800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altLang="en-US" sz="2400" dirty="0"/>
          </a:p>
          <a:p>
            <a:pPr>
              <a:lnSpc>
                <a:spcPct val="90000"/>
              </a:lnSpc>
              <a:defRPr/>
            </a:pPr>
            <a:endParaRPr lang="en-US" altLang="en-US" sz="700" dirty="0"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y OP z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:  </a:t>
            </a:r>
            <a:r>
              <a:rPr lang="en-US" altLang="en-US" sz="1400" dirty="0">
                <a:cs typeface="Tahoma" panose="020B0604030504040204" pitchFamily="34" charset="0"/>
                <a:sym typeface="TeX Math Symbols" pitchFamily="34" charset="2"/>
              </a:rPr>
              <a:t> 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{y, z}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OP y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: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y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     :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if (x)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     : 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return x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:   </a:t>
            </a:r>
            <a:r>
              <a:rPr lang="en-US" altLang="en-US" sz="1600" dirty="0">
                <a:cs typeface="Tahoma" panose="020B0604030504040204" pitchFamily="34" charset="0"/>
                <a:sym typeface="TeX Math Symbols" pitchFamily="34" charset="2"/>
              </a:rPr>
              <a:t> 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{}</a:t>
            </a:r>
            <a:endParaRPr lang="en-US" altLang="en-US" sz="2400" dirty="0"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f(y</a:t>
            </a:r>
            <a:r>
              <a:rPr lang="en-US" altLang="en-US" sz="2400" baseline="-250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1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,…, </a:t>
            </a:r>
            <a:r>
              <a:rPr lang="en-US" altLang="en-US" sz="24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y</a:t>
            </a:r>
            <a:r>
              <a:rPr lang="en-US" altLang="en-US" sz="2400" baseline="-250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n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)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:  	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</a:t>
            </a:r>
            <a:r>
              <a:rPr lang="en-US" altLang="en-US" sz="2400" baseline="-250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1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, …, </a:t>
            </a:r>
            <a:r>
              <a:rPr lang="en-US" altLang="en-US" sz="24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y</a:t>
            </a:r>
            <a:r>
              <a:rPr lang="en-US" altLang="en-US" sz="2400" baseline="-250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n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}  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			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2400" dirty="0">
              <a:solidFill>
                <a:srgbClr val="0033CC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1000" dirty="0">
              <a:solidFill>
                <a:srgbClr val="0033CC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2400" dirty="0">
              <a:cs typeface="Tahoma" panose="020B0604030504040204" pitchFamily="34" charset="0"/>
              <a:sym typeface="TeX Math Symbols" pitchFamily="34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7914789-59E0-4B18-86AE-BBA69A2F8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98438"/>
            <a:ext cx="7772400" cy="1143001"/>
          </a:xfrm>
        </p:spPr>
        <p:txBody>
          <a:bodyPr/>
          <a:lstStyle/>
          <a:p>
            <a:r>
              <a:rPr lang="en-US" altLang="en-US"/>
              <a:t>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91422-6883-451F-9129-45BAF5343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984250"/>
            <a:ext cx="8134350" cy="561657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Two or more program names for the same memory location</a:t>
            </a:r>
          </a:p>
          <a:p>
            <a:pPr>
              <a:defRPr/>
            </a:pPr>
            <a:r>
              <a:rPr lang="en-US" dirty="0"/>
              <a:t>Can happen if you have pointers or call-by-reference parameters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x = 3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y = @x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*y = 5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     …x…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Aliasing complicates def/use computation</a:t>
            </a:r>
          </a:p>
          <a:p>
            <a:pPr>
              <a:defRPr/>
            </a:pPr>
            <a:r>
              <a:rPr lang="en-US" dirty="0"/>
              <a:t>We will assume no aliasing for now so variable name is enough to determine </a:t>
            </a:r>
            <a:r>
              <a:rPr lang="en-US" dirty="0" err="1"/>
              <a:t>defs</a:t>
            </a:r>
            <a:r>
              <a:rPr lang="en-US" dirty="0"/>
              <a:t> and uses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1DE18A1-4020-43A9-9258-722E6D3EE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" y="2457450"/>
            <a:ext cx="2141538" cy="2311400"/>
          </a:xfrm>
          <a:prstGeom prst="rect">
            <a:avLst/>
          </a:prstGeom>
          <a:solidFill>
            <a:srgbClr val="92D050">
              <a:alpha val="7843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9461" name="TextBox 4">
            <a:extLst>
              <a:ext uri="{FF2B5EF4-FFF2-40B4-BE49-F238E27FC236}">
                <a16:creationId xmlns:a16="http://schemas.microsoft.com/office/drawing/2014/main" id="{3A652A23-9502-4F2E-AA44-90754911A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575" y="3228975"/>
            <a:ext cx="3116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x and *y are aliases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2B71134-8C05-429C-903B-3D878CEA6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6EFB7-7305-41B5-B20C-743CF8F75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331913"/>
            <a:ext cx="8134350" cy="48307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Facts about program execution that are useful for optimization at compile-time</a:t>
            </a:r>
          </a:p>
          <a:p>
            <a:pPr>
              <a:defRPr/>
            </a:pPr>
            <a:r>
              <a:rPr lang="en-US" dirty="0"/>
              <a:t>Examples:</a:t>
            </a:r>
          </a:p>
          <a:p>
            <a:pPr lvl="1">
              <a:defRPr/>
            </a:pPr>
            <a:r>
              <a:rPr lang="en-US" dirty="0"/>
              <a:t>Is the value of x always a constant at this point of the program? If so, what is the value? Analysis: constant propagation</a:t>
            </a:r>
          </a:p>
          <a:p>
            <a:pPr lvl="1">
              <a:defRPr/>
            </a:pPr>
            <a:r>
              <a:rPr lang="en-US" dirty="0"/>
              <a:t>Given a use of x in a statement, which assignment statements for x could have written the value at that use? Analysis: reaching definitions</a:t>
            </a:r>
          </a:p>
          <a:p>
            <a:pPr lvl="1">
              <a:defRPr/>
            </a:pPr>
            <a:r>
              <a:rPr lang="en-US" dirty="0"/>
              <a:t>Is this computation of “</a:t>
            </a:r>
            <a:r>
              <a:rPr lang="en-US" dirty="0" err="1"/>
              <a:t>x+y</a:t>
            </a:r>
            <a:r>
              <a:rPr lang="en-US" dirty="0"/>
              <a:t>” redundant because it has been computed earlier in the program? Analysis: common subexpression elimination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D5348536-7F31-4955-A575-33662362116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A3A32544-499F-490B-B980-1883D2CE4BA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6967847B-698E-4872-A55A-93CD74FF19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A0BDC4-FFA1-4039-8F84-9A63A96D3CE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8FEA7B7D-CCCE-4DEA-A04C-215FCE58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 Points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0E7F1D35-83EF-43F3-9502-FF881A317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solidFill>
                  <a:srgbClr val="0033CC"/>
                </a:solidFill>
              </a:rPr>
              <a:t>Two program points</a:t>
            </a:r>
            <a:r>
              <a:rPr lang="en-US" altLang="en-US" sz="2800"/>
              <a:t> for each instruction: </a:t>
            </a:r>
          </a:p>
          <a:p>
            <a:pPr lvl="1"/>
            <a:r>
              <a:rPr lang="en-US" altLang="en-US" sz="2400"/>
              <a:t>There is a program point before each instruction</a:t>
            </a:r>
          </a:p>
          <a:p>
            <a:pPr lvl="1"/>
            <a:r>
              <a:rPr lang="en-US" altLang="en-US" sz="2400"/>
              <a:t>There is a program point after each instruction</a:t>
            </a:r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r>
              <a:rPr lang="en-US" altLang="en-US" sz="2800"/>
              <a:t>In a basic block:</a:t>
            </a:r>
          </a:p>
          <a:p>
            <a:pPr lvl="1"/>
            <a:r>
              <a:rPr lang="en-US" altLang="en-US" sz="2400"/>
              <a:t>Program point after an instruction = program point before the successor instruction</a:t>
            </a:r>
          </a:p>
        </p:txBody>
      </p:sp>
      <p:grpSp>
        <p:nvGrpSpPr>
          <p:cNvPr id="21511" name="Group 4">
            <a:extLst>
              <a:ext uri="{FF2B5EF4-FFF2-40B4-BE49-F238E27FC236}">
                <a16:creationId xmlns:a16="http://schemas.microsoft.com/office/drawing/2014/main" id="{BE688DFB-F01C-42FB-A507-5AA555911490}"/>
              </a:ext>
            </a:extLst>
          </p:cNvPr>
          <p:cNvGrpSpPr>
            <a:grpSpLocks/>
          </p:cNvGrpSpPr>
          <p:nvPr/>
        </p:nvGrpSpPr>
        <p:grpSpPr bwMode="auto">
          <a:xfrm>
            <a:off x="1765300" y="2727325"/>
            <a:ext cx="3797300" cy="1158875"/>
            <a:chOff x="1112" y="1718"/>
            <a:chExt cx="2392" cy="730"/>
          </a:xfrm>
        </p:grpSpPr>
        <p:sp>
          <p:nvSpPr>
            <p:cNvPr id="21512" name="Text Box 5">
              <a:extLst>
                <a:ext uri="{FF2B5EF4-FFF2-40B4-BE49-F238E27FC236}">
                  <a16:creationId xmlns:a16="http://schemas.microsoft.com/office/drawing/2014/main" id="{49EE3622-7ED5-4E87-ACFF-2B197884A5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1903"/>
              <a:ext cx="9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x = y+1</a:t>
              </a:r>
            </a:p>
          </p:txBody>
        </p:sp>
        <p:sp>
          <p:nvSpPr>
            <p:cNvPr id="21513" name="Oval 6">
              <a:extLst>
                <a:ext uri="{FF2B5EF4-FFF2-40B4-BE49-F238E27FC236}">
                  <a16:creationId xmlns:a16="http://schemas.microsoft.com/office/drawing/2014/main" id="{B31DECEB-F7CB-4AC5-8957-C65918883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1814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1514" name="Oval 7">
              <a:extLst>
                <a:ext uri="{FF2B5EF4-FFF2-40B4-BE49-F238E27FC236}">
                  <a16:creationId xmlns:a16="http://schemas.microsoft.com/office/drawing/2014/main" id="{E561F11A-4C73-45D9-80E7-8C312E2EE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2287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1515" name="Text Box 8">
              <a:extLst>
                <a:ext uri="{FF2B5EF4-FFF2-40B4-BE49-F238E27FC236}">
                  <a16:creationId xmlns:a16="http://schemas.microsoft.com/office/drawing/2014/main" id="{F10613A4-594F-47C8-9927-8B10C1F49A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2" y="1718"/>
              <a:ext cx="9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33CC"/>
                  </a:solidFill>
                </a:rPr>
                <a:t>Point before</a:t>
              </a:r>
            </a:p>
          </p:txBody>
        </p:sp>
        <p:sp>
          <p:nvSpPr>
            <p:cNvPr id="21516" name="Text Box 9">
              <a:extLst>
                <a:ext uri="{FF2B5EF4-FFF2-40B4-BE49-F238E27FC236}">
                  <a16:creationId xmlns:a16="http://schemas.microsoft.com/office/drawing/2014/main" id="{0BB992F7-C2E3-4952-96FE-34C9138E8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4" y="2198"/>
              <a:ext cx="8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33CC"/>
                  </a:solidFill>
                </a:rPr>
                <a:t>Point after</a:t>
              </a:r>
            </a:p>
          </p:txBody>
        </p:sp>
        <p:sp>
          <p:nvSpPr>
            <p:cNvPr id="21517" name="Line 10">
              <a:extLst>
                <a:ext uri="{FF2B5EF4-FFF2-40B4-BE49-F238E27FC236}">
                  <a16:creationId xmlns:a16="http://schemas.microsoft.com/office/drawing/2014/main" id="{161D64A4-D7E2-4E05-BDC5-96AE88C19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3" y="232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18" name="Line 11">
              <a:extLst>
                <a:ext uri="{FF2B5EF4-FFF2-40B4-BE49-F238E27FC236}">
                  <a16:creationId xmlns:a16="http://schemas.microsoft.com/office/drawing/2014/main" id="{0C5D93F1-B7AB-4C69-A19A-1FDFD4A76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3" y="184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>
            <a:extLst>
              <a:ext uri="{FF2B5EF4-FFF2-40B4-BE49-F238E27FC236}">
                <a16:creationId xmlns:a16="http://schemas.microsoft.com/office/drawing/2014/main" id="{BECA1A82-8F97-4D81-8097-F26747E84A9C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3848A1D0-A3AD-4A8A-A21F-D97BF35D2AE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52CCF9C7-A565-4A94-B823-0E8A5FFD221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A1347F-2D8E-4E97-96EF-CE4AA366FE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8E5C98ED-B35C-4667-8656-54CA945A9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 Points: Example</a:t>
            </a:r>
          </a:p>
        </p:txBody>
      </p:sp>
      <p:grpSp>
        <p:nvGrpSpPr>
          <p:cNvPr id="22534" name="Group 3">
            <a:extLst>
              <a:ext uri="{FF2B5EF4-FFF2-40B4-BE49-F238E27FC236}">
                <a16:creationId xmlns:a16="http://schemas.microsoft.com/office/drawing/2014/main" id="{FAE87854-B29F-4983-97CE-42F218F3AE3C}"/>
              </a:ext>
            </a:extLst>
          </p:cNvPr>
          <p:cNvGrpSpPr>
            <a:grpSpLocks/>
          </p:cNvGrpSpPr>
          <p:nvPr/>
        </p:nvGrpSpPr>
        <p:grpSpPr bwMode="auto">
          <a:xfrm>
            <a:off x="5184775" y="1270000"/>
            <a:ext cx="2968625" cy="4673600"/>
            <a:chOff x="3072" y="736"/>
            <a:chExt cx="1870" cy="2944"/>
          </a:xfrm>
        </p:grpSpPr>
        <p:sp>
          <p:nvSpPr>
            <p:cNvPr id="22536" name="Line 4">
              <a:extLst>
                <a:ext uri="{FF2B5EF4-FFF2-40B4-BE49-F238E27FC236}">
                  <a16:creationId xmlns:a16="http://schemas.microsoft.com/office/drawing/2014/main" id="{748ABEA8-85B6-40AB-A19F-8F944B1A4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112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7" name="Line 5">
              <a:extLst>
                <a:ext uri="{FF2B5EF4-FFF2-40B4-BE49-F238E27FC236}">
                  <a16:creationId xmlns:a16="http://schemas.microsoft.com/office/drawing/2014/main" id="{0DA7CD16-9F2A-4D45-9BB0-7907C1BC9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112"/>
              <a:ext cx="57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8" name="Line 6">
              <a:extLst>
                <a:ext uri="{FF2B5EF4-FFF2-40B4-BE49-F238E27FC236}">
                  <a16:creationId xmlns:a16="http://schemas.microsoft.com/office/drawing/2014/main" id="{1B46C025-D18D-4A4E-A6A3-041485A7A3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80"/>
              <a:ext cx="5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9" name="Text Box 7">
              <a:extLst>
                <a:ext uri="{FF2B5EF4-FFF2-40B4-BE49-F238E27FC236}">
                  <a16:creationId xmlns:a16="http://schemas.microsoft.com/office/drawing/2014/main" id="{45FB9E5F-04CD-4794-B1D6-2F1BBB81C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736"/>
              <a:ext cx="958" cy="13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 = y+1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 =2*z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if (d)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</p:txBody>
        </p:sp>
        <p:sp>
          <p:nvSpPr>
            <p:cNvPr id="22540" name="Oval 8">
              <a:extLst>
                <a:ext uri="{FF2B5EF4-FFF2-40B4-BE49-F238E27FC236}">
                  <a16:creationId xmlns:a16="http://schemas.microsoft.com/office/drawing/2014/main" id="{5CAF0ABB-1F26-4454-AA12-C44EA2DE5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83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1" name="Oval 9">
              <a:extLst>
                <a:ext uri="{FF2B5EF4-FFF2-40B4-BE49-F238E27FC236}">
                  <a16:creationId xmlns:a16="http://schemas.microsoft.com/office/drawing/2014/main" id="{C530F3C2-23BE-4FFF-B916-7D59B7A8E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216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2" name="Oval 10">
              <a:extLst>
                <a:ext uri="{FF2B5EF4-FFF2-40B4-BE49-F238E27FC236}">
                  <a16:creationId xmlns:a16="http://schemas.microsoft.com/office/drawing/2014/main" id="{0F2BE519-3854-44CE-B4DC-46E47BF82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600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3" name="Oval 11">
              <a:extLst>
                <a:ext uri="{FF2B5EF4-FFF2-40B4-BE49-F238E27FC236}">
                  <a16:creationId xmlns:a16="http://schemas.microsoft.com/office/drawing/2014/main" id="{AC8605DA-9F5F-488C-A548-DFB3A2500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984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4" name="Text Box 12">
              <a:extLst>
                <a:ext uri="{FF2B5EF4-FFF2-40B4-BE49-F238E27FC236}">
                  <a16:creationId xmlns:a16="http://schemas.microsoft.com/office/drawing/2014/main" id="{44181ABE-881A-411F-AA8D-1A4558638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256"/>
              <a:ext cx="958" cy="6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 = y+z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</p:txBody>
        </p:sp>
        <p:sp>
          <p:nvSpPr>
            <p:cNvPr id="22545" name="Oval 13">
              <a:extLst>
                <a:ext uri="{FF2B5EF4-FFF2-40B4-BE49-F238E27FC236}">
                  <a16:creationId xmlns:a16="http://schemas.microsoft.com/office/drawing/2014/main" id="{23E0C98A-EB34-46AA-BF32-C2C3D418C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35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6" name="Oval 14">
              <a:extLst>
                <a:ext uri="{FF2B5EF4-FFF2-40B4-BE49-F238E27FC236}">
                  <a16:creationId xmlns:a16="http://schemas.microsoft.com/office/drawing/2014/main" id="{FEF32C2A-79D4-4F1D-AD92-99531745A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36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7" name="Text Box 15">
              <a:extLst>
                <a:ext uri="{FF2B5EF4-FFF2-40B4-BE49-F238E27FC236}">
                  <a16:creationId xmlns:a16="http://schemas.microsoft.com/office/drawing/2014/main" id="{8606DE90-0FA4-4844-93D4-42E10DC09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72"/>
              <a:ext cx="958" cy="6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z = 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</p:txBody>
        </p:sp>
        <p:sp>
          <p:nvSpPr>
            <p:cNvPr id="22548" name="Oval 16">
              <a:extLst>
                <a:ext uri="{FF2B5EF4-FFF2-40B4-BE49-F238E27FC236}">
                  <a16:creationId xmlns:a16="http://schemas.microsoft.com/office/drawing/2014/main" id="{A44AD86B-FCC7-4926-AAC4-B8154F770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168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9" name="Oval 17">
              <a:extLst>
                <a:ext uri="{FF2B5EF4-FFF2-40B4-BE49-F238E27FC236}">
                  <a16:creationId xmlns:a16="http://schemas.microsoft.com/office/drawing/2014/main" id="{C6DFD908-21C8-4497-93F7-583E01BF1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55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</p:grpSp>
      <p:sp>
        <p:nvSpPr>
          <p:cNvPr id="51207" name="Rectangle 18">
            <a:extLst>
              <a:ext uri="{FF2B5EF4-FFF2-40B4-BE49-F238E27FC236}">
                <a16:creationId xmlns:a16="http://schemas.microsoft.com/office/drawing/2014/main" id="{0AA00AA3-042C-4AC6-BC5E-8FE4C474F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7825" y="1230313"/>
            <a:ext cx="4267200" cy="34163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/>
              <a:t>Multiple successor blocks means that point at the end of a block has multiple successor program points</a:t>
            </a:r>
          </a:p>
          <a:p>
            <a:pPr>
              <a:lnSpc>
                <a:spcPct val="90000"/>
              </a:lnSpc>
              <a:defRPr/>
            </a:pPr>
            <a:endParaRPr lang="en-US" altLang="en-US" sz="1000" dirty="0"/>
          </a:p>
          <a:p>
            <a:pPr>
              <a:lnSpc>
                <a:spcPct val="90000"/>
              </a:lnSpc>
              <a:defRPr/>
            </a:pPr>
            <a:r>
              <a:rPr lang="en-US" altLang="en-US" sz="2400" dirty="0"/>
              <a:t>Depending on the execution, control flows from a program point to one of its successors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altLang="en-US" sz="2400" dirty="0"/>
          </a:p>
          <a:p>
            <a:pPr>
              <a:lnSpc>
                <a:spcPct val="90000"/>
              </a:lnSpc>
              <a:defRPr/>
            </a:pPr>
            <a:endParaRPr lang="en-US" altLang="en-US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7EDE733-CB2A-408F-AED7-E7A054DDE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</p:spPr>
        <p:txBody>
          <a:bodyPr/>
          <a:lstStyle/>
          <a:p>
            <a:r>
              <a:rPr lang="en-US" altLang="en-US"/>
              <a:t>Reaching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4474B-E886-4C13-82DF-E5B5D833A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304925"/>
            <a:ext cx="4932363" cy="49339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A definition d of variable v is said to reach a point p if</a:t>
            </a:r>
          </a:p>
          <a:p>
            <a:pPr lvl="1">
              <a:defRPr/>
            </a:pPr>
            <a:r>
              <a:rPr lang="en-US" dirty="0"/>
              <a:t>there is a path from START to p that contains d</a:t>
            </a:r>
          </a:p>
          <a:p>
            <a:pPr lvl="1">
              <a:defRPr/>
            </a:pPr>
            <a:r>
              <a:rPr lang="en-US" dirty="0"/>
              <a:t>there are no other definitions of v on that path after d </a:t>
            </a:r>
          </a:p>
          <a:p>
            <a:pPr>
              <a:defRPr/>
            </a:pPr>
            <a:r>
              <a:rPr lang="en-US" dirty="0"/>
              <a:t>Convention: START has a definition for all variables of interest</a:t>
            </a:r>
          </a:p>
          <a:p>
            <a:pPr>
              <a:defRPr/>
            </a:pPr>
            <a:r>
              <a:rPr lang="en-US" dirty="0"/>
              <a:t>How do we compute reaching definitions at each point of program?</a:t>
            </a:r>
          </a:p>
          <a:p>
            <a:pPr>
              <a:defRPr/>
            </a:pPr>
            <a:r>
              <a:rPr lang="en-US" dirty="0"/>
              <a:t>To keep things simple, we consider only one variable</a:t>
            </a:r>
          </a:p>
          <a:p>
            <a:pPr lvl="1">
              <a:defRPr/>
            </a:pPr>
            <a:r>
              <a:rPr lang="en-US" dirty="0"/>
              <a:t>in general, you would perform analysis for all variables of interest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23556" name="Group 44">
            <a:extLst>
              <a:ext uri="{FF2B5EF4-FFF2-40B4-BE49-F238E27FC236}">
                <a16:creationId xmlns:a16="http://schemas.microsoft.com/office/drawing/2014/main" id="{31B10E67-4979-4374-BFD9-5B4BB41F67D9}"/>
              </a:ext>
            </a:extLst>
          </p:cNvPr>
          <p:cNvGrpSpPr>
            <a:grpSpLocks/>
          </p:cNvGrpSpPr>
          <p:nvPr/>
        </p:nvGrpSpPr>
        <p:grpSpPr bwMode="auto">
          <a:xfrm>
            <a:off x="5656263" y="1304925"/>
            <a:ext cx="3175000" cy="4356100"/>
            <a:chOff x="5428801" y="1304513"/>
            <a:chExt cx="3174652" cy="4356429"/>
          </a:xfrm>
        </p:grpSpPr>
        <p:sp>
          <p:nvSpPr>
            <p:cNvPr id="23558" name="TextBox 45">
              <a:extLst>
                <a:ext uri="{FF2B5EF4-FFF2-40B4-BE49-F238E27FC236}">
                  <a16:creationId xmlns:a16="http://schemas.microsoft.com/office/drawing/2014/main" id="{437555C9-CB75-4FCA-95E4-77F47A54B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7033" y="1304513"/>
              <a:ext cx="843564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START</a:t>
              </a:r>
            </a:p>
          </p:txBody>
        </p:sp>
        <p:sp>
          <p:nvSpPr>
            <p:cNvPr id="23559" name="TextBox 46">
              <a:extLst>
                <a:ext uri="{FF2B5EF4-FFF2-40B4-BE49-F238E27FC236}">
                  <a16:creationId xmlns:a16="http://schemas.microsoft.com/office/drawing/2014/main" id="{A14E3AD5-2D77-45EC-96BC-5A635CC17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622" y="2072275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0" name="TextBox 47">
              <a:extLst>
                <a:ext uri="{FF2B5EF4-FFF2-40B4-BE49-F238E27FC236}">
                  <a16:creationId xmlns:a16="http://schemas.microsoft.com/office/drawing/2014/main" id="{581F3F6B-7850-44CB-8B03-6457BF774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6890" y="2948257"/>
              <a:ext cx="8814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if p(a)</a:t>
              </a:r>
            </a:p>
          </p:txBody>
        </p:sp>
        <p:sp>
          <p:nvSpPr>
            <p:cNvPr id="23561" name="Oval 48">
              <a:extLst>
                <a:ext uri="{FF2B5EF4-FFF2-40B4-BE49-F238E27FC236}">
                  <a16:creationId xmlns:a16="http://schemas.microsoft.com/office/drawing/2014/main" id="{FB3AB719-6F61-495E-8C2B-3823ED10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4621" y="2875917"/>
              <a:ext cx="888385" cy="51401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3562" name="TextBox 49">
              <a:extLst>
                <a:ext uri="{FF2B5EF4-FFF2-40B4-BE49-F238E27FC236}">
                  <a16:creationId xmlns:a16="http://schemas.microsoft.com/office/drawing/2014/main" id="{C536456D-6A8E-4B84-8876-2C6E9ECE6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3246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3" name="TextBox 50">
              <a:extLst>
                <a:ext uri="{FF2B5EF4-FFF2-40B4-BE49-F238E27FC236}">
                  <a16:creationId xmlns:a16="http://schemas.microsoft.com/office/drawing/2014/main" id="{1470D31D-30C9-42E4-90EE-514661B04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6472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4" name="TextBox 51">
              <a:extLst>
                <a:ext uri="{FF2B5EF4-FFF2-40B4-BE49-F238E27FC236}">
                  <a16:creationId xmlns:a16="http://schemas.microsoft.com/office/drawing/2014/main" id="{10DAF83E-00C0-4FFD-9B1C-0F4DD08A1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2211" y="4878558"/>
              <a:ext cx="779381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…a...</a:t>
              </a:r>
            </a:p>
          </p:txBody>
        </p:sp>
        <p:cxnSp>
          <p:nvCxnSpPr>
            <p:cNvPr id="23565" name="Straight Arrow Connector 52">
              <a:extLst>
                <a:ext uri="{FF2B5EF4-FFF2-40B4-BE49-F238E27FC236}">
                  <a16:creationId xmlns:a16="http://schemas.microsoft.com/office/drawing/2014/main" id="{97ED3555-10DE-43B5-948D-CBB104EDADDE}"/>
                </a:ext>
              </a:extLst>
            </p:cNvPr>
            <p:cNvCxnSpPr>
              <a:cxnSpLocks noChangeShapeType="1"/>
              <a:stCxn id="23558" idx="2"/>
              <a:endCxn id="23559" idx="0"/>
            </p:cNvCxnSpPr>
            <p:nvPr/>
          </p:nvCxnSpPr>
          <p:spPr bwMode="auto">
            <a:xfrm>
              <a:off x="6838815" y="1673845"/>
              <a:ext cx="0" cy="39843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6" name="Straight Arrow Connector 53">
              <a:extLst>
                <a:ext uri="{FF2B5EF4-FFF2-40B4-BE49-F238E27FC236}">
                  <a16:creationId xmlns:a16="http://schemas.microsoft.com/office/drawing/2014/main" id="{53F8ECE7-78F7-4139-A09D-31A0F3C05FFF}"/>
                </a:ext>
              </a:extLst>
            </p:cNvPr>
            <p:cNvCxnSpPr>
              <a:cxnSpLocks/>
              <a:stCxn id="23559" idx="2"/>
              <a:endCxn id="23561" idx="0"/>
            </p:cNvCxnSpPr>
            <p:nvPr/>
          </p:nvCxnSpPr>
          <p:spPr bwMode="auto">
            <a:xfrm flipH="1">
              <a:off x="6838814" y="2441607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7" name="Straight Arrow Connector 54">
              <a:extLst>
                <a:ext uri="{FF2B5EF4-FFF2-40B4-BE49-F238E27FC236}">
                  <a16:creationId xmlns:a16="http://schemas.microsoft.com/office/drawing/2014/main" id="{A3935C35-3E79-49D3-BE33-AE509B12A0AB}"/>
                </a:ext>
              </a:extLst>
            </p:cNvPr>
            <p:cNvCxnSpPr>
              <a:cxnSpLocks noChangeShapeType="1"/>
              <a:stCxn id="23561" idx="3"/>
              <a:endCxn id="23562" idx="0"/>
            </p:cNvCxnSpPr>
            <p:nvPr/>
          </p:nvCxnSpPr>
          <p:spPr bwMode="auto">
            <a:xfrm flipH="1">
              <a:off x="6207439" y="3314654"/>
              <a:ext cx="317283" cy="51874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8" name="Straight Arrow Connector 55">
              <a:extLst>
                <a:ext uri="{FF2B5EF4-FFF2-40B4-BE49-F238E27FC236}">
                  <a16:creationId xmlns:a16="http://schemas.microsoft.com/office/drawing/2014/main" id="{E5665B86-6B0E-4F49-AC10-337FF47F6828}"/>
                </a:ext>
              </a:extLst>
            </p:cNvPr>
            <p:cNvCxnSpPr>
              <a:cxnSpLocks noChangeShapeType="1"/>
              <a:endCxn id="23563" idx="0"/>
            </p:cNvCxnSpPr>
            <p:nvPr/>
          </p:nvCxnSpPr>
          <p:spPr bwMode="auto">
            <a:xfrm>
              <a:off x="7151592" y="3316122"/>
              <a:ext cx="339073" cy="5172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9" name="Straight Arrow Connector 56">
              <a:extLst>
                <a:ext uri="{FF2B5EF4-FFF2-40B4-BE49-F238E27FC236}">
                  <a16:creationId xmlns:a16="http://schemas.microsoft.com/office/drawing/2014/main" id="{E0738EC7-7D11-4AD4-98C2-4D653D35CBF4}"/>
                </a:ext>
              </a:extLst>
            </p:cNvPr>
            <p:cNvCxnSpPr>
              <a:cxnSpLocks noChangeShapeType="1"/>
              <a:stCxn id="23562" idx="2"/>
              <a:endCxn id="23564" idx="0"/>
            </p:cNvCxnSpPr>
            <p:nvPr/>
          </p:nvCxnSpPr>
          <p:spPr bwMode="auto">
            <a:xfrm>
              <a:off x="6207439" y="4202732"/>
              <a:ext cx="5544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0" name="Straight Arrow Connector 57">
              <a:extLst>
                <a:ext uri="{FF2B5EF4-FFF2-40B4-BE49-F238E27FC236}">
                  <a16:creationId xmlns:a16="http://schemas.microsoft.com/office/drawing/2014/main" id="{30F4CBD9-48B5-4EB0-8028-786EE36F33AD}"/>
                </a:ext>
              </a:extLst>
            </p:cNvPr>
            <p:cNvCxnSpPr>
              <a:cxnSpLocks noChangeShapeType="1"/>
              <a:stCxn id="23563" idx="2"/>
              <a:endCxn id="23564" idx="0"/>
            </p:cNvCxnSpPr>
            <p:nvPr/>
          </p:nvCxnSpPr>
          <p:spPr bwMode="auto">
            <a:xfrm flipH="1">
              <a:off x="6761902" y="4202732"/>
              <a:ext cx="7287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1" name="TextBox 58">
              <a:extLst>
                <a:ext uri="{FF2B5EF4-FFF2-40B4-BE49-F238E27FC236}">
                  <a16:creationId xmlns:a16="http://schemas.microsoft.com/office/drawing/2014/main" id="{7168ABC6-10A4-4899-B9F2-5229EAD0B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4950" y="1706334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d1</a:t>
              </a:r>
            </a:p>
          </p:txBody>
        </p:sp>
        <p:sp>
          <p:nvSpPr>
            <p:cNvPr id="23572" name="TextBox 59">
              <a:extLst>
                <a:ext uri="{FF2B5EF4-FFF2-40B4-BE49-F238E27FC236}">
                  <a16:creationId xmlns:a16="http://schemas.microsoft.com/office/drawing/2014/main" id="{C976FB16-4606-4080-89CD-C1E63D77D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986" y="346406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d2</a:t>
              </a:r>
            </a:p>
          </p:txBody>
        </p:sp>
        <p:sp>
          <p:nvSpPr>
            <p:cNvPr id="23573" name="TextBox 60">
              <a:extLst>
                <a:ext uri="{FF2B5EF4-FFF2-40B4-BE49-F238E27FC236}">
                  <a16:creationId xmlns:a16="http://schemas.microsoft.com/office/drawing/2014/main" id="{464C9F48-517C-4B1C-B467-656B3F5F7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2108" y="349220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d3</a:t>
              </a:r>
            </a:p>
          </p:txBody>
        </p:sp>
        <p:sp>
          <p:nvSpPr>
            <p:cNvPr id="23574" name="TextBox 61">
              <a:extLst>
                <a:ext uri="{FF2B5EF4-FFF2-40B4-BE49-F238E27FC236}">
                  <a16:creationId xmlns:a16="http://schemas.microsoft.com/office/drawing/2014/main" id="{4B026272-C2C0-442E-935B-255A3BA8E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9501" y="5287259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{d2,d3}</a:t>
              </a:r>
            </a:p>
          </p:txBody>
        </p:sp>
        <p:sp>
          <p:nvSpPr>
            <p:cNvPr id="23575" name="TextBox 62">
              <a:extLst>
                <a:ext uri="{FF2B5EF4-FFF2-40B4-BE49-F238E27FC236}">
                  <a16:creationId xmlns:a16="http://schemas.microsoft.com/office/drawing/2014/main" id="{BB8C80D5-9B21-466B-8067-ACAEE3941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8801" y="4205390"/>
              <a:ext cx="66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{d2}</a:t>
              </a:r>
            </a:p>
          </p:txBody>
        </p:sp>
        <p:sp>
          <p:nvSpPr>
            <p:cNvPr id="23576" name="TextBox 63">
              <a:extLst>
                <a:ext uri="{FF2B5EF4-FFF2-40B4-BE49-F238E27FC236}">
                  <a16:creationId xmlns:a16="http://schemas.microsoft.com/office/drawing/2014/main" id="{2BFD06A8-8C0C-452D-812E-99ABAB263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0597" y="2335566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{d1}</a:t>
              </a:r>
            </a:p>
          </p:txBody>
        </p:sp>
        <p:sp>
          <p:nvSpPr>
            <p:cNvPr id="23577" name="TextBox 64">
              <a:extLst>
                <a:ext uri="{FF2B5EF4-FFF2-40B4-BE49-F238E27FC236}">
                  <a16:creationId xmlns:a16="http://schemas.microsoft.com/office/drawing/2014/main" id="{EEC46DB4-1988-458E-9F85-2EE2EDE2D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1128" y="1516253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{START}</a:t>
              </a:r>
            </a:p>
          </p:txBody>
        </p:sp>
        <p:cxnSp>
          <p:nvCxnSpPr>
            <p:cNvPr id="23578" name="Straight Arrow Connector 65">
              <a:extLst>
                <a:ext uri="{FF2B5EF4-FFF2-40B4-BE49-F238E27FC236}">
                  <a16:creationId xmlns:a16="http://schemas.microsoft.com/office/drawing/2014/main" id="{7DE9966D-EE05-47DE-A480-FBA0D2D0A7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1901" y="5226632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557" name="TextBox 67">
            <a:extLst>
              <a:ext uri="{FF2B5EF4-FFF2-40B4-BE49-F238E27FC236}">
                <a16:creationId xmlns:a16="http://schemas.microsoft.com/office/drawing/2014/main" id="{497A9BDE-D24D-4A56-A92C-E2C59ACD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613" y="4191000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40">
  <a:themeElements>
    <a:clrScheme name="">
      <a:dk1>
        <a:srgbClr val="000000"/>
      </a:dk1>
      <a:lt1>
        <a:srgbClr val="FFFFFF"/>
      </a:lt1>
      <a:dk2>
        <a:srgbClr val="008CFF"/>
      </a:dk2>
      <a:lt2>
        <a:srgbClr val="808080"/>
      </a:lt2>
      <a:accent1>
        <a:srgbClr val="0FB365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D6B8"/>
      </a:accent5>
      <a:accent6>
        <a:srgbClr val="0000E7"/>
      </a:accent6>
      <a:hlink>
        <a:srgbClr val="8200FF"/>
      </a:hlink>
      <a:folHlink>
        <a:srgbClr val="8C8C8C"/>
      </a:folHlink>
    </a:clrScheme>
    <a:fontScheme name="lec4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  <a:ln w="12700">
          <a:noFill/>
        </a:ln>
      </a:spPr>
      <a:bodyPr wrap="none" rtlCol="0">
        <a:spAutoFit/>
      </a:bodyPr>
      <a:lstStyle>
        <a:defPPr algn="l">
          <a:defRPr sz="1800" dirty="0" smtClean="0"/>
        </a:defPPr>
      </a:lstStyle>
    </a:txDef>
  </a:objectDefaults>
  <a:extraClrSchemeLst>
    <a:extraClrScheme>
      <a:clrScheme name="lec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4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U:\cs611\lectures\lec40.ppt</Template>
  <TotalTime>9091</TotalTime>
  <Words>3232</Words>
  <Application>Microsoft Office PowerPoint</Application>
  <PresentationFormat>On-screen Show (4:3)</PresentationFormat>
  <Paragraphs>577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Tahoma</vt:lpstr>
      <vt:lpstr>Arial</vt:lpstr>
      <vt:lpstr>TeX Math Symbols</vt:lpstr>
      <vt:lpstr>Symbol</vt:lpstr>
      <vt:lpstr>lec40</vt:lpstr>
      <vt:lpstr>PowerPoint Presentation</vt:lpstr>
      <vt:lpstr>Overview</vt:lpstr>
      <vt:lpstr>Some concepts</vt:lpstr>
      <vt:lpstr>Use/Def for each 3-address op</vt:lpstr>
      <vt:lpstr>Aliasing</vt:lpstr>
      <vt:lpstr>Dataflow information</vt:lpstr>
      <vt:lpstr>Program Points</vt:lpstr>
      <vt:lpstr>Program Points: Example</vt:lpstr>
      <vt:lpstr>Reaching definitions</vt:lpstr>
      <vt:lpstr>One solution: meet-over-paths</vt:lpstr>
      <vt:lpstr>Dataflow Equations</vt:lpstr>
      <vt:lpstr>Reaching definitions: domain</vt:lpstr>
      <vt:lpstr>Reaching definitions: equations</vt:lpstr>
      <vt:lpstr>Reaching definitions: multiple variables</vt:lpstr>
      <vt:lpstr>More complicated example</vt:lpstr>
      <vt:lpstr>Observations</vt:lpstr>
      <vt:lpstr>Classification of dataflow problems</vt:lpstr>
      <vt:lpstr>Examples</vt:lpstr>
      <vt:lpstr>Recall</vt:lpstr>
      <vt:lpstr>Straight-line code</vt:lpstr>
      <vt:lpstr>Analyze Control Flow</vt:lpstr>
      <vt:lpstr>Live variables</vt:lpstr>
      <vt:lpstr>Available expressions</vt:lpstr>
      <vt:lpstr>Anticipatable expressions</vt:lpstr>
      <vt:lpstr>Constant propagation</vt:lpstr>
      <vt:lpstr>Constant propagation (contd.)</vt:lpstr>
      <vt:lpstr>Solving dataflow equations using elimination</vt:lpstr>
      <vt:lpstr>High-level idea</vt:lpstr>
      <vt:lpstr>Intuitive idea of elimination</vt:lpstr>
      <vt:lpstr>General idea for reaching definitions</vt:lpstr>
      <vt:lpstr>Elimination and interpolation</vt:lpstr>
      <vt:lpstr>Elimination-based methods</vt:lpstr>
      <vt:lpstr>Summary</vt:lpstr>
    </vt:vector>
  </TitlesOfParts>
  <Company>Donated By Intel, Higher Education Grant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CS412/413</dc:title>
  <dc:creator>Radu Rugina</dc:creator>
  <cp:lastModifiedBy>Pingali, Keshav K</cp:lastModifiedBy>
  <cp:revision>223</cp:revision>
  <cp:lastPrinted>1999-01-29T05:47:40Z</cp:lastPrinted>
  <dcterms:created xsi:type="dcterms:W3CDTF">1999-01-25T03:21:50Z</dcterms:created>
  <dcterms:modified xsi:type="dcterms:W3CDTF">2020-10-04T02:21:09Z</dcterms:modified>
</cp:coreProperties>
</file>