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86" r:id="rId4"/>
    <p:sldId id="285" r:id="rId5"/>
    <p:sldId id="287" r:id="rId6"/>
    <p:sldId id="29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2" r:id="rId20"/>
    <p:sldId id="273" r:id="rId21"/>
    <p:sldId id="269" r:id="rId22"/>
    <p:sldId id="270" r:id="rId23"/>
    <p:sldId id="290" r:id="rId24"/>
    <p:sldId id="274" r:id="rId25"/>
    <p:sldId id="276" r:id="rId26"/>
    <p:sldId id="291" r:id="rId27"/>
    <p:sldId id="279" r:id="rId28"/>
    <p:sldId id="283" r:id="rId29"/>
    <p:sldId id="281" r:id="rId30"/>
    <p:sldId id="288" r:id="rId31"/>
    <p:sldId id="289" r:id="rId32"/>
    <p:sldId id="284" r:id="rId3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cmsy10" panose="020B0604020202020204"/>
      <p:regular r:id="rId43"/>
    </p:embeddedFont>
    <p:embeddedFont>
      <p:font typeface="Garamond" panose="02020404030301010803" pitchFamily="18" charset="0"/>
      <p:regular r:id="rId44"/>
      <p:bold r:id="rId45"/>
      <p:italic r:id="rId46"/>
    </p:embeddedFont>
    <p:embeddedFont>
      <p:font typeface="Script MT Bold" panose="03040602040607080904" pitchFamily="66" charset="0"/>
      <p:bold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71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9C2F79B-EA5C-4926-990A-00FC039510B1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6858B48-9CD5-40AB-8A02-DFAFEBB3C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96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DEB648-92D8-4B0E-BB42-07CE1FD978FF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1E4740F-A4C2-423E-A2EF-DADB031F5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123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CAD9A-675C-44D1-93E6-7C257DB8A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68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37C9D-B08D-4167-A4A2-9A73188E6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37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3F839-F003-4BD4-B15F-4B2607C06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31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B919F-7CCA-44DA-A49F-5B7BC8A7B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7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83DC7-0200-4AEE-B8BF-04B49C89F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4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4C177-468A-4DC4-92B9-8C668390A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DBF3A-BDD5-4FA6-9407-792D93C2F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8B4D5-4C19-41DF-BA55-E1D05B876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14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5628F-DA52-446C-AC30-61FA16E94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36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FCF16-C15E-409B-8885-2B7CE552C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3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EBBEF-D19B-480B-8EC9-116172777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3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55C05-3914-431D-94A7-54F806FCB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56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693E54-5001-46F9-91BA-E4C0721F69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Solving fixpoint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Finite poset with least element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Poset</a:t>
            </a:r>
            <a:r>
              <a:rPr lang="en-US" altLang="en-US" sz="2000" dirty="0"/>
              <a:t> in which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set is finite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there is a least element that is below all other elements in </a:t>
            </a:r>
            <a:r>
              <a:rPr lang="en-US" altLang="en-US" sz="1800" dirty="0" err="1"/>
              <a:t>poset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Set of primes ordered by natural ordering is a </a:t>
            </a:r>
            <a:r>
              <a:rPr lang="en-US" altLang="en-US" sz="1800" dirty="0" err="1"/>
              <a:t>poset</a:t>
            </a:r>
            <a:r>
              <a:rPr lang="en-US" altLang="en-US" sz="1800" dirty="0"/>
              <a:t> but is not finite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Factors of 12 ordered by natural ordering on integers is a finite </a:t>
            </a:r>
            <a:r>
              <a:rPr lang="en-US" altLang="en-US" sz="1800" dirty="0" err="1"/>
              <a:t>poset</a:t>
            </a:r>
            <a:r>
              <a:rPr lang="en-US" altLang="en-US" sz="1800" dirty="0"/>
              <a:t> with least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Powerset example from previous slide is a finite </a:t>
            </a:r>
            <a:r>
              <a:rPr lang="en-US" altLang="en-US" sz="1800" dirty="0" err="1"/>
              <a:t>poset</a:t>
            </a:r>
            <a:r>
              <a:rPr lang="en-US" altLang="en-US" sz="1800" dirty="0"/>
              <a:t> with least element ({ })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6308725" y="1941513"/>
            <a:ext cx="43815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6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4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3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 flipV="1">
            <a:off x="6477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1"/>
          <p:cNvSpPr>
            <a:spLocks noChangeShapeType="1"/>
          </p:cNvSpPr>
          <p:nvPr/>
        </p:nvSpPr>
        <p:spPr bwMode="auto">
          <a:xfrm flipV="1">
            <a:off x="6454775" y="3375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 flipV="1">
            <a:off x="6477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 flipV="1">
            <a:off x="6477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V="1">
            <a:off x="6454775" y="39290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Domain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“finite partially-ordered set with a least element” is a mouthful, we will just abbreviate it to “domain”. So domain is a set S and an order relation ≤</a:t>
            </a:r>
          </a:p>
          <a:p>
            <a:pPr lvl="1" eaLnBrk="1" hangingPunct="1"/>
            <a:r>
              <a:rPr lang="en-US" altLang="en-US" dirty="0"/>
              <a:t>D = (S, ≤ )</a:t>
            </a:r>
          </a:p>
          <a:p>
            <a:pPr eaLnBrk="1" hangingPunct="1"/>
            <a:r>
              <a:rPr lang="en-US" altLang="en-US" dirty="0"/>
              <a:t>Later, we will generalize the term “domain” to include other </a:t>
            </a:r>
            <a:r>
              <a:rPr lang="en-US" altLang="en-US" dirty="0" err="1"/>
              <a:t>posets</a:t>
            </a:r>
            <a:r>
              <a:rPr lang="en-US" altLang="en-US" dirty="0"/>
              <a:t> of interest to us in the context of dataflow analysis.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on domains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D is a domain, f:D</a:t>
            </a:r>
            <a:r>
              <a:rPr lang="en-US" altLang="en-US">
                <a:sym typeface="Wingdings" panose="05000000000000000000" pitchFamily="2" charset="2"/>
              </a:rPr>
              <a:t>D</a:t>
            </a:r>
          </a:p>
          <a:p>
            <a:pPr lvl="1" eaLnBrk="1" hangingPunct="1"/>
            <a:r>
              <a:rPr lang="en-US" altLang="en-US"/>
              <a:t>a function maps each element of D to some element of D itself</a:t>
            </a:r>
          </a:p>
          <a:p>
            <a:pPr eaLnBrk="1" hangingPunct="1"/>
            <a:r>
              <a:rPr lang="en-US" altLang="en-US"/>
              <a:t>Examples: for D = powerset of {a,b,c}</a:t>
            </a:r>
          </a:p>
          <a:p>
            <a:pPr lvl="1" eaLnBrk="1" hangingPunct="1"/>
            <a:r>
              <a:rPr lang="en-US" altLang="en-US"/>
              <a:t> f(x) = </a:t>
            </a:r>
            <a:r>
              <a:rPr lang="en-US" altLang="en-US">
                <a:sym typeface="Wingdings" panose="05000000000000000000" pitchFamily="2" charset="2"/>
              </a:rPr>
              <a:t>x U {a} 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so f maps { } to {a}, {b} to {a,b} etc.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 g(x) = x – {a}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 h(x) = {a} - x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Monotonic functions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Function f: D</a:t>
            </a:r>
            <a:r>
              <a:rPr lang="en-US" altLang="en-US" sz="2800" dirty="0">
                <a:sym typeface="Wingdings" panose="05000000000000000000" pitchFamily="2" charset="2"/>
              </a:rPr>
              <a:t>D where D is a domain is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monotonic</a:t>
            </a:r>
            <a:r>
              <a:rPr lang="en-US" altLang="en-US" sz="2800" dirty="0">
                <a:sym typeface="Wingdings" panose="05000000000000000000" pitchFamily="2" charset="2"/>
              </a:rPr>
              <a:t> if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x </a:t>
            </a:r>
            <a:r>
              <a:rPr lang="en-US" altLang="en-US" sz="2400" u="sng" dirty="0">
                <a:sym typeface="Wingdings" panose="05000000000000000000" pitchFamily="2" charset="2"/>
              </a:rPr>
              <a:t>&lt;</a:t>
            </a:r>
            <a:r>
              <a:rPr lang="en-US" altLang="en-US" sz="2400" dirty="0">
                <a:sym typeface="Wingdings" panose="05000000000000000000" pitchFamily="2" charset="2"/>
              </a:rPr>
              <a:t> y  f(x) </a:t>
            </a:r>
            <a:r>
              <a:rPr lang="en-US" altLang="en-US" sz="2400" u="sng" dirty="0">
                <a:sym typeface="Wingdings" panose="05000000000000000000" pitchFamily="2" charset="2"/>
              </a:rPr>
              <a:t>&lt;</a:t>
            </a:r>
            <a:r>
              <a:rPr lang="en-US" altLang="en-US" sz="2400" dirty="0">
                <a:sym typeface="Wingdings" panose="05000000000000000000" pitchFamily="2" charset="2"/>
              </a:rPr>
              <a:t> f(y)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Common confusion: people think f is monotonic if x </a:t>
            </a:r>
            <a:r>
              <a:rPr lang="en-US" altLang="en-US" sz="2800" u="sng" dirty="0"/>
              <a:t>&lt;</a:t>
            </a:r>
            <a:r>
              <a:rPr lang="en-US" altLang="en-US" sz="2800" dirty="0"/>
              <a:t> f(x). This is a </a:t>
            </a:r>
            <a:r>
              <a:rPr lang="en-US" altLang="en-US" sz="2800" dirty="0">
                <a:solidFill>
                  <a:srgbClr val="FF0000"/>
                </a:solidFill>
              </a:rPr>
              <a:t>different</a:t>
            </a:r>
            <a:r>
              <a:rPr lang="en-US" altLang="en-US" sz="2800" dirty="0"/>
              <a:t> property called </a:t>
            </a:r>
            <a:r>
              <a:rPr lang="en-US" altLang="en-US" sz="2800" dirty="0">
                <a:solidFill>
                  <a:srgbClr val="FF0000"/>
                </a:solidFill>
              </a:rPr>
              <a:t>extensivity</a:t>
            </a:r>
            <a:r>
              <a:rPr lang="en-US" altLang="en-US" sz="28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Intuition: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think of f as an electrical circuit mapping input to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f is monotonic if increasing the input voltage causes the output voltage to increase or stay the same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f is extensive if the output voltage is greater than or equal to the input voltage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Domain D is powerset of {a,b,c}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Monotonic functions: (x in 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{ } (why?)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x U {a}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ym typeface="Wingdings" panose="05000000000000000000" pitchFamily="2" charset="2"/>
              </a:rPr>
              <a:t>x  x – {a}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Not monotonic: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{a} – x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/>
              <a:t>Why? Because { } is mapped to {a} and {a} is mapped to { }.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Extensivity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x U {a} is extensive and monotonic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x – {a} is not extensive but monotonic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Exercise: define a function on D that is extensive but not monotonic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Fixpoint of f:D</a:t>
            </a:r>
            <a:r>
              <a:rPr lang="en-US" altLang="en-US">
                <a:sym typeface="Wingdings" panose="05000000000000000000" pitchFamily="2" charset="2"/>
              </a:rPr>
              <a:t>D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f: D</a:t>
            </a:r>
            <a:r>
              <a:rPr lang="en-US" altLang="en-US">
                <a:sym typeface="Wingdings" panose="05000000000000000000" pitchFamily="2" charset="2"/>
              </a:rPr>
              <a:t> D. A value x is a </a:t>
            </a:r>
            <a:r>
              <a:rPr lang="en-US" altLang="en-US">
                <a:solidFill>
                  <a:srgbClr val="FF0000"/>
                </a:solidFill>
                <a:sym typeface="Wingdings" panose="05000000000000000000" pitchFamily="2" charset="2"/>
              </a:rPr>
              <a:t>fixpoint</a:t>
            </a:r>
            <a:r>
              <a:rPr lang="en-US" altLang="en-US">
                <a:sym typeface="Wingdings" panose="05000000000000000000" pitchFamily="2" charset="2"/>
              </a:rPr>
              <a:t> of f if f(x) = x. That is, f maps x to itself. 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Examples: D is powerset of {a,b,c}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Identity function: xx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Every point in domain is a fixpoint of this function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x  x U {a}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{a}, {a,b}, {a,c}, {a,b,c} are all fixpoints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x  {a} – x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no fixpoints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Fixpoint theorem(I)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D is a domain, </a:t>
            </a:r>
            <a:r>
              <a:rPr lang="en-US" altLang="en-US" sz="2800">
                <a:latin typeface="Symbol" panose="05050102010706020507" pitchFamily="18" charset="2"/>
              </a:rPr>
              <a:t>^ </a:t>
            </a:r>
            <a:r>
              <a:rPr lang="en-US" altLang="en-US" sz="2800"/>
              <a:t>is its least element, and f:D</a:t>
            </a:r>
            <a:r>
              <a:rPr lang="en-US" altLang="en-US" sz="2800">
                <a:sym typeface="Wingdings" panose="05000000000000000000" pitchFamily="2" charset="2"/>
              </a:rPr>
              <a:t>D is monotonic, then f has a least fixpoint that is the largest element in the sequence (chain)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 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, f(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), f(f(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)), f(f(f(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))),….</a:t>
            </a:r>
          </a:p>
          <a:p>
            <a:pPr eaLnBrk="1" hangingPunct="1"/>
            <a:r>
              <a:rPr lang="en-US" altLang="en-US" sz="2800"/>
              <a:t>Examples: for D = power-set of {a,b,c}, so </a:t>
            </a:r>
            <a:r>
              <a:rPr lang="en-US" altLang="en-US" sz="2800">
                <a:latin typeface="Symbol" panose="05050102010706020507" pitchFamily="18" charset="2"/>
              </a:rPr>
              <a:t>^</a:t>
            </a:r>
            <a:r>
              <a:rPr lang="en-US" altLang="en-US" sz="2800"/>
              <a:t> is { } </a:t>
            </a:r>
          </a:p>
          <a:p>
            <a:pPr lvl="1" eaLnBrk="1" hangingPunct="1"/>
            <a:r>
              <a:rPr lang="en-US" altLang="en-US" sz="2400"/>
              <a:t>Identity function: sequence is { }, { }, { }… so least fixpoint is { }, which is correct.</a:t>
            </a:r>
          </a:p>
          <a:p>
            <a:pPr lvl="1" eaLnBrk="1" hangingPunct="1"/>
            <a:r>
              <a:rPr lang="en-US" altLang="en-US" sz="2400"/>
              <a:t>x </a:t>
            </a:r>
            <a:r>
              <a:rPr lang="en-US" altLang="en-US" sz="2400">
                <a:sym typeface="Wingdings" panose="05000000000000000000" pitchFamily="2" charset="2"/>
              </a:rPr>
              <a:t> x U {a}: sequence is { }, {a},{a},{a},… so least fixpoint is {a} which is correct</a:t>
            </a:r>
            <a:endParaRPr lang="en-US" altLang="en-US" sz="2400"/>
          </a:p>
          <a:p>
            <a:pPr lvl="1"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Proof of fixpoint theorem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Largest element of chain is a fixpoint: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>
              <a:latin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  </a:t>
            </a:r>
            <a:r>
              <a:rPr lang="en-US" altLang="en-US" sz="1800">
                <a:latin typeface="Symbol" panose="05050102010706020507" pitchFamily="18" charset="2"/>
              </a:rPr>
              <a:t> ^ </a:t>
            </a:r>
            <a:r>
              <a:rPr lang="en-US" altLang="en-US" sz="1800" u="sng"/>
              <a:t>&lt;</a:t>
            </a:r>
            <a:r>
              <a:rPr lang="en-US" altLang="en-US" sz="1800"/>
              <a:t> f</a:t>
            </a:r>
            <a:r>
              <a:rPr lang="en-US" altLang="en-US" sz="1800">
                <a:latin typeface="Symbol" panose="05050102010706020507" pitchFamily="18" charset="2"/>
              </a:rPr>
              <a:t>(^)</a:t>
            </a:r>
            <a:r>
              <a:rPr lang="en-US" altLang="en-US" sz="1800"/>
              <a:t> (by definition of 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 </a:t>
            </a:r>
            <a:r>
              <a:rPr lang="en-US" altLang="en-US" sz="1800" u="sng"/>
              <a:t>&lt;</a:t>
            </a:r>
            <a:r>
              <a:rPr lang="en-US" altLang="en-US" sz="1800"/>
              <a:t> 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 (from previous fact and monotonicity of 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 </a:t>
            </a:r>
            <a:r>
              <a:rPr lang="en-US" altLang="en-US" sz="1800" u="sng"/>
              <a:t>&lt;</a:t>
            </a:r>
            <a:r>
              <a:rPr lang="en-US" altLang="en-US" sz="1800"/>
              <a:t> f(f(f(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))) (same argument)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en-US" altLang="en-US" sz="1800">
                <a:sym typeface="Wingdings" panose="05000000000000000000" pitchFamily="2" charset="2"/>
              </a:rPr>
              <a:t>we have a chain 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, f(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), f(f(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)), f(f(f(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))),…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since the set D is finite, this chain cannot grow arbitrarily, so it has some largest element that f maps to itself. Therefore, we have constructed a fixpoint of f.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This is the least fixpoint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let p be any other fixpoint of 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  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 </a:t>
            </a:r>
            <a:r>
              <a:rPr lang="en-US" altLang="en-US" sz="1800" u="sng"/>
              <a:t>&lt; </a:t>
            </a:r>
            <a:r>
              <a:rPr lang="en-US" altLang="en-US" sz="1800"/>
              <a:t>p (from definition of 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So 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 </a:t>
            </a:r>
            <a:r>
              <a:rPr lang="en-US" altLang="en-US" sz="1800" u="sng"/>
              <a:t>&lt; </a:t>
            </a:r>
            <a:r>
              <a:rPr lang="en-US" altLang="en-US" sz="1800"/>
              <a:t>f(p) = p (monotonicity of 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similarly 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 </a:t>
            </a:r>
            <a:r>
              <a:rPr lang="en-US" altLang="en-US" sz="1800" u="sng"/>
              <a:t>&lt;</a:t>
            </a:r>
            <a:r>
              <a:rPr lang="en-US" altLang="en-US" sz="1800"/>
              <a:t> p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therefore all elements of chain are </a:t>
            </a:r>
            <a:r>
              <a:rPr lang="en-US" altLang="en-US" sz="1800" u="sng"/>
              <a:t>&lt;</a:t>
            </a:r>
            <a:r>
              <a:rPr lang="en-US" altLang="en-US" sz="1800"/>
              <a:t> p, so largest element of chain must be </a:t>
            </a:r>
            <a:r>
              <a:rPr lang="en-US" altLang="en-US" sz="1800" u="sng"/>
              <a:t>&lt;</a:t>
            </a:r>
            <a:r>
              <a:rPr lang="en-US" altLang="en-US" sz="1800"/>
              <a:t> 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therefore largest element of chain is the least fixpoint of f.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Solving equations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D is a domain and f:D</a:t>
            </a:r>
            <a:r>
              <a:rPr lang="en-US" altLang="en-US">
                <a:sym typeface="Wingdings" panose="05000000000000000000" pitchFamily="2" charset="2"/>
              </a:rPr>
              <a:t>D is monotonic, then the equation x = f(x) has a least solution given by the largest element in the sequence 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, f(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), f(f(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)), f(f(f(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))), …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Proof: follows trivially from fixpoint theorem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Easy generalization</a:t>
            </a:r>
          </a:p>
        </p:txBody>
      </p:sp>
      <p:sp>
        <p:nvSpPr>
          <p:cNvPr id="16387" name="Text Placeholder 5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altLang="en-US"/>
              <a:t>Proof goes through even if D is not a finite set but only has finite height</a:t>
            </a:r>
          </a:p>
          <a:p>
            <a:pPr lvl="1"/>
            <a:r>
              <a:rPr lang="en-US" altLang="en-US"/>
              <a:t>no infinite chains</a:t>
            </a:r>
          </a:p>
        </p:txBody>
      </p:sp>
      <p:sp>
        <p:nvSpPr>
          <p:cNvPr id="8" name="Oval 7"/>
          <p:cNvSpPr/>
          <p:nvPr/>
        </p:nvSpPr>
        <p:spPr>
          <a:xfrm>
            <a:off x="63246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0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76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962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48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8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6600" y="2667000"/>
            <a:ext cx="76200" cy="76200"/>
          </a:xfrm>
          <a:prstGeom prst="ellipse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00800" y="2743200"/>
            <a:ext cx="609600" cy="3048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29400" y="2819400"/>
            <a:ext cx="381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239000" y="2743200"/>
            <a:ext cx="685800" cy="3048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7162800" y="2819400"/>
            <a:ext cx="5334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858000" y="2819400"/>
            <a:ext cx="228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010400" y="2971800"/>
            <a:ext cx="1524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7124700" y="2933700"/>
            <a:ext cx="1524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7239000" y="2895600"/>
            <a:ext cx="228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6477000" y="3276600"/>
            <a:ext cx="5334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629400" y="3276600"/>
            <a:ext cx="5334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239000" y="3276600"/>
            <a:ext cx="685800" cy="3048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239000" y="3276600"/>
            <a:ext cx="381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162800" y="3276600"/>
            <a:ext cx="228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858000" y="3276600"/>
            <a:ext cx="228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2" idx="4"/>
          </p:cNvCxnSpPr>
          <p:nvPr/>
        </p:nvCxnSpPr>
        <p:spPr>
          <a:xfrm rot="5400000" flipH="1" flipV="1">
            <a:off x="7143750" y="3219450"/>
            <a:ext cx="152400" cy="1143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13" name="TextBox 49"/>
          <p:cNvSpPr txBox="1">
            <a:spLocks noChangeArrowheads="1"/>
          </p:cNvSpPr>
          <p:nvPr/>
        </p:nvSpPr>
        <p:spPr bwMode="auto">
          <a:xfrm>
            <a:off x="8001000" y="2895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……..</a:t>
            </a:r>
          </a:p>
        </p:txBody>
      </p:sp>
      <p:sp>
        <p:nvSpPr>
          <p:cNvPr id="16414" name="TextBox 50"/>
          <p:cNvSpPr txBox="1">
            <a:spLocks noChangeArrowheads="1"/>
          </p:cNvSpPr>
          <p:nvPr/>
        </p:nvSpPr>
        <p:spPr bwMode="auto">
          <a:xfrm>
            <a:off x="5549900" y="2895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……..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955"/>
            <a:ext cx="8229600" cy="562983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Many problems in programming languages can be formulated as the solution of a set of mutually recursive equations:</a:t>
            </a:r>
          </a:p>
          <a:p>
            <a:pPr>
              <a:buFontTx/>
              <a:buNone/>
              <a:defRPr/>
            </a:pPr>
            <a:r>
              <a:rPr lang="en-US" dirty="0"/>
              <a:t>                </a:t>
            </a:r>
            <a:r>
              <a:rPr lang="en-US" dirty="0">
                <a:solidFill>
                  <a:schemeClr val="tx1"/>
                </a:solidFill>
              </a:rPr>
              <a:t>D: set, </a:t>
            </a:r>
            <a:r>
              <a:rPr lang="en-US" dirty="0" err="1">
                <a:solidFill>
                  <a:schemeClr val="tx1"/>
                </a:solidFill>
              </a:rPr>
              <a:t>f,g:DxD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Tx/>
              <a:buNone/>
              <a:defRPr/>
            </a:pPr>
            <a:r>
              <a:rPr lang="en-US" dirty="0"/>
              <a:t>               x = 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>
              <a:buFontTx/>
              <a:buNone/>
              <a:defRPr/>
            </a:pPr>
            <a:r>
              <a:rPr lang="en-US" dirty="0"/>
              <a:t>               y = g(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Examples</a:t>
            </a:r>
          </a:p>
          <a:p>
            <a:pPr lvl="1">
              <a:defRPr/>
            </a:pPr>
            <a:r>
              <a:rPr lang="en-US" dirty="0"/>
              <a:t>Parsing: first/follow sets in SLL(k) parsing</a:t>
            </a:r>
          </a:p>
          <a:p>
            <a:pPr lvl="1">
              <a:defRPr/>
            </a:pPr>
            <a:r>
              <a:rPr lang="en-US" dirty="0"/>
              <a:t>PL semantics</a:t>
            </a:r>
          </a:p>
          <a:p>
            <a:pPr lvl="1">
              <a:defRPr/>
            </a:pPr>
            <a:r>
              <a:rPr lang="en-US" dirty="0"/>
              <a:t>Dataflow analysis</a:t>
            </a:r>
          </a:p>
          <a:p>
            <a:pPr>
              <a:defRPr/>
            </a:pPr>
            <a:r>
              <a:rPr lang="en-US" dirty="0"/>
              <a:t>General questions</a:t>
            </a:r>
          </a:p>
          <a:p>
            <a:pPr lvl="1">
              <a:defRPr/>
            </a:pPr>
            <a:r>
              <a:rPr lang="en-US" dirty="0"/>
              <a:t>What assumptions on D, f, and g are sufficient to ensure that such a system of equations has a solution?</a:t>
            </a:r>
          </a:p>
          <a:p>
            <a:pPr lvl="1">
              <a:defRPr/>
            </a:pPr>
            <a:r>
              <a:rPr lang="en-US" dirty="0"/>
              <a:t>If system has multiple solutions, which solution do we really want?</a:t>
            </a:r>
          </a:p>
          <a:p>
            <a:pPr lvl="1">
              <a:defRPr/>
            </a:pPr>
            <a:r>
              <a:rPr lang="en-US" dirty="0"/>
              <a:t>How do we compute that solution?</a:t>
            </a:r>
          </a:p>
          <a:p>
            <a:pPr>
              <a:defRPr/>
            </a:pPr>
            <a:r>
              <a:rPr lang="en-US" dirty="0"/>
              <a:t>Keywords:</a:t>
            </a:r>
          </a:p>
          <a:p>
            <a:pPr lvl="1">
              <a:defRPr/>
            </a:pPr>
            <a:r>
              <a:rPr lang="en-US" dirty="0"/>
              <a:t>Assumptions on D: partially-ordered set (</a:t>
            </a:r>
            <a:r>
              <a:rPr lang="en-US" dirty="0" err="1"/>
              <a:t>poset</a:t>
            </a:r>
            <a:r>
              <a:rPr lang="en-US" dirty="0"/>
              <a:t>), semi-lattice, lattice, complete lattice,…</a:t>
            </a:r>
          </a:p>
          <a:p>
            <a:pPr lvl="1">
              <a:defRPr/>
            </a:pPr>
            <a:r>
              <a:rPr lang="en-US" dirty="0"/>
              <a:t>Assumptions on functions </a:t>
            </a:r>
            <a:r>
              <a:rPr lang="en-US" dirty="0" err="1"/>
              <a:t>f,g</a:t>
            </a:r>
            <a:r>
              <a:rPr lang="en-US" dirty="0"/>
              <a:t>: monotonic, continuous, extensive,….</a:t>
            </a:r>
          </a:p>
          <a:p>
            <a:pPr lvl="1">
              <a:defRPr/>
            </a:pPr>
            <a:r>
              <a:rPr lang="en-US" dirty="0"/>
              <a:t>Solutions: </a:t>
            </a:r>
            <a:r>
              <a:rPr lang="en-US" dirty="0" err="1"/>
              <a:t>fixpoint</a:t>
            </a:r>
            <a:r>
              <a:rPr lang="en-US" dirty="0"/>
              <a:t>, least </a:t>
            </a:r>
            <a:r>
              <a:rPr lang="en-US" dirty="0" err="1"/>
              <a:t>fixpoint</a:t>
            </a:r>
            <a:r>
              <a:rPr lang="en-US" dirty="0"/>
              <a:t>, greatest </a:t>
            </a:r>
            <a:r>
              <a:rPr lang="en-US" dirty="0" err="1"/>
              <a:t>fixpoint</a:t>
            </a:r>
            <a:r>
              <a:rPr lang="en-US" dirty="0"/>
              <a:t>,..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result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D is a domain with a greatest element T and f:D</a:t>
            </a:r>
            <a:r>
              <a:rPr lang="en-US" altLang="en-US">
                <a:sym typeface="Wingdings" panose="05000000000000000000" pitchFamily="2" charset="2"/>
              </a:rPr>
              <a:t>D is monotonic, then the equation x = f(x) has a greatest solution given by the smallest element in the descending sequence 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		</a:t>
            </a:r>
            <a:r>
              <a:rPr lang="en-US" altLang="en-US">
                <a:sym typeface="Wingdings" panose="05000000000000000000" pitchFamily="2" charset="2"/>
              </a:rPr>
              <a:t>T, f(T), f(f(T)), f(f(f(T))), …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Proof: left to reader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Functions with multiple arguments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D is a domain, a function f(x,y):DxD</a:t>
            </a:r>
            <a:r>
              <a:rPr lang="en-US" altLang="en-US">
                <a:sym typeface="Wingdings" panose="05000000000000000000" pitchFamily="2" charset="2"/>
              </a:rPr>
              <a:t>D that takes two arguments is said to be monotonic if it is monotonic in each argument when the other argument is held constant.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ym typeface="Wingdings" panose="05000000000000000000" pitchFamily="2" charset="2"/>
              </a:rPr>
              <a:t>Intuition: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electrical circuit has two inputs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you increase voltage on any one input keeping voltage on other input fixed, the output voltage stays the same or increases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Fixpoint theorem(II)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D is a domain and f,g:DxD</a:t>
            </a:r>
            <a:r>
              <a:rPr lang="en-US" altLang="en-US">
                <a:sym typeface="Wingdings" panose="05000000000000000000" pitchFamily="2" charset="2"/>
              </a:rPr>
              <a:t>D are monotonic, the following system of simultaneous equations has a least solution computed in the obvious way.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x = f(x,y)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y = g(x,y)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You can easily generalize this to more than two equations and to the case when D has a greatest element 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Formalization: </a:t>
            </a:r>
            <a:br>
              <a:rPr lang="en-US" dirty="0"/>
            </a:br>
            <a:r>
              <a:rPr lang="en-US" dirty="0"/>
              <a:t>product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Suppose D</a:t>
            </a:r>
            <a:r>
              <a:rPr lang="en-US" baseline="-25000" dirty="0"/>
              <a:t>1</a:t>
            </a:r>
            <a:r>
              <a:rPr lang="en-US" dirty="0"/>
              <a:t> = (S</a:t>
            </a:r>
            <a:r>
              <a:rPr lang="en-US" baseline="-25000" dirty="0"/>
              <a:t>1</a:t>
            </a:r>
            <a:r>
              <a:rPr lang="en-US" dirty="0"/>
              <a:t>,≤</a:t>
            </a:r>
            <a:r>
              <a:rPr lang="en-US" baseline="-25000" dirty="0"/>
              <a:t>1</a:t>
            </a:r>
            <a:r>
              <a:rPr lang="en-US" dirty="0"/>
              <a:t>) and D</a:t>
            </a:r>
            <a:r>
              <a:rPr lang="en-US" baseline="-25000" dirty="0"/>
              <a:t>2</a:t>
            </a:r>
            <a:r>
              <a:rPr lang="en-US" dirty="0"/>
              <a:t> = (S</a:t>
            </a:r>
            <a:r>
              <a:rPr lang="en-US" baseline="-25000" dirty="0"/>
              <a:t>2</a:t>
            </a:r>
            <a:r>
              <a:rPr lang="en-US" dirty="0"/>
              <a:t>,≤</a:t>
            </a:r>
            <a:r>
              <a:rPr lang="en-US" baseline="-25000" dirty="0"/>
              <a:t>2</a:t>
            </a:r>
            <a:r>
              <a:rPr lang="en-US" dirty="0"/>
              <a:t>) are domains.</a:t>
            </a:r>
          </a:p>
          <a:p>
            <a:r>
              <a:rPr lang="en-US" dirty="0"/>
              <a:t>Define 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D</a:t>
            </a:r>
            <a:r>
              <a:rPr lang="en-US" baseline="-25000" dirty="0"/>
              <a:t>2</a:t>
            </a:r>
            <a:r>
              <a:rPr lang="en-US" dirty="0"/>
              <a:t> to be the following domain:</a:t>
            </a:r>
          </a:p>
          <a:p>
            <a:pPr lvl="1"/>
            <a:r>
              <a:rPr lang="en-US" dirty="0"/>
              <a:t>Set: S</a:t>
            </a:r>
            <a:r>
              <a:rPr lang="en-US" baseline="-25000" dirty="0"/>
              <a:t>1</a:t>
            </a:r>
            <a:r>
              <a:rPr lang="en-US" dirty="0"/>
              <a:t> x S</a:t>
            </a:r>
            <a:r>
              <a:rPr lang="en-US" baseline="-25000" dirty="0"/>
              <a:t>2</a:t>
            </a:r>
            <a:endParaRPr lang="en-US" dirty="0"/>
          </a:p>
          <a:p>
            <a:pPr lvl="2"/>
            <a:r>
              <a:rPr lang="en-US" dirty="0"/>
              <a:t>elements are pairs in which the first member is from S</a:t>
            </a:r>
            <a:r>
              <a:rPr lang="en-US" baseline="-25000" dirty="0"/>
              <a:t>1</a:t>
            </a:r>
            <a:r>
              <a:rPr lang="en-US" dirty="0"/>
              <a:t> and the second is from S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Order relation: ≤</a:t>
            </a:r>
          </a:p>
          <a:p>
            <a:pPr lvl="2"/>
            <a:r>
              <a:rPr lang="en-US" dirty="0"/>
              <a:t>&lt;d</a:t>
            </a:r>
            <a:r>
              <a:rPr lang="en-US" baseline="-25000" dirty="0"/>
              <a:t>1</a:t>
            </a:r>
            <a:r>
              <a:rPr lang="en-US" dirty="0"/>
              <a:t>,d</a:t>
            </a:r>
            <a:r>
              <a:rPr lang="en-US" baseline="-25000" dirty="0"/>
              <a:t>2</a:t>
            </a:r>
            <a:r>
              <a:rPr lang="en-US" dirty="0"/>
              <a:t>&gt; ≤ &lt;d</a:t>
            </a:r>
            <a:r>
              <a:rPr lang="en-US" baseline="-25000" dirty="0"/>
              <a:t>3</a:t>
            </a:r>
            <a:r>
              <a:rPr lang="en-US" dirty="0"/>
              <a:t>,d</a:t>
            </a:r>
            <a:r>
              <a:rPr lang="en-US" baseline="-25000" dirty="0"/>
              <a:t>4</a:t>
            </a:r>
            <a:r>
              <a:rPr lang="en-US" dirty="0"/>
              <a:t>&gt; if d</a:t>
            </a:r>
            <a:r>
              <a:rPr lang="en-US" baseline="-25000" dirty="0"/>
              <a:t>1</a:t>
            </a:r>
            <a:r>
              <a:rPr lang="en-US" dirty="0"/>
              <a:t> ≤</a:t>
            </a:r>
            <a:r>
              <a:rPr lang="en-US" baseline="-25000" dirty="0"/>
              <a:t>1</a:t>
            </a:r>
            <a:r>
              <a:rPr lang="en-US" dirty="0"/>
              <a:t> d</a:t>
            </a:r>
            <a:r>
              <a:rPr lang="en-US" baseline="-25000" dirty="0"/>
              <a:t>3</a:t>
            </a:r>
            <a:r>
              <a:rPr lang="en-US" dirty="0"/>
              <a:t> and d</a:t>
            </a:r>
            <a:r>
              <a:rPr lang="en-US" baseline="-25000" dirty="0"/>
              <a:t>2</a:t>
            </a:r>
            <a:r>
              <a:rPr lang="en-US" dirty="0"/>
              <a:t> ≤</a:t>
            </a:r>
            <a:r>
              <a:rPr lang="en-US" baseline="-25000" dirty="0"/>
              <a:t>2</a:t>
            </a:r>
            <a:r>
              <a:rPr lang="en-US" dirty="0"/>
              <a:t> d</a:t>
            </a:r>
            <a:r>
              <a:rPr lang="en-US" baseline="-25000" dirty="0"/>
              <a:t>4</a:t>
            </a:r>
          </a:p>
          <a:p>
            <a:r>
              <a:rPr lang="en-US" dirty="0"/>
              <a:t>System of equations is replaced with one equation</a:t>
            </a:r>
          </a:p>
          <a:p>
            <a:pPr marL="0" indent="0">
              <a:buNone/>
            </a:pPr>
            <a:r>
              <a:rPr lang="en-US" dirty="0"/>
              <a:t>          x = f(</a:t>
            </a:r>
            <a:r>
              <a:rPr lang="en-US" dirty="0" err="1"/>
              <a:t>x,y</a:t>
            </a:r>
            <a:r>
              <a:rPr lang="en-US" dirty="0"/>
              <a:t>)     </a:t>
            </a:r>
            <a:r>
              <a:rPr lang="en-US" dirty="0">
                <a:sym typeface="Wingdings" panose="05000000000000000000" pitchFamily="2" charset="2"/>
              </a:rPr>
              <a:t>    &lt;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&gt; = foo(&lt;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&gt;)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y = g(</a:t>
            </a:r>
            <a:r>
              <a:rPr lang="en-US" dirty="0" err="1"/>
              <a:t>x,y</a:t>
            </a:r>
            <a:r>
              <a:rPr lang="en-US" dirty="0"/>
              <a:t>)            where foo is a monotonic function 			        defined using f and g in the obvious way</a:t>
            </a:r>
          </a:p>
        </p:txBody>
      </p:sp>
    </p:spTree>
    <p:extLst>
      <p:ext uri="{BB962C8B-B14F-4D97-AF65-F5344CB8AC3E}">
        <p14:creationId xmlns:p14="http://schemas.microsoft.com/office/powerpoint/2010/main" val="72171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Computing the least solution for a system of equations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9831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Consider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x = f(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y = g(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z = h(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Obvious iterative strategy: evaluate all equations at every step (Jacobi iteration)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     f(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   , g(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)  , …..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     h(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General approach is called round-robin scheduling of equations</a:t>
            </a:r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838200" y="4256088"/>
            <a:ext cx="304800" cy="1317625"/>
            <a:chOff x="480" y="2736"/>
            <a:chExt cx="144" cy="912"/>
          </a:xfrm>
        </p:grpSpPr>
        <p:sp>
          <p:nvSpPr>
            <p:cNvPr id="20497" name="Line 6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7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8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10"/>
          <p:cNvGrpSpPr>
            <a:grpSpLocks/>
          </p:cNvGrpSpPr>
          <p:nvPr/>
        </p:nvGrpSpPr>
        <p:grpSpPr bwMode="auto">
          <a:xfrm rot="10800000" flipV="1">
            <a:off x="1219200" y="4256088"/>
            <a:ext cx="228600" cy="1316037"/>
            <a:chOff x="480" y="2736"/>
            <a:chExt cx="144" cy="912"/>
          </a:xfrm>
        </p:grpSpPr>
        <p:sp>
          <p:nvSpPr>
            <p:cNvPr id="20494" name="Line 11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2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3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6" name="Group 14"/>
          <p:cNvGrpSpPr>
            <a:grpSpLocks/>
          </p:cNvGrpSpPr>
          <p:nvPr/>
        </p:nvGrpSpPr>
        <p:grpSpPr bwMode="auto">
          <a:xfrm>
            <a:off x="1676400" y="4256088"/>
            <a:ext cx="228600" cy="1317625"/>
            <a:chOff x="480" y="2736"/>
            <a:chExt cx="144" cy="912"/>
          </a:xfrm>
        </p:grpSpPr>
        <p:sp>
          <p:nvSpPr>
            <p:cNvPr id="20491" name="Line 15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6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7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7" name="Group 18"/>
          <p:cNvGrpSpPr>
            <a:grpSpLocks/>
          </p:cNvGrpSpPr>
          <p:nvPr/>
        </p:nvGrpSpPr>
        <p:grpSpPr bwMode="auto">
          <a:xfrm rot="10800000" flipV="1">
            <a:off x="2895600" y="4246563"/>
            <a:ext cx="228600" cy="1316037"/>
            <a:chOff x="480" y="2736"/>
            <a:chExt cx="144" cy="912"/>
          </a:xfrm>
        </p:grpSpPr>
        <p:sp>
          <p:nvSpPr>
            <p:cNvPr id="20488" name="Line 19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20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21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Work-list based algorithm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Obvious point: it is not necessary to reevaluate a function if its inputs have not changed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Worklist based algorithm: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initialize worklist with all equations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initialize solution vector S to all </a:t>
            </a:r>
            <a:r>
              <a:rPr lang="en-US" altLang="en-US" sz="2400" dirty="0">
                <a:latin typeface="Symbol" panose="05050102010706020507" pitchFamily="18" charset="2"/>
              </a:rPr>
              <a:t>^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while worklist not empty do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get equation from worklist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evaluate </a:t>
            </a:r>
            <a:r>
              <a:rPr lang="en-US" altLang="en-US" sz="2000" dirty="0" err="1"/>
              <a:t>rhs</a:t>
            </a:r>
            <a:r>
              <a:rPr lang="en-US" altLang="en-US" sz="2000" dirty="0"/>
              <a:t> of equation with current solution vector values and update entry corresponding to </a:t>
            </a:r>
            <a:r>
              <a:rPr lang="en-US" altLang="en-US" sz="2000" dirty="0" err="1"/>
              <a:t>lhs</a:t>
            </a:r>
            <a:r>
              <a:rPr lang="en-US" altLang="en-US" sz="2000" dirty="0"/>
              <a:t> variable in solution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put all equations that use this variable in their RHS on worklist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You can show that this algorithm will compute the least solution to the system of equations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Power-set domains: U and ∩  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Consider a power-set domain</a:t>
            </a:r>
          </a:p>
          <a:p>
            <a:pPr lvl="1" eaLnBrk="1" hangingPunct="1"/>
            <a:r>
              <a:rPr lang="en-US" altLang="en-US" sz="2000" dirty="0"/>
              <a:t>set union and intersection are monotonic  functions</a:t>
            </a:r>
          </a:p>
          <a:p>
            <a:pPr lvl="1" eaLnBrk="1" hangingPunct="1"/>
            <a:r>
              <a:rPr lang="en-US" altLang="en-US" sz="2000" dirty="0"/>
              <a:t>so we can use them in systems of </a:t>
            </a:r>
            <a:r>
              <a:rPr lang="en-US" altLang="en-US" sz="2000" dirty="0" err="1"/>
              <a:t>fixpoints</a:t>
            </a:r>
            <a:r>
              <a:rPr lang="en-US" altLang="en-US" sz="2000" dirty="0"/>
              <a:t> equations </a:t>
            </a:r>
          </a:p>
          <a:p>
            <a:pPr eaLnBrk="1" hangingPunct="1"/>
            <a:r>
              <a:rPr lang="en-US" altLang="en-US" sz="2400" dirty="0"/>
              <a:t>Example:</a:t>
            </a:r>
          </a:p>
          <a:p>
            <a:pPr lvl="1" eaLnBrk="1" hangingPunct="1"/>
            <a:r>
              <a:rPr lang="en-US" altLang="en-US" sz="2000" dirty="0"/>
              <a:t>f(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  = {a}</a:t>
            </a:r>
          </a:p>
          <a:p>
            <a:pPr lvl="1" eaLnBrk="1" hangingPunct="1"/>
            <a:r>
              <a:rPr lang="en-US" altLang="en-US" sz="2000" dirty="0"/>
              <a:t>Equations</a:t>
            </a:r>
          </a:p>
          <a:p>
            <a:pPr marL="457200" lvl="1" indent="0" eaLnBrk="1" hangingPunct="1">
              <a:buNone/>
            </a:pPr>
            <a:r>
              <a:rPr lang="en-US" altLang="en-US" sz="2000" dirty="0"/>
              <a:t>        x = f(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</a:t>
            </a:r>
          </a:p>
          <a:p>
            <a:pPr marL="457200" lvl="1" indent="0" eaLnBrk="1" hangingPunct="1">
              <a:buNone/>
            </a:pPr>
            <a:r>
              <a:rPr lang="en-US" altLang="en-US" sz="2000" dirty="0"/>
              <a:t>        y = x U y  </a:t>
            </a:r>
          </a:p>
          <a:p>
            <a:pPr eaLnBrk="1" hangingPunct="1"/>
            <a:r>
              <a:rPr lang="en-US" altLang="en-US" sz="2400" dirty="0"/>
              <a:t>Can we generalize this to domains that are not power-sets?</a:t>
            </a:r>
          </a:p>
          <a:p>
            <a:pPr lvl="1" eaLnBrk="1" hangingPunct="1"/>
            <a:endParaRPr lang="en-US" altLang="en-US" sz="2000" dirty="0"/>
          </a:p>
        </p:txBody>
      </p:sp>
      <p:grpSp>
        <p:nvGrpSpPr>
          <p:cNvPr id="6148" name="Group 19"/>
          <p:cNvGrpSpPr>
            <a:grpSpLocks/>
          </p:cNvGrpSpPr>
          <p:nvPr/>
        </p:nvGrpSpPr>
        <p:grpSpPr bwMode="auto">
          <a:xfrm>
            <a:off x="5638800" y="1600200"/>
            <a:ext cx="2266950" cy="3727450"/>
            <a:chOff x="5638800" y="1600200"/>
            <a:chExt cx="2266950" cy="3727450"/>
          </a:xfrm>
        </p:grpSpPr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6670675" y="4960938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 }</a:t>
              </a:r>
            </a:p>
          </p:txBody>
        </p:sp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5811838" y="4000500"/>
              <a:ext cx="177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{a}      {b}      {c}</a:t>
              </a:r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5638800" y="2800350"/>
              <a:ext cx="226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{a,b}     {a,c}      {b,c}</a:t>
              </a:r>
            </a:p>
          </p:txBody>
        </p:sp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6329363" y="1600200"/>
              <a:ext cx="831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{a,b,c}</a:t>
              </a:r>
            </a:p>
          </p:txBody>
        </p:sp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 flipH="1" flipV="1">
              <a:off x="6175375" y="4443413"/>
              <a:ext cx="517525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 flipV="1">
              <a:off x="6865938" y="4362450"/>
              <a:ext cx="0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3"/>
            <p:cNvSpPr>
              <a:spLocks noChangeShapeType="1"/>
            </p:cNvSpPr>
            <p:nvPr/>
          </p:nvSpPr>
          <p:spPr bwMode="auto">
            <a:xfrm flipV="1">
              <a:off x="7037388" y="4362450"/>
              <a:ext cx="519112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4"/>
            <p:cNvSpPr>
              <a:spLocks noChangeShapeType="1"/>
            </p:cNvSpPr>
            <p:nvPr/>
          </p:nvSpPr>
          <p:spPr bwMode="auto">
            <a:xfrm flipH="1" flipV="1">
              <a:off x="6002338" y="3241675"/>
              <a:ext cx="85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 flipH="1" flipV="1">
              <a:off x="6088063" y="3241675"/>
              <a:ext cx="6905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V="1">
              <a:off x="6088063" y="3162300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7"/>
            <p:cNvSpPr>
              <a:spLocks noChangeShapeType="1"/>
            </p:cNvSpPr>
            <p:nvPr/>
          </p:nvSpPr>
          <p:spPr bwMode="auto">
            <a:xfrm flipH="1" flipV="1">
              <a:off x="6865938" y="3241675"/>
              <a:ext cx="690562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8"/>
            <p:cNvSpPr>
              <a:spLocks noChangeShapeType="1"/>
            </p:cNvSpPr>
            <p:nvPr/>
          </p:nvSpPr>
          <p:spPr bwMode="auto">
            <a:xfrm flipV="1">
              <a:off x="6778625" y="3241675"/>
              <a:ext cx="95091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 flipV="1">
              <a:off x="7556500" y="3322638"/>
              <a:ext cx="173038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 flipV="1">
              <a:off x="5915025" y="1962150"/>
              <a:ext cx="777875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 flipH="1" flipV="1">
              <a:off x="6778625" y="2041525"/>
              <a:ext cx="87313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 flipH="1" flipV="1">
              <a:off x="6951663" y="2041525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78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dirty="0"/>
              <a:t>Join and meet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990600"/>
            <a:ext cx="6623049" cy="55626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If (D, </a:t>
            </a:r>
            <a:r>
              <a:rPr lang="en-US" dirty="0">
                <a:latin typeface="cmsy10"/>
              </a:rPr>
              <a:t>·</a:t>
            </a:r>
            <a:r>
              <a:rPr lang="en-US" dirty="0"/>
              <a:t>) is </a:t>
            </a:r>
            <a:r>
              <a:rPr lang="en-US" dirty="0" err="1"/>
              <a:t>po</a:t>
            </a:r>
            <a:r>
              <a:rPr lang="en-US" dirty="0"/>
              <a:t> set and S </a:t>
            </a:r>
            <a:r>
              <a:rPr lang="en-US" dirty="0">
                <a:latin typeface="cmsy10"/>
              </a:rPr>
              <a:t>µ</a:t>
            </a:r>
            <a:r>
              <a:rPr lang="en-US" dirty="0"/>
              <a:t> D, </a:t>
            </a:r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2</a:t>
            </a:r>
            <a:r>
              <a:rPr lang="en-US" dirty="0"/>
              <a:t> D is a </a:t>
            </a:r>
            <a:r>
              <a:rPr lang="en-US" i="1" dirty="0"/>
              <a:t>lower bound </a:t>
            </a:r>
            <a:r>
              <a:rPr lang="en-US" dirty="0"/>
              <a:t>of S if </a:t>
            </a:r>
          </a:p>
          <a:p>
            <a:pPr lvl="1">
              <a:defRPr/>
            </a:pPr>
            <a:r>
              <a:rPr lang="en-US" dirty="0">
                <a:latin typeface="cmsy10"/>
              </a:rPr>
              <a:t>8</a:t>
            </a:r>
            <a:r>
              <a:rPr lang="en-US" dirty="0"/>
              <a:t> x </a:t>
            </a:r>
            <a:r>
              <a:rPr lang="en-US" dirty="0">
                <a:latin typeface="cmsy10"/>
              </a:rPr>
              <a:t>2</a:t>
            </a:r>
            <a:r>
              <a:rPr lang="en-US" dirty="0"/>
              <a:t> S</a:t>
            </a:r>
            <a:r>
              <a:rPr lang="en-US" dirty="0">
                <a:latin typeface="Script MT Bold" pitchFamily="66" charset="0"/>
              </a:rPr>
              <a:t>. l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·</a:t>
            </a:r>
            <a:r>
              <a:rPr lang="en-US" dirty="0"/>
              <a:t> x</a:t>
            </a:r>
          </a:p>
          <a:p>
            <a:pPr lvl="1">
              <a:defRPr/>
            </a:pPr>
            <a:r>
              <a:rPr lang="en-US" dirty="0"/>
              <a:t>Example: lower bounds of {</a:t>
            </a:r>
            <a:r>
              <a:rPr lang="en-US" dirty="0" err="1"/>
              <a:t>c,d</a:t>
            </a:r>
            <a:r>
              <a:rPr lang="en-US" dirty="0"/>
              <a:t>} are d and f</a:t>
            </a:r>
          </a:p>
          <a:p>
            <a:pPr>
              <a:defRPr/>
            </a:pPr>
            <a:r>
              <a:rPr lang="en-US" dirty="0"/>
              <a:t>In general, a given S may have many lower bounds.</a:t>
            </a:r>
          </a:p>
          <a:p>
            <a:pPr>
              <a:defRPr/>
            </a:pPr>
            <a:r>
              <a:rPr lang="en-US" i="1" dirty="0"/>
              <a:t>Greatest lower bound </a:t>
            </a:r>
            <a:r>
              <a:rPr lang="en-US" dirty="0"/>
              <a:t>(</a:t>
            </a:r>
            <a:r>
              <a:rPr lang="en-US" dirty="0" err="1"/>
              <a:t>glb</a:t>
            </a:r>
            <a:r>
              <a:rPr lang="en-US" dirty="0"/>
              <a:t>) of S: greatest element of D that is a lower bound of S</a:t>
            </a:r>
          </a:p>
          <a:p>
            <a:pPr lvl="1">
              <a:defRPr/>
            </a:pPr>
            <a:r>
              <a:rPr lang="en-US" dirty="0"/>
              <a:t>Caveat: </a:t>
            </a:r>
            <a:r>
              <a:rPr lang="en-US" dirty="0" err="1"/>
              <a:t>glb</a:t>
            </a:r>
            <a:r>
              <a:rPr lang="en-US" dirty="0"/>
              <a:t> may not always exist</a:t>
            </a:r>
          </a:p>
          <a:p>
            <a:pPr lvl="1">
              <a:defRPr/>
            </a:pP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) lower bounds of {</a:t>
            </a:r>
            <a:r>
              <a:rPr lang="en-US" dirty="0" err="1"/>
              <a:t>b,c</a:t>
            </a:r>
            <a:r>
              <a:rPr lang="en-US" dirty="0"/>
              <a:t>} are </a:t>
            </a:r>
            <a:r>
              <a:rPr lang="en-US" dirty="0" err="1"/>
              <a:t>d,e,f</a:t>
            </a:r>
            <a:r>
              <a:rPr lang="en-US" dirty="0"/>
              <a:t> but there is no </a:t>
            </a:r>
            <a:r>
              <a:rPr lang="en-US" dirty="0" err="1"/>
              <a:t>glb</a:t>
            </a:r>
            <a:endParaRPr lang="en-US" dirty="0"/>
          </a:p>
          <a:p>
            <a:pPr>
              <a:defRPr/>
            </a:pPr>
            <a:r>
              <a:rPr lang="en-US" dirty="0"/>
              <a:t>If for every pair of elements </a:t>
            </a:r>
            <a:r>
              <a:rPr lang="en-US" dirty="0" err="1"/>
              <a:t>x,y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2</a:t>
            </a:r>
            <a:r>
              <a:rPr lang="en-US" dirty="0"/>
              <a:t> D  </a:t>
            </a:r>
            <a:r>
              <a:rPr lang="en-US" dirty="0" err="1"/>
              <a:t>glb</a:t>
            </a:r>
            <a:r>
              <a:rPr lang="en-US" dirty="0"/>
              <a:t>({</a:t>
            </a:r>
            <a:r>
              <a:rPr lang="en-US" dirty="0" err="1"/>
              <a:t>x,y</a:t>
            </a:r>
            <a:r>
              <a:rPr lang="en-US" dirty="0"/>
              <a:t>}) exists, we can define a function called meet (</a:t>
            </a:r>
            <a:r>
              <a:rPr lang="en-US" dirty="0">
                <a:latin typeface="cmsy10"/>
              </a:rPr>
              <a:t>Æ</a:t>
            </a:r>
            <a:r>
              <a:rPr lang="en-US" dirty="0"/>
              <a:t>:D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D </a:t>
            </a:r>
            <a:r>
              <a:rPr lang="en-US" dirty="0">
                <a:latin typeface="cmsy10"/>
              </a:rPr>
              <a:t>!</a:t>
            </a:r>
            <a:r>
              <a:rPr lang="en-US" dirty="0"/>
              <a:t> D) </a:t>
            </a:r>
          </a:p>
          <a:p>
            <a:pPr lvl="1">
              <a:defRPr/>
            </a:pPr>
            <a:r>
              <a:rPr lang="en-US" dirty="0"/>
              <a:t>x </a:t>
            </a:r>
            <a:r>
              <a:rPr lang="en-US" dirty="0">
                <a:latin typeface="cmsy10"/>
              </a:rPr>
              <a:t>Æ</a:t>
            </a:r>
            <a:r>
              <a:rPr lang="en-US" dirty="0"/>
              <a:t> y = </a:t>
            </a:r>
            <a:r>
              <a:rPr lang="en-US" dirty="0" err="1"/>
              <a:t>glb</a:t>
            </a:r>
            <a:r>
              <a:rPr lang="en-US" dirty="0"/>
              <a:t>({</a:t>
            </a:r>
            <a:r>
              <a:rPr lang="en-US" dirty="0" err="1"/>
              <a:t>x,y</a:t>
            </a:r>
            <a:r>
              <a:rPr lang="en-US" dirty="0"/>
              <a:t>}) </a:t>
            </a:r>
          </a:p>
          <a:p>
            <a:pPr>
              <a:defRPr/>
            </a:pPr>
            <a:r>
              <a:rPr lang="en-US" dirty="0"/>
              <a:t>Analogous notions: upper bounds, least upper bounds, join (</a:t>
            </a:r>
            <a:r>
              <a:rPr lang="en-US" dirty="0">
                <a:latin typeface="cmsy10"/>
              </a:rPr>
              <a:t>Ç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Meet </a:t>
            </a:r>
            <a:r>
              <a:rPr lang="en-US" dirty="0" err="1"/>
              <a:t>semilattice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/>
              <a:t>partially ordered set in which every pair of elements has a </a:t>
            </a:r>
            <a:r>
              <a:rPr lang="en-US" dirty="0" err="1"/>
              <a:t>glb</a:t>
            </a:r>
            <a:endParaRPr lang="en-US" dirty="0"/>
          </a:p>
          <a:p>
            <a:pPr>
              <a:defRPr/>
            </a:pPr>
            <a:r>
              <a:rPr lang="en-US" dirty="0"/>
              <a:t>Join </a:t>
            </a:r>
            <a:r>
              <a:rPr lang="en-US" dirty="0" err="1"/>
              <a:t>semilattice</a:t>
            </a:r>
            <a:endParaRPr lang="en-US" dirty="0"/>
          </a:p>
          <a:p>
            <a:pPr lvl="1">
              <a:defRPr/>
            </a:pPr>
            <a:r>
              <a:rPr lang="en-US" dirty="0"/>
              <a:t>analogous notion</a:t>
            </a:r>
          </a:p>
          <a:p>
            <a:pPr>
              <a:defRPr/>
            </a:pPr>
            <a:r>
              <a:rPr lang="en-US" dirty="0"/>
              <a:t>Lattice: both a meet and join </a:t>
            </a:r>
            <a:r>
              <a:rPr lang="en-US" dirty="0" err="1"/>
              <a:t>semilattice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2532" name="TextBox 39"/>
          <p:cNvSpPr txBox="1">
            <a:spLocks noChangeArrowheads="1"/>
          </p:cNvSpPr>
          <p:nvPr/>
        </p:nvSpPr>
        <p:spPr bwMode="auto">
          <a:xfrm>
            <a:off x="7605712" y="21336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2533" name="TextBox 40"/>
          <p:cNvSpPr txBox="1">
            <a:spLocks noChangeArrowheads="1"/>
          </p:cNvSpPr>
          <p:nvPr/>
        </p:nvSpPr>
        <p:spPr bwMode="auto">
          <a:xfrm>
            <a:off x="7246937" y="2678113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            c</a:t>
            </a:r>
          </a:p>
        </p:txBody>
      </p:sp>
      <p:sp>
        <p:nvSpPr>
          <p:cNvPr id="22534" name="TextBox 42"/>
          <p:cNvSpPr txBox="1">
            <a:spLocks noChangeArrowheads="1"/>
          </p:cNvSpPr>
          <p:nvPr/>
        </p:nvSpPr>
        <p:spPr bwMode="auto">
          <a:xfrm>
            <a:off x="7246937" y="3211513"/>
            <a:ext cx="121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            e</a:t>
            </a:r>
          </a:p>
        </p:txBody>
      </p:sp>
      <p:sp>
        <p:nvSpPr>
          <p:cNvPr id="22535" name="TextBox 43"/>
          <p:cNvSpPr txBox="1">
            <a:spLocks noChangeArrowheads="1"/>
          </p:cNvSpPr>
          <p:nvPr/>
        </p:nvSpPr>
        <p:spPr bwMode="auto">
          <a:xfrm>
            <a:off x="7681912" y="3733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7485062" y="3535363"/>
            <a:ext cx="228600" cy="338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7910512" y="2438400"/>
            <a:ext cx="2286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7377112" y="2514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225506" y="312499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8139906" y="312499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2535" idx="3"/>
          </p:cNvCxnSpPr>
          <p:nvPr/>
        </p:nvCxnSpPr>
        <p:spPr>
          <a:xfrm flipV="1">
            <a:off x="7931150" y="3505200"/>
            <a:ext cx="284162" cy="41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7529512" y="2971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529512" y="2895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Back to power-sets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105400" cy="4876800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Powerset</a:t>
            </a:r>
            <a:r>
              <a:rPr lang="en-US" altLang="en-US" sz="2400" dirty="0"/>
              <a:t> of finite set under subset ordering is classical example of a lattice</a:t>
            </a:r>
          </a:p>
          <a:p>
            <a:pPr eaLnBrk="1" hangingPunct="1"/>
            <a:r>
              <a:rPr lang="en-US" altLang="en-US" sz="2400" dirty="0"/>
              <a:t>Meet is set intersection</a:t>
            </a:r>
          </a:p>
          <a:p>
            <a:pPr eaLnBrk="1" hangingPunct="1"/>
            <a:r>
              <a:rPr lang="en-US" altLang="en-US" sz="2400" dirty="0"/>
              <a:t>Join is set union</a:t>
            </a:r>
          </a:p>
          <a:p>
            <a:pPr eaLnBrk="1" hangingPunct="1"/>
            <a:r>
              <a:rPr lang="en-US" altLang="en-US" sz="2400" dirty="0"/>
              <a:t>If you “flip” this lattice over, you get another lattice  </a:t>
            </a:r>
          </a:p>
          <a:p>
            <a:pPr lvl="1" eaLnBrk="1" hangingPunct="1"/>
            <a:r>
              <a:rPr lang="en-US" altLang="en-US" sz="2000" dirty="0"/>
              <a:t>least element is {</a:t>
            </a:r>
            <a:r>
              <a:rPr lang="en-US" altLang="en-US" sz="2000" dirty="0" err="1"/>
              <a:t>a,b,c</a:t>
            </a:r>
            <a:r>
              <a:rPr lang="en-US" altLang="en-US" sz="2000" dirty="0"/>
              <a:t>}</a:t>
            </a:r>
          </a:p>
          <a:p>
            <a:pPr lvl="1" eaLnBrk="1" hangingPunct="1"/>
            <a:r>
              <a:rPr lang="en-US" altLang="en-US" sz="2000" dirty="0"/>
              <a:t>set union is meet </a:t>
            </a:r>
          </a:p>
          <a:p>
            <a:pPr lvl="1" eaLnBrk="1" hangingPunct="1"/>
            <a:r>
              <a:rPr lang="en-US" altLang="en-US" sz="2000" dirty="0"/>
              <a:t>set intersection is join</a:t>
            </a:r>
          </a:p>
          <a:p>
            <a:pPr eaLnBrk="1" hangingPunct="1"/>
            <a:r>
              <a:rPr lang="en-US" altLang="en-US" sz="2400" dirty="0"/>
              <a:t>Examples of </a:t>
            </a:r>
            <a:r>
              <a:rPr lang="en-US" altLang="en-US" sz="2400" dirty="0" err="1"/>
              <a:t>posets</a:t>
            </a:r>
            <a:r>
              <a:rPr lang="en-US" altLang="en-US" sz="2400" dirty="0"/>
              <a:t> that are not lattices</a:t>
            </a:r>
          </a:p>
          <a:p>
            <a:pPr lvl="1" eaLnBrk="1" hangingPunct="1"/>
            <a:r>
              <a:rPr lang="en-US" altLang="en-US" sz="2000" dirty="0"/>
              <a:t>see previous slide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23556" name="Group 19"/>
          <p:cNvGrpSpPr>
            <a:grpSpLocks/>
          </p:cNvGrpSpPr>
          <p:nvPr/>
        </p:nvGrpSpPr>
        <p:grpSpPr bwMode="auto">
          <a:xfrm>
            <a:off x="5638800" y="1600200"/>
            <a:ext cx="2266950" cy="3727450"/>
            <a:chOff x="5638800" y="1600200"/>
            <a:chExt cx="2266950" cy="3727450"/>
          </a:xfrm>
        </p:grpSpPr>
        <p:sp>
          <p:nvSpPr>
            <p:cNvPr id="23557" name="Text Box 7"/>
            <p:cNvSpPr txBox="1">
              <a:spLocks noChangeArrowheads="1"/>
            </p:cNvSpPr>
            <p:nvPr/>
          </p:nvSpPr>
          <p:spPr bwMode="auto">
            <a:xfrm>
              <a:off x="6670675" y="4960938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 }</a:t>
              </a:r>
            </a:p>
          </p:txBody>
        </p:sp>
        <p:sp>
          <p:nvSpPr>
            <p:cNvPr id="23558" name="Text Box 8"/>
            <p:cNvSpPr txBox="1">
              <a:spLocks noChangeArrowheads="1"/>
            </p:cNvSpPr>
            <p:nvPr/>
          </p:nvSpPr>
          <p:spPr bwMode="auto">
            <a:xfrm>
              <a:off x="5811838" y="4000500"/>
              <a:ext cx="177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{a}      {b}      {c}</a:t>
              </a:r>
            </a:p>
          </p:txBody>
        </p:sp>
        <p:sp>
          <p:nvSpPr>
            <p:cNvPr id="23559" name="Text Box 9"/>
            <p:cNvSpPr txBox="1">
              <a:spLocks noChangeArrowheads="1"/>
            </p:cNvSpPr>
            <p:nvPr/>
          </p:nvSpPr>
          <p:spPr bwMode="auto">
            <a:xfrm>
              <a:off x="5638800" y="2800350"/>
              <a:ext cx="226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{a,b}     {a,c}      {b,c}</a:t>
              </a:r>
            </a:p>
          </p:txBody>
        </p:sp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6329363" y="1600200"/>
              <a:ext cx="831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{a,b,c}</a:t>
              </a:r>
            </a:p>
          </p:txBody>
        </p:sp>
        <p:sp>
          <p:nvSpPr>
            <p:cNvPr id="23561" name="Line 11"/>
            <p:cNvSpPr>
              <a:spLocks noChangeShapeType="1"/>
            </p:cNvSpPr>
            <p:nvPr/>
          </p:nvSpPr>
          <p:spPr bwMode="auto">
            <a:xfrm flipH="1" flipV="1">
              <a:off x="6175375" y="4443413"/>
              <a:ext cx="517525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2"/>
            <p:cNvSpPr>
              <a:spLocks noChangeShapeType="1"/>
            </p:cNvSpPr>
            <p:nvPr/>
          </p:nvSpPr>
          <p:spPr bwMode="auto">
            <a:xfrm flipV="1">
              <a:off x="6865938" y="4362450"/>
              <a:ext cx="0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3"/>
            <p:cNvSpPr>
              <a:spLocks noChangeShapeType="1"/>
            </p:cNvSpPr>
            <p:nvPr/>
          </p:nvSpPr>
          <p:spPr bwMode="auto">
            <a:xfrm flipV="1">
              <a:off x="7037388" y="4362450"/>
              <a:ext cx="519112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4"/>
            <p:cNvSpPr>
              <a:spLocks noChangeShapeType="1"/>
            </p:cNvSpPr>
            <p:nvPr/>
          </p:nvSpPr>
          <p:spPr bwMode="auto">
            <a:xfrm flipH="1" flipV="1">
              <a:off x="6002338" y="3241675"/>
              <a:ext cx="85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5"/>
            <p:cNvSpPr>
              <a:spLocks noChangeShapeType="1"/>
            </p:cNvSpPr>
            <p:nvPr/>
          </p:nvSpPr>
          <p:spPr bwMode="auto">
            <a:xfrm flipH="1" flipV="1">
              <a:off x="6088063" y="3241675"/>
              <a:ext cx="6905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6"/>
            <p:cNvSpPr>
              <a:spLocks noChangeShapeType="1"/>
            </p:cNvSpPr>
            <p:nvPr/>
          </p:nvSpPr>
          <p:spPr bwMode="auto">
            <a:xfrm flipV="1">
              <a:off x="6088063" y="3162300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7"/>
            <p:cNvSpPr>
              <a:spLocks noChangeShapeType="1"/>
            </p:cNvSpPr>
            <p:nvPr/>
          </p:nvSpPr>
          <p:spPr bwMode="auto">
            <a:xfrm flipH="1" flipV="1">
              <a:off x="6865938" y="3241675"/>
              <a:ext cx="690562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8"/>
            <p:cNvSpPr>
              <a:spLocks noChangeShapeType="1"/>
            </p:cNvSpPr>
            <p:nvPr/>
          </p:nvSpPr>
          <p:spPr bwMode="auto">
            <a:xfrm flipV="1">
              <a:off x="6778625" y="3241675"/>
              <a:ext cx="95091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9"/>
            <p:cNvSpPr>
              <a:spLocks noChangeShapeType="1"/>
            </p:cNvSpPr>
            <p:nvPr/>
          </p:nvSpPr>
          <p:spPr bwMode="auto">
            <a:xfrm flipV="1">
              <a:off x="7556500" y="3322638"/>
              <a:ext cx="173038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20"/>
            <p:cNvSpPr>
              <a:spLocks noChangeShapeType="1"/>
            </p:cNvSpPr>
            <p:nvPr/>
          </p:nvSpPr>
          <p:spPr bwMode="auto">
            <a:xfrm flipV="1">
              <a:off x="5915025" y="1962150"/>
              <a:ext cx="777875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21"/>
            <p:cNvSpPr>
              <a:spLocks noChangeShapeType="1"/>
            </p:cNvSpPr>
            <p:nvPr/>
          </p:nvSpPr>
          <p:spPr bwMode="auto">
            <a:xfrm flipH="1" flipV="1">
              <a:off x="6778625" y="2041525"/>
              <a:ext cx="87313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2"/>
            <p:cNvSpPr>
              <a:spLocks noChangeShapeType="1"/>
            </p:cNvSpPr>
            <p:nvPr/>
          </p:nvSpPr>
          <p:spPr bwMode="auto">
            <a:xfrm flipH="1" flipV="1">
              <a:off x="6951663" y="2041525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Fixpoint equations in lattices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If (D,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, </a:t>
            </a:r>
            <a:r>
              <a:rPr lang="en-US" dirty="0">
                <a:latin typeface="cmsy10" pitchFamily="34" charset="0"/>
              </a:rPr>
              <a:t>Æ</a:t>
            </a:r>
            <a:r>
              <a:rPr lang="en-US" dirty="0"/>
              <a:t>, </a:t>
            </a:r>
            <a:r>
              <a:rPr lang="en-US" dirty="0">
                <a:latin typeface="cmsy10" pitchFamily="34" charset="0"/>
              </a:rPr>
              <a:t>Ç</a:t>
            </a:r>
            <a:r>
              <a:rPr lang="en-US" dirty="0"/>
              <a:t>) is a finite lattice, it has a least and greatest element.</a:t>
            </a:r>
          </a:p>
          <a:p>
            <a:pPr>
              <a:defRPr/>
            </a:pPr>
            <a:r>
              <a:rPr lang="en-US" dirty="0"/>
              <a:t>Meet and join functions are monotonic</a:t>
            </a:r>
          </a:p>
          <a:p>
            <a:pPr>
              <a:defRPr/>
            </a:pPr>
            <a:r>
              <a:rPr lang="en-US" dirty="0"/>
              <a:t>Therefore, if (D,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,</a:t>
            </a:r>
            <a:r>
              <a:rPr lang="en-US" dirty="0">
                <a:latin typeface="cmsy10" pitchFamily="34" charset="0"/>
              </a:rPr>
              <a:t>Æ</a:t>
            </a:r>
            <a:r>
              <a:rPr lang="en-US" dirty="0"/>
              <a:t>,</a:t>
            </a:r>
            <a:r>
              <a:rPr lang="en-US" dirty="0">
                <a:latin typeface="cmsy10" pitchFamily="34" charset="0"/>
              </a:rPr>
              <a:t>Ç</a:t>
            </a:r>
            <a:r>
              <a:rPr lang="en-US" dirty="0"/>
              <a:t>) is a finite lattice, </a:t>
            </a:r>
            <a:r>
              <a:rPr lang="en-US" dirty="0" err="1"/>
              <a:t>fixpoint</a:t>
            </a:r>
            <a:r>
              <a:rPr lang="en-US" dirty="0"/>
              <a:t> theorem (II) applies even if some of the functions </a:t>
            </a:r>
            <a:r>
              <a:rPr lang="en-US" dirty="0" err="1"/>
              <a:t>f,g</a:t>
            </a:r>
            <a:r>
              <a:rPr lang="en-US" dirty="0"/>
              <a:t> etc. are </a:t>
            </a:r>
            <a:r>
              <a:rPr lang="en-US" dirty="0">
                <a:latin typeface="cmsy10" pitchFamily="34" charset="0"/>
              </a:rPr>
              <a:t>Æ</a:t>
            </a:r>
            <a:r>
              <a:rPr lang="en-US" dirty="0"/>
              <a:t> or </a:t>
            </a:r>
            <a:r>
              <a:rPr lang="en-US" dirty="0">
                <a:latin typeface="cmsy10" pitchFamily="34" charset="0"/>
              </a:rPr>
              <a:t>Ç </a:t>
            </a:r>
          </a:p>
          <a:p>
            <a:pPr>
              <a:defRPr/>
            </a:pPr>
            <a:r>
              <a:rPr lang="en-US" dirty="0"/>
              <a:t>Similarly, if </a:t>
            </a:r>
            <a:r>
              <a:rPr lang="en-US" dirty="0">
                <a:solidFill>
                  <a:srgbClr val="333399"/>
                </a:solidFill>
              </a:rPr>
              <a:t>(D,</a:t>
            </a:r>
            <a:r>
              <a:rPr lang="en-US" dirty="0">
                <a:solidFill>
                  <a:srgbClr val="333399"/>
                </a:solidFill>
                <a:latin typeface="cmsy10" pitchFamily="34" charset="0"/>
              </a:rPr>
              <a:t>·</a:t>
            </a:r>
            <a:r>
              <a:rPr lang="en-US" dirty="0">
                <a:solidFill>
                  <a:srgbClr val="333399"/>
                </a:solidFill>
              </a:rPr>
              <a:t>,</a:t>
            </a:r>
            <a:r>
              <a:rPr lang="en-US" dirty="0">
                <a:solidFill>
                  <a:srgbClr val="333399"/>
                </a:solidFill>
                <a:latin typeface="cmsy10" pitchFamily="34" charset="0"/>
              </a:rPr>
              <a:t>Ç</a:t>
            </a:r>
            <a:r>
              <a:rPr lang="en-US" dirty="0">
                <a:solidFill>
                  <a:srgbClr val="333399"/>
                </a:solidFill>
              </a:rPr>
              <a:t>) is a finite, join semi-lattice, </a:t>
            </a:r>
            <a:r>
              <a:rPr lang="en-US" dirty="0" err="1">
                <a:solidFill>
                  <a:srgbClr val="333399"/>
                </a:solidFill>
              </a:rPr>
              <a:t>fixpoint</a:t>
            </a:r>
            <a:r>
              <a:rPr lang="en-US" dirty="0">
                <a:solidFill>
                  <a:srgbClr val="333399"/>
                </a:solidFill>
              </a:rPr>
              <a:t> theorem (II) applies even if some of the functions are </a:t>
            </a:r>
            <a:r>
              <a:rPr lang="en-US" dirty="0">
                <a:solidFill>
                  <a:srgbClr val="333399"/>
                </a:solidFill>
                <a:latin typeface="cmsy10" pitchFamily="34" charset="0"/>
              </a:rPr>
              <a:t>Ç</a:t>
            </a:r>
            <a:r>
              <a:rPr lang="en-US" dirty="0">
                <a:solidFill>
                  <a:srgbClr val="333399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Example: SLL(1) parsing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/>
              <a:t>(start symbol is A)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A  BC | x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B  t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C  v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r>
              <a:rPr lang="en-US" dirty="0"/>
              <a:t>NULLABLE, FIRST, FOLLOW computation can be formulated in terms of solving </a:t>
            </a:r>
            <a:r>
              <a:rPr lang="en-US" dirty="0" err="1"/>
              <a:t>fixpoint</a:t>
            </a:r>
            <a:r>
              <a:rPr lang="en-US" dirty="0"/>
              <a:t> equations</a:t>
            </a:r>
          </a:p>
          <a:p>
            <a:endParaRPr lang="en-US" dirty="0">
              <a:latin typeface="Symbol" panose="05050102010706020507" pitchFamily="18" charset="2"/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baseline="-25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60852"/>
              </p:ext>
            </p:extLst>
          </p:nvPr>
        </p:nvGraphicFramePr>
        <p:xfrm>
          <a:off x="5105400" y="1397000"/>
          <a:ext cx="36576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NULLABLE = {A,B,C}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FIRST(A)={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FIRST(B)={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FIRST(C)={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FOLLOW(A)={$}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FOLLOW(B)={v,$}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FOLLOW(C)={$}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00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-152400"/>
            <a:ext cx="8229600" cy="1143000"/>
          </a:xfrm>
        </p:spPr>
        <p:txBody>
          <a:bodyPr/>
          <a:lstStyle/>
          <a:p>
            <a:r>
              <a:rPr lang="en-US" dirty="0"/>
              <a:t>Back to motivating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371600"/>
            <a:ext cx="8534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/>
              <a:t>  S</a:t>
            </a:r>
            <a:r>
              <a:rPr lang="en-US" dirty="0">
                <a:sym typeface="Wingdings" panose="05000000000000000000" pitchFamily="2" charset="2"/>
              </a:rPr>
              <a:t> A$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A  BC | x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B  t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C  v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FOLLOW: N </a:t>
            </a:r>
            <a:r>
              <a:rPr lang="en-US" dirty="0">
                <a:sym typeface="Wingdings" panose="05000000000000000000" pitchFamily="2" charset="2"/>
              </a:rPr>
              <a:t> 2</a:t>
            </a:r>
            <a:r>
              <a:rPr lang="en-US" baseline="30000" dirty="0">
                <a:sym typeface="Wingdings" panose="05000000000000000000" pitchFamily="2" charset="2"/>
              </a:rPr>
              <a:t>T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   FOLLOW(A) = FOLLOW(A) U {$}</a:t>
            </a:r>
          </a:p>
          <a:p>
            <a:pPr marL="0" indent="0">
              <a:buNone/>
            </a:pPr>
            <a:r>
              <a:rPr lang="en-US" dirty="0"/>
              <a:t>   FOLLOW(B) = FOLLOW(B) U {v} U FOLLOW(A)</a:t>
            </a:r>
          </a:p>
          <a:p>
            <a:pPr marL="0" indent="0">
              <a:buNone/>
            </a:pPr>
            <a:r>
              <a:rPr lang="en-US" dirty="0"/>
              <a:t>   FOLLOW(C) = FOLLOW(C) U FOLLOW(A)</a:t>
            </a:r>
          </a:p>
          <a:p>
            <a:pPr marL="0" indent="0">
              <a:buNone/>
            </a:pPr>
            <a:endParaRPr lang="en-US" dirty="0">
              <a:latin typeface="Symbol" panose="05050102010706020507" pitchFamily="18" charset="2"/>
            </a:endParaRPr>
          </a:p>
          <a:p>
            <a:r>
              <a:rPr lang="en-US" dirty="0"/>
              <a:t>How do we solve these equations? </a:t>
            </a:r>
          </a:p>
          <a:p>
            <a:pPr lvl="1"/>
            <a:r>
              <a:rPr lang="en-US" dirty="0"/>
              <a:t>Apply any fixpoint computation technique to find least solution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1397000"/>
          <a:ext cx="36576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NULLABLE = {A,B,C}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FIRST(A)={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FIRST(B)={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FIRST(C)={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FIRST(S)={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x,t,v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FOLLOW(A)={$}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FOLLOW(B)={v,$}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FOLLOW(C)={$}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2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 the equational system on previous slide have multiple solutions?</a:t>
            </a:r>
          </a:p>
          <a:p>
            <a:r>
              <a:rPr lang="en-US" dirty="0"/>
              <a:t>If so, why is the least solution the “right” one for our application?</a:t>
            </a:r>
          </a:p>
          <a:p>
            <a:r>
              <a:rPr lang="en-US" dirty="0"/>
              <a:t>If a system of </a:t>
            </a:r>
            <a:r>
              <a:rPr lang="en-US" dirty="0" err="1"/>
              <a:t>fixpoint</a:t>
            </a:r>
            <a:r>
              <a:rPr lang="en-US" dirty="0"/>
              <a:t> equations has multiple equations for an unknown, is the system still guaranteed to have a solution?</a:t>
            </a:r>
          </a:p>
          <a:p>
            <a:pPr lvl="1"/>
            <a:r>
              <a:rPr lang="en-US" dirty="0"/>
              <a:t>Example: consider system </a:t>
            </a:r>
          </a:p>
          <a:p>
            <a:pPr marL="457200" lvl="1" indent="0">
              <a:buNone/>
            </a:pPr>
            <a:r>
              <a:rPr lang="en-US" dirty="0"/>
              <a:t>      x = f(x)    //f and g are monotonic</a:t>
            </a:r>
          </a:p>
          <a:p>
            <a:pPr marL="457200" lvl="1" indent="0">
              <a:buNone/>
            </a:pPr>
            <a:r>
              <a:rPr lang="en-US" dirty="0"/>
              <a:t>      x = g(x) </a:t>
            </a:r>
          </a:p>
        </p:txBody>
      </p:sp>
    </p:spTree>
    <p:extLst>
      <p:ext uri="{BB962C8B-B14F-4D97-AF65-F5344CB8AC3E}">
        <p14:creationId xmlns:p14="http://schemas.microsoft.com/office/powerpoint/2010/main" val="189604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Solving systems of simultaneous equations in which the underlying structure is a partially ordered set with various properties is basic to many problems in PL</a:t>
            </a:r>
          </a:p>
          <a:p>
            <a:pPr lvl="1">
              <a:defRPr/>
            </a:pPr>
            <a:r>
              <a:rPr lang="en-US" dirty="0"/>
              <a:t>usually referred to as “</a:t>
            </a:r>
            <a:r>
              <a:rPr lang="en-US" dirty="0" err="1"/>
              <a:t>fixpoint</a:t>
            </a:r>
            <a:r>
              <a:rPr lang="en-US" dirty="0"/>
              <a:t> equations”</a:t>
            </a:r>
          </a:p>
          <a:p>
            <a:pPr>
              <a:defRPr/>
            </a:pPr>
            <a:r>
              <a:rPr lang="en-US" dirty="0"/>
              <a:t>Given fairly reasonable conditions on the </a:t>
            </a:r>
            <a:r>
              <a:rPr lang="en-US" dirty="0" err="1"/>
              <a:t>rhs</a:t>
            </a:r>
            <a:r>
              <a:rPr lang="en-US" dirty="0"/>
              <a:t> functions and the partially ordered set, there are guaranteed to be solutions to such equations, and there are systematic ways of computing solutions</a:t>
            </a:r>
          </a:p>
          <a:p>
            <a:pPr lvl="1">
              <a:defRPr/>
            </a:pPr>
            <a:r>
              <a:rPr lang="en-US" dirty="0"/>
              <a:t>keywords:</a:t>
            </a:r>
          </a:p>
          <a:p>
            <a:pPr lvl="2">
              <a:defRPr/>
            </a:pPr>
            <a:r>
              <a:rPr lang="en-US" dirty="0"/>
              <a:t>join semi-lattice, meet semi-lattice, lattice,..</a:t>
            </a:r>
          </a:p>
          <a:p>
            <a:pPr lvl="2">
              <a:defRPr/>
            </a:pPr>
            <a:r>
              <a:rPr lang="en-US" dirty="0"/>
              <a:t>monotonic functions, extensive functions, continuous functions,..</a:t>
            </a:r>
          </a:p>
          <a:p>
            <a:pPr lvl="2">
              <a:defRPr/>
            </a:pPr>
            <a:r>
              <a:rPr lang="en-US" dirty="0"/>
              <a:t>round-robin algorithm, </a:t>
            </a:r>
            <a:r>
              <a:rPr lang="en-US" dirty="0" err="1"/>
              <a:t>worklist</a:t>
            </a:r>
            <a:r>
              <a:rPr lang="en-US" dirty="0"/>
              <a:t> algorithm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Equations for FOLLOW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081764"/>
                <a:ext cx="4929683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𝐹𝐼𝑅𝑆𝑇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1..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81764"/>
                <a:ext cx="4929683" cy="6790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1374255"/>
            <a:ext cx="252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FOLLOW(A) 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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T U {$}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2056795"/>
                <a:ext cx="1987147" cy="685765"/>
              </a:xfrm>
              <a:prstGeom prst="rect">
                <a:avLst/>
              </a:prstGeom>
              <a:solidFill>
                <a:srgbClr val="00B0F0">
                  <a:alpha val="21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$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6795"/>
                <a:ext cx="1987147" cy="6857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" y="5172321"/>
                <a:ext cx="7235892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1,..,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𝑌𝑛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𝑁𝑈𝐿𝐿𝐴𝐵𝐿𝐸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72321"/>
                <a:ext cx="7235892" cy="6790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6894" y="2056794"/>
                <a:ext cx="3648306" cy="68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U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{$}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4" y="2056794"/>
                <a:ext cx="3648306" cy="6864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71800" y="3971280"/>
                <a:ext cx="5961632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U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(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𝐹𝐼𝑅𝑆𝑇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1..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𝑌𝑛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971280"/>
                <a:ext cx="5961632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9508" y="6102768"/>
                <a:ext cx="5407313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1,..,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𝑌𝑛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𝑁𝑈𝐿𝐿𝐴𝐵𝐿𝐸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U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08" y="6102768"/>
                <a:ext cx="5407313" cy="6790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600" y="3081764"/>
            <a:ext cx="5005883" cy="728236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en-US" i="1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51469"/>
            <a:ext cx="7159692" cy="726923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en-US" i="1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4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0"/>
            <a:ext cx="8229600" cy="1143000"/>
          </a:xfrm>
        </p:spPr>
        <p:txBody>
          <a:bodyPr/>
          <a:lstStyle/>
          <a:p>
            <a:r>
              <a:rPr lang="en-US" dirty="0"/>
              <a:t>Computing FOLLOW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371600"/>
            <a:ext cx="8534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</a:t>
            </a:r>
          </a:p>
          <a:p>
            <a:pPr marL="0" indent="0">
              <a:buNone/>
            </a:pPr>
            <a:r>
              <a:rPr lang="en-US" dirty="0"/>
              <a:t>    (start symbol is A)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A  BC | x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B  t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C  v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endParaRPr lang="en-US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2200" dirty="0"/>
              <a:t>FOLLOW: N </a:t>
            </a:r>
            <a:r>
              <a:rPr lang="en-US" sz="2200" dirty="0">
                <a:sym typeface="Wingdings" panose="05000000000000000000" pitchFamily="2" charset="2"/>
              </a:rPr>
              <a:t> 2</a:t>
            </a:r>
            <a:r>
              <a:rPr lang="en-US" sz="2200" baseline="30000" dirty="0">
                <a:sym typeface="Wingdings" panose="05000000000000000000" pitchFamily="2" charset="2"/>
              </a:rPr>
              <a:t>T</a:t>
            </a:r>
          </a:p>
          <a:p>
            <a:pPr marL="0" indent="0">
              <a:buNone/>
            </a:pPr>
            <a:endParaRPr lang="en-US" sz="2200" baseline="30000" dirty="0"/>
          </a:p>
          <a:p>
            <a:pPr marL="0" indent="0">
              <a:buNone/>
            </a:pPr>
            <a:r>
              <a:rPr lang="en-US" sz="2200" dirty="0"/>
              <a:t>   FOLLOW(A) = FOLLOW(A) U {$}</a:t>
            </a:r>
          </a:p>
          <a:p>
            <a:pPr marL="0" indent="0">
              <a:buNone/>
            </a:pPr>
            <a:r>
              <a:rPr lang="en-US" sz="2200" dirty="0"/>
              <a:t>   FOLLOW(B) = FOLLOW(B) U {v}</a:t>
            </a:r>
          </a:p>
          <a:p>
            <a:pPr marL="0" indent="0">
              <a:buNone/>
            </a:pPr>
            <a:r>
              <a:rPr lang="en-US" sz="2200" dirty="0"/>
              <a:t>   FOLLOW(B) = FOLLOW(B) U FOLLOW(A)</a:t>
            </a:r>
          </a:p>
          <a:p>
            <a:pPr marL="0" indent="0">
              <a:buNone/>
            </a:pPr>
            <a:r>
              <a:rPr lang="en-US" sz="2200" dirty="0"/>
              <a:t>   FOLLOW(C) = FOLLOW(C) U FOLLOW(A)</a:t>
            </a:r>
          </a:p>
          <a:p>
            <a:pPr marL="0" indent="0">
              <a:buNone/>
            </a:pPr>
            <a:endParaRPr lang="en-US" dirty="0">
              <a:latin typeface="Symbol" panose="05050102010706020507" pitchFamily="18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05909"/>
              </p:ext>
            </p:extLst>
          </p:nvPr>
        </p:nvGraphicFramePr>
        <p:xfrm>
          <a:off x="5105400" y="1397000"/>
          <a:ext cx="3657600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4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NULLABLE = {A,B,C}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FIRST(A)={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FIRST(B)={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FIRST(C)={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FOLLOW(A)={$}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FOLLOW(B)={v,$}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FOLLOW(C)={$}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3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0"/>
            <a:ext cx="8229600" cy="1143000"/>
          </a:xfrm>
        </p:spPr>
        <p:txBody>
          <a:bodyPr/>
          <a:lstStyle/>
          <a:p>
            <a:r>
              <a:rPr lang="en-US" dirty="0"/>
              <a:t>Simplifying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371600"/>
            <a:ext cx="8534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200" dirty="0"/>
              <a:t>FOLLOW: N </a:t>
            </a:r>
            <a:r>
              <a:rPr lang="en-US" sz="2200" dirty="0">
                <a:sym typeface="Wingdings" panose="05000000000000000000" pitchFamily="2" charset="2"/>
              </a:rPr>
              <a:t> 2</a:t>
            </a:r>
            <a:r>
              <a:rPr lang="en-US" sz="2200" baseline="30000" dirty="0">
                <a:sym typeface="Wingdings" panose="05000000000000000000" pitchFamily="2" charset="2"/>
              </a:rPr>
              <a:t>T</a:t>
            </a:r>
          </a:p>
          <a:p>
            <a:pPr marL="0" indent="0">
              <a:buNone/>
            </a:pPr>
            <a:endParaRPr lang="en-US" sz="2200" baseline="30000" dirty="0"/>
          </a:p>
          <a:p>
            <a:pPr marL="0" indent="0">
              <a:buNone/>
            </a:pPr>
            <a:r>
              <a:rPr lang="en-US" sz="2200" dirty="0"/>
              <a:t>   FOLLOW(A) = FOLLOW(A) U {$}</a:t>
            </a:r>
          </a:p>
          <a:p>
            <a:pPr marL="0" indent="0">
              <a:buNone/>
            </a:pPr>
            <a:r>
              <a:rPr lang="en-US" sz="2200" dirty="0"/>
              <a:t>   FOLLOW(B) = FOLLOW(B) U {v}</a:t>
            </a:r>
          </a:p>
          <a:p>
            <a:pPr marL="0" indent="0">
              <a:buNone/>
            </a:pPr>
            <a:r>
              <a:rPr lang="en-US" sz="2200" dirty="0"/>
              <a:t>   FOLLOW(B) = FOLLOW(B) U FOLLOW(A)</a:t>
            </a:r>
          </a:p>
          <a:p>
            <a:pPr marL="0" indent="0">
              <a:buNone/>
            </a:pPr>
            <a:r>
              <a:rPr lang="en-US" sz="2200" dirty="0"/>
              <a:t>   FOLLOW(C) = FOLLOW(C) U FOLLOW(A)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which is equivalent to </a:t>
            </a:r>
          </a:p>
          <a:p>
            <a:pPr marL="0" indent="0">
              <a:buNone/>
            </a:pPr>
            <a:r>
              <a:rPr lang="en-US" sz="2200" dirty="0"/>
              <a:t>   FOLLOW(A) = FOLLOW(A) U {$}</a:t>
            </a:r>
          </a:p>
          <a:p>
            <a:pPr marL="0" indent="0">
              <a:buNone/>
            </a:pPr>
            <a:r>
              <a:rPr lang="en-US" sz="2200" dirty="0"/>
              <a:t>   FOLLOW(B) = FOLLOW(B) U {v}  U FOLLOW(A)</a:t>
            </a:r>
          </a:p>
          <a:p>
            <a:pPr marL="0" indent="0">
              <a:buNone/>
            </a:pPr>
            <a:r>
              <a:rPr lang="en-US" sz="2200" dirty="0"/>
              <a:t>   FOLLOW(C) = FOLLOW(C) U FOLLOW(A)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86B503-CADB-4DEB-9785-2E94FC21712E}"/>
              </a:ext>
            </a:extLst>
          </p:cNvPr>
          <p:cNvSpPr/>
          <p:nvPr/>
        </p:nvSpPr>
        <p:spPr>
          <a:xfrm>
            <a:off x="6324600" y="2286000"/>
            <a:ext cx="152400" cy="1524000"/>
          </a:xfrm>
          <a:prstGeom prst="rightBrace">
            <a:avLst>
              <a:gd name="adj1" fmla="val 8333"/>
              <a:gd name="adj2" fmla="val 50001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0DE7EA3-EBA0-413C-A4B5-0FEADA9236C5}"/>
              </a:ext>
            </a:extLst>
          </p:cNvPr>
          <p:cNvSpPr/>
          <p:nvPr/>
        </p:nvSpPr>
        <p:spPr>
          <a:xfrm>
            <a:off x="6705600" y="4038600"/>
            <a:ext cx="152400" cy="1524000"/>
          </a:xfrm>
          <a:prstGeom prst="rightBrace">
            <a:avLst>
              <a:gd name="adj1" fmla="val 8333"/>
              <a:gd name="adj2" fmla="val 50001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8A9B-F4CC-4322-91C7-0A317C2EC9F0}"/>
              </a:ext>
            </a:extLst>
          </p:cNvPr>
          <p:cNvSpPr txBox="1"/>
          <p:nvPr/>
        </p:nvSpPr>
        <p:spPr>
          <a:xfrm>
            <a:off x="441359" y="5638800"/>
            <a:ext cx="818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system of equations has three unknowns</a:t>
            </a:r>
          </a:p>
          <a:p>
            <a:r>
              <a:rPr lang="en-US" dirty="0"/>
              <a:t> (FOLLOW(A),FOLLOW(B),FOLLOW(C)) and one equation for each unknown.</a:t>
            </a:r>
          </a:p>
          <a:p>
            <a:r>
              <a:rPr lang="en-US" dirty="0"/>
              <a:t>How do we solve it? If it has multiple solutions, which one do we want?</a:t>
            </a:r>
          </a:p>
        </p:txBody>
      </p:sp>
    </p:spTree>
    <p:extLst>
      <p:ext uri="{BB962C8B-B14F-4D97-AF65-F5344CB8AC3E}">
        <p14:creationId xmlns:p14="http://schemas.microsoft.com/office/powerpoint/2010/main" val="59067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Game plan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Finite partially-ordered set with least element: 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Function f: D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Monotonic function f: D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Fixpoints</a:t>
            </a:r>
            <a:r>
              <a:rPr lang="en-US" sz="2800" dirty="0"/>
              <a:t> of monotonic function f:D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Least </a:t>
            </a:r>
            <a:r>
              <a:rPr lang="en-US" sz="2400" dirty="0" err="1"/>
              <a:t>fixpoint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Solving equation x = f(x)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Least solution is least </a:t>
            </a:r>
            <a:r>
              <a:rPr lang="en-US" sz="2400" dirty="0" err="1"/>
              <a:t>fixpoint</a:t>
            </a:r>
            <a:r>
              <a:rPr lang="en-US" sz="2400" dirty="0"/>
              <a:t> of 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Generalization to when D has a greatest element 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Least and greatest solutions to equation x = f(x)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Generalization to systems of equations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Semi-lattices and lattices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Partially-ordered set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33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Set S with a binary relation </a:t>
            </a:r>
            <a:r>
              <a:rPr lang="en-US" sz="2400" u="sng" dirty="0"/>
              <a:t>&lt; </a:t>
            </a:r>
            <a:r>
              <a:rPr lang="en-US" sz="2400" dirty="0"/>
              <a:t>that is </a:t>
            </a:r>
          </a:p>
          <a:p>
            <a:pPr lvl="1" eaLnBrk="1" hangingPunct="1">
              <a:defRPr/>
            </a:pPr>
            <a:r>
              <a:rPr lang="en-US" sz="2000" dirty="0"/>
              <a:t>reflexive: x </a:t>
            </a:r>
            <a:r>
              <a:rPr lang="en-US" sz="2000" u="sng" dirty="0"/>
              <a:t>&lt;</a:t>
            </a:r>
            <a:r>
              <a:rPr lang="en-US" sz="2000" dirty="0"/>
              <a:t> x</a:t>
            </a:r>
          </a:p>
          <a:p>
            <a:pPr lvl="1" eaLnBrk="1" hangingPunct="1">
              <a:defRPr/>
            </a:pPr>
            <a:r>
              <a:rPr lang="en-US" sz="2000" dirty="0"/>
              <a:t>anti-symmetric:  x </a:t>
            </a:r>
            <a:r>
              <a:rPr lang="en-US" sz="2000" u="sng" dirty="0"/>
              <a:t>&lt;</a:t>
            </a:r>
            <a:r>
              <a:rPr lang="en-US" sz="2000" dirty="0"/>
              <a:t> y and y </a:t>
            </a:r>
            <a:r>
              <a:rPr lang="en-US" sz="2000" u="sng" dirty="0"/>
              <a:t>&lt;</a:t>
            </a:r>
            <a:r>
              <a:rPr lang="en-US" sz="2000" dirty="0"/>
              <a:t> x </a:t>
            </a:r>
            <a:r>
              <a:rPr lang="en-US" sz="2000" dirty="0">
                <a:sym typeface="Wingdings" pitchFamily="2" charset="2"/>
              </a:rPr>
              <a:t> x=y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transitive:  x </a:t>
            </a:r>
            <a:r>
              <a:rPr lang="en-US" sz="2000" u="sng" dirty="0"/>
              <a:t>&lt;</a:t>
            </a:r>
            <a:r>
              <a:rPr lang="en-US" sz="2000" dirty="0"/>
              <a:t> y and y </a:t>
            </a:r>
            <a:r>
              <a:rPr lang="en-US" sz="2000" u="sng" dirty="0"/>
              <a:t>&lt;</a:t>
            </a:r>
            <a:r>
              <a:rPr lang="en-US" sz="2000" dirty="0"/>
              <a:t> z </a:t>
            </a:r>
            <a:r>
              <a:rPr lang="en-US" sz="2000" dirty="0">
                <a:sym typeface="Wingdings" pitchFamily="2" charset="2"/>
              </a:rPr>
              <a:t> x </a:t>
            </a:r>
            <a:r>
              <a:rPr lang="en-US" sz="2000" u="sng" dirty="0">
                <a:sym typeface="Wingdings" pitchFamily="2" charset="2"/>
              </a:rPr>
              <a:t>&lt;</a:t>
            </a:r>
            <a:r>
              <a:rPr lang="en-US" sz="2000" dirty="0">
                <a:sym typeface="Wingdings" pitchFamily="2" charset="2"/>
              </a:rPr>
              <a:t> z</a:t>
            </a:r>
          </a:p>
          <a:p>
            <a:pPr eaLnBrk="1" hangingPunct="1">
              <a:defRPr/>
            </a:pPr>
            <a:r>
              <a:rPr lang="en-US" sz="2400" dirty="0"/>
              <a:t>Example: set of integers ordered by standard </a:t>
            </a:r>
            <a:r>
              <a:rPr lang="en-US" sz="2400" u="sng" dirty="0"/>
              <a:t>&lt;</a:t>
            </a:r>
            <a:r>
              <a:rPr lang="en-US" sz="2400" dirty="0"/>
              <a:t>  relation</a:t>
            </a:r>
          </a:p>
          <a:p>
            <a:pPr lvl="1" eaLnBrk="1" hangingPunct="1">
              <a:defRPr/>
            </a:pPr>
            <a:r>
              <a:rPr lang="en-US" sz="2000" dirty="0" err="1"/>
              <a:t>poset</a:t>
            </a:r>
            <a:r>
              <a:rPr lang="en-US" sz="2000" dirty="0"/>
              <a:t> generalizes this</a:t>
            </a:r>
          </a:p>
          <a:p>
            <a:pPr eaLnBrk="1" hangingPunct="1">
              <a:defRPr/>
            </a:pPr>
            <a:r>
              <a:rPr lang="en-US" sz="2400" dirty="0"/>
              <a:t>Graphical representation of </a:t>
            </a:r>
            <a:r>
              <a:rPr lang="en-US" sz="2400" dirty="0" err="1"/>
              <a:t>poset</a:t>
            </a:r>
            <a:r>
              <a:rPr lang="en-US" sz="2400" dirty="0"/>
              <a:t>:</a:t>
            </a:r>
          </a:p>
          <a:p>
            <a:pPr lvl="1" eaLnBrk="1" hangingPunct="1">
              <a:defRPr/>
            </a:pPr>
            <a:r>
              <a:rPr lang="en-US" sz="2000" dirty="0"/>
              <a:t>Graph in which nodes are elements of S and relation </a:t>
            </a:r>
            <a:r>
              <a:rPr lang="en-US" sz="2000" u="sng" dirty="0"/>
              <a:t>&lt;</a:t>
            </a:r>
            <a:r>
              <a:rPr lang="en-US" sz="2000" dirty="0"/>
              <a:t> is shown by arrows</a:t>
            </a:r>
          </a:p>
          <a:p>
            <a:pPr lvl="1" eaLnBrk="1" hangingPunct="1">
              <a:defRPr/>
            </a:pPr>
            <a:r>
              <a:rPr lang="en-US" sz="2000" dirty="0"/>
              <a:t>Usually we omit transitive arrows to simplify picture </a:t>
            </a:r>
          </a:p>
          <a:p>
            <a:pPr eaLnBrk="1" hangingPunct="1">
              <a:defRPr/>
            </a:pPr>
            <a:r>
              <a:rPr lang="en-US" sz="2400" dirty="0"/>
              <a:t>Not a </a:t>
            </a:r>
            <a:r>
              <a:rPr lang="en-US" sz="2400" dirty="0" err="1"/>
              <a:t>poset</a:t>
            </a:r>
            <a:r>
              <a:rPr lang="en-US" sz="2400" dirty="0"/>
              <a:t>:</a:t>
            </a:r>
          </a:p>
          <a:p>
            <a:pPr lvl="1" eaLnBrk="1" hangingPunct="1">
              <a:defRPr/>
            </a:pPr>
            <a:r>
              <a:rPr lang="en-US" sz="2000" dirty="0"/>
              <a:t>S = {</a:t>
            </a:r>
            <a:r>
              <a:rPr lang="en-US" sz="2000" dirty="0" err="1"/>
              <a:t>a,b</a:t>
            </a:r>
            <a:r>
              <a:rPr lang="en-US" sz="2000" dirty="0"/>
              <a:t>}, </a:t>
            </a:r>
            <a:r>
              <a:rPr lang="en-US" sz="2000" dirty="0">
                <a:solidFill>
                  <a:schemeClr val="accent2"/>
                </a:solidFill>
              </a:rPr>
              <a:t>{a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a, b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b, a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b, b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a}</a:t>
            </a:r>
            <a:endParaRPr lang="en-US" sz="2000" dirty="0"/>
          </a:p>
        </p:txBody>
      </p:sp>
      <p:sp>
        <p:nvSpPr>
          <p:cNvPr id="5124" name="Text Box 24"/>
          <p:cNvSpPr txBox="1">
            <a:spLocks noChangeArrowheads="1"/>
          </p:cNvSpPr>
          <p:nvPr/>
        </p:nvSpPr>
        <p:spPr bwMode="auto">
          <a:xfrm>
            <a:off x="6705600" y="1676400"/>
            <a:ext cx="41275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3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-1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-2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-3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..</a:t>
            </a:r>
          </a:p>
        </p:txBody>
      </p:sp>
      <p:sp>
        <p:nvSpPr>
          <p:cNvPr id="5125" name="Line 26"/>
          <p:cNvSpPr>
            <a:spLocks noChangeShapeType="1"/>
          </p:cNvSpPr>
          <p:nvPr/>
        </p:nvSpPr>
        <p:spPr bwMode="auto">
          <a:xfrm flipV="1">
            <a:off x="6880225" y="52800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30"/>
          <p:cNvSpPr>
            <a:spLocks noChangeShapeType="1"/>
          </p:cNvSpPr>
          <p:nvPr/>
        </p:nvSpPr>
        <p:spPr bwMode="auto">
          <a:xfrm flipV="1">
            <a:off x="6858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31"/>
          <p:cNvSpPr>
            <a:spLocks noChangeShapeType="1"/>
          </p:cNvSpPr>
          <p:nvPr/>
        </p:nvSpPr>
        <p:spPr bwMode="auto">
          <a:xfrm flipV="1">
            <a:off x="6858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32"/>
          <p:cNvSpPr>
            <a:spLocks noChangeShapeType="1"/>
          </p:cNvSpPr>
          <p:nvPr/>
        </p:nvSpPr>
        <p:spPr bwMode="auto">
          <a:xfrm flipV="1">
            <a:off x="6858000" y="36131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33"/>
          <p:cNvSpPr>
            <a:spLocks noChangeShapeType="1"/>
          </p:cNvSpPr>
          <p:nvPr/>
        </p:nvSpPr>
        <p:spPr bwMode="auto">
          <a:xfrm flipV="1">
            <a:off x="6900863" y="5824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34"/>
          <p:cNvSpPr>
            <a:spLocks noChangeShapeType="1"/>
          </p:cNvSpPr>
          <p:nvPr/>
        </p:nvSpPr>
        <p:spPr bwMode="auto">
          <a:xfrm flipV="1">
            <a:off x="6858000" y="3090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35"/>
          <p:cNvSpPr>
            <a:spLocks noChangeShapeType="1"/>
          </p:cNvSpPr>
          <p:nvPr/>
        </p:nvSpPr>
        <p:spPr bwMode="auto">
          <a:xfrm flipV="1">
            <a:off x="68580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36"/>
          <p:cNvSpPr>
            <a:spLocks noChangeShapeType="1"/>
          </p:cNvSpPr>
          <p:nvPr/>
        </p:nvSpPr>
        <p:spPr bwMode="auto">
          <a:xfrm flipV="1">
            <a:off x="6858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 of poset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7" y="1814117"/>
            <a:ext cx="4722806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Powerset of any set ordered by set containment is a </a:t>
            </a:r>
            <a:r>
              <a:rPr lang="en-US" altLang="en-US" sz="2800" dirty="0" err="1"/>
              <a:t>poset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In example shown to the left, </a:t>
            </a:r>
            <a:r>
              <a:rPr lang="en-US" altLang="en-US" sz="2800" dirty="0" err="1"/>
              <a:t>poset</a:t>
            </a:r>
            <a:r>
              <a:rPr lang="en-US" altLang="en-US" sz="2800" dirty="0"/>
              <a:t> elements are {}, {a}, {</a:t>
            </a:r>
            <a:r>
              <a:rPr lang="en-US" altLang="en-US" sz="2800" dirty="0" err="1"/>
              <a:t>a,b</a:t>
            </a:r>
            <a:r>
              <a:rPr lang="en-US" altLang="en-US" sz="2800" dirty="0"/>
              <a:t>},{</a:t>
            </a:r>
            <a:r>
              <a:rPr lang="en-US" altLang="en-US" sz="2800" dirty="0" err="1"/>
              <a:t>a,b,c</a:t>
            </a:r>
            <a:r>
              <a:rPr lang="en-US" altLang="en-US" sz="2800" dirty="0"/>
              <a:t>}, etc.</a:t>
            </a:r>
          </a:p>
          <a:p>
            <a:pPr lvl="1" eaLnBrk="1" hangingPunct="1"/>
            <a:r>
              <a:rPr lang="en-US" altLang="en-US" sz="2400" dirty="0"/>
              <a:t>x </a:t>
            </a:r>
            <a:r>
              <a:rPr lang="en-US" altLang="en-US" sz="2400" u="sng" dirty="0"/>
              <a:t>&lt;</a:t>
            </a:r>
            <a:r>
              <a:rPr lang="en-US" altLang="en-US" sz="2400" dirty="0"/>
              <a:t> y if x is a subset of y</a:t>
            </a:r>
          </a:p>
        </p:txBody>
      </p:sp>
      <p:grpSp>
        <p:nvGrpSpPr>
          <p:cNvPr id="6148" name="Group 19"/>
          <p:cNvGrpSpPr>
            <a:grpSpLocks/>
          </p:cNvGrpSpPr>
          <p:nvPr/>
        </p:nvGrpSpPr>
        <p:grpSpPr bwMode="auto">
          <a:xfrm>
            <a:off x="5638800" y="1600200"/>
            <a:ext cx="2266950" cy="3727450"/>
            <a:chOff x="5638800" y="1600200"/>
            <a:chExt cx="2266950" cy="3727450"/>
          </a:xfrm>
        </p:grpSpPr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6670675" y="4960938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 }</a:t>
              </a:r>
            </a:p>
          </p:txBody>
        </p:sp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5811838" y="4000500"/>
              <a:ext cx="177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{a}      {b}      {c}</a:t>
              </a:r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5638800" y="2800350"/>
              <a:ext cx="226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{a,b}     {a,c}      {b,c}</a:t>
              </a:r>
            </a:p>
          </p:txBody>
        </p:sp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6329363" y="1600200"/>
              <a:ext cx="831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{a,b,c}</a:t>
              </a:r>
            </a:p>
          </p:txBody>
        </p:sp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 flipH="1" flipV="1">
              <a:off x="6175375" y="4443413"/>
              <a:ext cx="517525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 flipV="1">
              <a:off x="6865938" y="4362450"/>
              <a:ext cx="0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3"/>
            <p:cNvSpPr>
              <a:spLocks noChangeShapeType="1"/>
            </p:cNvSpPr>
            <p:nvPr/>
          </p:nvSpPr>
          <p:spPr bwMode="auto">
            <a:xfrm flipV="1">
              <a:off x="7037388" y="4362450"/>
              <a:ext cx="519112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4"/>
            <p:cNvSpPr>
              <a:spLocks noChangeShapeType="1"/>
            </p:cNvSpPr>
            <p:nvPr/>
          </p:nvSpPr>
          <p:spPr bwMode="auto">
            <a:xfrm flipH="1" flipV="1">
              <a:off x="6002338" y="3241675"/>
              <a:ext cx="85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 flipH="1" flipV="1">
              <a:off x="6088063" y="3241675"/>
              <a:ext cx="6905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V="1">
              <a:off x="6088063" y="3162300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7"/>
            <p:cNvSpPr>
              <a:spLocks noChangeShapeType="1"/>
            </p:cNvSpPr>
            <p:nvPr/>
          </p:nvSpPr>
          <p:spPr bwMode="auto">
            <a:xfrm flipH="1" flipV="1">
              <a:off x="6865938" y="3241675"/>
              <a:ext cx="690562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8"/>
            <p:cNvSpPr>
              <a:spLocks noChangeShapeType="1"/>
            </p:cNvSpPr>
            <p:nvPr/>
          </p:nvSpPr>
          <p:spPr bwMode="auto">
            <a:xfrm flipV="1">
              <a:off x="6778625" y="3241675"/>
              <a:ext cx="95091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 flipV="1">
              <a:off x="7556500" y="3322638"/>
              <a:ext cx="173038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 flipV="1">
              <a:off x="5915025" y="1962150"/>
              <a:ext cx="777875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 flipH="1" flipV="1">
              <a:off x="6778625" y="2041525"/>
              <a:ext cx="87313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 flipH="1" flipV="1">
              <a:off x="6951663" y="2041525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3100</Words>
  <Application>Microsoft Office PowerPoint</Application>
  <PresentationFormat>On-screen Show (4:3)</PresentationFormat>
  <Paragraphs>353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Script MT Bold</vt:lpstr>
      <vt:lpstr>Calibri</vt:lpstr>
      <vt:lpstr>Symbol</vt:lpstr>
      <vt:lpstr>cmsy10</vt:lpstr>
      <vt:lpstr>Wingdings</vt:lpstr>
      <vt:lpstr>Cambria Math</vt:lpstr>
      <vt:lpstr>Calibri Light</vt:lpstr>
      <vt:lpstr>Garamond</vt:lpstr>
      <vt:lpstr>Default Design</vt:lpstr>
      <vt:lpstr>Solving fixpoint equations</vt:lpstr>
      <vt:lpstr>Goal</vt:lpstr>
      <vt:lpstr>Example: SLL(1) parsing table</vt:lpstr>
      <vt:lpstr>Equations for FOLLOW</vt:lpstr>
      <vt:lpstr>Computing FOLLOW sets</vt:lpstr>
      <vt:lpstr>Simplifying equations</vt:lpstr>
      <vt:lpstr>Game plan</vt:lpstr>
      <vt:lpstr>Partially-ordered set</vt:lpstr>
      <vt:lpstr>Another example of poset</vt:lpstr>
      <vt:lpstr>Finite poset with least element</vt:lpstr>
      <vt:lpstr>Domain</vt:lpstr>
      <vt:lpstr>Functions on domains</vt:lpstr>
      <vt:lpstr>Monotonic functions</vt:lpstr>
      <vt:lpstr>Examples</vt:lpstr>
      <vt:lpstr>Fixpoint of f:DD</vt:lpstr>
      <vt:lpstr>Fixpoint theorem(I)</vt:lpstr>
      <vt:lpstr>Proof of fixpoint theorem</vt:lpstr>
      <vt:lpstr>Solving equations</vt:lpstr>
      <vt:lpstr>Easy generalization</vt:lpstr>
      <vt:lpstr>Another result</vt:lpstr>
      <vt:lpstr>Functions with multiple arguments</vt:lpstr>
      <vt:lpstr>Fixpoint theorem(II)</vt:lpstr>
      <vt:lpstr>Formalization:  product constructor</vt:lpstr>
      <vt:lpstr>Computing the least solution for a system of equations</vt:lpstr>
      <vt:lpstr>Work-list based algorithm</vt:lpstr>
      <vt:lpstr>Power-set domains: U and ∩  </vt:lpstr>
      <vt:lpstr>Join and meet</vt:lpstr>
      <vt:lpstr>Back to power-sets</vt:lpstr>
      <vt:lpstr>Fixpoint equations in lattices</vt:lpstr>
      <vt:lpstr>Back to motivating example</vt:lpstr>
      <vt:lpstr>Things to think about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approach  to  dataflow analysis</dc:title>
  <dc:creator>Keshav Pingali</dc:creator>
  <cp:lastModifiedBy>Pingali, Keshav K</cp:lastModifiedBy>
  <cp:revision>67</cp:revision>
  <cp:lastPrinted>2019-09-17T17:15:52Z</cp:lastPrinted>
  <dcterms:created xsi:type="dcterms:W3CDTF">2007-09-04T21:38:36Z</dcterms:created>
  <dcterms:modified xsi:type="dcterms:W3CDTF">2019-10-13T18:44:06Z</dcterms:modified>
</cp:coreProperties>
</file>