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75" r:id="rId5"/>
  </p:sldMasterIdLst>
  <p:notesMasterIdLst>
    <p:notesMasterId r:id="rId35"/>
  </p:notesMasterIdLst>
  <p:handoutMasterIdLst>
    <p:handoutMasterId r:id="rId36"/>
  </p:handoutMasterIdLst>
  <p:sldIdLst>
    <p:sldId id="281" r:id="rId6"/>
    <p:sldId id="308" r:id="rId7"/>
    <p:sldId id="282" r:id="rId8"/>
    <p:sldId id="504" r:id="rId9"/>
    <p:sldId id="571" r:id="rId10"/>
    <p:sldId id="572" r:id="rId11"/>
    <p:sldId id="505" r:id="rId12"/>
    <p:sldId id="573" r:id="rId13"/>
    <p:sldId id="547" r:id="rId14"/>
    <p:sldId id="546" r:id="rId15"/>
    <p:sldId id="340" r:id="rId16"/>
    <p:sldId id="560" r:id="rId17"/>
    <p:sldId id="550" r:id="rId18"/>
    <p:sldId id="554" r:id="rId19"/>
    <p:sldId id="556" r:id="rId20"/>
    <p:sldId id="555" r:id="rId21"/>
    <p:sldId id="566" r:id="rId22"/>
    <p:sldId id="575" r:id="rId23"/>
    <p:sldId id="521" r:id="rId24"/>
    <p:sldId id="574" r:id="rId25"/>
    <p:sldId id="385" r:id="rId26"/>
    <p:sldId id="576" r:id="rId27"/>
    <p:sldId id="561" r:id="rId28"/>
    <p:sldId id="577" r:id="rId29"/>
    <p:sldId id="578" r:id="rId30"/>
    <p:sldId id="503" r:id="rId31"/>
    <p:sldId id="434" r:id="rId32"/>
    <p:sldId id="539" r:id="rId33"/>
    <p:sldId id="493" r:id="rId34"/>
  </p:sldIdLst>
  <p:sldSz cx="9144000" cy="6858000" type="screen4x3"/>
  <p:notesSz cx="7086600" cy="9428163"/>
  <p:embeddedFontLst>
    <p:embeddedFont>
      <p:font typeface="Arial Unicode MS" panose="020B0604020202020204" charset="-128"/>
      <p:regular r:id="rId37"/>
    </p:embeddedFont>
    <p:embeddedFont>
      <p:font typeface="cmmi10" panose="020B0604020202020204"/>
      <p:regular r:id="rId38"/>
    </p:embeddedFont>
    <p:embeddedFont>
      <p:font typeface="cmmi7" panose="020B0604020202020204"/>
      <p:regular r:id="rId39"/>
    </p:embeddedFont>
    <p:embeddedFont>
      <p:font typeface="cmr10" panose="020B0604020202020204"/>
      <p:regular r:id="rId40"/>
    </p:embeddedFont>
    <p:embeddedFont>
      <p:font typeface="cmsy10" panose="020B0604020202020204"/>
      <p:regular r:id="rId41"/>
    </p:embeddedFont>
    <p:embeddedFont>
      <p:font typeface="cmsy10orig" panose="020B0604020202020204"/>
      <p:regular r:id="rId42"/>
    </p:embeddedFont>
  </p:embeddedFontLst>
  <p:custDataLst>
    <p:tags r:id="rId43"/>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70" userDrawn="1">
          <p15:clr>
            <a:srgbClr val="A4A3A4"/>
          </p15:clr>
        </p15:guide>
        <p15:guide id="2" pos="22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CC00"/>
    <a:srgbClr val="00B0F0"/>
    <a:srgbClr val="000000"/>
    <a:srgbClr val="0000FF"/>
    <a:srgbClr val="00CC00"/>
    <a:srgbClr val="66FF33"/>
    <a:srgbClr val="3333CC"/>
    <a:srgbClr val="CCFF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0" autoAdjust="0"/>
    <p:restoredTop sz="86410" autoAdjust="0"/>
  </p:normalViewPr>
  <p:slideViewPr>
    <p:cSldViewPr>
      <p:cViewPr varScale="1">
        <p:scale>
          <a:sx n="76" d="100"/>
          <a:sy n="76" d="100"/>
        </p:scale>
        <p:origin x="272" y="44"/>
      </p:cViewPr>
      <p:guideLst>
        <p:guide orient="horz" pos="2160"/>
        <p:guide pos="2880"/>
      </p:guideLst>
    </p:cSldViewPr>
  </p:slideViewPr>
  <p:outlineViewPr>
    <p:cViewPr>
      <p:scale>
        <a:sx n="33" d="100"/>
        <a:sy n="33" d="100"/>
      </p:scale>
      <p:origin x="0" y="-13148"/>
    </p:cViewPr>
    <p:sldLst>
      <p:sld r:id="rId1" collapse="1"/>
      <p:sld r:id="rId2" collapse="1"/>
      <p:sld r:id="rId3"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5" d="100"/>
          <a:sy n="65" d="100"/>
        </p:scale>
        <p:origin x="2364" y="64"/>
      </p:cViewPr>
      <p:guideLst>
        <p:guide orient="horz" pos="2970"/>
        <p:guide pos="2232"/>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tags" Target="tags/tag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5.fntdata"/></Relationships>
</file>

<file path=ppt/_rels/viewProps.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slide" Target="slides/slide24.xml"/><Relationship Id="rId1"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71731"/>
          </a:xfrm>
          <a:prstGeom prst="rect">
            <a:avLst/>
          </a:prstGeom>
        </p:spPr>
        <p:txBody>
          <a:bodyPr vert="horz" lIns="92601" tIns="46301" rIns="92601" bIns="46301"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71731"/>
          </a:xfrm>
          <a:prstGeom prst="rect">
            <a:avLst/>
          </a:prstGeom>
        </p:spPr>
        <p:txBody>
          <a:bodyPr vert="horz" lIns="92601" tIns="46301" rIns="92601" bIns="46301" rtlCol="0"/>
          <a:lstStyle>
            <a:lvl1pPr algn="r">
              <a:defRPr sz="1200"/>
            </a:lvl1pPr>
          </a:lstStyle>
          <a:p>
            <a:fld id="{EBCA779E-A67A-48BD-860B-9E87F2444B14}" type="datetimeFigureOut">
              <a:rPr lang="en-US" smtClean="0"/>
              <a:t>1/30/2024</a:t>
            </a:fld>
            <a:endParaRPr lang="en-US"/>
          </a:p>
        </p:txBody>
      </p:sp>
      <p:sp>
        <p:nvSpPr>
          <p:cNvPr id="4" name="Footer Placeholder 3"/>
          <p:cNvSpPr>
            <a:spLocks noGrp="1"/>
          </p:cNvSpPr>
          <p:nvPr>
            <p:ph type="ftr" sz="quarter" idx="2"/>
          </p:nvPr>
        </p:nvSpPr>
        <p:spPr>
          <a:xfrm>
            <a:off x="0" y="8954823"/>
            <a:ext cx="3071502" cy="471731"/>
          </a:xfrm>
          <a:prstGeom prst="rect">
            <a:avLst/>
          </a:prstGeom>
        </p:spPr>
        <p:txBody>
          <a:bodyPr vert="horz" lIns="92601" tIns="46301" rIns="92601" bIns="46301"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54823"/>
            <a:ext cx="3071502" cy="471731"/>
          </a:xfrm>
          <a:prstGeom prst="rect">
            <a:avLst/>
          </a:prstGeom>
        </p:spPr>
        <p:txBody>
          <a:bodyPr vert="horz" lIns="92601" tIns="46301" rIns="92601" bIns="46301" rtlCol="0" anchor="b"/>
          <a:lstStyle>
            <a:lvl1pPr algn="r">
              <a:defRPr sz="1200"/>
            </a:lvl1pPr>
          </a:lstStyle>
          <a:p>
            <a:fld id="{9806025C-5948-4200-AA62-02CF7E602FBE}" type="slidenum">
              <a:rPr lang="en-US" smtClean="0"/>
              <a:t>‹#›</a:t>
            </a:fld>
            <a:endParaRPr lang="en-US"/>
          </a:p>
        </p:txBody>
      </p:sp>
    </p:spTree>
    <p:extLst>
      <p:ext uri="{BB962C8B-B14F-4D97-AF65-F5344CB8AC3E}">
        <p14:creationId xmlns:p14="http://schemas.microsoft.com/office/powerpoint/2010/main" val="2533708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0509" cy="471124"/>
          </a:xfrm>
          <a:prstGeom prst="rect">
            <a:avLst/>
          </a:prstGeom>
        </p:spPr>
        <p:txBody>
          <a:bodyPr vert="horz" lIns="92601" tIns="46301" rIns="92601" bIns="46301" rtlCol="0"/>
          <a:lstStyle>
            <a:lvl1pPr algn="l">
              <a:defRPr sz="1200"/>
            </a:lvl1pPr>
          </a:lstStyle>
          <a:p>
            <a:pPr>
              <a:defRPr/>
            </a:pPr>
            <a:endParaRPr lang="en-US"/>
          </a:p>
        </p:txBody>
      </p:sp>
      <p:sp>
        <p:nvSpPr>
          <p:cNvPr id="3" name="Date Placeholder 2"/>
          <p:cNvSpPr>
            <a:spLocks noGrp="1"/>
          </p:cNvSpPr>
          <p:nvPr>
            <p:ph type="dt" idx="1"/>
          </p:nvPr>
        </p:nvSpPr>
        <p:spPr>
          <a:xfrm>
            <a:off x="4014336" y="0"/>
            <a:ext cx="3070509" cy="471124"/>
          </a:xfrm>
          <a:prstGeom prst="rect">
            <a:avLst/>
          </a:prstGeom>
        </p:spPr>
        <p:txBody>
          <a:bodyPr vert="horz" lIns="92601" tIns="46301" rIns="92601" bIns="46301" rtlCol="0"/>
          <a:lstStyle>
            <a:lvl1pPr algn="r">
              <a:defRPr sz="1200"/>
            </a:lvl1pPr>
          </a:lstStyle>
          <a:p>
            <a:pPr>
              <a:defRPr/>
            </a:pPr>
            <a:fld id="{407BAE47-7E66-4E66-AFE3-7EEDAF96DC87}" type="datetimeFigureOut">
              <a:rPr lang="en-US"/>
              <a:pPr>
                <a:defRPr/>
              </a:pPr>
              <a:t>1/30/2024</a:t>
            </a:fld>
            <a:endParaRPr lang="en-US"/>
          </a:p>
        </p:txBody>
      </p:sp>
      <p:sp>
        <p:nvSpPr>
          <p:cNvPr id="4" name="Slide Image Placeholder 3"/>
          <p:cNvSpPr>
            <a:spLocks noGrp="1" noRot="1" noChangeAspect="1"/>
          </p:cNvSpPr>
          <p:nvPr>
            <p:ph type="sldImg" idx="2"/>
          </p:nvPr>
        </p:nvSpPr>
        <p:spPr>
          <a:xfrm>
            <a:off x="1187450" y="706438"/>
            <a:ext cx="4711700" cy="3535362"/>
          </a:xfrm>
          <a:prstGeom prst="rect">
            <a:avLst/>
          </a:prstGeom>
          <a:noFill/>
          <a:ln w="12700">
            <a:solidFill>
              <a:prstClr val="black"/>
            </a:solidFill>
          </a:ln>
        </p:spPr>
        <p:txBody>
          <a:bodyPr vert="horz" lIns="92601" tIns="46301" rIns="92601" bIns="46301" rtlCol="0" anchor="ctr"/>
          <a:lstStyle/>
          <a:p>
            <a:pPr lvl="0"/>
            <a:endParaRPr lang="en-US" noProof="0"/>
          </a:p>
        </p:txBody>
      </p:sp>
      <p:sp>
        <p:nvSpPr>
          <p:cNvPr id="5" name="Notes Placeholder 4"/>
          <p:cNvSpPr>
            <a:spLocks noGrp="1"/>
          </p:cNvSpPr>
          <p:nvPr>
            <p:ph type="body" sz="quarter" idx="3"/>
          </p:nvPr>
        </p:nvSpPr>
        <p:spPr>
          <a:xfrm>
            <a:off x="708311" y="4477809"/>
            <a:ext cx="5669983" cy="4242958"/>
          </a:xfrm>
          <a:prstGeom prst="rect">
            <a:avLst/>
          </a:prstGeom>
        </p:spPr>
        <p:txBody>
          <a:bodyPr vert="horz" lIns="92601" tIns="46301" rIns="92601" bIns="4630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955617"/>
            <a:ext cx="3070509" cy="471124"/>
          </a:xfrm>
          <a:prstGeom prst="rect">
            <a:avLst/>
          </a:prstGeom>
        </p:spPr>
        <p:txBody>
          <a:bodyPr vert="horz" lIns="92601" tIns="46301" rIns="92601" bIns="46301"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14336" y="8955617"/>
            <a:ext cx="3070509" cy="471124"/>
          </a:xfrm>
          <a:prstGeom prst="rect">
            <a:avLst/>
          </a:prstGeom>
        </p:spPr>
        <p:txBody>
          <a:bodyPr vert="horz" lIns="92601" tIns="46301" rIns="92601" bIns="46301" rtlCol="0" anchor="b"/>
          <a:lstStyle>
            <a:lvl1pPr algn="r">
              <a:defRPr sz="1200"/>
            </a:lvl1pPr>
          </a:lstStyle>
          <a:p>
            <a:pPr>
              <a:defRPr/>
            </a:pPr>
            <a:fld id="{1BA3DF80-292E-451C-BEEF-7739CC6A2DF8}" type="slidenum">
              <a:rPr lang="en-US"/>
              <a:pPr>
                <a:defRPr/>
              </a:pPr>
              <a:t>‹#›</a:t>
            </a:fld>
            <a:endParaRPr lang="en-US"/>
          </a:p>
        </p:txBody>
      </p:sp>
    </p:spTree>
    <p:extLst>
      <p:ext uri="{BB962C8B-B14F-4D97-AF65-F5344CB8AC3E}">
        <p14:creationId xmlns:p14="http://schemas.microsoft.com/office/powerpoint/2010/main" val="16194499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A3DF80-292E-451C-BEEF-7739CC6A2DF8}" type="slidenum">
              <a:rPr lang="en-US" smtClean="0"/>
              <a:pPr>
                <a:defRPr/>
              </a:pPr>
              <a:t>2</a:t>
            </a:fld>
            <a:endParaRPr lang="en-US"/>
          </a:p>
        </p:txBody>
      </p:sp>
    </p:spTree>
    <p:extLst>
      <p:ext uri="{BB962C8B-B14F-4D97-AF65-F5344CB8AC3E}">
        <p14:creationId xmlns:p14="http://schemas.microsoft.com/office/powerpoint/2010/main" val="2852607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BA3DF80-292E-451C-BEEF-7739CC6A2DF8}" type="slidenum">
              <a:rPr lang="en-US" smtClean="0"/>
              <a:pPr>
                <a:defRPr/>
              </a:pPr>
              <a:t>26</a:t>
            </a:fld>
            <a:endParaRPr lang="en-US"/>
          </a:p>
        </p:txBody>
      </p:sp>
    </p:spTree>
    <p:extLst>
      <p:ext uri="{BB962C8B-B14F-4D97-AF65-F5344CB8AC3E}">
        <p14:creationId xmlns:p14="http://schemas.microsoft.com/office/powerpoint/2010/main" val="2825830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AZ</a:t>
            </a:r>
          </a:p>
        </p:txBody>
      </p:sp>
      <p:sp>
        <p:nvSpPr>
          <p:cNvPr id="4" name="Slide Number Placeholder 3"/>
          <p:cNvSpPr>
            <a:spLocks noGrp="1"/>
          </p:cNvSpPr>
          <p:nvPr>
            <p:ph type="sldNum" sz="quarter" idx="10"/>
          </p:nvPr>
        </p:nvSpPr>
        <p:spPr/>
        <p:txBody>
          <a:bodyPr/>
          <a:lstStyle/>
          <a:p>
            <a:pPr>
              <a:defRPr/>
            </a:pPr>
            <a:fld id="{1BA3DF80-292E-451C-BEEF-7739CC6A2DF8}" type="slidenum">
              <a:rPr lang="en-US" smtClean="0"/>
              <a:pPr>
                <a:defRPr/>
              </a:pPr>
              <a:t>28</a:t>
            </a:fld>
            <a:endParaRPr lang="en-US"/>
          </a:p>
        </p:txBody>
      </p:sp>
    </p:spTree>
    <p:extLst>
      <p:ext uri="{BB962C8B-B14F-4D97-AF65-F5344CB8AC3E}">
        <p14:creationId xmlns:p14="http://schemas.microsoft.com/office/powerpoint/2010/main" val="221247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A3DF80-292E-451C-BEEF-7739CC6A2DF8}" type="slidenum">
              <a:rPr lang="en-US" smtClean="0"/>
              <a:pPr>
                <a:defRPr/>
              </a:pPr>
              <a:t>9</a:t>
            </a:fld>
            <a:endParaRPr lang="en-US"/>
          </a:p>
        </p:txBody>
      </p:sp>
    </p:spTree>
    <p:extLst>
      <p:ext uri="{BB962C8B-B14F-4D97-AF65-F5344CB8AC3E}">
        <p14:creationId xmlns:p14="http://schemas.microsoft.com/office/powerpoint/2010/main" val="773403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A3DF80-292E-451C-BEEF-7739CC6A2DF8}" type="slidenum">
              <a:rPr lang="en-US" smtClean="0"/>
              <a:pPr>
                <a:defRPr/>
              </a:pPr>
              <a:t>10</a:t>
            </a:fld>
            <a:endParaRPr lang="en-US"/>
          </a:p>
        </p:txBody>
      </p:sp>
    </p:spTree>
    <p:extLst>
      <p:ext uri="{BB962C8B-B14F-4D97-AF65-F5344CB8AC3E}">
        <p14:creationId xmlns:p14="http://schemas.microsoft.com/office/powerpoint/2010/main" val="2490700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A3DF80-292E-451C-BEEF-7739CC6A2DF8}" type="slidenum">
              <a:rPr lang="en-US" smtClean="0"/>
              <a:pPr>
                <a:defRPr/>
              </a:pPr>
              <a:t>13</a:t>
            </a:fld>
            <a:endParaRPr lang="en-US"/>
          </a:p>
        </p:txBody>
      </p:sp>
    </p:spTree>
    <p:extLst>
      <p:ext uri="{BB962C8B-B14F-4D97-AF65-F5344CB8AC3E}">
        <p14:creationId xmlns:p14="http://schemas.microsoft.com/office/powerpoint/2010/main" val="206227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A3DF80-292E-451C-BEEF-7739CC6A2DF8}" type="slidenum">
              <a:rPr lang="en-US" smtClean="0"/>
              <a:pPr>
                <a:defRPr/>
              </a:pPr>
              <a:t>14</a:t>
            </a:fld>
            <a:endParaRPr lang="en-US"/>
          </a:p>
        </p:txBody>
      </p:sp>
    </p:spTree>
    <p:extLst>
      <p:ext uri="{BB962C8B-B14F-4D97-AF65-F5344CB8AC3E}">
        <p14:creationId xmlns:p14="http://schemas.microsoft.com/office/powerpoint/2010/main" val="204724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A3DF80-292E-451C-BEEF-7739CC6A2DF8}" type="slidenum">
              <a:rPr lang="en-US" smtClean="0"/>
              <a:pPr>
                <a:defRPr/>
              </a:pPr>
              <a:t>15</a:t>
            </a:fld>
            <a:endParaRPr lang="en-US"/>
          </a:p>
        </p:txBody>
      </p:sp>
    </p:spTree>
    <p:extLst>
      <p:ext uri="{BB962C8B-B14F-4D97-AF65-F5344CB8AC3E}">
        <p14:creationId xmlns:p14="http://schemas.microsoft.com/office/powerpoint/2010/main" val="1044355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A3DF80-292E-451C-BEEF-7739CC6A2DF8}" type="slidenum">
              <a:rPr lang="en-US" smtClean="0"/>
              <a:pPr>
                <a:defRPr/>
              </a:pPr>
              <a:t>16</a:t>
            </a:fld>
            <a:endParaRPr lang="en-US"/>
          </a:p>
        </p:txBody>
      </p:sp>
    </p:spTree>
    <p:extLst>
      <p:ext uri="{BB962C8B-B14F-4D97-AF65-F5344CB8AC3E}">
        <p14:creationId xmlns:p14="http://schemas.microsoft.com/office/powerpoint/2010/main" val="99845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A3DF80-292E-451C-BEEF-7739CC6A2DF8}" type="slidenum">
              <a:rPr lang="en-US" smtClean="0"/>
              <a:pPr>
                <a:defRPr/>
              </a:pPr>
              <a:t>17</a:t>
            </a:fld>
            <a:endParaRPr lang="en-US"/>
          </a:p>
        </p:txBody>
      </p:sp>
    </p:spTree>
    <p:extLst>
      <p:ext uri="{BB962C8B-B14F-4D97-AF65-F5344CB8AC3E}">
        <p14:creationId xmlns:p14="http://schemas.microsoft.com/office/powerpoint/2010/main" val="1454301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A3DF80-292E-451C-BEEF-7739CC6A2DF8}" type="slidenum">
              <a:rPr lang="en-US" smtClean="0"/>
              <a:pPr>
                <a:defRPr/>
              </a:pPr>
              <a:t>18</a:t>
            </a:fld>
            <a:endParaRPr lang="en-US"/>
          </a:p>
        </p:txBody>
      </p:sp>
    </p:spTree>
    <p:extLst>
      <p:ext uri="{BB962C8B-B14F-4D97-AF65-F5344CB8AC3E}">
        <p14:creationId xmlns:p14="http://schemas.microsoft.com/office/powerpoint/2010/main" val="2178070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ptos" panose="020B00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ptos" panose="020B00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0F3E6A-F5E7-4D2D-82A0-0249AFC1840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B1FCC-6BC0-4883-B66C-EC944D78B6B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C00DB7-EE42-44E4-A59E-051C0247BE0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4073F43-1985-43C5-9BE2-FD91304C7F4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89A13-828E-8511-0D7B-F92E641A492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4FEC999-1C1B-A6FC-25F0-D4B761812FF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4145D73-ADA3-1596-08E4-A6BF14063DA7}"/>
              </a:ext>
            </a:extLst>
          </p:cNvPr>
          <p:cNvSpPr>
            <a:spLocks noGrp="1"/>
          </p:cNvSpPr>
          <p:nvPr>
            <p:ph type="dt" sz="half" idx="10"/>
          </p:nvPr>
        </p:nvSpPr>
        <p:spPr/>
        <p:txBody>
          <a:bodyPr/>
          <a:lstStyle/>
          <a:p>
            <a:fld id="{5E39C793-5A5C-48D7-8F0D-340B7FCE2CF1}" type="datetimeFigureOut">
              <a:rPr lang="en-US" smtClean="0"/>
              <a:t>1/30/2024</a:t>
            </a:fld>
            <a:endParaRPr lang="en-US"/>
          </a:p>
        </p:txBody>
      </p:sp>
      <p:sp>
        <p:nvSpPr>
          <p:cNvPr id="5" name="Footer Placeholder 4">
            <a:extLst>
              <a:ext uri="{FF2B5EF4-FFF2-40B4-BE49-F238E27FC236}">
                <a16:creationId xmlns:a16="http://schemas.microsoft.com/office/drawing/2014/main" id="{CE7A37C5-272D-81B3-5CD1-0746667436F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6084938-DCD8-A034-06A7-93C40171C868}"/>
              </a:ext>
            </a:extLst>
          </p:cNvPr>
          <p:cNvSpPr>
            <a:spLocks noGrp="1"/>
          </p:cNvSpPr>
          <p:nvPr>
            <p:ph type="sldNum" sz="quarter" idx="12"/>
          </p:nvPr>
        </p:nvSpPr>
        <p:spPr/>
        <p:txBody>
          <a:bodyPr/>
          <a:lstStyle/>
          <a:p>
            <a:pPr>
              <a:defRPr/>
            </a:pPr>
            <a:fld id="{990F3E6A-F5E7-4D2D-82A0-0249AFC18405}" type="slidenum">
              <a:rPr lang="en-US" smtClean="0"/>
              <a:pPr>
                <a:defRPr/>
              </a:pPr>
              <a:t>‹#›</a:t>
            </a:fld>
            <a:endParaRPr lang="en-US"/>
          </a:p>
        </p:txBody>
      </p:sp>
    </p:spTree>
    <p:extLst>
      <p:ext uri="{BB962C8B-B14F-4D97-AF65-F5344CB8AC3E}">
        <p14:creationId xmlns:p14="http://schemas.microsoft.com/office/powerpoint/2010/main" val="1552137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49A8-0770-D7F2-0AA4-80B6D7513A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842FF3-1BD0-18CC-4FBE-0AECAA991C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6DAFE-7273-2F5D-8C18-61C392B3DDD3}"/>
              </a:ext>
            </a:extLst>
          </p:cNvPr>
          <p:cNvSpPr>
            <a:spLocks noGrp="1"/>
          </p:cNvSpPr>
          <p:nvPr>
            <p:ph type="dt" sz="half" idx="10"/>
          </p:nvPr>
        </p:nvSpPr>
        <p:spPr/>
        <p:txBody>
          <a:bodyPr/>
          <a:lstStyle/>
          <a:p>
            <a:fld id="{5E39C793-5A5C-48D7-8F0D-340B7FCE2CF1}" type="datetimeFigureOut">
              <a:rPr lang="en-US" smtClean="0"/>
              <a:t>1/30/2024</a:t>
            </a:fld>
            <a:endParaRPr lang="en-US"/>
          </a:p>
        </p:txBody>
      </p:sp>
      <p:sp>
        <p:nvSpPr>
          <p:cNvPr id="5" name="Footer Placeholder 4">
            <a:extLst>
              <a:ext uri="{FF2B5EF4-FFF2-40B4-BE49-F238E27FC236}">
                <a16:creationId xmlns:a16="http://schemas.microsoft.com/office/drawing/2014/main" id="{9E83B2F6-0571-8D3E-F89E-441B16F3212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12B3999-2480-2EB1-6E1B-BC569F440D56}"/>
              </a:ext>
            </a:extLst>
          </p:cNvPr>
          <p:cNvSpPr>
            <a:spLocks noGrp="1"/>
          </p:cNvSpPr>
          <p:nvPr>
            <p:ph type="sldNum" sz="quarter" idx="12"/>
          </p:nvPr>
        </p:nvSpPr>
        <p:spPr/>
        <p:txBody>
          <a:bodyPr/>
          <a:lstStyle/>
          <a:p>
            <a:pPr>
              <a:defRPr/>
            </a:pPr>
            <a:fld id="{47E1C59A-A30E-4CA9-A4F7-A3036AF165CB}" type="slidenum">
              <a:rPr lang="en-US" smtClean="0"/>
              <a:pPr>
                <a:defRPr/>
              </a:pPr>
              <a:t>‹#›</a:t>
            </a:fld>
            <a:endParaRPr lang="en-US"/>
          </a:p>
        </p:txBody>
      </p:sp>
    </p:spTree>
    <p:extLst>
      <p:ext uri="{BB962C8B-B14F-4D97-AF65-F5344CB8AC3E}">
        <p14:creationId xmlns:p14="http://schemas.microsoft.com/office/powerpoint/2010/main" val="3189967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4C809-20E3-3573-106E-7881205C354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DC6E870-8610-487D-3887-3681294F7896}"/>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E8A75D-9ACA-2AAE-0FDB-EA4382244FDE}"/>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4F8FD9C-5FDC-1604-4F5C-4FCB200127D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02A35E5-B1BB-4CAC-8D72-D9740770AE24}"/>
              </a:ext>
            </a:extLst>
          </p:cNvPr>
          <p:cNvSpPr>
            <a:spLocks noGrp="1"/>
          </p:cNvSpPr>
          <p:nvPr>
            <p:ph type="sldNum" sz="quarter" idx="12"/>
          </p:nvPr>
        </p:nvSpPr>
        <p:spPr/>
        <p:txBody>
          <a:bodyPr/>
          <a:lstStyle/>
          <a:p>
            <a:pPr>
              <a:defRPr/>
            </a:pPr>
            <a:fld id="{0C2B0AD4-34D6-4B34-ABE7-5492BECFBC9C}" type="slidenum">
              <a:rPr lang="en-US" smtClean="0"/>
              <a:pPr>
                <a:defRPr/>
              </a:pPr>
              <a:t>‹#›</a:t>
            </a:fld>
            <a:endParaRPr lang="en-US"/>
          </a:p>
        </p:txBody>
      </p:sp>
    </p:spTree>
    <p:extLst>
      <p:ext uri="{BB962C8B-B14F-4D97-AF65-F5344CB8AC3E}">
        <p14:creationId xmlns:p14="http://schemas.microsoft.com/office/powerpoint/2010/main" val="3254429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9559-D9D3-A493-5C30-92C85B94CE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8050EB-CA48-4781-BA99-FA40A2D1222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9BB529-CE9B-BF86-AD80-7F401BF0EC0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F8FDA5-6316-CEBA-2CE6-EBD50AA4C1B8}"/>
              </a:ext>
            </a:extLst>
          </p:cNvPr>
          <p:cNvSpPr>
            <a:spLocks noGrp="1"/>
          </p:cNvSpPr>
          <p:nvPr>
            <p:ph type="dt" sz="half" idx="10"/>
          </p:nvPr>
        </p:nvSpPr>
        <p:spPr/>
        <p:txBody>
          <a:bodyPr/>
          <a:lstStyle/>
          <a:p>
            <a:fld id="{5E39C793-5A5C-48D7-8F0D-340B7FCE2CF1}" type="datetimeFigureOut">
              <a:rPr lang="en-US" smtClean="0"/>
              <a:t>1/30/2024</a:t>
            </a:fld>
            <a:endParaRPr lang="en-US"/>
          </a:p>
        </p:txBody>
      </p:sp>
      <p:sp>
        <p:nvSpPr>
          <p:cNvPr id="6" name="Footer Placeholder 5">
            <a:extLst>
              <a:ext uri="{FF2B5EF4-FFF2-40B4-BE49-F238E27FC236}">
                <a16:creationId xmlns:a16="http://schemas.microsoft.com/office/drawing/2014/main" id="{BB5ABE1C-92CF-5A8C-9263-74249BC9E060}"/>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B02D6B8-4898-91D5-8128-3EC7D47036D2}"/>
              </a:ext>
            </a:extLst>
          </p:cNvPr>
          <p:cNvSpPr>
            <a:spLocks noGrp="1"/>
          </p:cNvSpPr>
          <p:nvPr>
            <p:ph type="sldNum" sz="quarter" idx="12"/>
          </p:nvPr>
        </p:nvSpPr>
        <p:spPr/>
        <p:txBody>
          <a:bodyPr/>
          <a:lstStyle/>
          <a:p>
            <a:pPr>
              <a:defRPr/>
            </a:pPr>
            <a:fld id="{551FCC53-B405-4857-A92B-FD665E88B1F7}" type="slidenum">
              <a:rPr lang="en-US" smtClean="0"/>
              <a:pPr>
                <a:defRPr/>
              </a:pPr>
              <a:t>‹#›</a:t>
            </a:fld>
            <a:endParaRPr lang="en-US"/>
          </a:p>
        </p:txBody>
      </p:sp>
    </p:spTree>
    <p:extLst>
      <p:ext uri="{BB962C8B-B14F-4D97-AF65-F5344CB8AC3E}">
        <p14:creationId xmlns:p14="http://schemas.microsoft.com/office/powerpoint/2010/main" val="3571594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516F6-566B-95E0-C6F0-866FB3A0DF4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568BCC-BAE4-6087-A592-59C813C8EC2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DAABC49-9FBF-CEA0-B7A5-B9A409FDFFF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6897F2-925F-1A8E-C3DE-A9843BFD024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C98E1C9-B595-4073-E315-2B7C8A886C9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288DC6-94AB-2337-F428-DFCBB7403134}"/>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41D44472-76B4-B4E0-1CD7-801DF1DCAB4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0FACB142-4B64-0235-6D7B-111DF897D1CD}"/>
              </a:ext>
            </a:extLst>
          </p:cNvPr>
          <p:cNvSpPr>
            <a:spLocks noGrp="1"/>
          </p:cNvSpPr>
          <p:nvPr>
            <p:ph type="sldNum" sz="quarter" idx="12"/>
          </p:nvPr>
        </p:nvSpPr>
        <p:spPr/>
        <p:txBody>
          <a:bodyPr/>
          <a:lstStyle/>
          <a:p>
            <a:pPr>
              <a:defRPr/>
            </a:pPr>
            <a:fld id="{194B2DE1-94C8-41E7-9CC2-9676A9C89643}" type="slidenum">
              <a:rPr lang="en-US" smtClean="0"/>
              <a:pPr>
                <a:defRPr/>
              </a:pPr>
              <a:t>‹#›</a:t>
            </a:fld>
            <a:endParaRPr lang="en-US"/>
          </a:p>
        </p:txBody>
      </p:sp>
    </p:spTree>
    <p:extLst>
      <p:ext uri="{BB962C8B-B14F-4D97-AF65-F5344CB8AC3E}">
        <p14:creationId xmlns:p14="http://schemas.microsoft.com/office/powerpoint/2010/main" val="1694018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372B-A02C-EA97-E15F-315082F442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00B512-B33C-E424-E7E0-33A64581F40D}"/>
              </a:ext>
            </a:extLst>
          </p:cNvPr>
          <p:cNvSpPr>
            <a:spLocks noGrp="1"/>
          </p:cNvSpPr>
          <p:nvPr>
            <p:ph type="dt" sz="half" idx="10"/>
          </p:nvPr>
        </p:nvSpPr>
        <p:spPr/>
        <p:txBody>
          <a:bodyPr/>
          <a:lstStyle/>
          <a:p>
            <a:fld id="{5E39C793-5A5C-48D7-8F0D-340B7FCE2CF1}" type="datetimeFigureOut">
              <a:rPr lang="en-US" smtClean="0"/>
              <a:t>1/30/2024</a:t>
            </a:fld>
            <a:endParaRPr lang="en-US"/>
          </a:p>
        </p:txBody>
      </p:sp>
      <p:sp>
        <p:nvSpPr>
          <p:cNvPr id="4" name="Footer Placeholder 3">
            <a:extLst>
              <a:ext uri="{FF2B5EF4-FFF2-40B4-BE49-F238E27FC236}">
                <a16:creationId xmlns:a16="http://schemas.microsoft.com/office/drawing/2014/main" id="{94FD6C60-BEB7-CA8D-AE45-6DDA4403F1EB}"/>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5F94126C-E58D-BA6F-2815-48DA984A313A}"/>
              </a:ext>
            </a:extLst>
          </p:cNvPr>
          <p:cNvSpPr>
            <a:spLocks noGrp="1"/>
          </p:cNvSpPr>
          <p:nvPr>
            <p:ph type="sldNum" sz="quarter" idx="12"/>
          </p:nvPr>
        </p:nvSpPr>
        <p:spPr/>
        <p:txBody>
          <a:bodyPr/>
          <a:lstStyle/>
          <a:p>
            <a:pPr>
              <a:defRPr/>
            </a:pPr>
            <a:fld id="{37D3085E-325B-4310-9340-DE8059FA4A38}" type="slidenum">
              <a:rPr lang="en-US" smtClean="0"/>
              <a:pPr>
                <a:defRPr/>
              </a:pPr>
              <a:t>‹#›</a:t>
            </a:fld>
            <a:endParaRPr lang="en-US"/>
          </a:p>
        </p:txBody>
      </p:sp>
    </p:spTree>
    <p:extLst>
      <p:ext uri="{BB962C8B-B14F-4D97-AF65-F5344CB8AC3E}">
        <p14:creationId xmlns:p14="http://schemas.microsoft.com/office/powerpoint/2010/main" val="636279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9A6B2-3CAE-3C66-C35F-42C7679E104E}"/>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A5942A5-E2F2-CE22-37C9-06DC72EE9FD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3FFF3797-381D-8049-2598-23D39A801B59}"/>
              </a:ext>
            </a:extLst>
          </p:cNvPr>
          <p:cNvSpPr>
            <a:spLocks noGrp="1"/>
          </p:cNvSpPr>
          <p:nvPr>
            <p:ph type="sldNum" sz="quarter" idx="12"/>
          </p:nvPr>
        </p:nvSpPr>
        <p:spPr/>
        <p:txBody>
          <a:bodyPr/>
          <a:lstStyle/>
          <a:p>
            <a:pPr>
              <a:defRPr/>
            </a:pPr>
            <a:fld id="{70DC6498-56C9-4712-ADC0-1A94A9713F6A}" type="slidenum">
              <a:rPr lang="en-US" smtClean="0"/>
              <a:pPr>
                <a:defRPr/>
              </a:pPr>
              <a:t>‹#›</a:t>
            </a:fld>
            <a:endParaRPr lang="en-US"/>
          </a:p>
        </p:txBody>
      </p:sp>
    </p:spTree>
    <p:extLst>
      <p:ext uri="{BB962C8B-B14F-4D97-AF65-F5344CB8AC3E}">
        <p14:creationId xmlns:p14="http://schemas.microsoft.com/office/powerpoint/2010/main" val="2970518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sng">
                <a:solidFill>
                  <a:srgbClr val="FF0000"/>
                </a:solidFill>
                <a:latin typeface="Aptos" panose="020B00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70C0"/>
                </a:solidFill>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E1C59A-A30E-4CA9-A4F7-A3036AF165C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1F423-FDA8-A1B1-0887-D7BD6CA68E7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0A3890F-A678-7D04-A498-6B901DEA5DF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CDF10D-868C-2EE2-28B4-53B0D69074B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3A31159-EF0C-0AB0-F962-41D99E3A1815}"/>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19DB326B-5CEE-D8B9-D199-BCE4E582D8A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2D69D14-A154-4FBC-9050-99FA4F676CAE}"/>
              </a:ext>
            </a:extLst>
          </p:cNvPr>
          <p:cNvSpPr>
            <a:spLocks noGrp="1"/>
          </p:cNvSpPr>
          <p:nvPr>
            <p:ph type="sldNum" sz="quarter" idx="12"/>
          </p:nvPr>
        </p:nvSpPr>
        <p:spPr/>
        <p:txBody>
          <a:bodyPr/>
          <a:lstStyle/>
          <a:p>
            <a:pPr>
              <a:defRPr/>
            </a:pPr>
            <a:fld id="{2480CAAD-A2A7-4263-BA53-E47F5623D90D}" type="slidenum">
              <a:rPr lang="en-US" smtClean="0"/>
              <a:pPr>
                <a:defRPr/>
              </a:pPr>
              <a:t>‹#›</a:t>
            </a:fld>
            <a:endParaRPr lang="en-US"/>
          </a:p>
        </p:txBody>
      </p:sp>
    </p:spTree>
    <p:extLst>
      <p:ext uri="{BB962C8B-B14F-4D97-AF65-F5344CB8AC3E}">
        <p14:creationId xmlns:p14="http://schemas.microsoft.com/office/powerpoint/2010/main" val="1252053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C629-F539-372A-07B7-1301ECEAA70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19E1EFD-7C76-63F8-4D50-974532BEC16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D42A44E-5924-9022-49D1-4E12D65F699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0A098EC-DA9B-92BB-5C7B-000BBA2226FC}"/>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7E60CEA-7988-15AC-0FB2-701E2A2E3225}"/>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51C37EC-9FC2-4015-6E3A-2C7A459E6C19}"/>
              </a:ext>
            </a:extLst>
          </p:cNvPr>
          <p:cNvSpPr>
            <a:spLocks noGrp="1"/>
          </p:cNvSpPr>
          <p:nvPr>
            <p:ph type="sldNum" sz="quarter" idx="12"/>
          </p:nvPr>
        </p:nvSpPr>
        <p:spPr/>
        <p:txBody>
          <a:bodyPr/>
          <a:lstStyle/>
          <a:p>
            <a:pPr>
              <a:defRPr/>
            </a:pPr>
            <a:fld id="{19F5993B-82F0-41BD-BA3B-30D4181B3FA6}" type="slidenum">
              <a:rPr lang="en-US" smtClean="0"/>
              <a:pPr>
                <a:defRPr/>
              </a:pPr>
              <a:t>‹#›</a:t>
            </a:fld>
            <a:endParaRPr lang="en-US"/>
          </a:p>
        </p:txBody>
      </p:sp>
    </p:spTree>
    <p:extLst>
      <p:ext uri="{BB962C8B-B14F-4D97-AF65-F5344CB8AC3E}">
        <p14:creationId xmlns:p14="http://schemas.microsoft.com/office/powerpoint/2010/main" val="3645538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70B3D-57FD-D8F2-8636-1E09488ABD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927D0C-EE21-9F27-5544-C5D6E39672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02DEFD-08F4-407D-AE62-6DBA85DAD23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2B1F2A3-4F8F-E091-8493-3DE30B6FA77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9E8F96C-8AD7-39C8-52C0-397680AE7F8B}"/>
              </a:ext>
            </a:extLst>
          </p:cNvPr>
          <p:cNvSpPr>
            <a:spLocks noGrp="1"/>
          </p:cNvSpPr>
          <p:nvPr>
            <p:ph type="sldNum" sz="quarter" idx="12"/>
          </p:nvPr>
        </p:nvSpPr>
        <p:spPr/>
        <p:txBody>
          <a:bodyPr/>
          <a:lstStyle/>
          <a:p>
            <a:pPr>
              <a:defRPr/>
            </a:pPr>
            <a:fld id="{B6AB1FCC-6BC0-4883-B66C-EC944D78B6B9}" type="slidenum">
              <a:rPr lang="en-US" smtClean="0"/>
              <a:pPr>
                <a:defRPr/>
              </a:pPr>
              <a:t>‹#›</a:t>
            </a:fld>
            <a:endParaRPr lang="en-US"/>
          </a:p>
        </p:txBody>
      </p:sp>
    </p:spTree>
    <p:extLst>
      <p:ext uri="{BB962C8B-B14F-4D97-AF65-F5344CB8AC3E}">
        <p14:creationId xmlns:p14="http://schemas.microsoft.com/office/powerpoint/2010/main" val="3593905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3CE433-06E7-8DBB-E2B2-E5ACDB194DA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3FBCB9-DECE-565F-2E1C-4BC34B2263A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4EE38-48EC-E453-6924-19704420A2E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8440CF3-7A72-DD7A-726A-4FE511CA2DF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6FEE2C0-FD95-E1A5-9F77-920E8A8BDEB4}"/>
              </a:ext>
            </a:extLst>
          </p:cNvPr>
          <p:cNvSpPr>
            <a:spLocks noGrp="1"/>
          </p:cNvSpPr>
          <p:nvPr>
            <p:ph type="sldNum" sz="quarter" idx="12"/>
          </p:nvPr>
        </p:nvSpPr>
        <p:spPr/>
        <p:txBody>
          <a:bodyPr/>
          <a:lstStyle/>
          <a:p>
            <a:pPr>
              <a:defRPr/>
            </a:pPr>
            <a:fld id="{60C00DB7-EE42-44E4-A59E-051C0247BE0E}" type="slidenum">
              <a:rPr lang="en-US" smtClean="0"/>
              <a:pPr>
                <a:defRPr/>
              </a:pPr>
              <a:t>‹#›</a:t>
            </a:fld>
            <a:endParaRPr lang="en-US"/>
          </a:p>
        </p:txBody>
      </p:sp>
    </p:spTree>
    <p:extLst>
      <p:ext uri="{BB962C8B-B14F-4D97-AF65-F5344CB8AC3E}">
        <p14:creationId xmlns:p14="http://schemas.microsoft.com/office/powerpoint/2010/main" val="95833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2B0AD4-34D6-4B34-ABE7-5492BECFBC9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tos" panose="020B00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Aptos" panose="020B0004020202020204" pitchFamily="34" charset="0"/>
              </a:defRPr>
            </a:lvl1pPr>
            <a:lvl2pPr>
              <a:defRPr sz="2400">
                <a:latin typeface="Aptos" panose="020B0004020202020204" pitchFamily="34" charset="0"/>
              </a:defRPr>
            </a:lvl2pPr>
            <a:lvl3pPr>
              <a:defRPr sz="2000">
                <a:latin typeface="Aptos" panose="020B0004020202020204" pitchFamily="34" charset="0"/>
              </a:defRPr>
            </a:lvl3pPr>
            <a:lvl4pPr>
              <a:defRPr sz="1800">
                <a:latin typeface="Aptos" panose="020B0004020202020204" pitchFamily="34" charset="0"/>
              </a:defRPr>
            </a:lvl4pPr>
            <a:lvl5pPr>
              <a:defRPr sz="1800">
                <a:latin typeface="Aptos" panose="020B00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Aptos" panose="020B0004020202020204" pitchFamily="34" charset="0"/>
              </a:defRPr>
            </a:lvl1pPr>
            <a:lvl2pPr>
              <a:defRPr sz="2400">
                <a:latin typeface="Aptos" panose="020B0004020202020204" pitchFamily="34" charset="0"/>
              </a:defRPr>
            </a:lvl2pPr>
            <a:lvl3pPr>
              <a:defRPr sz="2000">
                <a:latin typeface="Aptos" panose="020B0004020202020204" pitchFamily="34" charset="0"/>
              </a:defRPr>
            </a:lvl3pPr>
            <a:lvl4pPr>
              <a:defRPr sz="1800">
                <a:latin typeface="Aptos" panose="020B0004020202020204" pitchFamily="34" charset="0"/>
              </a:defRPr>
            </a:lvl4pPr>
            <a:lvl5pPr>
              <a:defRPr sz="1800">
                <a:latin typeface="Aptos" panose="020B00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Grp="1" noChangeArrowheads="1"/>
          </p:cNvSpPr>
          <p:nvPr>
            <p:ph type="sldNum" sz="quarter" idx="12"/>
          </p:nvPr>
        </p:nvSpPr>
        <p:spPr>
          <a:ln/>
        </p:spPr>
        <p:txBody>
          <a:bodyPr/>
          <a:lstStyle>
            <a:lvl1pPr>
              <a:defRPr/>
            </a:lvl1pPr>
          </a:lstStyle>
          <a:p>
            <a:pPr>
              <a:defRPr/>
            </a:pPr>
            <a:fld id="{551FCC53-B405-4857-A92B-FD665E88B1F7}" type="slidenum">
              <a:rPr lang="en-US"/>
              <a:pPr>
                <a:defRPr/>
              </a:pPr>
              <a:t>‹#›</a:t>
            </a:fld>
            <a:endParaRPr lang="en-US"/>
          </a:p>
        </p:txBody>
      </p:sp>
      <p:sp>
        <p:nvSpPr>
          <p:cNvPr id="5" name="Footer Placeholder 4"/>
          <p:cNvSpPr>
            <a:spLocks noGrp="1"/>
          </p:cNvSpPr>
          <p:nvPr>
            <p:ph type="ftr" sz="quarter" idx="13"/>
          </p:nvPr>
        </p:nvSpPr>
        <p:spPr/>
        <p:txBody>
          <a:body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4B2DE1-94C8-41E7-9CC2-9676A9C8964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tos" panose="020B0004020202020204" pitchFamily="34" charset="0"/>
              </a:defRPr>
            </a:lvl1pPr>
          </a:lstStyle>
          <a:p>
            <a:r>
              <a:rPr lang="en-US" dirty="0"/>
              <a:t>Click to edit Master title style</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D3085E-325B-4310-9340-DE8059FA4A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DC6498-56C9-4712-ADC0-1A94A9713F6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80CAAD-A2A7-4263-BA53-E47F5623D90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F5993B-82F0-41BD-BA3B-30D4181B3FA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45CF0DD-68EE-416D-BC89-1B6E1FE222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u="sng">
          <a:solidFill>
            <a:srgbClr val="FF0000"/>
          </a:solidFill>
          <a:latin typeface="+mj-lt"/>
          <a:ea typeface="+mj-ea"/>
          <a:cs typeface="+mj-cs"/>
        </a:defRPr>
      </a:lvl1pPr>
      <a:lvl2pPr algn="ctr" rtl="0" eaLnBrk="0" fontAlgn="base" hangingPunct="0">
        <a:spcBef>
          <a:spcPct val="0"/>
        </a:spcBef>
        <a:spcAft>
          <a:spcPct val="0"/>
        </a:spcAft>
        <a:defRPr sz="4400" u="sng">
          <a:solidFill>
            <a:srgbClr val="FF0000"/>
          </a:solidFill>
          <a:latin typeface="Arial" charset="0"/>
        </a:defRPr>
      </a:lvl2pPr>
      <a:lvl3pPr algn="ctr" rtl="0" eaLnBrk="0" fontAlgn="base" hangingPunct="0">
        <a:spcBef>
          <a:spcPct val="0"/>
        </a:spcBef>
        <a:spcAft>
          <a:spcPct val="0"/>
        </a:spcAft>
        <a:defRPr sz="4400" u="sng">
          <a:solidFill>
            <a:srgbClr val="FF0000"/>
          </a:solidFill>
          <a:latin typeface="Arial" charset="0"/>
        </a:defRPr>
      </a:lvl3pPr>
      <a:lvl4pPr algn="ctr" rtl="0" eaLnBrk="0" fontAlgn="base" hangingPunct="0">
        <a:spcBef>
          <a:spcPct val="0"/>
        </a:spcBef>
        <a:spcAft>
          <a:spcPct val="0"/>
        </a:spcAft>
        <a:defRPr sz="4400" u="sng">
          <a:solidFill>
            <a:srgbClr val="FF0000"/>
          </a:solidFill>
          <a:latin typeface="Arial" charset="0"/>
        </a:defRPr>
      </a:lvl4pPr>
      <a:lvl5pPr algn="ctr" rtl="0" eaLnBrk="0" fontAlgn="base" hangingPunct="0">
        <a:spcBef>
          <a:spcPct val="0"/>
        </a:spcBef>
        <a:spcAft>
          <a:spcPct val="0"/>
        </a:spcAft>
        <a:defRPr sz="4400" u="sng">
          <a:solidFill>
            <a:srgbClr val="FF00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70C0"/>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67E077-4003-86F6-B084-4609E7C38F0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C34A00-8E93-8278-0D13-39175BAC00B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116BB-CC00-85DF-48CA-CD963AEE97B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5E39C793-5A5C-48D7-8F0D-340B7FCE2CF1}" type="datetimeFigureOut">
              <a:rPr lang="en-US" smtClean="0"/>
              <a:t>1/30/2024</a:t>
            </a:fld>
            <a:endParaRPr lang="en-US"/>
          </a:p>
        </p:txBody>
      </p:sp>
      <p:sp>
        <p:nvSpPr>
          <p:cNvPr id="5" name="Footer Placeholder 4">
            <a:extLst>
              <a:ext uri="{FF2B5EF4-FFF2-40B4-BE49-F238E27FC236}">
                <a16:creationId xmlns:a16="http://schemas.microsoft.com/office/drawing/2014/main" id="{4CCF32A5-9F46-B321-BCB9-B69841CD2F9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4CBF7235-82EC-89C2-C92D-1AC418607E8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pPr>
              <a:defRPr/>
            </a:pPr>
            <a:fld id="{845CF0DD-68EE-416D-BC89-1B6E1FE222A9}" type="slidenum">
              <a:rPr lang="en-US" smtClean="0"/>
              <a:pPr>
                <a:defRPr/>
              </a:pPr>
              <a:t>‹#›</a:t>
            </a:fld>
            <a:endParaRPr lang="en-US"/>
          </a:p>
        </p:txBody>
      </p:sp>
    </p:spTree>
    <p:extLst>
      <p:ext uri="{BB962C8B-B14F-4D97-AF65-F5344CB8AC3E}">
        <p14:creationId xmlns:p14="http://schemas.microsoft.com/office/powerpoint/2010/main" val="17191611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Box 3"/>
          <p:cNvSpPr txBox="1">
            <a:spLocks noChangeArrowheads="1"/>
          </p:cNvSpPr>
          <p:nvPr>
            <p:custDataLst>
              <p:tags r:id="rId1"/>
            </p:custDataLst>
          </p:nvPr>
        </p:nvSpPr>
        <p:spPr bwMode="auto">
          <a:xfrm>
            <a:off x="0" y="7112000"/>
            <a:ext cx="5094288" cy="523875"/>
          </a:xfrm>
          <a:prstGeom prst="rect">
            <a:avLst/>
          </a:prstGeom>
          <a:noFill/>
          <a:ln w="12700">
            <a:noFill/>
            <a:miter lim="800000"/>
            <a:headEnd/>
            <a:tailEnd/>
          </a:ln>
        </p:spPr>
        <p:txBody>
          <a:bodyPr wrap="none">
            <a:spAutoFit/>
          </a:bodyPr>
          <a:lstStyle/>
          <a:p>
            <a:r>
              <a:rPr lang="en-US" sz="1400" dirty="0" err="1"/>
              <a:t>TexPoint</a:t>
            </a:r>
            <a:r>
              <a:rPr lang="en-US" sz="1400"/>
              <a:t> fonts used in EMF. </a:t>
            </a:r>
          </a:p>
          <a:p>
            <a:r>
              <a:rPr lang="en-US" sz="1400"/>
              <a:t>Read the TexPoint manual before you delete this box.: </a:t>
            </a:r>
            <a:r>
              <a:rPr lang="en-US" sz="1400">
                <a:latin typeface="cmmi7" pitchFamily="34" charset="0"/>
              </a:rPr>
              <a:t>A</a:t>
            </a:r>
            <a:r>
              <a:rPr lang="en-US" sz="1400">
                <a:latin typeface="cmsy10orig" pitchFamily="34" charset="0"/>
              </a:rPr>
              <a:t>A</a:t>
            </a:r>
            <a:r>
              <a:rPr lang="en-US" sz="1400">
                <a:latin typeface="cmmi10" pitchFamily="34" charset="0"/>
              </a:rPr>
              <a:t>A</a:t>
            </a:r>
            <a:r>
              <a:rPr lang="en-US" sz="1400">
                <a:latin typeface="cmr10" pitchFamily="34" charset="0"/>
              </a:rPr>
              <a:t>A</a:t>
            </a:r>
            <a:endParaRPr lang="en-US" sz="1400"/>
          </a:p>
        </p:txBody>
      </p:sp>
      <p:pic>
        <p:nvPicPr>
          <p:cNvPr id="2" name="Picture 2" descr="http://www.geekosystem.com/wp-content/uploads/2011/08/ct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825" y="291177"/>
            <a:ext cx="2649945" cy="3176228"/>
          </a:xfrm>
          <a:prstGeom prst="rect">
            <a:avLst/>
          </a:prstGeom>
          <a:noFill/>
          <a:extLst>
            <a:ext uri="{909E8E84-426E-40DD-AFC4-6F175D3DCCD1}">
              <a14:hiddenFill xmlns:a14="http://schemas.microsoft.com/office/drawing/2010/main">
                <a:solidFill>
                  <a:srgbClr val="FFFFFF"/>
                </a:solidFill>
              </a14:hiddenFill>
            </a:ext>
          </a:extLst>
        </p:spPr>
      </p:pic>
      <p:sp>
        <p:nvSpPr>
          <p:cNvPr id="4098" name="Title 1"/>
          <p:cNvSpPr>
            <a:spLocks noGrp="1"/>
          </p:cNvSpPr>
          <p:nvPr>
            <p:ph type="ctrTitle"/>
          </p:nvPr>
        </p:nvSpPr>
        <p:spPr>
          <a:xfrm>
            <a:off x="1038740" y="3976640"/>
            <a:ext cx="7772400" cy="1728225"/>
          </a:xfrm>
        </p:spPr>
        <p:txBody>
          <a:bodyPr>
            <a:normAutofit fontScale="90000"/>
          </a:bodyPr>
          <a:lstStyle/>
          <a:p>
            <a:r>
              <a:rPr lang="en-US" u="none" dirty="0"/>
              <a:t>Parsing with Pictures</a:t>
            </a:r>
            <a:br>
              <a:rPr lang="en-US" u="none" dirty="0"/>
            </a:br>
            <a:br>
              <a:rPr lang="en-US" u="none" dirty="0"/>
            </a:br>
            <a:r>
              <a:rPr lang="en-US" sz="2400" u="none" dirty="0">
                <a:solidFill>
                  <a:srgbClr val="0070C0"/>
                </a:solidFill>
              </a:rPr>
              <a:t>Keshav Pingali (University of Texas, Austin)</a:t>
            </a:r>
            <a:br>
              <a:rPr lang="en-US" sz="2400" u="none" dirty="0">
                <a:solidFill>
                  <a:srgbClr val="0070C0"/>
                </a:solidFill>
              </a:rPr>
            </a:br>
            <a:r>
              <a:rPr lang="en-US" sz="2400" u="none" dirty="0">
                <a:solidFill>
                  <a:srgbClr val="0070C0"/>
                </a:solidFill>
              </a:rPr>
              <a:t>Gianfranco </a:t>
            </a:r>
            <a:r>
              <a:rPr lang="en-US" sz="2400" u="none" dirty="0" err="1">
                <a:solidFill>
                  <a:srgbClr val="0070C0"/>
                </a:solidFill>
              </a:rPr>
              <a:t>Bilardi</a:t>
            </a:r>
            <a:r>
              <a:rPr lang="en-US" sz="2400" u="none" dirty="0">
                <a:solidFill>
                  <a:srgbClr val="0070C0"/>
                </a:solidFill>
              </a:rPr>
              <a:t> (University of </a:t>
            </a:r>
            <a:r>
              <a:rPr lang="en-US" sz="2400" u="none" dirty="0" err="1">
                <a:solidFill>
                  <a:srgbClr val="0070C0"/>
                </a:solidFill>
              </a:rPr>
              <a:t>Padova</a:t>
            </a:r>
            <a:r>
              <a:rPr lang="en-US" sz="2400" u="none" dirty="0">
                <a:solidFill>
                  <a:srgbClr val="0070C0"/>
                </a:solidFill>
              </a:rPr>
              <a:t>, Italy)</a:t>
            </a:r>
            <a:br>
              <a:rPr lang="en-US" sz="2400" u="none" dirty="0">
                <a:solidFill>
                  <a:srgbClr val="0070C0"/>
                </a:solidFill>
              </a:rPr>
            </a:br>
            <a:endParaRPr lang="en-US" sz="2400" u="none" dirty="0">
              <a:solidFill>
                <a:srgbClr val="0070C0"/>
              </a:solidFill>
            </a:endParaRPr>
          </a:p>
        </p:txBody>
      </p:sp>
      <p:sp>
        <p:nvSpPr>
          <p:cNvPr id="3" name="TextBox 2">
            <a:extLst>
              <a:ext uri="{FF2B5EF4-FFF2-40B4-BE49-F238E27FC236}">
                <a16:creationId xmlns:a16="http://schemas.microsoft.com/office/drawing/2014/main" id="{4F3E2BCA-E2EA-A6A1-7A69-A3F0050267AC}"/>
              </a:ext>
            </a:extLst>
          </p:cNvPr>
          <p:cNvSpPr txBox="1"/>
          <p:nvPr/>
        </p:nvSpPr>
        <p:spPr>
          <a:xfrm>
            <a:off x="961930" y="6040540"/>
            <a:ext cx="7473777" cy="400110"/>
          </a:xfrm>
          <a:prstGeom prst="rect">
            <a:avLst/>
          </a:prstGeom>
          <a:noFill/>
          <a:ln w="12700">
            <a:noFill/>
          </a:ln>
        </p:spPr>
        <p:txBody>
          <a:bodyPr wrap="none" rtlCol="0">
            <a:spAutoFit/>
          </a:bodyPr>
          <a:lstStyle/>
          <a:p>
            <a:r>
              <a:rPr lang="en-US" sz="2000" dirty="0">
                <a:solidFill>
                  <a:srgbClr val="002060"/>
                </a:solidFill>
              </a:rPr>
              <a:t>“A Graphical Model for Context-free Grammar Parsing” CC 2015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296285"/>
            <a:ext cx="8229600" cy="1143000"/>
          </a:xfrm>
        </p:spPr>
        <p:txBody>
          <a:bodyPr/>
          <a:lstStyle/>
          <a:p>
            <a:pPr eaLnBrk="1" hangingPunct="1"/>
            <a:r>
              <a:rPr lang="en-US" dirty="0"/>
              <a:t>GFG example</a:t>
            </a:r>
          </a:p>
        </p:txBody>
      </p:sp>
      <p:sp>
        <p:nvSpPr>
          <p:cNvPr id="7211" name="Text Box 37"/>
          <p:cNvSpPr txBox="1">
            <a:spLocks noChangeArrowheads="1"/>
          </p:cNvSpPr>
          <p:nvPr/>
        </p:nvSpPr>
        <p:spPr bwMode="auto">
          <a:xfrm>
            <a:off x="347450" y="1055638"/>
            <a:ext cx="1380506" cy="646331"/>
          </a:xfrm>
          <a:prstGeom prst="rect">
            <a:avLst/>
          </a:prstGeom>
          <a:noFill/>
          <a:ln w="9525">
            <a:noFill/>
            <a:miter lim="800000"/>
            <a:headEnd/>
            <a:tailEnd/>
          </a:ln>
        </p:spPr>
        <p:txBody>
          <a:bodyPr wrap="none">
            <a:spAutoFit/>
          </a:bodyPr>
          <a:lstStyle/>
          <a:p>
            <a:r>
              <a:rPr lang="en-US" dirty="0" err="1">
                <a:solidFill>
                  <a:prstClr val="black"/>
                </a:solidFill>
              </a:rPr>
              <a:t>S</a:t>
            </a:r>
            <a:r>
              <a:rPr lang="en-US" dirty="0" err="1">
                <a:solidFill>
                  <a:prstClr val="black"/>
                </a:solidFill>
                <a:sym typeface="Wingdings" pitchFamily="2" charset="2"/>
              </a:rPr>
              <a:t>Ab</a:t>
            </a:r>
            <a:r>
              <a:rPr lang="en-US" dirty="0">
                <a:solidFill>
                  <a:prstClr val="black"/>
                </a:solidFill>
                <a:sym typeface="Wingdings" pitchFamily="2" charset="2"/>
              </a:rPr>
              <a:t> |  </a:t>
            </a:r>
            <a:r>
              <a:rPr lang="en-US" dirty="0" err="1">
                <a:solidFill>
                  <a:prstClr val="black"/>
                </a:solidFill>
                <a:sym typeface="Wingdings" pitchFamily="2" charset="2"/>
              </a:rPr>
              <a:t>bA</a:t>
            </a:r>
            <a:endParaRPr lang="en-US" dirty="0">
              <a:solidFill>
                <a:prstClr val="black"/>
              </a:solidFill>
              <a:sym typeface="Wingdings" pitchFamily="2" charset="2"/>
            </a:endParaRPr>
          </a:p>
          <a:p>
            <a:r>
              <a:rPr lang="en-US" dirty="0" err="1">
                <a:solidFill>
                  <a:prstClr val="black"/>
                </a:solidFill>
                <a:sym typeface="Wingdings" pitchFamily="2" charset="2"/>
              </a:rPr>
              <a:t>Abb</a:t>
            </a:r>
            <a:endParaRPr lang="en-US" dirty="0">
              <a:solidFill>
                <a:prstClr val="black"/>
              </a:solidFill>
              <a:sym typeface="Wingdings" pitchFamily="2" charset="2"/>
            </a:endParaRPr>
          </a:p>
        </p:txBody>
      </p:sp>
      <p:sp>
        <p:nvSpPr>
          <p:cNvPr id="94" name="Text Box 45"/>
          <p:cNvSpPr txBox="1">
            <a:spLocks noChangeArrowheads="1"/>
          </p:cNvSpPr>
          <p:nvPr/>
        </p:nvSpPr>
        <p:spPr bwMode="auto">
          <a:xfrm>
            <a:off x="4326734" y="977165"/>
            <a:ext cx="402674" cy="369332"/>
          </a:xfrm>
          <a:prstGeom prst="rect">
            <a:avLst/>
          </a:prstGeom>
          <a:noFill/>
          <a:ln w="9525" algn="ctr">
            <a:solidFill>
              <a:schemeClr val="tx1"/>
            </a:solidFill>
            <a:miter lim="800000"/>
            <a:headEnd/>
            <a:tailEnd/>
          </a:ln>
        </p:spPr>
        <p:txBody>
          <a:bodyPr wrap="none">
            <a:spAutoFit/>
          </a:bodyPr>
          <a:lstStyle/>
          <a:p>
            <a:r>
              <a:rPr lang="en-US" dirty="0"/>
              <a:t>.S</a:t>
            </a:r>
          </a:p>
        </p:txBody>
      </p:sp>
      <p:sp>
        <p:nvSpPr>
          <p:cNvPr id="95" name="Text Box 50"/>
          <p:cNvSpPr txBox="1">
            <a:spLocks noChangeArrowheads="1"/>
          </p:cNvSpPr>
          <p:nvPr/>
        </p:nvSpPr>
        <p:spPr bwMode="auto">
          <a:xfrm>
            <a:off x="4477471" y="6195969"/>
            <a:ext cx="402674" cy="369332"/>
          </a:xfrm>
          <a:prstGeom prst="rect">
            <a:avLst/>
          </a:prstGeom>
          <a:noFill/>
          <a:ln w="9525" algn="ctr">
            <a:solidFill>
              <a:schemeClr val="tx1"/>
            </a:solidFill>
            <a:miter lim="800000"/>
            <a:headEnd/>
            <a:tailEnd/>
          </a:ln>
        </p:spPr>
        <p:txBody>
          <a:bodyPr wrap="none">
            <a:spAutoFit/>
          </a:bodyPr>
          <a:lstStyle/>
          <a:p>
            <a:r>
              <a:rPr lang="en-US" dirty="0"/>
              <a:t>S.</a:t>
            </a:r>
          </a:p>
        </p:txBody>
      </p:sp>
      <p:sp>
        <p:nvSpPr>
          <p:cNvPr id="96" name="Text Box 8"/>
          <p:cNvSpPr txBox="1">
            <a:spLocks noChangeArrowheads="1"/>
          </p:cNvSpPr>
          <p:nvPr/>
        </p:nvSpPr>
        <p:spPr bwMode="auto">
          <a:xfrm>
            <a:off x="4336691" y="2338338"/>
            <a:ext cx="402674" cy="369332"/>
          </a:xfrm>
          <a:prstGeom prst="rect">
            <a:avLst/>
          </a:prstGeom>
          <a:noFill/>
          <a:ln w="9525" algn="ctr">
            <a:solidFill>
              <a:schemeClr val="tx1"/>
            </a:solidFill>
            <a:miter lim="800000"/>
            <a:headEnd/>
            <a:tailEnd/>
          </a:ln>
        </p:spPr>
        <p:txBody>
          <a:bodyPr wrap="none">
            <a:spAutoFit/>
          </a:bodyPr>
          <a:lstStyle/>
          <a:p>
            <a:r>
              <a:rPr lang="en-US" dirty="0"/>
              <a:t>.A</a:t>
            </a:r>
          </a:p>
        </p:txBody>
      </p:sp>
      <p:sp>
        <p:nvSpPr>
          <p:cNvPr id="110" name="Text Box 8"/>
          <p:cNvSpPr txBox="1">
            <a:spLocks noChangeArrowheads="1"/>
          </p:cNvSpPr>
          <p:nvPr/>
        </p:nvSpPr>
        <p:spPr bwMode="auto">
          <a:xfrm>
            <a:off x="4105658" y="3013736"/>
            <a:ext cx="885179" cy="369332"/>
          </a:xfrm>
          <a:prstGeom prst="rect">
            <a:avLst/>
          </a:prstGeom>
          <a:noFill/>
          <a:ln w="9525" algn="ctr">
            <a:solidFill>
              <a:schemeClr val="tx1"/>
            </a:solidFill>
            <a:miter lim="800000"/>
            <a:headEnd/>
            <a:tailEnd/>
          </a:ln>
        </p:spPr>
        <p:txBody>
          <a:bodyPr wrap="none">
            <a:spAutoFit/>
          </a:bodyPr>
          <a:lstStyle/>
          <a:p>
            <a:r>
              <a:rPr lang="en-US" dirty="0"/>
              <a:t>A</a:t>
            </a:r>
            <a:r>
              <a:rPr lang="en-US" dirty="0">
                <a:sym typeface="Wingdings" pitchFamily="2" charset="2"/>
              </a:rPr>
              <a:t>.bb</a:t>
            </a:r>
            <a:endParaRPr lang="en-US" dirty="0"/>
          </a:p>
        </p:txBody>
      </p:sp>
      <p:sp>
        <p:nvSpPr>
          <p:cNvPr id="111" name="Text Box 9"/>
          <p:cNvSpPr txBox="1">
            <a:spLocks noChangeArrowheads="1"/>
          </p:cNvSpPr>
          <p:nvPr/>
        </p:nvSpPr>
        <p:spPr bwMode="auto">
          <a:xfrm>
            <a:off x="4104847" y="3680679"/>
            <a:ext cx="885179" cy="369332"/>
          </a:xfrm>
          <a:prstGeom prst="rect">
            <a:avLst/>
          </a:prstGeom>
          <a:noFill/>
          <a:ln w="9525" algn="ctr">
            <a:solidFill>
              <a:schemeClr val="tx1"/>
            </a:solidFill>
            <a:miter lim="800000"/>
            <a:headEnd/>
            <a:tailEnd/>
          </a:ln>
        </p:spPr>
        <p:txBody>
          <a:bodyPr wrap="none">
            <a:spAutoFit/>
          </a:bodyPr>
          <a:lstStyle/>
          <a:p>
            <a:r>
              <a:rPr lang="en-US" dirty="0" err="1"/>
              <a:t>A</a:t>
            </a:r>
            <a:r>
              <a:rPr lang="en-US" dirty="0" err="1">
                <a:sym typeface="Wingdings" pitchFamily="2" charset="2"/>
              </a:rPr>
              <a:t>b.b</a:t>
            </a:r>
            <a:endParaRPr lang="en-US" dirty="0"/>
          </a:p>
        </p:txBody>
      </p:sp>
      <p:sp>
        <p:nvSpPr>
          <p:cNvPr id="113" name="Text Box 11"/>
          <p:cNvSpPr txBox="1">
            <a:spLocks noChangeArrowheads="1"/>
          </p:cNvSpPr>
          <p:nvPr/>
        </p:nvSpPr>
        <p:spPr bwMode="auto">
          <a:xfrm>
            <a:off x="4279731" y="3336339"/>
            <a:ext cx="312906" cy="369332"/>
          </a:xfrm>
          <a:prstGeom prst="rect">
            <a:avLst/>
          </a:prstGeom>
          <a:noFill/>
          <a:ln w="9525">
            <a:noFill/>
            <a:miter lim="800000"/>
            <a:headEnd/>
            <a:tailEnd/>
          </a:ln>
        </p:spPr>
        <p:txBody>
          <a:bodyPr wrap="none">
            <a:spAutoFit/>
          </a:bodyPr>
          <a:lstStyle/>
          <a:p>
            <a:r>
              <a:rPr lang="en-US" dirty="0"/>
              <a:t>b</a:t>
            </a:r>
          </a:p>
        </p:txBody>
      </p:sp>
      <p:sp>
        <p:nvSpPr>
          <p:cNvPr id="128" name="Text Box 3"/>
          <p:cNvSpPr txBox="1">
            <a:spLocks noChangeArrowheads="1"/>
          </p:cNvSpPr>
          <p:nvPr/>
        </p:nvSpPr>
        <p:spPr bwMode="auto">
          <a:xfrm>
            <a:off x="2267700" y="2674163"/>
            <a:ext cx="910827" cy="369332"/>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.Ab</a:t>
            </a:r>
            <a:endParaRPr lang="en-US" dirty="0"/>
          </a:p>
        </p:txBody>
      </p:sp>
      <p:sp>
        <p:nvSpPr>
          <p:cNvPr id="129" name="Text Box 4"/>
          <p:cNvSpPr txBox="1">
            <a:spLocks noChangeArrowheads="1"/>
          </p:cNvSpPr>
          <p:nvPr/>
        </p:nvSpPr>
        <p:spPr bwMode="auto">
          <a:xfrm>
            <a:off x="2267700" y="3588563"/>
            <a:ext cx="910827" cy="369332"/>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A.b</a:t>
            </a:r>
            <a:endParaRPr lang="en-US" dirty="0"/>
          </a:p>
        </p:txBody>
      </p:sp>
      <p:sp>
        <p:nvSpPr>
          <p:cNvPr id="130" name="Text Box 5"/>
          <p:cNvSpPr txBox="1">
            <a:spLocks noChangeArrowheads="1"/>
          </p:cNvSpPr>
          <p:nvPr/>
        </p:nvSpPr>
        <p:spPr bwMode="auto">
          <a:xfrm>
            <a:off x="2283575" y="4426763"/>
            <a:ext cx="910827" cy="369332"/>
          </a:xfrm>
          <a:prstGeom prst="rect">
            <a:avLst/>
          </a:prstGeom>
          <a:noFill/>
          <a:ln w="9525" algn="ctr">
            <a:solidFill>
              <a:schemeClr val="tx1"/>
            </a:solidFill>
            <a:miter lim="800000"/>
            <a:headEnd/>
            <a:tailEnd/>
          </a:ln>
        </p:spPr>
        <p:txBody>
          <a:bodyPr wrap="none">
            <a:spAutoFit/>
          </a:bodyPr>
          <a:lstStyle/>
          <a:p>
            <a:r>
              <a:rPr lang="en-US" dirty="0" err="1"/>
              <a:t>S</a:t>
            </a:r>
            <a:r>
              <a:rPr lang="en-US" dirty="0" err="1">
                <a:sym typeface="Wingdings" pitchFamily="2" charset="2"/>
              </a:rPr>
              <a:t>Ab</a:t>
            </a:r>
            <a:r>
              <a:rPr lang="en-US" dirty="0">
                <a:sym typeface="Wingdings" pitchFamily="2" charset="2"/>
              </a:rPr>
              <a:t>.</a:t>
            </a:r>
            <a:endParaRPr lang="en-US" dirty="0"/>
          </a:p>
        </p:txBody>
      </p:sp>
      <p:sp>
        <p:nvSpPr>
          <p:cNvPr id="131" name="Line 6"/>
          <p:cNvSpPr>
            <a:spLocks noChangeShapeType="1"/>
          </p:cNvSpPr>
          <p:nvPr/>
        </p:nvSpPr>
        <p:spPr bwMode="auto">
          <a:xfrm>
            <a:off x="2664575" y="3955275"/>
            <a:ext cx="0" cy="457200"/>
          </a:xfrm>
          <a:prstGeom prst="line">
            <a:avLst/>
          </a:prstGeom>
          <a:noFill/>
          <a:ln w="9525">
            <a:solidFill>
              <a:schemeClr val="tx1"/>
            </a:solidFill>
            <a:round/>
            <a:headEnd/>
            <a:tailEnd type="triangle" w="med" len="med"/>
          </a:ln>
        </p:spPr>
        <p:txBody>
          <a:bodyPr/>
          <a:lstStyle/>
          <a:p>
            <a:endParaRPr lang="en-US"/>
          </a:p>
        </p:txBody>
      </p:sp>
      <p:sp>
        <p:nvSpPr>
          <p:cNvPr id="132" name="Text Box 7"/>
          <p:cNvSpPr txBox="1">
            <a:spLocks noChangeArrowheads="1"/>
          </p:cNvSpPr>
          <p:nvPr/>
        </p:nvSpPr>
        <p:spPr bwMode="auto">
          <a:xfrm>
            <a:off x="2599488" y="3977500"/>
            <a:ext cx="312906" cy="369332"/>
          </a:xfrm>
          <a:prstGeom prst="rect">
            <a:avLst/>
          </a:prstGeom>
          <a:noFill/>
          <a:ln w="9525">
            <a:noFill/>
            <a:miter lim="800000"/>
            <a:headEnd/>
            <a:tailEnd/>
          </a:ln>
        </p:spPr>
        <p:txBody>
          <a:bodyPr wrap="none">
            <a:spAutoFit/>
          </a:bodyPr>
          <a:lstStyle/>
          <a:p>
            <a:r>
              <a:rPr lang="en-US" dirty="0"/>
              <a:t>b</a:t>
            </a:r>
          </a:p>
        </p:txBody>
      </p:sp>
      <p:sp>
        <p:nvSpPr>
          <p:cNvPr id="165" name="Text Box 12"/>
          <p:cNvSpPr txBox="1">
            <a:spLocks noChangeArrowheads="1"/>
          </p:cNvSpPr>
          <p:nvPr/>
        </p:nvSpPr>
        <p:spPr bwMode="auto">
          <a:xfrm>
            <a:off x="6141623" y="2139253"/>
            <a:ext cx="910827" cy="369332"/>
          </a:xfrm>
          <a:prstGeom prst="rect">
            <a:avLst/>
          </a:prstGeom>
          <a:noFill/>
          <a:ln w="9525">
            <a:solidFill>
              <a:schemeClr val="tx1"/>
            </a:solidFill>
            <a:miter lim="800000"/>
            <a:headEnd/>
            <a:tailEnd/>
          </a:ln>
        </p:spPr>
        <p:txBody>
          <a:bodyPr wrap="none">
            <a:spAutoFit/>
          </a:bodyPr>
          <a:lstStyle/>
          <a:p>
            <a:r>
              <a:rPr lang="en-US" dirty="0"/>
              <a:t>S</a:t>
            </a:r>
            <a:r>
              <a:rPr lang="en-US" dirty="0">
                <a:sym typeface="Wingdings" pitchFamily="2" charset="2"/>
              </a:rPr>
              <a:t>.</a:t>
            </a:r>
            <a:r>
              <a:rPr lang="en-US" dirty="0" err="1">
                <a:sym typeface="Wingdings" pitchFamily="2" charset="2"/>
              </a:rPr>
              <a:t>bA</a:t>
            </a:r>
            <a:endParaRPr lang="en-US" dirty="0"/>
          </a:p>
        </p:txBody>
      </p:sp>
      <p:sp>
        <p:nvSpPr>
          <p:cNvPr id="166" name="Text Box 13"/>
          <p:cNvSpPr txBox="1">
            <a:spLocks noChangeArrowheads="1"/>
          </p:cNvSpPr>
          <p:nvPr/>
        </p:nvSpPr>
        <p:spPr bwMode="auto">
          <a:xfrm>
            <a:off x="6174648" y="2956102"/>
            <a:ext cx="910827" cy="369332"/>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b.A</a:t>
            </a:r>
            <a:endParaRPr lang="en-US" dirty="0"/>
          </a:p>
        </p:txBody>
      </p:sp>
      <p:sp>
        <p:nvSpPr>
          <p:cNvPr id="167" name="Text Box 14"/>
          <p:cNvSpPr txBox="1">
            <a:spLocks noChangeArrowheads="1"/>
          </p:cNvSpPr>
          <p:nvPr/>
        </p:nvSpPr>
        <p:spPr bwMode="auto">
          <a:xfrm>
            <a:off x="6197753" y="4123414"/>
            <a:ext cx="910827" cy="369332"/>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bA</a:t>
            </a:r>
            <a:r>
              <a:rPr lang="en-US" dirty="0">
                <a:sym typeface="Wingdings" pitchFamily="2" charset="2"/>
              </a:rPr>
              <a:t>.</a:t>
            </a:r>
            <a:endParaRPr lang="en-US" dirty="0"/>
          </a:p>
        </p:txBody>
      </p:sp>
      <p:sp>
        <p:nvSpPr>
          <p:cNvPr id="168" name="Line 15"/>
          <p:cNvSpPr>
            <a:spLocks noChangeShapeType="1"/>
          </p:cNvSpPr>
          <p:nvPr/>
        </p:nvSpPr>
        <p:spPr bwMode="auto">
          <a:xfrm>
            <a:off x="6584536" y="2505966"/>
            <a:ext cx="0" cy="457200"/>
          </a:xfrm>
          <a:prstGeom prst="line">
            <a:avLst/>
          </a:prstGeom>
          <a:noFill/>
          <a:ln w="9525">
            <a:solidFill>
              <a:schemeClr val="tx1"/>
            </a:solidFill>
            <a:round/>
            <a:headEnd/>
            <a:tailEnd type="triangle" w="med" len="med"/>
          </a:ln>
        </p:spPr>
        <p:txBody>
          <a:bodyPr/>
          <a:lstStyle/>
          <a:p>
            <a:endParaRPr lang="en-US"/>
          </a:p>
        </p:txBody>
      </p:sp>
      <p:sp>
        <p:nvSpPr>
          <p:cNvPr id="172" name="Text Box 19"/>
          <p:cNvSpPr txBox="1">
            <a:spLocks noChangeArrowheads="1"/>
          </p:cNvSpPr>
          <p:nvPr/>
        </p:nvSpPr>
        <p:spPr bwMode="auto">
          <a:xfrm>
            <a:off x="6528973" y="2520253"/>
            <a:ext cx="312906" cy="369332"/>
          </a:xfrm>
          <a:prstGeom prst="rect">
            <a:avLst/>
          </a:prstGeom>
          <a:noFill/>
          <a:ln w="9525">
            <a:noFill/>
            <a:miter lim="800000"/>
            <a:headEnd/>
            <a:tailEnd/>
          </a:ln>
        </p:spPr>
        <p:txBody>
          <a:bodyPr wrap="none">
            <a:spAutoFit/>
          </a:bodyPr>
          <a:lstStyle/>
          <a:p>
            <a:r>
              <a:rPr lang="en-US" dirty="0"/>
              <a:t>b</a:t>
            </a:r>
          </a:p>
        </p:txBody>
      </p:sp>
      <p:sp>
        <p:nvSpPr>
          <p:cNvPr id="2" name="Rectangle 1"/>
          <p:cNvSpPr/>
          <p:nvPr/>
        </p:nvSpPr>
        <p:spPr>
          <a:xfrm>
            <a:off x="4177666" y="2997965"/>
            <a:ext cx="776287" cy="343692"/>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4193541" y="3684633"/>
            <a:ext cx="760412" cy="357187"/>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Text Box 8"/>
          <p:cNvSpPr txBox="1">
            <a:spLocks noChangeArrowheads="1"/>
          </p:cNvSpPr>
          <p:nvPr/>
        </p:nvSpPr>
        <p:spPr bwMode="auto">
          <a:xfrm>
            <a:off x="4366871" y="5021354"/>
            <a:ext cx="402674" cy="369332"/>
          </a:xfrm>
          <a:prstGeom prst="rect">
            <a:avLst/>
          </a:prstGeom>
          <a:noFill/>
          <a:ln w="9525" algn="ctr">
            <a:solidFill>
              <a:schemeClr val="tx1"/>
            </a:solidFill>
            <a:miter lim="800000"/>
            <a:headEnd/>
            <a:tailEnd/>
          </a:ln>
        </p:spPr>
        <p:txBody>
          <a:bodyPr wrap="none">
            <a:spAutoFit/>
          </a:bodyPr>
          <a:lstStyle/>
          <a:p>
            <a:r>
              <a:rPr lang="en-US"/>
              <a:t>A.</a:t>
            </a:r>
            <a:endParaRPr lang="en-US" dirty="0"/>
          </a:p>
        </p:txBody>
      </p:sp>
      <p:sp>
        <p:nvSpPr>
          <p:cNvPr id="92" name="Text Box 9"/>
          <p:cNvSpPr txBox="1">
            <a:spLocks noChangeArrowheads="1"/>
          </p:cNvSpPr>
          <p:nvPr/>
        </p:nvSpPr>
        <p:spPr bwMode="auto">
          <a:xfrm>
            <a:off x="4129003" y="4316050"/>
            <a:ext cx="885179" cy="369332"/>
          </a:xfrm>
          <a:prstGeom prst="rect">
            <a:avLst/>
          </a:prstGeom>
          <a:noFill/>
          <a:ln w="9525" algn="ctr">
            <a:noFill/>
            <a:miter lim="800000"/>
            <a:headEnd/>
            <a:tailEnd/>
          </a:ln>
        </p:spPr>
        <p:txBody>
          <a:bodyPr wrap="none">
            <a:spAutoFit/>
          </a:bodyPr>
          <a:lstStyle/>
          <a:p>
            <a:r>
              <a:rPr lang="en-US" dirty="0" err="1"/>
              <a:t>A</a:t>
            </a:r>
            <a:r>
              <a:rPr lang="en-US" dirty="0" err="1">
                <a:sym typeface="Wingdings" pitchFamily="2" charset="2"/>
              </a:rPr>
              <a:t>bb</a:t>
            </a:r>
            <a:r>
              <a:rPr lang="en-US" dirty="0">
                <a:sym typeface="Wingdings" pitchFamily="2" charset="2"/>
              </a:rPr>
              <a:t>.</a:t>
            </a:r>
            <a:endParaRPr lang="en-US" dirty="0"/>
          </a:p>
        </p:txBody>
      </p:sp>
      <p:sp>
        <p:nvSpPr>
          <p:cNvPr id="103" name="Rectangle 102"/>
          <p:cNvSpPr/>
          <p:nvPr/>
        </p:nvSpPr>
        <p:spPr>
          <a:xfrm>
            <a:off x="4173697" y="4348109"/>
            <a:ext cx="760412" cy="357187"/>
          </a:xfrm>
          <a:prstGeom prst="rect">
            <a:avLst/>
          </a:prstGeom>
          <a:no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697254" y="1957487"/>
            <a:ext cx="1846555" cy="1345481"/>
          </a:xfrm>
          <a:custGeom>
            <a:avLst/>
            <a:gdLst>
              <a:gd name="connsiteX0" fmla="*/ 0 w 1846555"/>
              <a:gd name="connsiteY0" fmla="*/ 1096924 h 1345481"/>
              <a:gd name="connsiteX1" fmla="*/ 648070 w 1846555"/>
              <a:gd name="connsiteY1" fmla="*/ 1292233 h 1345481"/>
              <a:gd name="connsiteX2" fmla="*/ 1216241 w 1846555"/>
              <a:gd name="connsiteY2" fmla="*/ 244668 h 1345481"/>
              <a:gd name="connsiteX3" fmla="*/ 1580225 w 1846555"/>
              <a:gd name="connsiteY3" fmla="*/ 4970 h 1345481"/>
              <a:gd name="connsiteX4" fmla="*/ 1846555 w 1846555"/>
              <a:gd name="connsiteY4" fmla="*/ 377833 h 1345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555" h="1345481">
                <a:moveTo>
                  <a:pt x="0" y="1096924"/>
                </a:moveTo>
                <a:cubicBezTo>
                  <a:pt x="222681" y="1265600"/>
                  <a:pt x="445363" y="1434276"/>
                  <a:pt x="648070" y="1292233"/>
                </a:cubicBezTo>
                <a:cubicBezTo>
                  <a:pt x="850777" y="1150190"/>
                  <a:pt x="1060882" y="459212"/>
                  <a:pt x="1216241" y="244668"/>
                </a:cubicBezTo>
                <a:cubicBezTo>
                  <a:pt x="1371600" y="30124"/>
                  <a:pt x="1475173" y="-17224"/>
                  <a:pt x="1580225" y="4970"/>
                </a:cubicBezTo>
                <a:cubicBezTo>
                  <a:pt x="1685277" y="27164"/>
                  <a:pt x="1765916" y="202498"/>
                  <a:pt x="1846555" y="37783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4570442" y="1957487"/>
            <a:ext cx="2059620" cy="1652278"/>
          </a:xfrm>
          <a:custGeom>
            <a:avLst/>
            <a:gdLst>
              <a:gd name="connsiteX0" fmla="*/ 2059620 w 2059620"/>
              <a:gd name="connsiteY0" fmla="*/ 2051128 h 2427961"/>
              <a:gd name="connsiteX1" fmla="*/ 1402672 w 2059620"/>
              <a:gd name="connsiteY1" fmla="*/ 2281948 h 2427961"/>
              <a:gd name="connsiteX2" fmla="*/ 541538 w 2059620"/>
              <a:gd name="connsiteY2" fmla="*/ 106919 h 2427961"/>
              <a:gd name="connsiteX3" fmla="*/ 0 w 2059620"/>
              <a:gd name="connsiteY3" fmla="*/ 533047 h 2427961"/>
            </a:gdLst>
            <a:ahLst/>
            <a:cxnLst>
              <a:cxn ang="0">
                <a:pos x="connsiteX0" y="connsiteY0"/>
              </a:cxn>
              <a:cxn ang="0">
                <a:pos x="connsiteX1" y="connsiteY1"/>
              </a:cxn>
              <a:cxn ang="0">
                <a:pos x="connsiteX2" y="connsiteY2"/>
              </a:cxn>
              <a:cxn ang="0">
                <a:pos x="connsiteX3" y="connsiteY3"/>
              </a:cxn>
            </a:cxnLst>
            <a:rect l="l" t="t" r="r" b="b"/>
            <a:pathLst>
              <a:path w="2059620" h="2427961">
                <a:moveTo>
                  <a:pt x="2059620" y="2051128"/>
                </a:moveTo>
                <a:cubicBezTo>
                  <a:pt x="1857653" y="2328555"/>
                  <a:pt x="1655686" y="2605983"/>
                  <a:pt x="1402672" y="2281948"/>
                </a:cubicBezTo>
                <a:cubicBezTo>
                  <a:pt x="1149658" y="1957913"/>
                  <a:pt x="775317" y="398402"/>
                  <a:pt x="541538" y="106919"/>
                </a:cubicBezTo>
                <a:cubicBezTo>
                  <a:pt x="307759" y="-184564"/>
                  <a:pt x="153879" y="174241"/>
                  <a:pt x="0" y="53304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706132" y="3390235"/>
            <a:ext cx="1882066" cy="2386391"/>
          </a:xfrm>
          <a:custGeom>
            <a:avLst/>
            <a:gdLst>
              <a:gd name="connsiteX0" fmla="*/ 1882066 w 1882066"/>
              <a:gd name="connsiteY0" fmla="*/ 1972370 h 2341545"/>
              <a:gd name="connsiteX1" fmla="*/ 1535837 w 1882066"/>
              <a:gd name="connsiteY1" fmla="*/ 2212067 h 2341545"/>
              <a:gd name="connsiteX2" fmla="*/ 692458 w 1882066"/>
              <a:gd name="connsiteY2" fmla="*/ 196836 h 2341545"/>
              <a:gd name="connsiteX3" fmla="*/ 0 w 1882066"/>
              <a:gd name="connsiteY3" fmla="*/ 187958 h 2341545"/>
            </a:gdLst>
            <a:ahLst/>
            <a:cxnLst>
              <a:cxn ang="0">
                <a:pos x="connsiteX0" y="connsiteY0"/>
              </a:cxn>
              <a:cxn ang="0">
                <a:pos x="connsiteX1" y="connsiteY1"/>
              </a:cxn>
              <a:cxn ang="0">
                <a:pos x="connsiteX2" y="connsiteY2"/>
              </a:cxn>
              <a:cxn ang="0">
                <a:pos x="connsiteX3" y="connsiteY3"/>
              </a:cxn>
            </a:cxnLst>
            <a:rect l="l" t="t" r="r" b="b"/>
            <a:pathLst>
              <a:path w="1882066" h="2341545">
                <a:moveTo>
                  <a:pt x="1882066" y="1972370"/>
                </a:moveTo>
                <a:cubicBezTo>
                  <a:pt x="1808085" y="2240179"/>
                  <a:pt x="1734105" y="2507989"/>
                  <a:pt x="1535837" y="2212067"/>
                </a:cubicBezTo>
                <a:cubicBezTo>
                  <a:pt x="1337569" y="1916145"/>
                  <a:pt x="948431" y="534187"/>
                  <a:pt x="692458" y="196836"/>
                </a:cubicBezTo>
                <a:cubicBezTo>
                  <a:pt x="436485" y="-140515"/>
                  <a:pt x="218242" y="23721"/>
                  <a:pt x="0" y="187958"/>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728145" y="1349898"/>
            <a:ext cx="1797909" cy="1331651"/>
          </a:xfrm>
          <a:custGeom>
            <a:avLst/>
            <a:gdLst>
              <a:gd name="connsiteX0" fmla="*/ 1797909 w 1797909"/>
              <a:gd name="connsiteY0" fmla="*/ 0 h 1331651"/>
              <a:gd name="connsiteX1" fmla="*/ 279827 w 1797909"/>
              <a:gd name="connsiteY1" fmla="*/ 683581 h 1331651"/>
              <a:gd name="connsiteX2" fmla="*/ 4620 w 1797909"/>
              <a:gd name="connsiteY2" fmla="*/ 1331651 h 1331651"/>
            </a:gdLst>
            <a:ahLst/>
            <a:cxnLst>
              <a:cxn ang="0">
                <a:pos x="connsiteX0" y="connsiteY0"/>
              </a:cxn>
              <a:cxn ang="0">
                <a:pos x="connsiteX1" y="connsiteY1"/>
              </a:cxn>
              <a:cxn ang="0">
                <a:pos x="connsiteX2" y="connsiteY2"/>
              </a:cxn>
            </a:cxnLst>
            <a:rect l="l" t="t" r="r" b="b"/>
            <a:pathLst>
              <a:path w="1797909" h="1331651">
                <a:moveTo>
                  <a:pt x="1797909" y="0"/>
                </a:moveTo>
                <a:cubicBezTo>
                  <a:pt x="1188308" y="230819"/>
                  <a:pt x="578708" y="461639"/>
                  <a:pt x="279827" y="683581"/>
                </a:cubicBezTo>
                <a:cubicBezTo>
                  <a:pt x="-19054" y="905523"/>
                  <a:pt x="-7217" y="1118587"/>
                  <a:pt x="4620" y="1331651"/>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517176" y="1358776"/>
            <a:ext cx="2077375" cy="772357"/>
          </a:xfrm>
          <a:custGeom>
            <a:avLst/>
            <a:gdLst>
              <a:gd name="connsiteX0" fmla="*/ 0 w 2077375"/>
              <a:gd name="connsiteY0" fmla="*/ 0 h 772357"/>
              <a:gd name="connsiteX1" fmla="*/ 1580226 w 2077375"/>
              <a:gd name="connsiteY1" fmla="*/ 284085 h 772357"/>
              <a:gd name="connsiteX2" fmla="*/ 2077375 w 2077375"/>
              <a:gd name="connsiteY2" fmla="*/ 772357 h 772357"/>
            </a:gdLst>
            <a:ahLst/>
            <a:cxnLst>
              <a:cxn ang="0">
                <a:pos x="connsiteX0" y="connsiteY0"/>
              </a:cxn>
              <a:cxn ang="0">
                <a:pos x="connsiteX1" y="connsiteY1"/>
              </a:cxn>
              <a:cxn ang="0">
                <a:pos x="connsiteX2" y="connsiteY2"/>
              </a:cxn>
            </a:cxnLst>
            <a:rect l="l" t="t" r="r" b="b"/>
            <a:pathLst>
              <a:path w="2077375" h="772357">
                <a:moveTo>
                  <a:pt x="0" y="0"/>
                </a:moveTo>
                <a:cubicBezTo>
                  <a:pt x="616998" y="77679"/>
                  <a:pt x="1233997" y="155359"/>
                  <a:pt x="1580226" y="284085"/>
                </a:cubicBezTo>
                <a:cubicBezTo>
                  <a:pt x="1926455" y="412811"/>
                  <a:pt x="2001915" y="592584"/>
                  <a:pt x="2077375" y="77235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Arrow Connector 20"/>
          <p:cNvCxnSpPr>
            <a:stCxn id="96" idx="2"/>
            <a:endCxn id="110" idx="0"/>
          </p:cNvCxnSpPr>
          <p:nvPr/>
        </p:nvCxnSpPr>
        <p:spPr>
          <a:xfrm>
            <a:off x="4538028" y="2707670"/>
            <a:ext cx="10220" cy="3060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0" idx="2"/>
            <a:endCxn id="111" idx="0"/>
          </p:cNvCxnSpPr>
          <p:nvPr/>
        </p:nvCxnSpPr>
        <p:spPr>
          <a:xfrm flipH="1">
            <a:off x="4547437" y="3383068"/>
            <a:ext cx="811" cy="2976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1" idx="2"/>
            <a:endCxn id="103" idx="0"/>
          </p:cNvCxnSpPr>
          <p:nvPr/>
        </p:nvCxnSpPr>
        <p:spPr>
          <a:xfrm>
            <a:off x="4547437" y="4050011"/>
            <a:ext cx="6466" cy="2980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3" idx="2"/>
            <a:endCxn id="91" idx="0"/>
          </p:cNvCxnSpPr>
          <p:nvPr/>
        </p:nvCxnSpPr>
        <p:spPr>
          <a:xfrm>
            <a:off x="4553903" y="4705296"/>
            <a:ext cx="14305" cy="3160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 name="Text Box 11"/>
          <p:cNvSpPr txBox="1">
            <a:spLocks noChangeArrowheads="1"/>
          </p:cNvSpPr>
          <p:nvPr/>
        </p:nvSpPr>
        <p:spPr bwMode="auto">
          <a:xfrm>
            <a:off x="4281408" y="3995705"/>
            <a:ext cx="312906" cy="369332"/>
          </a:xfrm>
          <a:prstGeom prst="rect">
            <a:avLst/>
          </a:prstGeom>
          <a:noFill/>
          <a:ln w="9525">
            <a:noFill/>
            <a:miter lim="800000"/>
            <a:headEnd/>
            <a:tailEnd/>
          </a:ln>
        </p:spPr>
        <p:txBody>
          <a:bodyPr wrap="none">
            <a:spAutoFit/>
          </a:bodyPr>
          <a:lstStyle/>
          <a:p>
            <a:r>
              <a:rPr lang="en-US" dirty="0"/>
              <a:t>b</a:t>
            </a:r>
          </a:p>
        </p:txBody>
      </p:sp>
      <p:sp>
        <p:nvSpPr>
          <p:cNvPr id="36" name="Freeform 35"/>
          <p:cNvSpPr/>
          <p:nvPr/>
        </p:nvSpPr>
        <p:spPr>
          <a:xfrm>
            <a:off x="4580878" y="3772188"/>
            <a:ext cx="2059619" cy="2004438"/>
          </a:xfrm>
          <a:custGeom>
            <a:avLst/>
            <a:gdLst>
              <a:gd name="connsiteX0" fmla="*/ 0 w 2059619"/>
              <a:gd name="connsiteY0" fmla="*/ 1742889 h 2121892"/>
              <a:gd name="connsiteX1" fmla="*/ 381739 w 2059619"/>
              <a:gd name="connsiteY1" fmla="*/ 2009219 h 2121892"/>
              <a:gd name="connsiteX2" fmla="*/ 1349405 w 2059619"/>
              <a:gd name="connsiteY2" fmla="*/ 118276 h 2121892"/>
              <a:gd name="connsiteX3" fmla="*/ 2059619 w 2059619"/>
              <a:gd name="connsiteY3" fmla="*/ 357973 h 2121892"/>
            </a:gdLst>
            <a:ahLst/>
            <a:cxnLst>
              <a:cxn ang="0">
                <a:pos x="connsiteX0" y="connsiteY0"/>
              </a:cxn>
              <a:cxn ang="0">
                <a:pos x="connsiteX1" y="connsiteY1"/>
              </a:cxn>
              <a:cxn ang="0">
                <a:pos x="connsiteX2" y="connsiteY2"/>
              </a:cxn>
              <a:cxn ang="0">
                <a:pos x="connsiteX3" y="connsiteY3"/>
              </a:cxn>
            </a:cxnLst>
            <a:rect l="l" t="t" r="r" b="b"/>
            <a:pathLst>
              <a:path w="2059619" h="2121892">
                <a:moveTo>
                  <a:pt x="0" y="1742889"/>
                </a:moveTo>
                <a:cubicBezTo>
                  <a:pt x="78419" y="2011438"/>
                  <a:pt x="156838" y="2279988"/>
                  <a:pt x="381739" y="2009219"/>
                </a:cubicBezTo>
                <a:cubicBezTo>
                  <a:pt x="606640" y="1738450"/>
                  <a:pt x="1069758" y="393484"/>
                  <a:pt x="1349405" y="118276"/>
                </a:cubicBezTo>
                <a:cubicBezTo>
                  <a:pt x="1629052" y="-156932"/>
                  <a:pt x="1844335" y="100520"/>
                  <a:pt x="2059619" y="35797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678532" y="4492101"/>
            <a:ext cx="1953087" cy="1704513"/>
          </a:xfrm>
          <a:custGeom>
            <a:avLst/>
            <a:gdLst>
              <a:gd name="connsiteX0" fmla="*/ 1953087 w 1953087"/>
              <a:gd name="connsiteY0" fmla="*/ 0 h 1704513"/>
              <a:gd name="connsiteX1" fmla="*/ 1482571 w 1953087"/>
              <a:gd name="connsiteY1" fmla="*/ 941033 h 1704513"/>
              <a:gd name="connsiteX2" fmla="*/ 0 w 1953087"/>
              <a:gd name="connsiteY2" fmla="*/ 1704513 h 1704513"/>
            </a:gdLst>
            <a:ahLst/>
            <a:cxnLst>
              <a:cxn ang="0">
                <a:pos x="connsiteX0" y="connsiteY0"/>
              </a:cxn>
              <a:cxn ang="0">
                <a:pos x="connsiteX1" y="connsiteY1"/>
              </a:cxn>
              <a:cxn ang="0">
                <a:pos x="connsiteX2" y="connsiteY2"/>
              </a:cxn>
            </a:cxnLst>
            <a:rect l="l" t="t" r="r" b="b"/>
            <a:pathLst>
              <a:path w="1953087" h="1704513">
                <a:moveTo>
                  <a:pt x="1953087" y="0"/>
                </a:moveTo>
                <a:cubicBezTo>
                  <a:pt x="1880586" y="328474"/>
                  <a:pt x="1808085" y="656948"/>
                  <a:pt x="1482571" y="941033"/>
                </a:cubicBezTo>
                <a:cubicBezTo>
                  <a:pt x="1157057" y="1225118"/>
                  <a:pt x="578528" y="1464815"/>
                  <a:pt x="0" y="170451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673152" y="4811697"/>
            <a:ext cx="1987625" cy="1367161"/>
          </a:xfrm>
          <a:custGeom>
            <a:avLst/>
            <a:gdLst>
              <a:gd name="connsiteX0" fmla="*/ 25660 w 1987625"/>
              <a:gd name="connsiteY0" fmla="*/ 0 h 1367161"/>
              <a:gd name="connsiteX1" fmla="*/ 274234 w 1987625"/>
              <a:gd name="connsiteY1" fmla="*/ 887767 h 1367161"/>
              <a:gd name="connsiteX2" fmla="*/ 1987625 w 1987625"/>
              <a:gd name="connsiteY2" fmla="*/ 1367161 h 1367161"/>
            </a:gdLst>
            <a:ahLst/>
            <a:cxnLst>
              <a:cxn ang="0">
                <a:pos x="connsiteX0" y="connsiteY0"/>
              </a:cxn>
              <a:cxn ang="0">
                <a:pos x="connsiteX1" y="connsiteY1"/>
              </a:cxn>
              <a:cxn ang="0">
                <a:pos x="connsiteX2" y="connsiteY2"/>
              </a:cxn>
            </a:cxnLst>
            <a:rect l="l" t="t" r="r" b="b"/>
            <a:pathLst>
              <a:path w="1987625" h="1367161">
                <a:moveTo>
                  <a:pt x="25660" y="0"/>
                </a:moveTo>
                <a:cubicBezTo>
                  <a:pt x="-13550" y="329953"/>
                  <a:pt x="-52760" y="659907"/>
                  <a:pt x="274234" y="887767"/>
                </a:cubicBezTo>
                <a:cubicBezTo>
                  <a:pt x="601228" y="1115627"/>
                  <a:pt x="1294426" y="1241394"/>
                  <a:pt x="1987625" y="1367161"/>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4744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par>
                                <p:cTn id="19" presetID="1" presetClass="entr" presetSubtype="0" fill="hold" grpId="0" nodeType="withEffect" nodePh="1">
                                  <p:stCondLst>
                                    <p:cond delay="0"/>
                                  </p:stCondLst>
                                  <p:endCondLst>
                                    <p:cond evt="begin" delay="0">
                                      <p:tn val="19"/>
                                    </p:cond>
                                  </p:end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110" grpId="0" animBg="1"/>
      <p:bldP spid="111" grpId="0" animBg="1"/>
      <p:bldP spid="113" grpId="0"/>
      <p:bldP spid="128" grpId="0" animBg="1"/>
      <p:bldP spid="129" grpId="0" animBg="1"/>
      <p:bldP spid="130" grpId="0" animBg="1"/>
      <p:bldP spid="131" grpId="0" animBg="1"/>
      <p:bldP spid="132" grpId="0"/>
      <p:bldP spid="165" grpId="0" animBg="1"/>
      <p:bldP spid="166" grpId="0" animBg="1"/>
      <p:bldP spid="167" grpId="0" animBg="1"/>
      <p:bldP spid="168" grpId="0" animBg="1"/>
      <p:bldP spid="172" grpId="0"/>
      <p:bldP spid="2" grpId="0"/>
      <p:bldP spid="3" grpId="0"/>
      <p:bldP spid="91" grpId="0" animBg="1"/>
      <p:bldP spid="92" grpId="0"/>
      <p:bldP spid="103" grpId="0" animBg="1"/>
      <p:bldP spid="5" grpId="0" animBg="1"/>
      <p:bldP spid="6" grpId="0" animBg="1"/>
      <p:bldP spid="7" grpId="0" animBg="1"/>
      <p:bldP spid="13" grpId="0" animBg="1"/>
      <p:bldP spid="15" grpId="0" animBg="1"/>
      <p:bldP spid="127" grpId="0"/>
      <p:bldP spid="36"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65088"/>
            <a:ext cx="8229600" cy="1143001"/>
          </a:xfrm>
        </p:spPr>
        <p:txBody>
          <a:bodyPr/>
          <a:lstStyle/>
          <a:p>
            <a:r>
              <a:rPr lang="en-US"/>
              <a:t>Terminology</a:t>
            </a:r>
          </a:p>
        </p:txBody>
      </p:sp>
      <p:sp>
        <p:nvSpPr>
          <p:cNvPr id="9219" name="TextBox 12"/>
          <p:cNvSpPr txBox="1">
            <a:spLocks noChangeArrowheads="1"/>
          </p:cNvSpPr>
          <p:nvPr/>
        </p:nvSpPr>
        <p:spPr bwMode="auto">
          <a:xfrm>
            <a:off x="3371092" y="1302805"/>
            <a:ext cx="394403" cy="307777"/>
          </a:xfrm>
          <a:prstGeom prst="rect">
            <a:avLst/>
          </a:prstGeom>
          <a:noFill/>
          <a:ln w="12700">
            <a:solidFill>
              <a:schemeClr val="tx1"/>
            </a:solidFill>
            <a:miter lim="800000"/>
            <a:headEnd/>
            <a:tailEnd/>
          </a:ln>
        </p:spPr>
        <p:txBody>
          <a:bodyPr wrap="none">
            <a:spAutoFit/>
          </a:bodyPr>
          <a:lstStyle/>
          <a:p>
            <a:r>
              <a:rPr lang="en-US" sz="1400" dirty="0"/>
              <a:t>. A</a:t>
            </a:r>
          </a:p>
        </p:txBody>
      </p:sp>
      <p:sp>
        <p:nvSpPr>
          <p:cNvPr id="9220" name="TextBox 13"/>
          <p:cNvSpPr txBox="1">
            <a:spLocks noChangeArrowheads="1"/>
          </p:cNvSpPr>
          <p:nvPr/>
        </p:nvSpPr>
        <p:spPr bwMode="auto">
          <a:xfrm>
            <a:off x="4303713" y="1302805"/>
            <a:ext cx="530225" cy="307975"/>
          </a:xfrm>
          <a:prstGeom prst="rect">
            <a:avLst/>
          </a:prstGeom>
          <a:noFill/>
          <a:ln w="12700">
            <a:solidFill>
              <a:schemeClr val="tx1"/>
            </a:solidFill>
            <a:miter lim="800000"/>
            <a:headEnd/>
            <a:tailEnd/>
          </a:ln>
        </p:spPr>
        <p:txBody>
          <a:bodyPr wrap="none">
            <a:spAutoFit/>
          </a:bodyPr>
          <a:lstStyle/>
          <a:p>
            <a:r>
              <a:rPr lang="en-US" sz="1400"/>
              <a:t>A</a:t>
            </a:r>
            <a:r>
              <a:rPr lang="en-US" sz="1400">
                <a:sym typeface="Wingdings" pitchFamily="2" charset="2"/>
              </a:rPr>
              <a:t>.</a:t>
            </a:r>
            <a:endParaRPr lang="en-US" sz="1400"/>
          </a:p>
        </p:txBody>
      </p:sp>
      <p:sp>
        <p:nvSpPr>
          <p:cNvPr id="9221" name="TextBox 14"/>
          <p:cNvSpPr txBox="1">
            <a:spLocks noChangeArrowheads="1"/>
          </p:cNvSpPr>
          <p:nvPr/>
        </p:nvSpPr>
        <p:spPr bwMode="auto">
          <a:xfrm>
            <a:off x="5369566" y="1302805"/>
            <a:ext cx="354584" cy="307777"/>
          </a:xfrm>
          <a:prstGeom prst="rect">
            <a:avLst/>
          </a:prstGeom>
          <a:noFill/>
          <a:ln w="12700">
            <a:solidFill>
              <a:schemeClr val="tx1"/>
            </a:solidFill>
            <a:miter lim="800000"/>
            <a:headEnd/>
            <a:tailEnd/>
          </a:ln>
        </p:spPr>
        <p:txBody>
          <a:bodyPr wrap="none">
            <a:spAutoFit/>
          </a:bodyPr>
          <a:lstStyle/>
          <a:p>
            <a:r>
              <a:rPr lang="en-US" sz="1400" dirty="0"/>
              <a:t>A.</a:t>
            </a:r>
          </a:p>
        </p:txBody>
      </p:sp>
      <p:cxnSp>
        <p:nvCxnSpPr>
          <p:cNvPr id="17" name="Straight Arrow Connector 16"/>
          <p:cNvCxnSpPr>
            <a:stCxn id="9219" idx="3"/>
            <a:endCxn id="9220" idx="1"/>
          </p:cNvCxnSpPr>
          <p:nvPr/>
        </p:nvCxnSpPr>
        <p:spPr>
          <a:xfrm>
            <a:off x="3765495" y="1456694"/>
            <a:ext cx="538218" cy="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3" name="TextBox 19"/>
          <p:cNvSpPr txBox="1">
            <a:spLocks noChangeArrowheads="1"/>
          </p:cNvSpPr>
          <p:nvPr/>
        </p:nvSpPr>
        <p:spPr bwMode="auto">
          <a:xfrm>
            <a:off x="193675" y="3660243"/>
            <a:ext cx="954088" cy="339725"/>
          </a:xfrm>
          <a:prstGeom prst="rect">
            <a:avLst/>
          </a:prstGeom>
          <a:noFill/>
          <a:ln w="12700">
            <a:noFill/>
            <a:miter lim="800000"/>
            <a:headEnd/>
            <a:tailEnd/>
          </a:ln>
        </p:spPr>
        <p:txBody>
          <a:bodyPr wrap="none">
            <a:spAutoFit/>
          </a:bodyPr>
          <a:lstStyle/>
          <a:p>
            <a:r>
              <a:rPr lang="en-US" sz="1600"/>
              <a:t>A </a:t>
            </a:r>
            <a:r>
              <a:rPr lang="en-US" sz="1600">
                <a:sym typeface="Wingdings" pitchFamily="2" charset="2"/>
              </a:rPr>
              <a:t>bXY</a:t>
            </a:r>
            <a:endParaRPr lang="en-US" sz="1600"/>
          </a:p>
        </p:txBody>
      </p:sp>
      <p:sp>
        <p:nvSpPr>
          <p:cNvPr id="9224" name="TextBox 31"/>
          <p:cNvSpPr txBox="1">
            <a:spLocks noChangeArrowheads="1"/>
          </p:cNvSpPr>
          <p:nvPr/>
        </p:nvSpPr>
        <p:spPr bwMode="auto">
          <a:xfrm>
            <a:off x="1489247" y="3720568"/>
            <a:ext cx="394403" cy="307777"/>
          </a:xfrm>
          <a:prstGeom prst="rect">
            <a:avLst/>
          </a:prstGeom>
          <a:noFill/>
          <a:ln w="12700">
            <a:solidFill>
              <a:schemeClr val="tx1"/>
            </a:solidFill>
            <a:miter lim="800000"/>
            <a:headEnd/>
            <a:tailEnd/>
          </a:ln>
        </p:spPr>
        <p:txBody>
          <a:bodyPr wrap="none">
            <a:spAutoFit/>
          </a:bodyPr>
          <a:lstStyle/>
          <a:p>
            <a:r>
              <a:rPr lang="en-US" sz="1400" dirty="0"/>
              <a:t>. A</a:t>
            </a:r>
          </a:p>
        </p:txBody>
      </p:sp>
      <p:sp>
        <p:nvSpPr>
          <p:cNvPr id="9225" name="TextBox 32"/>
          <p:cNvSpPr txBox="1">
            <a:spLocks noChangeArrowheads="1"/>
          </p:cNvSpPr>
          <p:nvPr/>
        </p:nvSpPr>
        <p:spPr bwMode="auto">
          <a:xfrm>
            <a:off x="2421320" y="3720568"/>
            <a:ext cx="871538" cy="307975"/>
          </a:xfrm>
          <a:prstGeom prst="rect">
            <a:avLst/>
          </a:prstGeom>
          <a:noFill/>
          <a:ln w="12700">
            <a:solidFill>
              <a:schemeClr val="tx1"/>
            </a:solidFill>
            <a:miter lim="800000"/>
            <a:headEnd/>
            <a:tailEnd/>
          </a:ln>
        </p:spPr>
        <p:txBody>
          <a:bodyPr wrap="none">
            <a:spAutoFit/>
          </a:bodyPr>
          <a:lstStyle/>
          <a:p>
            <a:r>
              <a:rPr lang="en-US" sz="1400"/>
              <a:t>A</a:t>
            </a:r>
            <a:r>
              <a:rPr lang="en-US" sz="1400">
                <a:sym typeface="Wingdings" pitchFamily="2" charset="2"/>
              </a:rPr>
              <a:t>.bXY</a:t>
            </a:r>
            <a:endParaRPr lang="en-US" sz="1400"/>
          </a:p>
        </p:txBody>
      </p:sp>
      <p:sp>
        <p:nvSpPr>
          <p:cNvPr id="9226" name="TextBox 33"/>
          <p:cNvSpPr txBox="1">
            <a:spLocks noChangeArrowheads="1"/>
          </p:cNvSpPr>
          <p:nvPr/>
        </p:nvSpPr>
        <p:spPr bwMode="auto">
          <a:xfrm>
            <a:off x="3727450" y="3720568"/>
            <a:ext cx="920750" cy="307975"/>
          </a:xfrm>
          <a:prstGeom prst="rect">
            <a:avLst/>
          </a:prstGeom>
          <a:noFill/>
          <a:ln w="12700">
            <a:solidFill>
              <a:schemeClr val="tx1"/>
            </a:solidFill>
            <a:miter lim="800000"/>
            <a:headEnd/>
            <a:tailEnd/>
          </a:ln>
        </p:spPr>
        <p:txBody>
          <a:bodyPr wrap="none">
            <a:spAutoFit/>
          </a:bodyPr>
          <a:lstStyle/>
          <a:p>
            <a:r>
              <a:rPr lang="en-US" sz="1400"/>
              <a:t>A</a:t>
            </a:r>
            <a:r>
              <a:rPr lang="en-US" sz="1400">
                <a:sym typeface="Wingdings" pitchFamily="2" charset="2"/>
              </a:rPr>
              <a:t> b.XY</a:t>
            </a:r>
            <a:endParaRPr lang="en-US" sz="1400"/>
          </a:p>
        </p:txBody>
      </p:sp>
      <p:sp>
        <p:nvSpPr>
          <p:cNvPr id="9229" name="TextBox 36"/>
          <p:cNvSpPr txBox="1">
            <a:spLocks noChangeArrowheads="1"/>
          </p:cNvSpPr>
          <p:nvPr/>
        </p:nvSpPr>
        <p:spPr bwMode="auto">
          <a:xfrm>
            <a:off x="5224463" y="3720568"/>
            <a:ext cx="871537" cy="307975"/>
          </a:xfrm>
          <a:prstGeom prst="rect">
            <a:avLst/>
          </a:prstGeom>
          <a:noFill/>
          <a:ln w="12700">
            <a:solidFill>
              <a:schemeClr val="tx1"/>
            </a:solidFill>
            <a:miter lim="800000"/>
            <a:headEnd/>
            <a:tailEnd/>
          </a:ln>
        </p:spPr>
        <p:txBody>
          <a:bodyPr wrap="none">
            <a:spAutoFit/>
          </a:bodyPr>
          <a:lstStyle/>
          <a:p>
            <a:r>
              <a:rPr lang="en-US" sz="1400"/>
              <a:t>A</a:t>
            </a:r>
            <a:r>
              <a:rPr lang="en-US" sz="1400">
                <a:sym typeface="Wingdings" pitchFamily="2" charset="2"/>
              </a:rPr>
              <a:t>bX.Y</a:t>
            </a:r>
            <a:endParaRPr lang="en-US" sz="1400"/>
          </a:p>
        </p:txBody>
      </p:sp>
      <p:sp>
        <p:nvSpPr>
          <p:cNvPr id="9230" name="TextBox 37"/>
          <p:cNvSpPr txBox="1">
            <a:spLocks noChangeArrowheads="1"/>
          </p:cNvSpPr>
          <p:nvPr/>
        </p:nvSpPr>
        <p:spPr bwMode="auto">
          <a:xfrm>
            <a:off x="6453188" y="3720568"/>
            <a:ext cx="847725" cy="307975"/>
          </a:xfrm>
          <a:prstGeom prst="rect">
            <a:avLst/>
          </a:prstGeom>
          <a:noFill/>
          <a:ln w="12700">
            <a:solidFill>
              <a:schemeClr val="tx1"/>
            </a:solidFill>
            <a:miter lim="800000"/>
            <a:headEnd/>
            <a:tailEnd/>
          </a:ln>
        </p:spPr>
        <p:txBody>
          <a:bodyPr wrap="none">
            <a:spAutoFit/>
          </a:bodyPr>
          <a:lstStyle/>
          <a:p>
            <a:r>
              <a:rPr lang="en-US" sz="1400"/>
              <a:t>A</a:t>
            </a:r>
            <a:r>
              <a:rPr lang="en-US" sz="1400">
                <a:sym typeface="Wingdings" pitchFamily="2" charset="2"/>
              </a:rPr>
              <a:t>bXY.</a:t>
            </a:r>
            <a:endParaRPr lang="en-US" sz="1400"/>
          </a:p>
        </p:txBody>
      </p:sp>
      <p:sp>
        <p:nvSpPr>
          <p:cNvPr id="9231" name="TextBox 38"/>
          <p:cNvSpPr txBox="1">
            <a:spLocks noChangeArrowheads="1"/>
          </p:cNvSpPr>
          <p:nvPr/>
        </p:nvSpPr>
        <p:spPr bwMode="auto">
          <a:xfrm>
            <a:off x="7683500" y="3720568"/>
            <a:ext cx="354584" cy="307777"/>
          </a:xfrm>
          <a:prstGeom prst="rect">
            <a:avLst/>
          </a:prstGeom>
          <a:noFill/>
          <a:ln w="12700">
            <a:solidFill>
              <a:schemeClr val="tx1"/>
            </a:solidFill>
            <a:miter lim="800000"/>
            <a:headEnd/>
            <a:tailEnd/>
          </a:ln>
        </p:spPr>
        <p:txBody>
          <a:bodyPr wrap="none">
            <a:spAutoFit/>
          </a:bodyPr>
          <a:lstStyle/>
          <a:p>
            <a:r>
              <a:rPr lang="en-US" sz="1400" dirty="0"/>
              <a:t>A.</a:t>
            </a:r>
          </a:p>
        </p:txBody>
      </p:sp>
      <p:cxnSp>
        <p:nvCxnSpPr>
          <p:cNvPr id="41" name="Straight Arrow Connector 40"/>
          <p:cNvCxnSpPr>
            <a:stCxn id="9224" idx="3"/>
            <a:endCxn id="9225" idx="1"/>
          </p:cNvCxnSpPr>
          <p:nvPr/>
        </p:nvCxnSpPr>
        <p:spPr>
          <a:xfrm>
            <a:off x="1883650" y="3874457"/>
            <a:ext cx="537670" cy="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9225" idx="3"/>
            <a:endCxn id="9226" idx="1"/>
          </p:cNvCxnSpPr>
          <p:nvPr/>
        </p:nvCxnSpPr>
        <p:spPr>
          <a:xfrm>
            <a:off x="3292858" y="3874556"/>
            <a:ext cx="43459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9230" idx="3"/>
            <a:endCxn id="9231" idx="1"/>
          </p:cNvCxnSpPr>
          <p:nvPr/>
        </p:nvCxnSpPr>
        <p:spPr>
          <a:xfrm flipV="1">
            <a:off x="7300913" y="3874457"/>
            <a:ext cx="382587" cy="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38" name="TextBox 52"/>
          <p:cNvSpPr txBox="1">
            <a:spLocks noChangeArrowheads="1"/>
          </p:cNvSpPr>
          <p:nvPr/>
        </p:nvSpPr>
        <p:spPr bwMode="auto">
          <a:xfrm>
            <a:off x="3343040" y="3568168"/>
            <a:ext cx="284163" cy="306387"/>
          </a:xfrm>
          <a:prstGeom prst="rect">
            <a:avLst/>
          </a:prstGeom>
          <a:noFill/>
          <a:ln w="12700">
            <a:noFill/>
            <a:miter lim="800000"/>
            <a:headEnd/>
            <a:tailEnd/>
          </a:ln>
        </p:spPr>
        <p:txBody>
          <a:bodyPr wrap="none">
            <a:spAutoFit/>
          </a:bodyPr>
          <a:lstStyle/>
          <a:p>
            <a:r>
              <a:rPr lang="en-US" sz="1400" dirty="0"/>
              <a:t>b</a:t>
            </a:r>
          </a:p>
        </p:txBody>
      </p:sp>
      <p:sp>
        <p:nvSpPr>
          <p:cNvPr id="54" name="TextBox 53"/>
          <p:cNvSpPr txBox="1"/>
          <p:nvPr/>
        </p:nvSpPr>
        <p:spPr>
          <a:xfrm>
            <a:off x="7337425" y="3544355"/>
            <a:ext cx="277813" cy="368300"/>
          </a:xfrm>
          <a:prstGeom prst="rect">
            <a:avLst/>
          </a:prstGeom>
          <a:ln w="22225">
            <a:noFill/>
            <a:tailEnd type="arrow"/>
          </a:ln>
        </p:spPr>
        <p:style>
          <a:lnRef idx="1">
            <a:schemeClr val="accent1"/>
          </a:lnRef>
          <a:fillRef idx="0">
            <a:schemeClr val="accent1"/>
          </a:fillRef>
          <a:effectRef idx="0">
            <a:schemeClr val="accent1"/>
          </a:effectRef>
          <a:fontRef idx="minor">
            <a:schemeClr val="tx1"/>
          </a:fontRef>
        </p:style>
        <p:txBody>
          <a:bodyPr wrap="none">
            <a:spAutoFit/>
          </a:bodyPr>
          <a:lstStyle/>
          <a:p>
            <a:pPr>
              <a:defRPr/>
            </a:pPr>
            <a:r>
              <a:rPr lang="en-US" dirty="0">
                <a:latin typeface="cmmi10"/>
              </a:rPr>
              <a:t>²</a:t>
            </a:r>
          </a:p>
        </p:txBody>
      </p:sp>
      <p:sp>
        <p:nvSpPr>
          <p:cNvPr id="9242" name="TextBox 56"/>
          <p:cNvSpPr txBox="1">
            <a:spLocks noChangeArrowheads="1"/>
          </p:cNvSpPr>
          <p:nvPr/>
        </p:nvSpPr>
        <p:spPr bwMode="auto">
          <a:xfrm>
            <a:off x="1989887" y="3544355"/>
            <a:ext cx="277813" cy="368300"/>
          </a:xfrm>
          <a:prstGeom prst="rect">
            <a:avLst/>
          </a:prstGeom>
          <a:noFill/>
          <a:ln w="12700">
            <a:noFill/>
            <a:miter lim="800000"/>
            <a:headEnd/>
            <a:tailEnd/>
          </a:ln>
        </p:spPr>
        <p:txBody>
          <a:bodyPr wrap="none">
            <a:spAutoFit/>
          </a:bodyPr>
          <a:lstStyle/>
          <a:p>
            <a:r>
              <a:rPr lang="en-US" dirty="0">
                <a:latin typeface="cmmi10" pitchFamily="34" charset="0"/>
              </a:rPr>
              <a:t>²</a:t>
            </a:r>
          </a:p>
        </p:txBody>
      </p:sp>
      <p:sp>
        <p:nvSpPr>
          <p:cNvPr id="9243" name="TextBox 58"/>
          <p:cNvSpPr txBox="1">
            <a:spLocks noChangeArrowheads="1"/>
          </p:cNvSpPr>
          <p:nvPr/>
        </p:nvSpPr>
        <p:spPr bwMode="auto">
          <a:xfrm>
            <a:off x="3880710" y="1163105"/>
            <a:ext cx="277812" cy="369888"/>
          </a:xfrm>
          <a:prstGeom prst="rect">
            <a:avLst/>
          </a:prstGeom>
          <a:noFill/>
          <a:ln w="12700">
            <a:noFill/>
            <a:miter lim="800000"/>
            <a:headEnd/>
            <a:tailEnd/>
          </a:ln>
        </p:spPr>
        <p:txBody>
          <a:bodyPr wrap="none">
            <a:spAutoFit/>
          </a:bodyPr>
          <a:lstStyle/>
          <a:p>
            <a:r>
              <a:rPr lang="en-US" dirty="0">
                <a:latin typeface="cmmi10" pitchFamily="34" charset="0"/>
              </a:rPr>
              <a:t>²</a:t>
            </a:r>
          </a:p>
        </p:txBody>
      </p:sp>
      <p:sp>
        <p:nvSpPr>
          <p:cNvPr id="9244" name="TextBox 59"/>
          <p:cNvSpPr txBox="1">
            <a:spLocks noChangeArrowheads="1"/>
          </p:cNvSpPr>
          <p:nvPr/>
        </p:nvSpPr>
        <p:spPr bwMode="auto">
          <a:xfrm>
            <a:off x="4947072" y="1163105"/>
            <a:ext cx="277813" cy="369888"/>
          </a:xfrm>
          <a:prstGeom prst="rect">
            <a:avLst/>
          </a:prstGeom>
          <a:noFill/>
          <a:ln w="12700">
            <a:noFill/>
            <a:miter lim="800000"/>
            <a:headEnd/>
            <a:tailEnd/>
          </a:ln>
        </p:spPr>
        <p:txBody>
          <a:bodyPr wrap="none">
            <a:spAutoFit/>
          </a:bodyPr>
          <a:lstStyle/>
          <a:p>
            <a:r>
              <a:rPr lang="en-US" dirty="0">
                <a:latin typeface="cmmi10" pitchFamily="34" charset="0"/>
              </a:rPr>
              <a:t>²</a:t>
            </a:r>
          </a:p>
        </p:txBody>
      </p:sp>
      <p:cxnSp>
        <p:nvCxnSpPr>
          <p:cNvPr id="61" name="Straight Arrow Connector 60"/>
          <p:cNvCxnSpPr>
            <a:endCxn id="9221" idx="1"/>
          </p:cNvCxnSpPr>
          <p:nvPr/>
        </p:nvCxnSpPr>
        <p:spPr>
          <a:xfrm flipV="1">
            <a:off x="4840288" y="1456694"/>
            <a:ext cx="529278" cy="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46" name="TextBox 65"/>
          <p:cNvSpPr txBox="1">
            <a:spLocks noChangeArrowheads="1"/>
          </p:cNvSpPr>
          <p:nvPr/>
        </p:nvSpPr>
        <p:spPr bwMode="auto">
          <a:xfrm>
            <a:off x="231775" y="1264705"/>
            <a:ext cx="663575" cy="338138"/>
          </a:xfrm>
          <a:prstGeom prst="rect">
            <a:avLst/>
          </a:prstGeom>
          <a:noFill/>
          <a:ln w="12700">
            <a:noFill/>
            <a:miter lim="800000"/>
            <a:headEnd/>
            <a:tailEnd/>
          </a:ln>
        </p:spPr>
        <p:txBody>
          <a:bodyPr wrap="none">
            <a:spAutoFit/>
          </a:bodyPr>
          <a:lstStyle/>
          <a:p>
            <a:r>
              <a:rPr lang="en-US" sz="1600"/>
              <a:t>A</a:t>
            </a:r>
            <a:r>
              <a:rPr lang="en-US" sz="1600">
                <a:sym typeface="Wingdings" pitchFamily="2" charset="2"/>
              </a:rPr>
              <a:t> </a:t>
            </a:r>
            <a:r>
              <a:rPr lang="en-US" sz="1600">
                <a:latin typeface="cmmi10" pitchFamily="34" charset="0"/>
                <a:sym typeface="Wingdings" pitchFamily="2" charset="2"/>
              </a:rPr>
              <a:t>²</a:t>
            </a:r>
            <a:endParaRPr lang="en-US" sz="1600">
              <a:latin typeface="cmmi10" pitchFamily="34" charset="0"/>
            </a:endParaRPr>
          </a:p>
        </p:txBody>
      </p:sp>
      <p:sp>
        <p:nvSpPr>
          <p:cNvPr id="9254" name="TextBox 39"/>
          <p:cNvSpPr txBox="1">
            <a:spLocks noChangeArrowheads="1"/>
          </p:cNvSpPr>
          <p:nvPr/>
        </p:nvSpPr>
        <p:spPr bwMode="auto">
          <a:xfrm>
            <a:off x="3957638" y="2815693"/>
            <a:ext cx="901209" cy="307777"/>
          </a:xfrm>
          <a:prstGeom prst="rect">
            <a:avLst/>
          </a:prstGeom>
          <a:noFill/>
          <a:ln w="12700">
            <a:noFill/>
            <a:miter lim="800000"/>
            <a:headEnd/>
            <a:tailEnd/>
          </a:ln>
        </p:spPr>
        <p:txBody>
          <a:bodyPr wrap="none">
            <a:spAutoFit/>
          </a:bodyPr>
          <a:lstStyle/>
          <a:p>
            <a:r>
              <a:rPr lang="en-US" sz="1400" dirty="0"/>
              <a:t>call node</a:t>
            </a:r>
          </a:p>
        </p:txBody>
      </p:sp>
      <p:cxnSp>
        <p:nvCxnSpPr>
          <p:cNvPr id="46" name="Straight Arrow Connector 45"/>
          <p:cNvCxnSpPr>
            <a:stCxn id="9254" idx="2"/>
          </p:cNvCxnSpPr>
          <p:nvPr/>
        </p:nvCxnSpPr>
        <p:spPr>
          <a:xfrm flipH="1">
            <a:off x="4187827" y="3123470"/>
            <a:ext cx="220416" cy="55899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256" name="TextBox 47"/>
          <p:cNvSpPr txBox="1">
            <a:spLocks noChangeArrowheads="1"/>
          </p:cNvSpPr>
          <p:nvPr/>
        </p:nvSpPr>
        <p:spPr bwMode="auto">
          <a:xfrm>
            <a:off x="5092700" y="2814105"/>
            <a:ext cx="1098378" cy="307777"/>
          </a:xfrm>
          <a:prstGeom prst="rect">
            <a:avLst/>
          </a:prstGeom>
          <a:noFill/>
          <a:ln w="12700">
            <a:noFill/>
            <a:miter lim="800000"/>
            <a:headEnd/>
            <a:tailEnd/>
          </a:ln>
        </p:spPr>
        <p:txBody>
          <a:bodyPr wrap="none">
            <a:spAutoFit/>
          </a:bodyPr>
          <a:lstStyle/>
          <a:p>
            <a:r>
              <a:rPr lang="en-US" sz="1400" dirty="0"/>
              <a:t>return node</a:t>
            </a:r>
          </a:p>
        </p:txBody>
      </p:sp>
      <p:cxnSp>
        <p:nvCxnSpPr>
          <p:cNvPr id="50" name="Straight Arrow Connector 49"/>
          <p:cNvCxnSpPr>
            <a:stCxn id="9256" idx="2"/>
          </p:cNvCxnSpPr>
          <p:nvPr/>
        </p:nvCxnSpPr>
        <p:spPr>
          <a:xfrm>
            <a:off x="5641889" y="3121882"/>
            <a:ext cx="4849" cy="53836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262" name="TextBox 58"/>
          <p:cNvSpPr txBox="1">
            <a:spLocks noChangeArrowheads="1"/>
          </p:cNvSpPr>
          <p:nvPr/>
        </p:nvSpPr>
        <p:spPr bwMode="auto">
          <a:xfrm>
            <a:off x="1230313" y="2814105"/>
            <a:ext cx="979755" cy="307777"/>
          </a:xfrm>
          <a:prstGeom prst="rect">
            <a:avLst/>
          </a:prstGeom>
          <a:noFill/>
          <a:ln w="12700">
            <a:noFill/>
            <a:miter lim="800000"/>
            <a:headEnd/>
            <a:tailEnd/>
          </a:ln>
        </p:spPr>
        <p:txBody>
          <a:bodyPr wrap="none">
            <a:spAutoFit/>
          </a:bodyPr>
          <a:lstStyle/>
          <a:p>
            <a:r>
              <a:rPr lang="en-US" sz="1400" dirty="0"/>
              <a:t>start node</a:t>
            </a:r>
          </a:p>
        </p:txBody>
      </p:sp>
      <p:cxnSp>
        <p:nvCxnSpPr>
          <p:cNvPr id="62" name="Straight Arrow Connector 61"/>
          <p:cNvCxnSpPr/>
          <p:nvPr/>
        </p:nvCxnSpPr>
        <p:spPr>
          <a:xfrm rot="5400000">
            <a:off x="1499394" y="3391162"/>
            <a:ext cx="460375" cy="1587"/>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264" name="TextBox 62"/>
          <p:cNvSpPr txBox="1">
            <a:spLocks noChangeArrowheads="1"/>
          </p:cNvSpPr>
          <p:nvPr/>
        </p:nvSpPr>
        <p:spPr bwMode="auto">
          <a:xfrm>
            <a:off x="7759700" y="2814105"/>
            <a:ext cx="930063" cy="307777"/>
          </a:xfrm>
          <a:prstGeom prst="rect">
            <a:avLst/>
          </a:prstGeom>
          <a:noFill/>
          <a:ln w="12700">
            <a:noFill/>
            <a:miter lim="800000"/>
            <a:headEnd/>
            <a:tailEnd/>
          </a:ln>
        </p:spPr>
        <p:txBody>
          <a:bodyPr wrap="none">
            <a:spAutoFit/>
          </a:bodyPr>
          <a:lstStyle/>
          <a:p>
            <a:r>
              <a:rPr lang="en-US" sz="1400" dirty="0"/>
              <a:t>end node</a:t>
            </a:r>
          </a:p>
        </p:txBody>
      </p:sp>
      <p:cxnSp>
        <p:nvCxnSpPr>
          <p:cNvPr id="65" name="Straight Arrow Connector 64"/>
          <p:cNvCxnSpPr>
            <a:stCxn id="9264" idx="2"/>
          </p:cNvCxnSpPr>
          <p:nvPr/>
        </p:nvCxnSpPr>
        <p:spPr>
          <a:xfrm flipH="1">
            <a:off x="8027989" y="3121882"/>
            <a:ext cx="196743" cy="53836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9262" idx="0"/>
          </p:cNvCxnSpPr>
          <p:nvPr/>
        </p:nvCxnSpPr>
        <p:spPr>
          <a:xfrm flipV="1">
            <a:off x="1720191" y="1701269"/>
            <a:ext cx="1545297" cy="111283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9264" idx="0"/>
          </p:cNvCxnSpPr>
          <p:nvPr/>
        </p:nvCxnSpPr>
        <p:spPr>
          <a:xfrm flipH="1" flipV="1">
            <a:off x="5686425" y="1739369"/>
            <a:ext cx="2538307" cy="107473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a:off x="2781800" y="3376386"/>
            <a:ext cx="538163" cy="3016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17826" y="2584090"/>
            <a:ext cx="1059906" cy="523220"/>
          </a:xfrm>
          <a:prstGeom prst="rect">
            <a:avLst/>
          </a:prstGeom>
          <a:noFill/>
          <a:ln w="12700">
            <a:noFill/>
          </a:ln>
        </p:spPr>
        <p:txBody>
          <a:bodyPr wrap="none" rtlCol="0">
            <a:spAutoFit/>
          </a:bodyPr>
          <a:lstStyle/>
          <a:p>
            <a:r>
              <a:rPr lang="en-US" sz="1400" dirty="0"/>
              <a:t>entry node</a:t>
            </a:r>
          </a:p>
          <a:p>
            <a:r>
              <a:rPr lang="en-US" sz="1400" dirty="0"/>
              <a:t>scan  node</a:t>
            </a:r>
          </a:p>
        </p:txBody>
      </p:sp>
      <p:sp>
        <p:nvSpPr>
          <p:cNvPr id="52" name="TextBox 51"/>
          <p:cNvSpPr txBox="1"/>
          <p:nvPr/>
        </p:nvSpPr>
        <p:spPr>
          <a:xfrm>
            <a:off x="6346116" y="2814608"/>
            <a:ext cx="910827" cy="307777"/>
          </a:xfrm>
          <a:prstGeom prst="rect">
            <a:avLst/>
          </a:prstGeom>
          <a:noFill/>
          <a:ln w="12700">
            <a:noFill/>
          </a:ln>
        </p:spPr>
        <p:txBody>
          <a:bodyPr wrap="none" rtlCol="0">
            <a:spAutoFit/>
          </a:bodyPr>
          <a:lstStyle/>
          <a:p>
            <a:r>
              <a:rPr lang="en-US" sz="1400" dirty="0"/>
              <a:t>exit node</a:t>
            </a:r>
          </a:p>
        </p:txBody>
      </p:sp>
      <p:cxnSp>
        <p:nvCxnSpPr>
          <p:cNvPr id="53" name="Straight Arrow Connector 52"/>
          <p:cNvCxnSpPr/>
          <p:nvPr/>
        </p:nvCxnSpPr>
        <p:spPr>
          <a:xfrm>
            <a:off x="6799490" y="3122385"/>
            <a:ext cx="4849" cy="53836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883650" y="4632938"/>
            <a:ext cx="6572485" cy="2031325"/>
          </a:xfrm>
          <a:prstGeom prst="rect">
            <a:avLst/>
          </a:prstGeom>
          <a:noFill/>
          <a:ln w="12700">
            <a:noFill/>
          </a:ln>
        </p:spPr>
        <p:txBody>
          <a:bodyPr wrap="square" rtlCol="0">
            <a:spAutoFit/>
          </a:bodyPr>
          <a:lstStyle/>
          <a:p>
            <a:pPr marL="285750" indent="-285750">
              <a:buFontTx/>
              <a:buChar char="-"/>
            </a:pPr>
            <a:r>
              <a:rPr lang="en-US" dirty="0">
                <a:solidFill>
                  <a:srgbClr val="0070C0"/>
                </a:solidFill>
                <a:latin typeface="Aptos" panose="020B0004020202020204" pitchFamily="34" charset="0"/>
              </a:rPr>
              <a:t>Call and return nodes come in matched pairs</a:t>
            </a:r>
          </a:p>
          <a:p>
            <a:pPr marL="742950" lvl="1" indent="-285750">
              <a:buFontTx/>
              <a:buChar char="-"/>
            </a:pPr>
            <a:r>
              <a:rPr lang="en-US" dirty="0">
                <a:solidFill>
                  <a:srgbClr val="0070C0"/>
                </a:solidFill>
                <a:latin typeface="Aptos" panose="020B0004020202020204" pitchFamily="34" charset="0"/>
              </a:rPr>
              <a:t>Look-up table to find matching return node for call node</a:t>
            </a:r>
          </a:p>
          <a:p>
            <a:pPr marL="285750" indent="-285750">
              <a:buFontTx/>
              <a:buChar char="-"/>
            </a:pPr>
            <a:r>
              <a:rPr lang="en-US" dirty="0">
                <a:latin typeface="Aptos" panose="020B0004020202020204" pitchFamily="34" charset="0"/>
              </a:rPr>
              <a:t>Unlabeled edges are </a:t>
            </a:r>
            <a:r>
              <a:rPr lang="en-US" dirty="0">
                <a:latin typeface="Aptos" panose="020B0004020202020204" pitchFamily="34" charset="0"/>
                <a:sym typeface="Symbol" panose="05050102010706020507" pitchFamily="18" charset="2"/>
              </a:rPr>
              <a:t> edges </a:t>
            </a:r>
          </a:p>
          <a:p>
            <a:pPr marL="285750" indent="-285750">
              <a:buFontTx/>
              <a:buChar char="-"/>
            </a:pPr>
            <a:r>
              <a:rPr lang="en-US" dirty="0">
                <a:latin typeface="Aptos" panose="020B0004020202020204" pitchFamily="34" charset="0"/>
                <a:sym typeface="Symbol" panose="05050102010706020507" pitchFamily="18" charset="2"/>
              </a:rPr>
              <a:t>S</a:t>
            </a:r>
            <a:r>
              <a:rPr lang="en-US" dirty="0">
                <a:latin typeface="Aptos" panose="020B0004020202020204" pitchFamily="34" charset="0"/>
              </a:rPr>
              <a:t>implifying assumptions:</a:t>
            </a:r>
          </a:p>
          <a:p>
            <a:pPr marL="742950" lvl="1" indent="-285750">
              <a:buFontTx/>
              <a:buChar char="-"/>
            </a:pPr>
            <a:r>
              <a:rPr lang="en-US" dirty="0">
                <a:latin typeface="Aptos" panose="020B0004020202020204" pitchFamily="34" charset="0"/>
              </a:rPr>
              <a:t>no useless non-terminals</a:t>
            </a:r>
          </a:p>
          <a:p>
            <a:pPr marL="742950" lvl="1" indent="-285750">
              <a:buFontTx/>
              <a:buChar char="-"/>
            </a:pPr>
            <a:r>
              <a:rPr lang="en-US" dirty="0">
                <a:latin typeface="Aptos" panose="020B0004020202020204" pitchFamily="34" charset="0"/>
              </a:rPr>
              <a:t>start symbol does not occur on RHS of any rule</a:t>
            </a:r>
          </a:p>
          <a:p>
            <a:pPr marL="285750" indent="-285750">
              <a:buFontTx/>
              <a:buChar char="-"/>
            </a:pPr>
            <a:endParaRPr lang="en-US" dirty="0">
              <a:solidFill>
                <a:srgbClr val="002060"/>
              </a:solidFill>
            </a:endParaRPr>
          </a:p>
        </p:txBody>
      </p:sp>
      <p:sp>
        <p:nvSpPr>
          <p:cNvPr id="5" name="Freeform 4"/>
          <p:cNvSpPr/>
          <p:nvPr/>
        </p:nvSpPr>
        <p:spPr>
          <a:xfrm>
            <a:off x="4110361" y="4030462"/>
            <a:ext cx="1677880" cy="390626"/>
          </a:xfrm>
          <a:custGeom>
            <a:avLst/>
            <a:gdLst>
              <a:gd name="connsiteX0" fmla="*/ 0 w 1677880"/>
              <a:gd name="connsiteY0" fmla="*/ 0 h 390626"/>
              <a:gd name="connsiteX1" fmla="*/ 852256 w 1677880"/>
              <a:gd name="connsiteY1" fmla="*/ 390618 h 390626"/>
              <a:gd name="connsiteX2" fmla="*/ 1677880 w 1677880"/>
              <a:gd name="connsiteY2" fmla="*/ 8878 h 390626"/>
            </a:gdLst>
            <a:ahLst/>
            <a:cxnLst>
              <a:cxn ang="0">
                <a:pos x="connsiteX0" y="connsiteY0"/>
              </a:cxn>
              <a:cxn ang="0">
                <a:pos x="connsiteX1" y="connsiteY1"/>
              </a:cxn>
              <a:cxn ang="0">
                <a:pos x="connsiteX2" y="connsiteY2"/>
              </a:cxn>
            </a:cxnLst>
            <a:rect l="l" t="t" r="r" b="b"/>
            <a:pathLst>
              <a:path w="1677880" h="390626">
                <a:moveTo>
                  <a:pt x="0" y="0"/>
                </a:moveTo>
                <a:cubicBezTo>
                  <a:pt x="286304" y="194569"/>
                  <a:pt x="572609" y="389138"/>
                  <a:pt x="852256" y="390618"/>
                </a:cubicBezTo>
                <a:cubicBezTo>
                  <a:pt x="1131903" y="392098"/>
                  <a:pt x="1404891" y="200488"/>
                  <a:pt x="1677880" y="8878"/>
                </a:cubicBezTo>
              </a:path>
            </a:pathLst>
          </a:custGeom>
          <a:noFill/>
          <a:ln w="15875">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4690" y="2584090"/>
            <a:ext cx="7772400" cy="1239595"/>
          </a:xfrm>
        </p:spPr>
        <p:txBody>
          <a:bodyPr/>
          <a:lstStyle/>
          <a:p>
            <a:r>
              <a:rPr lang="en-US" sz="3200" u="none" dirty="0"/>
              <a:t>Interpretation of GFG:</a:t>
            </a:r>
            <a:br>
              <a:rPr lang="en-US" sz="3200" u="none" dirty="0"/>
            </a:br>
            <a:r>
              <a:rPr lang="en-US" sz="3200" u="none" dirty="0"/>
              <a:t>Nondeterministic </a:t>
            </a:r>
            <a:br>
              <a:rPr lang="en-US" sz="3200" u="none" dirty="0"/>
            </a:br>
            <a:r>
              <a:rPr lang="en-US" sz="3200" u="none" dirty="0"/>
              <a:t>GFG Automaton (NGA)</a:t>
            </a:r>
          </a:p>
        </p:txBody>
      </p:sp>
    </p:spTree>
    <p:extLst>
      <p:ext uri="{BB962C8B-B14F-4D97-AF65-F5344CB8AC3E}">
        <p14:creationId xmlns:p14="http://schemas.microsoft.com/office/powerpoint/2010/main" val="1837570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296285"/>
            <a:ext cx="8229600" cy="1143000"/>
          </a:xfrm>
        </p:spPr>
        <p:txBody>
          <a:bodyPr/>
          <a:lstStyle/>
          <a:p>
            <a:pPr eaLnBrk="1" hangingPunct="1"/>
            <a:r>
              <a:rPr lang="en-US" u="none" dirty="0"/>
              <a:t>NFA Interpretation</a:t>
            </a:r>
          </a:p>
        </p:txBody>
      </p:sp>
      <p:sp>
        <p:nvSpPr>
          <p:cNvPr id="7211" name="Text Box 37"/>
          <p:cNvSpPr txBox="1">
            <a:spLocks noChangeArrowheads="1"/>
          </p:cNvSpPr>
          <p:nvPr/>
        </p:nvSpPr>
        <p:spPr bwMode="auto">
          <a:xfrm>
            <a:off x="347450" y="1055638"/>
            <a:ext cx="1380506" cy="646331"/>
          </a:xfrm>
          <a:prstGeom prst="rect">
            <a:avLst/>
          </a:prstGeom>
          <a:noFill/>
          <a:ln w="9525">
            <a:noFill/>
            <a:miter lim="800000"/>
            <a:headEnd/>
            <a:tailEnd/>
          </a:ln>
        </p:spPr>
        <p:txBody>
          <a:bodyPr wrap="none">
            <a:spAutoFit/>
          </a:bodyPr>
          <a:lstStyle/>
          <a:p>
            <a:r>
              <a:rPr lang="en-US" dirty="0" err="1">
                <a:solidFill>
                  <a:prstClr val="black"/>
                </a:solidFill>
              </a:rPr>
              <a:t>S</a:t>
            </a:r>
            <a:r>
              <a:rPr lang="en-US" dirty="0" err="1">
                <a:solidFill>
                  <a:prstClr val="black"/>
                </a:solidFill>
                <a:sym typeface="Wingdings" pitchFamily="2" charset="2"/>
              </a:rPr>
              <a:t>Ab</a:t>
            </a:r>
            <a:r>
              <a:rPr lang="en-US" dirty="0">
                <a:solidFill>
                  <a:prstClr val="black"/>
                </a:solidFill>
                <a:sym typeface="Wingdings" pitchFamily="2" charset="2"/>
              </a:rPr>
              <a:t> |  </a:t>
            </a:r>
            <a:r>
              <a:rPr lang="en-US" dirty="0" err="1">
                <a:solidFill>
                  <a:prstClr val="black"/>
                </a:solidFill>
                <a:sym typeface="Wingdings" pitchFamily="2" charset="2"/>
              </a:rPr>
              <a:t>bA</a:t>
            </a:r>
            <a:endParaRPr lang="en-US" dirty="0">
              <a:solidFill>
                <a:prstClr val="black"/>
              </a:solidFill>
              <a:sym typeface="Wingdings" pitchFamily="2" charset="2"/>
            </a:endParaRPr>
          </a:p>
          <a:p>
            <a:r>
              <a:rPr lang="en-US" dirty="0" err="1">
                <a:solidFill>
                  <a:prstClr val="black"/>
                </a:solidFill>
                <a:sym typeface="Wingdings" pitchFamily="2" charset="2"/>
              </a:rPr>
              <a:t>Abb</a:t>
            </a:r>
            <a:endParaRPr lang="en-US" dirty="0">
              <a:solidFill>
                <a:prstClr val="black"/>
              </a:solidFill>
              <a:sym typeface="Wingdings" pitchFamily="2" charset="2"/>
            </a:endParaRPr>
          </a:p>
        </p:txBody>
      </p:sp>
      <p:sp>
        <p:nvSpPr>
          <p:cNvPr id="94" name="Text Box 45"/>
          <p:cNvSpPr txBox="1">
            <a:spLocks noChangeArrowheads="1"/>
          </p:cNvSpPr>
          <p:nvPr/>
        </p:nvSpPr>
        <p:spPr bwMode="auto">
          <a:xfrm>
            <a:off x="4326734" y="751155"/>
            <a:ext cx="402674" cy="369332"/>
          </a:xfrm>
          <a:prstGeom prst="rect">
            <a:avLst/>
          </a:prstGeom>
          <a:noFill/>
          <a:ln w="9525" algn="ctr">
            <a:solidFill>
              <a:schemeClr val="tx1"/>
            </a:solidFill>
            <a:miter lim="800000"/>
            <a:headEnd/>
            <a:tailEnd/>
          </a:ln>
        </p:spPr>
        <p:txBody>
          <a:bodyPr wrap="none">
            <a:spAutoFit/>
          </a:bodyPr>
          <a:lstStyle/>
          <a:p>
            <a:r>
              <a:rPr lang="en-US" dirty="0"/>
              <a:t>.S</a:t>
            </a:r>
          </a:p>
        </p:txBody>
      </p:sp>
      <p:sp>
        <p:nvSpPr>
          <p:cNvPr id="95" name="Text Box 50"/>
          <p:cNvSpPr txBox="1">
            <a:spLocks noChangeArrowheads="1"/>
          </p:cNvSpPr>
          <p:nvPr/>
        </p:nvSpPr>
        <p:spPr bwMode="auto">
          <a:xfrm>
            <a:off x="4477471" y="5969959"/>
            <a:ext cx="402674" cy="369332"/>
          </a:xfrm>
          <a:prstGeom prst="rect">
            <a:avLst/>
          </a:prstGeom>
          <a:noFill/>
          <a:ln w="9525" algn="ctr">
            <a:solidFill>
              <a:schemeClr val="tx1"/>
            </a:solidFill>
            <a:miter lim="800000"/>
            <a:headEnd/>
            <a:tailEnd/>
          </a:ln>
        </p:spPr>
        <p:txBody>
          <a:bodyPr wrap="none">
            <a:spAutoFit/>
          </a:bodyPr>
          <a:lstStyle/>
          <a:p>
            <a:r>
              <a:rPr lang="en-US" dirty="0"/>
              <a:t>S.</a:t>
            </a:r>
          </a:p>
        </p:txBody>
      </p:sp>
      <p:sp>
        <p:nvSpPr>
          <p:cNvPr id="96" name="Text Box 8"/>
          <p:cNvSpPr txBox="1">
            <a:spLocks noChangeArrowheads="1"/>
          </p:cNvSpPr>
          <p:nvPr/>
        </p:nvSpPr>
        <p:spPr bwMode="auto">
          <a:xfrm>
            <a:off x="4336691" y="2112328"/>
            <a:ext cx="402674" cy="369332"/>
          </a:xfrm>
          <a:prstGeom prst="rect">
            <a:avLst/>
          </a:prstGeom>
          <a:noFill/>
          <a:ln w="9525" algn="ctr">
            <a:solidFill>
              <a:schemeClr val="tx1"/>
            </a:solidFill>
            <a:miter lim="800000"/>
            <a:headEnd/>
            <a:tailEnd/>
          </a:ln>
        </p:spPr>
        <p:txBody>
          <a:bodyPr wrap="none">
            <a:spAutoFit/>
          </a:bodyPr>
          <a:lstStyle/>
          <a:p>
            <a:r>
              <a:rPr lang="en-US" dirty="0"/>
              <a:t>.A</a:t>
            </a:r>
          </a:p>
        </p:txBody>
      </p:sp>
      <p:sp>
        <p:nvSpPr>
          <p:cNvPr id="110" name="Text Box 8"/>
          <p:cNvSpPr txBox="1">
            <a:spLocks noChangeArrowheads="1"/>
          </p:cNvSpPr>
          <p:nvPr/>
        </p:nvSpPr>
        <p:spPr bwMode="auto">
          <a:xfrm>
            <a:off x="4105658" y="2787726"/>
            <a:ext cx="885179" cy="369332"/>
          </a:xfrm>
          <a:prstGeom prst="rect">
            <a:avLst/>
          </a:prstGeom>
          <a:noFill/>
          <a:ln w="9525" algn="ctr">
            <a:solidFill>
              <a:schemeClr val="tx1"/>
            </a:solidFill>
            <a:miter lim="800000"/>
            <a:headEnd/>
            <a:tailEnd/>
          </a:ln>
        </p:spPr>
        <p:txBody>
          <a:bodyPr wrap="none">
            <a:spAutoFit/>
          </a:bodyPr>
          <a:lstStyle/>
          <a:p>
            <a:r>
              <a:rPr lang="en-US" dirty="0"/>
              <a:t>A</a:t>
            </a:r>
            <a:r>
              <a:rPr lang="en-US" dirty="0">
                <a:sym typeface="Wingdings" pitchFamily="2" charset="2"/>
              </a:rPr>
              <a:t>.bb</a:t>
            </a:r>
            <a:endParaRPr lang="en-US" dirty="0"/>
          </a:p>
        </p:txBody>
      </p:sp>
      <p:sp>
        <p:nvSpPr>
          <p:cNvPr id="111" name="Text Box 9"/>
          <p:cNvSpPr txBox="1">
            <a:spLocks noChangeArrowheads="1"/>
          </p:cNvSpPr>
          <p:nvPr/>
        </p:nvSpPr>
        <p:spPr bwMode="auto">
          <a:xfrm>
            <a:off x="4104847" y="3454669"/>
            <a:ext cx="885179" cy="369332"/>
          </a:xfrm>
          <a:prstGeom prst="rect">
            <a:avLst/>
          </a:prstGeom>
          <a:noFill/>
          <a:ln w="9525" algn="ctr">
            <a:solidFill>
              <a:schemeClr val="tx1"/>
            </a:solidFill>
            <a:miter lim="800000"/>
            <a:headEnd/>
            <a:tailEnd/>
          </a:ln>
        </p:spPr>
        <p:txBody>
          <a:bodyPr wrap="none">
            <a:spAutoFit/>
          </a:bodyPr>
          <a:lstStyle/>
          <a:p>
            <a:r>
              <a:rPr lang="en-US" dirty="0" err="1"/>
              <a:t>A</a:t>
            </a:r>
            <a:r>
              <a:rPr lang="en-US" dirty="0" err="1">
                <a:sym typeface="Wingdings" pitchFamily="2" charset="2"/>
              </a:rPr>
              <a:t>b.b</a:t>
            </a:r>
            <a:endParaRPr lang="en-US" dirty="0"/>
          </a:p>
        </p:txBody>
      </p:sp>
      <p:sp>
        <p:nvSpPr>
          <p:cNvPr id="113" name="Text Box 11"/>
          <p:cNvSpPr txBox="1">
            <a:spLocks noChangeArrowheads="1"/>
          </p:cNvSpPr>
          <p:nvPr/>
        </p:nvSpPr>
        <p:spPr bwMode="auto">
          <a:xfrm>
            <a:off x="4279731" y="3110329"/>
            <a:ext cx="312906" cy="369332"/>
          </a:xfrm>
          <a:prstGeom prst="rect">
            <a:avLst/>
          </a:prstGeom>
          <a:noFill/>
          <a:ln w="9525">
            <a:noFill/>
            <a:miter lim="800000"/>
            <a:headEnd/>
            <a:tailEnd/>
          </a:ln>
        </p:spPr>
        <p:txBody>
          <a:bodyPr wrap="none">
            <a:spAutoFit/>
          </a:bodyPr>
          <a:lstStyle/>
          <a:p>
            <a:r>
              <a:rPr lang="en-US" dirty="0"/>
              <a:t>b</a:t>
            </a:r>
          </a:p>
        </p:txBody>
      </p:sp>
      <p:sp>
        <p:nvSpPr>
          <p:cNvPr id="128" name="Text Box 3"/>
          <p:cNvSpPr txBox="1">
            <a:spLocks noChangeArrowheads="1"/>
          </p:cNvSpPr>
          <p:nvPr/>
        </p:nvSpPr>
        <p:spPr bwMode="auto">
          <a:xfrm>
            <a:off x="2267700" y="2448153"/>
            <a:ext cx="912813" cy="376237"/>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.Ab</a:t>
            </a:r>
            <a:endParaRPr lang="en-US" dirty="0"/>
          </a:p>
        </p:txBody>
      </p:sp>
      <p:sp>
        <p:nvSpPr>
          <p:cNvPr id="129" name="Text Box 4"/>
          <p:cNvSpPr txBox="1">
            <a:spLocks noChangeArrowheads="1"/>
          </p:cNvSpPr>
          <p:nvPr/>
        </p:nvSpPr>
        <p:spPr bwMode="auto">
          <a:xfrm>
            <a:off x="2267700" y="3362553"/>
            <a:ext cx="912813" cy="376237"/>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A.b</a:t>
            </a:r>
            <a:endParaRPr lang="en-US" dirty="0"/>
          </a:p>
        </p:txBody>
      </p:sp>
      <p:sp>
        <p:nvSpPr>
          <p:cNvPr id="130" name="Text Box 5"/>
          <p:cNvSpPr txBox="1">
            <a:spLocks noChangeArrowheads="1"/>
          </p:cNvSpPr>
          <p:nvPr/>
        </p:nvSpPr>
        <p:spPr bwMode="auto">
          <a:xfrm>
            <a:off x="2283575" y="4200753"/>
            <a:ext cx="912813" cy="376237"/>
          </a:xfrm>
          <a:prstGeom prst="rect">
            <a:avLst/>
          </a:prstGeom>
          <a:noFill/>
          <a:ln w="9525" algn="ctr">
            <a:solidFill>
              <a:schemeClr val="tx1"/>
            </a:solidFill>
            <a:miter lim="800000"/>
            <a:headEnd/>
            <a:tailEnd/>
          </a:ln>
        </p:spPr>
        <p:txBody>
          <a:bodyPr wrap="none">
            <a:spAutoFit/>
          </a:bodyPr>
          <a:lstStyle/>
          <a:p>
            <a:r>
              <a:rPr lang="en-US" dirty="0" err="1"/>
              <a:t>S</a:t>
            </a:r>
            <a:r>
              <a:rPr lang="en-US" dirty="0" err="1">
                <a:sym typeface="Wingdings" pitchFamily="2" charset="2"/>
              </a:rPr>
              <a:t>Ab</a:t>
            </a:r>
            <a:r>
              <a:rPr lang="en-US" dirty="0">
                <a:sym typeface="Wingdings" pitchFamily="2" charset="2"/>
              </a:rPr>
              <a:t>.</a:t>
            </a:r>
            <a:endParaRPr lang="en-US" dirty="0"/>
          </a:p>
        </p:txBody>
      </p:sp>
      <p:sp>
        <p:nvSpPr>
          <p:cNvPr id="131" name="Line 6"/>
          <p:cNvSpPr>
            <a:spLocks noChangeShapeType="1"/>
          </p:cNvSpPr>
          <p:nvPr/>
        </p:nvSpPr>
        <p:spPr bwMode="auto">
          <a:xfrm>
            <a:off x="2664575" y="3729265"/>
            <a:ext cx="0" cy="457200"/>
          </a:xfrm>
          <a:prstGeom prst="line">
            <a:avLst/>
          </a:prstGeom>
          <a:noFill/>
          <a:ln w="9525">
            <a:solidFill>
              <a:schemeClr val="tx1"/>
            </a:solidFill>
            <a:round/>
            <a:headEnd/>
            <a:tailEnd type="triangle" w="med" len="med"/>
          </a:ln>
        </p:spPr>
        <p:txBody>
          <a:bodyPr/>
          <a:lstStyle/>
          <a:p>
            <a:endParaRPr lang="en-US"/>
          </a:p>
        </p:txBody>
      </p:sp>
      <p:sp>
        <p:nvSpPr>
          <p:cNvPr id="132" name="Text Box 7"/>
          <p:cNvSpPr txBox="1">
            <a:spLocks noChangeArrowheads="1"/>
          </p:cNvSpPr>
          <p:nvPr/>
        </p:nvSpPr>
        <p:spPr bwMode="auto">
          <a:xfrm>
            <a:off x="2599488" y="3751490"/>
            <a:ext cx="311150" cy="366713"/>
          </a:xfrm>
          <a:prstGeom prst="rect">
            <a:avLst/>
          </a:prstGeom>
          <a:noFill/>
          <a:ln w="9525">
            <a:noFill/>
            <a:miter lim="800000"/>
            <a:headEnd/>
            <a:tailEnd/>
          </a:ln>
        </p:spPr>
        <p:txBody>
          <a:bodyPr wrap="none">
            <a:spAutoFit/>
          </a:bodyPr>
          <a:lstStyle/>
          <a:p>
            <a:r>
              <a:rPr lang="en-US" dirty="0"/>
              <a:t>b</a:t>
            </a:r>
          </a:p>
        </p:txBody>
      </p:sp>
      <p:sp>
        <p:nvSpPr>
          <p:cNvPr id="165" name="Text Box 12"/>
          <p:cNvSpPr txBox="1">
            <a:spLocks noChangeArrowheads="1"/>
          </p:cNvSpPr>
          <p:nvPr/>
        </p:nvSpPr>
        <p:spPr bwMode="auto">
          <a:xfrm>
            <a:off x="6141623" y="1913243"/>
            <a:ext cx="910827" cy="369332"/>
          </a:xfrm>
          <a:prstGeom prst="rect">
            <a:avLst/>
          </a:prstGeom>
          <a:noFill/>
          <a:ln w="9525">
            <a:solidFill>
              <a:schemeClr val="tx1"/>
            </a:solidFill>
            <a:miter lim="800000"/>
            <a:headEnd/>
            <a:tailEnd/>
          </a:ln>
        </p:spPr>
        <p:txBody>
          <a:bodyPr wrap="none">
            <a:spAutoFit/>
          </a:bodyPr>
          <a:lstStyle/>
          <a:p>
            <a:r>
              <a:rPr lang="en-US" dirty="0"/>
              <a:t>S</a:t>
            </a:r>
            <a:r>
              <a:rPr lang="en-US" dirty="0">
                <a:sym typeface="Wingdings" pitchFamily="2" charset="2"/>
              </a:rPr>
              <a:t>.</a:t>
            </a:r>
            <a:r>
              <a:rPr lang="en-US" dirty="0" err="1">
                <a:sym typeface="Wingdings" pitchFamily="2" charset="2"/>
              </a:rPr>
              <a:t>bA</a:t>
            </a:r>
            <a:endParaRPr lang="en-US" dirty="0"/>
          </a:p>
        </p:txBody>
      </p:sp>
      <p:sp>
        <p:nvSpPr>
          <p:cNvPr id="166" name="Text Box 13"/>
          <p:cNvSpPr txBox="1">
            <a:spLocks noChangeArrowheads="1"/>
          </p:cNvSpPr>
          <p:nvPr/>
        </p:nvSpPr>
        <p:spPr bwMode="auto">
          <a:xfrm>
            <a:off x="6141623" y="2748268"/>
            <a:ext cx="910827" cy="369332"/>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b.A</a:t>
            </a:r>
            <a:endParaRPr lang="en-US" dirty="0"/>
          </a:p>
        </p:txBody>
      </p:sp>
      <p:sp>
        <p:nvSpPr>
          <p:cNvPr id="167" name="Text Box 14"/>
          <p:cNvSpPr txBox="1">
            <a:spLocks noChangeArrowheads="1"/>
          </p:cNvSpPr>
          <p:nvPr/>
        </p:nvSpPr>
        <p:spPr bwMode="auto">
          <a:xfrm>
            <a:off x="6197753" y="3897404"/>
            <a:ext cx="910827" cy="369332"/>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bA</a:t>
            </a:r>
            <a:r>
              <a:rPr lang="en-US" dirty="0">
                <a:sym typeface="Wingdings" pitchFamily="2" charset="2"/>
              </a:rPr>
              <a:t>.</a:t>
            </a:r>
            <a:endParaRPr lang="en-US" dirty="0"/>
          </a:p>
        </p:txBody>
      </p:sp>
      <p:sp>
        <p:nvSpPr>
          <p:cNvPr id="168" name="Line 15"/>
          <p:cNvSpPr>
            <a:spLocks noChangeShapeType="1"/>
          </p:cNvSpPr>
          <p:nvPr/>
        </p:nvSpPr>
        <p:spPr bwMode="auto">
          <a:xfrm>
            <a:off x="6584536" y="2279956"/>
            <a:ext cx="0" cy="457200"/>
          </a:xfrm>
          <a:prstGeom prst="line">
            <a:avLst/>
          </a:prstGeom>
          <a:noFill/>
          <a:ln w="9525">
            <a:solidFill>
              <a:schemeClr val="tx1"/>
            </a:solidFill>
            <a:round/>
            <a:headEnd/>
            <a:tailEnd type="triangle" w="med" len="med"/>
          </a:ln>
        </p:spPr>
        <p:txBody>
          <a:bodyPr/>
          <a:lstStyle/>
          <a:p>
            <a:endParaRPr lang="en-US"/>
          </a:p>
        </p:txBody>
      </p:sp>
      <p:sp>
        <p:nvSpPr>
          <p:cNvPr id="172" name="Text Box 19"/>
          <p:cNvSpPr txBox="1">
            <a:spLocks noChangeArrowheads="1"/>
          </p:cNvSpPr>
          <p:nvPr/>
        </p:nvSpPr>
        <p:spPr bwMode="auto">
          <a:xfrm>
            <a:off x="6528973" y="2294243"/>
            <a:ext cx="312906" cy="369332"/>
          </a:xfrm>
          <a:prstGeom prst="rect">
            <a:avLst/>
          </a:prstGeom>
          <a:noFill/>
          <a:ln w="9525">
            <a:noFill/>
            <a:miter lim="800000"/>
            <a:headEnd/>
            <a:tailEnd/>
          </a:ln>
        </p:spPr>
        <p:txBody>
          <a:bodyPr wrap="none">
            <a:spAutoFit/>
          </a:bodyPr>
          <a:lstStyle/>
          <a:p>
            <a:r>
              <a:rPr lang="en-US" dirty="0"/>
              <a:t>b</a:t>
            </a:r>
          </a:p>
        </p:txBody>
      </p:sp>
      <p:sp>
        <p:nvSpPr>
          <p:cNvPr id="2" name="Rectangle 1"/>
          <p:cNvSpPr/>
          <p:nvPr/>
        </p:nvSpPr>
        <p:spPr>
          <a:xfrm>
            <a:off x="4177666" y="2771955"/>
            <a:ext cx="776287" cy="343692"/>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4193541" y="3458623"/>
            <a:ext cx="760412" cy="357187"/>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Text Box 8"/>
          <p:cNvSpPr txBox="1">
            <a:spLocks noChangeArrowheads="1"/>
          </p:cNvSpPr>
          <p:nvPr/>
        </p:nvSpPr>
        <p:spPr bwMode="auto">
          <a:xfrm>
            <a:off x="4368204" y="4795344"/>
            <a:ext cx="402674" cy="369332"/>
          </a:xfrm>
          <a:prstGeom prst="rect">
            <a:avLst/>
          </a:prstGeom>
          <a:noFill/>
          <a:ln w="9525" algn="ctr">
            <a:solidFill>
              <a:schemeClr val="tx1"/>
            </a:solidFill>
            <a:miter lim="800000"/>
            <a:headEnd/>
            <a:tailEnd/>
          </a:ln>
        </p:spPr>
        <p:txBody>
          <a:bodyPr wrap="none">
            <a:spAutoFit/>
          </a:bodyPr>
          <a:lstStyle/>
          <a:p>
            <a:r>
              <a:rPr lang="en-US"/>
              <a:t>A.</a:t>
            </a:r>
            <a:endParaRPr lang="en-US" dirty="0"/>
          </a:p>
        </p:txBody>
      </p:sp>
      <p:sp>
        <p:nvSpPr>
          <p:cNvPr id="92" name="Text Box 9"/>
          <p:cNvSpPr txBox="1">
            <a:spLocks noChangeArrowheads="1"/>
          </p:cNvSpPr>
          <p:nvPr/>
        </p:nvSpPr>
        <p:spPr bwMode="auto">
          <a:xfrm>
            <a:off x="4129003" y="4090040"/>
            <a:ext cx="885179" cy="369332"/>
          </a:xfrm>
          <a:prstGeom prst="rect">
            <a:avLst/>
          </a:prstGeom>
          <a:noFill/>
          <a:ln w="9525" algn="ctr">
            <a:noFill/>
            <a:miter lim="800000"/>
            <a:headEnd/>
            <a:tailEnd/>
          </a:ln>
        </p:spPr>
        <p:txBody>
          <a:bodyPr wrap="none">
            <a:spAutoFit/>
          </a:bodyPr>
          <a:lstStyle/>
          <a:p>
            <a:r>
              <a:rPr lang="en-US" dirty="0" err="1"/>
              <a:t>A</a:t>
            </a:r>
            <a:r>
              <a:rPr lang="en-US" dirty="0" err="1">
                <a:sym typeface="Wingdings" pitchFamily="2" charset="2"/>
              </a:rPr>
              <a:t>bb</a:t>
            </a:r>
            <a:r>
              <a:rPr lang="en-US" dirty="0">
                <a:sym typeface="Wingdings" pitchFamily="2" charset="2"/>
              </a:rPr>
              <a:t>.</a:t>
            </a:r>
            <a:endParaRPr lang="en-US" dirty="0"/>
          </a:p>
        </p:txBody>
      </p:sp>
      <p:sp>
        <p:nvSpPr>
          <p:cNvPr id="103" name="Rectangle 102"/>
          <p:cNvSpPr/>
          <p:nvPr/>
        </p:nvSpPr>
        <p:spPr>
          <a:xfrm>
            <a:off x="4173697" y="4122099"/>
            <a:ext cx="760412" cy="357187"/>
          </a:xfrm>
          <a:prstGeom prst="rect">
            <a:avLst/>
          </a:prstGeom>
          <a:no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697254" y="1731477"/>
            <a:ext cx="1846555" cy="1345481"/>
          </a:xfrm>
          <a:custGeom>
            <a:avLst/>
            <a:gdLst>
              <a:gd name="connsiteX0" fmla="*/ 0 w 1846555"/>
              <a:gd name="connsiteY0" fmla="*/ 1096924 h 1345481"/>
              <a:gd name="connsiteX1" fmla="*/ 648070 w 1846555"/>
              <a:gd name="connsiteY1" fmla="*/ 1292233 h 1345481"/>
              <a:gd name="connsiteX2" fmla="*/ 1216241 w 1846555"/>
              <a:gd name="connsiteY2" fmla="*/ 244668 h 1345481"/>
              <a:gd name="connsiteX3" fmla="*/ 1580225 w 1846555"/>
              <a:gd name="connsiteY3" fmla="*/ 4970 h 1345481"/>
              <a:gd name="connsiteX4" fmla="*/ 1846555 w 1846555"/>
              <a:gd name="connsiteY4" fmla="*/ 377833 h 1345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555" h="1345481">
                <a:moveTo>
                  <a:pt x="0" y="1096924"/>
                </a:moveTo>
                <a:cubicBezTo>
                  <a:pt x="222681" y="1265600"/>
                  <a:pt x="445363" y="1434276"/>
                  <a:pt x="648070" y="1292233"/>
                </a:cubicBezTo>
                <a:cubicBezTo>
                  <a:pt x="850777" y="1150190"/>
                  <a:pt x="1060882" y="459212"/>
                  <a:pt x="1216241" y="244668"/>
                </a:cubicBezTo>
                <a:cubicBezTo>
                  <a:pt x="1371600" y="30124"/>
                  <a:pt x="1475173" y="-17224"/>
                  <a:pt x="1580225" y="4970"/>
                </a:cubicBezTo>
                <a:cubicBezTo>
                  <a:pt x="1685277" y="27164"/>
                  <a:pt x="1765916" y="202498"/>
                  <a:pt x="1846555" y="37783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4570442" y="1731476"/>
            <a:ext cx="2059620" cy="1686575"/>
          </a:xfrm>
          <a:custGeom>
            <a:avLst/>
            <a:gdLst>
              <a:gd name="connsiteX0" fmla="*/ 2059620 w 2059620"/>
              <a:gd name="connsiteY0" fmla="*/ 2051128 h 2427961"/>
              <a:gd name="connsiteX1" fmla="*/ 1402672 w 2059620"/>
              <a:gd name="connsiteY1" fmla="*/ 2281948 h 2427961"/>
              <a:gd name="connsiteX2" fmla="*/ 541538 w 2059620"/>
              <a:gd name="connsiteY2" fmla="*/ 106919 h 2427961"/>
              <a:gd name="connsiteX3" fmla="*/ 0 w 2059620"/>
              <a:gd name="connsiteY3" fmla="*/ 533047 h 2427961"/>
            </a:gdLst>
            <a:ahLst/>
            <a:cxnLst>
              <a:cxn ang="0">
                <a:pos x="connsiteX0" y="connsiteY0"/>
              </a:cxn>
              <a:cxn ang="0">
                <a:pos x="connsiteX1" y="connsiteY1"/>
              </a:cxn>
              <a:cxn ang="0">
                <a:pos x="connsiteX2" y="connsiteY2"/>
              </a:cxn>
              <a:cxn ang="0">
                <a:pos x="connsiteX3" y="connsiteY3"/>
              </a:cxn>
            </a:cxnLst>
            <a:rect l="l" t="t" r="r" b="b"/>
            <a:pathLst>
              <a:path w="2059620" h="2427961">
                <a:moveTo>
                  <a:pt x="2059620" y="2051128"/>
                </a:moveTo>
                <a:cubicBezTo>
                  <a:pt x="1857653" y="2328555"/>
                  <a:pt x="1655686" y="2605983"/>
                  <a:pt x="1402672" y="2281948"/>
                </a:cubicBezTo>
                <a:cubicBezTo>
                  <a:pt x="1149658" y="1957913"/>
                  <a:pt x="775317" y="398402"/>
                  <a:pt x="541538" y="106919"/>
                </a:cubicBezTo>
                <a:cubicBezTo>
                  <a:pt x="307759" y="-184564"/>
                  <a:pt x="153879" y="174241"/>
                  <a:pt x="0" y="53304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706132" y="3164225"/>
            <a:ext cx="1882066" cy="2386391"/>
          </a:xfrm>
          <a:custGeom>
            <a:avLst/>
            <a:gdLst>
              <a:gd name="connsiteX0" fmla="*/ 1882066 w 1882066"/>
              <a:gd name="connsiteY0" fmla="*/ 1972370 h 2341545"/>
              <a:gd name="connsiteX1" fmla="*/ 1535837 w 1882066"/>
              <a:gd name="connsiteY1" fmla="*/ 2212067 h 2341545"/>
              <a:gd name="connsiteX2" fmla="*/ 692458 w 1882066"/>
              <a:gd name="connsiteY2" fmla="*/ 196836 h 2341545"/>
              <a:gd name="connsiteX3" fmla="*/ 0 w 1882066"/>
              <a:gd name="connsiteY3" fmla="*/ 187958 h 2341545"/>
            </a:gdLst>
            <a:ahLst/>
            <a:cxnLst>
              <a:cxn ang="0">
                <a:pos x="connsiteX0" y="connsiteY0"/>
              </a:cxn>
              <a:cxn ang="0">
                <a:pos x="connsiteX1" y="connsiteY1"/>
              </a:cxn>
              <a:cxn ang="0">
                <a:pos x="connsiteX2" y="connsiteY2"/>
              </a:cxn>
              <a:cxn ang="0">
                <a:pos x="connsiteX3" y="connsiteY3"/>
              </a:cxn>
            </a:cxnLst>
            <a:rect l="l" t="t" r="r" b="b"/>
            <a:pathLst>
              <a:path w="1882066" h="2341545">
                <a:moveTo>
                  <a:pt x="1882066" y="1972370"/>
                </a:moveTo>
                <a:cubicBezTo>
                  <a:pt x="1808085" y="2240179"/>
                  <a:pt x="1734105" y="2507989"/>
                  <a:pt x="1535837" y="2212067"/>
                </a:cubicBezTo>
                <a:cubicBezTo>
                  <a:pt x="1337569" y="1916145"/>
                  <a:pt x="948431" y="534187"/>
                  <a:pt x="692458" y="196836"/>
                </a:cubicBezTo>
                <a:cubicBezTo>
                  <a:pt x="436485" y="-140515"/>
                  <a:pt x="218242" y="23721"/>
                  <a:pt x="0" y="187958"/>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728145" y="1123888"/>
            <a:ext cx="1797909" cy="1331651"/>
          </a:xfrm>
          <a:custGeom>
            <a:avLst/>
            <a:gdLst>
              <a:gd name="connsiteX0" fmla="*/ 1797909 w 1797909"/>
              <a:gd name="connsiteY0" fmla="*/ 0 h 1331651"/>
              <a:gd name="connsiteX1" fmla="*/ 279827 w 1797909"/>
              <a:gd name="connsiteY1" fmla="*/ 683581 h 1331651"/>
              <a:gd name="connsiteX2" fmla="*/ 4620 w 1797909"/>
              <a:gd name="connsiteY2" fmla="*/ 1331651 h 1331651"/>
            </a:gdLst>
            <a:ahLst/>
            <a:cxnLst>
              <a:cxn ang="0">
                <a:pos x="connsiteX0" y="connsiteY0"/>
              </a:cxn>
              <a:cxn ang="0">
                <a:pos x="connsiteX1" y="connsiteY1"/>
              </a:cxn>
              <a:cxn ang="0">
                <a:pos x="connsiteX2" y="connsiteY2"/>
              </a:cxn>
            </a:cxnLst>
            <a:rect l="l" t="t" r="r" b="b"/>
            <a:pathLst>
              <a:path w="1797909" h="1331651">
                <a:moveTo>
                  <a:pt x="1797909" y="0"/>
                </a:moveTo>
                <a:cubicBezTo>
                  <a:pt x="1188308" y="230819"/>
                  <a:pt x="578708" y="461639"/>
                  <a:pt x="279827" y="683581"/>
                </a:cubicBezTo>
                <a:cubicBezTo>
                  <a:pt x="-19054" y="905523"/>
                  <a:pt x="-7217" y="1118587"/>
                  <a:pt x="4620" y="1331651"/>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517176" y="1132766"/>
            <a:ext cx="2077375" cy="772357"/>
          </a:xfrm>
          <a:custGeom>
            <a:avLst/>
            <a:gdLst>
              <a:gd name="connsiteX0" fmla="*/ 0 w 2077375"/>
              <a:gd name="connsiteY0" fmla="*/ 0 h 772357"/>
              <a:gd name="connsiteX1" fmla="*/ 1580226 w 2077375"/>
              <a:gd name="connsiteY1" fmla="*/ 284085 h 772357"/>
              <a:gd name="connsiteX2" fmla="*/ 2077375 w 2077375"/>
              <a:gd name="connsiteY2" fmla="*/ 772357 h 772357"/>
            </a:gdLst>
            <a:ahLst/>
            <a:cxnLst>
              <a:cxn ang="0">
                <a:pos x="connsiteX0" y="connsiteY0"/>
              </a:cxn>
              <a:cxn ang="0">
                <a:pos x="connsiteX1" y="connsiteY1"/>
              </a:cxn>
              <a:cxn ang="0">
                <a:pos x="connsiteX2" y="connsiteY2"/>
              </a:cxn>
            </a:cxnLst>
            <a:rect l="l" t="t" r="r" b="b"/>
            <a:pathLst>
              <a:path w="2077375" h="772357">
                <a:moveTo>
                  <a:pt x="0" y="0"/>
                </a:moveTo>
                <a:cubicBezTo>
                  <a:pt x="616998" y="77679"/>
                  <a:pt x="1233997" y="155359"/>
                  <a:pt x="1580226" y="284085"/>
                </a:cubicBezTo>
                <a:cubicBezTo>
                  <a:pt x="1926455" y="412811"/>
                  <a:pt x="2001915" y="592584"/>
                  <a:pt x="2077375" y="77235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Arrow Connector 20"/>
          <p:cNvCxnSpPr>
            <a:stCxn id="96" idx="2"/>
            <a:endCxn id="110" idx="0"/>
          </p:cNvCxnSpPr>
          <p:nvPr/>
        </p:nvCxnSpPr>
        <p:spPr>
          <a:xfrm>
            <a:off x="4538028" y="2481660"/>
            <a:ext cx="10220" cy="3060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0" idx="2"/>
            <a:endCxn id="111" idx="0"/>
          </p:cNvCxnSpPr>
          <p:nvPr/>
        </p:nvCxnSpPr>
        <p:spPr>
          <a:xfrm flipH="1">
            <a:off x="4547437" y="3157058"/>
            <a:ext cx="811" cy="2976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1" idx="2"/>
            <a:endCxn id="103" idx="0"/>
          </p:cNvCxnSpPr>
          <p:nvPr/>
        </p:nvCxnSpPr>
        <p:spPr>
          <a:xfrm>
            <a:off x="4547437" y="3824001"/>
            <a:ext cx="6466" cy="2980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3" idx="2"/>
            <a:endCxn id="91" idx="0"/>
          </p:cNvCxnSpPr>
          <p:nvPr/>
        </p:nvCxnSpPr>
        <p:spPr>
          <a:xfrm>
            <a:off x="4553903" y="4479286"/>
            <a:ext cx="15638" cy="3160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 name="Text Box 11"/>
          <p:cNvSpPr txBox="1">
            <a:spLocks noChangeArrowheads="1"/>
          </p:cNvSpPr>
          <p:nvPr/>
        </p:nvSpPr>
        <p:spPr bwMode="auto">
          <a:xfrm>
            <a:off x="4281408" y="3769695"/>
            <a:ext cx="312906" cy="369332"/>
          </a:xfrm>
          <a:prstGeom prst="rect">
            <a:avLst/>
          </a:prstGeom>
          <a:noFill/>
          <a:ln w="9525">
            <a:noFill/>
            <a:miter lim="800000"/>
            <a:headEnd/>
            <a:tailEnd/>
          </a:ln>
        </p:spPr>
        <p:txBody>
          <a:bodyPr wrap="none">
            <a:spAutoFit/>
          </a:bodyPr>
          <a:lstStyle/>
          <a:p>
            <a:r>
              <a:rPr lang="en-US" dirty="0"/>
              <a:t>b</a:t>
            </a:r>
          </a:p>
        </p:txBody>
      </p:sp>
      <p:sp>
        <p:nvSpPr>
          <p:cNvPr id="36" name="Freeform 35"/>
          <p:cNvSpPr/>
          <p:nvPr/>
        </p:nvSpPr>
        <p:spPr>
          <a:xfrm>
            <a:off x="4580878" y="3546178"/>
            <a:ext cx="2059619" cy="2004438"/>
          </a:xfrm>
          <a:custGeom>
            <a:avLst/>
            <a:gdLst>
              <a:gd name="connsiteX0" fmla="*/ 0 w 2059619"/>
              <a:gd name="connsiteY0" fmla="*/ 1742889 h 2121892"/>
              <a:gd name="connsiteX1" fmla="*/ 381739 w 2059619"/>
              <a:gd name="connsiteY1" fmla="*/ 2009219 h 2121892"/>
              <a:gd name="connsiteX2" fmla="*/ 1349405 w 2059619"/>
              <a:gd name="connsiteY2" fmla="*/ 118276 h 2121892"/>
              <a:gd name="connsiteX3" fmla="*/ 2059619 w 2059619"/>
              <a:gd name="connsiteY3" fmla="*/ 357973 h 2121892"/>
            </a:gdLst>
            <a:ahLst/>
            <a:cxnLst>
              <a:cxn ang="0">
                <a:pos x="connsiteX0" y="connsiteY0"/>
              </a:cxn>
              <a:cxn ang="0">
                <a:pos x="connsiteX1" y="connsiteY1"/>
              </a:cxn>
              <a:cxn ang="0">
                <a:pos x="connsiteX2" y="connsiteY2"/>
              </a:cxn>
              <a:cxn ang="0">
                <a:pos x="connsiteX3" y="connsiteY3"/>
              </a:cxn>
            </a:cxnLst>
            <a:rect l="l" t="t" r="r" b="b"/>
            <a:pathLst>
              <a:path w="2059619" h="2121892">
                <a:moveTo>
                  <a:pt x="0" y="1742889"/>
                </a:moveTo>
                <a:cubicBezTo>
                  <a:pt x="78419" y="2011438"/>
                  <a:pt x="156838" y="2279988"/>
                  <a:pt x="381739" y="2009219"/>
                </a:cubicBezTo>
                <a:cubicBezTo>
                  <a:pt x="606640" y="1738450"/>
                  <a:pt x="1069758" y="393484"/>
                  <a:pt x="1349405" y="118276"/>
                </a:cubicBezTo>
                <a:cubicBezTo>
                  <a:pt x="1629052" y="-156932"/>
                  <a:pt x="1844335" y="100520"/>
                  <a:pt x="2059619" y="35797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678532" y="4266091"/>
            <a:ext cx="1953087" cy="1704513"/>
          </a:xfrm>
          <a:custGeom>
            <a:avLst/>
            <a:gdLst>
              <a:gd name="connsiteX0" fmla="*/ 1953087 w 1953087"/>
              <a:gd name="connsiteY0" fmla="*/ 0 h 1704513"/>
              <a:gd name="connsiteX1" fmla="*/ 1482571 w 1953087"/>
              <a:gd name="connsiteY1" fmla="*/ 941033 h 1704513"/>
              <a:gd name="connsiteX2" fmla="*/ 0 w 1953087"/>
              <a:gd name="connsiteY2" fmla="*/ 1704513 h 1704513"/>
            </a:gdLst>
            <a:ahLst/>
            <a:cxnLst>
              <a:cxn ang="0">
                <a:pos x="connsiteX0" y="connsiteY0"/>
              </a:cxn>
              <a:cxn ang="0">
                <a:pos x="connsiteX1" y="connsiteY1"/>
              </a:cxn>
              <a:cxn ang="0">
                <a:pos x="connsiteX2" y="connsiteY2"/>
              </a:cxn>
            </a:cxnLst>
            <a:rect l="l" t="t" r="r" b="b"/>
            <a:pathLst>
              <a:path w="1953087" h="1704513">
                <a:moveTo>
                  <a:pt x="1953087" y="0"/>
                </a:moveTo>
                <a:cubicBezTo>
                  <a:pt x="1880586" y="328474"/>
                  <a:pt x="1808085" y="656948"/>
                  <a:pt x="1482571" y="941033"/>
                </a:cubicBezTo>
                <a:cubicBezTo>
                  <a:pt x="1157057" y="1225118"/>
                  <a:pt x="578528" y="1464815"/>
                  <a:pt x="0" y="170451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673152" y="4585687"/>
            <a:ext cx="1987625" cy="1367161"/>
          </a:xfrm>
          <a:custGeom>
            <a:avLst/>
            <a:gdLst>
              <a:gd name="connsiteX0" fmla="*/ 25660 w 1987625"/>
              <a:gd name="connsiteY0" fmla="*/ 0 h 1367161"/>
              <a:gd name="connsiteX1" fmla="*/ 274234 w 1987625"/>
              <a:gd name="connsiteY1" fmla="*/ 887767 h 1367161"/>
              <a:gd name="connsiteX2" fmla="*/ 1987625 w 1987625"/>
              <a:gd name="connsiteY2" fmla="*/ 1367161 h 1367161"/>
            </a:gdLst>
            <a:ahLst/>
            <a:cxnLst>
              <a:cxn ang="0">
                <a:pos x="connsiteX0" y="connsiteY0"/>
              </a:cxn>
              <a:cxn ang="0">
                <a:pos x="connsiteX1" y="connsiteY1"/>
              </a:cxn>
              <a:cxn ang="0">
                <a:pos x="connsiteX2" y="connsiteY2"/>
              </a:cxn>
            </a:cxnLst>
            <a:rect l="l" t="t" r="r" b="b"/>
            <a:pathLst>
              <a:path w="1987625" h="1367161">
                <a:moveTo>
                  <a:pt x="25660" y="0"/>
                </a:moveTo>
                <a:cubicBezTo>
                  <a:pt x="-13550" y="329953"/>
                  <a:pt x="-52760" y="659907"/>
                  <a:pt x="274234" y="887767"/>
                </a:cubicBezTo>
                <a:cubicBezTo>
                  <a:pt x="601228" y="1115627"/>
                  <a:pt x="1294426" y="1241394"/>
                  <a:pt x="1987625" y="1367161"/>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2653" y="641686"/>
            <a:ext cx="719889" cy="719889"/>
          </a:xfrm>
          <a:prstGeom prst="rect">
            <a:avLst/>
          </a:prstGeom>
        </p:spPr>
      </p:pic>
      <p:sp>
        <p:nvSpPr>
          <p:cNvPr id="8" name="TextBox 7"/>
          <p:cNvSpPr txBox="1"/>
          <p:nvPr/>
        </p:nvSpPr>
        <p:spPr>
          <a:xfrm>
            <a:off x="457200" y="6451763"/>
            <a:ext cx="8426794" cy="400110"/>
          </a:xfrm>
          <a:prstGeom prst="rect">
            <a:avLst/>
          </a:prstGeom>
          <a:noFill/>
          <a:ln w="12700">
            <a:noFill/>
          </a:ln>
        </p:spPr>
        <p:txBody>
          <a:bodyPr wrap="none" rtlCol="0">
            <a:spAutoFit/>
          </a:bodyPr>
          <a:lstStyle/>
          <a:p>
            <a:pPr marL="342900" indent="-342900">
              <a:buFont typeface="Arial" panose="020B0604020202020204" pitchFamily="34" charset="0"/>
              <a:buChar char="•"/>
            </a:pPr>
            <a:r>
              <a:rPr lang="en-US" sz="2000" dirty="0"/>
              <a:t>NFA makes non-deterministic choices at both START and END nodes</a:t>
            </a:r>
          </a:p>
        </p:txBody>
      </p:sp>
    </p:spTree>
    <p:extLst>
      <p:ext uri="{BB962C8B-B14F-4D97-AF65-F5344CB8AC3E}">
        <p14:creationId xmlns:p14="http://schemas.microsoft.com/office/powerpoint/2010/main" val="197321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87 0.01368 L -0.00087 0.01391 C -0.00989 0.02202 -0.00503 0.01924 -0.01545 0.02271 L -0.01927 0.02387 C -0.02396 0.02803 -0.02118 0.02595 -0.02812 0.02919 L -0.0309 0.03035 C -0.03837 0.0403 -0.02969 0.02989 -0.0368 0.03567 C -0.0375 0.03614 -0.03802 0.03729 -0.03871 0.03822 C -0.0434 0.04308 -0.03976 0.03891 -0.04462 0.04215 C -0.04566 0.04285 -0.04635 0.04401 -0.04739 0.0447 C -0.04878 0.0454 -0.05 0.0454 -0.05139 0.04586 C -0.0533 0.04678 -0.05521 0.04794 -0.05712 0.04864 C -0.05851 0.04887 -0.05989 0.0491 -0.06111 0.04979 C -0.06302 0.05072 -0.06614 0.05327 -0.06788 0.05489 C -0.07083 0.05813 -0.06875 0.05743 -0.07274 0.06021 C -0.0743 0.06137 -0.07795 0.06206 -0.07951 0.06276 C -0.08142 0.06345 -0.08333 0.06484 -0.08542 0.0653 C -0.08698 0.06577 -0.08854 0.06623 -0.09028 0.06669 C -0.09114 0.06692 -0.09219 0.06762 -0.09305 0.06785 C -0.09444 0.06854 -0.09566 0.06877 -0.09705 0.06924 C -0.09792 0.0697 -0.09896 0.07016 -0.09982 0.07063 C -0.10851 0.07387 -0.09965 0.06993 -0.10677 0.07317 C -0.10764 0.07479 -0.10851 0.07665 -0.10955 0.07827 C -0.11146 0.08104 -0.11545 0.08521 -0.11736 0.08614 C -0.11927 0.08683 -0.12135 0.08752 -0.12326 0.08868 C -0.12448 0.08961 -0.12569 0.09077 -0.12708 0.09123 C -0.13107 0.09285 -0.13507 0.09192 -0.13871 0.09516 C -0.13976 0.09609 -0.14062 0.09702 -0.14167 0.09771 C -0.14357 0.09887 -0.14583 0.09887 -0.14757 0.10026 C -0.14844 0.10118 -0.14948 0.10188 -0.15035 0.1028 C -0.15173 0.10442 -0.15278 0.10651 -0.15434 0.10813 C -0.15555 0.10928 -0.15677 0.11067 -0.15816 0.11206 C -0.16094 0.11461 -0.1618 0.11461 -0.16406 0.11854 C -0.1717 0.13151 -0.16493 0.12225 -0.16979 0.12873 C -0.17014 0.13012 -0.17014 0.13174 -0.17083 0.13266 C -0.17153 0.13359 -0.17292 0.13336 -0.17378 0.13405 C -0.17448 0.13452 -0.17482 0.1359 -0.17569 0.1366 C -0.17656 0.13729 -0.1776 0.13729 -0.17864 0.13776 C -0.18055 0.13938 -0.18437 0.14308 -0.18437 0.14331 C -0.18507 0.14424 -0.18576 0.14563 -0.18628 0.14702 C -0.18698 0.14864 -0.1875 0.15049 -0.18819 0.15211 C -0.18871 0.15303 -0.18958 0.15373 -0.19028 0.15465 C -0.19687 0.16646 -0.19167 0.15905 -0.19601 0.16507 L -0.19896 0.17665 L -0.2 0.18058 C -0.20052 0.19377 -0.20035 0.20141 -0.20191 0.21299 C -0.20208 0.21461 -0.20243 0.21646 -0.20278 0.21808 C -0.20243 0.23012 -0.20243 0.24239 -0.20191 0.25442 C -0.20173 0.25581 -0.20139 0.25697 -0.20087 0.25836 C -0.19982 0.2609 -0.19705 0.266 -0.19705 0.26623 C -0.1967 0.26739 -0.19653 0.26877 -0.19601 0.26993 C -0.19548 0.27086 -0.19479 0.27178 -0.1941 0.27248 C -0.19219 0.27456 -0.18941 0.27641 -0.18732 0.27757 C -0.18628 0.27827 -0.18524 0.27827 -0.18437 0.27896 C -0.18229 0.28058 -0.18073 0.28313 -0.17864 0.28405 L -0.17274 0.28683 C -0.16753 0.29377 -0.17569 0.28382 -0.16302 0.29053 C -0.16198 0.29123 -0.16198 0.29331 -0.16111 0.29447 C -0.16024 0.29563 -0.1592 0.29632 -0.15816 0.29702 C -0.15486 0.29933 -0.1493 0.29933 -0.14653 0.29979 C -0.14531 0.29956 -0.13889 0.29887 -0.1368 0.29702 C -0.13021 0.29169 -0.14028 0.29678 -0.13194 0.29331 C -0.12899 0.28729 -0.1309 0.29053 -0.12604 0.28405 L -0.12413 0.28151 C -0.12239 0.2741 -0.12448 0.28104 -0.12031 0.27387 C -0.11215 0.25998 -0.12014 0.27086 -0.11354 0.26206 C -0.11319 0.2609 -0.11285 0.25952 -0.1125 0.25836 C -0.11215 0.25604 -0.11232 0.25373 -0.11163 0.25188 C -0.11094 0.25049 -0.10955 0.25002 -0.10868 0.2491 C -0.10833 0.24794 -0.10816 0.24655 -0.10764 0.2454 C -0.10417 0.23752 -0.10712 0.24887 -0.10382 0.23891 C -0.10295 0.23637 -0.10243 0.23359 -0.10191 0.23104 L -0.10087 0.22711 C -0.10052 0.22595 -0.10052 0.22433 -0.09982 0.2234 C -0.0993 0.22202 -0.09844 0.22086 -0.09792 0.21947 C -0.09757 0.21831 -0.09757 0.21669 -0.09705 0.21553 C -0.09583 0.21276 -0.09305 0.20766 -0.09305 0.2079 C -0.09167 0.20002 -0.09253 0.20419 -0.09028 0.19493 L -0.08923 0.191 C -0.08889 0.18961 -0.08906 0.18799 -0.08819 0.18706 L -0.08628 0.18452 C -0.08125 0.16438 -0.08698 0.18521 -0.08246 0.17271 C -0.0816 0.17063 -0.0816 0.16831 -0.08055 0.16623 C -0.07864 0.16299 -0.07361 0.1572 -0.07361 0.15743 C -0.07344 0.15604 -0.07326 0.15465 -0.07274 0.1535 C -0.07222 0.15234 -0.07135 0.15165 -0.07083 0.15072 C -0.06996 0.14956 -0.06944 0.14817 -0.06892 0.14702 C -0.06788 0.14516 -0.06667 0.14354 -0.06597 0.14169 C -0.05885 0.12456 -0.06736 0.14308 -0.06302 0.13127 C -0.0625 0.12989 -0.06163 0.12896 -0.06111 0.12757 C -0.06059 0.12618 -0.06076 0.12479 -0.06007 0.12364 C -0.05937 0.12248 -0.05816 0.12202 -0.05712 0.12109 C -0.05607 0.12016 -0.05191 0.11553 -0.05035 0.11461 C -0.04948 0.11391 -0.04844 0.11391 -0.04739 0.11322 C -0.04635 0.11252 -0.04566 0.11137 -0.04462 0.11067 C -0.04357 0.10998 -0.04253 0.10998 -0.04167 0.10928 C -0.04062 0.10859 -0.03958 0.1079 -0.03871 0.10674 C -0.03767 0.10558 -0.03698 0.10373 -0.03576 0.1028 C -0.03403 0.10165 -0.03003 0.10026 -0.03003 0.10049 C -0.02864 0.10072 -0.02726 0.10072 -0.02604 0.10165 C -0.02048 0.10674 -0.02257 0.10674 -0.01927 0.11206 C -0.0184 0.11345 -0.01736 0.11461 -0.01632 0.11577 C -0.01406 0.12502 -0.01614 0.12202 -0.01163 0.12618 L -0.00955 0.13405 C -0.0092 0.13521 -0.0092 0.13683 -0.00868 0.13776 C -0.00798 0.13915 -0.00712 0.1403 -0.00677 0.14169 C -0.00312 0.15234 -0.00677 0.14678 -0.00278 0.15211 C -0.00208 0.15558 -0.00087 0.15882 -0.00087 0.16252 C -0.00191 0.22595 -0.00104 0.19956 -0.00278 0.24146 C -0.00243 0.24887 -0.00226 0.25604 -0.00191 0.26345 C -0.00173 0.26553 -0.00087 0.26762 -0.00087 0.26993 C -0.00087 0.33336 0.0033 0.3153 -0.00278 0.33984 C -0.00312 0.34377 -0.00382 0.34748 -0.00382 0.35141 C -0.00382 0.37155 -0.00347 0.37155 -0.00191 0.38521 C -0.00156 0.39516 -0.00139 0.40512 -0.00087 0.41484 C -0.00069 0.41762 -0.00017 0.42016 0.00018 0.42271 C 0.00052 0.42734 0.0007 0.4322 0.00104 0.43683 C 0.0007 0.4403 0.0007 0.44401 0.00018 0.44725 C -0.00035 0.45002 -0.00139 0.45234 -0.00191 0.45512 L -0.00278 0.46021 C -0.00243 0.50813 -0.00191 0.55604 -0.00191 0.60396 C -0.00191 0.60998 -0.00243 0.616 -0.00278 0.62202 C -0.00312 0.62595 -0.00399 0.63104 -0.00469 0.63498 C -0.00503 0.63637 -0.00521 0.63776 -0.00573 0.63891 C -0.00625 0.6403 -0.00694 0.64146 -0.00764 0.64285 C -0.01007 0.65257 -0.00677 0.64053 -0.01059 0.65049 C -0.01302 0.6572 -0.00972 0.65188 -0.01354 0.65697 C -0.01389 0.65836 -0.01354 0.66021 -0.01441 0.6609 C -0.01614 0.66252 -0.02031 0.66345 -0.02031 0.66368 C -0.02187 0.66299 -0.02378 0.66322 -0.02517 0.66229 C -0.02708 0.66067 -0.02726 0.65674 -0.02812 0.65442 C -0.02969 0.65002 -0.03003 0.65049 -0.03298 0.64794 C -0.03351 0.64678 -0.0342 0.6454 -0.03489 0.64401 C -0.03542 0.64308 -0.03646 0.64262 -0.0368 0.64146 C -0.03767 0.63915 -0.03767 0.6359 -0.03871 0.63382 C -0.04427 0.62271 -0.03767 0.6366 -0.04167 0.62595 C -0.04219 0.62456 -0.04305 0.6234 -0.04357 0.62202 C -0.04548 0.61646 -0.04531 0.61438 -0.04653 0.60905 C -0.0467 0.6079 -0.04722 0.60651 -0.04739 0.60535 C -0.04774 0.60234 -0.04809 0.5991 -0.04844 0.59609 C -0.04878 0.59239 -0.04896 0.58845 -0.04948 0.58452 C -0.04982 0.58081 -0.05156 0.57456 -0.05226 0.57155 L -0.05434 0.56391 C -0.05451 0.56252 -0.05503 0.56137 -0.05521 0.55998 C -0.05555 0.55813 -0.0559 0.55651 -0.05625 0.55465 C -0.0566 0.55257 -0.0566 0.55026 -0.05712 0.54817 C -0.05764 0.54655 -0.05851 0.54493 -0.0592 0.54308 C -0.06059 0.53845 -0.05989 0.53822 -0.06111 0.53266 C -0.06215 0.52757 -0.06302 0.52433 -0.06493 0.5197 C -0.06545 0.51854 -0.06632 0.51715 -0.06684 0.516 C -0.06892 0.50512 -0.06649 0.51577 -0.06979 0.50674 C -0.0717 0.50188 -0.06996 0.5035 -0.0717 0.49771 C -0.07222 0.49632 -0.07309 0.4954 -0.07361 0.49401 C -0.07535 0.48961 -0.07378 0.48984 -0.07656 0.48614 C -0.07743 0.48498 -0.07847 0.48452 -0.07951 0.48359 C -0.08177 0.47433 -0.07847 0.48544 -0.08333 0.47572 C -0.08403 0.47456 -0.08385 0.47317 -0.08437 0.47178 C -0.08715 0.4653 -0.08732 0.46553 -0.09028 0.4616 C -0.0908 0.45905 -0.09167 0.45651 -0.09219 0.45373 C -0.09271 0.44956 -0.09323 0.44516 -0.0941 0.44077 C -0.09444 0.43915 -0.09444 0.43729 -0.09514 0.43567 C -0.09618 0.4329 -0.09896 0.4278 -0.09896 0.42803 C -0.0993 0.42665 -0.0993 0.42526 -0.09982 0.4241 C -0.10035 0.42294 -0.10139 0.42248 -0.10191 0.42132 C -0.10243 0.4197 -0.10243 0.41785 -0.10278 0.41623 C -0.10469 0.4079 -0.10382 0.41021 -0.10677 0.40465 C -0.10746 0.40072 -0.10746 0.3984 -0.10955 0.3954 C -0.11042 0.39447 -0.11163 0.39377 -0.1125 0.39285 C -0.11285 0.39169 -0.11319 0.3903 -0.11354 0.38915 C -0.11389 0.38683 -0.11389 0.38452 -0.11441 0.38266 C -0.11476 0.38151 -0.1158 0.38081 -0.11649 0.37989 L -0.1184 0.37225 C -0.11875 0.37086 -0.11875 0.36947 -0.11927 0.36831 C -0.11996 0.36692 -0.12083 0.36577 -0.12135 0.36438 C -0.1217 0.36322 -0.12153 0.3616 -0.12222 0.36044 C -0.12361 0.35836 -0.12621 0.35743 -0.12812 0.35674 C -0.1309 0.34563 -0.12691 0.35905 -0.1309 0.35026 C -0.13142 0.3491 -0.13142 0.34748 -0.13194 0.34632 C -0.13489 0.341 -0.13507 0.34146 -0.13871 0.33984 C -0.13958 0.33683 -0.13941 0.33521 -0.14167 0.33336 C -0.14253 0.33266 -0.14357 0.33243 -0.14462 0.33197 C -0.14548 0.33127 -0.14635 0.33012 -0.14757 0.32942 C -0.14878 0.32873 -0.15017 0.32873 -0.15139 0.32827 C -0.16111 0.32456 -0.14601 0.32965 -0.15816 0.32549 C -0.16302 0.32595 -0.16788 0.32595 -0.17274 0.32688 C -0.17274 0.32711 -0.18003 0.33012 -0.18142 0.33081 C -0.18246 0.33127 -0.18351 0.33127 -0.18437 0.33197 L -0.19028 0.33729 C -0.1908 0.33845 -0.19149 0.33984 -0.19219 0.34123 C -0.19271 0.34215 -0.19375 0.34262 -0.1941 0.34377 C -0.19878 0.35627 -0.19375 0.34655 -0.19705 0.3579 C -0.19739 0.35952 -0.19826 0.36044 -0.19896 0.36183 C -0.20017 0.37364 -0.19913 0.36808 -0.20191 0.37873 L -0.20278 0.38266 C -0.2033 0.38915 -0.20364 0.39678 -0.20486 0.40327 C -0.20503 0.40465 -0.20555 0.40581 -0.20573 0.4072 C -0.20625 0.40975 -0.20625 0.41229 -0.20677 0.41484 C -0.20729 0.41831 -0.20868 0.42526 -0.20868 0.42549 C -0.20903 0.43382 -0.20955 0.44262 -0.20955 0.45118 C -0.20955 0.46322 -0.2092 0.47526 -0.20868 0.48752 C -0.20851 0.491 -0.20798 0.49424 -0.20764 0.49771 C -0.20729 0.50211 -0.20712 0.50651 -0.20677 0.51067 C -0.20642 0.53452 -0.20642 0.55813 -0.20573 0.58197 C -0.20573 0.58498 -0.20364 0.59401 -0.20278 0.59609 C -0.20226 0.59794 -0.20139 0.59956 -0.20087 0.60141 C -0.20052 0.60257 -0.20052 0.60419 -0.2 0.60535 C -0.19913 0.60674 -0.19792 0.60766 -0.19705 0.60905 C -0.19618 0.61044 -0.19566 0.61183 -0.19514 0.61299 C -0.19479 0.61484 -0.19462 0.61669 -0.1941 0.61808 C -0.19305 0.62109 -0.19097 0.62294 -0.19028 0.62595 C -0.18785 0.63567 -0.19114 0.62364 -0.18732 0.63382 C -0.18489 0.64007 -0.18802 0.63521 -0.18437 0.64146 C -0.18385 0.64239 -0.18333 0.64354 -0.18246 0.64401 C -0.18055 0.6454 -0.17656 0.64678 -0.17656 0.64702 C -0.17309 0.65141 -0.17517 0.64817 -0.17083 0.65697 C -0.17014 0.65836 -0.16979 0.65998 -0.16892 0.6609 L -0.16493 0.66484 C -0.16423 0.666 -0.16406 0.66785 -0.16302 0.66877 C -0.16198 0.6697 -0.16042 0.66947 -0.1592 0.66993 C -0.15816 0.6704 -0.15729 0.67086 -0.15625 0.67132 C -0.15486 0.67178 -0.15364 0.67202 -0.15243 0.67248 C -0.15035 0.6734 -0.14826 0.67364 -0.14653 0.67526 C -0.14392 0.67757 -0.14375 0.67827 -0.14062 0.67896 C -0.13489 0.68081 -0.12917 0.68104 -0.12326 0.68174 L -0.11736 0.68428 L -0.11441 0.68544 C -0.11354 0.68637 -0.11267 0.68752 -0.11163 0.68822 C -0.11059 0.68845 -0.09948 0.69053 -0.09896 0.69077 C -0.09792 0.69123 -0.09705 0.69146 -0.09601 0.69192 C -0.09462 0.69285 -0.09357 0.69401 -0.09219 0.69447 C -0.09028 0.6954 -0.08819 0.69516 -0.08628 0.69586 C -0.08437 0.69655 -0.08246 0.69771 -0.08055 0.6984 C -0.07951 0.69887 -0.07847 0.6991 -0.0776 0.69979 C -0.07656 0.70072 -0.07587 0.70211 -0.07465 0.70234 C -0.06562 0.7035 -0.0566 0.70327 -0.04739 0.70373 C -0.04548 0.70419 -0.04357 0.70442 -0.04167 0.70489 C -0.03264 0.70743 -0.04219 0.70512 -0.03489 0.70743 C -0.03333 0.70813 -0.0316 0.70836 -0.03003 0.70882 C -0.02899 0.70905 -0.02812 0.70998 -0.02708 0.71021 C -0.02448 0.71067 -0.02187 0.7109 -0.01927 0.71137 L -0.01059 0.7153 L -0.00764 0.71669 C -0.00677 0.71785 -0.0059 0.7197 -0.00469 0.7204 C -0.00295 0.72178 -0.00087 0.72225 0.00104 0.72317 L 0.00695 0.72572 L 0.0099 0.72688 C 0.01077 0.72734 0.01181 0.72757 0.01268 0.72827 L 0.01476 0.72965 " pathEditMode="fixed" rAng="0" ptsTypes="AAAAAAAAAAAAAAAAAAAAAAAAAAAAAAAAAAAAAAAAAAAAAAAAAAAAAAAAAAAAAAAAAAAAAAAAAAAAAAAAAAAAAAAAAAAAAAAAAAAAAAAAAAAAAAAAAAAAAAAAAAAAAAAAAAAAAAAAAAAAAAAAAAAAAAAAAAAAAAAAAAAAAAAAAAAAAAAAAAAAAAAAAAAAAAAAAAAAAAAAAAAAAAAAAAAAAAAAAAAAAAAAAAAAAAAAAAAAAAAAAAAAAAAA">
                                      <p:cBhvr>
                                        <p:cTn id="6" dur="5000" fill="hold"/>
                                        <p:tgtEl>
                                          <p:spTgt spid="4"/>
                                        </p:tgtEl>
                                        <p:attrNameLst>
                                          <p:attrName>ppt_x</p:attrName>
                                          <p:attrName>ppt_y</p:attrName>
                                        </p:attrNameLst>
                                      </p:cBhvr>
                                      <p:rCtr x="-9653" y="35787"/>
                                    </p:animMotion>
                                  </p:childTnLst>
                                  <p:subTnLst>
                                    <p:audio>
                                      <p:cMediaNode>
                                        <p:cTn display="0" masterRel="sameClick">
                                          <p:stCondLst>
                                            <p:cond evt="begin" delay="0">
                                              <p:tn val="5"/>
                                            </p:cond>
                                          </p:stCondLst>
                                          <p:endCondLst>
                                            <p:cond evt="onStopAudio" delay="0">
                                              <p:tgtEl>
                                                <p:sldTgt/>
                                              </p:tgtEl>
                                            </p:cond>
                                          </p:endCondLst>
                                        </p:cTn>
                                        <p:tgtEl>
                                          <p:sndTgt r:embed="rId3" name="b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296285"/>
            <a:ext cx="8229600" cy="1143000"/>
          </a:xfrm>
        </p:spPr>
        <p:txBody>
          <a:bodyPr/>
          <a:lstStyle/>
          <a:p>
            <a:pPr eaLnBrk="1" hangingPunct="1"/>
            <a:r>
              <a:rPr lang="en-US" u="none" dirty="0"/>
              <a:t>NFA Interpretation</a:t>
            </a:r>
          </a:p>
        </p:txBody>
      </p:sp>
      <p:sp>
        <p:nvSpPr>
          <p:cNvPr id="7211" name="Text Box 37"/>
          <p:cNvSpPr txBox="1">
            <a:spLocks noChangeArrowheads="1"/>
          </p:cNvSpPr>
          <p:nvPr/>
        </p:nvSpPr>
        <p:spPr bwMode="auto">
          <a:xfrm>
            <a:off x="347450" y="1055638"/>
            <a:ext cx="1380506" cy="646331"/>
          </a:xfrm>
          <a:prstGeom prst="rect">
            <a:avLst/>
          </a:prstGeom>
          <a:noFill/>
          <a:ln w="9525">
            <a:noFill/>
            <a:miter lim="800000"/>
            <a:headEnd/>
            <a:tailEnd/>
          </a:ln>
        </p:spPr>
        <p:txBody>
          <a:bodyPr wrap="none">
            <a:spAutoFit/>
          </a:bodyPr>
          <a:lstStyle/>
          <a:p>
            <a:r>
              <a:rPr lang="en-US" dirty="0" err="1">
                <a:solidFill>
                  <a:prstClr val="black"/>
                </a:solidFill>
              </a:rPr>
              <a:t>S</a:t>
            </a:r>
            <a:r>
              <a:rPr lang="en-US" dirty="0" err="1">
                <a:solidFill>
                  <a:prstClr val="black"/>
                </a:solidFill>
                <a:sym typeface="Wingdings" pitchFamily="2" charset="2"/>
              </a:rPr>
              <a:t>Ab</a:t>
            </a:r>
            <a:r>
              <a:rPr lang="en-US" dirty="0">
                <a:solidFill>
                  <a:prstClr val="black"/>
                </a:solidFill>
                <a:sym typeface="Wingdings" pitchFamily="2" charset="2"/>
              </a:rPr>
              <a:t> |  </a:t>
            </a:r>
            <a:r>
              <a:rPr lang="en-US" dirty="0" err="1">
                <a:solidFill>
                  <a:prstClr val="black"/>
                </a:solidFill>
                <a:sym typeface="Wingdings" pitchFamily="2" charset="2"/>
              </a:rPr>
              <a:t>bA</a:t>
            </a:r>
            <a:endParaRPr lang="en-US" dirty="0">
              <a:solidFill>
                <a:prstClr val="black"/>
              </a:solidFill>
              <a:sym typeface="Wingdings" pitchFamily="2" charset="2"/>
            </a:endParaRPr>
          </a:p>
          <a:p>
            <a:r>
              <a:rPr lang="en-US" dirty="0" err="1">
                <a:solidFill>
                  <a:prstClr val="black"/>
                </a:solidFill>
                <a:sym typeface="Wingdings" pitchFamily="2" charset="2"/>
              </a:rPr>
              <a:t>Abb</a:t>
            </a:r>
            <a:endParaRPr lang="en-US" dirty="0">
              <a:solidFill>
                <a:prstClr val="black"/>
              </a:solidFill>
              <a:sym typeface="Wingdings" pitchFamily="2" charset="2"/>
            </a:endParaRPr>
          </a:p>
        </p:txBody>
      </p:sp>
      <p:sp>
        <p:nvSpPr>
          <p:cNvPr id="94" name="Text Box 45"/>
          <p:cNvSpPr txBox="1">
            <a:spLocks noChangeArrowheads="1"/>
          </p:cNvSpPr>
          <p:nvPr/>
        </p:nvSpPr>
        <p:spPr bwMode="auto">
          <a:xfrm>
            <a:off x="4326734" y="740650"/>
            <a:ext cx="402674" cy="369332"/>
          </a:xfrm>
          <a:prstGeom prst="rect">
            <a:avLst/>
          </a:prstGeom>
          <a:noFill/>
          <a:ln w="9525" algn="ctr">
            <a:solidFill>
              <a:schemeClr val="tx1"/>
            </a:solidFill>
            <a:miter lim="800000"/>
            <a:headEnd/>
            <a:tailEnd/>
          </a:ln>
        </p:spPr>
        <p:txBody>
          <a:bodyPr wrap="none">
            <a:spAutoFit/>
          </a:bodyPr>
          <a:lstStyle/>
          <a:p>
            <a:r>
              <a:rPr lang="en-US" dirty="0"/>
              <a:t>.S</a:t>
            </a:r>
          </a:p>
        </p:txBody>
      </p:sp>
      <p:sp>
        <p:nvSpPr>
          <p:cNvPr id="95" name="Text Box 50"/>
          <p:cNvSpPr txBox="1">
            <a:spLocks noChangeArrowheads="1"/>
          </p:cNvSpPr>
          <p:nvPr/>
        </p:nvSpPr>
        <p:spPr bwMode="auto">
          <a:xfrm>
            <a:off x="4477471" y="5959454"/>
            <a:ext cx="402674" cy="369332"/>
          </a:xfrm>
          <a:prstGeom prst="rect">
            <a:avLst/>
          </a:prstGeom>
          <a:noFill/>
          <a:ln w="9525" algn="ctr">
            <a:solidFill>
              <a:schemeClr val="tx1"/>
            </a:solidFill>
            <a:miter lim="800000"/>
            <a:headEnd/>
            <a:tailEnd/>
          </a:ln>
        </p:spPr>
        <p:txBody>
          <a:bodyPr wrap="none">
            <a:spAutoFit/>
          </a:bodyPr>
          <a:lstStyle/>
          <a:p>
            <a:r>
              <a:rPr lang="en-US" dirty="0"/>
              <a:t>S.</a:t>
            </a:r>
          </a:p>
        </p:txBody>
      </p:sp>
      <p:sp>
        <p:nvSpPr>
          <p:cNvPr id="96" name="Text Box 8"/>
          <p:cNvSpPr txBox="1">
            <a:spLocks noChangeArrowheads="1"/>
          </p:cNvSpPr>
          <p:nvPr/>
        </p:nvSpPr>
        <p:spPr bwMode="auto">
          <a:xfrm>
            <a:off x="4336691" y="2101823"/>
            <a:ext cx="402674" cy="369332"/>
          </a:xfrm>
          <a:prstGeom prst="rect">
            <a:avLst/>
          </a:prstGeom>
          <a:noFill/>
          <a:ln w="9525" algn="ctr">
            <a:solidFill>
              <a:schemeClr val="tx1"/>
            </a:solidFill>
            <a:miter lim="800000"/>
            <a:headEnd/>
            <a:tailEnd/>
          </a:ln>
        </p:spPr>
        <p:txBody>
          <a:bodyPr wrap="none">
            <a:spAutoFit/>
          </a:bodyPr>
          <a:lstStyle/>
          <a:p>
            <a:r>
              <a:rPr lang="en-US" dirty="0"/>
              <a:t>.A</a:t>
            </a:r>
          </a:p>
        </p:txBody>
      </p:sp>
      <p:sp>
        <p:nvSpPr>
          <p:cNvPr id="110" name="Text Box 8"/>
          <p:cNvSpPr txBox="1">
            <a:spLocks noChangeArrowheads="1"/>
          </p:cNvSpPr>
          <p:nvPr/>
        </p:nvSpPr>
        <p:spPr bwMode="auto">
          <a:xfrm>
            <a:off x="4105658" y="2777221"/>
            <a:ext cx="885179" cy="369332"/>
          </a:xfrm>
          <a:prstGeom prst="rect">
            <a:avLst/>
          </a:prstGeom>
          <a:noFill/>
          <a:ln w="9525" algn="ctr">
            <a:solidFill>
              <a:schemeClr val="tx1"/>
            </a:solidFill>
            <a:miter lim="800000"/>
            <a:headEnd/>
            <a:tailEnd/>
          </a:ln>
        </p:spPr>
        <p:txBody>
          <a:bodyPr wrap="none">
            <a:spAutoFit/>
          </a:bodyPr>
          <a:lstStyle/>
          <a:p>
            <a:r>
              <a:rPr lang="en-US" dirty="0"/>
              <a:t>A</a:t>
            </a:r>
            <a:r>
              <a:rPr lang="en-US" dirty="0">
                <a:sym typeface="Wingdings" pitchFamily="2" charset="2"/>
              </a:rPr>
              <a:t>.bb</a:t>
            </a:r>
            <a:endParaRPr lang="en-US" dirty="0"/>
          </a:p>
        </p:txBody>
      </p:sp>
      <p:sp>
        <p:nvSpPr>
          <p:cNvPr id="111" name="Text Box 9"/>
          <p:cNvSpPr txBox="1">
            <a:spLocks noChangeArrowheads="1"/>
          </p:cNvSpPr>
          <p:nvPr/>
        </p:nvSpPr>
        <p:spPr bwMode="auto">
          <a:xfrm>
            <a:off x="4104847" y="3444164"/>
            <a:ext cx="885179" cy="369332"/>
          </a:xfrm>
          <a:prstGeom prst="rect">
            <a:avLst/>
          </a:prstGeom>
          <a:noFill/>
          <a:ln w="9525" algn="ctr">
            <a:solidFill>
              <a:schemeClr val="tx1"/>
            </a:solidFill>
            <a:miter lim="800000"/>
            <a:headEnd/>
            <a:tailEnd/>
          </a:ln>
        </p:spPr>
        <p:txBody>
          <a:bodyPr wrap="none">
            <a:spAutoFit/>
          </a:bodyPr>
          <a:lstStyle/>
          <a:p>
            <a:r>
              <a:rPr lang="en-US" dirty="0" err="1"/>
              <a:t>A</a:t>
            </a:r>
            <a:r>
              <a:rPr lang="en-US" dirty="0" err="1">
                <a:sym typeface="Wingdings" pitchFamily="2" charset="2"/>
              </a:rPr>
              <a:t>b.b</a:t>
            </a:r>
            <a:endParaRPr lang="en-US" dirty="0"/>
          </a:p>
        </p:txBody>
      </p:sp>
      <p:sp>
        <p:nvSpPr>
          <p:cNvPr id="113" name="Text Box 11"/>
          <p:cNvSpPr txBox="1">
            <a:spLocks noChangeArrowheads="1"/>
          </p:cNvSpPr>
          <p:nvPr/>
        </p:nvSpPr>
        <p:spPr bwMode="auto">
          <a:xfrm>
            <a:off x="4279731" y="3099824"/>
            <a:ext cx="312906" cy="369332"/>
          </a:xfrm>
          <a:prstGeom prst="rect">
            <a:avLst/>
          </a:prstGeom>
          <a:noFill/>
          <a:ln w="9525">
            <a:noFill/>
            <a:miter lim="800000"/>
            <a:headEnd/>
            <a:tailEnd/>
          </a:ln>
        </p:spPr>
        <p:txBody>
          <a:bodyPr wrap="none">
            <a:spAutoFit/>
          </a:bodyPr>
          <a:lstStyle/>
          <a:p>
            <a:r>
              <a:rPr lang="en-US" dirty="0"/>
              <a:t>b</a:t>
            </a:r>
          </a:p>
        </p:txBody>
      </p:sp>
      <p:sp>
        <p:nvSpPr>
          <p:cNvPr id="128" name="Text Box 3"/>
          <p:cNvSpPr txBox="1">
            <a:spLocks noChangeArrowheads="1"/>
          </p:cNvSpPr>
          <p:nvPr/>
        </p:nvSpPr>
        <p:spPr bwMode="auto">
          <a:xfrm>
            <a:off x="2267700" y="2437648"/>
            <a:ext cx="912813" cy="376237"/>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.Ab</a:t>
            </a:r>
            <a:endParaRPr lang="en-US" dirty="0"/>
          </a:p>
        </p:txBody>
      </p:sp>
      <p:sp>
        <p:nvSpPr>
          <p:cNvPr id="129" name="Text Box 4"/>
          <p:cNvSpPr txBox="1">
            <a:spLocks noChangeArrowheads="1"/>
          </p:cNvSpPr>
          <p:nvPr/>
        </p:nvSpPr>
        <p:spPr bwMode="auto">
          <a:xfrm>
            <a:off x="2267700" y="3352048"/>
            <a:ext cx="912813" cy="376237"/>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A.b</a:t>
            </a:r>
            <a:endParaRPr lang="en-US" dirty="0"/>
          </a:p>
        </p:txBody>
      </p:sp>
      <p:sp>
        <p:nvSpPr>
          <p:cNvPr id="130" name="Text Box 5"/>
          <p:cNvSpPr txBox="1">
            <a:spLocks noChangeArrowheads="1"/>
          </p:cNvSpPr>
          <p:nvPr/>
        </p:nvSpPr>
        <p:spPr bwMode="auto">
          <a:xfrm>
            <a:off x="2283575" y="4190248"/>
            <a:ext cx="912813" cy="376237"/>
          </a:xfrm>
          <a:prstGeom prst="rect">
            <a:avLst/>
          </a:prstGeom>
          <a:noFill/>
          <a:ln w="9525" algn="ctr">
            <a:solidFill>
              <a:schemeClr val="tx1"/>
            </a:solidFill>
            <a:miter lim="800000"/>
            <a:headEnd/>
            <a:tailEnd/>
          </a:ln>
        </p:spPr>
        <p:txBody>
          <a:bodyPr wrap="none">
            <a:spAutoFit/>
          </a:bodyPr>
          <a:lstStyle/>
          <a:p>
            <a:r>
              <a:rPr lang="en-US" dirty="0" err="1"/>
              <a:t>S</a:t>
            </a:r>
            <a:r>
              <a:rPr lang="en-US" dirty="0" err="1">
                <a:sym typeface="Wingdings" pitchFamily="2" charset="2"/>
              </a:rPr>
              <a:t>Ab</a:t>
            </a:r>
            <a:r>
              <a:rPr lang="en-US" dirty="0">
                <a:sym typeface="Wingdings" pitchFamily="2" charset="2"/>
              </a:rPr>
              <a:t>.</a:t>
            </a:r>
            <a:endParaRPr lang="en-US" dirty="0"/>
          </a:p>
        </p:txBody>
      </p:sp>
      <p:sp>
        <p:nvSpPr>
          <p:cNvPr id="131" name="Line 6"/>
          <p:cNvSpPr>
            <a:spLocks noChangeShapeType="1"/>
          </p:cNvSpPr>
          <p:nvPr/>
        </p:nvSpPr>
        <p:spPr bwMode="auto">
          <a:xfrm>
            <a:off x="2664575" y="3718760"/>
            <a:ext cx="0" cy="457200"/>
          </a:xfrm>
          <a:prstGeom prst="line">
            <a:avLst/>
          </a:prstGeom>
          <a:noFill/>
          <a:ln w="25400">
            <a:solidFill>
              <a:srgbClr val="FF0000"/>
            </a:solidFill>
            <a:round/>
            <a:headEnd/>
            <a:tailEnd type="triangle" w="med" len="med"/>
          </a:ln>
        </p:spPr>
        <p:txBody>
          <a:bodyPr/>
          <a:lstStyle/>
          <a:p>
            <a:endParaRPr lang="en-US"/>
          </a:p>
        </p:txBody>
      </p:sp>
      <p:sp>
        <p:nvSpPr>
          <p:cNvPr id="132" name="Text Box 7"/>
          <p:cNvSpPr txBox="1">
            <a:spLocks noChangeArrowheads="1"/>
          </p:cNvSpPr>
          <p:nvPr/>
        </p:nvSpPr>
        <p:spPr bwMode="auto">
          <a:xfrm>
            <a:off x="2599488" y="3740985"/>
            <a:ext cx="311150" cy="366713"/>
          </a:xfrm>
          <a:prstGeom prst="rect">
            <a:avLst/>
          </a:prstGeom>
          <a:noFill/>
          <a:ln w="9525">
            <a:noFill/>
            <a:miter lim="800000"/>
            <a:headEnd/>
            <a:tailEnd/>
          </a:ln>
        </p:spPr>
        <p:txBody>
          <a:bodyPr wrap="none">
            <a:spAutoFit/>
          </a:bodyPr>
          <a:lstStyle/>
          <a:p>
            <a:r>
              <a:rPr lang="en-US" dirty="0"/>
              <a:t>b</a:t>
            </a:r>
          </a:p>
        </p:txBody>
      </p:sp>
      <p:sp>
        <p:nvSpPr>
          <p:cNvPr id="165" name="Text Box 12"/>
          <p:cNvSpPr txBox="1">
            <a:spLocks noChangeArrowheads="1"/>
          </p:cNvSpPr>
          <p:nvPr/>
        </p:nvSpPr>
        <p:spPr bwMode="auto">
          <a:xfrm>
            <a:off x="6141623" y="1902738"/>
            <a:ext cx="910827" cy="369332"/>
          </a:xfrm>
          <a:prstGeom prst="rect">
            <a:avLst/>
          </a:prstGeom>
          <a:noFill/>
          <a:ln w="9525">
            <a:solidFill>
              <a:schemeClr val="tx1"/>
            </a:solidFill>
            <a:miter lim="800000"/>
            <a:headEnd/>
            <a:tailEnd/>
          </a:ln>
        </p:spPr>
        <p:txBody>
          <a:bodyPr wrap="none">
            <a:spAutoFit/>
          </a:bodyPr>
          <a:lstStyle/>
          <a:p>
            <a:r>
              <a:rPr lang="en-US" dirty="0"/>
              <a:t>S</a:t>
            </a:r>
            <a:r>
              <a:rPr lang="en-US" dirty="0">
                <a:sym typeface="Wingdings" pitchFamily="2" charset="2"/>
              </a:rPr>
              <a:t>.</a:t>
            </a:r>
            <a:r>
              <a:rPr lang="en-US" dirty="0" err="1">
                <a:sym typeface="Wingdings" pitchFamily="2" charset="2"/>
              </a:rPr>
              <a:t>bA</a:t>
            </a:r>
            <a:endParaRPr lang="en-US" dirty="0"/>
          </a:p>
        </p:txBody>
      </p:sp>
      <p:sp>
        <p:nvSpPr>
          <p:cNvPr id="166" name="Text Box 13"/>
          <p:cNvSpPr txBox="1">
            <a:spLocks noChangeArrowheads="1"/>
          </p:cNvSpPr>
          <p:nvPr/>
        </p:nvSpPr>
        <p:spPr bwMode="auto">
          <a:xfrm>
            <a:off x="6141623" y="2737763"/>
            <a:ext cx="910827" cy="369332"/>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b.A</a:t>
            </a:r>
            <a:endParaRPr lang="en-US" dirty="0"/>
          </a:p>
        </p:txBody>
      </p:sp>
      <p:sp>
        <p:nvSpPr>
          <p:cNvPr id="167" name="Text Box 14"/>
          <p:cNvSpPr txBox="1">
            <a:spLocks noChangeArrowheads="1"/>
          </p:cNvSpPr>
          <p:nvPr/>
        </p:nvSpPr>
        <p:spPr bwMode="auto">
          <a:xfrm>
            <a:off x="6197753" y="3904578"/>
            <a:ext cx="910827" cy="369332"/>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bA</a:t>
            </a:r>
            <a:r>
              <a:rPr lang="en-US" dirty="0">
                <a:sym typeface="Wingdings" pitchFamily="2" charset="2"/>
              </a:rPr>
              <a:t>.</a:t>
            </a:r>
            <a:endParaRPr lang="en-US" dirty="0"/>
          </a:p>
        </p:txBody>
      </p:sp>
      <p:sp>
        <p:nvSpPr>
          <p:cNvPr id="168" name="Line 15"/>
          <p:cNvSpPr>
            <a:spLocks noChangeShapeType="1"/>
          </p:cNvSpPr>
          <p:nvPr/>
        </p:nvSpPr>
        <p:spPr bwMode="auto">
          <a:xfrm>
            <a:off x="6584536" y="2269451"/>
            <a:ext cx="0" cy="457200"/>
          </a:xfrm>
          <a:prstGeom prst="line">
            <a:avLst/>
          </a:prstGeom>
          <a:noFill/>
          <a:ln w="9525">
            <a:solidFill>
              <a:schemeClr val="tx1"/>
            </a:solidFill>
            <a:round/>
            <a:headEnd/>
            <a:tailEnd type="triangle" w="med" len="med"/>
          </a:ln>
        </p:spPr>
        <p:txBody>
          <a:bodyPr/>
          <a:lstStyle/>
          <a:p>
            <a:endParaRPr lang="en-US"/>
          </a:p>
        </p:txBody>
      </p:sp>
      <p:sp>
        <p:nvSpPr>
          <p:cNvPr id="172" name="Text Box 19"/>
          <p:cNvSpPr txBox="1">
            <a:spLocks noChangeArrowheads="1"/>
          </p:cNvSpPr>
          <p:nvPr/>
        </p:nvSpPr>
        <p:spPr bwMode="auto">
          <a:xfrm>
            <a:off x="6528973" y="2283738"/>
            <a:ext cx="312906" cy="369332"/>
          </a:xfrm>
          <a:prstGeom prst="rect">
            <a:avLst/>
          </a:prstGeom>
          <a:noFill/>
          <a:ln w="9525">
            <a:noFill/>
            <a:miter lim="800000"/>
            <a:headEnd/>
            <a:tailEnd/>
          </a:ln>
        </p:spPr>
        <p:txBody>
          <a:bodyPr wrap="none">
            <a:spAutoFit/>
          </a:bodyPr>
          <a:lstStyle/>
          <a:p>
            <a:r>
              <a:rPr lang="en-US" dirty="0"/>
              <a:t>b</a:t>
            </a:r>
          </a:p>
        </p:txBody>
      </p:sp>
      <p:sp>
        <p:nvSpPr>
          <p:cNvPr id="2" name="Rectangle 1"/>
          <p:cNvSpPr/>
          <p:nvPr/>
        </p:nvSpPr>
        <p:spPr>
          <a:xfrm>
            <a:off x="4177666" y="2761450"/>
            <a:ext cx="776287" cy="343692"/>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4193541" y="3448118"/>
            <a:ext cx="760412" cy="357187"/>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Text Box 8"/>
          <p:cNvSpPr txBox="1">
            <a:spLocks noChangeArrowheads="1"/>
          </p:cNvSpPr>
          <p:nvPr/>
        </p:nvSpPr>
        <p:spPr bwMode="auto">
          <a:xfrm>
            <a:off x="4366871" y="4784839"/>
            <a:ext cx="402674" cy="369332"/>
          </a:xfrm>
          <a:prstGeom prst="rect">
            <a:avLst/>
          </a:prstGeom>
          <a:noFill/>
          <a:ln w="9525" algn="ctr">
            <a:solidFill>
              <a:schemeClr val="tx1"/>
            </a:solidFill>
            <a:miter lim="800000"/>
            <a:headEnd/>
            <a:tailEnd/>
          </a:ln>
        </p:spPr>
        <p:txBody>
          <a:bodyPr wrap="none">
            <a:spAutoFit/>
          </a:bodyPr>
          <a:lstStyle/>
          <a:p>
            <a:r>
              <a:rPr lang="en-US"/>
              <a:t>A.</a:t>
            </a:r>
            <a:endParaRPr lang="en-US" dirty="0"/>
          </a:p>
        </p:txBody>
      </p:sp>
      <p:sp>
        <p:nvSpPr>
          <p:cNvPr id="92" name="Text Box 9"/>
          <p:cNvSpPr txBox="1">
            <a:spLocks noChangeArrowheads="1"/>
          </p:cNvSpPr>
          <p:nvPr/>
        </p:nvSpPr>
        <p:spPr bwMode="auto">
          <a:xfrm>
            <a:off x="4129003" y="4079535"/>
            <a:ext cx="885179" cy="369332"/>
          </a:xfrm>
          <a:prstGeom prst="rect">
            <a:avLst/>
          </a:prstGeom>
          <a:noFill/>
          <a:ln w="9525" algn="ctr">
            <a:noFill/>
            <a:miter lim="800000"/>
            <a:headEnd/>
            <a:tailEnd/>
          </a:ln>
        </p:spPr>
        <p:txBody>
          <a:bodyPr wrap="none">
            <a:spAutoFit/>
          </a:bodyPr>
          <a:lstStyle/>
          <a:p>
            <a:r>
              <a:rPr lang="en-US" dirty="0" err="1"/>
              <a:t>A</a:t>
            </a:r>
            <a:r>
              <a:rPr lang="en-US" dirty="0" err="1">
                <a:sym typeface="Wingdings" pitchFamily="2" charset="2"/>
              </a:rPr>
              <a:t>bb</a:t>
            </a:r>
            <a:r>
              <a:rPr lang="en-US" dirty="0">
                <a:sym typeface="Wingdings" pitchFamily="2" charset="2"/>
              </a:rPr>
              <a:t>.</a:t>
            </a:r>
            <a:endParaRPr lang="en-US" dirty="0"/>
          </a:p>
        </p:txBody>
      </p:sp>
      <p:sp>
        <p:nvSpPr>
          <p:cNvPr id="103" name="Rectangle 102"/>
          <p:cNvSpPr/>
          <p:nvPr/>
        </p:nvSpPr>
        <p:spPr>
          <a:xfrm>
            <a:off x="4173697" y="4111594"/>
            <a:ext cx="760412" cy="357187"/>
          </a:xfrm>
          <a:prstGeom prst="rect">
            <a:avLst/>
          </a:prstGeom>
          <a:no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697254" y="1720972"/>
            <a:ext cx="1846555" cy="1345481"/>
          </a:xfrm>
          <a:custGeom>
            <a:avLst/>
            <a:gdLst>
              <a:gd name="connsiteX0" fmla="*/ 0 w 1846555"/>
              <a:gd name="connsiteY0" fmla="*/ 1096924 h 1345481"/>
              <a:gd name="connsiteX1" fmla="*/ 648070 w 1846555"/>
              <a:gd name="connsiteY1" fmla="*/ 1292233 h 1345481"/>
              <a:gd name="connsiteX2" fmla="*/ 1216241 w 1846555"/>
              <a:gd name="connsiteY2" fmla="*/ 244668 h 1345481"/>
              <a:gd name="connsiteX3" fmla="*/ 1580225 w 1846555"/>
              <a:gd name="connsiteY3" fmla="*/ 4970 h 1345481"/>
              <a:gd name="connsiteX4" fmla="*/ 1846555 w 1846555"/>
              <a:gd name="connsiteY4" fmla="*/ 377833 h 1345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555" h="1345481">
                <a:moveTo>
                  <a:pt x="0" y="1096924"/>
                </a:moveTo>
                <a:cubicBezTo>
                  <a:pt x="222681" y="1265600"/>
                  <a:pt x="445363" y="1434276"/>
                  <a:pt x="648070" y="1292233"/>
                </a:cubicBezTo>
                <a:cubicBezTo>
                  <a:pt x="850777" y="1150190"/>
                  <a:pt x="1060882" y="459212"/>
                  <a:pt x="1216241" y="244668"/>
                </a:cubicBezTo>
                <a:cubicBezTo>
                  <a:pt x="1371600" y="30124"/>
                  <a:pt x="1475173" y="-17224"/>
                  <a:pt x="1580225" y="4970"/>
                </a:cubicBezTo>
                <a:cubicBezTo>
                  <a:pt x="1685277" y="27164"/>
                  <a:pt x="1765916" y="202498"/>
                  <a:pt x="1846555" y="377833"/>
                </a:cubicBezTo>
              </a:path>
            </a:pathLst>
          </a:cu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4570442" y="1720971"/>
            <a:ext cx="2059620" cy="1686575"/>
          </a:xfrm>
          <a:custGeom>
            <a:avLst/>
            <a:gdLst>
              <a:gd name="connsiteX0" fmla="*/ 2059620 w 2059620"/>
              <a:gd name="connsiteY0" fmla="*/ 2051128 h 2427961"/>
              <a:gd name="connsiteX1" fmla="*/ 1402672 w 2059620"/>
              <a:gd name="connsiteY1" fmla="*/ 2281948 h 2427961"/>
              <a:gd name="connsiteX2" fmla="*/ 541538 w 2059620"/>
              <a:gd name="connsiteY2" fmla="*/ 106919 h 2427961"/>
              <a:gd name="connsiteX3" fmla="*/ 0 w 2059620"/>
              <a:gd name="connsiteY3" fmla="*/ 533047 h 2427961"/>
            </a:gdLst>
            <a:ahLst/>
            <a:cxnLst>
              <a:cxn ang="0">
                <a:pos x="connsiteX0" y="connsiteY0"/>
              </a:cxn>
              <a:cxn ang="0">
                <a:pos x="connsiteX1" y="connsiteY1"/>
              </a:cxn>
              <a:cxn ang="0">
                <a:pos x="connsiteX2" y="connsiteY2"/>
              </a:cxn>
              <a:cxn ang="0">
                <a:pos x="connsiteX3" y="connsiteY3"/>
              </a:cxn>
            </a:cxnLst>
            <a:rect l="l" t="t" r="r" b="b"/>
            <a:pathLst>
              <a:path w="2059620" h="2427961">
                <a:moveTo>
                  <a:pt x="2059620" y="2051128"/>
                </a:moveTo>
                <a:cubicBezTo>
                  <a:pt x="1857653" y="2328555"/>
                  <a:pt x="1655686" y="2605983"/>
                  <a:pt x="1402672" y="2281948"/>
                </a:cubicBezTo>
                <a:cubicBezTo>
                  <a:pt x="1149658" y="1957913"/>
                  <a:pt x="775317" y="398402"/>
                  <a:pt x="541538" y="106919"/>
                </a:cubicBezTo>
                <a:cubicBezTo>
                  <a:pt x="307759" y="-184564"/>
                  <a:pt x="153879" y="174241"/>
                  <a:pt x="0" y="53304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706132" y="3153720"/>
            <a:ext cx="1882066" cy="2386391"/>
          </a:xfrm>
          <a:custGeom>
            <a:avLst/>
            <a:gdLst>
              <a:gd name="connsiteX0" fmla="*/ 1882066 w 1882066"/>
              <a:gd name="connsiteY0" fmla="*/ 1972370 h 2341545"/>
              <a:gd name="connsiteX1" fmla="*/ 1535837 w 1882066"/>
              <a:gd name="connsiteY1" fmla="*/ 2212067 h 2341545"/>
              <a:gd name="connsiteX2" fmla="*/ 692458 w 1882066"/>
              <a:gd name="connsiteY2" fmla="*/ 196836 h 2341545"/>
              <a:gd name="connsiteX3" fmla="*/ 0 w 1882066"/>
              <a:gd name="connsiteY3" fmla="*/ 187958 h 2341545"/>
            </a:gdLst>
            <a:ahLst/>
            <a:cxnLst>
              <a:cxn ang="0">
                <a:pos x="connsiteX0" y="connsiteY0"/>
              </a:cxn>
              <a:cxn ang="0">
                <a:pos x="connsiteX1" y="connsiteY1"/>
              </a:cxn>
              <a:cxn ang="0">
                <a:pos x="connsiteX2" y="connsiteY2"/>
              </a:cxn>
              <a:cxn ang="0">
                <a:pos x="connsiteX3" y="connsiteY3"/>
              </a:cxn>
            </a:cxnLst>
            <a:rect l="l" t="t" r="r" b="b"/>
            <a:pathLst>
              <a:path w="1882066" h="2341545">
                <a:moveTo>
                  <a:pt x="1882066" y="1972370"/>
                </a:moveTo>
                <a:cubicBezTo>
                  <a:pt x="1808085" y="2240179"/>
                  <a:pt x="1734105" y="2507989"/>
                  <a:pt x="1535837" y="2212067"/>
                </a:cubicBezTo>
                <a:cubicBezTo>
                  <a:pt x="1337569" y="1916145"/>
                  <a:pt x="948431" y="534187"/>
                  <a:pt x="692458" y="196836"/>
                </a:cubicBezTo>
                <a:cubicBezTo>
                  <a:pt x="436485" y="-140515"/>
                  <a:pt x="218242" y="23721"/>
                  <a:pt x="0" y="187958"/>
                </a:cubicBezTo>
              </a:path>
            </a:pathLst>
          </a:cu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728145" y="1113383"/>
            <a:ext cx="1797909" cy="1331651"/>
          </a:xfrm>
          <a:custGeom>
            <a:avLst/>
            <a:gdLst>
              <a:gd name="connsiteX0" fmla="*/ 1797909 w 1797909"/>
              <a:gd name="connsiteY0" fmla="*/ 0 h 1331651"/>
              <a:gd name="connsiteX1" fmla="*/ 279827 w 1797909"/>
              <a:gd name="connsiteY1" fmla="*/ 683581 h 1331651"/>
              <a:gd name="connsiteX2" fmla="*/ 4620 w 1797909"/>
              <a:gd name="connsiteY2" fmla="*/ 1331651 h 1331651"/>
            </a:gdLst>
            <a:ahLst/>
            <a:cxnLst>
              <a:cxn ang="0">
                <a:pos x="connsiteX0" y="connsiteY0"/>
              </a:cxn>
              <a:cxn ang="0">
                <a:pos x="connsiteX1" y="connsiteY1"/>
              </a:cxn>
              <a:cxn ang="0">
                <a:pos x="connsiteX2" y="connsiteY2"/>
              </a:cxn>
            </a:cxnLst>
            <a:rect l="l" t="t" r="r" b="b"/>
            <a:pathLst>
              <a:path w="1797909" h="1331651">
                <a:moveTo>
                  <a:pt x="1797909" y="0"/>
                </a:moveTo>
                <a:cubicBezTo>
                  <a:pt x="1188308" y="230819"/>
                  <a:pt x="578708" y="461639"/>
                  <a:pt x="279827" y="683581"/>
                </a:cubicBezTo>
                <a:cubicBezTo>
                  <a:pt x="-19054" y="905523"/>
                  <a:pt x="-7217" y="1118587"/>
                  <a:pt x="4620" y="1331651"/>
                </a:cubicBezTo>
              </a:path>
            </a:pathLst>
          </a:cu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517176" y="1122261"/>
            <a:ext cx="2077375" cy="772357"/>
          </a:xfrm>
          <a:custGeom>
            <a:avLst/>
            <a:gdLst>
              <a:gd name="connsiteX0" fmla="*/ 0 w 2077375"/>
              <a:gd name="connsiteY0" fmla="*/ 0 h 772357"/>
              <a:gd name="connsiteX1" fmla="*/ 1580226 w 2077375"/>
              <a:gd name="connsiteY1" fmla="*/ 284085 h 772357"/>
              <a:gd name="connsiteX2" fmla="*/ 2077375 w 2077375"/>
              <a:gd name="connsiteY2" fmla="*/ 772357 h 772357"/>
            </a:gdLst>
            <a:ahLst/>
            <a:cxnLst>
              <a:cxn ang="0">
                <a:pos x="connsiteX0" y="connsiteY0"/>
              </a:cxn>
              <a:cxn ang="0">
                <a:pos x="connsiteX1" y="connsiteY1"/>
              </a:cxn>
              <a:cxn ang="0">
                <a:pos x="connsiteX2" y="connsiteY2"/>
              </a:cxn>
            </a:cxnLst>
            <a:rect l="l" t="t" r="r" b="b"/>
            <a:pathLst>
              <a:path w="2077375" h="772357">
                <a:moveTo>
                  <a:pt x="0" y="0"/>
                </a:moveTo>
                <a:cubicBezTo>
                  <a:pt x="616998" y="77679"/>
                  <a:pt x="1233997" y="155359"/>
                  <a:pt x="1580226" y="284085"/>
                </a:cubicBezTo>
                <a:cubicBezTo>
                  <a:pt x="1926455" y="412811"/>
                  <a:pt x="2001915" y="592584"/>
                  <a:pt x="2077375" y="77235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Arrow Connector 20"/>
          <p:cNvCxnSpPr>
            <a:stCxn id="96" idx="2"/>
            <a:endCxn id="110" idx="0"/>
          </p:cNvCxnSpPr>
          <p:nvPr/>
        </p:nvCxnSpPr>
        <p:spPr>
          <a:xfrm>
            <a:off x="4538028" y="2471155"/>
            <a:ext cx="10220" cy="306066"/>
          </a:xfrm>
          <a:prstGeom prst="straightConnector1">
            <a:avLst/>
          </a:prstGeom>
          <a:noFill/>
          <a:ln w="25400">
            <a:solidFill>
              <a:srgbClr val="FF0000"/>
            </a:solidFill>
            <a:round/>
            <a:headEnd/>
            <a:tailEnd type="triangle" w="med" len="med"/>
          </a:ln>
        </p:spPr>
      </p:cxnSp>
      <p:cxnSp>
        <p:nvCxnSpPr>
          <p:cNvPr id="24" name="Straight Arrow Connector 23"/>
          <p:cNvCxnSpPr>
            <a:stCxn id="110" idx="2"/>
            <a:endCxn id="111" idx="0"/>
          </p:cNvCxnSpPr>
          <p:nvPr/>
        </p:nvCxnSpPr>
        <p:spPr>
          <a:xfrm flipH="1">
            <a:off x="4547437" y="3146553"/>
            <a:ext cx="811" cy="297611"/>
          </a:xfrm>
          <a:prstGeom prst="straightConnector1">
            <a:avLst/>
          </a:prstGeom>
          <a:noFill/>
          <a:ln w="25400">
            <a:solidFill>
              <a:srgbClr val="FF0000"/>
            </a:solidFill>
            <a:round/>
            <a:headEnd/>
            <a:tailEnd type="triangle" w="med" len="med"/>
          </a:ln>
        </p:spPr>
      </p:cxnSp>
      <p:cxnSp>
        <p:nvCxnSpPr>
          <p:cNvPr id="27" name="Straight Arrow Connector 26"/>
          <p:cNvCxnSpPr>
            <a:stCxn id="111" idx="2"/>
            <a:endCxn id="103" idx="0"/>
          </p:cNvCxnSpPr>
          <p:nvPr/>
        </p:nvCxnSpPr>
        <p:spPr>
          <a:xfrm>
            <a:off x="4547437" y="3813496"/>
            <a:ext cx="6466" cy="298098"/>
          </a:xfrm>
          <a:prstGeom prst="straightConnector1">
            <a:avLst/>
          </a:prstGeom>
          <a:noFill/>
          <a:ln w="25400">
            <a:solidFill>
              <a:srgbClr val="FF0000"/>
            </a:solidFill>
            <a:round/>
            <a:headEnd/>
            <a:tailEnd type="triangle" w="med" len="med"/>
          </a:ln>
        </p:spPr>
      </p:cxnSp>
      <p:cxnSp>
        <p:nvCxnSpPr>
          <p:cNvPr id="32" name="Straight Arrow Connector 31"/>
          <p:cNvCxnSpPr>
            <a:stCxn id="103" idx="2"/>
            <a:endCxn id="91" idx="0"/>
          </p:cNvCxnSpPr>
          <p:nvPr/>
        </p:nvCxnSpPr>
        <p:spPr>
          <a:xfrm>
            <a:off x="4553903" y="4468781"/>
            <a:ext cx="14305" cy="316058"/>
          </a:xfrm>
          <a:prstGeom prst="straightConnector1">
            <a:avLst/>
          </a:prstGeom>
          <a:noFill/>
          <a:ln w="25400">
            <a:solidFill>
              <a:srgbClr val="FF0000"/>
            </a:solidFill>
            <a:round/>
            <a:headEnd/>
            <a:tailEnd type="triangle" w="med" len="med"/>
          </a:ln>
        </p:spPr>
      </p:cxnSp>
      <p:sp>
        <p:nvSpPr>
          <p:cNvPr id="127" name="Text Box 11"/>
          <p:cNvSpPr txBox="1">
            <a:spLocks noChangeArrowheads="1"/>
          </p:cNvSpPr>
          <p:nvPr/>
        </p:nvSpPr>
        <p:spPr bwMode="auto">
          <a:xfrm>
            <a:off x="4281408" y="3759190"/>
            <a:ext cx="312906" cy="369332"/>
          </a:xfrm>
          <a:prstGeom prst="rect">
            <a:avLst/>
          </a:prstGeom>
          <a:noFill/>
          <a:ln w="9525">
            <a:noFill/>
            <a:miter lim="800000"/>
            <a:headEnd/>
            <a:tailEnd/>
          </a:ln>
        </p:spPr>
        <p:txBody>
          <a:bodyPr wrap="none">
            <a:spAutoFit/>
          </a:bodyPr>
          <a:lstStyle/>
          <a:p>
            <a:r>
              <a:rPr lang="en-US" dirty="0"/>
              <a:t>b</a:t>
            </a:r>
          </a:p>
        </p:txBody>
      </p:sp>
      <p:sp>
        <p:nvSpPr>
          <p:cNvPr id="36" name="Freeform 35"/>
          <p:cNvSpPr/>
          <p:nvPr/>
        </p:nvSpPr>
        <p:spPr>
          <a:xfrm>
            <a:off x="4580878" y="3535673"/>
            <a:ext cx="2059619" cy="2004438"/>
          </a:xfrm>
          <a:custGeom>
            <a:avLst/>
            <a:gdLst>
              <a:gd name="connsiteX0" fmla="*/ 0 w 2059619"/>
              <a:gd name="connsiteY0" fmla="*/ 1742889 h 2121892"/>
              <a:gd name="connsiteX1" fmla="*/ 381739 w 2059619"/>
              <a:gd name="connsiteY1" fmla="*/ 2009219 h 2121892"/>
              <a:gd name="connsiteX2" fmla="*/ 1349405 w 2059619"/>
              <a:gd name="connsiteY2" fmla="*/ 118276 h 2121892"/>
              <a:gd name="connsiteX3" fmla="*/ 2059619 w 2059619"/>
              <a:gd name="connsiteY3" fmla="*/ 357973 h 2121892"/>
            </a:gdLst>
            <a:ahLst/>
            <a:cxnLst>
              <a:cxn ang="0">
                <a:pos x="connsiteX0" y="connsiteY0"/>
              </a:cxn>
              <a:cxn ang="0">
                <a:pos x="connsiteX1" y="connsiteY1"/>
              </a:cxn>
              <a:cxn ang="0">
                <a:pos x="connsiteX2" y="connsiteY2"/>
              </a:cxn>
              <a:cxn ang="0">
                <a:pos x="connsiteX3" y="connsiteY3"/>
              </a:cxn>
            </a:cxnLst>
            <a:rect l="l" t="t" r="r" b="b"/>
            <a:pathLst>
              <a:path w="2059619" h="2121892">
                <a:moveTo>
                  <a:pt x="0" y="1742889"/>
                </a:moveTo>
                <a:cubicBezTo>
                  <a:pt x="78419" y="2011438"/>
                  <a:pt x="156838" y="2279988"/>
                  <a:pt x="381739" y="2009219"/>
                </a:cubicBezTo>
                <a:cubicBezTo>
                  <a:pt x="606640" y="1738450"/>
                  <a:pt x="1069758" y="393484"/>
                  <a:pt x="1349405" y="118276"/>
                </a:cubicBezTo>
                <a:cubicBezTo>
                  <a:pt x="1629052" y="-156932"/>
                  <a:pt x="1844335" y="100520"/>
                  <a:pt x="2059619" y="35797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678532" y="4255586"/>
            <a:ext cx="1953087" cy="1704513"/>
          </a:xfrm>
          <a:custGeom>
            <a:avLst/>
            <a:gdLst>
              <a:gd name="connsiteX0" fmla="*/ 1953087 w 1953087"/>
              <a:gd name="connsiteY0" fmla="*/ 0 h 1704513"/>
              <a:gd name="connsiteX1" fmla="*/ 1482571 w 1953087"/>
              <a:gd name="connsiteY1" fmla="*/ 941033 h 1704513"/>
              <a:gd name="connsiteX2" fmla="*/ 0 w 1953087"/>
              <a:gd name="connsiteY2" fmla="*/ 1704513 h 1704513"/>
            </a:gdLst>
            <a:ahLst/>
            <a:cxnLst>
              <a:cxn ang="0">
                <a:pos x="connsiteX0" y="connsiteY0"/>
              </a:cxn>
              <a:cxn ang="0">
                <a:pos x="connsiteX1" y="connsiteY1"/>
              </a:cxn>
              <a:cxn ang="0">
                <a:pos x="connsiteX2" y="connsiteY2"/>
              </a:cxn>
            </a:cxnLst>
            <a:rect l="l" t="t" r="r" b="b"/>
            <a:pathLst>
              <a:path w="1953087" h="1704513">
                <a:moveTo>
                  <a:pt x="1953087" y="0"/>
                </a:moveTo>
                <a:cubicBezTo>
                  <a:pt x="1880586" y="328474"/>
                  <a:pt x="1808085" y="656948"/>
                  <a:pt x="1482571" y="941033"/>
                </a:cubicBezTo>
                <a:cubicBezTo>
                  <a:pt x="1157057" y="1225118"/>
                  <a:pt x="578528" y="1464815"/>
                  <a:pt x="0" y="170451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673152" y="4575182"/>
            <a:ext cx="1987625" cy="1367161"/>
          </a:xfrm>
          <a:custGeom>
            <a:avLst/>
            <a:gdLst>
              <a:gd name="connsiteX0" fmla="*/ 25660 w 1987625"/>
              <a:gd name="connsiteY0" fmla="*/ 0 h 1367161"/>
              <a:gd name="connsiteX1" fmla="*/ 274234 w 1987625"/>
              <a:gd name="connsiteY1" fmla="*/ 887767 h 1367161"/>
              <a:gd name="connsiteX2" fmla="*/ 1987625 w 1987625"/>
              <a:gd name="connsiteY2" fmla="*/ 1367161 h 1367161"/>
            </a:gdLst>
            <a:ahLst/>
            <a:cxnLst>
              <a:cxn ang="0">
                <a:pos x="connsiteX0" y="connsiteY0"/>
              </a:cxn>
              <a:cxn ang="0">
                <a:pos x="connsiteX1" y="connsiteY1"/>
              </a:cxn>
              <a:cxn ang="0">
                <a:pos x="connsiteX2" y="connsiteY2"/>
              </a:cxn>
            </a:cxnLst>
            <a:rect l="l" t="t" r="r" b="b"/>
            <a:pathLst>
              <a:path w="1987625" h="1367161">
                <a:moveTo>
                  <a:pt x="25660" y="0"/>
                </a:moveTo>
                <a:cubicBezTo>
                  <a:pt x="-13550" y="329953"/>
                  <a:pt x="-52760" y="659907"/>
                  <a:pt x="274234" y="887767"/>
                </a:cubicBezTo>
                <a:cubicBezTo>
                  <a:pt x="601228" y="1115627"/>
                  <a:pt x="1294426" y="1241394"/>
                  <a:pt x="1987625" y="1367161"/>
                </a:cubicBezTo>
              </a:path>
            </a:pathLst>
          </a:cu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25852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296285"/>
            <a:ext cx="8229600" cy="1143000"/>
          </a:xfrm>
        </p:spPr>
        <p:txBody>
          <a:bodyPr/>
          <a:lstStyle/>
          <a:p>
            <a:pPr eaLnBrk="1" hangingPunct="1"/>
            <a:r>
              <a:rPr lang="en-US" u="none" dirty="0"/>
              <a:t>NFA Interpretation</a:t>
            </a:r>
          </a:p>
        </p:txBody>
      </p:sp>
      <p:sp>
        <p:nvSpPr>
          <p:cNvPr id="7211" name="Text Box 37"/>
          <p:cNvSpPr txBox="1">
            <a:spLocks noChangeArrowheads="1"/>
          </p:cNvSpPr>
          <p:nvPr/>
        </p:nvSpPr>
        <p:spPr bwMode="auto">
          <a:xfrm>
            <a:off x="347450" y="1055638"/>
            <a:ext cx="1380506" cy="646331"/>
          </a:xfrm>
          <a:prstGeom prst="rect">
            <a:avLst/>
          </a:prstGeom>
          <a:noFill/>
          <a:ln w="9525">
            <a:noFill/>
            <a:miter lim="800000"/>
            <a:headEnd/>
            <a:tailEnd/>
          </a:ln>
        </p:spPr>
        <p:txBody>
          <a:bodyPr wrap="none">
            <a:spAutoFit/>
          </a:bodyPr>
          <a:lstStyle/>
          <a:p>
            <a:r>
              <a:rPr lang="en-US" dirty="0" err="1">
                <a:solidFill>
                  <a:prstClr val="black"/>
                </a:solidFill>
              </a:rPr>
              <a:t>S</a:t>
            </a:r>
            <a:r>
              <a:rPr lang="en-US" dirty="0" err="1">
                <a:solidFill>
                  <a:prstClr val="black"/>
                </a:solidFill>
                <a:sym typeface="Wingdings" pitchFamily="2" charset="2"/>
              </a:rPr>
              <a:t>Ab</a:t>
            </a:r>
            <a:r>
              <a:rPr lang="en-US" dirty="0">
                <a:solidFill>
                  <a:prstClr val="black"/>
                </a:solidFill>
                <a:sym typeface="Wingdings" pitchFamily="2" charset="2"/>
              </a:rPr>
              <a:t> |  </a:t>
            </a:r>
            <a:r>
              <a:rPr lang="en-US" dirty="0" err="1">
                <a:solidFill>
                  <a:prstClr val="black"/>
                </a:solidFill>
                <a:sym typeface="Wingdings" pitchFamily="2" charset="2"/>
              </a:rPr>
              <a:t>bA</a:t>
            </a:r>
            <a:endParaRPr lang="en-US" dirty="0">
              <a:solidFill>
                <a:prstClr val="black"/>
              </a:solidFill>
              <a:sym typeface="Wingdings" pitchFamily="2" charset="2"/>
            </a:endParaRPr>
          </a:p>
          <a:p>
            <a:r>
              <a:rPr lang="en-US" dirty="0" err="1">
                <a:solidFill>
                  <a:prstClr val="black"/>
                </a:solidFill>
                <a:sym typeface="Wingdings" pitchFamily="2" charset="2"/>
              </a:rPr>
              <a:t>Abb</a:t>
            </a:r>
            <a:endParaRPr lang="en-US" dirty="0">
              <a:solidFill>
                <a:prstClr val="black"/>
              </a:solidFill>
              <a:sym typeface="Wingdings" pitchFamily="2" charset="2"/>
            </a:endParaRPr>
          </a:p>
        </p:txBody>
      </p:sp>
      <p:sp>
        <p:nvSpPr>
          <p:cNvPr id="94" name="Text Box 45"/>
          <p:cNvSpPr txBox="1">
            <a:spLocks noChangeArrowheads="1"/>
          </p:cNvSpPr>
          <p:nvPr/>
        </p:nvSpPr>
        <p:spPr bwMode="auto">
          <a:xfrm>
            <a:off x="4326734" y="977165"/>
            <a:ext cx="402674" cy="369332"/>
          </a:xfrm>
          <a:prstGeom prst="rect">
            <a:avLst/>
          </a:prstGeom>
          <a:noFill/>
          <a:ln w="9525" algn="ctr">
            <a:solidFill>
              <a:schemeClr val="tx1"/>
            </a:solidFill>
            <a:miter lim="800000"/>
            <a:headEnd/>
            <a:tailEnd/>
          </a:ln>
        </p:spPr>
        <p:txBody>
          <a:bodyPr wrap="none">
            <a:spAutoFit/>
          </a:bodyPr>
          <a:lstStyle/>
          <a:p>
            <a:r>
              <a:rPr lang="en-US" dirty="0"/>
              <a:t>.S</a:t>
            </a:r>
          </a:p>
        </p:txBody>
      </p:sp>
      <p:sp>
        <p:nvSpPr>
          <p:cNvPr id="95" name="Text Box 50"/>
          <p:cNvSpPr txBox="1">
            <a:spLocks noChangeArrowheads="1"/>
          </p:cNvSpPr>
          <p:nvPr/>
        </p:nvSpPr>
        <p:spPr bwMode="auto">
          <a:xfrm>
            <a:off x="4477471" y="6195969"/>
            <a:ext cx="402674" cy="369332"/>
          </a:xfrm>
          <a:prstGeom prst="rect">
            <a:avLst/>
          </a:prstGeom>
          <a:noFill/>
          <a:ln w="9525" algn="ctr">
            <a:solidFill>
              <a:schemeClr val="tx1"/>
            </a:solidFill>
            <a:miter lim="800000"/>
            <a:headEnd/>
            <a:tailEnd/>
          </a:ln>
        </p:spPr>
        <p:txBody>
          <a:bodyPr wrap="none">
            <a:spAutoFit/>
          </a:bodyPr>
          <a:lstStyle/>
          <a:p>
            <a:r>
              <a:rPr lang="en-US" dirty="0"/>
              <a:t>S.</a:t>
            </a:r>
          </a:p>
        </p:txBody>
      </p:sp>
      <p:sp>
        <p:nvSpPr>
          <p:cNvPr id="96" name="Text Box 8"/>
          <p:cNvSpPr txBox="1">
            <a:spLocks noChangeArrowheads="1"/>
          </p:cNvSpPr>
          <p:nvPr/>
        </p:nvSpPr>
        <p:spPr bwMode="auto">
          <a:xfrm>
            <a:off x="4336691" y="2338338"/>
            <a:ext cx="402674" cy="369332"/>
          </a:xfrm>
          <a:prstGeom prst="rect">
            <a:avLst/>
          </a:prstGeom>
          <a:noFill/>
          <a:ln w="9525" algn="ctr">
            <a:solidFill>
              <a:schemeClr val="tx1"/>
            </a:solidFill>
            <a:miter lim="800000"/>
            <a:headEnd/>
            <a:tailEnd/>
          </a:ln>
        </p:spPr>
        <p:txBody>
          <a:bodyPr wrap="none">
            <a:spAutoFit/>
          </a:bodyPr>
          <a:lstStyle/>
          <a:p>
            <a:r>
              <a:rPr lang="en-US" dirty="0"/>
              <a:t>.A</a:t>
            </a:r>
          </a:p>
        </p:txBody>
      </p:sp>
      <p:sp>
        <p:nvSpPr>
          <p:cNvPr id="110" name="Text Box 8"/>
          <p:cNvSpPr txBox="1">
            <a:spLocks noChangeArrowheads="1"/>
          </p:cNvSpPr>
          <p:nvPr/>
        </p:nvSpPr>
        <p:spPr bwMode="auto">
          <a:xfrm>
            <a:off x="4105658" y="3013736"/>
            <a:ext cx="885179" cy="369332"/>
          </a:xfrm>
          <a:prstGeom prst="rect">
            <a:avLst/>
          </a:prstGeom>
          <a:noFill/>
          <a:ln w="9525" algn="ctr">
            <a:solidFill>
              <a:schemeClr val="tx1"/>
            </a:solidFill>
            <a:miter lim="800000"/>
            <a:headEnd/>
            <a:tailEnd/>
          </a:ln>
        </p:spPr>
        <p:txBody>
          <a:bodyPr wrap="none">
            <a:spAutoFit/>
          </a:bodyPr>
          <a:lstStyle/>
          <a:p>
            <a:r>
              <a:rPr lang="en-US" dirty="0"/>
              <a:t>A</a:t>
            </a:r>
            <a:r>
              <a:rPr lang="en-US" dirty="0">
                <a:sym typeface="Wingdings" pitchFamily="2" charset="2"/>
              </a:rPr>
              <a:t>.bb</a:t>
            </a:r>
            <a:endParaRPr lang="en-US" dirty="0"/>
          </a:p>
        </p:txBody>
      </p:sp>
      <p:sp>
        <p:nvSpPr>
          <p:cNvPr id="111" name="Text Box 9"/>
          <p:cNvSpPr txBox="1">
            <a:spLocks noChangeArrowheads="1"/>
          </p:cNvSpPr>
          <p:nvPr/>
        </p:nvSpPr>
        <p:spPr bwMode="auto">
          <a:xfrm>
            <a:off x="4104847" y="3680679"/>
            <a:ext cx="885179" cy="369332"/>
          </a:xfrm>
          <a:prstGeom prst="rect">
            <a:avLst/>
          </a:prstGeom>
          <a:noFill/>
          <a:ln w="9525" algn="ctr">
            <a:solidFill>
              <a:schemeClr val="tx1"/>
            </a:solidFill>
            <a:miter lim="800000"/>
            <a:headEnd/>
            <a:tailEnd/>
          </a:ln>
        </p:spPr>
        <p:txBody>
          <a:bodyPr wrap="none">
            <a:spAutoFit/>
          </a:bodyPr>
          <a:lstStyle/>
          <a:p>
            <a:r>
              <a:rPr lang="en-US" dirty="0" err="1"/>
              <a:t>A</a:t>
            </a:r>
            <a:r>
              <a:rPr lang="en-US" dirty="0" err="1">
                <a:sym typeface="Wingdings" pitchFamily="2" charset="2"/>
              </a:rPr>
              <a:t>b.b</a:t>
            </a:r>
            <a:endParaRPr lang="en-US" dirty="0"/>
          </a:p>
        </p:txBody>
      </p:sp>
      <p:sp>
        <p:nvSpPr>
          <p:cNvPr id="113" name="Text Box 11"/>
          <p:cNvSpPr txBox="1">
            <a:spLocks noChangeArrowheads="1"/>
          </p:cNvSpPr>
          <p:nvPr/>
        </p:nvSpPr>
        <p:spPr bwMode="auto">
          <a:xfrm>
            <a:off x="4279731" y="3336339"/>
            <a:ext cx="312906" cy="369332"/>
          </a:xfrm>
          <a:prstGeom prst="rect">
            <a:avLst/>
          </a:prstGeom>
          <a:noFill/>
          <a:ln w="9525">
            <a:noFill/>
            <a:miter lim="800000"/>
            <a:headEnd/>
            <a:tailEnd/>
          </a:ln>
        </p:spPr>
        <p:txBody>
          <a:bodyPr wrap="none">
            <a:spAutoFit/>
          </a:bodyPr>
          <a:lstStyle/>
          <a:p>
            <a:r>
              <a:rPr lang="en-US" dirty="0"/>
              <a:t>b</a:t>
            </a:r>
          </a:p>
        </p:txBody>
      </p:sp>
      <p:sp>
        <p:nvSpPr>
          <p:cNvPr id="128" name="Text Box 3"/>
          <p:cNvSpPr txBox="1">
            <a:spLocks noChangeArrowheads="1"/>
          </p:cNvSpPr>
          <p:nvPr/>
        </p:nvSpPr>
        <p:spPr bwMode="auto">
          <a:xfrm>
            <a:off x="2267700" y="2674163"/>
            <a:ext cx="912813" cy="376237"/>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.Ab</a:t>
            </a:r>
            <a:endParaRPr lang="en-US" dirty="0"/>
          </a:p>
        </p:txBody>
      </p:sp>
      <p:sp>
        <p:nvSpPr>
          <p:cNvPr id="129" name="Text Box 4"/>
          <p:cNvSpPr txBox="1">
            <a:spLocks noChangeArrowheads="1"/>
          </p:cNvSpPr>
          <p:nvPr/>
        </p:nvSpPr>
        <p:spPr bwMode="auto">
          <a:xfrm>
            <a:off x="2267700" y="3588563"/>
            <a:ext cx="912813" cy="376237"/>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A.b</a:t>
            </a:r>
            <a:endParaRPr lang="en-US" dirty="0"/>
          </a:p>
        </p:txBody>
      </p:sp>
      <p:sp>
        <p:nvSpPr>
          <p:cNvPr id="130" name="Text Box 5"/>
          <p:cNvSpPr txBox="1">
            <a:spLocks noChangeArrowheads="1"/>
          </p:cNvSpPr>
          <p:nvPr/>
        </p:nvSpPr>
        <p:spPr bwMode="auto">
          <a:xfrm>
            <a:off x="2283575" y="4426763"/>
            <a:ext cx="912813" cy="376237"/>
          </a:xfrm>
          <a:prstGeom prst="rect">
            <a:avLst/>
          </a:prstGeom>
          <a:noFill/>
          <a:ln w="9525" algn="ctr">
            <a:solidFill>
              <a:schemeClr val="tx1"/>
            </a:solidFill>
            <a:miter lim="800000"/>
            <a:headEnd/>
            <a:tailEnd/>
          </a:ln>
        </p:spPr>
        <p:txBody>
          <a:bodyPr wrap="none">
            <a:spAutoFit/>
          </a:bodyPr>
          <a:lstStyle/>
          <a:p>
            <a:r>
              <a:rPr lang="en-US" dirty="0" err="1"/>
              <a:t>S</a:t>
            </a:r>
            <a:r>
              <a:rPr lang="en-US" dirty="0" err="1">
                <a:sym typeface="Wingdings" pitchFamily="2" charset="2"/>
              </a:rPr>
              <a:t>Ab</a:t>
            </a:r>
            <a:r>
              <a:rPr lang="en-US" dirty="0">
                <a:sym typeface="Wingdings" pitchFamily="2" charset="2"/>
              </a:rPr>
              <a:t>.</a:t>
            </a:r>
            <a:endParaRPr lang="en-US" dirty="0"/>
          </a:p>
        </p:txBody>
      </p:sp>
      <p:sp>
        <p:nvSpPr>
          <p:cNvPr id="131" name="Line 6"/>
          <p:cNvSpPr>
            <a:spLocks noChangeShapeType="1"/>
          </p:cNvSpPr>
          <p:nvPr/>
        </p:nvSpPr>
        <p:spPr bwMode="auto">
          <a:xfrm>
            <a:off x="2664575" y="3955275"/>
            <a:ext cx="0" cy="457200"/>
          </a:xfrm>
          <a:prstGeom prst="line">
            <a:avLst/>
          </a:prstGeom>
          <a:noFill/>
          <a:ln w="9525">
            <a:solidFill>
              <a:schemeClr val="tx1"/>
            </a:solidFill>
            <a:round/>
            <a:headEnd/>
            <a:tailEnd type="triangle" w="med" len="med"/>
          </a:ln>
        </p:spPr>
        <p:txBody>
          <a:bodyPr/>
          <a:lstStyle/>
          <a:p>
            <a:endParaRPr lang="en-US"/>
          </a:p>
        </p:txBody>
      </p:sp>
      <p:sp>
        <p:nvSpPr>
          <p:cNvPr id="132" name="Text Box 7"/>
          <p:cNvSpPr txBox="1">
            <a:spLocks noChangeArrowheads="1"/>
          </p:cNvSpPr>
          <p:nvPr/>
        </p:nvSpPr>
        <p:spPr bwMode="auto">
          <a:xfrm>
            <a:off x="2599488" y="3977500"/>
            <a:ext cx="311150" cy="366713"/>
          </a:xfrm>
          <a:prstGeom prst="rect">
            <a:avLst/>
          </a:prstGeom>
          <a:noFill/>
          <a:ln w="9525">
            <a:noFill/>
            <a:miter lim="800000"/>
            <a:headEnd/>
            <a:tailEnd/>
          </a:ln>
        </p:spPr>
        <p:txBody>
          <a:bodyPr wrap="none">
            <a:spAutoFit/>
          </a:bodyPr>
          <a:lstStyle/>
          <a:p>
            <a:r>
              <a:rPr lang="en-US" dirty="0"/>
              <a:t>b</a:t>
            </a:r>
          </a:p>
        </p:txBody>
      </p:sp>
      <p:sp>
        <p:nvSpPr>
          <p:cNvPr id="165" name="Text Box 12"/>
          <p:cNvSpPr txBox="1">
            <a:spLocks noChangeArrowheads="1"/>
          </p:cNvSpPr>
          <p:nvPr/>
        </p:nvSpPr>
        <p:spPr bwMode="auto">
          <a:xfrm>
            <a:off x="6141623" y="2139253"/>
            <a:ext cx="910827" cy="369332"/>
          </a:xfrm>
          <a:prstGeom prst="rect">
            <a:avLst/>
          </a:prstGeom>
          <a:noFill/>
          <a:ln w="9525">
            <a:solidFill>
              <a:schemeClr val="tx1"/>
            </a:solidFill>
            <a:miter lim="800000"/>
            <a:headEnd/>
            <a:tailEnd/>
          </a:ln>
        </p:spPr>
        <p:txBody>
          <a:bodyPr wrap="none">
            <a:spAutoFit/>
          </a:bodyPr>
          <a:lstStyle/>
          <a:p>
            <a:r>
              <a:rPr lang="en-US" dirty="0"/>
              <a:t>S</a:t>
            </a:r>
            <a:r>
              <a:rPr lang="en-US" dirty="0">
                <a:sym typeface="Wingdings" pitchFamily="2" charset="2"/>
              </a:rPr>
              <a:t>.</a:t>
            </a:r>
            <a:r>
              <a:rPr lang="en-US" dirty="0" err="1">
                <a:sym typeface="Wingdings" pitchFamily="2" charset="2"/>
              </a:rPr>
              <a:t>bA</a:t>
            </a:r>
            <a:endParaRPr lang="en-US" dirty="0"/>
          </a:p>
        </p:txBody>
      </p:sp>
      <p:sp>
        <p:nvSpPr>
          <p:cNvPr id="166" name="Text Box 13"/>
          <p:cNvSpPr txBox="1">
            <a:spLocks noChangeArrowheads="1"/>
          </p:cNvSpPr>
          <p:nvPr/>
        </p:nvSpPr>
        <p:spPr bwMode="auto">
          <a:xfrm>
            <a:off x="6141623" y="2974278"/>
            <a:ext cx="910827" cy="369332"/>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b.A</a:t>
            </a:r>
            <a:endParaRPr lang="en-US" dirty="0"/>
          </a:p>
        </p:txBody>
      </p:sp>
      <p:sp>
        <p:nvSpPr>
          <p:cNvPr id="167" name="Text Box 14"/>
          <p:cNvSpPr txBox="1">
            <a:spLocks noChangeArrowheads="1"/>
          </p:cNvSpPr>
          <p:nvPr/>
        </p:nvSpPr>
        <p:spPr bwMode="auto">
          <a:xfrm>
            <a:off x="6197753" y="4123414"/>
            <a:ext cx="910827" cy="369332"/>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bA</a:t>
            </a:r>
            <a:r>
              <a:rPr lang="en-US" dirty="0">
                <a:sym typeface="Wingdings" pitchFamily="2" charset="2"/>
              </a:rPr>
              <a:t>.</a:t>
            </a:r>
            <a:endParaRPr lang="en-US" dirty="0"/>
          </a:p>
        </p:txBody>
      </p:sp>
      <p:sp>
        <p:nvSpPr>
          <p:cNvPr id="168" name="Line 15"/>
          <p:cNvSpPr>
            <a:spLocks noChangeShapeType="1"/>
          </p:cNvSpPr>
          <p:nvPr/>
        </p:nvSpPr>
        <p:spPr bwMode="auto">
          <a:xfrm>
            <a:off x="6584536" y="2505966"/>
            <a:ext cx="0" cy="457200"/>
          </a:xfrm>
          <a:prstGeom prst="line">
            <a:avLst/>
          </a:prstGeom>
          <a:noFill/>
          <a:ln w="9525">
            <a:solidFill>
              <a:schemeClr val="tx1"/>
            </a:solidFill>
            <a:round/>
            <a:headEnd/>
            <a:tailEnd type="triangle" w="med" len="med"/>
          </a:ln>
        </p:spPr>
        <p:txBody>
          <a:bodyPr/>
          <a:lstStyle/>
          <a:p>
            <a:endParaRPr lang="en-US"/>
          </a:p>
        </p:txBody>
      </p:sp>
      <p:sp>
        <p:nvSpPr>
          <p:cNvPr id="172" name="Text Box 19"/>
          <p:cNvSpPr txBox="1">
            <a:spLocks noChangeArrowheads="1"/>
          </p:cNvSpPr>
          <p:nvPr/>
        </p:nvSpPr>
        <p:spPr bwMode="auto">
          <a:xfrm>
            <a:off x="6528973" y="2520253"/>
            <a:ext cx="312906" cy="369332"/>
          </a:xfrm>
          <a:prstGeom prst="rect">
            <a:avLst/>
          </a:prstGeom>
          <a:noFill/>
          <a:ln w="9525">
            <a:noFill/>
            <a:miter lim="800000"/>
            <a:headEnd/>
            <a:tailEnd/>
          </a:ln>
        </p:spPr>
        <p:txBody>
          <a:bodyPr wrap="none">
            <a:spAutoFit/>
          </a:bodyPr>
          <a:lstStyle/>
          <a:p>
            <a:r>
              <a:rPr lang="en-US" dirty="0"/>
              <a:t>b</a:t>
            </a:r>
          </a:p>
        </p:txBody>
      </p:sp>
      <p:sp>
        <p:nvSpPr>
          <p:cNvPr id="2" name="Rectangle 1"/>
          <p:cNvSpPr/>
          <p:nvPr/>
        </p:nvSpPr>
        <p:spPr>
          <a:xfrm>
            <a:off x="4177666" y="2997965"/>
            <a:ext cx="776287" cy="343692"/>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4193541" y="3684633"/>
            <a:ext cx="760412" cy="357187"/>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Text Box 8"/>
          <p:cNvSpPr txBox="1">
            <a:spLocks noChangeArrowheads="1"/>
          </p:cNvSpPr>
          <p:nvPr/>
        </p:nvSpPr>
        <p:spPr bwMode="auto">
          <a:xfrm>
            <a:off x="4368204" y="5021354"/>
            <a:ext cx="402674" cy="369332"/>
          </a:xfrm>
          <a:prstGeom prst="rect">
            <a:avLst/>
          </a:prstGeom>
          <a:noFill/>
          <a:ln w="9525" algn="ctr">
            <a:solidFill>
              <a:schemeClr val="tx1"/>
            </a:solidFill>
            <a:miter lim="800000"/>
            <a:headEnd/>
            <a:tailEnd/>
          </a:ln>
        </p:spPr>
        <p:txBody>
          <a:bodyPr wrap="none">
            <a:spAutoFit/>
          </a:bodyPr>
          <a:lstStyle/>
          <a:p>
            <a:r>
              <a:rPr lang="en-US"/>
              <a:t>A.</a:t>
            </a:r>
            <a:endParaRPr lang="en-US" dirty="0"/>
          </a:p>
        </p:txBody>
      </p:sp>
      <p:sp>
        <p:nvSpPr>
          <p:cNvPr id="92" name="Text Box 9"/>
          <p:cNvSpPr txBox="1">
            <a:spLocks noChangeArrowheads="1"/>
          </p:cNvSpPr>
          <p:nvPr/>
        </p:nvSpPr>
        <p:spPr bwMode="auto">
          <a:xfrm>
            <a:off x="4129003" y="4316050"/>
            <a:ext cx="885179" cy="369332"/>
          </a:xfrm>
          <a:prstGeom prst="rect">
            <a:avLst/>
          </a:prstGeom>
          <a:noFill/>
          <a:ln w="9525" algn="ctr">
            <a:noFill/>
            <a:miter lim="800000"/>
            <a:headEnd/>
            <a:tailEnd/>
          </a:ln>
        </p:spPr>
        <p:txBody>
          <a:bodyPr wrap="none">
            <a:spAutoFit/>
          </a:bodyPr>
          <a:lstStyle/>
          <a:p>
            <a:r>
              <a:rPr lang="en-US" dirty="0" err="1"/>
              <a:t>A</a:t>
            </a:r>
            <a:r>
              <a:rPr lang="en-US" dirty="0" err="1">
                <a:sym typeface="Wingdings" pitchFamily="2" charset="2"/>
              </a:rPr>
              <a:t>bb</a:t>
            </a:r>
            <a:r>
              <a:rPr lang="en-US" dirty="0">
                <a:sym typeface="Wingdings" pitchFamily="2" charset="2"/>
              </a:rPr>
              <a:t>.</a:t>
            </a:r>
            <a:endParaRPr lang="en-US" dirty="0"/>
          </a:p>
        </p:txBody>
      </p:sp>
      <p:sp>
        <p:nvSpPr>
          <p:cNvPr id="103" name="Rectangle 102"/>
          <p:cNvSpPr/>
          <p:nvPr/>
        </p:nvSpPr>
        <p:spPr>
          <a:xfrm>
            <a:off x="4173697" y="4348109"/>
            <a:ext cx="760412" cy="357187"/>
          </a:xfrm>
          <a:prstGeom prst="rect">
            <a:avLst/>
          </a:prstGeom>
          <a:no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697254" y="1957487"/>
            <a:ext cx="1846555" cy="1345481"/>
          </a:xfrm>
          <a:custGeom>
            <a:avLst/>
            <a:gdLst>
              <a:gd name="connsiteX0" fmla="*/ 0 w 1846555"/>
              <a:gd name="connsiteY0" fmla="*/ 1096924 h 1345481"/>
              <a:gd name="connsiteX1" fmla="*/ 648070 w 1846555"/>
              <a:gd name="connsiteY1" fmla="*/ 1292233 h 1345481"/>
              <a:gd name="connsiteX2" fmla="*/ 1216241 w 1846555"/>
              <a:gd name="connsiteY2" fmla="*/ 244668 h 1345481"/>
              <a:gd name="connsiteX3" fmla="*/ 1580225 w 1846555"/>
              <a:gd name="connsiteY3" fmla="*/ 4970 h 1345481"/>
              <a:gd name="connsiteX4" fmla="*/ 1846555 w 1846555"/>
              <a:gd name="connsiteY4" fmla="*/ 377833 h 1345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555" h="1345481">
                <a:moveTo>
                  <a:pt x="0" y="1096924"/>
                </a:moveTo>
                <a:cubicBezTo>
                  <a:pt x="222681" y="1265600"/>
                  <a:pt x="445363" y="1434276"/>
                  <a:pt x="648070" y="1292233"/>
                </a:cubicBezTo>
                <a:cubicBezTo>
                  <a:pt x="850777" y="1150190"/>
                  <a:pt x="1060882" y="459212"/>
                  <a:pt x="1216241" y="244668"/>
                </a:cubicBezTo>
                <a:cubicBezTo>
                  <a:pt x="1371600" y="30124"/>
                  <a:pt x="1475173" y="-17224"/>
                  <a:pt x="1580225" y="4970"/>
                </a:cubicBezTo>
                <a:cubicBezTo>
                  <a:pt x="1685277" y="27164"/>
                  <a:pt x="1765916" y="202498"/>
                  <a:pt x="1846555" y="37783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4570442" y="1957486"/>
            <a:ext cx="2059620" cy="1686575"/>
          </a:xfrm>
          <a:custGeom>
            <a:avLst/>
            <a:gdLst>
              <a:gd name="connsiteX0" fmla="*/ 2059620 w 2059620"/>
              <a:gd name="connsiteY0" fmla="*/ 2051128 h 2427961"/>
              <a:gd name="connsiteX1" fmla="*/ 1402672 w 2059620"/>
              <a:gd name="connsiteY1" fmla="*/ 2281948 h 2427961"/>
              <a:gd name="connsiteX2" fmla="*/ 541538 w 2059620"/>
              <a:gd name="connsiteY2" fmla="*/ 106919 h 2427961"/>
              <a:gd name="connsiteX3" fmla="*/ 0 w 2059620"/>
              <a:gd name="connsiteY3" fmla="*/ 533047 h 2427961"/>
            </a:gdLst>
            <a:ahLst/>
            <a:cxnLst>
              <a:cxn ang="0">
                <a:pos x="connsiteX0" y="connsiteY0"/>
              </a:cxn>
              <a:cxn ang="0">
                <a:pos x="connsiteX1" y="connsiteY1"/>
              </a:cxn>
              <a:cxn ang="0">
                <a:pos x="connsiteX2" y="connsiteY2"/>
              </a:cxn>
              <a:cxn ang="0">
                <a:pos x="connsiteX3" y="connsiteY3"/>
              </a:cxn>
            </a:cxnLst>
            <a:rect l="l" t="t" r="r" b="b"/>
            <a:pathLst>
              <a:path w="2059620" h="2427961">
                <a:moveTo>
                  <a:pt x="2059620" y="2051128"/>
                </a:moveTo>
                <a:cubicBezTo>
                  <a:pt x="1857653" y="2328555"/>
                  <a:pt x="1655686" y="2605983"/>
                  <a:pt x="1402672" y="2281948"/>
                </a:cubicBezTo>
                <a:cubicBezTo>
                  <a:pt x="1149658" y="1957913"/>
                  <a:pt x="775317" y="398402"/>
                  <a:pt x="541538" y="106919"/>
                </a:cubicBezTo>
                <a:cubicBezTo>
                  <a:pt x="307759" y="-184564"/>
                  <a:pt x="153879" y="174241"/>
                  <a:pt x="0" y="53304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706132" y="3390235"/>
            <a:ext cx="1882066" cy="2386391"/>
          </a:xfrm>
          <a:custGeom>
            <a:avLst/>
            <a:gdLst>
              <a:gd name="connsiteX0" fmla="*/ 1882066 w 1882066"/>
              <a:gd name="connsiteY0" fmla="*/ 1972370 h 2341545"/>
              <a:gd name="connsiteX1" fmla="*/ 1535837 w 1882066"/>
              <a:gd name="connsiteY1" fmla="*/ 2212067 h 2341545"/>
              <a:gd name="connsiteX2" fmla="*/ 692458 w 1882066"/>
              <a:gd name="connsiteY2" fmla="*/ 196836 h 2341545"/>
              <a:gd name="connsiteX3" fmla="*/ 0 w 1882066"/>
              <a:gd name="connsiteY3" fmla="*/ 187958 h 2341545"/>
            </a:gdLst>
            <a:ahLst/>
            <a:cxnLst>
              <a:cxn ang="0">
                <a:pos x="connsiteX0" y="connsiteY0"/>
              </a:cxn>
              <a:cxn ang="0">
                <a:pos x="connsiteX1" y="connsiteY1"/>
              </a:cxn>
              <a:cxn ang="0">
                <a:pos x="connsiteX2" y="connsiteY2"/>
              </a:cxn>
              <a:cxn ang="0">
                <a:pos x="connsiteX3" y="connsiteY3"/>
              </a:cxn>
            </a:cxnLst>
            <a:rect l="l" t="t" r="r" b="b"/>
            <a:pathLst>
              <a:path w="1882066" h="2341545">
                <a:moveTo>
                  <a:pt x="1882066" y="1972370"/>
                </a:moveTo>
                <a:cubicBezTo>
                  <a:pt x="1808085" y="2240179"/>
                  <a:pt x="1734105" y="2507989"/>
                  <a:pt x="1535837" y="2212067"/>
                </a:cubicBezTo>
                <a:cubicBezTo>
                  <a:pt x="1337569" y="1916145"/>
                  <a:pt x="948431" y="534187"/>
                  <a:pt x="692458" y="196836"/>
                </a:cubicBezTo>
                <a:cubicBezTo>
                  <a:pt x="436485" y="-140515"/>
                  <a:pt x="218242" y="23721"/>
                  <a:pt x="0" y="187958"/>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728145" y="1349898"/>
            <a:ext cx="1797909" cy="1331651"/>
          </a:xfrm>
          <a:custGeom>
            <a:avLst/>
            <a:gdLst>
              <a:gd name="connsiteX0" fmla="*/ 1797909 w 1797909"/>
              <a:gd name="connsiteY0" fmla="*/ 0 h 1331651"/>
              <a:gd name="connsiteX1" fmla="*/ 279827 w 1797909"/>
              <a:gd name="connsiteY1" fmla="*/ 683581 h 1331651"/>
              <a:gd name="connsiteX2" fmla="*/ 4620 w 1797909"/>
              <a:gd name="connsiteY2" fmla="*/ 1331651 h 1331651"/>
            </a:gdLst>
            <a:ahLst/>
            <a:cxnLst>
              <a:cxn ang="0">
                <a:pos x="connsiteX0" y="connsiteY0"/>
              </a:cxn>
              <a:cxn ang="0">
                <a:pos x="connsiteX1" y="connsiteY1"/>
              </a:cxn>
              <a:cxn ang="0">
                <a:pos x="connsiteX2" y="connsiteY2"/>
              </a:cxn>
            </a:cxnLst>
            <a:rect l="l" t="t" r="r" b="b"/>
            <a:pathLst>
              <a:path w="1797909" h="1331651">
                <a:moveTo>
                  <a:pt x="1797909" y="0"/>
                </a:moveTo>
                <a:cubicBezTo>
                  <a:pt x="1188308" y="230819"/>
                  <a:pt x="578708" y="461639"/>
                  <a:pt x="279827" y="683581"/>
                </a:cubicBezTo>
                <a:cubicBezTo>
                  <a:pt x="-19054" y="905523"/>
                  <a:pt x="-7217" y="1118587"/>
                  <a:pt x="4620" y="1331651"/>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517176" y="1358776"/>
            <a:ext cx="2077375" cy="772357"/>
          </a:xfrm>
          <a:custGeom>
            <a:avLst/>
            <a:gdLst>
              <a:gd name="connsiteX0" fmla="*/ 0 w 2077375"/>
              <a:gd name="connsiteY0" fmla="*/ 0 h 772357"/>
              <a:gd name="connsiteX1" fmla="*/ 1580226 w 2077375"/>
              <a:gd name="connsiteY1" fmla="*/ 284085 h 772357"/>
              <a:gd name="connsiteX2" fmla="*/ 2077375 w 2077375"/>
              <a:gd name="connsiteY2" fmla="*/ 772357 h 772357"/>
            </a:gdLst>
            <a:ahLst/>
            <a:cxnLst>
              <a:cxn ang="0">
                <a:pos x="connsiteX0" y="connsiteY0"/>
              </a:cxn>
              <a:cxn ang="0">
                <a:pos x="connsiteX1" y="connsiteY1"/>
              </a:cxn>
              <a:cxn ang="0">
                <a:pos x="connsiteX2" y="connsiteY2"/>
              </a:cxn>
            </a:cxnLst>
            <a:rect l="l" t="t" r="r" b="b"/>
            <a:pathLst>
              <a:path w="2077375" h="772357">
                <a:moveTo>
                  <a:pt x="0" y="0"/>
                </a:moveTo>
                <a:cubicBezTo>
                  <a:pt x="616998" y="77679"/>
                  <a:pt x="1233997" y="155359"/>
                  <a:pt x="1580226" y="284085"/>
                </a:cubicBezTo>
                <a:cubicBezTo>
                  <a:pt x="1926455" y="412811"/>
                  <a:pt x="2001915" y="592584"/>
                  <a:pt x="2077375" y="77235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Arrow Connector 20"/>
          <p:cNvCxnSpPr>
            <a:stCxn id="96" idx="2"/>
            <a:endCxn id="110" idx="0"/>
          </p:cNvCxnSpPr>
          <p:nvPr/>
        </p:nvCxnSpPr>
        <p:spPr>
          <a:xfrm>
            <a:off x="4538028" y="2707670"/>
            <a:ext cx="10220" cy="3060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0" idx="2"/>
            <a:endCxn id="111" idx="0"/>
          </p:cNvCxnSpPr>
          <p:nvPr/>
        </p:nvCxnSpPr>
        <p:spPr>
          <a:xfrm flipH="1">
            <a:off x="4547437" y="3383068"/>
            <a:ext cx="811" cy="2976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1" idx="2"/>
            <a:endCxn id="103" idx="0"/>
          </p:cNvCxnSpPr>
          <p:nvPr/>
        </p:nvCxnSpPr>
        <p:spPr>
          <a:xfrm>
            <a:off x="4547437" y="4050011"/>
            <a:ext cx="6466" cy="2980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3" idx="2"/>
            <a:endCxn id="91" idx="0"/>
          </p:cNvCxnSpPr>
          <p:nvPr/>
        </p:nvCxnSpPr>
        <p:spPr>
          <a:xfrm>
            <a:off x="4553903" y="4705296"/>
            <a:ext cx="15638" cy="3160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 name="Text Box 11"/>
          <p:cNvSpPr txBox="1">
            <a:spLocks noChangeArrowheads="1"/>
          </p:cNvSpPr>
          <p:nvPr/>
        </p:nvSpPr>
        <p:spPr bwMode="auto">
          <a:xfrm>
            <a:off x="4281408" y="3995705"/>
            <a:ext cx="312906" cy="369332"/>
          </a:xfrm>
          <a:prstGeom prst="rect">
            <a:avLst/>
          </a:prstGeom>
          <a:noFill/>
          <a:ln w="9525">
            <a:noFill/>
            <a:miter lim="800000"/>
            <a:headEnd/>
            <a:tailEnd/>
          </a:ln>
        </p:spPr>
        <p:txBody>
          <a:bodyPr wrap="none">
            <a:spAutoFit/>
          </a:bodyPr>
          <a:lstStyle/>
          <a:p>
            <a:r>
              <a:rPr lang="en-US" dirty="0"/>
              <a:t>b</a:t>
            </a:r>
          </a:p>
        </p:txBody>
      </p:sp>
      <p:sp>
        <p:nvSpPr>
          <p:cNvPr id="36" name="Freeform 35"/>
          <p:cNvSpPr/>
          <p:nvPr/>
        </p:nvSpPr>
        <p:spPr>
          <a:xfrm>
            <a:off x="4580878" y="3772188"/>
            <a:ext cx="2059619" cy="2004438"/>
          </a:xfrm>
          <a:custGeom>
            <a:avLst/>
            <a:gdLst>
              <a:gd name="connsiteX0" fmla="*/ 0 w 2059619"/>
              <a:gd name="connsiteY0" fmla="*/ 1742889 h 2121892"/>
              <a:gd name="connsiteX1" fmla="*/ 381739 w 2059619"/>
              <a:gd name="connsiteY1" fmla="*/ 2009219 h 2121892"/>
              <a:gd name="connsiteX2" fmla="*/ 1349405 w 2059619"/>
              <a:gd name="connsiteY2" fmla="*/ 118276 h 2121892"/>
              <a:gd name="connsiteX3" fmla="*/ 2059619 w 2059619"/>
              <a:gd name="connsiteY3" fmla="*/ 357973 h 2121892"/>
            </a:gdLst>
            <a:ahLst/>
            <a:cxnLst>
              <a:cxn ang="0">
                <a:pos x="connsiteX0" y="connsiteY0"/>
              </a:cxn>
              <a:cxn ang="0">
                <a:pos x="connsiteX1" y="connsiteY1"/>
              </a:cxn>
              <a:cxn ang="0">
                <a:pos x="connsiteX2" y="connsiteY2"/>
              </a:cxn>
              <a:cxn ang="0">
                <a:pos x="connsiteX3" y="connsiteY3"/>
              </a:cxn>
            </a:cxnLst>
            <a:rect l="l" t="t" r="r" b="b"/>
            <a:pathLst>
              <a:path w="2059619" h="2121892">
                <a:moveTo>
                  <a:pt x="0" y="1742889"/>
                </a:moveTo>
                <a:cubicBezTo>
                  <a:pt x="78419" y="2011438"/>
                  <a:pt x="156838" y="2279988"/>
                  <a:pt x="381739" y="2009219"/>
                </a:cubicBezTo>
                <a:cubicBezTo>
                  <a:pt x="606640" y="1738450"/>
                  <a:pt x="1069758" y="393484"/>
                  <a:pt x="1349405" y="118276"/>
                </a:cubicBezTo>
                <a:cubicBezTo>
                  <a:pt x="1629052" y="-156932"/>
                  <a:pt x="1844335" y="100520"/>
                  <a:pt x="2059619" y="35797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678532" y="4492101"/>
            <a:ext cx="1953087" cy="1704513"/>
          </a:xfrm>
          <a:custGeom>
            <a:avLst/>
            <a:gdLst>
              <a:gd name="connsiteX0" fmla="*/ 1953087 w 1953087"/>
              <a:gd name="connsiteY0" fmla="*/ 0 h 1704513"/>
              <a:gd name="connsiteX1" fmla="*/ 1482571 w 1953087"/>
              <a:gd name="connsiteY1" fmla="*/ 941033 h 1704513"/>
              <a:gd name="connsiteX2" fmla="*/ 0 w 1953087"/>
              <a:gd name="connsiteY2" fmla="*/ 1704513 h 1704513"/>
            </a:gdLst>
            <a:ahLst/>
            <a:cxnLst>
              <a:cxn ang="0">
                <a:pos x="connsiteX0" y="connsiteY0"/>
              </a:cxn>
              <a:cxn ang="0">
                <a:pos x="connsiteX1" y="connsiteY1"/>
              </a:cxn>
              <a:cxn ang="0">
                <a:pos x="connsiteX2" y="connsiteY2"/>
              </a:cxn>
            </a:cxnLst>
            <a:rect l="l" t="t" r="r" b="b"/>
            <a:pathLst>
              <a:path w="1953087" h="1704513">
                <a:moveTo>
                  <a:pt x="1953087" y="0"/>
                </a:moveTo>
                <a:cubicBezTo>
                  <a:pt x="1880586" y="328474"/>
                  <a:pt x="1808085" y="656948"/>
                  <a:pt x="1482571" y="941033"/>
                </a:cubicBezTo>
                <a:cubicBezTo>
                  <a:pt x="1157057" y="1225118"/>
                  <a:pt x="578528" y="1464815"/>
                  <a:pt x="0" y="170451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673152" y="4811697"/>
            <a:ext cx="1987625" cy="1367161"/>
          </a:xfrm>
          <a:custGeom>
            <a:avLst/>
            <a:gdLst>
              <a:gd name="connsiteX0" fmla="*/ 25660 w 1987625"/>
              <a:gd name="connsiteY0" fmla="*/ 0 h 1367161"/>
              <a:gd name="connsiteX1" fmla="*/ 274234 w 1987625"/>
              <a:gd name="connsiteY1" fmla="*/ 887767 h 1367161"/>
              <a:gd name="connsiteX2" fmla="*/ 1987625 w 1987625"/>
              <a:gd name="connsiteY2" fmla="*/ 1367161 h 1367161"/>
            </a:gdLst>
            <a:ahLst/>
            <a:cxnLst>
              <a:cxn ang="0">
                <a:pos x="connsiteX0" y="connsiteY0"/>
              </a:cxn>
              <a:cxn ang="0">
                <a:pos x="connsiteX1" y="connsiteY1"/>
              </a:cxn>
              <a:cxn ang="0">
                <a:pos x="connsiteX2" y="connsiteY2"/>
              </a:cxn>
            </a:cxnLst>
            <a:rect l="l" t="t" r="r" b="b"/>
            <a:pathLst>
              <a:path w="1987625" h="1367161">
                <a:moveTo>
                  <a:pt x="25660" y="0"/>
                </a:moveTo>
                <a:cubicBezTo>
                  <a:pt x="-13550" y="329953"/>
                  <a:pt x="-52760" y="659907"/>
                  <a:pt x="274234" y="887767"/>
                </a:cubicBezTo>
                <a:cubicBezTo>
                  <a:pt x="601228" y="1115627"/>
                  <a:pt x="1294426" y="1241394"/>
                  <a:pt x="1987625" y="1367161"/>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3958" y="780346"/>
            <a:ext cx="719889" cy="719889"/>
          </a:xfrm>
          <a:prstGeom prst="rect">
            <a:avLst/>
          </a:prstGeom>
        </p:spPr>
      </p:pic>
    </p:spTree>
    <p:extLst>
      <p:ext uri="{BB962C8B-B14F-4D97-AF65-F5344CB8AC3E}">
        <p14:creationId xmlns:p14="http://schemas.microsoft.com/office/powerpoint/2010/main" val="64020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2.96296E-6 L -8.33333E-7 2.96296E-6 L -0.00781 0.0037 C -0.00868 0.00417 -0.00972 0.00486 -0.01077 0.00509 C -0.01389 0.00602 -0.01719 0.00648 -0.02031 0.00764 C -0.03247 0.01181 -0.01736 0.00648 -0.02726 0.01019 C -0.02847 0.01065 -0.02986 0.01111 -0.03108 0.01157 C -0.03403 0.01551 -0.03177 0.01343 -0.03594 0.01551 C -0.03924 0.01713 -0.04219 0.01945 -0.04566 0.0206 C -0.05139 0.02245 -0.04827 0.02153 -0.05538 0.02315 C -0.05625 0.02361 -0.05729 0.02407 -0.05834 0.02454 C -0.05955 0.025 -0.06111 0.02477 -0.06216 0.0257 C -0.07396 0.03634 -0.06198 0.02894 -0.06997 0.03495 C -0.0724 0.03657 -0.07518 0.0382 -0.07761 0.04005 C -0.079 0.04097 -0.08038 0.04144 -0.0816 0.04259 C -0.08455 0.0456 -0.0882 0.04931 -0.09132 0.05162 C -0.09219 0.05232 -0.09323 0.05232 -0.0941 0.05301 C -0.09549 0.0537 -0.0967 0.05509 -0.09809 0.05556 C -0.1 0.05625 -0.10191 0.05625 -0.10382 0.05695 C -0.10486 0.05718 -0.10573 0.05787 -0.10677 0.0581 C -0.11111 0.05926 -0.11719 0.05972 -0.12136 0.06065 C -0.12275 0.06111 -0.12396 0.06157 -0.12518 0.06204 C -0.12622 0.06296 -0.12709 0.06389 -0.12813 0.06458 C -0.129 0.06528 -0.13021 0.06528 -0.13108 0.06597 C -0.13455 0.06875 -0.1316 0.06852 -0.1349 0.07245 C -0.13663 0.07407 -0.13976 0.07546 -0.14184 0.07616 C -0.14271 0.07755 -0.14341 0.07917 -0.14462 0.08009 C -0.14653 0.08148 -0.15052 0.08264 -0.15052 0.08264 C -0.15382 0.08935 -0.1507 0.08426 -0.15538 0.08912 C -0.1592 0.09329 -0.15521 0.09074 -0.16025 0.09306 L -0.16511 0.09954 C -0.16563 0.10046 -0.16632 0.10139 -0.16702 0.10208 L -0.1757 0.10995 C -0.17674 0.11088 -0.17778 0.11134 -0.17865 0.1125 L -0.18351 0.11898 C -0.18646 0.13079 -0.18195 0.11227 -0.18542 0.1294 C -0.18594 0.13195 -0.18681 0.13449 -0.18733 0.13704 C -0.18768 0.13843 -0.18785 0.13982 -0.18837 0.14097 C -0.1908 0.14583 -0.18941 0.14375 -0.19219 0.14745 C -0.19254 0.15 -0.19288 0.15278 -0.19323 0.15532 C -0.19341 0.15695 -0.1941 0.15857 -0.1941 0.16042 C -0.1941 0.18333 -0.19375 0.20625 -0.19323 0.22894 C -0.19306 0.23287 -0.19115 0.23426 -0.18941 0.23681 C -0.18681 0.24653 -0.19011 0.23449 -0.18646 0.24468 C -0.18594 0.24583 -0.18594 0.24722 -0.18542 0.24838 C -0.18403 0.25139 -0.1783 0.25671 -0.17674 0.25764 L -0.17084 0.26019 L -0.16806 0.26134 C -0.16424 0.26644 -0.16823 0.26204 -0.1632 0.26528 C -0.15764 0.26898 -0.16268 0.26829 -0.15434 0.27037 L -0.14948 0.27176 C -0.14757 0.27222 -0.14566 0.27245 -0.14375 0.27315 C -0.14271 0.27338 -0.14184 0.27384 -0.1408 0.27431 C -0.1375 0.27384 -0.13438 0.27361 -0.13108 0.27315 C -0.13004 0.27292 -0.12917 0.27222 -0.12813 0.27176 C -0.12466 0.26991 -0.12431 0.26921 -0.12136 0.26667 C -0.11979 0.26227 -0.11962 0.26111 -0.11754 0.25764 C -0.11632 0.25532 -0.11476 0.25324 -0.11354 0.25116 C -0.11285 0.24954 -0.11233 0.24745 -0.11163 0.24583 C -0.11042 0.24329 -0.10851 0.24097 -0.10781 0.2382 C -0.10747 0.23681 -0.10729 0.23542 -0.10677 0.23426 C -0.10625 0.23287 -0.10538 0.23171 -0.10486 0.23032 C -0.10278 0.22361 -0.10209 0.21574 -0.09896 0.20972 C -0.09705 0.20579 -0.09427 0.20232 -0.09323 0.19792 C -0.09202 0.19282 -0.09288 0.19514 -0.09028 0.19144 C -0.08768 0.18079 -0.09219 0.19722 -0.08351 0.17986 C -0.08281 0.17847 -0.08229 0.17708 -0.0816 0.17593 C -0.07952 0.17269 -0.07917 0.17407 -0.07761 0.16945 C -0.07431 0.15926 -0.07691 0.16458 -0.07483 0.15532 C -0.07344 0.14954 -0.07309 0.14931 -0.07084 0.14491 C -0.07049 0.14352 -0.07049 0.14213 -0.06997 0.14097 C -0.06945 0.14005 -0.06858 0.13935 -0.06788 0.13843 C -0.06719 0.13727 -0.0665 0.13588 -0.06597 0.13449 C -0.06354 0.12778 -0.06684 0.1331 -0.0632 0.12801 C -0.06285 0.12639 -0.06268 0.12454 -0.06216 0.12292 C -0.06181 0.12176 -0.06077 0.1213 -0.06025 0.12037 C -0.05955 0.11898 -0.05903 0.11759 -0.05834 0.11644 C -0.05434 0.11042 -0.05452 0.11088 -0.05052 0.10741 C -0.04827 0.09838 -0.05 0.10162 -0.04653 0.09699 C -0.04636 0.0956 -0.04636 0.09421 -0.04566 0.09306 C -0.04375 0.09005 -0.04219 0.09074 -0.03976 0.08912 C -0.03316 0.08472 -0.04115 0.08796 -0.03299 0.08542 C -0.02917 0.08588 -0.02518 0.08519 -0.02136 0.08657 C -0.0191 0.0875 -0.01563 0.0919 -0.01563 0.0919 L -0.00972 0.10347 C -0.00903 0.10486 -0.00868 0.10625 -0.00781 0.10741 C -0.00504 0.11088 -0.00417 0.11181 -0.00191 0.11759 C -0.00122 0.11945 -0.00052 0.12107 -8.33333E-7 0.12292 C 0.00034 0.12407 0.00034 0.1257 0.00104 0.12685 C 0.00173 0.12824 0.00295 0.1294 0.00382 0.13056 C 0.00416 0.14653 0.00434 0.1625 0.00486 0.17847 C 0.00486 0.18125 0.00573 0.1838 0.0059 0.18634 C 0.00642 0.20833 0.00642 0.23032 0.00677 0.25232 C 0.00642 0.26482 0.00642 0.27732 0.0059 0.28982 C 0.00573 0.2912 0.00486 0.29236 0.00486 0.29375 C 0.00434 0.30185 0.00469 0.31019 0.00382 0.31829 C 0.00364 0.32037 0.0026 0.32176 0.00191 0.32361 C 0.00225 0.33611 0.00225 0.34861 0.00295 0.36111 C 0.00295 0.3625 0.00382 0.36366 0.00382 0.36505 C 0.00434 0.37153 0.00416 0.37801 0.00486 0.38449 C 0.00503 0.38634 0.00625 0.38773 0.00677 0.38958 C 0.00746 0.39213 0.00868 0.39745 0.00868 0.39745 C 0.00833 0.40764 0.00833 0.41806 0.00781 0.42847 C 0.00764 0.43056 0.00712 0.43264 0.00677 0.43495 C 0.00642 0.43843 0.00607 0.4419 0.0059 0.44537 C 0.00607 0.46991 0.00625 0.49445 0.00677 0.51898 C 0.00677 0.52083 0.00746 0.52245 0.00781 0.52431 C 0.00816 0.52732 0.00833 0.53032 0.00868 0.53333 C 0.00885 0.5456 0.00625 0.57801 0.01059 0.59792 C 0.01128 0.6007 0.01198 0.60324 0.01267 0.60579 L 0.01458 0.61366 C 0.01493 0.61482 0.0151 0.6162 0.01545 0.61736 C 0.01614 0.61921 0.01666 0.62107 0.01753 0.62269 C 0.01805 0.62407 0.01857 0.62523 0.01944 0.62662 C 0.02066 0.62847 0.0217 0.63032 0.02326 0.63171 L 0.02916 0.63681 C 0.03264 0.63611 0.03646 0.63634 0.03975 0.63426 C 0.04114 0.63357 0.04097 0.63079 0.04166 0.62917 C 0.04201 0.62847 0.04566 0.62037 0.04757 0.61875 C 0.04844 0.61806 0.04948 0.61782 0.05052 0.61736 C 0.05295 0.60764 0.04965 0.61968 0.05347 0.60972 C 0.05382 0.60857 0.05399 0.60718 0.05434 0.60579 C 0.05503 0.6037 0.05573 0.60162 0.05625 0.59931 C 0.05729 0.59514 0.05764 0.58773 0.05833 0.5838 C 0.0585 0.58195 0.05885 0.58032 0.0592 0.5787 C 0.05972 0.57593 0.05937 0.57245 0.06111 0.57083 C 0.06528 0.56713 0.06319 0.56945 0.06701 0.56435 C 0.07048 0.55023 0.06493 0.57176 0.06996 0.55671 C 0.07309 0.54722 0.07014 0.5507 0.07482 0.54375 C 0.07621 0.54144 0.0783 0.53982 0.07969 0.53727 C 0.08107 0.53426 0.08437 0.52732 0.08646 0.52431 C 0.08767 0.52245 0.08906 0.52083 0.09028 0.51898 C 0.09062 0.51782 0.0908 0.51644 0.09132 0.51528 C 0.09219 0.51227 0.09357 0.50857 0.09514 0.50602 C 0.09566 0.50509 0.09635 0.5044 0.09705 0.50347 C 0.09844 0.49838 0.09913 0.49282 0.10104 0.48796 C 0.10156 0.48634 0.10225 0.48449 0.10295 0.48287 C 0.10538 0.47523 0.10208 0.48241 0.1059 0.475 C 0.10816 0.46227 0.10503 0.47546 0.10868 0.46736 C 0.1125 0.4588 0.10677 0.46736 0.11163 0.46088 C 0.11337 0.45532 0.11371 0.45278 0.11649 0.44792 C 0.11736 0.4463 0.11857 0.44537 0.11944 0.44398 C 0.12048 0.44236 0.12135 0.44051 0.12239 0.43889 C 0.12552 0.42593 0.12014 0.4456 0.12621 0.43102 C 0.12725 0.4287 0.12743 0.42593 0.12812 0.42315 C 0.13038 0.41412 0.12743 0.42546 0.13107 0.41412 C 0.13142 0.41296 0.13142 0.41157 0.13212 0.41019 C 0.13246 0.40926 0.13333 0.40857 0.13403 0.40764 C 0.13472 0.40648 0.13541 0.40532 0.13594 0.40394 C 0.13819 0.39769 0.13489 0.40162 0.13975 0.39745 C 0.14253 0.38634 0.13871 0.39977 0.14271 0.39097 C 0.14409 0.38773 0.1434 0.38519 0.14462 0.38171 C 0.14514 0.38079 0.146 0.38009 0.14653 0.37917 C 0.14687 0.37801 0.14705 0.37662 0.14757 0.37523 C 0.14861 0.37292 0.15087 0.37176 0.15243 0.37014 C 0.15538 0.3669 0.1533 0.36759 0.15729 0.36505 C 0.15816 0.36435 0.1592 0.36412 0.16024 0.36366 C 0.16146 0.36296 0.16267 0.36181 0.16406 0.36111 C 0.16597 0.35995 0.16892 0.35926 0.17083 0.35857 C 0.17708 0.35903 0.18316 0.35926 0.18923 0.35972 C 0.19132 0.35995 0.19774 0.36181 0.2 0.3625 C 0.20469 0.36644 0.20173 0.36458 0.20868 0.36759 L 0.21163 0.36898 C 0.21267 0.36921 0.21371 0.36945 0.21458 0.37014 C 0.21649 0.37199 0.21823 0.37431 0.22031 0.37523 L 0.22621 0.37801 C 0.23368 0.38773 0.22587 0.37639 0.23003 0.38565 C 0.23055 0.38681 0.23142 0.38727 0.23212 0.3882 C 0.23611 0.39537 0.23541 0.39398 0.23698 0.4 C 0.23524 0.43958 0.23698 0.40949 0.23403 0.44537 C 0.23368 0.44907 0.2335 0.45301 0.23298 0.45695 C 0.23281 0.45857 0.23229 0.46042 0.23212 0.46204 C 0.23159 0.46551 0.23159 0.46898 0.23107 0.47245 C 0.23055 0.475 0.22969 0.47755 0.22916 0.48032 C 0.22708 0.4882 0.22934 0.47963 0.22621 0.48935 C 0.22552 0.49144 0.225 0.49352 0.2243 0.49583 C 0.22361 0.50556 0.22396 0.50764 0.22239 0.51528 C 0.2217 0.51782 0.22153 0.5206 0.22031 0.52292 L 0.2184 0.52685 C 0.21805 0.52801 0.21805 0.52963 0.21753 0.53079 C 0.21406 0.53843 0.21562 0.525 0.21163 0.54097 C 0.21024 0.54653 0.21146 0.54421 0.20781 0.54745 C 0.20746 0.54884 0.20746 0.55046 0.20677 0.55139 C 0.20156 0.55995 0.2059 0.54745 0.20191 0.55787 C 0.20156 0.55903 0.20156 0.56065 0.20104 0.56181 C 0.19965 0.56482 0.19357 0.57407 0.19219 0.57477 L 0.18923 0.57593 C 0.18767 0.57824 0.18576 0.57986 0.18455 0.58241 C 0.18385 0.5838 0.1835 0.58542 0.18246 0.58634 C 0.18177 0.58727 0.18055 0.58727 0.17969 0.58773 C 0.17795 0.58982 0.17604 0.59167 0.17482 0.59421 C 0.17413 0.59537 0.17378 0.59699 0.17274 0.59792 C 0.17205 0.59884 0.17083 0.59884 0.16996 0.59931 C 0.16666 0.60347 0.16649 0.6044 0.16302 0.60718 C 0.1618 0.6081 0.16041 0.6088 0.1592 0.60972 C 0.15225 0.61482 0.15677 0.6125 0.15139 0.61482 C 0.15052 0.6162 0.14965 0.61759 0.14861 0.61875 C 0.14757 0.61968 0.14653 0.62014 0.14566 0.6213 C 0.14479 0.62245 0.14462 0.62431 0.14375 0.62523 C 0.14219 0.62685 0.14045 0.62778 0.13889 0.62917 C 0.13368 0.63333 0.13819 0.63056 0.13107 0.63426 C 0.12951 0.63611 0.12812 0.63843 0.12621 0.63935 C 0.12309 0.6412 0.11441 0.64259 0.11059 0.64329 C 0.10191 0.64722 0.1158 0.6412 0.10295 0.64583 C 0.10087 0.64676 0.09705 0.64861 0.09705 0.64861 C 0.09635 0.64931 0.09566 0.65023 0.09514 0.65116 C 0.09444 0.65232 0.09409 0.65394 0.09323 0.65509 C 0.09236 0.65579 0.09114 0.65579 0.09028 0.65625 C 0.08819 0.65741 0.08541 0.65949 0.0835 0.66157 C 0.08281 0.66227 0.08229 0.66343 0.08159 0.66412 C 0.07621 0.66945 0.07743 0.66852 0.07274 0.6706 C 0.071 0.67292 0.07048 0.67407 0.06788 0.6757 C 0.06701 0.67639 0.06597 0.67662 0.0651 0.67708 C 0.06441 0.67778 0.06389 0.67894 0.06302 0.67963 C 0.05712 0.68495 0.06146 0.68009 0.05625 0.68357 C 0.05521 0.68426 0.05451 0.68542 0.05347 0.68611 C 0.05173 0.68727 0.04809 0.68796 0.04653 0.68866 C 0.04462 0.68935 0.04271 0.69028 0.0408 0.6912 C 0.0375 0.69259 0.03732 0.69259 0.03403 0.69514 C 0.03298 0.69583 0.03194 0.69676 0.03107 0.69769 C 0.02969 0.69907 0.02864 0.70046 0.02725 0.70162 C 0.02621 0.70232 0.02517 0.70232 0.0243 0.70301 C 0.02031 0.70509 0.02118 0.70556 0.01753 0.70671 C 0.01719 0.70695 0.01684 0.70671 0.01649 0.70671 " pathEditMode="relative" ptsTypes="AAAAAAAAAAAAAAAAAAAAAAAAAAAAAAAAAAAAAAAAAAAAAAAAAAAAAAAAAAAAAAAAAAAAAAAAAAAAAAAAAAAAAAAAAAAAAAAAAAAAAAAAAAAAAAAAAAAAAAAAAAAAAAAAAAAAAAAAAAAAAAAAAAAAAAAAAAAAAAAAAAAAAAAAAAAAAAAAAAAAAAAAAAAAAAAAAAAAAAAAAAAAAAAAAAAAAAAAAAAAAAAA">
                                      <p:cBhvr>
                                        <p:cTn id="6" dur="5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296285"/>
            <a:ext cx="8229600" cy="1143000"/>
          </a:xfrm>
        </p:spPr>
        <p:txBody>
          <a:bodyPr/>
          <a:lstStyle/>
          <a:p>
            <a:pPr eaLnBrk="1" hangingPunct="1"/>
            <a:r>
              <a:rPr lang="en-US" u="none" dirty="0"/>
              <a:t>NFA Interpretation</a:t>
            </a:r>
          </a:p>
        </p:txBody>
      </p:sp>
      <p:sp>
        <p:nvSpPr>
          <p:cNvPr id="7211" name="Text Box 37"/>
          <p:cNvSpPr txBox="1">
            <a:spLocks noChangeArrowheads="1"/>
          </p:cNvSpPr>
          <p:nvPr/>
        </p:nvSpPr>
        <p:spPr bwMode="auto">
          <a:xfrm>
            <a:off x="347450" y="1054444"/>
            <a:ext cx="1380506" cy="646331"/>
          </a:xfrm>
          <a:prstGeom prst="rect">
            <a:avLst/>
          </a:prstGeom>
          <a:noFill/>
          <a:ln w="9525">
            <a:noFill/>
            <a:miter lim="800000"/>
            <a:headEnd/>
            <a:tailEnd/>
          </a:ln>
        </p:spPr>
        <p:txBody>
          <a:bodyPr wrap="none">
            <a:spAutoFit/>
          </a:bodyPr>
          <a:lstStyle/>
          <a:p>
            <a:r>
              <a:rPr lang="en-US" dirty="0" err="1">
                <a:solidFill>
                  <a:prstClr val="black"/>
                </a:solidFill>
              </a:rPr>
              <a:t>S</a:t>
            </a:r>
            <a:r>
              <a:rPr lang="en-US" dirty="0" err="1">
                <a:solidFill>
                  <a:prstClr val="black"/>
                </a:solidFill>
                <a:sym typeface="Wingdings" pitchFamily="2" charset="2"/>
              </a:rPr>
              <a:t>Ab</a:t>
            </a:r>
            <a:r>
              <a:rPr lang="en-US" dirty="0">
                <a:solidFill>
                  <a:prstClr val="black"/>
                </a:solidFill>
                <a:sym typeface="Wingdings" pitchFamily="2" charset="2"/>
              </a:rPr>
              <a:t> |  </a:t>
            </a:r>
            <a:r>
              <a:rPr lang="en-US" dirty="0" err="1">
                <a:solidFill>
                  <a:prstClr val="black"/>
                </a:solidFill>
                <a:sym typeface="Wingdings" pitchFamily="2" charset="2"/>
              </a:rPr>
              <a:t>bA</a:t>
            </a:r>
            <a:endParaRPr lang="en-US" dirty="0">
              <a:solidFill>
                <a:prstClr val="black"/>
              </a:solidFill>
              <a:sym typeface="Wingdings" pitchFamily="2" charset="2"/>
            </a:endParaRPr>
          </a:p>
          <a:p>
            <a:r>
              <a:rPr lang="en-US" dirty="0" err="1">
                <a:solidFill>
                  <a:prstClr val="black"/>
                </a:solidFill>
                <a:sym typeface="Wingdings" pitchFamily="2" charset="2"/>
              </a:rPr>
              <a:t>Abb</a:t>
            </a:r>
            <a:endParaRPr lang="en-US" dirty="0">
              <a:solidFill>
                <a:prstClr val="black"/>
              </a:solidFill>
              <a:sym typeface="Wingdings" pitchFamily="2" charset="2"/>
            </a:endParaRPr>
          </a:p>
        </p:txBody>
      </p:sp>
      <p:sp>
        <p:nvSpPr>
          <p:cNvPr id="94" name="Text Box 45"/>
          <p:cNvSpPr txBox="1">
            <a:spLocks noChangeArrowheads="1"/>
          </p:cNvSpPr>
          <p:nvPr/>
        </p:nvSpPr>
        <p:spPr bwMode="auto">
          <a:xfrm>
            <a:off x="4326734" y="977165"/>
            <a:ext cx="402674" cy="369332"/>
          </a:xfrm>
          <a:prstGeom prst="rect">
            <a:avLst/>
          </a:prstGeom>
          <a:noFill/>
          <a:ln w="9525" algn="ctr">
            <a:solidFill>
              <a:schemeClr val="tx1"/>
            </a:solidFill>
            <a:miter lim="800000"/>
            <a:headEnd/>
            <a:tailEnd/>
          </a:ln>
        </p:spPr>
        <p:txBody>
          <a:bodyPr wrap="none">
            <a:spAutoFit/>
          </a:bodyPr>
          <a:lstStyle/>
          <a:p>
            <a:r>
              <a:rPr lang="en-US" dirty="0"/>
              <a:t>.S</a:t>
            </a:r>
          </a:p>
        </p:txBody>
      </p:sp>
      <p:sp>
        <p:nvSpPr>
          <p:cNvPr id="95" name="Text Box 50"/>
          <p:cNvSpPr txBox="1">
            <a:spLocks noChangeArrowheads="1"/>
          </p:cNvSpPr>
          <p:nvPr/>
        </p:nvSpPr>
        <p:spPr bwMode="auto">
          <a:xfrm>
            <a:off x="4477471" y="6195969"/>
            <a:ext cx="402674" cy="369332"/>
          </a:xfrm>
          <a:prstGeom prst="rect">
            <a:avLst/>
          </a:prstGeom>
          <a:noFill/>
          <a:ln w="9525" algn="ctr">
            <a:solidFill>
              <a:schemeClr val="tx1"/>
            </a:solidFill>
            <a:miter lim="800000"/>
            <a:headEnd/>
            <a:tailEnd/>
          </a:ln>
        </p:spPr>
        <p:txBody>
          <a:bodyPr wrap="none">
            <a:spAutoFit/>
          </a:bodyPr>
          <a:lstStyle/>
          <a:p>
            <a:r>
              <a:rPr lang="en-US" dirty="0"/>
              <a:t>S.</a:t>
            </a:r>
          </a:p>
        </p:txBody>
      </p:sp>
      <p:sp>
        <p:nvSpPr>
          <p:cNvPr id="96" name="Text Box 8"/>
          <p:cNvSpPr txBox="1">
            <a:spLocks noChangeArrowheads="1"/>
          </p:cNvSpPr>
          <p:nvPr/>
        </p:nvSpPr>
        <p:spPr bwMode="auto">
          <a:xfrm>
            <a:off x="4336691" y="2338338"/>
            <a:ext cx="402674" cy="369332"/>
          </a:xfrm>
          <a:prstGeom prst="rect">
            <a:avLst/>
          </a:prstGeom>
          <a:noFill/>
          <a:ln w="9525" algn="ctr">
            <a:solidFill>
              <a:schemeClr val="tx1"/>
            </a:solidFill>
            <a:miter lim="800000"/>
            <a:headEnd/>
            <a:tailEnd/>
          </a:ln>
        </p:spPr>
        <p:txBody>
          <a:bodyPr wrap="none">
            <a:spAutoFit/>
          </a:bodyPr>
          <a:lstStyle/>
          <a:p>
            <a:r>
              <a:rPr lang="en-US" dirty="0"/>
              <a:t>.A</a:t>
            </a:r>
          </a:p>
        </p:txBody>
      </p:sp>
      <p:sp>
        <p:nvSpPr>
          <p:cNvPr id="110" name="Text Box 8"/>
          <p:cNvSpPr txBox="1">
            <a:spLocks noChangeArrowheads="1"/>
          </p:cNvSpPr>
          <p:nvPr/>
        </p:nvSpPr>
        <p:spPr bwMode="auto">
          <a:xfrm>
            <a:off x="4105658" y="3013736"/>
            <a:ext cx="885179" cy="369332"/>
          </a:xfrm>
          <a:prstGeom prst="rect">
            <a:avLst/>
          </a:prstGeom>
          <a:noFill/>
          <a:ln w="9525" algn="ctr">
            <a:solidFill>
              <a:schemeClr val="tx1"/>
            </a:solidFill>
            <a:miter lim="800000"/>
            <a:headEnd/>
            <a:tailEnd/>
          </a:ln>
        </p:spPr>
        <p:txBody>
          <a:bodyPr wrap="none">
            <a:spAutoFit/>
          </a:bodyPr>
          <a:lstStyle/>
          <a:p>
            <a:r>
              <a:rPr lang="en-US" dirty="0"/>
              <a:t>A</a:t>
            </a:r>
            <a:r>
              <a:rPr lang="en-US" dirty="0">
                <a:sym typeface="Wingdings" pitchFamily="2" charset="2"/>
              </a:rPr>
              <a:t>.bb</a:t>
            </a:r>
            <a:endParaRPr lang="en-US" dirty="0"/>
          </a:p>
        </p:txBody>
      </p:sp>
      <p:sp>
        <p:nvSpPr>
          <p:cNvPr id="111" name="Text Box 9"/>
          <p:cNvSpPr txBox="1">
            <a:spLocks noChangeArrowheads="1"/>
          </p:cNvSpPr>
          <p:nvPr/>
        </p:nvSpPr>
        <p:spPr bwMode="auto">
          <a:xfrm>
            <a:off x="4104847" y="3680679"/>
            <a:ext cx="885179" cy="369332"/>
          </a:xfrm>
          <a:prstGeom prst="rect">
            <a:avLst/>
          </a:prstGeom>
          <a:noFill/>
          <a:ln w="9525" algn="ctr">
            <a:solidFill>
              <a:schemeClr val="tx1"/>
            </a:solidFill>
            <a:miter lim="800000"/>
            <a:headEnd/>
            <a:tailEnd/>
          </a:ln>
        </p:spPr>
        <p:txBody>
          <a:bodyPr wrap="none">
            <a:spAutoFit/>
          </a:bodyPr>
          <a:lstStyle/>
          <a:p>
            <a:r>
              <a:rPr lang="en-US" dirty="0" err="1"/>
              <a:t>A</a:t>
            </a:r>
            <a:r>
              <a:rPr lang="en-US" dirty="0" err="1">
                <a:sym typeface="Wingdings" pitchFamily="2" charset="2"/>
              </a:rPr>
              <a:t>b.b</a:t>
            </a:r>
            <a:endParaRPr lang="en-US" dirty="0"/>
          </a:p>
        </p:txBody>
      </p:sp>
      <p:sp>
        <p:nvSpPr>
          <p:cNvPr id="113" name="Text Box 11"/>
          <p:cNvSpPr txBox="1">
            <a:spLocks noChangeArrowheads="1"/>
          </p:cNvSpPr>
          <p:nvPr/>
        </p:nvSpPr>
        <p:spPr bwMode="auto">
          <a:xfrm>
            <a:off x="4279731" y="3336339"/>
            <a:ext cx="312906" cy="369332"/>
          </a:xfrm>
          <a:prstGeom prst="rect">
            <a:avLst/>
          </a:prstGeom>
          <a:noFill/>
          <a:ln w="9525">
            <a:noFill/>
            <a:miter lim="800000"/>
            <a:headEnd/>
            <a:tailEnd/>
          </a:ln>
        </p:spPr>
        <p:txBody>
          <a:bodyPr wrap="none">
            <a:spAutoFit/>
          </a:bodyPr>
          <a:lstStyle/>
          <a:p>
            <a:r>
              <a:rPr lang="en-US" dirty="0"/>
              <a:t>b</a:t>
            </a:r>
          </a:p>
        </p:txBody>
      </p:sp>
      <p:sp>
        <p:nvSpPr>
          <p:cNvPr id="128" name="Text Box 3"/>
          <p:cNvSpPr txBox="1">
            <a:spLocks noChangeArrowheads="1"/>
          </p:cNvSpPr>
          <p:nvPr/>
        </p:nvSpPr>
        <p:spPr bwMode="auto">
          <a:xfrm>
            <a:off x="2267700" y="2674163"/>
            <a:ext cx="912813" cy="376237"/>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.Ab</a:t>
            </a:r>
            <a:endParaRPr lang="en-US" dirty="0"/>
          </a:p>
        </p:txBody>
      </p:sp>
      <p:sp>
        <p:nvSpPr>
          <p:cNvPr id="129" name="Text Box 4"/>
          <p:cNvSpPr txBox="1">
            <a:spLocks noChangeArrowheads="1"/>
          </p:cNvSpPr>
          <p:nvPr/>
        </p:nvSpPr>
        <p:spPr bwMode="auto">
          <a:xfrm>
            <a:off x="2267700" y="3588563"/>
            <a:ext cx="912813" cy="376237"/>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A.b</a:t>
            </a:r>
            <a:endParaRPr lang="en-US" dirty="0"/>
          </a:p>
        </p:txBody>
      </p:sp>
      <p:sp>
        <p:nvSpPr>
          <p:cNvPr id="130" name="Text Box 5"/>
          <p:cNvSpPr txBox="1">
            <a:spLocks noChangeArrowheads="1"/>
          </p:cNvSpPr>
          <p:nvPr/>
        </p:nvSpPr>
        <p:spPr bwMode="auto">
          <a:xfrm>
            <a:off x="2283575" y="4426763"/>
            <a:ext cx="912813" cy="376237"/>
          </a:xfrm>
          <a:prstGeom prst="rect">
            <a:avLst/>
          </a:prstGeom>
          <a:noFill/>
          <a:ln w="9525" algn="ctr">
            <a:solidFill>
              <a:schemeClr val="tx1"/>
            </a:solidFill>
            <a:miter lim="800000"/>
            <a:headEnd/>
            <a:tailEnd/>
          </a:ln>
        </p:spPr>
        <p:txBody>
          <a:bodyPr wrap="none">
            <a:spAutoFit/>
          </a:bodyPr>
          <a:lstStyle/>
          <a:p>
            <a:r>
              <a:rPr lang="en-US" dirty="0" err="1"/>
              <a:t>S</a:t>
            </a:r>
            <a:r>
              <a:rPr lang="en-US" dirty="0" err="1">
                <a:sym typeface="Wingdings" pitchFamily="2" charset="2"/>
              </a:rPr>
              <a:t>Ab</a:t>
            </a:r>
            <a:r>
              <a:rPr lang="en-US" dirty="0">
                <a:sym typeface="Wingdings" pitchFamily="2" charset="2"/>
              </a:rPr>
              <a:t>.</a:t>
            </a:r>
            <a:endParaRPr lang="en-US" dirty="0"/>
          </a:p>
        </p:txBody>
      </p:sp>
      <p:sp>
        <p:nvSpPr>
          <p:cNvPr id="131" name="Line 6"/>
          <p:cNvSpPr>
            <a:spLocks noChangeShapeType="1"/>
          </p:cNvSpPr>
          <p:nvPr/>
        </p:nvSpPr>
        <p:spPr bwMode="auto">
          <a:xfrm>
            <a:off x="2664575" y="3955275"/>
            <a:ext cx="0" cy="457200"/>
          </a:xfrm>
          <a:prstGeom prst="line">
            <a:avLst/>
          </a:prstGeom>
          <a:noFill/>
          <a:ln w="9525">
            <a:solidFill>
              <a:schemeClr val="tx1"/>
            </a:solidFill>
            <a:round/>
            <a:headEnd/>
            <a:tailEnd type="triangle" w="med" len="med"/>
          </a:ln>
        </p:spPr>
        <p:txBody>
          <a:bodyPr/>
          <a:lstStyle/>
          <a:p>
            <a:endParaRPr lang="en-US"/>
          </a:p>
        </p:txBody>
      </p:sp>
      <p:sp>
        <p:nvSpPr>
          <p:cNvPr id="132" name="Text Box 7"/>
          <p:cNvSpPr txBox="1">
            <a:spLocks noChangeArrowheads="1"/>
          </p:cNvSpPr>
          <p:nvPr/>
        </p:nvSpPr>
        <p:spPr bwMode="auto">
          <a:xfrm>
            <a:off x="2599488" y="3977500"/>
            <a:ext cx="311150" cy="366713"/>
          </a:xfrm>
          <a:prstGeom prst="rect">
            <a:avLst/>
          </a:prstGeom>
          <a:noFill/>
          <a:ln w="9525">
            <a:noFill/>
            <a:miter lim="800000"/>
            <a:headEnd/>
            <a:tailEnd/>
          </a:ln>
        </p:spPr>
        <p:txBody>
          <a:bodyPr wrap="none">
            <a:spAutoFit/>
          </a:bodyPr>
          <a:lstStyle/>
          <a:p>
            <a:r>
              <a:rPr lang="en-US" dirty="0"/>
              <a:t>b</a:t>
            </a:r>
          </a:p>
        </p:txBody>
      </p:sp>
      <p:sp>
        <p:nvSpPr>
          <p:cNvPr id="165" name="Text Box 12"/>
          <p:cNvSpPr txBox="1">
            <a:spLocks noChangeArrowheads="1"/>
          </p:cNvSpPr>
          <p:nvPr/>
        </p:nvSpPr>
        <p:spPr bwMode="auto">
          <a:xfrm>
            <a:off x="6141623" y="2139253"/>
            <a:ext cx="910827" cy="369332"/>
          </a:xfrm>
          <a:prstGeom prst="rect">
            <a:avLst/>
          </a:prstGeom>
          <a:noFill/>
          <a:ln w="9525">
            <a:solidFill>
              <a:schemeClr val="tx1"/>
            </a:solidFill>
            <a:miter lim="800000"/>
            <a:headEnd/>
            <a:tailEnd/>
          </a:ln>
        </p:spPr>
        <p:txBody>
          <a:bodyPr wrap="none">
            <a:spAutoFit/>
          </a:bodyPr>
          <a:lstStyle/>
          <a:p>
            <a:r>
              <a:rPr lang="en-US" dirty="0"/>
              <a:t>S</a:t>
            </a:r>
            <a:r>
              <a:rPr lang="en-US" dirty="0">
                <a:sym typeface="Wingdings" pitchFamily="2" charset="2"/>
              </a:rPr>
              <a:t>.</a:t>
            </a:r>
            <a:r>
              <a:rPr lang="en-US" dirty="0" err="1">
                <a:sym typeface="Wingdings" pitchFamily="2" charset="2"/>
              </a:rPr>
              <a:t>bA</a:t>
            </a:r>
            <a:endParaRPr lang="en-US" dirty="0"/>
          </a:p>
        </p:txBody>
      </p:sp>
      <p:sp>
        <p:nvSpPr>
          <p:cNvPr id="166" name="Text Box 13"/>
          <p:cNvSpPr txBox="1">
            <a:spLocks noChangeArrowheads="1"/>
          </p:cNvSpPr>
          <p:nvPr/>
        </p:nvSpPr>
        <p:spPr bwMode="auto">
          <a:xfrm>
            <a:off x="6141623" y="2974278"/>
            <a:ext cx="910827" cy="369332"/>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b.A</a:t>
            </a:r>
            <a:endParaRPr lang="en-US" dirty="0"/>
          </a:p>
        </p:txBody>
      </p:sp>
      <p:sp>
        <p:nvSpPr>
          <p:cNvPr id="167" name="Text Box 14"/>
          <p:cNvSpPr txBox="1">
            <a:spLocks noChangeArrowheads="1"/>
          </p:cNvSpPr>
          <p:nvPr/>
        </p:nvSpPr>
        <p:spPr bwMode="auto">
          <a:xfrm>
            <a:off x="6197753" y="4123414"/>
            <a:ext cx="910827" cy="369332"/>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bA</a:t>
            </a:r>
            <a:r>
              <a:rPr lang="en-US" dirty="0">
                <a:sym typeface="Wingdings" pitchFamily="2" charset="2"/>
              </a:rPr>
              <a:t>.</a:t>
            </a:r>
            <a:endParaRPr lang="en-US" dirty="0"/>
          </a:p>
        </p:txBody>
      </p:sp>
      <p:sp>
        <p:nvSpPr>
          <p:cNvPr id="168" name="Line 15"/>
          <p:cNvSpPr>
            <a:spLocks noChangeShapeType="1"/>
          </p:cNvSpPr>
          <p:nvPr/>
        </p:nvSpPr>
        <p:spPr bwMode="auto">
          <a:xfrm>
            <a:off x="6584536" y="2505966"/>
            <a:ext cx="0" cy="457200"/>
          </a:xfrm>
          <a:prstGeom prst="line">
            <a:avLst/>
          </a:prstGeom>
          <a:noFill/>
          <a:ln w="9525">
            <a:solidFill>
              <a:schemeClr val="tx1"/>
            </a:solidFill>
            <a:round/>
            <a:headEnd/>
            <a:tailEnd type="triangle" w="med" len="med"/>
          </a:ln>
        </p:spPr>
        <p:txBody>
          <a:bodyPr/>
          <a:lstStyle/>
          <a:p>
            <a:endParaRPr lang="en-US"/>
          </a:p>
        </p:txBody>
      </p:sp>
      <p:sp>
        <p:nvSpPr>
          <p:cNvPr id="172" name="Text Box 19"/>
          <p:cNvSpPr txBox="1">
            <a:spLocks noChangeArrowheads="1"/>
          </p:cNvSpPr>
          <p:nvPr/>
        </p:nvSpPr>
        <p:spPr bwMode="auto">
          <a:xfrm>
            <a:off x="6528973" y="2520253"/>
            <a:ext cx="312906" cy="369332"/>
          </a:xfrm>
          <a:prstGeom prst="rect">
            <a:avLst/>
          </a:prstGeom>
          <a:noFill/>
          <a:ln w="9525">
            <a:noFill/>
            <a:miter lim="800000"/>
            <a:headEnd/>
            <a:tailEnd/>
          </a:ln>
        </p:spPr>
        <p:txBody>
          <a:bodyPr wrap="none">
            <a:spAutoFit/>
          </a:bodyPr>
          <a:lstStyle/>
          <a:p>
            <a:r>
              <a:rPr lang="en-US" dirty="0"/>
              <a:t>b</a:t>
            </a:r>
          </a:p>
        </p:txBody>
      </p:sp>
      <p:sp>
        <p:nvSpPr>
          <p:cNvPr id="2" name="Rectangle 1"/>
          <p:cNvSpPr/>
          <p:nvPr/>
        </p:nvSpPr>
        <p:spPr>
          <a:xfrm>
            <a:off x="4177666" y="2997965"/>
            <a:ext cx="776287" cy="343692"/>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4193541" y="3684633"/>
            <a:ext cx="760412" cy="357187"/>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Text Box 8"/>
          <p:cNvSpPr txBox="1">
            <a:spLocks noChangeArrowheads="1"/>
          </p:cNvSpPr>
          <p:nvPr/>
        </p:nvSpPr>
        <p:spPr bwMode="auto">
          <a:xfrm>
            <a:off x="4366871" y="5021354"/>
            <a:ext cx="402674" cy="369332"/>
          </a:xfrm>
          <a:prstGeom prst="rect">
            <a:avLst/>
          </a:prstGeom>
          <a:noFill/>
          <a:ln w="9525" algn="ctr">
            <a:solidFill>
              <a:schemeClr val="tx1"/>
            </a:solidFill>
            <a:miter lim="800000"/>
            <a:headEnd/>
            <a:tailEnd/>
          </a:ln>
        </p:spPr>
        <p:txBody>
          <a:bodyPr wrap="none">
            <a:spAutoFit/>
          </a:bodyPr>
          <a:lstStyle/>
          <a:p>
            <a:r>
              <a:rPr lang="en-US"/>
              <a:t>A.</a:t>
            </a:r>
            <a:endParaRPr lang="en-US" dirty="0"/>
          </a:p>
        </p:txBody>
      </p:sp>
      <p:sp>
        <p:nvSpPr>
          <p:cNvPr id="92" name="Text Box 9"/>
          <p:cNvSpPr txBox="1">
            <a:spLocks noChangeArrowheads="1"/>
          </p:cNvSpPr>
          <p:nvPr/>
        </p:nvSpPr>
        <p:spPr bwMode="auto">
          <a:xfrm>
            <a:off x="4129003" y="4316050"/>
            <a:ext cx="885179" cy="369332"/>
          </a:xfrm>
          <a:prstGeom prst="rect">
            <a:avLst/>
          </a:prstGeom>
          <a:noFill/>
          <a:ln w="9525" algn="ctr">
            <a:noFill/>
            <a:miter lim="800000"/>
            <a:headEnd/>
            <a:tailEnd/>
          </a:ln>
        </p:spPr>
        <p:txBody>
          <a:bodyPr wrap="none">
            <a:spAutoFit/>
          </a:bodyPr>
          <a:lstStyle/>
          <a:p>
            <a:r>
              <a:rPr lang="en-US" dirty="0" err="1"/>
              <a:t>A</a:t>
            </a:r>
            <a:r>
              <a:rPr lang="en-US" dirty="0" err="1">
                <a:sym typeface="Wingdings" pitchFamily="2" charset="2"/>
              </a:rPr>
              <a:t>bb</a:t>
            </a:r>
            <a:r>
              <a:rPr lang="en-US" dirty="0">
                <a:sym typeface="Wingdings" pitchFamily="2" charset="2"/>
              </a:rPr>
              <a:t>.</a:t>
            </a:r>
            <a:endParaRPr lang="en-US" dirty="0"/>
          </a:p>
        </p:txBody>
      </p:sp>
      <p:sp>
        <p:nvSpPr>
          <p:cNvPr id="103" name="Rectangle 102"/>
          <p:cNvSpPr/>
          <p:nvPr/>
        </p:nvSpPr>
        <p:spPr>
          <a:xfrm>
            <a:off x="4173697" y="4348109"/>
            <a:ext cx="760412" cy="357187"/>
          </a:xfrm>
          <a:prstGeom prst="rect">
            <a:avLst/>
          </a:prstGeom>
          <a:no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697254" y="1957487"/>
            <a:ext cx="1846555" cy="1345481"/>
          </a:xfrm>
          <a:custGeom>
            <a:avLst/>
            <a:gdLst>
              <a:gd name="connsiteX0" fmla="*/ 0 w 1846555"/>
              <a:gd name="connsiteY0" fmla="*/ 1096924 h 1345481"/>
              <a:gd name="connsiteX1" fmla="*/ 648070 w 1846555"/>
              <a:gd name="connsiteY1" fmla="*/ 1292233 h 1345481"/>
              <a:gd name="connsiteX2" fmla="*/ 1216241 w 1846555"/>
              <a:gd name="connsiteY2" fmla="*/ 244668 h 1345481"/>
              <a:gd name="connsiteX3" fmla="*/ 1580225 w 1846555"/>
              <a:gd name="connsiteY3" fmla="*/ 4970 h 1345481"/>
              <a:gd name="connsiteX4" fmla="*/ 1846555 w 1846555"/>
              <a:gd name="connsiteY4" fmla="*/ 377833 h 1345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555" h="1345481">
                <a:moveTo>
                  <a:pt x="0" y="1096924"/>
                </a:moveTo>
                <a:cubicBezTo>
                  <a:pt x="222681" y="1265600"/>
                  <a:pt x="445363" y="1434276"/>
                  <a:pt x="648070" y="1292233"/>
                </a:cubicBezTo>
                <a:cubicBezTo>
                  <a:pt x="850777" y="1150190"/>
                  <a:pt x="1060882" y="459212"/>
                  <a:pt x="1216241" y="244668"/>
                </a:cubicBezTo>
                <a:cubicBezTo>
                  <a:pt x="1371600" y="30124"/>
                  <a:pt x="1475173" y="-17224"/>
                  <a:pt x="1580225" y="4970"/>
                </a:cubicBezTo>
                <a:cubicBezTo>
                  <a:pt x="1685277" y="27164"/>
                  <a:pt x="1765916" y="202498"/>
                  <a:pt x="1846555" y="377833"/>
                </a:cubicBezTo>
              </a:path>
            </a:pathLst>
          </a:cu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4570442" y="1957486"/>
            <a:ext cx="2059620" cy="1686575"/>
          </a:xfrm>
          <a:custGeom>
            <a:avLst/>
            <a:gdLst>
              <a:gd name="connsiteX0" fmla="*/ 2059620 w 2059620"/>
              <a:gd name="connsiteY0" fmla="*/ 2051128 h 2427961"/>
              <a:gd name="connsiteX1" fmla="*/ 1402672 w 2059620"/>
              <a:gd name="connsiteY1" fmla="*/ 2281948 h 2427961"/>
              <a:gd name="connsiteX2" fmla="*/ 541538 w 2059620"/>
              <a:gd name="connsiteY2" fmla="*/ 106919 h 2427961"/>
              <a:gd name="connsiteX3" fmla="*/ 0 w 2059620"/>
              <a:gd name="connsiteY3" fmla="*/ 533047 h 2427961"/>
            </a:gdLst>
            <a:ahLst/>
            <a:cxnLst>
              <a:cxn ang="0">
                <a:pos x="connsiteX0" y="connsiteY0"/>
              </a:cxn>
              <a:cxn ang="0">
                <a:pos x="connsiteX1" y="connsiteY1"/>
              </a:cxn>
              <a:cxn ang="0">
                <a:pos x="connsiteX2" y="connsiteY2"/>
              </a:cxn>
              <a:cxn ang="0">
                <a:pos x="connsiteX3" y="connsiteY3"/>
              </a:cxn>
            </a:cxnLst>
            <a:rect l="l" t="t" r="r" b="b"/>
            <a:pathLst>
              <a:path w="2059620" h="2427961">
                <a:moveTo>
                  <a:pt x="2059620" y="2051128"/>
                </a:moveTo>
                <a:cubicBezTo>
                  <a:pt x="1857653" y="2328555"/>
                  <a:pt x="1655686" y="2605983"/>
                  <a:pt x="1402672" y="2281948"/>
                </a:cubicBezTo>
                <a:cubicBezTo>
                  <a:pt x="1149658" y="1957913"/>
                  <a:pt x="775317" y="398402"/>
                  <a:pt x="541538" y="106919"/>
                </a:cubicBezTo>
                <a:cubicBezTo>
                  <a:pt x="307759" y="-184564"/>
                  <a:pt x="153879" y="174241"/>
                  <a:pt x="0" y="53304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706132" y="3390235"/>
            <a:ext cx="1882066" cy="2386391"/>
          </a:xfrm>
          <a:custGeom>
            <a:avLst/>
            <a:gdLst>
              <a:gd name="connsiteX0" fmla="*/ 1882066 w 1882066"/>
              <a:gd name="connsiteY0" fmla="*/ 1972370 h 2341545"/>
              <a:gd name="connsiteX1" fmla="*/ 1535837 w 1882066"/>
              <a:gd name="connsiteY1" fmla="*/ 2212067 h 2341545"/>
              <a:gd name="connsiteX2" fmla="*/ 692458 w 1882066"/>
              <a:gd name="connsiteY2" fmla="*/ 196836 h 2341545"/>
              <a:gd name="connsiteX3" fmla="*/ 0 w 1882066"/>
              <a:gd name="connsiteY3" fmla="*/ 187958 h 2341545"/>
            </a:gdLst>
            <a:ahLst/>
            <a:cxnLst>
              <a:cxn ang="0">
                <a:pos x="connsiteX0" y="connsiteY0"/>
              </a:cxn>
              <a:cxn ang="0">
                <a:pos x="connsiteX1" y="connsiteY1"/>
              </a:cxn>
              <a:cxn ang="0">
                <a:pos x="connsiteX2" y="connsiteY2"/>
              </a:cxn>
              <a:cxn ang="0">
                <a:pos x="connsiteX3" y="connsiteY3"/>
              </a:cxn>
            </a:cxnLst>
            <a:rect l="l" t="t" r="r" b="b"/>
            <a:pathLst>
              <a:path w="1882066" h="2341545">
                <a:moveTo>
                  <a:pt x="1882066" y="1972370"/>
                </a:moveTo>
                <a:cubicBezTo>
                  <a:pt x="1808085" y="2240179"/>
                  <a:pt x="1734105" y="2507989"/>
                  <a:pt x="1535837" y="2212067"/>
                </a:cubicBezTo>
                <a:cubicBezTo>
                  <a:pt x="1337569" y="1916145"/>
                  <a:pt x="948431" y="534187"/>
                  <a:pt x="692458" y="196836"/>
                </a:cubicBezTo>
                <a:cubicBezTo>
                  <a:pt x="436485" y="-140515"/>
                  <a:pt x="218242" y="23721"/>
                  <a:pt x="0" y="187958"/>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728145" y="1349898"/>
            <a:ext cx="1797909" cy="1331651"/>
          </a:xfrm>
          <a:custGeom>
            <a:avLst/>
            <a:gdLst>
              <a:gd name="connsiteX0" fmla="*/ 1797909 w 1797909"/>
              <a:gd name="connsiteY0" fmla="*/ 0 h 1331651"/>
              <a:gd name="connsiteX1" fmla="*/ 279827 w 1797909"/>
              <a:gd name="connsiteY1" fmla="*/ 683581 h 1331651"/>
              <a:gd name="connsiteX2" fmla="*/ 4620 w 1797909"/>
              <a:gd name="connsiteY2" fmla="*/ 1331651 h 1331651"/>
            </a:gdLst>
            <a:ahLst/>
            <a:cxnLst>
              <a:cxn ang="0">
                <a:pos x="connsiteX0" y="connsiteY0"/>
              </a:cxn>
              <a:cxn ang="0">
                <a:pos x="connsiteX1" y="connsiteY1"/>
              </a:cxn>
              <a:cxn ang="0">
                <a:pos x="connsiteX2" y="connsiteY2"/>
              </a:cxn>
            </a:cxnLst>
            <a:rect l="l" t="t" r="r" b="b"/>
            <a:pathLst>
              <a:path w="1797909" h="1331651">
                <a:moveTo>
                  <a:pt x="1797909" y="0"/>
                </a:moveTo>
                <a:cubicBezTo>
                  <a:pt x="1188308" y="230819"/>
                  <a:pt x="578708" y="461639"/>
                  <a:pt x="279827" y="683581"/>
                </a:cubicBezTo>
                <a:cubicBezTo>
                  <a:pt x="-19054" y="905523"/>
                  <a:pt x="-7217" y="1118587"/>
                  <a:pt x="4620" y="1331651"/>
                </a:cubicBezTo>
              </a:path>
            </a:pathLst>
          </a:cu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517176" y="1358776"/>
            <a:ext cx="2077375" cy="772357"/>
          </a:xfrm>
          <a:custGeom>
            <a:avLst/>
            <a:gdLst>
              <a:gd name="connsiteX0" fmla="*/ 0 w 2077375"/>
              <a:gd name="connsiteY0" fmla="*/ 0 h 772357"/>
              <a:gd name="connsiteX1" fmla="*/ 1580226 w 2077375"/>
              <a:gd name="connsiteY1" fmla="*/ 284085 h 772357"/>
              <a:gd name="connsiteX2" fmla="*/ 2077375 w 2077375"/>
              <a:gd name="connsiteY2" fmla="*/ 772357 h 772357"/>
            </a:gdLst>
            <a:ahLst/>
            <a:cxnLst>
              <a:cxn ang="0">
                <a:pos x="connsiteX0" y="connsiteY0"/>
              </a:cxn>
              <a:cxn ang="0">
                <a:pos x="connsiteX1" y="connsiteY1"/>
              </a:cxn>
              <a:cxn ang="0">
                <a:pos x="connsiteX2" y="connsiteY2"/>
              </a:cxn>
            </a:cxnLst>
            <a:rect l="l" t="t" r="r" b="b"/>
            <a:pathLst>
              <a:path w="2077375" h="772357">
                <a:moveTo>
                  <a:pt x="0" y="0"/>
                </a:moveTo>
                <a:cubicBezTo>
                  <a:pt x="616998" y="77679"/>
                  <a:pt x="1233997" y="155359"/>
                  <a:pt x="1580226" y="284085"/>
                </a:cubicBezTo>
                <a:cubicBezTo>
                  <a:pt x="1926455" y="412811"/>
                  <a:pt x="2001915" y="592584"/>
                  <a:pt x="2077375" y="77235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Arrow Connector 20"/>
          <p:cNvCxnSpPr>
            <a:stCxn id="96" idx="2"/>
            <a:endCxn id="110" idx="0"/>
          </p:cNvCxnSpPr>
          <p:nvPr/>
        </p:nvCxnSpPr>
        <p:spPr>
          <a:xfrm>
            <a:off x="4538028" y="2707670"/>
            <a:ext cx="10220" cy="30606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0" idx="2"/>
            <a:endCxn id="111" idx="0"/>
          </p:cNvCxnSpPr>
          <p:nvPr/>
        </p:nvCxnSpPr>
        <p:spPr>
          <a:xfrm flipH="1">
            <a:off x="4547437" y="3383068"/>
            <a:ext cx="811" cy="29761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1" idx="2"/>
            <a:endCxn id="103" idx="0"/>
          </p:cNvCxnSpPr>
          <p:nvPr/>
        </p:nvCxnSpPr>
        <p:spPr>
          <a:xfrm>
            <a:off x="4547437" y="4050011"/>
            <a:ext cx="6466" cy="29809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3" idx="2"/>
            <a:endCxn id="91" idx="0"/>
          </p:cNvCxnSpPr>
          <p:nvPr/>
        </p:nvCxnSpPr>
        <p:spPr>
          <a:xfrm>
            <a:off x="4553903" y="4705296"/>
            <a:ext cx="14305" cy="31605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7" name="Text Box 11"/>
          <p:cNvSpPr txBox="1">
            <a:spLocks noChangeArrowheads="1"/>
          </p:cNvSpPr>
          <p:nvPr/>
        </p:nvSpPr>
        <p:spPr bwMode="auto">
          <a:xfrm>
            <a:off x="4281408" y="3995705"/>
            <a:ext cx="312906" cy="369332"/>
          </a:xfrm>
          <a:prstGeom prst="rect">
            <a:avLst/>
          </a:prstGeom>
          <a:noFill/>
          <a:ln w="9525">
            <a:noFill/>
            <a:miter lim="800000"/>
            <a:headEnd/>
            <a:tailEnd/>
          </a:ln>
        </p:spPr>
        <p:txBody>
          <a:bodyPr wrap="none">
            <a:spAutoFit/>
          </a:bodyPr>
          <a:lstStyle/>
          <a:p>
            <a:r>
              <a:rPr lang="en-US" dirty="0"/>
              <a:t>b</a:t>
            </a:r>
          </a:p>
        </p:txBody>
      </p:sp>
      <p:sp>
        <p:nvSpPr>
          <p:cNvPr id="36" name="Freeform 35"/>
          <p:cNvSpPr/>
          <p:nvPr/>
        </p:nvSpPr>
        <p:spPr>
          <a:xfrm>
            <a:off x="4580878" y="3772188"/>
            <a:ext cx="2059619" cy="2004438"/>
          </a:xfrm>
          <a:custGeom>
            <a:avLst/>
            <a:gdLst>
              <a:gd name="connsiteX0" fmla="*/ 0 w 2059619"/>
              <a:gd name="connsiteY0" fmla="*/ 1742889 h 2121892"/>
              <a:gd name="connsiteX1" fmla="*/ 381739 w 2059619"/>
              <a:gd name="connsiteY1" fmla="*/ 2009219 h 2121892"/>
              <a:gd name="connsiteX2" fmla="*/ 1349405 w 2059619"/>
              <a:gd name="connsiteY2" fmla="*/ 118276 h 2121892"/>
              <a:gd name="connsiteX3" fmla="*/ 2059619 w 2059619"/>
              <a:gd name="connsiteY3" fmla="*/ 357973 h 2121892"/>
            </a:gdLst>
            <a:ahLst/>
            <a:cxnLst>
              <a:cxn ang="0">
                <a:pos x="connsiteX0" y="connsiteY0"/>
              </a:cxn>
              <a:cxn ang="0">
                <a:pos x="connsiteX1" y="connsiteY1"/>
              </a:cxn>
              <a:cxn ang="0">
                <a:pos x="connsiteX2" y="connsiteY2"/>
              </a:cxn>
              <a:cxn ang="0">
                <a:pos x="connsiteX3" y="connsiteY3"/>
              </a:cxn>
            </a:cxnLst>
            <a:rect l="l" t="t" r="r" b="b"/>
            <a:pathLst>
              <a:path w="2059619" h="2121892">
                <a:moveTo>
                  <a:pt x="0" y="1742889"/>
                </a:moveTo>
                <a:cubicBezTo>
                  <a:pt x="78419" y="2011438"/>
                  <a:pt x="156838" y="2279988"/>
                  <a:pt x="381739" y="2009219"/>
                </a:cubicBezTo>
                <a:cubicBezTo>
                  <a:pt x="606640" y="1738450"/>
                  <a:pt x="1069758" y="393484"/>
                  <a:pt x="1349405" y="118276"/>
                </a:cubicBezTo>
                <a:cubicBezTo>
                  <a:pt x="1629052" y="-156932"/>
                  <a:pt x="1844335" y="100520"/>
                  <a:pt x="2059619" y="357973"/>
                </a:cubicBezTo>
              </a:path>
            </a:pathLst>
          </a:cu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678532" y="4492101"/>
            <a:ext cx="1953087" cy="1704513"/>
          </a:xfrm>
          <a:custGeom>
            <a:avLst/>
            <a:gdLst>
              <a:gd name="connsiteX0" fmla="*/ 1953087 w 1953087"/>
              <a:gd name="connsiteY0" fmla="*/ 0 h 1704513"/>
              <a:gd name="connsiteX1" fmla="*/ 1482571 w 1953087"/>
              <a:gd name="connsiteY1" fmla="*/ 941033 h 1704513"/>
              <a:gd name="connsiteX2" fmla="*/ 0 w 1953087"/>
              <a:gd name="connsiteY2" fmla="*/ 1704513 h 1704513"/>
            </a:gdLst>
            <a:ahLst/>
            <a:cxnLst>
              <a:cxn ang="0">
                <a:pos x="connsiteX0" y="connsiteY0"/>
              </a:cxn>
              <a:cxn ang="0">
                <a:pos x="connsiteX1" y="connsiteY1"/>
              </a:cxn>
              <a:cxn ang="0">
                <a:pos x="connsiteX2" y="connsiteY2"/>
              </a:cxn>
            </a:cxnLst>
            <a:rect l="l" t="t" r="r" b="b"/>
            <a:pathLst>
              <a:path w="1953087" h="1704513">
                <a:moveTo>
                  <a:pt x="1953087" y="0"/>
                </a:moveTo>
                <a:cubicBezTo>
                  <a:pt x="1880586" y="328474"/>
                  <a:pt x="1808085" y="656948"/>
                  <a:pt x="1482571" y="941033"/>
                </a:cubicBezTo>
                <a:cubicBezTo>
                  <a:pt x="1157057" y="1225118"/>
                  <a:pt x="578528" y="1464815"/>
                  <a:pt x="0" y="1704513"/>
                </a:cubicBezTo>
              </a:path>
            </a:pathLst>
          </a:cu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673152" y="4811697"/>
            <a:ext cx="1987625" cy="1367161"/>
          </a:xfrm>
          <a:custGeom>
            <a:avLst/>
            <a:gdLst>
              <a:gd name="connsiteX0" fmla="*/ 25660 w 1987625"/>
              <a:gd name="connsiteY0" fmla="*/ 0 h 1367161"/>
              <a:gd name="connsiteX1" fmla="*/ 274234 w 1987625"/>
              <a:gd name="connsiteY1" fmla="*/ 887767 h 1367161"/>
              <a:gd name="connsiteX2" fmla="*/ 1987625 w 1987625"/>
              <a:gd name="connsiteY2" fmla="*/ 1367161 h 1367161"/>
            </a:gdLst>
            <a:ahLst/>
            <a:cxnLst>
              <a:cxn ang="0">
                <a:pos x="connsiteX0" y="connsiteY0"/>
              </a:cxn>
              <a:cxn ang="0">
                <a:pos x="connsiteX1" y="connsiteY1"/>
              </a:cxn>
              <a:cxn ang="0">
                <a:pos x="connsiteX2" y="connsiteY2"/>
              </a:cxn>
            </a:cxnLst>
            <a:rect l="l" t="t" r="r" b="b"/>
            <a:pathLst>
              <a:path w="1987625" h="1367161">
                <a:moveTo>
                  <a:pt x="25660" y="0"/>
                </a:moveTo>
                <a:cubicBezTo>
                  <a:pt x="-13550" y="329953"/>
                  <a:pt x="-52760" y="659907"/>
                  <a:pt x="274234" y="887767"/>
                </a:cubicBezTo>
                <a:cubicBezTo>
                  <a:pt x="601228" y="1115627"/>
                  <a:pt x="1294426" y="1241394"/>
                  <a:pt x="1987625" y="1367161"/>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28581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296285"/>
            <a:ext cx="8229600" cy="1143000"/>
          </a:xfrm>
        </p:spPr>
        <p:txBody>
          <a:bodyPr/>
          <a:lstStyle/>
          <a:p>
            <a:pPr eaLnBrk="1" hangingPunct="1"/>
            <a:r>
              <a:rPr lang="en-US" u="none" dirty="0"/>
              <a:t>NFA Interpretation</a:t>
            </a:r>
          </a:p>
        </p:txBody>
      </p:sp>
      <p:sp>
        <p:nvSpPr>
          <p:cNvPr id="7211" name="Text Box 37"/>
          <p:cNvSpPr txBox="1">
            <a:spLocks noChangeArrowheads="1"/>
          </p:cNvSpPr>
          <p:nvPr/>
        </p:nvSpPr>
        <p:spPr bwMode="auto">
          <a:xfrm>
            <a:off x="347450" y="1054444"/>
            <a:ext cx="1380506" cy="646331"/>
          </a:xfrm>
          <a:prstGeom prst="rect">
            <a:avLst/>
          </a:prstGeom>
          <a:noFill/>
          <a:ln w="9525">
            <a:noFill/>
            <a:miter lim="800000"/>
            <a:headEnd/>
            <a:tailEnd/>
          </a:ln>
        </p:spPr>
        <p:txBody>
          <a:bodyPr wrap="none">
            <a:spAutoFit/>
          </a:bodyPr>
          <a:lstStyle/>
          <a:p>
            <a:r>
              <a:rPr lang="en-US" dirty="0" err="1">
                <a:solidFill>
                  <a:prstClr val="black"/>
                </a:solidFill>
              </a:rPr>
              <a:t>S</a:t>
            </a:r>
            <a:r>
              <a:rPr lang="en-US" dirty="0" err="1">
                <a:solidFill>
                  <a:prstClr val="black"/>
                </a:solidFill>
                <a:sym typeface="Wingdings" pitchFamily="2" charset="2"/>
              </a:rPr>
              <a:t>Ab</a:t>
            </a:r>
            <a:r>
              <a:rPr lang="en-US" dirty="0">
                <a:solidFill>
                  <a:prstClr val="black"/>
                </a:solidFill>
                <a:sym typeface="Wingdings" pitchFamily="2" charset="2"/>
              </a:rPr>
              <a:t> |  </a:t>
            </a:r>
            <a:r>
              <a:rPr lang="en-US" dirty="0" err="1">
                <a:solidFill>
                  <a:prstClr val="black"/>
                </a:solidFill>
                <a:sym typeface="Wingdings" pitchFamily="2" charset="2"/>
              </a:rPr>
              <a:t>bA</a:t>
            </a:r>
            <a:endParaRPr lang="en-US" dirty="0">
              <a:solidFill>
                <a:prstClr val="black"/>
              </a:solidFill>
              <a:sym typeface="Wingdings" pitchFamily="2" charset="2"/>
            </a:endParaRPr>
          </a:p>
          <a:p>
            <a:r>
              <a:rPr lang="en-US" dirty="0" err="1">
                <a:solidFill>
                  <a:prstClr val="black"/>
                </a:solidFill>
                <a:sym typeface="Wingdings" pitchFamily="2" charset="2"/>
              </a:rPr>
              <a:t>Abb</a:t>
            </a:r>
            <a:endParaRPr lang="en-US" dirty="0">
              <a:solidFill>
                <a:prstClr val="black"/>
              </a:solidFill>
              <a:sym typeface="Wingdings" pitchFamily="2" charset="2"/>
            </a:endParaRPr>
          </a:p>
        </p:txBody>
      </p:sp>
      <p:sp>
        <p:nvSpPr>
          <p:cNvPr id="94" name="Text Box 45"/>
          <p:cNvSpPr txBox="1">
            <a:spLocks noChangeArrowheads="1"/>
          </p:cNvSpPr>
          <p:nvPr/>
        </p:nvSpPr>
        <p:spPr bwMode="auto">
          <a:xfrm>
            <a:off x="4167461" y="995637"/>
            <a:ext cx="386547" cy="314343"/>
          </a:xfrm>
          <a:prstGeom prst="rect">
            <a:avLst/>
          </a:prstGeom>
          <a:noFill/>
          <a:ln w="9525" algn="ctr">
            <a:solidFill>
              <a:schemeClr val="tx1"/>
            </a:solidFill>
            <a:miter lim="800000"/>
            <a:headEnd/>
            <a:tailEnd/>
          </a:ln>
        </p:spPr>
        <p:txBody>
          <a:bodyPr wrap="none">
            <a:spAutoFit/>
          </a:bodyPr>
          <a:lstStyle/>
          <a:p>
            <a:r>
              <a:rPr lang="en-US" dirty="0"/>
              <a:t>.S</a:t>
            </a:r>
          </a:p>
        </p:txBody>
      </p:sp>
      <p:sp>
        <p:nvSpPr>
          <p:cNvPr id="95" name="Text Box 50"/>
          <p:cNvSpPr txBox="1">
            <a:spLocks noChangeArrowheads="1"/>
          </p:cNvSpPr>
          <p:nvPr/>
        </p:nvSpPr>
        <p:spPr bwMode="auto">
          <a:xfrm>
            <a:off x="4312161" y="5437429"/>
            <a:ext cx="386547" cy="314343"/>
          </a:xfrm>
          <a:prstGeom prst="rect">
            <a:avLst/>
          </a:prstGeom>
          <a:noFill/>
          <a:ln w="9525" algn="ctr">
            <a:solidFill>
              <a:schemeClr val="tx1"/>
            </a:solidFill>
            <a:miter lim="800000"/>
            <a:headEnd/>
            <a:tailEnd/>
          </a:ln>
        </p:spPr>
        <p:txBody>
          <a:bodyPr wrap="none">
            <a:spAutoFit/>
          </a:bodyPr>
          <a:lstStyle/>
          <a:p>
            <a:r>
              <a:rPr lang="en-US" dirty="0"/>
              <a:t>S.</a:t>
            </a:r>
          </a:p>
        </p:txBody>
      </p:sp>
      <p:sp>
        <p:nvSpPr>
          <p:cNvPr id="96" name="Text Box 8"/>
          <p:cNvSpPr txBox="1">
            <a:spLocks noChangeArrowheads="1"/>
          </p:cNvSpPr>
          <p:nvPr/>
        </p:nvSpPr>
        <p:spPr bwMode="auto">
          <a:xfrm>
            <a:off x="4177019" y="2154149"/>
            <a:ext cx="386547" cy="314343"/>
          </a:xfrm>
          <a:prstGeom prst="rect">
            <a:avLst/>
          </a:prstGeom>
          <a:noFill/>
          <a:ln w="9525" algn="ctr">
            <a:solidFill>
              <a:schemeClr val="tx1"/>
            </a:solidFill>
            <a:miter lim="800000"/>
            <a:headEnd/>
            <a:tailEnd/>
          </a:ln>
        </p:spPr>
        <p:txBody>
          <a:bodyPr wrap="none">
            <a:spAutoFit/>
          </a:bodyPr>
          <a:lstStyle/>
          <a:p>
            <a:r>
              <a:rPr lang="en-US" dirty="0"/>
              <a:t>.A</a:t>
            </a:r>
          </a:p>
        </p:txBody>
      </p:sp>
      <p:sp>
        <p:nvSpPr>
          <p:cNvPr id="110" name="Text Box 8"/>
          <p:cNvSpPr txBox="1">
            <a:spLocks noChangeArrowheads="1"/>
          </p:cNvSpPr>
          <p:nvPr/>
        </p:nvSpPr>
        <p:spPr bwMode="auto">
          <a:xfrm>
            <a:off x="3955239" y="2728989"/>
            <a:ext cx="849728" cy="314343"/>
          </a:xfrm>
          <a:prstGeom prst="rect">
            <a:avLst/>
          </a:prstGeom>
          <a:noFill/>
          <a:ln w="9525" algn="ctr">
            <a:solidFill>
              <a:schemeClr val="tx1"/>
            </a:solidFill>
            <a:miter lim="800000"/>
            <a:headEnd/>
            <a:tailEnd/>
          </a:ln>
        </p:spPr>
        <p:txBody>
          <a:bodyPr wrap="none">
            <a:spAutoFit/>
          </a:bodyPr>
          <a:lstStyle/>
          <a:p>
            <a:r>
              <a:rPr lang="en-US" dirty="0"/>
              <a:t>A</a:t>
            </a:r>
            <a:r>
              <a:rPr lang="en-US" dirty="0">
                <a:sym typeface="Wingdings" pitchFamily="2" charset="2"/>
              </a:rPr>
              <a:t>.bb</a:t>
            </a:r>
            <a:endParaRPr lang="en-US" dirty="0"/>
          </a:p>
        </p:txBody>
      </p:sp>
      <p:sp>
        <p:nvSpPr>
          <p:cNvPr id="111" name="Text Box 9"/>
          <p:cNvSpPr txBox="1">
            <a:spLocks noChangeArrowheads="1"/>
          </p:cNvSpPr>
          <p:nvPr/>
        </p:nvSpPr>
        <p:spPr bwMode="auto">
          <a:xfrm>
            <a:off x="3954460" y="3296633"/>
            <a:ext cx="849728" cy="314343"/>
          </a:xfrm>
          <a:prstGeom prst="rect">
            <a:avLst/>
          </a:prstGeom>
          <a:noFill/>
          <a:ln w="9525" algn="ctr">
            <a:solidFill>
              <a:schemeClr val="tx1"/>
            </a:solidFill>
            <a:miter lim="800000"/>
            <a:headEnd/>
            <a:tailEnd/>
          </a:ln>
        </p:spPr>
        <p:txBody>
          <a:bodyPr wrap="none">
            <a:spAutoFit/>
          </a:bodyPr>
          <a:lstStyle/>
          <a:p>
            <a:r>
              <a:rPr lang="en-US" dirty="0" err="1"/>
              <a:t>A</a:t>
            </a:r>
            <a:r>
              <a:rPr lang="en-US" dirty="0" err="1">
                <a:sym typeface="Wingdings" pitchFamily="2" charset="2"/>
              </a:rPr>
              <a:t>b.b</a:t>
            </a:r>
            <a:endParaRPr lang="en-US" dirty="0"/>
          </a:p>
        </p:txBody>
      </p:sp>
      <p:sp>
        <p:nvSpPr>
          <p:cNvPr id="113" name="Text Box 11"/>
          <p:cNvSpPr txBox="1">
            <a:spLocks noChangeArrowheads="1"/>
          </p:cNvSpPr>
          <p:nvPr/>
        </p:nvSpPr>
        <p:spPr bwMode="auto">
          <a:xfrm>
            <a:off x="4122340" y="3003561"/>
            <a:ext cx="300374" cy="314343"/>
          </a:xfrm>
          <a:prstGeom prst="rect">
            <a:avLst/>
          </a:prstGeom>
          <a:noFill/>
          <a:ln w="9525">
            <a:noFill/>
            <a:miter lim="800000"/>
            <a:headEnd/>
            <a:tailEnd/>
          </a:ln>
        </p:spPr>
        <p:txBody>
          <a:bodyPr wrap="none">
            <a:spAutoFit/>
          </a:bodyPr>
          <a:lstStyle/>
          <a:p>
            <a:r>
              <a:rPr lang="en-US" dirty="0"/>
              <a:t>b</a:t>
            </a:r>
          </a:p>
        </p:txBody>
      </p:sp>
      <p:sp>
        <p:nvSpPr>
          <p:cNvPr id="128" name="Text Box 3"/>
          <p:cNvSpPr txBox="1">
            <a:spLocks noChangeArrowheads="1"/>
          </p:cNvSpPr>
          <p:nvPr/>
        </p:nvSpPr>
        <p:spPr bwMode="auto">
          <a:xfrm>
            <a:off x="2190890" y="2439974"/>
            <a:ext cx="876255" cy="320220"/>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.Ab</a:t>
            </a:r>
            <a:endParaRPr lang="en-US" dirty="0"/>
          </a:p>
        </p:txBody>
      </p:sp>
      <p:sp>
        <p:nvSpPr>
          <p:cNvPr id="129" name="Text Box 4"/>
          <p:cNvSpPr txBox="1">
            <a:spLocks noChangeArrowheads="1"/>
          </p:cNvSpPr>
          <p:nvPr/>
        </p:nvSpPr>
        <p:spPr bwMode="auto">
          <a:xfrm>
            <a:off x="2190890" y="3218232"/>
            <a:ext cx="876255" cy="320220"/>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A.b</a:t>
            </a:r>
            <a:endParaRPr lang="en-US" dirty="0"/>
          </a:p>
        </p:txBody>
      </p:sp>
      <p:sp>
        <p:nvSpPr>
          <p:cNvPr id="130" name="Text Box 5"/>
          <p:cNvSpPr txBox="1">
            <a:spLocks noChangeArrowheads="1"/>
          </p:cNvSpPr>
          <p:nvPr/>
        </p:nvSpPr>
        <p:spPr bwMode="auto">
          <a:xfrm>
            <a:off x="2206129" y="3931635"/>
            <a:ext cx="876255" cy="320220"/>
          </a:xfrm>
          <a:prstGeom prst="rect">
            <a:avLst/>
          </a:prstGeom>
          <a:noFill/>
          <a:ln w="9525" algn="ctr">
            <a:solidFill>
              <a:schemeClr val="tx1"/>
            </a:solidFill>
            <a:miter lim="800000"/>
            <a:headEnd/>
            <a:tailEnd/>
          </a:ln>
        </p:spPr>
        <p:txBody>
          <a:bodyPr wrap="none">
            <a:spAutoFit/>
          </a:bodyPr>
          <a:lstStyle/>
          <a:p>
            <a:r>
              <a:rPr lang="en-US" dirty="0" err="1"/>
              <a:t>S</a:t>
            </a:r>
            <a:r>
              <a:rPr lang="en-US" dirty="0" err="1">
                <a:sym typeface="Wingdings" pitchFamily="2" charset="2"/>
              </a:rPr>
              <a:t>Ab</a:t>
            </a:r>
            <a:r>
              <a:rPr lang="en-US" dirty="0">
                <a:sym typeface="Wingdings" pitchFamily="2" charset="2"/>
              </a:rPr>
              <a:t>.</a:t>
            </a:r>
            <a:endParaRPr lang="en-US" dirty="0"/>
          </a:p>
        </p:txBody>
      </p:sp>
      <p:sp>
        <p:nvSpPr>
          <p:cNvPr id="131" name="Line 6"/>
          <p:cNvSpPr>
            <a:spLocks noChangeShapeType="1"/>
          </p:cNvSpPr>
          <p:nvPr/>
        </p:nvSpPr>
        <p:spPr bwMode="auto">
          <a:xfrm>
            <a:off x="2571870" y="3530345"/>
            <a:ext cx="0" cy="389129"/>
          </a:xfrm>
          <a:prstGeom prst="line">
            <a:avLst/>
          </a:prstGeom>
          <a:noFill/>
          <a:ln w="9525">
            <a:solidFill>
              <a:schemeClr val="tx1"/>
            </a:solidFill>
            <a:round/>
            <a:headEnd/>
            <a:tailEnd type="triangle" w="med" len="med"/>
          </a:ln>
        </p:spPr>
        <p:txBody>
          <a:bodyPr/>
          <a:lstStyle/>
          <a:p>
            <a:endParaRPr lang="en-US"/>
          </a:p>
        </p:txBody>
      </p:sp>
      <p:sp>
        <p:nvSpPr>
          <p:cNvPr id="132" name="Text Box 7"/>
          <p:cNvSpPr txBox="1">
            <a:spLocks noChangeArrowheads="1"/>
          </p:cNvSpPr>
          <p:nvPr/>
        </p:nvSpPr>
        <p:spPr bwMode="auto">
          <a:xfrm>
            <a:off x="2509390" y="3549261"/>
            <a:ext cx="298689" cy="312114"/>
          </a:xfrm>
          <a:prstGeom prst="rect">
            <a:avLst/>
          </a:prstGeom>
          <a:noFill/>
          <a:ln w="9525">
            <a:noFill/>
            <a:miter lim="800000"/>
            <a:headEnd/>
            <a:tailEnd/>
          </a:ln>
        </p:spPr>
        <p:txBody>
          <a:bodyPr wrap="none">
            <a:spAutoFit/>
          </a:bodyPr>
          <a:lstStyle/>
          <a:p>
            <a:r>
              <a:rPr lang="en-US" dirty="0"/>
              <a:t>b</a:t>
            </a:r>
          </a:p>
        </p:txBody>
      </p:sp>
      <p:sp>
        <p:nvSpPr>
          <p:cNvPr id="165" name="Text Box 12"/>
          <p:cNvSpPr txBox="1">
            <a:spLocks noChangeArrowheads="1"/>
          </p:cNvSpPr>
          <p:nvPr/>
        </p:nvSpPr>
        <p:spPr bwMode="auto">
          <a:xfrm>
            <a:off x="5909664" y="1984705"/>
            <a:ext cx="874349" cy="314343"/>
          </a:xfrm>
          <a:prstGeom prst="rect">
            <a:avLst/>
          </a:prstGeom>
          <a:noFill/>
          <a:ln w="9525">
            <a:solidFill>
              <a:schemeClr val="tx1"/>
            </a:solidFill>
            <a:miter lim="800000"/>
            <a:headEnd/>
            <a:tailEnd/>
          </a:ln>
        </p:spPr>
        <p:txBody>
          <a:bodyPr wrap="none">
            <a:spAutoFit/>
          </a:bodyPr>
          <a:lstStyle/>
          <a:p>
            <a:r>
              <a:rPr lang="en-US" dirty="0"/>
              <a:t>S</a:t>
            </a:r>
            <a:r>
              <a:rPr lang="en-US" dirty="0">
                <a:sym typeface="Wingdings" pitchFamily="2" charset="2"/>
              </a:rPr>
              <a:t>.</a:t>
            </a:r>
            <a:r>
              <a:rPr lang="en-US" dirty="0" err="1">
                <a:sym typeface="Wingdings" pitchFamily="2" charset="2"/>
              </a:rPr>
              <a:t>bA</a:t>
            </a:r>
            <a:endParaRPr lang="en-US" dirty="0"/>
          </a:p>
        </p:txBody>
      </p:sp>
      <p:sp>
        <p:nvSpPr>
          <p:cNvPr id="166" name="Text Box 13"/>
          <p:cNvSpPr txBox="1">
            <a:spLocks noChangeArrowheads="1"/>
          </p:cNvSpPr>
          <p:nvPr/>
        </p:nvSpPr>
        <p:spPr bwMode="auto">
          <a:xfrm>
            <a:off x="5909664" y="2695406"/>
            <a:ext cx="874349" cy="314343"/>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b.A</a:t>
            </a:r>
            <a:endParaRPr lang="en-US" dirty="0"/>
          </a:p>
        </p:txBody>
      </p:sp>
      <p:sp>
        <p:nvSpPr>
          <p:cNvPr id="167" name="Text Box 14"/>
          <p:cNvSpPr txBox="1">
            <a:spLocks noChangeArrowheads="1"/>
          </p:cNvSpPr>
          <p:nvPr/>
        </p:nvSpPr>
        <p:spPr bwMode="auto">
          <a:xfrm>
            <a:off x="5963546" y="3673449"/>
            <a:ext cx="874349" cy="314343"/>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bA</a:t>
            </a:r>
            <a:r>
              <a:rPr lang="en-US" dirty="0">
                <a:sym typeface="Wingdings" pitchFamily="2" charset="2"/>
              </a:rPr>
              <a:t>.</a:t>
            </a:r>
            <a:endParaRPr lang="en-US" dirty="0"/>
          </a:p>
        </p:txBody>
      </p:sp>
      <p:sp>
        <p:nvSpPr>
          <p:cNvPr id="168" name="Line 15"/>
          <p:cNvSpPr>
            <a:spLocks noChangeShapeType="1"/>
          </p:cNvSpPr>
          <p:nvPr/>
        </p:nvSpPr>
        <p:spPr bwMode="auto">
          <a:xfrm>
            <a:off x="6334839" y="2296819"/>
            <a:ext cx="0" cy="389129"/>
          </a:xfrm>
          <a:prstGeom prst="line">
            <a:avLst/>
          </a:prstGeom>
          <a:noFill/>
          <a:ln w="9525">
            <a:solidFill>
              <a:schemeClr val="tx1"/>
            </a:solidFill>
            <a:round/>
            <a:headEnd/>
            <a:tailEnd type="triangle" w="med" len="med"/>
          </a:ln>
        </p:spPr>
        <p:txBody>
          <a:bodyPr/>
          <a:lstStyle/>
          <a:p>
            <a:endParaRPr lang="en-US"/>
          </a:p>
        </p:txBody>
      </p:sp>
      <p:sp>
        <p:nvSpPr>
          <p:cNvPr id="172" name="Text Box 19"/>
          <p:cNvSpPr txBox="1">
            <a:spLocks noChangeArrowheads="1"/>
          </p:cNvSpPr>
          <p:nvPr/>
        </p:nvSpPr>
        <p:spPr bwMode="auto">
          <a:xfrm>
            <a:off x="6281501" y="2308979"/>
            <a:ext cx="300374" cy="314343"/>
          </a:xfrm>
          <a:prstGeom prst="rect">
            <a:avLst/>
          </a:prstGeom>
          <a:noFill/>
          <a:ln w="9525">
            <a:noFill/>
            <a:miter lim="800000"/>
            <a:headEnd/>
            <a:tailEnd/>
          </a:ln>
        </p:spPr>
        <p:txBody>
          <a:bodyPr wrap="none">
            <a:spAutoFit/>
          </a:bodyPr>
          <a:lstStyle/>
          <a:p>
            <a:r>
              <a:rPr lang="en-US" dirty="0"/>
              <a:t>b</a:t>
            </a:r>
          </a:p>
        </p:txBody>
      </p:sp>
      <p:sp>
        <p:nvSpPr>
          <p:cNvPr id="2" name="Rectangle 1"/>
          <p:cNvSpPr/>
          <p:nvPr/>
        </p:nvSpPr>
        <p:spPr>
          <a:xfrm>
            <a:off x="4024363" y="2715566"/>
            <a:ext cx="745197" cy="292521"/>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4039602" y="3299998"/>
            <a:ext cx="729958" cy="304007"/>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Text Box 8"/>
          <p:cNvSpPr txBox="1">
            <a:spLocks noChangeArrowheads="1"/>
          </p:cNvSpPr>
          <p:nvPr/>
        </p:nvSpPr>
        <p:spPr bwMode="auto">
          <a:xfrm>
            <a:off x="4205990" y="4437699"/>
            <a:ext cx="386547" cy="314343"/>
          </a:xfrm>
          <a:prstGeom prst="rect">
            <a:avLst/>
          </a:prstGeom>
          <a:noFill/>
          <a:ln w="9525" algn="ctr">
            <a:solidFill>
              <a:schemeClr val="tx1"/>
            </a:solidFill>
            <a:miter lim="800000"/>
            <a:headEnd/>
            <a:tailEnd/>
          </a:ln>
        </p:spPr>
        <p:txBody>
          <a:bodyPr wrap="none">
            <a:spAutoFit/>
          </a:bodyPr>
          <a:lstStyle/>
          <a:p>
            <a:r>
              <a:rPr lang="en-US"/>
              <a:t>A.</a:t>
            </a:r>
            <a:endParaRPr lang="en-US" dirty="0"/>
          </a:p>
        </p:txBody>
      </p:sp>
      <p:sp>
        <p:nvSpPr>
          <p:cNvPr id="92" name="Text Box 9"/>
          <p:cNvSpPr txBox="1">
            <a:spLocks noChangeArrowheads="1"/>
          </p:cNvSpPr>
          <p:nvPr/>
        </p:nvSpPr>
        <p:spPr bwMode="auto">
          <a:xfrm>
            <a:off x="3977649" y="3837404"/>
            <a:ext cx="849728" cy="314343"/>
          </a:xfrm>
          <a:prstGeom prst="rect">
            <a:avLst/>
          </a:prstGeom>
          <a:noFill/>
          <a:ln w="9525" algn="ctr">
            <a:noFill/>
            <a:miter lim="800000"/>
            <a:headEnd/>
            <a:tailEnd/>
          </a:ln>
        </p:spPr>
        <p:txBody>
          <a:bodyPr wrap="none">
            <a:spAutoFit/>
          </a:bodyPr>
          <a:lstStyle/>
          <a:p>
            <a:r>
              <a:rPr lang="en-US" dirty="0" err="1"/>
              <a:t>A</a:t>
            </a:r>
            <a:r>
              <a:rPr lang="en-US" dirty="0" err="1">
                <a:sym typeface="Wingdings" pitchFamily="2" charset="2"/>
              </a:rPr>
              <a:t>bb</a:t>
            </a:r>
            <a:r>
              <a:rPr lang="en-US" dirty="0">
                <a:sym typeface="Wingdings" pitchFamily="2" charset="2"/>
              </a:rPr>
              <a:t>.</a:t>
            </a:r>
            <a:endParaRPr lang="en-US" dirty="0"/>
          </a:p>
        </p:txBody>
      </p:sp>
      <p:sp>
        <p:nvSpPr>
          <p:cNvPr id="103" name="Rectangle 102"/>
          <p:cNvSpPr/>
          <p:nvPr/>
        </p:nvSpPr>
        <p:spPr>
          <a:xfrm>
            <a:off x="4020553" y="3864691"/>
            <a:ext cx="729958" cy="304007"/>
          </a:xfrm>
          <a:prstGeom prst="rect">
            <a:avLst/>
          </a:prstGeom>
          <a:no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603241" y="1830002"/>
            <a:ext cx="1772601" cy="1145156"/>
          </a:xfrm>
          <a:custGeom>
            <a:avLst/>
            <a:gdLst>
              <a:gd name="connsiteX0" fmla="*/ 0 w 1846555"/>
              <a:gd name="connsiteY0" fmla="*/ 1096924 h 1345481"/>
              <a:gd name="connsiteX1" fmla="*/ 648070 w 1846555"/>
              <a:gd name="connsiteY1" fmla="*/ 1292233 h 1345481"/>
              <a:gd name="connsiteX2" fmla="*/ 1216241 w 1846555"/>
              <a:gd name="connsiteY2" fmla="*/ 244668 h 1345481"/>
              <a:gd name="connsiteX3" fmla="*/ 1580225 w 1846555"/>
              <a:gd name="connsiteY3" fmla="*/ 4970 h 1345481"/>
              <a:gd name="connsiteX4" fmla="*/ 1846555 w 1846555"/>
              <a:gd name="connsiteY4" fmla="*/ 377833 h 1345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555" h="1345481">
                <a:moveTo>
                  <a:pt x="0" y="1096924"/>
                </a:moveTo>
                <a:cubicBezTo>
                  <a:pt x="222681" y="1265600"/>
                  <a:pt x="445363" y="1434276"/>
                  <a:pt x="648070" y="1292233"/>
                </a:cubicBezTo>
                <a:cubicBezTo>
                  <a:pt x="850777" y="1150190"/>
                  <a:pt x="1060882" y="459212"/>
                  <a:pt x="1216241" y="244668"/>
                </a:cubicBezTo>
                <a:cubicBezTo>
                  <a:pt x="1371600" y="30124"/>
                  <a:pt x="1475173" y="-17224"/>
                  <a:pt x="1580225" y="4970"/>
                </a:cubicBezTo>
                <a:cubicBezTo>
                  <a:pt x="1685277" y="27164"/>
                  <a:pt x="1765916" y="202498"/>
                  <a:pt x="1846555" y="377833"/>
                </a:cubicBezTo>
              </a:path>
            </a:pathLst>
          </a:cu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4401408" y="1830001"/>
            <a:ext cx="1977133" cy="1435466"/>
          </a:xfrm>
          <a:custGeom>
            <a:avLst/>
            <a:gdLst>
              <a:gd name="connsiteX0" fmla="*/ 2059620 w 2059620"/>
              <a:gd name="connsiteY0" fmla="*/ 2051128 h 2427961"/>
              <a:gd name="connsiteX1" fmla="*/ 1402672 w 2059620"/>
              <a:gd name="connsiteY1" fmla="*/ 2281948 h 2427961"/>
              <a:gd name="connsiteX2" fmla="*/ 541538 w 2059620"/>
              <a:gd name="connsiteY2" fmla="*/ 106919 h 2427961"/>
              <a:gd name="connsiteX3" fmla="*/ 0 w 2059620"/>
              <a:gd name="connsiteY3" fmla="*/ 533047 h 2427961"/>
            </a:gdLst>
            <a:ahLst/>
            <a:cxnLst>
              <a:cxn ang="0">
                <a:pos x="connsiteX0" y="connsiteY0"/>
              </a:cxn>
              <a:cxn ang="0">
                <a:pos x="connsiteX1" y="connsiteY1"/>
              </a:cxn>
              <a:cxn ang="0">
                <a:pos x="connsiteX2" y="connsiteY2"/>
              </a:cxn>
              <a:cxn ang="0">
                <a:pos x="connsiteX3" y="connsiteY3"/>
              </a:cxn>
            </a:cxnLst>
            <a:rect l="l" t="t" r="r" b="b"/>
            <a:pathLst>
              <a:path w="2059620" h="2427961">
                <a:moveTo>
                  <a:pt x="2059620" y="2051128"/>
                </a:moveTo>
                <a:cubicBezTo>
                  <a:pt x="1857653" y="2328555"/>
                  <a:pt x="1655686" y="2605983"/>
                  <a:pt x="1402672" y="2281948"/>
                </a:cubicBezTo>
                <a:cubicBezTo>
                  <a:pt x="1149658" y="1957913"/>
                  <a:pt x="775317" y="398402"/>
                  <a:pt x="541538" y="106919"/>
                </a:cubicBezTo>
                <a:cubicBezTo>
                  <a:pt x="307759" y="-184564"/>
                  <a:pt x="153879" y="174241"/>
                  <a:pt x="0" y="53304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611763" y="3049432"/>
            <a:ext cx="1806690" cy="2031087"/>
          </a:xfrm>
          <a:custGeom>
            <a:avLst/>
            <a:gdLst>
              <a:gd name="connsiteX0" fmla="*/ 1882066 w 1882066"/>
              <a:gd name="connsiteY0" fmla="*/ 1972370 h 2341545"/>
              <a:gd name="connsiteX1" fmla="*/ 1535837 w 1882066"/>
              <a:gd name="connsiteY1" fmla="*/ 2212067 h 2341545"/>
              <a:gd name="connsiteX2" fmla="*/ 692458 w 1882066"/>
              <a:gd name="connsiteY2" fmla="*/ 196836 h 2341545"/>
              <a:gd name="connsiteX3" fmla="*/ 0 w 1882066"/>
              <a:gd name="connsiteY3" fmla="*/ 187958 h 2341545"/>
            </a:gdLst>
            <a:ahLst/>
            <a:cxnLst>
              <a:cxn ang="0">
                <a:pos x="connsiteX0" y="connsiteY0"/>
              </a:cxn>
              <a:cxn ang="0">
                <a:pos x="connsiteX1" y="connsiteY1"/>
              </a:cxn>
              <a:cxn ang="0">
                <a:pos x="connsiteX2" y="connsiteY2"/>
              </a:cxn>
              <a:cxn ang="0">
                <a:pos x="connsiteX3" y="connsiteY3"/>
              </a:cxn>
            </a:cxnLst>
            <a:rect l="l" t="t" r="r" b="b"/>
            <a:pathLst>
              <a:path w="1882066" h="2341545">
                <a:moveTo>
                  <a:pt x="1882066" y="1972370"/>
                </a:moveTo>
                <a:cubicBezTo>
                  <a:pt x="1808085" y="2240179"/>
                  <a:pt x="1734105" y="2507989"/>
                  <a:pt x="1535837" y="2212067"/>
                </a:cubicBezTo>
                <a:cubicBezTo>
                  <a:pt x="1337569" y="1916145"/>
                  <a:pt x="948431" y="534187"/>
                  <a:pt x="692458" y="196836"/>
                </a:cubicBezTo>
                <a:cubicBezTo>
                  <a:pt x="436485" y="-140515"/>
                  <a:pt x="218242" y="23721"/>
                  <a:pt x="0" y="187958"/>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632894" y="1312875"/>
            <a:ext cx="1725904" cy="1133386"/>
          </a:xfrm>
          <a:custGeom>
            <a:avLst/>
            <a:gdLst>
              <a:gd name="connsiteX0" fmla="*/ 1797909 w 1797909"/>
              <a:gd name="connsiteY0" fmla="*/ 0 h 1331651"/>
              <a:gd name="connsiteX1" fmla="*/ 279827 w 1797909"/>
              <a:gd name="connsiteY1" fmla="*/ 683581 h 1331651"/>
              <a:gd name="connsiteX2" fmla="*/ 4620 w 1797909"/>
              <a:gd name="connsiteY2" fmla="*/ 1331651 h 1331651"/>
            </a:gdLst>
            <a:ahLst/>
            <a:cxnLst>
              <a:cxn ang="0">
                <a:pos x="connsiteX0" y="connsiteY0"/>
              </a:cxn>
              <a:cxn ang="0">
                <a:pos x="connsiteX1" y="connsiteY1"/>
              </a:cxn>
              <a:cxn ang="0">
                <a:pos x="connsiteX2" y="connsiteY2"/>
              </a:cxn>
            </a:cxnLst>
            <a:rect l="l" t="t" r="r" b="b"/>
            <a:pathLst>
              <a:path w="1797909" h="1331651">
                <a:moveTo>
                  <a:pt x="1797909" y="0"/>
                </a:moveTo>
                <a:cubicBezTo>
                  <a:pt x="1188308" y="230819"/>
                  <a:pt x="578708" y="461639"/>
                  <a:pt x="279827" y="683581"/>
                </a:cubicBezTo>
                <a:cubicBezTo>
                  <a:pt x="-19054" y="905523"/>
                  <a:pt x="-7217" y="1118587"/>
                  <a:pt x="4620" y="1331651"/>
                </a:cubicBezTo>
              </a:path>
            </a:pathLst>
          </a:cu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350276" y="1320431"/>
            <a:ext cx="1994177" cy="657363"/>
          </a:xfrm>
          <a:custGeom>
            <a:avLst/>
            <a:gdLst>
              <a:gd name="connsiteX0" fmla="*/ 0 w 2077375"/>
              <a:gd name="connsiteY0" fmla="*/ 0 h 772357"/>
              <a:gd name="connsiteX1" fmla="*/ 1580226 w 2077375"/>
              <a:gd name="connsiteY1" fmla="*/ 284085 h 772357"/>
              <a:gd name="connsiteX2" fmla="*/ 2077375 w 2077375"/>
              <a:gd name="connsiteY2" fmla="*/ 772357 h 772357"/>
            </a:gdLst>
            <a:ahLst/>
            <a:cxnLst>
              <a:cxn ang="0">
                <a:pos x="connsiteX0" y="connsiteY0"/>
              </a:cxn>
              <a:cxn ang="0">
                <a:pos x="connsiteX1" y="connsiteY1"/>
              </a:cxn>
              <a:cxn ang="0">
                <a:pos x="connsiteX2" y="connsiteY2"/>
              </a:cxn>
            </a:cxnLst>
            <a:rect l="l" t="t" r="r" b="b"/>
            <a:pathLst>
              <a:path w="2077375" h="772357">
                <a:moveTo>
                  <a:pt x="0" y="0"/>
                </a:moveTo>
                <a:cubicBezTo>
                  <a:pt x="616998" y="77679"/>
                  <a:pt x="1233997" y="155359"/>
                  <a:pt x="1580226" y="284085"/>
                </a:cubicBezTo>
                <a:cubicBezTo>
                  <a:pt x="1926455" y="412811"/>
                  <a:pt x="2001915" y="592584"/>
                  <a:pt x="2077375" y="77235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Arrow Connector 20"/>
          <p:cNvCxnSpPr>
            <a:stCxn id="96" idx="2"/>
            <a:endCxn id="110" idx="0"/>
          </p:cNvCxnSpPr>
          <p:nvPr/>
        </p:nvCxnSpPr>
        <p:spPr>
          <a:xfrm>
            <a:off x="4370292" y="2468492"/>
            <a:ext cx="9811" cy="26049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0" idx="2"/>
            <a:endCxn id="111" idx="0"/>
          </p:cNvCxnSpPr>
          <p:nvPr/>
        </p:nvCxnSpPr>
        <p:spPr>
          <a:xfrm flipH="1">
            <a:off x="4379325" y="3043332"/>
            <a:ext cx="779" cy="25330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1" idx="2"/>
            <a:endCxn id="103" idx="0"/>
          </p:cNvCxnSpPr>
          <p:nvPr/>
        </p:nvCxnSpPr>
        <p:spPr>
          <a:xfrm>
            <a:off x="4379325" y="3610976"/>
            <a:ext cx="6207" cy="25371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3" idx="2"/>
            <a:endCxn id="91" idx="0"/>
          </p:cNvCxnSpPr>
          <p:nvPr/>
        </p:nvCxnSpPr>
        <p:spPr>
          <a:xfrm>
            <a:off x="4385532" y="4168698"/>
            <a:ext cx="13732" cy="26900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7" name="Text Box 11"/>
          <p:cNvSpPr txBox="1">
            <a:spLocks noChangeArrowheads="1"/>
          </p:cNvSpPr>
          <p:nvPr/>
        </p:nvSpPr>
        <p:spPr bwMode="auto">
          <a:xfrm>
            <a:off x="4123950" y="3564756"/>
            <a:ext cx="300374" cy="314343"/>
          </a:xfrm>
          <a:prstGeom prst="rect">
            <a:avLst/>
          </a:prstGeom>
          <a:noFill/>
          <a:ln w="9525">
            <a:noFill/>
            <a:miter lim="800000"/>
            <a:headEnd/>
            <a:tailEnd/>
          </a:ln>
        </p:spPr>
        <p:txBody>
          <a:bodyPr wrap="none">
            <a:spAutoFit/>
          </a:bodyPr>
          <a:lstStyle/>
          <a:p>
            <a:r>
              <a:rPr lang="en-US" dirty="0"/>
              <a:t>b</a:t>
            </a:r>
          </a:p>
        </p:txBody>
      </p:sp>
      <p:sp>
        <p:nvSpPr>
          <p:cNvPr id="36" name="Freeform 35"/>
          <p:cNvSpPr/>
          <p:nvPr/>
        </p:nvSpPr>
        <p:spPr>
          <a:xfrm>
            <a:off x="4411426" y="3374516"/>
            <a:ext cx="1977132" cy="1706003"/>
          </a:xfrm>
          <a:custGeom>
            <a:avLst/>
            <a:gdLst>
              <a:gd name="connsiteX0" fmla="*/ 0 w 2059619"/>
              <a:gd name="connsiteY0" fmla="*/ 1742889 h 2121892"/>
              <a:gd name="connsiteX1" fmla="*/ 381739 w 2059619"/>
              <a:gd name="connsiteY1" fmla="*/ 2009219 h 2121892"/>
              <a:gd name="connsiteX2" fmla="*/ 1349405 w 2059619"/>
              <a:gd name="connsiteY2" fmla="*/ 118276 h 2121892"/>
              <a:gd name="connsiteX3" fmla="*/ 2059619 w 2059619"/>
              <a:gd name="connsiteY3" fmla="*/ 357973 h 2121892"/>
            </a:gdLst>
            <a:ahLst/>
            <a:cxnLst>
              <a:cxn ang="0">
                <a:pos x="connsiteX0" y="connsiteY0"/>
              </a:cxn>
              <a:cxn ang="0">
                <a:pos x="connsiteX1" y="connsiteY1"/>
              </a:cxn>
              <a:cxn ang="0">
                <a:pos x="connsiteX2" y="connsiteY2"/>
              </a:cxn>
              <a:cxn ang="0">
                <a:pos x="connsiteX3" y="connsiteY3"/>
              </a:cxn>
            </a:cxnLst>
            <a:rect l="l" t="t" r="r" b="b"/>
            <a:pathLst>
              <a:path w="2059619" h="2121892">
                <a:moveTo>
                  <a:pt x="0" y="1742889"/>
                </a:moveTo>
                <a:cubicBezTo>
                  <a:pt x="78419" y="2011438"/>
                  <a:pt x="156838" y="2279988"/>
                  <a:pt x="381739" y="2009219"/>
                </a:cubicBezTo>
                <a:cubicBezTo>
                  <a:pt x="606640" y="1738450"/>
                  <a:pt x="1069758" y="393484"/>
                  <a:pt x="1349405" y="118276"/>
                </a:cubicBezTo>
                <a:cubicBezTo>
                  <a:pt x="1629052" y="-156932"/>
                  <a:pt x="1844335" y="100520"/>
                  <a:pt x="2059619" y="357973"/>
                </a:cubicBezTo>
              </a:path>
            </a:pathLst>
          </a:cu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505169" y="3987245"/>
            <a:ext cx="1874867" cy="1450733"/>
          </a:xfrm>
          <a:custGeom>
            <a:avLst/>
            <a:gdLst>
              <a:gd name="connsiteX0" fmla="*/ 1953087 w 1953087"/>
              <a:gd name="connsiteY0" fmla="*/ 0 h 1704513"/>
              <a:gd name="connsiteX1" fmla="*/ 1482571 w 1953087"/>
              <a:gd name="connsiteY1" fmla="*/ 941033 h 1704513"/>
              <a:gd name="connsiteX2" fmla="*/ 0 w 1953087"/>
              <a:gd name="connsiteY2" fmla="*/ 1704513 h 1704513"/>
            </a:gdLst>
            <a:ahLst/>
            <a:cxnLst>
              <a:cxn ang="0">
                <a:pos x="connsiteX0" y="connsiteY0"/>
              </a:cxn>
              <a:cxn ang="0">
                <a:pos x="connsiteX1" y="connsiteY1"/>
              </a:cxn>
              <a:cxn ang="0">
                <a:pos x="connsiteX2" y="connsiteY2"/>
              </a:cxn>
            </a:cxnLst>
            <a:rect l="l" t="t" r="r" b="b"/>
            <a:pathLst>
              <a:path w="1953087" h="1704513">
                <a:moveTo>
                  <a:pt x="1953087" y="0"/>
                </a:moveTo>
                <a:cubicBezTo>
                  <a:pt x="1880586" y="328474"/>
                  <a:pt x="1808085" y="656948"/>
                  <a:pt x="1482571" y="941033"/>
                </a:cubicBezTo>
                <a:cubicBezTo>
                  <a:pt x="1157057" y="1225118"/>
                  <a:pt x="578528" y="1464815"/>
                  <a:pt x="0" y="1704513"/>
                </a:cubicBezTo>
              </a:path>
            </a:pathLst>
          </a:cu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580104" y="4259257"/>
            <a:ext cx="1908021" cy="1163609"/>
          </a:xfrm>
          <a:custGeom>
            <a:avLst/>
            <a:gdLst>
              <a:gd name="connsiteX0" fmla="*/ 25660 w 1987625"/>
              <a:gd name="connsiteY0" fmla="*/ 0 h 1367161"/>
              <a:gd name="connsiteX1" fmla="*/ 274234 w 1987625"/>
              <a:gd name="connsiteY1" fmla="*/ 887767 h 1367161"/>
              <a:gd name="connsiteX2" fmla="*/ 1987625 w 1987625"/>
              <a:gd name="connsiteY2" fmla="*/ 1367161 h 1367161"/>
            </a:gdLst>
            <a:ahLst/>
            <a:cxnLst>
              <a:cxn ang="0">
                <a:pos x="connsiteX0" y="connsiteY0"/>
              </a:cxn>
              <a:cxn ang="0">
                <a:pos x="connsiteX1" y="connsiteY1"/>
              </a:cxn>
              <a:cxn ang="0">
                <a:pos x="connsiteX2" y="connsiteY2"/>
              </a:cxn>
            </a:cxnLst>
            <a:rect l="l" t="t" r="r" b="b"/>
            <a:pathLst>
              <a:path w="1987625" h="1367161">
                <a:moveTo>
                  <a:pt x="25660" y="0"/>
                </a:moveTo>
                <a:cubicBezTo>
                  <a:pt x="-13550" y="329953"/>
                  <a:pt x="-52760" y="659907"/>
                  <a:pt x="274234" y="887767"/>
                </a:cubicBezTo>
                <a:cubicBezTo>
                  <a:pt x="601228" y="1115627"/>
                  <a:pt x="1294426" y="1241394"/>
                  <a:pt x="1987625" y="1367161"/>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655933" y="6144639"/>
            <a:ext cx="7446782" cy="707886"/>
          </a:xfrm>
          <a:prstGeom prst="rect">
            <a:avLst/>
          </a:prstGeom>
          <a:noFill/>
          <a:ln w="12700">
            <a:noFill/>
          </a:ln>
        </p:spPr>
        <p:txBody>
          <a:bodyPr wrap="none" rtlCol="0">
            <a:spAutoFit/>
          </a:bodyPr>
          <a:lstStyle/>
          <a:p>
            <a:pPr marL="342900" indent="-342900">
              <a:buFont typeface="Arial" panose="020B0604020202020204" pitchFamily="34" charset="0"/>
              <a:buChar char="•"/>
            </a:pPr>
            <a:r>
              <a:rPr lang="en-US" sz="2000" dirty="0">
                <a:solidFill>
                  <a:srgbClr val="002060"/>
                </a:solidFill>
              </a:rPr>
              <a:t>NFA is “Markovian” – it has no memory of how it got to a state</a:t>
            </a:r>
          </a:p>
          <a:p>
            <a:endParaRPr lang="en-US" sz="2000" dirty="0">
              <a:solidFill>
                <a:srgbClr val="002060"/>
              </a:solidFill>
            </a:endParaRPr>
          </a:p>
        </p:txBody>
      </p:sp>
    </p:spTree>
    <p:extLst>
      <p:ext uri="{BB962C8B-B14F-4D97-AF65-F5344CB8AC3E}">
        <p14:creationId xmlns:p14="http://schemas.microsoft.com/office/powerpoint/2010/main" val="1097864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nvSpPr>
        <p:spPr bwMode="auto">
          <a:xfrm>
            <a:off x="446922" y="-29703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lvl1pPr algn="ctr" rtl="0" eaLnBrk="0" fontAlgn="base" hangingPunct="0">
              <a:spcBef>
                <a:spcPct val="0"/>
              </a:spcBef>
              <a:spcAft>
                <a:spcPct val="0"/>
              </a:spcAft>
              <a:defRPr sz="4400" u="sng">
                <a:solidFill>
                  <a:srgbClr val="FF0000"/>
                </a:solidFill>
                <a:latin typeface="+mj-lt"/>
                <a:ea typeface="+mj-ea"/>
                <a:cs typeface="+mj-cs"/>
              </a:defRPr>
            </a:lvl1pPr>
            <a:lvl2pPr algn="ctr" rtl="0" eaLnBrk="0" fontAlgn="base" hangingPunct="0">
              <a:spcBef>
                <a:spcPct val="0"/>
              </a:spcBef>
              <a:spcAft>
                <a:spcPct val="0"/>
              </a:spcAft>
              <a:defRPr sz="4400" u="sng">
                <a:solidFill>
                  <a:srgbClr val="FF0000"/>
                </a:solidFill>
                <a:latin typeface="Arial" charset="0"/>
              </a:defRPr>
            </a:lvl2pPr>
            <a:lvl3pPr algn="ctr" rtl="0" eaLnBrk="0" fontAlgn="base" hangingPunct="0">
              <a:spcBef>
                <a:spcPct val="0"/>
              </a:spcBef>
              <a:spcAft>
                <a:spcPct val="0"/>
              </a:spcAft>
              <a:defRPr sz="4400" u="sng">
                <a:solidFill>
                  <a:srgbClr val="FF0000"/>
                </a:solidFill>
                <a:latin typeface="Arial" charset="0"/>
              </a:defRPr>
            </a:lvl3pPr>
            <a:lvl4pPr algn="ctr" rtl="0" eaLnBrk="0" fontAlgn="base" hangingPunct="0">
              <a:spcBef>
                <a:spcPct val="0"/>
              </a:spcBef>
              <a:spcAft>
                <a:spcPct val="0"/>
              </a:spcAft>
              <a:defRPr sz="4400" u="sng">
                <a:solidFill>
                  <a:srgbClr val="FF0000"/>
                </a:solidFill>
                <a:latin typeface="Arial" charset="0"/>
              </a:defRPr>
            </a:lvl4pPr>
            <a:lvl5pPr algn="ctr" rtl="0" eaLnBrk="0" fontAlgn="base" hangingPunct="0">
              <a:spcBef>
                <a:spcPct val="0"/>
              </a:spcBef>
              <a:spcAft>
                <a:spcPct val="0"/>
              </a:spcAft>
              <a:defRPr sz="4400" u="sng">
                <a:solidFill>
                  <a:srgbClr val="FF00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u="none" kern="0" dirty="0"/>
              <a:t>Nondeterministic GFG Automaton</a:t>
            </a:r>
          </a:p>
        </p:txBody>
      </p:sp>
      <p:sp>
        <p:nvSpPr>
          <p:cNvPr id="7211" name="Text Box 37"/>
          <p:cNvSpPr txBox="1">
            <a:spLocks noChangeArrowheads="1"/>
          </p:cNvSpPr>
          <p:nvPr/>
        </p:nvSpPr>
        <p:spPr bwMode="auto">
          <a:xfrm>
            <a:off x="347450" y="1055638"/>
            <a:ext cx="1380506" cy="646331"/>
          </a:xfrm>
          <a:prstGeom prst="rect">
            <a:avLst/>
          </a:prstGeom>
          <a:noFill/>
          <a:ln w="9525">
            <a:noFill/>
            <a:miter lim="800000"/>
            <a:headEnd/>
            <a:tailEnd/>
          </a:ln>
        </p:spPr>
        <p:txBody>
          <a:bodyPr wrap="none">
            <a:spAutoFit/>
          </a:bodyPr>
          <a:lstStyle/>
          <a:p>
            <a:r>
              <a:rPr lang="en-US" dirty="0" err="1">
                <a:solidFill>
                  <a:prstClr val="black"/>
                </a:solidFill>
              </a:rPr>
              <a:t>S</a:t>
            </a:r>
            <a:r>
              <a:rPr lang="en-US" dirty="0" err="1">
                <a:solidFill>
                  <a:prstClr val="black"/>
                </a:solidFill>
                <a:sym typeface="Wingdings" pitchFamily="2" charset="2"/>
              </a:rPr>
              <a:t>Ab</a:t>
            </a:r>
            <a:r>
              <a:rPr lang="en-US" dirty="0">
                <a:solidFill>
                  <a:prstClr val="black"/>
                </a:solidFill>
                <a:sym typeface="Wingdings" pitchFamily="2" charset="2"/>
              </a:rPr>
              <a:t> |  </a:t>
            </a:r>
            <a:r>
              <a:rPr lang="en-US" dirty="0" err="1">
                <a:solidFill>
                  <a:prstClr val="black"/>
                </a:solidFill>
                <a:sym typeface="Wingdings" pitchFamily="2" charset="2"/>
              </a:rPr>
              <a:t>bA</a:t>
            </a:r>
            <a:endParaRPr lang="en-US" dirty="0">
              <a:solidFill>
                <a:prstClr val="black"/>
              </a:solidFill>
              <a:sym typeface="Wingdings" pitchFamily="2" charset="2"/>
            </a:endParaRPr>
          </a:p>
          <a:p>
            <a:r>
              <a:rPr lang="en-US" dirty="0" err="1">
                <a:solidFill>
                  <a:prstClr val="black"/>
                </a:solidFill>
                <a:sym typeface="Wingdings" pitchFamily="2" charset="2"/>
              </a:rPr>
              <a:t>Abb</a:t>
            </a:r>
            <a:endParaRPr lang="en-US" dirty="0">
              <a:solidFill>
                <a:prstClr val="black"/>
              </a:solidFill>
              <a:sym typeface="Wingdings" pitchFamily="2" charset="2"/>
            </a:endParaRPr>
          </a:p>
        </p:txBody>
      </p:sp>
      <p:sp>
        <p:nvSpPr>
          <p:cNvPr id="94" name="Text Box 45"/>
          <p:cNvSpPr txBox="1">
            <a:spLocks noChangeArrowheads="1"/>
          </p:cNvSpPr>
          <p:nvPr/>
        </p:nvSpPr>
        <p:spPr bwMode="auto">
          <a:xfrm>
            <a:off x="4326734" y="977165"/>
            <a:ext cx="402674" cy="369332"/>
          </a:xfrm>
          <a:prstGeom prst="rect">
            <a:avLst/>
          </a:prstGeom>
          <a:noFill/>
          <a:ln w="9525" algn="ctr">
            <a:solidFill>
              <a:schemeClr val="tx1"/>
            </a:solidFill>
            <a:miter lim="800000"/>
            <a:headEnd/>
            <a:tailEnd/>
          </a:ln>
        </p:spPr>
        <p:txBody>
          <a:bodyPr wrap="none">
            <a:spAutoFit/>
          </a:bodyPr>
          <a:lstStyle/>
          <a:p>
            <a:r>
              <a:rPr lang="en-US" dirty="0"/>
              <a:t>.S</a:t>
            </a:r>
          </a:p>
        </p:txBody>
      </p:sp>
      <p:sp>
        <p:nvSpPr>
          <p:cNvPr id="95" name="Text Box 50"/>
          <p:cNvSpPr txBox="1">
            <a:spLocks noChangeArrowheads="1"/>
          </p:cNvSpPr>
          <p:nvPr/>
        </p:nvSpPr>
        <p:spPr bwMode="auto">
          <a:xfrm>
            <a:off x="4477471" y="6195969"/>
            <a:ext cx="402674" cy="369332"/>
          </a:xfrm>
          <a:prstGeom prst="rect">
            <a:avLst/>
          </a:prstGeom>
          <a:noFill/>
          <a:ln w="9525" algn="ctr">
            <a:solidFill>
              <a:schemeClr val="tx1"/>
            </a:solidFill>
            <a:miter lim="800000"/>
            <a:headEnd/>
            <a:tailEnd/>
          </a:ln>
        </p:spPr>
        <p:txBody>
          <a:bodyPr wrap="none">
            <a:spAutoFit/>
          </a:bodyPr>
          <a:lstStyle/>
          <a:p>
            <a:r>
              <a:rPr lang="en-US" dirty="0"/>
              <a:t>S.</a:t>
            </a:r>
          </a:p>
        </p:txBody>
      </p:sp>
      <p:sp>
        <p:nvSpPr>
          <p:cNvPr id="96" name="Text Box 8"/>
          <p:cNvSpPr txBox="1">
            <a:spLocks noChangeArrowheads="1"/>
          </p:cNvSpPr>
          <p:nvPr/>
        </p:nvSpPr>
        <p:spPr bwMode="auto">
          <a:xfrm>
            <a:off x="4336691" y="2338338"/>
            <a:ext cx="402674" cy="369332"/>
          </a:xfrm>
          <a:prstGeom prst="rect">
            <a:avLst/>
          </a:prstGeom>
          <a:noFill/>
          <a:ln w="9525" algn="ctr">
            <a:solidFill>
              <a:schemeClr val="tx1"/>
            </a:solidFill>
            <a:miter lim="800000"/>
            <a:headEnd/>
            <a:tailEnd/>
          </a:ln>
        </p:spPr>
        <p:txBody>
          <a:bodyPr wrap="none">
            <a:spAutoFit/>
          </a:bodyPr>
          <a:lstStyle/>
          <a:p>
            <a:r>
              <a:rPr lang="en-US" dirty="0"/>
              <a:t>.A</a:t>
            </a:r>
          </a:p>
        </p:txBody>
      </p:sp>
      <p:sp>
        <p:nvSpPr>
          <p:cNvPr id="110" name="Text Box 8"/>
          <p:cNvSpPr txBox="1">
            <a:spLocks noChangeArrowheads="1"/>
          </p:cNvSpPr>
          <p:nvPr/>
        </p:nvSpPr>
        <p:spPr bwMode="auto">
          <a:xfrm>
            <a:off x="4105658" y="3013736"/>
            <a:ext cx="885179" cy="369332"/>
          </a:xfrm>
          <a:prstGeom prst="rect">
            <a:avLst/>
          </a:prstGeom>
          <a:noFill/>
          <a:ln w="9525" algn="ctr">
            <a:solidFill>
              <a:schemeClr val="tx1"/>
            </a:solidFill>
            <a:miter lim="800000"/>
            <a:headEnd/>
            <a:tailEnd/>
          </a:ln>
        </p:spPr>
        <p:txBody>
          <a:bodyPr wrap="none">
            <a:spAutoFit/>
          </a:bodyPr>
          <a:lstStyle/>
          <a:p>
            <a:r>
              <a:rPr lang="en-US" dirty="0"/>
              <a:t>A</a:t>
            </a:r>
            <a:r>
              <a:rPr lang="en-US" dirty="0">
                <a:sym typeface="Wingdings" pitchFamily="2" charset="2"/>
              </a:rPr>
              <a:t>.bb</a:t>
            </a:r>
            <a:endParaRPr lang="en-US" dirty="0"/>
          </a:p>
        </p:txBody>
      </p:sp>
      <p:sp>
        <p:nvSpPr>
          <p:cNvPr id="111" name="Text Box 9"/>
          <p:cNvSpPr txBox="1">
            <a:spLocks noChangeArrowheads="1"/>
          </p:cNvSpPr>
          <p:nvPr/>
        </p:nvSpPr>
        <p:spPr bwMode="auto">
          <a:xfrm>
            <a:off x="4104847" y="3680679"/>
            <a:ext cx="885179" cy="369332"/>
          </a:xfrm>
          <a:prstGeom prst="rect">
            <a:avLst/>
          </a:prstGeom>
          <a:noFill/>
          <a:ln w="9525" algn="ctr">
            <a:solidFill>
              <a:schemeClr val="tx1"/>
            </a:solidFill>
            <a:miter lim="800000"/>
            <a:headEnd/>
            <a:tailEnd/>
          </a:ln>
        </p:spPr>
        <p:txBody>
          <a:bodyPr wrap="none">
            <a:spAutoFit/>
          </a:bodyPr>
          <a:lstStyle/>
          <a:p>
            <a:r>
              <a:rPr lang="en-US" dirty="0" err="1"/>
              <a:t>A</a:t>
            </a:r>
            <a:r>
              <a:rPr lang="en-US" dirty="0" err="1">
                <a:sym typeface="Wingdings" pitchFamily="2" charset="2"/>
              </a:rPr>
              <a:t>b.b</a:t>
            </a:r>
            <a:endParaRPr lang="en-US" dirty="0"/>
          </a:p>
        </p:txBody>
      </p:sp>
      <p:sp>
        <p:nvSpPr>
          <p:cNvPr id="113" name="Text Box 11"/>
          <p:cNvSpPr txBox="1">
            <a:spLocks noChangeArrowheads="1"/>
          </p:cNvSpPr>
          <p:nvPr/>
        </p:nvSpPr>
        <p:spPr bwMode="auto">
          <a:xfrm>
            <a:off x="4279731" y="3336339"/>
            <a:ext cx="312906" cy="369332"/>
          </a:xfrm>
          <a:prstGeom prst="rect">
            <a:avLst/>
          </a:prstGeom>
          <a:noFill/>
          <a:ln w="9525">
            <a:noFill/>
            <a:miter lim="800000"/>
            <a:headEnd/>
            <a:tailEnd/>
          </a:ln>
        </p:spPr>
        <p:txBody>
          <a:bodyPr wrap="none">
            <a:spAutoFit/>
          </a:bodyPr>
          <a:lstStyle/>
          <a:p>
            <a:r>
              <a:rPr lang="en-US" dirty="0"/>
              <a:t>b</a:t>
            </a:r>
          </a:p>
        </p:txBody>
      </p:sp>
      <p:sp>
        <p:nvSpPr>
          <p:cNvPr id="128" name="Text Box 3"/>
          <p:cNvSpPr txBox="1">
            <a:spLocks noChangeArrowheads="1"/>
          </p:cNvSpPr>
          <p:nvPr/>
        </p:nvSpPr>
        <p:spPr bwMode="auto">
          <a:xfrm>
            <a:off x="2267700" y="2674163"/>
            <a:ext cx="912813" cy="376237"/>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.Ab</a:t>
            </a:r>
            <a:endParaRPr lang="en-US" dirty="0"/>
          </a:p>
        </p:txBody>
      </p:sp>
      <p:sp>
        <p:nvSpPr>
          <p:cNvPr id="129" name="Text Box 4"/>
          <p:cNvSpPr txBox="1">
            <a:spLocks noChangeArrowheads="1"/>
          </p:cNvSpPr>
          <p:nvPr/>
        </p:nvSpPr>
        <p:spPr bwMode="auto">
          <a:xfrm>
            <a:off x="2267700" y="3588563"/>
            <a:ext cx="912813" cy="376237"/>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A.b</a:t>
            </a:r>
            <a:endParaRPr lang="en-US" dirty="0"/>
          </a:p>
        </p:txBody>
      </p:sp>
      <p:sp>
        <p:nvSpPr>
          <p:cNvPr id="130" name="Text Box 5"/>
          <p:cNvSpPr txBox="1">
            <a:spLocks noChangeArrowheads="1"/>
          </p:cNvSpPr>
          <p:nvPr/>
        </p:nvSpPr>
        <p:spPr bwMode="auto">
          <a:xfrm>
            <a:off x="2283575" y="4426763"/>
            <a:ext cx="912813" cy="376237"/>
          </a:xfrm>
          <a:prstGeom prst="rect">
            <a:avLst/>
          </a:prstGeom>
          <a:noFill/>
          <a:ln w="9525" algn="ctr">
            <a:solidFill>
              <a:schemeClr val="tx1"/>
            </a:solidFill>
            <a:miter lim="800000"/>
            <a:headEnd/>
            <a:tailEnd/>
          </a:ln>
        </p:spPr>
        <p:txBody>
          <a:bodyPr wrap="none">
            <a:spAutoFit/>
          </a:bodyPr>
          <a:lstStyle/>
          <a:p>
            <a:r>
              <a:rPr lang="en-US" dirty="0" err="1"/>
              <a:t>S</a:t>
            </a:r>
            <a:r>
              <a:rPr lang="en-US" dirty="0" err="1">
                <a:sym typeface="Wingdings" pitchFamily="2" charset="2"/>
              </a:rPr>
              <a:t>Ab</a:t>
            </a:r>
            <a:r>
              <a:rPr lang="en-US" dirty="0">
                <a:sym typeface="Wingdings" pitchFamily="2" charset="2"/>
              </a:rPr>
              <a:t>.</a:t>
            </a:r>
            <a:endParaRPr lang="en-US" dirty="0"/>
          </a:p>
        </p:txBody>
      </p:sp>
      <p:sp>
        <p:nvSpPr>
          <p:cNvPr id="131" name="Line 6"/>
          <p:cNvSpPr>
            <a:spLocks noChangeShapeType="1"/>
          </p:cNvSpPr>
          <p:nvPr/>
        </p:nvSpPr>
        <p:spPr bwMode="auto">
          <a:xfrm>
            <a:off x="2664575" y="3955275"/>
            <a:ext cx="0" cy="457200"/>
          </a:xfrm>
          <a:prstGeom prst="line">
            <a:avLst/>
          </a:prstGeom>
          <a:noFill/>
          <a:ln w="9525">
            <a:solidFill>
              <a:schemeClr val="tx1"/>
            </a:solidFill>
            <a:round/>
            <a:headEnd/>
            <a:tailEnd type="triangle" w="med" len="med"/>
          </a:ln>
        </p:spPr>
        <p:txBody>
          <a:bodyPr/>
          <a:lstStyle/>
          <a:p>
            <a:endParaRPr lang="en-US"/>
          </a:p>
        </p:txBody>
      </p:sp>
      <p:sp>
        <p:nvSpPr>
          <p:cNvPr id="132" name="Text Box 7"/>
          <p:cNvSpPr txBox="1">
            <a:spLocks noChangeArrowheads="1"/>
          </p:cNvSpPr>
          <p:nvPr/>
        </p:nvSpPr>
        <p:spPr bwMode="auto">
          <a:xfrm>
            <a:off x="2599488" y="3977500"/>
            <a:ext cx="311150" cy="366713"/>
          </a:xfrm>
          <a:prstGeom prst="rect">
            <a:avLst/>
          </a:prstGeom>
          <a:noFill/>
          <a:ln w="9525">
            <a:noFill/>
            <a:miter lim="800000"/>
            <a:headEnd/>
            <a:tailEnd/>
          </a:ln>
        </p:spPr>
        <p:txBody>
          <a:bodyPr wrap="none">
            <a:spAutoFit/>
          </a:bodyPr>
          <a:lstStyle/>
          <a:p>
            <a:r>
              <a:rPr lang="en-US" dirty="0"/>
              <a:t>b</a:t>
            </a:r>
          </a:p>
        </p:txBody>
      </p:sp>
      <p:sp>
        <p:nvSpPr>
          <p:cNvPr id="165" name="Text Box 12"/>
          <p:cNvSpPr txBox="1">
            <a:spLocks noChangeArrowheads="1"/>
          </p:cNvSpPr>
          <p:nvPr/>
        </p:nvSpPr>
        <p:spPr bwMode="auto">
          <a:xfrm>
            <a:off x="6141623" y="2139253"/>
            <a:ext cx="910827" cy="369332"/>
          </a:xfrm>
          <a:prstGeom prst="rect">
            <a:avLst/>
          </a:prstGeom>
          <a:noFill/>
          <a:ln w="9525">
            <a:solidFill>
              <a:schemeClr val="tx1"/>
            </a:solidFill>
            <a:miter lim="800000"/>
            <a:headEnd/>
            <a:tailEnd/>
          </a:ln>
        </p:spPr>
        <p:txBody>
          <a:bodyPr wrap="none">
            <a:spAutoFit/>
          </a:bodyPr>
          <a:lstStyle/>
          <a:p>
            <a:r>
              <a:rPr lang="en-US" dirty="0"/>
              <a:t>S</a:t>
            </a:r>
            <a:r>
              <a:rPr lang="en-US" dirty="0">
                <a:sym typeface="Wingdings" pitchFamily="2" charset="2"/>
              </a:rPr>
              <a:t>.</a:t>
            </a:r>
            <a:r>
              <a:rPr lang="en-US" dirty="0" err="1">
                <a:sym typeface="Wingdings" pitchFamily="2" charset="2"/>
              </a:rPr>
              <a:t>bA</a:t>
            </a:r>
            <a:endParaRPr lang="en-US" dirty="0"/>
          </a:p>
        </p:txBody>
      </p:sp>
      <p:sp>
        <p:nvSpPr>
          <p:cNvPr id="166" name="Text Box 13"/>
          <p:cNvSpPr txBox="1">
            <a:spLocks noChangeArrowheads="1"/>
          </p:cNvSpPr>
          <p:nvPr/>
        </p:nvSpPr>
        <p:spPr bwMode="auto">
          <a:xfrm>
            <a:off x="6141623" y="2974278"/>
            <a:ext cx="910827" cy="369332"/>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b.A</a:t>
            </a:r>
            <a:endParaRPr lang="en-US" dirty="0"/>
          </a:p>
        </p:txBody>
      </p:sp>
      <p:sp>
        <p:nvSpPr>
          <p:cNvPr id="167" name="Text Box 14"/>
          <p:cNvSpPr txBox="1">
            <a:spLocks noChangeArrowheads="1"/>
          </p:cNvSpPr>
          <p:nvPr/>
        </p:nvSpPr>
        <p:spPr bwMode="auto">
          <a:xfrm>
            <a:off x="6197753" y="4123414"/>
            <a:ext cx="910827" cy="369332"/>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bA</a:t>
            </a:r>
            <a:r>
              <a:rPr lang="en-US" dirty="0">
                <a:sym typeface="Wingdings" pitchFamily="2" charset="2"/>
              </a:rPr>
              <a:t>.</a:t>
            </a:r>
            <a:endParaRPr lang="en-US" dirty="0"/>
          </a:p>
        </p:txBody>
      </p:sp>
      <p:sp>
        <p:nvSpPr>
          <p:cNvPr id="168" name="Line 15"/>
          <p:cNvSpPr>
            <a:spLocks noChangeShapeType="1"/>
          </p:cNvSpPr>
          <p:nvPr/>
        </p:nvSpPr>
        <p:spPr bwMode="auto">
          <a:xfrm>
            <a:off x="6584536" y="2505966"/>
            <a:ext cx="0" cy="457200"/>
          </a:xfrm>
          <a:prstGeom prst="line">
            <a:avLst/>
          </a:prstGeom>
          <a:noFill/>
          <a:ln w="9525">
            <a:solidFill>
              <a:schemeClr val="tx1"/>
            </a:solidFill>
            <a:round/>
            <a:headEnd/>
            <a:tailEnd type="triangle" w="med" len="med"/>
          </a:ln>
        </p:spPr>
        <p:txBody>
          <a:bodyPr/>
          <a:lstStyle/>
          <a:p>
            <a:endParaRPr lang="en-US"/>
          </a:p>
        </p:txBody>
      </p:sp>
      <p:sp>
        <p:nvSpPr>
          <p:cNvPr id="172" name="Text Box 19"/>
          <p:cNvSpPr txBox="1">
            <a:spLocks noChangeArrowheads="1"/>
          </p:cNvSpPr>
          <p:nvPr/>
        </p:nvSpPr>
        <p:spPr bwMode="auto">
          <a:xfrm>
            <a:off x="6528973" y="2520253"/>
            <a:ext cx="312906" cy="369332"/>
          </a:xfrm>
          <a:prstGeom prst="rect">
            <a:avLst/>
          </a:prstGeom>
          <a:noFill/>
          <a:ln w="9525">
            <a:noFill/>
            <a:miter lim="800000"/>
            <a:headEnd/>
            <a:tailEnd/>
          </a:ln>
        </p:spPr>
        <p:txBody>
          <a:bodyPr wrap="none">
            <a:spAutoFit/>
          </a:bodyPr>
          <a:lstStyle/>
          <a:p>
            <a:r>
              <a:rPr lang="en-US" dirty="0"/>
              <a:t>b</a:t>
            </a:r>
          </a:p>
        </p:txBody>
      </p:sp>
      <p:sp>
        <p:nvSpPr>
          <p:cNvPr id="2" name="Rectangle 1"/>
          <p:cNvSpPr/>
          <p:nvPr/>
        </p:nvSpPr>
        <p:spPr>
          <a:xfrm>
            <a:off x="4177666" y="2997965"/>
            <a:ext cx="776287" cy="343692"/>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4193541" y="3684633"/>
            <a:ext cx="760412" cy="357187"/>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Text Box 8"/>
          <p:cNvSpPr txBox="1">
            <a:spLocks noChangeArrowheads="1"/>
          </p:cNvSpPr>
          <p:nvPr/>
        </p:nvSpPr>
        <p:spPr bwMode="auto">
          <a:xfrm>
            <a:off x="4368204" y="5021354"/>
            <a:ext cx="402674" cy="369332"/>
          </a:xfrm>
          <a:prstGeom prst="rect">
            <a:avLst/>
          </a:prstGeom>
          <a:noFill/>
          <a:ln w="9525" algn="ctr">
            <a:solidFill>
              <a:schemeClr val="tx1"/>
            </a:solidFill>
            <a:miter lim="800000"/>
            <a:headEnd/>
            <a:tailEnd/>
          </a:ln>
        </p:spPr>
        <p:txBody>
          <a:bodyPr wrap="none">
            <a:spAutoFit/>
          </a:bodyPr>
          <a:lstStyle/>
          <a:p>
            <a:r>
              <a:rPr lang="en-US"/>
              <a:t>A.</a:t>
            </a:r>
            <a:endParaRPr lang="en-US" dirty="0"/>
          </a:p>
        </p:txBody>
      </p:sp>
      <p:sp>
        <p:nvSpPr>
          <p:cNvPr id="92" name="Text Box 9"/>
          <p:cNvSpPr txBox="1">
            <a:spLocks noChangeArrowheads="1"/>
          </p:cNvSpPr>
          <p:nvPr/>
        </p:nvSpPr>
        <p:spPr bwMode="auto">
          <a:xfrm>
            <a:off x="4129003" y="4316050"/>
            <a:ext cx="885179" cy="369332"/>
          </a:xfrm>
          <a:prstGeom prst="rect">
            <a:avLst/>
          </a:prstGeom>
          <a:noFill/>
          <a:ln w="9525" algn="ctr">
            <a:noFill/>
            <a:miter lim="800000"/>
            <a:headEnd/>
            <a:tailEnd/>
          </a:ln>
        </p:spPr>
        <p:txBody>
          <a:bodyPr wrap="none">
            <a:spAutoFit/>
          </a:bodyPr>
          <a:lstStyle/>
          <a:p>
            <a:r>
              <a:rPr lang="en-US" dirty="0" err="1"/>
              <a:t>A</a:t>
            </a:r>
            <a:r>
              <a:rPr lang="en-US" dirty="0" err="1">
                <a:sym typeface="Wingdings" pitchFamily="2" charset="2"/>
              </a:rPr>
              <a:t>bb</a:t>
            </a:r>
            <a:r>
              <a:rPr lang="en-US" dirty="0">
                <a:sym typeface="Wingdings" pitchFamily="2" charset="2"/>
              </a:rPr>
              <a:t>.</a:t>
            </a:r>
            <a:endParaRPr lang="en-US" dirty="0"/>
          </a:p>
        </p:txBody>
      </p:sp>
      <p:sp>
        <p:nvSpPr>
          <p:cNvPr id="103" name="Rectangle 102"/>
          <p:cNvSpPr/>
          <p:nvPr/>
        </p:nvSpPr>
        <p:spPr>
          <a:xfrm>
            <a:off x="4173697" y="4348109"/>
            <a:ext cx="760412" cy="357187"/>
          </a:xfrm>
          <a:prstGeom prst="rect">
            <a:avLst/>
          </a:prstGeom>
          <a:no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697254" y="1957487"/>
            <a:ext cx="1846555" cy="1345481"/>
          </a:xfrm>
          <a:custGeom>
            <a:avLst/>
            <a:gdLst>
              <a:gd name="connsiteX0" fmla="*/ 0 w 1846555"/>
              <a:gd name="connsiteY0" fmla="*/ 1096924 h 1345481"/>
              <a:gd name="connsiteX1" fmla="*/ 648070 w 1846555"/>
              <a:gd name="connsiteY1" fmla="*/ 1292233 h 1345481"/>
              <a:gd name="connsiteX2" fmla="*/ 1216241 w 1846555"/>
              <a:gd name="connsiteY2" fmla="*/ 244668 h 1345481"/>
              <a:gd name="connsiteX3" fmla="*/ 1580225 w 1846555"/>
              <a:gd name="connsiteY3" fmla="*/ 4970 h 1345481"/>
              <a:gd name="connsiteX4" fmla="*/ 1846555 w 1846555"/>
              <a:gd name="connsiteY4" fmla="*/ 377833 h 1345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555" h="1345481">
                <a:moveTo>
                  <a:pt x="0" y="1096924"/>
                </a:moveTo>
                <a:cubicBezTo>
                  <a:pt x="222681" y="1265600"/>
                  <a:pt x="445363" y="1434276"/>
                  <a:pt x="648070" y="1292233"/>
                </a:cubicBezTo>
                <a:cubicBezTo>
                  <a:pt x="850777" y="1150190"/>
                  <a:pt x="1060882" y="459212"/>
                  <a:pt x="1216241" y="244668"/>
                </a:cubicBezTo>
                <a:cubicBezTo>
                  <a:pt x="1371600" y="30124"/>
                  <a:pt x="1475173" y="-17224"/>
                  <a:pt x="1580225" y="4970"/>
                </a:cubicBezTo>
                <a:cubicBezTo>
                  <a:pt x="1685277" y="27164"/>
                  <a:pt x="1765916" y="202498"/>
                  <a:pt x="1846555" y="37783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4570442" y="1957486"/>
            <a:ext cx="2059620" cy="1686575"/>
          </a:xfrm>
          <a:custGeom>
            <a:avLst/>
            <a:gdLst>
              <a:gd name="connsiteX0" fmla="*/ 2059620 w 2059620"/>
              <a:gd name="connsiteY0" fmla="*/ 2051128 h 2427961"/>
              <a:gd name="connsiteX1" fmla="*/ 1402672 w 2059620"/>
              <a:gd name="connsiteY1" fmla="*/ 2281948 h 2427961"/>
              <a:gd name="connsiteX2" fmla="*/ 541538 w 2059620"/>
              <a:gd name="connsiteY2" fmla="*/ 106919 h 2427961"/>
              <a:gd name="connsiteX3" fmla="*/ 0 w 2059620"/>
              <a:gd name="connsiteY3" fmla="*/ 533047 h 2427961"/>
            </a:gdLst>
            <a:ahLst/>
            <a:cxnLst>
              <a:cxn ang="0">
                <a:pos x="connsiteX0" y="connsiteY0"/>
              </a:cxn>
              <a:cxn ang="0">
                <a:pos x="connsiteX1" y="connsiteY1"/>
              </a:cxn>
              <a:cxn ang="0">
                <a:pos x="connsiteX2" y="connsiteY2"/>
              </a:cxn>
              <a:cxn ang="0">
                <a:pos x="connsiteX3" y="connsiteY3"/>
              </a:cxn>
            </a:cxnLst>
            <a:rect l="l" t="t" r="r" b="b"/>
            <a:pathLst>
              <a:path w="2059620" h="2427961">
                <a:moveTo>
                  <a:pt x="2059620" y="2051128"/>
                </a:moveTo>
                <a:cubicBezTo>
                  <a:pt x="1857653" y="2328555"/>
                  <a:pt x="1655686" y="2605983"/>
                  <a:pt x="1402672" y="2281948"/>
                </a:cubicBezTo>
                <a:cubicBezTo>
                  <a:pt x="1149658" y="1957913"/>
                  <a:pt x="775317" y="398402"/>
                  <a:pt x="541538" y="106919"/>
                </a:cubicBezTo>
                <a:cubicBezTo>
                  <a:pt x="307759" y="-184564"/>
                  <a:pt x="153879" y="174241"/>
                  <a:pt x="0" y="53304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706132" y="3390235"/>
            <a:ext cx="1882066" cy="2386391"/>
          </a:xfrm>
          <a:custGeom>
            <a:avLst/>
            <a:gdLst>
              <a:gd name="connsiteX0" fmla="*/ 1882066 w 1882066"/>
              <a:gd name="connsiteY0" fmla="*/ 1972370 h 2341545"/>
              <a:gd name="connsiteX1" fmla="*/ 1535837 w 1882066"/>
              <a:gd name="connsiteY1" fmla="*/ 2212067 h 2341545"/>
              <a:gd name="connsiteX2" fmla="*/ 692458 w 1882066"/>
              <a:gd name="connsiteY2" fmla="*/ 196836 h 2341545"/>
              <a:gd name="connsiteX3" fmla="*/ 0 w 1882066"/>
              <a:gd name="connsiteY3" fmla="*/ 187958 h 2341545"/>
            </a:gdLst>
            <a:ahLst/>
            <a:cxnLst>
              <a:cxn ang="0">
                <a:pos x="connsiteX0" y="connsiteY0"/>
              </a:cxn>
              <a:cxn ang="0">
                <a:pos x="connsiteX1" y="connsiteY1"/>
              </a:cxn>
              <a:cxn ang="0">
                <a:pos x="connsiteX2" y="connsiteY2"/>
              </a:cxn>
              <a:cxn ang="0">
                <a:pos x="connsiteX3" y="connsiteY3"/>
              </a:cxn>
            </a:cxnLst>
            <a:rect l="l" t="t" r="r" b="b"/>
            <a:pathLst>
              <a:path w="1882066" h="2341545">
                <a:moveTo>
                  <a:pt x="1882066" y="1972370"/>
                </a:moveTo>
                <a:cubicBezTo>
                  <a:pt x="1808085" y="2240179"/>
                  <a:pt x="1734105" y="2507989"/>
                  <a:pt x="1535837" y="2212067"/>
                </a:cubicBezTo>
                <a:cubicBezTo>
                  <a:pt x="1337569" y="1916145"/>
                  <a:pt x="948431" y="534187"/>
                  <a:pt x="692458" y="196836"/>
                </a:cubicBezTo>
                <a:cubicBezTo>
                  <a:pt x="436485" y="-140515"/>
                  <a:pt x="218242" y="23721"/>
                  <a:pt x="0" y="187958"/>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728145" y="1349898"/>
            <a:ext cx="1797909" cy="1331651"/>
          </a:xfrm>
          <a:custGeom>
            <a:avLst/>
            <a:gdLst>
              <a:gd name="connsiteX0" fmla="*/ 1797909 w 1797909"/>
              <a:gd name="connsiteY0" fmla="*/ 0 h 1331651"/>
              <a:gd name="connsiteX1" fmla="*/ 279827 w 1797909"/>
              <a:gd name="connsiteY1" fmla="*/ 683581 h 1331651"/>
              <a:gd name="connsiteX2" fmla="*/ 4620 w 1797909"/>
              <a:gd name="connsiteY2" fmla="*/ 1331651 h 1331651"/>
            </a:gdLst>
            <a:ahLst/>
            <a:cxnLst>
              <a:cxn ang="0">
                <a:pos x="connsiteX0" y="connsiteY0"/>
              </a:cxn>
              <a:cxn ang="0">
                <a:pos x="connsiteX1" y="connsiteY1"/>
              </a:cxn>
              <a:cxn ang="0">
                <a:pos x="connsiteX2" y="connsiteY2"/>
              </a:cxn>
            </a:cxnLst>
            <a:rect l="l" t="t" r="r" b="b"/>
            <a:pathLst>
              <a:path w="1797909" h="1331651">
                <a:moveTo>
                  <a:pt x="1797909" y="0"/>
                </a:moveTo>
                <a:cubicBezTo>
                  <a:pt x="1188308" y="230819"/>
                  <a:pt x="578708" y="461639"/>
                  <a:pt x="279827" y="683581"/>
                </a:cubicBezTo>
                <a:cubicBezTo>
                  <a:pt x="-19054" y="905523"/>
                  <a:pt x="-7217" y="1118587"/>
                  <a:pt x="4620" y="1331651"/>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517176" y="1358776"/>
            <a:ext cx="2077375" cy="772357"/>
          </a:xfrm>
          <a:custGeom>
            <a:avLst/>
            <a:gdLst>
              <a:gd name="connsiteX0" fmla="*/ 0 w 2077375"/>
              <a:gd name="connsiteY0" fmla="*/ 0 h 772357"/>
              <a:gd name="connsiteX1" fmla="*/ 1580226 w 2077375"/>
              <a:gd name="connsiteY1" fmla="*/ 284085 h 772357"/>
              <a:gd name="connsiteX2" fmla="*/ 2077375 w 2077375"/>
              <a:gd name="connsiteY2" fmla="*/ 772357 h 772357"/>
            </a:gdLst>
            <a:ahLst/>
            <a:cxnLst>
              <a:cxn ang="0">
                <a:pos x="connsiteX0" y="connsiteY0"/>
              </a:cxn>
              <a:cxn ang="0">
                <a:pos x="connsiteX1" y="connsiteY1"/>
              </a:cxn>
              <a:cxn ang="0">
                <a:pos x="connsiteX2" y="connsiteY2"/>
              </a:cxn>
            </a:cxnLst>
            <a:rect l="l" t="t" r="r" b="b"/>
            <a:pathLst>
              <a:path w="2077375" h="772357">
                <a:moveTo>
                  <a:pt x="0" y="0"/>
                </a:moveTo>
                <a:cubicBezTo>
                  <a:pt x="616998" y="77679"/>
                  <a:pt x="1233997" y="155359"/>
                  <a:pt x="1580226" y="284085"/>
                </a:cubicBezTo>
                <a:cubicBezTo>
                  <a:pt x="1926455" y="412811"/>
                  <a:pt x="2001915" y="592584"/>
                  <a:pt x="2077375" y="77235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Arrow Connector 20"/>
          <p:cNvCxnSpPr>
            <a:stCxn id="96" idx="2"/>
            <a:endCxn id="110" idx="0"/>
          </p:cNvCxnSpPr>
          <p:nvPr/>
        </p:nvCxnSpPr>
        <p:spPr>
          <a:xfrm>
            <a:off x="4538028" y="2707670"/>
            <a:ext cx="10220" cy="3060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0" idx="2"/>
            <a:endCxn id="111" idx="0"/>
          </p:cNvCxnSpPr>
          <p:nvPr/>
        </p:nvCxnSpPr>
        <p:spPr>
          <a:xfrm flipH="1">
            <a:off x="4547437" y="3383068"/>
            <a:ext cx="811" cy="2976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1" idx="2"/>
            <a:endCxn id="103" idx="0"/>
          </p:cNvCxnSpPr>
          <p:nvPr/>
        </p:nvCxnSpPr>
        <p:spPr>
          <a:xfrm>
            <a:off x="4547437" y="4050011"/>
            <a:ext cx="6466" cy="2980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3" idx="2"/>
            <a:endCxn id="91" idx="0"/>
          </p:cNvCxnSpPr>
          <p:nvPr/>
        </p:nvCxnSpPr>
        <p:spPr>
          <a:xfrm>
            <a:off x="4553903" y="4705296"/>
            <a:ext cx="15638" cy="3160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 name="Text Box 11"/>
          <p:cNvSpPr txBox="1">
            <a:spLocks noChangeArrowheads="1"/>
          </p:cNvSpPr>
          <p:nvPr/>
        </p:nvSpPr>
        <p:spPr bwMode="auto">
          <a:xfrm>
            <a:off x="4281408" y="3995705"/>
            <a:ext cx="312906" cy="369332"/>
          </a:xfrm>
          <a:prstGeom prst="rect">
            <a:avLst/>
          </a:prstGeom>
          <a:noFill/>
          <a:ln w="9525">
            <a:noFill/>
            <a:miter lim="800000"/>
            <a:headEnd/>
            <a:tailEnd/>
          </a:ln>
        </p:spPr>
        <p:txBody>
          <a:bodyPr wrap="none">
            <a:spAutoFit/>
          </a:bodyPr>
          <a:lstStyle/>
          <a:p>
            <a:r>
              <a:rPr lang="en-US" dirty="0"/>
              <a:t>b</a:t>
            </a:r>
          </a:p>
        </p:txBody>
      </p:sp>
      <p:sp>
        <p:nvSpPr>
          <p:cNvPr id="36" name="Freeform 35"/>
          <p:cNvSpPr/>
          <p:nvPr/>
        </p:nvSpPr>
        <p:spPr>
          <a:xfrm>
            <a:off x="4580878" y="3772188"/>
            <a:ext cx="2059619" cy="2004438"/>
          </a:xfrm>
          <a:custGeom>
            <a:avLst/>
            <a:gdLst>
              <a:gd name="connsiteX0" fmla="*/ 0 w 2059619"/>
              <a:gd name="connsiteY0" fmla="*/ 1742889 h 2121892"/>
              <a:gd name="connsiteX1" fmla="*/ 381739 w 2059619"/>
              <a:gd name="connsiteY1" fmla="*/ 2009219 h 2121892"/>
              <a:gd name="connsiteX2" fmla="*/ 1349405 w 2059619"/>
              <a:gd name="connsiteY2" fmla="*/ 118276 h 2121892"/>
              <a:gd name="connsiteX3" fmla="*/ 2059619 w 2059619"/>
              <a:gd name="connsiteY3" fmla="*/ 357973 h 2121892"/>
            </a:gdLst>
            <a:ahLst/>
            <a:cxnLst>
              <a:cxn ang="0">
                <a:pos x="connsiteX0" y="connsiteY0"/>
              </a:cxn>
              <a:cxn ang="0">
                <a:pos x="connsiteX1" y="connsiteY1"/>
              </a:cxn>
              <a:cxn ang="0">
                <a:pos x="connsiteX2" y="connsiteY2"/>
              </a:cxn>
              <a:cxn ang="0">
                <a:pos x="connsiteX3" y="connsiteY3"/>
              </a:cxn>
            </a:cxnLst>
            <a:rect l="l" t="t" r="r" b="b"/>
            <a:pathLst>
              <a:path w="2059619" h="2121892">
                <a:moveTo>
                  <a:pt x="0" y="1742889"/>
                </a:moveTo>
                <a:cubicBezTo>
                  <a:pt x="78419" y="2011438"/>
                  <a:pt x="156838" y="2279988"/>
                  <a:pt x="381739" y="2009219"/>
                </a:cubicBezTo>
                <a:cubicBezTo>
                  <a:pt x="606640" y="1738450"/>
                  <a:pt x="1069758" y="393484"/>
                  <a:pt x="1349405" y="118276"/>
                </a:cubicBezTo>
                <a:cubicBezTo>
                  <a:pt x="1629052" y="-156932"/>
                  <a:pt x="1844335" y="100520"/>
                  <a:pt x="2059619" y="35797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678532" y="4492101"/>
            <a:ext cx="1953087" cy="1704513"/>
          </a:xfrm>
          <a:custGeom>
            <a:avLst/>
            <a:gdLst>
              <a:gd name="connsiteX0" fmla="*/ 1953087 w 1953087"/>
              <a:gd name="connsiteY0" fmla="*/ 0 h 1704513"/>
              <a:gd name="connsiteX1" fmla="*/ 1482571 w 1953087"/>
              <a:gd name="connsiteY1" fmla="*/ 941033 h 1704513"/>
              <a:gd name="connsiteX2" fmla="*/ 0 w 1953087"/>
              <a:gd name="connsiteY2" fmla="*/ 1704513 h 1704513"/>
            </a:gdLst>
            <a:ahLst/>
            <a:cxnLst>
              <a:cxn ang="0">
                <a:pos x="connsiteX0" y="connsiteY0"/>
              </a:cxn>
              <a:cxn ang="0">
                <a:pos x="connsiteX1" y="connsiteY1"/>
              </a:cxn>
              <a:cxn ang="0">
                <a:pos x="connsiteX2" y="connsiteY2"/>
              </a:cxn>
            </a:cxnLst>
            <a:rect l="l" t="t" r="r" b="b"/>
            <a:pathLst>
              <a:path w="1953087" h="1704513">
                <a:moveTo>
                  <a:pt x="1953087" y="0"/>
                </a:moveTo>
                <a:cubicBezTo>
                  <a:pt x="1880586" y="328474"/>
                  <a:pt x="1808085" y="656948"/>
                  <a:pt x="1482571" y="941033"/>
                </a:cubicBezTo>
                <a:cubicBezTo>
                  <a:pt x="1157057" y="1225118"/>
                  <a:pt x="578528" y="1464815"/>
                  <a:pt x="0" y="170451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673152" y="4811697"/>
            <a:ext cx="1987625" cy="1367161"/>
          </a:xfrm>
          <a:custGeom>
            <a:avLst/>
            <a:gdLst>
              <a:gd name="connsiteX0" fmla="*/ 25660 w 1987625"/>
              <a:gd name="connsiteY0" fmla="*/ 0 h 1367161"/>
              <a:gd name="connsiteX1" fmla="*/ 274234 w 1987625"/>
              <a:gd name="connsiteY1" fmla="*/ 887767 h 1367161"/>
              <a:gd name="connsiteX2" fmla="*/ 1987625 w 1987625"/>
              <a:gd name="connsiteY2" fmla="*/ 1367161 h 1367161"/>
            </a:gdLst>
            <a:ahLst/>
            <a:cxnLst>
              <a:cxn ang="0">
                <a:pos x="connsiteX0" y="connsiteY0"/>
              </a:cxn>
              <a:cxn ang="0">
                <a:pos x="connsiteX1" y="connsiteY1"/>
              </a:cxn>
              <a:cxn ang="0">
                <a:pos x="connsiteX2" y="connsiteY2"/>
              </a:cxn>
            </a:cxnLst>
            <a:rect l="l" t="t" r="r" b="b"/>
            <a:pathLst>
              <a:path w="1987625" h="1367161">
                <a:moveTo>
                  <a:pt x="25660" y="0"/>
                </a:moveTo>
                <a:cubicBezTo>
                  <a:pt x="-13550" y="329953"/>
                  <a:pt x="-52760" y="659907"/>
                  <a:pt x="274234" y="887767"/>
                </a:cubicBezTo>
                <a:cubicBezTo>
                  <a:pt x="601228" y="1115627"/>
                  <a:pt x="1294426" y="1241394"/>
                  <a:pt x="1987625" y="1367161"/>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677248" y="3473530"/>
            <a:ext cx="384050" cy="183625"/>
          </a:xfrm>
          <a:prstGeom prst="rect">
            <a:avLst/>
          </a:prstGeom>
          <a:solidFill>
            <a:srgbClr val="000000"/>
          </a:solid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ectangle 40"/>
          <p:cNvSpPr/>
          <p:nvPr/>
        </p:nvSpPr>
        <p:spPr>
          <a:xfrm>
            <a:off x="678702" y="3289905"/>
            <a:ext cx="384050" cy="183625"/>
          </a:xfrm>
          <a:prstGeom prst="rect">
            <a:avLst/>
          </a:prstGeom>
          <a:no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p:cNvCxnSpPr>
            <a:cxnSpLocks/>
            <a:stCxn id="41" idx="3"/>
            <a:endCxn id="129" idx="1"/>
          </p:cNvCxnSpPr>
          <p:nvPr/>
        </p:nvCxnSpPr>
        <p:spPr>
          <a:xfrm>
            <a:off x="1062752" y="3381718"/>
            <a:ext cx="1204948" cy="394964"/>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8545" y="3638946"/>
            <a:ext cx="697627" cy="338554"/>
          </a:xfrm>
          <a:prstGeom prst="rect">
            <a:avLst/>
          </a:prstGeom>
          <a:noFill/>
          <a:ln w="12700">
            <a:noFill/>
          </a:ln>
        </p:spPr>
        <p:txBody>
          <a:bodyPr wrap="none" rtlCol="0">
            <a:spAutoFit/>
          </a:bodyPr>
          <a:lstStyle/>
          <a:p>
            <a:r>
              <a:rPr lang="en-US" sz="1600" dirty="0"/>
              <a:t>Stack</a:t>
            </a:r>
          </a:p>
        </p:txBody>
      </p:sp>
      <p:pic>
        <p:nvPicPr>
          <p:cNvPr id="1026" name="Picture 2" descr="http://gifsde.com/uploads/1ba944_guepardo_0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01396" y="1168570"/>
            <a:ext cx="1032713" cy="571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19C5E17-6AA9-5598-A93F-B39BE53BB4B0}"/>
              </a:ext>
            </a:extLst>
          </p:cNvPr>
          <p:cNvSpPr txBox="1"/>
          <p:nvPr/>
        </p:nvSpPr>
        <p:spPr>
          <a:xfrm>
            <a:off x="6107360" y="632282"/>
            <a:ext cx="3023383" cy="1015663"/>
          </a:xfrm>
          <a:prstGeom prst="rect">
            <a:avLst/>
          </a:prstGeom>
          <a:noFill/>
          <a:ln w="12700">
            <a:noFill/>
          </a:ln>
        </p:spPr>
        <p:txBody>
          <a:bodyPr wrap="square" rtlCol="0">
            <a:spAutoFit/>
          </a:bodyPr>
          <a:lstStyle/>
          <a:p>
            <a:r>
              <a:rPr lang="en-US" sz="2000" dirty="0">
                <a:solidFill>
                  <a:srgbClr val="002060"/>
                </a:solidFill>
              </a:rPr>
              <a:t>Nondeterministic choice at START nodes for </a:t>
            </a:r>
            <a:r>
              <a:rPr lang="en-US" sz="2000" dirty="0" err="1">
                <a:solidFill>
                  <a:srgbClr val="002060"/>
                </a:solidFill>
              </a:rPr>
              <a:t>nonterminals</a:t>
            </a:r>
            <a:endParaRPr lang="en-US" sz="2000" dirty="0">
              <a:solidFill>
                <a:srgbClr val="002060"/>
              </a:solidFill>
            </a:endParaRPr>
          </a:p>
        </p:txBody>
      </p:sp>
      <p:cxnSp>
        <p:nvCxnSpPr>
          <p:cNvPr id="11" name="Straight Arrow Connector 10">
            <a:extLst>
              <a:ext uri="{FF2B5EF4-FFF2-40B4-BE49-F238E27FC236}">
                <a16:creationId xmlns:a16="http://schemas.microsoft.com/office/drawing/2014/main" id="{0E479BF2-317F-4C02-5349-6487F568A73C}"/>
              </a:ext>
            </a:extLst>
          </p:cNvPr>
          <p:cNvCxnSpPr>
            <a:cxnSpLocks/>
            <a:stCxn id="4" idx="1"/>
          </p:cNvCxnSpPr>
          <p:nvPr/>
        </p:nvCxnSpPr>
        <p:spPr>
          <a:xfrm flipH="1">
            <a:off x="4678532" y="1140114"/>
            <a:ext cx="1428828" cy="301293"/>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D091AFB-1E56-519F-664A-6EDA714FDDE3}"/>
              </a:ext>
            </a:extLst>
          </p:cNvPr>
          <p:cNvCxnSpPr>
            <a:cxnSpLocks/>
            <a:stCxn id="4" idx="1"/>
          </p:cNvCxnSpPr>
          <p:nvPr/>
        </p:nvCxnSpPr>
        <p:spPr>
          <a:xfrm flipH="1">
            <a:off x="4770878" y="1140114"/>
            <a:ext cx="1336482" cy="1082879"/>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07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7 2.96296E-6 L 2.77778E-7 0.00023 C -0.00434 0.00416 -0.00799 0.00972 -0.01267 0.01273 L -0.0224 0.01921 C -0.02431 0.0206 -0.02622 0.02268 -0.0283 0.02315 C -0.03403 0.02477 -0.03299 0.02407 -0.03889 0.02708 C -0.04063 0.02777 -0.04219 0.02916 -0.04375 0.02963 C -0.04566 0.03032 -0.04774 0.03055 -0.04965 0.03102 C -0.05122 0.03171 -0.05295 0.03264 -0.05451 0.03356 C -0.05573 0.03426 -0.05694 0.03565 -0.05833 0.03611 C -0.06024 0.0368 -0.06233 0.03703 -0.06424 0.0375 C -0.0651 0.03819 -0.06615 0.03935 -0.06719 0.04004 C -0.06979 0.0419 -0.07326 0.04282 -0.07587 0.04514 C -0.07795 0.04722 -0.08177 0.05231 -0.08455 0.05416 C -0.08681 0.05578 -0.08924 0.05671 -0.09149 0.0581 C -0.0941 0.05972 -0.09896 0.06365 -0.10208 0.06458 C -0.10434 0.06527 -0.1066 0.06551 -0.10885 0.06597 L -0.11476 0.06852 L -0.11771 0.0699 C -0.11927 0.07199 -0.12066 0.07453 -0.12257 0.07639 C -0.12344 0.07708 -0.12448 0.07777 -0.12535 0.07893 C -0.12674 0.08055 -0.12795 0.0824 -0.12934 0.08402 C -0.13021 0.08541 -0.13108 0.0868 -0.13229 0.08796 C -0.13316 0.08889 -0.13403 0.08981 -0.13507 0.09051 C -0.13698 0.09166 -0.14097 0.09305 -0.14097 0.09328 C -0.14479 0.10092 -0.14063 0.09421 -0.14583 0.09838 C -0.15243 0.1037 -0.14236 0.09861 -0.15069 0.10208 C -0.15556 0.10879 -0.14983 0.10023 -0.15365 0.10856 C -0.15399 0.10972 -0.15486 0.11041 -0.15556 0.11134 L -0.15747 0.11898 C -0.15781 0.12037 -0.15781 0.12176 -0.15851 0.12291 C -0.15903 0.12407 -0.1599 0.12546 -0.16042 0.12685 C -0.16076 0.12801 -0.16076 0.1294 -0.16128 0.13055 C -0.16181 0.13171 -0.16267 0.1324 -0.16337 0.13333 C -0.16823 0.14143 -0.1625 0.13356 -0.16719 0.13981 C -0.16771 0.14259 -0.1691 0.15069 -0.17014 0.15277 C -0.17083 0.15393 -0.17205 0.15509 -0.17205 0.15648 C -0.17257 0.17129 -0.17205 0.18588 -0.17205 0.20069 " pathEditMode="relative" rAng="0" ptsTypes="AAAAAAAAAAAAAAAAAAAAAAAAAAAAAAAAAAAAAA">
                                      <p:cBhvr>
                                        <p:cTn id="6" dur="2000" fill="hold"/>
                                        <p:tgtEl>
                                          <p:spTgt spid="1026"/>
                                        </p:tgtEl>
                                        <p:attrNameLst>
                                          <p:attrName>ppt_x</p:attrName>
                                          <p:attrName>ppt_y</p:attrName>
                                        </p:attrNameLst>
                                      </p:cBhvr>
                                      <p:rCtr x="-8628" y="10023"/>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0" presetClass="path" presetSubtype="0" accel="50000" decel="50000" fill="hold" nodeType="withEffect">
                                  <p:stCondLst>
                                    <p:cond delay="0"/>
                                  </p:stCondLst>
                                  <p:childTnLst>
                                    <p:animMotion origin="layout" path="M -0.17205 0.20069 L -0.17205 0.20092 C -0.16858 0.20416 -0.16563 0.20926 -0.16146 0.21111 L -0.15556 0.21365 C -0.15503 0.21458 -0.15451 0.21574 -0.15365 0.2162 C -0.15243 0.21713 -0.15104 0.21713 -0.14983 0.21759 C -0.14878 0.21805 -0.14774 0.21828 -0.14688 0.21898 C -0.14583 0.21967 -0.14514 0.22083 -0.14392 0.22152 C -0.14236 0.22222 -0.1408 0.22222 -0.13906 0.22268 C -0.13819 0.22315 -0.13715 0.22361 -0.13628 0.22407 C -0.1349 0.22453 -0.13368 0.225 -0.13229 0.22546 C -0.12847 0.225 -0.12448 0.22546 -0.12066 0.22407 C -0.11337 0.22129 -0.11649 0.21805 -0.11094 0.21365 C -0.10347 0.20764 -0.10712 0.21435 -0.10226 0.20856 C -0.10052 0.20648 -0.09878 0.2044 -0.0974 0.20208 C -0.09635 0.20023 -0.09549 0.19861 -0.09444 0.19699 C -0.09375 0.1956 -0.09323 0.19421 -0.09253 0.19305 C -0.09201 0.19213 -0.09115 0.1912 -0.09063 0.19051 C -0.09028 0.18912 -0.0901 0.18773 -0.08958 0.18657 C -0.08889 0.18472 -0.08542 0.1787 -0.08472 0.17754 C -0.08438 0.17615 -0.0842 0.17477 -0.08385 0.17361 C -0.08316 0.17176 -0.08229 0.17014 -0.08177 0.16828 C -0.08125 0.1662 -0.0816 0.16389 -0.0809 0.16203 C -0.07986 0.15902 -0.0783 0.15671 -0.07691 0.15416 C -0.07639 0.15277 -0.07535 0.15185 -0.075 0.15023 C -0.07292 0.1419 -0.07465 0.14745 -0.06823 0.13472 L -0.06823 0.13495 C -0.06354 0.12222 -0.06944 0.13773 -0.06337 0.12315 C -0.06267 0.12129 -0.06198 0.11967 -0.06146 0.11782 C -0.06111 0.11666 -0.06094 0.11527 -0.06042 0.11412 C -0.0599 0.11273 -0.0592 0.11157 -0.05851 0.11018 C -0.05486 0.10162 -0.05799 0.10833 -0.05556 0.10115 C -0.05503 0.0993 -0.05417 0.09768 -0.05365 0.09583 C -0.05365 0.09537 -0.05226 0.08773 -0.05174 0.0868 C -0.05104 0.08565 -0.04965 0.08518 -0.04878 0.08426 C -0.03976 0.07361 -0.04757 0.08102 -0.04115 0.07523 C -0.0401 0.07315 -0.03924 0.07083 -0.03819 0.06875 C -0.03733 0.06736 -0.03594 0.06643 -0.03524 0.06481 C -0.03142 0.0574 -0.03958 0.06342 -0.02934 0.0544 C -0.02847 0.0537 -0.0276 0.05254 -0.02656 0.05185 C -0.02552 0.05139 -0.02448 0.05115 -0.02361 0.05069 C -0.02188 0.04977 -0.02031 0.04907 -0.01875 0.04791 C -0.01771 0.04722 -0.01684 0.04629 -0.0158 0.04537 C -0.0125 0.04282 -0.01233 0.04305 -0.00903 0.04166 C -0.00295 0.04236 0.0033 0.04305 0.00937 0.04421 C 0.01042 0.04421 0.01146 0.0449 0.01233 0.04537 C 0.0217 0.05 0.01354 0.04629 0.02014 0.0493 C 0.02083 0.05023 0.02153 0.05092 0.02205 0.05185 C 0.02344 0.05416 0.02517 0.05856 0.02587 0.06088 C 0.02639 0.06273 0.02656 0.06435 0.02691 0.0662 C 0.02726 0.06736 0.0276 0.06875 0.02795 0.07014 C 0.02812 0.10185 0.0283 0.13379 0.02882 0.16574 C 0.02899 0.17222 0.02951 0.1787 0.02986 0.18518 C 0.03229 0.2574 0.02969 0.22685 0.03281 0.25902 C 0.03247 0.30509 0.03247 0.35139 0.03177 0.39745 C 0.03177 0.3993 0.0309 0.40092 0.03073 0.40277 C 0.03021 0.42291 0.03038 0.44328 0.02986 0.46342 C 0.02969 0.47037 0.02934 0.47731 0.02882 0.48426 C 0.02865 0.4868 0.02795 0.48935 0.02795 0.4919 C 0.0276 0.50879 0.02795 0.52569 0.02795 0.54259 " pathEditMode="relative" rAng="0" ptsTypes="AAAAAAAAAAAAAAAAAAAAAAAAAAAAAAAAAAAAAAAAAAAAAAAAAAAAAAAAAAAA">
                                      <p:cBhvr>
                                        <p:cTn id="14" dur="2000" fill="hold"/>
                                        <p:tgtEl>
                                          <p:spTgt spid="1026"/>
                                        </p:tgtEl>
                                        <p:attrNameLst>
                                          <p:attrName>ppt_x</p:attrName>
                                          <p:attrName>ppt_y</p:attrName>
                                        </p:attrNameLst>
                                      </p:cBhvr>
                                      <p:rCtr x="10243" y="9144"/>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2795 0.54259 L 0.02795 0.54282 C 0.0276 0.54699 0.02743 0.55139 0.02691 0.55555 C 0.02656 0.55833 0.02552 0.56065 0.025 0.56342 C 0.02187 0.57963 0.02587 0.55949 0.02309 0.57245 C 0.02274 0.57384 0.0217 0.57986 0.02101 0.58148 C 0.01997 0.58426 0.01944 0.58819 0.01719 0.58935 L 0.01128 0.5919 C 0.00972 0.59143 0.00799 0.59143 0.00642 0.59051 C 0.00156 0.5875 -0.00139 0.58264 -0.00521 0.57754 C -0.00729 0.57477 -0.00868 0.57338 -0.01007 0.5699 C -0.01042 0.56875 -0.01059 0.56713 -0.01094 0.56597 C -0.01146 0.56458 -0.01233 0.56342 -0.01285 0.56203 C -0.01788 0.55069 -0.01215 0.5625 -0.01684 0.55301 C -0.0191 0.54375 -0.01753 0.54745 -0.02066 0.54143 C -0.02101 0.53958 -0.02135 0.53796 -0.0217 0.53634 C -0.02205 0.53356 -0.02188 0.53102 -0.02257 0.52847 C -0.02361 0.52477 -0.02517 0.52152 -0.02656 0.51805 C -0.02986 0.50902 -0.0283 0.51273 -0.03142 0.50648 C -0.03229 0.50115 -0.03299 0.49699 -0.0342 0.49213 C -0.0349 0.49004 -0.03542 0.48773 -0.03628 0.48565 C -0.03681 0.48426 -0.0375 0.4831 -0.03819 0.48194 C -0.03854 0.48009 -0.03872 0.47847 -0.03906 0.47662 C -0.03976 0.47407 -0.04045 0.47152 -0.04115 0.46898 C -0.04132 0.46759 -0.04184 0.46643 -0.04201 0.46504 C -0.04253 0.4625 -0.04323 0.45856 -0.04392 0.45602 C -0.04462 0.45416 -0.04531 0.45254 -0.04601 0.45092 C -0.04635 0.44953 -0.04635 0.44815 -0.04688 0.44699 C -0.05156 0.43449 -0.04549 0.45486 -0.05174 0.43657 C -0.0526 0.43402 -0.05313 0.43148 -0.05365 0.4287 C -0.05434 0.425 -0.05538 0.41898 -0.0566 0.41597 C -0.05729 0.41412 -0.05799 0.4125 -0.05851 0.41065 C -0.05938 0.4081 -0.05938 0.40509 -0.06042 0.40301 C -0.06111 0.40162 -0.06198 0.40046 -0.0625 0.39907 C -0.06319 0.39652 -0.06372 0.39398 -0.06441 0.3912 C -0.06476 0.39004 -0.06458 0.38842 -0.06528 0.3875 L -0.06736 0.38472 C -0.06753 0.38356 -0.06788 0.38217 -0.06823 0.38102 C -0.06875 0.37963 -0.06979 0.37847 -0.07014 0.37708 C -0.07083 0.375 -0.07049 0.37268 -0.07118 0.3706 C -0.07188 0.36852 -0.07309 0.36713 -0.07413 0.36551 C -0.07483 0.36412 -0.07535 0.36273 -0.07604 0.36157 C -0.07674 0.3581 -0.07708 0.35463 -0.07795 0.35115 C -0.0783 0.34977 -0.07847 0.34838 -0.07899 0.34722 C -0.07934 0.34629 -0.08021 0.3456 -0.0809 0.34467 C -0.08385 0.32847 -0.08003 0.34861 -0.08281 0.33565 C -0.08299 0.33495 -0.0842 0.32777 -0.08472 0.32662 C -0.08559 0.325 -0.08663 0.32407 -0.08767 0.32268 C -0.08854 0.31828 -0.08976 0.31319 -0.09063 0.30856 C -0.09097 0.30625 -0.09097 0.30416 -0.09149 0.30208 C -0.09201 0.30023 -0.09288 0.29861 -0.09358 0.29676 C -0.09497 0.28703 -0.09306 0.29305 -0.09844 0.28518 C -0.09965 0.2831 -0.10104 0.28102 -0.10226 0.2787 C -0.10365 0.27615 -0.10382 0.27199 -0.10608 0.27083 C -0.11302 0.26782 -0.10434 0.27152 -0.11285 0.26828 C -0.11389 0.26805 -0.11476 0.26736 -0.1158 0.26713 C -0.12031 0.26551 -0.12378 0.26527 -0.12847 0.26458 C -0.13715 0.26481 -0.14601 0.26458 -0.15469 0.26574 C -0.1559 0.26597 -0.1566 0.26759 -0.15764 0.26828 C -0.16563 0.27361 -0.15503 0.26481 -0.16337 0.27222 C -0.16736 0.28009 -0.16354 0.27129 -0.16632 0.28264 C -0.1691 0.29375 -0.16753 0.28264 -0.16927 0.29166 C -0.16962 0.29375 -0.16979 0.29606 -0.17014 0.29815 C -0.17066 0.30069 -0.17222 0.30578 -0.17222 0.30602 C -0.17274 0.31319 -0.17292 0.31736 -0.17413 0.32407 C -0.17431 0.32523 -0.17465 0.32662 -0.175 0.32777 C -0.17726 0.34907 -0.175 0.32268 -0.175 0.34977 C -0.175 0.36088 -0.17639 0.38518 -0.17691 0.39768 C -0.17674 0.42245 -0.17604 0.44699 -0.17604 0.47152 C -0.17604 0.48194 -0.17691 0.49213 -0.17691 0.50254 C -0.17691 0.51041 -0.17674 0.52916 -0.175 0.54004 C -0.17448 0.54352 -0.17378 0.54699 -0.17309 0.55046 L -0.17118 0.56088 C -0.17049 0.56203 -0.17014 0.56365 -0.16927 0.56458 C -0.16806 0.56597 -0.16667 0.56643 -0.16528 0.56736 C -0.16441 0.56805 -0.16354 0.56921 -0.1625 0.5699 C -0.15417 0.57546 -0.16094 0.56967 -0.15365 0.575 C -0.15017 0.57777 -0.15122 0.57801 -0.14688 0.58032 C -0.14566 0.58078 -0.14427 0.58102 -0.14306 0.58148 C -0.14097 0.5824 -0.13924 0.58333 -0.13715 0.58402 C -0.12865 0.58727 -0.13559 0.5831 -0.12465 0.58796 C -0.10955 0.59467 -0.125 0.58703 -0.1158 0.59305 C -0.11441 0.59398 -0.11024 0.59537 -0.10903 0.59583 C -0.09722 0.60347 -0.11181 0.59352 -0.10226 0.60092 C -0.10104 0.60185 -0.09965 0.60254 -0.09844 0.60347 C -0.09774 0.6044 -0.09705 0.60532 -0.09635 0.60602 C -0.09323 0.60949 -0.08924 0.61134 -0.08576 0.61389 C -0.08247 0.6162 -0.08299 0.61736 -0.07899 0.61898 C -0.07639 0.62014 -0.07361 0.62014 -0.07118 0.62152 C -0.06215 0.62754 -0.06615 0.62592 -0.05955 0.62801 C -0.0467 0.6368 -0.06267 0.62639 -0.05278 0.63194 C -0.05139 0.63264 -0.05017 0.63379 -0.04878 0.63449 C -0.04792 0.63518 -0.04688 0.63541 -0.04601 0.63588 C -0.04323 0.63727 -0.03993 0.64027 -0.03715 0.64097 C -0.03403 0.6419 -0.03073 0.6419 -0.02743 0.64236 C -0.00851 0.6449 -0.02795 0.64236 -0.01198 0.6449 C 0.00764 0.64815 -0.01285 0.64444 0.00365 0.64745 C 0.0059 0.64838 0.00816 0.64907 0.01042 0.65 C 0.01233 0.65092 0.01424 0.65208 0.01615 0.65277 C 0.01788 0.65324 0.01944 0.65347 0.02101 0.65393 C 0.0224 0.65486 0.02361 0.65578 0.025 0.65648 C 0.02587 0.65717 0.02691 0.65717 0.02795 0.65787 C 0.02899 0.65856 0.02969 0.65972 0.03073 0.66041 C 0.03177 0.66111 0.03281 0.66111 0.03368 0.6618 C 0.03507 0.6625 0.03628 0.66365 0.0375 0.66435 C 0.03906 0.66504 0.0408 0.66504 0.04236 0.66574 C 0.04358 0.66597 0.04792 0.66736 0.04931 0.66828 C 0.05035 0.66898 0.05122 0.6699 0.05208 0.67083 C 0.05278 0.67129 0.05347 0.67176 0.05417 0.67222 " pathEditMode="relative" rAng="0" ptsTypes="AAAAAAAAAAAAAAAAAAAAAAAAAAAAAAAAAAAAAAAAAAAAAAAAAAAAAAAAAAAAAAAAAAAAAAAAAAAAAAAAAAAAAAAAAAAAAAAAAAAAAAAAAAAAA">
                                      <p:cBhvr>
                                        <p:cTn id="18" dur="2000" fill="hold"/>
                                        <p:tgtEl>
                                          <p:spTgt spid="1026"/>
                                        </p:tgtEl>
                                        <p:attrNameLst>
                                          <p:attrName>ppt_x</p:attrName>
                                          <p:attrName>ppt_y</p:attrName>
                                        </p:attrNameLst>
                                      </p:cBhvr>
                                      <p:rCtr x="-8941" y="-7431"/>
                                    </p:animMotion>
                                  </p:childTnLst>
                                </p:cTn>
                              </p:par>
                              <p:par>
                                <p:cTn id="19" presetID="1" presetClass="exit" presetSubtype="0" fill="hold" nodeType="withEffect">
                                  <p:stCondLst>
                                    <p:cond delay="50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500"/>
                                  </p:stCondLst>
                                  <p:childTnLst>
                                    <p:set>
                                      <p:cBhvr>
                                        <p:cTn id="22" dur="1" fill="hold">
                                          <p:stCondLst>
                                            <p:cond delay="0"/>
                                          </p:stCondLst>
                                        </p:cTn>
                                        <p:tgtEl>
                                          <p:spTgt spid="4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51" y="1056814"/>
            <a:ext cx="4416576" cy="5160500"/>
          </a:xfrm>
        </p:spPr>
        <p:txBody>
          <a:bodyPr>
            <a:normAutofit/>
          </a:bodyPr>
          <a:lstStyle/>
          <a:p>
            <a:pPr>
              <a:defRPr/>
            </a:pPr>
            <a:r>
              <a:rPr lang="en-US" sz="2400" dirty="0"/>
              <a:t>NGA rules:</a:t>
            </a:r>
          </a:p>
          <a:p>
            <a:pPr lvl="1">
              <a:defRPr/>
            </a:pPr>
            <a:r>
              <a:rPr lang="en-US" sz="2000" dirty="0"/>
              <a:t>Begin at .S and end at S.</a:t>
            </a:r>
          </a:p>
          <a:p>
            <a:pPr lvl="1">
              <a:defRPr/>
            </a:pPr>
            <a:r>
              <a:rPr lang="en-US" sz="2000" dirty="0"/>
              <a:t>Maintain a stack</a:t>
            </a:r>
          </a:p>
          <a:p>
            <a:pPr lvl="1">
              <a:defRPr/>
            </a:pPr>
            <a:r>
              <a:rPr lang="en-US" sz="2000" dirty="0"/>
              <a:t>Start nodes: don’t-know nondeterminism in picking production for nonterminal</a:t>
            </a:r>
          </a:p>
          <a:p>
            <a:pPr lvl="1">
              <a:defRPr/>
            </a:pPr>
            <a:r>
              <a:rPr lang="en-US" sz="2000" dirty="0"/>
              <a:t>Call nodes: push matching return node on stack</a:t>
            </a:r>
          </a:p>
          <a:p>
            <a:pPr lvl="1">
              <a:defRPr/>
            </a:pPr>
            <a:r>
              <a:rPr lang="en-US" sz="2000" dirty="0"/>
              <a:t>End node: pop stack and continue there. No choice</a:t>
            </a:r>
          </a:p>
          <a:p>
            <a:pPr>
              <a:defRPr/>
            </a:pPr>
            <a:r>
              <a:rPr lang="en-US" sz="2400" dirty="0"/>
              <a:t>GFG paths followed by NGA:</a:t>
            </a:r>
          </a:p>
          <a:p>
            <a:pPr lvl="1">
              <a:defRPr/>
            </a:pPr>
            <a:r>
              <a:rPr lang="en-US" sz="2000" dirty="0"/>
              <a:t>Complete </a:t>
            </a:r>
            <a:r>
              <a:rPr lang="en-US" sz="2000" dirty="0">
                <a:solidFill>
                  <a:srgbClr val="FF0000"/>
                </a:solidFill>
              </a:rPr>
              <a:t>balanced</a:t>
            </a:r>
            <a:r>
              <a:rPr lang="en-US" sz="2000" dirty="0"/>
              <a:t> paths</a:t>
            </a:r>
          </a:p>
          <a:p>
            <a:pPr lvl="1">
              <a:defRPr/>
            </a:pPr>
            <a:r>
              <a:rPr lang="en-US" sz="2000" dirty="0">
                <a:solidFill>
                  <a:srgbClr val="FF0000"/>
                </a:solidFill>
              </a:rPr>
              <a:t>CR-path</a:t>
            </a:r>
            <a:r>
              <a:rPr lang="en-US" sz="2000" dirty="0"/>
              <a:t>: segment of a complete balanced path</a:t>
            </a:r>
          </a:p>
        </p:txBody>
      </p:sp>
      <p:sp>
        <p:nvSpPr>
          <p:cNvPr id="92" name="Text Box 45"/>
          <p:cNvSpPr txBox="1">
            <a:spLocks noChangeArrowheads="1"/>
          </p:cNvSpPr>
          <p:nvPr/>
        </p:nvSpPr>
        <p:spPr bwMode="auto">
          <a:xfrm>
            <a:off x="6439877" y="1101013"/>
            <a:ext cx="380312" cy="363716"/>
          </a:xfrm>
          <a:prstGeom prst="rect">
            <a:avLst/>
          </a:prstGeom>
          <a:noFill/>
          <a:ln w="9525" algn="ctr">
            <a:solidFill>
              <a:schemeClr val="tx1"/>
            </a:solidFill>
            <a:miter lim="800000"/>
            <a:headEnd/>
            <a:tailEnd/>
          </a:ln>
        </p:spPr>
        <p:txBody>
          <a:bodyPr wrap="none">
            <a:spAutoFit/>
          </a:bodyPr>
          <a:lstStyle/>
          <a:p>
            <a:r>
              <a:rPr lang="en-US" dirty="0"/>
              <a:t>.S</a:t>
            </a:r>
          </a:p>
        </p:txBody>
      </p:sp>
      <p:sp>
        <p:nvSpPr>
          <p:cNvPr id="93" name="Text Box 50"/>
          <p:cNvSpPr txBox="1">
            <a:spLocks noChangeArrowheads="1"/>
          </p:cNvSpPr>
          <p:nvPr/>
        </p:nvSpPr>
        <p:spPr bwMode="auto">
          <a:xfrm>
            <a:off x="6582242" y="6240464"/>
            <a:ext cx="380312" cy="363716"/>
          </a:xfrm>
          <a:prstGeom prst="rect">
            <a:avLst/>
          </a:prstGeom>
          <a:noFill/>
          <a:ln w="9525" algn="ctr">
            <a:solidFill>
              <a:schemeClr val="tx1"/>
            </a:solidFill>
            <a:miter lim="800000"/>
            <a:headEnd/>
            <a:tailEnd/>
          </a:ln>
        </p:spPr>
        <p:txBody>
          <a:bodyPr wrap="none">
            <a:spAutoFit/>
          </a:bodyPr>
          <a:lstStyle/>
          <a:p>
            <a:r>
              <a:rPr lang="en-US" dirty="0"/>
              <a:t>S.</a:t>
            </a:r>
          </a:p>
        </p:txBody>
      </p:sp>
      <p:sp>
        <p:nvSpPr>
          <p:cNvPr id="94" name="Text Box 8"/>
          <p:cNvSpPr txBox="1">
            <a:spLocks noChangeArrowheads="1"/>
          </p:cNvSpPr>
          <p:nvPr/>
        </p:nvSpPr>
        <p:spPr bwMode="auto">
          <a:xfrm>
            <a:off x="6449281" y="2441489"/>
            <a:ext cx="380312" cy="363716"/>
          </a:xfrm>
          <a:prstGeom prst="rect">
            <a:avLst/>
          </a:prstGeom>
          <a:noFill/>
          <a:ln w="9525" algn="ctr">
            <a:solidFill>
              <a:schemeClr val="tx1"/>
            </a:solidFill>
            <a:miter lim="800000"/>
            <a:headEnd/>
            <a:tailEnd/>
          </a:ln>
        </p:spPr>
        <p:txBody>
          <a:bodyPr wrap="none">
            <a:spAutoFit/>
          </a:bodyPr>
          <a:lstStyle/>
          <a:p>
            <a:r>
              <a:rPr lang="en-US" dirty="0"/>
              <a:t>.A</a:t>
            </a:r>
          </a:p>
        </p:txBody>
      </p:sp>
      <p:sp>
        <p:nvSpPr>
          <p:cNvPr id="109" name="Text Box 8"/>
          <p:cNvSpPr txBox="1">
            <a:spLocks noChangeArrowheads="1"/>
          </p:cNvSpPr>
          <p:nvPr/>
        </p:nvSpPr>
        <p:spPr bwMode="auto">
          <a:xfrm>
            <a:off x="6231078" y="3106617"/>
            <a:ext cx="836021" cy="363716"/>
          </a:xfrm>
          <a:prstGeom prst="rect">
            <a:avLst/>
          </a:prstGeom>
          <a:noFill/>
          <a:ln w="9525" algn="ctr">
            <a:solidFill>
              <a:schemeClr val="tx1"/>
            </a:solidFill>
            <a:miter lim="800000"/>
            <a:headEnd/>
            <a:tailEnd/>
          </a:ln>
        </p:spPr>
        <p:txBody>
          <a:bodyPr wrap="none">
            <a:spAutoFit/>
          </a:bodyPr>
          <a:lstStyle/>
          <a:p>
            <a:r>
              <a:rPr lang="en-US" dirty="0"/>
              <a:t>A</a:t>
            </a:r>
            <a:r>
              <a:rPr lang="en-US" dirty="0">
                <a:sym typeface="Wingdings" pitchFamily="2" charset="2"/>
              </a:rPr>
              <a:t>.bb</a:t>
            </a:r>
            <a:endParaRPr lang="en-US" dirty="0"/>
          </a:p>
        </p:txBody>
      </p:sp>
      <p:sp>
        <p:nvSpPr>
          <p:cNvPr id="110" name="Text Box 9"/>
          <p:cNvSpPr txBox="1">
            <a:spLocks noChangeArrowheads="1"/>
          </p:cNvSpPr>
          <p:nvPr/>
        </p:nvSpPr>
        <p:spPr bwMode="auto">
          <a:xfrm>
            <a:off x="6230312" y="3763419"/>
            <a:ext cx="836021" cy="363716"/>
          </a:xfrm>
          <a:prstGeom prst="rect">
            <a:avLst/>
          </a:prstGeom>
          <a:noFill/>
          <a:ln w="9525" algn="ctr">
            <a:solidFill>
              <a:schemeClr val="tx1"/>
            </a:solidFill>
            <a:miter lim="800000"/>
            <a:headEnd/>
            <a:tailEnd/>
          </a:ln>
        </p:spPr>
        <p:txBody>
          <a:bodyPr wrap="none">
            <a:spAutoFit/>
          </a:bodyPr>
          <a:lstStyle/>
          <a:p>
            <a:r>
              <a:rPr lang="en-US" dirty="0" err="1"/>
              <a:t>A</a:t>
            </a:r>
            <a:r>
              <a:rPr lang="en-US" dirty="0" err="1">
                <a:sym typeface="Wingdings" pitchFamily="2" charset="2"/>
              </a:rPr>
              <a:t>b.b</a:t>
            </a:r>
            <a:endParaRPr lang="en-US" dirty="0"/>
          </a:p>
        </p:txBody>
      </p:sp>
      <p:sp>
        <p:nvSpPr>
          <p:cNvPr id="111" name="Text Box 11"/>
          <p:cNvSpPr txBox="1">
            <a:spLocks noChangeArrowheads="1"/>
          </p:cNvSpPr>
          <p:nvPr/>
        </p:nvSpPr>
        <p:spPr bwMode="auto">
          <a:xfrm>
            <a:off x="6395484" y="3424315"/>
            <a:ext cx="295529" cy="363716"/>
          </a:xfrm>
          <a:prstGeom prst="rect">
            <a:avLst/>
          </a:prstGeom>
          <a:noFill/>
          <a:ln w="9525">
            <a:noFill/>
            <a:miter lim="800000"/>
            <a:headEnd/>
            <a:tailEnd/>
          </a:ln>
        </p:spPr>
        <p:txBody>
          <a:bodyPr wrap="none">
            <a:spAutoFit/>
          </a:bodyPr>
          <a:lstStyle/>
          <a:p>
            <a:r>
              <a:rPr lang="en-US" dirty="0"/>
              <a:t>b</a:t>
            </a:r>
          </a:p>
        </p:txBody>
      </p:sp>
      <p:sp>
        <p:nvSpPr>
          <p:cNvPr id="113" name="Text Box 3"/>
          <p:cNvSpPr txBox="1">
            <a:spLocks noChangeArrowheads="1"/>
          </p:cNvSpPr>
          <p:nvPr/>
        </p:nvSpPr>
        <p:spPr bwMode="auto">
          <a:xfrm>
            <a:off x="4495190" y="2772208"/>
            <a:ext cx="862120" cy="370516"/>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.Ab</a:t>
            </a:r>
            <a:endParaRPr lang="en-US" dirty="0"/>
          </a:p>
        </p:txBody>
      </p:sp>
      <p:sp>
        <p:nvSpPr>
          <p:cNvPr id="114" name="Text Box 4"/>
          <p:cNvSpPr txBox="1">
            <a:spLocks noChangeArrowheads="1"/>
          </p:cNvSpPr>
          <p:nvPr/>
        </p:nvSpPr>
        <p:spPr bwMode="auto">
          <a:xfrm>
            <a:off x="4495190" y="3672704"/>
            <a:ext cx="862120" cy="370516"/>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A.b</a:t>
            </a:r>
            <a:endParaRPr lang="en-US" dirty="0"/>
          </a:p>
        </p:txBody>
      </p:sp>
      <p:sp>
        <p:nvSpPr>
          <p:cNvPr id="115" name="Text Box 5"/>
          <p:cNvSpPr txBox="1">
            <a:spLocks noChangeArrowheads="1"/>
          </p:cNvSpPr>
          <p:nvPr/>
        </p:nvSpPr>
        <p:spPr bwMode="auto">
          <a:xfrm>
            <a:off x="4510183" y="4498159"/>
            <a:ext cx="862120" cy="370516"/>
          </a:xfrm>
          <a:prstGeom prst="rect">
            <a:avLst/>
          </a:prstGeom>
          <a:noFill/>
          <a:ln w="9525" algn="ctr">
            <a:solidFill>
              <a:schemeClr val="tx1"/>
            </a:solidFill>
            <a:miter lim="800000"/>
            <a:headEnd/>
            <a:tailEnd/>
          </a:ln>
        </p:spPr>
        <p:txBody>
          <a:bodyPr wrap="none">
            <a:spAutoFit/>
          </a:bodyPr>
          <a:lstStyle/>
          <a:p>
            <a:r>
              <a:rPr lang="en-US" dirty="0" err="1"/>
              <a:t>S</a:t>
            </a:r>
            <a:r>
              <a:rPr lang="en-US" dirty="0" err="1">
                <a:sym typeface="Wingdings" pitchFamily="2" charset="2"/>
              </a:rPr>
              <a:t>Ab</a:t>
            </a:r>
            <a:r>
              <a:rPr lang="en-US" dirty="0">
                <a:sym typeface="Wingdings" pitchFamily="2" charset="2"/>
              </a:rPr>
              <a:t>.</a:t>
            </a:r>
            <a:endParaRPr lang="en-US" dirty="0"/>
          </a:p>
        </p:txBody>
      </p:sp>
      <p:sp>
        <p:nvSpPr>
          <p:cNvPr id="116" name="Line 6"/>
          <p:cNvSpPr>
            <a:spLocks noChangeShapeType="1"/>
          </p:cNvSpPr>
          <p:nvPr/>
        </p:nvSpPr>
        <p:spPr bwMode="auto">
          <a:xfrm>
            <a:off x="4870025" y="4033840"/>
            <a:ext cx="0" cy="450248"/>
          </a:xfrm>
          <a:prstGeom prst="line">
            <a:avLst/>
          </a:prstGeom>
          <a:noFill/>
          <a:ln w="9525">
            <a:solidFill>
              <a:schemeClr val="tx1"/>
            </a:solidFill>
            <a:round/>
            <a:headEnd/>
            <a:tailEnd type="triangle" w="med" len="med"/>
          </a:ln>
        </p:spPr>
        <p:txBody>
          <a:bodyPr/>
          <a:lstStyle/>
          <a:p>
            <a:endParaRPr lang="en-US"/>
          </a:p>
        </p:txBody>
      </p:sp>
      <p:sp>
        <p:nvSpPr>
          <p:cNvPr id="117" name="Text Box 7"/>
          <p:cNvSpPr txBox="1">
            <a:spLocks noChangeArrowheads="1"/>
          </p:cNvSpPr>
          <p:nvPr/>
        </p:nvSpPr>
        <p:spPr bwMode="auto">
          <a:xfrm>
            <a:off x="4808552" y="4055727"/>
            <a:ext cx="293870" cy="361137"/>
          </a:xfrm>
          <a:prstGeom prst="rect">
            <a:avLst/>
          </a:prstGeom>
          <a:noFill/>
          <a:ln w="9525">
            <a:noFill/>
            <a:miter lim="800000"/>
            <a:headEnd/>
            <a:tailEnd/>
          </a:ln>
        </p:spPr>
        <p:txBody>
          <a:bodyPr wrap="none">
            <a:spAutoFit/>
          </a:bodyPr>
          <a:lstStyle/>
          <a:p>
            <a:r>
              <a:rPr lang="en-US" dirty="0"/>
              <a:t>b</a:t>
            </a:r>
          </a:p>
        </p:txBody>
      </p:sp>
      <p:sp>
        <p:nvSpPr>
          <p:cNvPr id="118" name="Text Box 12"/>
          <p:cNvSpPr txBox="1">
            <a:spLocks noChangeArrowheads="1"/>
          </p:cNvSpPr>
          <p:nvPr/>
        </p:nvSpPr>
        <p:spPr bwMode="auto">
          <a:xfrm>
            <a:off x="8153977" y="2245431"/>
            <a:ext cx="860245" cy="363716"/>
          </a:xfrm>
          <a:prstGeom prst="rect">
            <a:avLst/>
          </a:prstGeom>
          <a:noFill/>
          <a:ln w="9525">
            <a:solidFill>
              <a:schemeClr val="tx1"/>
            </a:solidFill>
            <a:miter lim="800000"/>
            <a:headEnd/>
            <a:tailEnd/>
          </a:ln>
        </p:spPr>
        <p:txBody>
          <a:bodyPr wrap="none">
            <a:spAutoFit/>
          </a:bodyPr>
          <a:lstStyle/>
          <a:p>
            <a:r>
              <a:rPr lang="en-US" dirty="0"/>
              <a:t>S</a:t>
            </a:r>
            <a:r>
              <a:rPr lang="en-US" dirty="0">
                <a:sym typeface="Wingdings" pitchFamily="2" charset="2"/>
              </a:rPr>
              <a:t>.</a:t>
            </a:r>
            <a:r>
              <a:rPr lang="en-US" dirty="0" err="1">
                <a:sym typeface="Wingdings" pitchFamily="2" charset="2"/>
              </a:rPr>
              <a:t>bA</a:t>
            </a:r>
            <a:endParaRPr lang="en-US" dirty="0"/>
          </a:p>
        </p:txBody>
      </p:sp>
      <p:sp>
        <p:nvSpPr>
          <p:cNvPr id="119" name="Text Box 13"/>
          <p:cNvSpPr txBox="1">
            <a:spLocks noChangeArrowheads="1"/>
          </p:cNvSpPr>
          <p:nvPr/>
        </p:nvSpPr>
        <p:spPr bwMode="auto">
          <a:xfrm>
            <a:off x="8153977" y="3067759"/>
            <a:ext cx="860245" cy="363716"/>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b.A</a:t>
            </a:r>
            <a:endParaRPr lang="en-US" dirty="0"/>
          </a:p>
        </p:txBody>
      </p:sp>
      <p:sp>
        <p:nvSpPr>
          <p:cNvPr id="120" name="Text Box 14"/>
          <p:cNvSpPr txBox="1">
            <a:spLocks noChangeArrowheads="1"/>
          </p:cNvSpPr>
          <p:nvPr/>
        </p:nvSpPr>
        <p:spPr bwMode="auto">
          <a:xfrm>
            <a:off x="8206989" y="4199423"/>
            <a:ext cx="860245" cy="363716"/>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bA</a:t>
            </a:r>
            <a:r>
              <a:rPr lang="en-US" dirty="0">
                <a:sym typeface="Wingdings" pitchFamily="2" charset="2"/>
              </a:rPr>
              <a:t>.</a:t>
            </a:r>
            <a:endParaRPr lang="en-US" dirty="0"/>
          </a:p>
        </p:txBody>
      </p:sp>
      <p:sp>
        <p:nvSpPr>
          <p:cNvPr id="121" name="Line 15"/>
          <p:cNvSpPr>
            <a:spLocks noChangeShapeType="1"/>
          </p:cNvSpPr>
          <p:nvPr/>
        </p:nvSpPr>
        <p:spPr bwMode="auto">
          <a:xfrm>
            <a:off x="8572293" y="2606568"/>
            <a:ext cx="0" cy="450248"/>
          </a:xfrm>
          <a:prstGeom prst="line">
            <a:avLst/>
          </a:prstGeom>
          <a:noFill/>
          <a:ln w="9525">
            <a:solidFill>
              <a:schemeClr val="tx1"/>
            </a:solidFill>
            <a:round/>
            <a:headEnd/>
            <a:tailEnd type="triangle" w="med" len="med"/>
          </a:ln>
        </p:spPr>
        <p:txBody>
          <a:bodyPr/>
          <a:lstStyle/>
          <a:p>
            <a:endParaRPr lang="en-US"/>
          </a:p>
        </p:txBody>
      </p:sp>
      <p:sp>
        <p:nvSpPr>
          <p:cNvPr id="122" name="Text Box 19"/>
          <p:cNvSpPr txBox="1">
            <a:spLocks noChangeArrowheads="1"/>
          </p:cNvSpPr>
          <p:nvPr/>
        </p:nvSpPr>
        <p:spPr bwMode="auto">
          <a:xfrm>
            <a:off x="8519815" y="2620638"/>
            <a:ext cx="295529" cy="363716"/>
          </a:xfrm>
          <a:prstGeom prst="rect">
            <a:avLst/>
          </a:prstGeom>
          <a:noFill/>
          <a:ln w="9525">
            <a:noFill/>
            <a:miter lim="800000"/>
            <a:headEnd/>
            <a:tailEnd/>
          </a:ln>
        </p:spPr>
        <p:txBody>
          <a:bodyPr wrap="none">
            <a:spAutoFit/>
          </a:bodyPr>
          <a:lstStyle/>
          <a:p>
            <a:r>
              <a:rPr lang="en-US" dirty="0"/>
              <a:t>b</a:t>
            </a:r>
          </a:p>
        </p:txBody>
      </p:sp>
      <p:sp>
        <p:nvSpPr>
          <p:cNvPr id="123" name="Rectangle 122"/>
          <p:cNvSpPr/>
          <p:nvPr/>
        </p:nvSpPr>
        <p:spPr>
          <a:xfrm>
            <a:off x="6299087" y="3091086"/>
            <a:ext cx="733176" cy="338466"/>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Rectangle 123"/>
          <p:cNvSpPr/>
          <p:nvPr/>
        </p:nvSpPr>
        <p:spPr>
          <a:xfrm>
            <a:off x="6314080" y="3767313"/>
            <a:ext cx="718183" cy="351756"/>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Text Box 8"/>
          <p:cNvSpPr txBox="1">
            <a:spLocks noChangeArrowheads="1"/>
          </p:cNvSpPr>
          <p:nvPr/>
        </p:nvSpPr>
        <p:spPr bwMode="auto">
          <a:xfrm>
            <a:off x="6477785" y="5083709"/>
            <a:ext cx="380312" cy="363716"/>
          </a:xfrm>
          <a:prstGeom prst="rect">
            <a:avLst/>
          </a:prstGeom>
          <a:noFill/>
          <a:ln w="9525" algn="ctr">
            <a:solidFill>
              <a:schemeClr val="tx1"/>
            </a:solidFill>
            <a:miter lim="800000"/>
            <a:headEnd/>
            <a:tailEnd/>
          </a:ln>
        </p:spPr>
        <p:txBody>
          <a:bodyPr wrap="none">
            <a:spAutoFit/>
          </a:bodyPr>
          <a:lstStyle/>
          <a:p>
            <a:r>
              <a:rPr lang="en-US"/>
              <a:t>A.</a:t>
            </a:r>
            <a:endParaRPr lang="en-US" dirty="0"/>
          </a:p>
        </p:txBody>
      </p:sp>
      <p:sp>
        <p:nvSpPr>
          <p:cNvPr id="126" name="Text Box 9"/>
          <p:cNvSpPr txBox="1">
            <a:spLocks noChangeArrowheads="1"/>
          </p:cNvSpPr>
          <p:nvPr/>
        </p:nvSpPr>
        <p:spPr bwMode="auto">
          <a:xfrm>
            <a:off x="6253126" y="4389129"/>
            <a:ext cx="836021" cy="363716"/>
          </a:xfrm>
          <a:prstGeom prst="rect">
            <a:avLst/>
          </a:prstGeom>
          <a:noFill/>
          <a:ln w="9525" algn="ctr">
            <a:noFill/>
            <a:miter lim="800000"/>
            <a:headEnd/>
            <a:tailEnd/>
          </a:ln>
        </p:spPr>
        <p:txBody>
          <a:bodyPr wrap="none">
            <a:spAutoFit/>
          </a:bodyPr>
          <a:lstStyle/>
          <a:p>
            <a:r>
              <a:rPr lang="en-US" dirty="0" err="1"/>
              <a:t>A</a:t>
            </a:r>
            <a:r>
              <a:rPr lang="en-US" dirty="0" err="1">
                <a:sym typeface="Wingdings" pitchFamily="2" charset="2"/>
              </a:rPr>
              <a:t>bb</a:t>
            </a:r>
            <a:r>
              <a:rPr lang="en-US" dirty="0">
                <a:sym typeface="Wingdings" pitchFamily="2" charset="2"/>
              </a:rPr>
              <a:t>.</a:t>
            </a:r>
            <a:endParaRPr lang="en-US" dirty="0"/>
          </a:p>
        </p:txBody>
      </p:sp>
      <p:sp>
        <p:nvSpPr>
          <p:cNvPr id="129" name="Rectangle 128"/>
          <p:cNvSpPr/>
          <p:nvPr/>
        </p:nvSpPr>
        <p:spPr>
          <a:xfrm>
            <a:off x="6295338" y="4420701"/>
            <a:ext cx="718183" cy="351756"/>
          </a:xfrm>
          <a:prstGeom prst="rect">
            <a:avLst/>
          </a:prstGeom>
          <a:no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4900889" y="2066429"/>
            <a:ext cx="1744007" cy="1325023"/>
          </a:xfrm>
          <a:custGeom>
            <a:avLst/>
            <a:gdLst>
              <a:gd name="connsiteX0" fmla="*/ 0 w 1846555"/>
              <a:gd name="connsiteY0" fmla="*/ 1096924 h 1345481"/>
              <a:gd name="connsiteX1" fmla="*/ 648070 w 1846555"/>
              <a:gd name="connsiteY1" fmla="*/ 1292233 h 1345481"/>
              <a:gd name="connsiteX2" fmla="*/ 1216241 w 1846555"/>
              <a:gd name="connsiteY2" fmla="*/ 244668 h 1345481"/>
              <a:gd name="connsiteX3" fmla="*/ 1580225 w 1846555"/>
              <a:gd name="connsiteY3" fmla="*/ 4970 h 1345481"/>
              <a:gd name="connsiteX4" fmla="*/ 1846555 w 1846555"/>
              <a:gd name="connsiteY4" fmla="*/ 377833 h 1345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555" h="1345481">
                <a:moveTo>
                  <a:pt x="0" y="1096924"/>
                </a:moveTo>
                <a:cubicBezTo>
                  <a:pt x="222681" y="1265600"/>
                  <a:pt x="445363" y="1434276"/>
                  <a:pt x="648070" y="1292233"/>
                </a:cubicBezTo>
                <a:cubicBezTo>
                  <a:pt x="850777" y="1150190"/>
                  <a:pt x="1060882" y="459212"/>
                  <a:pt x="1216241" y="244668"/>
                </a:cubicBezTo>
                <a:cubicBezTo>
                  <a:pt x="1371600" y="30124"/>
                  <a:pt x="1475173" y="-17224"/>
                  <a:pt x="1580225" y="4970"/>
                </a:cubicBezTo>
                <a:cubicBezTo>
                  <a:pt x="1685277" y="27164"/>
                  <a:pt x="1765916" y="202498"/>
                  <a:pt x="1846555" y="37783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6670050" y="2066428"/>
            <a:ext cx="1945240" cy="1660930"/>
          </a:xfrm>
          <a:custGeom>
            <a:avLst/>
            <a:gdLst>
              <a:gd name="connsiteX0" fmla="*/ 2059620 w 2059620"/>
              <a:gd name="connsiteY0" fmla="*/ 2051128 h 2427961"/>
              <a:gd name="connsiteX1" fmla="*/ 1402672 w 2059620"/>
              <a:gd name="connsiteY1" fmla="*/ 2281948 h 2427961"/>
              <a:gd name="connsiteX2" fmla="*/ 541538 w 2059620"/>
              <a:gd name="connsiteY2" fmla="*/ 106919 h 2427961"/>
              <a:gd name="connsiteX3" fmla="*/ 0 w 2059620"/>
              <a:gd name="connsiteY3" fmla="*/ 533047 h 2427961"/>
            </a:gdLst>
            <a:ahLst/>
            <a:cxnLst>
              <a:cxn ang="0">
                <a:pos x="connsiteX0" y="connsiteY0"/>
              </a:cxn>
              <a:cxn ang="0">
                <a:pos x="connsiteX1" y="connsiteY1"/>
              </a:cxn>
              <a:cxn ang="0">
                <a:pos x="connsiteX2" y="connsiteY2"/>
              </a:cxn>
              <a:cxn ang="0">
                <a:pos x="connsiteX3" y="connsiteY3"/>
              </a:cxn>
            </a:cxnLst>
            <a:rect l="l" t="t" r="r" b="b"/>
            <a:pathLst>
              <a:path w="2059620" h="2427961">
                <a:moveTo>
                  <a:pt x="2059620" y="2051128"/>
                </a:moveTo>
                <a:cubicBezTo>
                  <a:pt x="1857653" y="2328555"/>
                  <a:pt x="1655686" y="2605983"/>
                  <a:pt x="1402672" y="2281948"/>
                </a:cubicBezTo>
                <a:cubicBezTo>
                  <a:pt x="1149658" y="1957913"/>
                  <a:pt x="775317" y="398402"/>
                  <a:pt x="541538" y="106919"/>
                </a:cubicBezTo>
                <a:cubicBezTo>
                  <a:pt x="307759" y="-184564"/>
                  <a:pt x="153879" y="174241"/>
                  <a:pt x="0" y="53304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4909274" y="3477392"/>
            <a:ext cx="1777546" cy="2350105"/>
          </a:xfrm>
          <a:custGeom>
            <a:avLst/>
            <a:gdLst>
              <a:gd name="connsiteX0" fmla="*/ 1882066 w 1882066"/>
              <a:gd name="connsiteY0" fmla="*/ 1972370 h 2341545"/>
              <a:gd name="connsiteX1" fmla="*/ 1535837 w 1882066"/>
              <a:gd name="connsiteY1" fmla="*/ 2212067 h 2341545"/>
              <a:gd name="connsiteX2" fmla="*/ 692458 w 1882066"/>
              <a:gd name="connsiteY2" fmla="*/ 196836 h 2341545"/>
              <a:gd name="connsiteX3" fmla="*/ 0 w 1882066"/>
              <a:gd name="connsiteY3" fmla="*/ 187958 h 2341545"/>
            </a:gdLst>
            <a:ahLst/>
            <a:cxnLst>
              <a:cxn ang="0">
                <a:pos x="connsiteX0" y="connsiteY0"/>
              </a:cxn>
              <a:cxn ang="0">
                <a:pos x="connsiteX1" y="connsiteY1"/>
              </a:cxn>
              <a:cxn ang="0">
                <a:pos x="connsiteX2" y="connsiteY2"/>
              </a:cxn>
              <a:cxn ang="0">
                <a:pos x="connsiteX3" y="connsiteY3"/>
              </a:cxn>
            </a:cxnLst>
            <a:rect l="l" t="t" r="r" b="b"/>
            <a:pathLst>
              <a:path w="1882066" h="2341545">
                <a:moveTo>
                  <a:pt x="1882066" y="1972370"/>
                </a:moveTo>
                <a:cubicBezTo>
                  <a:pt x="1808085" y="2240179"/>
                  <a:pt x="1734105" y="2507989"/>
                  <a:pt x="1535837" y="2212067"/>
                </a:cubicBezTo>
                <a:cubicBezTo>
                  <a:pt x="1337569" y="1916145"/>
                  <a:pt x="948431" y="534187"/>
                  <a:pt x="692458" y="196836"/>
                </a:cubicBezTo>
                <a:cubicBezTo>
                  <a:pt x="436485" y="-140515"/>
                  <a:pt x="218242" y="23721"/>
                  <a:pt x="0" y="187958"/>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4930064" y="1468079"/>
            <a:ext cx="1698063" cy="1311403"/>
          </a:xfrm>
          <a:custGeom>
            <a:avLst/>
            <a:gdLst>
              <a:gd name="connsiteX0" fmla="*/ 1797909 w 1797909"/>
              <a:gd name="connsiteY0" fmla="*/ 0 h 1331651"/>
              <a:gd name="connsiteX1" fmla="*/ 279827 w 1797909"/>
              <a:gd name="connsiteY1" fmla="*/ 683581 h 1331651"/>
              <a:gd name="connsiteX2" fmla="*/ 4620 w 1797909"/>
              <a:gd name="connsiteY2" fmla="*/ 1331651 h 1331651"/>
            </a:gdLst>
            <a:ahLst/>
            <a:cxnLst>
              <a:cxn ang="0">
                <a:pos x="connsiteX0" y="connsiteY0"/>
              </a:cxn>
              <a:cxn ang="0">
                <a:pos x="connsiteX1" y="connsiteY1"/>
              </a:cxn>
              <a:cxn ang="0">
                <a:pos x="connsiteX2" y="connsiteY2"/>
              </a:cxn>
            </a:cxnLst>
            <a:rect l="l" t="t" r="r" b="b"/>
            <a:pathLst>
              <a:path w="1797909" h="1331651">
                <a:moveTo>
                  <a:pt x="1797909" y="0"/>
                </a:moveTo>
                <a:cubicBezTo>
                  <a:pt x="1188308" y="230819"/>
                  <a:pt x="578708" y="461639"/>
                  <a:pt x="279827" y="683581"/>
                </a:cubicBezTo>
                <a:cubicBezTo>
                  <a:pt x="-19054" y="905523"/>
                  <a:pt x="-7217" y="1118587"/>
                  <a:pt x="4620" y="1331651"/>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6619742" y="1476822"/>
            <a:ext cx="1962009" cy="760613"/>
          </a:xfrm>
          <a:custGeom>
            <a:avLst/>
            <a:gdLst>
              <a:gd name="connsiteX0" fmla="*/ 0 w 2077375"/>
              <a:gd name="connsiteY0" fmla="*/ 0 h 772357"/>
              <a:gd name="connsiteX1" fmla="*/ 1580226 w 2077375"/>
              <a:gd name="connsiteY1" fmla="*/ 284085 h 772357"/>
              <a:gd name="connsiteX2" fmla="*/ 2077375 w 2077375"/>
              <a:gd name="connsiteY2" fmla="*/ 772357 h 772357"/>
            </a:gdLst>
            <a:ahLst/>
            <a:cxnLst>
              <a:cxn ang="0">
                <a:pos x="connsiteX0" y="connsiteY0"/>
              </a:cxn>
              <a:cxn ang="0">
                <a:pos x="connsiteX1" y="connsiteY1"/>
              </a:cxn>
              <a:cxn ang="0">
                <a:pos x="connsiteX2" y="connsiteY2"/>
              </a:cxn>
            </a:cxnLst>
            <a:rect l="l" t="t" r="r" b="b"/>
            <a:pathLst>
              <a:path w="2077375" h="772357">
                <a:moveTo>
                  <a:pt x="0" y="0"/>
                </a:moveTo>
                <a:cubicBezTo>
                  <a:pt x="616998" y="77679"/>
                  <a:pt x="1233997" y="155359"/>
                  <a:pt x="1580226" y="284085"/>
                </a:cubicBezTo>
                <a:cubicBezTo>
                  <a:pt x="1926455" y="412811"/>
                  <a:pt x="2001915" y="592584"/>
                  <a:pt x="2077375" y="77235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5" name="Straight Arrow Connector 134"/>
          <p:cNvCxnSpPr>
            <a:stCxn id="94" idx="2"/>
            <a:endCxn id="109" idx="0"/>
          </p:cNvCxnSpPr>
          <p:nvPr/>
        </p:nvCxnSpPr>
        <p:spPr>
          <a:xfrm>
            <a:off x="6639436" y="2805205"/>
            <a:ext cx="9652" cy="3014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09" idx="2"/>
            <a:endCxn id="110" idx="0"/>
          </p:cNvCxnSpPr>
          <p:nvPr/>
        </p:nvCxnSpPr>
        <p:spPr>
          <a:xfrm flipH="1">
            <a:off x="6648323" y="3470334"/>
            <a:ext cx="766" cy="2930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10" idx="2"/>
            <a:endCxn id="129" idx="0"/>
          </p:cNvCxnSpPr>
          <p:nvPr/>
        </p:nvCxnSpPr>
        <p:spPr>
          <a:xfrm>
            <a:off x="6648323" y="4127136"/>
            <a:ext cx="6107" cy="2935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129" idx="2"/>
            <a:endCxn id="125" idx="0"/>
          </p:cNvCxnSpPr>
          <p:nvPr/>
        </p:nvCxnSpPr>
        <p:spPr>
          <a:xfrm>
            <a:off x="6654430" y="4772457"/>
            <a:ext cx="13511" cy="3112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Text Box 11"/>
          <p:cNvSpPr txBox="1">
            <a:spLocks noChangeArrowheads="1"/>
          </p:cNvSpPr>
          <p:nvPr/>
        </p:nvSpPr>
        <p:spPr bwMode="auto">
          <a:xfrm>
            <a:off x="6397068" y="4073655"/>
            <a:ext cx="295529" cy="363716"/>
          </a:xfrm>
          <a:prstGeom prst="rect">
            <a:avLst/>
          </a:prstGeom>
          <a:noFill/>
          <a:ln w="9525">
            <a:noFill/>
            <a:miter lim="800000"/>
            <a:headEnd/>
            <a:tailEnd/>
          </a:ln>
        </p:spPr>
        <p:txBody>
          <a:bodyPr wrap="none">
            <a:spAutoFit/>
          </a:bodyPr>
          <a:lstStyle/>
          <a:p>
            <a:r>
              <a:rPr lang="en-US" dirty="0"/>
              <a:t>b</a:t>
            </a:r>
          </a:p>
        </p:txBody>
      </p:sp>
      <p:sp>
        <p:nvSpPr>
          <p:cNvPr id="140" name="Freeform 139"/>
          <p:cNvSpPr/>
          <p:nvPr/>
        </p:nvSpPr>
        <p:spPr>
          <a:xfrm>
            <a:off x="6679907" y="3853537"/>
            <a:ext cx="1945239" cy="1973960"/>
          </a:xfrm>
          <a:custGeom>
            <a:avLst/>
            <a:gdLst>
              <a:gd name="connsiteX0" fmla="*/ 0 w 2059619"/>
              <a:gd name="connsiteY0" fmla="*/ 1742889 h 2121892"/>
              <a:gd name="connsiteX1" fmla="*/ 381739 w 2059619"/>
              <a:gd name="connsiteY1" fmla="*/ 2009219 h 2121892"/>
              <a:gd name="connsiteX2" fmla="*/ 1349405 w 2059619"/>
              <a:gd name="connsiteY2" fmla="*/ 118276 h 2121892"/>
              <a:gd name="connsiteX3" fmla="*/ 2059619 w 2059619"/>
              <a:gd name="connsiteY3" fmla="*/ 357973 h 2121892"/>
            </a:gdLst>
            <a:ahLst/>
            <a:cxnLst>
              <a:cxn ang="0">
                <a:pos x="connsiteX0" y="connsiteY0"/>
              </a:cxn>
              <a:cxn ang="0">
                <a:pos x="connsiteX1" y="connsiteY1"/>
              </a:cxn>
              <a:cxn ang="0">
                <a:pos x="connsiteX2" y="connsiteY2"/>
              </a:cxn>
              <a:cxn ang="0">
                <a:pos x="connsiteX3" y="connsiteY3"/>
              </a:cxn>
            </a:cxnLst>
            <a:rect l="l" t="t" r="r" b="b"/>
            <a:pathLst>
              <a:path w="2059619" h="2121892">
                <a:moveTo>
                  <a:pt x="0" y="1742889"/>
                </a:moveTo>
                <a:cubicBezTo>
                  <a:pt x="78419" y="2011438"/>
                  <a:pt x="156838" y="2279988"/>
                  <a:pt x="381739" y="2009219"/>
                </a:cubicBezTo>
                <a:cubicBezTo>
                  <a:pt x="606640" y="1738450"/>
                  <a:pt x="1069758" y="393484"/>
                  <a:pt x="1349405" y="118276"/>
                </a:cubicBezTo>
                <a:cubicBezTo>
                  <a:pt x="1629052" y="-156932"/>
                  <a:pt x="1844335" y="100520"/>
                  <a:pt x="2059619" y="35797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6772138" y="4562504"/>
            <a:ext cx="1844623" cy="1678595"/>
          </a:xfrm>
          <a:custGeom>
            <a:avLst/>
            <a:gdLst>
              <a:gd name="connsiteX0" fmla="*/ 1953087 w 1953087"/>
              <a:gd name="connsiteY0" fmla="*/ 0 h 1704513"/>
              <a:gd name="connsiteX1" fmla="*/ 1482571 w 1953087"/>
              <a:gd name="connsiteY1" fmla="*/ 941033 h 1704513"/>
              <a:gd name="connsiteX2" fmla="*/ 0 w 1953087"/>
              <a:gd name="connsiteY2" fmla="*/ 1704513 h 1704513"/>
            </a:gdLst>
            <a:ahLst/>
            <a:cxnLst>
              <a:cxn ang="0">
                <a:pos x="connsiteX0" y="connsiteY0"/>
              </a:cxn>
              <a:cxn ang="0">
                <a:pos x="connsiteX1" y="connsiteY1"/>
              </a:cxn>
              <a:cxn ang="0">
                <a:pos x="connsiteX2" y="connsiteY2"/>
              </a:cxn>
            </a:cxnLst>
            <a:rect l="l" t="t" r="r" b="b"/>
            <a:pathLst>
              <a:path w="1953087" h="1704513">
                <a:moveTo>
                  <a:pt x="1953087" y="0"/>
                </a:moveTo>
                <a:cubicBezTo>
                  <a:pt x="1880586" y="328474"/>
                  <a:pt x="1808085" y="656948"/>
                  <a:pt x="1482571" y="941033"/>
                </a:cubicBezTo>
                <a:cubicBezTo>
                  <a:pt x="1157057" y="1225118"/>
                  <a:pt x="578528" y="1464815"/>
                  <a:pt x="0" y="170451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4878125" y="4877240"/>
            <a:ext cx="1877243" cy="1346373"/>
          </a:xfrm>
          <a:custGeom>
            <a:avLst/>
            <a:gdLst>
              <a:gd name="connsiteX0" fmla="*/ 25660 w 1987625"/>
              <a:gd name="connsiteY0" fmla="*/ 0 h 1367161"/>
              <a:gd name="connsiteX1" fmla="*/ 274234 w 1987625"/>
              <a:gd name="connsiteY1" fmla="*/ 887767 h 1367161"/>
              <a:gd name="connsiteX2" fmla="*/ 1987625 w 1987625"/>
              <a:gd name="connsiteY2" fmla="*/ 1367161 h 1367161"/>
            </a:gdLst>
            <a:ahLst/>
            <a:cxnLst>
              <a:cxn ang="0">
                <a:pos x="connsiteX0" y="connsiteY0"/>
              </a:cxn>
              <a:cxn ang="0">
                <a:pos x="connsiteX1" y="connsiteY1"/>
              </a:cxn>
              <a:cxn ang="0">
                <a:pos x="connsiteX2" y="connsiteY2"/>
              </a:cxn>
            </a:cxnLst>
            <a:rect l="l" t="t" r="r" b="b"/>
            <a:pathLst>
              <a:path w="1987625" h="1367161">
                <a:moveTo>
                  <a:pt x="25660" y="0"/>
                </a:moveTo>
                <a:cubicBezTo>
                  <a:pt x="-13550" y="329953"/>
                  <a:pt x="-52760" y="659907"/>
                  <a:pt x="274234" y="887767"/>
                </a:cubicBezTo>
                <a:cubicBezTo>
                  <a:pt x="601228" y="1115627"/>
                  <a:pt x="1294426" y="1241394"/>
                  <a:pt x="1987625" y="1367161"/>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Rectangle 2"/>
          <p:cNvSpPr>
            <a:spLocks noGrp="1" noChangeArrowheads="1"/>
          </p:cNvSpPr>
          <p:nvPr>
            <p:ph type="title"/>
          </p:nvPr>
        </p:nvSpPr>
        <p:spPr>
          <a:xfrm>
            <a:off x="429979" y="-157729"/>
            <a:ext cx="8229600" cy="1143000"/>
          </a:xfrm>
        </p:spPr>
        <p:txBody>
          <a:bodyPr/>
          <a:lstStyle/>
          <a:p>
            <a:pPr eaLnBrk="1" hangingPunct="1"/>
            <a:r>
              <a:rPr lang="en-US" u="none" dirty="0"/>
              <a:t>Summary of NGA(I) </a:t>
            </a:r>
          </a:p>
        </p:txBody>
      </p:sp>
    </p:spTree>
    <p:extLst>
      <p:ext uri="{BB962C8B-B14F-4D97-AF65-F5344CB8AC3E}">
        <p14:creationId xmlns:p14="http://schemas.microsoft.com/office/powerpoint/2010/main" val="324486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1" nodeType="clickEffect">
                                  <p:stCondLst>
                                    <p:cond delay="0"/>
                                  </p:stCondLst>
                                  <p:childTnLst>
                                    <p:set>
                                      <p:cBhvr>
                                        <p:cTn id="6" dur="indefinite"/>
                                        <p:tgtEl>
                                          <p:spTgt spid="130"/>
                                        </p:tgtEl>
                                        <p:attrNameLst>
                                          <p:attrName>stroke.color</p:attrName>
                                        </p:attrNameLst>
                                      </p:cBhvr>
                                      <p:to>
                                        <p:clrVal>
                                          <a:schemeClr val="accent2"/>
                                        </p:clrVal>
                                      </p:to>
                                    </p:set>
                                    <p:set>
                                      <p:cBhvr>
                                        <p:cTn id="7" dur="indefinite"/>
                                        <p:tgtEl>
                                          <p:spTgt spid="130"/>
                                        </p:tgtEl>
                                        <p:attrNameLst>
                                          <p:attrName>stroke.on</p:attrName>
                                        </p:attrNameLst>
                                      </p:cBhvr>
                                      <p:to>
                                        <p:strVal val="true"/>
                                      </p:to>
                                    </p:set>
                                  </p:childTnLst>
                                </p:cTn>
                              </p:par>
                              <p:par>
                                <p:cTn id="8" presetID="7" presetClass="emph" presetSubtype="1" nodeType="withEffect">
                                  <p:stCondLst>
                                    <p:cond delay="0"/>
                                  </p:stCondLst>
                                  <p:childTnLst>
                                    <p:set>
                                      <p:cBhvr>
                                        <p:cTn id="9" dur="indefinite"/>
                                        <p:tgtEl>
                                          <p:spTgt spid="135"/>
                                        </p:tgtEl>
                                        <p:attrNameLst>
                                          <p:attrName>stroke.color</p:attrName>
                                        </p:attrNameLst>
                                      </p:cBhvr>
                                      <p:to>
                                        <p:clrVal>
                                          <a:schemeClr val="accent2"/>
                                        </p:clrVal>
                                      </p:to>
                                    </p:set>
                                    <p:set>
                                      <p:cBhvr>
                                        <p:cTn id="10" dur="indefinite"/>
                                        <p:tgtEl>
                                          <p:spTgt spid="135"/>
                                        </p:tgtEl>
                                        <p:attrNameLst>
                                          <p:attrName>stroke.on</p:attrName>
                                        </p:attrNameLst>
                                      </p:cBhvr>
                                      <p:to>
                                        <p:strVal val="true"/>
                                      </p:to>
                                    </p:set>
                                  </p:childTnLst>
                                </p:cTn>
                              </p:par>
                              <p:par>
                                <p:cTn id="11" presetID="7" presetClass="emph" presetSubtype="1" nodeType="withEffect">
                                  <p:stCondLst>
                                    <p:cond delay="0"/>
                                  </p:stCondLst>
                                  <p:childTnLst>
                                    <p:set>
                                      <p:cBhvr>
                                        <p:cTn id="12" dur="indefinite"/>
                                        <p:tgtEl>
                                          <p:spTgt spid="136"/>
                                        </p:tgtEl>
                                        <p:attrNameLst>
                                          <p:attrName>stroke.color</p:attrName>
                                        </p:attrNameLst>
                                      </p:cBhvr>
                                      <p:to>
                                        <p:clrVal>
                                          <a:schemeClr val="accent2"/>
                                        </p:clrVal>
                                      </p:to>
                                    </p:set>
                                    <p:set>
                                      <p:cBhvr>
                                        <p:cTn id="13" dur="indefinite"/>
                                        <p:tgtEl>
                                          <p:spTgt spid="136"/>
                                        </p:tgtEl>
                                        <p:attrNameLst>
                                          <p:attrName>stroke.on</p:attrName>
                                        </p:attrNameLst>
                                      </p:cBhvr>
                                      <p:to>
                                        <p:strVal val="true"/>
                                      </p:to>
                                    </p:set>
                                  </p:childTnLst>
                                </p:cTn>
                              </p:par>
                              <p:par>
                                <p:cTn id="14" presetID="7" presetClass="emph" presetSubtype="1" nodeType="withEffect">
                                  <p:stCondLst>
                                    <p:cond delay="0"/>
                                  </p:stCondLst>
                                  <p:childTnLst>
                                    <p:set>
                                      <p:cBhvr>
                                        <p:cTn id="15" dur="indefinite"/>
                                        <p:tgtEl>
                                          <p:spTgt spid="137"/>
                                        </p:tgtEl>
                                        <p:attrNameLst>
                                          <p:attrName>stroke.color</p:attrName>
                                        </p:attrNameLst>
                                      </p:cBhvr>
                                      <p:to>
                                        <p:clrVal>
                                          <a:schemeClr val="accent2"/>
                                        </p:clrVal>
                                      </p:to>
                                    </p:set>
                                    <p:set>
                                      <p:cBhvr>
                                        <p:cTn id="16" dur="indefinite"/>
                                        <p:tgtEl>
                                          <p:spTgt spid="137"/>
                                        </p:tgtEl>
                                        <p:attrNameLst>
                                          <p:attrName>stroke.on</p:attrName>
                                        </p:attrNameLst>
                                      </p:cBhvr>
                                      <p:to>
                                        <p:strVal val="true"/>
                                      </p:to>
                                    </p:set>
                                  </p:childTnLst>
                                </p:cTn>
                              </p:par>
                              <p:par>
                                <p:cTn id="17" presetID="7" presetClass="emph" presetSubtype="1" nodeType="withEffect">
                                  <p:stCondLst>
                                    <p:cond delay="0"/>
                                  </p:stCondLst>
                                  <p:childTnLst>
                                    <p:set>
                                      <p:cBhvr>
                                        <p:cTn id="18" dur="indefinite"/>
                                        <p:tgtEl>
                                          <p:spTgt spid="138"/>
                                        </p:tgtEl>
                                        <p:attrNameLst>
                                          <p:attrName>stroke.color</p:attrName>
                                        </p:attrNameLst>
                                      </p:cBhvr>
                                      <p:to>
                                        <p:clrVal>
                                          <a:schemeClr val="accent2"/>
                                        </p:clrVal>
                                      </p:to>
                                    </p:set>
                                    <p:set>
                                      <p:cBhvr>
                                        <p:cTn id="19" dur="indefinite"/>
                                        <p:tgtEl>
                                          <p:spTgt spid="13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57880"/>
            <a:ext cx="8229600" cy="1143000"/>
          </a:xfrm>
        </p:spPr>
        <p:txBody>
          <a:bodyPr/>
          <a:lstStyle/>
          <a:p>
            <a:r>
              <a:rPr lang="en-US" u="none" dirty="0"/>
              <a:t>Background</a:t>
            </a:r>
          </a:p>
        </p:txBody>
      </p:sp>
      <p:sp>
        <p:nvSpPr>
          <p:cNvPr id="3" name="Content Placeholder 2"/>
          <p:cNvSpPr>
            <a:spLocks noGrp="1"/>
          </p:cNvSpPr>
          <p:nvPr>
            <p:ph sz="half" idx="1"/>
          </p:nvPr>
        </p:nvSpPr>
        <p:spPr>
          <a:xfrm>
            <a:off x="78615" y="969995"/>
            <a:ext cx="6067990" cy="5888005"/>
          </a:xfrm>
        </p:spPr>
        <p:txBody>
          <a:bodyPr>
            <a:normAutofit fontScale="92500" lnSpcReduction="20000"/>
          </a:bodyPr>
          <a:lstStyle/>
          <a:p>
            <a:pPr>
              <a:defRPr/>
            </a:pPr>
            <a:r>
              <a:rPr lang="en-US" dirty="0"/>
              <a:t>Grammars</a:t>
            </a:r>
          </a:p>
          <a:p>
            <a:pPr lvl="1">
              <a:defRPr/>
            </a:pPr>
            <a:r>
              <a:rPr lang="en-US" dirty="0"/>
              <a:t>Panini (~500 B.C.): rule system for Sanskrit</a:t>
            </a:r>
          </a:p>
          <a:p>
            <a:pPr>
              <a:defRPr/>
            </a:pPr>
            <a:r>
              <a:rPr lang="en-US" dirty="0"/>
              <a:t>Parsing of context-free grammars </a:t>
            </a:r>
          </a:p>
          <a:p>
            <a:pPr lvl="1">
              <a:defRPr/>
            </a:pPr>
            <a:r>
              <a:rPr lang="en-US" dirty="0"/>
              <a:t>Active research topic from 50’s to 80’s</a:t>
            </a:r>
          </a:p>
          <a:p>
            <a:pPr lvl="2">
              <a:defRPr/>
            </a:pPr>
            <a:r>
              <a:rPr lang="en-US" dirty="0" err="1"/>
              <a:t>Chomsky,Backus,Naur,Cocke,Wirth</a:t>
            </a:r>
            <a:r>
              <a:rPr lang="en-US" dirty="0"/>
              <a:t>, </a:t>
            </a:r>
            <a:r>
              <a:rPr lang="en-US" dirty="0" err="1"/>
              <a:t>Hopcroft,Knuth,Valiant</a:t>
            </a:r>
            <a:r>
              <a:rPr lang="en-US" dirty="0"/>
              <a:t>, Stearns, Floyd,…</a:t>
            </a:r>
          </a:p>
          <a:p>
            <a:pPr lvl="1">
              <a:defRPr/>
            </a:pPr>
            <a:r>
              <a:rPr lang="en-US" dirty="0"/>
              <a:t>Many algorithms</a:t>
            </a:r>
          </a:p>
          <a:p>
            <a:pPr lvl="2">
              <a:defRPr/>
            </a:pPr>
            <a:r>
              <a:rPr lang="en-US" dirty="0"/>
              <a:t>General context-free grammars: </a:t>
            </a:r>
          </a:p>
          <a:p>
            <a:pPr lvl="3">
              <a:defRPr/>
            </a:pPr>
            <a:r>
              <a:rPr lang="en-US" dirty="0" err="1"/>
              <a:t>Earley</a:t>
            </a:r>
            <a:r>
              <a:rPr lang="en-US" dirty="0"/>
              <a:t>, </a:t>
            </a:r>
            <a:r>
              <a:rPr lang="en-US" dirty="0" err="1"/>
              <a:t>Cocke</a:t>
            </a:r>
            <a:r>
              <a:rPr lang="en-US" dirty="0"/>
              <a:t>-</a:t>
            </a:r>
            <a:r>
              <a:rPr lang="en-US" dirty="0" err="1"/>
              <a:t>Kasami</a:t>
            </a:r>
            <a:r>
              <a:rPr lang="en-US" dirty="0"/>
              <a:t>-Younger (CKY)</a:t>
            </a:r>
          </a:p>
          <a:p>
            <a:pPr lvl="2">
              <a:defRPr/>
            </a:pPr>
            <a:r>
              <a:rPr lang="en-US" dirty="0"/>
              <a:t>Sub-classes of context-free grammars:</a:t>
            </a:r>
          </a:p>
          <a:p>
            <a:pPr lvl="3">
              <a:defRPr/>
            </a:pPr>
            <a:r>
              <a:rPr lang="en-US" dirty="0"/>
              <a:t>SLL(k), LL(k), SLR(k), LR(k), LALR(k)…</a:t>
            </a:r>
          </a:p>
          <a:p>
            <a:pPr>
              <a:defRPr/>
            </a:pPr>
            <a:r>
              <a:rPr lang="en-US" dirty="0"/>
              <a:t>Problems</a:t>
            </a:r>
          </a:p>
          <a:p>
            <a:pPr lvl="1">
              <a:defRPr/>
            </a:pPr>
            <a:r>
              <a:rPr lang="en-US" dirty="0"/>
              <a:t>Concepts and algorithms can be arcane</a:t>
            </a:r>
          </a:p>
          <a:p>
            <a:pPr lvl="1">
              <a:defRPr/>
            </a:pPr>
            <a:r>
              <a:rPr lang="en-US" dirty="0"/>
              <a:t>Connections between grammar classes obscured</a:t>
            </a:r>
          </a:p>
          <a:p>
            <a:pPr lvl="1">
              <a:defRPr/>
            </a:pPr>
            <a:r>
              <a:rPr lang="en-US" dirty="0"/>
              <a:t>Parsing algorithms for regular grammars and context-free grammars seem unrelated</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342" y="958407"/>
            <a:ext cx="2629828" cy="193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320342" y="3083355"/>
            <a:ext cx="2706637" cy="3416320"/>
          </a:xfrm>
          <a:prstGeom prst="rect">
            <a:avLst/>
          </a:prstGeom>
          <a:ln>
            <a:solidFill>
              <a:schemeClr val="tx1"/>
            </a:solidFill>
          </a:ln>
        </p:spPr>
        <p:txBody>
          <a:bodyPr wrap="square">
            <a:spAutoFit/>
          </a:bodyPr>
          <a:lstStyle/>
          <a:p>
            <a:pPr>
              <a:defRPr/>
            </a:pPr>
            <a:r>
              <a:rPr lang="en-US" dirty="0">
                <a:latin typeface="Aptos" panose="020B0004020202020204" pitchFamily="34" charset="0"/>
              </a:rPr>
              <a:t>A grammar G is LR(0) if </a:t>
            </a:r>
          </a:p>
          <a:p>
            <a:pPr>
              <a:defRPr/>
            </a:pPr>
            <a:r>
              <a:rPr lang="en-US" dirty="0">
                <a:latin typeface="Aptos" panose="020B0004020202020204" pitchFamily="34" charset="0"/>
              </a:rPr>
              <a:t>its start symbol does not appear on the right side of any production, and</a:t>
            </a:r>
          </a:p>
          <a:p>
            <a:pPr>
              <a:defRPr/>
            </a:pPr>
            <a:r>
              <a:rPr lang="en-US" dirty="0">
                <a:latin typeface="Aptos" panose="020B0004020202020204" pitchFamily="34" charset="0"/>
              </a:rPr>
              <a:t>for every viable prefix </a:t>
            </a:r>
            <a:r>
              <a:rPr lang="en-US" dirty="0">
                <a:latin typeface="cmmi10"/>
              </a:rPr>
              <a:t>°</a:t>
            </a:r>
            <a:r>
              <a:rPr lang="en-US" dirty="0"/>
              <a:t>, </a:t>
            </a:r>
            <a:r>
              <a:rPr lang="en-US" dirty="0">
                <a:latin typeface="Aptos" panose="020B0004020202020204" pitchFamily="34" charset="0"/>
              </a:rPr>
              <a:t>whenever</a:t>
            </a:r>
            <a:r>
              <a:rPr lang="en-US" dirty="0"/>
              <a:t> </a:t>
            </a:r>
            <a:r>
              <a:rPr lang="en-US" dirty="0">
                <a:latin typeface="Aptos" panose="020B0004020202020204" pitchFamily="34" charset="0"/>
              </a:rPr>
              <a:t>A</a:t>
            </a:r>
            <a:r>
              <a:rPr lang="en-US" dirty="0"/>
              <a:t> </a:t>
            </a:r>
            <a:r>
              <a:rPr lang="en-US" dirty="0">
                <a:latin typeface="cmsy10"/>
              </a:rPr>
              <a:t>!</a:t>
            </a:r>
            <a:r>
              <a:rPr lang="en-US" dirty="0"/>
              <a:t> </a:t>
            </a:r>
            <a:r>
              <a:rPr lang="en-US" dirty="0">
                <a:latin typeface="cmmi10"/>
              </a:rPr>
              <a:t>®</a:t>
            </a:r>
            <a:r>
              <a:rPr lang="en-US" dirty="0"/>
              <a:t>. </a:t>
            </a:r>
            <a:r>
              <a:rPr lang="en-US" dirty="0">
                <a:latin typeface="Aptos" panose="020B0004020202020204" pitchFamily="34" charset="0"/>
              </a:rPr>
              <a:t>is a complete valid item for </a:t>
            </a:r>
            <a:r>
              <a:rPr lang="en-US" dirty="0">
                <a:latin typeface="cmmi10"/>
              </a:rPr>
              <a:t>°</a:t>
            </a:r>
            <a:r>
              <a:rPr lang="en-US" dirty="0"/>
              <a:t>, </a:t>
            </a:r>
            <a:r>
              <a:rPr lang="en-US" dirty="0">
                <a:latin typeface="Aptos" panose="020B0004020202020204" pitchFamily="34" charset="0"/>
              </a:rPr>
              <a:t>then no other complete item nor any item with a terminal to the right of the dot is valid for </a:t>
            </a:r>
            <a:r>
              <a:rPr lang="en-US" dirty="0">
                <a:latin typeface="cmmi10"/>
              </a:rPr>
              <a:t>°</a:t>
            </a:r>
            <a:r>
              <a:rPr lang="en-US" dirty="0"/>
              <a:t>. </a:t>
            </a:r>
            <a:r>
              <a:rPr lang="en-US" dirty="0">
                <a:latin typeface="Aptos" panose="020B0004020202020204" pitchFamily="34" charset="0"/>
              </a:rPr>
              <a:t>(</a:t>
            </a:r>
            <a:r>
              <a:rPr lang="en-US" dirty="0" err="1">
                <a:latin typeface="Aptos" panose="020B0004020202020204" pitchFamily="34" charset="0"/>
              </a:rPr>
              <a:t>Hopcroft&amp;Ullman</a:t>
            </a:r>
            <a:r>
              <a:rPr lang="en-US" dirty="0">
                <a:latin typeface="Aptos" panose="020B00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006" y="956850"/>
            <a:ext cx="4644611" cy="5544550"/>
          </a:xfrm>
        </p:spPr>
        <p:txBody>
          <a:bodyPr>
            <a:normAutofit fontScale="85000" lnSpcReduction="10000"/>
          </a:bodyPr>
          <a:lstStyle/>
          <a:p>
            <a:pPr>
              <a:defRPr/>
            </a:pPr>
            <a:r>
              <a:rPr lang="en-US" sz="2400" dirty="0"/>
              <a:t>Theorem: For grammar G</a:t>
            </a:r>
            <a:endParaRPr lang="en-US" sz="2000" dirty="0">
              <a:sym typeface="Symbol" panose="05050102010706020507" pitchFamily="18" charset="2"/>
            </a:endParaRPr>
          </a:p>
          <a:p>
            <a:pPr lvl="1">
              <a:defRPr/>
            </a:pPr>
            <a:r>
              <a:rPr lang="en-US" sz="2000" dirty="0"/>
              <a:t>w </a:t>
            </a:r>
            <a:r>
              <a:rPr lang="en-US" sz="2000" dirty="0">
                <a:sym typeface="Symbol" panose="05050102010706020507" pitchFamily="18" charset="2"/>
              </a:rPr>
              <a:t> L(G)    complete balanced path in GFG(G)  that generates w</a:t>
            </a:r>
          </a:p>
          <a:p>
            <a:pPr>
              <a:defRPr/>
            </a:pPr>
            <a:r>
              <a:rPr lang="en-US" sz="2400" dirty="0">
                <a:sym typeface="Symbol" panose="05050102010706020507" pitchFamily="18" charset="2"/>
              </a:rPr>
              <a:t>Intuition (generation)</a:t>
            </a:r>
          </a:p>
          <a:p>
            <a:pPr lvl="1">
              <a:defRPr/>
            </a:pPr>
            <a:r>
              <a:rPr lang="en-US" sz="2000" dirty="0">
                <a:sym typeface="Symbol" panose="05050102010706020507" pitchFamily="18" charset="2"/>
              </a:rPr>
              <a:t>Alice does leftmost derivation starting at S, picking productions to expand leftmost </a:t>
            </a:r>
            <a:r>
              <a:rPr lang="en-US" sz="2000" dirty="0" err="1">
                <a:sym typeface="Symbol" panose="05050102010706020507" pitchFamily="18" charset="2"/>
              </a:rPr>
              <a:t>nonterminals</a:t>
            </a:r>
            <a:endParaRPr lang="en-US" sz="2000" dirty="0">
              <a:sym typeface="Symbol" panose="05050102010706020507" pitchFamily="18" charset="2"/>
            </a:endParaRPr>
          </a:p>
          <a:p>
            <a:pPr lvl="1">
              <a:defRPr/>
            </a:pPr>
            <a:r>
              <a:rPr lang="en-US" sz="2000" dirty="0">
                <a:sym typeface="Symbol" panose="05050102010706020507" pitchFamily="18" charset="2"/>
              </a:rPr>
              <a:t>Bob follows path from .S and picks productions at start nodes</a:t>
            </a:r>
          </a:p>
          <a:p>
            <a:pPr lvl="1">
              <a:defRPr/>
            </a:pPr>
            <a:r>
              <a:rPr lang="en-US" sz="2000" dirty="0">
                <a:sym typeface="Symbol" panose="05050102010706020507" pitchFamily="18" charset="2"/>
              </a:rPr>
              <a:t>Alice can simulate Bob and vice versa</a:t>
            </a:r>
          </a:p>
          <a:p>
            <a:pPr>
              <a:defRPr/>
            </a:pPr>
            <a:r>
              <a:rPr lang="en-US" sz="2400" dirty="0">
                <a:sym typeface="Symbol" panose="05050102010706020507" pitchFamily="18" charset="2"/>
              </a:rPr>
              <a:t>Ambiguous grammar</a:t>
            </a:r>
          </a:p>
          <a:p>
            <a:pPr lvl="1">
              <a:defRPr/>
            </a:pPr>
            <a:r>
              <a:rPr lang="en-US" sz="2000" dirty="0">
                <a:sym typeface="Symbol" panose="05050102010706020507" pitchFamily="18" charset="2"/>
              </a:rPr>
              <a:t>Two or more paths generate same word</a:t>
            </a:r>
          </a:p>
          <a:p>
            <a:pPr>
              <a:defRPr/>
            </a:pPr>
            <a:r>
              <a:rPr lang="en-US" sz="2400" dirty="0">
                <a:sym typeface="Symbol" panose="05050102010706020507" pitchFamily="18" charset="2"/>
              </a:rPr>
              <a:t>Recognition </a:t>
            </a:r>
          </a:p>
          <a:p>
            <a:pPr lvl="1">
              <a:defRPr/>
            </a:pPr>
            <a:r>
              <a:rPr lang="en-US" sz="2000" dirty="0">
                <a:sym typeface="Symbol" panose="05050102010706020507" pitchFamily="18" charset="2"/>
              </a:rPr>
              <a:t>Given G and w, is there a complete balanced path that generates w?</a:t>
            </a:r>
          </a:p>
          <a:p>
            <a:pPr>
              <a:defRPr/>
            </a:pPr>
            <a:r>
              <a:rPr lang="en-US" sz="2400" dirty="0">
                <a:sym typeface="Symbol" panose="05050102010706020507" pitchFamily="18" charset="2"/>
              </a:rPr>
              <a:t>Parsing</a:t>
            </a:r>
          </a:p>
          <a:p>
            <a:pPr lvl="1">
              <a:defRPr/>
            </a:pPr>
            <a:r>
              <a:rPr lang="en-US" sz="2000" dirty="0">
                <a:sym typeface="Symbol" panose="05050102010706020507" pitchFamily="18" charset="2"/>
              </a:rPr>
              <a:t>Given G and w, produce a representation of one/all complete balanced path(s) that generate w</a:t>
            </a:r>
            <a:endParaRPr lang="en-US" sz="2400" dirty="0">
              <a:sym typeface="Symbol" panose="05050102010706020507" pitchFamily="18" charset="2"/>
            </a:endParaRPr>
          </a:p>
          <a:p>
            <a:pPr marL="0" indent="0">
              <a:buNone/>
              <a:defRPr/>
            </a:pPr>
            <a:endParaRPr lang="en-US" sz="2400" dirty="0">
              <a:sym typeface="Symbol" panose="05050102010706020507" pitchFamily="18" charset="2"/>
            </a:endParaRPr>
          </a:p>
          <a:p>
            <a:pPr lvl="1">
              <a:defRPr/>
            </a:pPr>
            <a:endParaRPr lang="en-US" sz="2000" dirty="0">
              <a:sym typeface="Symbol" panose="05050102010706020507" pitchFamily="18" charset="2"/>
            </a:endParaRPr>
          </a:p>
          <a:p>
            <a:pPr lvl="1">
              <a:defRPr/>
            </a:pPr>
            <a:endParaRPr lang="en-US" sz="2000" dirty="0"/>
          </a:p>
          <a:p>
            <a:pPr lvl="1">
              <a:defRPr/>
            </a:pPr>
            <a:endParaRPr lang="en-US" sz="2000" dirty="0"/>
          </a:p>
          <a:p>
            <a:pPr marL="457200" lvl="1" indent="0">
              <a:buNone/>
              <a:defRPr/>
            </a:pPr>
            <a:endParaRPr lang="en-US" sz="2000" dirty="0"/>
          </a:p>
        </p:txBody>
      </p:sp>
      <p:sp>
        <p:nvSpPr>
          <p:cNvPr id="92" name="Text Box 45"/>
          <p:cNvSpPr txBox="1">
            <a:spLocks noChangeArrowheads="1"/>
          </p:cNvSpPr>
          <p:nvPr/>
        </p:nvSpPr>
        <p:spPr bwMode="auto">
          <a:xfrm>
            <a:off x="6439877" y="1101013"/>
            <a:ext cx="380312" cy="363716"/>
          </a:xfrm>
          <a:prstGeom prst="rect">
            <a:avLst/>
          </a:prstGeom>
          <a:noFill/>
          <a:ln w="9525" algn="ctr">
            <a:solidFill>
              <a:schemeClr val="tx1"/>
            </a:solidFill>
            <a:miter lim="800000"/>
            <a:headEnd/>
            <a:tailEnd/>
          </a:ln>
        </p:spPr>
        <p:txBody>
          <a:bodyPr wrap="none">
            <a:spAutoFit/>
          </a:bodyPr>
          <a:lstStyle/>
          <a:p>
            <a:r>
              <a:rPr lang="en-US" dirty="0"/>
              <a:t>.S</a:t>
            </a:r>
          </a:p>
        </p:txBody>
      </p:sp>
      <p:sp>
        <p:nvSpPr>
          <p:cNvPr id="93" name="Text Box 50"/>
          <p:cNvSpPr txBox="1">
            <a:spLocks noChangeArrowheads="1"/>
          </p:cNvSpPr>
          <p:nvPr/>
        </p:nvSpPr>
        <p:spPr bwMode="auto">
          <a:xfrm>
            <a:off x="6582242" y="6240464"/>
            <a:ext cx="380312" cy="363716"/>
          </a:xfrm>
          <a:prstGeom prst="rect">
            <a:avLst/>
          </a:prstGeom>
          <a:noFill/>
          <a:ln w="9525" algn="ctr">
            <a:solidFill>
              <a:schemeClr val="tx1"/>
            </a:solidFill>
            <a:miter lim="800000"/>
            <a:headEnd/>
            <a:tailEnd/>
          </a:ln>
        </p:spPr>
        <p:txBody>
          <a:bodyPr wrap="none">
            <a:spAutoFit/>
          </a:bodyPr>
          <a:lstStyle/>
          <a:p>
            <a:r>
              <a:rPr lang="en-US" dirty="0"/>
              <a:t>S.</a:t>
            </a:r>
          </a:p>
        </p:txBody>
      </p:sp>
      <p:sp>
        <p:nvSpPr>
          <p:cNvPr id="94" name="Text Box 8"/>
          <p:cNvSpPr txBox="1">
            <a:spLocks noChangeArrowheads="1"/>
          </p:cNvSpPr>
          <p:nvPr/>
        </p:nvSpPr>
        <p:spPr bwMode="auto">
          <a:xfrm>
            <a:off x="6449281" y="2441489"/>
            <a:ext cx="380312" cy="363716"/>
          </a:xfrm>
          <a:prstGeom prst="rect">
            <a:avLst/>
          </a:prstGeom>
          <a:noFill/>
          <a:ln w="9525" algn="ctr">
            <a:solidFill>
              <a:schemeClr val="tx1"/>
            </a:solidFill>
            <a:miter lim="800000"/>
            <a:headEnd/>
            <a:tailEnd/>
          </a:ln>
        </p:spPr>
        <p:txBody>
          <a:bodyPr wrap="none">
            <a:spAutoFit/>
          </a:bodyPr>
          <a:lstStyle/>
          <a:p>
            <a:r>
              <a:rPr lang="en-US" dirty="0"/>
              <a:t>.A</a:t>
            </a:r>
          </a:p>
        </p:txBody>
      </p:sp>
      <p:sp>
        <p:nvSpPr>
          <p:cNvPr id="109" name="Text Box 8"/>
          <p:cNvSpPr txBox="1">
            <a:spLocks noChangeArrowheads="1"/>
          </p:cNvSpPr>
          <p:nvPr/>
        </p:nvSpPr>
        <p:spPr bwMode="auto">
          <a:xfrm>
            <a:off x="6231078" y="3106617"/>
            <a:ext cx="836021" cy="363716"/>
          </a:xfrm>
          <a:prstGeom prst="rect">
            <a:avLst/>
          </a:prstGeom>
          <a:noFill/>
          <a:ln w="9525" algn="ctr">
            <a:solidFill>
              <a:schemeClr val="tx1"/>
            </a:solidFill>
            <a:miter lim="800000"/>
            <a:headEnd/>
            <a:tailEnd/>
          </a:ln>
        </p:spPr>
        <p:txBody>
          <a:bodyPr wrap="none">
            <a:spAutoFit/>
          </a:bodyPr>
          <a:lstStyle/>
          <a:p>
            <a:r>
              <a:rPr lang="en-US" dirty="0"/>
              <a:t>A</a:t>
            </a:r>
            <a:r>
              <a:rPr lang="en-US" dirty="0">
                <a:sym typeface="Wingdings" pitchFamily="2" charset="2"/>
              </a:rPr>
              <a:t>.bb</a:t>
            </a:r>
            <a:endParaRPr lang="en-US" dirty="0"/>
          </a:p>
        </p:txBody>
      </p:sp>
      <p:sp>
        <p:nvSpPr>
          <p:cNvPr id="110" name="Text Box 9"/>
          <p:cNvSpPr txBox="1">
            <a:spLocks noChangeArrowheads="1"/>
          </p:cNvSpPr>
          <p:nvPr/>
        </p:nvSpPr>
        <p:spPr bwMode="auto">
          <a:xfrm>
            <a:off x="6230312" y="3763419"/>
            <a:ext cx="836021" cy="363716"/>
          </a:xfrm>
          <a:prstGeom prst="rect">
            <a:avLst/>
          </a:prstGeom>
          <a:noFill/>
          <a:ln w="9525" algn="ctr">
            <a:solidFill>
              <a:schemeClr val="tx1"/>
            </a:solidFill>
            <a:miter lim="800000"/>
            <a:headEnd/>
            <a:tailEnd/>
          </a:ln>
        </p:spPr>
        <p:txBody>
          <a:bodyPr wrap="none">
            <a:spAutoFit/>
          </a:bodyPr>
          <a:lstStyle/>
          <a:p>
            <a:r>
              <a:rPr lang="en-US" dirty="0" err="1"/>
              <a:t>A</a:t>
            </a:r>
            <a:r>
              <a:rPr lang="en-US" dirty="0" err="1">
                <a:sym typeface="Wingdings" pitchFamily="2" charset="2"/>
              </a:rPr>
              <a:t>b.b</a:t>
            </a:r>
            <a:endParaRPr lang="en-US" dirty="0"/>
          </a:p>
        </p:txBody>
      </p:sp>
      <p:sp>
        <p:nvSpPr>
          <p:cNvPr id="111" name="Text Box 11"/>
          <p:cNvSpPr txBox="1">
            <a:spLocks noChangeArrowheads="1"/>
          </p:cNvSpPr>
          <p:nvPr/>
        </p:nvSpPr>
        <p:spPr bwMode="auto">
          <a:xfrm>
            <a:off x="6395484" y="3424315"/>
            <a:ext cx="295529" cy="363716"/>
          </a:xfrm>
          <a:prstGeom prst="rect">
            <a:avLst/>
          </a:prstGeom>
          <a:noFill/>
          <a:ln w="9525">
            <a:noFill/>
            <a:miter lim="800000"/>
            <a:headEnd/>
            <a:tailEnd/>
          </a:ln>
        </p:spPr>
        <p:txBody>
          <a:bodyPr wrap="none">
            <a:spAutoFit/>
          </a:bodyPr>
          <a:lstStyle/>
          <a:p>
            <a:r>
              <a:rPr lang="en-US" dirty="0"/>
              <a:t>b</a:t>
            </a:r>
          </a:p>
        </p:txBody>
      </p:sp>
      <p:sp>
        <p:nvSpPr>
          <p:cNvPr id="113" name="Text Box 3"/>
          <p:cNvSpPr txBox="1">
            <a:spLocks noChangeArrowheads="1"/>
          </p:cNvSpPr>
          <p:nvPr/>
        </p:nvSpPr>
        <p:spPr bwMode="auto">
          <a:xfrm>
            <a:off x="4495190" y="2772208"/>
            <a:ext cx="862120" cy="370516"/>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.Ab</a:t>
            </a:r>
            <a:endParaRPr lang="en-US" dirty="0"/>
          </a:p>
        </p:txBody>
      </p:sp>
      <p:sp>
        <p:nvSpPr>
          <p:cNvPr id="114" name="Text Box 4"/>
          <p:cNvSpPr txBox="1">
            <a:spLocks noChangeArrowheads="1"/>
          </p:cNvSpPr>
          <p:nvPr/>
        </p:nvSpPr>
        <p:spPr bwMode="auto">
          <a:xfrm>
            <a:off x="4495190" y="3672704"/>
            <a:ext cx="862120" cy="370516"/>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A.b</a:t>
            </a:r>
            <a:endParaRPr lang="en-US" dirty="0"/>
          </a:p>
        </p:txBody>
      </p:sp>
      <p:sp>
        <p:nvSpPr>
          <p:cNvPr id="115" name="Text Box 5"/>
          <p:cNvSpPr txBox="1">
            <a:spLocks noChangeArrowheads="1"/>
          </p:cNvSpPr>
          <p:nvPr/>
        </p:nvSpPr>
        <p:spPr bwMode="auto">
          <a:xfrm>
            <a:off x="4510183" y="4498159"/>
            <a:ext cx="862120" cy="370516"/>
          </a:xfrm>
          <a:prstGeom prst="rect">
            <a:avLst/>
          </a:prstGeom>
          <a:noFill/>
          <a:ln w="9525" algn="ctr">
            <a:solidFill>
              <a:schemeClr val="tx1"/>
            </a:solidFill>
            <a:miter lim="800000"/>
            <a:headEnd/>
            <a:tailEnd/>
          </a:ln>
        </p:spPr>
        <p:txBody>
          <a:bodyPr wrap="none">
            <a:spAutoFit/>
          </a:bodyPr>
          <a:lstStyle/>
          <a:p>
            <a:r>
              <a:rPr lang="en-US" dirty="0" err="1"/>
              <a:t>S</a:t>
            </a:r>
            <a:r>
              <a:rPr lang="en-US" dirty="0" err="1">
                <a:sym typeface="Wingdings" pitchFamily="2" charset="2"/>
              </a:rPr>
              <a:t>Ab</a:t>
            </a:r>
            <a:r>
              <a:rPr lang="en-US" dirty="0">
                <a:sym typeface="Wingdings" pitchFamily="2" charset="2"/>
              </a:rPr>
              <a:t>.</a:t>
            </a:r>
            <a:endParaRPr lang="en-US" dirty="0"/>
          </a:p>
        </p:txBody>
      </p:sp>
      <p:sp>
        <p:nvSpPr>
          <p:cNvPr id="116" name="Line 6"/>
          <p:cNvSpPr>
            <a:spLocks noChangeShapeType="1"/>
          </p:cNvSpPr>
          <p:nvPr/>
        </p:nvSpPr>
        <p:spPr bwMode="auto">
          <a:xfrm>
            <a:off x="4870025" y="4033840"/>
            <a:ext cx="0" cy="450248"/>
          </a:xfrm>
          <a:prstGeom prst="line">
            <a:avLst/>
          </a:prstGeom>
          <a:noFill/>
          <a:ln w="9525">
            <a:solidFill>
              <a:schemeClr val="tx1"/>
            </a:solidFill>
            <a:round/>
            <a:headEnd/>
            <a:tailEnd type="triangle" w="med" len="med"/>
          </a:ln>
        </p:spPr>
        <p:txBody>
          <a:bodyPr/>
          <a:lstStyle/>
          <a:p>
            <a:endParaRPr lang="en-US"/>
          </a:p>
        </p:txBody>
      </p:sp>
      <p:sp>
        <p:nvSpPr>
          <p:cNvPr id="117" name="Text Box 7"/>
          <p:cNvSpPr txBox="1">
            <a:spLocks noChangeArrowheads="1"/>
          </p:cNvSpPr>
          <p:nvPr/>
        </p:nvSpPr>
        <p:spPr bwMode="auto">
          <a:xfrm>
            <a:off x="4808552" y="4055727"/>
            <a:ext cx="293870" cy="361137"/>
          </a:xfrm>
          <a:prstGeom prst="rect">
            <a:avLst/>
          </a:prstGeom>
          <a:noFill/>
          <a:ln w="9525">
            <a:noFill/>
            <a:miter lim="800000"/>
            <a:headEnd/>
            <a:tailEnd/>
          </a:ln>
        </p:spPr>
        <p:txBody>
          <a:bodyPr wrap="none">
            <a:spAutoFit/>
          </a:bodyPr>
          <a:lstStyle/>
          <a:p>
            <a:r>
              <a:rPr lang="en-US" dirty="0"/>
              <a:t>b</a:t>
            </a:r>
          </a:p>
        </p:txBody>
      </p:sp>
      <p:sp>
        <p:nvSpPr>
          <p:cNvPr id="118" name="Text Box 12"/>
          <p:cNvSpPr txBox="1">
            <a:spLocks noChangeArrowheads="1"/>
          </p:cNvSpPr>
          <p:nvPr/>
        </p:nvSpPr>
        <p:spPr bwMode="auto">
          <a:xfrm>
            <a:off x="8153977" y="2245431"/>
            <a:ext cx="860245" cy="363716"/>
          </a:xfrm>
          <a:prstGeom prst="rect">
            <a:avLst/>
          </a:prstGeom>
          <a:noFill/>
          <a:ln w="9525">
            <a:solidFill>
              <a:schemeClr val="tx1"/>
            </a:solidFill>
            <a:miter lim="800000"/>
            <a:headEnd/>
            <a:tailEnd/>
          </a:ln>
        </p:spPr>
        <p:txBody>
          <a:bodyPr wrap="none">
            <a:spAutoFit/>
          </a:bodyPr>
          <a:lstStyle/>
          <a:p>
            <a:r>
              <a:rPr lang="en-US" dirty="0"/>
              <a:t>S</a:t>
            </a:r>
            <a:r>
              <a:rPr lang="en-US" dirty="0">
                <a:sym typeface="Wingdings" pitchFamily="2" charset="2"/>
              </a:rPr>
              <a:t>.</a:t>
            </a:r>
            <a:r>
              <a:rPr lang="en-US" dirty="0" err="1">
                <a:sym typeface="Wingdings" pitchFamily="2" charset="2"/>
              </a:rPr>
              <a:t>bA</a:t>
            </a:r>
            <a:endParaRPr lang="en-US" dirty="0"/>
          </a:p>
        </p:txBody>
      </p:sp>
      <p:sp>
        <p:nvSpPr>
          <p:cNvPr id="119" name="Text Box 13"/>
          <p:cNvSpPr txBox="1">
            <a:spLocks noChangeArrowheads="1"/>
          </p:cNvSpPr>
          <p:nvPr/>
        </p:nvSpPr>
        <p:spPr bwMode="auto">
          <a:xfrm>
            <a:off x="8153977" y="3067759"/>
            <a:ext cx="860245" cy="363716"/>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b.A</a:t>
            </a:r>
            <a:endParaRPr lang="en-US" dirty="0"/>
          </a:p>
        </p:txBody>
      </p:sp>
      <p:sp>
        <p:nvSpPr>
          <p:cNvPr id="120" name="Text Box 14"/>
          <p:cNvSpPr txBox="1">
            <a:spLocks noChangeArrowheads="1"/>
          </p:cNvSpPr>
          <p:nvPr/>
        </p:nvSpPr>
        <p:spPr bwMode="auto">
          <a:xfrm>
            <a:off x="8206989" y="4199423"/>
            <a:ext cx="860245" cy="363716"/>
          </a:xfrm>
          <a:prstGeom prst="rect">
            <a:avLst/>
          </a:prstGeom>
          <a:solidFill>
            <a:srgbClr val="0070C0">
              <a:alpha val="10000"/>
            </a:srgbClr>
          </a:solidFill>
          <a:ln w="9525" algn="ctr">
            <a:solidFill>
              <a:srgbClr val="4F81BD"/>
            </a:solidFill>
            <a:miter lim="800000"/>
            <a:headEnd/>
            <a:tailEnd/>
          </a:ln>
        </p:spPr>
        <p:txBody>
          <a:bodyPr wrap="none">
            <a:spAutoFit/>
          </a:bodyPr>
          <a:lstStyle>
            <a:defPPr>
              <a:defRPr lang="en-US"/>
            </a:defPPr>
          </a:lstStyle>
          <a:p>
            <a:r>
              <a:rPr lang="en-US" dirty="0" err="1"/>
              <a:t>S</a:t>
            </a:r>
            <a:r>
              <a:rPr lang="en-US" dirty="0" err="1">
                <a:sym typeface="Wingdings" pitchFamily="2" charset="2"/>
              </a:rPr>
              <a:t>bA</a:t>
            </a:r>
            <a:r>
              <a:rPr lang="en-US" dirty="0">
                <a:sym typeface="Wingdings" pitchFamily="2" charset="2"/>
              </a:rPr>
              <a:t>.</a:t>
            </a:r>
            <a:endParaRPr lang="en-US" dirty="0"/>
          </a:p>
        </p:txBody>
      </p:sp>
      <p:sp>
        <p:nvSpPr>
          <p:cNvPr id="121" name="Line 15"/>
          <p:cNvSpPr>
            <a:spLocks noChangeShapeType="1"/>
          </p:cNvSpPr>
          <p:nvPr/>
        </p:nvSpPr>
        <p:spPr bwMode="auto">
          <a:xfrm>
            <a:off x="8572293" y="2606568"/>
            <a:ext cx="0" cy="450248"/>
          </a:xfrm>
          <a:prstGeom prst="line">
            <a:avLst/>
          </a:prstGeom>
          <a:noFill/>
          <a:ln w="9525">
            <a:solidFill>
              <a:schemeClr val="tx1"/>
            </a:solidFill>
            <a:round/>
            <a:headEnd/>
            <a:tailEnd type="triangle" w="med" len="med"/>
          </a:ln>
        </p:spPr>
        <p:txBody>
          <a:bodyPr/>
          <a:lstStyle/>
          <a:p>
            <a:endParaRPr lang="en-US"/>
          </a:p>
        </p:txBody>
      </p:sp>
      <p:sp>
        <p:nvSpPr>
          <p:cNvPr id="122" name="Text Box 19"/>
          <p:cNvSpPr txBox="1">
            <a:spLocks noChangeArrowheads="1"/>
          </p:cNvSpPr>
          <p:nvPr/>
        </p:nvSpPr>
        <p:spPr bwMode="auto">
          <a:xfrm>
            <a:off x="8519815" y="2620638"/>
            <a:ext cx="295529" cy="363716"/>
          </a:xfrm>
          <a:prstGeom prst="rect">
            <a:avLst/>
          </a:prstGeom>
          <a:noFill/>
          <a:ln w="9525">
            <a:noFill/>
            <a:miter lim="800000"/>
            <a:headEnd/>
            <a:tailEnd/>
          </a:ln>
        </p:spPr>
        <p:txBody>
          <a:bodyPr wrap="none">
            <a:spAutoFit/>
          </a:bodyPr>
          <a:lstStyle/>
          <a:p>
            <a:r>
              <a:rPr lang="en-US" dirty="0"/>
              <a:t>b</a:t>
            </a:r>
          </a:p>
        </p:txBody>
      </p:sp>
      <p:sp>
        <p:nvSpPr>
          <p:cNvPr id="123" name="Rectangle 122"/>
          <p:cNvSpPr/>
          <p:nvPr/>
        </p:nvSpPr>
        <p:spPr>
          <a:xfrm>
            <a:off x="6299087" y="3091086"/>
            <a:ext cx="733176" cy="338466"/>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Rectangle 123"/>
          <p:cNvSpPr/>
          <p:nvPr/>
        </p:nvSpPr>
        <p:spPr>
          <a:xfrm>
            <a:off x="6314080" y="3767313"/>
            <a:ext cx="718183" cy="351756"/>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Text Box 8"/>
          <p:cNvSpPr txBox="1">
            <a:spLocks noChangeArrowheads="1"/>
          </p:cNvSpPr>
          <p:nvPr/>
        </p:nvSpPr>
        <p:spPr bwMode="auto">
          <a:xfrm>
            <a:off x="6477785" y="5083709"/>
            <a:ext cx="380312" cy="363716"/>
          </a:xfrm>
          <a:prstGeom prst="rect">
            <a:avLst/>
          </a:prstGeom>
          <a:noFill/>
          <a:ln w="9525" algn="ctr">
            <a:solidFill>
              <a:schemeClr val="tx1"/>
            </a:solidFill>
            <a:miter lim="800000"/>
            <a:headEnd/>
            <a:tailEnd/>
          </a:ln>
        </p:spPr>
        <p:txBody>
          <a:bodyPr wrap="none">
            <a:spAutoFit/>
          </a:bodyPr>
          <a:lstStyle/>
          <a:p>
            <a:r>
              <a:rPr lang="en-US"/>
              <a:t>A.</a:t>
            </a:r>
            <a:endParaRPr lang="en-US" dirty="0"/>
          </a:p>
        </p:txBody>
      </p:sp>
      <p:sp>
        <p:nvSpPr>
          <p:cNvPr id="126" name="Text Box 9"/>
          <p:cNvSpPr txBox="1">
            <a:spLocks noChangeArrowheads="1"/>
          </p:cNvSpPr>
          <p:nvPr/>
        </p:nvSpPr>
        <p:spPr bwMode="auto">
          <a:xfrm>
            <a:off x="6253126" y="4389129"/>
            <a:ext cx="836021" cy="363716"/>
          </a:xfrm>
          <a:prstGeom prst="rect">
            <a:avLst/>
          </a:prstGeom>
          <a:noFill/>
          <a:ln w="9525" algn="ctr">
            <a:noFill/>
            <a:miter lim="800000"/>
            <a:headEnd/>
            <a:tailEnd/>
          </a:ln>
        </p:spPr>
        <p:txBody>
          <a:bodyPr wrap="none">
            <a:spAutoFit/>
          </a:bodyPr>
          <a:lstStyle/>
          <a:p>
            <a:r>
              <a:rPr lang="en-US" dirty="0" err="1"/>
              <a:t>A</a:t>
            </a:r>
            <a:r>
              <a:rPr lang="en-US" dirty="0" err="1">
                <a:sym typeface="Wingdings" pitchFamily="2" charset="2"/>
              </a:rPr>
              <a:t>bb</a:t>
            </a:r>
            <a:r>
              <a:rPr lang="en-US" dirty="0">
                <a:sym typeface="Wingdings" pitchFamily="2" charset="2"/>
              </a:rPr>
              <a:t>.</a:t>
            </a:r>
            <a:endParaRPr lang="en-US" dirty="0"/>
          </a:p>
        </p:txBody>
      </p:sp>
      <p:sp>
        <p:nvSpPr>
          <p:cNvPr id="129" name="Rectangle 128"/>
          <p:cNvSpPr/>
          <p:nvPr/>
        </p:nvSpPr>
        <p:spPr>
          <a:xfrm>
            <a:off x="6295338" y="4420701"/>
            <a:ext cx="718183" cy="351756"/>
          </a:xfrm>
          <a:prstGeom prst="rect">
            <a:avLst/>
          </a:prstGeom>
          <a:no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4900889" y="2066429"/>
            <a:ext cx="1744007" cy="1325023"/>
          </a:xfrm>
          <a:custGeom>
            <a:avLst/>
            <a:gdLst>
              <a:gd name="connsiteX0" fmla="*/ 0 w 1846555"/>
              <a:gd name="connsiteY0" fmla="*/ 1096924 h 1345481"/>
              <a:gd name="connsiteX1" fmla="*/ 648070 w 1846555"/>
              <a:gd name="connsiteY1" fmla="*/ 1292233 h 1345481"/>
              <a:gd name="connsiteX2" fmla="*/ 1216241 w 1846555"/>
              <a:gd name="connsiteY2" fmla="*/ 244668 h 1345481"/>
              <a:gd name="connsiteX3" fmla="*/ 1580225 w 1846555"/>
              <a:gd name="connsiteY3" fmla="*/ 4970 h 1345481"/>
              <a:gd name="connsiteX4" fmla="*/ 1846555 w 1846555"/>
              <a:gd name="connsiteY4" fmla="*/ 377833 h 1345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555" h="1345481">
                <a:moveTo>
                  <a:pt x="0" y="1096924"/>
                </a:moveTo>
                <a:cubicBezTo>
                  <a:pt x="222681" y="1265600"/>
                  <a:pt x="445363" y="1434276"/>
                  <a:pt x="648070" y="1292233"/>
                </a:cubicBezTo>
                <a:cubicBezTo>
                  <a:pt x="850777" y="1150190"/>
                  <a:pt x="1060882" y="459212"/>
                  <a:pt x="1216241" y="244668"/>
                </a:cubicBezTo>
                <a:cubicBezTo>
                  <a:pt x="1371600" y="30124"/>
                  <a:pt x="1475173" y="-17224"/>
                  <a:pt x="1580225" y="4970"/>
                </a:cubicBezTo>
                <a:cubicBezTo>
                  <a:pt x="1685277" y="27164"/>
                  <a:pt x="1765916" y="202498"/>
                  <a:pt x="1846555" y="37783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6670050" y="2066428"/>
            <a:ext cx="1945240" cy="1660930"/>
          </a:xfrm>
          <a:custGeom>
            <a:avLst/>
            <a:gdLst>
              <a:gd name="connsiteX0" fmla="*/ 2059620 w 2059620"/>
              <a:gd name="connsiteY0" fmla="*/ 2051128 h 2427961"/>
              <a:gd name="connsiteX1" fmla="*/ 1402672 w 2059620"/>
              <a:gd name="connsiteY1" fmla="*/ 2281948 h 2427961"/>
              <a:gd name="connsiteX2" fmla="*/ 541538 w 2059620"/>
              <a:gd name="connsiteY2" fmla="*/ 106919 h 2427961"/>
              <a:gd name="connsiteX3" fmla="*/ 0 w 2059620"/>
              <a:gd name="connsiteY3" fmla="*/ 533047 h 2427961"/>
            </a:gdLst>
            <a:ahLst/>
            <a:cxnLst>
              <a:cxn ang="0">
                <a:pos x="connsiteX0" y="connsiteY0"/>
              </a:cxn>
              <a:cxn ang="0">
                <a:pos x="connsiteX1" y="connsiteY1"/>
              </a:cxn>
              <a:cxn ang="0">
                <a:pos x="connsiteX2" y="connsiteY2"/>
              </a:cxn>
              <a:cxn ang="0">
                <a:pos x="connsiteX3" y="connsiteY3"/>
              </a:cxn>
            </a:cxnLst>
            <a:rect l="l" t="t" r="r" b="b"/>
            <a:pathLst>
              <a:path w="2059620" h="2427961">
                <a:moveTo>
                  <a:pt x="2059620" y="2051128"/>
                </a:moveTo>
                <a:cubicBezTo>
                  <a:pt x="1857653" y="2328555"/>
                  <a:pt x="1655686" y="2605983"/>
                  <a:pt x="1402672" y="2281948"/>
                </a:cubicBezTo>
                <a:cubicBezTo>
                  <a:pt x="1149658" y="1957913"/>
                  <a:pt x="775317" y="398402"/>
                  <a:pt x="541538" y="106919"/>
                </a:cubicBezTo>
                <a:cubicBezTo>
                  <a:pt x="307759" y="-184564"/>
                  <a:pt x="153879" y="174241"/>
                  <a:pt x="0" y="53304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4909274" y="3477392"/>
            <a:ext cx="1777546" cy="2350105"/>
          </a:xfrm>
          <a:custGeom>
            <a:avLst/>
            <a:gdLst>
              <a:gd name="connsiteX0" fmla="*/ 1882066 w 1882066"/>
              <a:gd name="connsiteY0" fmla="*/ 1972370 h 2341545"/>
              <a:gd name="connsiteX1" fmla="*/ 1535837 w 1882066"/>
              <a:gd name="connsiteY1" fmla="*/ 2212067 h 2341545"/>
              <a:gd name="connsiteX2" fmla="*/ 692458 w 1882066"/>
              <a:gd name="connsiteY2" fmla="*/ 196836 h 2341545"/>
              <a:gd name="connsiteX3" fmla="*/ 0 w 1882066"/>
              <a:gd name="connsiteY3" fmla="*/ 187958 h 2341545"/>
            </a:gdLst>
            <a:ahLst/>
            <a:cxnLst>
              <a:cxn ang="0">
                <a:pos x="connsiteX0" y="connsiteY0"/>
              </a:cxn>
              <a:cxn ang="0">
                <a:pos x="connsiteX1" y="connsiteY1"/>
              </a:cxn>
              <a:cxn ang="0">
                <a:pos x="connsiteX2" y="connsiteY2"/>
              </a:cxn>
              <a:cxn ang="0">
                <a:pos x="connsiteX3" y="connsiteY3"/>
              </a:cxn>
            </a:cxnLst>
            <a:rect l="l" t="t" r="r" b="b"/>
            <a:pathLst>
              <a:path w="1882066" h="2341545">
                <a:moveTo>
                  <a:pt x="1882066" y="1972370"/>
                </a:moveTo>
                <a:cubicBezTo>
                  <a:pt x="1808085" y="2240179"/>
                  <a:pt x="1734105" y="2507989"/>
                  <a:pt x="1535837" y="2212067"/>
                </a:cubicBezTo>
                <a:cubicBezTo>
                  <a:pt x="1337569" y="1916145"/>
                  <a:pt x="948431" y="534187"/>
                  <a:pt x="692458" y="196836"/>
                </a:cubicBezTo>
                <a:cubicBezTo>
                  <a:pt x="436485" y="-140515"/>
                  <a:pt x="218242" y="23721"/>
                  <a:pt x="0" y="187958"/>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4930064" y="1468079"/>
            <a:ext cx="1698063" cy="1311403"/>
          </a:xfrm>
          <a:custGeom>
            <a:avLst/>
            <a:gdLst>
              <a:gd name="connsiteX0" fmla="*/ 1797909 w 1797909"/>
              <a:gd name="connsiteY0" fmla="*/ 0 h 1331651"/>
              <a:gd name="connsiteX1" fmla="*/ 279827 w 1797909"/>
              <a:gd name="connsiteY1" fmla="*/ 683581 h 1331651"/>
              <a:gd name="connsiteX2" fmla="*/ 4620 w 1797909"/>
              <a:gd name="connsiteY2" fmla="*/ 1331651 h 1331651"/>
            </a:gdLst>
            <a:ahLst/>
            <a:cxnLst>
              <a:cxn ang="0">
                <a:pos x="connsiteX0" y="connsiteY0"/>
              </a:cxn>
              <a:cxn ang="0">
                <a:pos x="connsiteX1" y="connsiteY1"/>
              </a:cxn>
              <a:cxn ang="0">
                <a:pos x="connsiteX2" y="connsiteY2"/>
              </a:cxn>
            </a:cxnLst>
            <a:rect l="l" t="t" r="r" b="b"/>
            <a:pathLst>
              <a:path w="1797909" h="1331651">
                <a:moveTo>
                  <a:pt x="1797909" y="0"/>
                </a:moveTo>
                <a:cubicBezTo>
                  <a:pt x="1188308" y="230819"/>
                  <a:pt x="578708" y="461639"/>
                  <a:pt x="279827" y="683581"/>
                </a:cubicBezTo>
                <a:cubicBezTo>
                  <a:pt x="-19054" y="905523"/>
                  <a:pt x="-7217" y="1118587"/>
                  <a:pt x="4620" y="1331651"/>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6619742" y="1476822"/>
            <a:ext cx="1962009" cy="760613"/>
          </a:xfrm>
          <a:custGeom>
            <a:avLst/>
            <a:gdLst>
              <a:gd name="connsiteX0" fmla="*/ 0 w 2077375"/>
              <a:gd name="connsiteY0" fmla="*/ 0 h 772357"/>
              <a:gd name="connsiteX1" fmla="*/ 1580226 w 2077375"/>
              <a:gd name="connsiteY1" fmla="*/ 284085 h 772357"/>
              <a:gd name="connsiteX2" fmla="*/ 2077375 w 2077375"/>
              <a:gd name="connsiteY2" fmla="*/ 772357 h 772357"/>
            </a:gdLst>
            <a:ahLst/>
            <a:cxnLst>
              <a:cxn ang="0">
                <a:pos x="connsiteX0" y="connsiteY0"/>
              </a:cxn>
              <a:cxn ang="0">
                <a:pos x="connsiteX1" y="connsiteY1"/>
              </a:cxn>
              <a:cxn ang="0">
                <a:pos x="connsiteX2" y="connsiteY2"/>
              </a:cxn>
            </a:cxnLst>
            <a:rect l="l" t="t" r="r" b="b"/>
            <a:pathLst>
              <a:path w="2077375" h="772357">
                <a:moveTo>
                  <a:pt x="0" y="0"/>
                </a:moveTo>
                <a:cubicBezTo>
                  <a:pt x="616998" y="77679"/>
                  <a:pt x="1233997" y="155359"/>
                  <a:pt x="1580226" y="284085"/>
                </a:cubicBezTo>
                <a:cubicBezTo>
                  <a:pt x="1926455" y="412811"/>
                  <a:pt x="2001915" y="592584"/>
                  <a:pt x="2077375" y="77235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5" name="Straight Arrow Connector 134"/>
          <p:cNvCxnSpPr>
            <a:stCxn id="94" idx="2"/>
            <a:endCxn id="109" idx="0"/>
          </p:cNvCxnSpPr>
          <p:nvPr/>
        </p:nvCxnSpPr>
        <p:spPr>
          <a:xfrm>
            <a:off x="6639436" y="2805205"/>
            <a:ext cx="9652" cy="3014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09" idx="2"/>
            <a:endCxn id="110" idx="0"/>
          </p:cNvCxnSpPr>
          <p:nvPr/>
        </p:nvCxnSpPr>
        <p:spPr>
          <a:xfrm flipH="1">
            <a:off x="6648323" y="3470334"/>
            <a:ext cx="766" cy="2930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10" idx="2"/>
            <a:endCxn id="129" idx="0"/>
          </p:cNvCxnSpPr>
          <p:nvPr/>
        </p:nvCxnSpPr>
        <p:spPr>
          <a:xfrm>
            <a:off x="6648323" y="4127136"/>
            <a:ext cx="6107" cy="2935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129" idx="2"/>
            <a:endCxn id="125" idx="0"/>
          </p:cNvCxnSpPr>
          <p:nvPr/>
        </p:nvCxnSpPr>
        <p:spPr>
          <a:xfrm>
            <a:off x="6654430" y="4772457"/>
            <a:ext cx="13511" cy="3112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Text Box 11"/>
          <p:cNvSpPr txBox="1">
            <a:spLocks noChangeArrowheads="1"/>
          </p:cNvSpPr>
          <p:nvPr/>
        </p:nvSpPr>
        <p:spPr bwMode="auto">
          <a:xfrm>
            <a:off x="6397068" y="4073655"/>
            <a:ext cx="295529" cy="363716"/>
          </a:xfrm>
          <a:prstGeom prst="rect">
            <a:avLst/>
          </a:prstGeom>
          <a:noFill/>
          <a:ln w="9525">
            <a:noFill/>
            <a:miter lim="800000"/>
            <a:headEnd/>
            <a:tailEnd/>
          </a:ln>
        </p:spPr>
        <p:txBody>
          <a:bodyPr wrap="none">
            <a:spAutoFit/>
          </a:bodyPr>
          <a:lstStyle/>
          <a:p>
            <a:r>
              <a:rPr lang="en-US" dirty="0"/>
              <a:t>b</a:t>
            </a:r>
          </a:p>
        </p:txBody>
      </p:sp>
      <p:sp>
        <p:nvSpPr>
          <p:cNvPr id="140" name="Freeform 139"/>
          <p:cNvSpPr/>
          <p:nvPr/>
        </p:nvSpPr>
        <p:spPr>
          <a:xfrm>
            <a:off x="6679907" y="3853537"/>
            <a:ext cx="1945239" cy="1973960"/>
          </a:xfrm>
          <a:custGeom>
            <a:avLst/>
            <a:gdLst>
              <a:gd name="connsiteX0" fmla="*/ 0 w 2059619"/>
              <a:gd name="connsiteY0" fmla="*/ 1742889 h 2121892"/>
              <a:gd name="connsiteX1" fmla="*/ 381739 w 2059619"/>
              <a:gd name="connsiteY1" fmla="*/ 2009219 h 2121892"/>
              <a:gd name="connsiteX2" fmla="*/ 1349405 w 2059619"/>
              <a:gd name="connsiteY2" fmla="*/ 118276 h 2121892"/>
              <a:gd name="connsiteX3" fmla="*/ 2059619 w 2059619"/>
              <a:gd name="connsiteY3" fmla="*/ 357973 h 2121892"/>
            </a:gdLst>
            <a:ahLst/>
            <a:cxnLst>
              <a:cxn ang="0">
                <a:pos x="connsiteX0" y="connsiteY0"/>
              </a:cxn>
              <a:cxn ang="0">
                <a:pos x="connsiteX1" y="connsiteY1"/>
              </a:cxn>
              <a:cxn ang="0">
                <a:pos x="connsiteX2" y="connsiteY2"/>
              </a:cxn>
              <a:cxn ang="0">
                <a:pos x="connsiteX3" y="connsiteY3"/>
              </a:cxn>
            </a:cxnLst>
            <a:rect l="l" t="t" r="r" b="b"/>
            <a:pathLst>
              <a:path w="2059619" h="2121892">
                <a:moveTo>
                  <a:pt x="0" y="1742889"/>
                </a:moveTo>
                <a:cubicBezTo>
                  <a:pt x="78419" y="2011438"/>
                  <a:pt x="156838" y="2279988"/>
                  <a:pt x="381739" y="2009219"/>
                </a:cubicBezTo>
                <a:cubicBezTo>
                  <a:pt x="606640" y="1738450"/>
                  <a:pt x="1069758" y="393484"/>
                  <a:pt x="1349405" y="118276"/>
                </a:cubicBezTo>
                <a:cubicBezTo>
                  <a:pt x="1629052" y="-156932"/>
                  <a:pt x="1844335" y="100520"/>
                  <a:pt x="2059619" y="35797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6772138" y="4562504"/>
            <a:ext cx="1844623" cy="1678595"/>
          </a:xfrm>
          <a:custGeom>
            <a:avLst/>
            <a:gdLst>
              <a:gd name="connsiteX0" fmla="*/ 1953087 w 1953087"/>
              <a:gd name="connsiteY0" fmla="*/ 0 h 1704513"/>
              <a:gd name="connsiteX1" fmla="*/ 1482571 w 1953087"/>
              <a:gd name="connsiteY1" fmla="*/ 941033 h 1704513"/>
              <a:gd name="connsiteX2" fmla="*/ 0 w 1953087"/>
              <a:gd name="connsiteY2" fmla="*/ 1704513 h 1704513"/>
            </a:gdLst>
            <a:ahLst/>
            <a:cxnLst>
              <a:cxn ang="0">
                <a:pos x="connsiteX0" y="connsiteY0"/>
              </a:cxn>
              <a:cxn ang="0">
                <a:pos x="connsiteX1" y="connsiteY1"/>
              </a:cxn>
              <a:cxn ang="0">
                <a:pos x="connsiteX2" y="connsiteY2"/>
              </a:cxn>
            </a:cxnLst>
            <a:rect l="l" t="t" r="r" b="b"/>
            <a:pathLst>
              <a:path w="1953087" h="1704513">
                <a:moveTo>
                  <a:pt x="1953087" y="0"/>
                </a:moveTo>
                <a:cubicBezTo>
                  <a:pt x="1880586" y="328474"/>
                  <a:pt x="1808085" y="656948"/>
                  <a:pt x="1482571" y="941033"/>
                </a:cubicBezTo>
                <a:cubicBezTo>
                  <a:pt x="1157057" y="1225118"/>
                  <a:pt x="578528" y="1464815"/>
                  <a:pt x="0" y="170451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4878125" y="4877240"/>
            <a:ext cx="1877243" cy="1346373"/>
          </a:xfrm>
          <a:custGeom>
            <a:avLst/>
            <a:gdLst>
              <a:gd name="connsiteX0" fmla="*/ 25660 w 1987625"/>
              <a:gd name="connsiteY0" fmla="*/ 0 h 1367161"/>
              <a:gd name="connsiteX1" fmla="*/ 274234 w 1987625"/>
              <a:gd name="connsiteY1" fmla="*/ 887767 h 1367161"/>
              <a:gd name="connsiteX2" fmla="*/ 1987625 w 1987625"/>
              <a:gd name="connsiteY2" fmla="*/ 1367161 h 1367161"/>
            </a:gdLst>
            <a:ahLst/>
            <a:cxnLst>
              <a:cxn ang="0">
                <a:pos x="connsiteX0" y="connsiteY0"/>
              </a:cxn>
              <a:cxn ang="0">
                <a:pos x="connsiteX1" y="connsiteY1"/>
              </a:cxn>
              <a:cxn ang="0">
                <a:pos x="connsiteX2" y="connsiteY2"/>
              </a:cxn>
            </a:cxnLst>
            <a:rect l="l" t="t" r="r" b="b"/>
            <a:pathLst>
              <a:path w="1987625" h="1367161">
                <a:moveTo>
                  <a:pt x="25660" y="0"/>
                </a:moveTo>
                <a:cubicBezTo>
                  <a:pt x="-13550" y="329953"/>
                  <a:pt x="-52760" y="659907"/>
                  <a:pt x="274234" y="887767"/>
                </a:cubicBezTo>
                <a:cubicBezTo>
                  <a:pt x="601228" y="1115627"/>
                  <a:pt x="1294426" y="1241394"/>
                  <a:pt x="1987625" y="1367161"/>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Rectangle 2"/>
          <p:cNvSpPr>
            <a:spLocks noGrp="1" noChangeArrowheads="1"/>
          </p:cNvSpPr>
          <p:nvPr>
            <p:ph type="title"/>
          </p:nvPr>
        </p:nvSpPr>
        <p:spPr>
          <a:xfrm>
            <a:off x="467773" y="-105076"/>
            <a:ext cx="8229600" cy="1143000"/>
          </a:xfrm>
        </p:spPr>
        <p:txBody>
          <a:bodyPr/>
          <a:lstStyle/>
          <a:p>
            <a:pPr eaLnBrk="1" hangingPunct="1"/>
            <a:r>
              <a:rPr lang="en-US" u="none" dirty="0"/>
              <a:t>Summary of NGA (II) </a:t>
            </a:r>
          </a:p>
        </p:txBody>
      </p:sp>
    </p:spTree>
    <p:extLst>
      <p:ext uri="{BB962C8B-B14F-4D97-AF65-F5344CB8AC3E}">
        <p14:creationId xmlns:p14="http://schemas.microsoft.com/office/powerpoint/2010/main" val="1421823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ctrTitle"/>
          </p:nvPr>
        </p:nvSpPr>
        <p:spPr>
          <a:xfrm>
            <a:off x="685799" y="2130425"/>
            <a:ext cx="8302775" cy="1470025"/>
          </a:xfrm>
        </p:spPr>
        <p:txBody>
          <a:bodyPr/>
          <a:lstStyle/>
          <a:p>
            <a:r>
              <a:rPr lang="en-US" u="none" dirty="0"/>
              <a:t>Parser for </a:t>
            </a:r>
            <a:br>
              <a:rPr lang="en-US" u="none" dirty="0"/>
            </a:br>
            <a:r>
              <a:rPr lang="en-US" u="none" dirty="0"/>
              <a:t>general context-free grammars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0EFFE-1669-C545-FD59-88217E5F394B}"/>
              </a:ext>
            </a:extLst>
          </p:cNvPr>
          <p:cNvSpPr>
            <a:spLocks noGrp="1"/>
          </p:cNvSpPr>
          <p:nvPr>
            <p:ph type="title"/>
          </p:nvPr>
        </p:nvSpPr>
        <p:spPr>
          <a:xfrm>
            <a:off x="454102" y="0"/>
            <a:ext cx="8229600" cy="1143000"/>
          </a:xfrm>
        </p:spPr>
        <p:txBody>
          <a:bodyPr/>
          <a:lstStyle/>
          <a:p>
            <a:r>
              <a:rPr lang="en-US" u="none" dirty="0"/>
              <a:t>High-level idea</a:t>
            </a:r>
          </a:p>
        </p:txBody>
      </p:sp>
      <p:sp>
        <p:nvSpPr>
          <p:cNvPr id="3" name="Content Placeholder 2">
            <a:extLst>
              <a:ext uri="{FF2B5EF4-FFF2-40B4-BE49-F238E27FC236}">
                <a16:creationId xmlns:a16="http://schemas.microsoft.com/office/drawing/2014/main" id="{45AB72DE-39C1-6180-8D16-600CADC24192}"/>
              </a:ext>
            </a:extLst>
          </p:cNvPr>
          <p:cNvSpPr>
            <a:spLocks noGrp="1"/>
          </p:cNvSpPr>
          <p:nvPr>
            <p:ph idx="1"/>
          </p:nvPr>
        </p:nvSpPr>
        <p:spPr>
          <a:xfrm>
            <a:off x="459114" y="1431940"/>
            <a:ext cx="8229600" cy="4877435"/>
          </a:xfrm>
        </p:spPr>
        <p:txBody>
          <a:bodyPr>
            <a:normAutofit fontScale="85000" lnSpcReduction="20000"/>
          </a:bodyPr>
          <a:lstStyle/>
          <a:p>
            <a:r>
              <a:rPr lang="en-US" dirty="0"/>
              <a:t>Implement don’t-know nondeterminism at START nodes</a:t>
            </a:r>
          </a:p>
          <a:p>
            <a:r>
              <a:rPr lang="en-US" dirty="0"/>
              <a:t>Earley’s algorithm</a:t>
            </a:r>
          </a:p>
          <a:p>
            <a:pPr lvl="1"/>
            <a:r>
              <a:rPr lang="en-US" dirty="0"/>
              <a:t>Like NFA algorithm, tracks reachability along paths that generate prefixes of input word w</a:t>
            </a:r>
          </a:p>
          <a:p>
            <a:pPr lvl="1"/>
            <a:r>
              <a:rPr lang="en-US" dirty="0"/>
              <a:t>However, paths are CR-paths from .S (prefixes of complete balanced paths)</a:t>
            </a:r>
          </a:p>
          <a:p>
            <a:r>
              <a:rPr lang="en-US" dirty="0"/>
              <a:t>Main problem: when you reach an END node, how do you find RETURN node(s) for continuing reachability computation?</a:t>
            </a:r>
          </a:p>
          <a:p>
            <a:pPr lvl="2"/>
            <a:r>
              <a:rPr lang="en-US" dirty="0"/>
              <a:t>NGA can use a stack because it followed only one path</a:t>
            </a:r>
          </a:p>
          <a:p>
            <a:pPr lvl="2"/>
            <a:r>
              <a:rPr lang="en-US" dirty="0"/>
              <a:t>Stack will not work in general because we must compute reachability along multiple paths (each has its own “stack” conceptually)</a:t>
            </a:r>
          </a:p>
        </p:txBody>
      </p:sp>
    </p:spTree>
    <p:extLst>
      <p:ext uri="{BB962C8B-B14F-4D97-AF65-F5344CB8AC3E}">
        <p14:creationId xmlns:p14="http://schemas.microsoft.com/office/powerpoint/2010/main" val="695018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p:cNvSpPr txBox="1"/>
          <p:nvPr/>
        </p:nvSpPr>
        <p:spPr>
          <a:xfrm>
            <a:off x="4409502" y="1958945"/>
            <a:ext cx="1112525" cy="584775"/>
          </a:xfrm>
          <a:prstGeom prst="rect">
            <a:avLst/>
          </a:prstGeom>
          <a:noFill/>
          <a:ln w="25400">
            <a:solidFill>
              <a:srgbClr val="0070C0"/>
            </a:solidFill>
          </a:ln>
        </p:spPr>
        <p:txBody>
          <a:bodyPr wrap="square" rtlCol="0">
            <a:spAutoFit/>
          </a:bodyPr>
          <a:lstStyle>
            <a:defPPr>
              <a:defRPr lang="en-US"/>
            </a:defPPr>
            <a:lvl1pPr>
              <a:defRPr sz="1600"/>
            </a:lvl1pPr>
          </a:lstStyle>
          <a:p>
            <a:r>
              <a:rPr lang="en-US" dirty="0">
                <a:sym typeface="Wingdings" pitchFamily="2" charset="2"/>
              </a:rPr>
              <a:t>g </a:t>
            </a:r>
          </a:p>
          <a:p>
            <a:r>
              <a:rPr lang="en-US" dirty="0">
                <a:sym typeface="Wingdings" pitchFamily="2" charset="2"/>
              </a:rPr>
              <a:t>.A  f  </a:t>
            </a:r>
          </a:p>
        </p:txBody>
      </p:sp>
      <p:sp>
        <p:nvSpPr>
          <p:cNvPr id="120" name="TextBox 119"/>
          <p:cNvSpPr txBox="1"/>
          <p:nvPr/>
        </p:nvSpPr>
        <p:spPr>
          <a:xfrm>
            <a:off x="4419140" y="974517"/>
            <a:ext cx="1077450" cy="584775"/>
          </a:xfrm>
          <a:prstGeom prst="rect">
            <a:avLst/>
          </a:prstGeom>
          <a:noFill/>
          <a:ln w="25400">
            <a:solidFill>
              <a:srgbClr val="0070C0"/>
            </a:solidFill>
          </a:ln>
        </p:spPr>
        <p:txBody>
          <a:bodyPr wrap="square" rtlCol="0">
            <a:spAutoFit/>
          </a:bodyPr>
          <a:lstStyle/>
          <a:p>
            <a:r>
              <a:rPr lang="en-US" sz="1600" dirty="0"/>
              <a:t>.S  .A </a:t>
            </a:r>
          </a:p>
          <a:p>
            <a:r>
              <a:rPr lang="en-US" sz="1600" dirty="0"/>
              <a:t> </a:t>
            </a:r>
            <a:r>
              <a:rPr lang="en-US" sz="1600" dirty="0" err="1"/>
              <a:t>i</a:t>
            </a:r>
            <a:r>
              <a:rPr lang="en-US" sz="1600" dirty="0"/>
              <a:t>     f</a:t>
            </a:r>
            <a:endParaRPr lang="en-US" sz="1600" dirty="0">
              <a:solidFill>
                <a:srgbClr val="FF0000"/>
              </a:solidFill>
            </a:endParaRPr>
          </a:p>
        </p:txBody>
      </p:sp>
      <p:sp>
        <p:nvSpPr>
          <p:cNvPr id="87" name="TextBox 86"/>
          <p:cNvSpPr txBox="1"/>
          <p:nvPr/>
        </p:nvSpPr>
        <p:spPr>
          <a:xfrm>
            <a:off x="4419600" y="3027281"/>
            <a:ext cx="1112525" cy="584775"/>
          </a:xfrm>
          <a:prstGeom prst="rect">
            <a:avLst/>
          </a:prstGeom>
          <a:noFill/>
          <a:ln w="25400">
            <a:solidFill>
              <a:srgbClr val="0070C0"/>
            </a:solidFill>
          </a:ln>
        </p:spPr>
        <p:txBody>
          <a:bodyPr wrap="square" rtlCol="0">
            <a:spAutoFit/>
          </a:bodyPr>
          <a:lstStyle>
            <a:defPPr>
              <a:defRPr lang="en-US"/>
            </a:defPPr>
            <a:lvl1pPr>
              <a:defRPr sz="1600"/>
            </a:lvl1pPr>
          </a:lstStyle>
          <a:p>
            <a:r>
              <a:rPr lang="en-US" dirty="0">
                <a:sym typeface="Wingdings" pitchFamily="2" charset="2"/>
              </a:rPr>
              <a:t>h  A. d  k  S. g</a:t>
            </a:r>
          </a:p>
        </p:txBody>
      </p:sp>
      <p:cxnSp>
        <p:nvCxnSpPr>
          <p:cNvPr id="88" name="Straight Arrow Connector 87"/>
          <p:cNvCxnSpPr>
            <a:stCxn id="120" idx="2"/>
            <a:endCxn id="86" idx="0"/>
          </p:cNvCxnSpPr>
          <p:nvPr/>
        </p:nvCxnSpPr>
        <p:spPr>
          <a:xfrm>
            <a:off x="4957865" y="1559292"/>
            <a:ext cx="7900" cy="39965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982937" y="1645670"/>
            <a:ext cx="298480" cy="338554"/>
          </a:xfrm>
          <a:prstGeom prst="rect">
            <a:avLst/>
          </a:prstGeom>
          <a:noFill/>
          <a:ln w="12700">
            <a:noFill/>
          </a:ln>
        </p:spPr>
        <p:txBody>
          <a:bodyPr wrap="none" rtlCol="0">
            <a:spAutoFit/>
          </a:bodyPr>
          <a:lstStyle/>
          <a:p>
            <a:r>
              <a:rPr lang="en-US" sz="1600" dirty="0"/>
              <a:t>b</a:t>
            </a:r>
          </a:p>
        </p:txBody>
      </p:sp>
      <p:sp>
        <p:nvSpPr>
          <p:cNvPr id="92" name="TextBox 91"/>
          <p:cNvSpPr txBox="1"/>
          <p:nvPr/>
        </p:nvSpPr>
        <p:spPr>
          <a:xfrm>
            <a:off x="4966484" y="2610484"/>
            <a:ext cx="298480" cy="338554"/>
          </a:xfrm>
          <a:prstGeom prst="rect">
            <a:avLst/>
          </a:prstGeom>
          <a:noFill/>
          <a:ln w="12700">
            <a:noFill/>
          </a:ln>
        </p:spPr>
        <p:txBody>
          <a:bodyPr wrap="none" rtlCol="0">
            <a:spAutoFit/>
          </a:bodyPr>
          <a:lstStyle/>
          <a:p>
            <a:r>
              <a:rPr lang="en-US" sz="1600" dirty="0"/>
              <a:t>b</a:t>
            </a:r>
          </a:p>
        </p:txBody>
      </p:sp>
      <p:cxnSp>
        <p:nvCxnSpPr>
          <p:cNvPr id="96" name="Straight Arrow Connector 95"/>
          <p:cNvCxnSpPr>
            <a:stCxn id="86" idx="2"/>
            <a:endCxn id="87" idx="0"/>
          </p:cNvCxnSpPr>
          <p:nvPr/>
        </p:nvCxnSpPr>
        <p:spPr>
          <a:xfrm>
            <a:off x="4965765" y="2543720"/>
            <a:ext cx="10098" cy="48356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75204" y="5935495"/>
            <a:ext cx="2076274" cy="369332"/>
          </a:xfrm>
          <a:prstGeom prst="rect">
            <a:avLst/>
          </a:prstGeom>
          <a:noFill/>
        </p:spPr>
        <p:txBody>
          <a:bodyPr wrap="none" rtlCol="0">
            <a:spAutoFit/>
          </a:bodyPr>
          <a:lstStyle/>
          <a:p>
            <a:r>
              <a:rPr lang="en-US" dirty="0"/>
              <a:t>(b) NFA reachability </a:t>
            </a:r>
          </a:p>
        </p:txBody>
      </p:sp>
      <p:sp>
        <p:nvSpPr>
          <p:cNvPr id="23" name="TextBox 22"/>
          <p:cNvSpPr txBox="1"/>
          <p:nvPr/>
        </p:nvSpPr>
        <p:spPr>
          <a:xfrm>
            <a:off x="6621533" y="5930932"/>
            <a:ext cx="2236574" cy="369332"/>
          </a:xfrm>
          <a:prstGeom prst="rect">
            <a:avLst/>
          </a:prstGeom>
          <a:noFill/>
        </p:spPr>
        <p:txBody>
          <a:bodyPr wrap="none" rtlCol="0">
            <a:spAutoFit/>
          </a:bodyPr>
          <a:lstStyle/>
          <a:p>
            <a:r>
              <a:rPr lang="en-US" dirty="0"/>
              <a:t>(c) NGA reachability</a:t>
            </a:r>
          </a:p>
        </p:txBody>
      </p:sp>
      <p:sp>
        <p:nvSpPr>
          <p:cNvPr id="133" name="TextBox 132"/>
          <p:cNvSpPr txBox="1"/>
          <p:nvPr/>
        </p:nvSpPr>
        <p:spPr>
          <a:xfrm>
            <a:off x="4418380" y="4226805"/>
            <a:ext cx="1112525" cy="584775"/>
          </a:xfrm>
          <a:prstGeom prst="rect">
            <a:avLst/>
          </a:prstGeom>
          <a:noFill/>
          <a:ln w="25400">
            <a:solidFill>
              <a:srgbClr val="0070C0"/>
            </a:solidFill>
          </a:ln>
        </p:spPr>
        <p:txBody>
          <a:bodyPr wrap="square" rtlCol="0">
            <a:spAutoFit/>
          </a:bodyPr>
          <a:lstStyle>
            <a:defPPr>
              <a:defRPr lang="en-US"/>
            </a:defPPr>
            <a:lvl1pPr>
              <a:defRPr sz="1600"/>
            </a:lvl1pPr>
          </a:lstStyle>
          <a:p>
            <a:r>
              <a:rPr lang="en-US" dirty="0">
                <a:sym typeface="Wingdings" pitchFamily="2" charset="2"/>
              </a:rPr>
              <a:t>e S. </a:t>
            </a:r>
          </a:p>
          <a:p>
            <a:r>
              <a:rPr lang="en-US" dirty="0">
                <a:sym typeface="Wingdings" pitchFamily="2" charset="2"/>
              </a:rPr>
              <a:t>h A. d k </a:t>
            </a:r>
          </a:p>
        </p:txBody>
      </p:sp>
      <p:sp>
        <p:nvSpPr>
          <p:cNvPr id="150" name="TextBox 149"/>
          <p:cNvSpPr txBox="1"/>
          <p:nvPr/>
        </p:nvSpPr>
        <p:spPr>
          <a:xfrm>
            <a:off x="4964101" y="3747451"/>
            <a:ext cx="298480" cy="338554"/>
          </a:xfrm>
          <a:prstGeom prst="rect">
            <a:avLst/>
          </a:prstGeom>
          <a:noFill/>
          <a:ln w="12700">
            <a:noFill/>
          </a:ln>
        </p:spPr>
        <p:txBody>
          <a:bodyPr wrap="none" rtlCol="0">
            <a:spAutoFit/>
          </a:bodyPr>
          <a:lstStyle/>
          <a:p>
            <a:pPr algn="ctr"/>
            <a:r>
              <a:rPr lang="en-US" sz="1600" dirty="0">
                <a:solidFill>
                  <a:srgbClr val="002060"/>
                </a:solidFill>
              </a:rPr>
              <a:t>b</a:t>
            </a:r>
          </a:p>
        </p:txBody>
      </p:sp>
      <p:sp>
        <p:nvSpPr>
          <p:cNvPr id="3" name="TextBox 2"/>
          <p:cNvSpPr txBox="1"/>
          <p:nvPr/>
        </p:nvSpPr>
        <p:spPr>
          <a:xfrm>
            <a:off x="5727741" y="1039282"/>
            <a:ext cx="633507" cy="369332"/>
          </a:xfrm>
          <a:prstGeom prst="rect">
            <a:avLst/>
          </a:prstGeom>
          <a:noFill/>
        </p:spPr>
        <p:txBody>
          <a:bodyPr wrap="none" rtlCol="0">
            <a:spAutoFit/>
          </a:bodyPr>
          <a:lstStyle/>
          <a:p>
            <a:r>
              <a:rPr lang="en-US" dirty="0"/>
              <a:t>.</a:t>
            </a:r>
            <a:r>
              <a:rPr lang="en-US" dirty="0" err="1"/>
              <a:t>bbb</a:t>
            </a:r>
            <a:endParaRPr lang="en-US" dirty="0"/>
          </a:p>
        </p:txBody>
      </p:sp>
      <p:sp>
        <p:nvSpPr>
          <p:cNvPr id="10" name="TextBox 9"/>
          <p:cNvSpPr txBox="1"/>
          <p:nvPr/>
        </p:nvSpPr>
        <p:spPr>
          <a:xfrm>
            <a:off x="5783844" y="2047835"/>
            <a:ext cx="633507" cy="369332"/>
          </a:xfrm>
          <a:prstGeom prst="rect">
            <a:avLst/>
          </a:prstGeom>
          <a:noFill/>
        </p:spPr>
        <p:txBody>
          <a:bodyPr wrap="none" rtlCol="0">
            <a:spAutoFit/>
          </a:bodyPr>
          <a:lstStyle/>
          <a:p>
            <a:r>
              <a:rPr lang="en-US" dirty="0"/>
              <a:t>b.bb</a:t>
            </a:r>
          </a:p>
        </p:txBody>
      </p:sp>
      <p:sp>
        <p:nvSpPr>
          <p:cNvPr id="16" name="TextBox 15"/>
          <p:cNvSpPr txBox="1"/>
          <p:nvPr/>
        </p:nvSpPr>
        <p:spPr>
          <a:xfrm>
            <a:off x="5829678" y="3127365"/>
            <a:ext cx="633507" cy="369332"/>
          </a:xfrm>
          <a:prstGeom prst="rect">
            <a:avLst/>
          </a:prstGeom>
          <a:noFill/>
        </p:spPr>
        <p:txBody>
          <a:bodyPr wrap="none" rtlCol="0">
            <a:spAutoFit/>
          </a:bodyPr>
          <a:lstStyle/>
          <a:p>
            <a:r>
              <a:rPr lang="en-US" dirty="0" err="1"/>
              <a:t>bb.b</a:t>
            </a:r>
            <a:endParaRPr lang="en-US" dirty="0"/>
          </a:p>
        </p:txBody>
      </p:sp>
      <p:sp>
        <p:nvSpPr>
          <p:cNvPr id="24" name="TextBox 23"/>
          <p:cNvSpPr txBox="1"/>
          <p:nvPr/>
        </p:nvSpPr>
        <p:spPr>
          <a:xfrm>
            <a:off x="5431812" y="923105"/>
            <a:ext cx="397866" cy="369332"/>
          </a:xfrm>
          <a:prstGeom prst="rect">
            <a:avLst/>
          </a:prstGeom>
          <a:noFill/>
        </p:spPr>
        <p:txBody>
          <a:bodyPr wrap="none" rtlCol="0">
            <a:spAutoFit/>
          </a:bodyPr>
          <a:lstStyle/>
          <a:p>
            <a:r>
              <a:rPr lang="en-US" dirty="0">
                <a:solidFill>
                  <a:srgbClr val="FF0000"/>
                </a:solidFill>
                <a:latin typeface="Symbol" pitchFamily="18" charset="2"/>
              </a:rPr>
              <a:t>S</a:t>
            </a:r>
            <a:r>
              <a:rPr lang="en-US" baseline="-25000" dirty="0">
                <a:solidFill>
                  <a:srgbClr val="FF0000"/>
                </a:solidFill>
                <a:latin typeface="Symbol" pitchFamily="18" charset="2"/>
              </a:rPr>
              <a:t>0</a:t>
            </a:r>
          </a:p>
        </p:txBody>
      </p:sp>
      <p:sp>
        <p:nvSpPr>
          <p:cNvPr id="108" name="TextBox 107"/>
          <p:cNvSpPr txBox="1"/>
          <p:nvPr/>
        </p:nvSpPr>
        <p:spPr>
          <a:xfrm>
            <a:off x="5479904" y="2897348"/>
            <a:ext cx="397866" cy="369332"/>
          </a:xfrm>
          <a:prstGeom prst="rect">
            <a:avLst/>
          </a:prstGeom>
          <a:noFill/>
        </p:spPr>
        <p:txBody>
          <a:bodyPr wrap="none" rtlCol="0">
            <a:spAutoFit/>
          </a:bodyPr>
          <a:lstStyle/>
          <a:p>
            <a:r>
              <a:rPr lang="en-US" dirty="0">
                <a:solidFill>
                  <a:srgbClr val="FF0000"/>
                </a:solidFill>
                <a:latin typeface="Symbol" pitchFamily="18" charset="2"/>
              </a:rPr>
              <a:t>S</a:t>
            </a:r>
            <a:r>
              <a:rPr lang="en-US" baseline="-25000" dirty="0">
                <a:solidFill>
                  <a:srgbClr val="FF0000"/>
                </a:solidFill>
                <a:latin typeface="Symbol" pitchFamily="18" charset="2"/>
              </a:rPr>
              <a:t>2</a:t>
            </a:r>
          </a:p>
        </p:txBody>
      </p:sp>
      <p:sp>
        <p:nvSpPr>
          <p:cNvPr id="111" name="TextBox 110"/>
          <p:cNvSpPr txBox="1"/>
          <p:nvPr/>
        </p:nvSpPr>
        <p:spPr>
          <a:xfrm>
            <a:off x="5479904" y="4149368"/>
            <a:ext cx="397866" cy="369332"/>
          </a:xfrm>
          <a:prstGeom prst="rect">
            <a:avLst/>
          </a:prstGeom>
          <a:noFill/>
        </p:spPr>
        <p:txBody>
          <a:bodyPr wrap="none" rtlCol="0">
            <a:spAutoFit/>
          </a:bodyPr>
          <a:lstStyle/>
          <a:p>
            <a:r>
              <a:rPr lang="en-US" dirty="0">
                <a:solidFill>
                  <a:srgbClr val="FF0000"/>
                </a:solidFill>
                <a:latin typeface="Symbol" pitchFamily="18" charset="2"/>
              </a:rPr>
              <a:t>S</a:t>
            </a:r>
            <a:r>
              <a:rPr lang="en-US" baseline="-25000" dirty="0">
                <a:solidFill>
                  <a:srgbClr val="FF0000"/>
                </a:solidFill>
                <a:latin typeface="Symbol" pitchFamily="18" charset="2"/>
              </a:rPr>
              <a:t>3</a:t>
            </a:r>
          </a:p>
        </p:txBody>
      </p:sp>
      <p:sp>
        <p:nvSpPr>
          <p:cNvPr id="158" name="TextBox 157"/>
          <p:cNvSpPr txBox="1"/>
          <p:nvPr/>
        </p:nvSpPr>
        <p:spPr>
          <a:xfrm>
            <a:off x="5479904" y="1854395"/>
            <a:ext cx="397866" cy="369332"/>
          </a:xfrm>
          <a:prstGeom prst="rect">
            <a:avLst/>
          </a:prstGeom>
          <a:noFill/>
        </p:spPr>
        <p:txBody>
          <a:bodyPr wrap="none" rtlCol="0">
            <a:spAutoFit/>
          </a:bodyPr>
          <a:lstStyle/>
          <a:p>
            <a:r>
              <a:rPr lang="en-US" dirty="0">
                <a:solidFill>
                  <a:srgbClr val="FF0000"/>
                </a:solidFill>
                <a:latin typeface="Symbol" pitchFamily="18" charset="2"/>
              </a:rPr>
              <a:t>S</a:t>
            </a:r>
            <a:r>
              <a:rPr lang="en-US" baseline="-25000" dirty="0">
                <a:solidFill>
                  <a:srgbClr val="FF0000"/>
                </a:solidFill>
                <a:latin typeface="Symbol" pitchFamily="18" charset="2"/>
              </a:rPr>
              <a:t>1</a:t>
            </a:r>
          </a:p>
        </p:txBody>
      </p:sp>
      <p:sp>
        <p:nvSpPr>
          <p:cNvPr id="13" name="TextBox 12"/>
          <p:cNvSpPr txBox="1"/>
          <p:nvPr/>
        </p:nvSpPr>
        <p:spPr>
          <a:xfrm>
            <a:off x="5195240" y="975259"/>
            <a:ext cx="287258" cy="338554"/>
          </a:xfrm>
          <a:prstGeom prst="rect">
            <a:avLst/>
          </a:prstGeom>
          <a:ln w="12700">
            <a:noFill/>
            <a:tailEnd type="none"/>
          </a:ln>
        </p:spPr>
        <p:style>
          <a:lnRef idx="1">
            <a:schemeClr val="accent1"/>
          </a:lnRef>
          <a:fillRef idx="0">
            <a:schemeClr val="accent1"/>
          </a:fillRef>
          <a:effectRef idx="0">
            <a:schemeClr val="accent1"/>
          </a:effectRef>
          <a:fontRef idx="minor">
            <a:schemeClr val="tx1"/>
          </a:fontRef>
        </p:style>
        <p:txBody>
          <a:bodyPr wrap="none" rtlCol="0">
            <a:spAutoFit/>
          </a:bodyPr>
          <a:lstStyle/>
          <a:p>
            <a:r>
              <a:rPr lang="en-US" sz="1600" dirty="0">
                <a:solidFill>
                  <a:srgbClr val="002060"/>
                </a:solidFill>
              </a:rPr>
              <a:t>c</a:t>
            </a:r>
          </a:p>
        </p:txBody>
      </p:sp>
      <p:cxnSp>
        <p:nvCxnSpPr>
          <p:cNvPr id="80" name="Straight Arrow Connector 79"/>
          <p:cNvCxnSpPr>
            <a:stCxn id="87" idx="2"/>
            <a:endCxn id="133" idx="0"/>
          </p:cNvCxnSpPr>
          <p:nvPr/>
        </p:nvCxnSpPr>
        <p:spPr>
          <a:xfrm flipH="1">
            <a:off x="4974643" y="3612056"/>
            <a:ext cx="1220" cy="61474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5" name="Text Box 37"/>
          <p:cNvSpPr txBox="1">
            <a:spLocks noChangeArrowheads="1"/>
          </p:cNvSpPr>
          <p:nvPr/>
        </p:nvSpPr>
        <p:spPr bwMode="auto">
          <a:xfrm>
            <a:off x="1408818" y="6155184"/>
            <a:ext cx="1316386" cy="646331"/>
          </a:xfrm>
          <a:prstGeom prst="rect">
            <a:avLst/>
          </a:prstGeom>
          <a:noFill/>
          <a:ln w="9525">
            <a:noFill/>
            <a:miter lim="800000"/>
            <a:headEnd/>
            <a:tailEnd/>
          </a:ln>
        </p:spPr>
        <p:txBody>
          <a:bodyPr wrap="none">
            <a:spAutoFit/>
          </a:bodyPr>
          <a:lstStyle/>
          <a:p>
            <a:r>
              <a:rPr lang="en-US" dirty="0" err="1">
                <a:solidFill>
                  <a:prstClr val="black"/>
                </a:solidFill>
              </a:rPr>
              <a:t>S</a:t>
            </a:r>
            <a:r>
              <a:rPr lang="en-US" dirty="0" err="1">
                <a:solidFill>
                  <a:prstClr val="black"/>
                </a:solidFill>
                <a:sym typeface="Wingdings" pitchFamily="2" charset="2"/>
              </a:rPr>
              <a:t>Ab</a:t>
            </a:r>
            <a:r>
              <a:rPr lang="en-US" dirty="0">
                <a:solidFill>
                  <a:prstClr val="black"/>
                </a:solidFill>
                <a:sym typeface="Wingdings" pitchFamily="2" charset="2"/>
              </a:rPr>
              <a:t> | </a:t>
            </a:r>
            <a:r>
              <a:rPr lang="en-US" dirty="0" err="1">
                <a:solidFill>
                  <a:prstClr val="black"/>
                </a:solidFill>
                <a:sym typeface="Wingdings" pitchFamily="2" charset="2"/>
              </a:rPr>
              <a:t>bA</a:t>
            </a:r>
            <a:endParaRPr lang="en-US" dirty="0">
              <a:solidFill>
                <a:prstClr val="black"/>
              </a:solidFill>
              <a:sym typeface="Wingdings" pitchFamily="2" charset="2"/>
            </a:endParaRPr>
          </a:p>
          <a:p>
            <a:r>
              <a:rPr lang="en-US" dirty="0" err="1">
                <a:solidFill>
                  <a:prstClr val="black"/>
                </a:solidFill>
                <a:sym typeface="Wingdings" pitchFamily="2" charset="2"/>
              </a:rPr>
              <a:t>Abb</a:t>
            </a:r>
            <a:endParaRPr lang="en-US" dirty="0">
              <a:solidFill>
                <a:prstClr val="black"/>
              </a:solidFill>
              <a:sym typeface="Wingdings" pitchFamily="2" charset="2"/>
            </a:endParaRPr>
          </a:p>
        </p:txBody>
      </p:sp>
      <p:grpSp>
        <p:nvGrpSpPr>
          <p:cNvPr id="4" name="Group 3"/>
          <p:cNvGrpSpPr/>
          <p:nvPr/>
        </p:nvGrpSpPr>
        <p:grpSpPr>
          <a:xfrm>
            <a:off x="424399" y="169243"/>
            <a:ext cx="3505263" cy="5668888"/>
            <a:chOff x="424399" y="169243"/>
            <a:chExt cx="3505263" cy="5668888"/>
          </a:xfrm>
        </p:grpSpPr>
        <p:sp>
          <p:nvSpPr>
            <p:cNvPr id="149" name="Text Box 45"/>
            <p:cNvSpPr txBox="1">
              <a:spLocks noChangeArrowheads="1"/>
            </p:cNvSpPr>
            <p:nvPr/>
          </p:nvSpPr>
          <p:spPr bwMode="auto">
            <a:xfrm>
              <a:off x="1823656" y="169243"/>
              <a:ext cx="402675" cy="369332"/>
            </a:xfrm>
            <a:prstGeom prst="rect">
              <a:avLst/>
            </a:prstGeom>
            <a:noFill/>
            <a:ln w="9525" algn="ctr">
              <a:solidFill>
                <a:schemeClr val="tx1"/>
              </a:solidFill>
              <a:miter lim="800000"/>
              <a:headEnd/>
              <a:tailEnd/>
            </a:ln>
          </p:spPr>
          <p:txBody>
            <a:bodyPr wrap="none">
              <a:spAutoFit/>
            </a:bodyPr>
            <a:lstStyle/>
            <a:p>
              <a:pPr algn="ctr"/>
              <a:r>
                <a:rPr lang="en-US" dirty="0"/>
                <a:t>.S</a:t>
              </a:r>
            </a:p>
          </p:txBody>
        </p:sp>
        <p:sp>
          <p:nvSpPr>
            <p:cNvPr id="153" name="Text Box 50"/>
            <p:cNvSpPr txBox="1">
              <a:spLocks noChangeArrowheads="1"/>
            </p:cNvSpPr>
            <p:nvPr/>
          </p:nvSpPr>
          <p:spPr bwMode="auto">
            <a:xfrm>
              <a:off x="1922315" y="5468799"/>
              <a:ext cx="402675" cy="369332"/>
            </a:xfrm>
            <a:prstGeom prst="rect">
              <a:avLst/>
            </a:prstGeom>
            <a:noFill/>
            <a:ln w="9525" algn="ctr">
              <a:solidFill>
                <a:schemeClr val="tx1"/>
              </a:solidFill>
              <a:miter lim="800000"/>
              <a:headEnd/>
              <a:tailEnd/>
            </a:ln>
          </p:spPr>
          <p:txBody>
            <a:bodyPr wrap="none">
              <a:spAutoFit/>
            </a:bodyPr>
            <a:lstStyle/>
            <a:p>
              <a:pPr algn="ctr"/>
              <a:r>
                <a:rPr lang="en-US" dirty="0"/>
                <a:t>S.</a:t>
              </a:r>
            </a:p>
          </p:txBody>
        </p:sp>
        <p:sp>
          <p:nvSpPr>
            <p:cNvPr id="155" name="Text Box 8"/>
            <p:cNvSpPr txBox="1">
              <a:spLocks noChangeArrowheads="1"/>
            </p:cNvSpPr>
            <p:nvPr/>
          </p:nvSpPr>
          <p:spPr bwMode="auto">
            <a:xfrm>
              <a:off x="1812744" y="1551478"/>
              <a:ext cx="402675" cy="369332"/>
            </a:xfrm>
            <a:prstGeom prst="rect">
              <a:avLst/>
            </a:prstGeom>
            <a:noFill/>
            <a:ln w="9525" algn="ctr">
              <a:solidFill>
                <a:schemeClr val="tx1"/>
              </a:solidFill>
              <a:miter lim="800000"/>
              <a:headEnd/>
              <a:tailEnd/>
            </a:ln>
          </p:spPr>
          <p:txBody>
            <a:bodyPr wrap="none">
              <a:spAutoFit/>
            </a:bodyPr>
            <a:lstStyle/>
            <a:p>
              <a:pPr algn="ctr"/>
              <a:r>
                <a:rPr lang="en-US" dirty="0"/>
                <a:t>.A</a:t>
              </a:r>
            </a:p>
          </p:txBody>
        </p:sp>
        <p:sp>
          <p:nvSpPr>
            <p:cNvPr id="156" name="Text Box 8"/>
            <p:cNvSpPr txBox="1">
              <a:spLocks noChangeArrowheads="1"/>
            </p:cNvSpPr>
            <p:nvPr/>
          </p:nvSpPr>
          <p:spPr bwMode="auto">
            <a:xfrm>
              <a:off x="1899370" y="2237326"/>
              <a:ext cx="248786" cy="369332"/>
            </a:xfrm>
            <a:prstGeom prst="rect">
              <a:avLst/>
            </a:prstGeom>
            <a:noFill/>
            <a:ln w="9525" algn="ctr">
              <a:solidFill>
                <a:schemeClr val="tx1"/>
              </a:solidFill>
              <a:miter lim="800000"/>
              <a:headEnd/>
              <a:tailEnd/>
            </a:ln>
          </p:spPr>
          <p:txBody>
            <a:bodyPr wrap="none">
              <a:spAutoFit/>
            </a:bodyPr>
            <a:lstStyle/>
            <a:p>
              <a:pPr algn="ctr"/>
              <a:r>
                <a:rPr lang="en-US" dirty="0"/>
                <a:t>f</a:t>
              </a:r>
            </a:p>
          </p:txBody>
        </p:sp>
        <p:sp>
          <p:nvSpPr>
            <p:cNvPr id="157" name="Text Box 9"/>
            <p:cNvSpPr txBox="1">
              <a:spLocks noChangeArrowheads="1"/>
            </p:cNvSpPr>
            <p:nvPr/>
          </p:nvSpPr>
          <p:spPr bwMode="auto">
            <a:xfrm>
              <a:off x="1870729" y="2974890"/>
              <a:ext cx="312906" cy="369332"/>
            </a:xfrm>
            <a:prstGeom prst="rect">
              <a:avLst/>
            </a:prstGeom>
            <a:noFill/>
            <a:ln w="9525" algn="ctr">
              <a:solidFill>
                <a:schemeClr val="tx1"/>
              </a:solidFill>
              <a:miter lim="800000"/>
              <a:headEnd/>
              <a:tailEnd/>
            </a:ln>
          </p:spPr>
          <p:txBody>
            <a:bodyPr wrap="none">
              <a:spAutoFit/>
            </a:bodyPr>
            <a:lstStyle/>
            <a:p>
              <a:pPr algn="ctr"/>
              <a:r>
                <a:rPr lang="en-US" dirty="0"/>
                <a:t>g</a:t>
              </a:r>
            </a:p>
          </p:txBody>
        </p:sp>
        <p:sp>
          <p:nvSpPr>
            <p:cNvPr id="165" name="Text Box 11"/>
            <p:cNvSpPr txBox="1">
              <a:spLocks noChangeArrowheads="1"/>
            </p:cNvSpPr>
            <p:nvPr/>
          </p:nvSpPr>
          <p:spPr bwMode="auto">
            <a:xfrm>
              <a:off x="1759918" y="2565246"/>
              <a:ext cx="312906" cy="369332"/>
            </a:xfrm>
            <a:prstGeom prst="rect">
              <a:avLst/>
            </a:prstGeom>
            <a:noFill/>
            <a:ln w="9525">
              <a:noFill/>
              <a:miter lim="800000"/>
              <a:headEnd/>
              <a:tailEnd/>
            </a:ln>
          </p:spPr>
          <p:txBody>
            <a:bodyPr wrap="none">
              <a:spAutoFit/>
            </a:bodyPr>
            <a:lstStyle/>
            <a:p>
              <a:r>
                <a:rPr lang="en-US" dirty="0"/>
                <a:t>b</a:t>
              </a:r>
            </a:p>
          </p:txBody>
        </p:sp>
        <p:sp>
          <p:nvSpPr>
            <p:cNvPr id="167" name="Text Box 3"/>
            <p:cNvSpPr txBox="1">
              <a:spLocks noChangeArrowheads="1"/>
            </p:cNvSpPr>
            <p:nvPr/>
          </p:nvSpPr>
          <p:spPr bwMode="auto">
            <a:xfrm>
              <a:off x="442865" y="1901968"/>
              <a:ext cx="300082" cy="369332"/>
            </a:xfrm>
            <a:prstGeom prst="rect">
              <a:avLst/>
            </a:prstGeom>
            <a:noFill/>
            <a:ln w="9525" algn="ctr">
              <a:solidFill>
                <a:schemeClr val="tx1"/>
              </a:solidFill>
              <a:miter lim="800000"/>
              <a:headEnd/>
              <a:tailEnd/>
            </a:ln>
          </p:spPr>
          <p:txBody>
            <a:bodyPr wrap="none">
              <a:spAutoFit/>
            </a:bodyPr>
            <a:lstStyle>
              <a:defPPr>
                <a:defRPr lang="en-US"/>
              </a:defPPr>
              <a:lvl1pPr algn="ct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vl6pPr>
                <a:defRPr>
                  <a:latin typeface="Arial" pitchFamily="34" charset="0"/>
                </a:defRPr>
              </a:lvl6pPr>
              <a:lvl7pPr>
                <a:defRPr>
                  <a:latin typeface="Arial" pitchFamily="34" charset="0"/>
                </a:defRPr>
              </a:lvl7pPr>
              <a:lvl8pPr>
                <a:defRPr>
                  <a:latin typeface="Arial" pitchFamily="34" charset="0"/>
                </a:defRPr>
              </a:lvl8pPr>
              <a:lvl9pPr>
                <a:defRPr>
                  <a:latin typeface="Arial" pitchFamily="34" charset="0"/>
                </a:defRPr>
              </a:lvl9pPr>
            </a:lstStyle>
            <a:p>
              <a:r>
                <a:rPr lang="en-US" dirty="0"/>
                <a:t>c</a:t>
              </a:r>
            </a:p>
          </p:txBody>
        </p:sp>
        <p:sp>
          <p:nvSpPr>
            <p:cNvPr id="168" name="Text Box 4"/>
            <p:cNvSpPr txBox="1">
              <a:spLocks noChangeArrowheads="1"/>
            </p:cNvSpPr>
            <p:nvPr/>
          </p:nvSpPr>
          <p:spPr bwMode="auto">
            <a:xfrm>
              <a:off x="424925" y="2801330"/>
              <a:ext cx="312906" cy="369332"/>
            </a:xfrm>
            <a:prstGeom prst="rect">
              <a:avLst/>
            </a:prstGeom>
            <a:noFill/>
            <a:ln w="9525" algn="ctr">
              <a:solidFill>
                <a:schemeClr val="tx1"/>
              </a:solidFill>
              <a:miter lim="800000"/>
              <a:headEnd/>
              <a:tailEnd/>
            </a:ln>
          </p:spPr>
          <p:txBody>
            <a:bodyPr wrap="none">
              <a:spAutoFit/>
            </a:bodyPr>
            <a:lstStyle>
              <a:defPPr>
                <a:defRPr lang="en-US"/>
              </a:defPPr>
              <a:lvl1pPr algn="ct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vl6pPr>
                <a:defRPr>
                  <a:latin typeface="Arial" pitchFamily="34" charset="0"/>
                </a:defRPr>
              </a:lvl6pPr>
              <a:lvl7pPr>
                <a:defRPr>
                  <a:latin typeface="Arial" pitchFamily="34" charset="0"/>
                </a:defRPr>
              </a:lvl7pPr>
              <a:lvl8pPr>
                <a:defRPr>
                  <a:latin typeface="Arial" pitchFamily="34" charset="0"/>
                </a:defRPr>
              </a:lvl8pPr>
              <a:lvl9pPr>
                <a:defRPr>
                  <a:latin typeface="Arial" pitchFamily="34" charset="0"/>
                </a:defRPr>
              </a:lvl9pPr>
            </a:lstStyle>
            <a:p>
              <a:r>
                <a:rPr lang="en-US" dirty="0"/>
                <a:t>d</a:t>
              </a:r>
            </a:p>
          </p:txBody>
        </p:sp>
        <p:sp>
          <p:nvSpPr>
            <p:cNvPr id="172" name="Text Box 5"/>
            <p:cNvSpPr txBox="1">
              <a:spLocks noChangeArrowheads="1"/>
            </p:cNvSpPr>
            <p:nvPr/>
          </p:nvSpPr>
          <p:spPr bwMode="auto">
            <a:xfrm>
              <a:off x="424399" y="3659564"/>
              <a:ext cx="312906" cy="369332"/>
            </a:xfrm>
            <a:prstGeom prst="rect">
              <a:avLst/>
            </a:prstGeom>
            <a:noFill/>
            <a:ln w="9525" algn="ctr">
              <a:solidFill>
                <a:schemeClr val="tx1"/>
              </a:solidFill>
              <a:miter lim="800000"/>
              <a:headEnd/>
              <a:tailEnd/>
            </a:ln>
          </p:spPr>
          <p:txBody>
            <a:bodyPr wrap="none">
              <a:spAutoFit/>
            </a:bodyPr>
            <a:lstStyle/>
            <a:p>
              <a:pPr algn="ctr"/>
              <a:r>
                <a:rPr lang="en-US" dirty="0"/>
                <a:t>e</a:t>
              </a:r>
            </a:p>
          </p:txBody>
        </p:sp>
        <p:sp>
          <p:nvSpPr>
            <p:cNvPr id="174" name="Line 6"/>
            <p:cNvSpPr>
              <a:spLocks noChangeShapeType="1"/>
            </p:cNvSpPr>
            <p:nvPr/>
          </p:nvSpPr>
          <p:spPr bwMode="auto">
            <a:xfrm>
              <a:off x="555944" y="3193434"/>
              <a:ext cx="0" cy="464274"/>
            </a:xfrm>
            <a:prstGeom prst="line">
              <a:avLst/>
            </a:prstGeom>
            <a:noFill/>
            <a:ln w="9525">
              <a:solidFill>
                <a:schemeClr val="tx1"/>
              </a:solidFill>
              <a:round/>
              <a:headEnd/>
              <a:tailEnd type="triangle" w="med" len="med"/>
            </a:ln>
          </p:spPr>
          <p:txBody>
            <a:bodyPr/>
            <a:lstStyle/>
            <a:p>
              <a:endParaRPr lang="en-US"/>
            </a:p>
          </p:txBody>
        </p:sp>
        <p:sp>
          <p:nvSpPr>
            <p:cNvPr id="175" name="Text Box 7"/>
            <p:cNvSpPr txBox="1">
              <a:spLocks noChangeArrowheads="1"/>
            </p:cNvSpPr>
            <p:nvPr/>
          </p:nvSpPr>
          <p:spPr bwMode="auto">
            <a:xfrm>
              <a:off x="505285" y="3216003"/>
              <a:ext cx="312906" cy="369332"/>
            </a:xfrm>
            <a:prstGeom prst="rect">
              <a:avLst/>
            </a:prstGeom>
            <a:noFill/>
            <a:ln w="9525">
              <a:noFill/>
              <a:miter lim="800000"/>
              <a:headEnd/>
              <a:tailEnd/>
            </a:ln>
          </p:spPr>
          <p:txBody>
            <a:bodyPr wrap="none">
              <a:spAutoFit/>
            </a:bodyPr>
            <a:lstStyle/>
            <a:p>
              <a:r>
                <a:rPr lang="en-US" dirty="0"/>
                <a:t>b</a:t>
              </a:r>
            </a:p>
          </p:txBody>
        </p:sp>
        <p:sp>
          <p:nvSpPr>
            <p:cNvPr id="176" name="Text Box 12"/>
            <p:cNvSpPr txBox="1">
              <a:spLocks noChangeArrowheads="1"/>
            </p:cNvSpPr>
            <p:nvPr/>
          </p:nvSpPr>
          <p:spPr bwMode="auto">
            <a:xfrm>
              <a:off x="3489582" y="1339464"/>
              <a:ext cx="302802" cy="369332"/>
            </a:xfrm>
            <a:prstGeom prst="rect">
              <a:avLst/>
            </a:prstGeom>
            <a:noFill/>
            <a:ln w="9525">
              <a:solidFill>
                <a:schemeClr val="tx1"/>
              </a:solidFill>
              <a:miter lim="800000"/>
              <a:headEnd/>
              <a:tailEnd/>
            </a:ln>
          </p:spPr>
          <p:txBody>
            <a:bodyPr wrap="square">
              <a:spAutoFit/>
            </a:bodyPr>
            <a:lstStyle/>
            <a:p>
              <a:pPr algn="ctr"/>
              <a:r>
                <a:rPr lang="en-US" dirty="0" err="1"/>
                <a:t>i</a:t>
              </a:r>
              <a:endParaRPr lang="en-US" dirty="0"/>
            </a:p>
          </p:txBody>
        </p:sp>
        <p:sp>
          <p:nvSpPr>
            <p:cNvPr id="177" name="Text Box 13"/>
            <p:cNvSpPr txBox="1">
              <a:spLocks noChangeArrowheads="1"/>
            </p:cNvSpPr>
            <p:nvPr/>
          </p:nvSpPr>
          <p:spPr bwMode="auto">
            <a:xfrm>
              <a:off x="3529830" y="2215379"/>
              <a:ext cx="235962" cy="369332"/>
            </a:xfrm>
            <a:prstGeom prst="rect">
              <a:avLst/>
            </a:prstGeom>
            <a:noFill/>
            <a:ln w="9525" algn="ctr">
              <a:solidFill>
                <a:schemeClr val="tx1"/>
              </a:solidFill>
              <a:miter lim="800000"/>
              <a:headEnd/>
              <a:tailEnd/>
            </a:ln>
          </p:spPr>
          <p:txBody>
            <a:bodyPr wrap="none">
              <a:spAutoFit/>
            </a:bodyPr>
            <a:lstStyle>
              <a:defPPr>
                <a:defRPr lang="en-US"/>
              </a:defPPr>
              <a:lvl1pPr algn="ct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vl6pPr>
                <a:defRPr>
                  <a:latin typeface="Arial" pitchFamily="34" charset="0"/>
                </a:defRPr>
              </a:lvl6pPr>
              <a:lvl7pPr>
                <a:defRPr>
                  <a:latin typeface="Arial" pitchFamily="34" charset="0"/>
                </a:defRPr>
              </a:lvl7pPr>
              <a:lvl8pPr>
                <a:defRPr>
                  <a:latin typeface="Arial" pitchFamily="34" charset="0"/>
                </a:defRPr>
              </a:lvl8pPr>
              <a:lvl9pPr>
                <a:defRPr>
                  <a:latin typeface="Arial" pitchFamily="34" charset="0"/>
                </a:defRPr>
              </a:lvl9pPr>
            </a:lstStyle>
            <a:p>
              <a:r>
                <a:rPr lang="en-US" dirty="0"/>
                <a:t>j</a:t>
              </a:r>
            </a:p>
          </p:txBody>
        </p:sp>
        <p:sp>
          <p:nvSpPr>
            <p:cNvPr id="178" name="Text Box 14"/>
            <p:cNvSpPr txBox="1">
              <a:spLocks noChangeArrowheads="1"/>
            </p:cNvSpPr>
            <p:nvPr/>
          </p:nvSpPr>
          <p:spPr bwMode="auto">
            <a:xfrm>
              <a:off x="3492303" y="3352923"/>
              <a:ext cx="300082" cy="369332"/>
            </a:xfrm>
            <a:prstGeom prst="rect">
              <a:avLst/>
            </a:prstGeom>
            <a:noFill/>
            <a:ln w="9525" algn="ctr">
              <a:solidFill>
                <a:schemeClr val="tx1"/>
              </a:solidFill>
              <a:miter lim="800000"/>
              <a:headEnd/>
              <a:tailEnd/>
            </a:ln>
          </p:spPr>
          <p:txBody>
            <a:bodyPr wrap="none">
              <a:spAutoFit/>
            </a:bodyPr>
            <a:lstStyle>
              <a:defPPr>
                <a:defRPr lang="en-US"/>
              </a:defPPr>
              <a:lvl1pPr algn="ct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vl6pPr>
                <a:defRPr>
                  <a:latin typeface="Arial" pitchFamily="34" charset="0"/>
                </a:defRPr>
              </a:lvl6pPr>
              <a:lvl7pPr>
                <a:defRPr>
                  <a:latin typeface="Arial" pitchFamily="34" charset="0"/>
                </a:defRPr>
              </a:lvl7pPr>
              <a:lvl8pPr>
                <a:defRPr>
                  <a:latin typeface="Arial" pitchFamily="34" charset="0"/>
                </a:defRPr>
              </a:lvl8pPr>
              <a:lvl9pPr>
                <a:defRPr>
                  <a:latin typeface="Arial" pitchFamily="34" charset="0"/>
                </a:defRPr>
              </a:lvl9pPr>
            </a:lstStyle>
            <a:p>
              <a:r>
                <a:rPr lang="en-US" dirty="0"/>
                <a:t>k</a:t>
              </a:r>
            </a:p>
          </p:txBody>
        </p:sp>
        <p:sp>
          <p:nvSpPr>
            <p:cNvPr id="179" name="Line 15"/>
            <p:cNvSpPr>
              <a:spLocks noChangeShapeType="1"/>
            </p:cNvSpPr>
            <p:nvPr/>
          </p:nvSpPr>
          <p:spPr bwMode="auto">
            <a:xfrm>
              <a:off x="3650280" y="1721700"/>
              <a:ext cx="0" cy="464274"/>
            </a:xfrm>
            <a:prstGeom prst="line">
              <a:avLst/>
            </a:prstGeom>
            <a:noFill/>
            <a:ln w="9525">
              <a:solidFill>
                <a:schemeClr val="tx1"/>
              </a:solidFill>
              <a:round/>
              <a:headEnd/>
              <a:tailEnd type="triangle" w="med" len="med"/>
            </a:ln>
          </p:spPr>
          <p:txBody>
            <a:bodyPr/>
            <a:lstStyle/>
            <a:p>
              <a:endParaRPr lang="en-US"/>
            </a:p>
          </p:txBody>
        </p:sp>
        <p:sp>
          <p:nvSpPr>
            <p:cNvPr id="180" name="Text Box 19"/>
            <p:cNvSpPr txBox="1">
              <a:spLocks noChangeArrowheads="1"/>
            </p:cNvSpPr>
            <p:nvPr/>
          </p:nvSpPr>
          <p:spPr bwMode="auto">
            <a:xfrm>
              <a:off x="3616756" y="1735531"/>
              <a:ext cx="312906" cy="369332"/>
            </a:xfrm>
            <a:prstGeom prst="rect">
              <a:avLst/>
            </a:prstGeom>
            <a:noFill/>
            <a:ln w="9525">
              <a:noFill/>
              <a:miter lim="800000"/>
              <a:headEnd/>
              <a:tailEnd/>
            </a:ln>
          </p:spPr>
          <p:txBody>
            <a:bodyPr wrap="none">
              <a:spAutoFit/>
            </a:bodyPr>
            <a:lstStyle/>
            <a:p>
              <a:r>
                <a:rPr lang="en-US" dirty="0"/>
                <a:t>b</a:t>
              </a:r>
            </a:p>
          </p:txBody>
        </p:sp>
        <p:sp>
          <p:nvSpPr>
            <p:cNvPr id="181" name="Rectangle 180"/>
            <p:cNvSpPr/>
            <p:nvPr/>
          </p:nvSpPr>
          <p:spPr>
            <a:xfrm>
              <a:off x="1733606" y="2221311"/>
              <a:ext cx="604196" cy="349010"/>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Rectangle 181"/>
            <p:cNvSpPr/>
            <p:nvPr/>
          </p:nvSpPr>
          <p:spPr>
            <a:xfrm>
              <a:off x="1745962" y="2918605"/>
              <a:ext cx="591841" cy="362714"/>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Text Box 8"/>
            <p:cNvSpPr txBox="1">
              <a:spLocks noChangeArrowheads="1"/>
            </p:cNvSpPr>
            <p:nvPr/>
          </p:nvSpPr>
          <p:spPr bwMode="auto">
            <a:xfrm>
              <a:off x="1836233" y="4276009"/>
              <a:ext cx="402675" cy="369332"/>
            </a:xfrm>
            <a:prstGeom prst="rect">
              <a:avLst/>
            </a:prstGeom>
            <a:noFill/>
            <a:ln w="9525" algn="ctr">
              <a:solidFill>
                <a:schemeClr val="tx1"/>
              </a:solidFill>
              <a:miter lim="800000"/>
              <a:headEnd/>
              <a:tailEnd/>
            </a:ln>
          </p:spPr>
          <p:txBody>
            <a:bodyPr wrap="none">
              <a:spAutoFit/>
            </a:bodyPr>
            <a:lstStyle/>
            <a:p>
              <a:pPr algn="ctr"/>
              <a:r>
                <a:rPr lang="en-US" dirty="0"/>
                <a:t>A.</a:t>
              </a:r>
            </a:p>
          </p:txBody>
        </p:sp>
        <p:sp>
          <p:nvSpPr>
            <p:cNvPr id="184" name="Text Box 9"/>
            <p:cNvSpPr txBox="1">
              <a:spLocks noChangeArrowheads="1"/>
            </p:cNvSpPr>
            <p:nvPr/>
          </p:nvSpPr>
          <p:spPr bwMode="auto">
            <a:xfrm>
              <a:off x="1882868" y="3597717"/>
              <a:ext cx="312906" cy="369332"/>
            </a:xfrm>
            <a:prstGeom prst="rect">
              <a:avLst/>
            </a:prstGeom>
            <a:noFill/>
            <a:ln w="9525" algn="ctr">
              <a:noFill/>
              <a:miter lim="800000"/>
              <a:headEnd/>
              <a:tailEnd/>
            </a:ln>
          </p:spPr>
          <p:txBody>
            <a:bodyPr wrap="none">
              <a:spAutoFit/>
            </a:bodyPr>
            <a:lstStyle/>
            <a:p>
              <a:pPr algn="ctr"/>
              <a:r>
                <a:rPr lang="en-US" dirty="0"/>
                <a:t>h</a:t>
              </a:r>
            </a:p>
          </p:txBody>
        </p:sp>
        <p:sp>
          <p:nvSpPr>
            <p:cNvPr id="190" name="Rectangle 189"/>
            <p:cNvSpPr/>
            <p:nvPr/>
          </p:nvSpPr>
          <p:spPr>
            <a:xfrm>
              <a:off x="1864919" y="3647377"/>
              <a:ext cx="322612" cy="332665"/>
            </a:xfrm>
            <a:prstGeom prst="rect">
              <a:avLst/>
            </a:prstGeom>
            <a:no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Freeform 190"/>
            <p:cNvSpPr/>
            <p:nvPr/>
          </p:nvSpPr>
          <p:spPr>
            <a:xfrm>
              <a:off x="581378" y="1164734"/>
              <a:ext cx="1437203" cy="1366300"/>
            </a:xfrm>
            <a:custGeom>
              <a:avLst/>
              <a:gdLst>
                <a:gd name="connsiteX0" fmla="*/ 0 w 1846555"/>
                <a:gd name="connsiteY0" fmla="*/ 1096924 h 1345481"/>
                <a:gd name="connsiteX1" fmla="*/ 648070 w 1846555"/>
                <a:gd name="connsiteY1" fmla="*/ 1292233 h 1345481"/>
                <a:gd name="connsiteX2" fmla="*/ 1216241 w 1846555"/>
                <a:gd name="connsiteY2" fmla="*/ 244668 h 1345481"/>
                <a:gd name="connsiteX3" fmla="*/ 1580225 w 1846555"/>
                <a:gd name="connsiteY3" fmla="*/ 4970 h 1345481"/>
                <a:gd name="connsiteX4" fmla="*/ 1846555 w 1846555"/>
                <a:gd name="connsiteY4" fmla="*/ 377833 h 1345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555" h="1345481">
                  <a:moveTo>
                    <a:pt x="0" y="1096924"/>
                  </a:moveTo>
                  <a:cubicBezTo>
                    <a:pt x="222681" y="1265600"/>
                    <a:pt x="445363" y="1434276"/>
                    <a:pt x="648070" y="1292233"/>
                  </a:cubicBezTo>
                  <a:cubicBezTo>
                    <a:pt x="850777" y="1150190"/>
                    <a:pt x="1060882" y="459212"/>
                    <a:pt x="1216241" y="244668"/>
                  </a:cubicBezTo>
                  <a:cubicBezTo>
                    <a:pt x="1371600" y="30124"/>
                    <a:pt x="1475173" y="-17224"/>
                    <a:pt x="1580225" y="4970"/>
                  </a:cubicBezTo>
                  <a:cubicBezTo>
                    <a:pt x="1685277" y="27164"/>
                    <a:pt x="1765916" y="202498"/>
                    <a:pt x="1846555" y="37783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Freeform 191"/>
            <p:cNvSpPr/>
            <p:nvPr/>
          </p:nvSpPr>
          <p:spPr>
            <a:xfrm>
              <a:off x="2039310" y="1164733"/>
              <a:ext cx="1603034" cy="1712672"/>
            </a:xfrm>
            <a:custGeom>
              <a:avLst/>
              <a:gdLst>
                <a:gd name="connsiteX0" fmla="*/ 2059620 w 2059620"/>
                <a:gd name="connsiteY0" fmla="*/ 2051128 h 2427961"/>
                <a:gd name="connsiteX1" fmla="*/ 1402672 w 2059620"/>
                <a:gd name="connsiteY1" fmla="*/ 2281948 h 2427961"/>
                <a:gd name="connsiteX2" fmla="*/ 541538 w 2059620"/>
                <a:gd name="connsiteY2" fmla="*/ 106919 h 2427961"/>
                <a:gd name="connsiteX3" fmla="*/ 0 w 2059620"/>
                <a:gd name="connsiteY3" fmla="*/ 533047 h 2427961"/>
              </a:gdLst>
              <a:ahLst/>
              <a:cxnLst>
                <a:cxn ang="0">
                  <a:pos x="connsiteX0" y="connsiteY0"/>
                </a:cxn>
                <a:cxn ang="0">
                  <a:pos x="connsiteX1" y="connsiteY1"/>
                </a:cxn>
                <a:cxn ang="0">
                  <a:pos x="connsiteX2" y="connsiteY2"/>
                </a:cxn>
                <a:cxn ang="0">
                  <a:pos x="connsiteX3" y="connsiteY3"/>
                </a:cxn>
              </a:cxnLst>
              <a:rect l="l" t="t" r="r" b="b"/>
              <a:pathLst>
                <a:path w="2059620" h="2427961">
                  <a:moveTo>
                    <a:pt x="2059620" y="2051128"/>
                  </a:moveTo>
                  <a:cubicBezTo>
                    <a:pt x="1857653" y="2328555"/>
                    <a:pt x="1655686" y="2605983"/>
                    <a:pt x="1402672" y="2281948"/>
                  </a:cubicBezTo>
                  <a:cubicBezTo>
                    <a:pt x="1149658" y="1957913"/>
                    <a:pt x="775317" y="398402"/>
                    <a:pt x="541538" y="106919"/>
                  </a:cubicBezTo>
                  <a:cubicBezTo>
                    <a:pt x="307759" y="-184564"/>
                    <a:pt x="153879" y="174241"/>
                    <a:pt x="0" y="53304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Freeform 192"/>
            <p:cNvSpPr/>
            <p:nvPr/>
          </p:nvSpPr>
          <p:spPr>
            <a:xfrm>
              <a:off x="588288" y="2619651"/>
              <a:ext cx="1464841" cy="2423316"/>
            </a:xfrm>
            <a:custGeom>
              <a:avLst/>
              <a:gdLst>
                <a:gd name="connsiteX0" fmla="*/ 1882066 w 1882066"/>
                <a:gd name="connsiteY0" fmla="*/ 1972370 h 2341545"/>
                <a:gd name="connsiteX1" fmla="*/ 1535837 w 1882066"/>
                <a:gd name="connsiteY1" fmla="*/ 2212067 h 2341545"/>
                <a:gd name="connsiteX2" fmla="*/ 692458 w 1882066"/>
                <a:gd name="connsiteY2" fmla="*/ 196836 h 2341545"/>
                <a:gd name="connsiteX3" fmla="*/ 0 w 1882066"/>
                <a:gd name="connsiteY3" fmla="*/ 187958 h 2341545"/>
              </a:gdLst>
              <a:ahLst/>
              <a:cxnLst>
                <a:cxn ang="0">
                  <a:pos x="connsiteX0" y="connsiteY0"/>
                </a:cxn>
                <a:cxn ang="0">
                  <a:pos x="connsiteX1" y="connsiteY1"/>
                </a:cxn>
                <a:cxn ang="0">
                  <a:pos x="connsiteX2" y="connsiteY2"/>
                </a:cxn>
                <a:cxn ang="0">
                  <a:pos x="connsiteX3" y="connsiteY3"/>
                </a:cxn>
              </a:cxnLst>
              <a:rect l="l" t="t" r="r" b="b"/>
              <a:pathLst>
                <a:path w="1882066" h="2341545">
                  <a:moveTo>
                    <a:pt x="1882066" y="1972370"/>
                  </a:moveTo>
                  <a:cubicBezTo>
                    <a:pt x="1808085" y="2240179"/>
                    <a:pt x="1734105" y="2507989"/>
                    <a:pt x="1535837" y="2212067"/>
                  </a:cubicBezTo>
                  <a:cubicBezTo>
                    <a:pt x="1337569" y="1916145"/>
                    <a:pt x="948431" y="534187"/>
                    <a:pt x="692458" y="196836"/>
                  </a:cubicBezTo>
                  <a:cubicBezTo>
                    <a:pt x="436485" y="-140515"/>
                    <a:pt x="218242" y="23721"/>
                    <a:pt x="0" y="187958"/>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Freeform 193"/>
            <p:cNvSpPr/>
            <p:nvPr/>
          </p:nvSpPr>
          <p:spPr>
            <a:xfrm>
              <a:off x="605421" y="547743"/>
              <a:ext cx="1399341" cy="1352256"/>
            </a:xfrm>
            <a:custGeom>
              <a:avLst/>
              <a:gdLst>
                <a:gd name="connsiteX0" fmla="*/ 1797909 w 1797909"/>
                <a:gd name="connsiteY0" fmla="*/ 0 h 1331651"/>
                <a:gd name="connsiteX1" fmla="*/ 279827 w 1797909"/>
                <a:gd name="connsiteY1" fmla="*/ 683581 h 1331651"/>
                <a:gd name="connsiteX2" fmla="*/ 4620 w 1797909"/>
                <a:gd name="connsiteY2" fmla="*/ 1331651 h 1331651"/>
              </a:gdLst>
              <a:ahLst/>
              <a:cxnLst>
                <a:cxn ang="0">
                  <a:pos x="connsiteX0" y="connsiteY0"/>
                </a:cxn>
                <a:cxn ang="0">
                  <a:pos x="connsiteX1" y="connsiteY1"/>
                </a:cxn>
                <a:cxn ang="0">
                  <a:pos x="connsiteX2" y="connsiteY2"/>
                </a:cxn>
              </a:cxnLst>
              <a:rect l="l" t="t" r="r" b="b"/>
              <a:pathLst>
                <a:path w="1797909" h="1331651">
                  <a:moveTo>
                    <a:pt x="1797909" y="0"/>
                  </a:moveTo>
                  <a:cubicBezTo>
                    <a:pt x="1188308" y="230819"/>
                    <a:pt x="578708" y="461639"/>
                    <a:pt x="279827" y="683581"/>
                  </a:cubicBezTo>
                  <a:cubicBezTo>
                    <a:pt x="-19054" y="905523"/>
                    <a:pt x="-7217" y="1118587"/>
                    <a:pt x="4620" y="1331651"/>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Freeform 194"/>
            <p:cNvSpPr/>
            <p:nvPr/>
          </p:nvSpPr>
          <p:spPr>
            <a:xfrm>
              <a:off x="1997852" y="556759"/>
              <a:ext cx="1616853" cy="784308"/>
            </a:xfrm>
            <a:custGeom>
              <a:avLst/>
              <a:gdLst>
                <a:gd name="connsiteX0" fmla="*/ 0 w 2077375"/>
                <a:gd name="connsiteY0" fmla="*/ 0 h 772357"/>
                <a:gd name="connsiteX1" fmla="*/ 1580226 w 2077375"/>
                <a:gd name="connsiteY1" fmla="*/ 284085 h 772357"/>
                <a:gd name="connsiteX2" fmla="*/ 2077375 w 2077375"/>
                <a:gd name="connsiteY2" fmla="*/ 772357 h 772357"/>
              </a:gdLst>
              <a:ahLst/>
              <a:cxnLst>
                <a:cxn ang="0">
                  <a:pos x="connsiteX0" y="connsiteY0"/>
                </a:cxn>
                <a:cxn ang="0">
                  <a:pos x="connsiteX1" y="connsiteY1"/>
                </a:cxn>
                <a:cxn ang="0">
                  <a:pos x="connsiteX2" y="connsiteY2"/>
                </a:cxn>
              </a:cxnLst>
              <a:rect l="l" t="t" r="r" b="b"/>
              <a:pathLst>
                <a:path w="2077375" h="772357">
                  <a:moveTo>
                    <a:pt x="0" y="0"/>
                  </a:moveTo>
                  <a:cubicBezTo>
                    <a:pt x="616998" y="77679"/>
                    <a:pt x="1233997" y="155359"/>
                    <a:pt x="1580226" y="284085"/>
                  </a:cubicBezTo>
                  <a:cubicBezTo>
                    <a:pt x="1926455" y="412811"/>
                    <a:pt x="2001915" y="592584"/>
                    <a:pt x="2077375" y="77235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6" name="Straight Arrow Connector 195"/>
            <p:cNvCxnSpPr>
              <a:stCxn id="155" idx="2"/>
              <a:endCxn id="156" idx="0"/>
            </p:cNvCxnSpPr>
            <p:nvPr/>
          </p:nvCxnSpPr>
          <p:spPr>
            <a:xfrm>
              <a:off x="2014082" y="1920810"/>
              <a:ext cx="9681" cy="3165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a:stCxn id="156" idx="2"/>
              <a:endCxn id="157" idx="0"/>
            </p:cNvCxnSpPr>
            <p:nvPr/>
          </p:nvCxnSpPr>
          <p:spPr>
            <a:xfrm>
              <a:off x="2023763" y="2606658"/>
              <a:ext cx="3419" cy="3682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157" idx="2"/>
              <a:endCxn id="190" idx="0"/>
            </p:cNvCxnSpPr>
            <p:nvPr/>
          </p:nvCxnSpPr>
          <p:spPr>
            <a:xfrm flipH="1">
              <a:off x="2026225" y="3344222"/>
              <a:ext cx="957" cy="3031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a:off x="2014984" y="4003595"/>
              <a:ext cx="11346" cy="2659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1" name="Text Box 11"/>
            <p:cNvSpPr txBox="1">
              <a:spLocks noChangeArrowheads="1"/>
            </p:cNvSpPr>
            <p:nvPr/>
          </p:nvSpPr>
          <p:spPr bwMode="auto">
            <a:xfrm>
              <a:off x="1754312" y="3297166"/>
              <a:ext cx="312906" cy="369332"/>
            </a:xfrm>
            <a:prstGeom prst="rect">
              <a:avLst/>
            </a:prstGeom>
            <a:noFill/>
            <a:ln w="9525">
              <a:noFill/>
              <a:miter lim="800000"/>
              <a:headEnd/>
              <a:tailEnd/>
            </a:ln>
          </p:spPr>
          <p:txBody>
            <a:bodyPr wrap="none">
              <a:spAutoFit/>
            </a:bodyPr>
            <a:lstStyle/>
            <a:p>
              <a:r>
                <a:rPr lang="en-US" dirty="0"/>
                <a:t>b</a:t>
              </a:r>
            </a:p>
          </p:txBody>
        </p:sp>
        <p:sp>
          <p:nvSpPr>
            <p:cNvPr id="202" name="Freeform 201"/>
            <p:cNvSpPr/>
            <p:nvPr/>
          </p:nvSpPr>
          <p:spPr>
            <a:xfrm>
              <a:off x="2047432" y="3007514"/>
              <a:ext cx="1603034" cy="2035453"/>
            </a:xfrm>
            <a:custGeom>
              <a:avLst/>
              <a:gdLst>
                <a:gd name="connsiteX0" fmla="*/ 0 w 2059619"/>
                <a:gd name="connsiteY0" fmla="*/ 1742889 h 2121892"/>
                <a:gd name="connsiteX1" fmla="*/ 381739 w 2059619"/>
                <a:gd name="connsiteY1" fmla="*/ 2009219 h 2121892"/>
                <a:gd name="connsiteX2" fmla="*/ 1349405 w 2059619"/>
                <a:gd name="connsiteY2" fmla="*/ 118276 h 2121892"/>
                <a:gd name="connsiteX3" fmla="*/ 2059619 w 2059619"/>
                <a:gd name="connsiteY3" fmla="*/ 357973 h 2121892"/>
              </a:gdLst>
              <a:ahLst/>
              <a:cxnLst>
                <a:cxn ang="0">
                  <a:pos x="connsiteX0" y="connsiteY0"/>
                </a:cxn>
                <a:cxn ang="0">
                  <a:pos x="connsiteX1" y="connsiteY1"/>
                </a:cxn>
                <a:cxn ang="0">
                  <a:pos x="connsiteX2" y="connsiteY2"/>
                </a:cxn>
                <a:cxn ang="0">
                  <a:pos x="connsiteX3" y="connsiteY3"/>
                </a:cxn>
              </a:cxnLst>
              <a:rect l="l" t="t" r="r" b="b"/>
              <a:pathLst>
                <a:path w="2059619" h="2121892">
                  <a:moveTo>
                    <a:pt x="0" y="1742889"/>
                  </a:moveTo>
                  <a:cubicBezTo>
                    <a:pt x="78419" y="2011438"/>
                    <a:pt x="156838" y="2279988"/>
                    <a:pt x="381739" y="2009219"/>
                  </a:cubicBezTo>
                  <a:cubicBezTo>
                    <a:pt x="606640" y="1738450"/>
                    <a:pt x="1069758" y="393484"/>
                    <a:pt x="1349405" y="118276"/>
                  </a:cubicBezTo>
                  <a:cubicBezTo>
                    <a:pt x="1629052" y="-156932"/>
                    <a:pt x="1844335" y="100520"/>
                    <a:pt x="2059619" y="35797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Freeform 202"/>
            <p:cNvSpPr/>
            <p:nvPr/>
          </p:nvSpPr>
          <p:spPr>
            <a:xfrm>
              <a:off x="2123438" y="3738567"/>
              <a:ext cx="1520118" cy="1730887"/>
            </a:xfrm>
            <a:custGeom>
              <a:avLst/>
              <a:gdLst>
                <a:gd name="connsiteX0" fmla="*/ 1953087 w 1953087"/>
                <a:gd name="connsiteY0" fmla="*/ 0 h 1704513"/>
                <a:gd name="connsiteX1" fmla="*/ 1482571 w 1953087"/>
                <a:gd name="connsiteY1" fmla="*/ 941033 h 1704513"/>
                <a:gd name="connsiteX2" fmla="*/ 0 w 1953087"/>
                <a:gd name="connsiteY2" fmla="*/ 1704513 h 1704513"/>
              </a:gdLst>
              <a:ahLst/>
              <a:cxnLst>
                <a:cxn ang="0">
                  <a:pos x="connsiteX0" y="connsiteY0"/>
                </a:cxn>
                <a:cxn ang="0">
                  <a:pos x="connsiteX1" y="connsiteY1"/>
                </a:cxn>
                <a:cxn ang="0">
                  <a:pos x="connsiteX2" y="connsiteY2"/>
                </a:cxn>
              </a:cxnLst>
              <a:rect l="l" t="t" r="r" b="b"/>
              <a:pathLst>
                <a:path w="1953087" h="1704513">
                  <a:moveTo>
                    <a:pt x="1953087" y="0"/>
                  </a:moveTo>
                  <a:cubicBezTo>
                    <a:pt x="1880586" y="328474"/>
                    <a:pt x="1808085" y="656948"/>
                    <a:pt x="1482571" y="941033"/>
                  </a:cubicBezTo>
                  <a:cubicBezTo>
                    <a:pt x="1157057" y="1225118"/>
                    <a:pt x="578528" y="1464815"/>
                    <a:pt x="0" y="170451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Freeform 203"/>
            <p:cNvSpPr/>
            <p:nvPr/>
          </p:nvSpPr>
          <p:spPr>
            <a:xfrm>
              <a:off x="562619" y="4063108"/>
              <a:ext cx="1547000" cy="1388316"/>
            </a:xfrm>
            <a:custGeom>
              <a:avLst/>
              <a:gdLst>
                <a:gd name="connsiteX0" fmla="*/ 25660 w 1987625"/>
                <a:gd name="connsiteY0" fmla="*/ 0 h 1367161"/>
                <a:gd name="connsiteX1" fmla="*/ 274234 w 1987625"/>
                <a:gd name="connsiteY1" fmla="*/ 887767 h 1367161"/>
                <a:gd name="connsiteX2" fmla="*/ 1987625 w 1987625"/>
                <a:gd name="connsiteY2" fmla="*/ 1367161 h 1367161"/>
              </a:gdLst>
              <a:ahLst/>
              <a:cxnLst>
                <a:cxn ang="0">
                  <a:pos x="connsiteX0" y="connsiteY0"/>
                </a:cxn>
                <a:cxn ang="0">
                  <a:pos x="connsiteX1" y="connsiteY1"/>
                </a:cxn>
                <a:cxn ang="0">
                  <a:pos x="connsiteX2" y="connsiteY2"/>
                </a:cxn>
              </a:cxnLst>
              <a:rect l="l" t="t" r="r" b="b"/>
              <a:pathLst>
                <a:path w="1987625" h="1367161">
                  <a:moveTo>
                    <a:pt x="25660" y="0"/>
                  </a:moveTo>
                  <a:cubicBezTo>
                    <a:pt x="-13550" y="329953"/>
                    <a:pt x="-52760" y="659907"/>
                    <a:pt x="274234" y="887767"/>
                  </a:cubicBezTo>
                  <a:cubicBezTo>
                    <a:pt x="601228" y="1115627"/>
                    <a:pt x="1294426" y="1241394"/>
                    <a:pt x="1987625" y="1367161"/>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9" name="TextBox 48"/>
          <p:cNvSpPr txBox="1"/>
          <p:nvPr/>
        </p:nvSpPr>
        <p:spPr>
          <a:xfrm>
            <a:off x="5877770" y="4250946"/>
            <a:ext cx="683200" cy="400110"/>
          </a:xfrm>
          <a:prstGeom prst="rect">
            <a:avLst/>
          </a:prstGeom>
          <a:noFill/>
          <a:ln w="12700">
            <a:noFill/>
          </a:ln>
        </p:spPr>
        <p:txBody>
          <a:bodyPr wrap="none" rtlCol="0">
            <a:spAutoFit/>
          </a:bodyPr>
          <a:lstStyle/>
          <a:p>
            <a:r>
              <a:rPr lang="en-US" sz="2000" dirty="0" err="1">
                <a:solidFill>
                  <a:srgbClr val="002060"/>
                </a:solidFill>
              </a:rPr>
              <a:t>bbb</a:t>
            </a:r>
            <a:r>
              <a:rPr lang="en-US" sz="2000" dirty="0">
                <a:solidFill>
                  <a:srgbClr val="002060"/>
                </a:solidFill>
              </a:rPr>
              <a:t>.</a:t>
            </a:r>
          </a:p>
        </p:txBody>
      </p:sp>
      <p:sp>
        <p:nvSpPr>
          <p:cNvPr id="2" name="TextBox 1"/>
          <p:cNvSpPr txBox="1"/>
          <p:nvPr/>
        </p:nvSpPr>
        <p:spPr>
          <a:xfrm>
            <a:off x="5281417" y="2055571"/>
            <a:ext cx="242374" cy="400110"/>
          </a:xfrm>
          <a:prstGeom prst="rect">
            <a:avLst/>
          </a:prstGeom>
          <a:noFill/>
          <a:ln w="12700">
            <a:noFill/>
          </a:ln>
        </p:spPr>
        <p:txBody>
          <a:bodyPr wrap="none" rtlCol="0">
            <a:spAutoFit/>
          </a:bodyPr>
          <a:lstStyle/>
          <a:p>
            <a:r>
              <a:rPr lang="en-US" sz="2000" dirty="0">
                <a:solidFill>
                  <a:srgbClr val="002060"/>
                </a:solidFill>
              </a:rPr>
              <a:t>j</a:t>
            </a:r>
          </a:p>
        </p:txBody>
      </p:sp>
      <p:cxnSp>
        <p:nvCxnSpPr>
          <p:cNvPr id="5" name="Straight Connector 4"/>
          <p:cNvCxnSpPr/>
          <p:nvPr/>
        </p:nvCxnSpPr>
        <p:spPr>
          <a:xfrm>
            <a:off x="5195240" y="974517"/>
            <a:ext cx="0" cy="584775"/>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195240" y="1958945"/>
            <a:ext cx="0" cy="584775"/>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1AE234E7-1020-970E-9545-270CFFC2FDF2}"/>
              </a:ext>
            </a:extLst>
          </p:cNvPr>
          <p:cNvSpPr/>
          <p:nvPr/>
        </p:nvSpPr>
        <p:spPr>
          <a:xfrm>
            <a:off x="4620994" y="3083355"/>
            <a:ext cx="326001" cy="277994"/>
          </a:xfrm>
          <a:prstGeom prst="ellipse">
            <a:avLst/>
          </a:prstGeom>
          <a:solidFill>
            <a:srgbClr val="FF0000">
              <a:alpha val="25000"/>
            </a:srgbClr>
          </a:solid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Oval 7">
            <a:extLst>
              <a:ext uri="{FF2B5EF4-FFF2-40B4-BE49-F238E27FC236}">
                <a16:creationId xmlns:a16="http://schemas.microsoft.com/office/drawing/2014/main" id="{599AA2AA-2949-A718-FC5F-48B2B434039A}"/>
              </a:ext>
            </a:extLst>
          </p:cNvPr>
          <p:cNvSpPr/>
          <p:nvPr/>
        </p:nvSpPr>
        <p:spPr>
          <a:xfrm>
            <a:off x="4583488" y="4495035"/>
            <a:ext cx="350603" cy="321326"/>
          </a:xfrm>
          <a:prstGeom prst="ellipse">
            <a:avLst/>
          </a:prstGeom>
          <a:solidFill>
            <a:srgbClr val="FF0000">
              <a:alpha val="25000"/>
            </a:srgbClr>
          </a:solid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9542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120" grpId="0" animBg="1"/>
      <p:bldP spid="87" grpId="0" animBg="1"/>
      <p:bldP spid="91" grpId="0"/>
      <p:bldP spid="92" grpId="0"/>
      <p:bldP spid="133" grpId="0" animBg="1"/>
      <p:bldP spid="150" grpId="0"/>
      <p:bldP spid="3" grpId="0"/>
      <p:bldP spid="10" grpId="0"/>
      <p:bldP spid="16" grpId="0"/>
      <p:bldP spid="24" grpId="0"/>
      <p:bldP spid="108" grpId="0"/>
      <p:bldP spid="111" grpId="0"/>
      <p:bldP spid="158" grpId="0"/>
      <p:bldP spid="13" grpId="0"/>
      <p:bldP spid="49" grpId="0"/>
      <p:bldP spid="2" grpId="0"/>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6659564" y="1911537"/>
            <a:ext cx="2182177" cy="584775"/>
          </a:xfrm>
          <a:prstGeom prst="rect">
            <a:avLst/>
          </a:prstGeom>
          <a:noFill/>
          <a:ln w="25400">
            <a:solidFill>
              <a:srgbClr val="0070C0"/>
            </a:solidFill>
          </a:ln>
        </p:spPr>
        <p:txBody>
          <a:bodyPr wrap="square" rtlCol="0">
            <a:spAutoFit/>
          </a:bodyPr>
          <a:lstStyle/>
          <a:p>
            <a:r>
              <a:rPr lang="en-US" sz="1600" dirty="0">
                <a:sym typeface="Wingdings" pitchFamily="2" charset="2"/>
              </a:rPr>
              <a:t>&lt;g,</a:t>
            </a:r>
            <a:r>
              <a:rPr lang="en-US" sz="1600" dirty="0">
                <a:solidFill>
                  <a:srgbClr val="FF0000"/>
                </a:solidFill>
                <a:sym typeface="Wingdings" pitchFamily="2" charset="2"/>
              </a:rPr>
              <a:t>0</a:t>
            </a:r>
            <a:r>
              <a:rPr lang="en-US" sz="1600" dirty="0">
                <a:sym typeface="Wingdings" pitchFamily="2" charset="2"/>
              </a:rPr>
              <a:t>&gt;        </a:t>
            </a:r>
          </a:p>
          <a:p>
            <a:r>
              <a:rPr lang="en-US" sz="1600" dirty="0">
                <a:sym typeface="Wingdings" pitchFamily="2" charset="2"/>
              </a:rPr>
              <a:t>&lt;.A,</a:t>
            </a:r>
            <a:r>
              <a:rPr lang="en-US" sz="1600" dirty="0">
                <a:solidFill>
                  <a:srgbClr val="FF0000"/>
                </a:solidFill>
                <a:sym typeface="Wingdings" pitchFamily="2" charset="2"/>
              </a:rPr>
              <a:t>1</a:t>
            </a:r>
            <a:r>
              <a:rPr lang="en-US" sz="1600" dirty="0">
                <a:sym typeface="Wingdings" pitchFamily="2" charset="2"/>
              </a:rPr>
              <a:t>&gt;  &lt;f,</a:t>
            </a:r>
            <a:r>
              <a:rPr lang="en-US" sz="1600" dirty="0">
                <a:solidFill>
                  <a:srgbClr val="FF0000"/>
                </a:solidFill>
                <a:sym typeface="Wingdings" pitchFamily="2" charset="2"/>
              </a:rPr>
              <a:t>1</a:t>
            </a:r>
            <a:r>
              <a:rPr lang="en-US" sz="1600" dirty="0">
                <a:sym typeface="Wingdings" pitchFamily="2" charset="2"/>
              </a:rPr>
              <a:t>&gt;</a:t>
            </a:r>
          </a:p>
        </p:txBody>
      </p:sp>
      <p:sp>
        <p:nvSpPr>
          <p:cNvPr id="36" name="TextBox 35"/>
          <p:cNvSpPr txBox="1"/>
          <p:nvPr/>
        </p:nvSpPr>
        <p:spPr>
          <a:xfrm>
            <a:off x="6453845" y="959177"/>
            <a:ext cx="2345407" cy="584775"/>
          </a:xfrm>
          <a:prstGeom prst="rect">
            <a:avLst/>
          </a:prstGeom>
          <a:noFill/>
          <a:ln w="25400">
            <a:solidFill>
              <a:srgbClr val="0070C0"/>
            </a:solidFill>
          </a:ln>
        </p:spPr>
        <p:txBody>
          <a:bodyPr wrap="square" rtlCol="0">
            <a:spAutoFit/>
          </a:bodyPr>
          <a:lstStyle/>
          <a:p>
            <a:r>
              <a:rPr lang="en-US" sz="1600" dirty="0"/>
              <a:t>&lt;.S,</a:t>
            </a:r>
            <a:r>
              <a:rPr lang="en-US" sz="1600" dirty="0">
                <a:solidFill>
                  <a:srgbClr val="FF0000"/>
                </a:solidFill>
              </a:rPr>
              <a:t>0</a:t>
            </a:r>
            <a:r>
              <a:rPr lang="en-US" sz="1600" dirty="0"/>
              <a:t>&gt; &lt;.A,</a:t>
            </a:r>
            <a:r>
              <a:rPr lang="en-US" sz="1600" dirty="0">
                <a:solidFill>
                  <a:srgbClr val="FF0000"/>
                </a:solidFill>
              </a:rPr>
              <a:t>0</a:t>
            </a:r>
            <a:r>
              <a:rPr lang="en-US" sz="1600" dirty="0"/>
              <a:t>&gt;      &lt;c,</a:t>
            </a:r>
            <a:r>
              <a:rPr lang="en-US" sz="1600" dirty="0">
                <a:solidFill>
                  <a:srgbClr val="FF0000"/>
                </a:solidFill>
              </a:rPr>
              <a:t>0</a:t>
            </a:r>
            <a:r>
              <a:rPr lang="en-US" sz="1600" dirty="0"/>
              <a:t>&gt;             </a:t>
            </a:r>
          </a:p>
          <a:p>
            <a:r>
              <a:rPr lang="en-US" sz="1600" dirty="0"/>
              <a:t>&lt;i,</a:t>
            </a:r>
            <a:r>
              <a:rPr lang="en-US" sz="1600" dirty="0">
                <a:solidFill>
                  <a:srgbClr val="FF0000"/>
                </a:solidFill>
              </a:rPr>
              <a:t>0</a:t>
            </a:r>
            <a:r>
              <a:rPr lang="en-US" sz="1600" dirty="0"/>
              <a:t>&gt;   &lt;f,</a:t>
            </a:r>
            <a:r>
              <a:rPr lang="en-US" sz="1600" dirty="0">
                <a:solidFill>
                  <a:srgbClr val="FF0000"/>
                </a:solidFill>
              </a:rPr>
              <a:t>0</a:t>
            </a:r>
            <a:r>
              <a:rPr lang="en-US" sz="1600" dirty="0"/>
              <a:t>&gt;  </a:t>
            </a:r>
          </a:p>
        </p:txBody>
      </p:sp>
      <p:sp>
        <p:nvSpPr>
          <p:cNvPr id="86" name="TextBox 85"/>
          <p:cNvSpPr txBox="1"/>
          <p:nvPr/>
        </p:nvSpPr>
        <p:spPr>
          <a:xfrm>
            <a:off x="4409502" y="1958945"/>
            <a:ext cx="1112525" cy="584775"/>
          </a:xfrm>
          <a:prstGeom prst="rect">
            <a:avLst/>
          </a:prstGeom>
          <a:noFill/>
          <a:ln w="25400">
            <a:solidFill>
              <a:srgbClr val="0070C0"/>
            </a:solidFill>
          </a:ln>
        </p:spPr>
        <p:txBody>
          <a:bodyPr wrap="square" rtlCol="0">
            <a:spAutoFit/>
          </a:bodyPr>
          <a:lstStyle>
            <a:defPPr>
              <a:defRPr lang="en-US"/>
            </a:defPPr>
            <a:lvl1pPr>
              <a:defRPr sz="1600"/>
            </a:lvl1pPr>
          </a:lstStyle>
          <a:p>
            <a:r>
              <a:rPr lang="en-US" dirty="0">
                <a:sym typeface="Wingdings" pitchFamily="2" charset="2"/>
              </a:rPr>
              <a:t>g </a:t>
            </a:r>
          </a:p>
          <a:p>
            <a:r>
              <a:rPr lang="en-US" dirty="0">
                <a:sym typeface="Wingdings" pitchFamily="2" charset="2"/>
              </a:rPr>
              <a:t>.A  f  </a:t>
            </a:r>
          </a:p>
        </p:txBody>
      </p:sp>
      <p:sp>
        <p:nvSpPr>
          <p:cNvPr id="169" name="Rectangle 168"/>
          <p:cNvSpPr/>
          <p:nvPr/>
        </p:nvSpPr>
        <p:spPr>
          <a:xfrm>
            <a:off x="8143941" y="964871"/>
            <a:ext cx="641892" cy="579082"/>
          </a:xfrm>
          <a:prstGeom prst="rect">
            <a:avLst/>
          </a:prstGeom>
          <a:noFill/>
          <a:ln w="15875">
            <a:solidFill>
              <a:srgbClr val="0070C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TextBox 119"/>
          <p:cNvSpPr txBox="1"/>
          <p:nvPr/>
        </p:nvSpPr>
        <p:spPr>
          <a:xfrm>
            <a:off x="4419140" y="974517"/>
            <a:ext cx="1077450" cy="584775"/>
          </a:xfrm>
          <a:prstGeom prst="rect">
            <a:avLst/>
          </a:prstGeom>
          <a:noFill/>
          <a:ln w="25400">
            <a:solidFill>
              <a:srgbClr val="0070C0"/>
            </a:solidFill>
          </a:ln>
        </p:spPr>
        <p:txBody>
          <a:bodyPr wrap="square" rtlCol="0">
            <a:spAutoFit/>
          </a:bodyPr>
          <a:lstStyle/>
          <a:p>
            <a:r>
              <a:rPr lang="en-US" sz="1600" dirty="0"/>
              <a:t>.S  .A </a:t>
            </a:r>
          </a:p>
          <a:p>
            <a:r>
              <a:rPr lang="en-US" sz="1600" dirty="0"/>
              <a:t> </a:t>
            </a:r>
            <a:r>
              <a:rPr lang="en-US" sz="1600" dirty="0" err="1"/>
              <a:t>i</a:t>
            </a:r>
            <a:r>
              <a:rPr lang="en-US" sz="1600" dirty="0"/>
              <a:t>     f</a:t>
            </a:r>
            <a:endParaRPr lang="en-US" sz="1600" dirty="0">
              <a:solidFill>
                <a:srgbClr val="FF0000"/>
              </a:solidFill>
            </a:endParaRPr>
          </a:p>
        </p:txBody>
      </p:sp>
      <p:sp>
        <p:nvSpPr>
          <p:cNvPr id="42" name="TextBox 41"/>
          <p:cNvSpPr txBox="1"/>
          <p:nvPr/>
        </p:nvSpPr>
        <p:spPr>
          <a:xfrm>
            <a:off x="6793090" y="2988931"/>
            <a:ext cx="1946862" cy="584775"/>
          </a:xfrm>
          <a:prstGeom prst="rect">
            <a:avLst/>
          </a:prstGeom>
          <a:noFill/>
          <a:ln w="25400">
            <a:solidFill>
              <a:srgbClr val="0070C0"/>
            </a:solidFill>
          </a:ln>
        </p:spPr>
        <p:txBody>
          <a:bodyPr wrap="square" rtlCol="0">
            <a:spAutoFit/>
          </a:bodyPr>
          <a:lstStyle/>
          <a:p>
            <a:r>
              <a:rPr lang="en-US" sz="1600" dirty="0">
                <a:sym typeface="Wingdings" pitchFamily="2" charset="2"/>
              </a:rPr>
              <a:t>&lt;h,</a:t>
            </a:r>
            <a:r>
              <a:rPr lang="en-US" sz="1600" dirty="0">
                <a:solidFill>
                  <a:srgbClr val="FF0000"/>
                </a:solidFill>
                <a:sym typeface="Wingdings" pitchFamily="2" charset="2"/>
              </a:rPr>
              <a:t>0</a:t>
            </a:r>
            <a:r>
              <a:rPr lang="en-US" sz="1600" dirty="0">
                <a:sym typeface="Wingdings" pitchFamily="2" charset="2"/>
              </a:rPr>
              <a:t>&gt; &lt;A.,</a:t>
            </a:r>
            <a:r>
              <a:rPr lang="en-US" sz="1600" dirty="0">
                <a:solidFill>
                  <a:srgbClr val="FF0000"/>
                </a:solidFill>
                <a:sym typeface="Wingdings" pitchFamily="2" charset="2"/>
              </a:rPr>
              <a:t>0</a:t>
            </a:r>
            <a:r>
              <a:rPr lang="en-US" sz="1600" dirty="0">
                <a:sym typeface="Wingdings" pitchFamily="2" charset="2"/>
              </a:rPr>
              <a:t>&gt; &lt;d,</a:t>
            </a:r>
            <a:r>
              <a:rPr lang="en-US" sz="1600" dirty="0">
                <a:solidFill>
                  <a:srgbClr val="FF0000"/>
                </a:solidFill>
                <a:sym typeface="Wingdings" pitchFamily="2" charset="2"/>
              </a:rPr>
              <a:t>0</a:t>
            </a:r>
            <a:r>
              <a:rPr lang="en-US" sz="1600" dirty="0">
                <a:sym typeface="Wingdings" pitchFamily="2" charset="2"/>
              </a:rPr>
              <a:t>&gt;  &lt;g,</a:t>
            </a:r>
            <a:r>
              <a:rPr lang="en-US" sz="1600" dirty="0">
                <a:solidFill>
                  <a:srgbClr val="FF0000"/>
                </a:solidFill>
                <a:sym typeface="Wingdings" pitchFamily="2" charset="2"/>
              </a:rPr>
              <a:t>1</a:t>
            </a:r>
            <a:r>
              <a:rPr lang="en-US" sz="1600" dirty="0">
                <a:sym typeface="Wingdings" pitchFamily="2" charset="2"/>
              </a:rPr>
              <a:t>&gt;</a:t>
            </a:r>
          </a:p>
        </p:txBody>
      </p:sp>
      <p:sp>
        <p:nvSpPr>
          <p:cNvPr id="170" name="Rectangle 169"/>
          <p:cNvSpPr/>
          <p:nvPr/>
        </p:nvSpPr>
        <p:spPr>
          <a:xfrm>
            <a:off x="8173461" y="1903090"/>
            <a:ext cx="672672" cy="591167"/>
          </a:xfrm>
          <a:prstGeom prst="rect">
            <a:avLst/>
          </a:prstGeom>
          <a:noFill/>
          <a:ln w="15875">
            <a:solidFill>
              <a:srgbClr val="0070C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&lt;j,</a:t>
            </a:r>
            <a:r>
              <a:rPr lang="en-US" sz="1600" dirty="0">
                <a:solidFill>
                  <a:srgbClr val="FF0000"/>
                </a:solidFill>
              </a:rPr>
              <a:t>0</a:t>
            </a:r>
            <a:r>
              <a:rPr lang="en-US" sz="1600" dirty="0"/>
              <a:t>&gt;</a:t>
            </a:r>
          </a:p>
        </p:txBody>
      </p:sp>
      <p:sp>
        <p:nvSpPr>
          <p:cNvPr id="61" name="TextBox 60"/>
          <p:cNvSpPr txBox="1"/>
          <p:nvPr/>
        </p:nvSpPr>
        <p:spPr>
          <a:xfrm>
            <a:off x="7617281" y="1553729"/>
            <a:ext cx="298480" cy="338554"/>
          </a:xfrm>
          <a:prstGeom prst="rect">
            <a:avLst/>
          </a:prstGeom>
          <a:noFill/>
          <a:ln w="12700">
            <a:noFill/>
          </a:ln>
        </p:spPr>
        <p:txBody>
          <a:bodyPr wrap="none" rtlCol="0">
            <a:spAutoFit/>
          </a:bodyPr>
          <a:lstStyle/>
          <a:p>
            <a:r>
              <a:rPr lang="en-US" sz="1600" dirty="0"/>
              <a:t>b</a:t>
            </a:r>
          </a:p>
        </p:txBody>
      </p:sp>
      <p:sp>
        <p:nvSpPr>
          <p:cNvPr id="63" name="TextBox 62"/>
          <p:cNvSpPr txBox="1"/>
          <p:nvPr/>
        </p:nvSpPr>
        <p:spPr>
          <a:xfrm>
            <a:off x="7704531" y="2599374"/>
            <a:ext cx="298480" cy="338554"/>
          </a:xfrm>
          <a:prstGeom prst="rect">
            <a:avLst/>
          </a:prstGeom>
          <a:noFill/>
          <a:ln w="12700">
            <a:noFill/>
          </a:ln>
        </p:spPr>
        <p:txBody>
          <a:bodyPr wrap="none" rtlCol="0">
            <a:spAutoFit/>
          </a:bodyPr>
          <a:lstStyle/>
          <a:p>
            <a:r>
              <a:rPr lang="en-US" sz="1600" dirty="0"/>
              <a:t>b</a:t>
            </a:r>
          </a:p>
        </p:txBody>
      </p:sp>
      <p:cxnSp>
        <p:nvCxnSpPr>
          <p:cNvPr id="62" name="Straight Arrow Connector 61"/>
          <p:cNvCxnSpPr>
            <a:stCxn id="42" idx="2"/>
            <a:endCxn id="64" idx="0"/>
          </p:cNvCxnSpPr>
          <p:nvPr/>
        </p:nvCxnSpPr>
        <p:spPr>
          <a:xfrm>
            <a:off x="7766521" y="3573706"/>
            <a:ext cx="1045" cy="62366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738582" y="4197372"/>
            <a:ext cx="2057968" cy="584775"/>
          </a:xfrm>
          <a:prstGeom prst="rect">
            <a:avLst/>
          </a:prstGeom>
          <a:noFill/>
          <a:ln w="25400">
            <a:solidFill>
              <a:srgbClr val="0070C0"/>
            </a:solidFill>
          </a:ln>
        </p:spPr>
        <p:txBody>
          <a:bodyPr wrap="square" rtlCol="0">
            <a:spAutoFit/>
          </a:bodyPr>
          <a:lstStyle/>
          <a:p>
            <a:r>
              <a:rPr lang="en-US" sz="1600" dirty="0">
                <a:sym typeface="Wingdings" pitchFamily="2" charset="2"/>
              </a:rPr>
              <a:t>&lt;e,</a:t>
            </a:r>
            <a:r>
              <a:rPr lang="en-US" sz="1600" dirty="0">
                <a:solidFill>
                  <a:srgbClr val="FF0000"/>
                </a:solidFill>
                <a:sym typeface="Wingdings" pitchFamily="2" charset="2"/>
              </a:rPr>
              <a:t>0</a:t>
            </a:r>
            <a:r>
              <a:rPr lang="en-US" sz="1600" dirty="0">
                <a:sym typeface="Wingdings" pitchFamily="2" charset="2"/>
              </a:rPr>
              <a:t>&gt;&lt;S.,</a:t>
            </a:r>
            <a:r>
              <a:rPr lang="en-US" sz="1600" dirty="0">
                <a:solidFill>
                  <a:srgbClr val="FF0000"/>
                </a:solidFill>
                <a:sym typeface="Wingdings" pitchFamily="2" charset="2"/>
              </a:rPr>
              <a:t>0</a:t>
            </a:r>
            <a:r>
              <a:rPr lang="en-US" sz="1600" dirty="0">
                <a:sym typeface="Wingdings" pitchFamily="2" charset="2"/>
              </a:rPr>
              <a:t>&gt;</a:t>
            </a:r>
          </a:p>
          <a:p>
            <a:r>
              <a:rPr lang="en-US" sz="1600" dirty="0">
                <a:sym typeface="Wingdings" pitchFamily="2" charset="2"/>
              </a:rPr>
              <a:t>&lt;h,</a:t>
            </a:r>
            <a:r>
              <a:rPr lang="en-US" sz="1600" dirty="0">
                <a:solidFill>
                  <a:srgbClr val="FF0000"/>
                </a:solidFill>
                <a:sym typeface="Wingdings" pitchFamily="2" charset="2"/>
              </a:rPr>
              <a:t>1</a:t>
            </a:r>
            <a:r>
              <a:rPr lang="en-US" sz="1600" dirty="0">
                <a:sym typeface="Wingdings" pitchFamily="2" charset="2"/>
              </a:rPr>
              <a:t>&gt;&lt;A.,</a:t>
            </a:r>
            <a:r>
              <a:rPr lang="en-US" sz="1600" dirty="0">
                <a:solidFill>
                  <a:srgbClr val="FF0000"/>
                </a:solidFill>
                <a:sym typeface="Wingdings" pitchFamily="2" charset="2"/>
              </a:rPr>
              <a:t>1</a:t>
            </a:r>
            <a:r>
              <a:rPr lang="en-US" sz="1600" dirty="0">
                <a:sym typeface="Wingdings" pitchFamily="2" charset="2"/>
              </a:rPr>
              <a:t>&gt;&lt;k,</a:t>
            </a:r>
            <a:r>
              <a:rPr lang="en-US" sz="1600" dirty="0">
                <a:solidFill>
                  <a:srgbClr val="FF0000"/>
                </a:solidFill>
                <a:sym typeface="Wingdings" pitchFamily="2" charset="2"/>
              </a:rPr>
              <a:t>0</a:t>
            </a:r>
            <a:r>
              <a:rPr lang="en-US" sz="1600" dirty="0">
                <a:sym typeface="Wingdings" pitchFamily="2" charset="2"/>
              </a:rPr>
              <a:t>&gt;</a:t>
            </a:r>
          </a:p>
        </p:txBody>
      </p:sp>
      <p:sp>
        <p:nvSpPr>
          <p:cNvPr id="7" name="TextBox 6"/>
          <p:cNvSpPr txBox="1"/>
          <p:nvPr/>
        </p:nvSpPr>
        <p:spPr>
          <a:xfrm>
            <a:off x="7750652" y="3690342"/>
            <a:ext cx="298480" cy="338554"/>
          </a:xfrm>
          <a:prstGeom prst="rect">
            <a:avLst/>
          </a:prstGeom>
          <a:noFill/>
          <a:ln w="12700">
            <a:noFill/>
          </a:ln>
        </p:spPr>
        <p:txBody>
          <a:bodyPr wrap="none" rtlCol="0">
            <a:spAutoFit/>
          </a:bodyPr>
          <a:lstStyle/>
          <a:p>
            <a:pPr algn="ctr"/>
            <a:r>
              <a:rPr lang="en-US" sz="1600" dirty="0">
                <a:solidFill>
                  <a:srgbClr val="002060"/>
                </a:solidFill>
              </a:rPr>
              <a:t>b</a:t>
            </a:r>
          </a:p>
        </p:txBody>
      </p:sp>
      <p:sp>
        <p:nvSpPr>
          <p:cNvPr id="87" name="TextBox 86"/>
          <p:cNvSpPr txBox="1"/>
          <p:nvPr/>
        </p:nvSpPr>
        <p:spPr>
          <a:xfrm>
            <a:off x="4419600" y="3027281"/>
            <a:ext cx="1112525" cy="584775"/>
          </a:xfrm>
          <a:prstGeom prst="rect">
            <a:avLst/>
          </a:prstGeom>
          <a:noFill/>
          <a:ln w="25400">
            <a:solidFill>
              <a:srgbClr val="0070C0"/>
            </a:solidFill>
          </a:ln>
        </p:spPr>
        <p:txBody>
          <a:bodyPr wrap="square" rtlCol="0">
            <a:spAutoFit/>
          </a:bodyPr>
          <a:lstStyle>
            <a:defPPr>
              <a:defRPr lang="en-US"/>
            </a:defPPr>
            <a:lvl1pPr>
              <a:defRPr sz="1600"/>
            </a:lvl1pPr>
          </a:lstStyle>
          <a:p>
            <a:r>
              <a:rPr lang="en-US" dirty="0">
                <a:sym typeface="Wingdings" pitchFamily="2" charset="2"/>
              </a:rPr>
              <a:t>h  A. d  k  S. g</a:t>
            </a:r>
          </a:p>
        </p:txBody>
      </p:sp>
      <p:cxnSp>
        <p:nvCxnSpPr>
          <p:cNvPr id="88" name="Straight Arrow Connector 87"/>
          <p:cNvCxnSpPr>
            <a:stCxn id="120" idx="2"/>
            <a:endCxn id="86" idx="0"/>
          </p:cNvCxnSpPr>
          <p:nvPr/>
        </p:nvCxnSpPr>
        <p:spPr>
          <a:xfrm>
            <a:off x="4957865" y="1559292"/>
            <a:ext cx="7900" cy="39965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982937" y="1645670"/>
            <a:ext cx="298480" cy="338554"/>
          </a:xfrm>
          <a:prstGeom prst="rect">
            <a:avLst/>
          </a:prstGeom>
          <a:noFill/>
          <a:ln w="12700">
            <a:noFill/>
          </a:ln>
        </p:spPr>
        <p:txBody>
          <a:bodyPr wrap="none" rtlCol="0">
            <a:spAutoFit/>
          </a:bodyPr>
          <a:lstStyle/>
          <a:p>
            <a:r>
              <a:rPr lang="en-US" sz="1600" dirty="0"/>
              <a:t>b</a:t>
            </a:r>
          </a:p>
        </p:txBody>
      </p:sp>
      <p:sp>
        <p:nvSpPr>
          <p:cNvPr id="92" name="TextBox 91"/>
          <p:cNvSpPr txBox="1"/>
          <p:nvPr/>
        </p:nvSpPr>
        <p:spPr>
          <a:xfrm>
            <a:off x="4966484" y="2610484"/>
            <a:ext cx="298480" cy="338554"/>
          </a:xfrm>
          <a:prstGeom prst="rect">
            <a:avLst/>
          </a:prstGeom>
          <a:noFill/>
          <a:ln w="12700">
            <a:noFill/>
          </a:ln>
        </p:spPr>
        <p:txBody>
          <a:bodyPr wrap="none" rtlCol="0">
            <a:spAutoFit/>
          </a:bodyPr>
          <a:lstStyle/>
          <a:p>
            <a:r>
              <a:rPr lang="en-US" sz="1600" dirty="0"/>
              <a:t>b</a:t>
            </a:r>
          </a:p>
        </p:txBody>
      </p:sp>
      <p:cxnSp>
        <p:nvCxnSpPr>
          <p:cNvPr id="96" name="Straight Arrow Connector 95"/>
          <p:cNvCxnSpPr>
            <a:stCxn id="86" idx="2"/>
            <a:endCxn id="87" idx="0"/>
          </p:cNvCxnSpPr>
          <p:nvPr/>
        </p:nvCxnSpPr>
        <p:spPr>
          <a:xfrm>
            <a:off x="4965765" y="2543720"/>
            <a:ext cx="10098" cy="48356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75204" y="5935495"/>
            <a:ext cx="2076274" cy="369332"/>
          </a:xfrm>
          <a:prstGeom prst="rect">
            <a:avLst/>
          </a:prstGeom>
          <a:noFill/>
        </p:spPr>
        <p:txBody>
          <a:bodyPr wrap="none" rtlCol="0">
            <a:spAutoFit/>
          </a:bodyPr>
          <a:lstStyle/>
          <a:p>
            <a:r>
              <a:rPr lang="en-US" dirty="0"/>
              <a:t>(b) NFA reachability </a:t>
            </a:r>
          </a:p>
        </p:txBody>
      </p:sp>
      <p:sp>
        <p:nvSpPr>
          <p:cNvPr id="23" name="TextBox 22"/>
          <p:cNvSpPr txBox="1"/>
          <p:nvPr/>
        </p:nvSpPr>
        <p:spPr>
          <a:xfrm>
            <a:off x="6621533" y="5930932"/>
            <a:ext cx="2236574" cy="369332"/>
          </a:xfrm>
          <a:prstGeom prst="rect">
            <a:avLst/>
          </a:prstGeom>
          <a:noFill/>
        </p:spPr>
        <p:txBody>
          <a:bodyPr wrap="none" rtlCol="0">
            <a:spAutoFit/>
          </a:bodyPr>
          <a:lstStyle/>
          <a:p>
            <a:r>
              <a:rPr lang="en-US" dirty="0"/>
              <a:t>(c) NGA reachability</a:t>
            </a:r>
          </a:p>
        </p:txBody>
      </p:sp>
      <p:sp>
        <p:nvSpPr>
          <p:cNvPr id="133" name="TextBox 132"/>
          <p:cNvSpPr txBox="1"/>
          <p:nvPr/>
        </p:nvSpPr>
        <p:spPr>
          <a:xfrm>
            <a:off x="4418380" y="4226805"/>
            <a:ext cx="1112525" cy="584775"/>
          </a:xfrm>
          <a:prstGeom prst="rect">
            <a:avLst/>
          </a:prstGeom>
          <a:noFill/>
          <a:ln w="25400">
            <a:solidFill>
              <a:srgbClr val="0070C0"/>
            </a:solidFill>
          </a:ln>
        </p:spPr>
        <p:txBody>
          <a:bodyPr wrap="square" rtlCol="0">
            <a:spAutoFit/>
          </a:bodyPr>
          <a:lstStyle>
            <a:defPPr>
              <a:defRPr lang="en-US"/>
            </a:defPPr>
            <a:lvl1pPr>
              <a:defRPr sz="1600"/>
            </a:lvl1pPr>
          </a:lstStyle>
          <a:p>
            <a:r>
              <a:rPr lang="en-US" dirty="0">
                <a:sym typeface="Wingdings" pitchFamily="2" charset="2"/>
              </a:rPr>
              <a:t>e S. </a:t>
            </a:r>
          </a:p>
          <a:p>
            <a:r>
              <a:rPr lang="en-US" dirty="0">
                <a:sym typeface="Wingdings" pitchFamily="2" charset="2"/>
              </a:rPr>
              <a:t>h A. d k </a:t>
            </a:r>
          </a:p>
        </p:txBody>
      </p:sp>
      <p:sp>
        <p:nvSpPr>
          <p:cNvPr id="150" name="TextBox 149"/>
          <p:cNvSpPr txBox="1"/>
          <p:nvPr/>
        </p:nvSpPr>
        <p:spPr>
          <a:xfrm>
            <a:off x="4964101" y="3747451"/>
            <a:ext cx="298480" cy="338554"/>
          </a:xfrm>
          <a:prstGeom prst="rect">
            <a:avLst/>
          </a:prstGeom>
          <a:noFill/>
          <a:ln w="12700">
            <a:noFill/>
          </a:ln>
        </p:spPr>
        <p:txBody>
          <a:bodyPr wrap="none" rtlCol="0">
            <a:spAutoFit/>
          </a:bodyPr>
          <a:lstStyle/>
          <a:p>
            <a:pPr algn="ctr"/>
            <a:r>
              <a:rPr lang="en-US" sz="1600" dirty="0">
                <a:solidFill>
                  <a:srgbClr val="002060"/>
                </a:solidFill>
              </a:rPr>
              <a:t>b</a:t>
            </a:r>
          </a:p>
        </p:txBody>
      </p:sp>
      <p:sp>
        <p:nvSpPr>
          <p:cNvPr id="3" name="TextBox 2"/>
          <p:cNvSpPr txBox="1"/>
          <p:nvPr/>
        </p:nvSpPr>
        <p:spPr>
          <a:xfrm>
            <a:off x="5727741" y="1039282"/>
            <a:ext cx="633507" cy="369332"/>
          </a:xfrm>
          <a:prstGeom prst="rect">
            <a:avLst/>
          </a:prstGeom>
          <a:noFill/>
        </p:spPr>
        <p:txBody>
          <a:bodyPr wrap="none" rtlCol="0">
            <a:spAutoFit/>
          </a:bodyPr>
          <a:lstStyle/>
          <a:p>
            <a:r>
              <a:rPr lang="en-US" dirty="0"/>
              <a:t>.</a:t>
            </a:r>
            <a:r>
              <a:rPr lang="en-US" dirty="0" err="1"/>
              <a:t>bbb</a:t>
            </a:r>
            <a:endParaRPr lang="en-US" dirty="0"/>
          </a:p>
        </p:txBody>
      </p:sp>
      <p:sp>
        <p:nvSpPr>
          <p:cNvPr id="10" name="TextBox 9"/>
          <p:cNvSpPr txBox="1"/>
          <p:nvPr/>
        </p:nvSpPr>
        <p:spPr>
          <a:xfrm>
            <a:off x="5783844" y="2047835"/>
            <a:ext cx="633507" cy="369332"/>
          </a:xfrm>
          <a:prstGeom prst="rect">
            <a:avLst/>
          </a:prstGeom>
          <a:noFill/>
        </p:spPr>
        <p:txBody>
          <a:bodyPr wrap="none" rtlCol="0">
            <a:spAutoFit/>
          </a:bodyPr>
          <a:lstStyle/>
          <a:p>
            <a:r>
              <a:rPr lang="en-US" dirty="0"/>
              <a:t>b.bb</a:t>
            </a:r>
          </a:p>
        </p:txBody>
      </p:sp>
      <p:sp>
        <p:nvSpPr>
          <p:cNvPr id="16" name="TextBox 15"/>
          <p:cNvSpPr txBox="1"/>
          <p:nvPr/>
        </p:nvSpPr>
        <p:spPr>
          <a:xfrm>
            <a:off x="5829678" y="3127365"/>
            <a:ext cx="633507" cy="369332"/>
          </a:xfrm>
          <a:prstGeom prst="rect">
            <a:avLst/>
          </a:prstGeom>
          <a:noFill/>
        </p:spPr>
        <p:txBody>
          <a:bodyPr wrap="none" rtlCol="0">
            <a:spAutoFit/>
          </a:bodyPr>
          <a:lstStyle/>
          <a:p>
            <a:r>
              <a:rPr lang="en-US" dirty="0" err="1"/>
              <a:t>bb.b</a:t>
            </a:r>
            <a:endParaRPr lang="en-US" dirty="0"/>
          </a:p>
        </p:txBody>
      </p:sp>
      <p:sp>
        <p:nvSpPr>
          <p:cNvPr id="24" name="TextBox 23"/>
          <p:cNvSpPr txBox="1"/>
          <p:nvPr/>
        </p:nvSpPr>
        <p:spPr>
          <a:xfrm>
            <a:off x="5431812" y="923105"/>
            <a:ext cx="397866" cy="369332"/>
          </a:xfrm>
          <a:prstGeom prst="rect">
            <a:avLst/>
          </a:prstGeom>
          <a:noFill/>
        </p:spPr>
        <p:txBody>
          <a:bodyPr wrap="none" rtlCol="0">
            <a:spAutoFit/>
          </a:bodyPr>
          <a:lstStyle/>
          <a:p>
            <a:r>
              <a:rPr lang="en-US" dirty="0">
                <a:solidFill>
                  <a:srgbClr val="FF0000"/>
                </a:solidFill>
                <a:latin typeface="Symbol" pitchFamily="18" charset="2"/>
              </a:rPr>
              <a:t>S</a:t>
            </a:r>
            <a:r>
              <a:rPr lang="en-US" baseline="-25000" dirty="0">
                <a:solidFill>
                  <a:srgbClr val="FF0000"/>
                </a:solidFill>
                <a:latin typeface="Symbol" pitchFamily="18" charset="2"/>
              </a:rPr>
              <a:t>0</a:t>
            </a:r>
          </a:p>
        </p:txBody>
      </p:sp>
      <p:sp>
        <p:nvSpPr>
          <p:cNvPr id="108" name="TextBox 107"/>
          <p:cNvSpPr txBox="1"/>
          <p:nvPr/>
        </p:nvSpPr>
        <p:spPr>
          <a:xfrm>
            <a:off x="5479904" y="2897348"/>
            <a:ext cx="397866" cy="369332"/>
          </a:xfrm>
          <a:prstGeom prst="rect">
            <a:avLst/>
          </a:prstGeom>
          <a:noFill/>
        </p:spPr>
        <p:txBody>
          <a:bodyPr wrap="none" rtlCol="0">
            <a:spAutoFit/>
          </a:bodyPr>
          <a:lstStyle/>
          <a:p>
            <a:r>
              <a:rPr lang="en-US" dirty="0">
                <a:solidFill>
                  <a:srgbClr val="FF0000"/>
                </a:solidFill>
                <a:latin typeface="Symbol" pitchFamily="18" charset="2"/>
              </a:rPr>
              <a:t>S</a:t>
            </a:r>
            <a:r>
              <a:rPr lang="en-US" baseline="-25000" dirty="0">
                <a:solidFill>
                  <a:srgbClr val="FF0000"/>
                </a:solidFill>
                <a:latin typeface="Symbol" pitchFamily="18" charset="2"/>
              </a:rPr>
              <a:t>2</a:t>
            </a:r>
          </a:p>
        </p:txBody>
      </p:sp>
      <p:sp>
        <p:nvSpPr>
          <p:cNvPr id="111" name="TextBox 110"/>
          <p:cNvSpPr txBox="1"/>
          <p:nvPr/>
        </p:nvSpPr>
        <p:spPr>
          <a:xfrm>
            <a:off x="5479904" y="4149368"/>
            <a:ext cx="397866" cy="369332"/>
          </a:xfrm>
          <a:prstGeom prst="rect">
            <a:avLst/>
          </a:prstGeom>
          <a:noFill/>
        </p:spPr>
        <p:txBody>
          <a:bodyPr wrap="none" rtlCol="0">
            <a:spAutoFit/>
          </a:bodyPr>
          <a:lstStyle/>
          <a:p>
            <a:r>
              <a:rPr lang="en-US" dirty="0">
                <a:solidFill>
                  <a:srgbClr val="FF0000"/>
                </a:solidFill>
                <a:latin typeface="Symbol" pitchFamily="18" charset="2"/>
              </a:rPr>
              <a:t>S</a:t>
            </a:r>
            <a:r>
              <a:rPr lang="en-US" baseline="-25000" dirty="0">
                <a:solidFill>
                  <a:srgbClr val="FF0000"/>
                </a:solidFill>
                <a:latin typeface="Symbol" pitchFamily="18" charset="2"/>
              </a:rPr>
              <a:t>3</a:t>
            </a:r>
          </a:p>
        </p:txBody>
      </p:sp>
      <p:sp>
        <p:nvSpPr>
          <p:cNvPr id="158" name="TextBox 157"/>
          <p:cNvSpPr txBox="1"/>
          <p:nvPr/>
        </p:nvSpPr>
        <p:spPr>
          <a:xfrm>
            <a:off x="5479904" y="1854395"/>
            <a:ext cx="397866" cy="369332"/>
          </a:xfrm>
          <a:prstGeom prst="rect">
            <a:avLst/>
          </a:prstGeom>
          <a:noFill/>
        </p:spPr>
        <p:txBody>
          <a:bodyPr wrap="none" rtlCol="0">
            <a:spAutoFit/>
          </a:bodyPr>
          <a:lstStyle/>
          <a:p>
            <a:r>
              <a:rPr lang="en-US" dirty="0">
                <a:solidFill>
                  <a:srgbClr val="FF0000"/>
                </a:solidFill>
                <a:latin typeface="Symbol" pitchFamily="18" charset="2"/>
              </a:rPr>
              <a:t>S</a:t>
            </a:r>
            <a:r>
              <a:rPr lang="en-US" baseline="-25000" dirty="0">
                <a:solidFill>
                  <a:srgbClr val="FF0000"/>
                </a:solidFill>
                <a:latin typeface="Symbol" pitchFamily="18" charset="2"/>
              </a:rPr>
              <a:t>1</a:t>
            </a:r>
          </a:p>
        </p:txBody>
      </p:sp>
      <p:sp>
        <p:nvSpPr>
          <p:cNvPr id="159" name="TextBox 158"/>
          <p:cNvSpPr txBox="1"/>
          <p:nvPr/>
        </p:nvSpPr>
        <p:spPr>
          <a:xfrm>
            <a:off x="8796429" y="855865"/>
            <a:ext cx="397866" cy="446892"/>
          </a:xfrm>
          <a:prstGeom prst="rect">
            <a:avLst/>
          </a:prstGeom>
          <a:noFill/>
        </p:spPr>
        <p:txBody>
          <a:bodyPr wrap="none" rtlCol="0">
            <a:spAutoFit/>
          </a:bodyPr>
          <a:lstStyle/>
          <a:p>
            <a:r>
              <a:rPr lang="en-US" dirty="0">
                <a:solidFill>
                  <a:srgbClr val="FF0000"/>
                </a:solidFill>
                <a:latin typeface="Symbol" pitchFamily="18" charset="2"/>
              </a:rPr>
              <a:t>S</a:t>
            </a:r>
            <a:r>
              <a:rPr lang="en-US" baseline="-25000" dirty="0">
                <a:solidFill>
                  <a:srgbClr val="FF0000"/>
                </a:solidFill>
                <a:latin typeface="Symbol" pitchFamily="18" charset="2"/>
              </a:rPr>
              <a:t>0</a:t>
            </a:r>
          </a:p>
        </p:txBody>
      </p:sp>
      <p:sp>
        <p:nvSpPr>
          <p:cNvPr id="160" name="TextBox 159"/>
          <p:cNvSpPr txBox="1"/>
          <p:nvPr/>
        </p:nvSpPr>
        <p:spPr>
          <a:xfrm>
            <a:off x="8705924" y="2929735"/>
            <a:ext cx="397866" cy="369332"/>
          </a:xfrm>
          <a:prstGeom prst="rect">
            <a:avLst/>
          </a:prstGeom>
          <a:noFill/>
        </p:spPr>
        <p:txBody>
          <a:bodyPr wrap="none" rtlCol="0">
            <a:spAutoFit/>
          </a:bodyPr>
          <a:lstStyle/>
          <a:p>
            <a:r>
              <a:rPr lang="en-US" dirty="0">
                <a:solidFill>
                  <a:srgbClr val="FF0000"/>
                </a:solidFill>
                <a:latin typeface="Symbol" pitchFamily="18" charset="2"/>
              </a:rPr>
              <a:t>S</a:t>
            </a:r>
            <a:r>
              <a:rPr lang="en-US" baseline="-25000" dirty="0">
                <a:solidFill>
                  <a:srgbClr val="FF0000"/>
                </a:solidFill>
                <a:latin typeface="Symbol" pitchFamily="18" charset="2"/>
              </a:rPr>
              <a:t>2</a:t>
            </a:r>
          </a:p>
        </p:txBody>
      </p:sp>
      <p:sp>
        <p:nvSpPr>
          <p:cNvPr id="161" name="TextBox 160"/>
          <p:cNvSpPr txBox="1"/>
          <p:nvPr/>
        </p:nvSpPr>
        <p:spPr>
          <a:xfrm>
            <a:off x="8744329" y="4096603"/>
            <a:ext cx="397866" cy="369332"/>
          </a:xfrm>
          <a:prstGeom prst="rect">
            <a:avLst/>
          </a:prstGeom>
          <a:noFill/>
        </p:spPr>
        <p:txBody>
          <a:bodyPr wrap="none" rtlCol="0">
            <a:spAutoFit/>
          </a:bodyPr>
          <a:lstStyle/>
          <a:p>
            <a:r>
              <a:rPr lang="en-US" dirty="0">
                <a:solidFill>
                  <a:srgbClr val="FF0000"/>
                </a:solidFill>
                <a:latin typeface="Symbol" pitchFamily="18" charset="2"/>
              </a:rPr>
              <a:t>S</a:t>
            </a:r>
            <a:r>
              <a:rPr lang="en-US" baseline="-25000" dirty="0">
                <a:solidFill>
                  <a:srgbClr val="FF0000"/>
                </a:solidFill>
                <a:latin typeface="Symbol" pitchFamily="18" charset="2"/>
              </a:rPr>
              <a:t>3</a:t>
            </a:r>
          </a:p>
        </p:txBody>
      </p:sp>
      <p:sp>
        <p:nvSpPr>
          <p:cNvPr id="164" name="TextBox 163"/>
          <p:cNvSpPr txBox="1"/>
          <p:nvPr/>
        </p:nvSpPr>
        <p:spPr>
          <a:xfrm>
            <a:off x="8771840" y="1809045"/>
            <a:ext cx="397866" cy="369332"/>
          </a:xfrm>
          <a:prstGeom prst="rect">
            <a:avLst/>
          </a:prstGeom>
          <a:noFill/>
        </p:spPr>
        <p:txBody>
          <a:bodyPr wrap="none" rtlCol="0">
            <a:spAutoFit/>
          </a:bodyPr>
          <a:lstStyle/>
          <a:p>
            <a:r>
              <a:rPr lang="en-US" dirty="0">
                <a:solidFill>
                  <a:srgbClr val="FF0000"/>
                </a:solidFill>
                <a:latin typeface="Symbol" pitchFamily="18" charset="2"/>
              </a:rPr>
              <a:t>S</a:t>
            </a:r>
            <a:r>
              <a:rPr lang="en-US" baseline="-25000" dirty="0">
                <a:solidFill>
                  <a:srgbClr val="FF0000"/>
                </a:solidFill>
                <a:latin typeface="Symbol" pitchFamily="18" charset="2"/>
              </a:rPr>
              <a:t>1</a:t>
            </a:r>
          </a:p>
        </p:txBody>
      </p:sp>
      <p:sp>
        <p:nvSpPr>
          <p:cNvPr id="13" name="TextBox 12"/>
          <p:cNvSpPr txBox="1"/>
          <p:nvPr/>
        </p:nvSpPr>
        <p:spPr>
          <a:xfrm>
            <a:off x="5195240" y="975259"/>
            <a:ext cx="287258" cy="338554"/>
          </a:xfrm>
          <a:prstGeom prst="rect">
            <a:avLst/>
          </a:prstGeom>
          <a:ln w="12700">
            <a:noFill/>
            <a:tailEnd type="none"/>
          </a:ln>
        </p:spPr>
        <p:style>
          <a:lnRef idx="1">
            <a:schemeClr val="accent1"/>
          </a:lnRef>
          <a:fillRef idx="0">
            <a:schemeClr val="accent1"/>
          </a:fillRef>
          <a:effectRef idx="0">
            <a:schemeClr val="accent1"/>
          </a:effectRef>
          <a:fontRef idx="minor">
            <a:schemeClr val="tx1"/>
          </a:fontRef>
        </p:style>
        <p:txBody>
          <a:bodyPr wrap="none" rtlCol="0">
            <a:spAutoFit/>
          </a:bodyPr>
          <a:lstStyle/>
          <a:p>
            <a:r>
              <a:rPr lang="en-US" sz="1600" dirty="0">
                <a:solidFill>
                  <a:srgbClr val="002060"/>
                </a:solidFill>
              </a:rPr>
              <a:t>c</a:t>
            </a:r>
          </a:p>
        </p:txBody>
      </p:sp>
      <p:cxnSp>
        <p:nvCxnSpPr>
          <p:cNvPr id="80" name="Straight Arrow Connector 79"/>
          <p:cNvCxnSpPr>
            <a:stCxn id="87" idx="2"/>
            <a:endCxn id="133" idx="0"/>
          </p:cNvCxnSpPr>
          <p:nvPr/>
        </p:nvCxnSpPr>
        <p:spPr>
          <a:xfrm flipH="1">
            <a:off x="4974643" y="3612056"/>
            <a:ext cx="1220" cy="61474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a:stCxn id="36" idx="2"/>
          </p:cNvCxnSpPr>
          <p:nvPr/>
        </p:nvCxnSpPr>
        <p:spPr>
          <a:xfrm>
            <a:off x="7626549" y="1543952"/>
            <a:ext cx="0" cy="36189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5" name="Text Box 37"/>
          <p:cNvSpPr txBox="1">
            <a:spLocks noChangeArrowheads="1"/>
          </p:cNvSpPr>
          <p:nvPr/>
        </p:nvSpPr>
        <p:spPr bwMode="auto">
          <a:xfrm>
            <a:off x="1408818" y="6155184"/>
            <a:ext cx="1316386" cy="646331"/>
          </a:xfrm>
          <a:prstGeom prst="rect">
            <a:avLst/>
          </a:prstGeom>
          <a:noFill/>
          <a:ln w="9525">
            <a:noFill/>
            <a:miter lim="800000"/>
            <a:headEnd/>
            <a:tailEnd/>
          </a:ln>
        </p:spPr>
        <p:txBody>
          <a:bodyPr wrap="none">
            <a:spAutoFit/>
          </a:bodyPr>
          <a:lstStyle/>
          <a:p>
            <a:r>
              <a:rPr lang="en-US" dirty="0" err="1">
                <a:solidFill>
                  <a:prstClr val="black"/>
                </a:solidFill>
              </a:rPr>
              <a:t>S</a:t>
            </a:r>
            <a:r>
              <a:rPr lang="en-US" dirty="0" err="1">
                <a:solidFill>
                  <a:prstClr val="black"/>
                </a:solidFill>
                <a:sym typeface="Wingdings" pitchFamily="2" charset="2"/>
              </a:rPr>
              <a:t>Ab</a:t>
            </a:r>
            <a:r>
              <a:rPr lang="en-US" dirty="0">
                <a:solidFill>
                  <a:prstClr val="black"/>
                </a:solidFill>
                <a:sym typeface="Wingdings" pitchFamily="2" charset="2"/>
              </a:rPr>
              <a:t> | </a:t>
            </a:r>
            <a:r>
              <a:rPr lang="en-US" dirty="0" err="1">
                <a:solidFill>
                  <a:prstClr val="black"/>
                </a:solidFill>
                <a:sym typeface="Wingdings" pitchFamily="2" charset="2"/>
              </a:rPr>
              <a:t>bA</a:t>
            </a:r>
            <a:endParaRPr lang="en-US" dirty="0">
              <a:solidFill>
                <a:prstClr val="black"/>
              </a:solidFill>
              <a:sym typeface="Wingdings" pitchFamily="2" charset="2"/>
            </a:endParaRPr>
          </a:p>
          <a:p>
            <a:r>
              <a:rPr lang="en-US" dirty="0" err="1">
                <a:solidFill>
                  <a:prstClr val="black"/>
                </a:solidFill>
                <a:sym typeface="Wingdings" pitchFamily="2" charset="2"/>
              </a:rPr>
              <a:t>Abb</a:t>
            </a:r>
            <a:endParaRPr lang="en-US" dirty="0">
              <a:solidFill>
                <a:prstClr val="black"/>
              </a:solidFill>
              <a:sym typeface="Wingdings" pitchFamily="2" charset="2"/>
            </a:endParaRPr>
          </a:p>
        </p:txBody>
      </p:sp>
      <p:grpSp>
        <p:nvGrpSpPr>
          <p:cNvPr id="4" name="Group 3"/>
          <p:cNvGrpSpPr/>
          <p:nvPr/>
        </p:nvGrpSpPr>
        <p:grpSpPr>
          <a:xfrm>
            <a:off x="424399" y="169243"/>
            <a:ext cx="3505263" cy="5668888"/>
            <a:chOff x="424399" y="169243"/>
            <a:chExt cx="3505263" cy="5668888"/>
          </a:xfrm>
        </p:grpSpPr>
        <p:sp>
          <p:nvSpPr>
            <p:cNvPr id="149" name="Text Box 45"/>
            <p:cNvSpPr txBox="1">
              <a:spLocks noChangeArrowheads="1"/>
            </p:cNvSpPr>
            <p:nvPr/>
          </p:nvSpPr>
          <p:spPr bwMode="auto">
            <a:xfrm>
              <a:off x="1823656" y="169243"/>
              <a:ext cx="402675" cy="369332"/>
            </a:xfrm>
            <a:prstGeom prst="rect">
              <a:avLst/>
            </a:prstGeom>
            <a:noFill/>
            <a:ln w="9525" algn="ctr">
              <a:solidFill>
                <a:schemeClr val="tx1"/>
              </a:solidFill>
              <a:miter lim="800000"/>
              <a:headEnd/>
              <a:tailEnd/>
            </a:ln>
          </p:spPr>
          <p:txBody>
            <a:bodyPr wrap="none">
              <a:spAutoFit/>
            </a:bodyPr>
            <a:lstStyle/>
            <a:p>
              <a:pPr algn="ctr"/>
              <a:r>
                <a:rPr lang="en-US" dirty="0"/>
                <a:t>.S</a:t>
              </a:r>
            </a:p>
          </p:txBody>
        </p:sp>
        <p:sp>
          <p:nvSpPr>
            <p:cNvPr id="153" name="Text Box 50"/>
            <p:cNvSpPr txBox="1">
              <a:spLocks noChangeArrowheads="1"/>
            </p:cNvSpPr>
            <p:nvPr/>
          </p:nvSpPr>
          <p:spPr bwMode="auto">
            <a:xfrm>
              <a:off x="1922315" y="5468799"/>
              <a:ext cx="402675" cy="369332"/>
            </a:xfrm>
            <a:prstGeom prst="rect">
              <a:avLst/>
            </a:prstGeom>
            <a:noFill/>
            <a:ln w="9525" algn="ctr">
              <a:solidFill>
                <a:schemeClr val="tx1"/>
              </a:solidFill>
              <a:miter lim="800000"/>
              <a:headEnd/>
              <a:tailEnd/>
            </a:ln>
          </p:spPr>
          <p:txBody>
            <a:bodyPr wrap="none">
              <a:spAutoFit/>
            </a:bodyPr>
            <a:lstStyle/>
            <a:p>
              <a:pPr algn="ctr"/>
              <a:r>
                <a:rPr lang="en-US" dirty="0"/>
                <a:t>S.</a:t>
              </a:r>
            </a:p>
          </p:txBody>
        </p:sp>
        <p:sp>
          <p:nvSpPr>
            <p:cNvPr id="155" name="Text Box 8"/>
            <p:cNvSpPr txBox="1">
              <a:spLocks noChangeArrowheads="1"/>
            </p:cNvSpPr>
            <p:nvPr/>
          </p:nvSpPr>
          <p:spPr bwMode="auto">
            <a:xfrm>
              <a:off x="1812744" y="1551478"/>
              <a:ext cx="402675" cy="369332"/>
            </a:xfrm>
            <a:prstGeom prst="rect">
              <a:avLst/>
            </a:prstGeom>
            <a:noFill/>
            <a:ln w="9525" algn="ctr">
              <a:solidFill>
                <a:schemeClr val="tx1"/>
              </a:solidFill>
              <a:miter lim="800000"/>
              <a:headEnd/>
              <a:tailEnd/>
            </a:ln>
          </p:spPr>
          <p:txBody>
            <a:bodyPr wrap="none">
              <a:spAutoFit/>
            </a:bodyPr>
            <a:lstStyle/>
            <a:p>
              <a:pPr algn="ctr"/>
              <a:r>
                <a:rPr lang="en-US" dirty="0"/>
                <a:t>.A</a:t>
              </a:r>
            </a:p>
          </p:txBody>
        </p:sp>
        <p:sp>
          <p:nvSpPr>
            <p:cNvPr id="156" name="Text Box 8"/>
            <p:cNvSpPr txBox="1">
              <a:spLocks noChangeArrowheads="1"/>
            </p:cNvSpPr>
            <p:nvPr/>
          </p:nvSpPr>
          <p:spPr bwMode="auto">
            <a:xfrm>
              <a:off x="1899370" y="2237326"/>
              <a:ext cx="248786" cy="369332"/>
            </a:xfrm>
            <a:prstGeom prst="rect">
              <a:avLst/>
            </a:prstGeom>
            <a:noFill/>
            <a:ln w="9525" algn="ctr">
              <a:solidFill>
                <a:schemeClr val="tx1"/>
              </a:solidFill>
              <a:miter lim="800000"/>
              <a:headEnd/>
              <a:tailEnd/>
            </a:ln>
          </p:spPr>
          <p:txBody>
            <a:bodyPr wrap="none">
              <a:spAutoFit/>
            </a:bodyPr>
            <a:lstStyle/>
            <a:p>
              <a:pPr algn="ctr"/>
              <a:r>
                <a:rPr lang="en-US" dirty="0"/>
                <a:t>f</a:t>
              </a:r>
            </a:p>
          </p:txBody>
        </p:sp>
        <p:sp>
          <p:nvSpPr>
            <p:cNvPr id="157" name="Text Box 9"/>
            <p:cNvSpPr txBox="1">
              <a:spLocks noChangeArrowheads="1"/>
            </p:cNvSpPr>
            <p:nvPr/>
          </p:nvSpPr>
          <p:spPr bwMode="auto">
            <a:xfrm>
              <a:off x="1870729" y="2974890"/>
              <a:ext cx="312906" cy="369332"/>
            </a:xfrm>
            <a:prstGeom prst="rect">
              <a:avLst/>
            </a:prstGeom>
            <a:noFill/>
            <a:ln w="9525" algn="ctr">
              <a:solidFill>
                <a:schemeClr val="tx1"/>
              </a:solidFill>
              <a:miter lim="800000"/>
              <a:headEnd/>
              <a:tailEnd/>
            </a:ln>
          </p:spPr>
          <p:txBody>
            <a:bodyPr wrap="none">
              <a:spAutoFit/>
            </a:bodyPr>
            <a:lstStyle/>
            <a:p>
              <a:pPr algn="ctr"/>
              <a:r>
                <a:rPr lang="en-US" dirty="0"/>
                <a:t>g</a:t>
              </a:r>
            </a:p>
          </p:txBody>
        </p:sp>
        <p:sp>
          <p:nvSpPr>
            <p:cNvPr id="165" name="Text Box 11"/>
            <p:cNvSpPr txBox="1">
              <a:spLocks noChangeArrowheads="1"/>
            </p:cNvSpPr>
            <p:nvPr/>
          </p:nvSpPr>
          <p:spPr bwMode="auto">
            <a:xfrm>
              <a:off x="1759918" y="2565246"/>
              <a:ext cx="312906" cy="369332"/>
            </a:xfrm>
            <a:prstGeom prst="rect">
              <a:avLst/>
            </a:prstGeom>
            <a:noFill/>
            <a:ln w="9525">
              <a:noFill/>
              <a:miter lim="800000"/>
              <a:headEnd/>
              <a:tailEnd/>
            </a:ln>
          </p:spPr>
          <p:txBody>
            <a:bodyPr wrap="none">
              <a:spAutoFit/>
            </a:bodyPr>
            <a:lstStyle/>
            <a:p>
              <a:r>
                <a:rPr lang="en-US" dirty="0"/>
                <a:t>b</a:t>
              </a:r>
            </a:p>
          </p:txBody>
        </p:sp>
        <p:sp>
          <p:nvSpPr>
            <p:cNvPr id="167" name="Text Box 3"/>
            <p:cNvSpPr txBox="1">
              <a:spLocks noChangeArrowheads="1"/>
            </p:cNvSpPr>
            <p:nvPr/>
          </p:nvSpPr>
          <p:spPr bwMode="auto">
            <a:xfrm>
              <a:off x="442865" y="1901968"/>
              <a:ext cx="300082" cy="369332"/>
            </a:xfrm>
            <a:prstGeom prst="rect">
              <a:avLst/>
            </a:prstGeom>
            <a:noFill/>
            <a:ln w="9525" algn="ctr">
              <a:solidFill>
                <a:schemeClr val="tx1"/>
              </a:solidFill>
              <a:miter lim="800000"/>
              <a:headEnd/>
              <a:tailEnd/>
            </a:ln>
          </p:spPr>
          <p:txBody>
            <a:bodyPr wrap="none">
              <a:spAutoFit/>
            </a:bodyPr>
            <a:lstStyle>
              <a:defPPr>
                <a:defRPr lang="en-US"/>
              </a:defPPr>
              <a:lvl1pPr algn="ct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vl6pPr>
                <a:defRPr>
                  <a:latin typeface="Arial" pitchFamily="34" charset="0"/>
                </a:defRPr>
              </a:lvl6pPr>
              <a:lvl7pPr>
                <a:defRPr>
                  <a:latin typeface="Arial" pitchFamily="34" charset="0"/>
                </a:defRPr>
              </a:lvl7pPr>
              <a:lvl8pPr>
                <a:defRPr>
                  <a:latin typeface="Arial" pitchFamily="34" charset="0"/>
                </a:defRPr>
              </a:lvl8pPr>
              <a:lvl9pPr>
                <a:defRPr>
                  <a:latin typeface="Arial" pitchFamily="34" charset="0"/>
                </a:defRPr>
              </a:lvl9pPr>
            </a:lstStyle>
            <a:p>
              <a:r>
                <a:rPr lang="en-US" dirty="0"/>
                <a:t>c</a:t>
              </a:r>
            </a:p>
          </p:txBody>
        </p:sp>
        <p:sp>
          <p:nvSpPr>
            <p:cNvPr id="168" name="Text Box 4"/>
            <p:cNvSpPr txBox="1">
              <a:spLocks noChangeArrowheads="1"/>
            </p:cNvSpPr>
            <p:nvPr/>
          </p:nvSpPr>
          <p:spPr bwMode="auto">
            <a:xfrm>
              <a:off x="424925" y="2801330"/>
              <a:ext cx="312906" cy="369332"/>
            </a:xfrm>
            <a:prstGeom prst="rect">
              <a:avLst/>
            </a:prstGeom>
            <a:noFill/>
            <a:ln w="9525" algn="ctr">
              <a:solidFill>
                <a:schemeClr val="tx1"/>
              </a:solidFill>
              <a:miter lim="800000"/>
              <a:headEnd/>
              <a:tailEnd/>
            </a:ln>
          </p:spPr>
          <p:txBody>
            <a:bodyPr wrap="none">
              <a:spAutoFit/>
            </a:bodyPr>
            <a:lstStyle>
              <a:defPPr>
                <a:defRPr lang="en-US"/>
              </a:defPPr>
              <a:lvl1pPr algn="ct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vl6pPr>
                <a:defRPr>
                  <a:latin typeface="Arial" pitchFamily="34" charset="0"/>
                </a:defRPr>
              </a:lvl6pPr>
              <a:lvl7pPr>
                <a:defRPr>
                  <a:latin typeface="Arial" pitchFamily="34" charset="0"/>
                </a:defRPr>
              </a:lvl7pPr>
              <a:lvl8pPr>
                <a:defRPr>
                  <a:latin typeface="Arial" pitchFamily="34" charset="0"/>
                </a:defRPr>
              </a:lvl8pPr>
              <a:lvl9pPr>
                <a:defRPr>
                  <a:latin typeface="Arial" pitchFamily="34" charset="0"/>
                </a:defRPr>
              </a:lvl9pPr>
            </a:lstStyle>
            <a:p>
              <a:r>
                <a:rPr lang="en-US" dirty="0"/>
                <a:t>d</a:t>
              </a:r>
            </a:p>
          </p:txBody>
        </p:sp>
        <p:sp>
          <p:nvSpPr>
            <p:cNvPr id="172" name="Text Box 5"/>
            <p:cNvSpPr txBox="1">
              <a:spLocks noChangeArrowheads="1"/>
            </p:cNvSpPr>
            <p:nvPr/>
          </p:nvSpPr>
          <p:spPr bwMode="auto">
            <a:xfrm>
              <a:off x="424399" y="3659564"/>
              <a:ext cx="312906" cy="369332"/>
            </a:xfrm>
            <a:prstGeom prst="rect">
              <a:avLst/>
            </a:prstGeom>
            <a:noFill/>
            <a:ln w="9525" algn="ctr">
              <a:solidFill>
                <a:schemeClr val="tx1"/>
              </a:solidFill>
              <a:miter lim="800000"/>
              <a:headEnd/>
              <a:tailEnd/>
            </a:ln>
          </p:spPr>
          <p:txBody>
            <a:bodyPr wrap="none">
              <a:spAutoFit/>
            </a:bodyPr>
            <a:lstStyle/>
            <a:p>
              <a:pPr algn="ctr"/>
              <a:r>
                <a:rPr lang="en-US" dirty="0"/>
                <a:t>e</a:t>
              </a:r>
            </a:p>
          </p:txBody>
        </p:sp>
        <p:sp>
          <p:nvSpPr>
            <p:cNvPr id="174" name="Line 6"/>
            <p:cNvSpPr>
              <a:spLocks noChangeShapeType="1"/>
            </p:cNvSpPr>
            <p:nvPr/>
          </p:nvSpPr>
          <p:spPr bwMode="auto">
            <a:xfrm>
              <a:off x="555944" y="3193434"/>
              <a:ext cx="0" cy="464274"/>
            </a:xfrm>
            <a:prstGeom prst="line">
              <a:avLst/>
            </a:prstGeom>
            <a:noFill/>
            <a:ln w="9525">
              <a:solidFill>
                <a:schemeClr val="tx1"/>
              </a:solidFill>
              <a:round/>
              <a:headEnd/>
              <a:tailEnd type="triangle" w="med" len="med"/>
            </a:ln>
          </p:spPr>
          <p:txBody>
            <a:bodyPr/>
            <a:lstStyle/>
            <a:p>
              <a:endParaRPr lang="en-US"/>
            </a:p>
          </p:txBody>
        </p:sp>
        <p:sp>
          <p:nvSpPr>
            <p:cNvPr id="175" name="Text Box 7"/>
            <p:cNvSpPr txBox="1">
              <a:spLocks noChangeArrowheads="1"/>
            </p:cNvSpPr>
            <p:nvPr/>
          </p:nvSpPr>
          <p:spPr bwMode="auto">
            <a:xfrm>
              <a:off x="505285" y="3216003"/>
              <a:ext cx="312906" cy="369332"/>
            </a:xfrm>
            <a:prstGeom prst="rect">
              <a:avLst/>
            </a:prstGeom>
            <a:noFill/>
            <a:ln w="9525">
              <a:noFill/>
              <a:miter lim="800000"/>
              <a:headEnd/>
              <a:tailEnd/>
            </a:ln>
          </p:spPr>
          <p:txBody>
            <a:bodyPr wrap="none">
              <a:spAutoFit/>
            </a:bodyPr>
            <a:lstStyle/>
            <a:p>
              <a:r>
                <a:rPr lang="en-US" dirty="0"/>
                <a:t>b</a:t>
              </a:r>
            </a:p>
          </p:txBody>
        </p:sp>
        <p:sp>
          <p:nvSpPr>
            <p:cNvPr id="176" name="Text Box 12"/>
            <p:cNvSpPr txBox="1">
              <a:spLocks noChangeArrowheads="1"/>
            </p:cNvSpPr>
            <p:nvPr/>
          </p:nvSpPr>
          <p:spPr bwMode="auto">
            <a:xfrm>
              <a:off x="3489582" y="1339464"/>
              <a:ext cx="302802" cy="369332"/>
            </a:xfrm>
            <a:prstGeom prst="rect">
              <a:avLst/>
            </a:prstGeom>
            <a:noFill/>
            <a:ln w="9525">
              <a:solidFill>
                <a:schemeClr val="tx1"/>
              </a:solidFill>
              <a:miter lim="800000"/>
              <a:headEnd/>
              <a:tailEnd/>
            </a:ln>
          </p:spPr>
          <p:txBody>
            <a:bodyPr wrap="square">
              <a:spAutoFit/>
            </a:bodyPr>
            <a:lstStyle/>
            <a:p>
              <a:pPr algn="ctr"/>
              <a:r>
                <a:rPr lang="en-US" dirty="0" err="1"/>
                <a:t>i</a:t>
              </a:r>
              <a:endParaRPr lang="en-US" dirty="0"/>
            </a:p>
          </p:txBody>
        </p:sp>
        <p:sp>
          <p:nvSpPr>
            <p:cNvPr id="177" name="Text Box 13"/>
            <p:cNvSpPr txBox="1">
              <a:spLocks noChangeArrowheads="1"/>
            </p:cNvSpPr>
            <p:nvPr/>
          </p:nvSpPr>
          <p:spPr bwMode="auto">
            <a:xfrm>
              <a:off x="3529830" y="2215379"/>
              <a:ext cx="235962" cy="369332"/>
            </a:xfrm>
            <a:prstGeom prst="rect">
              <a:avLst/>
            </a:prstGeom>
            <a:noFill/>
            <a:ln w="9525" algn="ctr">
              <a:solidFill>
                <a:schemeClr val="tx1"/>
              </a:solidFill>
              <a:miter lim="800000"/>
              <a:headEnd/>
              <a:tailEnd/>
            </a:ln>
          </p:spPr>
          <p:txBody>
            <a:bodyPr wrap="none">
              <a:spAutoFit/>
            </a:bodyPr>
            <a:lstStyle>
              <a:defPPr>
                <a:defRPr lang="en-US"/>
              </a:defPPr>
              <a:lvl1pPr algn="ct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vl6pPr>
                <a:defRPr>
                  <a:latin typeface="Arial" pitchFamily="34" charset="0"/>
                </a:defRPr>
              </a:lvl6pPr>
              <a:lvl7pPr>
                <a:defRPr>
                  <a:latin typeface="Arial" pitchFamily="34" charset="0"/>
                </a:defRPr>
              </a:lvl7pPr>
              <a:lvl8pPr>
                <a:defRPr>
                  <a:latin typeface="Arial" pitchFamily="34" charset="0"/>
                </a:defRPr>
              </a:lvl8pPr>
              <a:lvl9pPr>
                <a:defRPr>
                  <a:latin typeface="Arial" pitchFamily="34" charset="0"/>
                </a:defRPr>
              </a:lvl9pPr>
            </a:lstStyle>
            <a:p>
              <a:r>
                <a:rPr lang="en-US" dirty="0"/>
                <a:t>j</a:t>
              </a:r>
            </a:p>
          </p:txBody>
        </p:sp>
        <p:sp>
          <p:nvSpPr>
            <p:cNvPr id="178" name="Text Box 14"/>
            <p:cNvSpPr txBox="1">
              <a:spLocks noChangeArrowheads="1"/>
            </p:cNvSpPr>
            <p:nvPr/>
          </p:nvSpPr>
          <p:spPr bwMode="auto">
            <a:xfrm>
              <a:off x="3492303" y="3352923"/>
              <a:ext cx="300082" cy="369332"/>
            </a:xfrm>
            <a:prstGeom prst="rect">
              <a:avLst/>
            </a:prstGeom>
            <a:noFill/>
            <a:ln w="9525" algn="ctr">
              <a:solidFill>
                <a:schemeClr val="tx1"/>
              </a:solidFill>
              <a:miter lim="800000"/>
              <a:headEnd/>
              <a:tailEnd/>
            </a:ln>
          </p:spPr>
          <p:txBody>
            <a:bodyPr wrap="none">
              <a:spAutoFit/>
            </a:bodyPr>
            <a:lstStyle>
              <a:defPPr>
                <a:defRPr lang="en-US"/>
              </a:defPPr>
              <a:lvl1pPr algn="ct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vl6pPr>
                <a:defRPr>
                  <a:latin typeface="Arial" pitchFamily="34" charset="0"/>
                </a:defRPr>
              </a:lvl6pPr>
              <a:lvl7pPr>
                <a:defRPr>
                  <a:latin typeface="Arial" pitchFamily="34" charset="0"/>
                </a:defRPr>
              </a:lvl7pPr>
              <a:lvl8pPr>
                <a:defRPr>
                  <a:latin typeface="Arial" pitchFamily="34" charset="0"/>
                </a:defRPr>
              </a:lvl8pPr>
              <a:lvl9pPr>
                <a:defRPr>
                  <a:latin typeface="Arial" pitchFamily="34" charset="0"/>
                </a:defRPr>
              </a:lvl9pPr>
            </a:lstStyle>
            <a:p>
              <a:r>
                <a:rPr lang="en-US" dirty="0"/>
                <a:t>k</a:t>
              </a:r>
            </a:p>
          </p:txBody>
        </p:sp>
        <p:sp>
          <p:nvSpPr>
            <p:cNvPr id="179" name="Line 15"/>
            <p:cNvSpPr>
              <a:spLocks noChangeShapeType="1"/>
            </p:cNvSpPr>
            <p:nvPr/>
          </p:nvSpPr>
          <p:spPr bwMode="auto">
            <a:xfrm>
              <a:off x="3650280" y="1721700"/>
              <a:ext cx="0" cy="464274"/>
            </a:xfrm>
            <a:prstGeom prst="line">
              <a:avLst/>
            </a:prstGeom>
            <a:noFill/>
            <a:ln w="9525">
              <a:solidFill>
                <a:schemeClr val="tx1"/>
              </a:solidFill>
              <a:round/>
              <a:headEnd/>
              <a:tailEnd type="triangle" w="med" len="med"/>
            </a:ln>
          </p:spPr>
          <p:txBody>
            <a:bodyPr/>
            <a:lstStyle/>
            <a:p>
              <a:endParaRPr lang="en-US"/>
            </a:p>
          </p:txBody>
        </p:sp>
        <p:sp>
          <p:nvSpPr>
            <p:cNvPr id="180" name="Text Box 19"/>
            <p:cNvSpPr txBox="1">
              <a:spLocks noChangeArrowheads="1"/>
            </p:cNvSpPr>
            <p:nvPr/>
          </p:nvSpPr>
          <p:spPr bwMode="auto">
            <a:xfrm>
              <a:off x="3616756" y="1735531"/>
              <a:ext cx="312906" cy="369332"/>
            </a:xfrm>
            <a:prstGeom prst="rect">
              <a:avLst/>
            </a:prstGeom>
            <a:noFill/>
            <a:ln w="9525">
              <a:noFill/>
              <a:miter lim="800000"/>
              <a:headEnd/>
              <a:tailEnd/>
            </a:ln>
          </p:spPr>
          <p:txBody>
            <a:bodyPr wrap="none">
              <a:spAutoFit/>
            </a:bodyPr>
            <a:lstStyle/>
            <a:p>
              <a:r>
                <a:rPr lang="en-US" dirty="0"/>
                <a:t>b</a:t>
              </a:r>
            </a:p>
          </p:txBody>
        </p:sp>
        <p:sp>
          <p:nvSpPr>
            <p:cNvPr id="181" name="Rectangle 180"/>
            <p:cNvSpPr/>
            <p:nvPr/>
          </p:nvSpPr>
          <p:spPr>
            <a:xfrm>
              <a:off x="1733606" y="2221311"/>
              <a:ext cx="604196" cy="349010"/>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Rectangle 181"/>
            <p:cNvSpPr/>
            <p:nvPr/>
          </p:nvSpPr>
          <p:spPr>
            <a:xfrm>
              <a:off x="1745962" y="2918605"/>
              <a:ext cx="591841" cy="362714"/>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Text Box 8"/>
            <p:cNvSpPr txBox="1">
              <a:spLocks noChangeArrowheads="1"/>
            </p:cNvSpPr>
            <p:nvPr/>
          </p:nvSpPr>
          <p:spPr bwMode="auto">
            <a:xfrm>
              <a:off x="1836233" y="4276009"/>
              <a:ext cx="402675" cy="369332"/>
            </a:xfrm>
            <a:prstGeom prst="rect">
              <a:avLst/>
            </a:prstGeom>
            <a:noFill/>
            <a:ln w="9525" algn="ctr">
              <a:solidFill>
                <a:schemeClr val="tx1"/>
              </a:solidFill>
              <a:miter lim="800000"/>
              <a:headEnd/>
              <a:tailEnd/>
            </a:ln>
          </p:spPr>
          <p:txBody>
            <a:bodyPr wrap="none">
              <a:spAutoFit/>
            </a:bodyPr>
            <a:lstStyle/>
            <a:p>
              <a:pPr algn="ctr"/>
              <a:r>
                <a:rPr lang="en-US" dirty="0"/>
                <a:t>A.</a:t>
              </a:r>
            </a:p>
          </p:txBody>
        </p:sp>
        <p:sp>
          <p:nvSpPr>
            <p:cNvPr id="184" name="Text Box 9"/>
            <p:cNvSpPr txBox="1">
              <a:spLocks noChangeArrowheads="1"/>
            </p:cNvSpPr>
            <p:nvPr/>
          </p:nvSpPr>
          <p:spPr bwMode="auto">
            <a:xfrm>
              <a:off x="1882868" y="3597717"/>
              <a:ext cx="312906" cy="369332"/>
            </a:xfrm>
            <a:prstGeom prst="rect">
              <a:avLst/>
            </a:prstGeom>
            <a:noFill/>
            <a:ln w="9525" algn="ctr">
              <a:noFill/>
              <a:miter lim="800000"/>
              <a:headEnd/>
              <a:tailEnd/>
            </a:ln>
          </p:spPr>
          <p:txBody>
            <a:bodyPr wrap="none">
              <a:spAutoFit/>
            </a:bodyPr>
            <a:lstStyle/>
            <a:p>
              <a:pPr algn="ctr"/>
              <a:r>
                <a:rPr lang="en-US" dirty="0"/>
                <a:t>h</a:t>
              </a:r>
            </a:p>
          </p:txBody>
        </p:sp>
        <p:sp>
          <p:nvSpPr>
            <p:cNvPr id="190" name="Rectangle 189"/>
            <p:cNvSpPr/>
            <p:nvPr/>
          </p:nvSpPr>
          <p:spPr>
            <a:xfrm>
              <a:off x="1864919" y="3647377"/>
              <a:ext cx="322612" cy="332665"/>
            </a:xfrm>
            <a:prstGeom prst="rect">
              <a:avLst/>
            </a:prstGeom>
            <a:no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Freeform 190"/>
            <p:cNvSpPr/>
            <p:nvPr/>
          </p:nvSpPr>
          <p:spPr>
            <a:xfrm>
              <a:off x="581378" y="1164734"/>
              <a:ext cx="1437203" cy="1366300"/>
            </a:xfrm>
            <a:custGeom>
              <a:avLst/>
              <a:gdLst>
                <a:gd name="connsiteX0" fmla="*/ 0 w 1846555"/>
                <a:gd name="connsiteY0" fmla="*/ 1096924 h 1345481"/>
                <a:gd name="connsiteX1" fmla="*/ 648070 w 1846555"/>
                <a:gd name="connsiteY1" fmla="*/ 1292233 h 1345481"/>
                <a:gd name="connsiteX2" fmla="*/ 1216241 w 1846555"/>
                <a:gd name="connsiteY2" fmla="*/ 244668 h 1345481"/>
                <a:gd name="connsiteX3" fmla="*/ 1580225 w 1846555"/>
                <a:gd name="connsiteY3" fmla="*/ 4970 h 1345481"/>
                <a:gd name="connsiteX4" fmla="*/ 1846555 w 1846555"/>
                <a:gd name="connsiteY4" fmla="*/ 377833 h 1345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555" h="1345481">
                  <a:moveTo>
                    <a:pt x="0" y="1096924"/>
                  </a:moveTo>
                  <a:cubicBezTo>
                    <a:pt x="222681" y="1265600"/>
                    <a:pt x="445363" y="1434276"/>
                    <a:pt x="648070" y="1292233"/>
                  </a:cubicBezTo>
                  <a:cubicBezTo>
                    <a:pt x="850777" y="1150190"/>
                    <a:pt x="1060882" y="459212"/>
                    <a:pt x="1216241" y="244668"/>
                  </a:cubicBezTo>
                  <a:cubicBezTo>
                    <a:pt x="1371600" y="30124"/>
                    <a:pt x="1475173" y="-17224"/>
                    <a:pt x="1580225" y="4970"/>
                  </a:cubicBezTo>
                  <a:cubicBezTo>
                    <a:pt x="1685277" y="27164"/>
                    <a:pt x="1765916" y="202498"/>
                    <a:pt x="1846555" y="37783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Freeform 191"/>
            <p:cNvSpPr/>
            <p:nvPr/>
          </p:nvSpPr>
          <p:spPr>
            <a:xfrm>
              <a:off x="2039310" y="1164733"/>
              <a:ext cx="1603034" cy="1712672"/>
            </a:xfrm>
            <a:custGeom>
              <a:avLst/>
              <a:gdLst>
                <a:gd name="connsiteX0" fmla="*/ 2059620 w 2059620"/>
                <a:gd name="connsiteY0" fmla="*/ 2051128 h 2427961"/>
                <a:gd name="connsiteX1" fmla="*/ 1402672 w 2059620"/>
                <a:gd name="connsiteY1" fmla="*/ 2281948 h 2427961"/>
                <a:gd name="connsiteX2" fmla="*/ 541538 w 2059620"/>
                <a:gd name="connsiteY2" fmla="*/ 106919 h 2427961"/>
                <a:gd name="connsiteX3" fmla="*/ 0 w 2059620"/>
                <a:gd name="connsiteY3" fmla="*/ 533047 h 2427961"/>
              </a:gdLst>
              <a:ahLst/>
              <a:cxnLst>
                <a:cxn ang="0">
                  <a:pos x="connsiteX0" y="connsiteY0"/>
                </a:cxn>
                <a:cxn ang="0">
                  <a:pos x="connsiteX1" y="connsiteY1"/>
                </a:cxn>
                <a:cxn ang="0">
                  <a:pos x="connsiteX2" y="connsiteY2"/>
                </a:cxn>
                <a:cxn ang="0">
                  <a:pos x="connsiteX3" y="connsiteY3"/>
                </a:cxn>
              </a:cxnLst>
              <a:rect l="l" t="t" r="r" b="b"/>
              <a:pathLst>
                <a:path w="2059620" h="2427961">
                  <a:moveTo>
                    <a:pt x="2059620" y="2051128"/>
                  </a:moveTo>
                  <a:cubicBezTo>
                    <a:pt x="1857653" y="2328555"/>
                    <a:pt x="1655686" y="2605983"/>
                    <a:pt x="1402672" y="2281948"/>
                  </a:cubicBezTo>
                  <a:cubicBezTo>
                    <a:pt x="1149658" y="1957913"/>
                    <a:pt x="775317" y="398402"/>
                    <a:pt x="541538" y="106919"/>
                  </a:cubicBezTo>
                  <a:cubicBezTo>
                    <a:pt x="307759" y="-184564"/>
                    <a:pt x="153879" y="174241"/>
                    <a:pt x="0" y="53304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Freeform 192"/>
            <p:cNvSpPr/>
            <p:nvPr/>
          </p:nvSpPr>
          <p:spPr>
            <a:xfrm>
              <a:off x="588288" y="2619651"/>
              <a:ext cx="1464841" cy="2423316"/>
            </a:xfrm>
            <a:custGeom>
              <a:avLst/>
              <a:gdLst>
                <a:gd name="connsiteX0" fmla="*/ 1882066 w 1882066"/>
                <a:gd name="connsiteY0" fmla="*/ 1972370 h 2341545"/>
                <a:gd name="connsiteX1" fmla="*/ 1535837 w 1882066"/>
                <a:gd name="connsiteY1" fmla="*/ 2212067 h 2341545"/>
                <a:gd name="connsiteX2" fmla="*/ 692458 w 1882066"/>
                <a:gd name="connsiteY2" fmla="*/ 196836 h 2341545"/>
                <a:gd name="connsiteX3" fmla="*/ 0 w 1882066"/>
                <a:gd name="connsiteY3" fmla="*/ 187958 h 2341545"/>
              </a:gdLst>
              <a:ahLst/>
              <a:cxnLst>
                <a:cxn ang="0">
                  <a:pos x="connsiteX0" y="connsiteY0"/>
                </a:cxn>
                <a:cxn ang="0">
                  <a:pos x="connsiteX1" y="connsiteY1"/>
                </a:cxn>
                <a:cxn ang="0">
                  <a:pos x="connsiteX2" y="connsiteY2"/>
                </a:cxn>
                <a:cxn ang="0">
                  <a:pos x="connsiteX3" y="connsiteY3"/>
                </a:cxn>
              </a:cxnLst>
              <a:rect l="l" t="t" r="r" b="b"/>
              <a:pathLst>
                <a:path w="1882066" h="2341545">
                  <a:moveTo>
                    <a:pt x="1882066" y="1972370"/>
                  </a:moveTo>
                  <a:cubicBezTo>
                    <a:pt x="1808085" y="2240179"/>
                    <a:pt x="1734105" y="2507989"/>
                    <a:pt x="1535837" y="2212067"/>
                  </a:cubicBezTo>
                  <a:cubicBezTo>
                    <a:pt x="1337569" y="1916145"/>
                    <a:pt x="948431" y="534187"/>
                    <a:pt x="692458" y="196836"/>
                  </a:cubicBezTo>
                  <a:cubicBezTo>
                    <a:pt x="436485" y="-140515"/>
                    <a:pt x="218242" y="23721"/>
                    <a:pt x="0" y="187958"/>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Freeform 193"/>
            <p:cNvSpPr/>
            <p:nvPr/>
          </p:nvSpPr>
          <p:spPr>
            <a:xfrm>
              <a:off x="605421" y="547743"/>
              <a:ext cx="1399341" cy="1352256"/>
            </a:xfrm>
            <a:custGeom>
              <a:avLst/>
              <a:gdLst>
                <a:gd name="connsiteX0" fmla="*/ 1797909 w 1797909"/>
                <a:gd name="connsiteY0" fmla="*/ 0 h 1331651"/>
                <a:gd name="connsiteX1" fmla="*/ 279827 w 1797909"/>
                <a:gd name="connsiteY1" fmla="*/ 683581 h 1331651"/>
                <a:gd name="connsiteX2" fmla="*/ 4620 w 1797909"/>
                <a:gd name="connsiteY2" fmla="*/ 1331651 h 1331651"/>
              </a:gdLst>
              <a:ahLst/>
              <a:cxnLst>
                <a:cxn ang="0">
                  <a:pos x="connsiteX0" y="connsiteY0"/>
                </a:cxn>
                <a:cxn ang="0">
                  <a:pos x="connsiteX1" y="connsiteY1"/>
                </a:cxn>
                <a:cxn ang="0">
                  <a:pos x="connsiteX2" y="connsiteY2"/>
                </a:cxn>
              </a:cxnLst>
              <a:rect l="l" t="t" r="r" b="b"/>
              <a:pathLst>
                <a:path w="1797909" h="1331651">
                  <a:moveTo>
                    <a:pt x="1797909" y="0"/>
                  </a:moveTo>
                  <a:cubicBezTo>
                    <a:pt x="1188308" y="230819"/>
                    <a:pt x="578708" y="461639"/>
                    <a:pt x="279827" y="683581"/>
                  </a:cubicBezTo>
                  <a:cubicBezTo>
                    <a:pt x="-19054" y="905523"/>
                    <a:pt x="-7217" y="1118587"/>
                    <a:pt x="4620" y="1331651"/>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Freeform 194"/>
            <p:cNvSpPr/>
            <p:nvPr/>
          </p:nvSpPr>
          <p:spPr>
            <a:xfrm>
              <a:off x="1997852" y="556759"/>
              <a:ext cx="1616853" cy="784308"/>
            </a:xfrm>
            <a:custGeom>
              <a:avLst/>
              <a:gdLst>
                <a:gd name="connsiteX0" fmla="*/ 0 w 2077375"/>
                <a:gd name="connsiteY0" fmla="*/ 0 h 772357"/>
                <a:gd name="connsiteX1" fmla="*/ 1580226 w 2077375"/>
                <a:gd name="connsiteY1" fmla="*/ 284085 h 772357"/>
                <a:gd name="connsiteX2" fmla="*/ 2077375 w 2077375"/>
                <a:gd name="connsiteY2" fmla="*/ 772357 h 772357"/>
              </a:gdLst>
              <a:ahLst/>
              <a:cxnLst>
                <a:cxn ang="0">
                  <a:pos x="connsiteX0" y="connsiteY0"/>
                </a:cxn>
                <a:cxn ang="0">
                  <a:pos x="connsiteX1" y="connsiteY1"/>
                </a:cxn>
                <a:cxn ang="0">
                  <a:pos x="connsiteX2" y="connsiteY2"/>
                </a:cxn>
              </a:cxnLst>
              <a:rect l="l" t="t" r="r" b="b"/>
              <a:pathLst>
                <a:path w="2077375" h="772357">
                  <a:moveTo>
                    <a:pt x="0" y="0"/>
                  </a:moveTo>
                  <a:cubicBezTo>
                    <a:pt x="616998" y="77679"/>
                    <a:pt x="1233997" y="155359"/>
                    <a:pt x="1580226" y="284085"/>
                  </a:cubicBezTo>
                  <a:cubicBezTo>
                    <a:pt x="1926455" y="412811"/>
                    <a:pt x="2001915" y="592584"/>
                    <a:pt x="2077375" y="77235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6" name="Straight Arrow Connector 195"/>
            <p:cNvCxnSpPr>
              <a:stCxn id="155" idx="2"/>
              <a:endCxn id="156" idx="0"/>
            </p:cNvCxnSpPr>
            <p:nvPr/>
          </p:nvCxnSpPr>
          <p:spPr>
            <a:xfrm>
              <a:off x="2014082" y="1920810"/>
              <a:ext cx="9681" cy="3165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a:stCxn id="156" idx="2"/>
              <a:endCxn id="157" idx="0"/>
            </p:cNvCxnSpPr>
            <p:nvPr/>
          </p:nvCxnSpPr>
          <p:spPr>
            <a:xfrm>
              <a:off x="2023763" y="2606658"/>
              <a:ext cx="3419" cy="3682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157" idx="2"/>
              <a:endCxn id="190" idx="0"/>
            </p:cNvCxnSpPr>
            <p:nvPr/>
          </p:nvCxnSpPr>
          <p:spPr>
            <a:xfrm flipH="1">
              <a:off x="2026225" y="3344222"/>
              <a:ext cx="957" cy="3031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a:off x="2014984" y="4003595"/>
              <a:ext cx="11346" cy="2659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1" name="Text Box 11"/>
            <p:cNvSpPr txBox="1">
              <a:spLocks noChangeArrowheads="1"/>
            </p:cNvSpPr>
            <p:nvPr/>
          </p:nvSpPr>
          <p:spPr bwMode="auto">
            <a:xfrm>
              <a:off x="1754312" y="3297166"/>
              <a:ext cx="312906" cy="369332"/>
            </a:xfrm>
            <a:prstGeom prst="rect">
              <a:avLst/>
            </a:prstGeom>
            <a:noFill/>
            <a:ln w="9525">
              <a:noFill/>
              <a:miter lim="800000"/>
              <a:headEnd/>
              <a:tailEnd/>
            </a:ln>
          </p:spPr>
          <p:txBody>
            <a:bodyPr wrap="none">
              <a:spAutoFit/>
            </a:bodyPr>
            <a:lstStyle/>
            <a:p>
              <a:r>
                <a:rPr lang="en-US" dirty="0"/>
                <a:t>b</a:t>
              </a:r>
            </a:p>
          </p:txBody>
        </p:sp>
        <p:sp>
          <p:nvSpPr>
            <p:cNvPr id="202" name="Freeform 201"/>
            <p:cNvSpPr/>
            <p:nvPr/>
          </p:nvSpPr>
          <p:spPr>
            <a:xfrm>
              <a:off x="2047432" y="3007514"/>
              <a:ext cx="1603034" cy="2035453"/>
            </a:xfrm>
            <a:custGeom>
              <a:avLst/>
              <a:gdLst>
                <a:gd name="connsiteX0" fmla="*/ 0 w 2059619"/>
                <a:gd name="connsiteY0" fmla="*/ 1742889 h 2121892"/>
                <a:gd name="connsiteX1" fmla="*/ 381739 w 2059619"/>
                <a:gd name="connsiteY1" fmla="*/ 2009219 h 2121892"/>
                <a:gd name="connsiteX2" fmla="*/ 1349405 w 2059619"/>
                <a:gd name="connsiteY2" fmla="*/ 118276 h 2121892"/>
                <a:gd name="connsiteX3" fmla="*/ 2059619 w 2059619"/>
                <a:gd name="connsiteY3" fmla="*/ 357973 h 2121892"/>
              </a:gdLst>
              <a:ahLst/>
              <a:cxnLst>
                <a:cxn ang="0">
                  <a:pos x="connsiteX0" y="connsiteY0"/>
                </a:cxn>
                <a:cxn ang="0">
                  <a:pos x="connsiteX1" y="connsiteY1"/>
                </a:cxn>
                <a:cxn ang="0">
                  <a:pos x="connsiteX2" y="connsiteY2"/>
                </a:cxn>
                <a:cxn ang="0">
                  <a:pos x="connsiteX3" y="connsiteY3"/>
                </a:cxn>
              </a:cxnLst>
              <a:rect l="l" t="t" r="r" b="b"/>
              <a:pathLst>
                <a:path w="2059619" h="2121892">
                  <a:moveTo>
                    <a:pt x="0" y="1742889"/>
                  </a:moveTo>
                  <a:cubicBezTo>
                    <a:pt x="78419" y="2011438"/>
                    <a:pt x="156838" y="2279988"/>
                    <a:pt x="381739" y="2009219"/>
                  </a:cubicBezTo>
                  <a:cubicBezTo>
                    <a:pt x="606640" y="1738450"/>
                    <a:pt x="1069758" y="393484"/>
                    <a:pt x="1349405" y="118276"/>
                  </a:cubicBezTo>
                  <a:cubicBezTo>
                    <a:pt x="1629052" y="-156932"/>
                    <a:pt x="1844335" y="100520"/>
                    <a:pt x="2059619" y="35797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Freeform 202"/>
            <p:cNvSpPr/>
            <p:nvPr/>
          </p:nvSpPr>
          <p:spPr>
            <a:xfrm>
              <a:off x="2123438" y="3738567"/>
              <a:ext cx="1520118" cy="1730887"/>
            </a:xfrm>
            <a:custGeom>
              <a:avLst/>
              <a:gdLst>
                <a:gd name="connsiteX0" fmla="*/ 1953087 w 1953087"/>
                <a:gd name="connsiteY0" fmla="*/ 0 h 1704513"/>
                <a:gd name="connsiteX1" fmla="*/ 1482571 w 1953087"/>
                <a:gd name="connsiteY1" fmla="*/ 941033 h 1704513"/>
                <a:gd name="connsiteX2" fmla="*/ 0 w 1953087"/>
                <a:gd name="connsiteY2" fmla="*/ 1704513 h 1704513"/>
              </a:gdLst>
              <a:ahLst/>
              <a:cxnLst>
                <a:cxn ang="0">
                  <a:pos x="connsiteX0" y="connsiteY0"/>
                </a:cxn>
                <a:cxn ang="0">
                  <a:pos x="connsiteX1" y="connsiteY1"/>
                </a:cxn>
                <a:cxn ang="0">
                  <a:pos x="connsiteX2" y="connsiteY2"/>
                </a:cxn>
              </a:cxnLst>
              <a:rect l="l" t="t" r="r" b="b"/>
              <a:pathLst>
                <a:path w="1953087" h="1704513">
                  <a:moveTo>
                    <a:pt x="1953087" y="0"/>
                  </a:moveTo>
                  <a:cubicBezTo>
                    <a:pt x="1880586" y="328474"/>
                    <a:pt x="1808085" y="656948"/>
                    <a:pt x="1482571" y="941033"/>
                  </a:cubicBezTo>
                  <a:cubicBezTo>
                    <a:pt x="1157057" y="1225118"/>
                    <a:pt x="578528" y="1464815"/>
                    <a:pt x="0" y="170451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Freeform 203"/>
            <p:cNvSpPr/>
            <p:nvPr/>
          </p:nvSpPr>
          <p:spPr>
            <a:xfrm>
              <a:off x="562619" y="4063108"/>
              <a:ext cx="1547000" cy="1388316"/>
            </a:xfrm>
            <a:custGeom>
              <a:avLst/>
              <a:gdLst>
                <a:gd name="connsiteX0" fmla="*/ 25660 w 1987625"/>
                <a:gd name="connsiteY0" fmla="*/ 0 h 1367161"/>
                <a:gd name="connsiteX1" fmla="*/ 274234 w 1987625"/>
                <a:gd name="connsiteY1" fmla="*/ 887767 h 1367161"/>
                <a:gd name="connsiteX2" fmla="*/ 1987625 w 1987625"/>
                <a:gd name="connsiteY2" fmla="*/ 1367161 h 1367161"/>
              </a:gdLst>
              <a:ahLst/>
              <a:cxnLst>
                <a:cxn ang="0">
                  <a:pos x="connsiteX0" y="connsiteY0"/>
                </a:cxn>
                <a:cxn ang="0">
                  <a:pos x="connsiteX1" y="connsiteY1"/>
                </a:cxn>
                <a:cxn ang="0">
                  <a:pos x="connsiteX2" y="connsiteY2"/>
                </a:cxn>
              </a:cxnLst>
              <a:rect l="l" t="t" r="r" b="b"/>
              <a:pathLst>
                <a:path w="1987625" h="1367161">
                  <a:moveTo>
                    <a:pt x="25660" y="0"/>
                  </a:moveTo>
                  <a:cubicBezTo>
                    <a:pt x="-13550" y="329953"/>
                    <a:pt x="-52760" y="659907"/>
                    <a:pt x="274234" y="887767"/>
                  </a:cubicBezTo>
                  <a:cubicBezTo>
                    <a:pt x="601228" y="1115627"/>
                    <a:pt x="1294426" y="1241394"/>
                    <a:pt x="1987625" y="1367161"/>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9" name="TextBox 48"/>
          <p:cNvSpPr txBox="1"/>
          <p:nvPr/>
        </p:nvSpPr>
        <p:spPr>
          <a:xfrm>
            <a:off x="5877770" y="4250946"/>
            <a:ext cx="683200" cy="400110"/>
          </a:xfrm>
          <a:prstGeom prst="rect">
            <a:avLst/>
          </a:prstGeom>
          <a:noFill/>
          <a:ln w="12700">
            <a:noFill/>
          </a:ln>
        </p:spPr>
        <p:txBody>
          <a:bodyPr wrap="none" rtlCol="0">
            <a:spAutoFit/>
          </a:bodyPr>
          <a:lstStyle/>
          <a:p>
            <a:r>
              <a:rPr lang="en-US" sz="2000" dirty="0" err="1">
                <a:solidFill>
                  <a:srgbClr val="002060"/>
                </a:solidFill>
              </a:rPr>
              <a:t>bbb</a:t>
            </a:r>
            <a:r>
              <a:rPr lang="en-US" sz="2000" dirty="0">
                <a:solidFill>
                  <a:srgbClr val="002060"/>
                </a:solidFill>
              </a:rPr>
              <a:t>.</a:t>
            </a:r>
          </a:p>
        </p:txBody>
      </p:sp>
      <p:cxnSp>
        <p:nvCxnSpPr>
          <p:cNvPr id="81" name="Straight Arrow Connector 80"/>
          <p:cNvCxnSpPr/>
          <p:nvPr/>
        </p:nvCxnSpPr>
        <p:spPr>
          <a:xfrm>
            <a:off x="7683591" y="2504759"/>
            <a:ext cx="15868" cy="4926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281417" y="2055571"/>
            <a:ext cx="242374" cy="400110"/>
          </a:xfrm>
          <a:prstGeom prst="rect">
            <a:avLst/>
          </a:prstGeom>
          <a:noFill/>
          <a:ln w="12700">
            <a:noFill/>
          </a:ln>
        </p:spPr>
        <p:txBody>
          <a:bodyPr wrap="none" rtlCol="0">
            <a:spAutoFit/>
          </a:bodyPr>
          <a:lstStyle/>
          <a:p>
            <a:r>
              <a:rPr lang="en-US" sz="2000" dirty="0">
                <a:solidFill>
                  <a:srgbClr val="002060"/>
                </a:solidFill>
              </a:rPr>
              <a:t>j</a:t>
            </a:r>
          </a:p>
        </p:txBody>
      </p:sp>
      <p:cxnSp>
        <p:nvCxnSpPr>
          <p:cNvPr id="5" name="Straight Connector 4"/>
          <p:cNvCxnSpPr/>
          <p:nvPr/>
        </p:nvCxnSpPr>
        <p:spPr>
          <a:xfrm>
            <a:off x="5195240" y="974517"/>
            <a:ext cx="0" cy="584775"/>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195240" y="1958945"/>
            <a:ext cx="0" cy="584775"/>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16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6" grpId="0" animBg="1"/>
      <p:bldP spid="169" grpId="0" animBg="1"/>
      <p:bldP spid="42" grpId="0" animBg="1"/>
      <p:bldP spid="170" grpId="0" animBg="1"/>
      <p:bldP spid="61" grpId="0"/>
      <p:bldP spid="63" grpId="0"/>
      <p:bldP spid="64" grpId="0" animBg="1"/>
      <p:bldP spid="7" grpId="0"/>
      <p:bldP spid="159" grpId="0"/>
      <p:bldP spid="160" grpId="0"/>
      <p:bldP spid="161" grpId="0"/>
      <p:bldP spid="164"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TextBox 40"/>
          <p:cNvSpPr txBox="1"/>
          <p:nvPr/>
        </p:nvSpPr>
        <p:spPr>
          <a:xfrm>
            <a:off x="6659564" y="1911537"/>
            <a:ext cx="2182177" cy="584775"/>
          </a:xfrm>
          <a:prstGeom prst="rect">
            <a:avLst/>
          </a:prstGeom>
          <a:noFill/>
          <a:ln w="25400">
            <a:solidFill>
              <a:srgbClr val="0070C0"/>
            </a:solidFill>
          </a:ln>
        </p:spPr>
        <p:txBody>
          <a:bodyPr wrap="square" rtlCol="0">
            <a:spAutoFit/>
          </a:bodyPr>
          <a:lstStyle/>
          <a:p>
            <a:r>
              <a:rPr lang="en-US" sz="1600" dirty="0">
                <a:sym typeface="Wingdings" pitchFamily="2" charset="2"/>
              </a:rPr>
              <a:t>&lt;g,</a:t>
            </a:r>
            <a:r>
              <a:rPr lang="en-US" sz="1600" dirty="0">
                <a:solidFill>
                  <a:srgbClr val="FF0000"/>
                </a:solidFill>
                <a:sym typeface="Wingdings" pitchFamily="2" charset="2"/>
              </a:rPr>
              <a:t>0</a:t>
            </a:r>
            <a:r>
              <a:rPr lang="en-US" sz="1600" dirty="0">
                <a:sym typeface="Wingdings" pitchFamily="2" charset="2"/>
              </a:rPr>
              <a:t>&gt;        </a:t>
            </a:r>
          </a:p>
          <a:p>
            <a:r>
              <a:rPr lang="en-US" sz="1600" dirty="0">
                <a:sym typeface="Wingdings" pitchFamily="2" charset="2"/>
              </a:rPr>
              <a:t>&lt;.A,</a:t>
            </a:r>
            <a:r>
              <a:rPr lang="en-US" sz="1600" dirty="0">
                <a:solidFill>
                  <a:srgbClr val="FF0000"/>
                </a:solidFill>
                <a:sym typeface="Wingdings" pitchFamily="2" charset="2"/>
              </a:rPr>
              <a:t>1</a:t>
            </a:r>
            <a:r>
              <a:rPr lang="en-US" sz="1600" dirty="0">
                <a:sym typeface="Wingdings" pitchFamily="2" charset="2"/>
              </a:rPr>
              <a:t>&gt;  &lt;f,</a:t>
            </a:r>
            <a:r>
              <a:rPr lang="en-US" sz="1600" dirty="0">
                <a:solidFill>
                  <a:srgbClr val="FF0000"/>
                </a:solidFill>
                <a:sym typeface="Wingdings" pitchFamily="2" charset="2"/>
              </a:rPr>
              <a:t>1</a:t>
            </a:r>
            <a:r>
              <a:rPr lang="en-US" sz="1600" dirty="0">
                <a:sym typeface="Wingdings" pitchFamily="2" charset="2"/>
              </a:rPr>
              <a:t>&gt;</a:t>
            </a:r>
          </a:p>
        </p:txBody>
      </p:sp>
      <p:sp>
        <p:nvSpPr>
          <p:cNvPr id="36" name="TextBox 35"/>
          <p:cNvSpPr txBox="1"/>
          <p:nvPr/>
        </p:nvSpPr>
        <p:spPr>
          <a:xfrm>
            <a:off x="6453845" y="959177"/>
            <a:ext cx="2345407" cy="584775"/>
          </a:xfrm>
          <a:prstGeom prst="rect">
            <a:avLst/>
          </a:prstGeom>
          <a:noFill/>
          <a:ln w="25400">
            <a:solidFill>
              <a:srgbClr val="0070C0"/>
            </a:solidFill>
          </a:ln>
        </p:spPr>
        <p:txBody>
          <a:bodyPr wrap="square" rtlCol="0">
            <a:spAutoFit/>
          </a:bodyPr>
          <a:lstStyle/>
          <a:p>
            <a:r>
              <a:rPr lang="en-US" sz="1600" dirty="0"/>
              <a:t>&lt;.S,</a:t>
            </a:r>
            <a:r>
              <a:rPr lang="en-US" sz="1600" dirty="0">
                <a:solidFill>
                  <a:srgbClr val="FF0000"/>
                </a:solidFill>
              </a:rPr>
              <a:t>0</a:t>
            </a:r>
            <a:r>
              <a:rPr lang="en-US" sz="1600" dirty="0"/>
              <a:t>&gt; &lt;.A,</a:t>
            </a:r>
            <a:r>
              <a:rPr lang="en-US" sz="1600" dirty="0">
                <a:solidFill>
                  <a:srgbClr val="FF0000"/>
                </a:solidFill>
              </a:rPr>
              <a:t>0</a:t>
            </a:r>
            <a:r>
              <a:rPr lang="en-US" sz="1600" dirty="0"/>
              <a:t>&gt;      &lt;c,</a:t>
            </a:r>
            <a:r>
              <a:rPr lang="en-US" sz="1600" dirty="0">
                <a:solidFill>
                  <a:srgbClr val="FF0000"/>
                </a:solidFill>
              </a:rPr>
              <a:t>0</a:t>
            </a:r>
            <a:r>
              <a:rPr lang="en-US" sz="1600" dirty="0"/>
              <a:t>&gt;             </a:t>
            </a:r>
          </a:p>
          <a:p>
            <a:r>
              <a:rPr lang="en-US" sz="1600" dirty="0"/>
              <a:t>&lt;i,</a:t>
            </a:r>
            <a:r>
              <a:rPr lang="en-US" sz="1600" dirty="0">
                <a:solidFill>
                  <a:srgbClr val="FF0000"/>
                </a:solidFill>
              </a:rPr>
              <a:t>0</a:t>
            </a:r>
            <a:r>
              <a:rPr lang="en-US" sz="1600" dirty="0"/>
              <a:t>&gt;   &lt;f,</a:t>
            </a:r>
            <a:r>
              <a:rPr lang="en-US" sz="1600" dirty="0">
                <a:solidFill>
                  <a:srgbClr val="FF0000"/>
                </a:solidFill>
              </a:rPr>
              <a:t>0</a:t>
            </a:r>
            <a:r>
              <a:rPr lang="en-US" sz="1600" dirty="0"/>
              <a:t>&gt;  </a:t>
            </a:r>
          </a:p>
        </p:txBody>
      </p:sp>
      <p:sp>
        <p:nvSpPr>
          <p:cNvPr id="86" name="TextBox 85"/>
          <p:cNvSpPr txBox="1"/>
          <p:nvPr/>
        </p:nvSpPr>
        <p:spPr>
          <a:xfrm>
            <a:off x="4409502" y="1958945"/>
            <a:ext cx="1112525" cy="584775"/>
          </a:xfrm>
          <a:prstGeom prst="rect">
            <a:avLst/>
          </a:prstGeom>
          <a:noFill/>
          <a:ln w="25400">
            <a:solidFill>
              <a:srgbClr val="0070C0"/>
            </a:solidFill>
          </a:ln>
        </p:spPr>
        <p:txBody>
          <a:bodyPr wrap="square" rtlCol="0">
            <a:spAutoFit/>
          </a:bodyPr>
          <a:lstStyle>
            <a:defPPr>
              <a:defRPr lang="en-US"/>
            </a:defPPr>
            <a:lvl1pPr>
              <a:defRPr sz="1600"/>
            </a:lvl1pPr>
          </a:lstStyle>
          <a:p>
            <a:r>
              <a:rPr lang="en-US" dirty="0">
                <a:sym typeface="Wingdings" pitchFamily="2" charset="2"/>
              </a:rPr>
              <a:t>g </a:t>
            </a:r>
          </a:p>
          <a:p>
            <a:r>
              <a:rPr lang="en-US" dirty="0">
                <a:sym typeface="Wingdings" pitchFamily="2" charset="2"/>
              </a:rPr>
              <a:t>.A  f  </a:t>
            </a:r>
          </a:p>
        </p:txBody>
      </p:sp>
      <p:sp>
        <p:nvSpPr>
          <p:cNvPr id="169" name="Rectangle 168"/>
          <p:cNvSpPr/>
          <p:nvPr/>
        </p:nvSpPr>
        <p:spPr>
          <a:xfrm>
            <a:off x="8143941" y="964871"/>
            <a:ext cx="641892" cy="579082"/>
          </a:xfrm>
          <a:prstGeom prst="rect">
            <a:avLst/>
          </a:prstGeom>
          <a:noFill/>
          <a:ln w="15875">
            <a:solidFill>
              <a:srgbClr val="0070C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TextBox 119"/>
          <p:cNvSpPr txBox="1"/>
          <p:nvPr/>
        </p:nvSpPr>
        <p:spPr>
          <a:xfrm>
            <a:off x="4419140" y="974517"/>
            <a:ext cx="1077450" cy="584775"/>
          </a:xfrm>
          <a:prstGeom prst="rect">
            <a:avLst/>
          </a:prstGeom>
          <a:noFill/>
          <a:ln w="25400">
            <a:solidFill>
              <a:srgbClr val="0070C0"/>
            </a:solidFill>
          </a:ln>
        </p:spPr>
        <p:txBody>
          <a:bodyPr wrap="square" rtlCol="0">
            <a:spAutoFit/>
          </a:bodyPr>
          <a:lstStyle/>
          <a:p>
            <a:r>
              <a:rPr lang="en-US" sz="1600" dirty="0"/>
              <a:t>.S  .A </a:t>
            </a:r>
          </a:p>
          <a:p>
            <a:r>
              <a:rPr lang="en-US" sz="1600" dirty="0"/>
              <a:t> </a:t>
            </a:r>
            <a:r>
              <a:rPr lang="en-US" sz="1600" dirty="0" err="1"/>
              <a:t>i</a:t>
            </a:r>
            <a:r>
              <a:rPr lang="en-US" sz="1600" dirty="0"/>
              <a:t>     f</a:t>
            </a:r>
            <a:endParaRPr lang="en-US" sz="1600" dirty="0">
              <a:solidFill>
                <a:srgbClr val="FF0000"/>
              </a:solidFill>
            </a:endParaRPr>
          </a:p>
        </p:txBody>
      </p:sp>
      <p:sp>
        <p:nvSpPr>
          <p:cNvPr id="42" name="TextBox 41"/>
          <p:cNvSpPr txBox="1"/>
          <p:nvPr/>
        </p:nvSpPr>
        <p:spPr>
          <a:xfrm>
            <a:off x="6793090" y="2988931"/>
            <a:ext cx="1946862" cy="584775"/>
          </a:xfrm>
          <a:prstGeom prst="rect">
            <a:avLst/>
          </a:prstGeom>
          <a:noFill/>
          <a:ln w="25400">
            <a:solidFill>
              <a:srgbClr val="0070C0"/>
            </a:solidFill>
          </a:ln>
        </p:spPr>
        <p:txBody>
          <a:bodyPr wrap="square" rtlCol="0">
            <a:spAutoFit/>
          </a:bodyPr>
          <a:lstStyle/>
          <a:p>
            <a:r>
              <a:rPr lang="en-US" sz="1600" dirty="0">
                <a:sym typeface="Wingdings" pitchFamily="2" charset="2"/>
              </a:rPr>
              <a:t>&lt;h,</a:t>
            </a:r>
            <a:r>
              <a:rPr lang="en-US" sz="1600" dirty="0">
                <a:solidFill>
                  <a:srgbClr val="FF0000"/>
                </a:solidFill>
                <a:sym typeface="Wingdings" pitchFamily="2" charset="2"/>
              </a:rPr>
              <a:t>0</a:t>
            </a:r>
            <a:r>
              <a:rPr lang="en-US" sz="1600" dirty="0">
                <a:sym typeface="Wingdings" pitchFamily="2" charset="2"/>
              </a:rPr>
              <a:t>&gt; &lt;A.,</a:t>
            </a:r>
            <a:r>
              <a:rPr lang="en-US" sz="1600" dirty="0">
                <a:solidFill>
                  <a:srgbClr val="FF0000"/>
                </a:solidFill>
                <a:sym typeface="Wingdings" pitchFamily="2" charset="2"/>
              </a:rPr>
              <a:t>0</a:t>
            </a:r>
            <a:r>
              <a:rPr lang="en-US" sz="1600" dirty="0">
                <a:sym typeface="Wingdings" pitchFamily="2" charset="2"/>
              </a:rPr>
              <a:t>&gt; &lt;d,</a:t>
            </a:r>
            <a:r>
              <a:rPr lang="en-US" sz="1600" dirty="0">
                <a:solidFill>
                  <a:srgbClr val="FF0000"/>
                </a:solidFill>
                <a:sym typeface="Wingdings" pitchFamily="2" charset="2"/>
              </a:rPr>
              <a:t>0</a:t>
            </a:r>
            <a:r>
              <a:rPr lang="en-US" sz="1600" dirty="0">
                <a:sym typeface="Wingdings" pitchFamily="2" charset="2"/>
              </a:rPr>
              <a:t>&gt;  &lt;g,</a:t>
            </a:r>
            <a:r>
              <a:rPr lang="en-US" sz="1600" dirty="0">
                <a:solidFill>
                  <a:srgbClr val="FF0000"/>
                </a:solidFill>
                <a:sym typeface="Wingdings" pitchFamily="2" charset="2"/>
              </a:rPr>
              <a:t>1</a:t>
            </a:r>
            <a:r>
              <a:rPr lang="en-US" sz="1600" dirty="0">
                <a:sym typeface="Wingdings" pitchFamily="2" charset="2"/>
              </a:rPr>
              <a:t>&gt;</a:t>
            </a:r>
          </a:p>
        </p:txBody>
      </p:sp>
      <p:sp>
        <p:nvSpPr>
          <p:cNvPr id="170" name="Rectangle 169"/>
          <p:cNvSpPr/>
          <p:nvPr/>
        </p:nvSpPr>
        <p:spPr>
          <a:xfrm>
            <a:off x="8173461" y="1903090"/>
            <a:ext cx="672672" cy="591167"/>
          </a:xfrm>
          <a:prstGeom prst="rect">
            <a:avLst/>
          </a:prstGeom>
          <a:noFill/>
          <a:ln w="15875">
            <a:solidFill>
              <a:srgbClr val="0070C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&lt;j,</a:t>
            </a:r>
            <a:r>
              <a:rPr lang="en-US" sz="1600" dirty="0">
                <a:solidFill>
                  <a:srgbClr val="FF0000"/>
                </a:solidFill>
              </a:rPr>
              <a:t>0</a:t>
            </a:r>
            <a:r>
              <a:rPr lang="en-US" sz="1600" dirty="0"/>
              <a:t>&gt;</a:t>
            </a:r>
          </a:p>
        </p:txBody>
      </p:sp>
      <p:sp>
        <p:nvSpPr>
          <p:cNvPr id="61" name="TextBox 60"/>
          <p:cNvSpPr txBox="1"/>
          <p:nvPr/>
        </p:nvSpPr>
        <p:spPr>
          <a:xfrm>
            <a:off x="7617281" y="1553729"/>
            <a:ext cx="298480" cy="338554"/>
          </a:xfrm>
          <a:prstGeom prst="rect">
            <a:avLst/>
          </a:prstGeom>
          <a:noFill/>
          <a:ln w="12700">
            <a:noFill/>
          </a:ln>
        </p:spPr>
        <p:txBody>
          <a:bodyPr wrap="none" rtlCol="0">
            <a:spAutoFit/>
          </a:bodyPr>
          <a:lstStyle/>
          <a:p>
            <a:r>
              <a:rPr lang="en-US" sz="1600" dirty="0"/>
              <a:t>b</a:t>
            </a:r>
          </a:p>
        </p:txBody>
      </p:sp>
      <p:sp>
        <p:nvSpPr>
          <p:cNvPr id="63" name="TextBox 62"/>
          <p:cNvSpPr txBox="1"/>
          <p:nvPr/>
        </p:nvSpPr>
        <p:spPr>
          <a:xfrm>
            <a:off x="7704531" y="2599374"/>
            <a:ext cx="298480" cy="338554"/>
          </a:xfrm>
          <a:prstGeom prst="rect">
            <a:avLst/>
          </a:prstGeom>
          <a:noFill/>
          <a:ln w="12700">
            <a:noFill/>
          </a:ln>
        </p:spPr>
        <p:txBody>
          <a:bodyPr wrap="none" rtlCol="0">
            <a:spAutoFit/>
          </a:bodyPr>
          <a:lstStyle/>
          <a:p>
            <a:r>
              <a:rPr lang="en-US" sz="1600" dirty="0"/>
              <a:t>b</a:t>
            </a:r>
          </a:p>
        </p:txBody>
      </p:sp>
      <p:cxnSp>
        <p:nvCxnSpPr>
          <p:cNvPr id="62" name="Straight Arrow Connector 61"/>
          <p:cNvCxnSpPr>
            <a:stCxn id="42" idx="2"/>
            <a:endCxn id="64" idx="0"/>
          </p:cNvCxnSpPr>
          <p:nvPr/>
        </p:nvCxnSpPr>
        <p:spPr>
          <a:xfrm>
            <a:off x="7766521" y="3573706"/>
            <a:ext cx="1045" cy="62366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738582" y="4197372"/>
            <a:ext cx="2057968" cy="584775"/>
          </a:xfrm>
          <a:prstGeom prst="rect">
            <a:avLst/>
          </a:prstGeom>
          <a:noFill/>
          <a:ln w="25400">
            <a:solidFill>
              <a:srgbClr val="0070C0"/>
            </a:solidFill>
          </a:ln>
        </p:spPr>
        <p:txBody>
          <a:bodyPr wrap="square" rtlCol="0">
            <a:spAutoFit/>
          </a:bodyPr>
          <a:lstStyle/>
          <a:p>
            <a:r>
              <a:rPr lang="en-US" sz="1600" dirty="0">
                <a:sym typeface="Wingdings" pitchFamily="2" charset="2"/>
              </a:rPr>
              <a:t>&lt;e,</a:t>
            </a:r>
            <a:r>
              <a:rPr lang="en-US" sz="1600" dirty="0">
                <a:solidFill>
                  <a:srgbClr val="FF0000"/>
                </a:solidFill>
                <a:sym typeface="Wingdings" pitchFamily="2" charset="2"/>
              </a:rPr>
              <a:t>0</a:t>
            </a:r>
            <a:r>
              <a:rPr lang="en-US" sz="1600" dirty="0">
                <a:sym typeface="Wingdings" pitchFamily="2" charset="2"/>
              </a:rPr>
              <a:t>&gt;&lt;S.,</a:t>
            </a:r>
            <a:r>
              <a:rPr lang="en-US" sz="1600" dirty="0">
                <a:solidFill>
                  <a:srgbClr val="FF0000"/>
                </a:solidFill>
                <a:sym typeface="Wingdings" pitchFamily="2" charset="2"/>
              </a:rPr>
              <a:t>0</a:t>
            </a:r>
            <a:r>
              <a:rPr lang="en-US" sz="1600" dirty="0">
                <a:sym typeface="Wingdings" pitchFamily="2" charset="2"/>
              </a:rPr>
              <a:t>&gt;</a:t>
            </a:r>
          </a:p>
          <a:p>
            <a:r>
              <a:rPr lang="en-US" sz="1600" dirty="0">
                <a:sym typeface="Wingdings" pitchFamily="2" charset="2"/>
              </a:rPr>
              <a:t>&lt;h,</a:t>
            </a:r>
            <a:r>
              <a:rPr lang="en-US" sz="1600" dirty="0">
                <a:solidFill>
                  <a:srgbClr val="FF0000"/>
                </a:solidFill>
                <a:sym typeface="Wingdings" pitchFamily="2" charset="2"/>
              </a:rPr>
              <a:t>1</a:t>
            </a:r>
            <a:r>
              <a:rPr lang="en-US" sz="1600" dirty="0">
                <a:sym typeface="Wingdings" pitchFamily="2" charset="2"/>
              </a:rPr>
              <a:t>&gt;&lt;A.,</a:t>
            </a:r>
            <a:r>
              <a:rPr lang="en-US" sz="1600" dirty="0">
                <a:solidFill>
                  <a:srgbClr val="FF0000"/>
                </a:solidFill>
                <a:sym typeface="Wingdings" pitchFamily="2" charset="2"/>
              </a:rPr>
              <a:t>1</a:t>
            </a:r>
            <a:r>
              <a:rPr lang="en-US" sz="1600" dirty="0">
                <a:sym typeface="Wingdings" pitchFamily="2" charset="2"/>
              </a:rPr>
              <a:t>&gt;&lt;k,</a:t>
            </a:r>
            <a:r>
              <a:rPr lang="en-US" sz="1600" dirty="0">
                <a:solidFill>
                  <a:srgbClr val="FF0000"/>
                </a:solidFill>
                <a:sym typeface="Wingdings" pitchFamily="2" charset="2"/>
              </a:rPr>
              <a:t>0</a:t>
            </a:r>
            <a:r>
              <a:rPr lang="en-US" sz="1600" dirty="0">
                <a:sym typeface="Wingdings" pitchFamily="2" charset="2"/>
              </a:rPr>
              <a:t>&gt;</a:t>
            </a:r>
          </a:p>
        </p:txBody>
      </p:sp>
      <p:sp>
        <p:nvSpPr>
          <p:cNvPr id="7" name="TextBox 6"/>
          <p:cNvSpPr txBox="1"/>
          <p:nvPr/>
        </p:nvSpPr>
        <p:spPr>
          <a:xfrm>
            <a:off x="7750652" y="3690342"/>
            <a:ext cx="298480" cy="338554"/>
          </a:xfrm>
          <a:prstGeom prst="rect">
            <a:avLst/>
          </a:prstGeom>
          <a:noFill/>
          <a:ln w="12700">
            <a:noFill/>
          </a:ln>
        </p:spPr>
        <p:txBody>
          <a:bodyPr wrap="none" rtlCol="0">
            <a:spAutoFit/>
          </a:bodyPr>
          <a:lstStyle/>
          <a:p>
            <a:pPr algn="ctr"/>
            <a:r>
              <a:rPr lang="en-US" sz="1600" dirty="0">
                <a:solidFill>
                  <a:srgbClr val="002060"/>
                </a:solidFill>
              </a:rPr>
              <a:t>b</a:t>
            </a:r>
          </a:p>
        </p:txBody>
      </p:sp>
      <p:sp>
        <p:nvSpPr>
          <p:cNvPr id="87" name="TextBox 86"/>
          <p:cNvSpPr txBox="1"/>
          <p:nvPr/>
        </p:nvSpPr>
        <p:spPr>
          <a:xfrm>
            <a:off x="4419600" y="3027281"/>
            <a:ext cx="1112525" cy="584775"/>
          </a:xfrm>
          <a:prstGeom prst="rect">
            <a:avLst/>
          </a:prstGeom>
          <a:noFill/>
          <a:ln w="25400">
            <a:solidFill>
              <a:srgbClr val="0070C0"/>
            </a:solidFill>
          </a:ln>
        </p:spPr>
        <p:txBody>
          <a:bodyPr wrap="square" rtlCol="0">
            <a:spAutoFit/>
          </a:bodyPr>
          <a:lstStyle>
            <a:defPPr>
              <a:defRPr lang="en-US"/>
            </a:defPPr>
            <a:lvl1pPr>
              <a:defRPr sz="1600"/>
            </a:lvl1pPr>
          </a:lstStyle>
          <a:p>
            <a:r>
              <a:rPr lang="en-US" dirty="0">
                <a:sym typeface="Wingdings" pitchFamily="2" charset="2"/>
              </a:rPr>
              <a:t>h  A. d  k  S. g</a:t>
            </a:r>
          </a:p>
        </p:txBody>
      </p:sp>
      <p:cxnSp>
        <p:nvCxnSpPr>
          <p:cNvPr id="88" name="Straight Arrow Connector 87"/>
          <p:cNvCxnSpPr>
            <a:stCxn id="120" idx="2"/>
            <a:endCxn id="86" idx="0"/>
          </p:cNvCxnSpPr>
          <p:nvPr/>
        </p:nvCxnSpPr>
        <p:spPr>
          <a:xfrm>
            <a:off x="4957865" y="1559292"/>
            <a:ext cx="7900" cy="39965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982937" y="1645670"/>
            <a:ext cx="298480" cy="338554"/>
          </a:xfrm>
          <a:prstGeom prst="rect">
            <a:avLst/>
          </a:prstGeom>
          <a:noFill/>
          <a:ln w="12700">
            <a:noFill/>
          </a:ln>
        </p:spPr>
        <p:txBody>
          <a:bodyPr wrap="none" rtlCol="0">
            <a:spAutoFit/>
          </a:bodyPr>
          <a:lstStyle/>
          <a:p>
            <a:r>
              <a:rPr lang="en-US" sz="1600" dirty="0"/>
              <a:t>b</a:t>
            </a:r>
          </a:p>
        </p:txBody>
      </p:sp>
      <p:sp>
        <p:nvSpPr>
          <p:cNvPr id="92" name="TextBox 91"/>
          <p:cNvSpPr txBox="1"/>
          <p:nvPr/>
        </p:nvSpPr>
        <p:spPr>
          <a:xfrm>
            <a:off x="4966484" y="2610484"/>
            <a:ext cx="298480" cy="338554"/>
          </a:xfrm>
          <a:prstGeom prst="rect">
            <a:avLst/>
          </a:prstGeom>
          <a:noFill/>
          <a:ln w="12700">
            <a:noFill/>
          </a:ln>
        </p:spPr>
        <p:txBody>
          <a:bodyPr wrap="none" rtlCol="0">
            <a:spAutoFit/>
          </a:bodyPr>
          <a:lstStyle/>
          <a:p>
            <a:r>
              <a:rPr lang="en-US" sz="1600" dirty="0"/>
              <a:t>b</a:t>
            </a:r>
          </a:p>
        </p:txBody>
      </p:sp>
      <p:cxnSp>
        <p:nvCxnSpPr>
          <p:cNvPr id="96" name="Straight Arrow Connector 95"/>
          <p:cNvCxnSpPr>
            <a:stCxn id="86" idx="2"/>
            <a:endCxn id="87" idx="0"/>
          </p:cNvCxnSpPr>
          <p:nvPr/>
        </p:nvCxnSpPr>
        <p:spPr>
          <a:xfrm>
            <a:off x="4965765" y="2543720"/>
            <a:ext cx="10098" cy="48356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75204" y="5935495"/>
            <a:ext cx="2076274" cy="369332"/>
          </a:xfrm>
          <a:prstGeom prst="rect">
            <a:avLst/>
          </a:prstGeom>
          <a:noFill/>
        </p:spPr>
        <p:txBody>
          <a:bodyPr wrap="none" rtlCol="0">
            <a:spAutoFit/>
          </a:bodyPr>
          <a:lstStyle/>
          <a:p>
            <a:r>
              <a:rPr lang="en-US" dirty="0"/>
              <a:t>(b) NFA reachability </a:t>
            </a:r>
          </a:p>
        </p:txBody>
      </p:sp>
      <p:sp>
        <p:nvSpPr>
          <p:cNvPr id="23" name="TextBox 22"/>
          <p:cNvSpPr txBox="1"/>
          <p:nvPr/>
        </p:nvSpPr>
        <p:spPr>
          <a:xfrm>
            <a:off x="6621533" y="5930932"/>
            <a:ext cx="2236574" cy="369332"/>
          </a:xfrm>
          <a:prstGeom prst="rect">
            <a:avLst/>
          </a:prstGeom>
          <a:noFill/>
        </p:spPr>
        <p:txBody>
          <a:bodyPr wrap="none" rtlCol="0">
            <a:spAutoFit/>
          </a:bodyPr>
          <a:lstStyle/>
          <a:p>
            <a:r>
              <a:rPr lang="en-US" dirty="0"/>
              <a:t>(c) NGA reachability</a:t>
            </a:r>
          </a:p>
        </p:txBody>
      </p:sp>
      <p:sp>
        <p:nvSpPr>
          <p:cNvPr id="133" name="TextBox 132"/>
          <p:cNvSpPr txBox="1"/>
          <p:nvPr/>
        </p:nvSpPr>
        <p:spPr>
          <a:xfrm>
            <a:off x="4418380" y="4226805"/>
            <a:ext cx="1112525" cy="584775"/>
          </a:xfrm>
          <a:prstGeom prst="rect">
            <a:avLst/>
          </a:prstGeom>
          <a:noFill/>
          <a:ln w="25400">
            <a:solidFill>
              <a:srgbClr val="0070C0"/>
            </a:solidFill>
          </a:ln>
        </p:spPr>
        <p:txBody>
          <a:bodyPr wrap="square" rtlCol="0">
            <a:spAutoFit/>
          </a:bodyPr>
          <a:lstStyle>
            <a:defPPr>
              <a:defRPr lang="en-US"/>
            </a:defPPr>
            <a:lvl1pPr>
              <a:defRPr sz="1600"/>
            </a:lvl1pPr>
          </a:lstStyle>
          <a:p>
            <a:r>
              <a:rPr lang="en-US" dirty="0">
                <a:sym typeface="Wingdings" pitchFamily="2" charset="2"/>
              </a:rPr>
              <a:t>e S. </a:t>
            </a:r>
          </a:p>
          <a:p>
            <a:r>
              <a:rPr lang="en-US" dirty="0">
                <a:sym typeface="Wingdings" pitchFamily="2" charset="2"/>
              </a:rPr>
              <a:t>h A. d k </a:t>
            </a:r>
          </a:p>
        </p:txBody>
      </p:sp>
      <p:sp>
        <p:nvSpPr>
          <p:cNvPr id="150" name="TextBox 149"/>
          <p:cNvSpPr txBox="1"/>
          <p:nvPr/>
        </p:nvSpPr>
        <p:spPr>
          <a:xfrm>
            <a:off x="4964101" y="3747451"/>
            <a:ext cx="298480" cy="338554"/>
          </a:xfrm>
          <a:prstGeom prst="rect">
            <a:avLst/>
          </a:prstGeom>
          <a:noFill/>
          <a:ln w="12700">
            <a:noFill/>
          </a:ln>
        </p:spPr>
        <p:txBody>
          <a:bodyPr wrap="none" rtlCol="0">
            <a:spAutoFit/>
          </a:bodyPr>
          <a:lstStyle/>
          <a:p>
            <a:pPr algn="ctr"/>
            <a:r>
              <a:rPr lang="en-US" sz="1600" dirty="0">
                <a:solidFill>
                  <a:srgbClr val="002060"/>
                </a:solidFill>
              </a:rPr>
              <a:t>b</a:t>
            </a:r>
          </a:p>
        </p:txBody>
      </p:sp>
      <p:sp>
        <p:nvSpPr>
          <p:cNvPr id="3" name="TextBox 2"/>
          <p:cNvSpPr txBox="1"/>
          <p:nvPr/>
        </p:nvSpPr>
        <p:spPr>
          <a:xfrm>
            <a:off x="5727741" y="1039282"/>
            <a:ext cx="633507" cy="369332"/>
          </a:xfrm>
          <a:prstGeom prst="rect">
            <a:avLst/>
          </a:prstGeom>
          <a:noFill/>
        </p:spPr>
        <p:txBody>
          <a:bodyPr wrap="none" rtlCol="0">
            <a:spAutoFit/>
          </a:bodyPr>
          <a:lstStyle/>
          <a:p>
            <a:r>
              <a:rPr lang="en-US" dirty="0"/>
              <a:t>.</a:t>
            </a:r>
            <a:r>
              <a:rPr lang="en-US" dirty="0" err="1"/>
              <a:t>bbb</a:t>
            </a:r>
            <a:endParaRPr lang="en-US" dirty="0"/>
          </a:p>
        </p:txBody>
      </p:sp>
      <p:sp>
        <p:nvSpPr>
          <p:cNvPr id="10" name="TextBox 9"/>
          <p:cNvSpPr txBox="1"/>
          <p:nvPr/>
        </p:nvSpPr>
        <p:spPr>
          <a:xfrm>
            <a:off x="5783844" y="2047835"/>
            <a:ext cx="633507" cy="369332"/>
          </a:xfrm>
          <a:prstGeom prst="rect">
            <a:avLst/>
          </a:prstGeom>
          <a:noFill/>
        </p:spPr>
        <p:txBody>
          <a:bodyPr wrap="none" rtlCol="0">
            <a:spAutoFit/>
          </a:bodyPr>
          <a:lstStyle/>
          <a:p>
            <a:r>
              <a:rPr lang="en-US" dirty="0"/>
              <a:t>b.bb</a:t>
            </a:r>
          </a:p>
        </p:txBody>
      </p:sp>
      <p:sp>
        <p:nvSpPr>
          <p:cNvPr id="16" name="TextBox 15"/>
          <p:cNvSpPr txBox="1"/>
          <p:nvPr/>
        </p:nvSpPr>
        <p:spPr>
          <a:xfrm>
            <a:off x="5829678" y="3127365"/>
            <a:ext cx="633507" cy="369332"/>
          </a:xfrm>
          <a:prstGeom prst="rect">
            <a:avLst/>
          </a:prstGeom>
          <a:noFill/>
        </p:spPr>
        <p:txBody>
          <a:bodyPr wrap="none" rtlCol="0">
            <a:spAutoFit/>
          </a:bodyPr>
          <a:lstStyle/>
          <a:p>
            <a:r>
              <a:rPr lang="en-US" dirty="0" err="1"/>
              <a:t>bb.b</a:t>
            </a:r>
            <a:endParaRPr lang="en-US" dirty="0"/>
          </a:p>
        </p:txBody>
      </p:sp>
      <p:sp>
        <p:nvSpPr>
          <p:cNvPr id="24" name="TextBox 23"/>
          <p:cNvSpPr txBox="1"/>
          <p:nvPr/>
        </p:nvSpPr>
        <p:spPr>
          <a:xfrm>
            <a:off x="5431812" y="923105"/>
            <a:ext cx="397866" cy="369332"/>
          </a:xfrm>
          <a:prstGeom prst="rect">
            <a:avLst/>
          </a:prstGeom>
          <a:noFill/>
        </p:spPr>
        <p:txBody>
          <a:bodyPr wrap="none" rtlCol="0">
            <a:spAutoFit/>
          </a:bodyPr>
          <a:lstStyle/>
          <a:p>
            <a:r>
              <a:rPr lang="en-US" dirty="0">
                <a:solidFill>
                  <a:srgbClr val="FF0000"/>
                </a:solidFill>
                <a:latin typeface="Symbol" pitchFamily="18" charset="2"/>
              </a:rPr>
              <a:t>S</a:t>
            </a:r>
            <a:r>
              <a:rPr lang="en-US" baseline="-25000" dirty="0">
                <a:solidFill>
                  <a:srgbClr val="FF0000"/>
                </a:solidFill>
                <a:latin typeface="Symbol" pitchFamily="18" charset="2"/>
              </a:rPr>
              <a:t>0</a:t>
            </a:r>
          </a:p>
        </p:txBody>
      </p:sp>
      <p:sp>
        <p:nvSpPr>
          <p:cNvPr id="108" name="TextBox 107"/>
          <p:cNvSpPr txBox="1"/>
          <p:nvPr/>
        </p:nvSpPr>
        <p:spPr>
          <a:xfrm>
            <a:off x="5479904" y="2897348"/>
            <a:ext cx="397866" cy="369332"/>
          </a:xfrm>
          <a:prstGeom prst="rect">
            <a:avLst/>
          </a:prstGeom>
          <a:noFill/>
        </p:spPr>
        <p:txBody>
          <a:bodyPr wrap="none" rtlCol="0">
            <a:spAutoFit/>
          </a:bodyPr>
          <a:lstStyle/>
          <a:p>
            <a:r>
              <a:rPr lang="en-US" dirty="0">
                <a:solidFill>
                  <a:srgbClr val="FF0000"/>
                </a:solidFill>
                <a:latin typeface="Symbol" pitchFamily="18" charset="2"/>
              </a:rPr>
              <a:t>S</a:t>
            </a:r>
            <a:r>
              <a:rPr lang="en-US" baseline="-25000" dirty="0">
                <a:solidFill>
                  <a:srgbClr val="FF0000"/>
                </a:solidFill>
                <a:latin typeface="Symbol" pitchFamily="18" charset="2"/>
              </a:rPr>
              <a:t>2</a:t>
            </a:r>
          </a:p>
        </p:txBody>
      </p:sp>
      <p:sp>
        <p:nvSpPr>
          <p:cNvPr id="111" name="TextBox 110"/>
          <p:cNvSpPr txBox="1"/>
          <p:nvPr/>
        </p:nvSpPr>
        <p:spPr>
          <a:xfrm>
            <a:off x="5479904" y="4149368"/>
            <a:ext cx="397866" cy="369332"/>
          </a:xfrm>
          <a:prstGeom prst="rect">
            <a:avLst/>
          </a:prstGeom>
          <a:noFill/>
        </p:spPr>
        <p:txBody>
          <a:bodyPr wrap="none" rtlCol="0">
            <a:spAutoFit/>
          </a:bodyPr>
          <a:lstStyle/>
          <a:p>
            <a:r>
              <a:rPr lang="en-US" dirty="0">
                <a:solidFill>
                  <a:srgbClr val="FF0000"/>
                </a:solidFill>
                <a:latin typeface="Symbol" pitchFamily="18" charset="2"/>
              </a:rPr>
              <a:t>S</a:t>
            </a:r>
            <a:r>
              <a:rPr lang="en-US" baseline="-25000" dirty="0">
                <a:solidFill>
                  <a:srgbClr val="FF0000"/>
                </a:solidFill>
                <a:latin typeface="Symbol" pitchFamily="18" charset="2"/>
              </a:rPr>
              <a:t>3</a:t>
            </a:r>
          </a:p>
        </p:txBody>
      </p:sp>
      <p:sp>
        <p:nvSpPr>
          <p:cNvPr id="158" name="TextBox 157"/>
          <p:cNvSpPr txBox="1"/>
          <p:nvPr/>
        </p:nvSpPr>
        <p:spPr>
          <a:xfrm>
            <a:off x="5479904" y="1854395"/>
            <a:ext cx="397866" cy="369332"/>
          </a:xfrm>
          <a:prstGeom prst="rect">
            <a:avLst/>
          </a:prstGeom>
          <a:noFill/>
        </p:spPr>
        <p:txBody>
          <a:bodyPr wrap="none" rtlCol="0">
            <a:spAutoFit/>
          </a:bodyPr>
          <a:lstStyle/>
          <a:p>
            <a:r>
              <a:rPr lang="en-US" dirty="0">
                <a:solidFill>
                  <a:srgbClr val="FF0000"/>
                </a:solidFill>
                <a:latin typeface="Symbol" pitchFamily="18" charset="2"/>
              </a:rPr>
              <a:t>S</a:t>
            </a:r>
            <a:r>
              <a:rPr lang="en-US" baseline="-25000" dirty="0">
                <a:solidFill>
                  <a:srgbClr val="FF0000"/>
                </a:solidFill>
                <a:latin typeface="Symbol" pitchFamily="18" charset="2"/>
              </a:rPr>
              <a:t>1</a:t>
            </a:r>
          </a:p>
        </p:txBody>
      </p:sp>
      <p:sp>
        <p:nvSpPr>
          <p:cNvPr id="159" name="TextBox 158"/>
          <p:cNvSpPr txBox="1"/>
          <p:nvPr/>
        </p:nvSpPr>
        <p:spPr>
          <a:xfrm>
            <a:off x="8796429" y="855865"/>
            <a:ext cx="397866" cy="446892"/>
          </a:xfrm>
          <a:prstGeom prst="rect">
            <a:avLst/>
          </a:prstGeom>
          <a:noFill/>
        </p:spPr>
        <p:txBody>
          <a:bodyPr wrap="none" rtlCol="0">
            <a:spAutoFit/>
          </a:bodyPr>
          <a:lstStyle/>
          <a:p>
            <a:r>
              <a:rPr lang="en-US" dirty="0">
                <a:solidFill>
                  <a:srgbClr val="FF0000"/>
                </a:solidFill>
                <a:latin typeface="Symbol" pitchFamily="18" charset="2"/>
              </a:rPr>
              <a:t>S</a:t>
            </a:r>
            <a:r>
              <a:rPr lang="en-US" baseline="-25000" dirty="0">
                <a:solidFill>
                  <a:srgbClr val="FF0000"/>
                </a:solidFill>
                <a:latin typeface="Symbol" pitchFamily="18" charset="2"/>
              </a:rPr>
              <a:t>0</a:t>
            </a:r>
          </a:p>
        </p:txBody>
      </p:sp>
      <p:sp>
        <p:nvSpPr>
          <p:cNvPr id="160" name="TextBox 159"/>
          <p:cNvSpPr txBox="1"/>
          <p:nvPr/>
        </p:nvSpPr>
        <p:spPr>
          <a:xfrm>
            <a:off x="8705924" y="2929735"/>
            <a:ext cx="397866" cy="369332"/>
          </a:xfrm>
          <a:prstGeom prst="rect">
            <a:avLst/>
          </a:prstGeom>
          <a:noFill/>
        </p:spPr>
        <p:txBody>
          <a:bodyPr wrap="none" rtlCol="0">
            <a:spAutoFit/>
          </a:bodyPr>
          <a:lstStyle/>
          <a:p>
            <a:r>
              <a:rPr lang="en-US" dirty="0">
                <a:solidFill>
                  <a:srgbClr val="FF0000"/>
                </a:solidFill>
                <a:latin typeface="Symbol" pitchFamily="18" charset="2"/>
              </a:rPr>
              <a:t>S</a:t>
            </a:r>
            <a:r>
              <a:rPr lang="en-US" baseline="-25000" dirty="0">
                <a:solidFill>
                  <a:srgbClr val="FF0000"/>
                </a:solidFill>
                <a:latin typeface="Symbol" pitchFamily="18" charset="2"/>
              </a:rPr>
              <a:t>2</a:t>
            </a:r>
          </a:p>
        </p:txBody>
      </p:sp>
      <p:sp>
        <p:nvSpPr>
          <p:cNvPr id="161" name="TextBox 160"/>
          <p:cNvSpPr txBox="1"/>
          <p:nvPr/>
        </p:nvSpPr>
        <p:spPr>
          <a:xfrm>
            <a:off x="8744329" y="4096603"/>
            <a:ext cx="397866" cy="369332"/>
          </a:xfrm>
          <a:prstGeom prst="rect">
            <a:avLst/>
          </a:prstGeom>
          <a:noFill/>
        </p:spPr>
        <p:txBody>
          <a:bodyPr wrap="none" rtlCol="0">
            <a:spAutoFit/>
          </a:bodyPr>
          <a:lstStyle/>
          <a:p>
            <a:r>
              <a:rPr lang="en-US" dirty="0">
                <a:solidFill>
                  <a:srgbClr val="FF0000"/>
                </a:solidFill>
                <a:latin typeface="Symbol" pitchFamily="18" charset="2"/>
              </a:rPr>
              <a:t>S</a:t>
            </a:r>
            <a:r>
              <a:rPr lang="en-US" baseline="-25000" dirty="0">
                <a:solidFill>
                  <a:srgbClr val="FF0000"/>
                </a:solidFill>
                <a:latin typeface="Symbol" pitchFamily="18" charset="2"/>
              </a:rPr>
              <a:t>3</a:t>
            </a:r>
          </a:p>
        </p:txBody>
      </p:sp>
      <p:sp>
        <p:nvSpPr>
          <p:cNvPr id="164" name="TextBox 163"/>
          <p:cNvSpPr txBox="1"/>
          <p:nvPr/>
        </p:nvSpPr>
        <p:spPr>
          <a:xfrm>
            <a:off x="8771840" y="1809045"/>
            <a:ext cx="397866" cy="369332"/>
          </a:xfrm>
          <a:prstGeom prst="rect">
            <a:avLst/>
          </a:prstGeom>
          <a:noFill/>
        </p:spPr>
        <p:txBody>
          <a:bodyPr wrap="none" rtlCol="0">
            <a:spAutoFit/>
          </a:bodyPr>
          <a:lstStyle/>
          <a:p>
            <a:r>
              <a:rPr lang="en-US" dirty="0">
                <a:solidFill>
                  <a:srgbClr val="FF0000"/>
                </a:solidFill>
                <a:latin typeface="Symbol" pitchFamily="18" charset="2"/>
              </a:rPr>
              <a:t>S</a:t>
            </a:r>
            <a:r>
              <a:rPr lang="en-US" baseline="-25000" dirty="0">
                <a:solidFill>
                  <a:srgbClr val="FF0000"/>
                </a:solidFill>
                <a:latin typeface="Symbol" pitchFamily="18" charset="2"/>
              </a:rPr>
              <a:t>1</a:t>
            </a:r>
          </a:p>
        </p:txBody>
      </p:sp>
      <p:sp>
        <p:nvSpPr>
          <p:cNvPr id="13" name="TextBox 12"/>
          <p:cNvSpPr txBox="1"/>
          <p:nvPr/>
        </p:nvSpPr>
        <p:spPr>
          <a:xfrm>
            <a:off x="5195240" y="975259"/>
            <a:ext cx="287258" cy="338554"/>
          </a:xfrm>
          <a:prstGeom prst="rect">
            <a:avLst/>
          </a:prstGeom>
          <a:ln w="12700">
            <a:noFill/>
            <a:tailEnd type="none"/>
          </a:ln>
        </p:spPr>
        <p:style>
          <a:lnRef idx="1">
            <a:schemeClr val="accent1"/>
          </a:lnRef>
          <a:fillRef idx="0">
            <a:schemeClr val="accent1"/>
          </a:fillRef>
          <a:effectRef idx="0">
            <a:schemeClr val="accent1"/>
          </a:effectRef>
          <a:fontRef idx="minor">
            <a:schemeClr val="tx1"/>
          </a:fontRef>
        </p:style>
        <p:txBody>
          <a:bodyPr wrap="none" rtlCol="0">
            <a:spAutoFit/>
          </a:bodyPr>
          <a:lstStyle/>
          <a:p>
            <a:r>
              <a:rPr lang="en-US" sz="1600" dirty="0">
                <a:solidFill>
                  <a:srgbClr val="002060"/>
                </a:solidFill>
              </a:rPr>
              <a:t>c</a:t>
            </a:r>
          </a:p>
        </p:txBody>
      </p:sp>
      <p:cxnSp>
        <p:nvCxnSpPr>
          <p:cNvPr id="80" name="Straight Arrow Connector 79"/>
          <p:cNvCxnSpPr>
            <a:stCxn id="87" idx="2"/>
            <a:endCxn id="133" idx="0"/>
          </p:cNvCxnSpPr>
          <p:nvPr/>
        </p:nvCxnSpPr>
        <p:spPr>
          <a:xfrm flipH="1">
            <a:off x="4974643" y="3612056"/>
            <a:ext cx="1220" cy="61474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a:stCxn id="36" idx="2"/>
          </p:cNvCxnSpPr>
          <p:nvPr/>
        </p:nvCxnSpPr>
        <p:spPr>
          <a:xfrm>
            <a:off x="7626549" y="1543952"/>
            <a:ext cx="0" cy="36189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5" name="Text Box 37"/>
          <p:cNvSpPr txBox="1">
            <a:spLocks noChangeArrowheads="1"/>
          </p:cNvSpPr>
          <p:nvPr/>
        </p:nvSpPr>
        <p:spPr bwMode="auto">
          <a:xfrm>
            <a:off x="1408818" y="6155184"/>
            <a:ext cx="1316386" cy="646331"/>
          </a:xfrm>
          <a:prstGeom prst="rect">
            <a:avLst/>
          </a:prstGeom>
          <a:noFill/>
          <a:ln w="9525">
            <a:noFill/>
            <a:miter lim="800000"/>
            <a:headEnd/>
            <a:tailEnd/>
          </a:ln>
        </p:spPr>
        <p:txBody>
          <a:bodyPr wrap="none">
            <a:spAutoFit/>
          </a:bodyPr>
          <a:lstStyle/>
          <a:p>
            <a:r>
              <a:rPr lang="en-US" dirty="0" err="1">
                <a:solidFill>
                  <a:prstClr val="black"/>
                </a:solidFill>
              </a:rPr>
              <a:t>S</a:t>
            </a:r>
            <a:r>
              <a:rPr lang="en-US" dirty="0" err="1">
                <a:solidFill>
                  <a:prstClr val="black"/>
                </a:solidFill>
                <a:sym typeface="Wingdings" pitchFamily="2" charset="2"/>
              </a:rPr>
              <a:t>Ab</a:t>
            </a:r>
            <a:r>
              <a:rPr lang="en-US" dirty="0">
                <a:solidFill>
                  <a:prstClr val="black"/>
                </a:solidFill>
                <a:sym typeface="Wingdings" pitchFamily="2" charset="2"/>
              </a:rPr>
              <a:t> | </a:t>
            </a:r>
            <a:r>
              <a:rPr lang="en-US" dirty="0" err="1">
                <a:solidFill>
                  <a:prstClr val="black"/>
                </a:solidFill>
                <a:sym typeface="Wingdings" pitchFamily="2" charset="2"/>
              </a:rPr>
              <a:t>bA</a:t>
            </a:r>
            <a:endParaRPr lang="en-US" dirty="0">
              <a:solidFill>
                <a:prstClr val="black"/>
              </a:solidFill>
              <a:sym typeface="Wingdings" pitchFamily="2" charset="2"/>
            </a:endParaRPr>
          </a:p>
          <a:p>
            <a:r>
              <a:rPr lang="en-US" dirty="0" err="1">
                <a:solidFill>
                  <a:prstClr val="black"/>
                </a:solidFill>
                <a:sym typeface="Wingdings" pitchFamily="2" charset="2"/>
              </a:rPr>
              <a:t>Abb</a:t>
            </a:r>
            <a:endParaRPr lang="en-US" dirty="0">
              <a:solidFill>
                <a:prstClr val="black"/>
              </a:solidFill>
              <a:sym typeface="Wingdings" pitchFamily="2" charset="2"/>
            </a:endParaRPr>
          </a:p>
        </p:txBody>
      </p:sp>
      <p:grpSp>
        <p:nvGrpSpPr>
          <p:cNvPr id="4" name="Group 3"/>
          <p:cNvGrpSpPr/>
          <p:nvPr/>
        </p:nvGrpSpPr>
        <p:grpSpPr>
          <a:xfrm>
            <a:off x="424399" y="169243"/>
            <a:ext cx="3505263" cy="5668888"/>
            <a:chOff x="424399" y="169243"/>
            <a:chExt cx="3505263" cy="5668888"/>
          </a:xfrm>
        </p:grpSpPr>
        <p:sp>
          <p:nvSpPr>
            <p:cNvPr id="149" name="Text Box 45"/>
            <p:cNvSpPr txBox="1">
              <a:spLocks noChangeArrowheads="1"/>
            </p:cNvSpPr>
            <p:nvPr/>
          </p:nvSpPr>
          <p:spPr bwMode="auto">
            <a:xfrm>
              <a:off x="1823656" y="169243"/>
              <a:ext cx="402675" cy="369332"/>
            </a:xfrm>
            <a:prstGeom prst="rect">
              <a:avLst/>
            </a:prstGeom>
            <a:noFill/>
            <a:ln w="9525" algn="ctr">
              <a:solidFill>
                <a:schemeClr val="tx1"/>
              </a:solidFill>
              <a:miter lim="800000"/>
              <a:headEnd/>
              <a:tailEnd/>
            </a:ln>
          </p:spPr>
          <p:txBody>
            <a:bodyPr wrap="none">
              <a:spAutoFit/>
            </a:bodyPr>
            <a:lstStyle/>
            <a:p>
              <a:pPr algn="ctr"/>
              <a:r>
                <a:rPr lang="en-US" dirty="0"/>
                <a:t>.S</a:t>
              </a:r>
            </a:p>
          </p:txBody>
        </p:sp>
        <p:sp>
          <p:nvSpPr>
            <p:cNvPr id="153" name="Text Box 50"/>
            <p:cNvSpPr txBox="1">
              <a:spLocks noChangeArrowheads="1"/>
            </p:cNvSpPr>
            <p:nvPr/>
          </p:nvSpPr>
          <p:spPr bwMode="auto">
            <a:xfrm>
              <a:off x="1922315" y="5468799"/>
              <a:ext cx="402675" cy="369332"/>
            </a:xfrm>
            <a:prstGeom prst="rect">
              <a:avLst/>
            </a:prstGeom>
            <a:noFill/>
            <a:ln w="9525" algn="ctr">
              <a:solidFill>
                <a:schemeClr val="tx1"/>
              </a:solidFill>
              <a:miter lim="800000"/>
              <a:headEnd/>
              <a:tailEnd/>
            </a:ln>
          </p:spPr>
          <p:txBody>
            <a:bodyPr wrap="none">
              <a:spAutoFit/>
            </a:bodyPr>
            <a:lstStyle/>
            <a:p>
              <a:pPr algn="ctr"/>
              <a:r>
                <a:rPr lang="en-US" dirty="0"/>
                <a:t>S.</a:t>
              </a:r>
            </a:p>
          </p:txBody>
        </p:sp>
        <p:sp>
          <p:nvSpPr>
            <p:cNvPr id="155" name="Text Box 8"/>
            <p:cNvSpPr txBox="1">
              <a:spLocks noChangeArrowheads="1"/>
            </p:cNvSpPr>
            <p:nvPr/>
          </p:nvSpPr>
          <p:spPr bwMode="auto">
            <a:xfrm>
              <a:off x="1812744" y="1551478"/>
              <a:ext cx="402675" cy="369332"/>
            </a:xfrm>
            <a:prstGeom prst="rect">
              <a:avLst/>
            </a:prstGeom>
            <a:noFill/>
            <a:ln w="9525" algn="ctr">
              <a:solidFill>
                <a:schemeClr val="tx1"/>
              </a:solidFill>
              <a:miter lim="800000"/>
              <a:headEnd/>
              <a:tailEnd/>
            </a:ln>
          </p:spPr>
          <p:txBody>
            <a:bodyPr wrap="none">
              <a:spAutoFit/>
            </a:bodyPr>
            <a:lstStyle/>
            <a:p>
              <a:pPr algn="ctr"/>
              <a:r>
                <a:rPr lang="en-US" dirty="0"/>
                <a:t>.A</a:t>
              </a:r>
            </a:p>
          </p:txBody>
        </p:sp>
        <p:sp>
          <p:nvSpPr>
            <p:cNvPr id="156" name="Text Box 8"/>
            <p:cNvSpPr txBox="1">
              <a:spLocks noChangeArrowheads="1"/>
            </p:cNvSpPr>
            <p:nvPr/>
          </p:nvSpPr>
          <p:spPr bwMode="auto">
            <a:xfrm>
              <a:off x="1899370" y="2237326"/>
              <a:ext cx="248786" cy="369332"/>
            </a:xfrm>
            <a:prstGeom prst="rect">
              <a:avLst/>
            </a:prstGeom>
            <a:noFill/>
            <a:ln w="9525" algn="ctr">
              <a:solidFill>
                <a:schemeClr val="tx1"/>
              </a:solidFill>
              <a:miter lim="800000"/>
              <a:headEnd/>
              <a:tailEnd/>
            </a:ln>
          </p:spPr>
          <p:txBody>
            <a:bodyPr wrap="none">
              <a:spAutoFit/>
            </a:bodyPr>
            <a:lstStyle/>
            <a:p>
              <a:pPr algn="ctr"/>
              <a:r>
                <a:rPr lang="en-US" dirty="0"/>
                <a:t>f</a:t>
              </a:r>
            </a:p>
          </p:txBody>
        </p:sp>
        <p:sp>
          <p:nvSpPr>
            <p:cNvPr id="157" name="Text Box 9"/>
            <p:cNvSpPr txBox="1">
              <a:spLocks noChangeArrowheads="1"/>
            </p:cNvSpPr>
            <p:nvPr/>
          </p:nvSpPr>
          <p:spPr bwMode="auto">
            <a:xfrm>
              <a:off x="1870729" y="2974890"/>
              <a:ext cx="312906" cy="369332"/>
            </a:xfrm>
            <a:prstGeom prst="rect">
              <a:avLst/>
            </a:prstGeom>
            <a:noFill/>
            <a:ln w="9525" algn="ctr">
              <a:solidFill>
                <a:schemeClr val="tx1"/>
              </a:solidFill>
              <a:miter lim="800000"/>
              <a:headEnd/>
              <a:tailEnd/>
            </a:ln>
          </p:spPr>
          <p:txBody>
            <a:bodyPr wrap="none">
              <a:spAutoFit/>
            </a:bodyPr>
            <a:lstStyle/>
            <a:p>
              <a:pPr algn="ctr"/>
              <a:r>
                <a:rPr lang="en-US" dirty="0"/>
                <a:t>g</a:t>
              </a:r>
            </a:p>
          </p:txBody>
        </p:sp>
        <p:sp>
          <p:nvSpPr>
            <p:cNvPr id="165" name="Text Box 11"/>
            <p:cNvSpPr txBox="1">
              <a:spLocks noChangeArrowheads="1"/>
            </p:cNvSpPr>
            <p:nvPr/>
          </p:nvSpPr>
          <p:spPr bwMode="auto">
            <a:xfrm>
              <a:off x="1759918" y="2565246"/>
              <a:ext cx="312906" cy="369332"/>
            </a:xfrm>
            <a:prstGeom prst="rect">
              <a:avLst/>
            </a:prstGeom>
            <a:noFill/>
            <a:ln w="9525">
              <a:noFill/>
              <a:miter lim="800000"/>
              <a:headEnd/>
              <a:tailEnd/>
            </a:ln>
          </p:spPr>
          <p:txBody>
            <a:bodyPr wrap="none">
              <a:spAutoFit/>
            </a:bodyPr>
            <a:lstStyle/>
            <a:p>
              <a:r>
                <a:rPr lang="en-US" dirty="0"/>
                <a:t>b</a:t>
              </a:r>
            </a:p>
          </p:txBody>
        </p:sp>
        <p:sp>
          <p:nvSpPr>
            <p:cNvPr id="167" name="Text Box 3"/>
            <p:cNvSpPr txBox="1">
              <a:spLocks noChangeArrowheads="1"/>
            </p:cNvSpPr>
            <p:nvPr/>
          </p:nvSpPr>
          <p:spPr bwMode="auto">
            <a:xfrm>
              <a:off x="442865" y="1901968"/>
              <a:ext cx="300082" cy="369332"/>
            </a:xfrm>
            <a:prstGeom prst="rect">
              <a:avLst/>
            </a:prstGeom>
            <a:noFill/>
            <a:ln w="9525" algn="ctr">
              <a:solidFill>
                <a:schemeClr val="tx1"/>
              </a:solidFill>
              <a:miter lim="800000"/>
              <a:headEnd/>
              <a:tailEnd/>
            </a:ln>
          </p:spPr>
          <p:txBody>
            <a:bodyPr wrap="none">
              <a:spAutoFit/>
            </a:bodyPr>
            <a:lstStyle>
              <a:defPPr>
                <a:defRPr lang="en-US"/>
              </a:defPPr>
              <a:lvl1pPr algn="ct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vl6pPr>
                <a:defRPr>
                  <a:latin typeface="Arial" pitchFamily="34" charset="0"/>
                </a:defRPr>
              </a:lvl6pPr>
              <a:lvl7pPr>
                <a:defRPr>
                  <a:latin typeface="Arial" pitchFamily="34" charset="0"/>
                </a:defRPr>
              </a:lvl7pPr>
              <a:lvl8pPr>
                <a:defRPr>
                  <a:latin typeface="Arial" pitchFamily="34" charset="0"/>
                </a:defRPr>
              </a:lvl8pPr>
              <a:lvl9pPr>
                <a:defRPr>
                  <a:latin typeface="Arial" pitchFamily="34" charset="0"/>
                </a:defRPr>
              </a:lvl9pPr>
            </a:lstStyle>
            <a:p>
              <a:r>
                <a:rPr lang="en-US" dirty="0"/>
                <a:t>c</a:t>
              </a:r>
            </a:p>
          </p:txBody>
        </p:sp>
        <p:sp>
          <p:nvSpPr>
            <p:cNvPr id="168" name="Text Box 4"/>
            <p:cNvSpPr txBox="1">
              <a:spLocks noChangeArrowheads="1"/>
            </p:cNvSpPr>
            <p:nvPr/>
          </p:nvSpPr>
          <p:spPr bwMode="auto">
            <a:xfrm>
              <a:off x="424925" y="2801330"/>
              <a:ext cx="312906" cy="369332"/>
            </a:xfrm>
            <a:prstGeom prst="rect">
              <a:avLst/>
            </a:prstGeom>
            <a:noFill/>
            <a:ln w="9525" algn="ctr">
              <a:solidFill>
                <a:schemeClr val="tx1"/>
              </a:solidFill>
              <a:miter lim="800000"/>
              <a:headEnd/>
              <a:tailEnd/>
            </a:ln>
          </p:spPr>
          <p:txBody>
            <a:bodyPr wrap="none">
              <a:spAutoFit/>
            </a:bodyPr>
            <a:lstStyle>
              <a:defPPr>
                <a:defRPr lang="en-US"/>
              </a:defPPr>
              <a:lvl1pPr algn="ct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vl6pPr>
                <a:defRPr>
                  <a:latin typeface="Arial" pitchFamily="34" charset="0"/>
                </a:defRPr>
              </a:lvl6pPr>
              <a:lvl7pPr>
                <a:defRPr>
                  <a:latin typeface="Arial" pitchFamily="34" charset="0"/>
                </a:defRPr>
              </a:lvl7pPr>
              <a:lvl8pPr>
                <a:defRPr>
                  <a:latin typeface="Arial" pitchFamily="34" charset="0"/>
                </a:defRPr>
              </a:lvl8pPr>
              <a:lvl9pPr>
                <a:defRPr>
                  <a:latin typeface="Arial" pitchFamily="34" charset="0"/>
                </a:defRPr>
              </a:lvl9pPr>
            </a:lstStyle>
            <a:p>
              <a:r>
                <a:rPr lang="en-US" dirty="0"/>
                <a:t>d</a:t>
              </a:r>
            </a:p>
          </p:txBody>
        </p:sp>
        <p:sp>
          <p:nvSpPr>
            <p:cNvPr id="172" name="Text Box 5"/>
            <p:cNvSpPr txBox="1">
              <a:spLocks noChangeArrowheads="1"/>
            </p:cNvSpPr>
            <p:nvPr/>
          </p:nvSpPr>
          <p:spPr bwMode="auto">
            <a:xfrm>
              <a:off x="424399" y="3659564"/>
              <a:ext cx="312906" cy="369332"/>
            </a:xfrm>
            <a:prstGeom prst="rect">
              <a:avLst/>
            </a:prstGeom>
            <a:noFill/>
            <a:ln w="9525" algn="ctr">
              <a:solidFill>
                <a:schemeClr val="tx1"/>
              </a:solidFill>
              <a:miter lim="800000"/>
              <a:headEnd/>
              <a:tailEnd/>
            </a:ln>
          </p:spPr>
          <p:txBody>
            <a:bodyPr wrap="none">
              <a:spAutoFit/>
            </a:bodyPr>
            <a:lstStyle/>
            <a:p>
              <a:pPr algn="ctr"/>
              <a:r>
                <a:rPr lang="en-US" dirty="0"/>
                <a:t>e</a:t>
              </a:r>
            </a:p>
          </p:txBody>
        </p:sp>
        <p:sp>
          <p:nvSpPr>
            <p:cNvPr id="174" name="Line 6"/>
            <p:cNvSpPr>
              <a:spLocks noChangeShapeType="1"/>
            </p:cNvSpPr>
            <p:nvPr/>
          </p:nvSpPr>
          <p:spPr bwMode="auto">
            <a:xfrm>
              <a:off x="555944" y="3193434"/>
              <a:ext cx="0" cy="464274"/>
            </a:xfrm>
            <a:prstGeom prst="line">
              <a:avLst/>
            </a:prstGeom>
            <a:noFill/>
            <a:ln w="9525">
              <a:solidFill>
                <a:schemeClr val="tx1"/>
              </a:solidFill>
              <a:round/>
              <a:headEnd/>
              <a:tailEnd type="triangle" w="med" len="med"/>
            </a:ln>
          </p:spPr>
          <p:txBody>
            <a:bodyPr/>
            <a:lstStyle/>
            <a:p>
              <a:endParaRPr lang="en-US"/>
            </a:p>
          </p:txBody>
        </p:sp>
        <p:sp>
          <p:nvSpPr>
            <p:cNvPr id="175" name="Text Box 7"/>
            <p:cNvSpPr txBox="1">
              <a:spLocks noChangeArrowheads="1"/>
            </p:cNvSpPr>
            <p:nvPr/>
          </p:nvSpPr>
          <p:spPr bwMode="auto">
            <a:xfrm>
              <a:off x="505285" y="3216003"/>
              <a:ext cx="312906" cy="369332"/>
            </a:xfrm>
            <a:prstGeom prst="rect">
              <a:avLst/>
            </a:prstGeom>
            <a:noFill/>
            <a:ln w="9525">
              <a:noFill/>
              <a:miter lim="800000"/>
              <a:headEnd/>
              <a:tailEnd/>
            </a:ln>
          </p:spPr>
          <p:txBody>
            <a:bodyPr wrap="none">
              <a:spAutoFit/>
            </a:bodyPr>
            <a:lstStyle/>
            <a:p>
              <a:r>
                <a:rPr lang="en-US" dirty="0"/>
                <a:t>b</a:t>
              </a:r>
            </a:p>
          </p:txBody>
        </p:sp>
        <p:sp>
          <p:nvSpPr>
            <p:cNvPr id="176" name="Text Box 12"/>
            <p:cNvSpPr txBox="1">
              <a:spLocks noChangeArrowheads="1"/>
            </p:cNvSpPr>
            <p:nvPr/>
          </p:nvSpPr>
          <p:spPr bwMode="auto">
            <a:xfrm>
              <a:off x="3489582" y="1339464"/>
              <a:ext cx="302802" cy="369332"/>
            </a:xfrm>
            <a:prstGeom prst="rect">
              <a:avLst/>
            </a:prstGeom>
            <a:noFill/>
            <a:ln w="9525">
              <a:solidFill>
                <a:schemeClr val="tx1"/>
              </a:solidFill>
              <a:miter lim="800000"/>
              <a:headEnd/>
              <a:tailEnd/>
            </a:ln>
          </p:spPr>
          <p:txBody>
            <a:bodyPr wrap="square">
              <a:spAutoFit/>
            </a:bodyPr>
            <a:lstStyle/>
            <a:p>
              <a:pPr algn="ctr"/>
              <a:r>
                <a:rPr lang="en-US" dirty="0" err="1"/>
                <a:t>i</a:t>
              </a:r>
              <a:endParaRPr lang="en-US" dirty="0"/>
            </a:p>
          </p:txBody>
        </p:sp>
        <p:sp>
          <p:nvSpPr>
            <p:cNvPr id="177" name="Text Box 13"/>
            <p:cNvSpPr txBox="1">
              <a:spLocks noChangeArrowheads="1"/>
            </p:cNvSpPr>
            <p:nvPr/>
          </p:nvSpPr>
          <p:spPr bwMode="auto">
            <a:xfrm>
              <a:off x="3529830" y="2215379"/>
              <a:ext cx="235962" cy="369332"/>
            </a:xfrm>
            <a:prstGeom prst="rect">
              <a:avLst/>
            </a:prstGeom>
            <a:noFill/>
            <a:ln w="9525" algn="ctr">
              <a:solidFill>
                <a:schemeClr val="tx1"/>
              </a:solidFill>
              <a:miter lim="800000"/>
              <a:headEnd/>
              <a:tailEnd/>
            </a:ln>
          </p:spPr>
          <p:txBody>
            <a:bodyPr wrap="none">
              <a:spAutoFit/>
            </a:bodyPr>
            <a:lstStyle>
              <a:defPPr>
                <a:defRPr lang="en-US"/>
              </a:defPPr>
              <a:lvl1pPr algn="ct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vl6pPr>
                <a:defRPr>
                  <a:latin typeface="Arial" pitchFamily="34" charset="0"/>
                </a:defRPr>
              </a:lvl6pPr>
              <a:lvl7pPr>
                <a:defRPr>
                  <a:latin typeface="Arial" pitchFamily="34" charset="0"/>
                </a:defRPr>
              </a:lvl7pPr>
              <a:lvl8pPr>
                <a:defRPr>
                  <a:latin typeface="Arial" pitchFamily="34" charset="0"/>
                </a:defRPr>
              </a:lvl8pPr>
              <a:lvl9pPr>
                <a:defRPr>
                  <a:latin typeface="Arial" pitchFamily="34" charset="0"/>
                </a:defRPr>
              </a:lvl9pPr>
            </a:lstStyle>
            <a:p>
              <a:r>
                <a:rPr lang="en-US" dirty="0"/>
                <a:t>j</a:t>
              </a:r>
            </a:p>
          </p:txBody>
        </p:sp>
        <p:sp>
          <p:nvSpPr>
            <p:cNvPr id="178" name="Text Box 14"/>
            <p:cNvSpPr txBox="1">
              <a:spLocks noChangeArrowheads="1"/>
            </p:cNvSpPr>
            <p:nvPr/>
          </p:nvSpPr>
          <p:spPr bwMode="auto">
            <a:xfrm>
              <a:off x="3492303" y="3352923"/>
              <a:ext cx="300082" cy="369332"/>
            </a:xfrm>
            <a:prstGeom prst="rect">
              <a:avLst/>
            </a:prstGeom>
            <a:noFill/>
            <a:ln w="9525" algn="ctr">
              <a:solidFill>
                <a:schemeClr val="tx1"/>
              </a:solidFill>
              <a:miter lim="800000"/>
              <a:headEnd/>
              <a:tailEnd/>
            </a:ln>
          </p:spPr>
          <p:txBody>
            <a:bodyPr wrap="none">
              <a:spAutoFit/>
            </a:bodyPr>
            <a:lstStyle>
              <a:defPPr>
                <a:defRPr lang="en-US"/>
              </a:defPPr>
              <a:lvl1pPr algn="ct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vl6pPr>
                <a:defRPr>
                  <a:latin typeface="Arial" pitchFamily="34" charset="0"/>
                </a:defRPr>
              </a:lvl6pPr>
              <a:lvl7pPr>
                <a:defRPr>
                  <a:latin typeface="Arial" pitchFamily="34" charset="0"/>
                </a:defRPr>
              </a:lvl7pPr>
              <a:lvl8pPr>
                <a:defRPr>
                  <a:latin typeface="Arial" pitchFamily="34" charset="0"/>
                </a:defRPr>
              </a:lvl8pPr>
              <a:lvl9pPr>
                <a:defRPr>
                  <a:latin typeface="Arial" pitchFamily="34" charset="0"/>
                </a:defRPr>
              </a:lvl9pPr>
            </a:lstStyle>
            <a:p>
              <a:r>
                <a:rPr lang="en-US" dirty="0"/>
                <a:t>k</a:t>
              </a:r>
            </a:p>
          </p:txBody>
        </p:sp>
        <p:sp>
          <p:nvSpPr>
            <p:cNvPr id="179" name="Line 15"/>
            <p:cNvSpPr>
              <a:spLocks noChangeShapeType="1"/>
            </p:cNvSpPr>
            <p:nvPr/>
          </p:nvSpPr>
          <p:spPr bwMode="auto">
            <a:xfrm>
              <a:off x="3650280" y="1721700"/>
              <a:ext cx="0" cy="464274"/>
            </a:xfrm>
            <a:prstGeom prst="line">
              <a:avLst/>
            </a:prstGeom>
            <a:noFill/>
            <a:ln w="9525">
              <a:solidFill>
                <a:schemeClr val="tx1"/>
              </a:solidFill>
              <a:round/>
              <a:headEnd/>
              <a:tailEnd type="triangle" w="med" len="med"/>
            </a:ln>
          </p:spPr>
          <p:txBody>
            <a:bodyPr/>
            <a:lstStyle/>
            <a:p>
              <a:endParaRPr lang="en-US"/>
            </a:p>
          </p:txBody>
        </p:sp>
        <p:sp>
          <p:nvSpPr>
            <p:cNvPr id="180" name="Text Box 19"/>
            <p:cNvSpPr txBox="1">
              <a:spLocks noChangeArrowheads="1"/>
            </p:cNvSpPr>
            <p:nvPr/>
          </p:nvSpPr>
          <p:spPr bwMode="auto">
            <a:xfrm>
              <a:off x="3616756" y="1735531"/>
              <a:ext cx="312906" cy="369332"/>
            </a:xfrm>
            <a:prstGeom prst="rect">
              <a:avLst/>
            </a:prstGeom>
            <a:noFill/>
            <a:ln w="9525">
              <a:noFill/>
              <a:miter lim="800000"/>
              <a:headEnd/>
              <a:tailEnd/>
            </a:ln>
          </p:spPr>
          <p:txBody>
            <a:bodyPr wrap="none">
              <a:spAutoFit/>
            </a:bodyPr>
            <a:lstStyle/>
            <a:p>
              <a:r>
                <a:rPr lang="en-US" dirty="0"/>
                <a:t>b</a:t>
              </a:r>
            </a:p>
          </p:txBody>
        </p:sp>
        <p:sp>
          <p:nvSpPr>
            <p:cNvPr id="181" name="Rectangle 180"/>
            <p:cNvSpPr/>
            <p:nvPr/>
          </p:nvSpPr>
          <p:spPr>
            <a:xfrm>
              <a:off x="1733606" y="2221311"/>
              <a:ext cx="604196" cy="349010"/>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Rectangle 181"/>
            <p:cNvSpPr/>
            <p:nvPr/>
          </p:nvSpPr>
          <p:spPr>
            <a:xfrm>
              <a:off x="1745962" y="2918605"/>
              <a:ext cx="591841" cy="362714"/>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Text Box 8"/>
            <p:cNvSpPr txBox="1">
              <a:spLocks noChangeArrowheads="1"/>
            </p:cNvSpPr>
            <p:nvPr/>
          </p:nvSpPr>
          <p:spPr bwMode="auto">
            <a:xfrm>
              <a:off x="1836233" y="4276009"/>
              <a:ext cx="402675" cy="369332"/>
            </a:xfrm>
            <a:prstGeom prst="rect">
              <a:avLst/>
            </a:prstGeom>
            <a:noFill/>
            <a:ln w="9525" algn="ctr">
              <a:solidFill>
                <a:schemeClr val="tx1"/>
              </a:solidFill>
              <a:miter lim="800000"/>
              <a:headEnd/>
              <a:tailEnd/>
            </a:ln>
          </p:spPr>
          <p:txBody>
            <a:bodyPr wrap="none">
              <a:spAutoFit/>
            </a:bodyPr>
            <a:lstStyle/>
            <a:p>
              <a:pPr algn="ctr"/>
              <a:r>
                <a:rPr lang="en-US" dirty="0"/>
                <a:t>A.</a:t>
              </a:r>
            </a:p>
          </p:txBody>
        </p:sp>
        <p:sp>
          <p:nvSpPr>
            <p:cNvPr id="184" name="Text Box 9"/>
            <p:cNvSpPr txBox="1">
              <a:spLocks noChangeArrowheads="1"/>
            </p:cNvSpPr>
            <p:nvPr/>
          </p:nvSpPr>
          <p:spPr bwMode="auto">
            <a:xfrm>
              <a:off x="1882868" y="3597717"/>
              <a:ext cx="312906" cy="369332"/>
            </a:xfrm>
            <a:prstGeom prst="rect">
              <a:avLst/>
            </a:prstGeom>
            <a:noFill/>
            <a:ln w="9525" algn="ctr">
              <a:noFill/>
              <a:miter lim="800000"/>
              <a:headEnd/>
              <a:tailEnd/>
            </a:ln>
          </p:spPr>
          <p:txBody>
            <a:bodyPr wrap="none">
              <a:spAutoFit/>
            </a:bodyPr>
            <a:lstStyle/>
            <a:p>
              <a:pPr algn="ctr"/>
              <a:r>
                <a:rPr lang="en-US" dirty="0"/>
                <a:t>h</a:t>
              </a:r>
            </a:p>
          </p:txBody>
        </p:sp>
        <p:sp>
          <p:nvSpPr>
            <p:cNvPr id="190" name="Rectangle 189"/>
            <p:cNvSpPr/>
            <p:nvPr/>
          </p:nvSpPr>
          <p:spPr>
            <a:xfrm>
              <a:off x="1864919" y="3647377"/>
              <a:ext cx="322612" cy="332665"/>
            </a:xfrm>
            <a:prstGeom prst="rect">
              <a:avLst/>
            </a:prstGeom>
            <a:no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Freeform 190"/>
            <p:cNvSpPr/>
            <p:nvPr/>
          </p:nvSpPr>
          <p:spPr>
            <a:xfrm>
              <a:off x="581378" y="1164734"/>
              <a:ext cx="1437203" cy="1366300"/>
            </a:xfrm>
            <a:custGeom>
              <a:avLst/>
              <a:gdLst>
                <a:gd name="connsiteX0" fmla="*/ 0 w 1846555"/>
                <a:gd name="connsiteY0" fmla="*/ 1096924 h 1345481"/>
                <a:gd name="connsiteX1" fmla="*/ 648070 w 1846555"/>
                <a:gd name="connsiteY1" fmla="*/ 1292233 h 1345481"/>
                <a:gd name="connsiteX2" fmla="*/ 1216241 w 1846555"/>
                <a:gd name="connsiteY2" fmla="*/ 244668 h 1345481"/>
                <a:gd name="connsiteX3" fmla="*/ 1580225 w 1846555"/>
                <a:gd name="connsiteY3" fmla="*/ 4970 h 1345481"/>
                <a:gd name="connsiteX4" fmla="*/ 1846555 w 1846555"/>
                <a:gd name="connsiteY4" fmla="*/ 377833 h 1345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555" h="1345481">
                  <a:moveTo>
                    <a:pt x="0" y="1096924"/>
                  </a:moveTo>
                  <a:cubicBezTo>
                    <a:pt x="222681" y="1265600"/>
                    <a:pt x="445363" y="1434276"/>
                    <a:pt x="648070" y="1292233"/>
                  </a:cubicBezTo>
                  <a:cubicBezTo>
                    <a:pt x="850777" y="1150190"/>
                    <a:pt x="1060882" y="459212"/>
                    <a:pt x="1216241" y="244668"/>
                  </a:cubicBezTo>
                  <a:cubicBezTo>
                    <a:pt x="1371600" y="30124"/>
                    <a:pt x="1475173" y="-17224"/>
                    <a:pt x="1580225" y="4970"/>
                  </a:cubicBezTo>
                  <a:cubicBezTo>
                    <a:pt x="1685277" y="27164"/>
                    <a:pt x="1765916" y="202498"/>
                    <a:pt x="1846555" y="37783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Freeform 191"/>
            <p:cNvSpPr/>
            <p:nvPr/>
          </p:nvSpPr>
          <p:spPr>
            <a:xfrm>
              <a:off x="2039310" y="1164733"/>
              <a:ext cx="1603034" cy="1712672"/>
            </a:xfrm>
            <a:custGeom>
              <a:avLst/>
              <a:gdLst>
                <a:gd name="connsiteX0" fmla="*/ 2059620 w 2059620"/>
                <a:gd name="connsiteY0" fmla="*/ 2051128 h 2427961"/>
                <a:gd name="connsiteX1" fmla="*/ 1402672 w 2059620"/>
                <a:gd name="connsiteY1" fmla="*/ 2281948 h 2427961"/>
                <a:gd name="connsiteX2" fmla="*/ 541538 w 2059620"/>
                <a:gd name="connsiteY2" fmla="*/ 106919 h 2427961"/>
                <a:gd name="connsiteX3" fmla="*/ 0 w 2059620"/>
                <a:gd name="connsiteY3" fmla="*/ 533047 h 2427961"/>
              </a:gdLst>
              <a:ahLst/>
              <a:cxnLst>
                <a:cxn ang="0">
                  <a:pos x="connsiteX0" y="connsiteY0"/>
                </a:cxn>
                <a:cxn ang="0">
                  <a:pos x="connsiteX1" y="connsiteY1"/>
                </a:cxn>
                <a:cxn ang="0">
                  <a:pos x="connsiteX2" y="connsiteY2"/>
                </a:cxn>
                <a:cxn ang="0">
                  <a:pos x="connsiteX3" y="connsiteY3"/>
                </a:cxn>
              </a:cxnLst>
              <a:rect l="l" t="t" r="r" b="b"/>
              <a:pathLst>
                <a:path w="2059620" h="2427961">
                  <a:moveTo>
                    <a:pt x="2059620" y="2051128"/>
                  </a:moveTo>
                  <a:cubicBezTo>
                    <a:pt x="1857653" y="2328555"/>
                    <a:pt x="1655686" y="2605983"/>
                    <a:pt x="1402672" y="2281948"/>
                  </a:cubicBezTo>
                  <a:cubicBezTo>
                    <a:pt x="1149658" y="1957913"/>
                    <a:pt x="775317" y="398402"/>
                    <a:pt x="541538" y="106919"/>
                  </a:cubicBezTo>
                  <a:cubicBezTo>
                    <a:pt x="307759" y="-184564"/>
                    <a:pt x="153879" y="174241"/>
                    <a:pt x="0" y="53304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Freeform 192"/>
            <p:cNvSpPr/>
            <p:nvPr/>
          </p:nvSpPr>
          <p:spPr>
            <a:xfrm>
              <a:off x="588288" y="2619651"/>
              <a:ext cx="1464841" cy="2423316"/>
            </a:xfrm>
            <a:custGeom>
              <a:avLst/>
              <a:gdLst>
                <a:gd name="connsiteX0" fmla="*/ 1882066 w 1882066"/>
                <a:gd name="connsiteY0" fmla="*/ 1972370 h 2341545"/>
                <a:gd name="connsiteX1" fmla="*/ 1535837 w 1882066"/>
                <a:gd name="connsiteY1" fmla="*/ 2212067 h 2341545"/>
                <a:gd name="connsiteX2" fmla="*/ 692458 w 1882066"/>
                <a:gd name="connsiteY2" fmla="*/ 196836 h 2341545"/>
                <a:gd name="connsiteX3" fmla="*/ 0 w 1882066"/>
                <a:gd name="connsiteY3" fmla="*/ 187958 h 2341545"/>
              </a:gdLst>
              <a:ahLst/>
              <a:cxnLst>
                <a:cxn ang="0">
                  <a:pos x="connsiteX0" y="connsiteY0"/>
                </a:cxn>
                <a:cxn ang="0">
                  <a:pos x="connsiteX1" y="connsiteY1"/>
                </a:cxn>
                <a:cxn ang="0">
                  <a:pos x="connsiteX2" y="connsiteY2"/>
                </a:cxn>
                <a:cxn ang="0">
                  <a:pos x="connsiteX3" y="connsiteY3"/>
                </a:cxn>
              </a:cxnLst>
              <a:rect l="l" t="t" r="r" b="b"/>
              <a:pathLst>
                <a:path w="1882066" h="2341545">
                  <a:moveTo>
                    <a:pt x="1882066" y="1972370"/>
                  </a:moveTo>
                  <a:cubicBezTo>
                    <a:pt x="1808085" y="2240179"/>
                    <a:pt x="1734105" y="2507989"/>
                    <a:pt x="1535837" y="2212067"/>
                  </a:cubicBezTo>
                  <a:cubicBezTo>
                    <a:pt x="1337569" y="1916145"/>
                    <a:pt x="948431" y="534187"/>
                    <a:pt x="692458" y="196836"/>
                  </a:cubicBezTo>
                  <a:cubicBezTo>
                    <a:pt x="436485" y="-140515"/>
                    <a:pt x="218242" y="23721"/>
                    <a:pt x="0" y="187958"/>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Freeform 193"/>
            <p:cNvSpPr/>
            <p:nvPr/>
          </p:nvSpPr>
          <p:spPr>
            <a:xfrm>
              <a:off x="605421" y="547743"/>
              <a:ext cx="1399341" cy="1352256"/>
            </a:xfrm>
            <a:custGeom>
              <a:avLst/>
              <a:gdLst>
                <a:gd name="connsiteX0" fmla="*/ 1797909 w 1797909"/>
                <a:gd name="connsiteY0" fmla="*/ 0 h 1331651"/>
                <a:gd name="connsiteX1" fmla="*/ 279827 w 1797909"/>
                <a:gd name="connsiteY1" fmla="*/ 683581 h 1331651"/>
                <a:gd name="connsiteX2" fmla="*/ 4620 w 1797909"/>
                <a:gd name="connsiteY2" fmla="*/ 1331651 h 1331651"/>
              </a:gdLst>
              <a:ahLst/>
              <a:cxnLst>
                <a:cxn ang="0">
                  <a:pos x="connsiteX0" y="connsiteY0"/>
                </a:cxn>
                <a:cxn ang="0">
                  <a:pos x="connsiteX1" y="connsiteY1"/>
                </a:cxn>
                <a:cxn ang="0">
                  <a:pos x="connsiteX2" y="connsiteY2"/>
                </a:cxn>
              </a:cxnLst>
              <a:rect l="l" t="t" r="r" b="b"/>
              <a:pathLst>
                <a:path w="1797909" h="1331651">
                  <a:moveTo>
                    <a:pt x="1797909" y="0"/>
                  </a:moveTo>
                  <a:cubicBezTo>
                    <a:pt x="1188308" y="230819"/>
                    <a:pt x="578708" y="461639"/>
                    <a:pt x="279827" y="683581"/>
                  </a:cubicBezTo>
                  <a:cubicBezTo>
                    <a:pt x="-19054" y="905523"/>
                    <a:pt x="-7217" y="1118587"/>
                    <a:pt x="4620" y="1331651"/>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Freeform 194"/>
            <p:cNvSpPr/>
            <p:nvPr/>
          </p:nvSpPr>
          <p:spPr>
            <a:xfrm>
              <a:off x="1997852" y="556759"/>
              <a:ext cx="1616853" cy="784308"/>
            </a:xfrm>
            <a:custGeom>
              <a:avLst/>
              <a:gdLst>
                <a:gd name="connsiteX0" fmla="*/ 0 w 2077375"/>
                <a:gd name="connsiteY0" fmla="*/ 0 h 772357"/>
                <a:gd name="connsiteX1" fmla="*/ 1580226 w 2077375"/>
                <a:gd name="connsiteY1" fmla="*/ 284085 h 772357"/>
                <a:gd name="connsiteX2" fmla="*/ 2077375 w 2077375"/>
                <a:gd name="connsiteY2" fmla="*/ 772357 h 772357"/>
              </a:gdLst>
              <a:ahLst/>
              <a:cxnLst>
                <a:cxn ang="0">
                  <a:pos x="connsiteX0" y="connsiteY0"/>
                </a:cxn>
                <a:cxn ang="0">
                  <a:pos x="connsiteX1" y="connsiteY1"/>
                </a:cxn>
                <a:cxn ang="0">
                  <a:pos x="connsiteX2" y="connsiteY2"/>
                </a:cxn>
              </a:cxnLst>
              <a:rect l="l" t="t" r="r" b="b"/>
              <a:pathLst>
                <a:path w="2077375" h="772357">
                  <a:moveTo>
                    <a:pt x="0" y="0"/>
                  </a:moveTo>
                  <a:cubicBezTo>
                    <a:pt x="616998" y="77679"/>
                    <a:pt x="1233997" y="155359"/>
                    <a:pt x="1580226" y="284085"/>
                  </a:cubicBezTo>
                  <a:cubicBezTo>
                    <a:pt x="1926455" y="412811"/>
                    <a:pt x="2001915" y="592584"/>
                    <a:pt x="2077375" y="772357"/>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6" name="Straight Arrow Connector 195"/>
            <p:cNvCxnSpPr>
              <a:stCxn id="155" idx="2"/>
              <a:endCxn id="156" idx="0"/>
            </p:cNvCxnSpPr>
            <p:nvPr/>
          </p:nvCxnSpPr>
          <p:spPr>
            <a:xfrm>
              <a:off x="2014082" y="1920810"/>
              <a:ext cx="9681" cy="3165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a:stCxn id="156" idx="2"/>
              <a:endCxn id="157" idx="0"/>
            </p:cNvCxnSpPr>
            <p:nvPr/>
          </p:nvCxnSpPr>
          <p:spPr>
            <a:xfrm>
              <a:off x="2023763" y="2606658"/>
              <a:ext cx="3419" cy="3682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157" idx="2"/>
              <a:endCxn id="190" idx="0"/>
            </p:cNvCxnSpPr>
            <p:nvPr/>
          </p:nvCxnSpPr>
          <p:spPr>
            <a:xfrm flipH="1">
              <a:off x="2026225" y="3344222"/>
              <a:ext cx="957" cy="3031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a:off x="2014984" y="4003595"/>
              <a:ext cx="11346" cy="2659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1" name="Text Box 11"/>
            <p:cNvSpPr txBox="1">
              <a:spLocks noChangeArrowheads="1"/>
            </p:cNvSpPr>
            <p:nvPr/>
          </p:nvSpPr>
          <p:spPr bwMode="auto">
            <a:xfrm>
              <a:off x="1754312" y="3297166"/>
              <a:ext cx="312906" cy="369332"/>
            </a:xfrm>
            <a:prstGeom prst="rect">
              <a:avLst/>
            </a:prstGeom>
            <a:noFill/>
            <a:ln w="9525">
              <a:noFill/>
              <a:miter lim="800000"/>
              <a:headEnd/>
              <a:tailEnd/>
            </a:ln>
          </p:spPr>
          <p:txBody>
            <a:bodyPr wrap="none">
              <a:spAutoFit/>
            </a:bodyPr>
            <a:lstStyle/>
            <a:p>
              <a:r>
                <a:rPr lang="en-US" dirty="0"/>
                <a:t>b</a:t>
              </a:r>
            </a:p>
          </p:txBody>
        </p:sp>
        <p:sp>
          <p:nvSpPr>
            <p:cNvPr id="202" name="Freeform 201"/>
            <p:cNvSpPr/>
            <p:nvPr/>
          </p:nvSpPr>
          <p:spPr>
            <a:xfrm>
              <a:off x="2047432" y="3007514"/>
              <a:ext cx="1603034" cy="2035453"/>
            </a:xfrm>
            <a:custGeom>
              <a:avLst/>
              <a:gdLst>
                <a:gd name="connsiteX0" fmla="*/ 0 w 2059619"/>
                <a:gd name="connsiteY0" fmla="*/ 1742889 h 2121892"/>
                <a:gd name="connsiteX1" fmla="*/ 381739 w 2059619"/>
                <a:gd name="connsiteY1" fmla="*/ 2009219 h 2121892"/>
                <a:gd name="connsiteX2" fmla="*/ 1349405 w 2059619"/>
                <a:gd name="connsiteY2" fmla="*/ 118276 h 2121892"/>
                <a:gd name="connsiteX3" fmla="*/ 2059619 w 2059619"/>
                <a:gd name="connsiteY3" fmla="*/ 357973 h 2121892"/>
              </a:gdLst>
              <a:ahLst/>
              <a:cxnLst>
                <a:cxn ang="0">
                  <a:pos x="connsiteX0" y="connsiteY0"/>
                </a:cxn>
                <a:cxn ang="0">
                  <a:pos x="connsiteX1" y="connsiteY1"/>
                </a:cxn>
                <a:cxn ang="0">
                  <a:pos x="connsiteX2" y="connsiteY2"/>
                </a:cxn>
                <a:cxn ang="0">
                  <a:pos x="connsiteX3" y="connsiteY3"/>
                </a:cxn>
              </a:cxnLst>
              <a:rect l="l" t="t" r="r" b="b"/>
              <a:pathLst>
                <a:path w="2059619" h="2121892">
                  <a:moveTo>
                    <a:pt x="0" y="1742889"/>
                  </a:moveTo>
                  <a:cubicBezTo>
                    <a:pt x="78419" y="2011438"/>
                    <a:pt x="156838" y="2279988"/>
                    <a:pt x="381739" y="2009219"/>
                  </a:cubicBezTo>
                  <a:cubicBezTo>
                    <a:pt x="606640" y="1738450"/>
                    <a:pt x="1069758" y="393484"/>
                    <a:pt x="1349405" y="118276"/>
                  </a:cubicBezTo>
                  <a:cubicBezTo>
                    <a:pt x="1629052" y="-156932"/>
                    <a:pt x="1844335" y="100520"/>
                    <a:pt x="2059619" y="35797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Freeform 202"/>
            <p:cNvSpPr/>
            <p:nvPr/>
          </p:nvSpPr>
          <p:spPr>
            <a:xfrm>
              <a:off x="2123438" y="3738567"/>
              <a:ext cx="1520118" cy="1730887"/>
            </a:xfrm>
            <a:custGeom>
              <a:avLst/>
              <a:gdLst>
                <a:gd name="connsiteX0" fmla="*/ 1953087 w 1953087"/>
                <a:gd name="connsiteY0" fmla="*/ 0 h 1704513"/>
                <a:gd name="connsiteX1" fmla="*/ 1482571 w 1953087"/>
                <a:gd name="connsiteY1" fmla="*/ 941033 h 1704513"/>
                <a:gd name="connsiteX2" fmla="*/ 0 w 1953087"/>
                <a:gd name="connsiteY2" fmla="*/ 1704513 h 1704513"/>
              </a:gdLst>
              <a:ahLst/>
              <a:cxnLst>
                <a:cxn ang="0">
                  <a:pos x="connsiteX0" y="connsiteY0"/>
                </a:cxn>
                <a:cxn ang="0">
                  <a:pos x="connsiteX1" y="connsiteY1"/>
                </a:cxn>
                <a:cxn ang="0">
                  <a:pos x="connsiteX2" y="connsiteY2"/>
                </a:cxn>
              </a:cxnLst>
              <a:rect l="l" t="t" r="r" b="b"/>
              <a:pathLst>
                <a:path w="1953087" h="1704513">
                  <a:moveTo>
                    <a:pt x="1953087" y="0"/>
                  </a:moveTo>
                  <a:cubicBezTo>
                    <a:pt x="1880586" y="328474"/>
                    <a:pt x="1808085" y="656948"/>
                    <a:pt x="1482571" y="941033"/>
                  </a:cubicBezTo>
                  <a:cubicBezTo>
                    <a:pt x="1157057" y="1225118"/>
                    <a:pt x="578528" y="1464815"/>
                    <a:pt x="0" y="1704513"/>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Freeform 203"/>
            <p:cNvSpPr/>
            <p:nvPr/>
          </p:nvSpPr>
          <p:spPr>
            <a:xfrm>
              <a:off x="562619" y="4063108"/>
              <a:ext cx="1547000" cy="1388316"/>
            </a:xfrm>
            <a:custGeom>
              <a:avLst/>
              <a:gdLst>
                <a:gd name="connsiteX0" fmla="*/ 25660 w 1987625"/>
                <a:gd name="connsiteY0" fmla="*/ 0 h 1367161"/>
                <a:gd name="connsiteX1" fmla="*/ 274234 w 1987625"/>
                <a:gd name="connsiteY1" fmla="*/ 887767 h 1367161"/>
                <a:gd name="connsiteX2" fmla="*/ 1987625 w 1987625"/>
                <a:gd name="connsiteY2" fmla="*/ 1367161 h 1367161"/>
              </a:gdLst>
              <a:ahLst/>
              <a:cxnLst>
                <a:cxn ang="0">
                  <a:pos x="connsiteX0" y="connsiteY0"/>
                </a:cxn>
                <a:cxn ang="0">
                  <a:pos x="connsiteX1" y="connsiteY1"/>
                </a:cxn>
                <a:cxn ang="0">
                  <a:pos x="connsiteX2" y="connsiteY2"/>
                </a:cxn>
              </a:cxnLst>
              <a:rect l="l" t="t" r="r" b="b"/>
              <a:pathLst>
                <a:path w="1987625" h="1367161">
                  <a:moveTo>
                    <a:pt x="25660" y="0"/>
                  </a:moveTo>
                  <a:cubicBezTo>
                    <a:pt x="-13550" y="329953"/>
                    <a:pt x="-52760" y="659907"/>
                    <a:pt x="274234" y="887767"/>
                  </a:cubicBezTo>
                  <a:cubicBezTo>
                    <a:pt x="601228" y="1115627"/>
                    <a:pt x="1294426" y="1241394"/>
                    <a:pt x="1987625" y="1367161"/>
                  </a:cubicBez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9" name="TextBox 48"/>
          <p:cNvSpPr txBox="1"/>
          <p:nvPr/>
        </p:nvSpPr>
        <p:spPr>
          <a:xfrm>
            <a:off x="5877770" y="4250946"/>
            <a:ext cx="683200" cy="400110"/>
          </a:xfrm>
          <a:prstGeom prst="rect">
            <a:avLst/>
          </a:prstGeom>
          <a:noFill/>
          <a:ln w="12700">
            <a:noFill/>
          </a:ln>
        </p:spPr>
        <p:txBody>
          <a:bodyPr wrap="none" rtlCol="0">
            <a:spAutoFit/>
          </a:bodyPr>
          <a:lstStyle/>
          <a:p>
            <a:r>
              <a:rPr lang="en-US" sz="2000" dirty="0" err="1">
                <a:solidFill>
                  <a:srgbClr val="002060"/>
                </a:solidFill>
              </a:rPr>
              <a:t>bbb</a:t>
            </a:r>
            <a:r>
              <a:rPr lang="en-US" sz="2000" dirty="0">
                <a:solidFill>
                  <a:srgbClr val="002060"/>
                </a:solidFill>
              </a:rPr>
              <a:t>.</a:t>
            </a:r>
          </a:p>
        </p:txBody>
      </p:sp>
      <p:cxnSp>
        <p:nvCxnSpPr>
          <p:cNvPr id="81" name="Straight Arrow Connector 80"/>
          <p:cNvCxnSpPr/>
          <p:nvPr/>
        </p:nvCxnSpPr>
        <p:spPr>
          <a:xfrm>
            <a:off x="7683591" y="2504759"/>
            <a:ext cx="15868" cy="4926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281417" y="2055571"/>
            <a:ext cx="242374" cy="400110"/>
          </a:xfrm>
          <a:prstGeom prst="rect">
            <a:avLst/>
          </a:prstGeom>
          <a:noFill/>
          <a:ln w="12700">
            <a:noFill/>
          </a:ln>
        </p:spPr>
        <p:txBody>
          <a:bodyPr wrap="none" rtlCol="0">
            <a:spAutoFit/>
          </a:bodyPr>
          <a:lstStyle/>
          <a:p>
            <a:r>
              <a:rPr lang="en-US" sz="2000" dirty="0">
                <a:solidFill>
                  <a:srgbClr val="002060"/>
                </a:solidFill>
              </a:rPr>
              <a:t>j</a:t>
            </a:r>
          </a:p>
        </p:txBody>
      </p:sp>
      <p:cxnSp>
        <p:nvCxnSpPr>
          <p:cNvPr id="5" name="Straight Connector 4"/>
          <p:cNvCxnSpPr/>
          <p:nvPr/>
        </p:nvCxnSpPr>
        <p:spPr>
          <a:xfrm>
            <a:off x="5195240" y="974517"/>
            <a:ext cx="0" cy="584775"/>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195240" y="1958945"/>
            <a:ext cx="0" cy="584775"/>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85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6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6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6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7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8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6" grpId="0" animBg="1"/>
      <p:bldP spid="86" grpId="0" animBg="1"/>
      <p:bldP spid="169" grpId="0" animBg="1"/>
      <p:bldP spid="120" grpId="0" animBg="1"/>
      <p:bldP spid="42" grpId="0" animBg="1"/>
      <p:bldP spid="170" grpId="0" animBg="1"/>
      <p:bldP spid="61" grpId="0"/>
      <p:bldP spid="63" grpId="0"/>
      <p:bldP spid="64" grpId="0" animBg="1"/>
      <p:bldP spid="7" grpId="0"/>
      <p:bldP spid="87" grpId="0" animBg="1"/>
      <p:bldP spid="91" grpId="0"/>
      <p:bldP spid="92" grpId="0"/>
      <p:bldP spid="133" grpId="0" animBg="1"/>
      <p:bldP spid="150" grpId="0"/>
      <p:bldP spid="3" grpId="0"/>
      <p:bldP spid="10" grpId="0"/>
      <p:bldP spid="16" grpId="0"/>
      <p:bldP spid="24" grpId="0"/>
      <p:bldP spid="108" grpId="0"/>
      <p:bldP spid="111" grpId="0"/>
      <p:bldP spid="158" grpId="0"/>
      <p:bldP spid="159" grpId="0"/>
      <p:bldP spid="160" grpId="0"/>
      <p:bldP spid="161" grpId="0"/>
      <p:bldP spid="164" grpId="0"/>
      <p:bldP spid="13" grpId="0"/>
      <p:bldP spid="49"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5855" y="0"/>
            <a:ext cx="8229600" cy="1143000"/>
          </a:xfrm>
        </p:spPr>
        <p:txBody>
          <a:bodyPr/>
          <a:lstStyle/>
          <a:p>
            <a:r>
              <a:rPr lang="en-US" sz="4000" u="none" dirty="0"/>
              <a:t>Similarity between NFA and </a:t>
            </a:r>
            <a:r>
              <a:rPr lang="en-US" sz="4000" u="none" dirty="0" err="1"/>
              <a:t>Earley</a:t>
            </a:r>
            <a:endParaRPr lang="en-US" sz="4000" u="none"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62" y="1124700"/>
            <a:ext cx="8951210" cy="529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055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668"/>
            <a:ext cx="8229600" cy="1143000"/>
          </a:xfrm>
        </p:spPr>
        <p:txBody>
          <a:bodyPr/>
          <a:lstStyle/>
          <a:p>
            <a:r>
              <a:rPr lang="en-US" u="none" dirty="0" err="1"/>
              <a:t>Earley’s</a:t>
            </a:r>
            <a:r>
              <a:rPr lang="en-US" u="none" dirty="0"/>
              <a:t> algorithm</a:t>
            </a:r>
          </a:p>
        </p:txBody>
      </p:sp>
      <p:sp>
        <p:nvSpPr>
          <p:cNvPr id="3" name="Content Placeholder 2"/>
          <p:cNvSpPr>
            <a:spLocks noGrp="1"/>
          </p:cNvSpPr>
          <p:nvPr>
            <p:ph sz="half" idx="1"/>
          </p:nvPr>
        </p:nvSpPr>
        <p:spPr>
          <a:xfrm>
            <a:off x="193830" y="1124700"/>
            <a:ext cx="4806090" cy="5184675"/>
          </a:xfrm>
        </p:spPr>
        <p:txBody>
          <a:bodyPr>
            <a:normAutofit fontScale="70000" lnSpcReduction="20000"/>
          </a:bodyPr>
          <a:lstStyle/>
          <a:p>
            <a:r>
              <a:rPr lang="en-US" dirty="0"/>
              <a:t>Difficult to understand in conventional framework for parsing</a:t>
            </a:r>
          </a:p>
          <a:p>
            <a:pPr lvl="1"/>
            <a:r>
              <a:rPr lang="en-US" dirty="0"/>
              <a:t>Dragon book: “..complex, general-purpose algorithm due to </a:t>
            </a:r>
            <a:r>
              <a:rPr lang="en-US" dirty="0" err="1"/>
              <a:t>Earley</a:t>
            </a:r>
            <a:r>
              <a:rPr lang="en-US" dirty="0"/>
              <a:t> that tabulates LR-items for each substring of the given input..”  </a:t>
            </a:r>
          </a:p>
          <a:p>
            <a:pPr lvl="1"/>
            <a:r>
              <a:rPr lang="en-US" dirty="0" err="1"/>
              <a:t>Grune</a:t>
            </a:r>
            <a:r>
              <a:rPr lang="en-US" dirty="0"/>
              <a:t> and Jacobs: “..the easiest way out of this mare’s nest is to stay calm..” chapter on “Top-down restricted breadth-first bottom-up parsing”</a:t>
            </a:r>
          </a:p>
          <a:p>
            <a:pPr lvl="1"/>
            <a:r>
              <a:rPr lang="en-US" dirty="0" err="1"/>
              <a:t>Cousot</a:t>
            </a:r>
            <a:r>
              <a:rPr lang="en-US" dirty="0"/>
              <a:t> and </a:t>
            </a:r>
            <a:r>
              <a:rPr lang="en-US" dirty="0" err="1"/>
              <a:t>Cousot</a:t>
            </a:r>
            <a:r>
              <a:rPr lang="en-US" dirty="0"/>
              <a:t>: Galois connections</a:t>
            </a:r>
          </a:p>
          <a:p>
            <a:r>
              <a:rPr lang="en-US" dirty="0"/>
              <a:t>GFG makes it simple: </a:t>
            </a:r>
          </a:p>
          <a:p>
            <a:pPr lvl="1"/>
            <a:r>
              <a:rPr lang="en-US" i="1" dirty="0"/>
              <a:t>extension of online simulation of NFA</a:t>
            </a:r>
          </a:p>
          <a:p>
            <a:pPr lvl="1"/>
            <a:r>
              <a:rPr lang="en-US" dirty="0"/>
              <a:t>track reachability along </a:t>
            </a:r>
            <a:r>
              <a:rPr lang="en-US" dirty="0">
                <a:solidFill>
                  <a:srgbClr val="003300"/>
                </a:solidFill>
              </a:rPr>
              <a:t>prefixes of complete</a:t>
            </a:r>
            <a:r>
              <a:rPr lang="en-US" dirty="0">
                <a:solidFill>
                  <a:srgbClr val="FF0000"/>
                </a:solidFill>
              </a:rPr>
              <a:t> balanced</a:t>
            </a:r>
            <a:r>
              <a:rPr lang="en-US" dirty="0"/>
              <a:t> paths</a:t>
            </a:r>
          </a:p>
          <a:p>
            <a:r>
              <a:rPr lang="en-US" dirty="0"/>
              <a:t>Properties: </a:t>
            </a:r>
          </a:p>
          <a:p>
            <a:pPr lvl="1"/>
            <a:r>
              <a:rPr lang="en-US" dirty="0"/>
              <a:t>O(n</a:t>
            </a:r>
            <a:r>
              <a:rPr lang="en-US" baseline="30000" dirty="0"/>
              <a:t>3</a:t>
            </a:r>
            <a:r>
              <a:rPr lang="en-US" dirty="0"/>
              <a:t>) for input string of length n</a:t>
            </a:r>
          </a:p>
          <a:p>
            <a:pPr lvl="1"/>
            <a:r>
              <a:rPr lang="en-US" dirty="0"/>
              <a:t>O(n</a:t>
            </a:r>
            <a:r>
              <a:rPr lang="en-US" baseline="30000" dirty="0"/>
              <a:t>2</a:t>
            </a:r>
            <a:r>
              <a:rPr lang="en-US" dirty="0"/>
              <a:t>) for unambiguous grammars</a:t>
            </a:r>
          </a:p>
          <a:p>
            <a:pPr lvl="1"/>
            <a:r>
              <a:rPr lang="en-US" dirty="0"/>
              <a:t>Parsing: </a:t>
            </a:r>
            <a:r>
              <a:rPr lang="en-US" dirty="0">
                <a:latin typeface="Symbol" pitchFamily="18" charset="2"/>
              </a:rPr>
              <a:t>S</a:t>
            </a:r>
            <a:r>
              <a:rPr lang="en-US" dirty="0"/>
              <a:t>-sets can be post-processed to produce GFG paths (leftmost derivations)</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175" y="1431940"/>
            <a:ext cx="1843440" cy="276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186479" y="4389125"/>
            <a:ext cx="3611875" cy="1815882"/>
          </a:xfrm>
          <a:prstGeom prst="rect">
            <a:avLst/>
          </a:prstGeom>
        </p:spPr>
        <p:txBody>
          <a:bodyPr wrap="square">
            <a:spAutoFit/>
          </a:bodyPr>
          <a:lstStyle/>
          <a:p>
            <a:r>
              <a:rPr lang="en-US" sz="1400" dirty="0"/>
              <a:t>“</a:t>
            </a:r>
            <a:r>
              <a:rPr lang="en-US" sz="1400" dirty="0">
                <a:latin typeface="Aptos" panose="020B0004020202020204" pitchFamily="34" charset="0"/>
              </a:rPr>
              <a:t>Jay also has a Ph.D. in computer science from Carnegie-Mellon University and was formerly on the U.C. Berkeley faculty, where he published 12 computer science papers, one of which was voted one of the best 25 papers of the quarter century by the Communications of the A.C.M.”</a:t>
            </a:r>
          </a:p>
          <a:p>
            <a:r>
              <a:rPr lang="en-US" sz="1400" dirty="0">
                <a:latin typeface="Aptos" panose="020B0004020202020204" pitchFamily="34" charset="0"/>
              </a:rPr>
              <a:t>                                     www.jayearley.com</a:t>
            </a:r>
          </a:p>
        </p:txBody>
      </p:sp>
    </p:spTree>
    <p:extLst>
      <p:ext uri="{BB962C8B-B14F-4D97-AF65-F5344CB8AC3E}">
        <p14:creationId xmlns:p14="http://schemas.microsoft.com/office/powerpoint/2010/main" val="286321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9373" y="-210922"/>
            <a:ext cx="8229600" cy="1143000"/>
          </a:xfrm>
        </p:spPr>
        <p:txBody>
          <a:bodyPr/>
          <a:lstStyle/>
          <a:p>
            <a:r>
              <a:rPr lang="en-US" u="none" dirty="0"/>
              <a:t>LL/LR grammars</a:t>
            </a:r>
          </a:p>
        </p:txBody>
      </p:sp>
      <p:sp>
        <p:nvSpPr>
          <p:cNvPr id="4" name="Content Placeholder 3"/>
          <p:cNvSpPr>
            <a:spLocks noGrp="1"/>
          </p:cNvSpPr>
          <p:nvPr>
            <p:ph sz="half" idx="1"/>
          </p:nvPr>
        </p:nvSpPr>
        <p:spPr>
          <a:xfrm>
            <a:off x="577455" y="1086295"/>
            <a:ext cx="7871311" cy="5146270"/>
          </a:xfrm>
        </p:spPr>
        <p:txBody>
          <a:bodyPr>
            <a:normAutofit fontScale="92500" lnSpcReduction="20000"/>
          </a:bodyPr>
          <a:lstStyle/>
          <a:p>
            <a:r>
              <a:rPr lang="en-US" dirty="0"/>
              <a:t>General context-free grammars</a:t>
            </a:r>
          </a:p>
          <a:p>
            <a:pPr lvl="1"/>
            <a:r>
              <a:rPr lang="en-US" dirty="0"/>
              <a:t>Earley’s algorithm uses tags to track reachability along CR-paths</a:t>
            </a:r>
          </a:p>
          <a:p>
            <a:r>
              <a:rPr lang="en-US" dirty="0"/>
              <a:t>SLL,LL,SLR,LR,… grammars</a:t>
            </a:r>
          </a:p>
          <a:p>
            <a:pPr lvl="1"/>
            <a:r>
              <a:rPr lang="en-US" dirty="0"/>
              <a:t>These parsers also track reachability but exploit GFG structure to match calls and returns without using tags</a:t>
            </a:r>
          </a:p>
          <a:p>
            <a:r>
              <a:rPr lang="en-US" dirty="0"/>
              <a:t>Simple case : SLL(k) grammars</a:t>
            </a:r>
          </a:p>
          <a:p>
            <a:pPr lvl="1"/>
            <a:r>
              <a:rPr lang="en-US" dirty="0"/>
              <a:t>Precompute k-look-ahead sets at ENTRY nodes for all productions</a:t>
            </a:r>
          </a:p>
          <a:p>
            <a:pPr lvl="1"/>
            <a:r>
              <a:rPr lang="en-US" dirty="0"/>
              <a:t>SLL(k): look-ahead sets at ENTRY nodes of productions for given nonterminal are disjoint</a:t>
            </a:r>
          </a:p>
          <a:p>
            <a:pPr lvl="1"/>
            <a:r>
              <a:rPr lang="en-US" dirty="0"/>
              <a:t>Parsing: use look-ahead sets to determine which unique production (if any) to use for nonterminal</a:t>
            </a:r>
          </a:p>
          <a:p>
            <a:pPr lvl="1"/>
            <a:r>
              <a:rPr lang="en-US" dirty="0"/>
              <a:t>Parser follows single path through GFG so use a stack just like NGA for matching calls and returns</a:t>
            </a:r>
          </a:p>
        </p:txBody>
      </p:sp>
    </p:spTree>
    <p:extLst>
      <p:ext uri="{BB962C8B-B14F-4D97-AF65-F5344CB8AC3E}">
        <p14:creationId xmlns:p14="http://schemas.microsoft.com/office/powerpoint/2010/main" val="3220839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38679" y="3236975"/>
            <a:ext cx="850425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i-IN" sz="2800" b="0" i="0" u="none" strike="noStrike" cap="none" normalizeH="0" baseline="0" dirty="0">
                <a:ln>
                  <a:noFill/>
                </a:ln>
                <a:solidFill>
                  <a:schemeClr val="tx1"/>
                </a:solidFill>
                <a:effectLst/>
                <a:latin typeface="Arial Unicode MS" pitchFamily="34" charset="-128"/>
                <a:cs typeface="Mangal" pitchFamily="18" charset="0"/>
              </a:rPr>
              <a:t>भजगोविन्दं भजगोविन्दं गोविन्दं भजमूढमते </a:t>
            </a:r>
            <a:r>
              <a:rPr kumimoji="0" lang="en-US" sz="2800" b="0" i="0" u="none" strike="noStrike" cap="none" normalizeH="0" baseline="0" dirty="0">
                <a:ln>
                  <a:noFill/>
                </a:ln>
                <a:solidFill>
                  <a:schemeClr val="tx1"/>
                </a:solidFill>
                <a:effectLst/>
                <a:latin typeface="Arial Unicode MS" pitchFamily="34" charset="-128"/>
                <a:cs typeface="Mangal"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hi-IN" sz="2800" b="0" i="0" u="none" strike="noStrike" cap="none" normalizeH="0" baseline="0" dirty="0">
                <a:ln>
                  <a:noFill/>
                </a:ln>
                <a:solidFill>
                  <a:schemeClr val="tx1"/>
                </a:solidFill>
                <a:effectLst/>
                <a:latin typeface="Arial Unicode MS" pitchFamily="34" charset="-128"/>
                <a:cs typeface="Mangal" pitchFamily="18" charset="0"/>
              </a:rPr>
              <a:t>संप्राप्ते सन्निहिते काले नहि नहि रक्षति डुकृञ्करणे </a:t>
            </a:r>
            <a:r>
              <a:rPr kumimoji="0" lang="en-US" sz="2800" b="0" i="0" u="none" strike="noStrike" cap="none" normalizeH="0" baseline="0" dirty="0">
                <a:ln>
                  <a:noFill/>
                </a:ln>
                <a:solidFill>
                  <a:schemeClr val="tx1"/>
                </a:solidFill>
                <a:effectLst/>
                <a:latin typeface="Arial Unicode MS" pitchFamily="34" charset="-128"/>
                <a:cs typeface="Mangal" pitchFamily="18" charset="0"/>
              </a:rPr>
              <a:t>.. </a:t>
            </a:r>
            <a:r>
              <a:rPr kumimoji="0" lang="hi-IN" sz="2800" b="0" i="0" u="none" strike="noStrike" cap="none" normalizeH="0" baseline="0" dirty="0">
                <a:ln>
                  <a:noFill/>
                </a:ln>
                <a:solidFill>
                  <a:schemeClr val="tx1"/>
                </a:solidFill>
                <a:effectLst/>
                <a:latin typeface="Arial Unicode MS" pitchFamily="34" charset="-128"/>
                <a:cs typeface="Mangal" pitchFamily="18" charset="0"/>
              </a:rPr>
              <a:t>१</a:t>
            </a:r>
            <a:r>
              <a:rPr kumimoji="0" lang="en-US" sz="2800" b="0" i="0" u="none" strike="noStrike" cap="none" normalizeH="0" baseline="0" dirty="0">
                <a:ln>
                  <a:noFill/>
                </a:ln>
                <a:solidFill>
                  <a:schemeClr val="tx1"/>
                </a:solidFill>
                <a:effectLst/>
                <a:latin typeface="Arial Unicode MS" pitchFamily="34" charset="-128"/>
                <a:cs typeface="Mangal" pitchFamily="18" charset="0"/>
              </a:rPr>
              <a:t>..</a:t>
            </a:r>
            <a:r>
              <a:rPr kumimoji="0" lang="en-US" sz="2800" b="0" i="0" u="none" strike="noStrike" cap="none" normalizeH="0" baseline="0" dirty="0">
                <a:ln>
                  <a:noFill/>
                </a:ln>
                <a:solidFill>
                  <a:schemeClr val="tx1"/>
                </a:solidFill>
                <a:effectLst/>
                <a:cs typeface="Arial" pitchFamily="34" charset="0"/>
              </a:rPr>
              <a:t> </a:t>
            </a:r>
          </a:p>
        </p:txBody>
      </p:sp>
      <p:sp>
        <p:nvSpPr>
          <p:cNvPr id="6" name="TextBox 5"/>
          <p:cNvSpPr txBox="1"/>
          <p:nvPr/>
        </p:nvSpPr>
        <p:spPr>
          <a:xfrm>
            <a:off x="117020" y="4696365"/>
            <a:ext cx="8147680" cy="646331"/>
          </a:xfrm>
          <a:prstGeom prst="rect">
            <a:avLst/>
          </a:prstGeom>
          <a:noFill/>
          <a:ln w="12700">
            <a:noFill/>
          </a:ln>
        </p:spPr>
        <p:txBody>
          <a:bodyPr wrap="none" rtlCol="0">
            <a:spAutoFit/>
          </a:bodyPr>
          <a:lstStyle/>
          <a:p>
            <a:r>
              <a:rPr lang="en-US" dirty="0">
                <a:latin typeface="Aptos" panose="020B0004020202020204" pitchFamily="34" charset="0"/>
              </a:rPr>
              <a:t>Adore the Lord, adore the Lord, adore the Lord, you fool.</a:t>
            </a:r>
          </a:p>
          <a:p>
            <a:r>
              <a:rPr lang="en-US" dirty="0">
                <a:latin typeface="Aptos" panose="020B0004020202020204" pitchFamily="34" charset="0"/>
              </a:rPr>
              <a:t>When death comes at its appointed time,  the rules of grammar will not save you.</a:t>
            </a:r>
          </a:p>
        </p:txBody>
      </p:sp>
      <p:pic>
        <p:nvPicPr>
          <p:cNvPr id="4099" name="Picture 3" descr="http://bharatjanani.com/wp-content/uploads/2011/09/Sri-Adi-Shanka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770" y="168446"/>
            <a:ext cx="3377810" cy="25692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42035" y="5810110"/>
            <a:ext cx="5750100" cy="369332"/>
          </a:xfrm>
          <a:prstGeom prst="rect">
            <a:avLst/>
          </a:prstGeom>
          <a:noFill/>
          <a:ln w="12700">
            <a:noFill/>
          </a:ln>
        </p:spPr>
        <p:txBody>
          <a:bodyPr wrap="none" rtlCol="0">
            <a:spAutoFit/>
          </a:bodyPr>
          <a:lstStyle/>
          <a:p>
            <a:r>
              <a:rPr lang="en-US" dirty="0">
                <a:latin typeface="Aptos" panose="020B0004020202020204" pitchFamily="34" charset="0"/>
              </a:rPr>
              <a:t>From “</a:t>
            </a:r>
            <a:r>
              <a:rPr lang="en-US" dirty="0" err="1">
                <a:latin typeface="Aptos" panose="020B0004020202020204" pitchFamily="34" charset="0"/>
              </a:rPr>
              <a:t>Bhaja</a:t>
            </a:r>
            <a:r>
              <a:rPr lang="en-US" dirty="0">
                <a:latin typeface="Aptos" panose="020B0004020202020204" pitchFamily="34" charset="0"/>
              </a:rPr>
              <a:t> </a:t>
            </a:r>
            <a:r>
              <a:rPr lang="en-US" dirty="0" err="1">
                <a:latin typeface="Aptos" panose="020B0004020202020204" pitchFamily="34" charset="0"/>
              </a:rPr>
              <a:t>Govindam</a:t>
            </a:r>
            <a:r>
              <a:rPr lang="en-US" dirty="0">
                <a:latin typeface="Aptos" panose="020B0004020202020204" pitchFamily="34" charset="0"/>
              </a:rPr>
              <a:t>” by </a:t>
            </a:r>
            <a:r>
              <a:rPr lang="en-US" dirty="0" err="1">
                <a:latin typeface="Aptos" panose="020B0004020202020204" pitchFamily="34" charset="0"/>
              </a:rPr>
              <a:t>Adi</a:t>
            </a:r>
            <a:r>
              <a:rPr lang="en-US" dirty="0">
                <a:latin typeface="Aptos" panose="020B0004020202020204" pitchFamily="34" charset="0"/>
              </a:rPr>
              <a:t> </a:t>
            </a:r>
            <a:r>
              <a:rPr lang="en-US" dirty="0" err="1">
                <a:latin typeface="Aptos" panose="020B0004020202020204" pitchFamily="34" charset="0"/>
              </a:rPr>
              <a:t>Sankara</a:t>
            </a:r>
            <a:r>
              <a:rPr lang="en-US" dirty="0">
                <a:latin typeface="Aptos" panose="020B0004020202020204" pitchFamily="34" charset="0"/>
              </a:rPr>
              <a:t> (788 AD-820 AD)</a:t>
            </a:r>
          </a:p>
        </p:txBody>
      </p:sp>
    </p:spTree>
    <p:extLst>
      <p:ext uri="{BB962C8B-B14F-4D97-AF65-F5344CB8AC3E}">
        <p14:creationId xmlns:p14="http://schemas.microsoft.com/office/powerpoint/2010/main" val="259645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0730" y="-257880"/>
            <a:ext cx="8229600" cy="1143000"/>
          </a:xfrm>
        </p:spPr>
        <p:txBody>
          <a:bodyPr/>
          <a:lstStyle/>
          <a:p>
            <a:r>
              <a:rPr lang="en-US" sz="3600" u="none" dirty="0"/>
              <a:t>Our approach: parsing with pictures</a:t>
            </a:r>
          </a:p>
        </p:txBody>
      </p:sp>
      <p:sp>
        <p:nvSpPr>
          <p:cNvPr id="3" name="Content Placeholder 2"/>
          <p:cNvSpPr>
            <a:spLocks noGrp="1"/>
          </p:cNvSpPr>
          <p:nvPr>
            <p:ph sz="half" idx="1"/>
          </p:nvPr>
        </p:nvSpPr>
        <p:spPr>
          <a:xfrm>
            <a:off x="385855" y="899917"/>
            <a:ext cx="8492970" cy="5563078"/>
          </a:xfrm>
        </p:spPr>
        <p:txBody>
          <a:bodyPr>
            <a:normAutofit lnSpcReduction="10000"/>
          </a:bodyPr>
          <a:lstStyle/>
          <a:p>
            <a:pPr>
              <a:defRPr/>
            </a:pPr>
            <a:r>
              <a:rPr lang="en-US" dirty="0"/>
              <a:t>Grammar Flow Graph (GFG) </a:t>
            </a:r>
          </a:p>
          <a:p>
            <a:pPr lvl="1">
              <a:defRPr/>
            </a:pPr>
            <a:r>
              <a:rPr lang="en-US" dirty="0"/>
              <a:t>Graphical representation of context-free grammar</a:t>
            </a:r>
          </a:p>
          <a:p>
            <a:pPr lvl="2">
              <a:defRPr/>
            </a:pPr>
            <a:r>
              <a:rPr lang="en-US" dirty="0"/>
              <a:t>Similar to finite-state automata for regular grammars</a:t>
            </a:r>
          </a:p>
          <a:p>
            <a:pPr lvl="1">
              <a:defRPr/>
            </a:pPr>
            <a:r>
              <a:rPr lang="en-US" dirty="0"/>
              <a:t>Parsing problems/algorithms reformulated as path problems/algorithms </a:t>
            </a:r>
          </a:p>
          <a:p>
            <a:pPr lvl="1">
              <a:defRPr/>
            </a:pPr>
            <a:r>
              <a:rPr lang="en-US" dirty="0"/>
              <a:t>Related but different </a:t>
            </a:r>
          </a:p>
          <a:p>
            <a:pPr lvl="2">
              <a:defRPr/>
            </a:pPr>
            <a:r>
              <a:rPr lang="en-US" dirty="0"/>
              <a:t>Recursive transition networks (Woods 1970)</a:t>
            </a:r>
          </a:p>
          <a:p>
            <a:pPr lvl="2">
              <a:defRPr/>
            </a:pPr>
            <a:r>
              <a:rPr lang="en-US" dirty="0"/>
              <a:t>CFL-paths (</a:t>
            </a:r>
            <a:r>
              <a:rPr lang="en-US" dirty="0" err="1"/>
              <a:t>Yannakakis</a:t>
            </a:r>
            <a:r>
              <a:rPr lang="en-US" dirty="0"/>
              <a:t> 1990)</a:t>
            </a:r>
          </a:p>
          <a:p>
            <a:pPr>
              <a:defRPr/>
            </a:pPr>
            <a:r>
              <a:rPr lang="en-US" dirty="0"/>
              <a:t>Advantages</a:t>
            </a:r>
          </a:p>
          <a:p>
            <a:pPr lvl="1">
              <a:defRPr/>
            </a:pPr>
            <a:r>
              <a:rPr lang="en-US" dirty="0"/>
              <a:t>Concepts and parsing algorithms easier to understand</a:t>
            </a:r>
          </a:p>
          <a:p>
            <a:pPr lvl="1">
              <a:defRPr/>
            </a:pPr>
            <a:r>
              <a:rPr lang="en-US" dirty="0"/>
              <a:t>Unification of parsing algorithms for different grammar classes</a:t>
            </a:r>
          </a:p>
          <a:p>
            <a:pPr lvl="1">
              <a:defRPr/>
            </a:pPr>
            <a:r>
              <a:rPr lang="en-US" dirty="0"/>
              <a:t>Unexpected connections between algorithms for regular and context-free grammars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50" y="-104260"/>
            <a:ext cx="8229600" cy="1143000"/>
          </a:xfrm>
        </p:spPr>
        <p:txBody>
          <a:bodyPr/>
          <a:lstStyle/>
          <a:p>
            <a:r>
              <a:rPr lang="en-US" u="none" dirty="0"/>
              <a:t>Organization</a:t>
            </a:r>
          </a:p>
        </p:txBody>
      </p:sp>
      <p:sp>
        <p:nvSpPr>
          <p:cNvPr id="3" name="Content Placeholder 2"/>
          <p:cNvSpPr>
            <a:spLocks noGrp="1"/>
          </p:cNvSpPr>
          <p:nvPr>
            <p:ph idx="1"/>
          </p:nvPr>
        </p:nvSpPr>
        <p:spPr>
          <a:xfrm>
            <a:off x="457200" y="1278320"/>
            <a:ext cx="8229600" cy="4647005"/>
          </a:xfrm>
        </p:spPr>
        <p:txBody>
          <a:bodyPr>
            <a:normAutofit fontScale="70000" lnSpcReduction="20000"/>
          </a:bodyPr>
          <a:lstStyle/>
          <a:p>
            <a:r>
              <a:rPr lang="en-US" dirty="0"/>
              <a:t>Finite state automata and regular grammars</a:t>
            </a:r>
          </a:p>
          <a:p>
            <a:pPr lvl="1"/>
            <a:r>
              <a:rPr lang="en-US" dirty="0"/>
              <a:t>Recap</a:t>
            </a:r>
          </a:p>
          <a:p>
            <a:r>
              <a:rPr lang="en-US" dirty="0"/>
              <a:t>Grammar Flow Graph</a:t>
            </a:r>
          </a:p>
          <a:p>
            <a:pPr lvl="1"/>
            <a:r>
              <a:rPr lang="en-US" dirty="0"/>
              <a:t>Construction for a given context-free grammar</a:t>
            </a:r>
          </a:p>
          <a:p>
            <a:pPr lvl="1"/>
            <a:r>
              <a:rPr lang="en-US" dirty="0"/>
              <a:t>Recognition/parsing: complete balanced paths </a:t>
            </a:r>
          </a:p>
          <a:p>
            <a:r>
              <a:rPr lang="en-US" dirty="0"/>
              <a:t>Parsing of general context-free grammars</a:t>
            </a:r>
          </a:p>
          <a:p>
            <a:pPr lvl="1"/>
            <a:r>
              <a:rPr lang="en-US" dirty="0"/>
              <a:t>Simple extension of </a:t>
            </a:r>
            <a:r>
              <a:rPr lang="el-GR" dirty="0"/>
              <a:t>ϵ</a:t>
            </a:r>
            <a:r>
              <a:rPr lang="en-US" dirty="0"/>
              <a:t>-closure algorithm  for NFA simulation</a:t>
            </a:r>
          </a:p>
          <a:p>
            <a:r>
              <a:rPr lang="en-US" dirty="0"/>
              <a:t>Look-ahead: preprocessing GFG</a:t>
            </a:r>
          </a:p>
          <a:p>
            <a:pPr lvl="1"/>
            <a:r>
              <a:rPr lang="en-US" dirty="0"/>
              <a:t>Connection to inter-procedural dataflow analysis</a:t>
            </a:r>
          </a:p>
          <a:p>
            <a:pPr lvl="1"/>
            <a:r>
              <a:rPr lang="en-US" dirty="0"/>
              <a:t>LL/LR: context-dependent look-ahead</a:t>
            </a:r>
          </a:p>
          <a:p>
            <a:pPr lvl="1"/>
            <a:r>
              <a:rPr lang="en-US" dirty="0"/>
              <a:t>SLL/SLR: context-independent look-ahead</a:t>
            </a:r>
          </a:p>
          <a:p>
            <a:r>
              <a:rPr lang="en-US" dirty="0"/>
              <a:t>Parsing of LL and LR grammars</a:t>
            </a:r>
          </a:p>
          <a:p>
            <a:pPr lvl="1"/>
            <a:r>
              <a:rPr lang="en-US" dirty="0"/>
              <a:t>GFGs have special structure</a:t>
            </a:r>
          </a:p>
          <a:p>
            <a:pPr lvl="1"/>
            <a:r>
              <a:rPr lang="en-US" dirty="0"/>
              <a:t>Exploit  structure for efficient parsing</a:t>
            </a:r>
          </a:p>
        </p:txBody>
      </p:sp>
    </p:spTree>
    <p:extLst>
      <p:ext uri="{BB962C8B-B14F-4D97-AF65-F5344CB8AC3E}">
        <p14:creationId xmlns:p14="http://schemas.microsoft.com/office/powerpoint/2010/main" val="3688583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17A1-EAF0-4FA4-7B77-C1F2DDB70A1E}"/>
              </a:ext>
            </a:extLst>
          </p:cNvPr>
          <p:cNvSpPr>
            <a:spLocks noGrp="1"/>
          </p:cNvSpPr>
          <p:nvPr>
            <p:ph type="title"/>
          </p:nvPr>
        </p:nvSpPr>
        <p:spPr>
          <a:xfrm>
            <a:off x="450204" y="-331029"/>
            <a:ext cx="8115915" cy="1298448"/>
          </a:xfrm>
        </p:spPr>
        <p:txBody>
          <a:bodyPr vert="horz" lIns="91440" tIns="45720" rIns="91440" bIns="45720" rtlCol="0" anchor="b">
            <a:normAutofit/>
          </a:bodyPr>
          <a:lstStyle/>
          <a:p>
            <a:pPr algn="l" eaLnBrk="1" hangingPunct="1">
              <a:lnSpc>
                <a:spcPct val="90000"/>
              </a:lnSpc>
            </a:pPr>
            <a:r>
              <a:rPr lang="en-US" sz="4200" kern="1200" dirty="0">
                <a:solidFill>
                  <a:srgbClr val="FF0000"/>
                </a:solidFill>
                <a:latin typeface="+mj-lt"/>
                <a:ea typeface="+mj-ea"/>
                <a:cs typeface="+mj-cs"/>
              </a:rPr>
              <a:t>Finite State Automata: Specification</a:t>
            </a:r>
          </a:p>
        </p:txBody>
      </p:sp>
      <p:sp>
        <p:nvSpPr>
          <p:cNvPr id="13" name="TextBox 12">
            <a:extLst>
              <a:ext uri="{FF2B5EF4-FFF2-40B4-BE49-F238E27FC236}">
                <a16:creationId xmlns:a16="http://schemas.microsoft.com/office/drawing/2014/main" id="{195260FE-E6AE-F17D-AA6F-450B67D009BC}"/>
              </a:ext>
            </a:extLst>
          </p:cNvPr>
          <p:cNvSpPr txBox="1"/>
          <p:nvPr/>
        </p:nvSpPr>
        <p:spPr>
          <a:xfrm>
            <a:off x="450205" y="2430470"/>
            <a:ext cx="8243590" cy="4109335"/>
          </a:xfrm>
          <a:prstGeom prst="rect">
            <a:avLst/>
          </a:prstGeom>
        </p:spPr>
        <p:txBody>
          <a:bodyPr vert="horz" lIns="91440" tIns="45720" rIns="91440" bIns="45720" rtlCol="0" anchor="ctr">
            <a:normAutofit/>
          </a:bodyPr>
          <a:lstStyle/>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A: start state, D: accepting state</a:t>
            </a: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Language recognized by FSA: set of sequences of symbols on paths from A to D  </a:t>
            </a:r>
          </a:p>
          <a:p>
            <a:pPr marL="685800" marR="0" lvl="2" indent="0" algn="l" defTabSz="914400" rtl="0" eaLnBrk="1" fontAlgn="base" latinLnBrk="0" hangingPunct="1">
              <a:lnSpc>
                <a:spcPct val="90000"/>
              </a:lnSpc>
              <a:spcBef>
                <a:spcPct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b="0" i="0" u="none" strike="noStrike" kern="1200" cap="none" spc="0" normalizeH="0" baseline="0" noProof="0" dirty="0" err="1">
                <a:ln>
                  <a:noFill/>
                </a:ln>
                <a:solidFill>
                  <a:prstClr val="black"/>
                </a:solidFill>
                <a:effectLst/>
                <a:uLnTx/>
                <a:uFillTx/>
                <a:latin typeface="Aptos" panose="02110004020202020204"/>
                <a:ea typeface="+mn-ea"/>
                <a:cs typeface="+mn-cs"/>
              </a:rPr>
              <a:t>abd</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b="0" i="0" u="none" strike="noStrike" kern="1200" cap="none" spc="0" normalizeH="0" baseline="0" noProof="0" dirty="0" err="1">
                <a:ln>
                  <a:noFill/>
                </a:ln>
                <a:solidFill>
                  <a:prstClr val="black"/>
                </a:solidFill>
                <a:effectLst/>
                <a:uLnTx/>
                <a:uFillTx/>
                <a:latin typeface="Aptos" panose="02110004020202020204"/>
                <a:ea typeface="+mn-ea"/>
                <a:cs typeface="+mn-cs"/>
              </a:rPr>
              <a:t>abcd,abccdd</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70C0"/>
                </a:solidFill>
                <a:effectLst/>
                <a:uLnTx/>
                <a:uFillTx/>
                <a:latin typeface="Aptos" panose="02110004020202020204"/>
                <a:ea typeface="+mn-ea"/>
                <a:cs typeface="+mn-cs"/>
              </a:rPr>
              <a:t>Nondeterministic</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b="0" i="0" u="none" strike="noStrike" kern="1200" cap="none" spc="0" normalizeH="0" baseline="0" noProof="0" dirty="0">
                <a:ln>
                  <a:noFill/>
                </a:ln>
                <a:solidFill>
                  <a:srgbClr val="0070C0"/>
                </a:solidFill>
                <a:effectLst/>
                <a:uLnTx/>
                <a:uFillTx/>
                <a:latin typeface="Aptos" panose="02110004020202020204"/>
                <a:ea typeface="+mn-ea"/>
                <a:cs typeface="+mn-cs"/>
              </a:rPr>
              <a:t>FSA (NFA)</a:t>
            </a:r>
          </a:p>
          <a:p>
            <a:pPr marL="457200" marR="0" lvl="1"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B has two outgoing edges labeled with b</a:t>
            </a:r>
          </a:p>
          <a:p>
            <a:pPr marL="457200" marR="0" lvl="1"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black"/>
                </a:solidFill>
                <a:latin typeface="Aptos" panose="02110004020202020204"/>
              </a:rPr>
              <a:t>May have edge labeled with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sym typeface="Symbol" panose="05050102010706020507" pitchFamily="18" charset="2"/>
              </a:rPr>
              <a:t></a:t>
            </a:r>
            <a:endParaRPr kumimoji="0" lang="en-US"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70C0"/>
                </a:solidFill>
                <a:effectLst/>
                <a:uLnTx/>
                <a:uFillTx/>
                <a:latin typeface="Aptos" panose="02110004020202020204"/>
                <a:ea typeface="+mn-ea"/>
                <a:cs typeface="+mn-cs"/>
              </a:rPr>
              <a:t>Don’t-know non-determinism</a:t>
            </a: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lang="en-US" dirty="0">
                <a:solidFill>
                  <a:srgbClr val="0070C0"/>
                </a:solidFill>
                <a:latin typeface="Aptos" panose="02110004020202020204"/>
              </a:rPr>
              <a:t>Regular grammar</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textual representation of NFA</a:t>
            </a:r>
          </a:p>
          <a:p>
            <a:pPr lvl="1" indent="-228600">
              <a:lnSpc>
                <a:spcPct val="90000"/>
              </a:lnSpc>
              <a:spcAft>
                <a:spcPts val="600"/>
              </a:spcAft>
              <a:buFont typeface="Arial" panose="020B0604020202020204" pitchFamily="34" charset="0"/>
              <a:buChar cha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States mapped to </a:t>
            </a:r>
            <a:r>
              <a:rPr kumimoji="0" lang="en-US" b="0" i="0" u="none" strike="noStrike" kern="1200" cap="none" spc="0" normalizeH="0" baseline="0" noProof="0" dirty="0" err="1">
                <a:ln>
                  <a:noFill/>
                </a:ln>
                <a:solidFill>
                  <a:prstClr val="black"/>
                </a:solidFill>
                <a:effectLst/>
                <a:uLnTx/>
                <a:uFillTx/>
                <a:latin typeface="Aptos" panose="02110004020202020204"/>
                <a:ea typeface="+mn-ea"/>
                <a:cs typeface="+mn-cs"/>
              </a:rPr>
              <a:t>nonterminals</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edges mapped to productions. </a:t>
            </a:r>
          </a:p>
          <a:p>
            <a:pPr lvl="1" indent="-228600">
              <a:lnSpc>
                <a:spcPct val="90000"/>
              </a:lnSpc>
              <a:spcAft>
                <a:spcPts val="600"/>
              </a:spcAft>
              <a:buFont typeface="Arial" panose="020B0604020202020204" pitchFamily="34" charset="0"/>
              <a:buChar cha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At most one nonterminal on RHS of production, occurs in rightmost position.</a:t>
            </a:r>
          </a:p>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A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 </a:t>
            </a:r>
            <a:r>
              <a:rPr kumimoji="0" lang="en-US" b="0" i="0" u="none" strike="noStrike" kern="1200" cap="none" spc="0" normalizeH="0" baseline="0" noProof="0" dirty="0" err="1">
                <a:ln>
                  <a:noFill/>
                </a:ln>
                <a:solidFill>
                  <a:prstClr val="black"/>
                </a:solidFill>
                <a:effectLst/>
                <a:uLnTx/>
                <a:uFillTx/>
                <a:latin typeface="Aptos" panose="02110004020202020204"/>
                <a:ea typeface="+mn-ea"/>
                <a:cs typeface="+mn-cs"/>
                <a:sym typeface="Wingdings" panose="05000000000000000000" pitchFamily="2" charset="2"/>
              </a:rPr>
              <a:t>aB</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    B  </a:t>
            </a:r>
            <a:r>
              <a:rPr kumimoji="0" lang="en-US" b="0" i="0" u="none" strike="noStrike" kern="1200" cap="none" spc="0" normalizeH="0" baseline="0" noProof="0" dirty="0" err="1">
                <a:ln>
                  <a:noFill/>
                </a:ln>
                <a:solidFill>
                  <a:prstClr val="black"/>
                </a:solidFill>
                <a:effectLst/>
                <a:uLnTx/>
                <a:uFillTx/>
                <a:latin typeface="Aptos" panose="02110004020202020204"/>
                <a:ea typeface="+mn-ea"/>
                <a:cs typeface="+mn-cs"/>
                <a:sym typeface="Wingdings" panose="05000000000000000000" pitchFamily="2" charset="2"/>
              </a:rPr>
              <a:t>bA</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 | </a:t>
            </a:r>
            <a:r>
              <a:rPr kumimoji="0" lang="en-US" b="0" i="0" u="none" strike="noStrike" kern="1200" cap="none" spc="0" normalizeH="0" baseline="0" noProof="0" dirty="0" err="1">
                <a:ln>
                  <a:noFill/>
                </a:ln>
                <a:solidFill>
                  <a:prstClr val="black"/>
                </a:solidFill>
                <a:effectLst/>
                <a:uLnTx/>
                <a:uFillTx/>
                <a:latin typeface="Aptos" panose="02110004020202020204"/>
                <a:ea typeface="+mn-ea"/>
                <a:cs typeface="+mn-cs"/>
                <a:sym typeface="Wingdings" panose="05000000000000000000" pitchFamily="2" charset="2"/>
              </a:rPr>
              <a:t>bC</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 </a:t>
            </a:r>
          </a:p>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	C  </a:t>
            </a:r>
            <a:r>
              <a:rPr kumimoji="0" lang="en-US" b="0" i="0" u="none" strike="noStrike" kern="1200" cap="none" spc="0" normalizeH="0" baseline="0" noProof="0" dirty="0" err="1">
                <a:ln>
                  <a:noFill/>
                </a:ln>
                <a:solidFill>
                  <a:prstClr val="black"/>
                </a:solidFill>
                <a:effectLst/>
                <a:uLnTx/>
                <a:uFillTx/>
                <a:latin typeface="Aptos" panose="02110004020202020204"/>
                <a:ea typeface="+mn-ea"/>
                <a:cs typeface="+mn-cs"/>
                <a:sym typeface="Wingdings" panose="05000000000000000000" pitchFamily="2" charset="2"/>
              </a:rPr>
              <a:t>cC</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 </a:t>
            </a:r>
            <a:r>
              <a:rPr kumimoji="0" lang="en-US" b="0" i="0" u="none" strike="noStrike" kern="1200" cap="none" spc="0" normalizeH="0" baseline="0" noProof="0" dirty="0" err="1">
                <a:ln>
                  <a:noFill/>
                </a:ln>
                <a:solidFill>
                  <a:prstClr val="black"/>
                </a:solidFill>
                <a:effectLst/>
                <a:uLnTx/>
                <a:uFillTx/>
                <a:latin typeface="Aptos" panose="02110004020202020204"/>
                <a:ea typeface="+mn-ea"/>
                <a:cs typeface="+mn-cs"/>
                <a:sym typeface="Wingdings" panose="05000000000000000000" pitchFamily="2" charset="2"/>
              </a:rPr>
              <a:t>dD</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   D  </a:t>
            </a:r>
            <a:r>
              <a:rPr kumimoji="0" lang="en-US" b="0" i="0" u="none" strike="noStrike" kern="1200" cap="none" spc="0" normalizeH="0" baseline="0" noProof="0" dirty="0" err="1">
                <a:ln>
                  <a:noFill/>
                </a:ln>
                <a:solidFill>
                  <a:prstClr val="black"/>
                </a:solidFill>
                <a:effectLst/>
                <a:uLnTx/>
                <a:uFillTx/>
                <a:latin typeface="Aptos" panose="02110004020202020204"/>
                <a:ea typeface="+mn-ea"/>
                <a:cs typeface="+mn-cs"/>
                <a:sym typeface="Wingdings" panose="05000000000000000000" pitchFamily="2" charset="2"/>
              </a:rPr>
              <a:t>dD</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 </a:t>
            </a:r>
            <a:r>
              <a:rPr kumimoji="0" lang="en-US" sz="17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 </a:t>
            </a:r>
            <a:r>
              <a:rPr kumimoji="0" lang="en-US" sz="1700" b="0" i="0" u="none" strike="noStrike" kern="1200" cap="none" spc="0" normalizeH="0" baseline="0" noProof="0" dirty="0">
                <a:ln>
                  <a:noFill/>
                </a:ln>
                <a:solidFill>
                  <a:prstClr val="black"/>
                </a:solidFill>
                <a:effectLst/>
                <a:uLnTx/>
                <a:uFillTx/>
                <a:latin typeface="Aptos" panose="02110004020202020204"/>
                <a:ea typeface="+mn-ea"/>
                <a:cs typeface="+mn-cs"/>
                <a:sym typeface="Symbol" panose="05050102010706020507" pitchFamily="18" charset="2"/>
              </a:rPr>
              <a:t></a:t>
            </a:r>
            <a:endParaRPr kumimoji="0" lang="en-US" sz="17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2" name="Content Placeholder 11" descr="A diagram of a diagram">
            <a:extLst>
              <a:ext uri="{FF2B5EF4-FFF2-40B4-BE49-F238E27FC236}">
                <a16:creationId xmlns:a16="http://schemas.microsoft.com/office/drawing/2014/main" id="{E7338905-874C-071E-7FC7-251B356C2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9725" y="1167284"/>
            <a:ext cx="3862707" cy="1062244"/>
          </a:xfrm>
          <a:prstGeom prst="rect">
            <a:avLst/>
          </a:prstGeom>
        </p:spPr>
      </p:pic>
    </p:spTree>
    <p:extLst>
      <p:ext uri="{BB962C8B-B14F-4D97-AF65-F5344CB8AC3E}">
        <p14:creationId xmlns:p14="http://schemas.microsoft.com/office/powerpoint/2010/main" val="3246948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17A1-EAF0-4FA4-7B77-C1F2DDB70A1E}"/>
              </a:ext>
            </a:extLst>
          </p:cNvPr>
          <p:cNvSpPr>
            <a:spLocks noGrp="1"/>
          </p:cNvSpPr>
          <p:nvPr>
            <p:ph type="title"/>
          </p:nvPr>
        </p:nvSpPr>
        <p:spPr>
          <a:xfrm>
            <a:off x="309045" y="-231635"/>
            <a:ext cx="8756340" cy="1298448"/>
          </a:xfrm>
        </p:spPr>
        <p:txBody>
          <a:bodyPr vert="horz" lIns="91440" tIns="45720" rIns="91440" bIns="45720" rtlCol="0" anchor="b">
            <a:normAutofit/>
          </a:bodyPr>
          <a:lstStyle/>
          <a:p>
            <a:pPr algn="l" eaLnBrk="1" hangingPunct="1">
              <a:lnSpc>
                <a:spcPct val="90000"/>
              </a:lnSpc>
            </a:pPr>
            <a:r>
              <a:rPr lang="en-US" sz="4200" kern="1200" dirty="0">
                <a:solidFill>
                  <a:srgbClr val="FF0000"/>
                </a:solidFill>
                <a:latin typeface="+mj-lt"/>
                <a:ea typeface="+mj-ea"/>
                <a:cs typeface="+mj-cs"/>
              </a:rPr>
              <a:t>Finite State Automata</a:t>
            </a:r>
            <a:r>
              <a:rPr lang="en-US" sz="4200" dirty="0">
                <a:solidFill>
                  <a:srgbClr val="FF0000"/>
                </a:solidFill>
              </a:rPr>
              <a:t>: Implementation</a:t>
            </a:r>
            <a:endParaRPr lang="en-US" sz="4200" kern="1200" dirty="0">
              <a:solidFill>
                <a:srgbClr val="FF0000"/>
              </a:solidFill>
              <a:latin typeface="+mj-lt"/>
              <a:ea typeface="+mj-ea"/>
              <a:cs typeface="+mj-cs"/>
            </a:endParaRPr>
          </a:p>
        </p:txBody>
      </p:sp>
      <p:pic>
        <p:nvPicPr>
          <p:cNvPr id="12" name="Content Placeholder 11" descr="A diagram of a diagram">
            <a:extLst>
              <a:ext uri="{FF2B5EF4-FFF2-40B4-BE49-F238E27FC236}">
                <a16:creationId xmlns:a16="http://schemas.microsoft.com/office/drawing/2014/main" id="{E7338905-874C-071E-7FC7-251B356C2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9725" y="1167284"/>
            <a:ext cx="3862707" cy="1062244"/>
          </a:xfrm>
          <a:prstGeom prst="rect">
            <a:avLst/>
          </a:prstGeom>
        </p:spPr>
      </p:pic>
      <p:sp>
        <p:nvSpPr>
          <p:cNvPr id="3" name="TextBox 2">
            <a:extLst>
              <a:ext uri="{FF2B5EF4-FFF2-40B4-BE49-F238E27FC236}">
                <a16:creationId xmlns:a16="http://schemas.microsoft.com/office/drawing/2014/main" id="{85A39E69-CE7F-04F4-9206-6369FED740E6}"/>
              </a:ext>
            </a:extLst>
          </p:cNvPr>
          <p:cNvSpPr txBox="1"/>
          <p:nvPr/>
        </p:nvSpPr>
        <p:spPr>
          <a:xfrm>
            <a:off x="2459725" y="2888768"/>
            <a:ext cx="3748142" cy="400110"/>
          </a:xfrm>
          <a:prstGeom prst="rect">
            <a:avLst/>
          </a:prstGeom>
          <a:noFill/>
        </p:spPr>
        <p:txBody>
          <a:bodyPr wrap="none" rtlCol="0">
            <a:spAutoFit/>
          </a:bodyPr>
          <a:lstStyle/>
          <a:p>
            <a:r>
              <a:rPr lang="en-US" sz="2000" dirty="0"/>
              <a:t>{A} </a:t>
            </a:r>
            <a:r>
              <a:rPr lang="en-US" sz="2000" dirty="0">
                <a:sym typeface="Wingdings" panose="05000000000000000000" pitchFamily="2" charset="2"/>
              </a:rPr>
              <a:t> {B}  {A,C}  {C}  {D}</a:t>
            </a:r>
            <a:endParaRPr lang="en-US" sz="2000" dirty="0"/>
          </a:p>
        </p:txBody>
      </p:sp>
      <p:sp>
        <p:nvSpPr>
          <p:cNvPr id="4" name="TextBox 3">
            <a:extLst>
              <a:ext uri="{FF2B5EF4-FFF2-40B4-BE49-F238E27FC236}">
                <a16:creationId xmlns:a16="http://schemas.microsoft.com/office/drawing/2014/main" id="{876C355A-1EC2-A89C-5764-4F122AEFAEE3}"/>
              </a:ext>
            </a:extLst>
          </p:cNvPr>
          <p:cNvSpPr txBox="1"/>
          <p:nvPr/>
        </p:nvSpPr>
        <p:spPr>
          <a:xfrm>
            <a:off x="2920585" y="3136478"/>
            <a:ext cx="312906" cy="369332"/>
          </a:xfrm>
          <a:prstGeom prst="rect">
            <a:avLst/>
          </a:prstGeom>
          <a:noFill/>
        </p:spPr>
        <p:txBody>
          <a:bodyPr wrap="none" rtlCol="0">
            <a:spAutoFit/>
          </a:bodyPr>
          <a:lstStyle/>
          <a:p>
            <a:r>
              <a:rPr lang="en-US" dirty="0"/>
              <a:t>a</a:t>
            </a:r>
          </a:p>
        </p:txBody>
      </p:sp>
      <p:sp>
        <p:nvSpPr>
          <p:cNvPr id="5" name="TextBox 4">
            <a:extLst>
              <a:ext uri="{FF2B5EF4-FFF2-40B4-BE49-F238E27FC236}">
                <a16:creationId xmlns:a16="http://schemas.microsoft.com/office/drawing/2014/main" id="{D0F6D95B-1A1C-2CB7-246F-7171D45F2B1C}"/>
              </a:ext>
            </a:extLst>
          </p:cNvPr>
          <p:cNvSpPr txBox="1"/>
          <p:nvPr/>
        </p:nvSpPr>
        <p:spPr>
          <a:xfrm>
            <a:off x="3660471" y="3136478"/>
            <a:ext cx="312906" cy="369332"/>
          </a:xfrm>
          <a:prstGeom prst="rect">
            <a:avLst/>
          </a:prstGeom>
          <a:noFill/>
        </p:spPr>
        <p:txBody>
          <a:bodyPr wrap="none" rtlCol="0">
            <a:spAutoFit/>
          </a:bodyPr>
          <a:lstStyle/>
          <a:p>
            <a:r>
              <a:rPr lang="en-US" dirty="0"/>
              <a:t>b</a:t>
            </a:r>
          </a:p>
        </p:txBody>
      </p:sp>
      <p:sp>
        <p:nvSpPr>
          <p:cNvPr id="6" name="TextBox 5">
            <a:extLst>
              <a:ext uri="{FF2B5EF4-FFF2-40B4-BE49-F238E27FC236}">
                <a16:creationId xmlns:a16="http://schemas.microsoft.com/office/drawing/2014/main" id="{CA0F6F3E-27D5-B0CD-9F41-3361F5AED486}"/>
              </a:ext>
            </a:extLst>
          </p:cNvPr>
          <p:cNvSpPr txBox="1"/>
          <p:nvPr/>
        </p:nvSpPr>
        <p:spPr>
          <a:xfrm>
            <a:off x="4584624" y="3104786"/>
            <a:ext cx="300082" cy="369332"/>
          </a:xfrm>
          <a:prstGeom prst="rect">
            <a:avLst/>
          </a:prstGeom>
          <a:noFill/>
        </p:spPr>
        <p:txBody>
          <a:bodyPr wrap="none" rtlCol="0">
            <a:spAutoFit/>
          </a:bodyPr>
          <a:lstStyle/>
          <a:p>
            <a:r>
              <a:rPr lang="en-US" dirty="0"/>
              <a:t>c</a:t>
            </a:r>
          </a:p>
        </p:txBody>
      </p:sp>
      <p:sp>
        <p:nvSpPr>
          <p:cNvPr id="7" name="TextBox 6">
            <a:extLst>
              <a:ext uri="{FF2B5EF4-FFF2-40B4-BE49-F238E27FC236}">
                <a16:creationId xmlns:a16="http://schemas.microsoft.com/office/drawing/2014/main" id="{C6222844-1F16-3A47-E146-9ED02FECCD15}"/>
              </a:ext>
            </a:extLst>
          </p:cNvPr>
          <p:cNvSpPr txBox="1"/>
          <p:nvPr/>
        </p:nvSpPr>
        <p:spPr>
          <a:xfrm>
            <a:off x="5389833" y="3137052"/>
            <a:ext cx="312906" cy="369332"/>
          </a:xfrm>
          <a:prstGeom prst="rect">
            <a:avLst/>
          </a:prstGeom>
          <a:noFill/>
        </p:spPr>
        <p:txBody>
          <a:bodyPr wrap="none" rtlCol="0">
            <a:spAutoFit/>
          </a:bodyPr>
          <a:lstStyle/>
          <a:p>
            <a:r>
              <a:rPr lang="en-US" dirty="0"/>
              <a:t>d</a:t>
            </a:r>
          </a:p>
        </p:txBody>
      </p:sp>
      <p:sp>
        <p:nvSpPr>
          <p:cNvPr id="8" name="TextBox 7">
            <a:extLst>
              <a:ext uri="{FF2B5EF4-FFF2-40B4-BE49-F238E27FC236}">
                <a16:creationId xmlns:a16="http://schemas.microsoft.com/office/drawing/2014/main" id="{79A0F9B3-1502-57B0-5A08-22F5A77B42F8}"/>
              </a:ext>
            </a:extLst>
          </p:cNvPr>
          <p:cNvSpPr txBox="1"/>
          <p:nvPr/>
        </p:nvSpPr>
        <p:spPr>
          <a:xfrm>
            <a:off x="222187" y="3680491"/>
            <a:ext cx="8843198"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070C0"/>
                </a:solidFill>
                <a:latin typeface="+mn-lt"/>
              </a:rPr>
              <a:t>Implementation of don’t-know nondeterminism</a:t>
            </a:r>
          </a:p>
          <a:p>
            <a:pPr marL="742950" lvl="1" indent="-285750">
              <a:buFont typeface="Arial" panose="020B0604020202020204" pitchFamily="34" charset="0"/>
              <a:buChar char="•"/>
            </a:pPr>
            <a:r>
              <a:rPr lang="en-US" sz="2000" dirty="0">
                <a:latin typeface="+mn-lt"/>
              </a:rPr>
              <a:t>Keep track of sets of states reachable using prefixes of input string</a:t>
            </a:r>
          </a:p>
          <a:p>
            <a:pPr marL="285750" indent="-285750">
              <a:buFont typeface="Arial" panose="020B0604020202020204" pitchFamily="34" charset="0"/>
              <a:buChar char="•"/>
            </a:pPr>
            <a:r>
              <a:rPr lang="en-US" sz="2000" dirty="0">
                <a:solidFill>
                  <a:srgbClr val="0070C0"/>
                </a:solidFill>
                <a:latin typeface="+mn-lt"/>
              </a:rPr>
              <a:t>Another implementation</a:t>
            </a:r>
          </a:p>
          <a:p>
            <a:pPr marL="742950" lvl="1" indent="-285750">
              <a:buFont typeface="Arial" panose="020B0604020202020204" pitchFamily="34" charset="0"/>
              <a:buChar char="•"/>
            </a:pPr>
            <a:r>
              <a:rPr lang="en-US" sz="2000" dirty="0">
                <a:latin typeface="+mn-lt"/>
              </a:rPr>
              <a:t>Convert the NFA to a </a:t>
            </a:r>
            <a:r>
              <a:rPr lang="en-US" sz="2000" dirty="0">
                <a:solidFill>
                  <a:srgbClr val="0070C0"/>
                </a:solidFill>
                <a:latin typeface="+mn-lt"/>
              </a:rPr>
              <a:t>Deterministic</a:t>
            </a:r>
            <a:r>
              <a:rPr lang="en-US" sz="2000" dirty="0">
                <a:latin typeface="+mn-lt"/>
              </a:rPr>
              <a:t> Finite-state Automaton (DFA)</a:t>
            </a:r>
          </a:p>
          <a:p>
            <a:pPr marL="742950" lvl="1" indent="-285750">
              <a:buFont typeface="Arial" panose="020B0604020202020204" pitchFamily="34" charset="0"/>
              <a:buChar char="•"/>
            </a:pPr>
            <a:r>
              <a:rPr lang="en-US" sz="2000" dirty="0">
                <a:latin typeface="+mn-lt"/>
              </a:rPr>
              <a:t>Possible for two reasons</a:t>
            </a:r>
          </a:p>
          <a:p>
            <a:pPr marL="1200150" lvl="2" indent="-285750">
              <a:buFont typeface="Arial" panose="020B0604020202020204" pitchFamily="34" charset="0"/>
              <a:buChar char="•"/>
            </a:pPr>
            <a:r>
              <a:rPr lang="en-US" sz="2000" dirty="0">
                <a:latin typeface="+mn-lt"/>
              </a:rPr>
              <a:t>Set of NFA states is finite</a:t>
            </a:r>
          </a:p>
          <a:p>
            <a:pPr marL="1200150" lvl="2" indent="-285750">
              <a:buFont typeface="Arial" panose="020B0604020202020204" pitchFamily="34" charset="0"/>
              <a:buChar char="•"/>
            </a:pPr>
            <a:r>
              <a:rPr lang="en-US" sz="2000" dirty="0">
                <a:latin typeface="+mn-lt"/>
              </a:rPr>
              <a:t>NFA is Markovian: transitions out of state do not depend on path taken to state</a:t>
            </a:r>
          </a:p>
        </p:txBody>
      </p:sp>
      <p:sp>
        <p:nvSpPr>
          <p:cNvPr id="9" name="TextBox 8">
            <a:extLst>
              <a:ext uri="{FF2B5EF4-FFF2-40B4-BE49-F238E27FC236}">
                <a16:creationId xmlns:a16="http://schemas.microsoft.com/office/drawing/2014/main" id="{231EC7C6-F501-C021-0F0A-88CA6401C5E2}"/>
              </a:ext>
            </a:extLst>
          </p:cNvPr>
          <p:cNvSpPr txBox="1"/>
          <p:nvPr/>
        </p:nvSpPr>
        <p:spPr>
          <a:xfrm>
            <a:off x="3219746" y="2315255"/>
            <a:ext cx="2146742" cy="369332"/>
          </a:xfrm>
          <a:prstGeom prst="rect">
            <a:avLst/>
          </a:prstGeom>
          <a:noFill/>
        </p:spPr>
        <p:txBody>
          <a:bodyPr wrap="none" rtlCol="0">
            <a:spAutoFit/>
          </a:bodyPr>
          <a:lstStyle/>
          <a:p>
            <a:r>
              <a:rPr lang="en-US" dirty="0"/>
              <a:t>Input string: a b c d</a:t>
            </a:r>
          </a:p>
        </p:txBody>
      </p:sp>
    </p:spTree>
    <p:extLst>
      <p:ext uri="{BB962C8B-B14F-4D97-AF65-F5344CB8AC3E}">
        <p14:creationId xmlns:p14="http://schemas.microsoft.com/office/powerpoint/2010/main" val="204432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392065"/>
            <a:ext cx="7772400" cy="1470025"/>
          </a:xfrm>
        </p:spPr>
        <p:txBody>
          <a:bodyPr/>
          <a:lstStyle/>
          <a:p>
            <a:r>
              <a:rPr lang="en-US" u="none" dirty="0"/>
              <a:t>Grammar Flow Graph</a:t>
            </a:r>
            <a:br>
              <a:rPr lang="en-US" u="none" dirty="0"/>
            </a:br>
            <a:r>
              <a:rPr lang="en-US" u="none" dirty="0"/>
              <a:t>for</a:t>
            </a:r>
            <a:br>
              <a:rPr lang="en-US" u="none" dirty="0"/>
            </a:br>
            <a:r>
              <a:rPr lang="en-US" u="none" dirty="0"/>
              <a:t>Context-free Grammars</a:t>
            </a:r>
          </a:p>
        </p:txBody>
      </p:sp>
    </p:spTree>
    <p:extLst>
      <p:ext uri="{BB962C8B-B14F-4D97-AF65-F5344CB8AC3E}">
        <p14:creationId xmlns:p14="http://schemas.microsoft.com/office/powerpoint/2010/main" val="315400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17A1-EAF0-4FA4-7B77-C1F2DDB70A1E}"/>
              </a:ext>
            </a:extLst>
          </p:cNvPr>
          <p:cNvSpPr>
            <a:spLocks noGrp="1"/>
          </p:cNvSpPr>
          <p:nvPr>
            <p:ph type="title"/>
          </p:nvPr>
        </p:nvSpPr>
        <p:spPr>
          <a:xfrm>
            <a:off x="450204" y="-331029"/>
            <a:ext cx="8115915" cy="1298448"/>
          </a:xfrm>
        </p:spPr>
        <p:txBody>
          <a:bodyPr vert="horz" lIns="91440" tIns="45720" rIns="91440" bIns="45720" rtlCol="0" anchor="b">
            <a:normAutofit/>
          </a:bodyPr>
          <a:lstStyle/>
          <a:p>
            <a:pPr algn="l" eaLnBrk="1" hangingPunct="1">
              <a:lnSpc>
                <a:spcPct val="90000"/>
              </a:lnSpc>
            </a:pPr>
            <a:r>
              <a:rPr lang="en-US" sz="4200" dirty="0">
                <a:solidFill>
                  <a:srgbClr val="FF0000"/>
                </a:solidFill>
              </a:rPr>
              <a:t>Context-free Grammars</a:t>
            </a:r>
            <a:endParaRPr lang="en-US" sz="4200" kern="1200" dirty="0">
              <a:solidFill>
                <a:srgbClr val="FF0000"/>
              </a:solidFill>
              <a:latin typeface="+mj-lt"/>
              <a:ea typeface="+mj-ea"/>
              <a:cs typeface="+mj-cs"/>
            </a:endParaRPr>
          </a:p>
        </p:txBody>
      </p:sp>
      <p:sp>
        <p:nvSpPr>
          <p:cNvPr id="13" name="TextBox 12">
            <a:extLst>
              <a:ext uri="{FF2B5EF4-FFF2-40B4-BE49-F238E27FC236}">
                <a16:creationId xmlns:a16="http://schemas.microsoft.com/office/drawing/2014/main" id="{195260FE-E6AE-F17D-AA6F-450B67D009BC}"/>
              </a:ext>
            </a:extLst>
          </p:cNvPr>
          <p:cNvSpPr txBox="1"/>
          <p:nvPr/>
        </p:nvSpPr>
        <p:spPr>
          <a:xfrm>
            <a:off x="460628" y="1086295"/>
            <a:ext cx="8243590" cy="5453509"/>
          </a:xfrm>
          <a:prstGeom prst="rect">
            <a:avLst/>
          </a:prstGeom>
        </p:spPr>
        <p:txBody>
          <a:bodyPr vert="horz" lIns="91440" tIns="45720" rIns="91440" bIns="45720" rtlCol="0" anchor="t" anchorCtr="0">
            <a:normAutofit lnSpcReduction="10000"/>
          </a:bodyPr>
          <a:lstStyle/>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C0"/>
                </a:solidFill>
                <a:effectLst/>
                <a:uLnTx/>
                <a:uFillTx/>
                <a:latin typeface="Aptos" panose="02110004020202020204"/>
                <a:ea typeface="+mn-ea"/>
                <a:cs typeface="+mn-cs"/>
              </a:rPr>
              <a:t>Regular grammar</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At most one nonterminal on RHS of production, occurs in </a:t>
            </a:r>
            <a:r>
              <a:rPr lang="en-US" dirty="0">
                <a:solidFill>
                  <a:prstClr val="black"/>
                </a:solidFill>
                <a:latin typeface="Aptos" panose="02110004020202020204"/>
              </a:rPr>
              <a:t>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rightmost position</a:t>
            </a:r>
          </a:p>
          <a:p>
            <a:pPr indent="-228600">
              <a:lnSpc>
                <a:spcPct val="90000"/>
              </a:lnSpc>
              <a:spcAft>
                <a:spcPts val="600"/>
              </a:spcAft>
              <a:buFont typeface="Arial" panose="020B0604020202020204" pitchFamily="34" charset="0"/>
              <a:buChar char="•"/>
              <a:defRPr/>
            </a:pPr>
            <a:r>
              <a:rPr lang="en-US" dirty="0">
                <a:solidFill>
                  <a:srgbClr val="0070C0"/>
                </a:solidFill>
                <a:latin typeface="Aptos" panose="02110004020202020204"/>
              </a:rPr>
              <a:t>Context-free grammar </a:t>
            </a:r>
            <a:endParaRPr lang="en-US" dirty="0">
              <a:solidFill>
                <a:prstClr val="black"/>
              </a:solidFill>
              <a:latin typeface="Aptos" panose="02110004020202020204"/>
            </a:endParaRPr>
          </a:p>
          <a:p>
            <a:pPr lvl="1" indent="-228600">
              <a:lnSpc>
                <a:spcPct val="90000"/>
              </a:lnSpc>
              <a:spcAft>
                <a:spcPts val="600"/>
              </a:spcAft>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RHS of productions can have multiple non-terminals (A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 </a:t>
            </a:r>
            <a:r>
              <a:rPr kumimoji="0" lang="en-US" b="0" i="0" u="none" strike="noStrike" kern="1200" cap="none" spc="0" normalizeH="0" baseline="0" noProof="0" dirty="0" err="1">
                <a:ln>
                  <a:noFill/>
                </a:ln>
                <a:solidFill>
                  <a:prstClr val="black"/>
                </a:solidFill>
                <a:effectLst/>
                <a:uLnTx/>
                <a:uFillTx/>
                <a:latin typeface="Aptos" panose="02110004020202020204"/>
                <a:ea typeface="+mn-ea"/>
                <a:cs typeface="+mn-cs"/>
                <a:sym typeface="Wingdings" panose="05000000000000000000" pitchFamily="2" charset="2"/>
              </a:rPr>
              <a:t>aBC</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a:t>
            </a:r>
          </a:p>
          <a:p>
            <a:pPr lvl="1" indent="-228600">
              <a:lnSpc>
                <a:spcPct val="90000"/>
              </a:lnSpc>
              <a:spcAft>
                <a:spcPts val="600"/>
              </a:spcAft>
              <a:buFont typeface="Arial" panose="020B0604020202020204" pitchFamily="34" charset="0"/>
              <a:buChar char="•"/>
              <a:defRPr/>
            </a:pPr>
            <a:r>
              <a:rPr lang="en-US" dirty="0">
                <a:solidFill>
                  <a:prstClr val="black"/>
                </a:solidFill>
                <a:latin typeface="Aptos" panose="02110004020202020204"/>
                <a:sym typeface="Wingdings" panose="05000000000000000000" pitchFamily="2" charset="2"/>
              </a:rPr>
              <a:t>Chomsky normal form: every production is of the form </a:t>
            </a:r>
          </a:p>
          <a:p>
            <a:pPr lvl="2" indent="-228600">
              <a:lnSpc>
                <a:spcPct val="90000"/>
              </a:lnSpc>
              <a:spcAft>
                <a:spcPts val="600"/>
              </a:spcAft>
              <a:buFont typeface="Arial" panose="020B0604020202020204" pitchFamily="34" charset="0"/>
              <a:buChar char="•"/>
              <a:defRPr/>
            </a:pPr>
            <a:r>
              <a:rPr lang="en-US" dirty="0">
                <a:solidFill>
                  <a:prstClr val="black"/>
                </a:solidFill>
                <a:latin typeface="Aptos" panose="02110004020202020204"/>
                <a:sym typeface="Wingdings" panose="05000000000000000000" pitchFamily="2" charset="2"/>
              </a:rPr>
              <a:t>A  BC or A  a</a:t>
            </a:r>
          </a:p>
          <a:p>
            <a:pPr lvl="2" indent="-228600">
              <a:lnSpc>
                <a:spcPct val="90000"/>
              </a:lnSpc>
              <a:spcAft>
                <a:spcPts val="600"/>
              </a:spcAft>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S </a:t>
            </a:r>
            <a:r>
              <a:rPr lang="en-US" dirty="0">
                <a:solidFill>
                  <a:prstClr val="black"/>
                </a:solidFill>
                <a:latin typeface="Aptos" panose="02110004020202020204"/>
                <a:sym typeface="Symbol" panose="05050102010706020507" pitchFamily="18" charset="2"/>
              </a:rPr>
              <a:t> if  is in L(G)</a:t>
            </a:r>
          </a:p>
          <a:p>
            <a:pPr lvl="1" indent="-228600">
              <a:lnSpc>
                <a:spcPct val="90000"/>
              </a:lnSpc>
              <a:spcAft>
                <a:spcPts val="600"/>
              </a:spcAft>
              <a:buFont typeface="Arial" panose="020B0604020202020204" pitchFamily="34" charset="0"/>
              <a:buChar char="•"/>
              <a:defRPr/>
            </a:pPr>
            <a:r>
              <a:rPr lang="en-US" dirty="0">
                <a:solidFill>
                  <a:prstClr val="black"/>
                </a:solidFill>
                <a:latin typeface="Aptos" panose="02110004020202020204"/>
                <a:sym typeface="Symbol" panose="05050102010706020507" pitchFamily="18" charset="2"/>
              </a:rPr>
              <a:t>T</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sym typeface="Symbol" panose="05050102010706020507" pitchFamily="18" charset="2"/>
              </a:rPr>
              <a:t>wo or more </a:t>
            </a:r>
            <a:r>
              <a:rPr kumimoji="0" lang="en-US" b="0" i="0" u="none" strike="noStrike" kern="1200" cap="none" spc="0" normalizeH="0" baseline="0" noProof="0" dirty="0" err="1">
                <a:ln>
                  <a:noFill/>
                </a:ln>
                <a:solidFill>
                  <a:prstClr val="black"/>
                </a:solidFill>
                <a:effectLst/>
                <a:uLnTx/>
                <a:uFillTx/>
                <a:latin typeface="Aptos" panose="02110004020202020204"/>
                <a:ea typeface="+mn-ea"/>
                <a:cs typeface="+mn-cs"/>
                <a:sym typeface="Symbol" panose="05050102010706020507" pitchFamily="18" charset="2"/>
              </a:rPr>
              <a:t>nonterminals</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sym typeface="Symbol" panose="05050102010706020507" pitchFamily="18" charset="2"/>
              </a:rPr>
              <a:t> on RHS means </a:t>
            </a:r>
            <a:r>
              <a:rPr lang="en-US" dirty="0">
                <a:solidFill>
                  <a:prstClr val="black"/>
                </a:solidFill>
                <a:latin typeface="Aptos" panose="02110004020202020204"/>
                <a:sym typeface="Symbol" panose="05050102010706020507" pitchFamily="18" charset="2"/>
              </a:rPr>
              <a:t>we cannot directly map </a:t>
            </a:r>
            <a:r>
              <a:rPr lang="en-US" dirty="0" err="1">
                <a:solidFill>
                  <a:prstClr val="black"/>
                </a:solidFill>
                <a:latin typeface="Aptos" panose="02110004020202020204"/>
                <a:sym typeface="Symbol" panose="05050102010706020507" pitchFamily="18" charset="2"/>
              </a:rPr>
              <a:t>nonterminals</a:t>
            </a:r>
            <a:r>
              <a:rPr lang="en-US" dirty="0">
                <a:solidFill>
                  <a:prstClr val="black"/>
                </a:solidFill>
                <a:latin typeface="Aptos" panose="02110004020202020204"/>
                <a:sym typeface="Symbol" panose="05050102010706020507" pitchFamily="18" charset="2"/>
              </a:rPr>
              <a:t> to states in an automaton</a:t>
            </a:r>
          </a:p>
          <a:p>
            <a:pPr indent="-228600">
              <a:lnSpc>
                <a:spcPct val="90000"/>
              </a:lnSpc>
              <a:spcAft>
                <a:spcPts val="600"/>
              </a:spcAft>
              <a:buFont typeface="Arial" panose="020B0604020202020204" pitchFamily="34" charset="0"/>
              <a:buChar char="•"/>
              <a:defRPr/>
            </a:pPr>
            <a:r>
              <a:rPr kumimoji="0" lang="en-US" b="0" i="0" u="none" strike="noStrike" kern="1200" cap="none" spc="0" normalizeH="0" baseline="0" noProof="0" dirty="0">
                <a:ln>
                  <a:noFill/>
                </a:ln>
                <a:solidFill>
                  <a:srgbClr val="0070C0"/>
                </a:solidFill>
                <a:effectLst/>
                <a:uLnTx/>
                <a:uFillTx/>
                <a:latin typeface="Aptos" panose="02110004020202020204"/>
                <a:ea typeface="+mn-ea"/>
                <a:cs typeface="+mn-cs"/>
                <a:sym typeface="Symbol" panose="05050102010706020507" pitchFamily="18" charset="2"/>
              </a:rPr>
              <a:t>Intuition for GFG</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sym typeface="Symbol" panose="05050102010706020507" pitchFamily="18" charset="2"/>
              </a:rPr>
              <a:t>: think recursive-descent parsing</a:t>
            </a:r>
          </a:p>
          <a:p>
            <a:pPr lvl="1" indent="-228600">
              <a:lnSpc>
                <a:spcPct val="90000"/>
              </a:lnSpc>
              <a:spcAft>
                <a:spcPts val="600"/>
              </a:spcAft>
              <a:buFont typeface="Arial" panose="020B0604020202020204" pitchFamily="34" charset="0"/>
              <a:buChar char="•"/>
              <a:defRPr/>
            </a:pPr>
            <a:r>
              <a:rPr lang="en-US" dirty="0">
                <a:solidFill>
                  <a:prstClr val="black"/>
                </a:solidFill>
                <a:latin typeface="Aptos" panose="02110004020202020204"/>
                <a:sym typeface="Symbol" panose="05050102010706020507" pitchFamily="18" charset="2"/>
              </a:rPr>
              <a:t>Think of each nonterminal as a </a:t>
            </a:r>
            <a:r>
              <a:rPr lang="en-US" dirty="0">
                <a:solidFill>
                  <a:srgbClr val="0070C0"/>
                </a:solidFill>
                <a:latin typeface="Aptos" panose="02110004020202020204"/>
                <a:sym typeface="Symbol" panose="05050102010706020507" pitchFamily="18" charset="2"/>
              </a:rPr>
              <a:t>procedure</a:t>
            </a:r>
          </a:p>
          <a:p>
            <a:pPr lvl="1" indent="-228600">
              <a:lnSpc>
                <a:spcPct val="90000"/>
              </a:lnSpc>
              <a:spcAft>
                <a:spcPts val="600"/>
              </a:spcAft>
              <a:buFont typeface="Arial" panose="020B0604020202020204" pitchFamily="34" charset="0"/>
              <a:buChar char="•"/>
              <a:defRPr/>
            </a:pPr>
            <a:r>
              <a:rPr lang="en-US" dirty="0">
                <a:solidFill>
                  <a:prstClr val="black"/>
                </a:solidFill>
                <a:latin typeface="Aptos" panose="02110004020202020204"/>
                <a:sym typeface="Symbol" panose="05050102010706020507" pitchFamily="18" charset="2"/>
              </a:rPr>
              <a:t>Nonterminal occurrence on RHS is like a procedure call</a:t>
            </a:r>
          </a:p>
          <a:p>
            <a:pPr lvl="1" indent="-228600">
              <a:lnSpc>
                <a:spcPct val="90000"/>
              </a:lnSpc>
              <a:spcAft>
                <a:spcPts val="600"/>
              </a:spcAft>
              <a:buFont typeface="Arial" panose="020B0604020202020204" pitchFamily="34" charset="0"/>
              <a:buChar char="•"/>
              <a:defRPr/>
            </a:pPr>
            <a:r>
              <a:rPr lang="en-US" dirty="0">
                <a:solidFill>
                  <a:prstClr val="black"/>
                </a:solidFill>
                <a:latin typeface="Aptos" panose="02110004020202020204"/>
                <a:sym typeface="Symbol" panose="05050102010706020507" pitchFamily="18" charset="2"/>
              </a:rPr>
              <a:t>When call finishes, continue with production</a:t>
            </a:r>
          </a:p>
          <a:p>
            <a:pPr indent="-228600">
              <a:lnSpc>
                <a:spcPct val="90000"/>
              </a:lnSpc>
              <a:spcAft>
                <a:spcPts val="600"/>
              </a:spcAft>
              <a:buFont typeface="Arial" panose="020B0604020202020204" pitchFamily="34" charset="0"/>
              <a:buChar char="•"/>
              <a:defRPr/>
            </a:pPr>
            <a:r>
              <a:rPr lang="en-US" dirty="0">
                <a:solidFill>
                  <a:srgbClr val="0070C0"/>
                </a:solidFill>
                <a:latin typeface="Aptos" panose="02110004020202020204"/>
                <a:sym typeface="Symbol" panose="05050102010706020507" pitchFamily="18" charset="2"/>
              </a:rPr>
              <a:t>Key problem</a:t>
            </a:r>
          </a:p>
          <a:p>
            <a:pPr lvl="1" indent="-228600">
              <a:lnSpc>
                <a:spcPct val="90000"/>
              </a:lnSpc>
              <a:spcAft>
                <a:spcPts val="600"/>
              </a:spcAft>
              <a:buFont typeface="Arial" panose="020B0604020202020204" pitchFamily="34" charset="0"/>
              <a:buChar char="•"/>
              <a:defRPr/>
            </a:pPr>
            <a:r>
              <a:rPr lang="en-US" dirty="0">
                <a:solidFill>
                  <a:prstClr val="black"/>
                </a:solidFill>
                <a:latin typeface="Aptos" panose="02110004020202020204"/>
                <a:sym typeface="Symbol" panose="05050102010706020507" pitchFamily="18" charset="2"/>
              </a:rPr>
              <a:t>In general, we need to explore multiple derivations even if grammar is unambiguous</a:t>
            </a:r>
          </a:p>
          <a:p>
            <a:pPr lvl="1" indent="-228600">
              <a:lnSpc>
                <a:spcPct val="90000"/>
              </a:lnSpc>
              <a:spcAft>
                <a:spcPts val="600"/>
              </a:spcAft>
              <a:buFont typeface="Arial" panose="020B0604020202020204" pitchFamily="34" charset="0"/>
              <a:buChar char="•"/>
              <a:defRPr/>
            </a:pPr>
            <a:r>
              <a:rPr lang="en-US" dirty="0">
                <a:solidFill>
                  <a:prstClr val="black"/>
                </a:solidFill>
                <a:latin typeface="Aptos" panose="02110004020202020204"/>
                <a:sym typeface="Symbol" panose="05050102010706020507" pitchFamily="18" charset="2"/>
              </a:rPr>
              <a:t>How do we handle this while keeping intuition of </a:t>
            </a:r>
            <a:r>
              <a:rPr lang="en-US" dirty="0" err="1">
                <a:solidFill>
                  <a:prstClr val="black"/>
                </a:solidFill>
                <a:latin typeface="Aptos" panose="02110004020202020204"/>
                <a:sym typeface="Symbol" panose="05050102010706020507" pitchFamily="18" charset="2"/>
              </a:rPr>
              <a:t>nonterminals</a:t>
            </a:r>
            <a:r>
              <a:rPr lang="en-US" dirty="0">
                <a:solidFill>
                  <a:prstClr val="black"/>
                </a:solidFill>
                <a:latin typeface="Aptos" panose="02110004020202020204"/>
                <a:sym typeface="Symbol" panose="05050102010706020507" pitchFamily="18" charset="2"/>
              </a:rPr>
              <a:t> as “procedures?”</a:t>
            </a:r>
          </a:p>
          <a:p>
            <a:pPr lvl="2" indent="-228600">
              <a:lnSpc>
                <a:spcPct val="90000"/>
              </a:lnSpc>
              <a:spcAft>
                <a:spcPts val="600"/>
              </a:spcAft>
              <a:buFont typeface="Arial" panose="020B0604020202020204" pitchFamily="34" charset="0"/>
              <a:buChar char="•"/>
              <a:defRPr/>
            </a:pPr>
            <a:r>
              <a:rPr lang="en-US" dirty="0">
                <a:solidFill>
                  <a:prstClr val="black"/>
                </a:solidFill>
                <a:latin typeface="Aptos" panose="02110004020202020204"/>
                <a:sym typeface="Symbol" panose="05050102010706020507" pitchFamily="18" charset="2"/>
              </a:rPr>
              <a:t>Paths and reachability</a:t>
            </a:r>
          </a:p>
          <a:p>
            <a:pPr lvl="1" indent="-228600">
              <a:lnSpc>
                <a:spcPct val="90000"/>
              </a:lnSpc>
              <a:spcAft>
                <a:spcPts val="600"/>
              </a:spcAft>
              <a:buFont typeface="Arial" panose="020B0604020202020204" pitchFamily="34" charset="0"/>
              <a:buChar char="•"/>
              <a:defRPr/>
            </a:pPr>
            <a:endParaRPr kumimoji="0" lang="en-US"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286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296285"/>
            <a:ext cx="8229600" cy="1143000"/>
          </a:xfrm>
        </p:spPr>
        <p:txBody>
          <a:bodyPr/>
          <a:lstStyle/>
          <a:p>
            <a:pPr eaLnBrk="1" hangingPunct="1"/>
            <a:r>
              <a:rPr lang="en-US" dirty="0"/>
              <a:t>GFG example</a:t>
            </a:r>
          </a:p>
        </p:txBody>
      </p:sp>
      <p:sp>
        <p:nvSpPr>
          <p:cNvPr id="7211" name="Text Box 37"/>
          <p:cNvSpPr txBox="1">
            <a:spLocks noChangeArrowheads="1"/>
          </p:cNvSpPr>
          <p:nvPr/>
        </p:nvSpPr>
        <p:spPr bwMode="auto">
          <a:xfrm>
            <a:off x="347450" y="1055638"/>
            <a:ext cx="1380506" cy="646331"/>
          </a:xfrm>
          <a:prstGeom prst="rect">
            <a:avLst/>
          </a:prstGeom>
          <a:noFill/>
          <a:ln w="9525">
            <a:noFill/>
            <a:miter lim="800000"/>
            <a:headEnd/>
            <a:tailEnd/>
          </a:ln>
        </p:spPr>
        <p:txBody>
          <a:bodyPr wrap="none">
            <a:spAutoFit/>
          </a:bodyPr>
          <a:lstStyle/>
          <a:p>
            <a:r>
              <a:rPr lang="en-US" dirty="0" err="1">
                <a:solidFill>
                  <a:prstClr val="black"/>
                </a:solidFill>
              </a:rPr>
              <a:t>S</a:t>
            </a:r>
            <a:r>
              <a:rPr lang="en-US" dirty="0" err="1">
                <a:solidFill>
                  <a:prstClr val="black"/>
                </a:solidFill>
                <a:sym typeface="Wingdings" pitchFamily="2" charset="2"/>
              </a:rPr>
              <a:t>Ab</a:t>
            </a:r>
            <a:r>
              <a:rPr lang="en-US" dirty="0">
                <a:solidFill>
                  <a:prstClr val="black"/>
                </a:solidFill>
                <a:sym typeface="Wingdings" pitchFamily="2" charset="2"/>
              </a:rPr>
              <a:t> |  </a:t>
            </a:r>
            <a:r>
              <a:rPr lang="en-US" dirty="0" err="1">
                <a:solidFill>
                  <a:prstClr val="black"/>
                </a:solidFill>
                <a:sym typeface="Wingdings" pitchFamily="2" charset="2"/>
              </a:rPr>
              <a:t>bA</a:t>
            </a:r>
            <a:endParaRPr lang="en-US" dirty="0">
              <a:solidFill>
                <a:prstClr val="black"/>
              </a:solidFill>
              <a:sym typeface="Wingdings" pitchFamily="2" charset="2"/>
            </a:endParaRPr>
          </a:p>
          <a:p>
            <a:r>
              <a:rPr lang="en-US" dirty="0" err="1">
                <a:solidFill>
                  <a:prstClr val="black"/>
                </a:solidFill>
                <a:sym typeface="Wingdings" pitchFamily="2" charset="2"/>
              </a:rPr>
              <a:t>Abb</a:t>
            </a:r>
            <a:endParaRPr lang="en-US" dirty="0">
              <a:solidFill>
                <a:prstClr val="black"/>
              </a:solidFill>
              <a:sym typeface="Wingdings" pitchFamily="2" charset="2"/>
            </a:endParaRPr>
          </a:p>
        </p:txBody>
      </p:sp>
      <p:sp>
        <p:nvSpPr>
          <p:cNvPr id="94" name="Text Box 45"/>
          <p:cNvSpPr txBox="1">
            <a:spLocks noChangeArrowheads="1"/>
          </p:cNvSpPr>
          <p:nvPr/>
        </p:nvSpPr>
        <p:spPr bwMode="auto">
          <a:xfrm>
            <a:off x="4459992" y="1966575"/>
            <a:ext cx="402674" cy="369332"/>
          </a:xfrm>
          <a:prstGeom prst="rect">
            <a:avLst/>
          </a:prstGeom>
          <a:noFill/>
          <a:ln w="9525" algn="ctr">
            <a:solidFill>
              <a:schemeClr val="tx1"/>
            </a:solidFill>
            <a:miter lim="800000"/>
            <a:headEnd/>
            <a:tailEnd/>
          </a:ln>
        </p:spPr>
        <p:txBody>
          <a:bodyPr wrap="none">
            <a:spAutoFit/>
          </a:bodyPr>
          <a:lstStyle/>
          <a:p>
            <a:pPr algn="ctr"/>
            <a:r>
              <a:rPr lang="en-US" dirty="0"/>
              <a:t>.S</a:t>
            </a:r>
          </a:p>
        </p:txBody>
      </p:sp>
      <p:sp>
        <p:nvSpPr>
          <p:cNvPr id="95" name="Text Box 50"/>
          <p:cNvSpPr txBox="1">
            <a:spLocks noChangeArrowheads="1"/>
          </p:cNvSpPr>
          <p:nvPr/>
        </p:nvSpPr>
        <p:spPr bwMode="auto">
          <a:xfrm>
            <a:off x="4572000" y="4681176"/>
            <a:ext cx="402674" cy="369332"/>
          </a:xfrm>
          <a:prstGeom prst="rect">
            <a:avLst/>
          </a:prstGeom>
          <a:noFill/>
          <a:ln w="9525" algn="ctr">
            <a:solidFill>
              <a:schemeClr val="tx1"/>
            </a:solidFill>
            <a:miter lim="800000"/>
            <a:headEnd/>
            <a:tailEnd/>
          </a:ln>
        </p:spPr>
        <p:txBody>
          <a:bodyPr wrap="none">
            <a:spAutoFit/>
          </a:bodyPr>
          <a:lstStyle/>
          <a:p>
            <a:pPr algn="ctr"/>
            <a:r>
              <a:rPr lang="en-US" dirty="0"/>
              <a:t>S.</a:t>
            </a:r>
          </a:p>
        </p:txBody>
      </p:sp>
      <p:sp>
        <p:nvSpPr>
          <p:cNvPr id="96" name="Text Box 8"/>
          <p:cNvSpPr txBox="1">
            <a:spLocks noChangeArrowheads="1"/>
          </p:cNvSpPr>
          <p:nvPr/>
        </p:nvSpPr>
        <p:spPr bwMode="auto">
          <a:xfrm>
            <a:off x="6844103" y="1924910"/>
            <a:ext cx="402674" cy="369332"/>
          </a:xfrm>
          <a:prstGeom prst="rect">
            <a:avLst/>
          </a:prstGeom>
          <a:noFill/>
          <a:ln w="9525" algn="ctr">
            <a:solidFill>
              <a:schemeClr val="tx1"/>
            </a:solidFill>
            <a:miter lim="800000"/>
            <a:headEnd/>
            <a:tailEnd/>
          </a:ln>
        </p:spPr>
        <p:txBody>
          <a:bodyPr wrap="none">
            <a:spAutoFit/>
          </a:bodyPr>
          <a:lstStyle/>
          <a:p>
            <a:pPr algn="ctr"/>
            <a:r>
              <a:rPr lang="en-US" dirty="0"/>
              <a:t>.A</a:t>
            </a:r>
          </a:p>
        </p:txBody>
      </p:sp>
      <p:sp>
        <p:nvSpPr>
          <p:cNvPr id="110" name="Text Box 8"/>
          <p:cNvSpPr txBox="1">
            <a:spLocks noChangeArrowheads="1"/>
          </p:cNvSpPr>
          <p:nvPr/>
        </p:nvSpPr>
        <p:spPr bwMode="auto">
          <a:xfrm>
            <a:off x="6610402" y="2606603"/>
            <a:ext cx="885179" cy="369332"/>
          </a:xfrm>
          <a:prstGeom prst="rect">
            <a:avLst/>
          </a:prstGeom>
          <a:noFill/>
          <a:ln w="9525" algn="ctr">
            <a:solidFill>
              <a:schemeClr val="tx1"/>
            </a:solidFill>
            <a:miter lim="800000"/>
            <a:headEnd/>
            <a:tailEnd/>
          </a:ln>
        </p:spPr>
        <p:txBody>
          <a:bodyPr wrap="none">
            <a:spAutoFit/>
          </a:bodyPr>
          <a:lstStyle/>
          <a:p>
            <a:r>
              <a:rPr lang="en-US" dirty="0"/>
              <a:t>A</a:t>
            </a:r>
            <a:r>
              <a:rPr lang="en-US" dirty="0">
                <a:sym typeface="Wingdings" pitchFamily="2" charset="2"/>
              </a:rPr>
              <a:t>.bb</a:t>
            </a:r>
            <a:endParaRPr lang="en-US" dirty="0"/>
          </a:p>
        </p:txBody>
      </p:sp>
      <p:sp>
        <p:nvSpPr>
          <p:cNvPr id="111" name="Text Box 9"/>
          <p:cNvSpPr txBox="1">
            <a:spLocks noChangeArrowheads="1"/>
          </p:cNvSpPr>
          <p:nvPr/>
        </p:nvSpPr>
        <p:spPr bwMode="auto">
          <a:xfrm>
            <a:off x="6609591" y="3273546"/>
            <a:ext cx="885179" cy="369332"/>
          </a:xfrm>
          <a:prstGeom prst="rect">
            <a:avLst/>
          </a:prstGeom>
          <a:noFill/>
          <a:ln w="9525" algn="ctr">
            <a:solidFill>
              <a:schemeClr val="tx1"/>
            </a:solidFill>
            <a:miter lim="800000"/>
            <a:headEnd/>
            <a:tailEnd/>
          </a:ln>
        </p:spPr>
        <p:txBody>
          <a:bodyPr wrap="none">
            <a:spAutoFit/>
          </a:bodyPr>
          <a:lstStyle/>
          <a:p>
            <a:r>
              <a:rPr lang="en-US" dirty="0" err="1"/>
              <a:t>A</a:t>
            </a:r>
            <a:r>
              <a:rPr lang="en-US" dirty="0" err="1">
                <a:sym typeface="Wingdings" pitchFamily="2" charset="2"/>
              </a:rPr>
              <a:t>b.b</a:t>
            </a:r>
            <a:endParaRPr lang="en-US" dirty="0"/>
          </a:p>
        </p:txBody>
      </p:sp>
      <p:sp>
        <p:nvSpPr>
          <p:cNvPr id="113" name="Text Box 11"/>
          <p:cNvSpPr txBox="1">
            <a:spLocks noChangeArrowheads="1"/>
          </p:cNvSpPr>
          <p:nvPr/>
        </p:nvSpPr>
        <p:spPr bwMode="auto">
          <a:xfrm>
            <a:off x="6784475" y="2929206"/>
            <a:ext cx="312906" cy="369332"/>
          </a:xfrm>
          <a:prstGeom prst="rect">
            <a:avLst/>
          </a:prstGeom>
          <a:noFill/>
          <a:ln w="9525">
            <a:noFill/>
            <a:miter lim="800000"/>
            <a:headEnd/>
            <a:tailEnd/>
          </a:ln>
        </p:spPr>
        <p:txBody>
          <a:bodyPr wrap="none">
            <a:spAutoFit/>
          </a:bodyPr>
          <a:lstStyle/>
          <a:p>
            <a:r>
              <a:rPr lang="en-US" dirty="0"/>
              <a:t>b</a:t>
            </a:r>
          </a:p>
        </p:txBody>
      </p:sp>
      <p:sp>
        <p:nvSpPr>
          <p:cNvPr id="117" name="TextBox 104"/>
          <p:cNvSpPr txBox="1">
            <a:spLocks noChangeArrowheads="1"/>
          </p:cNvSpPr>
          <p:nvPr/>
        </p:nvSpPr>
        <p:spPr bwMode="auto">
          <a:xfrm>
            <a:off x="6780835" y="2271759"/>
            <a:ext cx="277812" cy="368300"/>
          </a:xfrm>
          <a:prstGeom prst="rect">
            <a:avLst/>
          </a:prstGeom>
          <a:noFill/>
          <a:ln w="12700">
            <a:noFill/>
            <a:miter lim="800000"/>
            <a:headEnd/>
            <a:tailEnd/>
          </a:ln>
        </p:spPr>
        <p:txBody>
          <a:bodyPr wrap="none">
            <a:spAutoFit/>
          </a:bodyPr>
          <a:lstStyle/>
          <a:p>
            <a:r>
              <a:rPr lang="en-US" dirty="0">
                <a:latin typeface="cmmi10" pitchFamily="34" charset="0"/>
              </a:rPr>
              <a:t>²</a:t>
            </a:r>
          </a:p>
        </p:txBody>
      </p:sp>
      <p:sp>
        <p:nvSpPr>
          <p:cNvPr id="2" name="Rectangle 1"/>
          <p:cNvSpPr/>
          <p:nvPr/>
        </p:nvSpPr>
        <p:spPr>
          <a:xfrm>
            <a:off x="6682410" y="2590832"/>
            <a:ext cx="776287" cy="343692"/>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6698285" y="3277500"/>
            <a:ext cx="760412" cy="357187"/>
          </a:xfrm>
          <a:prstGeom prst="rect">
            <a:avLst/>
          </a:prstGeom>
          <a:no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Text Box 8"/>
          <p:cNvSpPr txBox="1">
            <a:spLocks noChangeArrowheads="1"/>
          </p:cNvSpPr>
          <p:nvPr/>
        </p:nvSpPr>
        <p:spPr bwMode="auto">
          <a:xfrm>
            <a:off x="6857310" y="4681176"/>
            <a:ext cx="402674" cy="369332"/>
          </a:xfrm>
          <a:prstGeom prst="rect">
            <a:avLst/>
          </a:prstGeom>
          <a:noFill/>
          <a:ln w="9525" algn="ctr">
            <a:solidFill>
              <a:schemeClr val="tx1"/>
            </a:solidFill>
            <a:miter lim="800000"/>
            <a:headEnd/>
            <a:tailEnd/>
          </a:ln>
        </p:spPr>
        <p:txBody>
          <a:bodyPr wrap="none">
            <a:spAutoFit/>
          </a:bodyPr>
          <a:lstStyle/>
          <a:p>
            <a:pPr algn="ctr"/>
            <a:r>
              <a:rPr lang="en-US"/>
              <a:t>A.</a:t>
            </a:r>
            <a:endParaRPr lang="en-US" dirty="0"/>
          </a:p>
        </p:txBody>
      </p:sp>
      <p:sp>
        <p:nvSpPr>
          <p:cNvPr id="92" name="Text Box 9"/>
          <p:cNvSpPr txBox="1">
            <a:spLocks noChangeArrowheads="1"/>
          </p:cNvSpPr>
          <p:nvPr/>
        </p:nvSpPr>
        <p:spPr bwMode="auto">
          <a:xfrm>
            <a:off x="6629565" y="3977345"/>
            <a:ext cx="947864" cy="369332"/>
          </a:xfrm>
          <a:prstGeom prst="rect">
            <a:avLst/>
          </a:prstGeom>
          <a:noFill/>
          <a:ln w="9525" algn="ctr">
            <a:noFill/>
            <a:miter lim="800000"/>
            <a:headEnd/>
            <a:tailEnd/>
          </a:ln>
        </p:spPr>
        <p:txBody>
          <a:bodyPr wrap="square">
            <a:spAutoFit/>
          </a:bodyPr>
          <a:lstStyle/>
          <a:p>
            <a:r>
              <a:rPr lang="en-US" dirty="0" err="1"/>
              <a:t>A</a:t>
            </a:r>
            <a:r>
              <a:rPr lang="en-US" dirty="0" err="1">
                <a:sym typeface="Wingdings" pitchFamily="2" charset="2"/>
              </a:rPr>
              <a:t>bb</a:t>
            </a:r>
            <a:r>
              <a:rPr lang="en-US" dirty="0">
                <a:sym typeface="Wingdings" pitchFamily="2" charset="2"/>
              </a:rPr>
              <a:t>.</a:t>
            </a:r>
            <a:endParaRPr lang="en-US" dirty="0"/>
          </a:p>
        </p:txBody>
      </p:sp>
      <p:sp>
        <p:nvSpPr>
          <p:cNvPr id="100" name="TextBox 103"/>
          <p:cNvSpPr txBox="1">
            <a:spLocks noChangeArrowheads="1"/>
          </p:cNvSpPr>
          <p:nvPr/>
        </p:nvSpPr>
        <p:spPr bwMode="auto">
          <a:xfrm>
            <a:off x="6844103" y="4272573"/>
            <a:ext cx="276225" cy="369887"/>
          </a:xfrm>
          <a:prstGeom prst="rect">
            <a:avLst/>
          </a:prstGeom>
          <a:noFill/>
          <a:ln w="12700">
            <a:noFill/>
            <a:miter lim="800000"/>
            <a:headEnd/>
            <a:tailEnd/>
          </a:ln>
        </p:spPr>
        <p:txBody>
          <a:bodyPr wrap="none">
            <a:spAutoFit/>
          </a:bodyPr>
          <a:lstStyle/>
          <a:p>
            <a:r>
              <a:rPr lang="en-US">
                <a:latin typeface="cmmi10" pitchFamily="34" charset="0"/>
              </a:rPr>
              <a:t>²</a:t>
            </a:r>
          </a:p>
        </p:txBody>
      </p:sp>
      <p:sp>
        <p:nvSpPr>
          <p:cNvPr id="102" name="TextBox 103"/>
          <p:cNvSpPr txBox="1">
            <a:spLocks noChangeArrowheads="1"/>
          </p:cNvSpPr>
          <p:nvPr/>
        </p:nvSpPr>
        <p:spPr bwMode="auto">
          <a:xfrm>
            <a:off x="6844103" y="4272573"/>
            <a:ext cx="276225" cy="369887"/>
          </a:xfrm>
          <a:prstGeom prst="rect">
            <a:avLst/>
          </a:prstGeom>
          <a:noFill/>
          <a:ln w="12700">
            <a:noFill/>
            <a:miter lim="800000"/>
            <a:headEnd/>
            <a:tailEnd/>
          </a:ln>
        </p:spPr>
        <p:txBody>
          <a:bodyPr wrap="none">
            <a:spAutoFit/>
          </a:bodyPr>
          <a:lstStyle/>
          <a:p>
            <a:r>
              <a:rPr lang="en-US">
                <a:latin typeface="cmmi10" pitchFamily="34" charset="0"/>
              </a:rPr>
              <a:t>²</a:t>
            </a:r>
          </a:p>
        </p:txBody>
      </p:sp>
      <p:sp>
        <p:nvSpPr>
          <p:cNvPr id="103" name="Rectangle 102"/>
          <p:cNvSpPr/>
          <p:nvPr/>
        </p:nvSpPr>
        <p:spPr>
          <a:xfrm>
            <a:off x="6616058" y="4005554"/>
            <a:ext cx="885178" cy="357187"/>
          </a:xfrm>
          <a:prstGeom prst="rect">
            <a:avLst/>
          </a:prstGeom>
          <a:no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Arrow Connector 20"/>
          <p:cNvCxnSpPr>
            <a:stCxn id="96" idx="2"/>
            <a:endCxn id="110" idx="0"/>
          </p:cNvCxnSpPr>
          <p:nvPr/>
        </p:nvCxnSpPr>
        <p:spPr>
          <a:xfrm>
            <a:off x="7045440" y="2294242"/>
            <a:ext cx="7552" cy="3123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0" idx="2"/>
            <a:endCxn id="111" idx="0"/>
          </p:cNvCxnSpPr>
          <p:nvPr/>
        </p:nvCxnSpPr>
        <p:spPr>
          <a:xfrm flipH="1">
            <a:off x="7052181" y="2975935"/>
            <a:ext cx="811" cy="2976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1" idx="2"/>
            <a:endCxn id="103" idx="0"/>
          </p:cNvCxnSpPr>
          <p:nvPr/>
        </p:nvCxnSpPr>
        <p:spPr>
          <a:xfrm>
            <a:off x="7052181" y="3642878"/>
            <a:ext cx="6466" cy="3626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3" idx="2"/>
            <a:endCxn id="91" idx="0"/>
          </p:cNvCxnSpPr>
          <p:nvPr/>
        </p:nvCxnSpPr>
        <p:spPr>
          <a:xfrm>
            <a:off x="7058647" y="4362741"/>
            <a:ext cx="0" cy="3184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 name="Text Box 11"/>
          <p:cNvSpPr txBox="1">
            <a:spLocks noChangeArrowheads="1"/>
          </p:cNvSpPr>
          <p:nvPr/>
        </p:nvSpPr>
        <p:spPr bwMode="auto">
          <a:xfrm>
            <a:off x="6786152" y="3588572"/>
            <a:ext cx="312906" cy="369332"/>
          </a:xfrm>
          <a:prstGeom prst="rect">
            <a:avLst/>
          </a:prstGeom>
          <a:noFill/>
          <a:ln w="9525">
            <a:noFill/>
            <a:miter lim="800000"/>
            <a:headEnd/>
            <a:tailEnd/>
          </a:ln>
        </p:spPr>
        <p:txBody>
          <a:bodyPr wrap="none">
            <a:spAutoFit/>
          </a:bodyPr>
          <a:lstStyle/>
          <a:p>
            <a:r>
              <a:rPr lang="en-US" dirty="0"/>
              <a:t>b</a:t>
            </a:r>
          </a:p>
        </p:txBody>
      </p:sp>
    </p:spTree>
    <p:extLst>
      <p:ext uri="{BB962C8B-B14F-4D97-AF65-F5344CB8AC3E}">
        <p14:creationId xmlns:p14="http://schemas.microsoft.com/office/powerpoint/2010/main" val="198340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nodePh="1">
                                  <p:stCondLst>
                                    <p:cond delay="0"/>
                                  </p:stCondLst>
                                  <p:endCondLst>
                                    <p:cond evt="begin" delay="0">
                                      <p:tn val="23"/>
                                    </p:cond>
                                  </p:end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0">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1">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110" grpId="0" animBg="1"/>
      <p:bldP spid="111" grpId="0" animBg="1"/>
      <p:bldP spid="113" grpId="0"/>
      <p:bldP spid="117" grpId="0"/>
      <p:bldP spid="2" grpId="0"/>
      <p:bldP spid="3" grpId="0"/>
      <p:bldP spid="91" grpId="0" animBg="1"/>
      <p:bldP spid="92" grpId="0"/>
      <p:bldP spid="100" grpId="0"/>
      <p:bldP spid="102" grpId="0"/>
      <p:bldP spid="103" grpId="0" animBg="1"/>
      <p:bldP spid="127" grpId="0"/>
    </p:bldLst>
  </p:timing>
</p:sld>
</file>

<file path=ppt/tags/tag1.xml><?xml version="1.0" encoding="utf-8"?>
<p:tagLst xmlns:a="http://schemas.openxmlformats.org/drawingml/2006/main" xmlns:r="http://schemas.openxmlformats.org/officeDocument/2006/relationships" xmlns:p="http://schemas.openxmlformats.org/presentationml/2006/main">
  <p:tag name="DEFAULTDISPLAYSOURCE" val="\documentclass{article}\pagestyle{empty}&#10;\begin{document}&#10;&#10;\end{document}&#10;"/>
  <p:tag name="EMBEDFONTS" val="1"/>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heme/theme1.xml><?xml version="1.0" encoding="utf-8"?>
<a:theme xmlns:a="http://schemas.openxmlformats.org/drawingml/2006/main" name="Default Desig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alpha val="25000"/>
          </a:srgbClr>
        </a:solidFill>
        <a:ln w="12700">
          <a:solidFill>
            <a:schemeClr val="tx1"/>
          </a:solidFill>
          <a:tailEnd type="none"/>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ln w="12700">
          <a:noFill/>
        </a:ln>
      </a:spPr>
      <a:bodyPr wrap="none" rtlCol="0">
        <a:spAutoFit/>
      </a:bodyPr>
      <a:lstStyle>
        <a:defPPr>
          <a:defRPr sz="2000" dirty="0" smtClean="0">
            <a:solidFill>
              <a:srgbClr val="002060"/>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2BD6DCE-2DE2-4C09-A4C3-57AAD921E85E}">
  <we:reference id="8bc018e3-f345-40d4-8f1d-97951765d531" version="1.5.0.0" store="EXCatalog" storeType="EXCatalog"/>
  <we:alternateReferences>
    <we:reference id="WA104380862" version="1.5.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117CFADA77B04B8F66917E530A97DC" ma:contentTypeVersion="12" ma:contentTypeDescription="Create a new document." ma:contentTypeScope="" ma:versionID="48e0be0fb44abb0d6a9f4bf74affc228">
  <xsd:schema xmlns:xsd="http://www.w3.org/2001/XMLSchema" xmlns:xs="http://www.w3.org/2001/XMLSchema" xmlns:p="http://schemas.microsoft.com/office/2006/metadata/properties" xmlns:ns3="0e269161-c64c-422d-81ad-3c7e3047bb8e" targetNamespace="http://schemas.microsoft.com/office/2006/metadata/properties" ma:root="true" ma:fieldsID="35aacf91ed116d5dd9d6100b1b3d9878" ns3:_="">
    <xsd:import namespace="0e269161-c64c-422d-81ad-3c7e3047bb8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269161-c64c-422d-81ad-3c7e3047bb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08C2BB-8BCE-4BFD-A7AC-205753B8F9ED}">
  <ds:schemaRefs>
    <ds:schemaRef ds:uri="http://schemas.microsoft.com/sharepoint/v3/contenttype/forms"/>
  </ds:schemaRefs>
</ds:datastoreItem>
</file>

<file path=customXml/itemProps2.xml><?xml version="1.0" encoding="utf-8"?>
<ds:datastoreItem xmlns:ds="http://schemas.openxmlformats.org/officeDocument/2006/customXml" ds:itemID="{406B2EE4-F455-4A7C-B289-02038D5D2C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269161-c64c-422d-81ad-3c7e3047bb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C4A112-9150-41B5-BE88-74C0B80FCA2A}">
  <ds:schemaRefs>
    <ds:schemaRef ds:uri="http://purl.org/dc/elements/1.1/"/>
    <ds:schemaRef ds:uri="http://purl.org/dc/terms/"/>
    <ds:schemaRef ds:uri="http://schemas.microsoft.com/office/2006/metadata/properties"/>
    <ds:schemaRef ds:uri="http://www.w3.org/XML/1998/namespace"/>
    <ds:schemaRef ds:uri="http://purl.org/dc/dcmitype/"/>
    <ds:schemaRef ds:uri="0e269161-c64c-422d-81ad-3c7e3047bb8e"/>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230811</TotalTime>
  <Words>2529</Words>
  <Application>Microsoft Office PowerPoint</Application>
  <PresentationFormat>On-screen Show (4:3)</PresentationFormat>
  <Paragraphs>547</Paragraphs>
  <Slides>29</Slides>
  <Notes>11</Notes>
  <HiddenSlides>1</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29</vt:i4>
      </vt:variant>
    </vt:vector>
  </HeadingPairs>
  <TitlesOfParts>
    <vt:vector size="43" baseType="lpstr">
      <vt:lpstr>Wingdings</vt:lpstr>
      <vt:lpstr>Arial Unicode MS</vt:lpstr>
      <vt:lpstr>cmsy10</vt:lpstr>
      <vt:lpstr>cmsy10orig</vt:lpstr>
      <vt:lpstr>Arial</vt:lpstr>
      <vt:lpstr>Calibri</vt:lpstr>
      <vt:lpstr>Symbol</vt:lpstr>
      <vt:lpstr>cmmi7</vt:lpstr>
      <vt:lpstr>Aptos</vt:lpstr>
      <vt:lpstr>cmmi10</vt:lpstr>
      <vt:lpstr>Aptos Display</vt:lpstr>
      <vt:lpstr>cmr10</vt:lpstr>
      <vt:lpstr>Default Design</vt:lpstr>
      <vt:lpstr>1_Office Theme</vt:lpstr>
      <vt:lpstr>Parsing with Pictures  Keshav Pingali (University of Texas, Austin) Gianfranco Bilardi (University of Padova, Italy) </vt:lpstr>
      <vt:lpstr>Background</vt:lpstr>
      <vt:lpstr>Our approach: parsing with pictures</vt:lpstr>
      <vt:lpstr>Organization</vt:lpstr>
      <vt:lpstr>Finite State Automata: Specification</vt:lpstr>
      <vt:lpstr>Finite State Automata: Implementation</vt:lpstr>
      <vt:lpstr>Grammar Flow Graph for Context-free Grammars</vt:lpstr>
      <vt:lpstr>Context-free Grammars</vt:lpstr>
      <vt:lpstr>GFG example</vt:lpstr>
      <vt:lpstr>GFG example</vt:lpstr>
      <vt:lpstr>Terminology</vt:lpstr>
      <vt:lpstr>Interpretation of GFG: Nondeterministic  GFG Automaton (NGA)</vt:lpstr>
      <vt:lpstr>NFA Interpretation</vt:lpstr>
      <vt:lpstr>NFA Interpretation</vt:lpstr>
      <vt:lpstr>NFA Interpretation</vt:lpstr>
      <vt:lpstr>NFA Interpretation</vt:lpstr>
      <vt:lpstr>NFA Interpretation</vt:lpstr>
      <vt:lpstr>PowerPoint Presentation</vt:lpstr>
      <vt:lpstr>Summary of NGA(I) </vt:lpstr>
      <vt:lpstr>Summary of NGA (II) </vt:lpstr>
      <vt:lpstr>Parser for  general context-free grammars</vt:lpstr>
      <vt:lpstr>High-level idea</vt:lpstr>
      <vt:lpstr>PowerPoint Presentation</vt:lpstr>
      <vt:lpstr>PowerPoint Presentation</vt:lpstr>
      <vt:lpstr>PowerPoint Presentation</vt:lpstr>
      <vt:lpstr>Similarity between NFA and Earley</vt:lpstr>
      <vt:lpstr>Earley’s algorithm</vt:lpstr>
      <vt:lpstr>LL/LR grammars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dc:title>
  <dc:creator>Keshav Pingali</dc:creator>
  <cp:lastModifiedBy>Pingali, Keshav K</cp:lastModifiedBy>
  <cp:revision>1452</cp:revision>
  <cp:lastPrinted>2024-01-30T17:54:41Z</cp:lastPrinted>
  <dcterms:created xsi:type="dcterms:W3CDTF">2010-03-10T21:11:11Z</dcterms:created>
  <dcterms:modified xsi:type="dcterms:W3CDTF">2024-01-30T18:03:49Z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0x01010011117CFADA77B04B8F66917E530A97DC</vt:lpwstr>
  </property>
</Properties>
</file>