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3_A6D47E7B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comments/modernComment_111_645DC70F.xml" ContentType="application/vnd.ms-powerpoint.comment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comments/modernComment_141_68EF007C.xml" ContentType="application/vnd.ms-powerpoint.comments+xml"/>
  <Override PartName="/ppt/comments/modernComment_119_D8A2F6D7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1B_7CCD87B9.xml" ContentType="application/vnd.ms-powerpoint.comments+xml"/>
  <Override PartName="/ppt/comments/modernComment_128_F14DFB9F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112_C58C7C93.xml" ContentType="application/vnd.ms-powerpoint.comments+xml"/>
  <Override PartName="/ppt/notesSlides/notesSlide21.xml" ContentType="application/vnd.openxmlformats-officedocument.presentationml.notesSlide+xml"/>
  <Override PartName="/ppt/comments/modernComment_11A_E5ED1BF5.xml" ContentType="application/vnd.ms-powerpoint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modernComment_110_4DB16B15.xml" ContentType="application/vnd.ms-powerpoint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707" r:id="rId2"/>
  </p:sldMasterIdLst>
  <p:notesMasterIdLst>
    <p:notesMasterId r:id="rId63"/>
  </p:notesMasterIdLst>
  <p:sldIdLst>
    <p:sldId id="256" r:id="rId3"/>
    <p:sldId id="258" r:id="rId4"/>
    <p:sldId id="836" r:id="rId5"/>
    <p:sldId id="841" r:id="rId6"/>
    <p:sldId id="263" r:id="rId7"/>
    <p:sldId id="834" r:id="rId8"/>
    <p:sldId id="264" r:id="rId9"/>
    <p:sldId id="322" r:id="rId10"/>
    <p:sldId id="259" r:id="rId11"/>
    <p:sldId id="303" r:id="rId12"/>
    <p:sldId id="305" r:id="rId13"/>
    <p:sldId id="312" r:id="rId14"/>
    <p:sldId id="313" r:id="rId15"/>
    <p:sldId id="266" r:id="rId16"/>
    <p:sldId id="822" r:id="rId17"/>
    <p:sldId id="311" r:id="rId18"/>
    <p:sldId id="824" r:id="rId19"/>
    <p:sldId id="280" r:id="rId20"/>
    <p:sldId id="843" r:id="rId21"/>
    <p:sldId id="844" r:id="rId22"/>
    <p:sldId id="297" r:id="rId23"/>
    <p:sldId id="325" r:id="rId24"/>
    <p:sldId id="276" r:id="rId25"/>
    <p:sldId id="294" r:id="rId26"/>
    <p:sldId id="826" r:id="rId27"/>
    <p:sldId id="831" r:id="rId28"/>
    <p:sldId id="838" r:id="rId29"/>
    <p:sldId id="299" r:id="rId30"/>
    <p:sldId id="827" r:id="rId31"/>
    <p:sldId id="829" r:id="rId32"/>
    <p:sldId id="840" r:id="rId33"/>
    <p:sldId id="823" r:id="rId34"/>
    <p:sldId id="273" r:id="rId35"/>
    <p:sldId id="833" r:id="rId36"/>
    <p:sldId id="321" r:id="rId37"/>
    <p:sldId id="265" r:id="rId38"/>
    <p:sldId id="281" r:id="rId39"/>
    <p:sldId id="277" r:id="rId40"/>
    <p:sldId id="332" r:id="rId41"/>
    <p:sldId id="284" r:id="rId42"/>
    <p:sldId id="286" r:id="rId43"/>
    <p:sldId id="837" r:id="rId44"/>
    <p:sldId id="257" r:id="rId45"/>
    <p:sldId id="283" r:id="rId46"/>
    <p:sldId id="289" r:id="rId47"/>
    <p:sldId id="296" r:id="rId48"/>
    <p:sldId id="290" r:id="rId49"/>
    <p:sldId id="293" r:id="rId50"/>
    <p:sldId id="306" r:id="rId51"/>
    <p:sldId id="309" r:id="rId52"/>
    <p:sldId id="310" r:id="rId53"/>
    <p:sldId id="278" r:id="rId54"/>
    <p:sldId id="302" r:id="rId55"/>
    <p:sldId id="274" r:id="rId56"/>
    <p:sldId id="282" r:id="rId57"/>
    <p:sldId id="314" r:id="rId58"/>
    <p:sldId id="333" r:id="rId59"/>
    <p:sldId id="272" r:id="rId60"/>
    <p:sldId id="331" r:id="rId61"/>
    <p:sldId id="320" r:id="rId62"/>
  </p:sldIdLst>
  <p:sldSz cx="12192000" cy="6858000"/>
  <p:notesSz cx="6858000" cy="9144000"/>
  <p:embeddedFontLst>
    <p:embeddedFont>
      <p:font typeface="Cambria Math" panose="02040503050406030204" pitchFamily="18" charset="0"/>
      <p:regular r:id="rId64"/>
    </p:embeddedFont>
    <p:embeddedFont>
      <p:font typeface="Georgia" panose="02040502050405020303" pitchFamily="18" charset="0"/>
      <p:regular r:id="rId65"/>
      <p:bold r:id="rId66"/>
      <p:italic r:id="rId67"/>
      <p:boldItalic r:id="rId68"/>
    </p:embeddedFont>
    <p:embeddedFont>
      <p:font typeface="Meiryo UI" panose="020B0604030504040204" pitchFamily="34" charset="-128"/>
      <p:regular r:id="rId69"/>
      <p:bold r:id="rId70"/>
      <p:italic r:id="rId71"/>
      <p:boldItalic r:id="rId72"/>
    </p:embeddedFont>
    <p:embeddedFont>
      <p:font typeface="Montserrat Medium" panose="00000600000000000000" pitchFamily="2" charset="0"/>
      <p:regular r:id="rId73"/>
      <p:italic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5209E4-588E-65C2-A0DC-8E0207D43D4C}" name="Pingali, Keshav K" initials="PK" userId="S::kkp292@eid.utexas.edu::707c4161-679d-4973-8d45-dc4c10c01b1e" providerId="AD"/>
  <p188:author id="{8EA4A7FD-16CB-A1FC-5BDE-9BF14D7ACD41}" name="Mustafaoglu, Lain" initials="ML" userId="S::zsm424@my.utexas.edu::0acd816a-3336-4675-b49a-e3a1c65485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9F24C1-831A-4855-B012-E724639AF283}" v="594" dt="2026-09-24T19:37:51.94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51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896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1.fntdata"/><Relationship Id="rId79" Type="http://schemas.microsoft.com/office/2016/11/relationships/changesInfo" Target="changesInfos/changesInfo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9.fntdata"/><Relationship Id="rId80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7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ngali, Keshav K" userId="707c4161-679d-4973-8d45-dc4c10c01b1e" providerId="ADAL" clId="{68B03B59-B4C4-4DAA-ABBA-AC10E36D3E70}"/>
    <pc:docChg chg="undo custSel addSld delSld modSld sldOrd">
      <pc:chgData name="Pingali, Keshav K" userId="707c4161-679d-4973-8d45-dc4c10c01b1e" providerId="ADAL" clId="{68B03B59-B4C4-4DAA-ABBA-AC10E36D3E70}" dt="2026-09-24T19:37:51.947" v="9888"/>
      <pc:docMkLst>
        <pc:docMk/>
      </pc:docMkLst>
      <pc:sldChg chg="modSp mod">
        <pc:chgData name="Pingali, Keshav K" userId="707c4161-679d-4973-8d45-dc4c10c01b1e" providerId="ADAL" clId="{68B03B59-B4C4-4DAA-ABBA-AC10E36D3E70}" dt="2026-09-15T15:14:36.662" v="351" actId="20577"/>
        <pc:sldMkLst>
          <pc:docMk/>
          <pc:sldMk cId="1719692173" sldId="256"/>
        </pc:sldMkLst>
        <pc:spChg chg="mod">
          <ac:chgData name="Pingali, Keshav K" userId="707c4161-679d-4973-8d45-dc4c10c01b1e" providerId="ADAL" clId="{68B03B59-B4C4-4DAA-ABBA-AC10E36D3E70}" dt="2026-09-15T15:14:31.481" v="340" actId="20577"/>
          <ac:spMkLst>
            <pc:docMk/>
            <pc:sldMk cId="1719692173" sldId="256"/>
            <ac:spMk id="2" creationId="{5574DFFA-BE43-690D-4789-80BF8BD83AD6}"/>
          </ac:spMkLst>
        </pc:spChg>
        <pc:spChg chg="mod">
          <ac:chgData name="Pingali, Keshav K" userId="707c4161-679d-4973-8d45-dc4c10c01b1e" providerId="ADAL" clId="{68B03B59-B4C4-4DAA-ABBA-AC10E36D3E70}" dt="2026-09-15T15:14:36.662" v="351" actId="20577"/>
          <ac:spMkLst>
            <pc:docMk/>
            <pc:sldMk cId="1719692173" sldId="256"/>
            <ac:spMk id="3" creationId="{F1A116A0-48A2-A5C6-0A19-0E0F286480AC}"/>
          </ac:spMkLst>
        </pc:spChg>
      </pc:sldChg>
      <pc:sldChg chg="addSp delSp modSp mod">
        <pc:chgData name="Pingali, Keshav K" userId="707c4161-679d-4973-8d45-dc4c10c01b1e" providerId="ADAL" clId="{68B03B59-B4C4-4DAA-ABBA-AC10E36D3E70}" dt="2026-09-22T11:35:58.278" v="1279" actId="20577"/>
        <pc:sldMkLst>
          <pc:docMk/>
          <pc:sldMk cId="1595091879" sldId="258"/>
        </pc:sldMkLst>
        <pc:spChg chg="mod">
          <ac:chgData name="Pingali, Keshav K" userId="707c4161-679d-4973-8d45-dc4c10c01b1e" providerId="ADAL" clId="{68B03B59-B4C4-4DAA-ABBA-AC10E36D3E70}" dt="2026-09-22T11:35:58.278" v="1279" actId="20577"/>
          <ac:spMkLst>
            <pc:docMk/>
            <pc:sldMk cId="1595091879" sldId="258"/>
            <ac:spMk id="2" creationId="{240C2A68-D02F-8786-918E-0E485B58B6B7}"/>
          </ac:spMkLst>
        </pc:spChg>
        <pc:spChg chg="add mod">
          <ac:chgData name="Pingali, Keshav K" userId="707c4161-679d-4973-8d45-dc4c10c01b1e" providerId="ADAL" clId="{68B03B59-B4C4-4DAA-ABBA-AC10E36D3E70}" dt="2026-09-22T11:35:31.739" v="1266" actId="1076"/>
          <ac:spMkLst>
            <pc:docMk/>
            <pc:sldMk cId="1595091879" sldId="258"/>
            <ac:spMk id="10" creationId="{7BCBF4C4-3776-6D9F-F3CF-46718813CF4F}"/>
          </ac:spMkLst>
        </pc:spChg>
        <pc:spChg chg="add mod">
          <ac:chgData name="Pingali, Keshav K" userId="707c4161-679d-4973-8d45-dc4c10c01b1e" providerId="ADAL" clId="{68B03B59-B4C4-4DAA-ABBA-AC10E36D3E70}" dt="2026-09-22T11:35:31.739" v="1266" actId="1076"/>
          <ac:spMkLst>
            <pc:docMk/>
            <pc:sldMk cId="1595091879" sldId="258"/>
            <ac:spMk id="13" creationId="{934C4EF2-E03E-46FA-942C-988776F98ECD}"/>
          </ac:spMkLst>
        </pc:spChg>
        <pc:spChg chg="add mod">
          <ac:chgData name="Pingali, Keshav K" userId="707c4161-679d-4973-8d45-dc4c10c01b1e" providerId="ADAL" clId="{68B03B59-B4C4-4DAA-ABBA-AC10E36D3E70}" dt="2026-09-22T11:30:17.689" v="1259" actId="20577"/>
          <ac:spMkLst>
            <pc:docMk/>
            <pc:sldMk cId="1595091879" sldId="258"/>
            <ac:spMk id="17" creationId="{295BC01F-FA25-5442-14D7-D3486EE0A8D7}"/>
          </ac:spMkLst>
        </pc:spChg>
        <pc:graphicFrameChg chg="add mod">
          <ac:chgData name="Pingali, Keshav K" userId="707c4161-679d-4973-8d45-dc4c10c01b1e" providerId="ADAL" clId="{68B03B59-B4C4-4DAA-ABBA-AC10E36D3E70}" dt="2026-09-22T11:17:34.214" v="951" actId="1076"/>
          <ac:graphicFrameMkLst>
            <pc:docMk/>
            <pc:sldMk cId="1595091879" sldId="258"/>
            <ac:graphicFrameMk id="9" creationId="{2E1DD11D-DDBD-9869-A5A7-5A1CEBDC1855}"/>
          </ac:graphicFrameMkLst>
        </pc:graphicFrameChg>
        <pc:picChg chg="add mod">
          <ac:chgData name="Pingali, Keshav K" userId="707c4161-679d-4973-8d45-dc4c10c01b1e" providerId="ADAL" clId="{68B03B59-B4C4-4DAA-ABBA-AC10E36D3E70}" dt="2026-09-22T11:16:20.020" v="856" actId="1076"/>
          <ac:picMkLst>
            <pc:docMk/>
            <pc:sldMk cId="1595091879" sldId="258"/>
            <ac:picMk id="11" creationId="{E2078412-281A-B122-B157-D3D90B0707DE}"/>
          </ac:picMkLst>
        </pc:picChg>
      </pc:sldChg>
      <pc:sldChg chg="modSp mod modCm">
        <pc:chgData name="Pingali, Keshav K" userId="707c4161-679d-4973-8d45-dc4c10c01b1e" providerId="ADAL" clId="{68B03B59-B4C4-4DAA-ABBA-AC10E36D3E70}" dt="2026-09-22T11:56:24.450" v="1540" actId="113"/>
        <pc:sldMkLst>
          <pc:docMk/>
          <pc:sldMk cId="2798943867" sldId="259"/>
        </pc:sldMkLst>
        <pc:spChg chg="mod">
          <ac:chgData name="Pingali, Keshav K" userId="707c4161-679d-4973-8d45-dc4c10c01b1e" providerId="ADAL" clId="{68B03B59-B4C4-4DAA-ABBA-AC10E36D3E70}" dt="2026-09-22T11:56:24.450" v="1540" actId="113"/>
          <ac:spMkLst>
            <pc:docMk/>
            <pc:sldMk cId="2798943867" sldId="259"/>
            <ac:spMk id="3" creationId="{1C556A9F-EAA0-67B1-7E92-ABBA5473377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Pingali, Keshav K" userId="707c4161-679d-4973-8d45-dc4c10c01b1e" providerId="ADAL" clId="{68B03B59-B4C4-4DAA-ABBA-AC10E36D3E70}" dt="2026-09-22T11:56:19.018" v="1538" actId="20577"/>
              <pc2:cmMkLst xmlns:pc2="http://schemas.microsoft.com/office/powerpoint/2019/9/main/command">
                <pc:docMk/>
                <pc:sldMk cId="2798943867" sldId="259"/>
                <pc2:cmMk id="{E854201F-2B35-3B41-9697-F7661D858B26}"/>
              </pc2:cmMkLst>
            </pc226:cmChg>
          </p:ext>
        </pc:extLst>
      </pc:sldChg>
      <pc:sldChg chg="modSp mod ord">
        <pc:chgData name="Pingali, Keshav K" userId="707c4161-679d-4973-8d45-dc4c10c01b1e" providerId="ADAL" clId="{68B03B59-B4C4-4DAA-ABBA-AC10E36D3E70}" dt="2026-09-22T17:07:23.333" v="4797" actId="1076"/>
        <pc:sldMkLst>
          <pc:docMk/>
          <pc:sldMk cId="4081978550" sldId="263"/>
        </pc:sldMkLst>
        <pc:spChg chg="mod">
          <ac:chgData name="Pingali, Keshav K" userId="707c4161-679d-4973-8d45-dc4c10c01b1e" providerId="ADAL" clId="{68B03B59-B4C4-4DAA-ABBA-AC10E36D3E70}" dt="2026-09-22T17:07:23.333" v="4797" actId="1076"/>
          <ac:spMkLst>
            <pc:docMk/>
            <pc:sldMk cId="4081978550" sldId="263"/>
            <ac:spMk id="2" creationId="{6FB93EED-6F74-A38C-8D94-DA0B6B131DA9}"/>
          </ac:spMkLst>
        </pc:spChg>
        <pc:spChg chg="mod">
          <ac:chgData name="Pingali, Keshav K" userId="707c4161-679d-4973-8d45-dc4c10c01b1e" providerId="ADAL" clId="{68B03B59-B4C4-4DAA-ABBA-AC10E36D3E70}" dt="2026-09-21T19:14:22.038" v="356" actId="5793"/>
          <ac:spMkLst>
            <pc:docMk/>
            <pc:sldMk cId="4081978550" sldId="263"/>
            <ac:spMk id="3" creationId="{91816D20-A5FE-303A-282D-AA16584CEE50}"/>
          </ac:spMkLst>
        </pc:spChg>
      </pc:sldChg>
      <pc:sldChg chg="modSp mod">
        <pc:chgData name="Pingali, Keshav K" userId="707c4161-679d-4973-8d45-dc4c10c01b1e" providerId="ADAL" clId="{68B03B59-B4C4-4DAA-ABBA-AC10E36D3E70}" dt="2026-09-21T19:18:34.757" v="403" actId="207"/>
        <pc:sldMkLst>
          <pc:docMk/>
          <pc:sldMk cId="1484997859" sldId="264"/>
        </pc:sldMkLst>
        <pc:spChg chg="mod">
          <ac:chgData name="Pingali, Keshav K" userId="707c4161-679d-4973-8d45-dc4c10c01b1e" providerId="ADAL" clId="{68B03B59-B4C4-4DAA-ABBA-AC10E36D3E70}" dt="2026-09-21T19:18:34.757" v="403" actId="207"/>
          <ac:spMkLst>
            <pc:docMk/>
            <pc:sldMk cId="1484997859" sldId="264"/>
            <ac:spMk id="3" creationId="{279A115E-DA20-66B0-D1F4-734DC4D48352}"/>
          </ac:spMkLst>
        </pc:spChg>
      </pc:sldChg>
      <pc:sldChg chg="addSp modSp mod">
        <pc:chgData name="Pingali, Keshav K" userId="707c4161-679d-4973-8d45-dc4c10c01b1e" providerId="ADAL" clId="{68B03B59-B4C4-4DAA-ABBA-AC10E36D3E70}" dt="2026-09-24T17:02:23.963" v="9711" actId="1076"/>
        <pc:sldMkLst>
          <pc:docMk/>
          <pc:sldMk cId="3253690618" sldId="265"/>
        </pc:sldMkLst>
        <pc:spChg chg="add mod">
          <ac:chgData name="Pingali, Keshav K" userId="707c4161-679d-4973-8d45-dc4c10c01b1e" providerId="ADAL" clId="{68B03B59-B4C4-4DAA-ABBA-AC10E36D3E70}" dt="2026-09-24T17:01:40.434" v="9705" actId="1076"/>
          <ac:spMkLst>
            <pc:docMk/>
            <pc:sldMk cId="3253690618" sldId="265"/>
            <ac:spMk id="10" creationId="{E5BCA8E7-AA89-8EFE-3579-31E923A400AB}"/>
          </ac:spMkLst>
        </pc:spChg>
        <pc:spChg chg="mod">
          <ac:chgData name="Pingali, Keshav K" userId="707c4161-679d-4973-8d45-dc4c10c01b1e" providerId="ADAL" clId="{68B03B59-B4C4-4DAA-ABBA-AC10E36D3E70}" dt="2026-09-24T17:00:07.566" v="9698" actId="20577"/>
          <ac:spMkLst>
            <pc:docMk/>
            <pc:sldMk cId="3253690618" sldId="265"/>
            <ac:spMk id="11" creationId="{3C588D59-6AE2-D045-084E-5525C29A30AE}"/>
          </ac:spMkLst>
        </pc:spChg>
        <pc:spChg chg="add mod">
          <ac:chgData name="Pingali, Keshav K" userId="707c4161-679d-4973-8d45-dc4c10c01b1e" providerId="ADAL" clId="{68B03B59-B4C4-4DAA-ABBA-AC10E36D3E70}" dt="2026-09-24T17:02:00.073" v="9709" actId="1076"/>
          <ac:spMkLst>
            <pc:docMk/>
            <pc:sldMk cId="3253690618" sldId="265"/>
            <ac:spMk id="13" creationId="{2F10AC7D-7876-AAD2-6707-33DBD49C3FAC}"/>
          </ac:spMkLst>
        </pc:spChg>
        <pc:spChg chg="add mod">
          <ac:chgData name="Pingali, Keshav K" userId="707c4161-679d-4973-8d45-dc4c10c01b1e" providerId="ADAL" clId="{68B03B59-B4C4-4DAA-ABBA-AC10E36D3E70}" dt="2026-09-24T17:02:23.963" v="9711" actId="1076"/>
          <ac:spMkLst>
            <pc:docMk/>
            <pc:sldMk cId="3253690618" sldId="265"/>
            <ac:spMk id="17" creationId="{B63A0CE9-695C-FEBA-7141-DA09521F8785}"/>
          </ac:spMkLst>
        </pc:spChg>
        <pc:picChg chg="mod">
          <ac:chgData name="Pingali, Keshav K" userId="707c4161-679d-4973-8d45-dc4c10c01b1e" providerId="ADAL" clId="{68B03B59-B4C4-4DAA-ABBA-AC10E36D3E70}" dt="2026-09-24T17:01:54.281" v="9708" actId="1076"/>
          <ac:picMkLst>
            <pc:docMk/>
            <pc:sldMk cId="3253690618" sldId="265"/>
            <ac:picMk id="4" creationId="{D07075B1-E77A-6FBB-A5C7-DD2BFA165FB1}"/>
          </ac:picMkLst>
        </pc:picChg>
      </pc:sldChg>
      <pc:sldChg chg="modSp mod">
        <pc:chgData name="Pingali, Keshav K" userId="707c4161-679d-4973-8d45-dc4c10c01b1e" providerId="ADAL" clId="{68B03B59-B4C4-4DAA-ABBA-AC10E36D3E70}" dt="2026-09-22T12:02:13.109" v="1618" actId="1076"/>
        <pc:sldMkLst>
          <pc:docMk/>
          <pc:sldMk cId="1748904080" sldId="266"/>
        </pc:sldMkLst>
        <pc:spChg chg="mod">
          <ac:chgData name="Pingali, Keshav K" userId="707c4161-679d-4973-8d45-dc4c10c01b1e" providerId="ADAL" clId="{68B03B59-B4C4-4DAA-ABBA-AC10E36D3E70}" dt="2026-09-22T12:02:13.109" v="1618" actId="1076"/>
          <ac:spMkLst>
            <pc:docMk/>
            <pc:sldMk cId="1748904080" sldId="266"/>
            <ac:spMk id="3" creationId="{6BDE6241-11BA-43BE-345C-ADA23D130731}"/>
          </ac:spMkLst>
        </pc:spChg>
      </pc:sldChg>
      <pc:sldChg chg="mod modShow">
        <pc:chgData name="Pingali, Keshav K" userId="707c4161-679d-4973-8d45-dc4c10c01b1e" providerId="ADAL" clId="{68B03B59-B4C4-4DAA-ABBA-AC10E36D3E70}" dt="2026-09-24T01:59:58.011" v="7461" actId="729"/>
        <pc:sldMkLst>
          <pc:docMk/>
          <pc:sldMk cId="1683867407" sldId="273"/>
        </pc:sldMkLst>
      </pc:sldChg>
      <pc:sldChg chg="modSp mod">
        <pc:chgData name="Pingali, Keshav K" userId="707c4161-679d-4973-8d45-dc4c10c01b1e" providerId="ADAL" clId="{68B03B59-B4C4-4DAA-ABBA-AC10E36D3E70}" dt="2026-09-22T12:29:47.290" v="2069" actId="20577"/>
        <pc:sldMkLst>
          <pc:docMk/>
          <pc:sldMk cId="720741757" sldId="280"/>
        </pc:sldMkLst>
        <pc:spChg chg="mod">
          <ac:chgData name="Pingali, Keshav K" userId="707c4161-679d-4973-8d45-dc4c10c01b1e" providerId="ADAL" clId="{68B03B59-B4C4-4DAA-ABBA-AC10E36D3E70}" dt="2026-09-22T12:29:47.290" v="2069" actId="20577"/>
          <ac:spMkLst>
            <pc:docMk/>
            <pc:sldMk cId="720741757" sldId="280"/>
            <ac:spMk id="2" creationId="{152B9696-F6AB-1F5B-DDF5-77C984756ACF}"/>
          </ac:spMkLst>
        </pc:spChg>
      </pc:sldChg>
      <pc:sldChg chg="addSp delSp modSp mod delAnim modAnim">
        <pc:chgData name="Pingali, Keshav K" userId="707c4161-679d-4973-8d45-dc4c10c01b1e" providerId="ADAL" clId="{68B03B59-B4C4-4DAA-ABBA-AC10E36D3E70}" dt="2026-09-24T19:37:51.947" v="9888"/>
        <pc:sldMkLst>
          <pc:docMk/>
          <pc:sldMk cId="3634558679" sldId="281"/>
        </pc:sldMkLst>
        <pc:spChg chg="mod">
          <ac:chgData name="Pingali, Keshav K" userId="707c4161-679d-4973-8d45-dc4c10c01b1e" providerId="ADAL" clId="{68B03B59-B4C4-4DAA-ABBA-AC10E36D3E70}" dt="2026-09-24T17:05:47.353" v="9723" actId="20577"/>
          <ac:spMkLst>
            <pc:docMk/>
            <pc:sldMk cId="3634558679" sldId="281"/>
            <ac:spMk id="4" creationId="{AB4629AA-1AA4-ACA4-7402-3B6D4FE72BC9}"/>
          </ac:spMkLst>
        </pc:spChg>
        <pc:spChg chg="del">
          <ac:chgData name="Pingali, Keshav K" userId="707c4161-679d-4973-8d45-dc4c10c01b1e" providerId="ADAL" clId="{68B03B59-B4C4-4DAA-ABBA-AC10E36D3E70}" dt="2026-09-24T19:33:57.603" v="9730" actId="478"/>
          <ac:spMkLst>
            <pc:docMk/>
            <pc:sldMk cId="3634558679" sldId="281"/>
            <ac:spMk id="7" creationId="{D6D4FCA7-F320-5C64-965E-445FBBEE80BB}"/>
          </ac:spMkLst>
        </pc:spChg>
        <pc:spChg chg="add del mod">
          <ac:chgData name="Pingali, Keshav K" userId="707c4161-679d-4973-8d45-dc4c10c01b1e" providerId="ADAL" clId="{68B03B59-B4C4-4DAA-ABBA-AC10E36D3E70}" dt="2026-09-24T19:35:56.881" v="9796" actId="478"/>
          <ac:spMkLst>
            <pc:docMk/>
            <pc:sldMk cId="3634558679" sldId="281"/>
            <ac:spMk id="9" creationId="{7FDE4F08-BCBF-286E-5026-2E26D67018D9}"/>
          </ac:spMkLst>
        </pc:spChg>
        <pc:spChg chg="add mod">
          <ac:chgData name="Pingali, Keshav K" userId="707c4161-679d-4973-8d45-dc4c10c01b1e" providerId="ADAL" clId="{68B03B59-B4C4-4DAA-ABBA-AC10E36D3E70}" dt="2026-09-24T19:37:25.134" v="9886" actId="1076"/>
          <ac:spMkLst>
            <pc:docMk/>
            <pc:sldMk cId="3634558679" sldId="281"/>
            <ac:spMk id="10" creationId="{488C7D72-6D34-FCE9-67C8-0F16B312064B}"/>
          </ac:spMkLst>
        </pc:spChg>
        <pc:spChg chg="mod">
          <ac:chgData name="Pingali, Keshav K" userId="707c4161-679d-4973-8d45-dc4c10c01b1e" providerId="ADAL" clId="{68B03B59-B4C4-4DAA-ABBA-AC10E36D3E70}" dt="2026-09-24T19:37:12.376" v="9885" actId="1076"/>
          <ac:spMkLst>
            <pc:docMk/>
            <pc:sldMk cId="3634558679" sldId="281"/>
            <ac:spMk id="20" creationId="{04BDC71C-14D0-241A-0713-A3AEBB71339F}"/>
          </ac:spMkLst>
        </pc:spChg>
      </pc:sldChg>
      <pc:sldChg chg="modSp mod">
        <pc:chgData name="Pingali, Keshav K" userId="707c4161-679d-4973-8d45-dc4c10c01b1e" providerId="ADAL" clId="{68B03B59-B4C4-4DAA-ABBA-AC10E36D3E70}" dt="2026-09-24T17:06:59.879" v="9729" actId="20577"/>
        <pc:sldMkLst>
          <pc:docMk/>
          <pc:sldMk cId="1011369309" sldId="284"/>
        </pc:sldMkLst>
        <pc:spChg chg="mod">
          <ac:chgData name="Pingali, Keshav K" userId="707c4161-679d-4973-8d45-dc4c10c01b1e" providerId="ADAL" clId="{68B03B59-B4C4-4DAA-ABBA-AC10E36D3E70}" dt="2026-09-24T17:06:59.879" v="9729" actId="20577"/>
          <ac:spMkLst>
            <pc:docMk/>
            <pc:sldMk cId="1011369309" sldId="284"/>
            <ac:spMk id="12" creationId="{D263521A-1027-ABF2-45D9-F1BA9B663118}"/>
          </ac:spMkLst>
        </pc:spChg>
      </pc:sldChg>
      <pc:sldChg chg="modSp mod">
        <pc:chgData name="Pingali, Keshav K" userId="707c4161-679d-4973-8d45-dc4c10c01b1e" providerId="ADAL" clId="{68B03B59-B4C4-4DAA-ABBA-AC10E36D3E70}" dt="2026-09-22T12:33:06.460" v="2083" actId="114"/>
        <pc:sldMkLst>
          <pc:docMk/>
          <pc:sldMk cId="863333085" sldId="294"/>
        </pc:sldMkLst>
        <pc:spChg chg="mod">
          <ac:chgData name="Pingali, Keshav K" userId="707c4161-679d-4973-8d45-dc4c10c01b1e" providerId="ADAL" clId="{68B03B59-B4C4-4DAA-ABBA-AC10E36D3E70}" dt="2026-09-22T12:33:06.460" v="2083" actId="114"/>
          <ac:spMkLst>
            <pc:docMk/>
            <pc:sldMk cId="863333085" sldId="294"/>
            <ac:spMk id="3" creationId="{A854926E-54EA-2DFD-AFCB-B004DF1C9018}"/>
          </ac:spMkLst>
        </pc:spChg>
      </pc:sldChg>
      <pc:sldChg chg="addSp modSp mod">
        <pc:chgData name="Pingali, Keshav K" userId="707c4161-679d-4973-8d45-dc4c10c01b1e" providerId="ADAL" clId="{68B03B59-B4C4-4DAA-ABBA-AC10E36D3E70}" dt="2026-09-22T12:09:33.703" v="1650" actId="20577"/>
        <pc:sldMkLst>
          <pc:docMk/>
          <pc:sldMk cId="426630888" sldId="297"/>
        </pc:sldMkLst>
        <pc:spChg chg="add mod">
          <ac:chgData name="Pingali, Keshav K" userId="707c4161-679d-4973-8d45-dc4c10c01b1e" providerId="ADAL" clId="{68B03B59-B4C4-4DAA-ABBA-AC10E36D3E70}" dt="2026-09-22T12:09:33.703" v="1650" actId="20577"/>
          <ac:spMkLst>
            <pc:docMk/>
            <pc:sldMk cId="426630888" sldId="297"/>
            <ac:spMk id="3" creationId="{9B6C38A3-4133-BAC8-360D-191922BACFE9}"/>
          </ac:spMkLst>
        </pc:spChg>
      </pc:sldChg>
      <pc:sldChg chg="delSp modSp del mod">
        <pc:chgData name="Pingali, Keshav K" userId="707c4161-679d-4973-8d45-dc4c10c01b1e" providerId="ADAL" clId="{68B03B59-B4C4-4DAA-ABBA-AC10E36D3E70}" dt="2026-09-23T23:31:00.914" v="7343" actId="47"/>
        <pc:sldMkLst>
          <pc:docMk/>
          <pc:sldMk cId="1666056090" sldId="298"/>
        </pc:sldMkLst>
        <pc:spChg chg="mod">
          <ac:chgData name="Pingali, Keshav K" userId="707c4161-679d-4973-8d45-dc4c10c01b1e" providerId="ADAL" clId="{68B03B59-B4C4-4DAA-ABBA-AC10E36D3E70}" dt="2026-09-23T23:30:53.403" v="7342" actId="1076"/>
          <ac:spMkLst>
            <pc:docMk/>
            <pc:sldMk cId="1666056090" sldId="298"/>
            <ac:spMk id="12" creationId="{667AFB7A-8398-4267-9970-5A898C37C8E7}"/>
          </ac:spMkLst>
        </pc:spChg>
      </pc:sldChg>
      <pc:sldChg chg="addSp delSp modSp mod">
        <pc:chgData name="Pingali, Keshav K" userId="707c4161-679d-4973-8d45-dc4c10c01b1e" providerId="ADAL" clId="{68B03B59-B4C4-4DAA-ABBA-AC10E36D3E70}" dt="2026-09-24T16:53:17.581" v="9636" actId="1038"/>
        <pc:sldMkLst>
          <pc:docMk/>
          <pc:sldMk cId="1941242593" sldId="299"/>
        </pc:sldMkLst>
        <pc:spChg chg="mod">
          <ac:chgData name="Pingali, Keshav K" userId="707c4161-679d-4973-8d45-dc4c10c01b1e" providerId="ADAL" clId="{68B03B59-B4C4-4DAA-ABBA-AC10E36D3E70}" dt="2026-09-24T15:03:02.753" v="7723" actId="20577"/>
          <ac:spMkLst>
            <pc:docMk/>
            <pc:sldMk cId="1941242593" sldId="299"/>
            <ac:spMk id="2" creationId="{D2BF63B8-6E0B-3BB9-27F8-9DFAE71A5945}"/>
          </ac:spMkLst>
        </pc:spChg>
        <pc:spChg chg="add del mod ord">
          <ac:chgData name="Pingali, Keshav K" userId="707c4161-679d-4973-8d45-dc4c10c01b1e" providerId="ADAL" clId="{68B03B59-B4C4-4DAA-ABBA-AC10E36D3E70}" dt="2026-09-24T16:52:22.635" v="9608" actId="20577"/>
          <ac:spMkLst>
            <pc:docMk/>
            <pc:sldMk cId="1941242593" sldId="299"/>
            <ac:spMk id="3" creationId="{F9334F01-8F5D-0D1C-92EC-DE82F9B68AE2}"/>
          </ac:spMkLst>
        </pc:spChg>
        <pc:spChg chg="add mod">
          <ac:chgData name="Pingali, Keshav K" userId="707c4161-679d-4973-8d45-dc4c10c01b1e" providerId="ADAL" clId="{68B03B59-B4C4-4DAA-ABBA-AC10E36D3E70}" dt="2026-09-24T15:15:03.085" v="8130" actId="207"/>
          <ac:spMkLst>
            <pc:docMk/>
            <pc:sldMk cId="1941242593" sldId="299"/>
            <ac:spMk id="5" creationId="{B62E3092-0CA2-8A15-9F68-CDFAE9959D90}"/>
          </ac:spMkLst>
        </pc:spChg>
        <pc:spChg chg="add mod ord">
          <ac:chgData name="Pingali, Keshav K" userId="707c4161-679d-4973-8d45-dc4c10c01b1e" providerId="ADAL" clId="{68B03B59-B4C4-4DAA-ABBA-AC10E36D3E70}" dt="2026-09-24T15:22:22.099" v="8302" actId="167"/>
          <ac:spMkLst>
            <pc:docMk/>
            <pc:sldMk cId="1941242593" sldId="299"/>
            <ac:spMk id="6" creationId="{AE49FBC0-12CF-5C60-C4D6-2039C38FE9FB}"/>
          </ac:spMkLst>
        </pc:spChg>
        <pc:spChg chg="add del mod">
          <ac:chgData name="Pingali, Keshav K" userId="707c4161-679d-4973-8d45-dc4c10c01b1e" providerId="ADAL" clId="{68B03B59-B4C4-4DAA-ABBA-AC10E36D3E70}" dt="2026-09-24T15:22:50.527" v="8309" actId="478"/>
          <ac:spMkLst>
            <pc:docMk/>
            <pc:sldMk cId="1941242593" sldId="299"/>
            <ac:spMk id="8" creationId="{F1575A5E-1657-9466-24FC-B2677505B461}"/>
          </ac:spMkLst>
        </pc:spChg>
        <pc:spChg chg="add mod ord">
          <ac:chgData name="Pingali, Keshav K" userId="707c4161-679d-4973-8d45-dc4c10c01b1e" providerId="ADAL" clId="{68B03B59-B4C4-4DAA-ABBA-AC10E36D3E70}" dt="2026-09-24T16:00:05.974" v="9115" actId="167"/>
          <ac:spMkLst>
            <pc:docMk/>
            <pc:sldMk cId="1941242593" sldId="299"/>
            <ac:spMk id="9" creationId="{1B1AD123-5DD6-1A40-277B-0E86F2BCE4C2}"/>
          </ac:spMkLst>
        </pc:spChg>
        <pc:spChg chg="add del mod">
          <ac:chgData name="Pingali, Keshav K" userId="707c4161-679d-4973-8d45-dc4c10c01b1e" providerId="ADAL" clId="{68B03B59-B4C4-4DAA-ABBA-AC10E36D3E70}" dt="2026-09-24T16:50:09.619" v="9463" actId="478"/>
          <ac:spMkLst>
            <pc:docMk/>
            <pc:sldMk cId="1941242593" sldId="299"/>
            <ac:spMk id="10" creationId="{6F21A7B9-BAB6-05FE-1E09-02D45AFF17DD}"/>
          </ac:spMkLst>
        </pc:spChg>
        <pc:spChg chg="mod">
          <ac:chgData name="Pingali, Keshav K" userId="707c4161-679d-4973-8d45-dc4c10c01b1e" providerId="ADAL" clId="{68B03B59-B4C4-4DAA-ABBA-AC10E36D3E70}" dt="2026-09-24T16:52:51.325" v="9609" actId="1076"/>
          <ac:spMkLst>
            <pc:docMk/>
            <pc:sldMk cId="1941242593" sldId="299"/>
            <ac:spMk id="11" creationId="{91C6FC04-C6C6-2D9D-CA55-AD340682A40E}"/>
          </ac:spMkLst>
        </pc:spChg>
        <pc:spChg chg="add del mod">
          <ac:chgData name="Pingali, Keshav K" userId="707c4161-679d-4973-8d45-dc4c10c01b1e" providerId="ADAL" clId="{68B03B59-B4C4-4DAA-ABBA-AC10E36D3E70}" dt="2026-09-24T16:01:17.536" v="9181" actId="21"/>
          <ac:spMkLst>
            <pc:docMk/>
            <pc:sldMk cId="1941242593" sldId="299"/>
            <ac:spMk id="14" creationId="{62DCC18C-0931-4741-1A43-0342C095D918}"/>
          </ac:spMkLst>
        </pc:spChg>
        <pc:spChg chg="mod">
          <ac:chgData name="Pingali, Keshav K" userId="707c4161-679d-4973-8d45-dc4c10c01b1e" providerId="ADAL" clId="{68B03B59-B4C4-4DAA-ABBA-AC10E36D3E70}" dt="2026-09-24T15:41:54.731" v="8836" actId="1036"/>
          <ac:spMkLst>
            <pc:docMk/>
            <pc:sldMk cId="1941242593" sldId="299"/>
            <ac:spMk id="15" creationId="{242C6406-4F55-3CA2-EC36-A7F95768E550}"/>
          </ac:spMkLst>
        </pc:spChg>
        <pc:spChg chg="add mod">
          <ac:chgData name="Pingali, Keshav K" userId="707c4161-679d-4973-8d45-dc4c10c01b1e" providerId="ADAL" clId="{68B03B59-B4C4-4DAA-ABBA-AC10E36D3E70}" dt="2026-09-24T16:01:38.869" v="9238" actId="207"/>
          <ac:spMkLst>
            <pc:docMk/>
            <pc:sldMk cId="1941242593" sldId="299"/>
            <ac:spMk id="16" creationId="{1709C2F6-304B-9DFC-20FC-CEEC30C555C9}"/>
          </ac:spMkLst>
        </pc:spChg>
        <pc:spChg chg="mod">
          <ac:chgData name="Pingali, Keshav K" userId="707c4161-679d-4973-8d45-dc4c10c01b1e" providerId="ADAL" clId="{68B03B59-B4C4-4DAA-ABBA-AC10E36D3E70}" dt="2026-09-24T15:41:54.731" v="8836" actId="1036"/>
          <ac:spMkLst>
            <pc:docMk/>
            <pc:sldMk cId="1941242593" sldId="299"/>
            <ac:spMk id="17" creationId="{DC36DA10-E7B4-99D7-DF20-B841DD2B26EB}"/>
          </ac:spMkLst>
        </pc:spChg>
        <pc:spChg chg="add mod">
          <ac:chgData name="Pingali, Keshav K" userId="707c4161-679d-4973-8d45-dc4c10c01b1e" providerId="ADAL" clId="{68B03B59-B4C4-4DAA-ABBA-AC10E36D3E70}" dt="2026-09-24T16:53:17.581" v="9636" actId="1038"/>
          <ac:spMkLst>
            <pc:docMk/>
            <pc:sldMk cId="1941242593" sldId="299"/>
            <ac:spMk id="20" creationId="{7C672745-B7FB-D47B-4422-C0DF0F67B37E}"/>
          </ac:spMkLst>
        </pc:spChg>
        <pc:picChg chg="mod">
          <ac:chgData name="Pingali, Keshav K" userId="707c4161-679d-4973-8d45-dc4c10c01b1e" providerId="ADAL" clId="{68B03B59-B4C4-4DAA-ABBA-AC10E36D3E70}" dt="2026-09-24T15:41:54.731" v="8836" actId="1036"/>
          <ac:picMkLst>
            <pc:docMk/>
            <pc:sldMk cId="1941242593" sldId="299"/>
            <ac:picMk id="13" creationId="{D28FF9A5-CAC3-458E-77D7-FC33CC670BED}"/>
          </ac:picMkLst>
        </pc:picChg>
        <pc:picChg chg="add mod">
          <ac:chgData name="Pingali, Keshav K" userId="707c4161-679d-4973-8d45-dc4c10c01b1e" providerId="ADAL" clId="{68B03B59-B4C4-4DAA-ABBA-AC10E36D3E70}" dt="2026-09-24T16:53:17.581" v="9636" actId="1038"/>
          <ac:picMkLst>
            <pc:docMk/>
            <pc:sldMk cId="1941242593" sldId="299"/>
            <ac:picMk id="19" creationId="{32478233-9596-A4EA-69B4-836DD523AA84}"/>
          </ac:picMkLst>
        </pc:picChg>
      </pc:sldChg>
      <pc:sldChg chg="modSp mod">
        <pc:chgData name="Pingali, Keshav K" userId="707c4161-679d-4973-8d45-dc4c10c01b1e" providerId="ADAL" clId="{68B03B59-B4C4-4DAA-ABBA-AC10E36D3E70}" dt="2026-09-22T11:59:56.649" v="1552" actId="114"/>
        <pc:sldMkLst>
          <pc:docMk/>
          <pc:sldMk cId="2193396575" sldId="303"/>
        </pc:sldMkLst>
        <pc:spChg chg="mod">
          <ac:chgData name="Pingali, Keshav K" userId="707c4161-679d-4973-8d45-dc4c10c01b1e" providerId="ADAL" clId="{68B03B59-B4C4-4DAA-ABBA-AC10E36D3E70}" dt="2026-09-22T11:59:56.649" v="1552" actId="114"/>
          <ac:spMkLst>
            <pc:docMk/>
            <pc:sldMk cId="2193396575" sldId="303"/>
            <ac:spMk id="3" creationId="{871AD9B5-9C6F-1F48-1990-E4EAA2FAD3CD}"/>
          </ac:spMkLst>
        </pc:spChg>
      </pc:sldChg>
      <pc:sldChg chg="modSp mod">
        <pc:chgData name="Pingali, Keshav K" userId="707c4161-679d-4973-8d45-dc4c10c01b1e" providerId="ADAL" clId="{68B03B59-B4C4-4DAA-ABBA-AC10E36D3E70}" dt="2026-09-22T12:00:32.196" v="1570" actId="20577"/>
        <pc:sldMkLst>
          <pc:docMk/>
          <pc:sldMk cId="1963016666" sldId="305"/>
        </pc:sldMkLst>
        <pc:spChg chg="mod">
          <ac:chgData name="Pingali, Keshav K" userId="707c4161-679d-4973-8d45-dc4c10c01b1e" providerId="ADAL" clId="{68B03B59-B4C4-4DAA-ABBA-AC10E36D3E70}" dt="2026-09-22T12:00:32.196" v="1570" actId="20577"/>
          <ac:spMkLst>
            <pc:docMk/>
            <pc:sldMk cId="1963016666" sldId="305"/>
            <ac:spMk id="3" creationId="{96A4C9E2-E149-2305-23DD-C5D084E34388}"/>
          </ac:spMkLst>
        </pc:spChg>
      </pc:sldChg>
      <pc:sldChg chg="addSp delSp modSp mod">
        <pc:chgData name="Pingali, Keshav K" userId="707c4161-679d-4973-8d45-dc4c10c01b1e" providerId="ADAL" clId="{68B03B59-B4C4-4DAA-ABBA-AC10E36D3E70}" dt="2026-09-22T12:24:39.395" v="2024" actId="20577"/>
        <pc:sldMkLst>
          <pc:docMk/>
          <pc:sldMk cId="2005191083" sldId="312"/>
        </pc:sldMkLst>
        <pc:spChg chg="mod">
          <ac:chgData name="Pingali, Keshav K" userId="707c4161-679d-4973-8d45-dc4c10c01b1e" providerId="ADAL" clId="{68B03B59-B4C4-4DAA-ABBA-AC10E36D3E70}" dt="2026-09-22T12:24:39.395" v="2024" actId="20577"/>
          <ac:spMkLst>
            <pc:docMk/>
            <pc:sldMk cId="2005191083" sldId="312"/>
            <ac:spMk id="2" creationId="{5B0133E4-0677-08A1-2D8C-0A3CEDAB2370}"/>
          </ac:spMkLst>
        </pc:spChg>
        <pc:spChg chg="add mod">
          <ac:chgData name="Pingali, Keshav K" userId="707c4161-679d-4973-8d45-dc4c10c01b1e" providerId="ADAL" clId="{68B03B59-B4C4-4DAA-ABBA-AC10E36D3E70}" dt="2026-09-22T12:23:53.268" v="2022" actId="1076"/>
          <ac:spMkLst>
            <pc:docMk/>
            <pc:sldMk cId="2005191083" sldId="312"/>
            <ac:spMk id="64" creationId="{6EEEA719-78A7-B584-2E99-B5259C4CB49F}"/>
          </ac:spMkLst>
        </pc:spChg>
      </pc:sldChg>
      <pc:sldChg chg="modSp mod">
        <pc:chgData name="Pingali, Keshav K" userId="707c4161-679d-4973-8d45-dc4c10c01b1e" providerId="ADAL" clId="{68B03B59-B4C4-4DAA-ABBA-AC10E36D3E70}" dt="2026-09-15T14:51:18.483" v="72" actId="20577"/>
        <pc:sldMkLst>
          <pc:docMk/>
          <pc:sldMk cId="2109381606" sldId="313"/>
        </pc:sldMkLst>
        <pc:spChg chg="mod">
          <ac:chgData name="Pingali, Keshav K" userId="707c4161-679d-4973-8d45-dc4c10c01b1e" providerId="ADAL" clId="{68B03B59-B4C4-4DAA-ABBA-AC10E36D3E70}" dt="2026-09-15T14:51:18.483" v="72" actId="20577"/>
          <ac:spMkLst>
            <pc:docMk/>
            <pc:sldMk cId="2109381606" sldId="313"/>
            <ac:spMk id="77" creationId="{E20A0B41-0037-65C4-3137-07C3ABCB17CC}"/>
          </ac:spMkLst>
        </pc:spChg>
      </pc:sldChg>
      <pc:sldChg chg="modSp mod">
        <pc:chgData name="Pingali, Keshav K" userId="707c4161-679d-4973-8d45-dc4c10c01b1e" providerId="ADAL" clId="{68B03B59-B4C4-4DAA-ABBA-AC10E36D3E70}" dt="2026-09-24T16:08:04.638" v="9258" actId="20577"/>
        <pc:sldMkLst>
          <pc:docMk/>
          <pc:sldMk cId="1760493692" sldId="321"/>
        </pc:sldMkLst>
        <pc:spChg chg="mod">
          <ac:chgData name="Pingali, Keshav K" userId="707c4161-679d-4973-8d45-dc4c10c01b1e" providerId="ADAL" clId="{68B03B59-B4C4-4DAA-ABBA-AC10E36D3E70}" dt="2026-09-24T16:08:04.638" v="9258" actId="20577"/>
          <ac:spMkLst>
            <pc:docMk/>
            <pc:sldMk cId="1760493692" sldId="321"/>
            <ac:spMk id="3" creationId="{9CACEEBC-BA8F-8E33-35A3-2ADD0FAF0CEC}"/>
          </ac:spMkLst>
        </pc:spChg>
      </pc:sldChg>
      <pc:sldChg chg="modSp mod">
        <pc:chgData name="Pingali, Keshav K" userId="707c4161-679d-4973-8d45-dc4c10c01b1e" providerId="ADAL" clId="{68B03B59-B4C4-4DAA-ABBA-AC10E36D3E70}" dt="2026-09-21T19:18:59.223" v="434" actId="20577"/>
        <pc:sldMkLst>
          <pc:docMk/>
          <pc:sldMk cId="2168270374" sldId="322"/>
        </pc:sldMkLst>
        <pc:spChg chg="mod">
          <ac:chgData name="Pingali, Keshav K" userId="707c4161-679d-4973-8d45-dc4c10c01b1e" providerId="ADAL" clId="{68B03B59-B4C4-4DAA-ABBA-AC10E36D3E70}" dt="2026-09-21T19:18:59.223" v="434" actId="20577"/>
          <ac:spMkLst>
            <pc:docMk/>
            <pc:sldMk cId="2168270374" sldId="322"/>
            <ac:spMk id="2" creationId="{03FC0366-960C-25FF-635A-2A7A5B14D97B}"/>
          </ac:spMkLst>
        </pc:spChg>
      </pc:sldChg>
      <pc:sldChg chg="addSp delSp modSp mod">
        <pc:chgData name="Pingali, Keshav K" userId="707c4161-679d-4973-8d45-dc4c10c01b1e" providerId="ADAL" clId="{68B03B59-B4C4-4DAA-ABBA-AC10E36D3E70}" dt="2026-09-22T12:32:42.190" v="2082" actId="20577"/>
        <pc:sldMkLst>
          <pc:docMk/>
          <pc:sldMk cId="3094136732" sldId="325"/>
        </pc:sldMkLst>
        <pc:spChg chg="mod">
          <ac:chgData name="Pingali, Keshav K" userId="707c4161-679d-4973-8d45-dc4c10c01b1e" providerId="ADAL" clId="{68B03B59-B4C4-4DAA-ABBA-AC10E36D3E70}" dt="2026-09-22T12:32:42.190" v="2082" actId="20577"/>
          <ac:spMkLst>
            <pc:docMk/>
            <pc:sldMk cId="3094136732" sldId="325"/>
            <ac:spMk id="2" creationId="{8EC2E786-5515-2816-8FB8-41B095D9DE83}"/>
          </ac:spMkLst>
        </pc:spChg>
        <pc:spChg chg="mod">
          <ac:chgData name="Pingali, Keshav K" userId="707c4161-679d-4973-8d45-dc4c10c01b1e" providerId="ADAL" clId="{68B03B59-B4C4-4DAA-ABBA-AC10E36D3E70}" dt="2026-09-22T12:14:58.808" v="1694" actId="207"/>
          <ac:spMkLst>
            <pc:docMk/>
            <pc:sldMk cId="3094136732" sldId="325"/>
            <ac:spMk id="23" creationId="{8BD2D4C8-F41F-45F8-8797-1CB8DFA1BE0B}"/>
          </ac:spMkLst>
        </pc:spChg>
        <pc:spChg chg="mod">
          <ac:chgData name="Pingali, Keshav K" userId="707c4161-679d-4973-8d45-dc4c10c01b1e" providerId="ADAL" clId="{68B03B59-B4C4-4DAA-ABBA-AC10E36D3E70}" dt="2026-09-22T12:14:08.905" v="1688" actId="1076"/>
          <ac:spMkLst>
            <pc:docMk/>
            <pc:sldMk cId="3094136732" sldId="325"/>
            <ac:spMk id="51" creationId="{2DC137E3-32F1-4F3C-AAD1-9064D6E660F9}"/>
          </ac:spMkLst>
        </pc:spChg>
        <pc:spChg chg="mod">
          <ac:chgData name="Pingali, Keshav K" userId="707c4161-679d-4973-8d45-dc4c10c01b1e" providerId="ADAL" clId="{68B03B59-B4C4-4DAA-ABBA-AC10E36D3E70}" dt="2026-09-22T12:14:14.633" v="1689" actId="1076"/>
          <ac:spMkLst>
            <pc:docMk/>
            <pc:sldMk cId="3094136732" sldId="325"/>
            <ac:spMk id="52" creationId="{F315B9E8-A657-42A0-FB3F-2D103EBE17AE}"/>
          </ac:spMkLst>
        </pc:spChg>
        <pc:spChg chg="mod">
          <ac:chgData name="Pingali, Keshav K" userId="707c4161-679d-4973-8d45-dc4c10c01b1e" providerId="ADAL" clId="{68B03B59-B4C4-4DAA-ABBA-AC10E36D3E70}" dt="2026-09-22T12:13:20.939" v="1686" actId="1076"/>
          <ac:spMkLst>
            <pc:docMk/>
            <pc:sldMk cId="3094136732" sldId="325"/>
            <ac:spMk id="58" creationId="{605CEA8B-45A4-8190-F692-478DAE315027}"/>
          </ac:spMkLst>
        </pc:spChg>
      </pc:sldChg>
      <pc:sldChg chg="addSp delSp modSp mod addAnim delAnim">
        <pc:chgData name="Pingali, Keshav K" userId="707c4161-679d-4973-8d45-dc4c10c01b1e" providerId="ADAL" clId="{68B03B59-B4C4-4DAA-ABBA-AC10E36D3E70}" dt="2026-09-24T17:05:46.963" v="9722" actId="478"/>
        <pc:sldMkLst>
          <pc:docMk/>
          <pc:sldMk cId="2207146275" sldId="332"/>
        </pc:sldMkLst>
        <pc:spChg chg="add del">
          <ac:chgData name="Pingali, Keshav K" userId="707c4161-679d-4973-8d45-dc4c10c01b1e" providerId="ADAL" clId="{68B03B59-B4C4-4DAA-ABBA-AC10E36D3E70}" dt="2026-09-24T17:05:46.963" v="9722" actId="478"/>
          <ac:spMkLst>
            <pc:docMk/>
            <pc:sldMk cId="2207146275" sldId="332"/>
            <ac:spMk id="9" creationId="{F9F0DC5F-CCB7-0BE5-5D22-DDAB961EA48F}"/>
          </ac:spMkLst>
        </pc:spChg>
        <pc:cxnChg chg="add del mod">
          <ac:chgData name="Pingali, Keshav K" userId="707c4161-679d-4973-8d45-dc4c10c01b1e" providerId="ADAL" clId="{68B03B59-B4C4-4DAA-ABBA-AC10E36D3E70}" dt="2026-09-24T17:05:46.963" v="9722" actId="478"/>
          <ac:cxnSpMkLst>
            <pc:docMk/>
            <pc:sldMk cId="2207146275" sldId="332"/>
            <ac:cxnSpMk id="11" creationId="{20C00256-53FB-FFAF-8D29-7C236827238E}"/>
          </ac:cxnSpMkLst>
        </pc:cxnChg>
      </pc:sldChg>
      <pc:sldChg chg="modSp mod">
        <pc:chgData name="Pingali, Keshav K" userId="707c4161-679d-4973-8d45-dc4c10c01b1e" providerId="ADAL" clId="{68B03B59-B4C4-4DAA-ABBA-AC10E36D3E70}" dt="2026-09-22T12:02:31.705" v="1647" actId="20577"/>
        <pc:sldMkLst>
          <pc:docMk/>
          <pc:sldMk cId="217502988" sldId="822"/>
        </pc:sldMkLst>
        <pc:spChg chg="mod">
          <ac:chgData name="Pingali, Keshav K" userId="707c4161-679d-4973-8d45-dc4c10c01b1e" providerId="ADAL" clId="{68B03B59-B4C4-4DAA-ABBA-AC10E36D3E70}" dt="2026-09-22T12:02:31.705" v="1647" actId="20577"/>
          <ac:spMkLst>
            <pc:docMk/>
            <pc:sldMk cId="217502988" sldId="822"/>
            <ac:spMk id="2" creationId="{01B9E73A-ED7E-FF2E-F44F-A6A3A606EBCD}"/>
          </ac:spMkLst>
        </pc:spChg>
      </pc:sldChg>
      <pc:sldChg chg="addSp modSp mod">
        <pc:chgData name="Pingali, Keshav K" userId="707c4161-679d-4973-8d45-dc4c10c01b1e" providerId="ADAL" clId="{68B03B59-B4C4-4DAA-ABBA-AC10E36D3E70}" dt="2026-09-24T15:58:03.299" v="9097" actId="20577"/>
        <pc:sldMkLst>
          <pc:docMk/>
          <pc:sldMk cId="3978666160" sldId="823"/>
        </pc:sldMkLst>
        <pc:spChg chg="mod">
          <ac:chgData name="Pingali, Keshav K" userId="707c4161-679d-4973-8d45-dc4c10c01b1e" providerId="ADAL" clId="{68B03B59-B4C4-4DAA-ABBA-AC10E36D3E70}" dt="2026-09-24T15:58:03.299" v="9097" actId="20577"/>
          <ac:spMkLst>
            <pc:docMk/>
            <pc:sldMk cId="3978666160" sldId="823"/>
            <ac:spMk id="2" creationId="{F10F6BF5-1572-2178-2D53-563C7D710501}"/>
          </ac:spMkLst>
        </pc:spChg>
        <pc:spChg chg="mod">
          <ac:chgData name="Pingali, Keshav K" userId="707c4161-679d-4973-8d45-dc4c10c01b1e" providerId="ADAL" clId="{68B03B59-B4C4-4DAA-ABBA-AC10E36D3E70}" dt="2026-09-24T01:58:33.677" v="7460" actId="1076"/>
          <ac:spMkLst>
            <pc:docMk/>
            <pc:sldMk cId="3978666160" sldId="823"/>
            <ac:spMk id="4" creationId="{F9471A69-72CA-23A4-BD53-A1BEDEF02D9D}"/>
          </ac:spMkLst>
        </pc:spChg>
        <pc:spChg chg="add mod">
          <ac:chgData name="Pingali, Keshav K" userId="707c4161-679d-4973-8d45-dc4c10c01b1e" providerId="ADAL" clId="{68B03B59-B4C4-4DAA-ABBA-AC10E36D3E70}" dt="2026-09-24T01:58:25.344" v="7459" actId="1076"/>
          <ac:spMkLst>
            <pc:docMk/>
            <pc:sldMk cId="3978666160" sldId="823"/>
            <ac:spMk id="6" creationId="{1064E71B-23EA-0936-702B-DF6CB01FA182}"/>
          </ac:spMkLst>
        </pc:spChg>
        <pc:picChg chg="mod">
          <ac:chgData name="Pingali, Keshav K" userId="707c4161-679d-4973-8d45-dc4c10c01b1e" providerId="ADAL" clId="{68B03B59-B4C4-4DAA-ABBA-AC10E36D3E70}" dt="2026-09-24T01:58:07.318" v="7457" actId="1076"/>
          <ac:picMkLst>
            <pc:docMk/>
            <pc:sldMk cId="3978666160" sldId="823"/>
            <ac:picMk id="9" creationId="{D8C91CB0-61FD-4974-DDFA-27094CCD3060}"/>
          </ac:picMkLst>
        </pc:picChg>
        <pc:cxnChg chg="mod">
          <ac:chgData name="Pingali, Keshav K" userId="707c4161-679d-4973-8d45-dc4c10c01b1e" providerId="ADAL" clId="{68B03B59-B4C4-4DAA-ABBA-AC10E36D3E70}" dt="2026-09-24T01:58:07.318" v="7457" actId="1076"/>
          <ac:cxnSpMkLst>
            <pc:docMk/>
            <pc:sldMk cId="3978666160" sldId="823"/>
            <ac:cxnSpMk id="7" creationId="{6C371905-AF23-5C46-3BD5-D25EA7DC8DF4}"/>
          </ac:cxnSpMkLst>
        </pc:cxnChg>
      </pc:sldChg>
      <pc:sldChg chg="addSp modSp mod">
        <pc:chgData name="Pingali, Keshav K" userId="707c4161-679d-4973-8d45-dc4c10c01b1e" providerId="ADAL" clId="{68B03B59-B4C4-4DAA-ABBA-AC10E36D3E70}" dt="2026-09-22T12:29:35.333" v="2040" actId="6549"/>
        <pc:sldMkLst>
          <pc:docMk/>
          <pc:sldMk cId="1472788436" sldId="824"/>
        </pc:sldMkLst>
        <pc:spChg chg="mod">
          <ac:chgData name="Pingali, Keshav K" userId="707c4161-679d-4973-8d45-dc4c10c01b1e" providerId="ADAL" clId="{68B03B59-B4C4-4DAA-ABBA-AC10E36D3E70}" dt="2026-09-22T12:29:35.333" v="2040" actId="6549"/>
          <ac:spMkLst>
            <pc:docMk/>
            <pc:sldMk cId="1472788436" sldId="824"/>
            <ac:spMk id="2" creationId="{0531176B-9EA0-F6DF-B984-1755C1DEC5A0}"/>
          </ac:spMkLst>
        </pc:spChg>
        <pc:spChg chg="add mod">
          <ac:chgData name="Pingali, Keshav K" userId="707c4161-679d-4973-8d45-dc4c10c01b1e" providerId="ADAL" clId="{68B03B59-B4C4-4DAA-ABBA-AC10E36D3E70}" dt="2026-09-15T14:59:59.142" v="289" actId="20577"/>
          <ac:spMkLst>
            <pc:docMk/>
            <pc:sldMk cId="1472788436" sldId="824"/>
            <ac:spMk id="3" creationId="{E2692AFD-F9DD-0774-96A5-ED96CDA225DC}"/>
          </ac:spMkLst>
        </pc:spChg>
      </pc:sldChg>
      <pc:sldChg chg="mod modShow">
        <pc:chgData name="Pingali, Keshav K" userId="707c4161-679d-4973-8d45-dc4c10c01b1e" providerId="ADAL" clId="{68B03B59-B4C4-4DAA-ABBA-AC10E36D3E70}" dt="2026-09-22T13:19:53.170" v="3493" actId="729"/>
        <pc:sldMkLst>
          <pc:docMk/>
          <pc:sldMk cId="1150875493" sldId="826"/>
        </pc:sldMkLst>
      </pc:sldChg>
      <pc:sldChg chg="addSp modSp mod">
        <pc:chgData name="Pingali, Keshav K" userId="707c4161-679d-4973-8d45-dc4c10c01b1e" providerId="ADAL" clId="{68B03B59-B4C4-4DAA-ABBA-AC10E36D3E70}" dt="2026-09-22T15:53:39.656" v="4217" actId="403"/>
        <pc:sldMkLst>
          <pc:docMk/>
          <pc:sldMk cId="2017036737" sldId="827"/>
        </pc:sldMkLst>
        <pc:spChg chg="add mod">
          <ac:chgData name="Pingali, Keshav K" userId="707c4161-679d-4973-8d45-dc4c10c01b1e" providerId="ADAL" clId="{68B03B59-B4C4-4DAA-ABBA-AC10E36D3E70}" dt="2026-09-22T15:53:39.656" v="4217" actId="403"/>
          <ac:spMkLst>
            <pc:docMk/>
            <pc:sldMk cId="2017036737" sldId="827"/>
            <ac:spMk id="3" creationId="{DCE91685-CF17-AFB6-2F60-B3DE36C1418A}"/>
          </ac:spMkLst>
        </pc:spChg>
      </pc:sldChg>
      <pc:sldChg chg="modSp mod modShow">
        <pc:chgData name="Pingali, Keshav K" userId="707c4161-679d-4973-8d45-dc4c10c01b1e" providerId="ADAL" clId="{68B03B59-B4C4-4DAA-ABBA-AC10E36D3E70}" dt="2026-09-22T13:19:58.026" v="3494" actId="729"/>
        <pc:sldMkLst>
          <pc:docMk/>
          <pc:sldMk cId="1480081677" sldId="831"/>
        </pc:sldMkLst>
        <pc:spChg chg="mod">
          <ac:chgData name="Pingali, Keshav K" userId="707c4161-679d-4973-8d45-dc4c10c01b1e" providerId="ADAL" clId="{68B03B59-B4C4-4DAA-ABBA-AC10E36D3E70}" dt="2026-09-22T13:09:31.074" v="3029" actId="20577"/>
          <ac:spMkLst>
            <pc:docMk/>
            <pc:sldMk cId="1480081677" sldId="831"/>
            <ac:spMk id="3" creationId="{1F1245C2-67B7-FB71-83A8-4B098F30E5C2}"/>
          </ac:spMkLst>
        </pc:spChg>
        <pc:spChg chg="mod">
          <ac:chgData name="Pingali, Keshav K" userId="707c4161-679d-4973-8d45-dc4c10c01b1e" providerId="ADAL" clId="{68B03B59-B4C4-4DAA-ABBA-AC10E36D3E70}" dt="2026-09-22T12:39:05.789" v="2095" actId="20577"/>
          <ac:spMkLst>
            <pc:docMk/>
            <pc:sldMk cId="1480081677" sldId="831"/>
            <ac:spMk id="34" creationId="{9E4AB0AC-EE27-6B20-8F8E-595FBDFA95C9}"/>
          </ac:spMkLst>
        </pc:spChg>
      </pc:sldChg>
      <pc:sldChg chg="modSp del mod">
        <pc:chgData name="Pingali, Keshav K" userId="707c4161-679d-4973-8d45-dc4c10c01b1e" providerId="ADAL" clId="{68B03B59-B4C4-4DAA-ABBA-AC10E36D3E70}" dt="2026-09-23T23:30:39.287" v="7341" actId="47"/>
        <pc:sldMkLst>
          <pc:docMk/>
          <pc:sldMk cId="644178096" sldId="832"/>
        </pc:sldMkLst>
      </pc:sldChg>
      <pc:sldChg chg="addSp delSp modSp mod delAnim modAnim">
        <pc:chgData name="Pingali, Keshav K" userId="707c4161-679d-4973-8d45-dc4c10c01b1e" providerId="ADAL" clId="{68B03B59-B4C4-4DAA-ABBA-AC10E36D3E70}" dt="2026-09-24T16:47:02.916" v="9462" actId="1076"/>
        <pc:sldMkLst>
          <pc:docMk/>
          <pc:sldMk cId="1617848676" sldId="833"/>
        </pc:sldMkLst>
        <pc:spChg chg="mod">
          <ac:chgData name="Pingali, Keshav K" userId="707c4161-679d-4973-8d45-dc4c10c01b1e" providerId="ADAL" clId="{68B03B59-B4C4-4DAA-ABBA-AC10E36D3E70}" dt="2026-09-24T15:59:33.384" v="9114" actId="20577"/>
          <ac:spMkLst>
            <pc:docMk/>
            <pc:sldMk cId="1617848676" sldId="833"/>
            <ac:spMk id="2" creationId="{21CB50D1-095D-8729-D8D6-9601B43486C1}"/>
          </ac:spMkLst>
        </pc:spChg>
        <pc:spChg chg="add mod">
          <ac:chgData name="Pingali, Keshav K" userId="707c4161-679d-4973-8d45-dc4c10c01b1e" providerId="ADAL" clId="{68B03B59-B4C4-4DAA-ABBA-AC10E36D3E70}" dt="2026-09-24T16:16:07.233" v="9420" actId="1037"/>
          <ac:spMkLst>
            <pc:docMk/>
            <pc:sldMk cId="1617848676" sldId="833"/>
            <ac:spMk id="3" creationId="{4F325A5B-3E8D-3457-4825-986115A10BD8}"/>
          </ac:spMkLst>
        </pc:spChg>
        <pc:spChg chg="mod">
          <ac:chgData name="Pingali, Keshav K" userId="707c4161-679d-4973-8d45-dc4c10c01b1e" providerId="ADAL" clId="{68B03B59-B4C4-4DAA-ABBA-AC10E36D3E70}" dt="2026-09-24T16:16:07.233" v="9420" actId="1037"/>
          <ac:spMkLst>
            <pc:docMk/>
            <pc:sldMk cId="1617848676" sldId="833"/>
            <ac:spMk id="7" creationId="{26D0391E-2DFB-25E7-67A3-BEFE46DC1462}"/>
          </ac:spMkLst>
        </pc:spChg>
        <pc:spChg chg="mod">
          <ac:chgData name="Pingali, Keshav K" userId="707c4161-679d-4973-8d45-dc4c10c01b1e" providerId="ADAL" clId="{68B03B59-B4C4-4DAA-ABBA-AC10E36D3E70}" dt="2026-09-24T16:16:07.233" v="9420" actId="1037"/>
          <ac:spMkLst>
            <pc:docMk/>
            <pc:sldMk cId="1617848676" sldId="833"/>
            <ac:spMk id="9" creationId="{2EC6B89A-4E55-1193-2097-91BAF903F823}"/>
          </ac:spMkLst>
        </pc:spChg>
        <pc:spChg chg="add del mod">
          <ac:chgData name="Pingali, Keshav K" userId="707c4161-679d-4973-8d45-dc4c10c01b1e" providerId="ADAL" clId="{68B03B59-B4C4-4DAA-ABBA-AC10E36D3E70}" dt="2026-09-24T16:05:33.844" v="9241" actId="478"/>
          <ac:spMkLst>
            <pc:docMk/>
            <pc:sldMk cId="1617848676" sldId="833"/>
            <ac:spMk id="10" creationId="{43FD528C-BD9F-87E4-AAD4-E7012E7AEA16}"/>
          </ac:spMkLst>
        </pc:spChg>
        <pc:spChg chg="add del mod">
          <ac:chgData name="Pingali, Keshav K" userId="707c4161-679d-4973-8d45-dc4c10c01b1e" providerId="ADAL" clId="{68B03B59-B4C4-4DAA-ABBA-AC10E36D3E70}" dt="2026-09-24T16:05:30.843" v="9240" actId="478"/>
          <ac:spMkLst>
            <pc:docMk/>
            <pc:sldMk cId="1617848676" sldId="833"/>
            <ac:spMk id="15" creationId="{3DBC2922-90FE-4EEE-CFC4-8E1FCA4BE33E}"/>
          </ac:spMkLst>
        </pc:spChg>
        <pc:picChg chg="add del mod">
          <ac:chgData name="Pingali, Keshav K" userId="707c4161-679d-4973-8d45-dc4c10c01b1e" providerId="ADAL" clId="{68B03B59-B4C4-4DAA-ABBA-AC10E36D3E70}" dt="2026-09-24T16:16:07.233" v="9420" actId="1037"/>
          <ac:picMkLst>
            <pc:docMk/>
            <pc:sldMk cId="1617848676" sldId="833"/>
            <ac:picMk id="4" creationId="{35B9F62E-C0E1-135A-5D29-B652231F8F92}"/>
          </ac:picMkLst>
        </pc:picChg>
        <pc:picChg chg="del mod">
          <ac:chgData name="Pingali, Keshav K" userId="707c4161-679d-4973-8d45-dc4c10c01b1e" providerId="ADAL" clId="{68B03B59-B4C4-4DAA-ABBA-AC10E36D3E70}" dt="2026-09-24T16:19:41.484" v="9442" actId="478"/>
          <ac:picMkLst>
            <pc:docMk/>
            <pc:sldMk cId="1617848676" sldId="833"/>
            <ac:picMk id="18" creationId="{F98F4FB2-CC16-0FF8-87CF-AF8A26A36C49}"/>
          </ac:picMkLst>
        </pc:picChg>
        <pc:picChg chg="del mod ord">
          <ac:chgData name="Pingali, Keshav K" userId="707c4161-679d-4973-8d45-dc4c10c01b1e" providerId="ADAL" clId="{68B03B59-B4C4-4DAA-ABBA-AC10E36D3E70}" dt="2026-09-24T16:46:53.256" v="9457" actId="478"/>
          <ac:picMkLst>
            <pc:docMk/>
            <pc:sldMk cId="1617848676" sldId="833"/>
            <ac:picMk id="20" creationId="{E1DFC03C-B769-B3AA-0022-05A340DF57A3}"/>
          </ac:picMkLst>
        </pc:picChg>
        <pc:picChg chg="mod ord">
          <ac:chgData name="Pingali, Keshav K" userId="707c4161-679d-4973-8d45-dc4c10c01b1e" providerId="ADAL" clId="{68B03B59-B4C4-4DAA-ABBA-AC10E36D3E70}" dt="2026-09-24T16:47:02.916" v="9462" actId="1076"/>
          <ac:picMkLst>
            <pc:docMk/>
            <pc:sldMk cId="1617848676" sldId="833"/>
            <ac:picMk id="22" creationId="{6A0D86F0-7E33-DC15-D06D-E8DC2DE938D9}"/>
          </ac:picMkLst>
        </pc:picChg>
        <pc:cxnChg chg="add del">
          <ac:chgData name="Pingali, Keshav K" userId="707c4161-679d-4973-8d45-dc4c10c01b1e" providerId="ADAL" clId="{68B03B59-B4C4-4DAA-ABBA-AC10E36D3E70}" dt="2026-09-24T16:05:35.916" v="9242" actId="478"/>
          <ac:cxnSpMkLst>
            <pc:docMk/>
            <pc:sldMk cId="1617848676" sldId="833"/>
            <ac:cxnSpMk id="12" creationId="{C54B7955-0E9A-CED8-5083-AF4BD25C0146}"/>
          </ac:cxnSpMkLst>
        </pc:cxnChg>
      </pc:sldChg>
      <pc:sldChg chg="add">
        <pc:chgData name="Pingali, Keshav K" userId="707c4161-679d-4973-8d45-dc4c10c01b1e" providerId="ADAL" clId="{68B03B59-B4C4-4DAA-ABBA-AC10E36D3E70}" dt="2026-09-21T19:23:35.853" v="454" actId="2890"/>
        <pc:sldMkLst>
          <pc:docMk/>
          <pc:sldMk cId="4284594407" sldId="834"/>
        </pc:sldMkLst>
      </pc:sldChg>
      <pc:sldChg chg="addSp delSp modSp add mod">
        <pc:chgData name="Pingali, Keshav K" userId="707c4161-679d-4973-8d45-dc4c10c01b1e" providerId="ADAL" clId="{68B03B59-B4C4-4DAA-ABBA-AC10E36D3E70}" dt="2026-09-22T16:59:56.934" v="4777" actId="1076"/>
        <pc:sldMkLst>
          <pc:docMk/>
          <pc:sldMk cId="3071906349" sldId="836"/>
        </pc:sldMkLst>
        <pc:spChg chg="mod">
          <ac:chgData name="Pingali, Keshav K" userId="707c4161-679d-4973-8d45-dc4c10c01b1e" providerId="ADAL" clId="{68B03B59-B4C4-4DAA-ABBA-AC10E36D3E70}" dt="2026-09-22T16:13:58.003" v="4379" actId="20577"/>
          <ac:spMkLst>
            <pc:docMk/>
            <pc:sldMk cId="3071906349" sldId="836"/>
            <ac:spMk id="2" creationId="{C15F83D1-80B6-0EC5-E518-85BD505A69CF}"/>
          </ac:spMkLst>
        </pc:spChg>
        <pc:spChg chg="add mod">
          <ac:chgData name="Pingali, Keshav K" userId="707c4161-679d-4973-8d45-dc4c10c01b1e" providerId="ADAL" clId="{68B03B59-B4C4-4DAA-ABBA-AC10E36D3E70}" dt="2026-09-22T11:24:25.536" v="1095"/>
          <ac:spMkLst>
            <pc:docMk/>
            <pc:sldMk cId="3071906349" sldId="836"/>
            <ac:spMk id="7" creationId="{6B1494AC-BC70-D9C9-4581-FE6307BD6FD3}"/>
          </ac:spMkLst>
        </pc:spChg>
        <pc:spChg chg="add mod">
          <ac:chgData name="Pingali, Keshav K" userId="707c4161-679d-4973-8d45-dc4c10c01b1e" providerId="ADAL" clId="{68B03B59-B4C4-4DAA-ABBA-AC10E36D3E70}" dt="2026-09-22T16:59:56.934" v="4777" actId="1076"/>
          <ac:spMkLst>
            <pc:docMk/>
            <pc:sldMk cId="3071906349" sldId="836"/>
            <ac:spMk id="12" creationId="{B97EB71C-10FF-4B24-9DD6-605FA533A6BE}"/>
          </ac:spMkLst>
        </pc:spChg>
      </pc:sldChg>
      <pc:sldChg chg="delSp modSp add mod">
        <pc:chgData name="Pingali, Keshav K" userId="707c4161-679d-4973-8d45-dc4c10c01b1e" providerId="ADAL" clId="{68B03B59-B4C4-4DAA-ABBA-AC10E36D3E70}" dt="2026-09-24T16:14:23.390" v="9392" actId="20577"/>
        <pc:sldMkLst>
          <pc:docMk/>
          <pc:sldMk cId="1487140973" sldId="837"/>
        </pc:sldMkLst>
        <pc:spChg chg="mod">
          <ac:chgData name="Pingali, Keshav K" userId="707c4161-679d-4973-8d45-dc4c10c01b1e" providerId="ADAL" clId="{68B03B59-B4C4-4DAA-ABBA-AC10E36D3E70}" dt="2026-09-22T12:45:49.826" v="2223" actId="20577"/>
          <ac:spMkLst>
            <pc:docMk/>
            <pc:sldMk cId="1487140973" sldId="837"/>
            <ac:spMk id="2" creationId="{CA9E4CFD-9DC2-FE2C-6193-992798CBFCB4}"/>
          </ac:spMkLst>
        </pc:spChg>
        <pc:spChg chg="mod">
          <ac:chgData name="Pingali, Keshav K" userId="707c4161-679d-4973-8d45-dc4c10c01b1e" providerId="ADAL" clId="{68B03B59-B4C4-4DAA-ABBA-AC10E36D3E70}" dt="2026-09-24T16:14:23.390" v="9392" actId="20577"/>
          <ac:spMkLst>
            <pc:docMk/>
            <pc:sldMk cId="1487140973" sldId="837"/>
            <ac:spMk id="12" creationId="{3F2A625D-26FB-2B78-43AC-F35DD877B41F}"/>
          </ac:spMkLst>
        </pc:spChg>
        <pc:picChg chg="del">
          <ac:chgData name="Pingali, Keshav K" userId="707c4161-679d-4973-8d45-dc4c10c01b1e" providerId="ADAL" clId="{68B03B59-B4C4-4DAA-ABBA-AC10E36D3E70}" dt="2026-09-23T23:24:03.904" v="7167" actId="478"/>
          <ac:picMkLst>
            <pc:docMk/>
            <pc:sldMk cId="1487140973" sldId="837"/>
            <ac:picMk id="4" creationId="{56FA59BF-DF48-180B-A57C-A5560F730B4F}"/>
          </ac:picMkLst>
        </pc:picChg>
      </pc:sldChg>
      <pc:sldChg chg="addSp delSp modSp add mod delAnim">
        <pc:chgData name="Pingali, Keshav K" userId="707c4161-679d-4973-8d45-dc4c10c01b1e" providerId="ADAL" clId="{68B03B59-B4C4-4DAA-ABBA-AC10E36D3E70}" dt="2026-09-24T15:21:54.574" v="8301" actId="478"/>
        <pc:sldMkLst>
          <pc:docMk/>
          <pc:sldMk cId="364360274" sldId="838"/>
        </pc:sldMkLst>
        <pc:spChg chg="mod">
          <ac:chgData name="Pingali, Keshav K" userId="707c4161-679d-4973-8d45-dc4c10c01b1e" providerId="ADAL" clId="{68B03B59-B4C4-4DAA-ABBA-AC10E36D3E70}" dt="2026-09-22T13:37:41.388" v="3654" actId="20577"/>
          <ac:spMkLst>
            <pc:docMk/>
            <pc:sldMk cId="364360274" sldId="838"/>
            <ac:spMk id="2" creationId="{8C980509-2F78-4CBC-F971-1CDAF1D2A43D}"/>
          </ac:spMkLst>
        </pc:spChg>
        <pc:spChg chg="mod">
          <ac:chgData name="Pingali, Keshav K" userId="707c4161-679d-4973-8d45-dc4c10c01b1e" providerId="ADAL" clId="{68B03B59-B4C4-4DAA-ABBA-AC10E36D3E70}" dt="2026-09-24T15:20:00.230" v="8284" actId="20577"/>
          <ac:spMkLst>
            <pc:docMk/>
            <pc:sldMk cId="364360274" sldId="838"/>
            <ac:spMk id="3" creationId="{637B642A-DD5C-9F42-F8D5-6677F16C406F}"/>
          </ac:spMkLst>
        </pc:spChg>
        <pc:spChg chg="add del">
          <ac:chgData name="Pingali, Keshav K" userId="707c4161-679d-4973-8d45-dc4c10c01b1e" providerId="ADAL" clId="{68B03B59-B4C4-4DAA-ABBA-AC10E36D3E70}" dt="2026-09-24T15:21:00.449" v="8297" actId="478"/>
          <ac:spMkLst>
            <pc:docMk/>
            <pc:sldMk cId="364360274" sldId="838"/>
            <ac:spMk id="4" creationId="{90D8CE88-8E6D-8C6B-89F5-1E6A21921C39}"/>
          </ac:spMkLst>
        </pc:spChg>
        <pc:spChg chg="mod">
          <ac:chgData name="Pingali, Keshav K" userId="707c4161-679d-4973-8d45-dc4c10c01b1e" providerId="ADAL" clId="{68B03B59-B4C4-4DAA-ABBA-AC10E36D3E70}" dt="2026-09-24T15:19:31.907" v="8274" actId="20577"/>
          <ac:spMkLst>
            <pc:docMk/>
            <pc:sldMk cId="364360274" sldId="838"/>
            <ac:spMk id="7" creationId="{B0C8952E-356C-5E97-8069-9EB35DADB093}"/>
          </ac:spMkLst>
        </pc:spChg>
        <pc:spChg chg="mod">
          <ac:chgData name="Pingali, Keshav K" userId="707c4161-679d-4973-8d45-dc4c10c01b1e" providerId="ADAL" clId="{68B03B59-B4C4-4DAA-ABBA-AC10E36D3E70}" dt="2026-09-22T13:28:15.948" v="3640" actId="1076"/>
          <ac:spMkLst>
            <pc:docMk/>
            <pc:sldMk cId="364360274" sldId="838"/>
            <ac:spMk id="13" creationId="{B3607686-CCC5-2998-F189-BA2B009CEC08}"/>
          </ac:spMkLst>
        </pc:spChg>
        <pc:spChg chg="mod">
          <ac:chgData name="Pingali, Keshav K" userId="707c4161-679d-4973-8d45-dc4c10c01b1e" providerId="ADAL" clId="{68B03B59-B4C4-4DAA-ABBA-AC10E36D3E70}" dt="2026-09-22T13:27:44.074" v="3637" actId="20577"/>
          <ac:spMkLst>
            <pc:docMk/>
            <pc:sldMk cId="364360274" sldId="838"/>
            <ac:spMk id="22" creationId="{80E9F494-C4F1-A75A-A397-A8937D51FFEF}"/>
          </ac:spMkLst>
        </pc:spChg>
        <pc:spChg chg="add del">
          <ac:chgData name="Pingali, Keshav K" userId="707c4161-679d-4973-8d45-dc4c10c01b1e" providerId="ADAL" clId="{68B03B59-B4C4-4DAA-ABBA-AC10E36D3E70}" dt="2026-09-24T15:21:52.663" v="8300" actId="478"/>
          <ac:spMkLst>
            <pc:docMk/>
            <pc:sldMk cId="364360274" sldId="838"/>
            <ac:spMk id="24" creationId="{523179D6-BF8D-0E99-EF49-3400F00726B8}"/>
          </ac:spMkLst>
        </pc:spChg>
        <pc:spChg chg="add del">
          <ac:chgData name="Pingali, Keshav K" userId="707c4161-679d-4973-8d45-dc4c10c01b1e" providerId="ADAL" clId="{68B03B59-B4C4-4DAA-ABBA-AC10E36D3E70}" dt="2026-09-24T15:21:54.574" v="8301" actId="478"/>
          <ac:spMkLst>
            <pc:docMk/>
            <pc:sldMk cId="364360274" sldId="838"/>
            <ac:spMk id="26" creationId="{E85414BF-136B-B5F4-A2A6-ADA5705642A0}"/>
          </ac:spMkLst>
        </pc:spChg>
        <pc:spChg chg="mod">
          <ac:chgData name="Pingali, Keshav K" userId="707c4161-679d-4973-8d45-dc4c10c01b1e" providerId="ADAL" clId="{68B03B59-B4C4-4DAA-ABBA-AC10E36D3E70}" dt="2026-09-22T13:27:35.447" v="3636" actId="20577"/>
          <ac:spMkLst>
            <pc:docMk/>
            <pc:sldMk cId="364360274" sldId="838"/>
            <ac:spMk id="28" creationId="{F3461A4B-D4CD-5CB6-5A1C-4039E93764C4}"/>
          </ac:spMkLst>
        </pc:spChg>
        <pc:spChg chg="mod">
          <ac:chgData name="Pingali, Keshav K" userId="707c4161-679d-4973-8d45-dc4c10c01b1e" providerId="ADAL" clId="{68B03B59-B4C4-4DAA-ABBA-AC10E36D3E70}" dt="2026-09-22T13:26:31.387" v="3634" actId="1076"/>
          <ac:spMkLst>
            <pc:docMk/>
            <pc:sldMk cId="364360274" sldId="838"/>
            <ac:spMk id="29" creationId="{5FDDB366-E642-310F-E579-F36B4E9BBC2B}"/>
          </ac:spMkLst>
        </pc:spChg>
        <pc:spChg chg="mod">
          <ac:chgData name="Pingali, Keshav K" userId="707c4161-679d-4973-8d45-dc4c10c01b1e" providerId="ADAL" clId="{68B03B59-B4C4-4DAA-ABBA-AC10E36D3E70}" dt="2026-09-22T13:41:39.815" v="3659" actId="1076"/>
          <ac:spMkLst>
            <pc:docMk/>
            <pc:sldMk cId="364360274" sldId="838"/>
            <ac:spMk id="30" creationId="{B54468E9-D8B5-0097-7D93-CE4BC73A9257}"/>
          </ac:spMkLst>
        </pc:spChg>
        <pc:spChg chg="mod">
          <ac:chgData name="Pingali, Keshav K" userId="707c4161-679d-4973-8d45-dc4c10c01b1e" providerId="ADAL" clId="{68B03B59-B4C4-4DAA-ABBA-AC10E36D3E70}" dt="2026-09-22T13:41:44.759" v="3660" actId="1076"/>
          <ac:spMkLst>
            <pc:docMk/>
            <pc:sldMk cId="364360274" sldId="838"/>
            <ac:spMk id="31" creationId="{98F9A872-1CF7-540E-A64E-268AB834DDD2}"/>
          </ac:spMkLst>
        </pc:spChg>
        <pc:spChg chg="mod">
          <ac:chgData name="Pingali, Keshav K" userId="707c4161-679d-4973-8d45-dc4c10c01b1e" providerId="ADAL" clId="{68B03B59-B4C4-4DAA-ABBA-AC10E36D3E70}" dt="2026-09-22T13:27:48.315" v="3638" actId="20577"/>
          <ac:spMkLst>
            <pc:docMk/>
            <pc:sldMk cId="364360274" sldId="838"/>
            <ac:spMk id="33" creationId="{9692771C-58C1-4C0B-6329-EB414C6BDA1F}"/>
          </ac:spMkLst>
        </pc:spChg>
        <pc:spChg chg="mod">
          <ac:chgData name="Pingali, Keshav K" userId="707c4161-679d-4973-8d45-dc4c10c01b1e" providerId="ADAL" clId="{68B03B59-B4C4-4DAA-ABBA-AC10E36D3E70}" dt="2026-09-24T15:20:32.717" v="8295" actId="114"/>
          <ac:spMkLst>
            <pc:docMk/>
            <pc:sldMk cId="364360274" sldId="838"/>
            <ac:spMk id="34" creationId="{AC9D3BEB-7989-CEFE-9FDE-A04C6B5A65E5}"/>
          </ac:spMkLst>
        </pc:spChg>
        <pc:cxnChg chg="add mod">
          <ac:chgData name="Pingali, Keshav K" userId="707c4161-679d-4973-8d45-dc4c10c01b1e" providerId="ADAL" clId="{68B03B59-B4C4-4DAA-ABBA-AC10E36D3E70}" dt="2026-09-22T13:28:37.687" v="3642"/>
          <ac:cxnSpMkLst>
            <pc:docMk/>
            <pc:sldMk cId="364360274" sldId="838"/>
            <ac:cxnSpMk id="9" creationId="{FDEECEFD-542D-B899-8CE2-D140F12D1293}"/>
          </ac:cxnSpMkLst>
        </pc:cxnChg>
        <pc:cxnChg chg="add mod">
          <ac:chgData name="Pingali, Keshav K" userId="707c4161-679d-4973-8d45-dc4c10c01b1e" providerId="ADAL" clId="{68B03B59-B4C4-4DAA-ABBA-AC10E36D3E70}" dt="2026-09-22T13:28:58.749" v="3644" actId="14100"/>
          <ac:cxnSpMkLst>
            <pc:docMk/>
            <pc:sldMk cId="364360274" sldId="838"/>
            <ac:cxnSpMk id="25" creationId="{65BF9548-66D4-7F18-7F70-DC4636EF3CFC}"/>
          </ac:cxnSpMkLst>
        </pc:cxnChg>
        <pc:cxnChg chg="add">
          <ac:chgData name="Pingali, Keshav K" userId="707c4161-679d-4973-8d45-dc4c10c01b1e" providerId="ADAL" clId="{68B03B59-B4C4-4DAA-ABBA-AC10E36D3E70}" dt="2026-09-22T13:29:12.177" v="3645" actId="11529"/>
          <ac:cxnSpMkLst>
            <pc:docMk/>
            <pc:sldMk cId="364360274" sldId="838"/>
            <ac:cxnSpMk id="35" creationId="{6374B401-AA89-F53C-7E78-AFC876398F34}"/>
          </ac:cxnSpMkLst>
        </pc:cxnChg>
      </pc:sldChg>
      <pc:sldChg chg="addSp modSp add mod">
        <pc:chgData name="Pingali, Keshav K" userId="707c4161-679d-4973-8d45-dc4c10c01b1e" providerId="ADAL" clId="{68B03B59-B4C4-4DAA-ABBA-AC10E36D3E70}" dt="2026-09-22T16:00:29.230" v="4308" actId="403"/>
        <pc:sldMkLst>
          <pc:docMk/>
          <pc:sldMk cId="1335453160" sldId="840"/>
        </pc:sldMkLst>
        <pc:spChg chg="mod">
          <ac:chgData name="Pingali, Keshav K" userId="707c4161-679d-4973-8d45-dc4c10c01b1e" providerId="ADAL" clId="{68B03B59-B4C4-4DAA-ABBA-AC10E36D3E70}" dt="2026-09-22T15:54:51.653" v="4255" actId="20577"/>
          <ac:spMkLst>
            <pc:docMk/>
            <pc:sldMk cId="1335453160" sldId="840"/>
            <ac:spMk id="2" creationId="{9C06D80A-E80A-832D-F897-5F3DB4522019}"/>
          </ac:spMkLst>
        </pc:spChg>
        <pc:spChg chg="add mod">
          <ac:chgData name="Pingali, Keshav K" userId="707c4161-679d-4973-8d45-dc4c10c01b1e" providerId="ADAL" clId="{68B03B59-B4C4-4DAA-ABBA-AC10E36D3E70}" dt="2026-09-22T16:00:29.230" v="4308" actId="403"/>
          <ac:spMkLst>
            <pc:docMk/>
            <pc:sldMk cId="1335453160" sldId="840"/>
            <ac:spMk id="4" creationId="{1195E267-FC9C-1F6B-D6AC-538B9F81AA7E}"/>
          </ac:spMkLst>
        </pc:spChg>
      </pc:sldChg>
      <pc:sldChg chg="add">
        <pc:chgData name="Pingali, Keshav K" userId="707c4161-679d-4973-8d45-dc4c10c01b1e" providerId="ADAL" clId="{68B03B59-B4C4-4DAA-ABBA-AC10E36D3E70}" dt="2026-09-22T16:13:45.001" v="4332" actId="2890"/>
        <pc:sldMkLst>
          <pc:docMk/>
          <pc:sldMk cId="3453916740" sldId="841"/>
        </pc:sldMkLst>
      </pc:sldChg>
      <pc:sldChg chg="addSp delSp modSp add del mod">
        <pc:chgData name="Pingali, Keshav K" userId="707c4161-679d-4973-8d45-dc4c10c01b1e" providerId="ADAL" clId="{68B03B59-B4C4-4DAA-ABBA-AC10E36D3E70}" dt="2026-09-23T23:30:05.368" v="7340" actId="47"/>
        <pc:sldMkLst>
          <pc:docMk/>
          <pc:sldMk cId="2915010902" sldId="842"/>
        </pc:sldMkLst>
        <pc:spChg chg="mod">
          <ac:chgData name="Pingali, Keshav K" userId="707c4161-679d-4973-8d45-dc4c10c01b1e" providerId="ADAL" clId="{68B03B59-B4C4-4DAA-ABBA-AC10E36D3E70}" dt="2026-09-23T15:43:03.929" v="4829" actId="20577"/>
          <ac:spMkLst>
            <pc:docMk/>
            <pc:sldMk cId="2915010902" sldId="842"/>
            <ac:spMk id="2" creationId="{95397F38-7093-1ECE-2AD4-58E35CF1E453}"/>
          </ac:spMkLst>
        </pc:spChg>
        <pc:spChg chg="add del mod">
          <ac:chgData name="Pingali, Keshav K" userId="707c4161-679d-4973-8d45-dc4c10c01b1e" providerId="ADAL" clId="{68B03B59-B4C4-4DAA-ABBA-AC10E36D3E70}" dt="2026-09-23T16:13:40.400" v="5079" actId="14100"/>
          <ac:spMkLst>
            <pc:docMk/>
            <pc:sldMk cId="2915010902" sldId="842"/>
            <ac:spMk id="4" creationId="{529AE58B-DF3B-6BC3-602A-9DFEBBC74D8C}"/>
          </ac:spMkLst>
        </pc:spChg>
        <pc:spChg chg="mod">
          <ac:chgData name="Pingali, Keshav K" userId="707c4161-679d-4973-8d45-dc4c10c01b1e" providerId="ADAL" clId="{68B03B59-B4C4-4DAA-ABBA-AC10E36D3E70}" dt="2026-09-23T19:58:02.199" v="7130" actId="27636"/>
          <ac:spMkLst>
            <pc:docMk/>
            <pc:sldMk cId="2915010902" sldId="842"/>
            <ac:spMk id="12" creationId="{898E4A61-3D11-3CE2-068E-C566E19EF01B}"/>
          </ac:spMkLst>
        </pc:spChg>
      </pc:sldChg>
      <pc:sldChg chg="addSp delSp modSp add del mod addAnim delAnim modAnim">
        <pc:chgData name="Pingali, Keshav K" userId="707c4161-679d-4973-8d45-dc4c10c01b1e" providerId="ADAL" clId="{68B03B59-B4C4-4DAA-ABBA-AC10E36D3E70}" dt="2026-09-23T21:48:24.446" v="7146" actId="2696"/>
        <pc:sldMkLst>
          <pc:docMk/>
          <pc:sldMk cId="1326770131" sldId="843"/>
        </pc:sldMkLst>
        <pc:spChg chg="add mod">
          <ac:chgData name="Pingali, Keshav K" userId="707c4161-679d-4973-8d45-dc4c10c01b1e" providerId="ADAL" clId="{68B03B59-B4C4-4DAA-ABBA-AC10E36D3E70}" dt="2026-09-23T21:43:46.369" v="7145" actId="1076"/>
          <ac:spMkLst>
            <pc:docMk/>
            <pc:sldMk cId="1326770131" sldId="843"/>
            <ac:spMk id="3" creationId="{D1AF5B73-F2E5-BD12-FE9A-7B7F89BB1573}"/>
          </ac:spMkLst>
        </pc:spChg>
        <pc:spChg chg="add mod">
          <ac:chgData name="Pingali, Keshav K" userId="707c4161-679d-4973-8d45-dc4c10c01b1e" providerId="ADAL" clId="{68B03B59-B4C4-4DAA-ABBA-AC10E36D3E70}" dt="2026-09-23T19:48:58.212" v="7053" actId="1076"/>
          <ac:spMkLst>
            <pc:docMk/>
            <pc:sldMk cId="1326770131" sldId="843"/>
            <ac:spMk id="7" creationId="{3080FFA2-869D-99B6-6779-38846396DDBE}"/>
          </ac:spMkLst>
        </pc:spChg>
        <pc:spChg chg="add mod">
          <ac:chgData name="Pingali, Keshav K" userId="707c4161-679d-4973-8d45-dc4c10c01b1e" providerId="ADAL" clId="{68B03B59-B4C4-4DAA-ABBA-AC10E36D3E70}" dt="2026-09-23T19:49:52.017" v="7056" actId="14100"/>
          <ac:spMkLst>
            <pc:docMk/>
            <pc:sldMk cId="1326770131" sldId="843"/>
            <ac:spMk id="10" creationId="{4E5943CC-01F5-A553-8799-36DA5E6ADBFE}"/>
          </ac:spMkLst>
        </pc:spChg>
        <pc:spChg chg="add mod">
          <ac:chgData name="Pingali, Keshav K" userId="707c4161-679d-4973-8d45-dc4c10c01b1e" providerId="ADAL" clId="{68B03B59-B4C4-4DAA-ABBA-AC10E36D3E70}" dt="2026-09-23T19:50:10.814" v="7059" actId="14100"/>
          <ac:spMkLst>
            <pc:docMk/>
            <pc:sldMk cId="1326770131" sldId="843"/>
            <ac:spMk id="12" creationId="{A8C82201-7426-AD47-A6FC-7497B13AE040}"/>
          </ac:spMkLst>
        </pc:spChg>
        <pc:spChg chg="mod">
          <ac:chgData name="Pingali, Keshav K" userId="707c4161-679d-4973-8d45-dc4c10c01b1e" providerId="ADAL" clId="{68B03B59-B4C4-4DAA-ABBA-AC10E36D3E70}" dt="2026-09-23T19:59:35.911" v="7143" actId="1076"/>
          <ac:spMkLst>
            <pc:docMk/>
            <pc:sldMk cId="1326770131" sldId="843"/>
            <ac:spMk id="13" creationId="{CBB8A768-5FBE-CAD4-A669-B157AFA1F594}"/>
          </ac:spMkLst>
        </pc:spChg>
        <pc:spChg chg="add mod">
          <ac:chgData name="Pingali, Keshav K" userId="707c4161-679d-4973-8d45-dc4c10c01b1e" providerId="ADAL" clId="{68B03B59-B4C4-4DAA-ABBA-AC10E36D3E70}" dt="2026-09-23T19:59:44.425" v="7144" actId="1076"/>
          <ac:spMkLst>
            <pc:docMk/>
            <pc:sldMk cId="1326770131" sldId="843"/>
            <ac:spMk id="20" creationId="{C9FE2FA3-05B8-D3DB-B8C2-5842B738BB78}"/>
          </ac:spMkLst>
        </pc:spChg>
        <pc:spChg chg="del">
          <ac:chgData name="Pingali, Keshav K" userId="707c4161-679d-4973-8d45-dc4c10c01b1e" providerId="ADAL" clId="{68B03B59-B4C4-4DAA-ABBA-AC10E36D3E70}" dt="2026-09-23T19:43:33.098" v="6885" actId="478"/>
          <ac:spMkLst>
            <pc:docMk/>
            <pc:sldMk cId="1326770131" sldId="843"/>
            <ac:spMk id="27" creationId="{F1F50C17-AE04-5B39-4B5A-1634E5D2263F}"/>
          </ac:spMkLst>
        </pc:spChg>
        <pc:spChg chg="mod">
          <ac:chgData name="Pingali, Keshav K" userId="707c4161-679d-4973-8d45-dc4c10c01b1e" providerId="ADAL" clId="{68B03B59-B4C4-4DAA-ABBA-AC10E36D3E70}" dt="2026-09-23T19:43:54.852" v="6900" actId="1076"/>
          <ac:spMkLst>
            <pc:docMk/>
            <pc:sldMk cId="1326770131" sldId="843"/>
            <ac:spMk id="28" creationId="{89AB6E0B-C1E7-FDB0-FE9B-FC808F2B7C07}"/>
          </ac:spMkLst>
        </pc:spChg>
        <pc:grpChg chg="del">
          <ac:chgData name="Pingali, Keshav K" userId="707c4161-679d-4973-8d45-dc4c10c01b1e" providerId="ADAL" clId="{68B03B59-B4C4-4DAA-ABBA-AC10E36D3E70}" dt="2026-09-23T19:48:29.158" v="7048" actId="478"/>
          <ac:grpSpMkLst>
            <pc:docMk/>
            <pc:sldMk cId="1326770131" sldId="843"/>
            <ac:grpSpMk id="22" creationId="{7DDAEA83-9EDD-DA60-4147-BB51ACAFF6A8}"/>
          </ac:grpSpMkLst>
        </pc:grpChg>
      </pc:sldChg>
      <pc:sldChg chg="modSp add mod modAnim">
        <pc:chgData name="Pingali, Keshav K" userId="707c4161-679d-4973-8d45-dc4c10c01b1e" providerId="ADAL" clId="{68B03B59-B4C4-4DAA-ABBA-AC10E36D3E70}" dt="2026-09-23T23:13:49.502" v="7163" actId="20577"/>
        <pc:sldMkLst>
          <pc:docMk/>
          <pc:sldMk cId="1632737394" sldId="843"/>
        </pc:sldMkLst>
        <pc:spChg chg="mod">
          <ac:chgData name="Pingali, Keshav K" userId="707c4161-679d-4973-8d45-dc4c10c01b1e" providerId="ADAL" clId="{68B03B59-B4C4-4DAA-ABBA-AC10E36D3E70}" dt="2026-09-23T23:13:49.502" v="7163" actId="20577"/>
          <ac:spMkLst>
            <pc:docMk/>
            <pc:sldMk cId="1632737394" sldId="843"/>
            <ac:spMk id="13" creationId="{CBB8A768-5FBE-CAD4-A669-B157AFA1F594}"/>
          </ac:spMkLst>
        </pc:spChg>
      </pc:sldChg>
      <pc:sldChg chg="addSp delSp modSp add del mod ord addAnim delAnim modAnim">
        <pc:chgData name="Pingali, Keshav K" userId="707c4161-679d-4973-8d45-dc4c10c01b1e" providerId="ADAL" clId="{68B03B59-B4C4-4DAA-ABBA-AC10E36D3E70}" dt="2026-09-23T19:41:52.226" v="6883" actId="2696"/>
        <pc:sldMkLst>
          <pc:docMk/>
          <pc:sldMk cId="2395892544" sldId="843"/>
        </pc:sldMkLst>
        <pc:spChg chg="mod">
          <ac:chgData name="Pingali, Keshav K" userId="707c4161-679d-4973-8d45-dc4c10c01b1e" providerId="ADAL" clId="{68B03B59-B4C4-4DAA-ABBA-AC10E36D3E70}" dt="2026-09-23T16:37:33.974" v="5205" actId="20577"/>
          <ac:spMkLst>
            <pc:docMk/>
            <pc:sldMk cId="2395892544" sldId="843"/>
            <ac:spMk id="2" creationId="{49D81521-F88C-A94B-8935-070F084DA7FB}"/>
          </ac:spMkLst>
        </pc:spChg>
        <pc:spChg chg="add del mod">
          <ac:chgData name="Pingali, Keshav K" userId="707c4161-679d-4973-8d45-dc4c10c01b1e" providerId="ADAL" clId="{68B03B59-B4C4-4DAA-ABBA-AC10E36D3E70}" dt="2026-09-23T16:19:32.924" v="5084" actId="478"/>
          <ac:spMkLst>
            <pc:docMk/>
            <pc:sldMk cId="2395892544" sldId="843"/>
            <ac:spMk id="7" creationId="{6B895EA1-9C96-953D-63D8-60B7E87FE1DE}"/>
          </ac:spMkLst>
        </pc:spChg>
        <pc:spChg chg="add del mod ord">
          <ac:chgData name="Pingali, Keshav K" userId="707c4161-679d-4973-8d45-dc4c10c01b1e" providerId="ADAL" clId="{68B03B59-B4C4-4DAA-ABBA-AC10E36D3E70}" dt="2026-09-23T16:21:06.024" v="5158" actId="478"/>
          <ac:spMkLst>
            <pc:docMk/>
            <pc:sldMk cId="2395892544" sldId="843"/>
            <ac:spMk id="11" creationId="{A1C770E7-B0A6-E5E9-F3C1-B7C67C203885}"/>
          </ac:spMkLst>
        </pc:spChg>
        <pc:spChg chg="del">
          <ac:chgData name="Pingali, Keshav K" userId="707c4161-679d-4973-8d45-dc4c10c01b1e" providerId="ADAL" clId="{68B03B59-B4C4-4DAA-ABBA-AC10E36D3E70}" dt="2026-09-23T16:19:28.797" v="5083" actId="478"/>
          <ac:spMkLst>
            <pc:docMk/>
            <pc:sldMk cId="2395892544" sldId="843"/>
            <ac:spMk id="12" creationId="{65E05D7E-571A-E144-9AD0-86E42D22A56C}"/>
          </ac:spMkLst>
        </pc:spChg>
        <pc:spChg chg="add mod">
          <ac:chgData name="Pingali, Keshav K" userId="707c4161-679d-4973-8d45-dc4c10c01b1e" providerId="ADAL" clId="{68B03B59-B4C4-4DAA-ABBA-AC10E36D3E70}" dt="2026-09-23T19:38:16.141" v="6827" actId="1076"/>
          <ac:spMkLst>
            <pc:docMk/>
            <pc:sldMk cId="2395892544" sldId="843"/>
            <ac:spMk id="13" creationId="{CBB8A768-5FBE-CAD4-A669-B157AFA1F594}"/>
          </ac:spMkLst>
        </pc:spChg>
        <pc:spChg chg="add mod">
          <ac:chgData name="Pingali, Keshav K" userId="707c4161-679d-4973-8d45-dc4c10c01b1e" providerId="ADAL" clId="{68B03B59-B4C4-4DAA-ABBA-AC10E36D3E70}" dt="2026-09-23T19:21:35.313" v="6514" actId="1035"/>
          <ac:spMkLst>
            <pc:docMk/>
            <pc:sldMk cId="2395892544" sldId="843"/>
            <ac:spMk id="15" creationId="{2D6552C6-C26F-A3FB-129C-B940EAE91B4D}"/>
          </ac:spMkLst>
        </pc:spChg>
        <pc:spChg chg="add mod">
          <ac:chgData name="Pingali, Keshav K" userId="707c4161-679d-4973-8d45-dc4c10c01b1e" providerId="ADAL" clId="{68B03B59-B4C4-4DAA-ABBA-AC10E36D3E70}" dt="2026-09-23T19:09:56.938" v="6107" actId="164"/>
          <ac:spMkLst>
            <pc:docMk/>
            <pc:sldMk cId="2395892544" sldId="843"/>
            <ac:spMk id="17" creationId="{E4B47D24-7037-E325-4F52-35BD6BC9E39D}"/>
          </ac:spMkLst>
        </pc:spChg>
        <pc:spChg chg="mod">
          <ac:chgData name="Pingali, Keshav K" userId="707c4161-679d-4973-8d45-dc4c10c01b1e" providerId="ADAL" clId="{68B03B59-B4C4-4DAA-ABBA-AC10E36D3E70}" dt="2026-09-23T19:10:10.097" v="6108"/>
          <ac:spMkLst>
            <pc:docMk/>
            <pc:sldMk cId="2395892544" sldId="843"/>
            <ac:spMk id="24" creationId="{FADC9250-8D71-B930-7EEF-B75522457866}"/>
          </ac:spMkLst>
        </pc:spChg>
        <pc:spChg chg="add mod">
          <ac:chgData name="Pingali, Keshav K" userId="707c4161-679d-4973-8d45-dc4c10c01b1e" providerId="ADAL" clId="{68B03B59-B4C4-4DAA-ABBA-AC10E36D3E70}" dt="2026-09-23T19:21:35.313" v="6514" actId="1035"/>
          <ac:spMkLst>
            <pc:docMk/>
            <pc:sldMk cId="2395892544" sldId="843"/>
            <ac:spMk id="27" creationId="{F1F50C17-AE04-5B39-4B5A-1634E5D2263F}"/>
          </ac:spMkLst>
        </pc:spChg>
        <pc:spChg chg="add mod">
          <ac:chgData name="Pingali, Keshav K" userId="707c4161-679d-4973-8d45-dc4c10c01b1e" providerId="ADAL" clId="{68B03B59-B4C4-4DAA-ABBA-AC10E36D3E70}" dt="2026-09-23T19:21:35.313" v="6514" actId="1035"/>
          <ac:spMkLst>
            <pc:docMk/>
            <pc:sldMk cId="2395892544" sldId="843"/>
            <ac:spMk id="28" creationId="{89AB6E0B-C1E7-FDB0-FE9B-FC808F2B7C07}"/>
          </ac:spMkLst>
        </pc:spChg>
        <pc:spChg chg="add mod ord">
          <ac:chgData name="Pingali, Keshav K" userId="707c4161-679d-4973-8d45-dc4c10c01b1e" providerId="ADAL" clId="{68B03B59-B4C4-4DAA-ABBA-AC10E36D3E70}" dt="2026-09-23T19:29:52.070" v="6711" actId="167"/>
          <ac:spMkLst>
            <pc:docMk/>
            <pc:sldMk cId="2395892544" sldId="843"/>
            <ac:spMk id="29" creationId="{06679A35-A3E7-A124-5073-2EC3115BF75D}"/>
          </ac:spMkLst>
        </pc:spChg>
        <pc:grpChg chg="add mod">
          <ac:chgData name="Pingali, Keshav K" userId="707c4161-679d-4973-8d45-dc4c10c01b1e" providerId="ADAL" clId="{68B03B59-B4C4-4DAA-ABBA-AC10E36D3E70}" dt="2026-09-23T19:21:35.313" v="6514" actId="1035"/>
          <ac:grpSpMkLst>
            <pc:docMk/>
            <pc:sldMk cId="2395892544" sldId="843"/>
            <ac:grpSpMk id="22" creationId="{7DDAEA83-9EDD-DA60-4147-BB51ACAFF6A8}"/>
          </ac:grpSpMkLst>
        </pc:grpChg>
        <pc:grpChg chg="add del mod">
          <ac:chgData name="Pingali, Keshav K" userId="707c4161-679d-4973-8d45-dc4c10c01b1e" providerId="ADAL" clId="{68B03B59-B4C4-4DAA-ABBA-AC10E36D3E70}" dt="2026-09-23T19:10:19.398" v="6109" actId="478"/>
          <ac:grpSpMkLst>
            <pc:docMk/>
            <pc:sldMk cId="2395892544" sldId="843"/>
            <ac:grpSpMk id="23" creationId="{9CB3B15D-762A-72F7-9003-667342D7FC21}"/>
          </ac:grpSpMkLst>
        </pc:grpChg>
        <pc:picChg chg="del">
          <ac:chgData name="Pingali, Keshav K" userId="707c4161-679d-4973-8d45-dc4c10c01b1e" providerId="ADAL" clId="{68B03B59-B4C4-4DAA-ABBA-AC10E36D3E70}" dt="2026-09-23T16:19:37.634" v="5085" actId="478"/>
          <ac:picMkLst>
            <pc:docMk/>
            <pc:sldMk cId="2395892544" sldId="843"/>
            <ac:picMk id="4" creationId="{408902BD-E09D-2D64-8E90-BE68F9EF2ACC}"/>
          </ac:picMkLst>
        </pc:picChg>
        <pc:picChg chg="add del mod">
          <ac:chgData name="Pingali, Keshav K" userId="707c4161-679d-4973-8d45-dc4c10c01b1e" providerId="ADAL" clId="{68B03B59-B4C4-4DAA-ABBA-AC10E36D3E70}" dt="2026-09-23T16:47:11.983" v="5302" actId="478"/>
          <ac:picMkLst>
            <pc:docMk/>
            <pc:sldMk cId="2395892544" sldId="843"/>
            <ac:picMk id="10" creationId="{FDF8FC68-A0F5-D536-3214-F95F5CD0B452}"/>
          </ac:picMkLst>
        </pc:picChg>
        <pc:cxnChg chg="add mod">
          <ac:chgData name="Pingali, Keshav K" userId="707c4161-679d-4973-8d45-dc4c10c01b1e" providerId="ADAL" clId="{68B03B59-B4C4-4DAA-ABBA-AC10E36D3E70}" dt="2026-09-23T19:09:56.938" v="6107" actId="164"/>
          <ac:cxnSpMkLst>
            <pc:docMk/>
            <pc:sldMk cId="2395892544" sldId="843"/>
            <ac:cxnSpMk id="19" creationId="{5163120E-2EBC-228B-915B-A0587B679368}"/>
          </ac:cxnSpMkLst>
        </pc:cxnChg>
        <pc:cxnChg chg="add mod">
          <ac:chgData name="Pingali, Keshav K" userId="707c4161-679d-4973-8d45-dc4c10c01b1e" providerId="ADAL" clId="{68B03B59-B4C4-4DAA-ABBA-AC10E36D3E70}" dt="2026-09-23T19:09:56.938" v="6107" actId="164"/>
          <ac:cxnSpMkLst>
            <pc:docMk/>
            <pc:sldMk cId="2395892544" sldId="843"/>
            <ac:cxnSpMk id="21" creationId="{D09D03E6-425C-7F55-4356-399FC642CF38}"/>
          </ac:cxnSpMkLst>
        </pc:cxnChg>
        <pc:cxnChg chg="mod">
          <ac:chgData name="Pingali, Keshav K" userId="707c4161-679d-4973-8d45-dc4c10c01b1e" providerId="ADAL" clId="{68B03B59-B4C4-4DAA-ABBA-AC10E36D3E70}" dt="2026-09-23T19:10:10.097" v="6108"/>
          <ac:cxnSpMkLst>
            <pc:docMk/>
            <pc:sldMk cId="2395892544" sldId="843"/>
            <ac:cxnSpMk id="25" creationId="{D54856D4-EFF4-453D-D267-6FB7941C25C5}"/>
          </ac:cxnSpMkLst>
        </pc:cxnChg>
        <pc:cxnChg chg="mod">
          <ac:chgData name="Pingali, Keshav K" userId="707c4161-679d-4973-8d45-dc4c10c01b1e" providerId="ADAL" clId="{68B03B59-B4C4-4DAA-ABBA-AC10E36D3E70}" dt="2026-09-23T19:10:10.097" v="6108"/>
          <ac:cxnSpMkLst>
            <pc:docMk/>
            <pc:sldMk cId="2395892544" sldId="843"/>
            <ac:cxnSpMk id="26" creationId="{B0BA8EB6-A0DC-B5DC-4D58-9140F90D6385}"/>
          </ac:cxnSpMkLst>
        </pc:cxnChg>
      </pc:sldChg>
      <pc:sldChg chg="addSp delSp modSp add del mod">
        <pc:chgData name="Pingali, Keshav K" userId="707c4161-679d-4973-8d45-dc4c10c01b1e" providerId="ADAL" clId="{68B03B59-B4C4-4DAA-ABBA-AC10E36D3E70}" dt="2026-09-23T21:48:24.446" v="7146" actId="2696"/>
        <pc:sldMkLst>
          <pc:docMk/>
          <pc:sldMk cId="291559262" sldId="844"/>
        </pc:sldMkLst>
        <pc:spChg chg="add del mod">
          <ac:chgData name="Pingali, Keshav K" userId="707c4161-679d-4973-8d45-dc4c10c01b1e" providerId="ADAL" clId="{68B03B59-B4C4-4DAA-ABBA-AC10E36D3E70}" dt="2026-09-23T19:59:13.068" v="7139" actId="21"/>
          <ac:spMkLst>
            <pc:docMk/>
            <pc:sldMk cId="291559262" sldId="844"/>
            <ac:spMk id="4" creationId="{7E2E1F5B-03EF-B6E2-305A-D4E5EBAB7810}"/>
          </ac:spMkLst>
        </pc:spChg>
        <pc:spChg chg="mod">
          <ac:chgData name="Pingali, Keshav K" userId="707c4161-679d-4973-8d45-dc4c10c01b1e" providerId="ADAL" clId="{68B03B59-B4C4-4DAA-ABBA-AC10E36D3E70}" dt="2026-09-23T19:59:18.251" v="7140" actId="1076"/>
          <ac:spMkLst>
            <pc:docMk/>
            <pc:sldMk cId="291559262" sldId="844"/>
            <ac:spMk id="7" creationId="{9FCF8753-E950-BC0C-2A20-BFCE0C22C59C}"/>
          </ac:spMkLst>
        </pc:spChg>
        <pc:picChg chg="mod">
          <ac:chgData name="Pingali, Keshav K" userId="707c4161-679d-4973-8d45-dc4c10c01b1e" providerId="ADAL" clId="{68B03B59-B4C4-4DAA-ABBA-AC10E36D3E70}" dt="2026-09-23T19:57:03.878" v="7128"/>
          <ac:picMkLst>
            <pc:docMk/>
            <pc:sldMk cId="291559262" sldId="844"/>
            <ac:picMk id="10" creationId="{C945DEB7-2C55-AA53-BBB5-AC8EC12AA430}"/>
          </ac:picMkLst>
        </pc:picChg>
      </pc:sldChg>
      <pc:sldChg chg="add">
        <pc:chgData name="Pingali, Keshav K" userId="707c4161-679d-4973-8d45-dc4c10c01b1e" providerId="ADAL" clId="{68B03B59-B4C4-4DAA-ABBA-AC10E36D3E70}" dt="2026-09-23T21:48:45.212" v="7147"/>
        <pc:sldMkLst>
          <pc:docMk/>
          <pc:sldMk cId="805444509" sldId="844"/>
        </pc:sldMkLst>
      </pc:sldChg>
      <pc:sldChg chg="addSp delSp modSp add del mod">
        <pc:chgData name="Pingali, Keshav K" userId="707c4161-679d-4973-8d45-dc4c10c01b1e" providerId="ADAL" clId="{68B03B59-B4C4-4DAA-ABBA-AC10E36D3E70}" dt="2026-09-23T19:41:52.226" v="6883" actId="2696"/>
        <pc:sldMkLst>
          <pc:docMk/>
          <pc:sldMk cId="2369616972" sldId="844"/>
        </pc:sldMkLst>
        <pc:spChg chg="add del mod">
          <ac:chgData name="Pingali, Keshav K" userId="707c4161-679d-4973-8d45-dc4c10c01b1e" providerId="ADAL" clId="{68B03B59-B4C4-4DAA-ABBA-AC10E36D3E70}" dt="2026-09-23T19:39:56.138" v="6831" actId="478"/>
          <ac:spMkLst>
            <pc:docMk/>
            <pc:sldMk cId="2369616972" sldId="844"/>
            <ac:spMk id="4" creationId="{D72A80C8-4BCA-268D-BFDC-60505DD30C8F}"/>
          </ac:spMkLst>
        </pc:spChg>
        <pc:spChg chg="add mod">
          <ac:chgData name="Pingali, Keshav K" userId="707c4161-679d-4973-8d45-dc4c10c01b1e" providerId="ADAL" clId="{68B03B59-B4C4-4DAA-ABBA-AC10E36D3E70}" dt="2026-09-23T19:41:42.083" v="6882" actId="1076"/>
          <ac:spMkLst>
            <pc:docMk/>
            <pc:sldMk cId="2369616972" sldId="844"/>
            <ac:spMk id="7" creationId="{9FCF8753-E950-BC0C-2A20-BFCE0C22C59C}"/>
          </ac:spMkLst>
        </pc:spChg>
        <pc:spChg chg="del">
          <ac:chgData name="Pingali, Keshav K" userId="707c4161-679d-4973-8d45-dc4c10c01b1e" providerId="ADAL" clId="{68B03B59-B4C4-4DAA-ABBA-AC10E36D3E70}" dt="2026-09-23T19:39:52.259" v="6830" actId="478"/>
          <ac:spMkLst>
            <pc:docMk/>
            <pc:sldMk cId="2369616972" sldId="844"/>
            <ac:spMk id="13" creationId="{4352AD0D-D574-F8C5-0001-7E4E167C30C5}"/>
          </ac:spMkLst>
        </pc:spChg>
        <pc:picChg chg="mod">
          <ac:chgData name="Pingali, Keshav K" userId="707c4161-679d-4973-8d45-dc4c10c01b1e" providerId="ADAL" clId="{68B03B59-B4C4-4DAA-ABBA-AC10E36D3E70}" dt="2026-09-23T19:40:28.256" v="6833" actId="14100"/>
          <ac:picMkLst>
            <pc:docMk/>
            <pc:sldMk cId="2369616972" sldId="844"/>
            <ac:picMk id="10" creationId="{C945DEB7-2C55-AA53-BBB5-AC8EC12AA43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Two</a:t>
            </a:r>
            <a:r>
              <a:rPr lang="en-US" baseline="0"/>
              <a:t> distributions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46-4352-BC9B-FA88F28F9A6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DNN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0.77500000000000002</c:v>
                </c:pt>
                <c:pt idx="1">
                  <c:v>0.11600000000000001</c:v>
                </c:pt>
                <c:pt idx="2">
                  <c:v>3.9E-2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46-4352-BC9B-FA88F28F9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46448"/>
        <c:axId val="18054128"/>
      </c:barChart>
      <c:catAx>
        <c:axId val="180464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4128"/>
        <c:crosses val="autoZero"/>
        <c:auto val="1"/>
        <c:lblAlgn val="ctr"/>
        <c:lblOffset val="100"/>
        <c:noMultiLvlLbl val="0"/>
      </c:catAx>
      <c:valAx>
        <c:axId val="180541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1A_E5ED1B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729B8F0-4F3D-7242-B083-DAC66EAF82C8}" authorId="{8EA4A7FD-16CB-A1FC-5BDE-9BF14D7ACD41}" created="2025-08-21T22:44:28.303">
    <pc:sldMkLst xmlns:pc="http://schemas.microsoft.com/office/powerpoint/2013/main/command">
      <pc:docMk/>
      <pc:sldMk cId="3857521653" sldId="282"/>
    </pc:sldMkLst>
    <p188:txBody>
      <a:bodyPr/>
      <a:lstStyle/>
      <a:p>
        <a:r>
          <a:rPr lang="en-US"/>
          <a:t>change n and m in all the pictures </a:t>
        </a:r>
      </a:p>
    </p188:txBody>
  </p188:cm>
</p188:cmLst>
</file>

<file path=ppt/comments/modernComment_11B_7CCD87B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23C8F5B-8CF5-BC41-B6C7-B4881752CFBE}" authorId="{8EA4A7FD-16CB-A1FC-5BDE-9BF14D7ACD41}" status="resolved" created="2025-08-21T21:53:00.152" complete="100000">
    <pc:sldMkLst xmlns:pc="http://schemas.microsoft.com/office/powerpoint/2013/main/command">
      <pc:docMk/>
      <pc:sldMk cId="2093844409" sldId="283"/>
    </pc:sldMkLst>
    <p188:txBody>
      <a:bodyPr/>
      <a:lstStyle/>
      <a:p>
        <a:r>
          <a:rPr lang="en-US"/>
          <a:t>Fix + add cross-entropy loss</a:t>
        </a:r>
      </a:p>
    </p188:txBody>
  </p188:cm>
</p188:cmLst>
</file>

<file path=ppt/comments/modernComment_103_A6D47E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854201F-2B35-3B41-9697-F7661D858B26}" authorId="{8EA4A7FD-16CB-A1FC-5BDE-9BF14D7ACD41}" status="resolved" created="2025-08-20T20:37:20.74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98943867" sldId="259"/>
      <ac:spMk id="3" creationId="{1C556A9F-EAA0-67B1-7E92-ABBA54733775}"/>
      <ac:txMk cp="378">
        <ac:context len="550" hash="2518756168"/>
      </ac:txMk>
    </ac:txMkLst>
    <p188:pos x="6083301" y="4102100"/>
    <p188:txBody>
      <a:bodyPr/>
      <a:lstStyle/>
      <a:p>
        <a:r>
          <a:rPr lang="en-US"/>
          <a:t>fix</a:t>
        </a:r>
      </a:p>
    </p188:txBody>
  </p188:cm>
</p188:cmLst>
</file>

<file path=ppt/comments/modernComment_110_4DB16B1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380517-AEFD-4F41-AFB1-C2332B5217BE}" authorId="{8EA4A7FD-16CB-A1FC-5BDE-9BF14D7ACD41}" status="resolved" created="2025-09-03T21:06:53.171">
    <pc:sldMkLst xmlns:pc="http://schemas.microsoft.com/office/powerpoint/2013/main/command">
      <pc:docMk/>
      <pc:sldMk cId="1503349616" sldId="272"/>
    </pc:sldMkLst>
    <p188:txBody>
      <a:bodyPr/>
      <a:lstStyle/>
      <a:p>
        <a:r>
          <a:rPr lang="en-US"/>
          <a:t>add latex</a:t>
        </a:r>
      </a:p>
    </p188:txBody>
  </p188:cm>
  <p188:cm id="{A800BC46-9D52-43BD-89E6-C4AEF80845F4}" authorId="{A55209E4-588E-65C2-A0DC-8E0207D43D4C}" created="2025-09-04T02:47:43.70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503349616" sldId="272"/>
      <ac:picMk id="7" creationId="{9B4850EE-A6F1-A40D-F92B-83EAE0813F7B}"/>
    </ac:deMkLst>
    <p188:replyLst>
      <p188:reply id="{AB23631D-D799-0445-A718-8E13C7FE7203}" authorId="{8EA4A7FD-16CB-A1FC-5BDE-9BF14D7ACD41}" created="2025-09-04T05:31:35.120">
        <p188:txBody>
          <a:bodyPr/>
          <a:lstStyle/>
          <a:p>
            <a:r>
              <a:rPr lang="en-US"/>
              <a:t>done</a:t>
            </a:r>
          </a:p>
        </p188:txBody>
      </p188:reply>
    </p188:replyLst>
    <p188:txBody>
      <a:bodyPr/>
      <a:lstStyle/>
      <a:p>
        <a:r>
          <a:rPr lang="en-US"/>
          <a:t>We need to distinguish the W matrix for f from the W matrix for f^{-1} at the bottom. Can you make the top one W_f (for forward) and the bottom one W_b (for back)? Thanks</a:t>
        </a:r>
      </a:p>
    </p188:txBody>
  </p188:cm>
</p188:cmLst>
</file>

<file path=ppt/comments/modernComment_111_645DC70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9719237-CFB5-EF4C-B706-234418BE1BD8}" authorId="{8EA4A7FD-16CB-A1FC-5BDE-9BF14D7ACD41}" status="resolved" created="2025-09-03T21:40:46.209" complete="100000">
    <pc:sldMkLst xmlns:pc="http://schemas.microsoft.com/office/powerpoint/2013/main/command">
      <pc:docMk/>
      <pc:sldMk cId="1683867407" sldId="273"/>
    </pc:sldMkLst>
    <p188:txBody>
      <a:bodyPr/>
      <a:lstStyle/>
      <a:p>
        <a:r>
          <a:rPr lang="en-US"/>
          <a:t>change x^(T) to x^(m)
also in the sum !!!! </a:t>
        </a:r>
      </a:p>
    </p188:txBody>
  </p188:cm>
</p188:cmLst>
</file>

<file path=ppt/comments/modernComment_112_C58C7C9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5FA9A46-4FC8-7441-8BC2-3153D47F0032}" authorId="{8EA4A7FD-16CB-A1FC-5BDE-9BF14D7ACD41}" status="resolved" created="2025-08-21T22:45:32.804" complete="100000">
    <pc:sldMkLst xmlns:pc="http://schemas.microsoft.com/office/powerpoint/2013/main/command">
      <pc:docMk/>
      <pc:sldMk cId="3314318483" sldId="274"/>
    </pc:sldMkLst>
    <p188:txBody>
      <a:bodyPr/>
      <a:lstStyle/>
      <a:p>
        <a:r>
          <a:rPr lang="en-US"/>
          <a:t>edit</a:t>
        </a:r>
      </a:p>
    </p188:txBody>
  </p188:cm>
</p188:cmLst>
</file>

<file path=ppt/comments/modernComment_119_D8A2F6D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2B9DB14-9858-A043-973B-B9E7DF583726}" authorId="{8EA4A7FD-16CB-A1FC-5BDE-9BF14D7ACD41}" status="resolved" created="2025-08-20T22:02:11.090" complete="100000">
    <pc:sldMkLst xmlns:pc="http://schemas.microsoft.com/office/powerpoint/2013/main/command">
      <pc:docMk/>
      <pc:sldMk cId="3634558679" sldId="281"/>
    </pc:sldMkLst>
    <p188:txBody>
      <a:bodyPr/>
      <a:lstStyle/>
      <a:p>
        <a:r>
          <a:rPr lang="en-US"/>
          <a:t>fix resolution</a:t>
        </a:r>
      </a:p>
    </p188:txBody>
  </p188:cm>
</p188:cmLst>
</file>

<file path=ppt/comments/modernComment_128_F14DFB9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A9E29AD-6BDD-4E63-AD84-C061019EF50A}" authorId="{A55209E4-588E-65C2-A0DC-8E0207D43D4C}" created="2025-08-27T03:56:20.81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48419743" sldId="296"/>
      <ac:picMk id="34" creationId="{E3ED81E5-4476-7671-3461-EF93B4964260}"/>
    </ac:deMkLst>
    <p188:txBody>
      <a:bodyPr/>
      <a:lstStyle/>
      <a:p>
        <a:r>
          <a:rPr lang="en-US"/>
          <a:t>Add tilde over f in encoder-decoder</a:t>
        </a:r>
      </a:p>
    </p188:txBody>
  </p188:cm>
</p188:cmLst>
</file>

<file path=ppt/comments/modernComment_141_68EF00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13DDB49-C684-AE49-9378-A6ACA3DAFF11}" authorId="{8EA4A7FD-16CB-A1FC-5BDE-9BF14D7ACD41}" status="resolved" created="2025-09-02T21:06:04.74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60493692" sldId="321"/>
      <ac:spMk id="3" creationId="{9CACEEBC-BA8F-8E33-35A3-2ADD0FAF0CEC}"/>
    </ac:deMkLst>
    <p188:txBody>
      <a:bodyPr/>
      <a:lstStyle/>
      <a:p>
        <a:r>
          <a:rPr lang="en-US"/>
          <a:t>prettify picture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DFFAA-1833-AA48-BC34-78E75170EA4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33692-DDD0-D644-A69D-D835CFC5F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16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2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0238C-EA78-5B55-C22D-2ED5F2167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99987B-BF65-C9B7-39DD-878294D55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464986-0FB5-2D5E-FB8E-F0A095F62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34B4E-366A-7FBA-F53F-D00FFFF1B3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25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9F99-F2C4-A938-AD2D-D577C6980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AD4A8D-39B2-5B0D-589C-78F86CD28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076F01-17D6-6A62-B279-74939824D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46C30-5512-B18B-6BFF-BD0F91DD2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05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45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8EC72-C20A-D959-E661-53D43B5E2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FB1501-010E-7303-A822-6E75BB8D0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B6906E-6C5D-4173-ACBA-7797C7435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61217-9937-1D99-1986-B31DDF72C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97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529E-D01B-73C9-63DE-3623F7DF5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B1A714-1AC0-EDD2-B7B9-00A4AD434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9D2FA-5DF8-73F1-D73A-846E74173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99129-54F1-9785-E233-A234F4A87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14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0D91-087D-F129-8966-375369A07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F393EB-4CE3-2B3C-7FC3-3841D2B50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21BF0-CA5C-433F-749C-D97C4C81C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AC206-1356-BB01-F2A6-3C8BA742A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84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41854-9312-0006-037E-DBC48FE36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56973-C008-5CEB-4FFB-A3C62A3E8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24382-B097-0481-7932-023C030E0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38EB6-19D3-9B06-27B8-7D2A250E2A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08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8E1BD-865A-AD5E-BC60-4D7D97AB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F4A3F-F56D-B422-DDFC-D4D630F7D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8EBF53-BFF6-E1B6-6674-CFE9AF745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f: one-hot encoding -&gt; embedding</a:t>
            </a:r>
          </a:p>
          <a:p>
            <a:r>
              <a:rPr lang="en-US"/>
              <a:t>O (one-hot vector) * W^(|T|*d )             = embedding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74627-C856-CB12-51D2-5099228E8C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52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4FA81-F083-C272-90A2-76DC1C175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C61ED-A265-3F81-3E49-D9BA1189C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056DB-CDFE-973E-23C9-5AC1D118E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6E043-FFFB-2F93-FB9D-199EE1759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2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B2794-D811-B9A4-BB48-94B6EE1A7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2EBEF-542B-CBFC-B175-D8967F6C6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795DDD-BB1E-03AC-A25E-FDA35D17A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9D2B4-CD9A-BECF-6A37-5A6D301D9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33692-DDD0-D644-A69D-D835CFC5F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09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08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Train transformer </a:t>
            </a:r>
          </a:p>
          <a:p>
            <a:pPr marL="171450" indent="-171450">
              <a:buFontTx/>
              <a:buChar char="-"/>
            </a:pPr>
            <a:r>
              <a:rPr lang="en-US"/>
              <a:t>Slides </a:t>
            </a:r>
          </a:p>
          <a:p>
            <a:pPr marL="171450" indent="-171450">
              <a:buFontTx/>
              <a:buChar char="-"/>
            </a:pPr>
            <a:r>
              <a:rPr lang="en-US"/>
              <a:t>Encoder/decoder only (look at Dr. Krahenbuhl’s slides)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06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70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CCDE3-2A67-39FE-51EA-06610CFB6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1F860-2C01-9327-CD94-95E5A764D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C4869-1DE2-A84E-80F2-78379DF05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9D44A-B57D-0D5A-2DF8-FCEA7EB97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39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7173-E233-6122-C354-855F07C13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D9175A-B3C3-8BC1-E24A-068941E56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2E33E-78D1-0507-72DF-CF78EDBE3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EDBE4-CE07-2158-BC67-42705F844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08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C183D-1A27-2DA9-C38E-3A8358AF4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6C2110-EFE3-65C1-AE1E-6EB693A6D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B5031-1194-B4BB-98DA-F44042F74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8309E-6725-2740-0312-57741EF57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56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48B48-F30E-3906-B5EB-2013DE7E2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EBA839-6576-A55C-0026-187B19DC0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E54BCB-F553-9725-B147-E4CD5C7A0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80DDB-E5F7-6707-21DC-3B1AEE44AE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45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48D85-88E5-DCF5-CB12-D81C41140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85D300-B93F-CCC9-B1E3-F367AE2E3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9BC32-C937-B5AD-B0B4-6761A2C0D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F1184-97A7-5F56-B30A-E021F56D6A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37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55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masked self-attention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30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97CF8-5F27-1716-6BE4-8A6B1D97F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C30CC-30C3-057D-B02F-F85EA6241E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70D79-9831-AC39-F756-5F61E558E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8B1F7-E077-A4B0-5095-678B2B74C6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33692-DDD0-D644-A69D-D835CFC5F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7842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f: one-hot encoding -&gt; embedding</a:t>
            </a:r>
          </a:p>
          <a:p>
            <a:r>
              <a:rPr lang="en-US"/>
              <a:t>O (one-hot vector) * W^(|T|*d )             = embedding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33692-DDD0-D644-A69D-D835CFC5FA1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23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4621E-6241-E180-1CC4-9DB1B7D66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BEDF8F-0B9F-ED83-1708-2D056A5C78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7E5F44-EA9A-F8E5-539D-573FE27AD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0E1FF-B7D6-3BA6-38A0-D100ADD71B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33692-DDD0-D644-A69D-D835CFC5F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733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904C7-28C5-9023-50A8-F6B70E9DC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316793-27F4-DD8B-C30D-4B0F168A1C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51B7E-3274-938A-EE21-070BE846F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32E16-6905-92AC-30A5-614EEECA9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33692-DDD0-D644-A69D-D835CFC5F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6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7838-728B-3743-5073-C7EF8947B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948FE-3D03-8C04-A6C2-DE275A513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4B25A-916A-9EEE-81D5-D3A390BE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6DBE5-A4AF-13FF-3E8E-75DCC6FFC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4F49E-D5C2-2F59-5BF9-0FE936BE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7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0288D-8815-707A-B277-BD139334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DEC58-4352-E0A0-D6F5-B90F20D1A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30464-8981-0A8F-2CAF-1DE7E00A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160F6-F000-C606-1E9B-F24D3F88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8E31-0483-3E46-0A1A-DB886E7B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49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ED87-5EA8-F25C-3071-95AD5C8E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9AA28-6C96-BBEE-4825-5691E0C63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090F9-EFD7-81A4-940A-A6725571F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23DCC-D483-D94B-9983-C827D574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BA66-7B5E-D8BC-A4EF-FCE70568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6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29E4-21B4-B779-AF98-9477EAF5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25F12-78A9-D3B5-9CF2-7FDAC9E6E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7906C-97AB-D480-7822-27B148869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7D9B1-24D8-664D-69CB-4E3BC4B8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642CF-FE03-FC54-B0DA-F838D5C3D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EC869-538D-8F79-65C0-194987B1A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8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0848C-BE8F-FE27-90BF-5AC138D70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B374B-04FC-BAA9-12AD-DB4C5411B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D4D31-2BFE-0909-78EE-70D3F7617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A4BA8-AD27-7833-9096-21AE627DCC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9FDDF-5D6D-5634-C228-81B5BFF2A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A85B11-61E4-C8EE-23BA-228BD004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1A4030-CDB5-CCF6-D5ED-97C4016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DB63B6-D186-BA76-1151-DDD2FC8A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8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FE96-825D-CC5F-715E-67C25E91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0E1AF7-2BE3-C068-5861-6E39DF01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C5E84-E9F2-01AA-01FC-6D37DE02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0E09B-42BD-6FC9-90F1-85D792C4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C7EA53-13E6-5424-13EF-0CE9B3F71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BAE42-DB62-4CCC-994B-20888F1C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ADDEF-13CC-5326-06B6-1C28A9372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2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1A09-38B8-1358-4075-AB1B9865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AF151-7DBE-89B4-6EDF-7D43BA147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9FCAE-A398-0600-9F35-6CF2A8401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58C7C-B5AF-ABC6-756A-4B32C0D24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AA91C-A8EE-7884-BA2E-418DA0F47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AA003-F394-D46A-DD83-54E35787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2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C71F-BF6C-3DC7-723C-616D9E59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817FA-94A2-727E-9E2B-A32D6FABC6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F86A4-9C9D-E0BD-C3D9-E42E1329D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92CB-35D8-B154-B932-2DB4DFB56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1CA3D-5F73-7EC7-F2E6-E392C5551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5106D-483C-C9A1-E7E1-E2F7D0A68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32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88522-134D-25F3-BFA7-351A6192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44D6BB-B9FA-49C9-B625-CF49D92EE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1F19-1491-DD0B-CB42-9ED5A00A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70CC-F70F-B68D-3B12-BA8B3947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098DB-3733-0529-727A-3B591C58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0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D41680-07CC-65F7-DE8D-84F9894B5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E2DA3-5880-3EED-32B4-CD5A418F0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5AD63-8FF8-4891-6C51-30E37FD97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544BF-FA9D-8A6B-73DA-E50CA226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4EA09-1DB0-EE8A-86F3-3A05A32B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01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0206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7838-728B-3743-5073-C7EF8947B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948FE-3D03-8C04-A6C2-DE275A513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4B25A-916A-9EEE-81D5-D3A390BE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7D973-2B4F-8F45-9EE7-BA15DB10B85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6DBE5-A4AF-13FF-3E8E-75DCC6FFC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4F49E-D5C2-2F59-5BF9-0FE936BE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63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0288D-8815-707A-B277-BD139334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DEC58-4352-E0A0-D6F5-B90F20D1A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30464-8981-0A8F-2CAF-1DE7E00A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2C4C5-5D08-FF47-BCA6-163487303B9D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160F6-F000-C606-1E9B-F24D3F88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8E31-0483-3E46-0A1A-DB886E7B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25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ED87-5EA8-F25C-3071-95AD5C8E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9AA28-6C96-BBEE-4825-5691E0C63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090F9-EFD7-81A4-940A-A6725571F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C1D1-6535-2444-92A7-E6644727651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23DCC-D483-D94B-9983-C827D574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CBA66-7B5E-D8BC-A4EF-FCE70568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8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29E4-21B4-B779-AF98-9477EAF5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25F12-78A9-D3B5-9CF2-7FDAC9E6E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7906C-97AB-D480-7822-27B148869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7D9B1-24D8-664D-69CB-4E3BC4B8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F0908-7DDF-D045-AE36-DAF3CC99851F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642CF-FE03-FC54-B0DA-F838D5C3D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EC869-538D-8F79-65C0-194987B1A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9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0848C-BE8F-FE27-90BF-5AC138D70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B374B-04FC-BAA9-12AD-DB4C5411B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D4D31-2BFE-0909-78EE-70D3F7617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A4BA8-AD27-7833-9096-21AE627DCC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9FDDF-5D6D-5634-C228-81B5BFF2A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A85B11-61E4-C8EE-23BA-228BD004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7A48-4ABD-2B4A-BE6F-34F73253939B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1A4030-CDB5-CCF6-D5ED-97C4016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DB63B6-D186-BA76-1151-DDD2FC8A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47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FE96-825D-CC5F-715E-67C25E91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0E1AF7-2BE3-C068-5861-6E39DF01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A62A-77CD-9141-862C-0DC0BC8246D8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C5E84-E9F2-01AA-01FC-6D37DE02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0E09B-42BD-6FC9-90F1-85D792C4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3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C7EA53-13E6-5424-13EF-0CE9B3F71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A45C-A66C-3742-9979-5C805922298F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BAE42-DB62-4CCC-994B-20888F1C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ADDEF-13CC-5326-06B6-1C28A9372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37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C1A09-38B8-1358-4075-AB1B9865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AF151-7DBE-89B4-6EDF-7D43BA147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9FCAE-A398-0600-9F35-6CF2A8401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E58C7C-B5AF-ABC6-756A-4B32C0D24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B06C1-581E-2F43-B6DC-56A083851B95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AA91C-A8EE-7884-BA2E-418DA0F47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AA003-F394-D46A-DD83-54E35787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88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C71F-BF6C-3DC7-723C-616D9E59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817FA-94A2-727E-9E2B-A32D6FABC6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F86A4-9C9D-E0BD-C3D9-E42E1329D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C92CB-35D8-B154-B932-2DB4DFB56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E3CC8-79A2-D645-B731-EDB681528D2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1CA3D-5F73-7EC7-F2E6-E392C5551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5106D-483C-C9A1-E7E1-E2F7D0A68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013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88522-134D-25F3-BFA7-351A6192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44D6BB-B9FA-49C9-B625-CF49D92EE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1F19-1491-DD0B-CB42-9ED5A00A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63B63-51F8-894D-AC23-0D109C2D9E02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70CC-F70F-B68D-3B12-BA8B3947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098DB-3733-0529-727A-3B591C58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372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D41680-07CC-65F7-DE8D-84F9894B5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E2DA3-5880-3EED-32B4-CD5A418F0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5AD63-8FF8-4891-6C51-30E37FD97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36CC-C29E-7849-B397-2CA513D74072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544BF-FA9D-8A6B-73DA-E50CA226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4EA09-1DB0-EE8A-86F3-3A05A32B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7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3055EC-CC00-16B0-9D29-87B1BF1E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13A6D-C7CA-34A7-432A-6484399F5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F5F80-E3AF-3B4D-A71D-233477D45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74C90C-EACE-FC40-98F1-4B70E4265A0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101F4-0888-1DFC-2F4D-705D1E21A0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7BE1E-D848-6255-3BF5-45F401D59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0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3055EC-CC00-16B0-9D29-87B1BF1E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13A6D-C7CA-34A7-432A-6484399F5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F5F80-E3AF-3B4D-A71D-233477D45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459CBC-234A-094D-9EB7-F5A3AFE1756A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101F4-0888-1DFC-2F4D-705D1E21A0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7BE1E-D848-6255-3BF5-45F401D59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FE213-54E3-D140-9E37-E504A28BF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48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agazine.sebastianraschka.com/p/understanding-and-coding-self-attention?utm_source=publication-search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doi/pdf/10.1145/3442188.344592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3_A6D47E7B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package" Target="../embeddings/Microsoft_Excel_Worksheet1.xlsx"/><Relationship Id="rId7" Type="http://schemas.openxmlformats.org/officeDocument/2006/relationships/package" Target="../embeddings/Microsoft_Excel_Worksheet3.xlsx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package" Target="../embeddings/Microsoft_Excel_Worksheet5.xlsx"/><Relationship Id="rId5" Type="http://schemas.openxmlformats.org/officeDocument/2006/relationships/package" Target="../embeddings/Microsoft_Excel_Worksheet2.xlsx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package" Target="../embeddings/Microsoft_Excel_Worksheet4.xls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package" Target="../embeddings/Microsoft_Excel_Worksheet1.xlsx"/><Relationship Id="rId7" Type="http://schemas.openxmlformats.org/officeDocument/2006/relationships/package" Target="../embeddings/Microsoft_Excel_Worksheet6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plato.stanford.edu/entries/compositionality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pdf/1301.378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ium.com/@tnodecode/continuous-bag-of-words-cbow-35d54325666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echcommunity.microsoft.com/blog/educatordeveloperblog/a-visual-introduction-to-vector-embeddings/4418793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package" Target="../embeddings/Microsoft_Excel_Worksheet1.xlsx"/><Relationship Id="rId7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pdf/1802.05365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pdf/1706.03762" TargetMode="Externa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18/10/relationships/comments" Target="../comments/modernComment_111_645DC70F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agazine.sebastianraschka.com/p/understanding-and-coding-self-attention?utm_source=publication-search" TargetMode="External"/><Relationship Id="rId4" Type="http://schemas.openxmlformats.org/officeDocument/2006/relationships/hyperlink" Target="https://magazine.sebastianraschka.com/p/understanding-and-coding-self-attention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12" Type="http://schemas.openxmlformats.org/officeDocument/2006/relationships/image" Target="../media/image300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4.jpeg"/><Relationship Id="rId11" Type="http://schemas.openxmlformats.org/officeDocument/2006/relationships/image" Target="../media/image290.png"/><Relationship Id="rId5" Type="http://schemas.microsoft.com/office/2018/10/relationships/comments" Target="../comments/modernComment_141_68EF007C.xml"/><Relationship Id="rId10" Type="http://schemas.openxmlformats.org/officeDocument/2006/relationships/image" Target="../media/image280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microsoft.com/office/2018/10/relationships/comments" Target="../comments/modernComment_119_D8A2F6D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nvidia.com/nemo-framework/user-guide/latest/nemotoolkit/vision/vit.html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B_7CCD87B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409.3215" TargetMode="External"/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microsoft.com/office/2018/10/relationships/comments" Target="../comments/modernComment_128_F14DFB9F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1409.0473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3.xlsx"/><Relationship Id="rId4" Type="http://schemas.openxmlformats.org/officeDocument/2006/relationships/image" Target="../media/image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package" Target="../embeddings/Microsoft_Excel_Worksheet7.xlsx"/><Relationship Id="rId4" Type="http://schemas.openxmlformats.org/officeDocument/2006/relationships/image" Target="../media/image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2_C58C7C9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A_E5ED1BF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package" Target="../embeddings/Microsoft_Excel_Worksheet1.xlsx"/><Relationship Id="rId7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2.xlsx"/><Relationship Id="rId10" Type="http://schemas.openxmlformats.org/officeDocument/2006/relationships/image" Target="../media/image13.emf"/><Relationship Id="rId4" Type="http://schemas.openxmlformats.org/officeDocument/2006/relationships/image" Target="../media/image9.emf"/><Relationship Id="rId9" Type="http://schemas.openxmlformats.org/officeDocument/2006/relationships/package" Target="../embeddings/Microsoft_Excel_Worksheet5.xlsx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0_4DB16B1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5.xlsx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 colorful graph of data&#10;&#10;AI-generated content may be incorrect.">
            <a:extLst>
              <a:ext uri="{FF2B5EF4-FFF2-40B4-BE49-F238E27FC236}">
                <a16:creationId xmlns:a16="http://schemas.microsoft.com/office/drawing/2014/main" id="{033E6DE6-C98C-23A3-397A-992384E12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3" r="27341" b="909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Rectangle 103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4DFFA-BE43-690D-4789-80BF8BD83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2800" b="1" dirty="0"/>
              <a:t>CS395T: Foundations of Machine Learning for Systems Researchers</a:t>
            </a:r>
            <a:br>
              <a:rPr lang="en-US" sz="2800" b="1" dirty="0"/>
            </a:br>
            <a:r>
              <a:rPr lang="en-US" sz="2000" dirty="0"/>
              <a:t>Fall 2026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A116A0-48A2-A5C6-0A19-0E0F28648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753566"/>
            <a:ext cx="4023359" cy="120814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en-US" sz="2800" b="1">
                <a:solidFill>
                  <a:schemeClr val="accent2"/>
                </a:solidFill>
                <a:latin typeface="+mj-lt"/>
              </a:rPr>
              <a:t>Attention</a:t>
            </a:r>
            <a:r>
              <a:rPr lang="en-US" sz="2800" b="1" dirty="0">
                <a:solidFill>
                  <a:schemeClr val="accent2"/>
                </a:solidFill>
                <a:latin typeface="+mj-lt"/>
              </a:rPr>
              <a:t>, Transformers, and Large Language Models (LLMs)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EEAF9-7F2D-323D-12AB-B7EC8F58434B}"/>
              </a:ext>
            </a:extLst>
          </p:cNvPr>
          <p:cNvSpPr txBox="1"/>
          <p:nvPr/>
        </p:nvSpPr>
        <p:spPr>
          <a:xfrm>
            <a:off x="477981" y="6183382"/>
            <a:ext cx="4982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Some material taken from Gianfranco </a:t>
            </a:r>
            <a:r>
              <a:rPr lang="en-US" sz="1400" err="1"/>
              <a:t>Bilardi’s</a:t>
            </a:r>
            <a:r>
              <a:rPr lang="en-US" sz="1400"/>
              <a:t> talk at Boost’24</a:t>
            </a:r>
            <a:br>
              <a:rPr lang="en-US" sz="1400"/>
            </a:br>
            <a:r>
              <a:rPr lang="en-US" sz="1400"/>
              <a:t>and Sebastian Raschka’s </a:t>
            </a:r>
            <a:r>
              <a:rPr lang="en-US" sz="1400">
                <a:hlinkClick r:id="rId3"/>
              </a:rPr>
              <a:t>blog</a:t>
            </a:r>
            <a:r>
              <a:rPr lang="en-US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9692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0C2A68-D02F-8786-918E-0E485B58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US" sz="4000" spc="-20" dirty="0">
                <a:solidFill>
                  <a:schemeClr val="bg1"/>
                </a:solidFill>
              </a:rPr>
              <a:t>Review: </a:t>
            </a:r>
            <a:r>
              <a:rPr lang="en-US" sz="4000" spc="-20" dirty="0" err="1">
                <a:solidFill>
                  <a:schemeClr val="bg1"/>
                </a:solidFill>
              </a:rPr>
              <a:t>Kullback</a:t>
            </a:r>
            <a:r>
              <a:rPr lang="en-US" sz="4000" spc="-20" dirty="0">
                <a:solidFill>
                  <a:schemeClr val="bg1"/>
                </a:solidFill>
              </a:rPr>
              <a:t>-Leibler (KL) divergence KL(P||Q)</a:t>
            </a:r>
            <a:endParaRPr lang="en-US" sz="4000" dirty="0">
              <a:solidFill>
                <a:schemeClr val="bg1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E1DD11D-DDBD-9869-A5A7-5A1CEBDC18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86077"/>
              </p:ext>
            </p:extLst>
          </p:nvPr>
        </p:nvGraphicFramePr>
        <p:xfrm>
          <a:off x="798656" y="1725451"/>
          <a:ext cx="4572000" cy="2079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BCBF4C4-3776-6D9F-F3CF-46718813C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6112" y="3756156"/>
            <a:ext cx="8490530" cy="29321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ym typeface="Symbol" panose="05050102010706020507" pitchFamily="18" charset="2"/>
              </a:rPr>
              <a:t>                                                     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Start with                            (</a:t>
            </a:r>
            <a:r>
              <a:rPr lang="en-US" i="1" dirty="0"/>
              <a:t>c = </a:t>
            </a:r>
            <a:r>
              <a:rPr lang="en-US" dirty="0"/>
              <a:t>number of classes, usually </a:t>
            </a:r>
            <a:r>
              <a:rPr lang="en-US" i="1" dirty="0"/>
              <a:t>p = </a:t>
            </a:r>
            <a:r>
              <a:rPr lang="en-US" dirty="0"/>
              <a:t>ground truth distribution)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Two key intuitions</a:t>
            </a:r>
          </a:p>
          <a:p>
            <a:pPr marL="457200" lvl="1" indent="0">
              <a:buNone/>
            </a:pPr>
            <a:r>
              <a:rPr lang="en-US" dirty="0"/>
              <a:t>If </a:t>
            </a:r>
            <a:r>
              <a:rPr lang="en-US" i="1" dirty="0"/>
              <a:t>p(</a:t>
            </a:r>
            <a:r>
              <a:rPr lang="en-US" i="1" dirty="0" err="1"/>
              <a:t>i</a:t>
            </a:r>
            <a:r>
              <a:rPr lang="en-US" i="1" dirty="0"/>
              <a:t>)</a:t>
            </a:r>
            <a:r>
              <a:rPr lang="en-US" dirty="0"/>
              <a:t> is small for some </a:t>
            </a:r>
            <a:r>
              <a:rPr lang="en-US" dirty="0" err="1"/>
              <a:t>i</a:t>
            </a:r>
            <a:r>
              <a:rPr lang="en-US" dirty="0"/>
              <a:t>, we do not care that much about (</a:t>
            </a:r>
            <a:r>
              <a:rPr lang="en-US" i="1" dirty="0"/>
              <a:t>p(</a:t>
            </a:r>
            <a:r>
              <a:rPr lang="en-US" i="1" dirty="0" err="1"/>
              <a:t>i</a:t>
            </a:r>
            <a:r>
              <a:rPr lang="en-US" i="1" dirty="0"/>
              <a:t>)-q(</a:t>
            </a:r>
            <a:r>
              <a:rPr lang="en-US" i="1" dirty="0" err="1"/>
              <a:t>i</a:t>
            </a:r>
            <a:r>
              <a:rPr lang="en-US" i="1" dirty="0"/>
              <a:t>))</a:t>
            </a: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Any monotonically increasing function f can be used to massage values of </a:t>
            </a:r>
            <a:r>
              <a:rPr lang="en-US" i="1" dirty="0"/>
              <a:t>p</a:t>
            </a:r>
            <a:r>
              <a:rPr lang="en-US" dirty="0"/>
              <a:t> and </a:t>
            </a:r>
            <a:r>
              <a:rPr lang="en-US" i="1" dirty="0"/>
              <a:t>q</a:t>
            </a:r>
            <a:r>
              <a:rPr lang="en-US" dirty="0"/>
              <a:t> without changing the sign of the difference</a:t>
            </a:r>
          </a:p>
          <a:p>
            <a:pPr marL="914400" lvl="2" indent="0">
              <a:buNone/>
            </a:pPr>
            <a:r>
              <a:rPr lang="en-US" dirty="0"/>
              <a:t>KL-divergence uses log (usually log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marL="914400" lvl="2" indent="0">
              <a:buNone/>
            </a:pPr>
            <a:r>
              <a:rPr lang="en-US" dirty="0"/>
              <a:t>Intuition: penalize mistakes: large </a:t>
            </a:r>
            <a:r>
              <a:rPr lang="en-US" i="1" dirty="0"/>
              <a:t>p(</a:t>
            </a:r>
            <a:r>
              <a:rPr lang="en-US" i="1" dirty="0" err="1"/>
              <a:t>i</a:t>
            </a:r>
            <a:r>
              <a:rPr lang="en-US" i="1" dirty="0"/>
              <a:t>)</a:t>
            </a:r>
            <a:r>
              <a:rPr lang="en-US" dirty="0"/>
              <a:t>, small </a:t>
            </a:r>
            <a:r>
              <a:rPr lang="en-US" i="1" dirty="0"/>
              <a:t>q(</a:t>
            </a:r>
            <a:r>
              <a:rPr lang="en-US" i="1" dirty="0" err="1"/>
              <a:t>i</a:t>
            </a:r>
            <a:r>
              <a:rPr lang="en-US" i="1" dirty="0"/>
              <a:t>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078412-281A-B122-B157-D3D90B070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299" y="1837831"/>
            <a:ext cx="2810342" cy="14597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4C4EF2-E03E-46FA-942C-988776F98ECD}"/>
                  </a:ext>
                </a:extLst>
              </p:cNvPr>
              <p:cNvSpPr txBox="1"/>
              <p:nvPr/>
            </p:nvSpPr>
            <p:spPr>
              <a:xfrm>
                <a:off x="2358266" y="4256079"/>
                <a:ext cx="1544109" cy="5041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12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2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r>
                            <a:rPr lang="en-US" sz="12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2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</m:nary>
                      <m:r>
                        <a:rPr lang="en-US" sz="12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12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4C4EF2-E03E-46FA-942C-988776F98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266" y="4256079"/>
                <a:ext cx="1544109" cy="504112"/>
              </a:xfrm>
              <a:prstGeom prst="rect">
                <a:avLst/>
              </a:prstGeom>
              <a:blipFill>
                <a:blip r:embed="rId5"/>
                <a:stretch>
                  <a:fillRect l="-18972" t="-121687" r="-6324" b="-184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95BC01F-FA25-5442-14D7-D3486EE0A8D7}"/>
                  </a:ext>
                </a:extLst>
              </p:cNvPr>
              <p:cNvSpPr txBox="1"/>
              <p:nvPr/>
            </p:nvSpPr>
            <p:spPr>
              <a:xfrm>
                <a:off x="4359338" y="3457387"/>
                <a:ext cx="4072777" cy="588174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14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𝐾𝐿</m:t>
                      </m:r>
                      <m:d>
                        <m:dPr>
                          <m:ctrlPr>
                            <a:rPr lang="en-US" sz="14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4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:,</m:t>
                          </m:r>
                          <m:r>
                            <a:rPr lang="en-US" sz="14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14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:</m:t>
                          </m:r>
                        </m:e>
                      </m:d>
                      <m:r>
                        <a:rPr lang="en-US" sz="14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14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14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4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14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sz="1400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95BC01F-FA25-5442-14D7-D3486EE0A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338" y="3457387"/>
                <a:ext cx="4072777" cy="5881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09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62699-8909-EEDD-A915-A885C7FBD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11BE1C-D133-7655-B7CD-75E4EA04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3D3C1F-9D08-19A8-25EF-494B2441C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7703FE-E115-FB34-86B2-35F8BBA6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5915F-394B-02AA-510D-B04F06BC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C358E5-B70A-CCD4-316F-0DAA54156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5F83D1-80B6-0EC5-E518-85BD505A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20" dirty="0">
                <a:solidFill>
                  <a:schemeClr val="bg1"/>
                </a:solidFill>
              </a:rPr>
              <a:t>Divergence is general concept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B1494AC-BC70-D9C9-4581-FE6307BD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defTabSz="457200">
              <a:defRPr/>
            </a:pPr>
            <a:r>
              <a:rPr lang="en-US" sz="900">
                <a:solidFill>
                  <a:srgbClr val="5F5F5F"/>
                </a:solidFill>
                <a:latin typeface="Montserrat Medium" pitchFamily="2" charset="77"/>
              </a:rPr>
              <a:t>0</a:t>
            </a:r>
            <a:fld id="{EF22529A-D98A-3644-905A-8E0938C418C9}" type="slidenum">
              <a:rPr lang="en-US" sz="900">
                <a:solidFill>
                  <a:srgbClr val="5F5F5F"/>
                </a:solidFill>
                <a:latin typeface="Montserrat Medium" pitchFamily="2" charset="77"/>
              </a:rPr>
              <a:pPr defTabSz="457200">
                <a:defRPr/>
              </a:pPr>
              <a:t>3</a:t>
            </a:fld>
            <a:endParaRPr lang="en-US" sz="900" dirty="0">
              <a:solidFill>
                <a:srgbClr val="5F5F5F"/>
              </a:solidFill>
              <a:latin typeface="Montserrat Medium" pitchFamily="2" charset="77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97EB71C-10FF-4B24-9DD6-605FA533A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89172"/>
            <a:ext cx="10639697" cy="32530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d: </a:t>
            </a:r>
            <a:r>
              <a:rPr lang="en-US" sz="2400" dirty="0">
                <a:sym typeface="Symbol" panose="05050102010706020507" pitchFamily="18" charset="2"/>
              </a:rPr>
              <a:t> </a:t>
            </a:r>
            <a:r>
              <a:rPr lang="en-US" sz="2400" dirty="0"/>
              <a:t>is </a:t>
            </a:r>
            <a:r>
              <a:rPr lang="en-US" sz="2400" i="1" dirty="0"/>
              <a:t>divergence</a:t>
            </a:r>
            <a:r>
              <a:rPr lang="en-US" sz="2400" dirty="0"/>
              <a:t> if </a:t>
            </a:r>
            <a:br>
              <a:rPr lang="en-US" sz="2400" dirty="0">
                <a:sym typeface="Symbol" panose="05050102010706020507" pitchFamily="18" charset="2"/>
              </a:rPr>
            </a:br>
            <a:r>
              <a:rPr lang="en-US" sz="2400" dirty="0">
                <a:sym typeface="Symbol" panose="05050102010706020507" pitchFamily="18" charset="2"/>
              </a:rPr>
              <a:t>      (</a:t>
            </a:r>
            <a:r>
              <a:rPr lang="en-US" sz="2400" dirty="0" err="1">
                <a:sym typeface="Symbol" panose="05050102010706020507" pitchFamily="18" charset="2"/>
              </a:rPr>
              <a:t>i</a:t>
            </a:r>
            <a:r>
              <a:rPr lang="en-US" sz="2400" dirty="0">
                <a:sym typeface="Symbol" panose="05050102010706020507" pitchFamily="18" charset="2"/>
              </a:rPr>
              <a:t>)  </a:t>
            </a:r>
            <a:r>
              <a:rPr lang="en-US" sz="2400" dirty="0"/>
              <a:t>d(P,Q) </a:t>
            </a:r>
            <a:r>
              <a:rPr lang="en-US" sz="2400" dirty="0">
                <a:sym typeface="Symbol" panose="05050102010706020507" pitchFamily="18" charset="2"/>
              </a:rPr>
              <a:t> 0</a:t>
            </a:r>
            <a:br>
              <a:rPr lang="en-US" sz="2400" dirty="0">
                <a:sym typeface="Symbol" panose="05050102010706020507" pitchFamily="18" charset="2"/>
              </a:rPr>
            </a:br>
            <a:r>
              <a:rPr lang="en-US" sz="2400" dirty="0">
                <a:sym typeface="Symbol" panose="05050102010706020507" pitchFamily="18" charset="2"/>
              </a:rPr>
              <a:t>      (ii) d(P,Q) = 0 </a:t>
            </a:r>
            <a:r>
              <a:rPr lang="en-US" sz="2400" dirty="0" err="1">
                <a:sym typeface="Symbol" panose="05050102010706020507" pitchFamily="18" charset="2"/>
              </a:rPr>
              <a:t>iff</a:t>
            </a:r>
            <a:r>
              <a:rPr lang="en-US" sz="2400" dirty="0">
                <a:sym typeface="Symbol" panose="05050102010706020507" pitchFamily="18" charset="2"/>
              </a:rPr>
              <a:t> P=Q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Other divergences: L</a:t>
            </a:r>
            <a:r>
              <a:rPr lang="en-US" sz="2400" baseline="-25000" dirty="0"/>
              <a:t>1</a:t>
            </a:r>
            <a:r>
              <a:rPr lang="en-US" sz="2400" dirty="0"/>
              <a:t> norm, L</a:t>
            </a:r>
            <a:r>
              <a:rPr lang="en-US" sz="2400" baseline="-25000" dirty="0"/>
              <a:t>2</a:t>
            </a:r>
            <a:r>
              <a:rPr lang="en-US" sz="2400" dirty="0"/>
              <a:t> norm, Bregman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More general than </a:t>
            </a:r>
            <a:r>
              <a:rPr lang="en-US" sz="2400" i="1" dirty="0"/>
              <a:t>metric</a:t>
            </a:r>
            <a:br>
              <a:rPr lang="en-US" sz="2400" i="1" dirty="0"/>
            </a:br>
            <a:r>
              <a:rPr lang="en-US" sz="2400" i="1" dirty="0"/>
              <a:t>	</a:t>
            </a:r>
            <a:r>
              <a:rPr lang="en-US" sz="2400" dirty="0"/>
              <a:t>No need for symmetry or triangle inequality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0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E34515-CF9E-CC34-1EEA-4E09C7A2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A2898AE-0C76-C81C-348C-AFD0CC443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C7AF33-2AB4-2534-749C-4E68647BF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01F8C5-9F91-27A7-EF3B-9873DD928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E19904-2F3D-0CFC-C051-F95FBA71D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94A235-6996-FA64-CD21-D8AAF1454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9B696C-444E-F894-159A-FF90BB17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20" dirty="0">
                <a:solidFill>
                  <a:schemeClr val="bg1"/>
                </a:solidFill>
              </a:rPr>
              <a:t>Cross-entropy(P,Q)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3CD7CF36-866E-9951-7D08-E7770CB2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defTabSz="457200">
              <a:defRPr/>
            </a:pPr>
            <a:r>
              <a:rPr lang="en-US" sz="900">
                <a:solidFill>
                  <a:srgbClr val="5F5F5F"/>
                </a:solidFill>
                <a:latin typeface="Montserrat Medium" pitchFamily="2" charset="77"/>
              </a:rPr>
              <a:t>0</a:t>
            </a:r>
            <a:fld id="{EF22529A-D98A-3644-905A-8E0938C418C9}" type="slidenum">
              <a:rPr lang="en-US" sz="900">
                <a:solidFill>
                  <a:srgbClr val="5F5F5F"/>
                </a:solidFill>
                <a:latin typeface="Montserrat Medium" pitchFamily="2" charset="77"/>
              </a:rPr>
              <a:pPr defTabSz="457200">
                <a:defRPr/>
              </a:pPr>
              <a:t>4</a:t>
            </a:fld>
            <a:endParaRPr lang="en-US" sz="900" dirty="0">
              <a:solidFill>
                <a:srgbClr val="5F5F5F"/>
              </a:solidFill>
              <a:latin typeface="Montserrat Medium" pitchFamily="2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F2851803-DF02-655C-3808-42AF0ACA4C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1599" y="3745186"/>
                <a:ext cx="10639697" cy="279372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H(P,Q) is </a:t>
                </a:r>
                <a:r>
                  <a:rPr lang="en-US" sz="2400" b="1" dirty="0"/>
                  <a:t>cross-entropy</a:t>
                </a:r>
                <a:r>
                  <a:rPr lang="en-US" sz="2400" dirty="0"/>
                  <a:t> between P and Q (non-negative value)</a:t>
                </a:r>
              </a:p>
              <a:p>
                <a:pPr marL="0" indent="0">
                  <a:buNone/>
                </a:pPr>
                <a:r>
                  <a:rPr lang="en-US" sz="2400" dirty="0"/>
                  <a:t>H(P) is constant for given training set so use cross-entropy </a:t>
                </a:r>
                <a:br>
                  <a:rPr lang="en-US" sz="2400" dirty="0"/>
                </a:br>
                <a:r>
                  <a:rPr lang="en-US" sz="2400" dirty="0"/>
                  <a:t>	In practice, reduce cross-entropy to less than 0.25</a:t>
                </a:r>
              </a:p>
              <a:p>
                <a:pPr marL="0" indent="0">
                  <a:buNone/>
                </a:pPr>
                <a:r>
                  <a:rPr lang="en-US" sz="2400" dirty="0"/>
                  <a:t>For classification problem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H(W;P,Q) = -log(q(</a:t>
                </a:r>
                <a:r>
                  <a:rPr lang="en-US" sz="2000" dirty="0" err="1"/>
                  <a:t>w;V</a:t>
                </a:r>
                <a:r>
                  <a:rPr lang="en-US" sz="2000" dirty="0"/>
                  <a:t>)(m)) where m is the class for which p(m) = 1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So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𝑊𝑖</m:t>
                        </m:r>
                      </m:den>
                    </m:f>
                  </m:oMath>
                </a14:m>
                <a:r>
                  <a:rPr lang="en-US" sz="1600" dirty="0"/>
                  <a:t> =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1800" dirty="0"/>
                  <a:t>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𝑞</m:t>
                        </m:r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𝑊𝑖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F2851803-DF02-655C-3808-42AF0ACA4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1599" y="3745186"/>
                <a:ext cx="10639697" cy="2793726"/>
              </a:xfrm>
              <a:blipFill>
                <a:blip r:embed="rId3"/>
                <a:stretch>
                  <a:fillRect l="-860" t="-2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E37424-A1D6-C0D2-9D93-8167350BFA95}"/>
                  </a:ext>
                </a:extLst>
              </p:cNvPr>
              <p:cNvSpPr txBox="1"/>
              <p:nvPr/>
            </p:nvSpPr>
            <p:spPr>
              <a:xfrm>
                <a:off x="1461074" y="1772548"/>
                <a:ext cx="4785147" cy="364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Calibri" panose="020F0502020204030204"/>
                  </a:rPr>
                  <a:t>D</a:t>
                </a:r>
                <a:r>
                  <a:rPr lang="en-US" baseline="-25000" dirty="0">
                    <a:solidFill>
                      <a:srgbClr val="000000"/>
                    </a:solidFill>
                    <a:latin typeface="Calibri" panose="020F0502020204030204"/>
                  </a:rPr>
                  <a:t>KL</a:t>
                </a:r>
                <a:r>
                  <a:rPr lang="en-US" dirty="0">
                    <a:solidFill>
                      <a:srgbClr val="000000"/>
                    </a:solidFill>
                    <a:latin typeface="Calibri" panose="020F0502020204030204"/>
                  </a:rPr>
                  <a:t>(P || Q)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dirty="0">
                  <a:solidFill>
                    <a:srgbClr val="00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E37424-A1D6-C0D2-9D93-8167350BF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074" y="1772548"/>
                <a:ext cx="4785147" cy="364010"/>
              </a:xfrm>
              <a:prstGeom prst="rect">
                <a:avLst/>
              </a:prstGeom>
              <a:blipFill>
                <a:blip r:embed="rId4"/>
                <a:stretch>
                  <a:fillRect l="-3057" t="-164407" b="-247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CCB6F1E-9DD7-91AC-3286-170F76B9FFF5}"/>
                  </a:ext>
                </a:extLst>
              </p:cNvPr>
              <p:cNvSpPr txBox="1"/>
              <p:nvPr/>
            </p:nvSpPr>
            <p:spPr>
              <a:xfrm>
                <a:off x="1348972" y="2280218"/>
                <a:ext cx="5464416" cy="7634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400" i="1" dirty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 dirty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  <m:e>
                          <m:r>
                            <a:rPr lang="en-US" sz="14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400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d>
                                        <m:dPr>
                                          <m:ctrlPr>
                                            <a:rPr lang="en-US" sz="1400" i="1" dirty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 dirty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16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CCB6F1E-9DD7-91AC-3286-170F76B9F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972" y="2280218"/>
                <a:ext cx="5464416" cy="7634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E010F6D-F670-F3E9-8DE6-44561124EA20}"/>
              </a:ext>
            </a:extLst>
          </p:cNvPr>
          <p:cNvSpPr txBox="1"/>
          <p:nvPr/>
        </p:nvSpPr>
        <p:spPr>
          <a:xfrm>
            <a:off x="2181609" y="3187355"/>
            <a:ext cx="4161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 =           - H(P)             +            H(P,Q)</a:t>
            </a:r>
          </a:p>
        </p:txBody>
      </p:sp>
    </p:spTree>
    <p:extLst>
      <p:ext uri="{BB962C8B-B14F-4D97-AF65-F5344CB8AC3E}">
        <p14:creationId xmlns:p14="http://schemas.microsoft.com/office/powerpoint/2010/main" val="345391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93EED-6F74-A38C-8D94-DA0B6B131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90" y="1365448"/>
            <a:ext cx="3201366" cy="3387497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Large Language Models: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Applications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16D20-A5FE-303A-282D-AA16584CE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en-US" dirty="0"/>
              <a:t>Machine translation​</a:t>
            </a:r>
          </a:p>
          <a:p>
            <a:pPr marL="0" indent="0" fontAlgn="base">
              <a:buNone/>
            </a:pPr>
            <a:r>
              <a:rPr lang="en-US" dirty="0"/>
              <a:t>Program generation​</a:t>
            </a:r>
          </a:p>
          <a:p>
            <a:pPr marL="0" indent="0" fontAlgn="base">
              <a:buNone/>
            </a:pPr>
            <a:r>
              <a:rPr lang="en-US" dirty="0"/>
              <a:t>Chatbots​</a:t>
            </a:r>
          </a:p>
          <a:p>
            <a:pPr marL="0" indent="0" fontAlgn="base">
              <a:buNone/>
            </a:pPr>
            <a:r>
              <a:rPr lang="en-US" dirty="0"/>
              <a:t>Document summarization​</a:t>
            </a:r>
          </a:p>
          <a:p>
            <a:pPr marL="0" indent="0" fontAlgn="base">
              <a:buNone/>
            </a:pPr>
            <a:r>
              <a:rPr lang="en-US" dirty="0"/>
              <a:t>AI agents​</a:t>
            </a:r>
            <a:endParaRPr lang="en-US" sz="2000" dirty="0"/>
          </a:p>
          <a:p>
            <a:pPr fontAlgn="base"/>
            <a:endParaRPr lang="en-US" sz="2000" dirty="0"/>
          </a:p>
          <a:p>
            <a:pPr fontAlgn="base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4E616-B559-AC60-1BE1-DD4BCCE8FD04}"/>
              </a:ext>
            </a:extLst>
          </p:cNvPr>
          <p:cNvSpPr txBox="1"/>
          <p:nvPr/>
        </p:nvSpPr>
        <p:spPr>
          <a:xfrm>
            <a:off x="4485107" y="4899119"/>
            <a:ext cx="7205649" cy="707886"/>
          </a:xfrm>
          <a:prstGeom prst="rect">
            <a:avLst/>
          </a:prstGeom>
          <a:noFill/>
          <a:ln w="12700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latin typeface="+mn-lt"/>
              </a:rPr>
              <a:t>Semantics (meaning) seem essential for these tasks.</a:t>
            </a:r>
          </a:p>
          <a:p>
            <a:pPr algn="l"/>
            <a:r>
              <a:rPr lang="en-US" sz="2000">
                <a:latin typeface="+mn-lt"/>
              </a:rPr>
              <a:t>Amazingly, they can be done without explicit notion of meaning!</a:t>
            </a:r>
          </a:p>
        </p:txBody>
      </p:sp>
    </p:spTree>
    <p:extLst>
      <p:ext uri="{BB962C8B-B14F-4D97-AF65-F5344CB8AC3E}">
        <p14:creationId xmlns:p14="http://schemas.microsoft.com/office/powerpoint/2010/main" val="4081978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BF846-628A-6AD6-E81D-1D47BC20A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B35CF2B-6B84-DD0A-E360-41B2E63B4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D017B2-26C0-DB85-FC5F-384DF4F7B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33D0AB-D047-3573-5ABA-1776E055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E58006-EA30-47D0-7250-48A1A8B91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49C3DD-EBC6-CFEA-FA3F-C2B41CFB4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22F88-CCA8-6E92-E950-AE07AE447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20">
                <a:solidFill>
                  <a:schemeClr val="bg1"/>
                </a:solidFill>
              </a:rPr>
              <a:t>Three</a:t>
            </a:r>
            <a:r>
              <a:rPr lang="en-US" sz="4000" spc="5">
                <a:solidFill>
                  <a:schemeClr val="bg1"/>
                </a:solidFill>
              </a:rPr>
              <a:t> </a:t>
            </a:r>
            <a:r>
              <a:rPr lang="en-US" sz="4000">
                <a:solidFill>
                  <a:schemeClr val="bg1"/>
                </a:solidFill>
              </a:rPr>
              <a:t>Major</a:t>
            </a:r>
            <a:r>
              <a:rPr lang="en-US" sz="4000" spc="5">
                <a:solidFill>
                  <a:schemeClr val="bg1"/>
                </a:solidFill>
              </a:rPr>
              <a:t> </a:t>
            </a:r>
            <a:r>
              <a:rPr lang="en-US" sz="4000" spc="-10">
                <a:solidFill>
                  <a:schemeClr val="bg1"/>
                </a:solidFill>
              </a:rPr>
              <a:t>Discoveries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27314-562F-143C-0EF4-9289E181D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607" y="1891970"/>
            <a:ext cx="9862782" cy="3988602"/>
          </a:xfrm>
        </p:spPr>
        <p:txBody>
          <a:bodyPr anchor="ctr"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endParaRPr lang="en-US" sz="2400" dirty="0"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endParaRPr lang="en-US" sz="2400" spc="-10" dirty="0"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spc="-10" dirty="0">
                <a:cs typeface="Arial"/>
              </a:rPr>
              <a:t>Semantics of words and sentences can be captured by vectors of real numbers (</a:t>
            </a:r>
            <a:r>
              <a:rPr lang="en-US" sz="2400" i="1" spc="-10" dirty="0">
                <a:cs typeface="Arial"/>
              </a:rPr>
              <a:t>embeddings</a:t>
            </a:r>
            <a:r>
              <a:rPr lang="en-US" sz="2400" spc="-10" dirty="0">
                <a:cs typeface="Arial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cs typeface="Arial"/>
              </a:rPr>
              <a:t>Efficiently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computable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i="1" dirty="0">
                <a:cs typeface="Arial"/>
              </a:rPr>
              <a:t>statistical</a:t>
            </a:r>
            <a:r>
              <a:rPr lang="en-US" sz="2400" i="1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models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for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natural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spc="-10" dirty="0">
                <a:cs typeface="Arial"/>
              </a:rPr>
              <a:t>languages</a:t>
            </a:r>
          </a:p>
          <a:p>
            <a:pPr marL="457200" indent="-457200">
              <a:buAutoNum type="arabicPeriod"/>
            </a:pPr>
            <a:endParaRPr lang="en-US" sz="2400" spc="-10" dirty="0"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cs typeface="Arial"/>
              </a:rPr>
              <a:t>Probabilistic</a:t>
            </a:r>
            <a:r>
              <a:rPr lang="en-US" sz="2400" spc="-2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generation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produces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meaningful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spc="-10" dirty="0">
                <a:cs typeface="Arial"/>
              </a:rPr>
              <a:t>text</a:t>
            </a:r>
          </a:p>
          <a:p>
            <a:pPr marL="0" indent="0">
              <a:buNone/>
            </a:pPr>
            <a:r>
              <a:rPr lang="en-US" sz="2400" spc="-10" dirty="0">
                <a:cs typeface="Arial"/>
              </a:rPr>
              <a:t>	“</a:t>
            </a:r>
            <a:r>
              <a:rPr lang="en-US" sz="2400" spc="-10" dirty="0">
                <a:cs typeface="Arial"/>
                <a:hlinkClick r:id="rId2"/>
              </a:rPr>
              <a:t>On the dangers of stochastic parrots: can language models be too big</a:t>
            </a:r>
            <a:r>
              <a:rPr lang="en-US" sz="2400" spc="-10" dirty="0">
                <a:cs typeface="Arial"/>
              </a:rPr>
              <a:t>?” 	Emily Bender et al. </a:t>
            </a:r>
            <a:endParaRPr lang="en-US" sz="2000" spc="-10" dirty="0">
              <a:cs typeface="Arial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4594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75DC8E-4397-D152-FBFD-4E4F6CDF9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730F65D-EE45-9326-E26C-F5E8E1686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21E9D1-499F-016B-3644-79011E46D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026929-C9DF-8150-EC79-82817332B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0F0530-DBA3-64FD-D512-39238002F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B5B5D-470C-C8DA-38BD-D1F3A8286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782709-098A-5299-29C4-980701F75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A115E-DA20-66B0-D1F4-734DC4D48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fontScale="92500" lnSpcReduction="10000"/>
          </a:bodyPr>
          <a:lstStyle/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3000" dirty="0">
                <a:solidFill>
                  <a:schemeClr val="accent1"/>
                </a:solidFill>
                <a:cs typeface="Arial"/>
              </a:rPr>
              <a:t>Exploiting statistical properties of language:</a:t>
            </a: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  </a:t>
            </a: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Cryptography:</a:t>
            </a:r>
            <a:r>
              <a:rPr lang="en-US" sz="2400" spc="3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dirty="0">
                <a:cs typeface="Arial"/>
              </a:rPr>
              <a:t>reconstruct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</a:t>
            </a:r>
            <a:r>
              <a:rPr lang="en-US" sz="2400" spc="-2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secret</a:t>
            </a:r>
            <a:r>
              <a:rPr lang="en-US" sz="2400" spc="-2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code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(from</a:t>
            </a:r>
            <a:r>
              <a:rPr lang="en-US" sz="2400" spc="-25" dirty="0">
                <a:cs typeface="Arial"/>
              </a:rPr>
              <a:t> </a:t>
            </a:r>
            <a:r>
              <a:rPr lang="en-US" sz="2400" spc="-10" dirty="0">
                <a:cs typeface="Arial"/>
              </a:rPr>
              <a:t>al-</a:t>
            </a:r>
            <a:r>
              <a:rPr lang="en-US" sz="2400" dirty="0">
                <a:cs typeface="Arial"/>
              </a:rPr>
              <a:t>Kindi,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c.801-</a:t>
            </a:r>
            <a:r>
              <a:rPr lang="en-US" sz="2400" spc="-25" dirty="0">
                <a:cs typeface="Arial"/>
              </a:rPr>
              <a:t>873 </a:t>
            </a:r>
            <a:r>
              <a:rPr lang="en-US" sz="2400" dirty="0">
                <a:cs typeface="Arial"/>
              </a:rPr>
              <a:t>AD,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and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spc="-10" dirty="0">
                <a:cs typeface="Arial"/>
              </a:rPr>
              <a:t>Caesar’s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(100-46)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codes,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to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computational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spc="-10" dirty="0">
                <a:cs typeface="Arial"/>
              </a:rPr>
              <a:t>cryptography (1970s-</a:t>
            </a:r>
            <a:r>
              <a:rPr lang="en-US" sz="2400" spc="-25" dirty="0">
                <a:cs typeface="Arial"/>
              </a:rPr>
              <a:t>))</a:t>
            </a:r>
            <a:endParaRPr lang="en-US" sz="2400" dirty="0">
              <a:cs typeface="Arial"/>
            </a:endParaRPr>
          </a:p>
          <a:p>
            <a:pPr marL="0" marR="85090" indent="0">
              <a:lnSpc>
                <a:spcPct val="100000"/>
              </a:lnSpc>
              <a:spcBef>
                <a:spcPts val="285"/>
              </a:spcBef>
              <a:buNone/>
            </a:pPr>
            <a:endParaRPr lang="en-US" sz="2400" dirty="0">
              <a:solidFill>
                <a:schemeClr val="accent1"/>
              </a:solidFill>
              <a:cs typeface="Arial"/>
            </a:endParaRPr>
          </a:p>
          <a:p>
            <a:pPr marL="0" marR="85090" indent="0">
              <a:lnSpc>
                <a:spcPct val="100000"/>
              </a:lnSpc>
              <a:spcBef>
                <a:spcPts val="285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Compression:</a:t>
            </a:r>
            <a:r>
              <a:rPr lang="en-US" sz="2400" spc="4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dirty="0">
                <a:cs typeface="Arial"/>
              </a:rPr>
              <a:t>encode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text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so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that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it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occupies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less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space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to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spc="-20" dirty="0">
                <a:cs typeface="Arial"/>
              </a:rPr>
              <a:t>save </a:t>
            </a:r>
            <a:r>
              <a:rPr lang="en-US" sz="2400" dirty="0">
                <a:cs typeface="Arial"/>
              </a:rPr>
              <a:t>memory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and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bandwidth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(information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theory</a:t>
            </a:r>
            <a:r>
              <a:rPr lang="en-US" sz="2400" spc="-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Shannon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(1916-</a:t>
            </a:r>
            <a:r>
              <a:rPr lang="en-US" sz="2400" spc="-10" dirty="0">
                <a:cs typeface="Arial"/>
              </a:rPr>
              <a:t>2001), </a:t>
            </a:r>
            <a:r>
              <a:rPr lang="en-US" sz="2400" dirty="0">
                <a:solidFill>
                  <a:schemeClr val="accent1"/>
                </a:solidFill>
                <a:cs typeface="Arial"/>
              </a:rPr>
              <a:t>source</a:t>
            </a:r>
            <a:r>
              <a:rPr lang="en-US" sz="2400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spc="-10" dirty="0">
                <a:solidFill>
                  <a:schemeClr val="accent1"/>
                </a:solidFill>
                <a:cs typeface="Arial"/>
              </a:rPr>
              <a:t>coding</a:t>
            </a:r>
            <a:r>
              <a:rPr lang="en-US" sz="2400" spc="-10" dirty="0">
                <a:cs typeface="Arial"/>
              </a:rPr>
              <a:t>).</a:t>
            </a:r>
            <a:endParaRPr lang="en-US" sz="2400" dirty="0">
              <a:cs typeface="Arial"/>
            </a:endParaRPr>
          </a:p>
          <a:p>
            <a:pPr marL="0" marR="76200" indent="0">
              <a:lnSpc>
                <a:spcPct val="100000"/>
              </a:lnSpc>
              <a:spcBef>
                <a:spcPts val="285"/>
              </a:spcBef>
              <a:buNone/>
            </a:pPr>
            <a:endParaRPr lang="en-US" sz="2400" dirty="0">
              <a:solidFill>
                <a:schemeClr val="accent1"/>
              </a:solidFill>
              <a:cs typeface="Arial"/>
            </a:endParaRPr>
          </a:p>
          <a:p>
            <a:pPr marL="0" marR="76200" indent="0">
              <a:lnSpc>
                <a:spcPct val="100000"/>
              </a:lnSpc>
              <a:spcBef>
                <a:spcPts val="285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Error</a:t>
            </a:r>
            <a:r>
              <a:rPr lang="en-US" sz="2400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dirty="0">
                <a:solidFill>
                  <a:schemeClr val="accent1"/>
                </a:solidFill>
                <a:cs typeface="Arial"/>
              </a:rPr>
              <a:t>correction:</a:t>
            </a:r>
            <a:r>
              <a:rPr lang="en-US" sz="2400" spc="4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spc="40" dirty="0">
                <a:cs typeface="Arial"/>
              </a:rPr>
              <a:t>efficiently</a:t>
            </a:r>
            <a:r>
              <a:rPr lang="en-US" sz="2400" spc="4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dirty="0">
                <a:cs typeface="Arial"/>
              </a:rPr>
              <a:t>encode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text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to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facilitate</a:t>
            </a:r>
            <a:r>
              <a:rPr lang="en-US" sz="2400" spc="-1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detection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and</a:t>
            </a:r>
            <a:r>
              <a:rPr lang="en-US" sz="2400" spc="-20" dirty="0">
                <a:cs typeface="Arial"/>
              </a:rPr>
              <a:t> </a:t>
            </a:r>
            <a:r>
              <a:rPr lang="en-US" sz="2400" spc="-10" dirty="0">
                <a:cs typeface="Arial"/>
              </a:rPr>
              <a:t>elimination </a:t>
            </a:r>
            <a:r>
              <a:rPr lang="en-US" sz="2400" dirty="0">
                <a:cs typeface="Arial"/>
              </a:rPr>
              <a:t>of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alterations</a:t>
            </a:r>
            <a:r>
              <a:rPr lang="en-US" sz="2400" spc="-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(Shannon,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solidFill>
                  <a:schemeClr val="accent1"/>
                </a:solidFill>
                <a:cs typeface="Arial"/>
              </a:rPr>
              <a:t>channel</a:t>
            </a:r>
            <a:r>
              <a:rPr lang="en-US" sz="2400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spc="-10" dirty="0">
                <a:solidFill>
                  <a:schemeClr val="accent1"/>
                </a:solidFill>
                <a:cs typeface="Arial"/>
              </a:rPr>
              <a:t>coding</a:t>
            </a:r>
            <a:r>
              <a:rPr lang="en-US" sz="2400" spc="-10" dirty="0">
                <a:cs typeface="Arial"/>
              </a:rPr>
              <a:t>).</a:t>
            </a:r>
            <a:endParaRPr lang="en-US" sz="2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4997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42B33-7CE4-8D34-A384-0F4FFAC5F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74DFF8-E7D7-895D-4568-CBC30E96B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7451B6-41E3-465D-1929-CF8A6E03A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4EFD8D-196B-BD8F-63E0-704E5D2EA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D86328-5753-8BE2-5A48-AF24860C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CC98DA-06FC-79E2-EE58-6E11DCEA6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C0366-960C-25FF-635A-2A7A5B14D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732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Outline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C9D98-B574-3E5D-6218-04BE4F1B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873" y="2314735"/>
            <a:ext cx="10393786" cy="4159955"/>
          </a:xfrm>
        </p:spPr>
        <p:txBody>
          <a:bodyPr anchor="ctr">
            <a:normAutofit fontScale="32500" lnSpcReduction="20000"/>
          </a:bodyPr>
          <a:lstStyle/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8800">
                <a:cs typeface="Arial"/>
              </a:rPr>
              <a:t>Statistical language models</a:t>
            </a: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endParaRPr lang="en-US" sz="8800">
              <a:cs typeface="Arial"/>
            </a:endParaRP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8800">
                <a:cs typeface="Arial"/>
              </a:rPr>
              <a:t>Series of increasingly more sophisticated DNNs for translation</a:t>
            </a:r>
          </a:p>
          <a:p>
            <a:pPr marR="191770" algn="just">
              <a:lnSpc>
                <a:spcPct val="100000"/>
              </a:lnSpc>
              <a:spcBef>
                <a:spcPts val="95"/>
              </a:spcBef>
            </a:pPr>
            <a:endParaRPr lang="en-US" sz="8800">
              <a:cs typeface="Arial"/>
            </a:endParaRP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8800">
                <a:cs typeface="Arial"/>
              </a:rPr>
              <a:t>Embeddings: static and contextual (Zettlemoyer 2018)</a:t>
            </a:r>
          </a:p>
          <a:p>
            <a:pPr marR="191770" algn="just">
              <a:lnSpc>
                <a:spcPct val="100000"/>
              </a:lnSpc>
              <a:spcBef>
                <a:spcPts val="95"/>
              </a:spcBef>
            </a:pPr>
            <a:endParaRPr lang="en-US" sz="8800">
              <a:cs typeface="Arial"/>
            </a:endParaRP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8800">
                <a:cs typeface="Arial"/>
              </a:rPr>
              <a:t>Attention</a:t>
            </a:r>
          </a:p>
          <a:p>
            <a:pPr marR="191770" algn="just">
              <a:lnSpc>
                <a:spcPct val="100000"/>
              </a:lnSpc>
              <a:spcBef>
                <a:spcPts val="95"/>
              </a:spcBef>
            </a:pPr>
            <a:endParaRPr lang="en-US" sz="8800">
              <a:cs typeface="Arial"/>
            </a:endParaRPr>
          </a:p>
          <a:p>
            <a:pPr marR="191770" algn="just">
              <a:lnSpc>
                <a:spcPct val="100000"/>
              </a:lnSpc>
              <a:spcBef>
                <a:spcPts val="95"/>
              </a:spcBef>
            </a:pPr>
            <a:endParaRPr lang="en-US" sz="8800">
              <a:cs typeface="Arial"/>
            </a:endParaRPr>
          </a:p>
          <a:p>
            <a:pPr marL="0" marR="191770" indent="0">
              <a:lnSpc>
                <a:spcPct val="100000"/>
              </a:lnSpc>
              <a:spcBef>
                <a:spcPts val="95"/>
              </a:spcBef>
              <a:buNone/>
            </a:pPr>
            <a:br>
              <a:rPr lang="en-US" sz="3000">
                <a:solidFill>
                  <a:schemeClr val="accent1"/>
                </a:solidFill>
                <a:cs typeface="Arial"/>
              </a:rPr>
            </a:br>
            <a:r>
              <a:rPr lang="en-US" sz="3000">
                <a:solidFill>
                  <a:schemeClr val="accent1"/>
                </a:solidFill>
                <a:cs typeface="Arial"/>
              </a:rPr>
              <a:t>	</a:t>
            </a:r>
            <a:br>
              <a:rPr lang="en-US" sz="3000">
                <a:solidFill>
                  <a:schemeClr val="accent1"/>
                </a:solidFill>
                <a:cs typeface="Arial"/>
              </a:rPr>
            </a:br>
            <a:r>
              <a:rPr lang="en-US" sz="3000">
                <a:solidFill>
                  <a:schemeClr val="accent1"/>
                </a:solidFill>
                <a:cs typeface="Arial"/>
              </a:rPr>
              <a:t>	</a:t>
            </a: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endParaRPr lang="en-US" sz="3000">
              <a:solidFill>
                <a:schemeClr val="accent1"/>
              </a:solidFill>
              <a:cs typeface="Arial"/>
            </a:endParaRP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endParaRPr lang="en-US" sz="3000">
              <a:solidFill>
                <a:schemeClr val="accent1"/>
              </a:solidFill>
              <a:cs typeface="Arial"/>
            </a:endParaRPr>
          </a:p>
          <a:p>
            <a:pPr marL="0" marR="191770" indent="0" algn="just">
              <a:lnSpc>
                <a:spcPct val="100000"/>
              </a:lnSpc>
              <a:spcBef>
                <a:spcPts val="95"/>
              </a:spcBef>
              <a:buNone/>
            </a:pPr>
            <a:r>
              <a:rPr lang="en-US" sz="2400">
                <a:solidFill>
                  <a:schemeClr val="accent1"/>
                </a:solidFill>
                <a:cs typeface="Arial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6827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C5BA9-1645-344D-D774-9B7DB71E9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F9CB5FC-B6BD-AF60-E322-31D9D80CE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B6960C-818F-AC0B-9A28-C0C45993A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EC1D9E-BD94-55B4-74AC-D144A5506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B88B20-812E-A12C-F30E-02AA000AC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F5CE70-2834-C8DA-BE90-68EDB8DAB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CFC82-E0BC-2CDF-2320-26BF377F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Statistical Language Model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56A9F-EAA0-67B1-7E92-ABBA5473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47" y="1875967"/>
            <a:ext cx="10544316" cy="4982033"/>
          </a:xfrm>
        </p:spPr>
        <p:txBody>
          <a:bodyPr anchor="ctr"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395"/>
              </a:spcBef>
              <a:buNone/>
            </a:pPr>
            <a:r>
              <a:rPr lang="en-US" sz="2400" spc="-25" dirty="0">
                <a:solidFill>
                  <a:schemeClr val="accent1"/>
                </a:solidFill>
                <a:cs typeface="Arial"/>
              </a:rPr>
              <a:t>Token (word)</a:t>
            </a:r>
            <a:r>
              <a:rPr lang="en-US" sz="2400" spc="-30" dirty="0">
                <a:solidFill>
                  <a:schemeClr val="accent1"/>
                </a:solidFill>
                <a:cs typeface="Arial"/>
              </a:rPr>
              <a:t> vocabulary</a:t>
            </a:r>
            <a:r>
              <a:rPr lang="en-US" sz="2400" dirty="0">
                <a:solidFill>
                  <a:schemeClr val="accent1"/>
                </a:solidFill>
                <a:cs typeface="Arial"/>
              </a:rPr>
              <a:t>:</a:t>
            </a:r>
            <a:r>
              <a:rPr lang="en-US" sz="2400" spc="5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i="1" spc="55" dirty="0">
                <a:cs typeface="Arial"/>
              </a:rPr>
              <a:t>T</a:t>
            </a:r>
            <a:r>
              <a:rPr lang="en-US" sz="2400" i="1" spc="175" dirty="0">
                <a:cs typeface="Meiryo UI"/>
              </a:rPr>
              <a:t> </a:t>
            </a:r>
            <a:r>
              <a:rPr lang="en-US" sz="2400" spc="204" dirty="0">
                <a:cs typeface="Times New Roman"/>
              </a:rPr>
              <a:t>=</a:t>
            </a:r>
            <a:r>
              <a:rPr lang="en-US" sz="2400" spc="20" dirty="0">
                <a:cs typeface="Times New Roman"/>
              </a:rPr>
              <a:t> </a:t>
            </a:r>
            <a:r>
              <a:rPr lang="en-US" sz="2400" i="1" dirty="0">
                <a:cs typeface="Meiryo UI"/>
              </a:rPr>
              <a:t>{</a:t>
            </a:r>
            <a:r>
              <a:rPr lang="el-GR" sz="2400" i="1" dirty="0">
                <a:cs typeface="Georgia"/>
              </a:rPr>
              <a:t>τ</a:t>
            </a:r>
            <a:r>
              <a:rPr lang="el-GR" baseline="-11904" dirty="0">
                <a:cs typeface="Georgia"/>
              </a:rPr>
              <a:t>1</a:t>
            </a:r>
            <a:r>
              <a:rPr lang="el-GR" sz="2400" i="1" dirty="0">
                <a:cs typeface="Georgia"/>
              </a:rPr>
              <a:t>,</a:t>
            </a:r>
            <a:r>
              <a:rPr lang="el-GR" sz="2400" i="1" spc="-75" dirty="0">
                <a:cs typeface="Georgia"/>
              </a:rPr>
              <a:t> </a:t>
            </a:r>
            <a:r>
              <a:rPr lang="el-GR" sz="2400" i="1" dirty="0">
                <a:cs typeface="Georgia"/>
              </a:rPr>
              <a:t>.</a:t>
            </a:r>
            <a:r>
              <a:rPr lang="el-GR" sz="2400" i="1" spc="-75" dirty="0">
                <a:cs typeface="Georgia"/>
              </a:rPr>
              <a:t> </a:t>
            </a:r>
            <a:r>
              <a:rPr lang="el-GR" sz="2400" i="1" dirty="0">
                <a:cs typeface="Georgia"/>
              </a:rPr>
              <a:t>.</a:t>
            </a:r>
            <a:r>
              <a:rPr lang="el-GR" sz="2400" i="1" spc="-75" dirty="0">
                <a:cs typeface="Georgia"/>
              </a:rPr>
              <a:t> </a:t>
            </a:r>
            <a:r>
              <a:rPr lang="el-GR" sz="2400" i="1" dirty="0">
                <a:cs typeface="Georgia"/>
              </a:rPr>
              <a:t>.</a:t>
            </a:r>
            <a:r>
              <a:rPr lang="el-GR" sz="2400" i="1" spc="-75" dirty="0">
                <a:cs typeface="Georgia"/>
              </a:rPr>
              <a:t> </a:t>
            </a:r>
            <a:r>
              <a:rPr lang="el-GR" sz="2400" i="1" dirty="0">
                <a:cs typeface="Georgia"/>
              </a:rPr>
              <a:t>,</a:t>
            </a:r>
            <a:r>
              <a:rPr lang="el-GR" sz="2400" i="1" spc="-75" dirty="0">
                <a:cs typeface="Georgia"/>
              </a:rPr>
              <a:t> </a:t>
            </a:r>
            <a:r>
              <a:rPr lang="el-GR" sz="2400" i="1" spc="-40" dirty="0">
                <a:cs typeface="Georgia"/>
              </a:rPr>
              <a:t>τ</a:t>
            </a:r>
            <a:r>
              <a:rPr lang="el-GR" i="1" spc="-60" baseline="-15873" dirty="0">
                <a:cs typeface="Meiryo UI"/>
              </a:rPr>
              <a:t>|</a:t>
            </a:r>
            <a:r>
              <a:rPr lang="en-US" i="1" spc="-60" baseline="-15873" dirty="0">
                <a:cs typeface="Meiryo UI"/>
              </a:rPr>
              <a:t>T</a:t>
            </a:r>
            <a:r>
              <a:rPr lang="en-US" i="1" spc="-82" baseline="-15873" dirty="0">
                <a:cs typeface="Meiryo UI"/>
              </a:rPr>
              <a:t> </a:t>
            </a:r>
            <a:r>
              <a:rPr lang="en-US" i="1" spc="-37" baseline="-15873" dirty="0">
                <a:cs typeface="Meiryo UI"/>
              </a:rPr>
              <a:t>|</a:t>
            </a:r>
            <a:r>
              <a:rPr lang="en-US" sz="2400" i="1" spc="-25" dirty="0">
                <a:cs typeface="Meiryo UI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395"/>
              </a:spcBef>
              <a:buNone/>
            </a:pPr>
            <a:r>
              <a:rPr lang="en-US" sz="2400" spc="-40" dirty="0">
                <a:solidFill>
                  <a:schemeClr val="accent1"/>
                </a:solidFill>
                <a:cs typeface="Arial"/>
              </a:rPr>
              <a:t>Context</a:t>
            </a:r>
            <a:r>
              <a:rPr lang="en-US" sz="2400" spc="-5" dirty="0">
                <a:solidFill>
                  <a:schemeClr val="accent1"/>
                </a:solidFill>
                <a:cs typeface="Arial"/>
              </a:rPr>
              <a:t> =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b="1" dirty="0">
                <a:cs typeface="Meiryo UI"/>
              </a:rPr>
              <a:t>c</a:t>
            </a:r>
            <a:r>
              <a:rPr lang="en-US" sz="2400" b="1" i="1" baseline="-25000" dirty="0">
                <a:cs typeface="Meiryo UI"/>
              </a:rPr>
              <a:t>1 </a:t>
            </a:r>
            <a:r>
              <a:rPr lang="en-US" sz="2400" i="1" spc="-10" dirty="0">
                <a:cs typeface="Arial"/>
              </a:rPr>
              <a:t>T </a:t>
            </a:r>
            <a:r>
              <a:rPr lang="en-US" sz="2400" spc="-10" baseline="30000" dirty="0">
                <a:cs typeface="Arial"/>
              </a:rPr>
              <a:t>* </a:t>
            </a:r>
            <a:r>
              <a:rPr lang="en-US" sz="2400" spc="-10" dirty="0">
                <a:cs typeface="Arial"/>
              </a:rPr>
              <a:t>where </a:t>
            </a:r>
            <a:r>
              <a:rPr lang="en-US" sz="2400" b="1" dirty="0">
                <a:cs typeface="Meiryo UI"/>
              </a:rPr>
              <a:t>c</a:t>
            </a:r>
            <a:r>
              <a:rPr lang="en-US" sz="2400" b="1" i="1" baseline="-25000" dirty="0">
                <a:cs typeface="Meiryo UI"/>
              </a:rPr>
              <a:t>1 </a:t>
            </a:r>
            <a:r>
              <a:rPr lang="en-US" sz="2400" dirty="0">
                <a:cs typeface="Meiryo UI"/>
              </a:rPr>
              <a:t>is string called </a:t>
            </a:r>
            <a:r>
              <a:rPr lang="en-US" sz="2400" i="1" dirty="0">
                <a:cs typeface="Meiryo UI"/>
              </a:rPr>
              <a:t>prompt</a:t>
            </a:r>
            <a:endParaRPr lang="en-US" sz="2400" i="1" spc="-10" baseline="30000" dirty="0"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295"/>
              </a:spcBef>
              <a:buNone/>
            </a:pPr>
            <a:r>
              <a:rPr lang="en-US" sz="2400" i="1" spc="-10" baseline="30000" dirty="0">
                <a:cs typeface="Arial"/>
              </a:rPr>
              <a:t>                      	</a:t>
            </a:r>
            <a:r>
              <a:rPr lang="en-US" sz="2400" b="1" dirty="0">
                <a:cs typeface="Meiryo UI"/>
              </a:rPr>
              <a:t> c</a:t>
            </a:r>
            <a:r>
              <a:rPr lang="en-US" sz="2400" b="1" i="1" baseline="-25000" dirty="0">
                <a:cs typeface="Meiryo UI"/>
              </a:rPr>
              <a:t>1   </a:t>
            </a:r>
            <a:r>
              <a:rPr lang="en-US" sz="2400" dirty="0">
                <a:cs typeface="Meiryo UI"/>
              </a:rPr>
              <a:t>or</a:t>
            </a:r>
            <a:r>
              <a:rPr lang="en-US" sz="2400" b="1" dirty="0">
                <a:cs typeface="Meiryo UI"/>
              </a:rPr>
              <a:t> c</a:t>
            </a:r>
            <a:r>
              <a:rPr lang="en-US" sz="2400" b="1" i="1" baseline="-25000" dirty="0">
                <a:cs typeface="Meiryo UI"/>
              </a:rPr>
              <a:t>1 </a:t>
            </a:r>
            <a:r>
              <a:rPr lang="en-US" sz="2400" i="1" spc="60" dirty="0">
                <a:cs typeface="Georgia"/>
              </a:rPr>
              <a:t>x</a:t>
            </a:r>
            <a:r>
              <a:rPr lang="en-US" sz="2400" i="1" spc="60" baseline="-25000" dirty="0">
                <a:cs typeface="Georgia"/>
              </a:rPr>
              <a:t>1</a:t>
            </a:r>
            <a:r>
              <a:rPr lang="en-US" sz="2400" i="1" spc="60" dirty="0">
                <a:cs typeface="Georgia"/>
              </a:rPr>
              <a:t> x</a:t>
            </a:r>
            <a:r>
              <a:rPr lang="en-US" sz="2400" i="1" spc="60" baseline="-25000" dirty="0">
                <a:cs typeface="Georgia"/>
              </a:rPr>
              <a:t>2</a:t>
            </a:r>
            <a:r>
              <a:rPr lang="en-US" sz="2400" i="1" spc="60" dirty="0">
                <a:cs typeface="Georgia"/>
              </a:rPr>
              <a:t> ..  </a:t>
            </a:r>
            <a:r>
              <a:rPr lang="en-US" sz="2400" spc="60" dirty="0">
                <a:cs typeface="Georgia"/>
              </a:rPr>
              <a:t>where</a:t>
            </a:r>
            <a:r>
              <a:rPr lang="en-US" sz="2400" i="1" spc="60" dirty="0">
                <a:cs typeface="Georgia"/>
              </a:rPr>
              <a:t>   </a:t>
            </a:r>
            <a:r>
              <a:rPr lang="en-US" sz="2400" i="1" spc="60" dirty="0" err="1">
                <a:cs typeface="Georgia"/>
              </a:rPr>
              <a:t>x</a:t>
            </a:r>
            <a:r>
              <a:rPr lang="en-US" i="1" spc="89" baseline="-11904" dirty="0" err="1">
                <a:cs typeface="Georgia"/>
              </a:rPr>
              <a:t>t</a:t>
            </a:r>
            <a:r>
              <a:rPr lang="en-US" i="1" spc="247" baseline="-11904" dirty="0">
                <a:cs typeface="Georgia"/>
              </a:rPr>
              <a:t> </a:t>
            </a:r>
            <a:r>
              <a:rPr lang="en-US" sz="2400" i="1" spc="-150" dirty="0">
                <a:cs typeface="Meiryo UI"/>
              </a:rPr>
              <a:t>∈</a:t>
            </a:r>
            <a:r>
              <a:rPr lang="en-US" sz="2400" i="1" spc="-55" dirty="0">
                <a:cs typeface="Meiryo UI"/>
              </a:rPr>
              <a:t>  </a:t>
            </a:r>
            <a:r>
              <a:rPr lang="en-US" sz="2400" i="1" spc="-105" dirty="0">
                <a:cs typeface="Meiryo UI"/>
              </a:rPr>
              <a:t>T</a:t>
            </a:r>
            <a:r>
              <a:rPr lang="en-US" sz="2400" i="1" spc="-85" dirty="0">
                <a:cs typeface="Meiryo UI"/>
              </a:rPr>
              <a:t> </a:t>
            </a:r>
            <a:r>
              <a:rPr lang="en-US" sz="2400" i="1" spc="-50" dirty="0">
                <a:cs typeface="Georgia"/>
              </a:rPr>
              <a:t>,      </a:t>
            </a:r>
            <a:r>
              <a:rPr lang="en-US" sz="2400" i="1" dirty="0">
                <a:cs typeface="Georgia"/>
              </a:rPr>
              <a:t>t</a:t>
            </a:r>
            <a:r>
              <a:rPr lang="en-US" sz="2400" i="1" spc="40" dirty="0">
                <a:cs typeface="Georgia"/>
              </a:rPr>
              <a:t> </a:t>
            </a:r>
            <a:r>
              <a:rPr lang="en-US" sz="2400" spc="204" dirty="0">
                <a:cs typeface="Times New Roman"/>
              </a:rPr>
              <a:t>=</a:t>
            </a:r>
            <a:r>
              <a:rPr lang="en-US" sz="2400" spc="-10" dirty="0">
                <a:cs typeface="Times New Roman"/>
              </a:rPr>
              <a:t>1, 2</a:t>
            </a:r>
            <a:r>
              <a:rPr lang="en-US" sz="2400" i="1" spc="-10" dirty="0">
                <a:cs typeface="Georgia"/>
              </a:rPr>
              <a:t>,</a:t>
            </a:r>
            <a:r>
              <a:rPr lang="en-US" sz="2400" i="1" spc="-70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70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70" dirty="0">
                <a:cs typeface="Georgia"/>
              </a:rPr>
              <a:t> </a:t>
            </a:r>
            <a:r>
              <a:rPr lang="en-US" sz="2400" i="1" spc="-50" dirty="0">
                <a:cs typeface="Georgia"/>
              </a:rPr>
              <a:t>.</a:t>
            </a:r>
            <a:endParaRPr lang="en-US" sz="2400" dirty="0">
              <a:cs typeface="Georgia"/>
            </a:endParaRPr>
          </a:p>
          <a:p>
            <a:pPr marL="0" marR="55880" indent="0">
              <a:lnSpc>
                <a:spcPct val="100000"/>
              </a:lnSpc>
              <a:spcBef>
                <a:spcPts val="990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Language</a:t>
            </a:r>
            <a:r>
              <a:rPr lang="en-US" sz="2400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dirty="0">
                <a:solidFill>
                  <a:schemeClr val="accent1"/>
                </a:solidFill>
                <a:cs typeface="Arial"/>
              </a:rPr>
              <a:t>model:</a:t>
            </a:r>
            <a:r>
              <a:rPr lang="en-US" sz="2400" spc="5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400" dirty="0">
                <a:cs typeface="Arial"/>
              </a:rPr>
              <a:t>The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conditional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probabilities</a:t>
            </a:r>
            <a:r>
              <a:rPr lang="en-US" sz="2400" spc="-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of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cs typeface="Arial"/>
              </a:rPr>
              <a:t>the</a:t>
            </a:r>
            <a:r>
              <a:rPr lang="en-US" sz="2400" spc="-10" dirty="0">
                <a:cs typeface="Arial"/>
              </a:rPr>
              <a:t> </a:t>
            </a:r>
            <a:r>
              <a:rPr lang="en-US" sz="2400" dirty="0">
                <a:solidFill>
                  <a:schemeClr val="accent6"/>
                </a:solidFill>
                <a:cs typeface="Arial"/>
              </a:rPr>
              <a:t>next</a:t>
            </a:r>
            <a:r>
              <a:rPr lang="en-US" sz="2400" spc="-5" dirty="0">
                <a:solidFill>
                  <a:schemeClr val="accent6"/>
                </a:solidFill>
                <a:cs typeface="Arial"/>
              </a:rPr>
              <a:t> </a:t>
            </a:r>
            <a:r>
              <a:rPr lang="en-US" sz="2400" spc="-10" dirty="0">
                <a:solidFill>
                  <a:schemeClr val="accent6"/>
                </a:solidFill>
                <a:cs typeface="Arial"/>
              </a:rPr>
              <a:t>token </a:t>
            </a:r>
            <a:r>
              <a:rPr lang="en-US" sz="2400" dirty="0">
                <a:cs typeface="Arial"/>
              </a:rPr>
              <a:t>given</a:t>
            </a:r>
            <a:r>
              <a:rPr lang="en-US" sz="2400" spc="-25" dirty="0">
                <a:cs typeface="Arial"/>
              </a:rPr>
              <a:t> </a:t>
            </a:r>
            <a:r>
              <a:rPr lang="en-US" sz="2400" dirty="0">
                <a:cs typeface="Arial"/>
              </a:rPr>
              <a:t>a</a:t>
            </a:r>
            <a:r>
              <a:rPr lang="en-US" sz="2400" spc="-25" dirty="0">
                <a:cs typeface="Arial"/>
              </a:rPr>
              <a:t> </a:t>
            </a:r>
            <a:r>
              <a:rPr lang="en-US" sz="2400" spc="-10" dirty="0">
                <a:solidFill>
                  <a:schemeClr val="accent6"/>
                </a:solidFill>
                <a:cs typeface="Arial"/>
              </a:rPr>
              <a:t>context</a:t>
            </a:r>
            <a:endParaRPr lang="en-US" sz="2400" dirty="0">
              <a:solidFill>
                <a:schemeClr val="accent6"/>
              </a:solidFill>
              <a:cs typeface="Arial"/>
            </a:endParaRPr>
          </a:p>
          <a:p>
            <a:pPr marL="0" marR="55880" indent="0">
              <a:lnSpc>
                <a:spcPct val="100000"/>
              </a:lnSpc>
              <a:spcBef>
                <a:spcPts val="990"/>
              </a:spcBef>
              <a:buNone/>
            </a:pPr>
            <a:r>
              <a:rPr lang="en-US" sz="2400" i="1" spc="70" dirty="0">
                <a:solidFill>
                  <a:srgbClr val="3333B2"/>
                </a:solidFill>
                <a:cs typeface="Arial"/>
              </a:rPr>
              <a:t>	</a:t>
            </a:r>
            <a:r>
              <a:rPr lang="en-US" sz="2400" i="1" spc="70" dirty="0" err="1">
                <a:cs typeface="Georgia"/>
              </a:rPr>
              <a:t>Pr</a:t>
            </a:r>
            <a:r>
              <a:rPr lang="en-US" sz="2400" i="1" spc="-25" dirty="0">
                <a:cs typeface="Georgia"/>
              </a:rPr>
              <a:t> </a:t>
            </a:r>
            <a:r>
              <a:rPr lang="en-US" sz="2400" dirty="0">
                <a:cs typeface="Times New Roman"/>
              </a:rPr>
              <a:t>[</a:t>
            </a:r>
            <a:r>
              <a:rPr lang="en-US" sz="2400" i="1" dirty="0">
                <a:cs typeface="Georgia"/>
              </a:rPr>
              <a:t>x</a:t>
            </a:r>
            <a:r>
              <a:rPr lang="en-US" i="1" baseline="-11904" dirty="0">
                <a:cs typeface="Georgia"/>
              </a:rPr>
              <a:t>t</a:t>
            </a:r>
            <a:r>
              <a:rPr lang="en-US" sz="2400" i="1" dirty="0">
                <a:cs typeface="Meiryo UI"/>
              </a:rPr>
              <a:t>|</a:t>
            </a:r>
            <a:r>
              <a:rPr lang="en-US" sz="2400" b="1" dirty="0">
                <a:cs typeface="Meiryo UI"/>
              </a:rPr>
              <a:t>c</a:t>
            </a:r>
            <a:r>
              <a:rPr lang="en-US" sz="2400" b="1" i="1" baseline="-25000" dirty="0">
                <a:cs typeface="Meiryo UI"/>
              </a:rPr>
              <a:t>1</a:t>
            </a:r>
            <a:r>
              <a:rPr lang="en-US" sz="2400" i="1" spc="60" dirty="0">
                <a:cs typeface="Georgia"/>
              </a:rPr>
              <a:t> x</a:t>
            </a:r>
            <a:r>
              <a:rPr lang="en-US" sz="2400" i="1" spc="60" baseline="-25000" dirty="0">
                <a:cs typeface="Georgia"/>
              </a:rPr>
              <a:t>1 </a:t>
            </a:r>
            <a:r>
              <a:rPr kumimoji="0" lang="en-US" sz="2400" b="0" i="1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Georgia"/>
              </a:rPr>
              <a:t>x</a:t>
            </a:r>
            <a:r>
              <a:rPr kumimoji="0" lang="en-US" sz="2400" b="0" i="1" u="none" strike="noStrike" kern="1200" cap="none" spc="6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Georgia"/>
              </a:rPr>
              <a:t>2</a:t>
            </a:r>
            <a:r>
              <a:rPr lang="en-US" spc="112" baseline="-11904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50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50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50" dirty="0">
                <a:cs typeface="Georgia"/>
              </a:rPr>
              <a:t> </a:t>
            </a:r>
            <a:r>
              <a:rPr lang="en-US" sz="2400" i="1" spc="50" dirty="0">
                <a:cs typeface="Georgia"/>
              </a:rPr>
              <a:t>x</a:t>
            </a:r>
            <a:r>
              <a:rPr lang="en-US" i="1" spc="75" baseline="-11904" dirty="0">
                <a:cs typeface="Georgia"/>
              </a:rPr>
              <a:t>t</a:t>
            </a:r>
            <a:r>
              <a:rPr lang="en-US" i="1" spc="75" baseline="-11904" dirty="0">
                <a:cs typeface="Meiryo UI"/>
              </a:rPr>
              <a:t>−</a:t>
            </a:r>
            <a:r>
              <a:rPr lang="en-US" spc="75" baseline="-11904" dirty="0">
                <a:cs typeface="Georgia"/>
              </a:rPr>
              <a:t>1</a:t>
            </a:r>
            <a:r>
              <a:rPr lang="en-US" sz="2400" spc="50" dirty="0">
                <a:cs typeface="Times New Roman"/>
              </a:rPr>
              <a:t>]</a:t>
            </a:r>
            <a:r>
              <a:rPr lang="en-US" sz="2400" spc="65" dirty="0">
                <a:cs typeface="Times New Roman"/>
              </a:rPr>
              <a:t> </a:t>
            </a:r>
            <a:r>
              <a:rPr lang="en-US" sz="2400" spc="204" dirty="0">
                <a:cs typeface="Times New Roman"/>
              </a:rPr>
              <a:t>=</a:t>
            </a:r>
            <a:r>
              <a:rPr lang="en-US" sz="2400" spc="65" dirty="0">
                <a:cs typeface="Times New Roman"/>
              </a:rPr>
              <a:t> </a:t>
            </a:r>
            <a:r>
              <a:rPr lang="en-US" sz="2400" i="1" spc="70" dirty="0" err="1">
                <a:cs typeface="Georgia"/>
              </a:rPr>
              <a:t>Pr</a:t>
            </a:r>
            <a:r>
              <a:rPr lang="en-US" sz="2400" i="1" spc="-25" dirty="0">
                <a:cs typeface="Georgia"/>
              </a:rPr>
              <a:t> </a:t>
            </a:r>
            <a:r>
              <a:rPr lang="en-US" sz="2400" spc="-10" dirty="0">
                <a:cs typeface="Times New Roman"/>
              </a:rPr>
              <a:t>[</a:t>
            </a:r>
            <a:r>
              <a:rPr lang="en-US" sz="2400" i="1" spc="-10" dirty="0" err="1">
                <a:cs typeface="Georgia"/>
              </a:rPr>
              <a:t>x</a:t>
            </a:r>
            <a:r>
              <a:rPr lang="en-US" i="1" spc="-15" baseline="-11904" dirty="0" err="1">
                <a:cs typeface="Georgia"/>
              </a:rPr>
              <a:t>t</a:t>
            </a:r>
            <a:r>
              <a:rPr lang="en-US" sz="2400" i="1" spc="-10" dirty="0" err="1">
                <a:cs typeface="Meiryo UI"/>
              </a:rPr>
              <a:t>|</a:t>
            </a:r>
            <a:r>
              <a:rPr lang="en-US" sz="2400" b="1" spc="-10" dirty="0" err="1">
                <a:cs typeface="Georgia"/>
              </a:rPr>
              <a:t>c</a:t>
            </a:r>
            <a:r>
              <a:rPr lang="en-US" i="1" spc="-15" baseline="-11904" dirty="0" err="1">
                <a:cs typeface="Georgia"/>
              </a:rPr>
              <a:t>t</a:t>
            </a:r>
            <a:r>
              <a:rPr lang="en-US" sz="2400" spc="-10" dirty="0">
                <a:cs typeface="Times New Roman"/>
              </a:rPr>
              <a:t>]</a:t>
            </a:r>
            <a:r>
              <a:rPr lang="en-US" sz="2400" spc="-60" dirty="0">
                <a:cs typeface="Times New Roman"/>
              </a:rPr>
              <a:t> </a:t>
            </a:r>
            <a:r>
              <a:rPr lang="en-US" sz="2400" i="1" spc="-50" dirty="0">
                <a:cs typeface="Georgia"/>
              </a:rPr>
              <a:t>,</a:t>
            </a:r>
            <a:r>
              <a:rPr lang="en-US" sz="2400" i="1" dirty="0">
                <a:cs typeface="Georgia"/>
              </a:rPr>
              <a:t>	t</a:t>
            </a:r>
            <a:r>
              <a:rPr lang="en-US" sz="2400" i="1" spc="40" dirty="0">
                <a:cs typeface="Georgia"/>
              </a:rPr>
              <a:t> </a:t>
            </a:r>
            <a:r>
              <a:rPr lang="en-US" sz="2400" spc="204" dirty="0">
                <a:cs typeface="Times New Roman"/>
              </a:rPr>
              <a:t>=</a:t>
            </a:r>
            <a:r>
              <a:rPr lang="en-US" sz="2400" spc="-10" dirty="0">
                <a:cs typeface="Times New Roman"/>
              </a:rPr>
              <a:t>1</a:t>
            </a:r>
            <a:r>
              <a:rPr lang="en-US" sz="2400" i="1" spc="-10" dirty="0">
                <a:cs typeface="Georgia"/>
              </a:rPr>
              <a:t>, </a:t>
            </a:r>
            <a:r>
              <a:rPr lang="en-US" sz="2400" spc="-10" dirty="0">
                <a:cs typeface="Georgia"/>
              </a:rPr>
              <a:t>2</a:t>
            </a:r>
            <a:r>
              <a:rPr lang="en-US" sz="2400" i="1" spc="-10" dirty="0">
                <a:cs typeface="Georgia"/>
              </a:rPr>
              <a:t>,</a:t>
            </a:r>
            <a:r>
              <a:rPr lang="en-US" sz="2400" i="1" spc="-70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70" dirty="0">
                <a:cs typeface="Georgia"/>
              </a:rPr>
              <a:t> </a:t>
            </a:r>
            <a:r>
              <a:rPr lang="en-US" sz="2400" i="1" dirty="0">
                <a:cs typeface="Georgia"/>
              </a:rPr>
              <a:t>.</a:t>
            </a:r>
            <a:r>
              <a:rPr lang="en-US" sz="2400" i="1" spc="-70" dirty="0">
                <a:cs typeface="Georgia"/>
              </a:rPr>
              <a:t> </a:t>
            </a:r>
            <a:r>
              <a:rPr lang="en-US" sz="2400" i="1" spc="-50" dirty="0">
                <a:cs typeface="Georgia"/>
              </a:rPr>
              <a:t>.</a:t>
            </a:r>
          </a:p>
          <a:p>
            <a:pPr marL="0" marR="370205" indent="0">
              <a:lnSpc>
                <a:spcPct val="111000"/>
              </a:lnSpc>
              <a:spcBef>
                <a:spcPts val="860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Text generation: </a:t>
            </a:r>
          </a:p>
          <a:p>
            <a:pPr marL="365760" marR="370205"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cs typeface="Arial"/>
              </a:rPr>
              <a:t>Prompt is  &lt;START&gt;</a:t>
            </a:r>
          </a:p>
          <a:p>
            <a:pPr marL="365760" marR="370205"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cs typeface="Arial"/>
              </a:rPr>
              <a:t>Given context </a:t>
            </a:r>
            <a:r>
              <a:rPr lang="en-US" sz="2400" b="1" i="1" dirty="0" err="1">
                <a:cs typeface="Arial"/>
              </a:rPr>
              <a:t>c</a:t>
            </a:r>
            <a:r>
              <a:rPr lang="en-US" sz="2000" i="1" baseline="-25000" dirty="0" err="1">
                <a:cs typeface="Arial"/>
              </a:rPr>
              <a:t>t</a:t>
            </a:r>
            <a:r>
              <a:rPr lang="en-US" sz="2000" dirty="0">
                <a:cs typeface="Arial"/>
              </a:rPr>
              <a:t>, use model to produce probability vector and sample to pick next word 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t</a:t>
            </a:r>
            <a:endParaRPr lang="en-US" sz="2400" i="1" baseline="-25000" dirty="0"/>
          </a:p>
          <a:p>
            <a:pPr marL="365760" marR="370205"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cs typeface="Arial"/>
              </a:rPr>
              <a:t>Append 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t</a:t>
            </a:r>
            <a:r>
              <a:rPr lang="en-US" sz="2000" dirty="0">
                <a:cs typeface="Arial"/>
              </a:rPr>
              <a:t> to </a:t>
            </a:r>
            <a:r>
              <a:rPr lang="en-US" sz="2400" b="1" i="1" dirty="0" err="1">
                <a:cs typeface="Arial"/>
              </a:rPr>
              <a:t>c</a:t>
            </a:r>
            <a:r>
              <a:rPr lang="en-US" sz="2000" i="1" baseline="-25000" dirty="0" err="1">
                <a:cs typeface="Arial"/>
              </a:rPr>
              <a:t>t</a:t>
            </a:r>
            <a:r>
              <a:rPr lang="en-US" sz="2000" i="1" baseline="-25000" dirty="0">
                <a:cs typeface="Arial"/>
              </a:rPr>
              <a:t> </a:t>
            </a:r>
            <a:r>
              <a:rPr lang="en-US" sz="2000" dirty="0">
                <a:cs typeface="Arial"/>
              </a:rPr>
              <a:t>and repeat</a:t>
            </a:r>
          </a:p>
          <a:p>
            <a:pPr marL="0" marR="370205" indent="0">
              <a:lnSpc>
                <a:spcPct val="111000"/>
              </a:lnSpc>
              <a:spcBef>
                <a:spcPts val="860"/>
              </a:spcBef>
              <a:buNone/>
            </a:pPr>
            <a:r>
              <a:rPr lang="en-US" sz="2400" dirty="0">
                <a:solidFill>
                  <a:schemeClr val="accent1"/>
                </a:solidFill>
                <a:cs typeface="Arial"/>
              </a:rPr>
              <a:t>Text translation:</a:t>
            </a:r>
          </a:p>
          <a:p>
            <a:pPr marR="370205">
              <a:lnSpc>
                <a:spcPct val="111000"/>
              </a:lnSpc>
              <a:spcBef>
                <a:spcPts val="860"/>
              </a:spcBef>
            </a:pPr>
            <a:r>
              <a:rPr lang="en-US" sz="2000" dirty="0">
                <a:cs typeface="Arial"/>
              </a:rPr>
              <a:t>Prompt is sentence to be translated followed by &lt;START&gt;</a:t>
            </a:r>
            <a:br>
              <a:rPr lang="en-US" sz="2000" dirty="0">
                <a:cs typeface="Arial"/>
              </a:rPr>
            </a:br>
            <a:endParaRPr lang="en-US" sz="2400" spc="-10"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D5FC27-C5E7-64E2-F67D-921082C3A393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438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92CA48-77E8-165E-5055-4B3DFEF71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BD2CF3D-00F5-4721-5D62-90C92E1C7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97F807-572B-4E49-C1B7-1D1D8582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DF21DF-7651-705A-82C8-2113845D0C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0CA3D-6B13-A892-825A-803B21A51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9F6B49-515C-B439-7267-1F5A60144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43ABD-8A86-EA07-C5EE-CE5F9B6E1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Building the language model 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AD9B5-9C6F-1F48-1990-E4EAA2FAD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47" y="1875967"/>
            <a:ext cx="10544316" cy="4854017"/>
          </a:xfrm>
        </p:spPr>
        <p:txBody>
          <a:bodyPr anchor="ctr">
            <a:normAutofit/>
          </a:bodyPr>
          <a:lstStyle/>
          <a:p>
            <a:pPr marL="0" marR="370205" indent="0">
              <a:lnSpc>
                <a:spcPct val="111000"/>
              </a:lnSpc>
              <a:spcBef>
                <a:spcPts val="860"/>
              </a:spcBef>
              <a:buNone/>
            </a:pPr>
            <a:r>
              <a:rPr lang="en-US" sz="2400" spc="-10" dirty="0">
                <a:cs typeface="Arial"/>
              </a:rPr>
              <a:t>Analyze huge corpus of text and build </a:t>
            </a:r>
            <a:r>
              <a:rPr lang="en-US" sz="2400" i="1" spc="-10" dirty="0">
                <a:cs typeface="Arial"/>
              </a:rPr>
              <a:t>next token table </a:t>
            </a:r>
            <a:br>
              <a:rPr lang="en-US" sz="2400" spc="-10" dirty="0">
                <a:cs typeface="Arial"/>
              </a:rPr>
            </a:br>
            <a:r>
              <a:rPr lang="en-US" sz="2400" spc="-10" dirty="0">
                <a:cs typeface="Arial"/>
              </a:rPr>
              <a:t>	context </a:t>
            </a:r>
            <a:r>
              <a:rPr lang="en-US" sz="2400" spc="-10" dirty="0">
                <a:cs typeface="Arial"/>
                <a:sym typeface="Wingdings" panose="05000000000000000000" pitchFamily="2" charset="2"/>
              </a:rPr>
              <a:t>  probability vector (</a:t>
            </a:r>
            <a:r>
              <a:rPr kumimoji="0" lang="en-US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</a:rPr>
              <a:t>[</a:t>
            </a:r>
            <a:r>
              <a:rPr lang="en-US" sz="2400" i="1" spc="-10" dirty="0">
                <a:solidFill>
                  <a:prstClr val="black"/>
                </a:solidFill>
                <a:latin typeface="Aptos" panose="02110004020202020204"/>
                <a:cs typeface="Arial"/>
                <a:sym typeface="Wingdings" panose="05000000000000000000" pitchFamily="2" charset="2"/>
              </a:rPr>
              <a:t>p1</a:t>
            </a:r>
            <a:r>
              <a:rPr kumimoji="0" lang="en-US" sz="2400" b="0" i="0" u="none" strike="noStrike" kern="1200" cap="none" spc="0" normalizeH="0" baseline="-11904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Georgia"/>
              </a:rPr>
              <a:t>, …, </a:t>
            </a:r>
            <a:r>
              <a:rPr kumimoji="0" lang="en-US" sz="2400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Wingdings" panose="05000000000000000000" pitchFamily="2" charset="2"/>
              </a:rPr>
              <a:t>p</a:t>
            </a:r>
            <a:r>
              <a:rPr kumimoji="0" lang="el-GR" sz="2400" b="0" i="1" u="none" strike="noStrike" kern="1200" cap="none" spc="-6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Meiryo UI"/>
              </a:rPr>
              <a:t>|</a:t>
            </a:r>
            <a:r>
              <a:rPr kumimoji="0" lang="en-US" sz="2400" b="0" i="1" u="none" strike="noStrike" kern="1200" cap="none" spc="-6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Meiryo UI"/>
              </a:rPr>
              <a:t>T</a:t>
            </a:r>
            <a:r>
              <a:rPr kumimoji="0" lang="en-US" sz="2400" b="0" i="1" u="none" strike="noStrike" kern="1200" cap="none" spc="-82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Meiryo UI"/>
              </a:rPr>
              <a:t> </a:t>
            </a:r>
            <a:r>
              <a:rPr kumimoji="0" lang="en-US" sz="2400" b="0" i="1" u="none" strike="noStrike" kern="1200" cap="none" spc="-37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Meiryo UI"/>
              </a:rPr>
              <a:t>|</a:t>
            </a:r>
            <a:r>
              <a:rPr lang="en-US" sz="2400" spc="-10" dirty="0">
                <a:cs typeface="Arial"/>
              </a:rPr>
              <a:t>])</a:t>
            </a: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Oxford English Dictionary has &gt; 200K words (|</a:t>
            </a:r>
            <a:r>
              <a:rPr lang="en-US" sz="2400" i="1" spc="-60" dirty="0">
                <a:solidFill>
                  <a:prstClr val="black"/>
                </a:solidFill>
                <a:cs typeface="Meiryo UI"/>
              </a:rPr>
              <a:t>T </a:t>
            </a:r>
            <a:r>
              <a:rPr lang="en-US" sz="2400" dirty="0"/>
              <a:t>|)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Number of probabilities for context of length t = |</a:t>
            </a:r>
            <a:r>
              <a:rPr lang="en-US" sz="2400" i="1" spc="-60" dirty="0">
                <a:solidFill>
                  <a:prstClr val="black"/>
                </a:solidFill>
                <a:cs typeface="Meiryo UI"/>
              </a:rPr>
              <a:t>T </a:t>
            </a:r>
            <a:r>
              <a:rPr lang="en-US" sz="2400" dirty="0"/>
              <a:t>|</a:t>
            </a:r>
            <a:r>
              <a:rPr lang="en-US" sz="2400" baseline="30000" dirty="0"/>
              <a:t>t+1</a:t>
            </a: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70C0"/>
                </a:solidFill>
              </a:rPr>
              <a:t>Solution: </a:t>
            </a:r>
            <a:r>
              <a:rPr lang="en-US" sz="2400" dirty="0"/>
              <a:t>train NN to </a:t>
            </a:r>
            <a:r>
              <a:rPr lang="en-US" sz="2400" i="1" dirty="0"/>
              <a:t>compute</a:t>
            </a:r>
            <a:r>
              <a:rPr lang="en-US" sz="2400" dirty="0"/>
              <a:t> probability vectors, given context</a:t>
            </a:r>
            <a:br>
              <a:rPr lang="en-US" sz="2000" dirty="0">
                <a:cs typeface="Arial"/>
              </a:rPr>
            </a:br>
            <a:endParaRPr lang="en-US" sz="2400" spc="-10"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25D55-F307-745E-6BCB-F99AE9EDD2C7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pic>
        <p:nvPicPr>
          <p:cNvPr id="10" name="Picture 9" descr="Cry Panda">
            <a:extLst>
              <a:ext uri="{FF2B5EF4-FFF2-40B4-BE49-F238E27FC236}">
                <a16:creationId xmlns:a16="http://schemas.microsoft.com/office/drawing/2014/main" id="{EDB695D4-4B8B-E453-BB41-C749100B47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843" y="4005072"/>
            <a:ext cx="1291261" cy="129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9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61FC46-B682-1BF7-168B-16318DC7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01AE9C8-0A21-678A-527A-56189708F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D8509-5C1D-2A60-6D6D-F76F7CA61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3A29EE-EEF1-143E-5651-5C3A21959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56634B-B030-DF76-73B9-3C6CBAFF5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623E16-05D0-C118-DDA0-CD8450364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D74F9-5420-4EE7-F727-681BE16D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Running example: English </a:t>
            </a:r>
            <a:r>
              <a:rPr lang="en-US" sz="4000" spc="-10">
                <a:solidFill>
                  <a:schemeClr val="bg1"/>
                </a:solidFill>
                <a:sym typeface="Wingdings" panose="05000000000000000000" pitchFamily="2" charset="2"/>
              </a:rPr>
              <a:t>   Turkish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4C9E2-E149-2305-23DD-C5D084E34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47" y="1875967"/>
            <a:ext cx="10544316" cy="4854017"/>
          </a:xfrm>
          <a:solidFill>
            <a:schemeClr val="bg1"/>
          </a:solidFill>
        </p:spPr>
        <p:txBody>
          <a:bodyPr anchor="ctr">
            <a:normAutofit fontScale="92500" lnSpcReduction="10000"/>
          </a:bodyPr>
          <a:lstStyle/>
          <a:p>
            <a:pPr marL="0" marR="370205" indent="0">
              <a:lnSpc>
                <a:spcPct val="111000"/>
              </a:lnSpc>
              <a:spcBef>
                <a:spcPts val="860"/>
              </a:spcBef>
              <a:buNone/>
            </a:pPr>
            <a:r>
              <a:rPr lang="en-US" sz="2400" spc="-10" dirty="0">
                <a:solidFill>
                  <a:schemeClr val="accent1"/>
                </a:solidFill>
                <a:cs typeface="Arial"/>
              </a:rPr>
              <a:t>Source language</a:t>
            </a:r>
            <a:r>
              <a:rPr lang="en-US" sz="2400" spc="-10" dirty="0">
                <a:cs typeface="Arial"/>
              </a:rPr>
              <a:t>: English, |S| words</a:t>
            </a:r>
            <a:br>
              <a:rPr lang="en-US" sz="2400" spc="-10" dirty="0">
                <a:cs typeface="Arial"/>
              </a:rPr>
            </a:br>
            <a:endParaRPr lang="en-US" sz="2400" spc="-10" dirty="0">
              <a:cs typeface="Arial"/>
            </a:endParaRPr>
          </a:p>
          <a:p>
            <a:pPr marL="0" marR="370205" indent="0">
              <a:lnSpc>
                <a:spcPct val="111000"/>
              </a:lnSpc>
              <a:spcBef>
                <a:spcPts val="860"/>
              </a:spcBef>
              <a:buNone/>
            </a:pPr>
            <a:r>
              <a:rPr lang="en-US" sz="2400" spc="-10" dirty="0">
                <a:solidFill>
                  <a:schemeClr val="accent1"/>
                </a:solidFill>
                <a:cs typeface="Arial"/>
              </a:rPr>
              <a:t>Target language</a:t>
            </a:r>
            <a:r>
              <a:rPr lang="en-US" sz="2400" spc="-10" dirty="0">
                <a:cs typeface="Arial"/>
              </a:rPr>
              <a:t>: Turkish, |U| words</a:t>
            </a:r>
            <a:br>
              <a:rPr lang="en-US" sz="2400" spc="-10" dirty="0">
                <a:cs typeface="Arial"/>
              </a:rPr>
            </a:br>
            <a:r>
              <a:rPr lang="en-US" sz="2400" spc="-10" dirty="0">
                <a:cs typeface="Arial"/>
              </a:rPr>
              <a:t>	</a:t>
            </a: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1"/>
                </a:solidFill>
              </a:rPr>
              <a:t>Training data</a:t>
            </a:r>
            <a:r>
              <a:rPr lang="en-US" sz="2400" dirty="0"/>
              <a:t>: English-Turkish sentence pairs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 The cat ate the mouse .        Kedi </a:t>
            </a:r>
            <a:r>
              <a:rPr lang="en-US" sz="2400" dirty="0" err="1"/>
              <a:t>fareyi</a:t>
            </a:r>
            <a:r>
              <a:rPr lang="en-US" sz="2400" dirty="0"/>
              <a:t> </a:t>
            </a:r>
            <a:r>
              <a:rPr lang="en-US" sz="2400" dirty="0" err="1"/>
              <a:t>yedi</a:t>
            </a:r>
            <a:r>
              <a:rPr lang="en-US" sz="2400" dirty="0"/>
              <a:t> .</a:t>
            </a:r>
            <a:br>
              <a:rPr lang="en-US" sz="2400" dirty="0"/>
            </a:br>
            <a:r>
              <a:rPr lang="en-US" sz="2400" dirty="0"/>
              <a:t>       </a:t>
            </a:r>
            <a:br>
              <a:rPr lang="en-US" sz="2400" dirty="0"/>
            </a:b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spc="-10" dirty="0">
                <a:solidFill>
                  <a:schemeClr val="accent1"/>
                </a:solidFill>
                <a:cs typeface="Arial"/>
              </a:rPr>
              <a:t>First attempt: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       Representation: encode words as one-hot vectors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       Assume maximum sentence lengths in both languages is </a:t>
            </a:r>
            <a:r>
              <a:rPr lang="en-US" sz="2400" i="1" dirty="0"/>
              <a:t>m</a:t>
            </a:r>
            <a:r>
              <a:rPr lang="en-US" sz="24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       Pad sentences (we will use xx) to extend all of them to length </a:t>
            </a:r>
            <a:r>
              <a:rPr lang="en-US" sz="2400" i="1" dirty="0"/>
              <a:t>m</a:t>
            </a:r>
            <a:r>
              <a:rPr lang="en-US" sz="24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BFC70-0A87-CDF4-0F23-88DF6FE540C1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A1A80-A276-7A46-F999-355A32720281}"/>
              </a:ext>
            </a:extLst>
          </p:cNvPr>
          <p:cNvSpPr/>
          <p:nvPr/>
        </p:nvSpPr>
        <p:spPr>
          <a:xfrm>
            <a:off x="721108" y="3732053"/>
            <a:ext cx="5300806" cy="433552"/>
          </a:xfrm>
          <a:prstGeom prst="rect">
            <a:avLst/>
          </a:prstGeom>
          <a:solidFill>
            <a:srgbClr val="0070C0">
              <a:alpha val="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3AD1D4-5F0F-3D38-0F3D-0AE243C014EF}"/>
              </a:ext>
            </a:extLst>
          </p:cNvPr>
          <p:cNvCxnSpPr/>
          <p:nvPr/>
        </p:nvCxnSpPr>
        <p:spPr>
          <a:xfrm>
            <a:off x="3760003" y="3725989"/>
            <a:ext cx="0" cy="4335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482F2AC-9020-4718-92A9-66037892FDA9}"/>
              </a:ext>
            </a:extLst>
          </p:cNvPr>
          <p:cNvSpPr txBox="1"/>
          <p:nvPr/>
        </p:nvSpPr>
        <p:spPr>
          <a:xfrm>
            <a:off x="5702928" y="506259"/>
            <a:ext cx="57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  <a:sym typeface="Symbol" panose="05050102010706020507" pitchFamily="18" charset="2"/>
              </a:rPr>
              <a:t></a:t>
            </a: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16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F912A-DB17-2DDF-6198-456B0AE41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C77D306-54D7-BB8B-A48B-34134CA58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9508E6-67A7-4DD7-88A3-699B8B4D0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4C6850-EC9C-3603-DA17-54CAAACC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AD4138-D7A3-F080-9C4B-D55F497A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2919CF-86E5-9B4B-AF3B-D1BCCEB71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133E4-0677-08A1-2D8C-0A3CEDAB2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10961805" cy="1033669"/>
          </a:xfrm>
        </p:spPr>
        <p:txBody>
          <a:bodyPr>
            <a:normAutofit fontScale="90000"/>
          </a:bodyPr>
          <a:lstStyle/>
          <a:p>
            <a:r>
              <a:rPr lang="en-US" sz="4000" spc="-10" dirty="0">
                <a:solidFill>
                  <a:schemeClr val="bg1"/>
                </a:solidFill>
              </a:rPr>
              <a:t>DNN1 (Training): one-hit encodings of source/target words 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22D24E-E8F8-A8B8-7DC8-F189208991B9}"/>
              </a:ext>
            </a:extLst>
          </p:cNvPr>
          <p:cNvGrpSpPr/>
          <p:nvPr/>
        </p:nvGrpSpPr>
        <p:grpSpPr>
          <a:xfrm>
            <a:off x="234766" y="1710559"/>
            <a:ext cx="3148193" cy="4258926"/>
            <a:chOff x="2867607" y="1702676"/>
            <a:chExt cx="3148193" cy="4258926"/>
          </a:xfrm>
          <a:noFill/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4BC5EB-CFEE-C132-2B68-71D984CA8E4F}"/>
                </a:ext>
              </a:extLst>
            </p:cNvPr>
            <p:cNvSpPr txBox="1"/>
            <p:nvPr/>
          </p:nvSpPr>
          <p:spPr>
            <a:xfrm>
              <a:off x="5638800" y="2971800"/>
              <a:ext cx="65" cy="276999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59C37C-C85C-474E-9B1C-D3B4C5F39A20}"/>
                </a:ext>
              </a:extLst>
            </p:cNvPr>
            <p:cNvSpPr/>
            <p:nvPr/>
          </p:nvSpPr>
          <p:spPr>
            <a:xfrm>
              <a:off x="3082159" y="2623287"/>
              <a:ext cx="2273287" cy="805713"/>
            </a:xfrm>
            <a:prstGeom prst="rect">
              <a:avLst/>
            </a:prstGeom>
            <a:grp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A4BD697-DCD5-0D30-DE4E-13EA24CEFCEB}"/>
                </a:ext>
              </a:extLst>
            </p:cNvPr>
            <p:cNvSpPr txBox="1"/>
            <p:nvPr/>
          </p:nvSpPr>
          <p:spPr>
            <a:xfrm>
              <a:off x="3302773" y="5592270"/>
              <a:ext cx="439544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/>
                <a:t>|S|</a:t>
              </a:r>
            </a:p>
          </p:txBody>
        </p:sp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92C281F8-C26E-0544-BFA4-E81A4BB2570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8759978"/>
                </p:ext>
              </p:extLst>
            </p:nvPr>
          </p:nvGraphicFramePr>
          <p:xfrm>
            <a:off x="3267987" y="3837441"/>
            <a:ext cx="509116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616059" imgH="1479415" progId="Excel.Sheet.12">
                    <p:embed/>
                  </p:oleObj>
                </mc:Choice>
                <mc:Fallback>
                  <p:oleObj name="Worksheet" r:id="rId3" imgW="616059" imgH="1479415" progId="Excel.Sheet.12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92C281F8-C26E-0544-BFA4-E81A4BB2570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67987" y="3837441"/>
                          <a:ext cx="509116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14EFA539-5B39-2B02-3B68-C9DB589BECF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7544949"/>
                </p:ext>
              </p:extLst>
            </p:nvPr>
          </p:nvGraphicFramePr>
          <p:xfrm>
            <a:off x="4650511" y="3837441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5" imgW="616059" imgH="1479415" progId="Excel.Sheet.12">
                    <p:embed/>
                  </p:oleObj>
                </mc:Choice>
                <mc:Fallback>
                  <p:oleObj name="Worksheet" r:id="rId5" imgW="616059" imgH="1479415" progId="Excel.Sheet.12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14EFA539-5B39-2B02-3B68-C9DB589BECF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50511" y="3837441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A62D328-B77F-6CEB-F7FE-95E8A869E5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5817" y="3436375"/>
              <a:ext cx="0" cy="401066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5606A6-500E-5300-4057-4BF7225EF66D}"/>
                </a:ext>
              </a:extLst>
            </p:cNvPr>
            <p:cNvSpPr txBox="1"/>
            <p:nvPr/>
          </p:nvSpPr>
          <p:spPr>
            <a:xfrm>
              <a:off x="3924638" y="1958230"/>
              <a:ext cx="1032323" cy="338554"/>
            </a:xfrm>
            <a:prstGeom prst="rect">
              <a:avLst/>
            </a:prstGeom>
            <a:grp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>
                  <a:solidFill>
                    <a:schemeClr val="tx1"/>
                  </a:solidFill>
                </a:rPr>
                <a:t>CE-Loss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91D101C-C384-CC00-E484-A86FF44B507B}"/>
                </a:ext>
              </a:extLst>
            </p:cNvPr>
            <p:cNvSpPr txBox="1"/>
            <p:nvPr/>
          </p:nvSpPr>
          <p:spPr>
            <a:xfrm>
              <a:off x="5493028" y="3800356"/>
              <a:ext cx="52277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/>
                <a:t>Kedi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2F2BD64-0949-05FE-C336-39A2CF2C3B9E}"/>
                </a:ext>
              </a:extLst>
            </p:cNvPr>
            <p:cNvCxnSpPr/>
            <p:nvPr/>
          </p:nvCxnSpPr>
          <p:spPr>
            <a:xfrm flipV="1">
              <a:off x="4192581" y="2312752"/>
              <a:ext cx="0" cy="310535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01D2F24-00E7-0ACB-F5CE-81DAAD7A641C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H="1" flipV="1">
              <a:off x="5730766" y="2468019"/>
              <a:ext cx="23648" cy="1332337"/>
            </a:xfrm>
            <a:prstGeom prst="lin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D600718-32A7-AFF7-951D-69FD2C7CFA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2134" y="2468019"/>
              <a:ext cx="898632" cy="0"/>
            </a:xfrm>
            <a:prstGeom prst="lin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D9D12BB-725E-A6C7-38B1-5B2802861D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134" y="2312752"/>
              <a:ext cx="0" cy="155267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F0DD569-C6AB-E794-28B8-10D868746300}"/>
                </a:ext>
              </a:extLst>
            </p:cNvPr>
            <p:cNvSpPr txBox="1"/>
            <p:nvPr/>
          </p:nvSpPr>
          <p:spPr>
            <a:xfrm>
              <a:off x="3776442" y="2770489"/>
              <a:ext cx="832279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/>
                <a:t>DNN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B96BA8F-2E9D-F9B7-C84A-D4E39C17E39F}"/>
                </a:ext>
              </a:extLst>
            </p:cNvPr>
            <p:cNvSpPr txBox="1"/>
            <p:nvPr/>
          </p:nvSpPr>
          <p:spPr>
            <a:xfrm>
              <a:off x="2867607" y="4488379"/>
              <a:ext cx="381836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/>
                <a:t>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584E68F-C098-1E97-C544-C8F877C86AA4}"/>
                </a:ext>
              </a:extLst>
            </p:cNvPr>
            <p:cNvSpPr txBox="1"/>
            <p:nvPr/>
          </p:nvSpPr>
          <p:spPr>
            <a:xfrm>
              <a:off x="4739318" y="5592270"/>
              <a:ext cx="466794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/>
                <a:t>|U|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845FABC-6864-D52B-C041-B3C5B26241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545" y="3436375"/>
              <a:ext cx="0" cy="401066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CD34E6A-F796-AE44-C8BA-AA590EBC6233}"/>
                </a:ext>
              </a:extLst>
            </p:cNvPr>
            <p:cNvCxnSpPr>
              <a:stCxn id="24" idx="0"/>
            </p:cNvCxnSpPr>
            <p:nvPr/>
          </p:nvCxnSpPr>
          <p:spPr>
            <a:xfrm flipH="1" flipV="1">
              <a:off x="4440799" y="1702676"/>
              <a:ext cx="1" cy="255554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B291E4-C964-FF21-63EE-75903342D9FC}"/>
                </a:ext>
              </a:extLst>
            </p:cNvPr>
            <p:cNvSpPr txBox="1"/>
            <p:nvPr/>
          </p:nvSpPr>
          <p:spPr>
            <a:xfrm>
              <a:off x="4317109" y="4502244"/>
              <a:ext cx="381836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/>
                <a:t>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1A81A23-FBEB-A6C6-850A-3A09A16D3CFE}"/>
              </a:ext>
            </a:extLst>
          </p:cNvPr>
          <p:cNvGrpSpPr/>
          <p:nvPr/>
        </p:nvGrpSpPr>
        <p:grpSpPr>
          <a:xfrm>
            <a:off x="4035740" y="1715861"/>
            <a:ext cx="3217898" cy="4258926"/>
            <a:chOff x="2867607" y="1702676"/>
            <a:chExt cx="3217898" cy="425892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585E6A-F4A0-2907-2D35-A536424D35A3}"/>
                </a:ext>
              </a:extLst>
            </p:cNvPr>
            <p:cNvSpPr txBox="1"/>
            <p:nvPr/>
          </p:nvSpPr>
          <p:spPr>
            <a:xfrm>
              <a:off x="5638800" y="297180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BB6200-58AF-ACE3-F0AE-0A67B4B96480}"/>
                </a:ext>
              </a:extLst>
            </p:cNvPr>
            <p:cNvSpPr/>
            <p:nvPr/>
          </p:nvSpPr>
          <p:spPr>
            <a:xfrm>
              <a:off x="3082159" y="2623287"/>
              <a:ext cx="2273287" cy="80571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8650FA-7C2A-4E12-3704-CDBAF5CCCCEA}"/>
                </a:ext>
              </a:extLst>
            </p:cNvPr>
            <p:cNvSpPr txBox="1"/>
            <p:nvPr/>
          </p:nvSpPr>
          <p:spPr>
            <a:xfrm>
              <a:off x="3302773" y="5592270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|S|</a:t>
              </a:r>
            </a:p>
          </p:txBody>
        </p:sp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DB0FB957-AB93-6F71-4792-6C8483D3849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7001118"/>
                </p:ext>
              </p:extLst>
            </p:nvPr>
          </p:nvGraphicFramePr>
          <p:xfrm>
            <a:off x="3267987" y="3837441"/>
            <a:ext cx="509116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616059" imgH="1479415" progId="Excel.Sheet.12">
                    <p:embed/>
                  </p:oleObj>
                </mc:Choice>
                <mc:Fallback>
                  <p:oleObj name="Worksheet" r:id="rId3" imgW="616059" imgH="1479415" progId="Excel.Sheet.12">
                    <p:embed/>
                    <p:pic>
                      <p:nvPicPr>
                        <p:cNvPr id="17" name="Object 16">
                          <a:extLst>
                            <a:ext uri="{FF2B5EF4-FFF2-40B4-BE49-F238E27FC236}">
                              <a16:creationId xmlns:a16="http://schemas.microsoft.com/office/drawing/2014/main" id="{DB0FB957-AB93-6F71-4792-6C8483D3849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67987" y="3837441"/>
                          <a:ext cx="509116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7">
              <a:extLst>
                <a:ext uri="{FF2B5EF4-FFF2-40B4-BE49-F238E27FC236}">
                  <a16:creationId xmlns:a16="http://schemas.microsoft.com/office/drawing/2014/main" id="{3C0CF8B8-6D7C-91AE-9CB1-7BF5ADF29D2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6714331"/>
                </p:ext>
              </p:extLst>
            </p:nvPr>
          </p:nvGraphicFramePr>
          <p:xfrm>
            <a:off x="4650511" y="3837441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616059" imgH="1479415" progId="Excel.Sheet.12">
                    <p:embed/>
                  </p:oleObj>
                </mc:Choice>
                <mc:Fallback>
                  <p:oleObj name="Worksheet" r:id="rId7" imgW="616059" imgH="1479415" progId="Excel.Sheet.12">
                    <p:embed/>
                    <p:pic>
                      <p:nvPicPr>
                        <p:cNvPr id="18" name="Object 17">
                          <a:extLst>
                            <a:ext uri="{FF2B5EF4-FFF2-40B4-BE49-F238E27FC236}">
                              <a16:creationId xmlns:a16="http://schemas.microsoft.com/office/drawing/2014/main" id="{3C0CF8B8-6D7C-91AE-9CB1-7BF5ADF29D2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650511" y="3837441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61AABD6-06DD-C662-765E-CB3C3136B9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5817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294D67-B66E-A4EA-E158-36741F76018E}"/>
                </a:ext>
              </a:extLst>
            </p:cNvPr>
            <p:cNvSpPr txBox="1"/>
            <p:nvPr/>
          </p:nvSpPr>
          <p:spPr>
            <a:xfrm>
              <a:off x="3924638" y="1958230"/>
              <a:ext cx="1032323" cy="3385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>
                  <a:solidFill>
                    <a:schemeClr val="tx1"/>
                  </a:solidFill>
                </a:rPr>
                <a:t>CE-Loss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71F131E-0C78-8CA1-1304-E9F9FDB86CFB}"/>
                </a:ext>
              </a:extLst>
            </p:cNvPr>
            <p:cNvSpPr txBox="1"/>
            <p:nvPr/>
          </p:nvSpPr>
          <p:spPr>
            <a:xfrm>
              <a:off x="5477262" y="3808239"/>
              <a:ext cx="608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err="1"/>
                <a:t>fareyi</a:t>
              </a:r>
              <a:endParaRPr lang="en-US" sz="140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0639E91-AC4F-9863-D642-46B71BED2760}"/>
                </a:ext>
              </a:extLst>
            </p:cNvPr>
            <p:cNvCxnSpPr/>
            <p:nvPr/>
          </p:nvCxnSpPr>
          <p:spPr>
            <a:xfrm flipV="1">
              <a:off x="4192581" y="2312752"/>
              <a:ext cx="0" cy="31053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28B695E-AFF8-C634-6830-F80DCEB6E965}"/>
                </a:ext>
              </a:extLst>
            </p:cNvPr>
            <p:cNvCxnSpPr>
              <a:cxnSpLocks/>
              <a:stCxn id="26" idx="0"/>
            </p:cNvCxnSpPr>
            <p:nvPr/>
          </p:nvCxnSpPr>
          <p:spPr>
            <a:xfrm flipV="1">
              <a:off x="5781384" y="2468019"/>
              <a:ext cx="0" cy="13402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D15028B-0501-FCA4-617A-0EEDECDAAE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2134" y="2468019"/>
              <a:ext cx="94925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4412294-3D54-277E-1D27-E5A9900DCF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134" y="2312752"/>
              <a:ext cx="0" cy="155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49A5EF-4CBA-3F20-3C12-421B9058EC0A}"/>
                </a:ext>
              </a:extLst>
            </p:cNvPr>
            <p:cNvSpPr txBox="1"/>
            <p:nvPr/>
          </p:nvSpPr>
          <p:spPr>
            <a:xfrm>
              <a:off x="3776442" y="2770489"/>
              <a:ext cx="832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/>
                <a:t>DNN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996D04-F1C2-B480-4A90-2DF3C291A133}"/>
                </a:ext>
              </a:extLst>
            </p:cNvPr>
            <p:cNvSpPr txBox="1"/>
            <p:nvPr/>
          </p:nvSpPr>
          <p:spPr>
            <a:xfrm>
              <a:off x="2867607" y="4488379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643D3B-6610-C0E3-6059-42F4CB5B072B}"/>
                </a:ext>
              </a:extLst>
            </p:cNvPr>
            <p:cNvSpPr txBox="1"/>
            <p:nvPr/>
          </p:nvSpPr>
          <p:spPr>
            <a:xfrm>
              <a:off x="4739318" y="559227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|U|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3E33D6B-495E-F700-EED8-46FDF93A1F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545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659148AC-896A-EADC-C78F-DBCAFE846FF2}"/>
                </a:ext>
              </a:extLst>
            </p:cNvPr>
            <p:cNvCxnSpPr>
              <a:stCxn id="23" idx="0"/>
            </p:cNvCxnSpPr>
            <p:nvPr/>
          </p:nvCxnSpPr>
          <p:spPr>
            <a:xfrm flipH="1" flipV="1">
              <a:off x="4440799" y="1702676"/>
              <a:ext cx="1" cy="25555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2618FE0-1043-41E0-7209-C29A231AD322}"/>
              </a:ext>
            </a:extLst>
          </p:cNvPr>
          <p:cNvGrpSpPr/>
          <p:nvPr/>
        </p:nvGrpSpPr>
        <p:grpSpPr>
          <a:xfrm>
            <a:off x="8183665" y="1710559"/>
            <a:ext cx="3445494" cy="4258926"/>
            <a:chOff x="2867607" y="1702676"/>
            <a:chExt cx="3445494" cy="425892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848FDE-5FC0-A49B-AD14-F15C2113C3F6}"/>
                </a:ext>
              </a:extLst>
            </p:cNvPr>
            <p:cNvSpPr txBox="1"/>
            <p:nvPr/>
          </p:nvSpPr>
          <p:spPr>
            <a:xfrm>
              <a:off x="5638800" y="297180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DEBC0E9-DFD5-4C0A-6600-26B3D9BE23E7}"/>
                </a:ext>
              </a:extLst>
            </p:cNvPr>
            <p:cNvSpPr/>
            <p:nvPr/>
          </p:nvSpPr>
          <p:spPr>
            <a:xfrm>
              <a:off x="3082159" y="2623287"/>
              <a:ext cx="2273287" cy="80571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3CA5490-F007-34C1-9344-9B6B81289DDC}"/>
                </a:ext>
              </a:extLst>
            </p:cNvPr>
            <p:cNvSpPr txBox="1"/>
            <p:nvPr/>
          </p:nvSpPr>
          <p:spPr>
            <a:xfrm>
              <a:off x="3302773" y="5592270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|S|</a:t>
              </a:r>
            </a:p>
          </p:txBody>
        </p:sp>
        <p:graphicFrame>
          <p:nvGraphicFramePr>
            <p:cNvPr id="48" name="Object 47">
              <a:extLst>
                <a:ext uri="{FF2B5EF4-FFF2-40B4-BE49-F238E27FC236}">
                  <a16:creationId xmlns:a16="http://schemas.microsoft.com/office/drawing/2014/main" id="{0CC7D344-5270-9304-49E8-FB30EF1DE95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5912045"/>
                </p:ext>
              </p:extLst>
            </p:nvPr>
          </p:nvGraphicFramePr>
          <p:xfrm>
            <a:off x="3245330" y="3805292"/>
            <a:ext cx="555625" cy="1763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9" imgW="673100" imgH="1536700" progId="Excel.Sheet.12">
                    <p:embed/>
                  </p:oleObj>
                </mc:Choice>
                <mc:Fallback>
                  <p:oleObj name="Worksheet" r:id="rId9" imgW="673100" imgH="1536700" progId="Excel.Sheet.12">
                    <p:embed/>
                    <p:pic>
                      <p:nvPicPr>
                        <p:cNvPr id="48" name="Object 47">
                          <a:extLst>
                            <a:ext uri="{FF2B5EF4-FFF2-40B4-BE49-F238E27FC236}">
                              <a16:creationId xmlns:a16="http://schemas.microsoft.com/office/drawing/2014/main" id="{0CC7D344-5270-9304-49E8-FB30EF1DE95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245330" y="3805292"/>
                          <a:ext cx="555625" cy="17637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49">
              <a:extLst>
                <a:ext uri="{FF2B5EF4-FFF2-40B4-BE49-F238E27FC236}">
                  <a16:creationId xmlns:a16="http://schemas.microsoft.com/office/drawing/2014/main" id="{DF01EF7E-A704-3204-2A21-2FF99FE339D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6728714"/>
                </p:ext>
              </p:extLst>
            </p:nvPr>
          </p:nvGraphicFramePr>
          <p:xfrm>
            <a:off x="4650511" y="3837441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11" imgW="616059" imgH="1479415" progId="Excel.Sheet.12">
                    <p:embed/>
                  </p:oleObj>
                </mc:Choice>
                <mc:Fallback>
                  <p:oleObj name="Worksheet" r:id="rId11" imgW="616059" imgH="1479415" progId="Excel.Sheet.12">
                    <p:embed/>
                    <p:pic>
                      <p:nvPicPr>
                        <p:cNvPr id="50" name="Object 49">
                          <a:extLst>
                            <a:ext uri="{FF2B5EF4-FFF2-40B4-BE49-F238E27FC236}">
                              <a16:creationId xmlns:a16="http://schemas.microsoft.com/office/drawing/2014/main" id="{DF01EF7E-A704-3204-2A21-2FF99FE339D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650511" y="3837441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AE4E78D-74AD-04F8-3316-EB4981E4E2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5817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C23869B-A800-9328-1EA0-4FA4130C4054}"/>
                </a:ext>
              </a:extLst>
            </p:cNvPr>
            <p:cNvSpPr txBox="1"/>
            <p:nvPr/>
          </p:nvSpPr>
          <p:spPr>
            <a:xfrm>
              <a:off x="3924638" y="1958230"/>
              <a:ext cx="1032323" cy="3385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>
                  <a:solidFill>
                    <a:schemeClr val="tx1"/>
                  </a:solidFill>
                </a:rPr>
                <a:t>CE-Loss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0C8CD86-31B3-BC4F-3198-026DB2C1BDF3}"/>
                </a:ext>
              </a:extLst>
            </p:cNvPr>
            <p:cNvSpPr txBox="1"/>
            <p:nvPr/>
          </p:nvSpPr>
          <p:spPr>
            <a:xfrm>
              <a:off x="5586620" y="3837441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/>
                <a:t>&lt;END&gt;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4D16360-BCE6-F688-8ACA-CC2917519395}"/>
                </a:ext>
              </a:extLst>
            </p:cNvPr>
            <p:cNvCxnSpPr/>
            <p:nvPr/>
          </p:nvCxnSpPr>
          <p:spPr>
            <a:xfrm flipV="1">
              <a:off x="4192581" y="2312752"/>
              <a:ext cx="0" cy="31053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CCEC9B4-DCB6-F4A6-FC54-ED8614E7E847}"/>
                </a:ext>
              </a:extLst>
            </p:cNvPr>
            <p:cNvCxnSpPr>
              <a:cxnSpLocks/>
              <a:stCxn id="54" idx="0"/>
            </p:cNvCxnSpPr>
            <p:nvPr/>
          </p:nvCxnSpPr>
          <p:spPr>
            <a:xfrm flipV="1">
              <a:off x="5949861" y="2468019"/>
              <a:ext cx="0" cy="136942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3669FDD-DCD1-AB80-E11A-6ADD9BAD4F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2134" y="2468019"/>
              <a:ext cx="111772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341D048-B782-8478-EA88-0B3B2966F7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134" y="2312752"/>
              <a:ext cx="0" cy="155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A451426-F1A3-F8E7-F85E-0E1263CBA58F}"/>
                </a:ext>
              </a:extLst>
            </p:cNvPr>
            <p:cNvSpPr txBox="1"/>
            <p:nvPr/>
          </p:nvSpPr>
          <p:spPr>
            <a:xfrm>
              <a:off x="3776442" y="2770489"/>
              <a:ext cx="832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/>
                <a:t>DNN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3517EAB-5A57-E80A-1579-40AEC1908AB1}"/>
                </a:ext>
              </a:extLst>
            </p:cNvPr>
            <p:cNvSpPr txBox="1"/>
            <p:nvPr/>
          </p:nvSpPr>
          <p:spPr>
            <a:xfrm>
              <a:off x="2867607" y="4488379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DE2AD03-7B7A-E0A7-769A-518A9068F33E}"/>
                </a:ext>
              </a:extLst>
            </p:cNvPr>
            <p:cNvSpPr txBox="1"/>
            <p:nvPr/>
          </p:nvSpPr>
          <p:spPr>
            <a:xfrm>
              <a:off x="4739318" y="559227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|U|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7EDEF571-172F-D9E1-4970-8DA0CD1128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545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561340E-E248-6C0C-A041-D12F02360221}"/>
                </a:ext>
              </a:extLst>
            </p:cNvPr>
            <p:cNvCxnSpPr>
              <a:stCxn id="53" idx="0"/>
            </p:cNvCxnSpPr>
            <p:nvPr/>
          </p:nvCxnSpPr>
          <p:spPr>
            <a:xfrm flipH="1" flipV="1">
              <a:off x="4440799" y="1702676"/>
              <a:ext cx="1" cy="25555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4FB9DF5-4DFB-9326-5681-BDB7B495219A}"/>
              </a:ext>
            </a:extLst>
          </p:cNvPr>
          <p:cNvSpPr txBox="1"/>
          <p:nvPr/>
        </p:nvSpPr>
        <p:spPr>
          <a:xfrm>
            <a:off x="7219839" y="2669350"/>
            <a:ext cx="976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/>
              <a:t>……..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5AD14AD-02E1-EC4B-236D-EB4EF1079462}"/>
              </a:ext>
            </a:extLst>
          </p:cNvPr>
          <p:cNvSpPr txBox="1"/>
          <p:nvPr/>
        </p:nvSpPr>
        <p:spPr>
          <a:xfrm>
            <a:off x="-39848" y="2333426"/>
            <a:ext cx="1648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/>
              <a:t>Probability vector (|U|)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12A99F8-0FAE-45BF-608D-C0A4C5EDECA6}"/>
              </a:ext>
            </a:extLst>
          </p:cNvPr>
          <p:cNvSpPr txBox="1"/>
          <p:nvPr/>
        </p:nvSpPr>
        <p:spPr>
          <a:xfrm>
            <a:off x="3716154" y="2333425"/>
            <a:ext cx="1648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/>
              <a:t>Probability vector (|U|)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7716D88-6341-1440-E96F-7151CBF399A7}"/>
              </a:ext>
            </a:extLst>
          </p:cNvPr>
          <p:cNvSpPr txBox="1"/>
          <p:nvPr/>
        </p:nvSpPr>
        <p:spPr>
          <a:xfrm>
            <a:off x="7890310" y="2320635"/>
            <a:ext cx="1648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/>
              <a:t>Probability vector (|U|)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273A8D6-FDF4-174B-AA3C-D47B3A2F96A6}"/>
              </a:ext>
            </a:extLst>
          </p:cNvPr>
          <p:cNvSpPr txBox="1"/>
          <p:nvPr/>
        </p:nvSpPr>
        <p:spPr>
          <a:xfrm>
            <a:off x="7855406" y="6217338"/>
            <a:ext cx="4314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i="1"/>
              <a:t>Teacher forcing</a:t>
            </a:r>
            <a:r>
              <a:rPr lang="en-US" sz="1600"/>
              <a:t>: predicted word is thrown away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EEEA719-78A7-B584-2E99-B5259C4CB49F}"/>
              </a:ext>
            </a:extLst>
          </p:cNvPr>
          <p:cNvSpPr txBox="1"/>
          <p:nvPr/>
        </p:nvSpPr>
        <p:spPr>
          <a:xfrm>
            <a:off x="288881" y="6125005"/>
            <a:ext cx="3746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Caution: input &amp; output tokens presented in </a:t>
            </a:r>
            <a:br>
              <a:rPr lang="en-US" sz="1400" dirty="0">
                <a:solidFill>
                  <a:srgbClr val="FF0000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parallel to DNN, not serially (pic is misleading)</a:t>
            </a:r>
          </a:p>
        </p:txBody>
      </p:sp>
    </p:spTree>
    <p:extLst>
      <p:ext uri="{BB962C8B-B14F-4D97-AF65-F5344CB8AC3E}">
        <p14:creationId xmlns:p14="http://schemas.microsoft.com/office/powerpoint/2010/main" val="200519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7C6C02-3CB0-1B78-E0D6-39C1A84CD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EC9B29-322F-8A80-18EB-CBA0E92BF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A768BA-C964-544E-3B04-37937511E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F99F7C-43F5-9946-B9F8-A47A1B1FC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7941EE-75BA-8DD1-2DE7-637A3AF1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372C1A-E276-38AE-0D74-7B26A2F38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A4070-D8F1-6650-9495-A97DEC52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DNN1 (Inference) 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D19F3-A6EB-3228-93FA-61A4F0035DAD}"/>
              </a:ext>
            </a:extLst>
          </p:cNvPr>
          <p:cNvSpPr txBox="1"/>
          <p:nvPr/>
        </p:nvSpPr>
        <p:spPr>
          <a:xfrm>
            <a:off x="10714351" y="344602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7DECD6-730C-EF11-8B19-4047E2F6F7FE}"/>
              </a:ext>
            </a:extLst>
          </p:cNvPr>
          <p:cNvSpPr/>
          <p:nvPr/>
        </p:nvSpPr>
        <p:spPr>
          <a:xfrm>
            <a:off x="8157710" y="3097514"/>
            <a:ext cx="2273287" cy="8057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B7DAE7-6E86-6188-B807-2ED1DBCE18C9}"/>
              </a:ext>
            </a:extLst>
          </p:cNvPr>
          <p:cNvSpPr txBox="1"/>
          <p:nvPr/>
        </p:nvSpPr>
        <p:spPr>
          <a:xfrm>
            <a:off x="8378324" y="6066497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|S|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0049AF40-964E-B502-D247-9AFFCCA836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15059"/>
              </p:ext>
            </p:extLst>
          </p:nvPr>
        </p:nvGraphicFramePr>
        <p:xfrm>
          <a:off x="8343538" y="4311668"/>
          <a:ext cx="509116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6059" imgH="1479415" progId="Excel.Sheet.12">
                  <p:embed/>
                </p:oleObj>
              </mc:Choice>
              <mc:Fallback>
                <p:oleObj name="Worksheet" r:id="rId3" imgW="616059" imgH="1479415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0049AF40-964E-B502-D247-9AFFCCA836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43538" y="4311668"/>
                        <a:ext cx="509116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BEB2ADC-7EEA-AE2E-7264-5D81DCAE9D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368879"/>
              </p:ext>
            </p:extLst>
          </p:nvPr>
        </p:nvGraphicFramePr>
        <p:xfrm>
          <a:off x="9726062" y="4311668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16059" imgH="1479415" progId="Excel.Sheet.12">
                  <p:embed/>
                </p:oleObj>
              </mc:Choice>
              <mc:Fallback>
                <p:oleObj name="Worksheet" r:id="rId5" imgW="616059" imgH="147941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BEB2ADC-7EEA-AE2E-7264-5D81DCAE9D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26062" y="4311668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D9DB68-181E-965C-E3F5-6A944CBB9D62}"/>
              </a:ext>
            </a:extLst>
          </p:cNvPr>
          <p:cNvCxnSpPr>
            <a:cxnSpLocks/>
          </p:cNvCxnSpPr>
          <p:nvPr/>
        </p:nvCxnSpPr>
        <p:spPr>
          <a:xfrm flipV="1">
            <a:off x="9991368" y="3910602"/>
            <a:ext cx="0" cy="401066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7BF6EDA-06D7-EE55-CEB2-222266E6A5E4}"/>
              </a:ext>
            </a:extLst>
          </p:cNvPr>
          <p:cNvSpPr txBox="1"/>
          <p:nvPr/>
        </p:nvSpPr>
        <p:spPr>
          <a:xfrm>
            <a:off x="8802937" y="2432457"/>
            <a:ext cx="1032323" cy="33855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Sampler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14C181-8527-C3B4-7AC9-CB619339990A}"/>
              </a:ext>
            </a:extLst>
          </p:cNvPr>
          <p:cNvSpPr txBox="1"/>
          <p:nvPr/>
        </p:nvSpPr>
        <p:spPr>
          <a:xfrm>
            <a:off x="9322192" y="1973233"/>
            <a:ext cx="883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Kedi (|U|)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289D93E-D797-E1AD-44BB-A7F5006B00DD}"/>
              </a:ext>
            </a:extLst>
          </p:cNvPr>
          <p:cNvCxnSpPr/>
          <p:nvPr/>
        </p:nvCxnSpPr>
        <p:spPr>
          <a:xfrm flipV="1">
            <a:off x="9268132" y="2786979"/>
            <a:ext cx="0" cy="310535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667533E-A33B-877B-5A6D-2A42A7291A42}"/>
              </a:ext>
            </a:extLst>
          </p:cNvPr>
          <p:cNvSpPr txBox="1"/>
          <p:nvPr/>
        </p:nvSpPr>
        <p:spPr>
          <a:xfrm>
            <a:off x="8851993" y="324471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DNN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14BDB21-5BCA-96BD-23D5-0FE95A775E76}"/>
              </a:ext>
            </a:extLst>
          </p:cNvPr>
          <p:cNvSpPr txBox="1"/>
          <p:nvPr/>
        </p:nvSpPr>
        <p:spPr>
          <a:xfrm>
            <a:off x="7943158" y="4962606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2A3891C-D334-92C7-6343-8E21E9EE8877}"/>
              </a:ext>
            </a:extLst>
          </p:cNvPr>
          <p:cNvSpPr txBox="1"/>
          <p:nvPr/>
        </p:nvSpPr>
        <p:spPr>
          <a:xfrm>
            <a:off x="9814869" y="606649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|U|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4302348-373F-8C0A-3214-375C05244B0F}"/>
              </a:ext>
            </a:extLst>
          </p:cNvPr>
          <p:cNvCxnSpPr>
            <a:cxnSpLocks/>
          </p:cNvCxnSpPr>
          <p:nvPr/>
        </p:nvCxnSpPr>
        <p:spPr>
          <a:xfrm flipV="1">
            <a:off x="8598096" y="3910602"/>
            <a:ext cx="0" cy="401066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56B2F35-DF47-5A65-BCC7-1F9616C1E24B}"/>
              </a:ext>
            </a:extLst>
          </p:cNvPr>
          <p:cNvCxnSpPr>
            <a:cxnSpLocks/>
          </p:cNvCxnSpPr>
          <p:nvPr/>
        </p:nvCxnSpPr>
        <p:spPr>
          <a:xfrm flipV="1">
            <a:off x="9264235" y="2024270"/>
            <a:ext cx="0" cy="408187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8830FCA-6DAE-3103-EDF3-5F225657BA7E}"/>
              </a:ext>
            </a:extLst>
          </p:cNvPr>
          <p:cNvSpPr txBox="1"/>
          <p:nvPr/>
        </p:nvSpPr>
        <p:spPr>
          <a:xfrm>
            <a:off x="9392660" y="4976471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DC0C554-CA1C-C4B5-D6ED-D686B262D433}"/>
              </a:ext>
            </a:extLst>
          </p:cNvPr>
          <p:cNvSpPr txBox="1"/>
          <p:nvPr/>
        </p:nvSpPr>
        <p:spPr>
          <a:xfrm>
            <a:off x="7668544" y="2799770"/>
            <a:ext cx="1648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/>
              <a:t>Probability vector (|U|)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D5089EB-F88F-8DA5-98E0-6480E7066E71}"/>
              </a:ext>
            </a:extLst>
          </p:cNvPr>
          <p:cNvCxnSpPr>
            <a:cxnSpLocks/>
          </p:cNvCxnSpPr>
          <p:nvPr/>
        </p:nvCxnSpPr>
        <p:spPr>
          <a:xfrm>
            <a:off x="9277727" y="2281010"/>
            <a:ext cx="151654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0315E05-F577-0B1C-18CE-609E773D84E3}"/>
              </a:ext>
            </a:extLst>
          </p:cNvPr>
          <p:cNvCxnSpPr>
            <a:cxnSpLocks/>
          </p:cNvCxnSpPr>
          <p:nvPr/>
        </p:nvCxnSpPr>
        <p:spPr>
          <a:xfrm>
            <a:off x="10794269" y="2267959"/>
            <a:ext cx="0" cy="238782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9A2EFD8-133B-E510-B62D-CBD2BFDE8213}"/>
              </a:ext>
            </a:extLst>
          </p:cNvPr>
          <p:cNvCxnSpPr/>
          <p:nvPr/>
        </p:nvCxnSpPr>
        <p:spPr>
          <a:xfrm flipH="1">
            <a:off x="10332720" y="4646877"/>
            <a:ext cx="4480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20A0B41-0037-65C4-3137-07C3ABCB17CC}"/>
              </a:ext>
            </a:extLst>
          </p:cNvPr>
          <p:cNvSpPr txBox="1"/>
          <p:nvPr/>
        </p:nvSpPr>
        <p:spPr>
          <a:xfrm>
            <a:off x="676992" y="3054175"/>
            <a:ext cx="62448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/>
              <a:t>Autoregressive</a:t>
            </a:r>
            <a:r>
              <a:rPr lang="en-US" sz="2400" dirty="0"/>
              <a:t> decoding:</a:t>
            </a:r>
          </a:p>
          <a:p>
            <a:pPr algn="l"/>
            <a:r>
              <a:rPr lang="en-US" sz="2400" dirty="0"/>
              <a:t>     - translated text produced sequentially</a:t>
            </a:r>
          </a:p>
          <a:p>
            <a:pPr algn="l"/>
            <a:r>
              <a:rPr lang="en-US" sz="2400" dirty="0"/>
              <a:t>     - translated text begins with &lt;START&gt;</a:t>
            </a:r>
          </a:p>
          <a:p>
            <a:pPr algn="l"/>
            <a:r>
              <a:rPr lang="en-US" sz="2400" dirty="0"/>
              <a:t>     - each word produced by DNN is appended                   	to input to predict next word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Output is stochastic because of sampler</a:t>
            </a:r>
          </a:p>
          <a:p>
            <a:pPr algn="l"/>
            <a:endParaRPr lang="en-US" sz="240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4748FB9-2815-B30B-B9E9-88A7A9267CD6}"/>
              </a:ext>
            </a:extLst>
          </p:cNvPr>
          <p:cNvSpPr/>
          <p:nvPr/>
        </p:nvSpPr>
        <p:spPr>
          <a:xfrm>
            <a:off x="9218296" y="2215096"/>
            <a:ext cx="118863" cy="10572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3" name="Object 82">
            <a:extLst>
              <a:ext uri="{FF2B5EF4-FFF2-40B4-BE49-F238E27FC236}">
                <a16:creationId xmlns:a16="http://schemas.microsoft.com/office/drawing/2014/main" id="{A81D8ED2-DCBD-B742-46CA-4A98DAE498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807310"/>
              </p:ext>
            </p:extLst>
          </p:nvPr>
        </p:nvGraphicFramePr>
        <p:xfrm>
          <a:off x="9732808" y="4317577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616059" imgH="1479415" progId="Excel.Sheet.12">
                  <p:embed/>
                </p:oleObj>
              </mc:Choice>
              <mc:Fallback>
                <p:oleObj name="Worksheet" r:id="rId7" imgW="616059" imgH="1479415" progId="Excel.Sheet.12">
                  <p:embed/>
                  <p:pic>
                    <p:nvPicPr>
                      <p:cNvPr id="83" name="Object 82">
                        <a:extLst>
                          <a:ext uri="{FF2B5EF4-FFF2-40B4-BE49-F238E27FC236}">
                            <a16:creationId xmlns:a16="http://schemas.microsoft.com/office/drawing/2014/main" id="{A81D8ED2-DCBD-B742-46CA-4A98DAE498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32808" y="4317577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938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78" grpId="0" animBg="1"/>
      <p:bldP spid="7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EF0E61-6B95-BBF5-F972-B799F5BF7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EC77C6-2DAF-0108-0112-B350C1ECC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B1B540-9488-E152-29EF-420F12746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4E66C-FD3C-FDEE-3A79-08DB8A6AB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D4AE28-D044-5291-EA39-8B10CEFD7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C6BB71-634C-41E6-CB38-FDD340319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341137-E687-BC04-B4BA-0CC48460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Drawbacks of one-hot encodings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E6241-11BA-43BE-345C-ADA23D130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136" y="2380207"/>
            <a:ext cx="9096703" cy="32030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Inefficient: sparse encodings</a:t>
            </a:r>
            <a:br>
              <a:rPr lang="en-US" sz="2400" dirty="0"/>
            </a:br>
            <a:r>
              <a:rPr lang="en-US" sz="2400" dirty="0"/>
              <a:t> 	|S| and |U| are huge: &gt; 200K 	</a:t>
            </a:r>
            <a:r>
              <a:rPr lang="en-US" sz="2000" dirty="0"/>
              <a:t>		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400" dirty="0"/>
              <a:t>Does not generalize</a:t>
            </a:r>
            <a:br>
              <a:rPr lang="en-US" sz="2400" dirty="0"/>
            </a:br>
            <a:r>
              <a:rPr lang="en-US" sz="2400" dirty="0"/>
              <a:t>	Unclear what happens with word not seen during training</a:t>
            </a:r>
          </a:p>
          <a:p>
            <a:pPr marL="0" indent="0">
              <a:buNone/>
            </a:pPr>
            <a:br>
              <a:rPr lang="en-US" sz="2400" dirty="0"/>
            </a:br>
            <a:r>
              <a:rPr lang="en-US" sz="2400" dirty="0"/>
              <a:t>Solution: </a:t>
            </a:r>
            <a:r>
              <a:rPr lang="en-US" sz="2400" dirty="0">
                <a:solidFill>
                  <a:srgbClr val="0070C0"/>
                </a:solidFill>
              </a:rPr>
              <a:t>vector-space models of language (embeddings)</a:t>
            </a:r>
          </a:p>
        </p:txBody>
      </p:sp>
    </p:spTree>
    <p:extLst>
      <p:ext uri="{BB962C8B-B14F-4D97-AF65-F5344CB8AC3E}">
        <p14:creationId xmlns:p14="http://schemas.microsoft.com/office/powerpoint/2010/main" val="1748904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373A27-5132-B23A-00F4-AD159E74A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05BDB4F-F69F-FA16-A389-849CA11CF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6E96A-C97F-8B99-9006-C226BFA35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0A6B29-7ADA-DC5C-0445-59ED78D4A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E2A204-6ADB-52B5-7646-ED647404A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EAD1F3-6170-C770-DDCA-9907B44A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517CF81-0E9B-DDCB-FA6C-5788D7885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1F69989-B37F-E922-2635-BC36FF86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E73A-ED7E-FF2E-F44F-A6A3A606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373" y="2585654"/>
            <a:ext cx="5767227" cy="17679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Vector-space models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D9D2FE-51F4-A85F-2EFC-F37A00DF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F836CD-02D8-097D-81E5-B2CF20FC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FE213-54E3-D140-9E37-E504A28BF1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02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FF7DA6-7DD9-9A5B-CA8C-E06EBB59D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953D2A-4C0A-3739-85AA-41A7F3D85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DB5A4-4E19-1816-2E0F-315CC6492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93CBFE-A9EE-5505-A029-47106D075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4EC855-1332-487F-6AE9-32781DAF4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6A88C1-6D6E-6F8B-9A9D-4C7C01128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9F9D0-2DD9-3A5E-2EE1-757BC9161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Central Idea in Modern NLP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CE666-0101-70E1-FCC7-B9C2D12C9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75946"/>
            <a:ext cx="7425560" cy="42049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/>
              <a:t>“You shall know a</a:t>
            </a:r>
            <a:r>
              <a:rPr lang="en-US" sz="2400" i="1"/>
              <a:t> word by the company it keeps</a:t>
            </a:r>
            <a:r>
              <a:rPr lang="en-US" sz="2400"/>
              <a:t>.” 	</a:t>
            </a:r>
            <a:r>
              <a:rPr lang="en-US" sz="2000"/>
              <a:t>		J.R.Firth, English linguist (1957) </a:t>
            </a:r>
            <a:br>
              <a:rPr lang="en-US" sz="2000"/>
            </a:br>
            <a:br>
              <a:rPr lang="en-US" sz="2000"/>
            </a:br>
            <a:endParaRPr lang="en-US" sz="2000"/>
          </a:p>
          <a:p>
            <a:pPr marL="0" indent="0">
              <a:buNone/>
            </a:pPr>
            <a:r>
              <a:rPr lang="en-US" sz="2400"/>
              <a:t>Firth’s work: basis for field of “</a:t>
            </a:r>
            <a:r>
              <a:rPr lang="en-US" sz="2400" i="1"/>
              <a:t>distributional semantics</a:t>
            </a:r>
            <a:r>
              <a:rPr lang="en-US" sz="2400"/>
              <a:t>” </a:t>
            </a:r>
          </a:p>
          <a:p>
            <a:pPr marL="0" indent="0">
              <a:buNone/>
            </a:pPr>
            <a:r>
              <a:rPr lang="en-US" sz="2400"/>
              <a:t>–  “</a:t>
            </a:r>
            <a:r>
              <a:rPr lang="en-US" sz="2400" i="1"/>
              <a:t>linguistic items with similar distributions have similar meanings.”</a:t>
            </a:r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r>
              <a:rPr lang="en-US" sz="2400"/>
              <a:t>Led to vector-space representations (embeddings) of words, sentences, documents, etc.</a:t>
            </a:r>
            <a:endParaRPr lang="en-US" sz="2400" i="1"/>
          </a:p>
        </p:txBody>
      </p:sp>
      <p:pic>
        <p:nvPicPr>
          <p:cNvPr id="9" name="Picture 8" descr="A person in a suit and tie&#10;&#10;AI-generated content may be incorrect.">
            <a:extLst>
              <a:ext uri="{FF2B5EF4-FFF2-40B4-BE49-F238E27FC236}">
                <a16:creationId xmlns:a16="http://schemas.microsoft.com/office/drawing/2014/main" id="{F78BAE71-7E04-0BBB-77BD-FB4ECE9F52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658" y="1622745"/>
            <a:ext cx="2705101" cy="495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32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8F2E5C-0845-D662-1DD5-1BAE5C144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7B20BDD-1E0C-9F17-2ADE-9D25C4650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B49CA-6B19-0C45-D82E-F42A8C396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1213EE-C5AF-8FDF-B5C1-B154F5CD6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90F2D8-CDC3-E2BF-69FC-5C6F94E4D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A47411-42FE-21C8-2D97-2A46D491E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1176B-9EA0-F6DF-B984-1755C1DEC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Vector-Space Models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8321B1-430A-BF53-3EFD-909EF646C3F0}"/>
              </a:ext>
            </a:extLst>
          </p:cNvPr>
          <p:cNvSpPr txBox="1">
            <a:spLocks/>
          </p:cNvSpPr>
          <p:nvPr/>
        </p:nvSpPr>
        <p:spPr>
          <a:xfrm>
            <a:off x="1371597" y="1805266"/>
            <a:ext cx="9724031" cy="696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marR="103505" indent="0">
              <a:lnSpc>
                <a:spcPct val="100000"/>
              </a:lnSpc>
              <a:spcBef>
                <a:spcPts val="95"/>
              </a:spcBef>
              <a:buNone/>
              <a:defRPr/>
            </a:pPr>
            <a:r>
              <a:rPr lang="en-US" sz="2400" kern="0" spc="-10">
                <a:cs typeface="Arial"/>
              </a:rPr>
              <a:t>E</a:t>
            </a:r>
            <a:r>
              <a:rPr lang="en-US" sz="2400" kern="0">
                <a:cs typeface="Arial"/>
              </a:rPr>
              <a:t>mbedding</a:t>
            </a:r>
            <a:r>
              <a:rPr lang="en-US" sz="2400" kern="0" spc="-15">
                <a:cs typeface="Arial"/>
              </a:rPr>
              <a:t> </a:t>
            </a:r>
            <a:r>
              <a:rPr lang="en-US" sz="2400" kern="0">
                <a:solidFill>
                  <a:prstClr val="black"/>
                </a:solidFill>
                <a:cs typeface="Arial"/>
              </a:rPr>
              <a:t>maps</a:t>
            </a:r>
            <a:r>
              <a:rPr lang="en-US" sz="2400" kern="0" spc="-20">
                <a:solidFill>
                  <a:prstClr val="black"/>
                </a:solidFill>
                <a:cs typeface="Arial"/>
              </a:rPr>
              <a:t> 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token (word) </a:t>
            </a:r>
            <a:r>
              <a:rPr lang="en-US" sz="2400" kern="0">
                <a:solidFill>
                  <a:prstClr val="black"/>
                </a:solidFill>
                <a:cs typeface="Arial"/>
              </a:rPr>
              <a:t>to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 </a:t>
            </a:r>
            <a:r>
              <a:rPr lang="en-US" sz="2400" i="1" kern="0" spc="-40">
                <a:solidFill>
                  <a:srgbClr val="0070C0"/>
                </a:solidFill>
                <a:cs typeface="Georgia"/>
              </a:rPr>
              <a:t>d</a:t>
            </a:r>
            <a:r>
              <a:rPr lang="en-US" sz="2400" kern="0" spc="-40">
                <a:solidFill>
                  <a:prstClr val="black"/>
                </a:solidFill>
                <a:cs typeface="Arial"/>
              </a:rPr>
              <a:t>-</a:t>
            </a:r>
            <a:r>
              <a:rPr lang="en-US" sz="2400" kern="0">
                <a:solidFill>
                  <a:prstClr val="black"/>
                </a:solidFill>
                <a:cs typeface="Arial"/>
              </a:rPr>
              <a:t>dimensional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 </a:t>
            </a:r>
            <a:r>
              <a:rPr lang="en-US" sz="2400" i="1" kern="0" spc="-15">
                <a:solidFill>
                  <a:srgbClr val="0070C0"/>
                </a:solidFill>
                <a:cs typeface="Arial"/>
              </a:rPr>
              <a:t>row-vector</a:t>
            </a:r>
            <a:r>
              <a:rPr lang="en-US" sz="2400" kern="0" spc="-15">
                <a:solidFill>
                  <a:srgbClr val="00B0F0"/>
                </a:solidFill>
                <a:cs typeface="Arial"/>
              </a:rPr>
              <a:t> 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of reals</a:t>
            </a:r>
            <a:endParaRPr lang="en-US">
              <a:solidFill>
                <a:prstClr val="black"/>
              </a:solidFill>
            </a:endParaRPr>
          </a:p>
          <a:p>
            <a:pPr marL="63500" marR="103505" indent="0">
              <a:lnSpc>
                <a:spcPct val="100000"/>
              </a:lnSpc>
              <a:spcBef>
                <a:spcPts val="95"/>
              </a:spcBef>
              <a:buFontTx/>
              <a:buNone/>
              <a:defRPr/>
            </a:pPr>
            <a:r>
              <a:rPr lang="en-US" sz="2400" kern="0" spc="-10">
                <a:solidFill>
                  <a:prstClr val="black"/>
                </a:solidFill>
                <a:cs typeface="Arial"/>
              </a:rPr>
              <a:t>	(</a:t>
            </a:r>
            <a:r>
              <a:rPr lang="en-US" sz="2400" i="1" kern="0" spc="-10">
                <a:solidFill>
                  <a:prstClr val="black"/>
                </a:solidFill>
                <a:cs typeface="Arial"/>
              </a:rPr>
              <a:t>e.g.</a:t>
            </a:r>
            <a:r>
              <a:rPr lang="en-US" sz="2400" kern="0" spc="-10">
                <a:solidFill>
                  <a:prstClr val="black"/>
                </a:solidFill>
                <a:cs typeface="Arial"/>
              </a:rPr>
              <a:t>) </a:t>
            </a:r>
            <a:r>
              <a:rPr lang="en-US" sz="2400" kern="0" spc="-10" err="1">
                <a:solidFill>
                  <a:prstClr val="black"/>
                </a:solidFill>
                <a:cs typeface="Arial"/>
              </a:rPr>
              <a:t>GloVe</a:t>
            </a:r>
            <a:r>
              <a:rPr lang="en-US" sz="2400" kern="0" spc="-10">
                <a:solidFill>
                  <a:prstClr val="black"/>
                </a:solidFill>
                <a:cs typeface="Arial"/>
              </a:rPr>
              <a:t>:  Manning et al.  6 billion tokens, </a:t>
            </a:r>
            <a:r>
              <a:rPr lang="en-US" sz="2400" i="1" kern="0" spc="-10">
                <a:solidFill>
                  <a:prstClr val="black"/>
                </a:solidFill>
                <a:cs typeface="Arial"/>
              </a:rPr>
              <a:t>d </a:t>
            </a:r>
            <a:r>
              <a:rPr lang="en-US" sz="2400" kern="0" spc="-10">
                <a:solidFill>
                  <a:prstClr val="black"/>
                </a:solidFill>
                <a:cs typeface="Arial"/>
              </a:rPr>
              <a:t>= 50,100,200,300</a:t>
            </a:r>
            <a:endParaRPr lang="en-US" sz="2400" kern="0" spc="-15">
              <a:solidFill>
                <a:prstClr val="black"/>
              </a:solidFill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8AEA68-246E-436B-8041-28C46112A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20" y="3932279"/>
            <a:ext cx="6785218" cy="21756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ED409C-966A-239B-F1EF-28B430572E95}"/>
              </a:ext>
            </a:extLst>
          </p:cNvPr>
          <p:cNvSpPr txBox="1"/>
          <p:nvPr/>
        </p:nvSpPr>
        <p:spPr>
          <a:xfrm>
            <a:off x="4251750" y="6194130"/>
            <a:ext cx="2545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Semantic feature space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A110AA-5C04-066D-93A2-F055AA2D9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08" y="3223612"/>
            <a:ext cx="3795239" cy="9231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60D0F7-A826-0550-96E8-922866EA4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5557" y="3223612"/>
            <a:ext cx="6548342" cy="5452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692AFD-F9DD-0774-96A5-ED96CDA225DC}"/>
              </a:ext>
            </a:extLst>
          </p:cNvPr>
          <p:cNvSpPr txBox="1"/>
          <p:nvPr/>
        </p:nvSpPr>
        <p:spPr>
          <a:xfrm>
            <a:off x="2927230" y="5772958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/>
              <a:t>|T |</a:t>
            </a:r>
          </a:p>
        </p:txBody>
      </p:sp>
    </p:spTree>
    <p:extLst>
      <p:ext uri="{BB962C8B-B14F-4D97-AF65-F5344CB8AC3E}">
        <p14:creationId xmlns:p14="http://schemas.microsoft.com/office/powerpoint/2010/main" val="1472788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E2138F-676C-ADA7-DF2B-402D29C41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2B9696-F6AB-1F5B-DDF5-77C98475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1250994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 spc="-10" dirty="0">
                <a:solidFill>
                  <a:srgbClr val="FFFFFF"/>
                </a:solidFill>
              </a:rPr>
              <a:t>Three central assumptions about vector-space models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2C191-9278-E905-EA45-E2915E2F9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197" y="1398874"/>
            <a:ext cx="5272859" cy="53726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0070C0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Principle of compositionality</a:t>
            </a:r>
            <a:r>
              <a:rPr lang="en-US" sz="2000">
                <a:cs typeface="Arial"/>
              </a:rPr>
              <a:t>: representation</a:t>
            </a:r>
            <a:r>
              <a:rPr lang="en-US" sz="2000" spc="-5">
                <a:cs typeface="Arial"/>
              </a:rPr>
              <a:t> </a:t>
            </a:r>
            <a:r>
              <a:rPr lang="en-US" sz="2000">
                <a:cs typeface="Arial"/>
              </a:rPr>
              <a:t>of</a:t>
            </a:r>
            <a:r>
              <a:rPr lang="en-US" sz="2000" spc="-5">
                <a:cs typeface="Arial"/>
              </a:rPr>
              <a:t> </a:t>
            </a:r>
            <a:r>
              <a:rPr lang="en-US" sz="2000">
                <a:cs typeface="Arial"/>
              </a:rPr>
              <a:t>context</a:t>
            </a:r>
            <a:r>
              <a:rPr lang="en-US" sz="2000" spc="-5">
                <a:cs typeface="Arial"/>
              </a:rPr>
              <a:t> </a:t>
            </a:r>
            <a:r>
              <a:rPr lang="en-US" sz="2000">
                <a:cs typeface="Arial"/>
              </a:rPr>
              <a:t>is</a:t>
            </a:r>
            <a:r>
              <a:rPr lang="en-US" sz="2000" spc="-5">
                <a:cs typeface="Arial"/>
              </a:rPr>
              <a:t> </a:t>
            </a:r>
            <a:r>
              <a:rPr lang="en-US" sz="2000">
                <a:cs typeface="Arial"/>
              </a:rPr>
              <a:t>function</a:t>
            </a:r>
            <a:r>
              <a:rPr lang="en-US" sz="2000" spc="-5">
                <a:cs typeface="Arial"/>
              </a:rPr>
              <a:t> </a:t>
            </a:r>
            <a:r>
              <a:rPr lang="en-US" sz="2000">
                <a:cs typeface="Arial"/>
              </a:rPr>
              <a:t>of its</a:t>
            </a:r>
            <a:r>
              <a:rPr lang="en-US" sz="2000" spc="-10">
                <a:cs typeface="Arial"/>
              </a:rPr>
              <a:t> word </a:t>
            </a:r>
            <a:r>
              <a:rPr lang="en-US" sz="2000">
                <a:cs typeface="Arial"/>
              </a:rPr>
              <a:t>embeddings</a:t>
            </a:r>
            <a:r>
              <a:rPr lang="en-US" sz="2000" spc="-5">
                <a:cs typeface="Arial"/>
              </a:rPr>
              <a:t> </a:t>
            </a:r>
            <a:br>
              <a:rPr lang="en-US" sz="2000" spc="-10">
                <a:cs typeface="Arial"/>
              </a:rPr>
            </a:br>
            <a:endParaRPr lang="en-US" sz="2000" spc="-10">
              <a:cs typeface="Arial"/>
            </a:endParaRPr>
          </a:p>
          <a:p>
            <a:pPr marL="457200" lvl="1" indent="0">
              <a:buNone/>
            </a:pPr>
            <a:r>
              <a:rPr lang="en-US" sz="2000" spc="-10">
                <a:cs typeface="Arial"/>
              </a:rPr>
              <a:t>	</a:t>
            </a:r>
            <a:r>
              <a:rPr lang="en-US" sz="2000" b="1" i="1" spc="-10">
                <a:cs typeface="Arial"/>
              </a:rPr>
              <a:t>F</a:t>
            </a:r>
            <a:r>
              <a:rPr lang="en-US" sz="2000" i="1" spc="-10">
                <a:cs typeface="Arial"/>
              </a:rPr>
              <a:t>(</a:t>
            </a:r>
            <a:r>
              <a:rPr lang="en-US" sz="2000" b="1" i="1" spc="-10">
                <a:cs typeface="Arial"/>
              </a:rPr>
              <a:t>c</a:t>
            </a:r>
            <a:r>
              <a:rPr lang="en-US" sz="2000" i="1" spc="-10">
                <a:cs typeface="Arial"/>
              </a:rPr>
              <a:t>) = </a:t>
            </a:r>
            <a:r>
              <a:rPr lang="en-US" sz="2000" i="1" spc="-10">
                <a:solidFill>
                  <a:srgbClr val="00B0F0"/>
                </a:solidFill>
                <a:cs typeface="Arial"/>
                <a:sym typeface="Symbol" panose="05050102010706020507" pitchFamily="18" charset="2"/>
              </a:rPr>
              <a:t></a:t>
            </a:r>
            <a:r>
              <a:rPr lang="en-US" sz="2000" i="1" spc="-10">
                <a:cs typeface="Arial"/>
              </a:rPr>
              <a:t>(f(x</a:t>
            </a:r>
            <a:r>
              <a:rPr lang="en-US" sz="2000" i="1" spc="-10" baseline="-25000">
                <a:cs typeface="Arial"/>
              </a:rPr>
              <a:t>1</a:t>
            </a:r>
            <a:r>
              <a:rPr lang="en-US" sz="2000" i="1" spc="-10">
                <a:cs typeface="Arial"/>
              </a:rPr>
              <a:t>),f(x</a:t>
            </a:r>
            <a:r>
              <a:rPr lang="en-US" sz="2000" i="1" spc="-10" baseline="-25000">
                <a:cs typeface="Arial"/>
              </a:rPr>
              <a:t>2</a:t>
            </a:r>
            <a:r>
              <a:rPr lang="en-US" sz="2000" i="1" spc="-10">
                <a:cs typeface="Arial"/>
              </a:rPr>
              <a:t>),…,f(</a:t>
            </a:r>
            <a:r>
              <a:rPr lang="en-US" sz="2000" i="1" spc="-10" err="1">
                <a:cs typeface="Arial"/>
              </a:rPr>
              <a:t>x</a:t>
            </a:r>
            <a:r>
              <a:rPr lang="en-US" sz="2000" i="1" spc="-10" baseline="-25000" err="1">
                <a:cs typeface="Arial"/>
              </a:rPr>
              <a:t>k</a:t>
            </a:r>
            <a:r>
              <a:rPr lang="en-US" sz="2000" i="1" spc="-10">
                <a:cs typeface="Arial"/>
              </a:rPr>
              <a:t>)) </a:t>
            </a:r>
          </a:p>
          <a:p>
            <a:pPr marL="0" indent="0">
              <a:buNone/>
            </a:pPr>
            <a:endParaRPr lang="en-US" sz="2000" spc="-10">
              <a:cs typeface="Arial"/>
            </a:endParaRPr>
          </a:p>
          <a:p>
            <a:pPr marL="0" indent="0">
              <a:buNone/>
            </a:pPr>
            <a:r>
              <a:rPr lang="en-US" sz="2000" spc="-10">
                <a:solidFill>
                  <a:srgbClr val="0070C0"/>
                </a:solidFill>
                <a:cs typeface="Arial"/>
              </a:rPr>
              <a:t>Probability vector for next word for given context </a:t>
            </a:r>
            <a:r>
              <a:rPr lang="en-US" sz="2000" spc="-10">
                <a:cs typeface="Arial"/>
              </a:rPr>
              <a:t>is function of representation of context</a:t>
            </a:r>
          </a:p>
          <a:p>
            <a:pPr marL="0" indent="0">
              <a:buNone/>
            </a:pPr>
            <a:r>
              <a:rPr lang="en-US" sz="2000" spc="-10">
                <a:cs typeface="Arial"/>
              </a:rPr>
              <a:t>    	</a:t>
            </a:r>
            <a:br>
              <a:rPr lang="en-US" sz="2000" spc="-10">
                <a:cs typeface="Arial"/>
              </a:rPr>
            </a:br>
            <a:r>
              <a:rPr lang="en-US" sz="2000" spc="-10">
                <a:cs typeface="Arial"/>
              </a:rPr>
              <a:t>	</a:t>
            </a:r>
            <a:r>
              <a:rPr lang="en-US" sz="2000" i="1">
                <a:cs typeface="Times New Roman"/>
              </a:rPr>
              <a:t>[p1,p2,…</a:t>
            </a:r>
            <a:r>
              <a:rPr lang="en-US" sz="2000" i="1" err="1">
                <a:cs typeface="Times New Roman"/>
              </a:rPr>
              <a:t>p|T</a:t>
            </a:r>
            <a:r>
              <a:rPr lang="en-US" sz="2000" i="1">
                <a:cs typeface="Times New Roman"/>
              </a:rPr>
              <a:t>|] </a:t>
            </a:r>
            <a:r>
              <a:rPr lang="en-US" sz="2000" i="1" spc="85">
                <a:cs typeface="Arial"/>
              </a:rPr>
              <a:t>= </a:t>
            </a:r>
            <a:r>
              <a:rPr lang="en-US" sz="2000" i="1" spc="85">
                <a:solidFill>
                  <a:srgbClr val="00B0F0"/>
                </a:solidFill>
                <a:cs typeface="Arial"/>
                <a:sym typeface="Symbol" panose="05050102010706020507" pitchFamily="18" charset="2"/>
              </a:rPr>
              <a:t></a:t>
            </a:r>
            <a:r>
              <a:rPr lang="en-US" sz="2000" i="1" spc="85">
                <a:cs typeface="Arial"/>
                <a:sym typeface="Symbol" panose="05050102010706020507" pitchFamily="18" charset="2"/>
              </a:rPr>
              <a:t>(</a:t>
            </a:r>
            <a:r>
              <a:rPr lang="en-US" sz="2000" i="1">
                <a:cs typeface="Arial"/>
              </a:rPr>
              <a:t>F(</a:t>
            </a:r>
            <a:r>
              <a:rPr lang="en-US" sz="2000" b="1" i="1">
                <a:cs typeface="Arial"/>
              </a:rPr>
              <a:t>c</a:t>
            </a:r>
            <a:r>
              <a:rPr lang="en-US" sz="2000" i="1" spc="110">
                <a:cs typeface="Times New Roman"/>
              </a:rPr>
              <a:t>))</a:t>
            </a:r>
            <a:endParaRPr lang="en-US" sz="2000" i="1">
              <a:cs typeface="Arial"/>
            </a:endParaRPr>
          </a:p>
          <a:p>
            <a:pPr marL="0" indent="0">
              <a:buNone/>
            </a:pPr>
            <a:endParaRPr lang="en-US" sz="2000">
              <a:cs typeface="Arial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70C0"/>
                </a:solidFill>
                <a:cs typeface="Arial"/>
              </a:rPr>
              <a:t>Similarity/relevance </a:t>
            </a:r>
            <a:r>
              <a:rPr lang="en-US" sz="2000">
                <a:cs typeface="Arial"/>
              </a:rPr>
              <a:t>of word </a:t>
            </a:r>
            <a:r>
              <a:rPr lang="en-US" sz="2000" i="1">
                <a:cs typeface="Arial"/>
              </a:rPr>
              <a:t>y </a:t>
            </a:r>
            <a:r>
              <a:rPr lang="en-US" sz="2000">
                <a:cs typeface="Arial"/>
              </a:rPr>
              <a:t>to word </a:t>
            </a:r>
            <a:r>
              <a:rPr lang="en-US" sz="2000" i="1">
                <a:cs typeface="Arial"/>
              </a:rPr>
              <a:t>x</a:t>
            </a:r>
            <a:r>
              <a:rPr lang="en-US" sz="2000">
                <a:cs typeface="Arial"/>
              </a:rPr>
              <a:t> is function of embeddings (cosine similarity, Euclidean distance, etc.)</a:t>
            </a:r>
            <a:br>
              <a:rPr lang="en-US" sz="2000">
                <a:cs typeface="Arial"/>
              </a:rPr>
            </a:br>
            <a:endParaRPr lang="en-US" sz="2000">
              <a:cs typeface="Arial"/>
            </a:endParaRPr>
          </a:p>
          <a:p>
            <a:pPr marL="316230" marR="43180" indent="0">
              <a:spcBef>
                <a:spcPts val="990"/>
              </a:spcBef>
              <a:buNone/>
            </a:pPr>
            <a:r>
              <a:rPr lang="en-US" sz="2000" i="1">
                <a:cs typeface="Georgia"/>
              </a:rPr>
              <a:t>	A</a:t>
            </a:r>
            <a:r>
              <a:rPr lang="en-US" sz="2000" i="1">
                <a:cs typeface="Times New Roman"/>
              </a:rPr>
              <a:t>(</a:t>
            </a:r>
            <a:r>
              <a:rPr lang="en-US" sz="2000" i="1" err="1">
                <a:cs typeface="Times New Roman"/>
              </a:rPr>
              <a:t>x,y</a:t>
            </a:r>
            <a:r>
              <a:rPr lang="en-US" sz="2000" i="1">
                <a:cs typeface="Times New Roman"/>
              </a:rPr>
              <a:t>)</a:t>
            </a:r>
            <a:r>
              <a:rPr lang="en-US" sz="2000" i="1" spc="110">
                <a:cs typeface="Times New Roman"/>
              </a:rPr>
              <a:t> </a:t>
            </a:r>
            <a:r>
              <a:rPr lang="en-US" sz="2000" i="1" spc="110">
                <a:cs typeface="Arial"/>
              </a:rPr>
              <a:t>= </a:t>
            </a:r>
            <a:r>
              <a:rPr lang="en-US" sz="2000" i="1" spc="110">
                <a:solidFill>
                  <a:srgbClr val="00B0F0"/>
                </a:solidFill>
                <a:cs typeface="Arial"/>
                <a:sym typeface="Symbol" panose="05050102010706020507" pitchFamily="18" charset="2"/>
              </a:rPr>
              <a:t></a:t>
            </a:r>
            <a:r>
              <a:rPr lang="en-US" sz="2000" i="1" spc="110">
                <a:cs typeface="Arial"/>
                <a:sym typeface="Symbol" panose="05050102010706020507" pitchFamily="18" charset="2"/>
              </a:rPr>
              <a:t>(</a:t>
            </a:r>
            <a:r>
              <a:rPr lang="en-US" sz="2000" i="1" spc="110">
                <a:cs typeface="Times New Roman"/>
                <a:sym typeface="Symbol" panose="05050102010706020507" pitchFamily="18" charset="2"/>
              </a:rPr>
              <a:t>f</a:t>
            </a:r>
            <a:r>
              <a:rPr lang="en-US" sz="2000" i="1" spc="110">
                <a:cs typeface="Times New Roman"/>
              </a:rPr>
              <a:t>(x),f(y))</a:t>
            </a:r>
            <a:endParaRPr lang="en-US" sz="2000" i="1"/>
          </a:p>
          <a:p>
            <a:pPr marL="0" indent="0">
              <a:buNone/>
            </a:pPr>
            <a:endParaRPr lang="en-US" sz="1400">
              <a:cs typeface="Arial"/>
            </a:endParaRPr>
          </a:p>
          <a:p>
            <a:pPr marL="0" indent="0">
              <a:buNone/>
            </a:pPr>
            <a:endParaRPr lang="en-US" sz="1400" spc="40">
              <a:cs typeface="Times New Roman"/>
            </a:endParaRPr>
          </a:p>
          <a:p>
            <a:pPr marL="514350" indent="-514350">
              <a:buFont typeface="+mj-lt"/>
              <a:buAutoNum type="arabicParenR"/>
            </a:pPr>
            <a:endParaRPr lang="en-US" sz="1400" spc="-10">
              <a:cs typeface="Arial"/>
            </a:endParaRPr>
          </a:p>
          <a:p>
            <a:pPr marL="0" indent="0">
              <a:buNone/>
            </a:pPr>
            <a:endParaRPr lang="en-US" sz="1400" spc="-10">
              <a:cs typeface="Arial"/>
            </a:endParaRPr>
          </a:p>
          <a:p>
            <a:pPr marL="514350" indent="-514350">
              <a:buFont typeface="+mj-lt"/>
              <a:buAutoNum type="arabicParenR"/>
            </a:pPr>
            <a:endParaRPr lang="en-US" sz="1400"/>
          </a:p>
        </p:txBody>
      </p:sp>
      <p:pic>
        <p:nvPicPr>
          <p:cNvPr id="3" name="Picture 2" descr="A graphing of a cube&#10;&#10;AI-generated content may be incorrect.">
            <a:extLst>
              <a:ext uri="{FF2B5EF4-FFF2-40B4-BE49-F238E27FC236}">
                <a16:creationId xmlns:a16="http://schemas.microsoft.com/office/drawing/2014/main" id="{53C8D8C5-BCA5-16D6-5C44-3020D5604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219" y="4085188"/>
            <a:ext cx="2128696" cy="218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41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E2A010-6039-B39E-64A8-DC1423129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6679A35-A3E7-A124-5073-2EC3115BF75D}"/>
              </a:ext>
            </a:extLst>
          </p:cNvPr>
          <p:cNvSpPr/>
          <p:nvPr/>
        </p:nvSpPr>
        <p:spPr>
          <a:xfrm>
            <a:off x="2139351" y="1805796"/>
            <a:ext cx="6515819" cy="1040921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D832E5-F71E-F7A8-B7C7-63DD1C3E0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58CC6A-15BB-6AE2-129E-BD38213B8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53D43-9FA4-1798-0C9A-4CF6A2818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2F644F-FDDA-64E1-B0A1-AE84E3742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F5C4AD-B39C-3779-B79B-57A44EFA7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D81521-F88C-A94B-8935-070F084DA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Word2Vec: Continuous Bag of Words (CBOW)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CBB8A768-5FBE-CAD4-A669-B157AFA1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59" y="2921352"/>
            <a:ext cx="11235078" cy="350587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2600" dirty="0"/>
              <a:t>Vocabulary: V = {</a:t>
            </a:r>
            <a:r>
              <a:rPr lang="en-US" sz="2600" i="1" dirty="0"/>
              <a:t>w</a:t>
            </a:r>
            <a:r>
              <a:rPr lang="en-US" sz="2600" i="1" baseline="-25000" dirty="0"/>
              <a:t>1</a:t>
            </a:r>
            <a:r>
              <a:rPr lang="en-US" sz="2600" i="1" dirty="0"/>
              <a:t>,w</a:t>
            </a:r>
            <a:r>
              <a:rPr lang="en-US" sz="2600" i="1" baseline="-25000" dirty="0"/>
              <a:t>2</a:t>
            </a:r>
            <a:r>
              <a:rPr lang="en-US" sz="2600" i="1" dirty="0"/>
              <a:t>,…,</a:t>
            </a:r>
            <a:r>
              <a:rPr lang="en-US" sz="2600" i="1" dirty="0" err="1"/>
              <a:t>w</a:t>
            </a:r>
            <a:r>
              <a:rPr lang="en-US" sz="2600" i="1" baseline="-25000" dirty="0" err="1"/>
              <a:t>|V</a:t>
            </a:r>
            <a:r>
              <a:rPr lang="en-US" sz="2600" i="1" baseline="-25000" dirty="0"/>
              <a:t>|</a:t>
            </a:r>
            <a:r>
              <a:rPr lang="en-US" sz="2600" dirty="0"/>
              <a:t>}   (set of words in corpus)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Goal: create vector space embeddings (E: V</a:t>
            </a:r>
            <a:r>
              <a:rPr lang="en-US" sz="2600" dirty="0">
                <a:sym typeface="Symbol" panose="05050102010706020507" pitchFamily="18" charset="2"/>
              </a:rPr>
              <a:t></a:t>
            </a:r>
            <a:r>
              <a:rPr lang="en-US" sz="2600" baseline="30000" dirty="0">
                <a:sym typeface="Symbol" panose="05050102010706020507" pitchFamily="18" charset="2"/>
              </a:rPr>
              <a:t>n</a:t>
            </a:r>
            <a:r>
              <a:rPr lang="en-US" sz="2600" dirty="0">
                <a:sym typeface="Symbol" panose="05050102010706020507" pitchFamily="18" charset="2"/>
              </a:rPr>
              <a:t>)</a:t>
            </a:r>
            <a:r>
              <a:rPr lang="en-US" sz="2600" dirty="0"/>
              <a:t> for words in corpus (E is function we want to learn)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CBOW: “a word is known by the company it keeps” John Firth</a:t>
            </a:r>
          </a:p>
          <a:p>
            <a:pPr marL="0" indent="0">
              <a:buNone/>
            </a:pPr>
            <a:r>
              <a:rPr lang="en-US" sz="2600" dirty="0"/>
              <a:t>	Context </a:t>
            </a:r>
            <a:r>
              <a:rPr lang="en-US" sz="2600" i="1" dirty="0"/>
              <a:t>c</a:t>
            </a:r>
            <a:r>
              <a:rPr lang="en-US" sz="2600" i="1" baseline="-25000" dirty="0"/>
              <a:t>i</a:t>
            </a:r>
            <a:r>
              <a:rPr lang="en-US" sz="2600" dirty="0"/>
              <a:t> for word occurrence o</a:t>
            </a:r>
            <a:r>
              <a:rPr lang="en-US" sz="2600" i="1" baseline="-25000" dirty="0"/>
              <a:t>i</a:t>
            </a:r>
            <a:r>
              <a:rPr lang="en-US" sz="2600" dirty="0"/>
              <a:t> = set of words in neighborhood of </a:t>
            </a:r>
            <a:r>
              <a:rPr lang="en-US" sz="2600" i="1" dirty="0"/>
              <a:t>o</a:t>
            </a:r>
            <a:r>
              <a:rPr lang="en-US" sz="2600" i="1" baseline="-25000" dirty="0"/>
              <a:t>i</a:t>
            </a:r>
          </a:p>
          <a:p>
            <a:pPr marL="0" indent="0">
              <a:buNone/>
            </a:pPr>
            <a:r>
              <a:rPr lang="en-US" sz="2600" dirty="0"/>
              <a:t>	Context embedding = average of embeddings of words in context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Training pairs: {&lt;</a:t>
            </a:r>
            <a:r>
              <a:rPr lang="en-US" sz="2600" i="1" dirty="0" err="1"/>
              <a:t>c</a:t>
            </a:r>
            <a:r>
              <a:rPr lang="en-US" sz="2600" i="1" baseline="-25000" dirty="0" err="1"/>
              <a:t>i</a:t>
            </a:r>
            <a:r>
              <a:rPr lang="en-US" sz="2600" i="1" dirty="0" err="1"/>
              <a:t>,w</a:t>
            </a:r>
            <a:r>
              <a:rPr lang="en-US" sz="2600" i="1" baseline="-25000" dirty="0" err="1"/>
              <a:t>i</a:t>
            </a:r>
            <a:r>
              <a:rPr lang="en-US" sz="2600" dirty="0"/>
              <a:t>&gt;}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Maximize alignment between embeddings of word and contexts in which it appears</a:t>
            </a:r>
            <a:br>
              <a:rPr lang="en-US" sz="2600" dirty="0"/>
            </a:br>
            <a:r>
              <a:rPr lang="en-US" sz="2600" dirty="0"/>
              <a:t>	Two words that show up in same contexts will have similar embeddings (“The boy jumped on the bus..”)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6552C6-C26F-A3FB-129C-B940EAE91B4D}"/>
              </a:ext>
            </a:extLst>
          </p:cNvPr>
          <p:cNvSpPr txBox="1"/>
          <p:nvPr/>
        </p:nvSpPr>
        <p:spPr>
          <a:xfrm>
            <a:off x="2430041" y="1987472"/>
            <a:ext cx="6037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boy stood on the burning deck when all but he had fled.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AB6E0B-C1E7-FDB0-FE9B-FC808F2B7C07}"/>
              </a:ext>
            </a:extLst>
          </p:cNvPr>
          <p:cNvSpPr txBox="1"/>
          <p:nvPr/>
        </p:nvSpPr>
        <p:spPr>
          <a:xfrm>
            <a:off x="2911070" y="2455621"/>
            <a:ext cx="4861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Context for “stood”: 2 words to left and to right of occurrence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AF5B73-F2E5-BD12-FE9A-7B7F89BB1573}"/>
              </a:ext>
            </a:extLst>
          </p:cNvPr>
          <p:cNvSpPr/>
          <p:nvPr/>
        </p:nvSpPr>
        <p:spPr>
          <a:xfrm>
            <a:off x="8528649" y="6016035"/>
            <a:ext cx="724619" cy="340941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80FFA2-869D-99B6-6779-38846396DDBE}"/>
              </a:ext>
            </a:extLst>
          </p:cNvPr>
          <p:cNvSpPr/>
          <p:nvPr/>
        </p:nvSpPr>
        <p:spPr>
          <a:xfrm>
            <a:off x="3278038" y="2033959"/>
            <a:ext cx="652733" cy="307777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5943CC-01F5-A553-8799-36DA5E6ADBFE}"/>
              </a:ext>
            </a:extLst>
          </p:cNvPr>
          <p:cNvSpPr/>
          <p:nvPr/>
        </p:nvSpPr>
        <p:spPr>
          <a:xfrm>
            <a:off x="2479960" y="2033959"/>
            <a:ext cx="798078" cy="307777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C82201-7426-AD47-A6FC-7497B13AE040}"/>
              </a:ext>
            </a:extLst>
          </p:cNvPr>
          <p:cNvSpPr/>
          <p:nvPr/>
        </p:nvSpPr>
        <p:spPr>
          <a:xfrm>
            <a:off x="3930771" y="2040650"/>
            <a:ext cx="652733" cy="307777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FE2FA3-05B8-D3DB-B8C2-5842B738BB78}"/>
              </a:ext>
            </a:extLst>
          </p:cNvPr>
          <p:cNvSpPr txBox="1"/>
          <p:nvPr/>
        </p:nvSpPr>
        <p:spPr>
          <a:xfrm>
            <a:off x="397945" y="6449042"/>
            <a:ext cx="109332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"/>
              </a:rPr>
              <a:t>Efficient implementations of word representations in vector space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Mikolov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 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73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 animBg="1"/>
      <p:bldP spid="7" grpId="0" animBg="1"/>
      <p:bldP spid="7" grpId="1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06D61-EE09-B32C-1CFC-DA68D483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DADB5B-0511-E7D3-F8D0-6F9C20C41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D5073B-B9CF-54A9-FAE1-1617D605D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62923B-7CAE-BB52-7E36-526593A4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C3D7CE-FBED-9BA3-8F48-FB2C2068A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A05BAD-E222-9ED0-7D44-ED104B3A6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2F3D9A-1E38-BDA5-2107-2251A692B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Word2Vec: Continuous Bag of Words (CBOW)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45DEB7-2C55-AA53-BBB5-AC8EC12AA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57"/>
                    </a14:imgEffect>
                    <a14:imgEffect>
                      <a14:saturation sat="2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2649" y="1835990"/>
            <a:ext cx="7364791" cy="4337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CF8753-E950-BC0C-2A20-BFCE0C22C59C}"/>
              </a:ext>
            </a:extLst>
          </p:cNvPr>
          <p:cNvSpPr txBox="1"/>
          <p:nvPr/>
        </p:nvSpPr>
        <p:spPr>
          <a:xfrm>
            <a:off x="3147193" y="6267253"/>
            <a:ext cx="5050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Continuous bag of words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Tilo Flasche</a:t>
            </a:r>
          </a:p>
        </p:txBody>
      </p:sp>
    </p:spTree>
    <p:extLst>
      <p:ext uri="{BB962C8B-B14F-4D97-AF65-F5344CB8AC3E}">
        <p14:creationId xmlns:p14="http://schemas.microsoft.com/office/powerpoint/2010/main" val="805444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14EEFA-D8FF-0197-C54F-92A268BC0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7ACDB67-08C0-769F-E592-A268F87D4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742C4A-6AB5-27E5-57E8-4EAD11C91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33D01E-52DF-CB6C-2067-CA5307B86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910FF-F9EC-5BD7-0F6C-76AD99DDB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D01EE3-8B2E-A694-DFC6-FF18741CC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EE8F72-D368-2B22-D696-6E5172C0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65" y="278535"/>
            <a:ext cx="6008255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Word2Vec Embeddings</a:t>
            </a:r>
          </a:p>
        </p:txBody>
      </p:sp>
      <p:pic>
        <p:nvPicPr>
          <p:cNvPr id="10" name="Picture 9" descr="A blue and white sound waves&#10;&#10;AI-generated content may be incorrect.">
            <a:extLst>
              <a:ext uri="{FF2B5EF4-FFF2-40B4-BE49-F238E27FC236}">
                <a16:creationId xmlns:a16="http://schemas.microsoft.com/office/drawing/2014/main" id="{A7373E3B-6C1E-B0B6-23C7-41A99A5D5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664" y="2851011"/>
            <a:ext cx="3753789" cy="1907394"/>
          </a:xfrm>
          <a:prstGeom prst="rect">
            <a:avLst/>
          </a:prstGeom>
        </p:spPr>
      </p:pic>
      <p:pic>
        <p:nvPicPr>
          <p:cNvPr id="12" name="Picture 11" descr="A graph with numbers and a bar&#10;&#10;AI-generated content may be incorrect.">
            <a:extLst>
              <a:ext uri="{FF2B5EF4-FFF2-40B4-BE49-F238E27FC236}">
                <a16:creationId xmlns:a16="http://schemas.microsoft.com/office/drawing/2014/main" id="{24B40047-38CB-31D3-953E-A4979E0F3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444" y="2783820"/>
            <a:ext cx="5266892" cy="20956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DCE3337-6C4A-C984-79EA-DCC855BF82BA}"/>
              </a:ext>
            </a:extLst>
          </p:cNvPr>
          <p:cNvSpPr txBox="1"/>
          <p:nvPr/>
        </p:nvSpPr>
        <p:spPr>
          <a:xfrm>
            <a:off x="1715039" y="4694768"/>
            <a:ext cx="2410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Embedding of “queen”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23F223-8183-E761-DD50-A34ABA224072}"/>
              </a:ext>
            </a:extLst>
          </p:cNvPr>
          <p:cNvSpPr txBox="1"/>
          <p:nvPr/>
        </p:nvSpPr>
        <p:spPr>
          <a:xfrm>
            <a:off x="6995573" y="6488668"/>
            <a:ext cx="5196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Pamela Fox: </a:t>
            </a:r>
            <a:r>
              <a:rPr lang="en-US">
                <a:hlinkClick r:id="rId4"/>
              </a:rPr>
              <a:t>An introduction to Vector Embeddings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6C38A3-4133-BAC8-360D-191922BACFE9}"/>
              </a:ext>
            </a:extLst>
          </p:cNvPr>
          <p:cNvSpPr txBox="1"/>
          <p:nvPr/>
        </p:nvSpPr>
        <p:spPr>
          <a:xfrm>
            <a:off x="7562491" y="5064100"/>
            <a:ext cx="24057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/>
              <a:t>Cosine similarity (</a:t>
            </a:r>
            <a:r>
              <a:rPr lang="en-US" sz="1400" dirty="0">
                <a:sym typeface="Symbol" panose="05050102010706020507" pitchFamily="18" charset="2"/>
              </a:rPr>
              <a:t>)</a:t>
            </a:r>
            <a:r>
              <a:rPr lang="en-US" sz="1400" dirty="0"/>
              <a:t> to “dog”</a:t>
            </a:r>
          </a:p>
        </p:txBody>
      </p:sp>
    </p:spTree>
    <p:extLst>
      <p:ext uri="{BB962C8B-B14F-4D97-AF65-F5344CB8AC3E}">
        <p14:creationId xmlns:p14="http://schemas.microsoft.com/office/powerpoint/2010/main" val="426630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2E95D5-6692-A753-1D48-CFED6ACA6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580BAFB-639B-184B-CA52-17282BF24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F6DC52-C159-0FB8-77B6-127EF88C7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A722B-D69D-5B70-EC7D-885D3AE34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0C3FC7-748A-3D96-9AC1-43DB4E44C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1336B6-9F4E-294C-BE0A-D375F496E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2E786-5515-2816-8FB8-41B095D9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10628473" cy="1033669"/>
          </a:xfrm>
        </p:spPr>
        <p:txBody>
          <a:bodyPr>
            <a:normAutofit/>
          </a:bodyPr>
          <a:lstStyle/>
          <a:p>
            <a:r>
              <a:rPr lang="en-US" sz="4000" spc="-10" dirty="0">
                <a:solidFill>
                  <a:schemeClr val="bg1"/>
                </a:solidFill>
              </a:rPr>
              <a:t>DNN2: Same as DNN1 but w/Embeddings 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29BE72C-EE54-FEBF-5FF2-AE847C1AF6C7}"/>
              </a:ext>
            </a:extLst>
          </p:cNvPr>
          <p:cNvGrpSpPr/>
          <p:nvPr/>
        </p:nvGrpSpPr>
        <p:grpSpPr>
          <a:xfrm>
            <a:off x="1970290" y="2105532"/>
            <a:ext cx="4712489" cy="4162125"/>
            <a:chOff x="926376" y="2105532"/>
            <a:chExt cx="4712489" cy="416212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757E8E-0687-C1AA-F6E7-4A1EEC200504}"/>
                </a:ext>
              </a:extLst>
            </p:cNvPr>
            <p:cNvSpPr txBox="1"/>
            <p:nvPr/>
          </p:nvSpPr>
          <p:spPr>
            <a:xfrm>
              <a:off x="5638800" y="297180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AEA5DE-E2E8-EA29-9014-B78A54311D49}"/>
                </a:ext>
              </a:extLst>
            </p:cNvPr>
            <p:cNvSpPr txBox="1"/>
            <p:nvPr/>
          </p:nvSpPr>
          <p:spPr>
            <a:xfrm>
              <a:off x="4017155" y="3374656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C2BA08B-A486-2ECC-128A-74BA8D5AEC1F}"/>
                </a:ext>
              </a:extLst>
            </p:cNvPr>
            <p:cNvSpPr/>
            <p:nvPr/>
          </p:nvSpPr>
          <p:spPr>
            <a:xfrm>
              <a:off x="1460514" y="3026143"/>
              <a:ext cx="2273287" cy="80571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9BEB1749-D515-9C8E-CA8C-994F7466051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6432551"/>
                </p:ext>
              </p:extLst>
            </p:nvPr>
          </p:nvGraphicFramePr>
          <p:xfrm>
            <a:off x="1646342" y="4240297"/>
            <a:ext cx="509116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616059" imgH="1479415" progId="Excel.Sheet.12">
                    <p:embed/>
                  </p:oleObj>
                </mc:Choice>
                <mc:Fallback>
                  <p:oleObj name="Worksheet" r:id="rId3" imgW="616059" imgH="1479415" progId="Excel.Sheet.12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9BEB1749-D515-9C8E-CA8C-994F7466051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646342" y="4240297"/>
                          <a:ext cx="509116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6175BB42-9E03-2F4B-48B1-9D357E7C348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69440"/>
                </p:ext>
              </p:extLst>
            </p:nvPr>
          </p:nvGraphicFramePr>
          <p:xfrm>
            <a:off x="3028866" y="4240297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5" imgW="616059" imgH="1479415" progId="Excel.Sheet.12">
                    <p:embed/>
                  </p:oleObj>
                </mc:Choice>
                <mc:Fallback>
                  <p:oleObj name="Worksheet" r:id="rId5" imgW="616059" imgH="1479415" progId="Excel.Sheet.12">
                    <p:embed/>
                    <p:pic>
                      <p:nvPicPr>
                        <p:cNvPr id="13" name="Object 12">
                          <a:extLst>
                            <a:ext uri="{FF2B5EF4-FFF2-40B4-BE49-F238E27FC236}">
                              <a16:creationId xmlns:a16="http://schemas.microsoft.com/office/drawing/2014/main" id="{6175BB42-9E03-2F4B-48B1-9D357E7C348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028866" y="4240297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639BC7E-28B2-AABE-294D-0B804CFB8C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4172" y="3839231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F8469B-D841-C5CF-C211-C4CF67BB3272}"/>
                </a:ext>
              </a:extLst>
            </p:cNvPr>
            <p:cNvSpPr txBox="1"/>
            <p:nvPr/>
          </p:nvSpPr>
          <p:spPr>
            <a:xfrm>
              <a:off x="2302993" y="2361086"/>
              <a:ext cx="1032323" cy="3385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CE-Loss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B53356-4EF1-C507-9936-C809F4E29906}"/>
                </a:ext>
              </a:extLst>
            </p:cNvPr>
            <p:cNvSpPr txBox="1"/>
            <p:nvPr/>
          </p:nvSpPr>
          <p:spPr>
            <a:xfrm>
              <a:off x="3855617" y="4211095"/>
              <a:ext cx="9689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>
                  <a:solidFill>
                    <a:prstClr val="black"/>
                  </a:solidFill>
                  <a:latin typeface="Aptos" panose="02110004020202020204"/>
                </a:rPr>
                <a:t>f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areyi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(|U|)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BAC22A1-DADE-3B13-B085-4A1418A02F0B}"/>
                </a:ext>
              </a:extLst>
            </p:cNvPr>
            <p:cNvCxnSpPr/>
            <p:nvPr/>
          </p:nvCxnSpPr>
          <p:spPr>
            <a:xfrm flipV="1">
              <a:off x="2570936" y="2715608"/>
              <a:ext cx="0" cy="31053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10443B8-D4A7-D369-F0DE-E38DA20B88E6}"/>
                </a:ext>
              </a:extLst>
            </p:cNvPr>
            <p:cNvCxnSpPr>
              <a:cxnSpLocks/>
              <a:stCxn id="18" idx="0"/>
            </p:cNvCxnSpPr>
            <p:nvPr/>
          </p:nvCxnSpPr>
          <p:spPr>
            <a:xfrm flipH="1" flipV="1">
              <a:off x="4295994" y="2865573"/>
              <a:ext cx="44083" cy="134552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CD8C370-D1D1-F308-0FF2-C0D4A8CAFA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0489" y="2870875"/>
              <a:ext cx="108550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7464B06-8809-5DAF-0CC9-55FD486D64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10489" y="2715608"/>
              <a:ext cx="0" cy="155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D2D4C8-F41F-45F8-8797-1CB8DFA1BE0B}"/>
                </a:ext>
              </a:extLst>
            </p:cNvPr>
            <p:cNvSpPr txBox="1"/>
            <p:nvPr/>
          </p:nvSpPr>
          <p:spPr>
            <a:xfrm>
              <a:off x="1660671" y="3058701"/>
              <a:ext cx="1855573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DNN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solidFill>
                    <a:prstClr val="black"/>
                  </a:solidFill>
                  <a:latin typeface="Aptos" panose="02110004020202020204"/>
                </a:rPr>
                <a:t>(implements </a:t>
              </a:r>
              <a:r>
                <a:rPr lang="en-US" sz="2000" dirty="0">
                  <a:solidFill>
                    <a:prstClr val="black"/>
                  </a:solidFill>
                  <a:latin typeface="Aptos" panose="02110004020202020204"/>
                  <a:sym typeface="Symbol" panose="05050102010706020507" pitchFamily="18" charset="2"/>
                </a:rPr>
                <a:t>)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ED0EEA-26D6-FE5C-65A5-CE49797E68B0}"/>
                </a:ext>
              </a:extLst>
            </p:cNvPr>
            <p:cNvSpPr txBox="1"/>
            <p:nvPr/>
          </p:nvSpPr>
          <p:spPr>
            <a:xfrm>
              <a:off x="1245962" y="4891235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3F5B1AB-8539-9793-709C-A0E4781F35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0900" y="3839231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AF3B2C0-6F74-E8CD-CCE3-ACF96C654819}"/>
                </a:ext>
              </a:extLst>
            </p:cNvPr>
            <p:cNvCxnSpPr>
              <a:stCxn id="17" idx="0"/>
            </p:cNvCxnSpPr>
            <p:nvPr/>
          </p:nvCxnSpPr>
          <p:spPr>
            <a:xfrm flipH="1" flipV="1">
              <a:off x="2819154" y="2105532"/>
              <a:ext cx="1" cy="25555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8FBC47-FCC4-7AE7-CD87-CD9880D510C9}"/>
                </a:ext>
              </a:extLst>
            </p:cNvPr>
            <p:cNvSpPr txBox="1"/>
            <p:nvPr/>
          </p:nvSpPr>
          <p:spPr>
            <a:xfrm>
              <a:off x="926376" y="2723096"/>
              <a:ext cx="16487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Probability vector (|U|)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72A3FD-8BE1-BB1F-D87F-33CA4EEDF6C9}"/>
                </a:ext>
              </a:extLst>
            </p:cNvPr>
            <p:cNvSpPr txBox="1"/>
            <p:nvPr/>
          </p:nvSpPr>
          <p:spPr>
            <a:xfrm>
              <a:off x="1688400" y="5898325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i="1">
                  <a:solidFill>
                    <a:prstClr val="black"/>
                  </a:solidFill>
                  <a:latin typeface="Aptos" panose="02110004020202020204"/>
                </a:rPr>
                <a:t>d</a:t>
              </a:r>
              <a:endPara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1060CF-8161-13CC-82ED-1313411F758C}"/>
                </a:ext>
              </a:extLst>
            </p:cNvPr>
            <p:cNvSpPr txBox="1"/>
            <p:nvPr/>
          </p:nvSpPr>
          <p:spPr>
            <a:xfrm>
              <a:off x="3075212" y="5898325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i="1">
                  <a:solidFill>
                    <a:prstClr val="black"/>
                  </a:solidFill>
                  <a:latin typeface="Aptos" panose="02110004020202020204"/>
                </a:rPr>
                <a:t>d</a:t>
              </a:r>
              <a:endPara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F991D8A-F97D-6586-B1A2-924FFA7384DF}"/>
              </a:ext>
            </a:extLst>
          </p:cNvPr>
          <p:cNvGrpSpPr/>
          <p:nvPr/>
        </p:nvGrpSpPr>
        <p:grpSpPr>
          <a:xfrm>
            <a:off x="6908339" y="1895953"/>
            <a:ext cx="3245309" cy="4037373"/>
            <a:chOff x="6911478" y="1989727"/>
            <a:chExt cx="3245309" cy="40373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799D2A-FFC5-9F2A-790D-C689DF7C7F15}"/>
                </a:ext>
              </a:extLst>
            </p:cNvPr>
            <p:cNvSpPr txBox="1"/>
            <p:nvPr/>
          </p:nvSpPr>
          <p:spPr>
            <a:xfrm>
              <a:off x="9957285" y="3462521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0081867-4211-5E85-FA4C-0B5392A01779}"/>
                </a:ext>
              </a:extLst>
            </p:cNvPr>
            <p:cNvSpPr/>
            <p:nvPr/>
          </p:nvSpPr>
          <p:spPr>
            <a:xfrm>
              <a:off x="7400644" y="3114008"/>
              <a:ext cx="2273287" cy="80571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aphicFrame>
          <p:nvGraphicFramePr>
            <p:cNvPr id="31" name="Object 30">
              <a:extLst>
                <a:ext uri="{FF2B5EF4-FFF2-40B4-BE49-F238E27FC236}">
                  <a16:creationId xmlns:a16="http://schemas.microsoft.com/office/drawing/2014/main" id="{F5439154-B0E0-06F7-77C4-9C494AE9EF1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2225257"/>
                </p:ext>
              </p:extLst>
            </p:nvPr>
          </p:nvGraphicFramePr>
          <p:xfrm>
            <a:off x="7586472" y="4328162"/>
            <a:ext cx="509116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616059" imgH="1479415" progId="Excel.Sheet.12">
                    <p:embed/>
                  </p:oleObj>
                </mc:Choice>
                <mc:Fallback>
                  <p:oleObj name="Worksheet" r:id="rId3" imgW="616059" imgH="1479415" progId="Excel.Sheet.12">
                    <p:embed/>
                    <p:pic>
                      <p:nvPicPr>
                        <p:cNvPr id="31" name="Object 30">
                          <a:extLst>
                            <a:ext uri="{FF2B5EF4-FFF2-40B4-BE49-F238E27FC236}">
                              <a16:creationId xmlns:a16="http://schemas.microsoft.com/office/drawing/2014/main" id="{F5439154-B0E0-06F7-77C4-9C494AE9EF1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586472" y="4328162"/>
                          <a:ext cx="509116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31">
              <a:extLst>
                <a:ext uri="{FF2B5EF4-FFF2-40B4-BE49-F238E27FC236}">
                  <a16:creationId xmlns:a16="http://schemas.microsoft.com/office/drawing/2014/main" id="{C2B81D6E-6A21-6BE8-8C84-B055539F62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2175884"/>
                </p:ext>
              </p:extLst>
            </p:nvPr>
          </p:nvGraphicFramePr>
          <p:xfrm>
            <a:off x="8968996" y="4328162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7" imgW="616059" imgH="1479415" progId="Excel.Sheet.12">
                    <p:embed/>
                  </p:oleObj>
                </mc:Choice>
                <mc:Fallback>
                  <p:oleObj name="Worksheet" r:id="rId7" imgW="616059" imgH="1479415" progId="Excel.Sheet.12">
                    <p:embed/>
                    <p:pic>
                      <p:nvPicPr>
                        <p:cNvPr id="32" name="Object 31">
                          <a:extLst>
                            <a:ext uri="{FF2B5EF4-FFF2-40B4-BE49-F238E27FC236}">
                              <a16:creationId xmlns:a16="http://schemas.microsoft.com/office/drawing/2014/main" id="{C2B81D6E-6A21-6BE8-8C84-B055539F623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968996" y="4328162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90069EC-28C9-1AFD-31A8-60E2BBCCC4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34302" y="3927096"/>
              <a:ext cx="0" cy="40106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EA913DF-4DDA-A582-2069-DE8D792C5D4E}"/>
                </a:ext>
              </a:extLst>
            </p:cNvPr>
            <p:cNvSpPr txBox="1"/>
            <p:nvPr/>
          </p:nvSpPr>
          <p:spPr>
            <a:xfrm>
              <a:off x="8045871" y="2448951"/>
              <a:ext cx="1032323" cy="3385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Sampler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5A194E-00E8-C94B-4382-4D645FE45A9A}"/>
                </a:ext>
              </a:extLst>
            </p:cNvPr>
            <p:cNvSpPr txBox="1"/>
            <p:nvPr/>
          </p:nvSpPr>
          <p:spPr>
            <a:xfrm>
              <a:off x="8565126" y="1989727"/>
              <a:ext cx="883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Kedi (|U|)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29F7E20-9561-83E5-8FE1-4D9D5FB4DC19}"/>
                </a:ext>
              </a:extLst>
            </p:cNvPr>
            <p:cNvCxnSpPr/>
            <p:nvPr/>
          </p:nvCxnSpPr>
          <p:spPr>
            <a:xfrm flipV="1">
              <a:off x="8511066" y="2803473"/>
              <a:ext cx="0" cy="31053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0E40D5-6F6D-89CA-0B42-9422A0113692}"/>
                </a:ext>
              </a:extLst>
            </p:cNvPr>
            <p:cNvSpPr txBox="1"/>
            <p:nvPr/>
          </p:nvSpPr>
          <p:spPr>
            <a:xfrm>
              <a:off x="8094927" y="3261210"/>
              <a:ext cx="832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DNN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75977F-1969-8B46-FCF7-92970102AFB9}"/>
                </a:ext>
              </a:extLst>
            </p:cNvPr>
            <p:cNvSpPr txBox="1"/>
            <p:nvPr/>
          </p:nvSpPr>
          <p:spPr>
            <a:xfrm>
              <a:off x="7186092" y="4979100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EEEE1EFE-0084-CB51-B33A-B00E6B8C70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1030" y="3927096"/>
              <a:ext cx="0" cy="40106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5E0B517-78B7-B5FB-AD66-D03EAA460F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07169" y="2040764"/>
              <a:ext cx="0" cy="40818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2FB542C-8F94-7A83-ACAA-1CB5D40D7D44}"/>
                </a:ext>
              </a:extLst>
            </p:cNvPr>
            <p:cNvSpPr txBox="1"/>
            <p:nvPr/>
          </p:nvSpPr>
          <p:spPr>
            <a:xfrm>
              <a:off x="8635594" y="4992965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DB82081-D1ED-809C-183E-B9A8611B9E63}"/>
                </a:ext>
              </a:extLst>
            </p:cNvPr>
            <p:cNvSpPr txBox="1"/>
            <p:nvPr/>
          </p:nvSpPr>
          <p:spPr>
            <a:xfrm>
              <a:off x="6911478" y="2816264"/>
              <a:ext cx="16487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Probability vector (|U|)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5851409-3EF8-E1E4-9FF3-DE60EF53A68D}"/>
                </a:ext>
              </a:extLst>
            </p:cNvPr>
            <p:cNvCxnSpPr>
              <a:cxnSpLocks/>
            </p:cNvCxnSpPr>
            <p:nvPr/>
          </p:nvCxnSpPr>
          <p:spPr>
            <a:xfrm>
              <a:off x="8520661" y="2297504"/>
              <a:ext cx="151654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31CA1C8-47AC-A4B4-F9C7-B65D80635116}"/>
                </a:ext>
              </a:extLst>
            </p:cNvPr>
            <p:cNvCxnSpPr/>
            <p:nvPr/>
          </p:nvCxnSpPr>
          <p:spPr>
            <a:xfrm flipH="1">
              <a:off x="9584890" y="4663371"/>
              <a:ext cx="44805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5B1C148-B488-727F-D2BC-4C37550698C5}"/>
                </a:ext>
              </a:extLst>
            </p:cNvPr>
            <p:cNvSpPr/>
            <p:nvPr/>
          </p:nvSpPr>
          <p:spPr>
            <a:xfrm>
              <a:off x="8461230" y="2231590"/>
              <a:ext cx="118863" cy="105726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04AE575-6F62-B54A-D2D5-46663F4A00FF}"/>
                </a:ext>
              </a:extLst>
            </p:cNvPr>
            <p:cNvSpPr txBox="1"/>
            <p:nvPr/>
          </p:nvSpPr>
          <p:spPr>
            <a:xfrm>
              <a:off x="9917619" y="3201273"/>
              <a:ext cx="239168" cy="30777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i="1"/>
                <a:t>f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0794C8E-B361-AE7F-E2D4-230609F97DBA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10023710" y="2284453"/>
              <a:ext cx="13493" cy="9168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E467723-A69F-FA89-6345-8292ABE048D7}"/>
                </a:ext>
              </a:extLst>
            </p:cNvPr>
            <p:cNvCxnSpPr>
              <a:cxnSpLocks/>
            </p:cNvCxnSpPr>
            <p:nvPr/>
          </p:nvCxnSpPr>
          <p:spPr>
            <a:xfrm>
              <a:off x="10032946" y="3518286"/>
              <a:ext cx="0" cy="11543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2DC137E3-32F1-4F3C-AAD1-9064D6E660F9}"/>
              </a:ext>
            </a:extLst>
          </p:cNvPr>
          <p:cNvSpPr txBox="1"/>
          <p:nvPr/>
        </p:nvSpPr>
        <p:spPr>
          <a:xfrm>
            <a:off x="3009043" y="6046960"/>
            <a:ext cx="1211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Training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15B9E8-A657-42A0-FB3F-2D103EBE17AE}"/>
              </a:ext>
            </a:extLst>
          </p:cNvPr>
          <p:cNvSpPr txBox="1"/>
          <p:nvPr/>
        </p:nvSpPr>
        <p:spPr>
          <a:xfrm>
            <a:off x="7864141" y="6034895"/>
            <a:ext cx="143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Inference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8E4BAB6-C2D6-D36E-BC39-5A40CAD30D72}"/>
              </a:ext>
            </a:extLst>
          </p:cNvPr>
          <p:cNvSpPr txBox="1"/>
          <p:nvPr/>
        </p:nvSpPr>
        <p:spPr>
          <a:xfrm>
            <a:off x="10079704" y="3571712"/>
            <a:ext cx="1303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Output</a:t>
            </a:r>
            <a:br>
              <a:rPr lang="en-US" sz="1400"/>
            </a:br>
            <a:r>
              <a:rPr lang="en-US" sz="1400"/>
              <a:t>embedding (d)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C825652-D817-E107-B4D1-AAB43F04BF10}"/>
              </a:ext>
            </a:extLst>
          </p:cNvPr>
          <p:cNvSpPr txBox="1"/>
          <p:nvPr/>
        </p:nvSpPr>
        <p:spPr>
          <a:xfrm>
            <a:off x="7706886" y="589832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8CA1C2-696B-C209-6B36-484D4D2C0647}"/>
              </a:ext>
            </a:extLst>
          </p:cNvPr>
          <p:cNvSpPr txBox="1"/>
          <p:nvPr/>
        </p:nvSpPr>
        <p:spPr>
          <a:xfrm>
            <a:off x="9133080" y="589832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05CEA8B-45A4-8190-F692-478DAE315027}"/>
              </a:ext>
            </a:extLst>
          </p:cNvPr>
          <p:cNvSpPr txBox="1"/>
          <p:nvPr/>
        </p:nvSpPr>
        <p:spPr>
          <a:xfrm>
            <a:off x="161235" y="3653067"/>
            <a:ext cx="1872352" cy="1754326"/>
          </a:xfrm>
          <a:prstGeom prst="rect">
            <a:avLst/>
          </a:prstGeom>
          <a:solidFill>
            <a:srgbClr val="0070C0">
              <a:alpha val="15000"/>
            </a:srgb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ym typeface="Symbol" panose="05050102010706020507" pitchFamily="18" charset="2"/>
              </a:rPr>
              <a:t>: </a:t>
            </a:r>
            <a:br>
              <a:rPr lang="en-US" dirty="0">
                <a:sym typeface="Symbol" panose="05050102010706020507" pitchFamily="18" charset="2"/>
              </a:rPr>
            </a:br>
            <a:r>
              <a:rPr lang="en-US" dirty="0">
                <a:sym typeface="Symbol" panose="05050102010706020507" pitchFamily="18" charset="2"/>
              </a:rPr>
              <a:t>representation</a:t>
            </a:r>
            <a:r>
              <a:rPr lang="en-US" dirty="0"/>
              <a:t> of context is concatenation of embeddings of its words</a:t>
            </a:r>
          </a:p>
        </p:txBody>
      </p:sp>
    </p:spTree>
    <p:extLst>
      <p:ext uri="{BB962C8B-B14F-4D97-AF65-F5344CB8AC3E}">
        <p14:creationId xmlns:p14="http://schemas.microsoft.com/office/powerpoint/2010/main" val="3094136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8583BE-C1D0-2076-C8B6-400C6D85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EB58C78-C2AB-9D81-9D67-DBAEB42B0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DC2824-C4DD-C3F5-8527-9BE384B50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34A6E2-3037-041E-1949-4423C5849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E2C26A0-A2D9-C442-FC7F-5C9CE8FEE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C9D2CD-DD20-F3E8-B880-6308D5D4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A01E78-2A48-0618-2FA9-986485DD1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6E88121-C4CE-5E1A-F545-E1A23F7DA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C6828-329C-89B6-9F93-F9BE6974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02" y="1009768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solidFill>
                  <a:srgbClr val="FFFFFF"/>
                </a:solidFill>
              </a:rPr>
              <a:t>Contextual Embeddings</a:t>
            </a: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37EA3D1-EC69-4749-2006-93E67A942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ACEFF-5B22-5D04-CAA4-A11AFBD25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FE213-54E3-D140-9E37-E504A28BF1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83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C5E022-1F79-673A-1021-B75F8A1E3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87AB58B-E450-6473-CAEE-62E9BE23C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94BC4B-B765-511C-9C40-2D8104FEA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EB6471-7C1A-C3C2-3F8A-EAEB61DE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FBEC5D-06B3-7AA6-90AC-4A1F549B0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396B63-9D96-8EFB-0662-E4FBBAF23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7DC04B-F1CB-627C-70C2-9B0A098D5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Why contextual embeddings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4926E-54EA-2DFD-AFCB-B004DF1C9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562" y="2160185"/>
            <a:ext cx="9314875" cy="3759352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Word embeddings from </a:t>
            </a:r>
            <a:r>
              <a:rPr lang="en-US" sz="38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GloVe</a:t>
            </a:r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, Word2Vec etc. are </a:t>
            </a:r>
            <a:r>
              <a:rPr lang="en-US" sz="3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static</a:t>
            </a:r>
          </a:p>
          <a:p>
            <a:pPr lvl="1"/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do not depend on task</a:t>
            </a:r>
          </a:p>
          <a:p>
            <a:pPr lvl="1"/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do not change during training/inference </a:t>
            </a:r>
          </a:p>
          <a:p>
            <a:endParaRPr lang="en-US" sz="42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Embeddings in </a:t>
            </a:r>
            <a:r>
              <a:rPr lang="en-US" sz="3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transformers</a:t>
            </a:r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 are </a:t>
            </a:r>
            <a:r>
              <a:rPr lang="en-US" sz="3800" i="1" dirty="0">
                <a:ea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contextual</a:t>
            </a:r>
            <a:r>
              <a:rPr lang="en-US" sz="3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(Peters et al. 2018) and</a:t>
            </a:r>
            <a:r>
              <a:rPr lang="en-US" sz="3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learned</a:t>
            </a:r>
          </a:p>
          <a:p>
            <a:pPr lvl="1"/>
            <a:r>
              <a:rPr lang="en-US" sz="3900" dirty="0">
                <a:ea typeface="Calibri Light" panose="020F0302020204030204" pitchFamily="34" charset="0"/>
                <a:cs typeface="Calibri Light" panose="020F0302020204030204" pitchFamily="34" charset="0"/>
              </a:rPr>
              <a:t>handle polysemy (</a:t>
            </a:r>
            <a:r>
              <a:rPr lang="en-US" sz="3900" i="1" dirty="0">
                <a:ea typeface="Calibri Light" panose="020F0302020204030204" pitchFamily="34" charset="0"/>
                <a:cs typeface="Calibri Light" panose="020F0302020204030204" pitchFamily="34" charset="0"/>
              </a:rPr>
              <a:t>e.g.</a:t>
            </a:r>
            <a:r>
              <a:rPr lang="en-US" sz="39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3500" dirty="0">
                <a:ea typeface="Calibri Light" panose="020F0302020204030204" pitchFamily="34" charset="0"/>
                <a:cs typeface="Calibri Light" panose="020F0302020204030204" pitchFamily="34" charset="0"/>
              </a:rPr>
              <a:t>“I </a:t>
            </a:r>
            <a:r>
              <a:rPr lang="en-US" sz="3500" i="1" dirty="0">
                <a:ea typeface="Calibri Light" panose="020F0302020204030204" pitchFamily="34" charset="0"/>
                <a:cs typeface="Calibri Light" panose="020F0302020204030204" pitchFamily="34" charset="0"/>
              </a:rPr>
              <a:t>bank</a:t>
            </a:r>
            <a:r>
              <a:rPr lang="en-US" sz="3500" dirty="0">
                <a:ea typeface="Calibri Light" panose="020F0302020204030204" pitchFamily="34" charset="0"/>
                <a:cs typeface="Calibri Light" panose="020F0302020204030204" pitchFamily="34" charset="0"/>
              </a:rPr>
              <a:t> only at my local </a:t>
            </a:r>
            <a:r>
              <a:rPr lang="en-US" sz="3500" i="1" dirty="0">
                <a:ea typeface="Calibri Light" panose="020F0302020204030204" pitchFamily="34" charset="0"/>
                <a:cs typeface="Calibri Light" panose="020F0302020204030204" pitchFamily="34" charset="0"/>
              </a:rPr>
              <a:t>bank</a:t>
            </a:r>
            <a:r>
              <a:rPr lang="en-US" sz="3500" dirty="0">
                <a:ea typeface="Calibri Light" panose="020F0302020204030204" pitchFamily="34" charset="0"/>
                <a:cs typeface="Calibri Light" panose="020F0302020204030204" pitchFamily="34" charset="0"/>
              </a:rPr>
              <a:t>.”)</a:t>
            </a:r>
          </a:p>
          <a:p>
            <a:pPr lvl="1"/>
            <a:r>
              <a:rPr lang="en-US" sz="3900" dirty="0">
                <a:ea typeface="Calibri Light" panose="020F0302020204030204" pitchFamily="34" charset="0"/>
                <a:cs typeface="Calibri Light" panose="020F0302020204030204" pitchFamily="34" charset="0"/>
              </a:rPr>
              <a:t>contextualized using </a:t>
            </a:r>
            <a:r>
              <a:rPr lang="en-US" sz="3900" i="1" dirty="0">
                <a:solidFill>
                  <a:srgbClr val="0070C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attention</a:t>
            </a:r>
            <a:r>
              <a:rPr lang="en-US" sz="39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lvl="1"/>
            <a:r>
              <a:rPr lang="en-US" sz="3900" dirty="0">
                <a:ea typeface="Calibri Light" panose="020F0302020204030204" pitchFamily="34" charset="0"/>
                <a:cs typeface="Calibri Light" panose="020F0302020204030204" pitchFamily="34" charset="0"/>
              </a:rPr>
              <a:t>initial embeddings for training can be random since they are learned</a:t>
            </a:r>
          </a:p>
          <a:p>
            <a:pPr lvl="1"/>
            <a:endParaRPr lang="en-US" sz="29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3700" dirty="0">
                <a:ea typeface="Calibri Light" panose="020F0302020204030204" pitchFamily="34" charset="0"/>
                <a:cs typeface="Calibri Light" panose="020F0302020204030204" pitchFamily="34" charset="0"/>
              </a:rPr>
              <a:t>Easier to understand if initial embeddings come from </a:t>
            </a:r>
            <a:r>
              <a:rPr lang="en-US" sz="37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GloVe</a:t>
            </a:r>
            <a:r>
              <a:rPr lang="en-US" sz="3700" dirty="0">
                <a:ea typeface="Calibri Light" panose="020F0302020204030204" pitchFamily="34" charset="0"/>
                <a:cs typeface="Calibri Light" panose="020F0302020204030204" pitchFamily="34" charset="0"/>
              </a:rPr>
              <a:t> etc.</a:t>
            </a:r>
          </a:p>
          <a:p>
            <a:pPr lvl="1"/>
            <a:r>
              <a:rPr lang="en-US" sz="3800" dirty="0">
                <a:ea typeface="Calibri Light" panose="020F0302020204030204" pitchFamily="34" charset="0"/>
                <a:cs typeface="Calibri Light" panose="020F0302020204030204" pitchFamily="34" charset="0"/>
              </a:rPr>
              <a:t>“Teaching is the art of telling fewer and fewer lies.”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3333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D49BD3-F803-B7DD-FAE3-80734D5D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B0956E-7BD0-479D-4D34-2A54770EF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D74B14-1938-9964-22E8-3D385FA0A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4C189E-439E-83ED-A28E-78D9F0E53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DA2696-4280-E5F1-10C2-3056075EB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9EF812-C21B-864B-84AD-FD88FC9FE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E77F0-D87D-DB80-2972-E6C3987F1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20" y="226470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How to embed context in </a:t>
            </a:r>
            <a:r>
              <a:rPr lang="en-US" sz="4000" b="1">
                <a:solidFill>
                  <a:schemeClr val="bg1"/>
                </a:solidFill>
              </a:rPr>
              <a:t>V?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74A55D-581A-583B-50F9-F12546ADBF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5852" y="2072622"/>
                <a:ext cx="8162201" cy="4310187"/>
              </a:xfrm>
            </p:spPr>
            <p:txBody>
              <a:bodyPr anchor="ctr">
                <a:normAutofit fontScale="47500" lnSpcReduction="20000"/>
              </a:bodyPr>
              <a:lstStyle/>
              <a:p>
                <a:pPr marL="0" indent="0">
                  <a:buNone/>
                </a:pP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Design </a:t>
                </a: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  <a:sym typeface="Symbol" panose="05050102010706020507" pitchFamily="18" charset="2"/>
                  </a:rPr>
                  <a:t> so that it returns an embedding in </a:t>
                </a:r>
                <a:r>
                  <a:rPr lang="en-US" sz="4200" b="1" dirty="0">
                    <a:ea typeface="Calibri Light" panose="020F0302020204030204" pitchFamily="34" charset="0"/>
                    <a:cs typeface="Calibri Light" panose="020F0302020204030204" pitchFamily="34" charset="0"/>
                    <a:sym typeface="Symbol" panose="05050102010706020507" pitchFamily="18" charset="2"/>
                  </a:rPr>
                  <a:t>V</a:t>
                </a:r>
              </a:p>
              <a:p>
                <a:pPr marL="0" indent="0">
                  <a:buNone/>
                </a:pPr>
                <a:endParaRPr lang="en-US" sz="42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One idea: some linear combination of </a:t>
                </a:r>
                <a:r>
                  <a:rPr lang="en-US" sz="4200" dirty="0" err="1">
                    <a:ea typeface="Calibri Light" panose="020F0302020204030204" pitchFamily="34" charset="0"/>
                    <a:cs typeface="Calibri Light" panose="020F0302020204030204" pitchFamily="34" charset="0"/>
                  </a:rPr>
                  <a:t>GloVe</a:t>
                </a: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word embeddings</a:t>
                </a:r>
                <a:br>
                  <a:rPr lang="en-US" sz="36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br>
                  <a:rPr lang="en-US" sz="36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      </a:t>
                </a:r>
                <a:r>
                  <a:rPr lang="en-US" sz="32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F(c)</a:t>
                </a:r>
                <a:r>
                  <a:rPr lang="en-US" sz="3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3200" i="1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𝑗</m:t>
                        </m:r>
                        <m:r>
                          <a:rPr lang="pt-BR" sz="320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𝑘</m:t>
                        </m:r>
                      </m:sup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𝑗</m:t>
                            </m:r>
                          </m:e>
                        </m:d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𝑓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38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   </a:t>
                </a:r>
                <a:br>
                  <a:rPr lang="en-US" sz="36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endParaRPr lang="en-US" sz="36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Embeddings squished together so you lose most information </a:t>
                </a:r>
                <a:b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b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To retain information, give higher weights (</a:t>
                </a:r>
                <a:r>
                  <a:rPr lang="en-US" sz="42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a(j)’</a:t>
                </a: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s) to important words</a:t>
                </a:r>
              </a:p>
              <a:p>
                <a:pPr marL="0" indent="0">
                  <a:buNone/>
                </a:pPr>
                <a:b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What is important in sentence (</a:t>
                </a:r>
                <a:r>
                  <a:rPr lang="en-US" sz="42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e.g.</a:t>
                </a: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“I bank at the local bank”) for one word may not be important for other words</a:t>
                </a:r>
                <a:b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b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36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    First “bank” needs “I” to resolve its part of speech</a:t>
                </a:r>
                <a:br>
                  <a:rPr lang="en-US" sz="36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36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    Second  “bank” need “local”</a:t>
                </a:r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74A55D-581A-583B-50F9-F12546ADBF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5852" y="2072622"/>
                <a:ext cx="8162201" cy="4310187"/>
              </a:xfrm>
              <a:blipFill>
                <a:blip r:embed="rId2"/>
                <a:stretch>
                  <a:fillRect l="-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175A4997-6516-7373-04C4-65408CC6BD2B}"/>
              </a:ext>
            </a:extLst>
          </p:cNvPr>
          <p:cNvGrpSpPr/>
          <p:nvPr/>
        </p:nvGrpSpPr>
        <p:grpSpPr>
          <a:xfrm>
            <a:off x="8148679" y="2233836"/>
            <a:ext cx="4596822" cy="844603"/>
            <a:chOff x="8815718" y="2298192"/>
            <a:chExt cx="4596822" cy="8446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A53EDA-CA35-4A89-358D-CC962CC5FB86}"/>
                </a:ext>
              </a:extLst>
            </p:cNvPr>
            <p:cNvSpPr txBox="1"/>
            <p:nvPr/>
          </p:nvSpPr>
          <p:spPr>
            <a:xfrm>
              <a:off x="8815718" y="2742685"/>
              <a:ext cx="459682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lvl="1" indent="0">
                <a:buNone/>
              </a:pPr>
              <a:r>
                <a:rPr lang="en-US" sz="2000" b="1" i="1" spc="-10">
                  <a:cs typeface="Arial"/>
                </a:rPr>
                <a:t> F</a:t>
              </a:r>
              <a:r>
                <a:rPr lang="en-US" sz="2000" i="1" spc="-10">
                  <a:cs typeface="Arial"/>
                </a:rPr>
                <a:t>(</a:t>
              </a:r>
              <a:r>
                <a:rPr lang="en-US" sz="2000" b="1" i="1" spc="-10">
                  <a:cs typeface="Arial"/>
                </a:rPr>
                <a:t>c</a:t>
              </a:r>
              <a:r>
                <a:rPr lang="en-US" sz="2000" i="1" spc="-10">
                  <a:cs typeface="Arial"/>
                </a:rPr>
                <a:t>) = </a:t>
              </a:r>
              <a:r>
                <a:rPr lang="en-US" sz="2000" i="1" spc="-10">
                  <a:solidFill>
                    <a:srgbClr val="00B0F0"/>
                  </a:solidFill>
                  <a:cs typeface="Arial"/>
                  <a:sym typeface="Symbol" panose="05050102010706020507" pitchFamily="18" charset="2"/>
                </a:rPr>
                <a:t></a:t>
              </a:r>
              <a:r>
                <a:rPr lang="en-US" sz="2000" i="1" spc="-10">
                  <a:cs typeface="Arial"/>
                </a:rPr>
                <a:t>(f(x</a:t>
              </a:r>
              <a:r>
                <a:rPr lang="en-US" sz="2000" i="1" spc="-10" baseline="-25000">
                  <a:cs typeface="Arial"/>
                </a:rPr>
                <a:t>1</a:t>
              </a:r>
              <a:r>
                <a:rPr lang="en-US" sz="2000" i="1" spc="-10">
                  <a:cs typeface="Arial"/>
                </a:rPr>
                <a:t>),f(x</a:t>
              </a:r>
              <a:r>
                <a:rPr lang="en-US" sz="2000" i="1" spc="-10" baseline="-25000">
                  <a:cs typeface="Arial"/>
                </a:rPr>
                <a:t>2</a:t>
              </a:r>
              <a:r>
                <a:rPr lang="en-US" sz="2000" i="1" spc="-10">
                  <a:cs typeface="Arial"/>
                </a:rPr>
                <a:t>),…,f(</a:t>
              </a:r>
              <a:r>
                <a:rPr lang="en-US" sz="2000" i="1" spc="-10" err="1">
                  <a:cs typeface="Arial"/>
                </a:rPr>
                <a:t>x</a:t>
              </a:r>
              <a:r>
                <a:rPr lang="en-US" sz="2000" i="1" spc="-10" baseline="-25000" err="1">
                  <a:cs typeface="Arial"/>
                </a:rPr>
                <a:t>k</a:t>
              </a:r>
              <a:r>
                <a:rPr lang="en-US" sz="2000" i="1" spc="-10">
                  <a:cs typeface="Arial"/>
                </a:rPr>
                <a:t>))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E62093-5F6E-0137-4E2C-288091EA02B9}"/>
                </a:ext>
              </a:extLst>
            </p:cNvPr>
            <p:cNvSpPr txBox="1"/>
            <p:nvPr/>
          </p:nvSpPr>
          <p:spPr>
            <a:xfrm>
              <a:off x="9349861" y="2298192"/>
              <a:ext cx="25847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/>
                <a:t>Context:</a:t>
              </a:r>
              <a:r>
                <a:rPr lang="en-US" sz="2000" i="1"/>
                <a:t> x</a:t>
              </a:r>
              <a:r>
                <a:rPr lang="en-US" sz="2000" i="1" baseline="-25000"/>
                <a:t>1</a:t>
              </a:r>
              <a:r>
                <a:rPr lang="en-US" sz="2000" i="1"/>
                <a:t> x</a:t>
              </a:r>
              <a:r>
                <a:rPr lang="en-US" sz="2000" i="1" baseline="-25000"/>
                <a:t>2</a:t>
              </a:r>
              <a:r>
                <a:rPr lang="en-US" sz="2000" i="1"/>
                <a:t> x</a:t>
              </a:r>
              <a:r>
                <a:rPr lang="en-US" sz="2000" i="1" baseline="-25000"/>
                <a:t>3</a:t>
              </a:r>
              <a:r>
                <a:rPr lang="en-US" sz="2000" i="1"/>
                <a:t> …</a:t>
              </a:r>
              <a:r>
                <a:rPr lang="en-US" sz="2000" i="1" err="1"/>
                <a:t>x</a:t>
              </a:r>
              <a:r>
                <a:rPr lang="en-US" sz="2000" i="1" baseline="-25000" err="1"/>
                <a:t>k</a:t>
              </a:r>
              <a:endParaRPr lang="en-US" sz="2000" i="1" baseline="-250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73CBA59-94CF-EB2F-30AC-1EDC1552B60D}"/>
              </a:ext>
            </a:extLst>
          </p:cNvPr>
          <p:cNvGrpSpPr/>
          <p:nvPr/>
        </p:nvGrpSpPr>
        <p:grpSpPr>
          <a:xfrm>
            <a:off x="8774656" y="3542908"/>
            <a:ext cx="2291149" cy="2514408"/>
            <a:chOff x="9002814" y="2609963"/>
            <a:chExt cx="2040954" cy="245231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AC6F452-C9AB-DBAD-A131-C3E03DD76AB5}"/>
                </a:ext>
              </a:extLst>
            </p:cNvPr>
            <p:cNvCxnSpPr/>
            <p:nvPr/>
          </p:nvCxnSpPr>
          <p:spPr>
            <a:xfrm>
              <a:off x="9162473" y="4535056"/>
              <a:ext cx="148705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AB5043B-E970-26E6-F387-BA7730EFF0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80945" y="3817681"/>
              <a:ext cx="751593" cy="7081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FFE35E1-2E62-550D-2FCD-0684FD28E975}"/>
                </a:ext>
              </a:extLst>
            </p:cNvPr>
            <p:cNvCxnSpPr/>
            <p:nvPr/>
          </p:nvCxnSpPr>
          <p:spPr>
            <a:xfrm flipV="1">
              <a:off x="9162473" y="3084945"/>
              <a:ext cx="0" cy="14316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D6FD6A9-17A1-1E6E-A0E9-A456FCCE25DC}"/>
                </a:ext>
              </a:extLst>
            </p:cNvPr>
            <p:cNvSpPr txBox="1"/>
            <p:nvPr/>
          </p:nvSpPr>
          <p:spPr>
            <a:xfrm>
              <a:off x="9236299" y="3221538"/>
              <a:ext cx="6142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1"/>
                <a:t>f(x</a:t>
              </a:r>
              <a:r>
                <a:rPr lang="en-US" sz="2000" i="1" baseline="-25000"/>
                <a:t>1</a:t>
              </a:r>
              <a:r>
                <a:rPr lang="en-US" sz="2000" i="1"/>
                <a:t>)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3670B2F-9C93-8597-659E-D675A4295969}"/>
                </a:ext>
              </a:extLst>
            </p:cNvPr>
            <p:cNvSpPr/>
            <p:nvPr/>
          </p:nvSpPr>
          <p:spPr>
            <a:xfrm>
              <a:off x="9667296" y="3709852"/>
              <a:ext cx="114001" cy="978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C76230F-FD2C-33D6-AA0D-AC3DE80965E9}"/>
                </a:ext>
              </a:extLst>
            </p:cNvPr>
            <p:cNvSpPr txBox="1"/>
            <p:nvPr/>
          </p:nvSpPr>
          <p:spPr>
            <a:xfrm>
              <a:off x="10193476" y="3820252"/>
              <a:ext cx="6142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1"/>
                <a:t>f(x</a:t>
              </a:r>
              <a:r>
                <a:rPr lang="en-US" sz="2000" i="1" baseline="-25000"/>
                <a:t>2</a:t>
              </a:r>
              <a:r>
                <a:rPr lang="en-US" sz="2000" i="1"/>
                <a:t>)</a:t>
              </a:r>
              <a:endParaRPr lang="en-US" sz="2000" i="1" baseline="-250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3240319-028F-2D42-B339-5D8A34B61E1E}"/>
                </a:ext>
              </a:extLst>
            </p:cNvPr>
            <p:cNvSpPr/>
            <p:nvPr/>
          </p:nvSpPr>
          <p:spPr>
            <a:xfrm>
              <a:off x="10193476" y="4220362"/>
              <a:ext cx="114001" cy="978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E3FDCD-0F97-3819-FBF2-9C2804697112}"/>
                </a:ext>
              </a:extLst>
            </p:cNvPr>
            <p:cNvSpPr txBox="1"/>
            <p:nvPr/>
          </p:nvSpPr>
          <p:spPr>
            <a:xfrm>
              <a:off x="10429497" y="3211908"/>
              <a:ext cx="6142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i="1"/>
                <a:t>f(x</a:t>
              </a:r>
              <a:r>
                <a:rPr lang="en-US" sz="2000" i="1" baseline="-25000"/>
                <a:t>3</a:t>
              </a:r>
              <a:r>
                <a:rPr lang="en-US" sz="2000" i="1"/>
                <a:t>)</a:t>
              </a:r>
              <a:endParaRPr lang="en-US" sz="2000" i="1" baseline="-250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6B9613-1D9B-51C2-3E6C-A8070F838997}"/>
                </a:ext>
              </a:extLst>
            </p:cNvPr>
            <p:cNvSpPr/>
            <p:nvPr/>
          </p:nvSpPr>
          <p:spPr>
            <a:xfrm>
              <a:off x="10429497" y="3612018"/>
              <a:ext cx="114001" cy="978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82ECEFB-A9DE-6524-F41D-42316F5A0BD1}"/>
                </a:ext>
              </a:extLst>
            </p:cNvPr>
            <p:cNvSpPr txBox="1"/>
            <p:nvPr/>
          </p:nvSpPr>
          <p:spPr>
            <a:xfrm>
              <a:off x="9002814" y="4612013"/>
              <a:ext cx="332999" cy="4502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b="1"/>
                <a:t>V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E9AFA6-B33E-2687-647E-CA60D5944F96}"/>
                </a:ext>
              </a:extLst>
            </p:cNvPr>
            <p:cNvSpPr txBox="1"/>
            <p:nvPr/>
          </p:nvSpPr>
          <p:spPr>
            <a:xfrm>
              <a:off x="10140133" y="2609963"/>
              <a:ext cx="6927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i="1"/>
                <a:t>F(c)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A410627-DCFE-2816-0C58-397502E9EE21}"/>
                </a:ext>
              </a:extLst>
            </p:cNvPr>
            <p:cNvSpPr/>
            <p:nvPr/>
          </p:nvSpPr>
          <p:spPr>
            <a:xfrm>
              <a:off x="10281567" y="3035691"/>
              <a:ext cx="114001" cy="97834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1CA90D1-9BFE-E2B3-D45B-1C32244F3711}"/>
                </a:ext>
              </a:extLst>
            </p:cNvPr>
            <p:cNvSpPr/>
            <p:nvPr/>
          </p:nvSpPr>
          <p:spPr>
            <a:xfrm>
              <a:off x="9753600" y="3121886"/>
              <a:ext cx="591127" cy="609600"/>
            </a:xfrm>
            <a:custGeom>
              <a:avLst/>
              <a:gdLst>
                <a:gd name="connsiteX0" fmla="*/ 0 w 591127"/>
                <a:gd name="connsiteY0" fmla="*/ 609600 h 609600"/>
                <a:gd name="connsiteX1" fmla="*/ 378691 w 591127"/>
                <a:gd name="connsiteY1" fmla="*/ 424873 h 609600"/>
                <a:gd name="connsiteX2" fmla="*/ 591127 w 591127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127" h="609600">
                  <a:moveTo>
                    <a:pt x="0" y="609600"/>
                  </a:moveTo>
                  <a:cubicBezTo>
                    <a:pt x="140085" y="568036"/>
                    <a:pt x="280170" y="526473"/>
                    <a:pt x="378691" y="424873"/>
                  </a:cubicBezTo>
                  <a:cubicBezTo>
                    <a:pt x="477212" y="323273"/>
                    <a:pt x="534169" y="161636"/>
                    <a:pt x="591127" y="0"/>
                  </a:cubicBezTo>
                </a:path>
              </a:pathLst>
            </a:custGeom>
            <a:noFill/>
            <a:ln>
              <a:tailEnd type="arrow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FC4B53-2F79-A4CE-B5CF-71E53BA7B7C7}"/>
                </a:ext>
              </a:extLst>
            </p:cNvPr>
            <p:cNvSpPr/>
            <p:nvPr/>
          </p:nvSpPr>
          <p:spPr>
            <a:xfrm>
              <a:off x="10243127" y="3205013"/>
              <a:ext cx="101600" cy="1089891"/>
            </a:xfrm>
            <a:custGeom>
              <a:avLst/>
              <a:gdLst>
                <a:gd name="connsiteX0" fmla="*/ 0 w 101600"/>
                <a:gd name="connsiteY0" fmla="*/ 1089891 h 1089891"/>
                <a:gd name="connsiteX1" fmla="*/ 36946 w 101600"/>
                <a:gd name="connsiteY1" fmla="*/ 434109 h 1089891"/>
                <a:gd name="connsiteX2" fmla="*/ 101600 w 101600"/>
                <a:gd name="connsiteY2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" h="1089891">
                  <a:moveTo>
                    <a:pt x="0" y="1089891"/>
                  </a:moveTo>
                  <a:cubicBezTo>
                    <a:pt x="10006" y="852824"/>
                    <a:pt x="20013" y="615757"/>
                    <a:pt x="36946" y="434109"/>
                  </a:cubicBezTo>
                  <a:cubicBezTo>
                    <a:pt x="53879" y="252461"/>
                    <a:pt x="77739" y="126230"/>
                    <a:pt x="101600" y="0"/>
                  </a:cubicBezTo>
                </a:path>
              </a:pathLst>
            </a:custGeom>
            <a:noFill/>
            <a:ln>
              <a:tailEnd type="arrow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D59D5F2-DEB2-B0CD-AF20-64920D51E2A4}"/>
                </a:ext>
              </a:extLst>
            </p:cNvPr>
            <p:cNvSpPr/>
            <p:nvPr/>
          </p:nvSpPr>
          <p:spPr>
            <a:xfrm>
              <a:off x="10363200" y="3149595"/>
              <a:ext cx="138545" cy="517236"/>
            </a:xfrm>
            <a:custGeom>
              <a:avLst/>
              <a:gdLst>
                <a:gd name="connsiteX0" fmla="*/ 138545 w 138545"/>
                <a:gd name="connsiteY0" fmla="*/ 517236 h 517236"/>
                <a:gd name="connsiteX1" fmla="*/ 36945 w 138545"/>
                <a:gd name="connsiteY1" fmla="*/ 295564 h 517236"/>
                <a:gd name="connsiteX2" fmla="*/ 0 w 138545"/>
                <a:gd name="connsiteY2" fmla="*/ 0 h 51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545" h="517236">
                  <a:moveTo>
                    <a:pt x="138545" y="517236"/>
                  </a:moveTo>
                  <a:cubicBezTo>
                    <a:pt x="99290" y="449503"/>
                    <a:pt x="60036" y="381770"/>
                    <a:pt x="36945" y="295564"/>
                  </a:cubicBezTo>
                  <a:cubicBezTo>
                    <a:pt x="13854" y="209358"/>
                    <a:pt x="6927" y="104679"/>
                    <a:pt x="0" y="0"/>
                  </a:cubicBezTo>
                </a:path>
              </a:pathLst>
            </a:custGeom>
            <a:noFill/>
            <a:ln>
              <a:tailEnd type="arrow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DFEAC53-9D8A-9C02-E6B3-34C45ED56E09}"/>
              </a:ext>
            </a:extLst>
          </p:cNvPr>
          <p:cNvSpPr txBox="1"/>
          <p:nvPr/>
        </p:nvSpPr>
        <p:spPr>
          <a:xfrm>
            <a:off x="9835564" y="3925788"/>
            <a:ext cx="27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i="1">
                <a:solidFill>
                  <a:srgbClr val="0070C0"/>
                </a:solidFill>
                <a:sym typeface="Symbol" panose="05050102010706020507" pitchFamily="18" charset="2"/>
              </a:rPr>
              <a:t></a:t>
            </a:r>
            <a:endParaRPr lang="en-US" i="1">
              <a:solidFill>
                <a:srgbClr val="0070C0"/>
              </a:solidFill>
            </a:endParaRPr>
          </a:p>
        </p:txBody>
      </p:sp>
      <p:pic>
        <p:nvPicPr>
          <p:cNvPr id="38" name="Picture 37" descr="Cry Panda">
            <a:extLst>
              <a:ext uri="{FF2B5EF4-FFF2-40B4-BE49-F238E27FC236}">
                <a16:creationId xmlns:a16="http://schemas.microsoft.com/office/drawing/2014/main" id="{36BFA683-01E9-8E48-69FD-716FC81B97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441" y="5086410"/>
            <a:ext cx="1291261" cy="129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75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C50E7-3034-516E-1FEE-304700D3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59025AE-A47D-E73A-EC08-8ADA42E03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95D54D-9570-5B81-13F8-17487301A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0F7DAD-7484-9D42-3368-EEAD27B00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0A213-B9B4-DA3D-DEF6-06FB2608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0BE9D0-4D3C-9757-CB49-3DEFC799B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FB75B8-28D3-4BC2-7CB6-61BA7D7E7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20" y="226470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Refinement of idea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1245C2-67B7-FB71-83A8-4B098F30E5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736" y="1823902"/>
                <a:ext cx="7480723" cy="4346401"/>
              </a:xfrm>
            </p:spPr>
            <p:txBody>
              <a:bodyPr anchor="ctr">
                <a:normAutofit fontScale="40000" lnSpcReduction="20000"/>
              </a:bodyPr>
              <a:lstStyle/>
              <a:p>
                <a:pPr marL="0" indent="0">
                  <a:buNone/>
                </a:pPr>
                <a:endParaRPr lang="en-US" sz="36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Embed context </a:t>
                </a:r>
                <a:r>
                  <a:rPr lang="en-US" sz="51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from perspective of each x</a:t>
                </a:r>
                <a:r>
                  <a:rPr lang="en-US" sz="5100" i="1" baseline="-250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i</a:t>
                </a:r>
                <a:br>
                  <a:rPr lang="en-US" sz="51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br>
                  <a:rPr lang="en-US" sz="29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29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</a:t>
                </a:r>
                <a:br>
                  <a:rPr lang="en-US" sz="29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4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     </a:t>
                </a:r>
                <a:r>
                  <a:rPr lang="en-US" sz="42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F(</a:t>
                </a:r>
                <a:r>
                  <a:rPr lang="en-US" sz="4200" b="1" i="1" dirty="0" err="1">
                    <a:ea typeface="Calibri Light" panose="020F0302020204030204" pitchFamily="34" charset="0"/>
                    <a:cs typeface="Calibri Light" panose="020F0302020204030204" pitchFamily="34" charset="0"/>
                  </a:rPr>
                  <a:t>c;</a:t>
                </a:r>
                <a:r>
                  <a:rPr lang="en-US" sz="4200" i="1" dirty="0" err="1">
                    <a:solidFill>
                      <a:srgbClr val="0070C0"/>
                    </a:solidFill>
                    <a:ea typeface="Calibri Light" panose="020F0302020204030204" pitchFamily="34" charset="0"/>
                    <a:cs typeface="Calibri Light" panose="020F0302020204030204" pitchFamily="34" charset="0"/>
                  </a:rPr>
                  <a:t>x</a:t>
                </a:r>
                <a:r>
                  <a:rPr lang="en-US" sz="4200" i="1" baseline="-25000" dirty="0" err="1">
                    <a:solidFill>
                      <a:srgbClr val="0070C0"/>
                    </a:solidFill>
                    <a:ea typeface="Calibri Light" panose="020F0302020204030204" pitchFamily="34" charset="0"/>
                    <a:cs typeface="Calibri Light" panose="020F0302020204030204" pitchFamily="34" charset="0"/>
                  </a:rPr>
                  <a:t>i</a:t>
                </a:r>
                <a:r>
                  <a:rPr lang="en-US" sz="42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pt-BR" sz="4200" i="1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𝑗</m:t>
                        </m:r>
                        <m:r>
                          <a:rPr lang="pt-BR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𝑘</m:t>
                        </m:r>
                      </m:sup>
                      <m:e>
                        <m:r>
                          <a:rPr lang="en-US" sz="42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4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4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𝑖</m:t>
                            </m:r>
                            <m:r>
                              <a:rPr lang="en-US" sz="4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,</m:t>
                            </m:r>
                            <m:r>
                              <a:rPr lang="en-US" sz="4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𝑗</m:t>
                            </m:r>
                          </m:e>
                        </m:d>
                        <m: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𝑓</m:t>
                        </m:r>
                        <m: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(</m:t>
                        </m:r>
                        <m: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𝑥𝑗</m:t>
                        </m:r>
                        <m:r>
                          <a:rPr lang="en-US" sz="42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38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sz="38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Putting all </a:t>
                </a:r>
                <a:r>
                  <a:rPr lang="en-US" sz="51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F(</a:t>
                </a:r>
                <a:r>
                  <a:rPr lang="en-US" sz="5100" b="1" i="1" dirty="0" err="1">
                    <a:ea typeface="Calibri Light" panose="020F0302020204030204" pitchFamily="34" charset="0"/>
                    <a:cs typeface="Calibri Light" panose="020F0302020204030204" pitchFamily="34" charset="0"/>
                  </a:rPr>
                  <a:t>c;</a:t>
                </a:r>
                <a:r>
                  <a:rPr lang="en-US" sz="5100" i="1" dirty="0" err="1">
                    <a:ea typeface="Calibri Light" panose="020F0302020204030204" pitchFamily="34" charset="0"/>
                    <a:cs typeface="Calibri Light" panose="020F0302020204030204" pitchFamily="34" charset="0"/>
                  </a:rPr>
                  <a:t>x</a:t>
                </a:r>
                <a:r>
                  <a:rPr lang="en-US" sz="5100" i="1" baseline="-25000" dirty="0" err="1">
                    <a:ea typeface="Calibri Light" panose="020F0302020204030204" pitchFamily="34" charset="0"/>
                    <a:cs typeface="Calibri Light" panose="020F0302020204030204" pitchFamily="34" charset="0"/>
                  </a:rPr>
                  <a:t>i</a:t>
                </a:r>
                <a:r>
                  <a:rPr lang="en-US" sz="51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) </a:t>
                </a: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vectors together</a:t>
                </a:r>
              </a:p>
              <a:p>
                <a:pPr marL="0" indent="0">
                  <a:buNone/>
                </a:pPr>
                <a:endParaRPr lang="en-US" sz="38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sz="51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Intuitively, combines strengths of </a:t>
                </a: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	DNN2 (one embedding per word)</a:t>
                </a: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	RNN (one embedding for context)</a:t>
                </a:r>
              </a:p>
              <a:p>
                <a:pPr marL="0" indent="0">
                  <a:buNone/>
                </a:pPr>
                <a:endParaRPr lang="en-US" sz="51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What should the A matrix be? </a:t>
                </a:r>
                <a:endParaRPr lang="en-US" sz="51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1245C2-67B7-FB71-83A8-4B098F30E5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736" y="1823902"/>
                <a:ext cx="7480723" cy="4346401"/>
              </a:xfrm>
              <a:blipFill>
                <a:blip r:embed="rId2"/>
                <a:stretch>
                  <a:fillRect l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B7F8C9-FC34-4AF4-0EEB-08717517F5C8}"/>
              </a:ext>
            </a:extLst>
          </p:cNvPr>
          <p:cNvSpPr txBox="1"/>
          <p:nvPr/>
        </p:nvSpPr>
        <p:spPr>
          <a:xfrm>
            <a:off x="8682822" y="2233836"/>
            <a:ext cx="2584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Context:</a:t>
            </a:r>
            <a:r>
              <a:rPr lang="en-US" sz="2000" i="1"/>
              <a:t> x</a:t>
            </a:r>
            <a:r>
              <a:rPr lang="en-US" sz="2000" i="1" baseline="-25000"/>
              <a:t>1</a:t>
            </a:r>
            <a:r>
              <a:rPr lang="en-US" sz="2000" i="1"/>
              <a:t> x</a:t>
            </a:r>
            <a:r>
              <a:rPr lang="en-US" sz="2000" i="1" baseline="-25000"/>
              <a:t>2</a:t>
            </a:r>
            <a:r>
              <a:rPr lang="en-US" sz="2000" i="1"/>
              <a:t> x</a:t>
            </a:r>
            <a:r>
              <a:rPr lang="en-US" sz="2000" i="1" baseline="-25000"/>
              <a:t>3</a:t>
            </a:r>
            <a:r>
              <a:rPr lang="en-US" sz="2000" i="1"/>
              <a:t> …</a:t>
            </a:r>
            <a:r>
              <a:rPr lang="en-US" sz="2000" i="1" err="1"/>
              <a:t>x</a:t>
            </a:r>
            <a:r>
              <a:rPr lang="en-US" sz="2000" i="1" baseline="-25000" err="1"/>
              <a:t>k</a:t>
            </a:r>
            <a:endParaRPr lang="en-US" sz="2000" i="1" baseline="-250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1E70FB-5799-1AED-2C82-BAE36AA24068}"/>
              </a:ext>
            </a:extLst>
          </p:cNvPr>
          <p:cNvCxnSpPr/>
          <p:nvPr/>
        </p:nvCxnSpPr>
        <p:spPr>
          <a:xfrm>
            <a:off x="8953887" y="5516745"/>
            <a:ext cx="16693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AA27E7-16C7-95EB-AFE5-9897B8776153}"/>
              </a:ext>
            </a:extLst>
          </p:cNvPr>
          <p:cNvCxnSpPr>
            <a:cxnSpLocks/>
          </p:cNvCxnSpPr>
          <p:nvPr/>
        </p:nvCxnSpPr>
        <p:spPr>
          <a:xfrm flipV="1">
            <a:off x="8974624" y="4781206"/>
            <a:ext cx="843729" cy="7260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0045C4-6BF3-FE8D-85CA-FE7C149D852D}"/>
              </a:ext>
            </a:extLst>
          </p:cNvPr>
          <p:cNvCxnSpPr/>
          <p:nvPr/>
        </p:nvCxnSpPr>
        <p:spPr>
          <a:xfrm flipV="1">
            <a:off x="8953887" y="4029917"/>
            <a:ext cx="0" cy="14678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F59D30A-2E83-761F-F2F9-C00B53CA5C47}"/>
              </a:ext>
            </a:extLst>
          </p:cNvPr>
          <p:cNvSpPr txBox="1"/>
          <p:nvPr/>
        </p:nvSpPr>
        <p:spPr>
          <a:xfrm>
            <a:off x="9036763" y="4169968"/>
            <a:ext cx="689573" cy="41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/>
              <a:t>f(x</a:t>
            </a:r>
            <a:r>
              <a:rPr lang="en-US" sz="2000" i="1" baseline="-25000"/>
              <a:t>1</a:t>
            </a:r>
            <a:r>
              <a:rPr lang="en-US" sz="2000" i="1"/>
              <a:t>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AD3BFF8-8F1B-09EE-E3D8-A8770B875791}"/>
              </a:ext>
            </a:extLst>
          </p:cNvPr>
          <p:cNvSpPr/>
          <p:nvPr/>
        </p:nvSpPr>
        <p:spPr>
          <a:xfrm>
            <a:off x="9520595" y="4670647"/>
            <a:ext cx="127976" cy="10031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01D586-2853-2B04-3A14-11DF5CEC6E3F}"/>
              </a:ext>
            </a:extLst>
          </p:cNvPr>
          <p:cNvSpPr txBox="1"/>
          <p:nvPr/>
        </p:nvSpPr>
        <p:spPr>
          <a:xfrm>
            <a:off x="10111278" y="4783842"/>
            <a:ext cx="689573" cy="41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/>
              <a:t>f(x</a:t>
            </a:r>
            <a:r>
              <a:rPr lang="en-US" sz="2000" i="1" baseline="-25000"/>
              <a:t>2</a:t>
            </a:r>
            <a:r>
              <a:rPr lang="en-US" sz="2000" i="1"/>
              <a:t>)</a:t>
            </a:r>
            <a:endParaRPr lang="en-US" sz="2000" i="1" baseline="-250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346CD5D-98B7-3A5C-F2EB-F2F952ABBFB3}"/>
              </a:ext>
            </a:extLst>
          </p:cNvPr>
          <p:cNvSpPr/>
          <p:nvPr/>
        </p:nvSpPr>
        <p:spPr>
          <a:xfrm>
            <a:off x="10111278" y="5194083"/>
            <a:ext cx="127976" cy="10031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194792-E9B4-79DB-5610-58DA8DA1AE77}"/>
              </a:ext>
            </a:extLst>
          </p:cNvPr>
          <p:cNvSpPr txBox="1"/>
          <p:nvPr/>
        </p:nvSpPr>
        <p:spPr>
          <a:xfrm>
            <a:off x="10376232" y="4160095"/>
            <a:ext cx="689573" cy="41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/>
              <a:t>f(x</a:t>
            </a:r>
            <a:r>
              <a:rPr lang="en-US" sz="2000" i="1" baseline="-25000"/>
              <a:t>3</a:t>
            </a:r>
            <a:r>
              <a:rPr lang="en-US" sz="2000" i="1"/>
              <a:t>)</a:t>
            </a:r>
            <a:endParaRPr lang="en-US" sz="2000" i="1" baseline="-250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895E4D1-F46A-1B91-89BF-CFBA21EBAD1D}"/>
              </a:ext>
            </a:extLst>
          </p:cNvPr>
          <p:cNvSpPr/>
          <p:nvPr/>
        </p:nvSpPr>
        <p:spPr>
          <a:xfrm>
            <a:off x="10376232" y="4570336"/>
            <a:ext cx="127976" cy="10031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0FF160-311B-59C3-B519-DD5D6C7C7C4F}"/>
              </a:ext>
            </a:extLst>
          </p:cNvPr>
          <p:cNvSpPr txBox="1"/>
          <p:nvPr/>
        </p:nvSpPr>
        <p:spPr>
          <a:xfrm>
            <a:off x="8774656" y="559565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/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77F615-862D-E922-7BE1-A430E8A968D4}"/>
              </a:ext>
            </a:extLst>
          </p:cNvPr>
          <p:cNvSpPr txBox="1"/>
          <p:nvPr/>
        </p:nvSpPr>
        <p:spPr>
          <a:xfrm>
            <a:off x="10051395" y="3542908"/>
            <a:ext cx="101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/>
              <a:t>F(c;x</a:t>
            </a:r>
            <a:r>
              <a:rPr lang="en-US" sz="2000" b="1" i="1" baseline="-25000"/>
              <a:t>3</a:t>
            </a:r>
            <a:r>
              <a:rPr lang="en-US" sz="2000" b="1" i="1"/>
              <a:t>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56ABFDB-A126-E963-6C93-74CC1A873C50}"/>
              </a:ext>
            </a:extLst>
          </p:cNvPr>
          <p:cNvSpPr/>
          <p:nvPr/>
        </p:nvSpPr>
        <p:spPr>
          <a:xfrm>
            <a:off x="10210168" y="3979416"/>
            <a:ext cx="127976" cy="100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2E5CEE-7170-0B97-F32B-D82C88283B6E}"/>
              </a:ext>
            </a:extLst>
          </p:cNvPr>
          <p:cNvSpPr txBox="1"/>
          <p:nvPr/>
        </p:nvSpPr>
        <p:spPr>
          <a:xfrm>
            <a:off x="3514607" y="2697683"/>
            <a:ext cx="32956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ea typeface="Calibri Light" panose="020F0302020204030204" pitchFamily="34" charset="0"/>
                <a:cs typeface="Calibri Light" panose="020F0302020204030204" pitchFamily="34" charset="0"/>
              </a:rPr>
              <a:t>I bank only at my local bank</a:t>
            </a:r>
            <a:endParaRPr lang="en-US" sz="20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9976F1-AFB4-5641-DF67-9737568492CA}"/>
              </a:ext>
            </a:extLst>
          </p:cNvPr>
          <p:cNvSpPr/>
          <p:nvPr/>
        </p:nvSpPr>
        <p:spPr>
          <a:xfrm>
            <a:off x="3617454" y="3009236"/>
            <a:ext cx="267855" cy="139028"/>
          </a:xfrm>
          <a:custGeom>
            <a:avLst/>
            <a:gdLst>
              <a:gd name="connsiteX0" fmla="*/ 267855 w 267855"/>
              <a:gd name="connsiteY0" fmla="*/ 36946 h 139028"/>
              <a:gd name="connsiteX1" fmla="*/ 166255 w 267855"/>
              <a:gd name="connsiteY1" fmla="*/ 138546 h 139028"/>
              <a:gd name="connsiteX2" fmla="*/ 0 w 267855"/>
              <a:gd name="connsiteY2" fmla="*/ 0 h 13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855" h="139028">
                <a:moveTo>
                  <a:pt x="267855" y="36946"/>
                </a:moveTo>
                <a:cubicBezTo>
                  <a:pt x="239376" y="90825"/>
                  <a:pt x="210897" y="144704"/>
                  <a:pt x="166255" y="138546"/>
                </a:cubicBezTo>
                <a:cubicBezTo>
                  <a:pt x="121612" y="132388"/>
                  <a:pt x="60806" y="66194"/>
                  <a:pt x="0" y="0"/>
                </a:cubicBezTo>
              </a:path>
            </a:pathLst>
          </a:cu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AE2E239-26C0-416C-D9B9-9794E8C117BF}"/>
              </a:ext>
            </a:extLst>
          </p:cNvPr>
          <p:cNvSpPr/>
          <p:nvPr/>
        </p:nvSpPr>
        <p:spPr>
          <a:xfrm>
            <a:off x="5723342" y="3027708"/>
            <a:ext cx="471054" cy="138655"/>
          </a:xfrm>
          <a:custGeom>
            <a:avLst/>
            <a:gdLst>
              <a:gd name="connsiteX0" fmla="*/ 0 w 471054"/>
              <a:gd name="connsiteY0" fmla="*/ 0 h 138655"/>
              <a:gd name="connsiteX1" fmla="*/ 221672 w 471054"/>
              <a:gd name="connsiteY1" fmla="*/ 138545 h 138655"/>
              <a:gd name="connsiteX2" fmla="*/ 471054 w 471054"/>
              <a:gd name="connsiteY2" fmla="*/ 18473 h 13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054" h="138655">
                <a:moveTo>
                  <a:pt x="0" y="0"/>
                </a:moveTo>
                <a:cubicBezTo>
                  <a:pt x="71581" y="67733"/>
                  <a:pt x="143163" y="135466"/>
                  <a:pt x="221672" y="138545"/>
                </a:cubicBezTo>
                <a:cubicBezTo>
                  <a:pt x="300181" y="141624"/>
                  <a:pt x="385617" y="80048"/>
                  <a:pt x="471054" y="18473"/>
                </a:cubicBezTo>
              </a:path>
            </a:pathLst>
          </a:custGeom>
          <a:ln w="19050" cap="flat" cmpd="sng" algn="ctr">
            <a:solidFill>
              <a:schemeClr val="accent3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4AB0AC-EE27-6B20-8F8E-595FBDFA95C9}"/>
              </a:ext>
            </a:extLst>
          </p:cNvPr>
          <p:cNvSpPr txBox="1"/>
          <p:nvPr/>
        </p:nvSpPr>
        <p:spPr>
          <a:xfrm>
            <a:off x="167518" y="3820915"/>
            <a:ext cx="7055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   </a:t>
            </a:r>
            <a:r>
              <a:rPr lang="en-US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Z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kxd</a:t>
            </a: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= </a:t>
            </a:r>
            <a:r>
              <a:rPr lang="en-US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kxk</a:t>
            </a:r>
            <a:r>
              <a:rPr lang="en-US" sz="2000" i="1" baseline="300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kxd</a:t>
            </a:r>
            <a:r>
              <a:rPr lang="en-US" sz="2000" i="1" baseline="30000" dirty="0">
                <a:ea typeface="Calibri Light" panose="020F0302020204030204" pitchFamily="34" charset="0"/>
                <a:cs typeface="Calibri Light" panose="020F0302020204030204" pitchFamily="34" charset="0"/>
              </a:rPr>
              <a:t>      </a:t>
            </a: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where X is matrix of word embeddings</a:t>
            </a:r>
            <a:r>
              <a:rPr lang="en-US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US" sz="2000" i="1" baseline="30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3E40B7-1A8E-333F-4F01-F6F4CCA9C3F7}"/>
              </a:ext>
            </a:extLst>
          </p:cNvPr>
          <p:cNvSpPr txBox="1"/>
          <p:nvPr/>
        </p:nvSpPr>
        <p:spPr>
          <a:xfrm>
            <a:off x="9211145" y="3366165"/>
            <a:ext cx="101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/>
              <a:t>F(c;x</a:t>
            </a:r>
            <a:r>
              <a:rPr lang="en-US" sz="2000" b="1" i="1" baseline="-25000"/>
              <a:t>1</a:t>
            </a:r>
            <a:r>
              <a:rPr lang="en-US" sz="2000" b="1" i="1"/>
              <a:t>)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27BFC30-2778-E3B0-0451-FBCB1DDC0EEF}"/>
              </a:ext>
            </a:extLst>
          </p:cNvPr>
          <p:cNvSpPr/>
          <p:nvPr/>
        </p:nvSpPr>
        <p:spPr>
          <a:xfrm>
            <a:off x="9369918" y="3802673"/>
            <a:ext cx="127976" cy="100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D8175B-23C7-0820-0340-2B5C9748BF7C}"/>
              </a:ext>
            </a:extLst>
          </p:cNvPr>
          <p:cNvSpPr txBox="1"/>
          <p:nvPr/>
        </p:nvSpPr>
        <p:spPr>
          <a:xfrm>
            <a:off x="10935003" y="4434991"/>
            <a:ext cx="101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/>
              <a:t>F(c;x</a:t>
            </a:r>
            <a:r>
              <a:rPr lang="en-US" sz="2000" b="1" i="1" baseline="-25000"/>
              <a:t>2</a:t>
            </a:r>
            <a:r>
              <a:rPr lang="en-US" sz="2000" b="1" i="1"/>
              <a:t>)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A96D91E-2C50-2EE4-5E03-FCABD877769B}"/>
              </a:ext>
            </a:extLst>
          </p:cNvPr>
          <p:cNvSpPr/>
          <p:nvPr/>
        </p:nvSpPr>
        <p:spPr>
          <a:xfrm>
            <a:off x="11093776" y="4871499"/>
            <a:ext cx="127976" cy="100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cover of a magazine&#10;&#10;AI-generated content may be incorrect.">
            <a:extLst>
              <a:ext uri="{FF2B5EF4-FFF2-40B4-BE49-F238E27FC236}">
                <a16:creationId xmlns:a16="http://schemas.microsoft.com/office/drawing/2014/main" id="{0B87C05F-7254-2ECC-DF97-B19FD0562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291" y="2029534"/>
            <a:ext cx="3219560" cy="434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08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5735A4-67E7-F672-E1E6-7CCB28764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375D1DE-FCFD-8437-C6F3-EAA573C2C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FC34F-FEAF-7464-63D5-4C471CC9C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2F521-5AB7-CFE8-09B6-D5EEA82C3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54A44B-F36A-DD7E-8FBE-70C3E70A3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7B4F86-02D4-5080-9A5E-ABC7B72CB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80509-2F78-4CBC-F971-1CDAF1D2A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20" y="226470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Implementation of contextual word embeddings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7B642A-DD5C-9F42-F8D5-6677F16C40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8469" y="2333735"/>
                <a:ext cx="7421382" cy="4108628"/>
              </a:xfrm>
            </p:spPr>
            <p:txBody>
              <a:bodyPr anchor="ctr">
                <a:normAutofit fontScale="40000" lnSpcReduction="20000"/>
              </a:bodyPr>
              <a:lstStyle/>
              <a:p>
                <a:pPr marL="0" indent="0">
                  <a:buNone/>
                </a:pPr>
                <a:r>
                  <a:rPr lang="en-US" sz="51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	</a:t>
                </a:r>
                <a:br>
                  <a:rPr lang="en-US" sz="51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en-US" sz="5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Contextual word embeddings: linear combination of static word embeddings</a:t>
                </a:r>
                <a:br>
                  <a:rPr lang="en-US" sz="5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42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	</a:t>
                </a:r>
                <a:br>
                  <a:rPr lang="en-US" sz="42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</a:br>
                <a:r>
                  <a:rPr lang="en-US" sz="42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           </a:t>
                </a:r>
                <a:r>
                  <a:rPr lang="en-US" sz="49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f(</a:t>
                </a:r>
                <a:r>
                  <a:rPr lang="en-US" sz="4900" i="1" dirty="0">
                    <a:solidFill>
                      <a:srgbClr val="0070C0"/>
                    </a:solidFill>
                    <a:ea typeface="Calibri Light" panose="020F0302020204030204" pitchFamily="34" charset="0"/>
                    <a:cs typeface="Calibri Light" panose="020F0302020204030204" pitchFamily="34" charset="0"/>
                  </a:rPr>
                  <a:t>x</a:t>
                </a:r>
                <a:r>
                  <a:rPr lang="en-US" sz="4900" i="1" baseline="-25000" dirty="0">
                    <a:solidFill>
                      <a:srgbClr val="0070C0"/>
                    </a:solidFill>
                    <a:ea typeface="Calibri Light" panose="020F0302020204030204" pitchFamily="34" charset="0"/>
                    <a:cs typeface="Calibri Light" panose="020F0302020204030204" pitchFamily="34" charset="0"/>
                  </a:rPr>
                  <a:t>i </a:t>
                </a:r>
                <a:r>
                  <a:rPr lang="en-US" sz="4900" i="1" dirty="0">
                    <a:solidFill>
                      <a:srgbClr val="0070C0"/>
                    </a:solidFill>
                    <a:ea typeface="Calibri Light" panose="020F0302020204030204" pitchFamily="34" charset="0"/>
                    <a:cs typeface="Calibri Light" panose="020F0302020204030204" pitchFamily="34" charset="0"/>
                  </a:rPr>
                  <a:t>,c</a:t>
                </a:r>
                <a:r>
                  <a:rPr lang="en-US" sz="4900" b="1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pt-BR" sz="4900" i="1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𝑗</m:t>
                        </m:r>
                        <m:r>
                          <a:rPr lang="pt-BR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=1</m:t>
                        </m:r>
                      </m:sub>
                      <m:sup>
                        <m:r>
                          <a:rPr lang="en-US" sz="49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  <m:e>
                        <m:r>
                          <a:rPr lang="en-US" sz="49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49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49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𝑖</m:t>
                            </m:r>
                            <m:r>
                              <a:rPr lang="en-US" sz="49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,</m:t>
                            </m:r>
                            <m:r>
                              <a:rPr lang="en-US" sz="49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 Light" panose="020F0302020204030204" pitchFamily="34" charset="0"/>
                                <a:cs typeface="Calibri Light" panose="020F0302020204030204" pitchFamily="34" charset="0"/>
                              </a:rPr>
                              <m:t>𝑗</m:t>
                            </m:r>
                          </m:e>
                        </m:d>
                        <m: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∗</m:t>
                        </m:r>
                        <m: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𝑓</m:t>
                        </m:r>
                        <m: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(</m:t>
                        </m:r>
                        <m: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𝑥𝑗</m:t>
                        </m:r>
                        <m:r>
                          <a:rPr lang="en-US" sz="4900" i="1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38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sz="54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54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Same word in different places (say k and l)  in context will get different contextual embeddings if </a:t>
                </a:r>
                <a:r>
                  <a:rPr lang="en-US" sz="5400" i="1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a(k,*) and a(l,*) </a:t>
                </a:r>
                <a:r>
                  <a:rPr lang="en-US" sz="54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rows are different</a:t>
                </a:r>
              </a:p>
              <a:p>
                <a:pPr marL="0" indent="0">
                  <a:buNone/>
                </a:pPr>
                <a:r>
                  <a:rPr lang="en-US" sz="52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Representation of context: concatenation of contextual word embeddings</a:t>
                </a:r>
                <a:endParaRPr lang="en-US" sz="38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sz="51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endParaRPr lang="en-US" sz="5100" dirty="0">
                  <a:ea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What should the A(</a:t>
                </a:r>
                <a:r>
                  <a:rPr lang="en-US" sz="5100" dirty="0" err="1">
                    <a:ea typeface="Calibri Light" panose="020F0302020204030204" pitchFamily="34" charset="0"/>
                    <a:cs typeface="Calibri Light" panose="020F0302020204030204" pitchFamily="34" charset="0"/>
                  </a:rPr>
                  <a:t>ttention</a:t>
                </a:r>
                <a:r>
                  <a:rPr lang="en-US" sz="5100" dirty="0">
                    <a:ea typeface="Calibri Light" panose="020F0302020204030204" pitchFamily="34" charset="0"/>
                    <a:cs typeface="Calibri Light" panose="020F0302020204030204" pitchFamily="34" charset="0"/>
                  </a:rPr>
                  <a:t>) matrix be? </a:t>
                </a:r>
                <a:endParaRPr lang="en-US" sz="5100" i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7B642A-DD5C-9F42-F8D5-6677F16C40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8469" y="2333735"/>
                <a:ext cx="7421382" cy="4108628"/>
              </a:xfrm>
              <a:blipFill>
                <a:blip r:embed="rId2"/>
                <a:stretch>
                  <a:fillRect l="-1067" b="-1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0C8952E-356C-5E97-8069-9EB35DADB093}"/>
              </a:ext>
            </a:extLst>
          </p:cNvPr>
          <p:cNvSpPr txBox="1"/>
          <p:nvPr/>
        </p:nvSpPr>
        <p:spPr>
          <a:xfrm>
            <a:off x="8682822" y="2233836"/>
            <a:ext cx="2584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Context:</a:t>
            </a:r>
            <a:r>
              <a:rPr lang="en-US" sz="2000" i="1" dirty="0"/>
              <a:t> x</a:t>
            </a:r>
            <a:r>
              <a:rPr lang="en-US" sz="2000" i="1" baseline="-25000" dirty="0"/>
              <a:t>1</a:t>
            </a:r>
            <a:r>
              <a:rPr lang="en-US" sz="2000" i="1" dirty="0"/>
              <a:t> x</a:t>
            </a:r>
            <a:r>
              <a:rPr lang="en-US" sz="2000" i="1" baseline="-25000" dirty="0"/>
              <a:t>2</a:t>
            </a:r>
            <a:r>
              <a:rPr lang="en-US" sz="2000" i="1" dirty="0"/>
              <a:t> x</a:t>
            </a:r>
            <a:r>
              <a:rPr lang="en-US" sz="2000" i="1" baseline="-25000" dirty="0"/>
              <a:t>3</a:t>
            </a:r>
            <a:r>
              <a:rPr lang="en-US" sz="2000" i="1" dirty="0"/>
              <a:t> …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n</a:t>
            </a:r>
            <a:endParaRPr lang="en-US" sz="2000" i="1" baseline="-250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20C2C8-7FCB-B799-5593-8EB47D97AF7D}"/>
              </a:ext>
            </a:extLst>
          </p:cNvPr>
          <p:cNvCxnSpPr/>
          <p:nvPr/>
        </p:nvCxnSpPr>
        <p:spPr>
          <a:xfrm>
            <a:off x="8953887" y="5516745"/>
            <a:ext cx="16693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82C1C9-5983-666A-68B9-2B15114DDCAD}"/>
              </a:ext>
            </a:extLst>
          </p:cNvPr>
          <p:cNvCxnSpPr>
            <a:cxnSpLocks/>
          </p:cNvCxnSpPr>
          <p:nvPr/>
        </p:nvCxnSpPr>
        <p:spPr>
          <a:xfrm flipV="1">
            <a:off x="8974624" y="4781206"/>
            <a:ext cx="843729" cy="7260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EE31877-41A5-31EA-90B5-6FFA52B82D42}"/>
              </a:ext>
            </a:extLst>
          </p:cNvPr>
          <p:cNvCxnSpPr/>
          <p:nvPr/>
        </p:nvCxnSpPr>
        <p:spPr>
          <a:xfrm flipV="1">
            <a:off x="8953887" y="4029917"/>
            <a:ext cx="0" cy="14678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607686-CCC5-2998-F189-BA2B009CEC08}"/>
              </a:ext>
            </a:extLst>
          </p:cNvPr>
          <p:cNvSpPr txBox="1"/>
          <p:nvPr/>
        </p:nvSpPr>
        <p:spPr>
          <a:xfrm>
            <a:off x="8946048" y="4482467"/>
            <a:ext cx="689573" cy="41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/>
              <a:t>f(x</a:t>
            </a:r>
            <a:r>
              <a:rPr lang="en-US" sz="2000" i="1" baseline="-25000" dirty="0"/>
              <a:t>1</a:t>
            </a:r>
            <a:r>
              <a:rPr lang="en-US" sz="2000" i="1" dirty="0"/>
              <a:t>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064A4DB-CE64-194D-B136-4948CCD58770}"/>
              </a:ext>
            </a:extLst>
          </p:cNvPr>
          <p:cNvSpPr/>
          <p:nvPr/>
        </p:nvSpPr>
        <p:spPr>
          <a:xfrm>
            <a:off x="9520595" y="4670647"/>
            <a:ext cx="127976" cy="10031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834AB5-5FC4-0781-3B2A-232DBC859C3D}"/>
              </a:ext>
            </a:extLst>
          </p:cNvPr>
          <p:cNvSpPr txBox="1"/>
          <p:nvPr/>
        </p:nvSpPr>
        <p:spPr>
          <a:xfrm>
            <a:off x="10111278" y="4783842"/>
            <a:ext cx="689573" cy="41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/>
              <a:t>f(x</a:t>
            </a:r>
            <a:r>
              <a:rPr lang="en-US" sz="2000" i="1" baseline="-25000"/>
              <a:t>2</a:t>
            </a:r>
            <a:r>
              <a:rPr lang="en-US" sz="2000" i="1"/>
              <a:t>)</a:t>
            </a:r>
            <a:endParaRPr lang="en-US" sz="2000" i="1" baseline="-250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ACB4C5-D8C5-06C0-8C1F-81CE7F7FBBC5}"/>
              </a:ext>
            </a:extLst>
          </p:cNvPr>
          <p:cNvSpPr/>
          <p:nvPr/>
        </p:nvSpPr>
        <p:spPr>
          <a:xfrm>
            <a:off x="10111278" y="5194083"/>
            <a:ext cx="127976" cy="10031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BF860C-B06E-0CD4-4A21-DB96814135A4}"/>
              </a:ext>
            </a:extLst>
          </p:cNvPr>
          <p:cNvSpPr txBox="1"/>
          <p:nvPr/>
        </p:nvSpPr>
        <p:spPr>
          <a:xfrm>
            <a:off x="10376232" y="4160095"/>
            <a:ext cx="689573" cy="41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/>
              <a:t>f(x</a:t>
            </a:r>
            <a:r>
              <a:rPr lang="en-US" sz="2000" i="1" baseline="-25000"/>
              <a:t>3</a:t>
            </a:r>
            <a:r>
              <a:rPr lang="en-US" sz="2000" i="1"/>
              <a:t>)</a:t>
            </a:r>
            <a:endParaRPr lang="en-US" sz="2000" i="1" baseline="-250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12A1EA-997B-E450-9A83-4321358FD44C}"/>
              </a:ext>
            </a:extLst>
          </p:cNvPr>
          <p:cNvSpPr/>
          <p:nvPr/>
        </p:nvSpPr>
        <p:spPr>
          <a:xfrm>
            <a:off x="10376232" y="4570336"/>
            <a:ext cx="127976" cy="10031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1170BA-0C65-67DA-AB62-92711EDC115E}"/>
              </a:ext>
            </a:extLst>
          </p:cNvPr>
          <p:cNvSpPr txBox="1"/>
          <p:nvPr/>
        </p:nvSpPr>
        <p:spPr>
          <a:xfrm>
            <a:off x="8774656" y="559565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/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E9F494-C4F1-A75A-A397-A8937D51FFEF}"/>
              </a:ext>
            </a:extLst>
          </p:cNvPr>
          <p:cNvSpPr txBox="1"/>
          <p:nvPr/>
        </p:nvSpPr>
        <p:spPr>
          <a:xfrm>
            <a:off x="10051395" y="3542908"/>
            <a:ext cx="101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f(c;x</a:t>
            </a:r>
            <a:r>
              <a:rPr lang="en-US" sz="2000" b="1" i="1" baseline="-25000" dirty="0"/>
              <a:t>3</a:t>
            </a:r>
            <a:r>
              <a:rPr lang="en-US" sz="2000" b="1" i="1" dirty="0"/>
              <a:t>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0725EEB-334F-26B5-5DDD-608BDEBAC4B8}"/>
              </a:ext>
            </a:extLst>
          </p:cNvPr>
          <p:cNvSpPr/>
          <p:nvPr/>
        </p:nvSpPr>
        <p:spPr>
          <a:xfrm>
            <a:off x="10210168" y="3979416"/>
            <a:ext cx="127976" cy="100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DDB366-E642-310F-E579-F36B4E9BBC2B}"/>
              </a:ext>
            </a:extLst>
          </p:cNvPr>
          <p:cNvSpPr txBox="1"/>
          <p:nvPr/>
        </p:nvSpPr>
        <p:spPr>
          <a:xfrm>
            <a:off x="2438822" y="1859748"/>
            <a:ext cx="32956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a typeface="Calibri Light" panose="020F0302020204030204" pitchFamily="34" charset="0"/>
                <a:cs typeface="Calibri Light" panose="020F0302020204030204" pitchFamily="34" charset="0"/>
              </a:rPr>
              <a:t>I bank only at my local bank</a:t>
            </a:r>
            <a:endParaRPr lang="en-US" sz="160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4468E9-D8B5-0097-7D93-CE4BC73A9257}"/>
              </a:ext>
            </a:extLst>
          </p:cNvPr>
          <p:cNvSpPr/>
          <p:nvPr/>
        </p:nvSpPr>
        <p:spPr>
          <a:xfrm>
            <a:off x="2568431" y="2179499"/>
            <a:ext cx="267855" cy="139028"/>
          </a:xfrm>
          <a:custGeom>
            <a:avLst/>
            <a:gdLst>
              <a:gd name="connsiteX0" fmla="*/ 267855 w 267855"/>
              <a:gd name="connsiteY0" fmla="*/ 36946 h 139028"/>
              <a:gd name="connsiteX1" fmla="*/ 166255 w 267855"/>
              <a:gd name="connsiteY1" fmla="*/ 138546 h 139028"/>
              <a:gd name="connsiteX2" fmla="*/ 0 w 267855"/>
              <a:gd name="connsiteY2" fmla="*/ 0 h 13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855" h="139028">
                <a:moveTo>
                  <a:pt x="267855" y="36946"/>
                </a:moveTo>
                <a:cubicBezTo>
                  <a:pt x="239376" y="90825"/>
                  <a:pt x="210897" y="144704"/>
                  <a:pt x="166255" y="138546"/>
                </a:cubicBezTo>
                <a:cubicBezTo>
                  <a:pt x="121612" y="132388"/>
                  <a:pt x="60806" y="66194"/>
                  <a:pt x="0" y="0"/>
                </a:cubicBezTo>
              </a:path>
            </a:pathLst>
          </a:cu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8F9A872-1CF7-540E-A64E-268AB834DDD2}"/>
              </a:ext>
            </a:extLst>
          </p:cNvPr>
          <p:cNvSpPr/>
          <p:nvPr/>
        </p:nvSpPr>
        <p:spPr>
          <a:xfrm>
            <a:off x="4138829" y="2189087"/>
            <a:ext cx="471054" cy="138655"/>
          </a:xfrm>
          <a:custGeom>
            <a:avLst/>
            <a:gdLst>
              <a:gd name="connsiteX0" fmla="*/ 0 w 471054"/>
              <a:gd name="connsiteY0" fmla="*/ 0 h 138655"/>
              <a:gd name="connsiteX1" fmla="*/ 221672 w 471054"/>
              <a:gd name="connsiteY1" fmla="*/ 138545 h 138655"/>
              <a:gd name="connsiteX2" fmla="*/ 471054 w 471054"/>
              <a:gd name="connsiteY2" fmla="*/ 18473 h 13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054" h="138655">
                <a:moveTo>
                  <a:pt x="0" y="0"/>
                </a:moveTo>
                <a:cubicBezTo>
                  <a:pt x="71581" y="67733"/>
                  <a:pt x="143163" y="135466"/>
                  <a:pt x="221672" y="138545"/>
                </a:cubicBezTo>
                <a:cubicBezTo>
                  <a:pt x="300181" y="141624"/>
                  <a:pt x="385617" y="80048"/>
                  <a:pt x="471054" y="18473"/>
                </a:cubicBezTo>
              </a:path>
            </a:pathLst>
          </a:custGeom>
          <a:ln w="19050" cap="flat" cmpd="sng" algn="ctr">
            <a:solidFill>
              <a:schemeClr val="accent3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9D3BEB-7989-CEFE-9FDE-A04C6B5A65E5}"/>
              </a:ext>
            </a:extLst>
          </p:cNvPr>
          <p:cNvSpPr txBox="1"/>
          <p:nvPr/>
        </p:nvSpPr>
        <p:spPr>
          <a:xfrm>
            <a:off x="0" y="4988962"/>
            <a:ext cx="70554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   </a:t>
            </a:r>
            <a:b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en-US" sz="2000" i="1" dirty="0" err="1">
                <a:ea typeface="Calibri Light" panose="020F0302020204030204" pitchFamily="34" charset="0"/>
                <a:cs typeface="Calibri Light" panose="020F0302020204030204" pitchFamily="34" charset="0"/>
              </a:rPr>
              <a:t>Z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nxd</a:t>
            </a:r>
            <a:r>
              <a:rPr lang="en-US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= </a:t>
            </a:r>
            <a:r>
              <a:rPr lang="en-US" sz="2000" i="1" dirty="0" err="1"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nxn</a:t>
            </a:r>
            <a:r>
              <a:rPr lang="en-US" sz="2000" i="1" baseline="300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i="1" dirty="0" err="1">
                <a:ea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nxd</a:t>
            </a:r>
            <a:r>
              <a:rPr lang="en-US" sz="2000" i="1" baseline="30000" dirty="0">
                <a:ea typeface="Calibri Light" panose="020F0302020204030204" pitchFamily="34" charset="0"/>
                <a:cs typeface="Calibri Light" panose="020F0302020204030204" pitchFamily="34" charset="0"/>
              </a:rPr>
              <a:t>      </a:t>
            </a: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where X is matrix of word embeddings</a:t>
            </a:r>
            <a:r>
              <a:rPr lang="en-US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US" sz="2000" i="1" baseline="30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461A4B-D4CD-5CB6-5A1C-4039E93764C4}"/>
              </a:ext>
            </a:extLst>
          </p:cNvPr>
          <p:cNvSpPr txBox="1"/>
          <p:nvPr/>
        </p:nvSpPr>
        <p:spPr>
          <a:xfrm>
            <a:off x="9211145" y="3366165"/>
            <a:ext cx="101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f(c;x</a:t>
            </a:r>
            <a:r>
              <a:rPr lang="en-US" sz="2000" b="1" i="1" baseline="-25000" dirty="0"/>
              <a:t>1</a:t>
            </a:r>
            <a:r>
              <a:rPr lang="en-US" sz="2000" b="1" i="1" dirty="0"/>
              <a:t>)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920E875-7DD0-7102-E61B-1491EB77CDA9}"/>
              </a:ext>
            </a:extLst>
          </p:cNvPr>
          <p:cNvSpPr/>
          <p:nvPr/>
        </p:nvSpPr>
        <p:spPr>
          <a:xfrm>
            <a:off x="9369918" y="3802673"/>
            <a:ext cx="127976" cy="100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92771C-58C1-4C0B-6329-EB414C6BDA1F}"/>
              </a:ext>
            </a:extLst>
          </p:cNvPr>
          <p:cNvSpPr txBox="1"/>
          <p:nvPr/>
        </p:nvSpPr>
        <p:spPr>
          <a:xfrm>
            <a:off x="10935003" y="4434991"/>
            <a:ext cx="1014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/>
              <a:t>f(c;x</a:t>
            </a:r>
            <a:r>
              <a:rPr lang="en-US" sz="2000" b="1" i="1" baseline="-25000" dirty="0"/>
              <a:t>2</a:t>
            </a:r>
            <a:r>
              <a:rPr lang="en-US" sz="2000" b="1" i="1" dirty="0"/>
              <a:t>)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44D9478-7E60-605B-21E1-3EFC59B88F41}"/>
              </a:ext>
            </a:extLst>
          </p:cNvPr>
          <p:cNvSpPr/>
          <p:nvPr/>
        </p:nvSpPr>
        <p:spPr>
          <a:xfrm>
            <a:off x="11093776" y="4871499"/>
            <a:ext cx="127976" cy="1003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EECEFD-542D-B899-8CE2-D140F12D1293}"/>
              </a:ext>
            </a:extLst>
          </p:cNvPr>
          <p:cNvCxnSpPr>
            <a:stCxn id="15" idx="0"/>
            <a:endCxn id="32" idx="4"/>
          </p:cNvCxnSpPr>
          <p:nvPr/>
        </p:nvCxnSpPr>
        <p:spPr>
          <a:xfrm flipH="1" flipV="1">
            <a:off x="9433906" y="3902984"/>
            <a:ext cx="150677" cy="76766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5BF9548-66D4-7F18-7F70-DC4636EF3CFC}"/>
              </a:ext>
            </a:extLst>
          </p:cNvPr>
          <p:cNvCxnSpPr>
            <a:cxnSpLocks/>
            <a:stCxn id="18" idx="7"/>
            <a:endCxn id="23" idx="3"/>
          </p:cNvCxnSpPr>
          <p:nvPr/>
        </p:nvCxnSpPr>
        <p:spPr>
          <a:xfrm flipV="1">
            <a:off x="10220512" y="4065037"/>
            <a:ext cx="8398" cy="114373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74B401-AA89-F53C-7E78-AFC876398F34}"/>
              </a:ext>
            </a:extLst>
          </p:cNvPr>
          <p:cNvCxnSpPr>
            <a:stCxn id="20" idx="4"/>
            <a:endCxn id="36" idx="1"/>
          </p:cNvCxnSpPr>
          <p:nvPr/>
        </p:nvCxnSpPr>
        <p:spPr>
          <a:xfrm>
            <a:off x="10440220" y="4670647"/>
            <a:ext cx="672298" cy="21554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60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D7A02-8663-7A29-E0F7-F7B233F45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1AD123-5DD6-1A40-277B-0E86F2BCE4C2}"/>
              </a:ext>
            </a:extLst>
          </p:cNvPr>
          <p:cNvSpPr/>
          <p:nvPr/>
        </p:nvSpPr>
        <p:spPr>
          <a:xfrm>
            <a:off x="4106647" y="1035170"/>
            <a:ext cx="4260976" cy="3358362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49FBC0-12CF-5C60-C4D6-2039C38FE9FB}"/>
              </a:ext>
            </a:extLst>
          </p:cNvPr>
          <p:cNvSpPr/>
          <p:nvPr/>
        </p:nvSpPr>
        <p:spPr>
          <a:xfrm>
            <a:off x="4106647" y="920963"/>
            <a:ext cx="4311061" cy="4160488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BF63B8-6E0B-3BB9-27F8-9DFAE71A5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31" y="2501984"/>
            <a:ext cx="3201366" cy="147236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One choice: cosine similarity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C6FC04-C6C6-2D9D-CA55-AD340682A40E}"/>
              </a:ext>
            </a:extLst>
          </p:cNvPr>
          <p:cNvSpPr txBox="1"/>
          <p:nvPr/>
        </p:nvSpPr>
        <p:spPr>
          <a:xfrm>
            <a:off x="9070954" y="4275735"/>
            <a:ext cx="2306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Cosine similarity matrix </a:t>
            </a:r>
          </a:p>
          <a:p>
            <a:pPr algn="ctr"/>
            <a:r>
              <a:rPr lang="en-US" sz="1600" dirty="0"/>
              <a:t>for four-word sentence</a:t>
            </a:r>
          </a:p>
        </p:txBody>
      </p:sp>
      <p:pic>
        <p:nvPicPr>
          <p:cNvPr id="13" name="Picture 12" descr="A grid of blue squares&#10;&#10;AI-generated content may be incorrect.">
            <a:extLst>
              <a:ext uri="{FF2B5EF4-FFF2-40B4-BE49-F238E27FC236}">
                <a16:creationId xmlns:a16="http://schemas.microsoft.com/office/drawing/2014/main" id="{D28FF9A5-CAC3-458E-77D7-FC33CC670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1805" y="1138472"/>
            <a:ext cx="3625373" cy="31372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42C6406-4F55-3CA2-EC36-A7F95768E550}"/>
              </a:ext>
            </a:extLst>
          </p:cNvPr>
          <p:cNvSpPr txBox="1"/>
          <p:nvPr/>
        </p:nvSpPr>
        <p:spPr>
          <a:xfrm>
            <a:off x="8513723" y="960035"/>
            <a:ext cx="656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/>
              <a:t>words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36DA10-E7B4-99D7-DF20-B841DD2B26EB}"/>
              </a:ext>
            </a:extLst>
          </p:cNvPr>
          <p:cNvSpPr txBox="1"/>
          <p:nvPr/>
        </p:nvSpPr>
        <p:spPr>
          <a:xfrm>
            <a:off x="11444196" y="3967958"/>
            <a:ext cx="656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words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E3092-0CA2-8A15-9F68-CDFAE9959D90}"/>
              </a:ext>
            </a:extLst>
          </p:cNvPr>
          <p:cNvSpPr txBox="1"/>
          <p:nvPr/>
        </p:nvSpPr>
        <p:spPr>
          <a:xfrm>
            <a:off x="4106647" y="341154"/>
            <a:ext cx="7841761" cy="369332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Contextual embeddings are convex linear combinations of static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34F01-8F5D-0D1C-92EC-DE82F9B68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842" y="1051640"/>
            <a:ext cx="4463152" cy="5646614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Step 1: Find cosine similarity between static embeddings of each pair of words in context (if embeddings are normalized, this is just dot product)</a:t>
            </a:r>
          </a:p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    </a:t>
            </a:r>
            <a:r>
              <a:rPr lang="en-US" sz="1800" i="1" dirty="0">
                <a:solidFill>
                  <a:srgbClr val="0070C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 </a:t>
            </a:r>
            <a:r>
              <a:rPr lang="en-US" sz="1800" i="1" baseline="30000" dirty="0">
                <a:ea typeface="Calibri Light" panose="020F0302020204030204" pitchFamily="34" charset="0"/>
                <a:cs typeface="Calibri Light" panose="020F0302020204030204" pitchFamily="34" charset="0"/>
              </a:rPr>
              <a:t>n x d 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words, embedding in 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</a:t>
            </a:r>
            <a:r>
              <a:rPr lang="en-US" sz="1800" baseline="30000" dirty="0"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d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    Logit matrix: </a:t>
            </a:r>
            <a:r>
              <a:rPr lang="en-US" sz="1800" i="1" dirty="0">
                <a:solidFill>
                  <a:schemeClr val="accent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XX</a:t>
            </a:r>
            <a:r>
              <a:rPr lang="en-US" sz="1800" i="1" baseline="30000" dirty="0">
                <a:solidFill>
                  <a:schemeClr val="accent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T</a:t>
            </a:r>
          </a:p>
          <a:p>
            <a:pPr marL="457200" lvl="1" indent="0">
              <a:buNone/>
            </a:pPr>
            <a:endParaRPr lang="en-US" sz="18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Step 2: Normalize values in each row using </a:t>
            </a:r>
            <a:r>
              <a:rPr lang="en-US" sz="18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softmax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n-US" sz="1800" i="1" dirty="0">
                <a:solidFill>
                  <a:schemeClr val="accent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Attention matrix </a:t>
            </a:r>
            <a:r>
              <a:rPr lang="en-US" sz="1800" i="1" dirty="0" err="1">
                <a:solidFill>
                  <a:schemeClr val="accent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1800" i="1" baseline="30000" dirty="0" err="1">
                <a:solidFill>
                  <a:schemeClr val="accent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nxn</a:t>
            </a:r>
            <a:endParaRPr lang="en-US" sz="1800" i="1" baseline="30000" dirty="0">
              <a:solidFill>
                <a:schemeClr val="accent1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800" i="1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Step 3: Compute contextual embeddings</a:t>
            </a:r>
            <a:b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          </a:t>
            </a:r>
            <a:r>
              <a:rPr lang="en-US" sz="1800" i="1" dirty="0">
                <a:solidFill>
                  <a:srgbClr val="0070C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Z = AX</a:t>
            </a:r>
          </a:p>
          <a:p>
            <a:pPr marL="0" indent="0">
              <a:buNone/>
            </a:pPr>
            <a:endParaRPr lang="en-US" sz="1800" i="1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1800" i="1" dirty="0">
                <a:ea typeface="Calibri Light" panose="020F0302020204030204" pitchFamily="34" charset="0"/>
                <a:cs typeface="Calibri Light" panose="020F0302020204030204" pitchFamily="34" charset="0"/>
              </a:rPr>
              <a:t>This does not solve polysemy problem but provides intuition for attention</a:t>
            </a:r>
          </a:p>
          <a:p>
            <a:pPr marL="0" indent="0">
              <a:buNone/>
            </a:pPr>
            <a:endParaRPr lang="en-US" sz="18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X occurs three times in computation</a:t>
            </a:r>
          </a:p>
          <a:p>
            <a:pPr marL="0" indent="0">
              <a:buNone/>
            </a:pP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Transformers: X 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Q,K,V via linear transforms </a:t>
            </a:r>
            <a:b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       Linear transforms: learnt during training 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09C2F6-304B-9DFC-20FC-CEEC30C555C9}"/>
              </a:ext>
            </a:extLst>
          </p:cNvPr>
          <p:cNvSpPr/>
          <p:nvPr/>
        </p:nvSpPr>
        <p:spPr>
          <a:xfrm>
            <a:off x="4106647" y="1035170"/>
            <a:ext cx="4407076" cy="3540822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\documentclass{article}&#10;\usepackage{amsmath,amssymb}&#10;\pagestyle{empty}&#10;\begin{document}&#10;&#10;\begin{flalign*}&#10;Q &amp;= X W_q\\&#10;K &amp;= X W_k\\&#10;V &amp;= X W_v\\&#10;A &amp;= \text{rowSoftmax}(QK^T)\\&#10;Z &amp;= A V&#10;\end{flalign*}&#10;&#10;&#10;\end{document}" title="IguanaTex Picture Display">
            <a:extLst>
              <a:ext uri="{FF2B5EF4-FFF2-40B4-BE49-F238E27FC236}">
                <a16:creationId xmlns:a16="http://schemas.microsoft.com/office/drawing/2014/main" id="{32478233-9596-A4EA-69B4-836DD523AA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400787" y="5513934"/>
            <a:ext cx="1796301" cy="118439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C672745-B7FB-D47B-4422-C0DF0F67B37E}"/>
              </a:ext>
            </a:extLst>
          </p:cNvPr>
          <p:cNvSpPr/>
          <p:nvPr/>
        </p:nvSpPr>
        <p:spPr>
          <a:xfrm>
            <a:off x="9397043" y="5486402"/>
            <a:ext cx="1845190" cy="1248982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42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98AFB1-6DC9-3FD0-7D6A-8568F67B2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FCB5E0A-796A-7B22-7FBE-DEA574F87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F45C77-3322-1573-A773-2F4E8D4CE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99088F-405F-128A-AEAD-6E6D2FA39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3B0499-B661-E337-C120-D4D60A5AE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F695D0-1CE9-8DD7-8066-962C14000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81C017-7306-D4AD-7A3F-27036F9A9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Attention Variants</a:t>
            </a:r>
          </a:p>
        </p:txBody>
      </p:sp>
      <p:pic>
        <p:nvPicPr>
          <p:cNvPr id="9" name="Google Shape;142;p19">
            <a:extLst>
              <a:ext uri="{FF2B5EF4-FFF2-40B4-BE49-F238E27FC236}">
                <a16:creationId xmlns:a16="http://schemas.microsoft.com/office/drawing/2014/main" id="{5A753A17-FDEF-5FCD-ADE8-2761D6A213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b="15631"/>
          <a:stretch>
            <a:fillRect/>
          </a:stretch>
        </p:blipFill>
        <p:spPr>
          <a:xfrm>
            <a:off x="706748" y="2820083"/>
            <a:ext cx="10778499" cy="22472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E91685-CF17-AFB6-2F60-B3DE36C1418A}"/>
              </a:ext>
            </a:extLst>
          </p:cNvPr>
          <p:cNvSpPr txBox="1"/>
          <p:nvPr/>
        </p:nvSpPr>
        <p:spPr>
          <a:xfrm>
            <a:off x="4270664" y="4961659"/>
            <a:ext cx="949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(locality)</a:t>
            </a:r>
          </a:p>
        </p:txBody>
      </p:sp>
    </p:spTree>
    <p:extLst>
      <p:ext uri="{BB962C8B-B14F-4D97-AF65-F5344CB8AC3E}">
        <p14:creationId xmlns:p14="http://schemas.microsoft.com/office/powerpoint/2010/main" val="2017036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C5B89-F8DE-094E-481E-C565DF02F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59AD7F-254E-B178-3310-A044E04D1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7A6078-CDA2-427A-6295-7BEFE8101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5523FC-4559-AE27-4A29-CD0612EDE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B53757-0489-9B7D-200E-F036823A0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821AE3-9D74-59C1-8340-BE3787F68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FE2AEB-3573-39DF-6735-5FD6143B0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Attention terminology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55770-8663-7C2E-2B08-908F3F15E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560" y="2391192"/>
            <a:ext cx="9314875" cy="347059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0070C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Self-attention</a:t>
            </a:r>
            <a:r>
              <a:rPr lang="en-US">
                <a:ea typeface="Calibri Light" panose="020F0302020204030204" pitchFamily="34" charset="0"/>
                <a:cs typeface="Calibri Light" panose="020F0302020204030204" pitchFamily="34" charset="0"/>
              </a:rPr>
              <a:t>: between words in same context</a:t>
            </a:r>
          </a:p>
          <a:p>
            <a:pPr marL="0" indent="0">
              <a:buNone/>
            </a:pPr>
            <a:endParaRPr lang="en-US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Cross-attention</a:t>
            </a:r>
            <a:r>
              <a:rPr lang="en-US">
                <a:ea typeface="Calibri Light" panose="020F0302020204030204" pitchFamily="34" charset="0"/>
                <a:cs typeface="Calibri Light" panose="020F0302020204030204" pitchFamily="34" charset="0"/>
              </a:rPr>
              <a:t>: between words in different contexts </a:t>
            </a:r>
          </a:p>
          <a:p>
            <a:pPr marL="0" indent="0">
              <a:buNone/>
            </a:pPr>
            <a:endParaRPr lang="en-US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Masked self-attention</a:t>
            </a:r>
            <a:r>
              <a:rPr lang="en-US">
                <a:ea typeface="Calibri Light" panose="020F0302020204030204" pitchFamily="34" charset="0"/>
                <a:cs typeface="Calibri Light" panose="020F0302020204030204" pitchFamily="34" charset="0"/>
              </a:rPr>
              <a:t>: word attends only to words before it in sequence (attention matrix is lower triangular)</a:t>
            </a:r>
          </a:p>
          <a:p>
            <a:pPr marL="0" indent="0"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39555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19A19-602B-A237-A6A9-B5C6C173F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FAC0627-1356-BF29-87E8-537EFB1D0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44BEC7-9111-2358-8BF4-53AC231B4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0C140B-3783-5D87-1C19-37E018BA9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9BEBE4-B7C6-BB2B-5511-CF8ADB829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6F9FC4-35D1-A315-4BCF-E744CC0A8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FAA3DC-5F98-1722-93E9-3DD86C322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0F1D3C6-DD91-AC60-119D-EEFE091F0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06D80A-E80A-832D-F897-5F3DB45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02" y="1009768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Transformers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A2D799-25F2-0A3F-D6DC-A21069596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8F0BE7-1E24-7065-403D-C28D63DF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FE213-54E3-D140-9E37-E504A28BF1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95E267-FC9C-1F6B-D6AC-538B9F81AA7E}"/>
              </a:ext>
            </a:extLst>
          </p:cNvPr>
          <p:cNvSpPr txBox="1"/>
          <p:nvPr/>
        </p:nvSpPr>
        <p:spPr>
          <a:xfrm>
            <a:off x="3106882" y="4822753"/>
            <a:ext cx="6810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“Attention is all you need,” Vaswani et al., </a:t>
            </a:r>
            <a:r>
              <a:rPr lang="en-US" sz="2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1706.03762v7.pdf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5453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CB33D-BCD6-3FAC-85B3-0805F4110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0F6BF5-1572-2178-2D53-563C7D71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95" y="2312516"/>
            <a:ext cx="3581402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 Transformer Block Diagram (Vaswani et al.)</a:t>
            </a:r>
          </a:p>
        </p:txBody>
      </p:sp>
      <p:pic>
        <p:nvPicPr>
          <p:cNvPr id="9" name="Picture 8" descr="A diagram of a flowchart&#10;&#10;AI-generated content may be incorrect.">
            <a:extLst>
              <a:ext uri="{FF2B5EF4-FFF2-40B4-BE49-F238E27FC236}">
                <a16:creationId xmlns:a16="http://schemas.microsoft.com/office/drawing/2014/main" id="{D8C91CB0-61FD-4974-DDFA-27094CCD3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57" y="2312516"/>
            <a:ext cx="2329712" cy="3456419"/>
          </a:xfrm>
          <a:prstGeom prst="rect">
            <a:avLst/>
          </a:prstGeom>
        </p:spPr>
      </p:pic>
      <p:pic>
        <p:nvPicPr>
          <p:cNvPr id="3" name="Picture 2" descr="A diagram of a flowchart&#10;&#10;AI-generated content may be incorrect.">
            <a:extLst>
              <a:ext uri="{FF2B5EF4-FFF2-40B4-BE49-F238E27FC236}">
                <a16:creationId xmlns:a16="http://schemas.microsoft.com/office/drawing/2014/main" id="{A3E9EE52-754A-6D0B-A8B1-A9D8B2BA3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342" y="332766"/>
            <a:ext cx="2872641" cy="38301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471A69-72CA-23A4-BD53-A1BEDEF02D9D}"/>
              </a:ext>
            </a:extLst>
          </p:cNvPr>
          <p:cNvSpPr txBox="1"/>
          <p:nvPr/>
        </p:nvSpPr>
        <p:spPr>
          <a:xfrm>
            <a:off x="4049431" y="2539393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Encoder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DAE98-1EC9-26D4-E596-79DA1C98D2F2}"/>
              </a:ext>
            </a:extLst>
          </p:cNvPr>
          <p:cNvSpPr txBox="1"/>
          <p:nvPr/>
        </p:nvSpPr>
        <p:spPr>
          <a:xfrm>
            <a:off x="7342778" y="462079"/>
            <a:ext cx="1136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Decoder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C371905-AF23-5C46-3BD5-D25EA7DC8DF4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6048613" y="2312516"/>
            <a:ext cx="2537603" cy="0"/>
          </a:xfrm>
          <a:prstGeom prst="straightConnector1">
            <a:avLst/>
          </a:prstGeom>
          <a:ln w="22225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9D95152-A6C2-4148-6D65-2DE9EA46A9FC}"/>
              </a:ext>
            </a:extLst>
          </p:cNvPr>
          <p:cNvSpPr txBox="1"/>
          <p:nvPr/>
        </p:nvSpPr>
        <p:spPr>
          <a:xfrm>
            <a:off x="5219657" y="5883553"/>
            <a:ext cx="1877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>
                <a:solidFill>
                  <a:srgbClr val="0070C0"/>
                </a:solidFill>
              </a:rPr>
              <a:t>English sentence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2DF929-609F-3C33-D34E-E4D0942A18B7}"/>
              </a:ext>
            </a:extLst>
          </p:cNvPr>
          <p:cNvSpPr txBox="1"/>
          <p:nvPr/>
        </p:nvSpPr>
        <p:spPr>
          <a:xfrm>
            <a:off x="8269811" y="4162954"/>
            <a:ext cx="27499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i="1"/>
              <a:t>Training</a:t>
            </a:r>
            <a:r>
              <a:rPr lang="en-US"/>
              <a:t>: </a:t>
            </a:r>
            <a:r>
              <a:rPr lang="en-US">
                <a:solidFill>
                  <a:srgbClr val="0070C0"/>
                </a:solidFill>
              </a:rPr>
              <a:t>Turkish sentence</a:t>
            </a:r>
            <a:br>
              <a:rPr lang="en-US">
                <a:solidFill>
                  <a:srgbClr val="0070C0"/>
                </a:solidFill>
              </a:rPr>
            </a:br>
            <a:r>
              <a:rPr lang="en-US">
                <a:solidFill>
                  <a:srgbClr val="0070C0"/>
                </a:solidFill>
              </a:rPr>
              <a:t>     (masked self-attention)</a:t>
            </a:r>
            <a:br>
              <a:rPr lang="en-US">
                <a:solidFill>
                  <a:srgbClr val="0070C0"/>
                </a:solidFill>
              </a:rPr>
            </a:br>
            <a:endParaRPr lang="en-US">
              <a:solidFill>
                <a:srgbClr val="0070C0"/>
              </a:solidFill>
            </a:endParaRPr>
          </a:p>
          <a:p>
            <a:pPr algn="l"/>
            <a:r>
              <a:rPr lang="en-US" i="1"/>
              <a:t>Inference</a:t>
            </a:r>
            <a:r>
              <a:rPr lang="en-US"/>
              <a:t>:</a:t>
            </a:r>
            <a:r>
              <a:rPr lang="en-US">
                <a:solidFill>
                  <a:srgbClr val="0070C0"/>
                </a:solidFill>
              </a:rPr>
              <a:t> current output</a:t>
            </a:r>
            <a:br>
              <a:rPr lang="en-US">
                <a:solidFill>
                  <a:srgbClr val="0070C0"/>
                </a:solidFill>
              </a:rPr>
            </a:br>
            <a:r>
              <a:rPr lang="en-US">
                <a:solidFill>
                  <a:srgbClr val="0070C0"/>
                </a:solidFill>
              </a:rPr>
              <a:t>(compute self-attention</a:t>
            </a:r>
            <a:br>
              <a:rPr lang="en-US">
                <a:solidFill>
                  <a:srgbClr val="0070C0"/>
                </a:solidFill>
              </a:rPr>
            </a:br>
            <a:r>
              <a:rPr lang="en-US">
                <a:solidFill>
                  <a:srgbClr val="0070C0"/>
                </a:solidFill>
              </a:rPr>
              <a:t> only for the latest word)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294A59-3432-F01A-696E-5436DEB134D3}"/>
              </a:ext>
            </a:extLst>
          </p:cNvPr>
          <p:cNvSpPr txBox="1"/>
          <p:nvPr/>
        </p:nvSpPr>
        <p:spPr>
          <a:xfrm>
            <a:off x="5905676" y="6395921"/>
            <a:ext cx="5600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Encoders and decoders can be stacked (blocks/layers)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4E71B-23EA-0936-702B-DF6CB01FA182}"/>
              </a:ext>
            </a:extLst>
          </p:cNvPr>
          <p:cNvSpPr txBox="1"/>
          <p:nvPr/>
        </p:nvSpPr>
        <p:spPr>
          <a:xfrm>
            <a:off x="6085728" y="2477838"/>
            <a:ext cx="1011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Contextual </a:t>
            </a:r>
          </a:p>
          <a:p>
            <a:pPr algn="ctr"/>
            <a:r>
              <a:rPr lang="en-US" sz="1200" dirty="0"/>
              <a:t>embeddings</a:t>
            </a:r>
          </a:p>
        </p:txBody>
      </p:sp>
    </p:spTree>
    <p:extLst>
      <p:ext uri="{BB962C8B-B14F-4D97-AF65-F5344CB8AC3E}">
        <p14:creationId xmlns:p14="http://schemas.microsoft.com/office/powerpoint/2010/main" val="3978666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2C09C-5511-3C3D-7B28-9089FA64F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B6F03B-4797-7C04-C08D-4B166B717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5F6AFB-A6CF-266E-A050-98F2376D3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2CC497-7965-AB20-DF68-876C963C9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8D1AEB-5397-E15E-24CA-E7F3C6F7D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2F76F-B815-C6D1-3BB5-50C8046DB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DF3D18-C374-FCDB-EB5B-93EEE7796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Encoder Self-attention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92BC83-9A0C-47F4-4D5D-30BBE5535A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33736" y="1744309"/>
            <a:ext cx="8371676" cy="45341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A182C5-A77B-C100-2913-753C3A3119D4}"/>
              </a:ext>
            </a:extLst>
          </p:cNvPr>
          <p:cNvSpPr txBox="1"/>
          <p:nvPr/>
        </p:nvSpPr>
        <p:spPr>
          <a:xfrm>
            <a:off x="5200313" y="6182579"/>
            <a:ext cx="528108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From:</a:t>
            </a:r>
          </a:p>
          <a:p>
            <a:r>
              <a:rPr lang="en-US" sz="105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https://magazine.sebastianraschka.com/p/understanding-and-coding-self-attention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1FA65D-0656-DC6B-4629-0554F2D764C9}"/>
              </a:ext>
            </a:extLst>
          </p:cNvPr>
          <p:cNvSpPr/>
          <p:nvPr/>
        </p:nvSpPr>
        <p:spPr>
          <a:xfrm>
            <a:off x="2364509" y="2475345"/>
            <a:ext cx="655782" cy="3949999"/>
          </a:xfrm>
          <a:prstGeom prst="roundRect">
            <a:avLst/>
          </a:prstGeom>
          <a:solidFill>
            <a:schemeClr val="bg2">
              <a:alpha val="4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5C2F4-7AF7-D455-5176-3AC9FFC4BF0C}"/>
              </a:ext>
            </a:extLst>
          </p:cNvPr>
          <p:cNvSpPr txBox="1"/>
          <p:nvPr/>
        </p:nvSpPr>
        <p:spPr>
          <a:xfrm>
            <a:off x="1805708" y="6502189"/>
            <a:ext cx="1588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Input embeddings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DEDD1CD-F73F-6D7B-A6A4-B63BE7C9E7CC}"/>
              </a:ext>
            </a:extLst>
          </p:cNvPr>
          <p:cNvSpPr/>
          <p:nvPr/>
        </p:nvSpPr>
        <p:spPr>
          <a:xfrm>
            <a:off x="2907571" y="2155216"/>
            <a:ext cx="956014" cy="14630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976BC8-14EB-9646-2B47-1597E9FA7330}"/>
              </a:ext>
            </a:extLst>
          </p:cNvPr>
          <p:cNvSpPr txBox="1"/>
          <p:nvPr/>
        </p:nvSpPr>
        <p:spPr>
          <a:xfrm>
            <a:off x="190862" y="1805247"/>
            <a:ext cx="2829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Linear transforms to generate</a:t>
            </a:r>
            <a:br>
              <a:rPr lang="en-US" sz="1400"/>
            </a:br>
            <a:r>
              <a:rPr lang="en-US" sz="1400"/>
              <a:t>Query, Key, Value from embedding</a:t>
            </a:r>
          </a:p>
        </p:txBody>
      </p:sp>
    </p:spTree>
    <p:extLst>
      <p:ext uri="{BB962C8B-B14F-4D97-AF65-F5344CB8AC3E}">
        <p14:creationId xmlns:p14="http://schemas.microsoft.com/office/powerpoint/2010/main" val="168386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3" grpId="0" animBg="1"/>
      <p:bldP spid="10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8D20E-DB61-4942-617A-08C8793EE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890764-91EA-224A-C4CF-E4DB3E761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E951DB-8EAA-997D-4BFC-B058A94F3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528DB2-CD27-7C6B-7730-F7A04B1DA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1946C-7600-7B15-69DD-6149CEA9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C3DF3D-C8C6-B54A-3024-C0D12303E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CB50D1-095D-8729-D8D6-9601B434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Self-attention</a:t>
            </a:r>
          </a:p>
        </p:txBody>
      </p:sp>
      <p:pic>
        <p:nvPicPr>
          <p:cNvPr id="4" name="Content Placeholder 3" descr="A diagram of a flowchart&#10;&#10;AI-generated content may be incorrect.">
            <a:extLst>
              <a:ext uri="{FF2B5EF4-FFF2-40B4-BE49-F238E27FC236}">
                <a16:creationId xmlns:a16="http://schemas.microsoft.com/office/drawing/2014/main" id="{35B9F62E-C0E1-135A-5D29-B652231F8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21" y="1784667"/>
            <a:ext cx="6162457" cy="49337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D0391E-2DFB-25E7-67A3-BEFE46DC1462}"/>
                  </a:ext>
                </a:extLst>
              </p:cNvPr>
              <p:cNvSpPr txBox="1"/>
              <p:nvPr/>
            </p:nvSpPr>
            <p:spPr>
              <a:xfrm>
                <a:off x="3715965" y="5581052"/>
                <a:ext cx="10591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D0391E-2DFB-25E7-67A3-BEFE46DC1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965" y="5581052"/>
                <a:ext cx="105919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EC6B89A-4E55-1193-2097-91BAF903F823}"/>
              </a:ext>
            </a:extLst>
          </p:cNvPr>
          <p:cNvSpPr txBox="1"/>
          <p:nvPr/>
        </p:nvSpPr>
        <p:spPr>
          <a:xfrm>
            <a:off x="6918078" y="4501999"/>
            <a:ext cx="898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Attention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matrix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25A5B-3E8D-3457-4825-986115A10BD8}"/>
              </a:ext>
            </a:extLst>
          </p:cNvPr>
          <p:cNvSpPr txBox="1"/>
          <p:nvPr/>
        </p:nvSpPr>
        <p:spPr>
          <a:xfrm>
            <a:off x="5171279" y="4204268"/>
            <a:ext cx="60170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Logit</a:t>
            </a:r>
          </a:p>
          <a:p>
            <a:pPr algn="ctr"/>
            <a:r>
              <a:rPr lang="en-US" sz="1200" dirty="0"/>
              <a:t>matrix</a:t>
            </a:r>
          </a:p>
        </p:txBody>
      </p:sp>
      <p:pic>
        <p:nvPicPr>
          <p:cNvPr id="22" name="Picture 21" descr="\documentclass{article}&#10;\usepackage{amsmath,amssymb}&#10;\pagestyle{empty}&#10;\begin{document}&#10;&#10;\begin{flalign*}&#10;Q &amp;= X W_q\\&#10;K &amp;= X W_k\\&#10;V &amp;= X W_v\\&#10;A &amp;= \text{rowSoftmax}(QK^T)\\&#10;Z &amp;= A V&#10;\end{flalign*}&#10;&#10;&#10;\end{document}" title="IguanaTex Picture Display">
            <a:extLst>
              <a:ext uri="{FF2B5EF4-FFF2-40B4-BE49-F238E27FC236}">
                <a16:creationId xmlns:a16="http://schemas.microsoft.com/office/drawing/2014/main" id="{6A0D86F0-7E33-DC15-D06D-E8DC2DE938D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41662" y="2934544"/>
            <a:ext cx="2625888" cy="173138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617848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2DB951-28F2-DFE0-F306-A3050BD64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E53E3D6-4CF0-D57D-F327-FF62AEE36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48F66D-A073-8593-0947-7FD631409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53909B-EAC1-8988-7C45-F42E854C4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957415-4D40-4923-DEA0-F2F3AB7D0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CAB0CB0-02DD-3E1A-C817-4602BA8BE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ECC827-0075-F26C-8059-C16753D2E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C78CD-87E2-5964-D534-2EC2C75DF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85440"/>
            <a:ext cx="4056079" cy="187298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Decoder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Self-Attention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(training):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Masked 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Self-attention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CEEBC-BA8F-8E33-35A3-2ADD0FAF0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753" y="649480"/>
            <a:ext cx="4341916" cy="593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Entire output sentence is available but compute attention for a word using only words </a:t>
            </a:r>
            <a:r>
              <a:rPr lang="en-US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before</a:t>
            </a: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it in sequence. Mimics what happens during inference.</a:t>
            </a:r>
          </a:p>
          <a:p>
            <a:pPr marL="0" indent="0">
              <a:buNone/>
            </a:pPr>
            <a:endParaRPr lang="en-US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Find cosine similarity matrix </a:t>
            </a:r>
          </a:p>
          <a:p>
            <a:r>
              <a:rPr lang="en-US" sz="2000" dirty="0">
                <a:solidFill>
                  <a:srgbClr val="0066CC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Set values in upper triangle to -</a:t>
            </a:r>
            <a:r>
              <a:rPr lang="en-US" sz="2000" dirty="0">
                <a:solidFill>
                  <a:srgbClr val="0066CC"/>
                </a:solidFill>
                <a:ea typeface="Calibri Light" panose="020F0302020204030204" pitchFamily="34" charset="0"/>
                <a:cs typeface="Calibri Light" panose="020F0302020204030204" pitchFamily="34" charset="0"/>
                <a:sym typeface="Symbol" panose="05050102010706020507" pitchFamily="18" charset="2"/>
              </a:rPr>
              <a:t></a:t>
            </a:r>
            <a:endParaRPr lang="en-US" sz="2000" dirty="0">
              <a:solidFill>
                <a:srgbClr val="0066CC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Normalize values in each row with </a:t>
            </a:r>
            <a:r>
              <a:rPr lang="en-US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softmax</a:t>
            </a: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to get attention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matrix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20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nxn</a:t>
            </a:r>
            <a:endParaRPr lang="en-US" sz="2000" i="1" baseline="30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Compute contextual embeddings (Z)  for all words</a:t>
            </a:r>
          </a:p>
          <a:p>
            <a:pPr marL="457200" lvl="1" indent="0">
              <a:buNone/>
            </a:pPr>
            <a:r>
              <a:rPr lang="en-US" sz="18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Z</a:t>
            </a:r>
            <a:r>
              <a:rPr lang="en-US" sz="18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nxd</a:t>
            </a:r>
            <a:r>
              <a:rPr lang="en-US" sz="1800" dirty="0">
                <a:ea typeface="Calibri Light" panose="020F0302020204030204" pitchFamily="34" charset="0"/>
                <a:cs typeface="Calibri Light" panose="020F0302020204030204" pitchFamily="34" charset="0"/>
              </a:rPr>
              <a:t> = </a:t>
            </a:r>
            <a:r>
              <a:rPr lang="en-US" sz="18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US" sz="18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nxn</a:t>
            </a:r>
            <a:r>
              <a:rPr lang="en-US" sz="1800" i="1" baseline="30000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8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X</a:t>
            </a:r>
            <a:r>
              <a:rPr lang="en-US" sz="1800" i="1" baseline="30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nxd</a:t>
            </a:r>
            <a:endParaRPr lang="en-US" sz="1800" i="1" baseline="30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3A64E-494F-225C-5CBB-985D19BA3225}"/>
              </a:ext>
            </a:extLst>
          </p:cNvPr>
          <p:cNvSpPr txBox="1"/>
          <p:nvPr/>
        </p:nvSpPr>
        <p:spPr>
          <a:xfrm>
            <a:off x="9018134" y="5001566"/>
            <a:ext cx="2306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Cosine similarity matrix </a:t>
            </a:r>
          </a:p>
        </p:txBody>
      </p:sp>
      <p:pic>
        <p:nvPicPr>
          <p:cNvPr id="13" name="Picture 12" descr="A grid of blue squares&#10;&#10;AI-generated content may be incorrect.">
            <a:extLst>
              <a:ext uri="{FF2B5EF4-FFF2-40B4-BE49-F238E27FC236}">
                <a16:creationId xmlns:a16="http://schemas.microsoft.com/office/drawing/2014/main" id="{57169D84-6980-DFED-0037-E8A0C5B692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7776" y="1564046"/>
            <a:ext cx="3625373" cy="31372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CD6930-742C-8091-5D85-329C5C42C809}"/>
              </a:ext>
            </a:extLst>
          </p:cNvPr>
          <p:cNvSpPr txBox="1"/>
          <p:nvPr/>
        </p:nvSpPr>
        <p:spPr>
          <a:xfrm>
            <a:off x="8404068" y="1410157"/>
            <a:ext cx="656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words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463710-E6B2-FED2-D74C-BBBABD026D4C}"/>
              </a:ext>
            </a:extLst>
          </p:cNvPr>
          <p:cNvSpPr txBox="1"/>
          <p:nvPr/>
        </p:nvSpPr>
        <p:spPr>
          <a:xfrm>
            <a:off x="11440167" y="4393532"/>
            <a:ext cx="656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words</a:t>
            </a:r>
          </a:p>
        </p:txBody>
      </p:sp>
      <p:pic>
        <p:nvPicPr>
          <p:cNvPr id="7" name="Picture 6" descr="\documentclass{article}&#10;\usepackage{amsmath}&#10;\pagestyle{empty}&#10;\begin{document}&#10;&#10;$\infty$&#10;&#10;\end{document}" title="IguanaTex Bitmap Display">
            <a:extLst>
              <a:ext uri="{FF2B5EF4-FFF2-40B4-BE49-F238E27FC236}">
                <a16:creationId xmlns:a16="http://schemas.microsoft.com/office/drawing/2014/main" id="{DEF9CBBB-1096-1D0D-9666-8E34FE9E036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540001" y="2540000"/>
            <a:ext cx="157867" cy="80000"/>
          </a:xfrm>
          <a:prstGeom prst="rect">
            <a:avLst/>
          </a:prstGeom>
        </p:spPr>
      </p:pic>
      <p:pic>
        <p:nvPicPr>
          <p:cNvPr id="9" name="Picture 8" descr="\documentclass{article}&#10;\usepackage{amsmath}&#10;\pagestyle{empty}&#10;\begin{document}&#10;&#10;$\infty$&#10;&#10;\end{document}" title="IguanaTex Bitmap Display">
            <a:extLst>
              <a:ext uri="{FF2B5EF4-FFF2-40B4-BE49-F238E27FC236}">
                <a16:creationId xmlns:a16="http://schemas.microsoft.com/office/drawing/2014/main" id="{2CEBA5D1-BE75-173D-9964-01DFA0A7CA1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540000" y="2540001"/>
            <a:ext cx="124038" cy="628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E26E485-783D-41B6-42BF-D4E09C1A62EC}"/>
                  </a:ext>
                </a:extLst>
              </p:cNvPr>
              <p:cNvSpPr txBox="1"/>
              <p:nvPr/>
            </p:nvSpPr>
            <p:spPr>
              <a:xfrm>
                <a:off x="10843485" y="3059197"/>
                <a:ext cx="719637" cy="67375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tIns="0" bIns="0" rtlCol="0" anchor="ctr" anchorCtr="1">
                <a:noAutofit/>
              </a:bodyPr>
              <a:lstStyle/>
              <a:p>
                <a:pPr algn="l">
                  <a:spcAft>
                    <a:spcPts val="400"/>
                  </a:spcAft>
                </a:pPr>
                <a:br>
                  <a:rPr lang="en-US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sz="1600">
                          <a:latin typeface="Cambria Math" panose="02040503050406030204" pitchFamily="18" charset="0"/>
                        </a:rPr>
                        <m:t>− ∞</m:t>
                      </m:r>
                    </m:oMath>
                  </m:oMathPara>
                </a14:m>
                <a:endParaRPr lang="en-US" sz="1600">
                  <a:latin typeface="Cambria Math" panose="02040503050406030204" pitchFamily="18" charset="0"/>
                </a:endParaRPr>
              </a:p>
              <a:p>
                <a:pPr algn="l">
                  <a:spcAft>
                    <a:spcPts val="400"/>
                  </a:spcAft>
                </a:pPr>
                <a:endParaRPr lang="en-US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E26E485-783D-41B6-42BF-D4E09C1A6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3485" y="3059197"/>
                <a:ext cx="719637" cy="6737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E135411-8C94-AE83-7C46-854A758A5B9F}"/>
                  </a:ext>
                </a:extLst>
              </p:cNvPr>
              <p:cNvSpPr txBox="1"/>
              <p:nvPr/>
            </p:nvSpPr>
            <p:spPr>
              <a:xfrm>
                <a:off x="9476494" y="1681106"/>
                <a:ext cx="695065" cy="704334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tIns="0" bIns="0" rtlCol="0" anchor="ctr" anchorCtr="1">
                <a:noAutofit/>
              </a:bodyPr>
              <a:lstStyle>
                <a:defPPr>
                  <a:defRPr lang="en-US"/>
                </a:defPPr>
                <a:lvl1pPr>
                  <a:spcAft>
                    <a:spcPts val="400"/>
                  </a:spcAft>
                  <a:defRPr>
                    <a:latin typeface="Cambria Math" panose="02040503050406030204" pitchFamily="18" charset="0"/>
                  </a:defRPr>
                </a:lvl1pPr>
              </a:lstStyle>
              <a:p>
                <a:pPr/>
                <a:br>
                  <a:rPr lang="en-US"/>
                </a:br>
                <a14:m>
                  <m:oMathPara xmlns:m="http://schemas.openxmlformats.org/officeDocument/2006/math">
                    <m:oMath>
                      <m:r>
                        <a:rPr lang="en-US">
                          <a:latin typeface="Cambria Math" panose="02040503050406030204" pitchFamily="18" charset="0"/>
                        </a:rPr>
                        <m:t>− ∞</m:t>
                      </m:r>
                    </m:oMath>
                  </m:oMathPara>
                </a14:m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E135411-8C94-AE83-7C46-854A758A5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6494" y="1681106"/>
                <a:ext cx="695065" cy="70433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1705313-25E0-188B-C8F3-8AD6F2B4032A}"/>
                  </a:ext>
                </a:extLst>
              </p:cNvPr>
              <p:cNvSpPr txBox="1"/>
              <p:nvPr/>
            </p:nvSpPr>
            <p:spPr>
              <a:xfrm>
                <a:off x="10154483" y="1681105"/>
                <a:ext cx="689002" cy="717515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tIns="0" bIns="0" rtlCol="0" anchor="ctr" anchorCtr="1">
                <a:noAutofit/>
              </a:bodyPr>
              <a:lstStyle/>
              <a:p>
                <a:pPr algn="l">
                  <a:spcAft>
                    <a:spcPts val="400"/>
                  </a:spcAft>
                </a:pPr>
                <a:br>
                  <a:rPr lang="en-US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60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sz="1600">
                  <a:latin typeface="Cambria Math" panose="02040503050406030204" pitchFamily="18" charset="0"/>
                </a:endParaRPr>
              </a:p>
              <a:p>
                <a:pPr algn="l">
                  <a:spcAft>
                    <a:spcPts val="400"/>
                  </a:spcAft>
                </a:pPr>
                <a:endParaRPr lang="en-US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1705313-25E0-188B-C8F3-8AD6F2B40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483" y="1681105"/>
                <a:ext cx="689002" cy="7175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41131A-E98F-51A8-6981-E91184D3F38B}"/>
                  </a:ext>
                </a:extLst>
              </p:cNvPr>
              <p:cNvSpPr txBox="1"/>
              <p:nvPr/>
            </p:nvSpPr>
            <p:spPr>
              <a:xfrm>
                <a:off x="10846412" y="1679423"/>
                <a:ext cx="716710" cy="719253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tIns="0" bIns="0" rtlCol="0" anchor="ctr" anchorCtr="1">
                <a:noAutofit/>
              </a:bodyPr>
              <a:lstStyle>
                <a:defPPr>
                  <a:defRPr lang="en-US"/>
                </a:defPPr>
                <a:lvl1pPr>
                  <a:spcAft>
                    <a:spcPts val="400"/>
                  </a:spcAft>
                  <a:defRPr>
                    <a:latin typeface="Cambria Math" panose="02040503050406030204" pitchFamily="18" charset="0"/>
                  </a:defRPr>
                </a:lvl1pPr>
              </a:lstStyle>
              <a:p>
                <a:pPr/>
                <a:br>
                  <a:rPr lang="en-US"/>
                </a:br>
                <a14:m>
                  <m:oMathPara xmlns:m="http://schemas.openxmlformats.org/officeDocument/2006/math">
                    <m:oMath>
                      <m:r>
                        <a:rPr lang="en-US">
                          <a:latin typeface="Cambria Math" panose="02040503050406030204" pitchFamily="18" charset="0"/>
                        </a:rPr>
                        <m:t>− ∞</m:t>
                      </m:r>
                    </m:oMath>
                  </m:oMathPara>
                </a14:m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41131A-E98F-51A8-6981-E91184D3F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6412" y="1679423"/>
                <a:ext cx="716710" cy="71925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50769D7-6CB3-DA6B-A5B0-6A84204FFB5C}"/>
                  </a:ext>
                </a:extLst>
              </p:cNvPr>
              <p:cNvSpPr txBox="1"/>
              <p:nvPr/>
            </p:nvSpPr>
            <p:spPr>
              <a:xfrm>
                <a:off x="10154483" y="2385440"/>
                <a:ext cx="689003" cy="677794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tIns="0" bIns="0" rtlCol="0" anchor="ctr" anchorCtr="1">
                <a:noAutofit/>
              </a:bodyPr>
              <a:lstStyle/>
              <a:p>
                <a:pPr algn="l">
                  <a:spcAft>
                    <a:spcPts val="400"/>
                  </a:spcAft>
                </a:pPr>
                <a:br>
                  <a:rPr lang="en-US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60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sz="1600">
                  <a:latin typeface="Cambria Math" panose="02040503050406030204" pitchFamily="18" charset="0"/>
                </a:endParaRPr>
              </a:p>
              <a:p>
                <a:pPr algn="l">
                  <a:spcAft>
                    <a:spcPts val="400"/>
                  </a:spcAft>
                </a:pPr>
                <a:endParaRPr lang="en-US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50769D7-6CB3-DA6B-A5B0-6A84204FF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483" y="2385440"/>
                <a:ext cx="689003" cy="67779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9CD9DE5-4ED4-C053-DB2F-12054D1F65F8}"/>
                  </a:ext>
                </a:extLst>
              </p:cNvPr>
              <p:cNvSpPr txBox="1"/>
              <p:nvPr/>
            </p:nvSpPr>
            <p:spPr>
              <a:xfrm>
                <a:off x="10843485" y="2385440"/>
                <a:ext cx="719637" cy="673701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tIns="0" bIns="0" rtlCol="0" anchor="ctr" anchorCtr="1">
                <a:noAutofit/>
              </a:bodyPr>
              <a:lstStyle/>
              <a:p>
                <a:pPr algn="l">
                  <a:spcAft>
                    <a:spcPts val="400"/>
                  </a:spcAft>
                </a:pPr>
                <a:br>
                  <a:rPr lang="en-US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600" smtClean="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sz="1600">
                  <a:latin typeface="Cambria Math" panose="02040503050406030204" pitchFamily="18" charset="0"/>
                </a:endParaRPr>
              </a:p>
              <a:p>
                <a:pPr algn="l">
                  <a:spcAft>
                    <a:spcPts val="400"/>
                  </a:spcAft>
                </a:pPr>
                <a:endParaRPr lang="en-US" sz="160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9CD9DE5-4ED4-C053-DB2F-12054D1F6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3485" y="2385440"/>
                <a:ext cx="719637" cy="67370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8C75F1D6-C40D-68FB-D539-82DEF8317C11}"/>
              </a:ext>
            </a:extLst>
          </p:cNvPr>
          <p:cNvSpPr txBox="1"/>
          <p:nvPr/>
        </p:nvSpPr>
        <p:spPr>
          <a:xfrm>
            <a:off x="8739534" y="4985199"/>
            <a:ext cx="3000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/>
              <a:t>Masked cosine similarity matrix </a:t>
            </a:r>
          </a:p>
        </p:txBody>
      </p:sp>
    </p:spTree>
    <p:extLst>
      <p:ext uri="{BB962C8B-B14F-4D97-AF65-F5344CB8AC3E}">
        <p14:creationId xmlns:p14="http://schemas.microsoft.com/office/powerpoint/2010/main" val="176049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/>
    </p:bldLst>
  </p:timing>
  <p:extLst>
    <p:ext uri="{6950BFC3-D8DA-4A85-94F7-54DA5524770B}">
      <p188:commentRel xmlns:p188="http://schemas.microsoft.com/office/powerpoint/2018/8/main" r:id="rId5"/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95588B-ECD6-8C13-4B26-6118B34F6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AB65D81-B548-84D8-34C7-8C909B28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41D558-AA5C-6ABC-5CEB-DEBDE8A6F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E54F78-85AD-EF4F-4953-7CD6EE55B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B2FB80-6B52-B6A3-2499-F357C2F18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DCD30F-E56D-79BE-3F04-FD0106361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CC3F52-E1D6-8958-741B-FDA8C6AE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Decoder Self-Attention (Inference): KV-cache</a:t>
            </a:r>
          </a:p>
        </p:txBody>
      </p:sp>
      <p:pic>
        <p:nvPicPr>
          <p:cNvPr id="4" name="Content Placeholder 3" descr="A diagram of a flowchart&#10;&#10;AI-generated content may be incorrect.">
            <a:extLst>
              <a:ext uri="{FF2B5EF4-FFF2-40B4-BE49-F238E27FC236}">
                <a16:creationId xmlns:a16="http://schemas.microsoft.com/office/drawing/2014/main" id="{D07075B1-E77A-6FBB-A5C7-DD2BFA165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95" y="1652763"/>
            <a:ext cx="6980339" cy="52352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6F6ED6-27D5-2567-8757-8D1AFB880C6A}"/>
                  </a:ext>
                </a:extLst>
              </p:cNvPr>
              <p:cNvSpPr txBox="1"/>
              <p:nvPr/>
            </p:nvSpPr>
            <p:spPr>
              <a:xfrm>
                <a:off x="4409909" y="5570019"/>
                <a:ext cx="10591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6F6ED6-27D5-2567-8757-8D1AFB880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909" y="5570019"/>
                <a:ext cx="1059197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0D7E1CD-F143-9EF9-FAA1-C017630C9EC9}"/>
              </a:ext>
            </a:extLst>
          </p:cNvPr>
          <p:cNvSpPr/>
          <p:nvPr/>
        </p:nvSpPr>
        <p:spPr>
          <a:xfrm>
            <a:off x="7324436" y="4174836"/>
            <a:ext cx="646546" cy="314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445FB5-4A6A-26CA-75F2-B7AA5C6FCBDA}"/>
              </a:ext>
            </a:extLst>
          </p:cNvPr>
          <p:cNvSpPr txBox="1"/>
          <p:nvPr/>
        </p:nvSpPr>
        <p:spPr>
          <a:xfrm>
            <a:off x="7219271" y="4498110"/>
            <a:ext cx="898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Attention</a:t>
            </a:r>
          </a:p>
          <a:p>
            <a:pPr algn="ctr"/>
            <a:r>
              <a:rPr lang="en-US" sz="1400"/>
              <a:t>matrix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588D59-6AE2-D045-084E-5525C29A30AE}"/>
              </a:ext>
            </a:extLst>
          </p:cNvPr>
          <p:cNvSpPr txBox="1"/>
          <p:nvPr/>
        </p:nvSpPr>
        <p:spPr>
          <a:xfrm>
            <a:off x="8354981" y="2180211"/>
            <a:ext cx="367607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dirty="0"/>
              <a:t>In each round, compute self-attention only for latest token</a:t>
            </a:r>
          </a:p>
          <a:p>
            <a:pPr>
              <a:buNone/>
            </a:pPr>
            <a:r>
              <a:rPr lang="en-US" dirty="0"/>
              <a:t>(intuition: </a:t>
            </a:r>
            <a:r>
              <a:rPr lang="en-US" i="1" dirty="0"/>
              <a:t>append word to X</a:t>
            </a:r>
            <a:r>
              <a:rPr lang="en-US" dirty="0">
                <a:sym typeface="Wingdings" panose="05000000000000000000" pitchFamily="2" charset="2"/>
              </a:rPr>
              <a:t>)</a:t>
            </a:r>
            <a:endParaRPr lang="en-US" sz="1800" dirty="0"/>
          </a:p>
          <a:p>
            <a:pPr>
              <a:buNone/>
            </a:pP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KV-cache: keep K,V matrices and contextual embeddings for all previous output tokens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Compute key, query, value vectors for latest token &amp; update K,Q,V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Compute contextual embedding for token</a:t>
            </a:r>
            <a:r>
              <a:rPr lang="en-US" dirty="0"/>
              <a:t> and update Z</a:t>
            </a:r>
            <a:br>
              <a:rPr lang="en-US" dirty="0"/>
            </a:br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BCA8E7-AA89-8EFE-3579-31E923A400AB}"/>
              </a:ext>
            </a:extLst>
          </p:cNvPr>
          <p:cNvSpPr txBox="1"/>
          <p:nvPr/>
        </p:nvSpPr>
        <p:spPr>
          <a:xfrm>
            <a:off x="2223684" y="2515305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i="1" dirty="0">
                <a:solidFill>
                  <a:srgbClr val="FFC000"/>
                </a:solidFill>
              </a:rPr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10AC7D-7876-AAD2-6707-33DBD49C3FAC}"/>
              </a:ext>
            </a:extLst>
          </p:cNvPr>
          <p:cNvSpPr txBox="1"/>
          <p:nvPr/>
        </p:nvSpPr>
        <p:spPr>
          <a:xfrm>
            <a:off x="2223684" y="3891501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i="1" dirty="0">
                <a:solidFill>
                  <a:srgbClr val="FFC000"/>
                </a:solidFill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3A0CE9-695C-FEBA-7141-DA09521F8785}"/>
              </a:ext>
            </a:extLst>
          </p:cNvPr>
          <p:cNvSpPr txBox="1"/>
          <p:nvPr/>
        </p:nvSpPr>
        <p:spPr>
          <a:xfrm>
            <a:off x="2157548" y="511380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i="1" dirty="0">
                <a:solidFill>
                  <a:srgbClr val="FFC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2536906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997E6D-2568-2149-4161-80F0287C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9C624EE-3615-577A-8602-28DDBA04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75A5FE-8E06-A07E-2642-658B4BF09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4CB2AF-62A8-D1D2-C03E-EA8201397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A18E4E-57C7-CBA4-2B95-95694F0EB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668EF9-A2CB-1D79-7683-D20675FD0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F60D60-8032-1F3D-D51A-7D724CC4F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Cross-attention</a:t>
            </a:r>
          </a:p>
        </p:txBody>
      </p:sp>
      <p:pic>
        <p:nvPicPr>
          <p:cNvPr id="18" name="Picture 17" descr="A diagram of a machine&#10;&#10;AI-generated content may be incorrect.">
            <a:extLst>
              <a:ext uri="{FF2B5EF4-FFF2-40B4-BE49-F238E27FC236}">
                <a16:creationId xmlns:a16="http://schemas.microsoft.com/office/drawing/2014/main" id="{473C8FEB-F10D-4D28-E3D3-50E06F3B9A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48" y="1622746"/>
            <a:ext cx="5865050" cy="42739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BDC71C-14D0-241A-0713-A3AEBB71339F}"/>
              </a:ext>
            </a:extLst>
          </p:cNvPr>
          <p:cNvSpPr txBox="1"/>
          <p:nvPr/>
        </p:nvSpPr>
        <p:spPr>
          <a:xfrm>
            <a:off x="809149" y="3786997"/>
            <a:ext cx="1981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Turkish output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062D24-5C41-4851-4418-756BD5A0324B}"/>
                  </a:ext>
                </a:extLst>
              </p:cNvPr>
              <p:cNvSpPr txBox="1"/>
              <p:nvPr/>
            </p:nvSpPr>
            <p:spPr>
              <a:xfrm>
                <a:off x="5496002" y="4916701"/>
                <a:ext cx="10591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062D24-5C41-4851-4418-756BD5A03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6002" y="4916701"/>
                <a:ext cx="105919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B4629AA-1AA4-ACA4-7402-3B6D4FE72BC9}"/>
              </a:ext>
            </a:extLst>
          </p:cNvPr>
          <p:cNvSpPr txBox="1"/>
          <p:nvPr/>
        </p:nvSpPr>
        <p:spPr>
          <a:xfrm>
            <a:off x="2118849" y="6054163"/>
            <a:ext cx="8974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Another design: send only </a:t>
            </a:r>
            <a:r>
              <a:rPr lang="en-US" b="1" dirty="0" err="1"/>
              <a:t>W</a:t>
            </a:r>
            <a:r>
              <a:rPr lang="en-US" baseline="-25000" dirty="0" err="1"/>
              <a:t>k</a:t>
            </a:r>
            <a:r>
              <a:rPr lang="en-US" dirty="0"/>
              <a:t> and </a:t>
            </a:r>
            <a:r>
              <a:rPr lang="en-US" b="1" dirty="0"/>
              <a:t>W</a:t>
            </a:r>
            <a:r>
              <a:rPr lang="en-US" baseline="-25000" dirty="0"/>
              <a:t>v</a:t>
            </a:r>
            <a:r>
              <a:rPr lang="en-US" dirty="0"/>
              <a:t> matrices from encoder to each decoder block/layer</a:t>
            </a:r>
          </a:p>
          <a:p>
            <a:pPr algn="l"/>
            <a:r>
              <a:rPr lang="en-US" dirty="0"/>
              <a:t>Design shown in picture permits </a:t>
            </a:r>
            <a:r>
              <a:rPr lang="en-US" b="1" dirty="0" err="1"/>
              <a:t>W</a:t>
            </a:r>
            <a:r>
              <a:rPr lang="en-US" baseline="-25000" dirty="0" err="1"/>
              <a:t>k</a:t>
            </a:r>
            <a:r>
              <a:rPr lang="en-US" baseline="-25000" dirty="0"/>
              <a:t> </a:t>
            </a:r>
            <a:r>
              <a:rPr lang="en-US" dirty="0"/>
              <a:t>and </a:t>
            </a:r>
            <a:r>
              <a:rPr lang="en-US" b="1" dirty="0"/>
              <a:t>W</a:t>
            </a:r>
            <a:r>
              <a:rPr lang="en-US" baseline="-25000" dirty="0"/>
              <a:t>v</a:t>
            </a:r>
            <a:r>
              <a:rPr lang="en-US" dirty="0"/>
              <a:t> matrices to be different in different 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8C7D72-6D34-FCE9-67C8-0F16B312064B}"/>
              </a:ext>
            </a:extLst>
          </p:cNvPr>
          <p:cNvSpPr txBox="1"/>
          <p:nvPr/>
        </p:nvSpPr>
        <p:spPr>
          <a:xfrm>
            <a:off x="724379" y="2516246"/>
            <a:ext cx="1981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English sentence</a:t>
            </a:r>
          </a:p>
        </p:txBody>
      </p:sp>
    </p:spTree>
    <p:extLst>
      <p:ext uri="{BB962C8B-B14F-4D97-AF65-F5344CB8AC3E}">
        <p14:creationId xmlns:p14="http://schemas.microsoft.com/office/powerpoint/2010/main" val="363455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9D566-D100-AFC0-5CFE-8BD07A241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6806DA3-74D4-F590-30ED-72CAE9ACE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620415-B133-4BA7-D1F9-A0BBBD0A6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F234E-45C0-8445-834C-FC5807291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01CEF7-7876-2BFC-2C73-74EDD817F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498B47-C1CB-996C-ED9C-6BC44B8DB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ADAAF4-2011-C7C7-7845-E8CC41EFC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Multi-head attention </a:t>
            </a:r>
          </a:p>
        </p:txBody>
      </p:sp>
      <p:pic>
        <p:nvPicPr>
          <p:cNvPr id="3" name="Content Placeholder 2" descr="A diagram of a diagram of a diagram&#10;&#10;AI-generated content may be incorrect.">
            <a:extLst>
              <a:ext uri="{FF2B5EF4-FFF2-40B4-BE49-F238E27FC236}">
                <a16:creationId xmlns:a16="http://schemas.microsoft.com/office/drawing/2014/main" id="{75FF47B1-C895-1276-6899-8A317C5F70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0" y="1721569"/>
            <a:ext cx="7886238" cy="51364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AB4A72-5054-4D49-82EB-BFFA28D0F2EB}"/>
              </a:ext>
            </a:extLst>
          </p:cNvPr>
          <p:cNvSpPr txBox="1"/>
          <p:nvPr/>
        </p:nvSpPr>
        <p:spPr>
          <a:xfrm>
            <a:off x="8804938" y="2234119"/>
            <a:ext cx="31432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Divide embedding dimension </a:t>
            </a:r>
            <a:r>
              <a:rPr lang="en-US" sz="2000" i="1"/>
              <a:t>d</a:t>
            </a:r>
            <a:r>
              <a:rPr lang="en-US" sz="2000"/>
              <a:t> among </a:t>
            </a:r>
            <a:r>
              <a:rPr lang="en-US" sz="2000" i="1"/>
              <a:t>h</a:t>
            </a:r>
            <a:r>
              <a:rPr lang="en-US" sz="2000"/>
              <a:t> heads</a:t>
            </a:r>
            <a:br>
              <a:rPr lang="en-US" sz="2000"/>
            </a:br>
            <a:endParaRPr lang="en-US" sz="2000"/>
          </a:p>
          <a:p>
            <a:pPr algn="l"/>
            <a:r>
              <a:rPr lang="en-US" sz="2000"/>
              <a:t>Each </a:t>
            </a:r>
            <a:r>
              <a:rPr lang="en-US" sz="2000" i="1"/>
              <a:t>Q,K,V</a:t>
            </a:r>
            <a:r>
              <a:rPr lang="en-US" sz="2000"/>
              <a:t> etc. specializes on </a:t>
            </a:r>
            <a:r>
              <a:rPr lang="en-US" sz="2000" i="1"/>
              <a:t>d/h</a:t>
            </a:r>
            <a:r>
              <a:rPr lang="en-US" sz="2000"/>
              <a:t> dimensions</a:t>
            </a:r>
          </a:p>
          <a:p>
            <a:pPr algn="l"/>
            <a:endParaRPr lang="en-US" sz="2000"/>
          </a:p>
          <a:p>
            <a:pPr algn="l"/>
            <a:r>
              <a:rPr lang="en-US" sz="2000"/>
              <a:t>Concatenate outputs from heads to produce final contextual embeddings</a:t>
            </a:r>
          </a:p>
        </p:txBody>
      </p:sp>
    </p:spTree>
    <p:extLst>
      <p:ext uri="{BB962C8B-B14F-4D97-AF65-F5344CB8AC3E}">
        <p14:creationId xmlns:p14="http://schemas.microsoft.com/office/powerpoint/2010/main" val="42562137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F82A11-8334-FB1D-E7C1-6AD86B3BF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2525B7E-E08F-7E77-43B5-1214CCF3D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8AADB3-CC2F-757E-9774-39EA90B7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FBC486-D09C-BCFD-CEBD-873FA7A72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C088E7-50E1-71FC-00A5-4F93672A9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F62A32-8B82-E8E5-DC15-0FF26F834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A1E1CBF-82E2-CEFB-9625-C589B18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866904-F045-FB0C-43E2-7ED9D4DFC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DA374-6541-BAC7-73BE-4838E540A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16" y="1086600"/>
            <a:ext cx="3698975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Transformer</a:t>
            </a:r>
            <a:br>
              <a:rPr lang="en-US" sz="400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for </a:t>
            </a:r>
            <a:br>
              <a:rPr lang="en-US" sz="400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Translation</a:t>
            </a:r>
            <a:br>
              <a:rPr lang="en-US" sz="400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(Vaswani et al.)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50935A6D-B1F2-6E0F-CB87-4169EE28F15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9750" y="94937"/>
            <a:ext cx="4542262" cy="6688402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F0DC5F-CCB7-0BE5-5D22-DDAB961EA48F}"/>
              </a:ext>
            </a:extLst>
          </p:cNvPr>
          <p:cNvSpPr txBox="1"/>
          <p:nvPr/>
        </p:nvSpPr>
        <p:spPr>
          <a:xfrm>
            <a:off x="10052012" y="1113073"/>
            <a:ext cx="1644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Contextualized embedding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ptos" panose="02110004020202020204"/>
              </a:rPr>
              <a:t>last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C00256-53FB-FFAF-8D29-7C236827238E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8837870" y="1405461"/>
            <a:ext cx="1214142" cy="123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22273D47-39AF-C4BB-F4B4-EF4B1CE3FD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848" t="-12450"/>
          <a:stretch>
            <a:fillRect/>
          </a:stretch>
        </p:blipFill>
        <p:spPr>
          <a:xfrm>
            <a:off x="9654621" y="295437"/>
            <a:ext cx="538324" cy="431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28FD8C7-F61F-0063-9267-AB63CD563551}"/>
              </a:ext>
            </a:extLst>
          </p:cNvPr>
          <p:cNvSpPr/>
          <p:nvPr/>
        </p:nvSpPr>
        <p:spPr>
          <a:xfrm>
            <a:off x="5906094" y="2558473"/>
            <a:ext cx="1768327" cy="2881745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68381D-2EBD-A5D2-2FCE-E70E5B3B030E}"/>
              </a:ext>
            </a:extLst>
          </p:cNvPr>
          <p:cNvSpPr/>
          <p:nvPr/>
        </p:nvSpPr>
        <p:spPr>
          <a:xfrm>
            <a:off x="7834248" y="1417460"/>
            <a:ext cx="1768327" cy="402275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32E55E-47E8-D1D4-7952-A3FAA2FC73A7}"/>
              </a:ext>
            </a:extLst>
          </p:cNvPr>
          <p:cNvSpPr/>
          <p:nvPr/>
        </p:nvSpPr>
        <p:spPr>
          <a:xfrm>
            <a:off x="7821121" y="10138"/>
            <a:ext cx="1781453" cy="135806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0E42B9-E345-6F86-B751-B2F24B9E7446}"/>
              </a:ext>
            </a:extLst>
          </p:cNvPr>
          <p:cNvSpPr txBox="1"/>
          <p:nvPr/>
        </p:nvSpPr>
        <p:spPr>
          <a:xfrm>
            <a:off x="4889468" y="2483812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Encoder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2DF0CB-D14D-84DF-0FEC-D4461FF94B9A}"/>
              </a:ext>
            </a:extLst>
          </p:cNvPr>
          <p:cNvSpPr txBox="1"/>
          <p:nvPr/>
        </p:nvSpPr>
        <p:spPr>
          <a:xfrm>
            <a:off x="6808988" y="1378340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Decoder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29260A-B00F-FEC3-525C-974EC45F0914}"/>
              </a:ext>
            </a:extLst>
          </p:cNvPr>
          <p:cNvSpPr txBox="1"/>
          <p:nvPr/>
        </p:nvSpPr>
        <p:spPr>
          <a:xfrm>
            <a:off x="9921182" y="717268"/>
            <a:ext cx="221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(sampler not shown)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D147C-AEBA-89C9-F22B-5725E165AB08}"/>
              </a:ext>
            </a:extLst>
          </p:cNvPr>
          <p:cNvSpPr txBox="1"/>
          <p:nvPr/>
        </p:nvSpPr>
        <p:spPr>
          <a:xfrm>
            <a:off x="4079110" y="4004844"/>
            <a:ext cx="1651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0070C0"/>
                </a:solidFill>
              </a:rPr>
              <a:t>Self-attention: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input sequence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4D6A74-AFC0-743C-F701-4A13AEEE9D33}"/>
              </a:ext>
            </a:extLst>
          </p:cNvPr>
          <p:cNvSpPr txBox="1"/>
          <p:nvPr/>
        </p:nvSpPr>
        <p:spPr>
          <a:xfrm>
            <a:off x="9762402" y="3935276"/>
            <a:ext cx="2166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rgbClr val="0070C0"/>
                </a:solidFill>
              </a:rPr>
              <a:t>Masked self-attention: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output sequence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F176A8-081D-2E3E-9821-2F4D9DAAF5D8}"/>
              </a:ext>
            </a:extLst>
          </p:cNvPr>
          <p:cNvSpPr txBox="1"/>
          <p:nvPr/>
        </p:nvSpPr>
        <p:spPr>
          <a:xfrm>
            <a:off x="9770410" y="2689068"/>
            <a:ext cx="2324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rgbClr val="0070C0"/>
                </a:solidFill>
              </a:rPr>
              <a:t>Cross-attention: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input &amp;output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220714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13" grpId="0" animBg="1"/>
      <p:bldP spid="15" grpId="0" animBg="1"/>
      <p:bldP spid="17" grpId="0"/>
      <p:bldP spid="19" grpId="0"/>
      <p:bldP spid="2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66B530-4EAB-1F6A-426D-D70ECBFA3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673FA4-216D-5B0E-CFA4-45EEE1020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CB1C7E-7613-B784-7FA5-471BDD84E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3E1459-4CCD-E9FD-8CA0-1BEFFF3A9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ED0DCE-FF9E-A42B-0C84-583ECB0CD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834F67-0CB3-2CFE-5CCB-A437E24A0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EAD009-D432-EC4B-921C-6449DCFB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bg1"/>
                </a:solidFill>
              </a:rPr>
              <a:t>Computational</a:t>
            </a:r>
            <a:r>
              <a:rPr lang="en-US" sz="4000" spc="80">
                <a:solidFill>
                  <a:schemeClr val="bg1"/>
                </a:solidFill>
              </a:rPr>
              <a:t> </a:t>
            </a:r>
            <a:r>
              <a:rPr lang="en-US" sz="4000">
                <a:solidFill>
                  <a:schemeClr val="bg1"/>
                </a:solidFill>
              </a:rPr>
              <a:t>Issues:</a:t>
            </a:r>
            <a:r>
              <a:rPr lang="en-US" sz="4000" spc="200">
                <a:solidFill>
                  <a:schemeClr val="bg1"/>
                </a:solidFill>
              </a:rPr>
              <a:t> </a:t>
            </a:r>
            <a:r>
              <a:rPr lang="en-US" sz="4000">
                <a:solidFill>
                  <a:schemeClr val="bg1"/>
                </a:solidFill>
              </a:rPr>
              <a:t>Problem</a:t>
            </a:r>
            <a:r>
              <a:rPr lang="en-US" sz="4000" spc="85">
                <a:solidFill>
                  <a:schemeClr val="bg1"/>
                </a:solidFill>
              </a:rPr>
              <a:t> </a:t>
            </a:r>
            <a:r>
              <a:rPr lang="en-US" sz="4000">
                <a:solidFill>
                  <a:schemeClr val="bg1"/>
                </a:solidFill>
              </a:rPr>
              <a:t>Size</a:t>
            </a:r>
            <a:r>
              <a:rPr lang="en-US" sz="4000" spc="85">
                <a:solidFill>
                  <a:schemeClr val="bg1"/>
                </a:solidFill>
              </a:rPr>
              <a:t> </a:t>
            </a:r>
            <a:r>
              <a:rPr lang="en-US" sz="4000">
                <a:solidFill>
                  <a:schemeClr val="bg1"/>
                </a:solidFill>
              </a:rPr>
              <a:t>and</a:t>
            </a:r>
            <a:r>
              <a:rPr lang="en-US" sz="4000" spc="85">
                <a:solidFill>
                  <a:schemeClr val="bg1"/>
                </a:solidFill>
              </a:rPr>
              <a:t> </a:t>
            </a:r>
            <a:r>
              <a:rPr lang="en-US" sz="4000" spc="-10">
                <a:solidFill>
                  <a:schemeClr val="bg1"/>
                </a:solidFill>
              </a:rPr>
              <a:t>Complexity</a:t>
            </a:r>
            <a:r>
              <a:rPr lang="en-US" sz="4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63521A-1027-ABF2-45D9-F1BA9B663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7837"/>
          </a:xfrm>
        </p:spPr>
        <p:txBody>
          <a:bodyPr>
            <a:normAutofit fontScale="70000" lnSpcReduction="20000"/>
          </a:bodyPr>
          <a:lstStyle/>
          <a:p>
            <a:pPr marL="37465" marR="985519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dirty="0">
                <a:solidFill>
                  <a:srgbClr val="0070C0"/>
                </a:solidFill>
                <a:cs typeface="Arial"/>
              </a:rPr>
              <a:t>Hyper</a:t>
            </a:r>
            <a:r>
              <a:rPr lang="en-US" spc="-25" dirty="0">
                <a:solidFill>
                  <a:srgbClr val="0070C0"/>
                </a:solidFill>
                <a:cs typeface="Arial"/>
              </a:rPr>
              <a:t> </a:t>
            </a:r>
            <a:r>
              <a:rPr lang="en-US" spc="-10" dirty="0">
                <a:solidFill>
                  <a:srgbClr val="0070C0"/>
                </a:solidFill>
                <a:cs typeface="Arial"/>
              </a:rPr>
              <a:t>Parameters</a:t>
            </a:r>
            <a:r>
              <a:rPr lang="en-US" spc="-20" dirty="0">
                <a:solidFill>
                  <a:srgbClr val="0070C0"/>
                </a:solidFill>
                <a:cs typeface="Arial"/>
              </a:rPr>
              <a:t> </a:t>
            </a:r>
            <a:r>
              <a:rPr lang="en-US" dirty="0">
                <a:cs typeface="Arial"/>
              </a:rPr>
              <a:t>of</a:t>
            </a:r>
            <a:r>
              <a:rPr lang="en-US" spc="-20" dirty="0">
                <a:cs typeface="Arial"/>
              </a:rPr>
              <a:t> </a:t>
            </a:r>
            <a:r>
              <a:rPr lang="en-US" dirty="0">
                <a:cs typeface="Arial"/>
              </a:rPr>
              <a:t>(V)LLMs:</a:t>
            </a:r>
            <a:r>
              <a:rPr lang="en-US" spc="35" dirty="0">
                <a:cs typeface="Arial"/>
              </a:rPr>
              <a:t> </a:t>
            </a:r>
            <a:r>
              <a:rPr lang="en-US" dirty="0">
                <a:cs typeface="Arial"/>
              </a:rPr>
              <a:t>representative</a:t>
            </a:r>
            <a:r>
              <a:rPr lang="en-US" spc="-20" dirty="0">
                <a:cs typeface="Arial"/>
              </a:rPr>
              <a:t> </a:t>
            </a:r>
            <a:r>
              <a:rPr lang="en-US" spc="-10" dirty="0">
                <a:cs typeface="Arial"/>
              </a:rPr>
              <a:t>values </a:t>
            </a:r>
          </a:p>
          <a:p>
            <a:pPr marL="494665" marR="985519" indent="-457200">
              <a:lnSpc>
                <a:spcPct val="120000"/>
              </a:lnSpc>
              <a:spcBef>
                <a:spcPts val="10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size</a:t>
            </a:r>
            <a:r>
              <a:rPr lang="en-US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of</a:t>
            </a:r>
            <a:r>
              <a:rPr lang="en-US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token</a:t>
            </a:r>
            <a:r>
              <a:rPr lang="en-US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dictionary</a:t>
            </a:r>
            <a:r>
              <a:rPr lang="en-US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spc="-135" dirty="0">
                <a:solidFill>
                  <a:srgbClr val="3333B2"/>
                </a:solidFill>
                <a:cs typeface="Meiryo UI"/>
              </a:rPr>
              <a:t>|T</a:t>
            </a:r>
            <a:r>
              <a:rPr lang="en-US" i="1" spc="-90" dirty="0">
                <a:solidFill>
                  <a:srgbClr val="3333B2"/>
                </a:solidFill>
                <a:cs typeface="Meiryo UI"/>
              </a:rPr>
              <a:t> </a:t>
            </a:r>
            <a:r>
              <a:rPr lang="en-US" i="1" spc="-40" dirty="0">
                <a:solidFill>
                  <a:srgbClr val="3333B2"/>
                </a:solidFill>
                <a:cs typeface="Meiryo UI"/>
              </a:rPr>
              <a:t>|</a:t>
            </a:r>
            <a:r>
              <a:rPr lang="en-US" spc="-40" dirty="0">
                <a:cs typeface="Arial"/>
              </a:rPr>
              <a:t>:</a:t>
            </a:r>
            <a:r>
              <a:rPr lang="en-US" spc="60" dirty="0">
                <a:cs typeface="Arial"/>
              </a:rPr>
              <a:t> </a:t>
            </a:r>
            <a:r>
              <a:rPr lang="en-US" i="1" spc="55" dirty="0">
                <a:cs typeface="Georgia"/>
              </a:rPr>
              <a:t>O</a:t>
            </a:r>
            <a:r>
              <a:rPr lang="en-US" spc="55" dirty="0">
                <a:cs typeface="Times New Roman"/>
              </a:rPr>
              <a:t>(2</a:t>
            </a:r>
            <a:r>
              <a:rPr lang="en-US" sz="3200" spc="82" baseline="27777" dirty="0">
                <a:cs typeface="Georgia"/>
              </a:rPr>
              <a:t>17</a:t>
            </a:r>
            <a:r>
              <a:rPr lang="en-US" spc="55" dirty="0">
                <a:cs typeface="Times New Roman"/>
              </a:rPr>
              <a:t>)</a:t>
            </a:r>
            <a:r>
              <a:rPr lang="en-US" spc="25" dirty="0">
                <a:cs typeface="Times New Roman"/>
              </a:rPr>
              <a:t> </a:t>
            </a:r>
            <a:r>
              <a:rPr lang="en-US" spc="204" dirty="0">
                <a:cs typeface="Times New Roman"/>
              </a:rPr>
              <a:t>=</a:t>
            </a:r>
            <a:r>
              <a:rPr lang="en-US" spc="25" dirty="0">
                <a:cs typeface="Times New Roman"/>
              </a:rPr>
              <a:t> </a:t>
            </a:r>
            <a:r>
              <a:rPr lang="en-US" i="1" dirty="0">
                <a:cs typeface="Georgia"/>
              </a:rPr>
              <a:t>O</a:t>
            </a:r>
            <a:r>
              <a:rPr lang="en-US" dirty="0">
                <a:cs typeface="Times New Roman"/>
              </a:rPr>
              <a:t>(100</a:t>
            </a:r>
            <a:r>
              <a:rPr lang="en-US" i="1" dirty="0">
                <a:cs typeface="Georgia"/>
              </a:rPr>
              <a:t>,</a:t>
            </a:r>
            <a:r>
              <a:rPr lang="en-US" i="1" spc="-75" dirty="0">
                <a:cs typeface="Georgia"/>
              </a:rPr>
              <a:t> </a:t>
            </a:r>
            <a:r>
              <a:rPr lang="en-US" spc="-10" dirty="0">
                <a:cs typeface="Times New Roman"/>
              </a:rPr>
              <a:t>000)</a:t>
            </a:r>
            <a:r>
              <a:rPr lang="en-US" spc="-10" dirty="0">
                <a:cs typeface="Arial"/>
              </a:rPr>
              <a:t>.</a:t>
            </a:r>
          </a:p>
          <a:p>
            <a:pPr marL="494665" marR="985519" indent="-457200">
              <a:lnSpc>
                <a:spcPct val="120000"/>
              </a:lnSpc>
              <a:spcBef>
                <a:spcPts val="10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embedding</a:t>
            </a:r>
            <a:r>
              <a:rPr lang="en-US" spc="1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dimension</a:t>
            </a:r>
            <a:r>
              <a:rPr lang="en-US" spc="1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dirty="0">
                <a:solidFill>
                  <a:srgbClr val="3333B2"/>
                </a:solidFill>
                <a:cs typeface="Georgia"/>
              </a:rPr>
              <a:t>d</a:t>
            </a:r>
            <a:r>
              <a:rPr lang="en-US" dirty="0">
                <a:cs typeface="Arial"/>
              </a:rPr>
              <a:t>:</a:t>
            </a:r>
            <a:r>
              <a:rPr lang="en-US" spc="85" dirty="0">
                <a:cs typeface="Arial"/>
              </a:rPr>
              <a:t> </a:t>
            </a:r>
            <a:r>
              <a:rPr lang="en-US" dirty="0">
                <a:cs typeface="Times New Roman"/>
              </a:rPr>
              <a:t>2</a:t>
            </a:r>
            <a:r>
              <a:rPr lang="en-US" sz="3200" baseline="27777" dirty="0">
                <a:cs typeface="Georgia"/>
              </a:rPr>
              <a:t>13</a:t>
            </a:r>
            <a:r>
              <a:rPr lang="en-US" sz="3200" spc="187" baseline="27777" dirty="0">
                <a:cs typeface="Georgia"/>
              </a:rPr>
              <a:t> </a:t>
            </a:r>
            <a:r>
              <a:rPr lang="en-US" spc="204" dirty="0">
                <a:cs typeface="Times New Roman"/>
              </a:rPr>
              <a:t>+</a:t>
            </a:r>
            <a:r>
              <a:rPr lang="en-US" spc="-15" dirty="0">
                <a:cs typeface="Times New Roman"/>
              </a:rPr>
              <a:t> </a:t>
            </a:r>
            <a:r>
              <a:rPr lang="en-US" dirty="0">
                <a:cs typeface="Times New Roman"/>
              </a:rPr>
              <a:t>2</a:t>
            </a:r>
            <a:r>
              <a:rPr lang="en-US" sz="3200" baseline="27777" dirty="0">
                <a:cs typeface="Georgia"/>
              </a:rPr>
              <a:t>12</a:t>
            </a:r>
            <a:r>
              <a:rPr lang="en-US" sz="3200" spc="277" baseline="27777" dirty="0">
                <a:cs typeface="Georgia"/>
              </a:rPr>
              <a:t> </a:t>
            </a:r>
            <a:r>
              <a:rPr lang="en-US" spc="204" dirty="0">
                <a:cs typeface="Times New Roman"/>
              </a:rPr>
              <a:t>=</a:t>
            </a:r>
            <a:r>
              <a:rPr lang="en-US" spc="45" dirty="0">
                <a:cs typeface="Times New Roman"/>
              </a:rPr>
              <a:t> </a:t>
            </a:r>
            <a:r>
              <a:rPr lang="en-US" spc="-10" dirty="0">
                <a:cs typeface="Times New Roman"/>
              </a:rPr>
              <a:t>12</a:t>
            </a:r>
            <a:r>
              <a:rPr lang="en-US" i="1" spc="-10" dirty="0">
                <a:cs typeface="Georgia"/>
              </a:rPr>
              <a:t>,</a:t>
            </a:r>
            <a:r>
              <a:rPr lang="en-US" i="1" spc="-60" dirty="0">
                <a:cs typeface="Georgia"/>
              </a:rPr>
              <a:t> </a:t>
            </a:r>
            <a:r>
              <a:rPr lang="en-US" spc="-20" dirty="0">
                <a:cs typeface="Times New Roman"/>
              </a:rPr>
              <a:t>288</a:t>
            </a:r>
            <a:r>
              <a:rPr lang="en-US" spc="-20" dirty="0">
                <a:cs typeface="Arial"/>
              </a:rPr>
              <a:t>.</a:t>
            </a:r>
            <a:r>
              <a:rPr lang="en-US" spc="500" dirty="0">
                <a:cs typeface="Arial"/>
              </a:rPr>
              <a:t> </a:t>
            </a:r>
          </a:p>
          <a:p>
            <a:pPr marL="494665" marR="985519" indent="-457200">
              <a:lnSpc>
                <a:spcPct val="120000"/>
              </a:lnSpc>
              <a:spcBef>
                <a:spcPts val="10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size</a:t>
            </a:r>
            <a:r>
              <a:rPr lang="en-US" spc="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of</a:t>
            </a:r>
            <a:r>
              <a:rPr lang="en-US" spc="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input</a:t>
            </a:r>
            <a:r>
              <a:rPr lang="en-US" spc="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window</a:t>
            </a:r>
            <a:r>
              <a:rPr lang="en-US" spc="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dirty="0">
                <a:solidFill>
                  <a:srgbClr val="3333B2"/>
                </a:solidFill>
                <a:cs typeface="Georgia"/>
              </a:rPr>
              <a:t>n</a:t>
            </a:r>
            <a:r>
              <a:rPr lang="en-US" dirty="0">
                <a:cs typeface="Arial"/>
              </a:rPr>
              <a:t>:</a:t>
            </a:r>
            <a:r>
              <a:rPr lang="en-US" spc="70" dirty="0">
                <a:cs typeface="Arial"/>
              </a:rPr>
              <a:t> </a:t>
            </a:r>
            <a:r>
              <a:rPr lang="en-US" dirty="0">
                <a:cs typeface="Times New Roman"/>
              </a:rPr>
              <a:t>2</a:t>
            </a:r>
            <a:r>
              <a:rPr lang="en-US" sz="3200" baseline="27777" dirty="0">
                <a:cs typeface="Georgia"/>
              </a:rPr>
              <a:t>15</a:t>
            </a:r>
            <a:r>
              <a:rPr lang="en-US" sz="3200" spc="262" baseline="27777" dirty="0">
                <a:cs typeface="Georgia"/>
              </a:rPr>
              <a:t> </a:t>
            </a:r>
            <a:r>
              <a:rPr lang="en-US" spc="204" dirty="0">
                <a:cs typeface="Times New Roman"/>
              </a:rPr>
              <a:t>=</a:t>
            </a:r>
            <a:r>
              <a:rPr lang="en-US" spc="35" dirty="0">
                <a:cs typeface="Times New Roman"/>
              </a:rPr>
              <a:t> </a:t>
            </a:r>
            <a:r>
              <a:rPr lang="en-US" spc="-10" dirty="0">
                <a:cs typeface="Times New Roman"/>
              </a:rPr>
              <a:t>32</a:t>
            </a:r>
            <a:r>
              <a:rPr lang="en-US" i="1" spc="-10" dirty="0">
                <a:cs typeface="Georgia"/>
              </a:rPr>
              <a:t>,</a:t>
            </a:r>
            <a:r>
              <a:rPr lang="en-US" i="1" spc="-70" dirty="0">
                <a:cs typeface="Georgia"/>
              </a:rPr>
              <a:t> </a:t>
            </a:r>
            <a:r>
              <a:rPr lang="en-US" spc="-20" dirty="0">
                <a:cs typeface="Times New Roman"/>
              </a:rPr>
              <a:t>768</a:t>
            </a:r>
            <a:r>
              <a:rPr lang="en-US" spc="-20" dirty="0">
                <a:cs typeface="Arial"/>
              </a:rPr>
              <a:t>.</a:t>
            </a:r>
          </a:p>
          <a:p>
            <a:pPr marL="494665" marR="985519" indent="-457200">
              <a:lnSpc>
                <a:spcPct val="120000"/>
              </a:lnSpc>
              <a:spcBef>
                <a:spcPts val="10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number</a:t>
            </a:r>
            <a:r>
              <a:rPr lang="en-US" spc="-3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of</a:t>
            </a:r>
            <a:r>
              <a:rPr lang="en-US" spc="-1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blocks</a:t>
            </a:r>
            <a:r>
              <a:rPr lang="en-US" spc="-1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dirty="0">
                <a:solidFill>
                  <a:srgbClr val="3333B2"/>
                </a:solidFill>
                <a:cs typeface="Georgia"/>
              </a:rPr>
              <a:t>N</a:t>
            </a:r>
            <a:r>
              <a:rPr lang="en-US" i="1" spc="-135" dirty="0">
                <a:solidFill>
                  <a:srgbClr val="3333B2"/>
                </a:solidFill>
                <a:cs typeface="Georgia"/>
              </a:rPr>
              <a:t> </a:t>
            </a:r>
            <a:r>
              <a:rPr lang="en-US" dirty="0">
                <a:cs typeface="Arial"/>
              </a:rPr>
              <a:t>:</a:t>
            </a:r>
            <a:r>
              <a:rPr lang="en-US" spc="50" dirty="0">
                <a:cs typeface="Arial"/>
              </a:rPr>
              <a:t> </a:t>
            </a:r>
            <a:r>
              <a:rPr lang="en-US" i="1" spc="-40" dirty="0">
                <a:cs typeface="Meiryo UI"/>
              </a:rPr>
              <a:t>≥</a:t>
            </a:r>
            <a:r>
              <a:rPr lang="en-US" i="1" spc="-65" dirty="0">
                <a:cs typeface="Meiryo UI"/>
              </a:rPr>
              <a:t> </a:t>
            </a:r>
            <a:r>
              <a:rPr lang="en-US" dirty="0">
                <a:cs typeface="Times New Roman"/>
              </a:rPr>
              <a:t>96</a:t>
            </a:r>
            <a:r>
              <a:rPr lang="en-US" spc="15" dirty="0">
                <a:cs typeface="Times New Roman"/>
              </a:rPr>
              <a:t> </a:t>
            </a:r>
            <a:r>
              <a:rPr lang="en-US" spc="204" dirty="0">
                <a:cs typeface="Times New Roman"/>
              </a:rPr>
              <a:t>=</a:t>
            </a:r>
            <a:r>
              <a:rPr lang="en-US" spc="20" dirty="0">
                <a:cs typeface="Times New Roman"/>
              </a:rPr>
              <a:t> </a:t>
            </a:r>
            <a:r>
              <a:rPr lang="en-US" dirty="0">
                <a:cs typeface="Times New Roman"/>
              </a:rPr>
              <a:t>2</a:t>
            </a:r>
            <a:r>
              <a:rPr lang="en-US" sz="3200" baseline="27777" dirty="0">
                <a:cs typeface="Georgia"/>
              </a:rPr>
              <a:t>6</a:t>
            </a:r>
            <a:r>
              <a:rPr lang="en-US" sz="3200" spc="142" baseline="27777" dirty="0">
                <a:cs typeface="Georgia"/>
              </a:rPr>
              <a:t> </a:t>
            </a:r>
            <a:r>
              <a:rPr lang="en-US" spc="204" dirty="0">
                <a:cs typeface="Times New Roman"/>
              </a:rPr>
              <a:t>+</a:t>
            </a:r>
            <a:r>
              <a:rPr lang="en-US" spc="-40" dirty="0">
                <a:cs typeface="Times New Roman"/>
              </a:rPr>
              <a:t> </a:t>
            </a:r>
            <a:r>
              <a:rPr lang="en-US" spc="-25" dirty="0">
                <a:cs typeface="Times New Roman"/>
              </a:rPr>
              <a:t>2</a:t>
            </a:r>
            <a:r>
              <a:rPr lang="en-US" sz="3200" spc="-37" baseline="27777" dirty="0">
                <a:cs typeface="Georgia"/>
              </a:rPr>
              <a:t>5</a:t>
            </a:r>
            <a:r>
              <a:rPr lang="en-US" spc="-25" dirty="0">
                <a:cs typeface="Arial"/>
              </a:rPr>
              <a:t>.</a:t>
            </a:r>
          </a:p>
          <a:p>
            <a:pPr marL="494665" marR="985519" indent="-457200">
              <a:lnSpc>
                <a:spcPct val="120000"/>
              </a:lnSpc>
              <a:spcBef>
                <a:spcPts val="10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number</a:t>
            </a:r>
            <a:r>
              <a:rPr lang="en-US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of attention heads </a:t>
            </a:r>
            <a:r>
              <a:rPr lang="en-US" i="1" dirty="0">
                <a:solidFill>
                  <a:srgbClr val="3333B2"/>
                </a:solidFill>
                <a:cs typeface="Georgia"/>
              </a:rPr>
              <a:t>H</a:t>
            </a:r>
            <a:r>
              <a:rPr lang="en-US" dirty="0">
                <a:cs typeface="Arial"/>
              </a:rPr>
              <a:t>:</a:t>
            </a:r>
            <a:r>
              <a:rPr lang="en-US" spc="65" dirty="0">
                <a:cs typeface="Arial"/>
              </a:rPr>
              <a:t> </a:t>
            </a:r>
            <a:r>
              <a:rPr lang="en-US" spc="-10" dirty="0">
                <a:cs typeface="Times New Roman"/>
              </a:rPr>
              <a:t>12</a:t>
            </a:r>
            <a:r>
              <a:rPr lang="en-US" dirty="0">
                <a:cs typeface="Times New Roman"/>
              </a:rPr>
              <a:t>288</a:t>
            </a:r>
            <a:r>
              <a:rPr lang="en-US" spc="25" dirty="0">
                <a:cs typeface="Times New Roman"/>
              </a:rPr>
              <a:t>/</a:t>
            </a:r>
            <a:r>
              <a:rPr lang="en-US" dirty="0">
                <a:cs typeface="Times New Roman"/>
              </a:rPr>
              <a:t>128</a:t>
            </a:r>
            <a:r>
              <a:rPr lang="en-US" spc="30" dirty="0">
                <a:cs typeface="Times New Roman"/>
              </a:rPr>
              <a:t> </a:t>
            </a:r>
            <a:r>
              <a:rPr lang="en-US" spc="204" dirty="0">
                <a:cs typeface="Times New Roman"/>
              </a:rPr>
              <a:t>=</a:t>
            </a:r>
            <a:r>
              <a:rPr lang="en-US" spc="30" dirty="0">
                <a:cs typeface="Times New Roman"/>
              </a:rPr>
              <a:t> </a:t>
            </a:r>
            <a:r>
              <a:rPr lang="en-US" spc="-25" dirty="0">
                <a:cs typeface="Times New Roman"/>
              </a:rPr>
              <a:t>96</a:t>
            </a:r>
            <a:r>
              <a:rPr lang="en-US" spc="-25" dirty="0">
                <a:cs typeface="Arial"/>
              </a:rPr>
              <a:t>.</a:t>
            </a:r>
          </a:p>
          <a:p>
            <a:pPr marL="62230" indent="0">
              <a:lnSpc>
                <a:spcPct val="120000"/>
              </a:lnSpc>
              <a:spcBef>
                <a:spcPts val="295"/>
              </a:spcBef>
              <a:buNone/>
            </a:pPr>
            <a:endParaRPr lang="en-US" dirty="0">
              <a:cs typeface="Arial"/>
            </a:endParaRPr>
          </a:p>
          <a:p>
            <a:pPr marL="0" indent="0">
              <a:lnSpc>
                <a:spcPct val="120000"/>
              </a:lnSpc>
              <a:spcBef>
                <a:spcPts val="295"/>
              </a:spcBef>
              <a:buNone/>
            </a:pPr>
            <a:r>
              <a:rPr lang="en-US" dirty="0">
                <a:solidFill>
                  <a:srgbClr val="0070C0"/>
                </a:solidFill>
                <a:cs typeface="Arial"/>
              </a:rPr>
              <a:t>Learnable</a:t>
            </a:r>
            <a:r>
              <a:rPr lang="en-US" spc="-30" dirty="0">
                <a:solidFill>
                  <a:srgbClr val="0070C0"/>
                </a:solidFill>
                <a:cs typeface="Arial"/>
              </a:rPr>
              <a:t> </a:t>
            </a:r>
            <a:r>
              <a:rPr lang="en-US" dirty="0">
                <a:solidFill>
                  <a:srgbClr val="0070C0"/>
                </a:solidFill>
                <a:cs typeface="Arial"/>
              </a:rPr>
              <a:t>Parameters:</a:t>
            </a:r>
            <a:r>
              <a:rPr lang="en-US" spc="45" dirty="0">
                <a:solidFill>
                  <a:srgbClr val="0070C0"/>
                </a:solidFill>
                <a:cs typeface="Arial"/>
              </a:rPr>
              <a:t> </a:t>
            </a:r>
            <a:r>
              <a:rPr lang="en-US" b="1" spc="-10" dirty="0">
                <a:cs typeface="Georgia"/>
              </a:rPr>
              <a:t>W</a:t>
            </a:r>
            <a:r>
              <a:rPr lang="en-US" sz="3200" i="1" spc="-15" baseline="-15873" dirty="0">
                <a:cs typeface="Meiryo UI"/>
              </a:rPr>
              <a:t>|T</a:t>
            </a:r>
            <a:r>
              <a:rPr lang="en-US" sz="3200" i="1" spc="-82" baseline="-15873" dirty="0">
                <a:cs typeface="Meiryo UI"/>
              </a:rPr>
              <a:t> </a:t>
            </a:r>
            <a:r>
              <a:rPr lang="en-US" sz="3200" i="1" baseline="-15873" dirty="0">
                <a:cs typeface="Meiryo UI"/>
              </a:rPr>
              <a:t>|</a:t>
            </a:r>
            <a:r>
              <a:rPr lang="en-US" sz="3200" i="1" spc="104" baseline="-15873" dirty="0">
                <a:cs typeface="Meiryo UI"/>
              </a:rPr>
              <a:t> </a:t>
            </a:r>
            <a:r>
              <a:rPr lang="en-US" dirty="0">
                <a:cs typeface="Arial"/>
              </a:rPr>
              <a:t>and,</a:t>
            </a:r>
            <a:r>
              <a:rPr lang="en-US" spc="-20" dirty="0">
                <a:cs typeface="Arial"/>
              </a:rPr>
              <a:t> </a:t>
            </a:r>
            <a:r>
              <a:rPr lang="en-US" dirty="0">
                <a:cs typeface="Arial"/>
              </a:rPr>
              <a:t>for</a:t>
            </a:r>
            <a:r>
              <a:rPr lang="en-US" spc="-15" dirty="0">
                <a:cs typeface="Arial"/>
              </a:rPr>
              <a:t> </a:t>
            </a:r>
            <a:r>
              <a:rPr lang="en-US" dirty="0">
                <a:cs typeface="Arial"/>
              </a:rPr>
              <a:t>each</a:t>
            </a:r>
            <a:r>
              <a:rPr lang="en-US" spc="-20" dirty="0">
                <a:cs typeface="Arial"/>
              </a:rPr>
              <a:t> </a:t>
            </a:r>
            <a:r>
              <a:rPr lang="en-US" dirty="0">
                <a:cs typeface="Arial"/>
              </a:rPr>
              <a:t>of</a:t>
            </a:r>
            <a:r>
              <a:rPr lang="en-US" spc="-15" dirty="0">
                <a:cs typeface="Arial"/>
              </a:rPr>
              <a:t> </a:t>
            </a:r>
            <a:r>
              <a:rPr lang="en-US" dirty="0">
                <a:cs typeface="Arial"/>
              </a:rPr>
              <a:t>the</a:t>
            </a:r>
            <a:r>
              <a:rPr lang="en-US" spc="-20" dirty="0">
                <a:cs typeface="Arial"/>
              </a:rPr>
              <a:t> </a:t>
            </a:r>
            <a:r>
              <a:rPr lang="en-US" i="1" dirty="0">
                <a:cs typeface="Georgia"/>
              </a:rPr>
              <a:t>N</a:t>
            </a:r>
            <a:r>
              <a:rPr lang="en-US" i="1" spc="114" dirty="0">
                <a:cs typeface="Georgia"/>
              </a:rPr>
              <a:t> </a:t>
            </a:r>
            <a:r>
              <a:rPr lang="en-US" spc="-10" dirty="0">
                <a:cs typeface="Arial"/>
              </a:rPr>
              <a:t>levels,</a:t>
            </a:r>
            <a:r>
              <a:rPr lang="en-US" dirty="0">
                <a:cs typeface="Arial"/>
              </a:rPr>
              <a:t> </a:t>
            </a:r>
            <a:r>
              <a:rPr lang="en-US" b="1" spc="70" dirty="0">
                <a:cs typeface="Georgia"/>
              </a:rPr>
              <a:t>W</a:t>
            </a:r>
            <a:r>
              <a:rPr lang="en-US" sz="3200" i="1" spc="104" baseline="-11904" dirty="0">
                <a:cs typeface="Georgia"/>
              </a:rPr>
              <a:t>Q</a:t>
            </a:r>
            <a:r>
              <a:rPr lang="en-US" i="1" spc="70" dirty="0">
                <a:cs typeface="Georgia"/>
              </a:rPr>
              <a:t>,</a:t>
            </a:r>
            <a:r>
              <a:rPr lang="en-US" i="1" spc="-35" dirty="0">
                <a:cs typeface="Georgia"/>
              </a:rPr>
              <a:t> </a:t>
            </a:r>
            <a:r>
              <a:rPr lang="en-US" b="1" spc="110" dirty="0">
                <a:cs typeface="Georgia"/>
              </a:rPr>
              <a:t>W</a:t>
            </a:r>
            <a:r>
              <a:rPr lang="en-US" sz="3200" i="1" spc="165" baseline="-11904" dirty="0">
                <a:cs typeface="Georgia"/>
              </a:rPr>
              <a:t>K</a:t>
            </a:r>
            <a:r>
              <a:rPr lang="en-US" i="1" spc="110" dirty="0">
                <a:cs typeface="Georgia"/>
              </a:rPr>
              <a:t>,</a:t>
            </a:r>
            <a:r>
              <a:rPr lang="en-US" i="1" spc="-30" dirty="0">
                <a:cs typeface="Georgia"/>
              </a:rPr>
              <a:t> </a:t>
            </a:r>
            <a:r>
              <a:rPr lang="en-US" b="1" dirty="0">
                <a:cs typeface="Georgia"/>
              </a:rPr>
              <a:t>W</a:t>
            </a:r>
            <a:r>
              <a:rPr lang="en-US" sz="3200" i="1" baseline="-11904" dirty="0">
                <a:cs typeface="Georgia"/>
              </a:rPr>
              <a:t>V</a:t>
            </a:r>
            <a:r>
              <a:rPr lang="en-US" sz="3200" i="1" spc="165" baseline="-11904" dirty="0">
                <a:cs typeface="Georgia"/>
              </a:rPr>
              <a:t> </a:t>
            </a:r>
            <a:r>
              <a:rPr lang="en-US" i="1" dirty="0">
                <a:cs typeface="Georgia"/>
              </a:rPr>
              <a:t>,</a:t>
            </a:r>
            <a:r>
              <a:rPr lang="en-US" i="1" spc="-35" dirty="0">
                <a:cs typeface="Georgia"/>
              </a:rPr>
              <a:t> </a:t>
            </a:r>
            <a:r>
              <a:rPr lang="en-US" b="1" spc="65" dirty="0">
                <a:cs typeface="Georgia"/>
              </a:rPr>
              <a:t>W</a:t>
            </a:r>
            <a:r>
              <a:rPr lang="en-US" sz="3200" spc="97" baseline="-11904" dirty="0">
                <a:cs typeface="Georgia"/>
              </a:rPr>
              <a:t>1</a:t>
            </a:r>
            <a:r>
              <a:rPr lang="en-US" i="1" spc="65" dirty="0">
                <a:cs typeface="Georgia"/>
              </a:rPr>
              <a:t>,</a:t>
            </a:r>
            <a:r>
              <a:rPr lang="en-US" i="1" spc="-30" dirty="0">
                <a:cs typeface="Georgia"/>
              </a:rPr>
              <a:t> </a:t>
            </a:r>
            <a:r>
              <a:rPr lang="en-US" b="1" dirty="0">
                <a:cs typeface="Georgia"/>
              </a:rPr>
              <a:t>b</a:t>
            </a:r>
            <a:r>
              <a:rPr lang="en-US" sz="3200" baseline="-11904" dirty="0">
                <a:cs typeface="Georgia"/>
              </a:rPr>
              <a:t>1</a:t>
            </a:r>
            <a:r>
              <a:rPr lang="en-US" i="1" dirty="0">
                <a:cs typeface="Georgia"/>
              </a:rPr>
              <a:t>,</a:t>
            </a:r>
            <a:r>
              <a:rPr lang="en-US" i="1" spc="-30" dirty="0">
                <a:cs typeface="Georgia"/>
              </a:rPr>
              <a:t> </a:t>
            </a:r>
            <a:r>
              <a:rPr lang="en-US" b="1" dirty="0">
                <a:cs typeface="Georgia"/>
              </a:rPr>
              <a:t>W</a:t>
            </a:r>
            <a:r>
              <a:rPr lang="en-US" sz="3200" baseline="-11904" dirty="0">
                <a:cs typeface="Georgia"/>
              </a:rPr>
              <a:t>2</a:t>
            </a:r>
            <a:r>
              <a:rPr lang="en-US" i="1" dirty="0">
                <a:cs typeface="Georgia"/>
              </a:rPr>
              <a:t>,</a:t>
            </a:r>
            <a:r>
              <a:rPr lang="en-US" i="1" spc="-35" dirty="0">
                <a:cs typeface="Georgia"/>
              </a:rPr>
              <a:t> </a:t>
            </a:r>
            <a:r>
              <a:rPr lang="en-US" b="1" spc="-25" dirty="0">
                <a:cs typeface="Georgia"/>
              </a:rPr>
              <a:t>b</a:t>
            </a:r>
            <a:r>
              <a:rPr lang="en-US" sz="3200" b="1" spc="-37" baseline="-11904" dirty="0">
                <a:cs typeface="Kepler Std Ext Capt"/>
              </a:rPr>
              <a:t>2</a:t>
            </a:r>
            <a:r>
              <a:rPr lang="en-US" spc="-25" dirty="0">
                <a:cs typeface="Arial"/>
              </a:rPr>
              <a:t>.</a:t>
            </a:r>
            <a:endParaRPr lang="en-US" dirty="0">
              <a:solidFill>
                <a:srgbClr val="FF0000"/>
              </a:solidFill>
              <a:cs typeface="Arial"/>
            </a:endParaRPr>
          </a:p>
          <a:p>
            <a:pPr marL="519430" indent="-457200">
              <a:lnSpc>
                <a:spcPct val="120000"/>
              </a:lnSpc>
              <a:spcBef>
                <a:spcPts val="29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number</a:t>
            </a:r>
            <a:r>
              <a:rPr lang="en-US" spc="-1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of</a:t>
            </a:r>
            <a:r>
              <a:rPr lang="en-US" spc="-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learnable parameters:</a:t>
            </a:r>
            <a:r>
              <a:rPr lang="en-US" spc="6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spc="-45" dirty="0">
                <a:cs typeface="Georgia"/>
              </a:rPr>
              <a:t>O</a:t>
            </a:r>
            <a:r>
              <a:rPr lang="en-US" spc="-45" dirty="0">
                <a:cs typeface="Times New Roman"/>
              </a:rPr>
              <a:t>(</a:t>
            </a:r>
            <a:r>
              <a:rPr lang="en-US" i="1" spc="-45" dirty="0">
                <a:cs typeface="Meiryo UI"/>
              </a:rPr>
              <a:t>|T</a:t>
            </a:r>
            <a:r>
              <a:rPr lang="en-US" i="1" spc="-85" dirty="0">
                <a:cs typeface="Meiryo UI"/>
              </a:rPr>
              <a:t> </a:t>
            </a:r>
            <a:r>
              <a:rPr lang="en-US" i="1" spc="-114" dirty="0">
                <a:cs typeface="Meiryo UI"/>
              </a:rPr>
              <a:t>|</a:t>
            </a:r>
            <a:r>
              <a:rPr lang="en-US" i="1" spc="-114" dirty="0">
                <a:cs typeface="Georgia"/>
              </a:rPr>
              <a:t>d</a:t>
            </a:r>
            <a:r>
              <a:rPr lang="en-US" i="1" spc="-20" dirty="0">
                <a:cs typeface="Georgia"/>
              </a:rPr>
              <a:t> </a:t>
            </a:r>
            <a:r>
              <a:rPr lang="en-US" spc="204" dirty="0">
                <a:cs typeface="Times New Roman"/>
              </a:rPr>
              <a:t>+</a:t>
            </a:r>
            <a:r>
              <a:rPr lang="en-US" spc="-25" dirty="0">
                <a:cs typeface="Times New Roman"/>
              </a:rPr>
              <a:t> </a:t>
            </a:r>
            <a:r>
              <a:rPr lang="en-US" dirty="0">
                <a:cs typeface="Times New Roman"/>
              </a:rPr>
              <a:t>5</a:t>
            </a:r>
            <a:r>
              <a:rPr lang="en-US" i="1" dirty="0">
                <a:cs typeface="Georgia"/>
              </a:rPr>
              <a:t>Nd</a:t>
            </a:r>
            <a:r>
              <a:rPr lang="en-US" sz="3200" baseline="27777" dirty="0">
                <a:cs typeface="Georgia"/>
              </a:rPr>
              <a:t>2</a:t>
            </a:r>
            <a:r>
              <a:rPr lang="en-US" sz="3200" spc="157" baseline="27777" dirty="0">
                <a:cs typeface="Georgia"/>
              </a:rPr>
              <a:t> </a:t>
            </a:r>
            <a:r>
              <a:rPr lang="en-US" spc="204" dirty="0">
                <a:cs typeface="Times New Roman"/>
              </a:rPr>
              <a:t>+</a:t>
            </a:r>
            <a:r>
              <a:rPr lang="en-US" spc="-25" dirty="0">
                <a:cs typeface="Times New Roman"/>
              </a:rPr>
              <a:t> </a:t>
            </a:r>
            <a:r>
              <a:rPr lang="en-US" i="1" spc="-10" dirty="0">
                <a:cs typeface="Georgia"/>
              </a:rPr>
              <a:t>l.o.t.</a:t>
            </a:r>
            <a:r>
              <a:rPr lang="en-US" i="1" spc="-10" dirty="0">
                <a:cs typeface="Times New Roman"/>
              </a:rPr>
              <a:t>) </a:t>
            </a:r>
            <a:r>
              <a:rPr lang="en-US" i="1" spc="-40" dirty="0">
                <a:cs typeface="Meiryo UI"/>
              </a:rPr>
              <a:t>≈</a:t>
            </a:r>
            <a:r>
              <a:rPr lang="en-US" i="1" spc="-20" dirty="0">
                <a:cs typeface="Meiryo UI"/>
              </a:rPr>
              <a:t> </a:t>
            </a:r>
            <a:r>
              <a:rPr lang="en-US" i="1" dirty="0">
                <a:cs typeface="Georgia"/>
              </a:rPr>
              <a:t>O</a:t>
            </a:r>
            <a:r>
              <a:rPr lang="en-US" dirty="0">
                <a:cs typeface="Times New Roman"/>
              </a:rPr>
              <a:t>(10</a:t>
            </a:r>
            <a:r>
              <a:rPr lang="en-US" sz="3200" baseline="27777" dirty="0">
                <a:cs typeface="Georgia"/>
              </a:rPr>
              <a:t>11</a:t>
            </a:r>
            <a:r>
              <a:rPr lang="en-US" i="1" dirty="0">
                <a:cs typeface="Meiryo UI"/>
              </a:rPr>
              <a:t>−</a:t>
            </a:r>
            <a:r>
              <a:rPr lang="en-US" dirty="0">
                <a:cs typeface="Times New Roman"/>
              </a:rPr>
              <a:t>10</a:t>
            </a:r>
            <a:r>
              <a:rPr lang="en-US" sz="3200" baseline="27777" dirty="0">
                <a:cs typeface="Georgia"/>
              </a:rPr>
              <a:t>12</a:t>
            </a:r>
            <a:r>
              <a:rPr lang="en-US" dirty="0">
                <a:cs typeface="Times New Roman"/>
              </a:rPr>
              <a:t>)</a:t>
            </a:r>
            <a:r>
              <a:rPr lang="en-US" spc="75" dirty="0">
                <a:cs typeface="Times New Roman"/>
              </a:rPr>
              <a:t> </a:t>
            </a:r>
            <a:r>
              <a:rPr lang="en-US" i="1" dirty="0">
                <a:cs typeface="Arial"/>
              </a:rPr>
              <a:t>floating</a:t>
            </a:r>
            <a:r>
              <a:rPr lang="en-US" i="1" spc="40" dirty="0">
                <a:cs typeface="Arial"/>
              </a:rPr>
              <a:t> </a:t>
            </a:r>
            <a:r>
              <a:rPr lang="en-US" i="1" dirty="0">
                <a:cs typeface="Arial"/>
              </a:rPr>
              <a:t>point</a:t>
            </a:r>
            <a:r>
              <a:rPr lang="en-US" i="1" spc="40" dirty="0">
                <a:cs typeface="Arial"/>
              </a:rPr>
              <a:t> </a:t>
            </a:r>
            <a:r>
              <a:rPr lang="en-US" dirty="0">
                <a:cs typeface="Arial"/>
              </a:rPr>
              <a:t>numbers</a:t>
            </a:r>
            <a:r>
              <a:rPr lang="en-US" spc="45" dirty="0">
                <a:cs typeface="Arial"/>
              </a:rPr>
              <a:t> </a:t>
            </a:r>
            <a:r>
              <a:rPr lang="en-US" spc="-10" dirty="0">
                <a:cs typeface="Arial"/>
              </a:rPr>
              <a:t>(typically,</a:t>
            </a:r>
            <a:r>
              <a:rPr lang="en-US" spc="40" dirty="0">
                <a:cs typeface="Arial"/>
              </a:rPr>
              <a:t> </a:t>
            </a:r>
            <a:r>
              <a:rPr lang="en-US" dirty="0">
                <a:cs typeface="Arial"/>
              </a:rPr>
              <a:t>1FP</a:t>
            </a:r>
            <a:r>
              <a:rPr lang="en-US" spc="45" dirty="0">
                <a:cs typeface="Arial"/>
              </a:rPr>
              <a:t> </a:t>
            </a:r>
            <a:r>
              <a:rPr lang="en-US" dirty="0">
                <a:cs typeface="Arial"/>
              </a:rPr>
              <a:t>=</a:t>
            </a:r>
            <a:r>
              <a:rPr lang="en-US" spc="40" dirty="0">
                <a:cs typeface="Arial"/>
              </a:rPr>
              <a:t> </a:t>
            </a:r>
            <a:r>
              <a:rPr lang="en-US" dirty="0">
                <a:cs typeface="Arial"/>
              </a:rPr>
              <a:t>2</a:t>
            </a:r>
            <a:r>
              <a:rPr lang="en-US" spc="40" dirty="0">
                <a:cs typeface="Arial"/>
              </a:rPr>
              <a:t> </a:t>
            </a:r>
            <a:r>
              <a:rPr lang="en-US" spc="-10" dirty="0">
                <a:cs typeface="Arial"/>
              </a:rPr>
              <a:t>bytes).</a:t>
            </a:r>
          </a:p>
          <a:p>
            <a:pPr marL="519430" indent="-457200">
              <a:lnSpc>
                <a:spcPct val="120000"/>
              </a:lnSpc>
              <a:spcBef>
                <a:spcPts val="29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size</a:t>
            </a:r>
            <a:r>
              <a:rPr lang="en-US" spc="3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of</a:t>
            </a:r>
            <a:r>
              <a:rPr lang="en-US" spc="3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training</a:t>
            </a:r>
            <a:r>
              <a:rPr lang="en-US" spc="3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set:</a:t>
            </a:r>
            <a:r>
              <a:rPr lang="en-US" spc="11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dirty="0">
                <a:cs typeface="Georgia"/>
              </a:rPr>
              <a:t>O</a:t>
            </a:r>
            <a:r>
              <a:rPr lang="en-US" dirty="0">
                <a:cs typeface="Times New Roman"/>
              </a:rPr>
              <a:t>(10</a:t>
            </a:r>
            <a:r>
              <a:rPr lang="en-US" sz="3200" baseline="27777" dirty="0">
                <a:cs typeface="Georgia"/>
              </a:rPr>
              <a:t>11</a:t>
            </a:r>
            <a:r>
              <a:rPr lang="en-US" i="1" dirty="0">
                <a:cs typeface="Meiryo UI"/>
              </a:rPr>
              <a:t>−</a:t>
            </a:r>
            <a:r>
              <a:rPr lang="en-US" dirty="0">
                <a:cs typeface="Times New Roman"/>
              </a:rPr>
              <a:t>10</a:t>
            </a:r>
            <a:r>
              <a:rPr lang="en-US" sz="3200" baseline="27777" dirty="0">
                <a:cs typeface="Georgia"/>
              </a:rPr>
              <a:t>12</a:t>
            </a:r>
            <a:r>
              <a:rPr lang="en-US" dirty="0">
                <a:cs typeface="Times New Roman"/>
              </a:rPr>
              <a:t>)</a:t>
            </a:r>
            <a:r>
              <a:rPr lang="en-US" spc="70" dirty="0">
                <a:cs typeface="Times New Roman"/>
              </a:rPr>
              <a:t> </a:t>
            </a:r>
            <a:r>
              <a:rPr lang="en-US" dirty="0">
                <a:cs typeface="Arial"/>
              </a:rPr>
              <a:t>tokens</a:t>
            </a:r>
            <a:r>
              <a:rPr lang="en-US" spc="35" dirty="0">
                <a:cs typeface="Arial"/>
              </a:rPr>
              <a:t> </a:t>
            </a:r>
            <a:r>
              <a:rPr lang="en-US" dirty="0">
                <a:cs typeface="Arial"/>
              </a:rPr>
              <a:t>(1</a:t>
            </a:r>
            <a:r>
              <a:rPr lang="en-US" spc="35" dirty="0">
                <a:cs typeface="Arial"/>
              </a:rPr>
              <a:t> </a:t>
            </a:r>
            <a:r>
              <a:rPr lang="en-US" dirty="0">
                <a:cs typeface="Arial"/>
              </a:rPr>
              <a:t>token</a:t>
            </a:r>
            <a:r>
              <a:rPr lang="en-US" spc="35" dirty="0">
                <a:cs typeface="Arial"/>
              </a:rPr>
              <a:t> </a:t>
            </a:r>
            <a:r>
              <a:rPr lang="en-US" i="1" spc="-40" dirty="0">
                <a:cs typeface="Meiryo UI"/>
              </a:rPr>
              <a:t>≈</a:t>
            </a:r>
            <a:r>
              <a:rPr lang="en-US" i="1" spc="-25" dirty="0">
                <a:cs typeface="Meiryo UI"/>
              </a:rPr>
              <a:t> </a:t>
            </a:r>
            <a:r>
              <a:rPr lang="en-US" dirty="0">
                <a:cs typeface="Arial"/>
              </a:rPr>
              <a:t>2</a:t>
            </a:r>
            <a:r>
              <a:rPr lang="en-US" spc="35" dirty="0">
                <a:cs typeface="Arial"/>
              </a:rPr>
              <a:t> </a:t>
            </a:r>
            <a:r>
              <a:rPr lang="en-US" spc="-10" dirty="0">
                <a:cs typeface="Arial"/>
              </a:rPr>
              <a:t>bytes).</a:t>
            </a:r>
          </a:p>
          <a:p>
            <a:pPr marL="519430" indent="-457200">
              <a:lnSpc>
                <a:spcPct val="120000"/>
              </a:lnSpc>
              <a:spcBef>
                <a:spcPts val="29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computational</a:t>
            </a:r>
            <a:r>
              <a:rPr lang="en-US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effort</a:t>
            </a:r>
            <a:r>
              <a:rPr lang="en-US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for</a:t>
            </a:r>
            <a:r>
              <a:rPr lang="en-US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pc="-10" dirty="0">
                <a:solidFill>
                  <a:schemeClr val="accent1"/>
                </a:solidFill>
                <a:cs typeface="Arial"/>
              </a:rPr>
              <a:t>training: </a:t>
            </a:r>
            <a:r>
              <a:rPr lang="en-US" spc="-10" dirty="0">
                <a:cs typeface="Arial"/>
              </a:rPr>
              <a:t>?? </a:t>
            </a:r>
          </a:p>
          <a:p>
            <a:pPr marL="519430" indent="-457200">
              <a:lnSpc>
                <a:spcPct val="120000"/>
              </a:lnSpc>
              <a:spcBef>
                <a:spcPts val="29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computational</a:t>
            </a:r>
            <a:r>
              <a:rPr lang="en-US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effort</a:t>
            </a:r>
            <a:r>
              <a:rPr lang="en-US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for</a:t>
            </a:r>
            <a:r>
              <a:rPr lang="en-US" spc="-2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pc="-10" dirty="0">
                <a:solidFill>
                  <a:schemeClr val="accent1"/>
                </a:solidFill>
                <a:cs typeface="Arial"/>
              </a:rPr>
              <a:t>inference: </a:t>
            </a:r>
            <a:r>
              <a:rPr lang="en-US" spc="-10" dirty="0">
                <a:cs typeface="Arial"/>
              </a:rPr>
              <a:t>?? </a:t>
            </a:r>
          </a:p>
          <a:p>
            <a:pPr marL="519430" indent="-457200">
              <a:lnSpc>
                <a:spcPct val="120000"/>
              </a:lnSpc>
              <a:spcBef>
                <a:spcPts val="290"/>
              </a:spcBef>
            </a:pPr>
            <a:r>
              <a:rPr lang="en-US" dirty="0">
                <a:solidFill>
                  <a:schemeClr val="accent1"/>
                </a:solidFill>
                <a:cs typeface="Arial"/>
              </a:rPr>
              <a:t>training</a:t>
            </a:r>
            <a:r>
              <a:rPr lang="en-US" spc="-15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dirty="0">
                <a:solidFill>
                  <a:schemeClr val="accent1"/>
                </a:solidFill>
                <a:cs typeface="Arial"/>
              </a:rPr>
              <a:t>cost:</a:t>
            </a:r>
            <a:r>
              <a:rPr lang="en-US" spc="50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i="1" spc="130" dirty="0">
                <a:cs typeface="Georgia"/>
              </a:rPr>
              <a:t>&gt;</a:t>
            </a:r>
            <a:r>
              <a:rPr lang="en-US" i="1" spc="30" dirty="0">
                <a:cs typeface="Georgia"/>
              </a:rPr>
              <a:t> </a:t>
            </a:r>
            <a:r>
              <a:rPr lang="en-US" dirty="0">
                <a:cs typeface="Times New Roman"/>
              </a:rPr>
              <a:t>10</a:t>
            </a:r>
            <a:r>
              <a:rPr lang="en-US" sz="3200" baseline="27777" dirty="0">
                <a:cs typeface="Georgia"/>
              </a:rPr>
              <a:t>8</a:t>
            </a:r>
            <a:r>
              <a:rPr lang="en-US" sz="3200" spc="225" baseline="27777" dirty="0">
                <a:cs typeface="Georgia"/>
              </a:rPr>
              <a:t> </a:t>
            </a:r>
            <a:r>
              <a:rPr lang="en-US" dirty="0">
                <a:cs typeface="Arial"/>
              </a:rPr>
              <a:t>USD</a:t>
            </a:r>
            <a:r>
              <a:rPr lang="en-US" spc="-10" dirty="0">
                <a:cs typeface="Arial"/>
              </a:rPr>
              <a:t> </a:t>
            </a:r>
            <a:r>
              <a:rPr lang="en-US" dirty="0">
                <a:cs typeface="Arial"/>
              </a:rPr>
              <a:t>for</a:t>
            </a:r>
            <a:r>
              <a:rPr lang="en-US" spc="-10" dirty="0">
                <a:cs typeface="Arial"/>
              </a:rPr>
              <a:t> </a:t>
            </a:r>
            <a:r>
              <a:rPr lang="en-US" spc="-25" dirty="0">
                <a:cs typeface="Arial"/>
              </a:rPr>
              <a:t>ChatGPT-</a:t>
            </a:r>
            <a:r>
              <a:rPr lang="en-US" dirty="0">
                <a:cs typeface="Arial"/>
              </a:rPr>
              <a:t>4,</a:t>
            </a:r>
            <a:r>
              <a:rPr lang="en-US" spc="-15" dirty="0">
                <a:cs typeface="Arial"/>
              </a:rPr>
              <a:t> </a:t>
            </a:r>
            <a:r>
              <a:rPr lang="en-US" dirty="0">
                <a:cs typeface="Arial"/>
              </a:rPr>
              <a:t>according</a:t>
            </a:r>
            <a:r>
              <a:rPr lang="en-US" spc="-10" dirty="0">
                <a:cs typeface="Arial"/>
              </a:rPr>
              <a:t> </a:t>
            </a:r>
            <a:r>
              <a:rPr lang="en-US" dirty="0">
                <a:cs typeface="Arial"/>
              </a:rPr>
              <a:t>to</a:t>
            </a:r>
            <a:r>
              <a:rPr lang="en-US" spc="-15" dirty="0">
                <a:cs typeface="Arial"/>
              </a:rPr>
              <a:t> </a:t>
            </a:r>
            <a:r>
              <a:rPr lang="en-US" dirty="0">
                <a:cs typeface="Arial"/>
              </a:rPr>
              <a:t>Sam</a:t>
            </a:r>
            <a:r>
              <a:rPr lang="en-US" spc="-10" dirty="0">
                <a:cs typeface="Arial"/>
              </a:rPr>
              <a:t> Altman </a:t>
            </a:r>
            <a:r>
              <a:rPr lang="en-US" dirty="0">
                <a:cs typeface="Arial"/>
              </a:rPr>
              <a:t>(CEO</a:t>
            </a:r>
            <a:r>
              <a:rPr lang="en-US" spc="-20" dirty="0">
                <a:cs typeface="Arial"/>
              </a:rPr>
              <a:t> </a:t>
            </a:r>
            <a:r>
              <a:rPr lang="en-US" dirty="0">
                <a:cs typeface="Arial"/>
              </a:rPr>
              <a:t>of</a:t>
            </a:r>
            <a:r>
              <a:rPr lang="en-US" spc="-15" dirty="0">
                <a:cs typeface="Arial"/>
              </a:rPr>
              <a:t> </a:t>
            </a:r>
            <a:r>
              <a:rPr lang="en-US" spc="-10" dirty="0">
                <a:cs typeface="Arial"/>
              </a:rPr>
              <a:t>OpenAI).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1369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CF8574-0B26-6FE0-8BFB-C326BA43C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302F60-7B65-59BF-95B4-E4E1EEA40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451F5D-5B73-BAAB-B5B5-2CE0738B1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804931-B1C6-31BE-4F93-1F8FE1119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AA35D8-ECFE-7DE3-1EFD-7A533D48E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BF59B1-9267-7C7B-F5F6-FD3F8572F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EC05D5-37F4-87D7-C185-052C4775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Vision Transformer (</a:t>
            </a:r>
            <a:r>
              <a:rPr lang="en-US" sz="4000" err="1">
                <a:solidFill>
                  <a:srgbClr val="FFFFFF"/>
                </a:solidFill>
              </a:rPr>
              <a:t>ViT</a:t>
            </a:r>
            <a:r>
              <a:rPr lang="en-US" sz="4000">
                <a:solidFill>
                  <a:srgbClr val="FFFFFF"/>
                </a:solidFill>
              </a:rPr>
              <a:t>) </a:t>
            </a:r>
          </a:p>
        </p:txBody>
      </p:sp>
      <p:pic>
        <p:nvPicPr>
          <p:cNvPr id="4098" name="Picture 2" descr="ViT model">
            <a:extLst>
              <a:ext uri="{FF2B5EF4-FFF2-40B4-BE49-F238E27FC236}">
                <a16:creationId xmlns:a16="http://schemas.microsoft.com/office/drawing/2014/main" id="{4EB1DAA3-071F-AE02-9BBA-1318F43ED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6"/>
          <a:stretch>
            <a:fillRect/>
          </a:stretch>
        </p:blipFill>
        <p:spPr bwMode="auto">
          <a:xfrm>
            <a:off x="2825690" y="1767512"/>
            <a:ext cx="6540616" cy="471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B1CA0C-B51D-F28E-687E-3CEDEAD388DC}"/>
              </a:ext>
            </a:extLst>
          </p:cNvPr>
          <p:cNvSpPr txBox="1"/>
          <p:nvPr/>
        </p:nvSpPr>
        <p:spPr>
          <a:xfrm flipH="1">
            <a:off x="8341111" y="6357739"/>
            <a:ext cx="3945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hlinkClick r:id="rId3"/>
              </a:rPr>
              <a:t>https://docs.nvidia.com/nemo-framework/user-guide/latest/nemotoolkit/vision/vit.html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6623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5F729B-0492-DE68-B007-90D104505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CA99E1D-C1C8-CA7A-99C4-C1F24F0B2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2D0DDD-5E9E-BF14-AC16-B68AACBA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5D7B17-F7D0-A555-4422-3B0EE954D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5CA3B0-D12E-F205-A9A4-EEF78B6E5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B46480-C989-3118-8F19-25144B95B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9E4CFD-9DC2-FE2C-6193-992798CBF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F2A625D-26FB-2B78-43AC-F35DD877B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356" y="2181478"/>
            <a:ext cx="10347010" cy="4593673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buNone/>
            </a:pPr>
            <a:r>
              <a:rPr lang="en-US" sz="5100" dirty="0"/>
              <a:t>DNN1</a:t>
            </a:r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/>
              <a:t>	Word: one-hot encoding</a:t>
            </a:r>
            <a:br>
              <a:rPr lang="en-US" sz="4000" dirty="0"/>
            </a:br>
            <a:r>
              <a:rPr lang="en-US" sz="4000" dirty="0"/>
              <a:t>	Context: concatenation of word encodings</a:t>
            </a:r>
            <a:br>
              <a:rPr lang="en-US" sz="4000" dirty="0"/>
            </a:br>
            <a:r>
              <a:rPr lang="en-US" sz="4000" dirty="0"/>
              <a:t>	Problems: dimensionality, generalization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5100" dirty="0"/>
              <a:t>DNN2</a:t>
            </a:r>
            <a:br>
              <a:rPr lang="en-US" sz="4000" dirty="0"/>
            </a:br>
            <a:r>
              <a:rPr lang="en-US" sz="4000" dirty="0"/>
              <a:t>	Word: task-agnostic embeddings (Word2Vec, </a:t>
            </a:r>
            <a:r>
              <a:rPr lang="en-US" sz="4000" dirty="0" err="1"/>
              <a:t>GloVe</a:t>
            </a:r>
            <a:r>
              <a:rPr lang="en-US" sz="4000" dirty="0"/>
              <a:t>)</a:t>
            </a:r>
            <a:br>
              <a:rPr lang="en-US" sz="4000" dirty="0"/>
            </a:br>
            <a:r>
              <a:rPr lang="en-US" sz="4000" dirty="0"/>
              <a:t>	Context: concatenation of word embeddings</a:t>
            </a:r>
            <a:br>
              <a:rPr lang="en-US" sz="4000" dirty="0"/>
            </a:br>
            <a:r>
              <a:rPr lang="en-US" sz="4000" dirty="0"/>
              <a:t>	Problems: polysemy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5100" dirty="0"/>
              <a:t>Contextual embeddings</a:t>
            </a:r>
            <a:br>
              <a:rPr lang="en-US" sz="4000" dirty="0"/>
            </a:br>
            <a:r>
              <a:rPr lang="en-US" sz="4000" dirty="0"/>
              <a:t>	Word: in-context embedding using attention</a:t>
            </a:r>
            <a:br>
              <a:rPr lang="en-US" sz="4000" dirty="0"/>
            </a:br>
            <a:r>
              <a:rPr lang="en-US" sz="4000" dirty="0"/>
              <a:t>	Context: concatenation of word embeddings</a:t>
            </a:r>
            <a:br>
              <a:rPr lang="en-US" sz="4000" dirty="0"/>
            </a:br>
            <a:r>
              <a:rPr lang="en-US" sz="4000" dirty="0"/>
              <a:t>	Problem: where does attention matrix come from?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5100" dirty="0"/>
              <a:t>Transformer</a:t>
            </a:r>
            <a:br>
              <a:rPr lang="en-US" sz="5100" dirty="0"/>
            </a:br>
            <a:r>
              <a:rPr lang="en-US" sz="4000" dirty="0"/>
              <a:t>	Learns attention matrix: cosine similarity after transforming context embedding</a:t>
            </a:r>
            <a:br>
              <a:rPr lang="en-US" sz="4000" dirty="0"/>
            </a:br>
            <a:r>
              <a:rPr lang="en-US" sz="4000" dirty="0"/>
              <a:t>	Omitted details: tokenization, positional encoding </a:t>
            </a:r>
            <a:br>
              <a:rPr lang="en-US" sz="4000" dirty="0"/>
            </a:br>
            <a:r>
              <a:rPr lang="en-US" sz="4000" dirty="0"/>
              <a:t>	</a:t>
            </a:r>
          </a:p>
          <a:p>
            <a:pPr marL="0" indent="0">
              <a:lnSpc>
                <a:spcPct val="100000"/>
              </a:lnSpc>
              <a:buNone/>
            </a:pPr>
            <a:endParaRPr lang="en-US" sz="40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7140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11EA4-2B48-84D8-3308-05FA384D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4A1AB-D607-0033-75A4-CB407A399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E43C01-A29D-DC2C-4ABC-71C3D8428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444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DE728-6A63-C4A4-9031-000A3FE67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D4EA9F2-A2DC-B3B6-85E9-8E5AACDEB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ED9F42-96D8-622E-077F-ED015F56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E61D5E-2345-B3D1-5648-7007EDB64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0EEEBE-17D4-DEBA-9B2B-3F9755208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20070E-8DDF-0DC6-BDD6-86C2CFEAD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C1D267-345F-1438-CFD1-39C0B2CF9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Training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C7EECE19-F63F-8D61-2571-A94A20F776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94603" y="2055879"/>
                <a:ext cx="10454640" cy="3406458"/>
              </a:xfr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r>
                  <a:rPr lang="en-US"/>
                  <a:t>Training: set</a:t>
                </a:r>
                <a:r>
                  <a:rPr lang="en-US">
                    <a:ea typeface="+mn-lt"/>
                    <a:cs typeface="+mn-lt"/>
                  </a:rPr>
                  <a:t> of context/next-token pairs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𝑐</m:t>
                    </m:r>
                  </m:oMath>
                </a14:m>
                <a:r>
                  <a:rPr lang="en-US">
                    <a:ea typeface="+mn-lt"/>
                    <a:cs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𝜏</m:t>
                    </m:r>
                  </m:oMath>
                </a14:m>
                <a:r>
                  <a:rPr lang="en-US">
                    <a:ea typeface="+mn-lt"/>
                    <a:cs typeface="+mn-lt"/>
                  </a:rPr>
                  <a:t>) </a:t>
                </a:r>
              </a:p>
              <a:p>
                <a:r>
                  <a:rPr lang="en-US">
                    <a:ea typeface="+mn-lt"/>
                    <a:cs typeface="+mn-lt"/>
                  </a:rPr>
                  <a:t>Contribution of pair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𝑐</m:t>
                    </m:r>
                  </m:oMath>
                </a14:m>
                <a:r>
                  <a:rPr lang="en-US">
                    <a:ea typeface="+mn-lt"/>
                    <a:cs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𝜏</m:t>
                    </m:r>
                  </m:oMath>
                </a14:m>
                <a:r>
                  <a:rPr lang="en-US">
                    <a:ea typeface="+mn-lt"/>
                    <a:cs typeface="+mn-lt"/>
                  </a:rPr>
                  <a:t>) to the loss function is </a:t>
                </a:r>
                <a:r>
                  <a:rPr lang="en-US" b="1">
                    <a:ea typeface="+mn-lt"/>
                    <a:cs typeface="+mn-lt"/>
                  </a:rPr>
                  <a:t>cross-entropy</a:t>
                </a:r>
                <a:r>
                  <a:rPr lang="en-US">
                    <a:ea typeface="+mn-lt"/>
                    <a:cs typeface="+mn-lt"/>
                  </a:rPr>
                  <a:t> between: </a:t>
                </a:r>
              </a:p>
              <a:p>
                <a:pPr lvl="1">
                  <a:buFont typeface="Courier New" panose="020B0604020202020204" pitchFamily="34" charset="0"/>
                  <a:buChar char="o"/>
                </a:pPr>
                <a:r>
                  <a:rPr lang="en-US">
                    <a:ea typeface="+mn-lt"/>
                    <a:cs typeface="+mn-lt"/>
                  </a:rPr>
                  <a:t>distribution produced by transformer on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𝑐</m:t>
                    </m:r>
                  </m:oMath>
                </a14:m>
                <a:r>
                  <a:rPr lang="en-US">
                    <a:ea typeface="+mn-lt"/>
                    <a:cs typeface="+mn-lt"/>
                  </a:rPr>
                  <a:t> </a:t>
                </a:r>
              </a:p>
              <a:p>
                <a:pPr lvl="1">
                  <a:buFont typeface="Courier New" panose="020B0604020202020204" pitchFamily="34" charset="0"/>
                  <a:buChar char="o"/>
                </a:pPr>
                <a:r>
                  <a:rPr lang="en-US">
                    <a:ea typeface="+mn-lt"/>
                    <a:cs typeface="+mn-lt"/>
                  </a:rPr>
                  <a:t>delta distribution where token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𝜏</m:t>
                    </m:r>
                  </m:oMath>
                </a14:m>
                <a:r>
                  <a:rPr lang="en-US">
                    <a:ea typeface="+mn-lt"/>
                    <a:cs typeface="+mn-lt"/>
                  </a:rPr>
                  <a:t> has probability 1 and other tokens have probability 0 </a:t>
                </a:r>
              </a:p>
              <a:p>
                <a:r>
                  <a:rPr lang="en-US">
                    <a:ea typeface="+mn-lt"/>
                    <a:cs typeface="+mn-lt"/>
                  </a:rPr>
                  <a:t>Minimizing cross-entropy is equivalent to maximizing (</a:t>
                </a:r>
                <a:r>
                  <a:rPr lang="en-US" err="1">
                    <a:ea typeface="+mn-lt"/>
                    <a:cs typeface="+mn-lt"/>
                  </a:rPr>
                  <a:t>w.r.t.</a:t>
                </a:r>
                <a:r>
                  <a:rPr lang="en-US">
                    <a:ea typeface="+mn-lt"/>
                    <a:cs typeface="+mn-lt"/>
                  </a:rPr>
                  <a:t> the parameters </a:t>
                </a:r>
                <a:r>
                  <a:rPr lang="en-US" err="1">
                    <a:ea typeface="+mn-lt"/>
                    <a:cs typeface="+mn-lt"/>
                  </a:rPr>
                  <a:t>θ</a:t>
                </a:r>
                <a:r>
                  <a:rPr lang="en-US">
                    <a:ea typeface="+mn-lt"/>
                    <a:cs typeface="+mn-lt"/>
                  </a:rPr>
                  <a:t>) the function</a:t>
                </a:r>
                <a:endParaRPr lang="en-US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C7EECE19-F63F-8D61-2571-A94A20F776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94603" y="2055879"/>
                <a:ext cx="10454640" cy="3406458"/>
              </a:xfrm>
              <a:blipFill>
                <a:blip r:embed="rId4"/>
                <a:stretch>
                  <a:fillRect l="-1050" t="-2862" b="-4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B487CFF-D783-E150-97F3-AA4F05D593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7422"/>
          <a:stretch>
            <a:fillRect/>
          </a:stretch>
        </p:blipFill>
        <p:spPr>
          <a:xfrm>
            <a:off x="5089590" y="5405575"/>
            <a:ext cx="2012816" cy="103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444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3ABBE-CEBB-3B0C-38D3-3252F4C79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B6E1A3-2C5F-4F18-3601-D9C6EC27D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A2088C-7B9B-CCBA-BBBB-9CEF66352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5F068F-A9B5-61F8-ADA2-A5AC28B9C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312880-0329-8EF1-7B97-51AA86163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8CE088-5194-1859-408E-0B0FD2FF5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A7620-58F3-5F60-7A96-FDF83F00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Recurrent Neural Networks (RNNs)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6DBEFF-A5A8-7A9C-B0CB-5EFE1B1CF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8" y="2185639"/>
            <a:ext cx="9561445" cy="377796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/>
              <a:t>Sequence to sequence translation first done using RNNs (2014)</a:t>
            </a:r>
            <a:br>
              <a:rPr lang="en-US">
                <a:hlinkClick r:id="rId2" invalidUrl="http://"/>
              </a:rPr>
            </a:br>
            <a:r>
              <a:rPr lang="en-US">
                <a:hlinkClick r:id="rId3"/>
              </a:rPr>
              <a:t>Sequence</a:t>
            </a:r>
            <a:r>
              <a:rPr lang="en-US">
                <a:ea typeface="+mn-lt"/>
                <a:cs typeface="+mn-lt"/>
                <a:hlinkClick r:id="rId3"/>
              </a:rPr>
              <a:t> to Sequence Learning with Neural Networks by Ilya </a:t>
            </a:r>
            <a:r>
              <a:rPr lang="en-US" err="1">
                <a:ea typeface="+mn-lt"/>
                <a:cs typeface="+mn-lt"/>
                <a:hlinkClick r:id="rId3"/>
              </a:rPr>
              <a:t>Sutskever</a:t>
            </a:r>
            <a:r>
              <a:rPr lang="en-US">
                <a:ea typeface="+mn-lt"/>
                <a:cs typeface="+mn-lt"/>
                <a:hlinkClick r:id="rId3"/>
              </a:rPr>
              <a:t>, et al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  <a:p>
            <a:endParaRPr lang="en-US"/>
          </a:p>
          <a:p>
            <a:r>
              <a:rPr lang="en-US"/>
              <a:t>Words and sentences are embedded in same space</a:t>
            </a:r>
          </a:p>
          <a:p>
            <a:endParaRPr lang="en-US"/>
          </a:p>
          <a:p>
            <a:r>
              <a:rPr lang="en-US"/>
              <a:t>Input words are read sequentially</a:t>
            </a:r>
          </a:p>
          <a:p>
            <a:endParaRPr lang="en-US"/>
          </a:p>
          <a:p>
            <a:r>
              <a:rPr lang="en-US"/>
              <a:t>No explicit notion of attention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Locality: implicitly, more attention paid to words closer to current input word</a:t>
            </a:r>
          </a:p>
          <a:p>
            <a:pPr lvl="1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3" descr="A black line on a white background&#10;&#10;AI-generated content may be incorrect.">
            <a:extLst>
              <a:ext uri="{FF2B5EF4-FFF2-40B4-BE49-F238E27FC236}">
                <a16:creationId xmlns:a16="http://schemas.microsoft.com/office/drawing/2014/main" id="{0138BBA2-0040-F150-7E74-58CC83F2B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234" y="3497433"/>
            <a:ext cx="1099460" cy="26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12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D645A7-54DC-054A-98A9-2D3233750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98F4BE9-F00C-1829-BC71-EFB3422C7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D2F112-67A2-5C25-C9D0-58F145E26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7D299C-9089-64ED-BD1A-5D9EBD1E8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15F5BE-C918-6078-8408-2BE9D3BFC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78F61F-7553-4B2B-95BF-E1930B65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F3D0B-E85D-4EC0-DCCA-EEFCBDFA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RNN embeddings</a:t>
            </a:r>
          </a:p>
        </p:txBody>
      </p:sp>
      <p:pic>
        <p:nvPicPr>
          <p:cNvPr id="4" name="Picture 3" descr="A graph of a function&#10;&#10;AI-generated content may be incorrect.">
            <a:extLst>
              <a:ext uri="{FF2B5EF4-FFF2-40B4-BE49-F238E27FC236}">
                <a16:creationId xmlns:a16="http://schemas.microsoft.com/office/drawing/2014/main" id="{9D01CF77-32BF-AFDA-F4F1-B26828A3F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41" y="2994812"/>
            <a:ext cx="3883852" cy="3740951"/>
          </a:xfrm>
          <a:prstGeom prst="rect">
            <a:avLst/>
          </a:prstGeom>
        </p:spPr>
      </p:pic>
      <p:pic>
        <p:nvPicPr>
          <p:cNvPr id="3" name="Picture 2" descr="A graph of a function&#10;&#10;Description automatically generated">
            <a:extLst>
              <a:ext uri="{FF2B5EF4-FFF2-40B4-BE49-F238E27FC236}">
                <a16:creationId xmlns:a16="http://schemas.microsoft.com/office/drawing/2014/main" id="{F44D52B4-A85D-364F-D7A0-2B72B60EA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556" y="3905515"/>
            <a:ext cx="3309820" cy="2436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B4A0FC-5834-8633-DC1D-CFB06A434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726" y="1745047"/>
            <a:ext cx="5137720" cy="1616477"/>
          </a:xfrm>
          <a:prstGeom prst="rect">
            <a:avLst/>
          </a:prstGeom>
        </p:spPr>
      </p:pic>
      <p:pic>
        <p:nvPicPr>
          <p:cNvPr id="34" name="Picture 33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E3ED81E5-4476-7671-3461-EF93B496426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265" t="18850"/>
          <a:stretch>
            <a:fillRect/>
          </a:stretch>
        </p:blipFill>
        <p:spPr>
          <a:xfrm>
            <a:off x="7663895" y="1824875"/>
            <a:ext cx="3309820" cy="159743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AA2CB44-6659-A95B-4F69-5E4F9A0B71C1}"/>
              </a:ext>
            </a:extLst>
          </p:cNvPr>
          <p:cNvSpPr txBox="1"/>
          <p:nvPr/>
        </p:nvSpPr>
        <p:spPr>
          <a:xfrm>
            <a:off x="5597583" y="1912625"/>
            <a:ext cx="23299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Online translation:</a:t>
            </a:r>
          </a:p>
          <a:p>
            <a:endParaRPr lang="en-US" b="1"/>
          </a:p>
          <a:p>
            <a:endParaRPr lang="en-US" b="1"/>
          </a:p>
          <a:p>
            <a:r>
              <a:rPr lang="en-US" b="1"/>
              <a:t>Encoder-decoder translation:</a:t>
            </a:r>
          </a:p>
        </p:txBody>
      </p:sp>
    </p:spTree>
    <p:extLst>
      <p:ext uri="{BB962C8B-B14F-4D97-AF65-F5344CB8AC3E}">
        <p14:creationId xmlns:p14="http://schemas.microsoft.com/office/powerpoint/2010/main" val="40484197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5FC95A-DD35-CAAC-5896-71416FCA9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C6C6930-A925-56BE-92B5-585040941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37081-4646-7FC3-3FA3-16153CA3F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FF994-BA74-F178-C441-C223965DD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15F642-D880-744E-16B8-AA84060E7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33BDFC-F693-505E-C5B8-6EF1D0DB6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409506-2643-43BE-7E99-4F8284D0E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Attention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105F543-FF33-FF33-0601-460587DF3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8" y="2140585"/>
            <a:ext cx="9895952" cy="40668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/>
              <a:t>Introduced into RNNs by </a:t>
            </a:r>
            <a:r>
              <a:rPr lang="en-US" sz="3200" err="1"/>
              <a:t>Bahdanau</a:t>
            </a:r>
            <a:r>
              <a:rPr lang="en-US" sz="3200"/>
              <a:t> et al. (2014-2016)</a:t>
            </a:r>
          </a:p>
          <a:p>
            <a:pPr marL="0" indent="0">
              <a:buNone/>
            </a:pPr>
            <a:r>
              <a:rPr lang="en-US" sz="2800">
                <a:hlinkClick r:id="rId2"/>
              </a:rPr>
              <a:t>Neural Machine Translation by Jointly Learning to Align and Translate</a:t>
            </a:r>
            <a:endParaRPr lang="en-US" sz="2800"/>
          </a:p>
          <a:p>
            <a:endParaRPr lang="en-US" sz="3200"/>
          </a:p>
          <a:p>
            <a:r>
              <a:rPr lang="en-US" sz="3200"/>
              <a:t>Transformer introduced at Google to overcome RNN limitations (2017)</a:t>
            </a:r>
          </a:p>
          <a:p>
            <a:pPr lvl="1"/>
            <a:r>
              <a:rPr lang="en-US" sz="2800"/>
              <a:t>Sentences embedded in same space as words</a:t>
            </a:r>
          </a:p>
          <a:p>
            <a:pPr lvl="1"/>
            <a:r>
              <a:rPr lang="en-US" sz="2800"/>
              <a:t>Sequential input</a:t>
            </a:r>
          </a:p>
          <a:p>
            <a:pPr lvl="1"/>
            <a:r>
              <a:rPr lang="en-US" sz="2800"/>
              <a:t>Parallelism </a:t>
            </a:r>
          </a:p>
        </p:txBody>
      </p:sp>
    </p:spTree>
    <p:extLst>
      <p:ext uri="{BB962C8B-B14F-4D97-AF65-F5344CB8AC3E}">
        <p14:creationId xmlns:p14="http://schemas.microsoft.com/office/powerpoint/2010/main" val="18828116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F52C95-3567-C7E3-62BD-EB334D0C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D4748E-B36C-1DF6-7961-1739E063D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83C54D-1378-D649-B6A5-663A2A02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354CE-A7A6-CF19-BA53-382B469CC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326171-1ED0-CEE1-92AB-239C279B3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1C1684-22C3-BB69-8827-1D226E8EC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03D660-B7EC-E0EA-9E9D-8B0CAB46F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Encoder-Decoder </a:t>
            </a:r>
          </a:p>
        </p:txBody>
      </p:sp>
      <p:pic>
        <p:nvPicPr>
          <p:cNvPr id="7170" name="Picture 2" descr="transformer - Why GPT uses decoder only architecture, when they can use  full encoder decoder architecture? - Artificial Intelligence Stack Exchange">
            <a:extLst>
              <a:ext uri="{FF2B5EF4-FFF2-40B4-BE49-F238E27FC236}">
                <a16:creationId xmlns:a16="http://schemas.microsoft.com/office/drawing/2014/main" id="{A03B084D-B185-A12E-7BDC-2704DE1DB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83" y="1695911"/>
            <a:ext cx="9274629" cy="50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769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C7E3B-2645-18C4-80C9-FF2F4757D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C3B0AEA-AF9F-06BE-0630-43CF4AA49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5D6FF6-4429-5FB8-6855-430527822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F971F4-846E-CC62-5479-3BB997929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3B33FC-C8CB-A603-6E94-BE7FFA1DF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39AA7C-E130-8A82-742C-7896346C0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24954-DBBD-1611-F921-9F2AB74DA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Strawman: DNN implementation (I)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2A291-8D59-2EC8-09E6-08DABD1FDDF1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7D0392-6304-4C29-B15F-47B021418E00}"/>
              </a:ext>
            </a:extLst>
          </p:cNvPr>
          <p:cNvSpPr/>
          <p:nvPr/>
        </p:nvSpPr>
        <p:spPr>
          <a:xfrm>
            <a:off x="3082159" y="2623287"/>
            <a:ext cx="2273287" cy="8057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B1542C-60BB-B601-938D-C65207D387D5}"/>
              </a:ext>
            </a:extLst>
          </p:cNvPr>
          <p:cNvSpPr txBox="1"/>
          <p:nvPr/>
        </p:nvSpPr>
        <p:spPr>
          <a:xfrm>
            <a:off x="10153648" y="1590739"/>
            <a:ext cx="238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One-hot encodings</a:t>
            </a:r>
          </a:p>
          <a:p>
            <a:pPr algn="ctr"/>
            <a:r>
              <a:rPr lang="en-US" sz="1600"/>
              <a:t>of source &amp; target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A4AAFD-1E14-2D35-A19D-37070D422EBA}"/>
              </a:ext>
            </a:extLst>
          </p:cNvPr>
          <p:cNvSpPr txBox="1"/>
          <p:nvPr/>
        </p:nvSpPr>
        <p:spPr>
          <a:xfrm>
            <a:off x="3302773" y="559227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|S|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1384153-FE9E-C07B-D353-4730561B0C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151896"/>
              </p:ext>
            </p:extLst>
          </p:nvPr>
        </p:nvGraphicFramePr>
        <p:xfrm>
          <a:off x="3267987" y="3837441"/>
          <a:ext cx="509116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6059" imgH="1479415" progId="Excel.Sheet.12">
                  <p:embed/>
                </p:oleObj>
              </mc:Choice>
              <mc:Fallback>
                <p:oleObj name="Worksheet" r:id="rId3" imgW="616059" imgH="1479415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51384153-FE9E-C07B-D353-4730561B0C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7987" y="3837441"/>
                        <a:ext cx="509116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E45692D-3652-AA0B-4DA8-0B0622CED0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07680"/>
              </p:ext>
            </p:extLst>
          </p:nvPr>
        </p:nvGraphicFramePr>
        <p:xfrm>
          <a:off x="4650511" y="3837441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16059" imgH="1479415" progId="Excel.Sheet.12">
                  <p:embed/>
                </p:oleObj>
              </mc:Choice>
              <mc:Fallback>
                <p:oleObj name="Worksheet" r:id="rId5" imgW="616059" imgH="147941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E45692D-3652-AA0B-4DA8-0B0622CED0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0511" y="3837441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82C4F2A-E5D4-5AB5-4F57-D6889055D90E}"/>
              </a:ext>
            </a:extLst>
          </p:cNvPr>
          <p:cNvCxnSpPr>
            <a:cxnSpLocks/>
          </p:cNvCxnSpPr>
          <p:nvPr/>
        </p:nvCxnSpPr>
        <p:spPr>
          <a:xfrm flipV="1">
            <a:off x="4915817" y="3436375"/>
            <a:ext cx="0" cy="4010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E33FA62-5044-6CEB-3AC3-34C156CDF7EC}"/>
              </a:ext>
            </a:extLst>
          </p:cNvPr>
          <p:cNvSpPr txBox="1"/>
          <p:nvPr/>
        </p:nvSpPr>
        <p:spPr>
          <a:xfrm>
            <a:off x="3924638" y="1958230"/>
            <a:ext cx="1032323" cy="33855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Loss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D76902-D7E1-F2E7-AE8C-95E1CA0152E1}"/>
              </a:ext>
            </a:extLst>
          </p:cNvPr>
          <p:cNvSpPr txBox="1"/>
          <p:nvPr/>
        </p:nvSpPr>
        <p:spPr>
          <a:xfrm>
            <a:off x="5493028" y="3800356"/>
            <a:ext cx="522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/>
              <a:t>Kedi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4E5CEE-84B8-6BAC-1560-A1DDE64F7C3B}"/>
              </a:ext>
            </a:extLst>
          </p:cNvPr>
          <p:cNvCxnSpPr/>
          <p:nvPr/>
        </p:nvCxnSpPr>
        <p:spPr>
          <a:xfrm flipV="1">
            <a:off x="4192581" y="2312752"/>
            <a:ext cx="0" cy="3105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DACA40E-21B8-FCC1-72EE-438C63C5C98F}"/>
              </a:ext>
            </a:extLst>
          </p:cNvPr>
          <p:cNvCxnSpPr>
            <a:cxnSpLocks/>
            <a:stCxn id="25" idx="0"/>
          </p:cNvCxnSpPr>
          <p:nvPr/>
        </p:nvCxnSpPr>
        <p:spPr>
          <a:xfrm flipH="1" flipV="1">
            <a:off x="5730766" y="2468019"/>
            <a:ext cx="23648" cy="133233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9547CCA-4819-F1B1-883A-6FDB9BE38CA6}"/>
              </a:ext>
            </a:extLst>
          </p:cNvPr>
          <p:cNvCxnSpPr>
            <a:cxnSpLocks/>
          </p:cNvCxnSpPr>
          <p:nvPr/>
        </p:nvCxnSpPr>
        <p:spPr>
          <a:xfrm flipH="1">
            <a:off x="4832134" y="2468019"/>
            <a:ext cx="8986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3FBEF7-8CF8-F407-8493-E300BBF8C66C}"/>
              </a:ext>
            </a:extLst>
          </p:cNvPr>
          <p:cNvCxnSpPr>
            <a:cxnSpLocks/>
          </p:cNvCxnSpPr>
          <p:nvPr/>
        </p:nvCxnSpPr>
        <p:spPr>
          <a:xfrm flipV="1">
            <a:off x="4832134" y="2312752"/>
            <a:ext cx="0" cy="1552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3B4004D-D9D8-A226-F0C3-964D3A2BCCBE}"/>
              </a:ext>
            </a:extLst>
          </p:cNvPr>
          <p:cNvSpPr txBox="1"/>
          <p:nvPr/>
        </p:nvSpPr>
        <p:spPr>
          <a:xfrm>
            <a:off x="3776442" y="2770489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DNN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B98E88-AA7D-8FEE-2311-240A34B79511}"/>
              </a:ext>
            </a:extLst>
          </p:cNvPr>
          <p:cNvSpPr txBox="1"/>
          <p:nvPr/>
        </p:nvSpPr>
        <p:spPr>
          <a:xfrm>
            <a:off x="2867607" y="4488379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4AB394-2662-D20B-2255-0D0B2834EC73}"/>
              </a:ext>
            </a:extLst>
          </p:cNvPr>
          <p:cNvSpPr txBox="1"/>
          <p:nvPr/>
        </p:nvSpPr>
        <p:spPr>
          <a:xfrm>
            <a:off x="4739318" y="559227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|T|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EE4562D-EA67-B82B-37EB-08F02125E7B9}"/>
              </a:ext>
            </a:extLst>
          </p:cNvPr>
          <p:cNvCxnSpPr>
            <a:cxnSpLocks/>
          </p:cNvCxnSpPr>
          <p:nvPr/>
        </p:nvCxnSpPr>
        <p:spPr>
          <a:xfrm flipV="1">
            <a:off x="3522545" y="3436375"/>
            <a:ext cx="0" cy="4010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E4B7857-C39E-E6D1-7F93-986CE838CA3D}"/>
              </a:ext>
            </a:extLst>
          </p:cNvPr>
          <p:cNvCxnSpPr>
            <a:stCxn id="24" idx="0"/>
          </p:cNvCxnSpPr>
          <p:nvPr/>
        </p:nvCxnSpPr>
        <p:spPr>
          <a:xfrm flipH="1" flipV="1">
            <a:off x="4440799" y="1702676"/>
            <a:ext cx="1" cy="25555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CDCF95A-48D5-0B60-6D9E-CAEE3264B220}"/>
              </a:ext>
            </a:extLst>
          </p:cNvPr>
          <p:cNvSpPr txBox="1"/>
          <p:nvPr/>
        </p:nvSpPr>
        <p:spPr>
          <a:xfrm>
            <a:off x="4317109" y="450224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1780655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AC3F73-E938-F6A0-B98A-D241C46EC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FCDDDD-5D0B-0C81-4958-783C7F340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F955B-99BF-2346-73B6-7C709B17D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A04F9-E662-200A-F062-43147C65B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41B4AD-4AA0-60DD-7540-EAE4FE7A7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1D8548-36F3-9333-EE23-C97BF200B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8E954-F1CA-EBF8-1A38-0655D985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Strawman: DNN implementation (II)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E1FE3F-A3AE-438B-9807-17592D19EAE9}"/>
              </a:ext>
            </a:extLst>
          </p:cNvPr>
          <p:cNvSpPr txBox="1"/>
          <p:nvPr/>
        </p:nvSpPr>
        <p:spPr>
          <a:xfrm>
            <a:off x="246358" y="4272936"/>
            <a:ext cx="238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One-hot encodings</a:t>
            </a:r>
          </a:p>
          <a:p>
            <a:pPr algn="ctr"/>
            <a:r>
              <a:rPr lang="en-US" sz="1600"/>
              <a:t>of source &amp; target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FC6F62-10E7-E9BD-FFC8-ABDF9FFCF3E8}"/>
              </a:ext>
            </a:extLst>
          </p:cNvPr>
          <p:cNvGrpSpPr/>
          <p:nvPr/>
        </p:nvGrpSpPr>
        <p:grpSpPr>
          <a:xfrm>
            <a:off x="2867607" y="1702676"/>
            <a:ext cx="3217898" cy="4258926"/>
            <a:chOff x="2867607" y="1702676"/>
            <a:chExt cx="3217898" cy="425892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DB7F79-A4E0-9135-0F87-CBEDD1C27BEC}"/>
                </a:ext>
              </a:extLst>
            </p:cNvPr>
            <p:cNvSpPr txBox="1"/>
            <p:nvPr/>
          </p:nvSpPr>
          <p:spPr>
            <a:xfrm>
              <a:off x="5638800" y="297180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6A7797-0876-2536-6E4B-2D3BD1957C75}"/>
                </a:ext>
              </a:extLst>
            </p:cNvPr>
            <p:cNvSpPr/>
            <p:nvPr/>
          </p:nvSpPr>
          <p:spPr>
            <a:xfrm>
              <a:off x="3082159" y="2623287"/>
              <a:ext cx="2273287" cy="80571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7379AF-C82E-361D-330A-4751D1E283BD}"/>
                </a:ext>
              </a:extLst>
            </p:cNvPr>
            <p:cNvSpPr txBox="1"/>
            <p:nvPr/>
          </p:nvSpPr>
          <p:spPr>
            <a:xfrm>
              <a:off x="3302773" y="5592270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|S|</a:t>
              </a:r>
            </a:p>
          </p:txBody>
        </p:sp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526594BE-2687-F786-04F9-0B84FA47DDC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0023362"/>
                </p:ext>
              </p:extLst>
            </p:nvPr>
          </p:nvGraphicFramePr>
          <p:xfrm>
            <a:off x="3267987" y="3837441"/>
            <a:ext cx="509116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616059" imgH="1479415" progId="Excel.Sheet.12">
                    <p:embed/>
                  </p:oleObj>
                </mc:Choice>
                <mc:Fallback>
                  <p:oleObj name="Worksheet" r:id="rId3" imgW="616059" imgH="1479415" progId="Excel.Sheet.12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526594BE-2687-F786-04F9-0B84FA47DDC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67987" y="3837441"/>
                          <a:ext cx="509116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0D278737-EB34-CCA4-FFF1-8916B894D24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2365366"/>
                </p:ext>
              </p:extLst>
            </p:nvPr>
          </p:nvGraphicFramePr>
          <p:xfrm>
            <a:off x="4650511" y="3837441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5" imgW="616059" imgH="1479415" progId="Excel.Sheet.12">
                    <p:embed/>
                  </p:oleObj>
                </mc:Choice>
                <mc:Fallback>
                  <p:oleObj name="Worksheet" r:id="rId5" imgW="616059" imgH="1479415" progId="Excel.Sheet.12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0D278737-EB34-CCA4-FFF1-8916B894D24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50511" y="3837441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2794D5B-F15E-1570-D082-8CA0A0B571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5817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63C96-686F-7940-CE77-9A3CA0755E5B}"/>
                </a:ext>
              </a:extLst>
            </p:cNvPr>
            <p:cNvSpPr txBox="1"/>
            <p:nvPr/>
          </p:nvSpPr>
          <p:spPr>
            <a:xfrm>
              <a:off x="3924638" y="1958230"/>
              <a:ext cx="1032323" cy="3385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>
                  <a:solidFill>
                    <a:schemeClr val="tx1"/>
                  </a:solidFill>
                </a:rPr>
                <a:t>Loss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C0D8F1-2F6B-0E39-A1C3-773DF182373E}"/>
                </a:ext>
              </a:extLst>
            </p:cNvPr>
            <p:cNvSpPr txBox="1"/>
            <p:nvPr/>
          </p:nvSpPr>
          <p:spPr>
            <a:xfrm>
              <a:off x="5477262" y="3808239"/>
              <a:ext cx="608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err="1"/>
                <a:t>fareyi</a:t>
              </a:r>
              <a:endParaRPr lang="en-US" sz="1400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7A2C33A-5C95-BAB2-5FAC-C1B4224DA9DC}"/>
                </a:ext>
              </a:extLst>
            </p:cNvPr>
            <p:cNvCxnSpPr/>
            <p:nvPr/>
          </p:nvCxnSpPr>
          <p:spPr>
            <a:xfrm flipV="1">
              <a:off x="4192581" y="2312752"/>
              <a:ext cx="0" cy="31053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0E4BBFE-695B-8E0C-4BB0-6C54CB7A73FB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5781384" y="2468019"/>
              <a:ext cx="0" cy="13402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12535A-05CB-CFE2-181F-74F51BA50C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2134" y="2468019"/>
              <a:ext cx="94925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F6A3333-B221-B389-16C0-53C115D3C0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134" y="2312752"/>
              <a:ext cx="0" cy="155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01C77E-D702-DCA9-BE24-963AF3A3C508}"/>
                </a:ext>
              </a:extLst>
            </p:cNvPr>
            <p:cNvSpPr txBox="1"/>
            <p:nvPr/>
          </p:nvSpPr>
          <p:spPr>
            <a:xfrm>
              <a:off x="3776442" y="2770489"/>
              <a:ext cx="832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/>
                <a:t>DNN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C88CAAB-4291-E734-216B-0CFB5D9DB98A}"/>
                </a:ext>
              </a:extLst>
            </p:cNvPr>
            <p:cNvSpPr txBox="1"/>
            <p:nvPr/>
          </p:nvSpPr>
          <p:spPr>
            <a:xfrm>
              <a:off x="2867607" y="4488379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A7172DB-9934-A492-8DA1-C82C84BD2952}"/>
                </a:ext>
              </a:extLst>
            </p:cNvPr>
            <p:cNvSpPr txBox="1"/>
            <p:nvPr/>
          </p:nvSpPr>
          <p:spPr>
            <a:xfrm>
              <a:off x="4739318" y="5592270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|T|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07DEDB8-4F2E-AF48-3B41-BF88BA91F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545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E55F70F-E34B-829E-C853-371D4F1EFA4C}"/>
                </a:ext>
              </a:extLst>
            </p:cNvPr>
            <p:cNvCxnSpPr>
              <a:stCxn id="24" idx="0"/>
            </p:cNvCxnSpPr>
            <p:nvPr/>
          </p:nvCxnSpPr>
          <p:spPr>
            <a:xfrm flipH="1" flipV="1">
              <a:off x="4440799" y="1702676"/>
              <a:ext cx="1" cy="25555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91910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64440-2164-E673-3512-1815ED8CA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6141DBD-0454-0F7D-29FE-5787B0DBA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4D314A-9EA7-33AB-1712-8F5CFDEB2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8F149-140D-7531-907D-2F78A8AB9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C867E1-1DFA-D0E4-A609-793625F34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723918-60BC-96E8-966B-15FE17B8D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16948-1E20-D511-DB29-B2D0CE4A6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Strawman: DNN implementation (III)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DBD4BC-AA7A-72AA-1B98-76108943DD3C}"/>
              </a:ext>
            </a:extLst>
          </p:cNvPr>
          <p:cNvSpPr txBox="1"/>
          <p:nvPr/>
        </p:nvSpPr>
        <p:spPr>
          <a:xfrm>
            <a:off x="246358" y="4272936"/>
            <a:ext cx="238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One-hot encodings</a:t>
            </a:r>
          </a:p>
          <a:p>
            <a:pPr algn="ctr"/>
            <a:r>
              <a:rPr lang="en-US" sz="1600"/>
              <a:t>of source &amp; target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01563E-6709-EBB9-76EA-6DD9927A1831}"/>
              </a:ext>
            </a:extLst>
          </p:cNvPr>
          <p:cNvGrpSpPr/>
          <p:nvPr/>
        </p:nvGrpSpPr>
        <p:grpSpPr>
          <a:xfrm>
            <a:off x="2867607" y="1702676"/>
            <a:ext cx="3063979" cy="4258926"/>
            <a:chOff x="2867607" y="1702676"/>
            <a:chExt cx="3063979" cy="425892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C7CDF82-D1FC-FEA6-7F9E-F0E8A6F72DAC}"/>
                </a:ext>
              </a:extLst>
            </p:cNvPr>
            <p:cNvSpPr txBox="1"/>
            <p:nvPr/>
          </p:nvSpPr>
          <p:spPr>
            <a:xfrm>
              <a:off x="5638800" y="297180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0278FA-0E32-8D40-C379-B661CFCF1159}"/>
                </a:ext>
              </a:extLst>
            </p:cNvPr>
            <p:cNvSpPr/>
            <p:nvPr/>
          </p:nvSpPr>
          <p:spPr>
            <a:xfrm>
              <a:off x="3082159" y="2623287"/>
              <a:ext cx="2273287" cy="80571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B91DD5-0335-B0E2-B14A-F61B82848071}"/>
                </a:ext>
              </a:extLst>
            </p:cNvPr>
            <p:cNvSpPr txBox="1"/>
            <p:nvPr/>
          </p:nvSpPr>
          <p:spPr>
            <a:xfrm>
              <a:off x="3302773" y="5592270"/>
              <a:ext cx="439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|S|</a:t>
              </a:r>
            </a:p>
          </p:txBody>
        </p:sp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02C639AF-D406-9B60-5339-EAD1FE30E27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7285611"/>
                </p:ext>
              </p:extLst>
            </p:nvPr>
          </p:nvGraphicFramePr>
          <p:xfrm>
            <a:off x="3267987" y="3837441"/>
            <a:ext cx="509116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616059" imgH="1479415" progId="Excel.Sheet.12">
                    <p:embed/>
                  </p:oleObj>
                </mc:Choice>
                <mc:Fallback>
                  <p:oleObj name="Worksheet" r:id="rId3" imgW="616059" imgH="1479415" progId="Excel.Sheet.12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02C639AF-D406-9B60-5339-EAD1FE30E27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67987" y="3837441"/>
                          <a:ext cx="509116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052893A2-AA0B-2A6D-5A12-D53BA07770E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0001494"/>
                </p:ext>
              </p:extLst>
            </p:nvPr>
          </p:nvGraphicFramePr>
          <p:xfrm>
            <a:off x="4650511" y="3837441"/>
            <a:ext cx="509115" cy="1698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5" imgW="616059" imgH="1479415" progId="Excel.Sheet.12">
                    <p:embed/>
                  </p:oleObj>
                </mc:Choice>
                <mc:Fallback>
                  <p:oleObj name="Worksheet" r:id="rId5" imgW="616059" imgH="1479415" progId="Excel.Sheet.12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052893A2-AA0B-2A6D-5A12-D53BA07770E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50511" y="3837441"/>
                          <a:ext cx="509115" cy="1698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B03652A-3357-2151-1ACB-CCD51B18C3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5817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CB1EA3-465C-ABC2-673F-BD5787BE152A}"/>
                </a:ext>
              </a:extLst>
            </p:cNvPr>
            <p:cNvSpPr txBox="1"/>
            <p:nvPr/>
          </p:nvSpPr>
          <p:spPr>
            <a:xfrm>
              <a:off x="3924638" y="1958230"/>
              <a:ext cx="1032323" cy="3385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>
                  <a:solidFill>
                    <a:schemeClr val="tx1"/>
                  </a:solidFill>
                </a:rPr>
                <a:t>Loss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A3C9C2-BB3F-224A-2796-DAE0E14B3A85}"/>
                </a:ext>
              </a:extLst>
            </p:cNvPr>
            <p:cNvSpPr txBox="1"/>
            <p:nvPr/>
          </p:nvSpPr>
          <p:spPr>
            <a:xfrm>
              <a:off x="5586620" y="3837441"/>
              <a:ext cx="3449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/>
                <a:t>xx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73C176B-510A-C68E-9B10-A2AAC5C98B20}"/>
                </a:ext>
              </a:extLst>
            </p:cNvPr>
            <p:cNvCxnSpPr/>
            <p:nvPr/>
          </p:nvCxnSpPr>
          <p:spPr>
            <a:xfrm flipV="1">
              <a:off x="4192581" y="2312752"/>
              <a:ext cx="0" cy="31053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2E3332-939F-CC4A-62BF-9535414EB80F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5759103" y="2468019"/>
              <a:ext cx="20457" cy="136942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371742E-63A3-0442-C30F-9DD0D89CFE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2134" y="2468019"/>
              <a:ext cx="947426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A38E80E-B667-E6D6-B1C4-64D43402FE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134" y="2312752"/>
              <a:ext cx="0" cy="155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D371F43-6437-C82F-4CAA-CD5B41DA39A3}"/>
                </a:ext>
              </a:extLst>
            </p:cNvPr>
            <p:cNvSpPr txBox="1"/>
            <p:nvPr/>
          </p:nvSpPr>
          <p:spPr>
            <a:xfrm>
              <a:off x="3776442" y="2770489"/>
              <a:ext cx="832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/>
                <a:t>DNN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6B7989-D04B-77EA-3386-847DAA9D97D7}"/>
                </a:ext>
              </a:extLst>
            </p:cNvPr>
            <p:cNvSpPr txBox="1"/>
            <p:nvPr/>
          </p:nvSpPr>
          <p:spPr>
            <a:xfrm>
              <a:off x="2867607" y="4488379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6B04D42-E3A4-0806-980F-98B3A8FF5DA4}"/>
                </a:ext>
              </a:extLst>
            </p:cNvPr>
            <p:cNvSpPr txBox="1"/>
            <p:nvPr/>
          </p:nvSpPr>
          <p:spPr>
            <a:xfrm>
              <a:off x="4739318" y="5592270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|T|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38F49B7-FE9E-7D4B-9C21-B9524690B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545" y="3436375"/>
              <a:ext cx="0" cy="40106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32D3151-C5F7-6CC0-460F-06EE6F47B2EA}"/>
                </a:ext>
              </a:extLst>
            </p:cNvPr>
            <p:cNvCxnSpPr>
              <a:stCxn id="24" idx="0"/>
            </p:cNvCxnSpPr>
            <p:nvPr/>
          </p:nvCxnSpPr>
          <p:spPr>
            <a:xfrm flipH="1" flipV="1">
              <a:off x="4440799" y="1702676"/>
              <a:ext cx="1" cy="25555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5435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D114D6-FF55-15F0-E6D0-2FBB2BAC6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5786256-A1A3-217E-236B-32513BD3B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1C6206-C9BB-5599-969A-22DE925E6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5936D4-A5BC-CE10-3F35-64208252B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069B04-CFBE-CC78-FF01-AD287877F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020767-693E-BE7E-BE1E-3E76CD3A3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D5E2AA1-B695-3901-33E9-2E66E394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0E506F-FA25-DC46-9476-BDC05E962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4DCC2-9122-5A46-4A37-3EF72BE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00" y="1250994"/>
            <a:ext cx="3428501" cy="3387497"/>
          </a:xfrm>
        </p:spPr>
        <p:txBody>
          <a:bodyPr anchor="b">
            <a:norm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Transformer</a:t>
            </a:r>
            <a:br>
              <a:rPr lang="en-US" sz="400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for </a:t>
            </a:r>
            <a:br>
              <a:rPr lang="en-US" sz="400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Translation</a:t>
            </a:r>
            <a:br>
              <a:rPr lang="en-US" sz="400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4000">
                <a:solidFill>
                  <a:schemeClr val="bg1"/>
                </a:solidFill>
                <a:latin typeface="Arial"/>
                <a:cs typeface="Arial"/>
              </a:rPr>
              <a:t>(from Attention is..)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F76C1C40-1EA5-637D-4FD9-5D4A7F7F2D1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42254" y="94937"/>
            <a:ext cx="4542262" cy="6688402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ED37D1-C180-378A-0C23-EEFDA1576472}"/>
              </a:ext>
            </a:extLst>
          </p:cNvPr>
          <p:cNvSpPr txBox="1"/>
          <p:nvPr/>
        </p:nvSpPr>
        <p:spPr>
          <a:xfrm>
            <a:off x="10094907" y="1150475"/>
            <a:ext cx="139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latin typeface="+mn-lt"/>
              </a:rPr>
              <a:t>Embedding of </a:t>
            </a:r>
          </a:p>
          <a:p>
            <a:pPr algn="l"/>
            <a:r>
              <a:rPr lang="en-US" sz="1600">
                <a:latin typeface="+mn-lt"/>
              </a:rPr>
              <a:t>next word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FB0952-4A9B-C0D3-7B13-28B63EA6661E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8880764" y="1442863"/>
            <a:ext cx="1214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54EBDCFB-A5B6-8C13-B8E6-3EF11F5CB7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848" t="-12450"/>
          <a:stretch>
            <a:fillRect/>
          </a:stretch>
        </p:blipFill>
        <p:spPr>
          <a:xfrm>
            <a:off x="9987125" y="295437"/>
            <a:ext cx="538324" cy="431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16820BC-B518-57F9-08ED-6884AEA828EB}"/>
              </a:ext>
            </a:extLst>
          </p:cNvPr>
          <p:cNvSpPr/>
          <p:nvPr/>
        </p:nvSpPr>
        <p:spPr>
          <a:xfrm>
            <a:off x="6238598" y="2558473"/>
            <a:ext cx="1768327" cy="2881745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B847F9-8936-2878-B48E-9591B7E0889F}"/>
              </a:ext>
            </a:extLst>
          </p:cNvPr>
          <p:cNvSpPr/>
          <p:nvPr/>
        </p:nvSpPr>
        <p:spPr>
          <a:xfrm>
            <a:off x="8166752" y="1417460"/>
            <a:ext cx="1768327" cy="402275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796616-65BB-03F5-09CC-7C6164EEFBC2}"/>
              </a:ext>
            </a:extLst>
          </p:cNvPr>
          <p:cNvSpPr/>
          <p:nvPr/>
        </p:nvSpPr>
        <p:spPr>
          <a:xfrm>
            <a:off x="8153625" y="10138"/>
            <a:ext cx="1781453" cy="135806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4A621-DD64-CA7A-5A11-4293B1D84C11}"/>
              </a:ext>
            </a:extLst>
          </p:cNvPr>
          <p:cNvSpPr txBox="1"/>
          <p:nvPr/>
        </p:nvSpPr>
        <p:spPr>
          <a:xfrm>
            <a:off x="5221972" y="2483812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Encoder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E1CAFC-728C-F5A8-0992-D2927327A4A1}"/>
              </a:ext>
            </a:extLst>
          </p:cNvPr>
          <p:cNvSpPr txBox="1"/>
          <p:nvPr/>
        </p:nvSpPr>
        <p:spPr>
          <a:xfrm>
            <a:off x="9933846" y="2504405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Decoder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15F152-4B22-E55F-C89B-C184AC455FA5}"/>
              </a:ext>
            </a:extLst>
          </p:cNvPr>
          <p:cNvSpPr txBox="1"/>
          <p:nvPr/>
        </p:nvSpPr>
        <p:spPr>
          <a:xfrm>
            <a:off x="9921182" y="717268"/>
            <a:ext cx="221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(sampler not shown)</a:t>
            </a:r>
          </a:p>
        </p:txBody>
      </p:sp>
    </p:spTree>
    <p:extLst>
      <p:ext uri="{BB962C8B-B14F-4D97-AF65-F5344CB8AC3E}">
        <p14:creationId xmlns:p14="http://schemas.microsoft.com/office/powerpoint/2010/main" val="250727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13" grpId="0" animBg="1"/>
      <p:bldP spid="15" grpId="0" animBg="1"/>
      <p:bldP spid="17" grpId="0"/>
      <p:bldP spid="19" grpId="0"/>
      <p:bldP spid="2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6BBCAE-6B37-4A1C-6E4D-4A22E297C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256F825A-A7C5-174D-46BB-BBC9CB33D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FAFA44-4759-1368-BC30-89B238DB4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5BB2177-6222-25D1-58DD-2CA2F231B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8A9E886-9A1D-C66E-C2D0-74B971558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EC521CB-609A-547F-CCB0-E46C38F95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D389F4-219B-4AB9-FAAC-7D119201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70" y="2497039"/>
            <a:ext cx="2880828" cy="19571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Abstraction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of 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Transformer</a:t>
            </a:r>
          </a:p>
        </p:txBody>
      </p:sp>
      <p:pic>
        <p:nvPicPr>
          <p:cNvPr id="9" name="Picture 8" descr="A diagram of a computer program&#10;&#10;AI-generated content may be incorrect.">
            <a:extLst>
              <a:ext uri="{FF2B5EF4-FFF2-40B4-BE49-F238E27FC236}">
                <a16:creationId xmlns:a16="http://schemas.microsoft.com/office/drawing/2014/main" id="{79CA903A-B9C4-5F08-9CDD-DEAC4A245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807" y="330183"/>
            <a:ext cx="4601643" cy="62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552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D0C0A2-9DC2-F637-CFBF-FCDF6BA90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E86CA-9E83-A3F8-2089-2D540620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70" y="2497039"/>
            <a:ext cx="2880828" cy="19571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Abstraction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of 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Transformer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155B5E0-5BEA-F462-DC48-86DA4DC3E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746655" y="478712"/>
            <a:ext cx="4842530" cy="59235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6A35F8-B596-0233-AB4B-B8217C9A1A98}"/>
              </a:ext>
            </a:extLst>
          </p:cNvPr>
          <p:cNvSpPr txBox="1"/>
          <p:nvPr/>
        </p:nvSpPr>
        <p:spPr>
          <a:xfrm>
            <a:off x="4870988" y="3685431"/>
            <a:ext cx="11464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>
                <a:solidFill>
                  <a:srgbClr val="0070C0"/>
                </a:solidFill>
              </a:rPr>
              <a:t>Generate</a:t>
            </a:r>
          </a:p>
          <a:p>
            <a:pPr algn="ctr"/>
            <a:r>
              <a:rPr lang="en-US" sz="1400">
                <a:solidFill>
                  <a:srgbClr val="0070C0"/>
                </a:solidFill>
              </a:rPr>
              <a:t>contextual</a:t>
            </a:r>
          </a:p>
          <a:p>
            <a:pPr algn="ctr"/>
            <a:r>
              <a:rPr lang="en-US" sz="1400">
                <a:solidFill>
                  <a:srgbClr val="0070C0"/>
                </a:solidFill>
              </a:rPr>
              <a:t>embeddings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2ED737-F367-2CB2-2D5F-CE4646090F1F}"/>
              </a:ext>
            </a:extLst>
          </p:cNvPr>
          <p:cNvSpPr/>
          <p:nvPr/>
        </p:nvSpPr>
        <p:spPr>
          <a:xfrm>
            <a:off x="6096000" y="3685431"/>
            <a:ext cx="1524271" cy="738664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D67543-47AD-16FA-8FB0-DBBEB97D7084}"/>
              </a:ext>
            </a:extLst>
          </p:cNvPr>
          <p:cNvSpPr/>
          <p:nvPr/>
        </p:nvSpPr>
        <p:spPr>
          <a:xfrm>
            <a:off x="7390383" y="1419607"/>
            <a:ext cx="1524271" cy="2154865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59DA23-76FC-CE3F-6CD9-654BB797D28F}"/>
              </a:ext>
            </a:extLst>
          </p:cNvPr>
          <p:cNvSpPr txBox="1"/>
          <p:nvPr/>
        </p:nvSpPr>
        <p:spPr>
          <a:xfrm>
            <a:off x="4720746" y="2312373"/>
            <a:ext cx="2593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>
                <a:solidFill>
                  <a:srgbClr val="0070C0"/>
                </a:solidFill>
                <a:cs typeface="Times New Roman"/>
              </a:rPr>
              <a:t>[p(x</a:t>
            </a:r>
            <a:r>
              <a:rPr lang="en-US" sz="1800" baseline="-25000">
                <a:solidFill>
                  <a:srgbClr val="0070C0"/>
                </a:solidFill>
                <a:cs typeface="Times New Roman"/>
              </a:rPr>
              <a:t>0</a:t>
            </a:r>
            <a:r>
              <a:rPr lang="en-US" sz="1800">
                <a:solidFill>
                  <a:srgbClr val="0070C0"/>
                </a:solidFill>
                <a:cs typeface="Times New Roman"/>
              </a:rPr>
              <a:t>),…,p(</a:t>
            </a:r>
            <a:r>
              <a:rPr lang="en-US" sz="1800" err="1">
                <a:solidFill>
                  <a:srgbClr val="0070C0"/>
                </a:solidFill>
                <a:cs typeface="Georgia"/>
              </a:rPr>
              <a:t>x</a:t>
            </a:r>
            <a:r>
              <a:rPr lang="en-US" sz="2000" baseline="-11904" err="1">
                <a:solidFill>
                  <a:srgbClr val="0070C0"/>
                </a:solidFill>
                <a:cs typeface="Georgia"/>
              </a:rPr>
              <a:t>|T</a:t>
            </a:r>
            <a:r>
              <a:rPr lang="en-US" sz="2000" baseline="-11904">
                <a:solidFill>
                  <a:srgbClr val="0070C0"/>
                </a:solidFill>
                <a:cs typeface="Georgia"/>
              </a:rPr>
              <a:t>|</a:t>
            </a:r>
            <a:r>
              <a:rPr lang="en-US" sz="1800">
                <a:solidFill>
                  <a:srgbClr val="0070C0"/>
                </a:solidFill>
                <a:cs typeface="Times New Roman"/>
              </a:rPr>
              <a:t>)]</a:t>
            </a:r>
            <a:r>
              <a:rPr lang="en-US" sz="1800" spc="85">
                <a:solidFill>
                  <a:srgbClr val="0070C0"/>
                </a:solidFill>
                <a:cs typeface="Times New Roman"/>
              </a:rPr>
              <a:t> </a:t>
            </a:r>
            <a:r>
              <a:rPr lang="en-US" sz="1800" spc="85">
                <a:solidFill>
                  <a:srgbClr val="0070C0"/>
                </a:solidFill>
                <a:cs typeface="Arial"/>
              </a:rPr>
              <a:t>= </a:t>
            </a:r>
            <a:r>
              <a:rPr lang="en-US" sz="1800" spc="85">
                <a:solidFill>
                  <a:srgbClr val="0070C0"/>
                </a:solidFill>
                <a:cs typeface="Arial"/>
                <a:sym typeface="Symbol" panose="05050102010706020507" pitchFamily="18" charset="2"/>
              </a:rPr>
              <a:t>(</a:t>
            </a:r>
            <a:r>
              <a:rPr lang="en-US" sz="1800">
                <a:solidFill>
                  <a:srgbClr val="0070C0"/>
                </a:solidFill>
                <a:cs typeface="Arial"/>
              </a:rPr>
              <a:t>F(</a:t>
            </a:r>
            <a:r>
              <a:rPr lang="en-US" sz="1800" b="1">
                <a:solidFill>
                  <a:srgbClr val="0070C0"/>
                </a:solidFill>
                <a:cs typeface="Arial"/>
              </a:rPr>
              <a:t>c</a:t>
            </a:r>
            <a:r>
              <a:rPr lang="en-US" sz="1800" baseline="-25000">
                <a:solidFill>
                  <a:srgbClr val="0070C0"/>
                </a:solidFill>
                <a:cs typeface="Arial"/>
              </a:rPr>
              <a:t>t</a:t>
            </a:r>
            <a:r>
              <a:rPr lang="en-US" sz="1800">
                <a:solidFill>
                  <a:srgbClr val="0070C0"/>
                </a:solidFill>
                <a:cs typeface="Arial"/>
              </a:rPr>
              <a:t>))</a:t>
            </a:r>
            <a:endParaRPr lang="en-US">
              <a:solidFill>
                <a:srgbClr val="0070C0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555FD1-1C49-B893-CE6A-536C7F535153}"/>
              </a:ext>
            </a:extLst>
          </p:cNvPr>
          <p:cNvSpPr txBox="1"/>
          <p:nvPr/>
        </p:nvSpPr>
        <p:spPr>
          <a:xfrm>
            <a:off x="7066481" y="1697003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70C0"/>
                </a:solidFill>
                <a:sym typeface="Symbol" panose="05050102010706020507" pitchFamily="18" charset="2"/>
              </a:rPr>
              <a:t>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A507F1-5FBD-F86C-871E-E1F9422E238F}"/>
              </a:ext>
            </a:extLst>
          </p:cNvPr>
          <p:cNvSpPr txBox="1"/>
          <p:nvPr/>
        </p:nvSpPr>
        <p:spPr>
          <a:xfrm>
            <a:off x="6895620" y="1186362"/>
            <a:ext cx="83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0070C0"/>
                </a:solidFill>
              </a:rPr>
              <a:t>Sampler</a:t>
            </a:r>
          </a:p>
        </p:txBody>
      </p:sp>
    </p:spTree>
    <p:extLst>
      <p:ext uri="{BB962C8B-B14F-4D97-AF65-F5344CB8AC3E}">
        <p14:creationId xmlns:p14="http://schemas.microsoft.com/office/powerpoint/2010/main" val="331431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 animBg="1"/>
      <p:bldP spid="10" grpId="0"/>
      <p:bldP spid="11" grpId="0"/>
      <p:bldP spid="12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643D1F-503E-EFE4-78A8-4C9628F44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FD935-6570-E3DC-E9BD-B91240766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Decoder Block </a:t>
            </a:r>
          </a:p>
        </p:txBody>
      </p:sp>
      <p:pic>
        <p:nvPicPr>
          <p:cNvPr id="60" name="Picture 59" descr="A diagram of a flowchart&#10;&#10;AI-generated content may be incorrect.">
            <a:extLst>
              <a:ext uri="{FF2B5EF4-FFF2-40B4-BE49-F238E27FC236}">
                <a16:creationId xmlns:a16="http://schemas.microsoft.com/office/drawing/2014/main" id="{5BB31A3C-C409-2A86-056C-443D11044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919" y="457199"/>
            <a:ext cx="3598481" cy="589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2165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238CA1-8C38-EC72-1A6B-B07B2D28A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604DB8D-3B7C-7198-A413-26656D40A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49E2A-193C-D359-1FD9-5E38D8BD8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BD5BDD-D0C7-5535-54AC-9DFE90DBB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93AD4-5770-9682-B555-F7E2AF1CC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9ADE3-988F-4851-6103-04DE8D50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06487B-4EA3-6330-DAA5-28FB70902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Strawman DNN2 (Training) 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A49DA4-D90E-581F-FA4B-D304A7FF1345}"/>
              </a:ext>
            </a:extLst>
          </p:cNvPr>
          <p:cNvSpPr txBox="1"/>
          <p:nvPr/>
        </p:nvSpPr>
        <p:spPr>
          <a:xfrm>
            <a:off x="3855542" y="6260558"/>
            <a:ext cx="3700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prstClr val="black"/>
                </a:solidFill>
                <a:latin typeface="Aptos" panose="02110004020202020204"/>
              </a:rPr>
              <a:t>Embeddings from </a:t>
            </a:r>
            <a:r>
              <a:rPr lang="en-US" sz="1600" err="1">
                <a:solidFill>
                  <a:prstClr val="black"/>
                </a:solidFill>
                <a:latin typeface="Aptos" panose="02110004020202020204"/>
              </a:rPr>
              <a:t>GloVE</a:t>
            </a:r>
            <a:r>
              <a:rPr lang="en-US" sz="1600">
                <a:solidFill>
                  <a:prstClr val="black"/>
                </a:solidFill>
                <a:latin typeface="Aptos" panose="02110004020202020204"/>
              </a:rPr>
              <a:t> or Word2Vec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prstClr val="black"/>
                </a:solidFill>
                <a:latin typeface="Aptos" panose="02110004020202020204"/>
              </a:rPr>
              <a:t>for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source &amp; target words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E1ACE7-F5BC-1CE3-C36E-83BBADC0E1E3}"/>
              </a:ext>
            </a:extLst>
          </p:cNvPr>
          <p:cNvSpPr txBox="1"/>
          <p:nvPr/>
        </p:nvSpPr>
        <p:spPr>
          <a:xfrm>
            <a:off x="3005959" y="297968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DB6DCD-7D2C-8031-784A-1EB2E04FC4E4}"/>
              </a:ext>
            </a:extLst>
          </p:cNvPr>
          <p:cNvSpPr/>
          <p:nvPr/>
        </p:nvSpPr>
        <p:spPr>
          <a:xfrm>
            <a:off x="449318" y="2631170"/>
            <a:ext cx="2273287" cy="8057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B677D7-2A94-01CD-1B16-2E0BB35E6DB1}"/>
              </a:ext>
            </a:extLst>
          </p:cNvPr>
          <p:cNvSpPr txBox="1"/>
          <p:nvPr/>
        </p:nvSpPr>
        <p:spPr>
          <a:xfrm>
            <a:off x="669932" y="560015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341576D-D71B-D236-2B86-698960165A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146" y="3845324"/>
          <a:ext cx="509116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6059" imgH="1479415" progId="Excel.Sheet.12">
                  <p:embed/>
                </p:oleObj>
              </mc:Choice>
              <mc:Fallback>
                <p:oleObj name="Worksheet" r:id="rId3" imgW="616059" imgH="1479415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4341576D-D71B-D236-2B86-698960165A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146" y="3845324"/>
                        <a:ext cx="509116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5B8C031-BD81-025F-46D2-43E8D3DF3D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7670" y="3845324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16059" imgH="1479415" progId="Excel.Sheet.12">
                  <p:embed/>
                </p:oleObj>
              </mc:Choice>
              <mc:Fallback>
                <p:oleObj name="Worksheet" r:id="rId5" imgW="616059" imgH="1479415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5B8C031-BD81-025F-46D2-43E8D3DF3D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17670" y="3845324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25E0FD-6B25-EE50-9F1E-63A4C03DB132}"/>
              </a:ext>
            </a:extLst>
          </p:cNvPr>
          <p:cNvCxnSpPr>
            <a:cxnSpLocks/>
          </p:cNvCxnSpPr>
          <p:nvPr/>
        </p:nvCxnSpPr>
        <p:spPr>
          <a:xfrm flipV="1">
            <a:off x="2282976" y="3444258"/>
            <a:ext cx="0" cy="401066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ED08F9B-7150-D4CE-8084-6ED9C50C8C97}"/>
              </a:ext>
            </a:extLst>
          </p:cNvPr>
          <p:cNvSpPr txBox="1"/>
          <p:nvPr/>
        </p:nvSpPr>
        <p:spPr>
          <a:xfrm>
            <a:off x="1291797" y="1966113"/>
            <a:ext cx="1032323" cy="33855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CE-Loss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E213CA-7C7E-94BE-0E67-3936364BBE39}"/>
              </a:ext>
            </a:extLst>
          </p:cNvPr>
          <p:cNvSpPr txBox="1"/>
          <p:nvPr/>
        </p:nvSpPr>
        <p:spPr>
          <a:xfrm>
            <a:off x="2860187" y="3808239"/>
            <a:ext cx="848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Kedi (|T|)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68B2316-997A-59FF-4DC9-EC911AC5592C}"/>
              </a:ext>
            </a:extLst>
          </p:cNvPr>
          <p:cNvCxnSpPr/>
          <p:nvPr/>
        </p:nvCxnSpPr>
        <p:spPr>
          <a:xfrm flipV="1">
            <a:off x="1559740" y="2320635"/>
            <a:ext cx="0" cy="310535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77F8E6-0425-18FF-A10A-CB77D355309A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3284278" y="2475902"/>
            <a:ext cx="0" cy="1332337"/>
          </a:xfrm>
          <a:prstGeom prst="lin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3B35A6-0A58-F272-A035-87A03E5442DD}"/>
              </a:ext>
            </a:extLst>
          </p:cNvPr>
          <p:cNvCxnSpPr>
            <a:cxnSpLocks/>
          </p:cNvCxnSpPr>
          <p:nvPr/>
        </p:nvCxnSpPr>
        <p:spPr>
          <a:xfrm flipH="1">
            <a:off x="2199293" y="2475902"/>
            <a:ext cx="1084985" cy="0"/>
          </a:xfrm>
          <a:prstGeom prst="lin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C435917-5297-5156-1A34-15839D21052E}"/>
              </a:ext>
            </a:extLst>
          </p:cNvPr>
          <p:cNvCxnSpPr>
            <a:cxnSpLocks/>
          </p:cNvCxnSpPr>
          <p:nvPr/>
        </p:nvCxnSpPr>
        <p:spPr>
          <a:xfrm flipV="1">
            <a:off x="2199293" y="2320635"/>
            <a:ext cx="0" cy="155267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6F8888D-24AA-399C-0BE2-7183135187A7}"/>
              </a:ext>
            </a:extLst>
          </p:cNvPr>
          <p:cNvSpPr txBox="1"/>
          <p:nvPr/>
        </p:nvSpPr>
        <p:spPr>
          <a:xfrm>
            <a:off x="1143601" y="2778372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DNN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AA13AF-EFD2-B76C-2F9D-07534429CE5A}"/>
              </a:ext>
            </a:extLst>
          </p:cNvPr>
          <p:cNvSpPr txBox="1"/>
          <p:nvPr/>
        </p:nvSpPr>
        <p:spPr>
          <a:xfrm>
            <a:off x="234766" y="4496262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F8AF0A6-6F64-39B6-147E-FF942985FA54}"/>
              </a:ext>
            </a:extLst>
          </p:cNvPr>
          <p:cNvSpPr txBox="1"/>
          <p:nvPr/>
        </p:nvSpPr>
        <p:spPr>
          <a:xfrm>
            <a:off x="2078198" y="560015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328B798-8109-40A2-F0AE-16400A476DB2}"/>
              </a:ext>
            </a:extLst>
          </p:cNvPr>
          <p:cNvCxnSpPr>
            <a:cxnSpLocks/>
          </p:cNvCxnSpPr>
          <p:nvPr/>
        </p:nvCxnSpPr>
        <p:spPr>
          <a:xfrm flipV="1">
            <a:off x="889704" y="3444258"/>
            <a:ext cx="0" cy="401066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9340439-B48E-77C9-A9C4-BCC0898EBD4D}"/>
              </a:ext>
            </a:extLst>
          </p:cNvPr>
          <p:cNvCxnSpPr>
            <a:stCxn id="24" idx="0"/>
          </p:cNvCxnSpPr>
          <p:nvPr/>
        </p:nvCxnSpPr>
        <p:spPr>
          <a:xfrm flipH="1" flipV="1">
            <a:off x="1807958" y="1710559"/>
            <a:ext cx="1" cy="255554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8C68747-2DFC-CB1A-F861-D640D36FE206}"/>
              </a:ext>
            </a:extLst>
          </p:cNvPr>
          <p:cNvSpPr txBox="1"/>
          <p:nvPr/>
        </p:nvSpPr>
        <p:spPr>
          <a:xfrm>
            <a:off x="1684268" y="4510127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CDE94E-7BC6-3CF6-5B2F-82D7F7DC759D}"/>
              </a:ext>
            </a:extLst>
          </p:cNvPr>
          <p:cNvSpPr txBox="1"/>
          <p:nvPr/>
        </p:nvSpPr>
        <p:spPr>
          <a:xfrm>
            <a:off x="6806933" y="298498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2499EC-0AC4-0EFA-6DE9-2A842855474E}"/>
              </a:ext>
            </a:extLst>
          </p:cNvPr>
          <p:cNvSpPr/>
          <p:nvPr/>
        </p:nvSpPr>
        <p:spPr>
          <a:xfrm>
            <a:off x="4250292" y="2636472"/>
            <a:ext cx="2273287" cy="8057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856C24E-5EE7-1A0D-4F30-E873BF8CD1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36120" y="3850626"/>
          <a:ext cx="509116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6059" imgH="1479415" progId="Excel.Sheet.12">
                  <p:embed/>
                </p:oleObj>
              </mc:Choice>
              <mc:Fallback>
                <p:oleObj name="Worksheet" r:id="rId3" imgW="616059" imgH="1479415" progId="Excel.Sheet.12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856C24E-5EE7-1A0D-4F30-E873BF8CD1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6120" y="3850626"/>
                        <a:ext cx="509116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9C5CA6C-8B2D-8700-A0CF-DE70F0A970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8644" y="3850626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616059" imgH="1479415" progId="Excel.Sheet.12">
                  <p:embed/>
                </p:oleObj>
              </mc:Choice>
              <mc:Fallback>
                <p:oleObj name="Worksheet" r:id="rId7" imgW="616059" imgH="1479415" progId="Excel.Sheet.12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F9C5CA6C-8B2D-8700-A0CF-DE70F0A970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18644" y="3850626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3F9A9AD-5F3C-CFBF-78A5-07B22DA58827}"/>
              </a:ext>
            </a:extLst>
          </p:cNvPr>
          <p:cNvCxnSpPr>
            <a:cxnSpLocks/>
          </p:cNvCxnSpPr>
          <p:nvPr/>
        </p:nvCxnSpPr>
        <p:spPr>
          <a:xfrm flipV="1">
            <a:off x="6083950" y="3449560"/>
            <a:ext cx="0" cy="4010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E9652A3-E7C8-ABB8-58EF-F6D837C1568E}"/>
              </a:ext>
            </a:extLst>
          </p:cNvPr>
          <p:cNvSpPr txBox="1"/>
          <p:nvPr/>
        </p:nvSpPr>
        <p:spPr>
          <a:xfrm>
            <a:off x="5092771" y="1971415"/>
            <a:ext cx="1032323" cy="33855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CE-Loss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2DC9D4-6C2A-0B3A-C809-960FFD22AF26}"/>
              </a:ext>
            </a:extLst>
          </p:cNvPr>
          <p:cNvSpPr txBox="1"/>
          <p:nvPr/>
        </p:nvSpPr>
        <p:spPr>
          <a:xfrm>
            <a:off x="6645395" y="3821424"/>
            <a:ext cx="880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prstClr val="black"/>
                </a:solidFill>
                <a:latin typeface="Aptos" panose="02110004020202020204"/>
              </a:rPr>
              <a:t>f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areyi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(|T|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E4462CB-D072-49D6-9052-A53AAD97FD6E}"/>
              </a:ext>
            </a:extLst>
          </p:cNvPr>
          <p:cNvCxnSpPr/>
          <p:nvPr/>
        </p:nvCxnSpPr>
        <p:spPr>
          <a:xfrm flipV="1">
            <a:off x="5360714" y="2325937"/>
            <a:ext cx="0" cy="3105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6580DEE-4DF2-4B34-487B-B13846FA5B55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7085772" y="2475902"/>
            <a:ext cx="0" cy="134552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203206-F777-C828-9F04-D70D4AFDE50B}"/>
              </a:ext>
            </a:extLst>
          </p:cNvPr>
          <p:cNvCxnSpPr>
            <a:cxnSpLocks/>
          </p:cNvCxnSpPr>
          <p:nvPr/>
        </p:nvCxnSpPr>
        <p:spPr>
          <a:xfrm flipH="1">
            <a:off x="6000267" y="2481204"/>
            <a:ext cx="108550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E05291-97A9-37C5-A363-EB1A9860A1C7}"/>
              </a:ext>
            </a:extLst>
          </p:cNvPr>
          <p:cNvCxnSpPr>
            <a:cxnSpLocks/>
          </p:cNvCxnSpPr>
          <p:nvPr/>
        </p:nvCxnSpPr>
        <p:spPr>
          <a:xfrm flipV="1">
            <a:off x="6000267" y="2325937"/>
            <a:ext cx="0" cy="1552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90E1E17-E934-6F4C-E5CC-A489E41A5579}"/>
              </a:ext>
            </a:extLst>
          </p:cNvPr>
          <p:cNvSpPr txBox="1"/>
          <p:nvPr/>
        </p:nvSpPr>
        <p:spPr>
          <a:xfrm>
            <a:off x="4944575" y="278367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D908A0-E9B6-AACF-176A-C5567514BD04}"/>
              </a:ext>
            </a:extLst>
          </p:cNvPr>
          <p:cNvSpPr txBox="1"/>
          <p:nvPr/>
        </p:nvSpPr>
        <p:spPr>
          <a:xfrm>
            <a:off x="4035740" y="450156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898EE38-575C-2EE9-8BAE-D3F2F8D24B05}"/>
              </a:ext>
            </a:extLst>
          </p:cNvPr>
          <p:cNvCxnSpPr>
            <a:cxnSpLocks/>
          </p:cNvCxnSpPr>
          <p:nvPr/>
        </p:nvCxnSpPr>
        <p:spPr>
          <a:xfrm flipV="1">
            <a:off x="4690678" y="3449560"/>
            <a:ext cx="0" cy="4010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FC2DF23-895E-0130-3786-EA80332470AF}"/>
              </a:ext>
            </a:extLst>
          </p:cNvPr>
          <p:cNvCxnSpPr>
            <a:stCxn id="23" idx="0"/>
          </p:cNvCxnSpPr>
          <p:nvPr/>
        </p:nvCxnSpPr>
        <p:spPr>
          <a:xfrm flipH="1" flipV="1">
            <a:off x="5608932" y="1715861"/>
            <a:ext cx="1" cy="25555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DCDB264-7865-59F7-8557-7B55D31F4741}"/>
              </a:ext>
            </a:extLst>
          </p:cNvPr>
          <p:cNvSpPr txBox="1"/>
          <p:nvPr/>
        </p:nvSpPr>
        <p:spPr>
          <a:xfrm>
            <a:off x="10954858" y="297968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940D6C-5B30-D434-3994-F2EE4B30F2F2}"/>
              </a:ext>
            </a:extLst>
          </p:cNvPr>
          <p:cNvSpPr/>
          <p:nvPr/>
        </p:nvSpPr>
        <p:spPr>
          <a:xfrm>
            <a:off x="8398217" y="2631170"/>
            <a:ext cx="2273287" cy="805713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7409846F-1023-61DD-0461-8406356346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84045" y="3845324"/>
          <a:ext cx="509116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6059" imgH="1479415" progId="Excel.Sheet.12">
                  <p:embed/>
                </p:oleObj>
              </mc:Choice>
              <mc:Fallback>
                <p:oleObj name="Worksheet" r:id="rId3" imgW="616059" imgH="1479415" progId="Excel.Sheet.12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7409846F-1023-61DD-0461-8406356346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84045" y="3845324"/>
                        <a:ext cx="509116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06EC2734-08FE-4F64-8A95-6CF4DCF937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66569" y="3845324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616059" imgH="1479415" progId="Excel.Sheet.12">
                  <p:embed/>
                </p:oleObj>
              </mc:Choice>
              <mc:Fallback>
                <p:oleObj name="Worksheet" r:id="rId9" imgW="616059" imgH="1479415" progId="Excel.Sheet.12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06EC2734-08FE-4F64-8A95-6CF4DCF937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66569" y="3845324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BBDC73E-06D5-886C-8548-548EBEAEF64B}"/>
              </a:ext>
            </a:extLst>
          </p:cNvPr>
          <p:cNvCxnSpPr>
            <a:cxnSpLocks/>
          </p:cNvCxnSpPr>
          <p:nvPr/>
        </p:nvCxnSpPr>
        <p:spPr>
          <a:xfrm flipV="1">
            <a:off x="10231875" y="3444258"/>
            <a:ext cx="0" cy="4010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C5C33B5-0FD6-3242-6FF6-9BD99AC035C7}"/>
              </a:ext>
            </a:extLst>
          </p:cNvPr>
          <p:cNvSpPr txBox="1"/>
          <p:nvPr/>
        </p:nvSpPr>
        <p:spPr>
          <a:xfrm>
            <a:off x="9240696" y="1966113"/>
            <a:ext cx="1032323" cy="33855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CE-Loss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C0EC59F-F31F-7678-A4E8-160148DB9271}"/>
              </a:ext>
            </a:extLst>
          </p:cNvPr>
          <p:cNvSpPr txBox="1"/>
          <p:nvPr/>
        </p:nvSpPr>
        <p:spPr>
          <a:xfrm>
            <a:off x="10773369" y="3845324"/>
            <a:ext cx="1051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&lt;END&gt; (|T|)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C3C11CA-5614-E94B-7BAD-F9650FC6DA37}"/>
              </a:ext>
            </a:extLst>
          </p:cNvPr>
          <p:cNvCxnSpPr/>
          <p:nvPr/>
        </p:nvCxnSpPr>
        <p:spPr>
          <a:xfrm flipV="1">
            <a:off x="9508639" y="2320635"/>
            <a:ext cx="0" cy="31053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146246A-8310-1F16-1B21-087EF9396797}"/>
              </a:ext>
            </a:extLst>
          </p:cNvPr>
          <p:cNvCxnSpPr>
            <a:cxnSpLocks/>
          </p:cNvCxnSpPr>
          <p:nvPr/>
        </p:nvCxnSpPr>
        <p:spPr>
          <a:xfrm flipV="1">
            <a:off x="11290079" y="2475902"/>
            <a:ext cx="0" cy="136942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DD11BCA-32CF-0CAB-B948-C3F46A2ADBEB}"/>
              </a:ext>
            </a:extLst>
          </p:cNvPr>
          <p:cNvCxnSpPr>
            <a:cxnSpLocks/>
          </p:cNvCxnSpPr>
          <p:nvPr/>
        </p:nvCxnSpPr>
        <p:spPr>
          <a:xfrm flipH="1">
            <a:off x="10148192" y="2475902"/>
            <a:ext cx="11418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B92F6AF-BB69-2EB6-0BC2-2A58D2C46502}"/>
              </a:ext>
            </a:extLst>
          </p:cNvPr>
          <p:cNvCxnSpPr>
            <a:cxnSpLocks/>
          </p:cNvCxnSpPr>
          <p:nvPr/>
        </p:nvCxnSpPr>
        <p:spPr>
          <a:xfrm flipV="1">
            <a:off x="10148192" y="2320635"/>
            <a:ext cx="0" cy="1552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A55A620-7A0B-D448-2723-EB37E9D38ABB}"/>
              </a:ext>
            </a:extLst>
          </p:cNvPr>
          <p:cNvSpPr txBox="1"/>
          <p:nvPr/>
        </p:nvSpPr>
        <p:spPr>
          <a:xfrm>
            <a:off x="9092500" y="2778372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DNN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A5914FD-4790-4897-45E8-2C6C9A48A7EF}"/>
              </a:ext>
            </a:extLst>
          </p:cNvPr>
          <p:cNvSpPr txBox="1"/>
          <p:nvPr/>
        </p:nvSpPr>
        <p:spPr>
          <a:xfrm>
            <a:off x="8183665" y="4496262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C82613C-4AD1-1A4F-AA3B-D8E5D1C8517C}"/>
              </a:ext>
            </a:extLst>
          </p:cNvPr>
          <p:cNvCxnSpPr>
            <a:cxnSpLocks/>
          </p:cNvCxnSpPr>
          <p:nvPr/>
        </p:nvCxnSpPr>
        <p:spPr>
          <a:xfrm flipV="1">
            <a:off x="8838603" y="3444258"/>
            <a:ext cx="0" cy="4010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598F3DD-DEEA-1802-20B6-CC91FAB79C49}"/>
              </a:ext>
            </a:extLst>
          </p:cNvPr>
          <p:cNvCxnSpPr>
            <a:stCxn id="53" idx="0"/>
          </p:cNvCxnSpPr>
          <p:nvPr/>
        </p:nvCxnSpPr>
        <p:spPr>
          <a:xfrm flipH="1" flipV="1">
            <a:off x="9756857" y="1710559"/>
            <a:ext cx="1" cy="25555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9DD09CF-B1DE-6FD3-B499-AA34B50F6F3D}"/>
              </a:ext>
            </a:extLst>
          </p:cNvPr>
          <p:cNvSpPr txBox="1"/>
          <p:nvPr/>
        </p:nvSpPr>
        <p:spPr>
          <a:xfrm>
            <a:off x="7219839" y="2669350"/>
            <a:ext cx="976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……..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A30323B-F29D-BBAB-016D-6A754C62B71E}"/>
              </a:ext>
            </a:extLst>
          </p:cNvPr>
          <p:cNvSpPr txBox="1"/>
          <p:nvPr/>
        </p:nvSpPr>
        <p:spPr>
          <a:xfrm>
            <a:off x="-39848" y="2333426"/>
            <a:ext cx="1618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Probability vector (|T|)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FAABE32-7C9C-B9BA-01B2-414EF11ED255}"/>
              </a:ext>
            </a:extLst>
          </p:cNvPr>
          <p:cNvSpPr txBox="1"/>
          <p:nvPr/>
        </p:nvSpPr>
        <p:spPr>
          <a:xfrm>
            <a:off x="3716154" y="2333425"/>
            <a:ext cx="1618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Probability vector (|T|)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F32D32-9BA1-4911-F143-D9D4A9BB2EB5}"/>
              </a:ext>
            </a:extLst>
          </p:cNvPr>
          <p:cNvSpPr txBox="1"/>
          <p:nvPr/>
        </p:nvSpPr>
        <p:spPr>
          <a:xfrm>
            <a:off x="7890310" y="2320635"/>
            <a:ext cx="1618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Probability vector (|T|)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2DF9B17-571D-B7B4-C2FA-A5731D268058}"/>
              </a:ext>
            </a:extLst>
          </p:cNvPr>
          <p:cNvSpPr txBox="1"/>
          <p:nvPr/>
        </p:nvSpPr>
        <p:spPr>
          <a:xfrm>
            <a:off x="1021821" y="6310118"/>
            <a:ext cx="1601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Kedi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fareyi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yedi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14B771F-BA86-45B9-D29A-004A52678557}"/>
              </a:ext>
            </a:extLst>
          </p:cNvPr>
          <p:cNvSpPr txBox="1"/>
          <p:nvPr/>
        </p:nvSpPr>
        <p:spPr>
          <a:xfrm>
            <a:off x="4533423" y="560015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68E24C5-2D08-63CB-F9C3-099EF90CDEFD}"/>
              </a:ext>
            </a:extLst>
          </p:cNvPr>
          <p:cNvSpPr txBox="1"/>
          <p:nvPr/>
        </p:nvSpPr>
        <p:spPr>
          <a:xfrm>
            <a:off x="5907486" y="560015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F09B13C-4AB5-F319-1ECF-C1398C3F1273}"/>
              </a:ext>
            </a:extLst>
          </p:cNvPr>
          <p:cNvSpPr txBox="1"/>
          <p:nvPr/>
        </p:nvSpPr>
        <p:spPr>
          <a:xfrm>
            <a:off x="8644546" y="560015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97E5A6E-45FE-0552-B86F-672881224A10}"/>
              </a:ext>
            </a:extLst>
          </p:cNvPr>
          <p:cNvSpPr txBox="1"/>
          <p:nvPr/>
        </p:nvSpPr>
        <p:spPr>
          <a:xfrm>
            <a:off x="10074620" y="560219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>
                <a:solidFill>
                  <a:prstClr val="black"/>
                </a:solidFill>
                <a:latin typeface="Aptos" panose="02110004020202020204"/>
              </a:rPr>
              <a:t>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59D452C-16E4-85BF-EB9D-F7303CC605E1}"/>
              </a:ext>
            </a:extLst>
          </p:cNvPr>
          <p:cNvSpPr txBox="1"/>
          <p:nvPr/>
        </p:nvSpPr>
        <p:spPr>
          <a:xfrm>
            <a:off x="3013364" y="3274352"/>
            <a:ext cx="6119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https://arxiv.org/pdf/1902.06006</a:t>
            </a:r>
          </a:p>
        </p:txBody>
      </p:sp>
    </p:spTree>
    <p:extLst>
      <p:ext uri="{BB962C8B-B14F-4D97-AF65-F5344CB8AC3E}">
        <p14:creationId xmlns:p14="http://schemas.microsoft.com/office/powerpoint/2010/main" val="3871792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D42B-AB0C-2D32-0246-4434A796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To-do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269DD-39ED-6166-6A3C-1B7F69716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/>
              <a:t>Prettify slides</a:t>
            </a:r>
          </a:p>
          <a:p>
            <a:r>
              <a:rPr lang="en-US" strike="sngStrike"/>
              <a:t>Indices starting at 1 not 0 </a:t>
            </a:r>
          </a:p>
          <a:p>
            <a:r>
              <a:rPr lang="en-US" strike="sngStrike"/>
              <a:t>Slides 15, 19, 29</a:t>
            </a:r>
          </a:p>
          <a:p>
            <a:r>
              <a:rPr lang="en-US"/>
              <a:t>Look at papers to see quiz questions – let know tomorrow for announcements </a:t>
            </a:r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/>
              <a:t>Misc: </a:t>
            </a:r>
          </a:p>
          <a:p>
            <a:pPr>
              <a:buFontTx/>
              <a:buChar char="-"/>
            </a:pPr>
            <a:r>
              <a:rPr lang="en-US"/>
              <a:t>MDP lecture </a:t>
            </a:r>
          </a:p>
          <a:p>
            <a:pPr>
              <a:buFontTx/>
              <a:buChar char="-"/>
            </a:pPr>
            <a:r>
              <a:rPr lang="en-US"/>
              <a:t>EPO </a:t>
            </a:r>
          </a:p>
          <a:p>
            <a:pPr>
              <a:buFontTx/>
              <a:buChar char="-"/>
            </a:pPr>
            <a:r>
              <a:rPr lang="en-US"/>
              <a:t>Talk in </a:t>
            </a:r>
            <a:r>
              <a:rPr lang="en-US" err="1"/>
              <a:t>Bertinoro</a:t>
            </a:r>
            <a:r>
              <a:rPr lang="en-US"/>
              <a:t> </a:t>
            </a:r>
          </a:p>
          <a:p>
            <a:pPr>
              <a:buFontTx/>
              <a:buChar char="-"/>
            </a:pPr>
            <a:r>
              <a:rPr lang="en-US" err="1"/>
              <a:t>FlashAttention</a:t>
            </a:r>
            <a:r>
              <a:rPr lang="en-US"/>
              <a:t> / </a:t>
            </a:r>
            <a:r>
              <a:rPr lang="en-US" err="1"/>
              <a:t>PagedAttention</a:t>
            </a:r>
            <a:r>
              <a:rPr lang="en-US"/>
              <a:t> slides </a:t>
            </a:r>
          </a:p>
          <a:p>
            <a:pPr>
              <a:buFontTx/>
              <a:buChar char="-"/>
            </a:pPr>
            <a:r>
              <a:rPr lang="en-US"/>
              <a:t>Hand out assignment </a:t>
            </a:r>
          </a:p>
          <a:p>
            <a:pPr>
              <a:buFontTx/>
              <a:buChar char="-"/>
            </a:pPr>
            <a:r>
              <a:rPr lang="en-US"/>
              <a:t>List of term projects</a:t>
            </a:r>
          </a:p>
          <a:p>
            <a:pPr>
              <a:buFontTx/>
              <a:buChar char="-"/>
            </a:pPr>
            <a:r>
              <a:rPr lang="en-US" strike="sngStrike"/>
              <a:t>PINNs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216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B00F00-8E9F-5F36-C2F2-5ECB1466B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93489-733D-F358-E9F3-BC733ACB6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Vector-Space Embeddings 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4431D65-53F1-E930-11BD-2869F9420DFC}"/>
              </a:ext>
            </a:extLst>
          </p:cNvPr>
          <p:cNvSpPr txBox="1">
            <a:spLocks/>
          </p:cNvSpPr>
          <p:nvPr/>
        </p:nvSpPr>
        <p:spPr>
          <a:xfrm>
            <a:off x="1371597" y="1805266"/>
            <a:ext cx="9724031" cy="696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marR="103505" indent="0">
              <a:lnSpc>
                <a:spcPct val="100000"/>
              </a:lnSpc>
              <a:spcBef>
                <a:spcPts val="95"/>
              </a:spcBef>
              <a:buNone/>
              <a:defRPr/>
            </a:pPr>
            <a:r>
              <a:rPr lang="en-US" sz="2400" kern="0" spc="-10">
                <a:cs typeface="Arial"/>
              </a:rPr>
              <a:t>E</a:t>
            </a:r>
            <a:r>
              <a:rPr lang="en-US" sz="2400" kern="0">
                <a:cs typeface="Arial"/>
              </a:rPr>
              <a:t>mbedding</a:t>
            </a:r>
            <a:r>
              <a:rPr lang="en-US" sz="2400" kern="0" spc="-15">
                <a:cs typeface="Arial"/>
              </a:rPr>
              <a:t> </a:t>
            </a:r>
            <a:r>
              <a:rPr lang="en-US" sz="2400" kern="0">
                <a:solidFill>
                  <a:prstClr val="black"/>
                </a:solidFill>
                <a:cs typeface="Arial"/>
              </a:rPr>
              <a:t>maps</a:t>
            </a:r>
            <a:r>
              <a:rPr lang="en-US" sz="2400" kern="0" spc="-20">
                <a:solidFill>
                  <a:prstClr val="black"/>
                </a:solidFill>
                <a:cs typeface="Arial"/>
              </a:rPr>
              <a:t> 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token (word) </a:t>
            </a:r>
            <a:r>
              <a:rPr lang="en-US" sz="2400" kern="0">
                <a:solidFill>
                  <a:prstClr val="black"/>
                </a:solidFill>
                <a:cs typeface="Arial"/>
              </a:rPr>
              <a:t>to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 </a:t>
            </a:r>
            <a:r>
              <a:rPr lang="en-US" sz="2400" i="1" kern="0" spc="-40">
                <a:solidFill>
                  <a:srgbClr val="00B050"/>
                </a:solidFill>
                <a:cs typeface="Georgia"/>
              </a:rPr>
              <a:t>d</a:t>
            </a:r>
            <a:r>
              <a:rPr lang="en-US" sz="2400" kern="0" spc="-40">
                <a:solidFill>
                  <a:prstClr val="black"/>
                </a:solidFill>
                <a:cs typeface="Arial"/>
              </a:rPr>
              <a:t>-</a:t>
            </a:r>
            <a:r>
              <a:rPr lang="en-US" sz="2400" kern="0">
                <a:solidFill>
                  <a:prstClr val="black"/>
                </a:solidFill>
                <a:cs typeface="Arial"/>
              </a:rPr>
              <a:t>dimensional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 </a:t>
            </a:r>
            <a:r>
              <a:rPr lang="en-US" sz="2400" i="1" kern="0" spc="-15">
                <a:solidFill>
                  <a:srgbClr val="00B050"/>
                </a:solidFill>
                <a:cs typeface="Arial"/>
              </a:rPr>
              <a:t>row-vector</a:t>
            </a:r>
            <a:r>
              <a:rPr lang="en-US" sz="2400" kern="0" spc="-15">
                <a:solidFill>
                  <a:srgbClr val="00B0F0"/>
                </a:solidFill>
                <a:cs typeface="Arial"/>
              </a:rPr>
              <a:t> </a:t>
            </a:r>
            <a:r>
              <a:rPr lang="en-US" sz="2400" kern="0" spc="-15">
                <a:solidFill>
                  <a:prstClr val="black"/>
                </a:solidFill>
                <a:cs typeface="Arial"/>
              </a:rPr>
              <a:t>of reals</a:t>
            </a:r>
            <a:endParaRPr lang="en-US">
              <a:solidFill>
                <a:prstClr val="black"/>
              </a:solidFill>
            </a:endParaRPr>
          </a:p>
          <a:p>
            <a:pPr marL="63500" marR="103505" indent="0">
              <a:lnSpc>
                <a:spcPct val="100000"/>
              </a:lnSpc>
              <a:spcBef>
                <a:spcPts val="95"/>
              </a:spcBef>
              <a:buFontTx/>
              <a:buNone/>
              <a:defRPr/>
            </a:pPr>
            <a:r>
              <a:rPr lang="en-US" sz="2400" kern="0" spc="-10">
                <a:solidFill>
                  <a:prstClr val="black"/>
                </a:solidFill>
                <a:cs typeface="Arial"/>
              </a:rPr>
              <a:t>	(</a:t>
            </a:r>
            <a:r>
              <a:rPr lang="en-US" sz="2400" i="1" kern="0" spc="-10">
                <a:solidFill>
                  <a:prstClr val="black"/>
                </a:solidFill>
                <a:cs typeface="Arial"/>
              </a:rPr>
              <a:t>e.g.</a:t>
            </a:r>
            <a:r>
              <a:rPr lang="en-US" sz="2400" kern="0" spc="-10">
                <a:solidFill>
                  <a:prstClr val="black"/>
                </a:solidFill>
                <a:cs typeface="Arial"/>
              </a:rPr>
              <a:t>) </a:t>
            </a:r>
            <a:r>
              <a:rPr lang="en-US" sz="2400" kern="0" spc="-10" err="1">
                <a:solidFill>
                  <a:prstClr val="black"/>
                </a:solidFill>
                <a:cs typeface="Arial"/>
              </a:rPr>
              <a:t>GloVe</a:t>
            </a:r>
            <a:r>
              <a:rPr lang="en-US" sz="2400" kern="0" spc="-10">
                <a:solidFill>
                  <a:prstClr val="black"/>
                </a:solidFill>
                <a:cs typeface="Arial"/>
              </a:rPr>
              <a:t>:  Manning et al.  6 billion tokens, </a:t>
            </a:r>
            <a:r>
              <a:rPr lang="en-US" sz="2400" i="1" kern="0" spc="-10">
                <a:solidFill>
                  <a:prstClr val="black"/>
                </a:solidFill>
                <a:cs typeface="Arial"/>
              </a:rPr>
              <a:t>d </a:t>
            </a:r>
            <a:r>
              <a:rPr lang="en-US" sz="2400" kern="0" spc="-10">
                <a:solidFill>
                  <a:prstClr val="black"/>
                </a:solidFill>
                <a:cs typeface="Arial"/>
              </a:rPr>
              <a:t>= 50,100,200,300</a:t>
            </a:r>
            <a:endParaRPr lang="en-US" sz="2400" kern="0" spc="-15">
              <a:solidFill>
                <a:prstClr val="black"/>
              </a:solidFill>
              <a:cs typeface="Arial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C350FFB-A3D8-81CA-5122-5C6C64325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383" y="2650844"/>
            <a:ext cx="6785218" cy="21756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4F0A33-18EC-E8F4-3BCC-5ED9F9BC10BC}"/>
              </a:ext>
            </a:extLst>
          </p:cNvPr>
          <p:cNvSpPr txBox="1"/>
          <p:nvPr/>
        </p:nvSpPr>
        <p:spPr>
          <a:xfrm>
            <a:off x="5969713" y="4912695"/>
            <a:ext cx="2545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Semantic feature space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075505-BAA7-A7F8-020C-28B0DC25E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44" y="2967417"/>
            <a:ext cx="3795239" cy="9231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4ACDAB-AADE-95D4-1779-CFF267E8A8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6220" y="5660292"/>
            <a:ext cx="9934784" cy="82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729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BE45FA-3405-DC41-B9EB-BB29B3F4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FA7CF0-D523-E272-BB44-88D342CC9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BB3ECD-90AF-57C8-D65E-02D4DE1CA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6EF148-E96A-CB10-DAAD-594D2BBD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E93A83-7433-FEE8-10E5-25AF623BB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EBFA46-E857-A898-3696-E0678DAF8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995E28-E561-E81C-07FD-40B4AFD5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Encoder-Decoder </a:t>
            </a:r>
          </a:p>
        </p:txBody>
      </p:sp>
      <p:pic>
        <p:nvPicPr>
          <p:cNvPr id="7170" name="Picture 2" descr="transformer - Why GPT uses decoder only architecture, when they can use  full encoder decoder architecture? - Artificial Intelligence Stack Exchange">
            <a:extLst>
              <a:ext uri="{FF2B5EF4-FFF2-40B4-BE49-F238E27FC236}">
                <a16:creationId xmlns:a16="http://schemas.microsoft.com/office/drawing/2014/main" id="{7B805A4C-36B8-4707-FBB9-7A4ABB43A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83" y="1695911"/>
            <a:ext cx="9274629" cy="506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0813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51BC78-7858-A0AC-7C40-D3D099D0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E132A3-B1C6-2C44-0622-5D1D58750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5CF826-95BE-BD15-F371-F3FF5E78E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1AE985-E1AA-B725-4DCA-7DD324EB8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EA4ACE-710C-A931-44ED-E8C7FE650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E35134-4BE4-1E2C-C172-1ECB713F8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29B44-2739-28D0-CDD0-49B81FB6D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46" y="278535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spc="-10">
                <a:solidFill>
                  <a:schemeClr val="bg1"/>
                </a:solidFill>
              </a:rPr>
              <a:t>DNN3 (Training) 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93A21F-77B2-5E12-D70E-0DA55C623EA3}"/>
              </a:ext>
            </a:extLst>
          </p:cNvPr>
          <p:cNvSpPr txBox="1"/>
          <p:nvPr/>
        </p:nvSpPr>
        <p:spPr>
          <a:xfrm>
            <a:off x="7422126" y="310036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6B4D2A-16BA-2722-D784-A09010252074}"/>
              </a:ext>
            </a:extLst>
          </p:cNvPr>
          <p:cNvSpPr/>
          <p:nvPr/>
        </p:nvSpPr>
        <p:spPr>
          <a:xfrm>
            <a:off x="4847013" y="2751851"/>
            <a:ext cx="2273287" cy="625512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43BD9F-A1CD-59C5-5935-02A2A81B41FB}"/>
              </a:ext>
            </a:extLst>
          </p:cNvPr>
          <p:cNvSpPr txBox="1"/>
          <p:nvPr/>
        </p:nvSpPr>
        <p:spPr>
          <a:xfrm>
            <a:off x="3472473" y="6514814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AE3BDDA-5424-3E67-CC10-069B04B0DA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228514"/>
              </p:ext>
            </p:extLst>
          </p:nvPr>
        </p:nvGraphicFramePr>
        <p:xfrm>
          <a:off x="3379080" y="4889362"/>
          <a:ext cx="509116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16059" imgH="1479415" progId="Excel.Sheet.12">
                  <p:embed/>
                </p:oleObj>
              </mc:Choice>
              <mc:Fallback>
                <p:oleObj name="Worksheet" r:id="rId3" imgW="616059" imgH="1479415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AAE3BDDA-5424-3E67-CC10-069B04B0DA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9080" y="4889362"/>
                        <a:ext cx="509116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84B7427-01EA-F940-5CF6-6C6725CBAC4B}"/>
              </a:ext>
            </a:extLst>
          </p:cNvPr>
          <p:cNvSpPr txBox="1"/>
          <p:nvPr/>
        </p:nvSpPr>
        <p:spPr>
          <a:xfrm>
            <a:off x="5707964" y="2086793"/>
            <a:ext cx="1032323" cy="33855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CE-Loss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7C065-19B0-548B-B5A1-B6A8D62E13B5}"/>
              </a:ext>
            </a:extLst>
          </p:cNvPr>
          <p:cNvSpPr txBox="1"/>
          <p:nvPr/>
        </p:nvSpPr>
        <p:spPr>
          <a:xfrm>
            <a:off x="7276354" y="3928919"/>
            <a:ext cx="848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Kedi (|T|)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136AF9-0436-4F99-7F58-9F3D0466F42C}"/>
              </a:ext>
            </a:extLst>
          </p:cNvPr>
          <p:cNvCxnSpPr/>
          <p:nvPr/>
        </p:nvCxnSpPr>
        <p:spPr>
          <a:xfrm flipV="1">
            <a:off x="5975907" y="2441315"/>
            <a:ext cx="0" cy="310535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29194B1-F6CB-62B7-74B6-2B894676D8CF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7700445" y="2596582"/>
            <a:ext cx="0" cy="1332337"/>
          </a:xfrm>
          <a:prstGeom prst="lin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DD7299-8697-E032-B935-61F96A02008B}"/>
              </a:ext>
            </a:extLst>
          </p:cNvPr>
          <p:cNvCxnSpPr>
            <a:cxnSpLocks/>
          </p:cNvCxnSpPr>
          <p:nvPr/>
        </p:nvCxnSpPr>
        <p:spPr>
          <a:xfrm flipH="1">
            <a:off x="6615460" y="2596582"/>
            <a:ext cx="1084985" cy="0"/>
          </a:xfrm>
          <a:prstGeom prst="lin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5978CDA-87F2-0008-05B0-DBDE6EC34515}"/>
              </a:ext>
            </a:extLst>
          </p:cNvPr>
          <p:cNvCxnSpPr>
            <a:cxnSpLocks/>
          </p:cNvCxnSpPr>
          <p:nvPr/>
        </p:nvCxnSpPr>
        <p:spPr>
          <a:xfrm flipV="1">
            <a:off x="6615460" y="2441315"/>
            <a:ext cx="0" cy="155267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F0A4AA0-B2ED-F1AB-23F8-2511E2E333EB}"/>
              </a:ext>
            </a:extLst>
          </p:cNvPr>
          <p:cNvSpPr txBox="1"/>
          <p:nvPr/>
        </p:nvSpPr>
        <p:spPr>
          <a:xfrm>
            <a:off x="5559767" y="282677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DNN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931659-DB60-9CBF-6B3C-A436990AD4B5}"/>
              </a:ext>
            </a:extLst>
          </p:cNvPr>
          <p:cNvSpPr txBox="1"/>
          <p:nvPr/>
        </p:nvSpPr>
        <p:spPr>
          <a:xfrm>
            <a:off x="2978700" y="554030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74734D4-C00C-3B3E-D40C-5CB150AD8A07}"/>
              </a:ext>
            </a:extLst>
          </p:cNvPr>
          <p:cNvCxnSpPr>
            <a:stCxn id="24" idx="0"/>
          </p:cNvCxnSpPr>
          <p:nvPr/>
        </p:nvCxnSpPr>
        <p:spPr>
          <a:xfrm flipH="1" flipV="1">
            <a:off x="6224125" y="1831239"/>
            <a:ext cx="1" cy="255554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D336132-3003-1C6F-D016-BA1549B4F53E}"/>
              </a:ext>
            </a:extLst>
          </p:cNvPr>
          <p:cNvSpPr txBox="1"/>
          <p:nvPr/>
        </p:nvSpPr>
        <p:spPr>
          <a:xfrm>
            <a:off x="5818638" y="659332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D3D6EF3-8F58-C450-B748-D38E52986812}"/>
              </a:ext>
            </a:extLst>
          </p:cNvPr>
          <p:cNvSpPr txBox="1"/>
          <p:nvPr/>
        </p:nvSpPr>
        <p:spPr>
          <a:xfrm>
            <a:off x="5373332" y="5618816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695E1B8-1BDC-9514-3CF7-23FAA351FE79}"/>
              </a:ext>
            </a:extLst>
          </p:cNvPr>
          <p:cNvSpPr txBox="1"/>
          <p:nvPr/>
        </p:nvSpPr>
        <p:spPr>
          <a:xfrm>
            <a:off x="4119008" y="2389445"/>
            <a:ext cx="1618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Probability vector (|T|)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C8BE23-C070-FF14-026D-C932ED3F805C}"/>
              </a:ext>
            </a:extLst>
          </p:cNvPr>
          <p:cNvCxnSpPr>
            <a:cxnSpLocks/>
          </p:cNvCxnSpPr>
          <p:nvPr/>
        </p:nvCxnSpPr>
        <p:spPr>
          <a:xfrm>
            <a:off x="3625387" y="3143859"/>
            <a:ext cx="1230862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1" name="Object 60">
            <a:extLst>
              <a:ext uri="{FF2B5EF4-FFF2-40B4-BE49-F238E27FC236}">
                <a16:creationId xmlns:a16="http://schemas.microsoft.com/office/drawing/2014/main" id="{8E1FC414-838B-C27F-9AB0-D5B3043217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937625"/>
              </p:ext>
            </p:extLst>
          </p:nvPr>
        </p:nvGraphicFramePr>
        <p:xfrm>
          <a:off x="5737336" y="4928069"/>
          <a:ext cx="509115" cy="169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616059" imgH="1479415" progId="Excel.Sheet.12">
                  <p:embed/>
                </p:oleObj>
              </mc:Choice>
              <mc:Fallback>
                <p:oleObj name="Worksheet" r:id="rId5" imgW="616059" imgH="1479415" progId="Excel.Sheet.12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8E1FC414-838B-C27F-9AB0-D5B3043217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37336" y="4928069"/>
                        <a:ext cx="509115" cy="169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F7E5F39-5A5E-4A54-867F-DB16FD684FF3}"/>
              </a:ext>
            </a:extLst>
          </p:cNvPr>
          <p:cNvCxnSpPr>
            <a:cxnSpLocks/>
          </p:cNvCxnSpPr>
          <p:nvPr/>
        </p:nvCxnSpPr>
        <p:spPr>
          <a:xfrm flipV="1">
            <a:off x="3625387" y="3143859"/>
            <a:ext cx="1" cy="617508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C13BBEB8-347C-0526-7F82-1874F9C5B825}"/>
              </a:ext>
            </a:extLst>
          </p:cNvPr>
          <p:cNvSpPr txBox="1"/>
          <p:nvPr/>
        </p:nvSpPr>
        <p:spPr>
          <a:xfrm>
            <a:off x="5217085" y="3742392"/>
            <a:ext cx="1543949" cy="646331"/>
          </a:xfrm>
          <a:prstGeom prst="rect">
            <a:avLst/>
          </a:prstGeom>
          <a:noFill/>
          <a:ln w="25400"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Aptos" panose="02110004020202020204"/>
              </a:rPr>
              <a:t>Masked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Aptos" panose="02110004020202020204"/>
              </a:rPr>
              <a:t>Self-attention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27EA0BE-A997-81F3-9F83-4707E2E39C78}"/>
              </a:ext>
            </a:extLst>
          </p:cNvPr>
          <p:cNvCxnSpPr>
            <a:cxnSpLocks/>
            <a:endCxn id="76" idx="2"/>
          </p:cNvCxnSpPr>
          <p:nvPr/>
        </p:nvCxnSpPr>
        <p:spPr>
          <a:xfrm flipH="1" flipV="1">
            <a:off x="5989060" y="4388723"/>
            <a:ext cx="5587" cy="5024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663E7FF-111E-0217-21B4-ADDE0196B5FC}"/>
              </a:ext>
            </a:extLst>
          </p:cNvPr>
          <p:cNvCxnSpPr>
            <a:stCxn id="76" idx="0"/>
            <a:endCxn id="11" idx="2"/>
          </p:cNvCxnSpPr>
          <p:nvPr/>
        </p:nvCxnSpPr>
        <p:spPr>
          <a:xfrm flipH="1" flipV="1">
            <a:off x="5983657" y="3377363"/>
            <a:ext cx="5403" cy="365029"/>
          </a:xfrm>
          <a:prstGeom prst="straightConnector1">
            <a:avLst/>
          </a:pr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E2618903-76CF-4A53-B137-4FCE94623456}"/>
              </a:ext>
            </a:extLst>
          </p:cNvPr>
          <p:cNvSpPr txBox="1"/>
          <p:nvPr/>
        </p:nvSpPr>
        <p:spPr>
          <a:xfrm>
            <a:off x="3023086" y="3286618"/>
            <a:ext cx="610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err="1">
                <a:solidFill>
                  <a:prstClr val="black"/>
                </a:solidFill>
                <a:latin typeface="Aptos" panose="02110004020202020204"/>
              </a:rPr>
              <a:t>mxd</a:t>
            </a:r>
            <a:endParaRPr lang="en-US" i="1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E2F4776-971A-ABD1-4F2E-BB0665621A68}"/>
              </a:ext>
            </a:extLst>
          </p:cNvPr>
          <p:cNvSpPr txBox="1"/>
          <p:nvPr/>
        </p:nvSpPr>
        <p:spPr>
          <a:xfrm>
            <a:off x="5963806" y="3392035"/>
            <a:ext cx="610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err="1">
                <a:solidFill>
                  <a:prstClr val="black"/>
                </a:solidFill>
                <a:latin typeface="Aptos" panose="02110004020202020204"/>
              </a:rPr>
              <a:t>mxd</a:t>
            </a:r>
            <a:endParaRPr lang="en-US" i="1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49F9DF7-FD22-2C2E-5C16-EFC2D6E66463}"/>
              </a:ext>
            </a:extLst>
          </p:cNvPr>
          <p:cNvSpPr txBox="1"/>
          <p:nvPr/>
        </p:nvSpPr>
        <p:spPr>
          <a:xfrm>
            <a:off x="2825934" y="3734722"/>
            <a:ext cx="1543949" cy="646331"/>
          </a:xfrm>
          <a:prstGeom prst="rect">
            <a:avLst/>
          </a:prstGeom>
          <a:noFill/>
          <a:ln w="25400"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Aptos" panose="02110004020202020204"/>
              </a:rPr>
              <a:t>Full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Aptos" panose="02110004020202020204"/>
              </a:rPr>
              <a:t>Self-attention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4D1C940-693B-FB31-C1CB-E472D986F2E6}"/>
              </a:ext>
            </a:extLst>
          </p:cNvPr>
          <p:cNvCxnSpPr>
            <a:cxnSpLocks/>
          </p:cNvCxnSpPr>
          <p:nvPr/>
        </p:nvCxnSpPr>
        <p:spPr>
          <a:xfrm flipH="1" flipV="1">
            <a:off x="3633638" y="4381053"/>
            <a:ext cx="5587" cy="5024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268FCA62-7B4E-937B-89BA-8F65B7AAFFEF}"/>
              </a:ext>
            </a:extLst>
          </p:cNvPr>
          <p:cNvSpPr/>
          <p:nvPr/>
        </p:nvSpPr>
        <p:spPr>
          <a:xfrm>
            <a:off x="2623126" y="2671932"/>
            <a:ext cx="4709607" cy="1947730"/>
          </a:xfrm>
          <a:prstGeom prst="rect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509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56.3929"/>
  <p:tag name="ORIGINALWIDTH" val=" 1298.838"/>
  <p:tag name="OUTPUTTYPE" val="PNG"/>
  <p:tag name="IGUANATEXVERSION" val="162"/>
  <p:tag name="LATEXADDIN" val="\documentclass{article}&#10;\usepackage{amsmath,amssymb}&#10;\pagestyle{empty}&#10;\begin{document}&#10;&#10;\begin{flalign*}&#10;Q &amp;= X W_q\\&#10;K &amp;= X W_k\\&#10;V &amp;= X W_v\\&#10;A &amp;= \text{rowSoftmax}(QK^T)\\&#10;Z &amp;= A V&#10;\end{flalign*}&#10;&#10;&#10;\end{document}"/>
  <p:tag name="IGUANATEXSIZE" val="28"/>
  <p:tag name="IGUANATEXCURSOR" val="150"/>
  <p:tag name="TRANSPARENCY" val="False"/>
  <p:tag name="CHOOSECOLOR" val="False"/>
  <p:tag name="COLORHEX" val="000000"/>
  <p:tag name="LATEXENGINEID" val="0"/>
  <p:tag name="TEMPFOLDER" val="C:\Users\kkp292\"/>
  <p:tag name="LATEXFORMHEIGHT" val=" 320"/>
  <p:tag name="LATEXFORMWIDTH" val=" 38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56.3929"/>
  <p:tag name="ORIGINALWIDTH" val=" 1298.838"/>
  <p:tag name="OUTPUTTYPE" val="PNG"/>
  <p:tag name="IGUANATEXVERSION" val="162"/>
  <p:tag name="LATEXADDIN" val="\documentclass{article}&#10;\usepackage{amsmath,amssymb}&#10;\pagestyle{empty}&#10;\begin{document}&#10;&#10;\begin{flalign*}&#10;Q &amp;= X W_q\\&#10;K &amp;= X W_k\\&#10;V &amp;= X W_v\\&#10;A &amp;= \text{rowSoftmax}(QK^T)\\&#10;Z &amp;= A V&#10;\end{flalign*}&#10;&#10;&#10;\end{document}"/>
  <p:tag name="IGUANATEXSIZE" val="28"/>
  <p:tag name="IGUANATEXCURSOR" val="150"/>
  <p:tag name="TRANSPARENCY" val="False"/>
  <p:tag name="CHOOSECOLOR" val="False"/>
  <p:tag name="COLORHEX" val="000000"/>
  <p:tag name="LATEXENGINEID" val="0"/>
  <p:tag name="TEMPFOLDER" val="C:\Users\kkp292\"/>
  <p:tag name="LATEXFORMHEIGHT" val=" 320"/>
  <p:tag name="LATEXFORMWIDTH" val=" 38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10.9861"/>
  <p:tag name="OUTPUTTYPE" val="PNG"/>
  <p:tag name="IGUANATEXVERSION" val="160"/>
  <p:tag name="LATEXADDIN" val="\documentclass{article}&#10;\usepackage{amsmath}&#10;\pagestyle{empty}&#10;\begin{document}&#10;&#10;$\infty$&#10;&#10;\end{document}"/>
  <p:tag name="IGUANATEXSIZE" val="14"/>
  <p:tag name="IGUANATEXCURSOR" val="89"/>
  <p:tag name="TRANSPARENCY" val="True"/>
  <p:tag name="LATEXENGINEID" val="0"/>
  <p:tag name="TEMPFOLDER" val="c:\Users\kkp292\temp\"/>
  <p:tag name="LATEXFORMHEIGHT" val="478"/>
  <p:tag name="LATEXFORMWIDTH" val="450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10.9861"/>
  <p:tag name="OUTPUTTYPE" val="PNG"/>
  <p:tag name="IGUANATEXVERSION" val="160"/>
  <p:tag name="LATEXADDIN" val="\documentclass{article}&#10;\usepackage{amsmath}&#10;\pagestyle{empty}&#10;\begin{document}&#10;&#10;$\infty$&#10;&#10;\end{document}"/>
  <p:tag name="IGUANATEXSIZE" val="11"/>
  <p:tag name="IGUANATEXCURSOR" val="89"/>
  <p:tag name="TRANSPARENCY" val="True"/>
  <p:tag name="LATEXENGINEID" val="0"/>
  <p:tag name="TEMPFOLDER" val="c:\Users\kkp292\temp\"/>
  <p:tag name="LATEXFORMHEIGHT" val="478"/>
  <p:tag name="LATEXFORMWIDTH" val="450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prstDash val="dash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243A799-7E4A-4351-838C-0F8E7680C8DE}">
  <we:reference id="8bc018e3-f345-40d4-8f1d-97951765d531" version="3.0.0.0" store="EXCatalog" storeType="EXCatalog"/>
  <we:alternateReferences>
    <we:reference id="WA104380862" version="3.0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8833</TotalTime>
  <Words>3549</Words>
  <Application>Microsoft Office PowerPoint</Application>
  <PresentationFormat>Widescreen</PresentationFormat>
  <Paragraphs>594</Paragraphs>
  <Slides>60</Slides>
  <Notes>25</Notes>
  <HiddenSlides>20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7" baseType="lpstr">
      <vt:lpstr>Wingdings</vt:lpstr>
      <vt:lpstr>Aptos</vt:lpstr>
      <vt:lpstr>Montserrat Medium</vt:lpstr>
      <vt:lpstr>Cambria Math</vt:lpstr>
      <vt:lpstr>Arial</vt:lpstr>
      <vt:lpstr>Times New Roman</vt:lpstr>
      <vt:lpstr>Calibri Light</vt:lpstr>
      <vt:lpstr>Aptos Display</vt:lpstr>
      <vt:lpstr>Calibri</vt:lpstr>
      <vt:lpstr>Symbol</vt:lpstr>
      <vt:lpstr>Courier New</vt:lpstr>
      <vt:lpstr>Kepler Std Ext Capt</vt:lpstr>
      <vt:lpstr>Georgia</vt:lpstr>
      <vt:lpstr>Meiryo UI</vt:lpstr>
      <vt:lpstr>Office Theme</vt:lpstr>
      <vt:lpstr>1_Office Theme</vt:lpstr>
      <vt:lpstr>Worksheet</vt:lpstr>
      <vt:lpstr>CS395T: Foundations of Machine Learning for Systems Researchers Fall 2026</vt:lpstr>
      <vt:lpstr>Review: Kullback-Leibler (KL) divergence KL(P||Q)</vt:lpstr>
      <vt:lpstr>Divergence is general concept</vt:lpstr>
      <vt:lpstr>Cross-entropy(P,Q)</vt:lpstr>
      <vt:lpstr>Large Language Models: Applications</vt:lpstr>
      <vt:lpstr>Three Major Discoveries</vt:lpstr>
      <vt:lpstr>History</vt:lpstr>
      <vt:lpstr>Outline of lecture</vt:lpstr>
      <vt:lpstr>Statistical Language Model</vt:lpstr>
      <vt:lpstr>Building the language model </vt:lpstr>
      <vt:lpstr>Running example: English    Turkish</vt:lpstr>
      <vt:lpstr>DNN1 (Training): one-hit encodings of source/target words </vt:lpstr>
      <vt:lpstr>DNN1 (Inference) </vt:lpstr>
      <vt:lpstr>Drawbacks of one-hot encodings </vt:lpstr>
      <vt:lpstr>Vector-space models</vt:lpstr>
      <vt:lpstr>Central Idea in Modern NLP </vt:lpstr>
      <vt:lpstr>Vector-Space Models  </vt:lpstr>
      <vt:lpstr>Three central assumptions about vector-space models</vt:lpstr>
      <vt:lpstr>Word2Vec: Continuous Bag of Words (CBOW)</vt:lpstr>
      <vt:lpstr>Word2Vec: Continuous Bag of Words (CBOW)</vt:lpstr>
      <vt:lpstr>Word2Vec Embeddings</vt:lpstr>
      <vt:lpstr>DNN2: Same as DNN1 but w/Embeddings </vt:lpstr>
      <vt:lpstr>Contextual Embeddings</vt:lpstr>
      <vt:lpstr>Why contextual embeddings </vt:lpstr>
      <vt:lpstr>How to embed context in V?</vt:lpstr>
      <vt:lpstr>Refinement of idea</vt:lpstr>
      <vt:lpstr>Implementation of contextual word embeddings</vt:lpstr>
      <vt:lpstr>One choice: cosine similarity</vt:lpstr>
      <vt:lpstr>Attention Variants</vt:lpstr>
      <vt:lpstr>Attention terminology </vt:lpstr>
      <vt:lpstr>Transformers </vt:lpstr>
      <vt:lpstr> Transformer Block Diagram (Vaswani et al.)</vt:lpstr>
      <vt:lpstr>Encoder Self-attention</vt:lpstr>
      <vt:lpstr>Self-attention</vt:lpstr>
      <vt:lpstr>Decoder Self-Attention (training): Masked  Self-attention</vt:lpstr>
      <vt:lpstr>Decoder Self-Attention (Inference): KV-cache</vt:lpstr>
      <vt:lpstr>Cross-attention</vt:lpstr>
      <vt:lpstr>Multi-head attention </vt:lpstr>
      <vt:lpstr>Transformer for  Translation (Vaswani et al.)</vt:lpstr>
      <vt:lpstr>Computational Issues: Problem Size and Complexity </vt:lpstr>
      <vt:lpstr>Vision Transformer (ViT) </vt:lpstr>
      <vt:lpstr>Summary</vt:lpstr>
      <vt:lpstr>PowerPoint Presentation</vt:lpstr>
      <vt:lpstr>Training </vt:lpstr>
      <vt:lpstr>Recurrent Neural Networks (RNNs)</vt:lpstr>
      <vt:lpstr>RNN embeddings</vt:lpstr>
      <vt:lpstr>Attention</vt:lpstr>
      <vt:lpstr>Encoder-Decoder </vt:lpstr>
      <vt:lpstr>Strawman: DNN implementation (I)</vt:lpstr>
      <vt:lpstr>Strawman: DNN implementation (II)</vt:lpstr>
      <vt:lpstr>Strawman: DNN implementation (III)</vt:lpstr>
      <vt:lpstr>Transformer for  Translation (from Attention is..)</vt:lpstr>
      <vt:lpstr>Abstraction of  Transformer</vt:lpstr>
      <vt:lpstr>Abstraction of  Transformer</vt:lpstr>
      <vt:lpstr>Decoder Block </vt:lpstr>
      <vt:lpstr>Strawman DNN2 (Training) </vt:lpstr>
      <vt:lpstr>To-do</vt:lpstr>
      <vt:lpstr>Vector-Space Embeddings  </vt:lpstr>
      <vt:lpstr>Encoder-Decoder </vt:lpstr>
      <vt:lpstr>DNN3 (Training)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Mustafaoglu, Lain</dc:creator>
  <cp:lastModifiedBy>Pingali, Keshav K</cp:lastModifiedBy>
  <cp:revision>2</cp:revision>
  <dcterms:created xsi:type="dcterms:W3CDTF">2025-08-12T19:54:11Z</dcterms:created>
  <dcterms:modified xsi:type="dcterms:W3CDTF">2026-09-24T19:38:02Z</dcterms:modified>
</cp:coreProperties>
</file>