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48" r:id="rId2"/>
    <p:sldMasterId id="2147483674" r:id="rId3"/>
  </p:sldMasterIdLst>
  <p:notesMasterIdLst>
    <p:notesMasterId r:id="rId49"/>
  </p:notesMasterIdLst>
  <p:handoutMasterIdLst>
    <p:handoutMasterId r:id="rId50"/>
  </p:handoutMasterIdLst>
  <p:sldIdLst>
    <p:sldId id="303" r:id="rId4"/>
    <p:sldId id="299" r:id="rId5"/>
    <p:sldId id="298" r:id="rId6"/>
    <p:sldId id="304" r:id="rId7"/>
    <p:sldId id="306" r:id="rId8"/>
    <p:sldId id="274" r:id="rId9"/>
    <p:sldId id="305" r:id="rId10"/>
    <p:sldId id="257" r:id="rId11"/>
    <p:sldId id="307" r:id="rId12"/>
    <p:sldId id="258" r:id="rId13"/>
    <p:sldId id="259" r:id="rId14"/>
    <p:sldId id="279" r:id="rId15"/>
    <p:sldId id="260" r:id="rId16"/>
    <p:sldId id="280" r:id="rId17"/>
    <p:sldId id="281" r:id="rId18"/>
    <p:sldId id="261" r:id="rId19"/>
    <p:sldId id="262" r:id="rId20"/>
    <p:sldId id="297" r:id="rId21"/>
    <p:sldId id="263" r:id="rId22"/>
    <p:sldId id="265" r:id="rId23"/>
    <p:sldId id="266" r:id="rId24"/>
    <p:sldId id="267" r:id="rId25"/>
    <p:sldId id="268" r:id="rId26"/>
    <p:sldId id="269" r:id="rId27"/>
    <p:sldId id="278" r:id="rId28"/>
    <p:sldId id="272" r:id="rId29"/>
    <p:sldId id="273" r:id="rId30"/>
    <p:sldId id="277" r:id="rId31"/>
    <p:sldId id="294" r:id="rId32"/>
    <p:sldId id="286" r:id="rId33"/>
    <p:sldId id="301" r:id="rId34"/>
    <p:sldId id="288" r:id="rId35"/>
    <p:sldId id="291" r:id="rId36"/>
    <p:sldId id="282" r:id="rId37"/>
    <p:sldId id="290" r:id="rId38"/>
    <p:sldId id="283" r:id="rId39"/>
    <p:sldId id="284" r:id="rId40"/>
    <p:sldId id="296" r:id="rId41"/>
    <p:sldId id="285" r:id="rId42"/>
    <p:sldId id="292" r:id="rId43"/>
    <p:sldId id="293" r:id="rId44"/>
    <p:sldId id="300" r:id="rId45"/>
    <p:sldId id="295" r:id="rId46"/>
    <p:sldId id="302" r:id="rId47"/>
    <p:sldId id="308" r:id="rId48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4A12E9-6476-401D-B489-5DFEDFED7EDA}" v="382" dt="2026-09-01T01:33:32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08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-1700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microsoft.com/office/2015/10/relationships/revisionInfo" Target="revisionInfo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ngali, Keshav K" userId="707c4161-679d-4973-8d45-dc4c10c01b1e" providerId="ADAL" clId="{68B03B59-B4C4-4DAA-ABBA-AC10E36D3E70}"/>
    <pc:docChg chg="modSld sldOrd">
      <pc:chgData name="Pingali, Keshav K" userId="707c4161-679d-4973-8d45-dc4c10c01b1e" providerId="ADAL" clId="{68B03B59-B4C4-4DAA-ABBA-AC10E36D3E70}" dt="2026-09-01T01:33:32.101" v="138" actId="1035"/>
      <pc:docMkLst>
        <pc:docMk/>
      </pc:docMkLst>
      <pc:sldChg chg="modSp">
        <pc:chgData name="Pingali, Keshav K" userId="707c4161-679d-4973-8d45-dc4c10c01b1e" providerId="ADAL" clId="{68B03B59-B4C4-4DAA-ABBA-AC10E36D3E70}" dt="2026-08-31T00:15:02.724" v="90" actId="14100"/>
        <pc:sldMkLst>
          <pc:docMk/>
          <pc:sldMk cId="3106996205" sldId="274"/>
        </pc:sldMkLst>
        <pc:spChg chg="mod">
          <ac:chgData name="Pingali, Keshav K" userId="707c4161-679d-4973-8d45-dc4c10c01b1e" providerId="ADAL" clId="{68B03B59-B4C4-4DAA-ABBA-AC10E36D3E70}" dt="2026-08-31T00:15:02.724" v="90" actId="14100"/>
          <ac:spMkLst>
            <pc:docMk/>
            <pc:sldMk cId="3106996205" sldId="274"/>
            <ac:spMk id="29699" creationId="{414E9720-FC6B-581F-9082-DD79FBA8CA5C}"/>
          </ac:spMkLst>
        </pc:spChg>
      </pc:sldChg>
      <pc:sldChg chg="modSp ord">
        <pc:chgData name="Pingali, Keshav K" userId="707c4161-679d-4973-8d45-dc4c10c01b1e" providerId="ADAL" clId="{68B03B59-B4C4-4DAA-ABBA-AC10E36D3E70}" dt="2026-08-31T17:21:47.602" v="111" actId="1076"/>
        <pc:sldMkLst>
          <pc:docMk/>
          <pc:sldMk cId="0" sldId="295"/>
        </pc:sldMkLst>
        <pc:spChg chg="mod">
          <ac:chgData name="Pingali, Keshav K" userId="707c4161-679d-4973-8d45-dc4c10c01b1e" providerId="ADAL" clId="{68B03B59-B4C4-4DAA-ABBA-AC10E36D3E70}" dt="2026-08-31T17:21:47.602" v="111" actId="1076"/>
          <ac:spMkLst>
            <pc:docMk/>
            <pc:sldMk cId="0" sldId="295"/>
            <ac:spMk id="43011" creationId="{28C40747-078F-C4E3-0B88-8A28BCC0F906}"/>
          </ac:spMkLst>
        </pc:spChg>
      </pc:sldChg>
      <pc:sldChg chg="addSp delSp modSp">
        <pc:chgData name="Pingali, Keshav K" userId="707c4161-679d-4973-8d45-dc4c10c01b1e" providerId="ADAL" clId="{68B03B59-B4C4-4DAA-ABBA-AC10E36D3E70}" dt="2026-08-31T01:48:32.573" v="98"/>
        <pc:sldMkLst>
          <pc:docMk/>
          <pc:sldMk cId="0" sldId="298"/>
        </pc:sldMkLst>
        <pc:spChg chg="add del mod">
          <ac:chgData name="Pingali, Keshav K" userId="707c4161-679d-4973-8d45-dc4c10c01b1e" providerId="ADAL" clId="{68B03B59-B4C4-4DAA-ABBA-AC10E36D3E70}" dt="2026-08-31T01:48:32.573" v="98"/>
          <ac:spMkLst>
            <pc:docMk/>
            <pc:sldMk cId="0" sldId="298"/>
            <ac:spMk id="6" creationId="{3ECA831D-C416-5C18-71FB-F479F197BDCC}"/>
          </ac:spMkLst>
        </pc:spChg>
        <pc:spChg chg="mod">
          <ac:chgData name="Pingali, Keshav K" userId="707c4161-679d-4973-8d45-dc4c10c01b1e" providerId="ADAL" clId="{68B03B59-B4C4-4DAA-ABBA-AC10E36D3E70}" dt="2026-08-31T01:46:00.420" v="96" actId="1076"/>
          <ac:spMkLst>
            <pc:docMk/>
            <pc:sldMk cId="0" sldId="298"/>
            <ac:spMk id="6153" creationId="{2AEC8267-D956-81A3-9763-0F5B2257505E}"/>
          </ac:spMkLst>
        </pc:spChg>
      </pc:sldChg>
      <pc:sldChg chg="modSp">
        <pc:chgData name="Pingali, Keshav K" userId="707c4161-679d-4973-8d45-dc4c10c01b1e" providerId="ADAL" clId="{68B03B59-B4C4-4DAA-ABBA-AC10E36D3E70}" dt="2026-08-31T02:01:02.029" v="103"/>
        <pc:sldMkLst>
          <pc:docMk/>
          <pc:sldMk cId="0" sldId="299"/>
        </pc:sldMkLst>
        <pc:spChg chg="mod">
          <ac:chgData name="Pingali, Keshav K" userId="707c4161-679d-4973-8d45-dc4c10c01b1e" providerId="ADAL" clId="{68B03B59-B4C4-4DAA-ABBA-AC10E36D3E70}" dt="2026-08-31T02:01:02.029" v="103"/>
          <ac:spMkLst>
            <pc:docMk/>
            <pc:sldMk cId="0" sldId="299"/>
            <ac:spMk id="3" creationId="{262C048A-428A-CFED-E52E-794B2641CCF7}"/>
          </ac:spMkLst>
        </pc:spChg>
      </pc:sldChg>
      <pc:sldChg chg="modSp ord">
        <pc:chgData name="Pingali, Keshav K" userId="707c4161-679d-4973-8d45-dc4c10c01b1e" providerId="ADAL" clId="{68B03B59-B4C4-4DAA-ABBA-AC10E36D3E70}" dt="2026-09-01T01:33:32.101" v="138" actId="1035"/>
        <pc:sldMkLst>
          <pc:docMk/>
          <pc:sldMk cId="0" sldId="302"/>
        </pc:sldMkLst>
        <pc:spChg chg="mod">
          <ac:chgData name="Pingali, Keshav K" userId="707c4161-679d-4973-8d45-dc4c10c01b1e" providerId="ADAL" clId="{68B03B59-B4C4-4DAA-ABBA-AC10E36D3E70}" dt="2026-09-01T01:33:32.101" v="138" actId="1035"/>
          <ac:spMkLst>
            <pc:docMk/>
            <pc:sldMk cId="0" sldId="302"/>
            <ac:spMk id="46083" creationId="{A1053319-6391-3043-562B-4081D5BD822F}"/>
          </ac:spMkLst>
        </pc:spChg>
      </pc:sldChg>
      <pc:sldChg chg="addSp delSp modSp ord">
        <pc:chgData name="Pingali, Keshav K" userId="707c4161-679d-4973-8d45-dc4c10c01b1e" providerId="ADAL" clId="{68B03B59-B4C4-4DAA-ABBA-AC10E36D3E70}" dt="2026-08-31T17:10:52.059" v="109" actId="1076"/>
        <pc:sldMkLst>
          <pc:docMk/>
          <pc:sldMk cId="4243949434" sldId="304"/>
        </pc:sldMkLst>
        <pc:spChg chg="mod">
          <ac:chgData name="Pingali, Keshav K" userId="707c4161-679d-4973-8d45-dc4c10c01b1e" providerId="ADAL" clId="{68B03B59-B4C4-4DAA-ABBA-AC10E36D3E70}" dt="2026-08-31T17:10:52.059" v="109" actId="1076"/>
          <ac:spMkLst>
            <pc:docMk/>
            <pc:sldMk cId="4243949434" sldId="304"/>
            <ac:spMk id="8" creationId="{7D6F90E4-45B7-3272-7ABD-DAF4902877B3}"/>
          </ac:spMkLst>
        </pc:spChg>
        <pc:spChg chg="add mod">
          <ac:chgData name="Pingali, Keshav K" userId="707c4161-679d-4973-8d45-dc4c10c01b1e" providerId="ADAL" clId="{68B03B59-B4C4-4DAA-ABBA-AC10E36D3E70}" dt="2026-08-31T17:04:47.468" v="107" actId="767"/>
          <ac:spMkLst>
            <pc:docMk/>
            <pc:sldMk cId="4243949434" sldId="304"/>
            <ac:spMk id="33" creationId="{2F7E94BE-B0B9-852D-39B2-CA2D874F8A9A}"/>
          </ac:spMkLst>
        </pc:spChg>
        <pc:spChg chg="add mod">
          <ac:chgData name="Pingali, Keshav K" userId="707c4161-679d-4973-8d45-dc4c10c01b1e" providerId="ADAL" clId="{68B03B59-B4C4-4DAA-ABBA-AC10E36D3E70}" dt="2026-08-31T17:05:19.986" v="108" actId="767"/>
          <ac:spMkLst>
            <pc:docMk/>
            <pc:sldMk cId="4243949434" sldId="304"/>
            <ac:spMk id="34" creationId="{B72616BC-819C-CEDD-5BF4-566932ABB672}"/>
          </ac:spMkLst>
        </pc:spChg>
      </pc:sldChg>
      <pc:sldChg chg="addSp modSp">
        <pc:chgData name="Pingali, Keshav K" userId="707c4161-679d-4973-8d45-dc4c10c01b1e" providerId="ADAL" clId="{68B03B59-B4C4-4DAA-ABBA-AC10E36D3E70}" dt="2026-08-31T01:53:34.937" v="101" actId="1036"/>
        <pc:sldMkLst>
          <pc:docMk/>
          <pc:sldMk cId="248755383" sldId="305"/>
        </pc:sldMkLst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2" creationId="{A4B83D9D-DD9A-8CF3-00C1-238E122AFA2E}"/>
          </ac:spMkLst>
        </pc:spChg>
        <pc:spChg chg="add mod">
          <ac:chgData name="Pingali, Keshav K" userId="707c4161-679d-4973-8d45-dc4c10c01b1e" providerId="ADAL" clId="{68B03B59-B4C4-4DAA-ABBA-AC10E36D3E70}" dt="2026-08-30T22:16:20.121" v="76" actId="767"/>
          <ac:spMkLst>
            <pc:docMk/>
            <pc:sldMk cId="248755383" sldId="305"/>
            <ac:spMk id="3" creationId="{8BA22161-AD6B-F9C3-1849-54B1A0CD73B8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7" creationId="{D1215E8C-F159-DB69-50A1-00898916020F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8" creationId="{E1DD6B5D-8CC7-DC7C-AA9E-30AA7ADE7A18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10" creationId="{93D58CA0-34CF-BB56-970E-1AE818A7FC41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11" creationId="{30F670B7-A9BF-D3E7-40C7-821B12B163D4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12" creationId="{B1BDAEA4-ACB2-F5AA-371F-93AAE5D403B7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13" creationId="{2B0B94E0-82CD-4744-9C22-47E88BF1CC43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15" creationId="{13C06A67-8F3F-B895-C87C-CD37612049D4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17" creationId="{CC1B03DE-0122-A3A5-3BD9-E2F66B329083}"/>
          </ac:spMkLst>
        </pc:spChg>
        <pc:spChg chg="mod">
          <ac:chgData name="Pingali, Keshav K" userId="707c4161-679d-4973-8d45-dc4c10c01b1e" providerId="ADAL" clId="{68B03B59-B4C4-4DAA-ABBA-AC10E36D3E70}" dt="2026-08-30T22:18:35.864" v="86" actId="1037"/>
          <ac:spMkLst>
            <pc:docMk/>
            <pc:sldMk cId="248755383" sldId="305"/>
            <ac:spMk id="41986" creationId="{8908AEA9-926A-2C2D-FB81-14086A25436E}"/>
          </ac:spMkLst>
        </pc:spChg>
        <pc:spChg chg="mod">
          <ac:chgData name="Pingali, Keshav K" userId="707c4161-679d-4973-8d45-dc4c10c01b1e" providerId="ADAL" clId="{68B03B59-B4C4-4DAA-ABBA-AC10E36D3E70}" dt="2026-08-31T01:53:34.937" v="101" actId="1036"/>
          <ac:spMkLst>
            <pc:docMk/>
            <pc:sldMk cId="248755383" sldId="305"/>
            <ac:spMk id="41987" creationId="{02C7BDE5-1ADE-54D6-3BE2-EF1177379066}"/>
          </ac:spMkLst>
        </pc:spChg>
      </pc:sldChg>
      <pc:sldChg chg="modSp">
        <pc:chgData name="Pingali, Keshav K" userId="707c4161-679d-4973-8d45-dc4c10c01b1e" providerId="ADAL" clId="{68B03B59-B4C4-4DAA-ABBA-AC10E36D3E70}" dt="2026-09-01T01:31:53.147" v="127" actId="1035"/>
        <pc:sldMkLst>
          <pc:docMk/>
          <pc:sldMk cId="2804617350" sldId="306"/>
        </pc:sldMkLst>
        <pc:spChg chg="mod">
          <ac:chgData name="Pingali, Keshav K" userId="707c4161-679d-4973-8d45-dc4c10c01b1e" providerId="ADAL" clId="{68B03B59-B4C4-4DAA-ABBA-AC10E36D3E70}" dt="2026-09-01T01:31:53.147" v="127" actId="1035"/>
          <ac:spMkLst>
            <pc:docMk/>
            <pc:sldMk cId="2804617350" sldId="306"/>
            <ac:spMk id="8" creationId="{E554014B-09C3-2CAD-91BF-5034C9E1ADE5}"/>
          </ac:spMkLst>
        </pc:spChg>
      </pc:sldChg>
      <pc:sldChg chg="modSp">
        <pc:chgData name="Pingali, Keshav K" userId="707c4161-679d-4973-8d45-dc4c10c01b1e" providerId="ADAL" clId="{68B03B59-B4C4-4DAA-ABBA-AC10E36D3E70}" dt="2026-08-31T03:11:41.318" v="106"/>
        <pc:sldMkLst>
          <pc:docMk/>
          <pc:sldMk cId="4024063142" sldId="308"/>
        </pc:sldMkLst>
        <pc:spChg chg="mod">
          <ac:chgData name="Pingali, Keshav K" userId="707c4161-679d-4973-8d45-dc4c10c01b1e" providerId="ADAL" clId="{68B03B59-B4C4-4DAA-ABBA-AC10E36D3E70}" dt="2026-08-31T03:11:41.318" v="106"/>
          <ac:spMkLst>
            <pc:docMk/>
            <pc:sldMk cId="4024063142" sldId="308"/>
            <ac:spMk id="46083" creationId="{916EFE18-F68F-2E8D-817E-92EFBE45CC3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C23E441-89BA-CF40-7B6E-7136502D4A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39579EF-E12C-3B76-75E7-5975015D217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35BB46E7-6735-882D-720B-E87738DAB46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32FEA4F9-AB02-9200-7825-CEB4D06C45F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pPr>
              <a:defRPr/>
            </a:pPr>
            <a:fld id="{8FCFD045-0A46-4A0B-96BC-66563C2937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4FAF49-F6F8-3743-753E-F51C893C1E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C4D6B4-F894-1F88-6B25-785DA908DD8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7B6460C-FCD7-4EF7-987F-AD69C92B26F7}" type="datetimeFigureOut">
              <a:rPr lang="en-US"/>
              <a:pPr>
                <a:defRPr/>
              </a:pPr>
              <a:t>8/29/2026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967B9F3-1F44-2B90-02CD-CCFE70A0B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060273-7741-91DB-AC80-0AA8B0DE9A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31411-70D0-D809-3B2A-8B161CD37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057EF0-5F5A-4D2B-2460-7D368C9FD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0520714-90C9-4631-9197-48A2A65A3F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C5356B45-E340-3323-FF73-868D2FF90E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A6747A-DA96-4A33-B174-AD9C709BCF00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916E3E03-BAA7-4F7B-68A4-36C81E956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2AE9B4B-C168-738D-4963-558396E5F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7AA2C7A6-C522-6EFB-DC0D-92EC9E045F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4D6E77B7-E032-A9BF-81AE-BFC76CBCEA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9CACE8BB-380C-39C3-276A-6C61B797FD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3337CD-2C1F-4890-ACDF-9EFAED3324C7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F7838-728B-3743-5073-C7EF8947B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48FE-3D03-8C04-A6C2-DE275A513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4B25A-916A-9EEE-81D5-D3A390BE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6DBE5-A4AF-13FF-3E8E-75DCC6FF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4F49E-D5C2-2F59-5BF9-0FE936BEB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79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88522-134D-25F3-BFA7-351A6192D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4D6BB-B9FA-49C9-B625-CF49D92EE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71F19-1491-DD0B-CB42-9ED5A00A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670CC-F70F-B68D-3B12-BA8B3947F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098DB-3733-0529-727A-3B591C58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53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D41680-07CC-65F7-DE8D-84F9894B5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E2DA3-5880-3EED-32B4-CD5A418F0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5AD63-8FF8-4891-6C51-30E37FD9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544BF-FA9D-8A6B-73DA-E50CA2267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4EA09-1DB0-EE8A-86F3-3A05A32B2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446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152400"/>
            <a:ext cx="10972800" cy="1143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400948-4CE9-675E-40DB-32E7464334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5D77FC-8C4F-89E4-ECCC-C5A7B40F99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8D4ECA-0675-DF8C-E792-96217F5954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43590B-2BD5-4918-9217-A4852AD0296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681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A1734-F2F1-C00B-27F6-8656C5512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650413-B8BB-94D5-EB95-C8177C4B3E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53F6E3-A7E2-1674-EA7B-22D7B08DF1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D84BD-9C45-4753-824C-8DB1611410A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45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B1626"/>
            </a:gs>
            <a:gs pos="100000">
              <a:srgbClr val="1F4E7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0604CF-E363-C6E8-BBF2-967FD617A8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D16686-76C7-3127-4EB4-61B6F4F47F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C8BE02-CFCA-BC46-5C54-9ACD3C6B9E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6CB88-302A-43F5-97A0-F713BD37F4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9774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786E25-B2EF-83C6-8E40-9ACA741E73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5FF2F1-3CA7-953D-96DF-5591F5ACD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C762DA-8C59-80D0-0625-9E3EC19A0F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D0AB6-17C3-4BBC-8402-1104C9EE2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376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7F68BB-71F4-9FAF-9BE2-A4AAA36631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F030EC-C15E-2375-80DC-07FB19F71A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476FC6-9D45-8922-1B28-138EBECFEC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F3729-3F58-4EAC-8DD9-B3A4E14094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10976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F121E6-2CA8-315A-056D-FABBADAE88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AE9D4E-2FD5-20DD-1F7F-A5EDED4937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179CC5-47F7-1E84-69C8-19299E72EC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8753F-BB9D-4DD6-8D7F-9B79C2B1C5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93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2E482E7-56E7-82AF-DD15-7AE9A384A9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926A817-8868-DFD9-2D4C-5381A0A212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758B6F-F256-641C-2B89-CD4E52018F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76C21-D7D5-417B-8D3D-50C799965F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9115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6035DA0-FC4A-CE9D-BC4E-119D81D2C1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A82D14-DC99-6FE6-D850-E8C9B7B77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2A8628F-6921-B1AB-8036-48341E4627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FBB6F-50DF-43C9-AE0E-9FDD5A70F4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95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0288D-8815-707A-B277-BD1393345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DEC58-4352-E0A0-D6F5-B90F20D1A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30464-8981-0A8F-2CAF-1DE7E00A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160F6-F000-C606-1E9B-F24D3F881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08E31-0483-3E46-0A1A-DB886E7B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650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EE70391-C153-EAD4-E9C3-6B84D565AE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FA0C952-B6B4-8902-0766-3124CC6A5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83E92F-3107-CE0A-47EF-FAE9FF8E0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B1E14-457A-4C6E-BC0A-85755C5966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692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3C1F63-BE52-B280-0138-78F2929B62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78911C-74BA-2B8E-7A76-5234048F43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D50A68-676E-64AB-3676-6633D5900E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9261F-92E8-4382-9456-BD03FDE2B6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672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78E447-190F-1F5C-45F5-2D4160F88D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B86CB4-7FAC-8E3F-C5D5-239C53D26A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C071E8-B80F-0C7B-D785-DDE7B4609F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CB181-082A-4FB2-8E50-AECDF11AC5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8177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A37D24-8119-E1EC-1C85-9E54CA90D6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AFA33D-A613-189E-F37C-1C18981EDC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1DA50D-3DD8-E1EC-15AA-C9877865BD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6C91B-E18A-428F-9A08-D0A3587C60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9223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2DEE51-CE64-A2E4-6819-D880FD7C78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19860B-2ABD-1E49-DA64-FE33FEFFFA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747582-72E7-9E70-0E2E-E0AA4243D0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3DCBF-FBEC-4C04-9A42-894E778A11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621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0000"/>
            <a:ext cx="11125200" cy="680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400948-4CE9-675E-40DB-32E7464334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5D77FC-8C4F-89E4-ECCC-C5A7B40F99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8D4ECA-0675-DF8C-E792-96217F5954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3590B-2BD5-4918-9217-A4852AD029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9824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0000"/>
            <a:ext cx="11125200" cy="68000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A1734-F2F1-C00B-27F6-8656C5512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650413-B8BB-94D5-EB95-C8177C4B3E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53F6E3-A7E2-1674-EA7B-22D7B08DF1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D84BD-9C45-4753-824C-8DB1611410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9928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4D616-6337-1430-7038-A6AF3D74C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AA272C-9982-60AA-37C1-7A4EDCA6B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DE314-543B-36B6-4C95-858B47039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754C8-5751-580A-B5D4-DE543C795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C231A-E215-80D6-93B3-F8DEFCB7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88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E46D4-C60E-BA12-90E4-661551FD8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74EDE-EA50-6D4A-7589-34D56B435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EE4AB-3287-0825-7448-ECC1482DD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1C459-C511-E9E3-B54D-CD03815B9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3982A-C8B8-949D-C719-1FC3E4ECF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115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7AC8-882A-339A-D041-3BAEEDE10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30A4F-15BA-04A2-0908-A7823401F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BE514-6D64-67B3-BAF8-C0972C3E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F1125-B84D-0510-2299-85D65ABF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CECC5-60CF-84C1-3347-71AA0D07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65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AED87-5EA8-F25C-3071-95AD5C8ED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9AA28-6C96-BBEE-4825-5691E0C63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090F9-EFD7-81A4-940A-A6725571F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23DCC-D483-D94B-9983-C827D5744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CBA66-7B5E-D8BC-A4EF-FCE70568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5913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6536-AE1D-EEE5-3674-B6D915CFB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6F3D4-E75B-4C32-5A84-BC118E151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00BCC8-1F5C-CBEA-1B5D-28F3530C0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5EBFA9-A553-1A51-57DF-5C27660D8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EB25C6-82A1-E11B-0B72-99BE429B7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B59217-1123-1134-065F-67C6E3E8B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2685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3099-DF50-ED96-D40A-2396FFF9E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0A4BC-0F0B-79A4-EC84-4D95579AF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D69C4B-196C-C65E-5C04-6E2418355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BCF6B-EF5B-C927-161A-00A95396E1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AAFDB-ECE2-FBDA-2A0D-FD35B4142A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9F48DA-0405-B36E-0F25-1E1C817CA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9B3B33-B042-179C-AB49-2AEB9E32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C794A4-CEB1-8962-FDE0-2130F5E57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0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2AF46-B8CF-28C4-E95C-5FD91844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045217-4684-7F1D-1AEE-405935FA0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FB4161-BAF1-B02F-F593-CC5832838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2B57BC-AC03-14CA-9E42-705090CE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59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6252D5-C626-6DF9-812A-D24CD52B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0023ED-6648-C38A-ACDB-533138719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05AF6-B30D-56FE-E94C-051F6D801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3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4517-291E-9A1D-6740-8A49BED5B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D6EC6-754F-B3F8-3479-C62B3B111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69A09-D2B2-5331-27AA-478441FCD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75808F-29E8-41BE-F2C9-CDBA6F03A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30705B-4992-4E74-FD5A-430CFF98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DE1344-1F9B-1627-2E39-82B39426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382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AAE83-37E6-6924-D5F7-D093080A8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CC589F-5F9A-CB95-CE85-519E5B0EE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FA1A05-3B15-1048-4D28-2AF50ECB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23530-FA7E-7879-A596-615314AD1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BEE5D-7FD3-D2CB-BEE5-39CA1BCB1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82FA7-50ED-1743-A230-DED6B769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766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DC11B-E82B-0966-7483-42C5504BC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565E7D-6C8F-A584-CC46-8D5ABC9DD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5DD88-D8E7-0D5C-D214-BB5380E2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05A80-B18D-C5B6-F789-5DCB96EF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C7DBE-ADC2-FA3E-A65E-19AA1D17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017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DB2B93-D2A8-6286-E6DB-8DE9D1EA33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8F1073-3515-EC23-F7D5-16CA8B793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D0A53-0B8D-AD4E-68E7-8BB10DA5E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762B5-48BF-6551-CBE2-36C5559A7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31352-2EFF-16C4-F929-865888AA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1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629E4-21B4-B779-AF98-9477EAF59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25F12-78A9-D3B5-9CF2-7FDAC9E6E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7906C-97AB-D480-7822-27B148869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7D9B1-24D8-664D-69CB-4E3BC4B8C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642CF-FE03-FC54-B0DA-F838D5C3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3EC869-538D-8F79-65C0-194987B1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005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0848C-BE8F-FE27-90BF-5AC138D7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B374B-04FC-BAA9-12AD-DB4C5411B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D4D31-2BFE-0909-78EE-70D3F7617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1A4BA8-AD27-7833-9096-21AE627DC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49FDDF-5D6D-5634-C228-81B5BFF2A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A85B11-61E4-C8EE-23BA-228BD0041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1A4030-CDB5-CCF6-D5ED-97C40160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DB63B6-D186-BA76-1151-DDD2FC8A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47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FE96-825D-CC5F-715E-67C25E91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0E1AF7-2BE3-C068-5861-6E39DF01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8C5E84-E9F2-01AA-01FC-6D37DE021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0E09B-42BD-6FC9-90F1-85D792C4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6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C7EA53-13E6-5424-13EF-0CE9B3F7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CBAE42-DB62-4CCC-994B-20888F1CA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ADDEF-13CC-5326-06B6-1C28A9372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303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1A09-38B8-1358-4075-AB1B9865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AF151-7DBE-89B4-6EDF-7D43BA147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9FCAE-A398-0600-9F35-6CF2A8401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E58C7C-B5AF-ABC6-756A-4B32C0D2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AA91C-A8EE-7884-BA2E-418DA0F4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AA003-F394-D46A-DD83-54E35787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0C71F-BF6C-3DC7-723C-616D9E59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2817FA-94A2-727E-9E2B-A32D6FABC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FF86A4-9C9D-E0BD-C3D9-E42E1329D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2C92CB-35D8-B154-B932-2DB4DFB5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1CA3D-5F73-7EC7-F2E6-E392C5551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C5106D-483C-C9A1-E7E1-E2F7D0A68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88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3055EC-CC00-16B0-9D29-87B1BF1E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13A6D-C7CA-34A7-432A-6484399F5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F5F80-E3AF-3B4D-A71D-233477D45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4C90C-EACE-FC40-98F1-4B70E4265A0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101F4-0888-1DFC-2F4D-705D1E21A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7BE1E-D848-6255-3BF5-45F401D59C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FE213-54E3-D140-9E37-E504A28BF1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30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Header Bar"/>
          <p:cNvSpPr>
            <a:spLocks noGrp="1" noChangeAspect="1" noMove="1" noResize="1" noChangeArrowheads="1"/>
          </p:cNvSpPr>
          <p:nvPr/>
        </p:nvSpPr>
        <p:spPr bwMode="auto">
          <a:xfrm>
            <a:off x="0" y="0"/>
            <a:ext cx="12192000" cy="900000"/>
          </a:xfrm>
          <a:prstGeom prst="rect">
            <a:avLst/>
          </a:prstGeom>
          <a:gradFill rotWithShape="1">
            <a:gsLst>
              <a:gs pos="0">
                <a:srgbClr val="12233F"/>
              </a:gs>
              <a:gs pos="100000">
                <a:srgbClr val="1F4E79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B16A2469-A48B-C226-1BBF-EA99EA24BE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20000"/>
            <a:ext cx="11125200" cy="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6FFAB0B-6EC3-6D84-B3A2-31270AE53A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07EEBF8-53F5-FE7F-6CC8-4EDCCD1FA2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B681D97-F165-5CD7-9983-FAA92628CD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9459FA9-84B9-9A74-35CA-89E6836AF0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9FFB91C-D298-4F40-89E0-E0EF1E2F91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 u="none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87F1F-8DB7-0598-48D2-AF87B653D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5363B8-272E-03BA-C91F-3F8270758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88D65-BA7E-CEC1-5E52-0C63EEAFCC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19B899-8CE8-4D08-B4A4-9253F5FA9676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13185-1A8A-D4FD-FF4E-6CA864FDF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B538-0A28-293B-5389-36AC4D638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5E55C1-1F87-4EC5-BC3E-627D60B47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2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eeexplore.ieee.org/document/5388318" TargetMode="Externa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www.cs.utexas.edu/~pingali/CS378/2009sp/papers/co.pdf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hyperlink" Target="https://rtlearner.com/en/ai-architecture-13-roofline-model-analysis/#google_vignette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doi/10.1145/2071379.2071383" TargetMode="External"/><Relationship Id="rId2" Type="http://schemas.openxmlformats.org/officeDocument/2006/relationships/hyperlink" Target="https://dl.acm.org/doi/10.1145/800076.802486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cs.utexas.edu/~pingali/CS378/2009sp/papers/co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l.acm.org/doi/book/10.5555/502981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2" descr="A colorful graph of data&#10;&#10;AI-generated content may be incorrect.">
            <a:extLst>
              <a:ext uri="{FF2B5EF4-FFF2-40B4-BE49-F238E27FC236}">
                <a16:creationId xmlns:a16="http://schemas.microsoft.com/office/drawing/2014/main" id="{033E6DE6-C98C-23A3-397A-992384E127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27341" b="9091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74DFFA-BE43-690D-4789-80BF8BD83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2800" b="1" dirty="0"/>
              <a:t>CS395T: Foundations of Machine Learning for Systems Researchers</a:t>
            </a:r>
            <a:br>
              <a:rPr lang="en-US" sz="2800" b="1" dirty="0"/>
            </a:br>
            <a:r>
              <a:rPr lang="en-US" sz="2000" dirty="0"/>
              <a:t>Fall 2026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A116A0-48A2-A5C6-0A19-0E0F28648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" y="4844779"/>
            <a:ext cx="4703620" cy="120814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accent2"/>
                </a:solidFill>
                <a:latin typeface="+mj-lt"/>
              </a:rPr>
              <a:t>Lecture 3: Memory Hierarchy Optimizations</a:t>
            </a:r>
            <a:endParaRPr lang="en-US" sz="2800" b="1" dirty="0">
              <a:latin typeface="+mj-lt"/>
            </a:endParaRP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692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2">
            <a:extLst>
              <a:ext uri="{FF2B5EF4-FFF2-40B4-BE49-F238E27FC236}">
                <a16:creationId xmlns:a16="http://schemas.microsoft.com/office/drawing/2014/main" id="{E0567CD7-4BFA-AB04-720E-07E5C5AD0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124200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63E28109-99E6-00C0-0E94-6D64C01D2F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Matrix-vector product</a:t>
            </a:r>
          </a:p>
        </p:txBody>
      </p:sp>
      <p:sp>
        <p:nvSpPr>
          <p:cNvPr id="9220" name="Rectangle 51">
            <a:extLst>
              <a:ext uri="{FF2B5EF4-FFF2-40B4-BE49-F238E27FC236}">
                <a16:creationId xmlns:a16="http://schemas.microsoft.com/office/drawing/2014/main" id="{EF8CF75B-68D6-91C9-4651-7D9466516CA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4038600" cy="5029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Code: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for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for j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 =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 + A(</a:t>
            </a:r>
            <a:r>
              <a:rPr lang="en-US" altLang="en-US" sz="1600" dirty="0" err="1"/>
              <a:t>i,j</a:t>
            </a:r>
            <a:r>
              <a:rPr lang="en-US" altLang="en-US" sz="1600" dirty="0"/>
              <a:t>)*x(j)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Total number of references = 4N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Assumes all elements of </a:t>
            </a:r>
            <a:r>
              <a:rPr lang="en-US" altLang="en-US" sz="1600" dirty="0" err="1"/>
              <a:t>A,x,y</a:t>
            </a:r>
            <a:r>
              <a:rPr lang="en-US" altLang="en-US" sz="1600" dirty="0"/>
              <a:t> are stored in memory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Smart compilers nowadays can register-allocate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 in the inner loop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You can get this effect manually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		for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		     temp =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      for j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          temp = temp + A(</a:t>
            </a:r>
            <a:r>
              <a:rPr lang="en-US" altLang="en-US" sz="1600" dirty="0" err="1"/>
              <a:t>i,j</a:t>
            </a:r>
            <a:r>
              <a:rPr lang="en-US" altLang="en-US" sz="1600" dirty="0"/>
              <a:t>)*x(j)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 = temp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To keep things simple, we will not do this, but our approach applies to this optimized code as well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baseline="30000" dirty="0"/>
          </a:p>
        </p:txBody>
      </p:sp>
      <p:sp>
        <p:nvSpPr>
          <p:cNvPr id="9221" name="Rectangle 57">
            <a:extLst>
              <a:ext uri="{FF2B5EF4-FFF2-40B4-BE49-F238E27FC236}">
                <a16:creationId xmlns:a16="http://schemas.microsoft.com/office/drawing/2014/main" id="{5324B843-0B7E-146B-02A6-727C1EFBD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22" name="Line 58">
            <a:extLst>
              <a:ext uri="{FF2B5EF4-FFF2-40B4-BE49-F238E27FC236}">
                <a16:creationId xmlns:a16="http://schemas.microsoft.com/office/drawing/2014/main" id="{605C3D7B-2A03-C19A-D8BE-5054C13F4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59">
            <a:extLst>
              <a:ext uri="{FF2B5EF4-FFF2-40B4-BE49-F238E27FC236}">
                <a16:creationId xmlns:a16="http://schemas.microsoft.com/office/drawing/2014/main" id="{2802BF14-62A0-77B5-703E-7DB8ABC3F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Line 60">
            <a:extLst>
              <a:ext uri="{FF2B5EF4-FFF2-40B4-BE49-F238E27FC236}">
                <a16:creationId xmlns:a16="http://schemas.microsoft.com/office/drawing/2014/main" id="{4439E7B5-CB2F-0D86-F606-D2E1B1E5CF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662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Line 61">
            <a:extLst>
              <a:ext uri="{FF2B5EF4-FFF2-40B4-BE49-F238E27FC236}">
                <a16:creationId xmlns:a16="http://schemas.microsoft.com/office/drawing/2014/main" id="{DA3B8F05-600A-A7EE-1588-AD97D55A00B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62">
            <a:extLst>
              <a:ext uri="{FF2B5EF4-FFF2-40B4-BE49-F238E27FC236}">
                <a16:creationId xmlns:a16="http://schemas.microsoft.com/office/drawing/2014/main" id="{26AACF7A-9DF6-2E04-4B94-495B407A3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Line 63">
            <a:extLst>
              <a:ext uri="{FF2B5EF4-FFF2-40B4-BE49-F238E27FC236}">
                <a16:creationId xmlns:a16="http://schemas.microsoft.com/office/drawing/2014/main" id="{12965EDF-5E2E-3DA4-4E64-4FC5422E111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Rectangle 64">
            <a:extLst>
              <a:ext uri="{FF2B5EF4-FFF2-40B4-BE49-F238E27FC236}">
                <a16:creationId xmlns:a16="http://schemas.microsoft.com/office/drawing/2014/main" id="{CDC58A19-1F44-F140-EC5E-EACA8E92F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1143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29" name="Rectangle 65">
            <a:extLst>
              <a:ext uri="{FF2B5EF4-FFF2-40B4-BE49-F238E27FC236}">
                <a16:creationId xmlns:a16="http://schemas.microsoft.com/office/drawing/2014/main" id="{AE2E9071-68F7-0FE4-6B6F-D92DE4B86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30" name="Line 66">
            <a:extLst>
              <a:ext uri="{FF2B5EF4-FFF2-40B4-BE49-F238E27FC236}">
                <a16:creationId xmlns:a16="http://schemas.microsoft.com/office/drawing/2014/main" id="{5B5EC0FE-06D9-8626-54BE-AA1E714C34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Line 67">
            <a:extLst>
              <a:ext uri="{FF2B5EF4-FFF2-40B4-BE49-F238E27FC236}">
                <a16:creationId xmlns:a16="http://schemas.microsoft.com/office/drawing/2014/main" id="{12A5344F-12AC-D03F-C355-5ADAE542B65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Line 68">
            <a:extLst>
              <a:ext uri="{FF2B5EF4-FFF2-40B4-BE49-F238E27FC236}">
                <a16:creationId xmlns:a16="http://schemas.microsoft.com/office/drawing/2014/main" id="{ACB47B65-8447-AE45-EF9D-67590608D00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Text Box 69">
            <a:extLst>
              <a:ext uri="{FF2B5EF4-FFF2-40B4-BE49-F238E27FC236}">
                <a16:creationId xmlns:a16="http://schemas.microsoft.com/office/drawing/2014/main" id="{E0DD199E-84E7-2440-4C78-8133B83A1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9234" name="Text Box 70">
            <a:extLst>
              <a:ext uri="{FF2B5EF4-FFF2-40B4-BE49-F238E27FC236}">
                <a16:creationId xmlns:a16="http://schemas.microsoft.com/office/drawing/2014/main" id="{E426B7DF-3704-8C8F-1405-6A96F7806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9235" name="Text Box 71">
            <a:extLst>
              <a:ext uri="{FF2B5EF4-FFF2-40B4-BE49-F238E27FC236}">
                <a16:creationId xmlns:a16="http://schemas.microsoft.com/office/drawing/2014/main" id="{A073DEF9-674B-A46D-353F-2436162F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236" name="Line 72">
            <a:extLst>
              <a:ext uri="{FF2B5EF4-FFF2-40B4-BE49-F238E27FC236}">
                <a16:creationId xmlns:a16="http://schemas.microsoft.com/office/drawing/2014/main" id="{B6D6D4E1-5A93-4C21-BCCA-A89A746A42C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Line 73">
            <a:extLst>
              <a:ext uri="{FF2B5EF4-FFF2-40B4-BE49-F238E27FC236}">
                <a16:creationId xmlns:a16="http://schemas.microsoft.com/office/drawing/2014/main" id="{845831B7-71CC-6434-07CD-20DC33A2383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74">
            <a:extLst>
              <a:ext uri="{FF2B5EF4-FFF2-40B4-BE49-F238E27FC236}">
                <a16:creationId xmlns:a16="http://schemas.microsoft.com/office/drawing/2014/main" id="{0446C07F-C942-C901-FBB9-DC1C93C9BF09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Text Box 75">
            <a:extLst>
              <a:ext uri="{FF2B5EF4-FFF2-40B4-BE49-F238E27FC236}">
                <a16:creationId xmlns:a16="http://schemas.microsoft.com/office/drawing/2014/main" id="{D83B8AFE-F497-734D-B502-ECA82FA33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9240" name="Line 76">
            <a:extLst>
              <a:ext uri="{FF2B5EF4-FFF2-40B4-BE49-F238E27FC236}">
                <a16:creationId xmlns:a16="http://schemas.microsoft.com/office/drawing/2014/main" id="{D97A6961-5E8E-9559-4C70-D4ACA2EA7E6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Line 77">
            <a:extLst>
              <a:ext uri="{FF2B5EF4-FFF2-40B4-BE49-F238E27FC236}">
                <a16:creationId xmlns:a16="http://schemas.microsoft.com/office/drawing/2014/main" id="{E9D8D36A-29B1-9A20-F719-BB9F8801D2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Text Box 78">
            <a:extLst>
              <a:ext uri="{FF2B5EF4-FFF2-40B4-BE49-F238E27FC236}">
                <a16:creationId xmlns:a16="http://schemas.microsoft.com/office/drawing/2014/main" id="{BD344131-A869-2B4B-A420-DCEBAF554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9243" name="Line 79">
            <a:extLst>
              <a:ext uri="{FF2B5EF4-FFF2-40B4-BE49-F238E27FC236}">
                <a16:creationId xmlns:a16="http://schemas.microsoft.com/office/drawing/2014/main" id="{288E17B5-9B5D-6863-0F1D-F838BD738B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80">
            <a:extLst>
              <a:ext uri="{FF2B5EF4-FFF2-40B4-BE49-F238E27FC236}">
                <a16:creationId xmlns:a16="http://schemas.microsoft.com/office/drawing/2014/main" id="{73009CAC-CE5B-5FBE-CD36-8172B125AD4D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Rectangle 81">
            <a:extLst>
              <a:ext uri="{FF2B5EF4-FFF2-40B4-BE49-F238E27FC236}">
                <a16:creationId xmlns:a16="http://schemas.microsoft.com/office/drawing/2014/main" id="{729EA811-EFBA-BE0B-EEFC-817EF7944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3124200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46" name="Slide Number Placeholder 1">
            <a:extLst>
              <a:ext uri="{FF2B5EF4-FFF2-40B4-BE49-F238E27FC236}">
                <a16:creationId xmlns:a16="http://schemas.microsoft.com/office/drawing/2014/main" id="{A74D7BD9-CCB4-B37B-F190-2316661E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FC67D1-BAFC-46B7-8A3E-274E519BEBEB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82F099B-AFC6-215D-2627-785056569F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Cache abstractions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52C74776-63EE-BF62-0E2F-2ED6F871E2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76400" y="1676400"/>
            <a:ext cx="8229600" cy="39925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/>
              <a:t>Real caches are very complex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Science is all about tractable and useful abstractions (models) of complex phenomena</a:t>
            </a:r>
          </a:p>
          <a:p>
            <a:pPr lvl="1" eaLnBrk="1" hangingPunct="1"/>
            <a:r>
              <a:rPr lang="en-US" altLang="en-US" sz="2400" dirty="0"/>
              <a:t>models are usually approximations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Can we come up with cache abstractions that are both tractable and useful?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Focus:</a:t>
            </a:r>
          </a:p>
          <a:p>
            <a:pPr lvl="1" eaLnBrk="1" hangingPunct="1"/>
            <a:r>
              <a:rPr lang="en-US" altLang="en-US" sz="2400" dirty="0"/>
              <a:t>two-level memory model: cache + memory</a:t>
            </a:r>
          </a:p>
          <a:p>
            <a:pPr lvl="1" eaLnBrk="1" hangingPunct="1"/>
            <a:r>
              <a:rPr lang="en-US" altLang="en-US" sz="2400" dirty="0"/>
              <a:t>ignore prefetching: more significant omission</a:t>
            </a:r>
          </a:p>
          <a:p>
            <a:pPr eaLnBrk="1" hangingPunct="1"/>
            <a:endParaRPr lang="en-US" altLang="en-US" sz="2800" dirty="0"/>
          </a:p>
        </p:txBody>
      </p:sp>
      <p:sp>
        <p:nvSpPr>
          <p:cNvPr id="10244" name="Slide Number Placeholder 1">
            <a:extLst>
              <a:ext uri="{FF2B5EF4-FFF2-40B4-BE49-F238E27FC236}">
                <a16:creationId xmlns:a16="http://schemas.microsoft.com/office/drawing/2014/main" id="{56D17E41-0239-E5AC-B5B0-F5EF52E9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F69EB02-7BA9-4D51-9D36-9F9C23F7F072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6DDEE3A-4BA2-C0AC-4241-0ABEC49B1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Key concept: stack distance</a:t>
            </a:r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6A854E7E-CFC5-3893-3D87-96B9B93D657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209800" y="3706782"/>
            <a:ext cx="8229600" cy="2458229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2400" dirty="0">
                <a:latin typeface="Calibri Light" panose="020F0302020204030204" pitchFamily="34" charset="0"/>
              </a:rPr>
              <a:t>r</a:t>
            </a:r>
            <a:r>
              <a:rPr lang="en-US" sz="2400" baseline="-25000" dirty="0">
                <a:latin typeface="Calibri Light" panose="020F0302020204030204" pitchFamily="34" charset="0"/>
              </a:rPr>
              <a:t>1</a:t>
            </a:r>
            <a:r>
              <a:rPr lang="en-US" sz="2400" dirty="0">
                <a:latin typeface="Calibri Light" panose="020F0302020204030204" pitchFamily="34" charset="0"/>
              </a:rPr>
              <a:t> , r</a:t>
            </a:r>
            <a:r>
              <a:rPr lang="en-US" sz="2400" baseline="-25000" dirty="0">
                <a:latin typeface="Calibri Light" panose="020F0302020204030204" pitchFamily="34" charset="0"/>
              </a:rPr>
              <a:t>2</a:t>
            </a:r>
            <a:r>
              <a:rPr lang="en-US" sz="2400" dirty="0">
                <a:latin typeface="Calibri Light" panose="020F0302020204030204" pitchFamily="34" charset="0"/>
              </a:rPr>
              <a:t> : two memory references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>
                <a:latin typeface="Calibri Light" panose="020F0302020204030204" pitchFamily="34" charset="0"/>
              </a:rPr>
              <a:t>r</a:t>
            </a:r>
            <a:r>
              <a:rPr lang="en-US" sz="2000" baseline="-25000" dirty="0">
                <a:latin typeface="Calibri Light" panose="020F0302020204030204" pitchFamily="34" charset="0"/>
              </a:rPr>
              <a:t>1 </a:t>
            </a:r>
            <a:r>
              <a:rPr lang="en-US" sz="2000" dirty="0">
                <a:latin typeface="Calibri Light" panose="020F0302020204030204" pitchFamily="34" charset="0"/>
              </a:rPr>
              <a:t>occurs earlier than r</a:t>
            </a:r>
            <a:r>
              <a:rPr lang="en-US" sz="2000" baseline="-25000" dirty="0">
                <a:latin typeface="Calibri Light" panose="020F0302020204030204" pitchFamily="34" charset="0"/>
              </a:rPr>
              <a:t>2</a:t>
            </a:r>
            <a:endParaRPr lang="en-US" sz="2000" dirty="0">
              <a:latin typeface="Calibri Light" panose="020F03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>
              <a:latin typeface="Calibri Light" panose="020F03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sz="2400" dirty="0" err="1">
                <a:latin typeface="Calibri Light" panose="020F0302020204030204" pitchFamily="34" charset="0"/>
              </a:rPr>
              <a:t>stackDistance</a:t>
            </a:r>
            <a:r>
              <a:rPr lang="en-US" sz="2400" dirty="0">
                <a:latin typeface="Calibri Light" panose="020F0302020204030204" pitchFamily="34" charset="0"/>
              </a:rPr>
              <a:t>(r</a:t>
            </a:r>
            <a:r>
              <a:rPr lang="en-US" sz="2400" baseline="-25000" dirty="0">
                <a:latin typeface="Calibri Light" panose="020F0302020204030204" pitchFamily="34" charset="0"/>
              </a:rPr>
              <a:t>1</a:t>
            </a:r>
            <a:r>
              <a:rPr lang="en-US" sz="2400" dirty="0">
                <a:latin typeface="Calibri Light" panose="020F0302020204030204" pitchFamily="34" charset="0"/>
              </a:rPr>
              <a:t>,r</a:t>
            </a:r>
            <a:r>
              <a:rPr lang="en-US" sz="2400" baseline="-25000" dirty="0">
                <a:latin typeface="Calibri Light" panose="020F0302020204030204" pitchFamily="34" charset="0"/>
              </a:rPr>
              <a:t>2</a:t>
            </a:r>
            <a:r>
              <a:rPr lang="en-US" sz="2400" dirty="0">
                <a:latin typeface="Calibri Light" panose="020F0302020204030204" pitchFamily="34" charset="0"/>
              </a:rPr>
              <a:t>): number of distinct cache lines referenced between r</a:t>
            </a:r>
            <a:r>
              <a:rPr lang="en-US" sz="2400" baseline="-25000" dirty="0">
                <a:latin typeface="Calibri Light" panose="020F0302020204030204" pitchFamily="34" charset="0"/>
              </a:rPr>
              <a:t>1</a:t>
            </a:r>
            <a:r>
              <a:rPr lang="en-US" sz="2400" dirty="0">
                <a:latin typeface="Calibri Light" panose="020F0302020204030204" pitchFamily="34" charset="0"/>
              </a:rPr>
              <a:t> and r</a:t>
            </a:r>
            <a:r>
              <a:rPr lang="en-US" sz="2400" baseline="-25000" dirty="0">
                <a:latin typeface="Calibri Light" panose="020F0302020204030204" pitchFamily="34" charset="0"/>
              </a:rPr>
              <a:t>2     </a:t>
            </a:r>
            <a:r>
              <a:rPr lang="en-US" sz="2400" dirty="0">
                <a:latin typeface="Calibri Light" panose="020F0302020204030204" pitchFamily="34" charset="0"/>
              </a:rPr>
              <a:t>[</a:t>
            </a:r>
            <a:r>
              <a:rPr lang="en-US" sz="2400" dirty="0">
                <a:latin typeface="Calibri Light" panose="020F0302020204030204" pitchFamily="34" charset="0"/>
                <a:hlinkClick r:id="rId2"/>
              </a:rPr>
              <a:t>Mattson et al, IBM Systems Journal, 1970</a:t>
            </a:r>
            <a:r>
              <a:rPr lang="en-US" sz="2400" dirty="0">
                <a:latin typeface="Calibri Light" panose="020F0302020204030204" pitchFamily="34" charset="0"/>
              </a:rPr>
              <a:t>)</a:t>
            </a:r>
            <a:endParaRPr lang="en-US" sz="2400" baseline="-25000" dirty="0">
              <a:latin typeface="Calibri Light" panose="020F03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>
              <a:latin typeface="Calibri Light" panose="020F030202020403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/>
          </a:p>
        </p:txBody>
      </p:sp>
      <p:sp>
        <p:nvSpPr>
          <p:cNvPr id="12292" name="Line 7">
            <a:extLst>
              <a:ext uri="{FF2B5EF4-FFF2-40B4-BE49-F238E27FC236}">
                <a16:creationId xmlns:a16="http://schemas.microsoft.com/office/drawing/2014/main" id="{6AC5BA81-52D4-9FB6-9F8C-045214445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1875" y="2231975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Line 8">
            <a:extLst>
              <a:ext uri="{FF2B5EF4-FFF2-40B4-BE49-F238E27FC236}">
                <a16:creationId xmlns:a16="http://schemas.microsoft.com/office/drawing/2014/main" id="{5CEBB3DF-FBF4-C7F1-A023-7F7F87FB4A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4542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Line 9">
            <a:extLst>
              <a:ext uri="{FF2B5EF4-FFF2-40B4-BE49-F238E27FC236}">
                <a16:creationId xmlns:a16="http://schemas.microsoft.com/office/drawing/2014/main" id="{D9480250-7DC1-0B89-E67A-F9AE7687B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66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Line 10">
            <a:extLst>
              <a:ext uri="{FF2B5EF4-FFF2-40B4-BE49-F238E27FC236}">
                <a16:creationId xmlns:a16="http://schemas.microsoft.com/office/drawing/2014/main" id="{4F6072F1-D9D8-093A-6605-A6B61409A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90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Line 11">
            <a:extLst>
              <a:ext uri="{FF2B5EF4-FFF2-40B4-BE49-F238E27FC236}">
                <a16:creationId xmlns:a16="http://schemas.microsoft.com/office/drawing/2014/main" id="{349687D3-3CEE-EF49-74F1-80EA32BA33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14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12">
            <a:extLst>
              <a:ext uri="{FF2B5EF4-FFF2-40B4-BE49-F238E27FC236}">
                <a16:creationId xmlns:a16="http://schemas.microsoft.com/office/drawing/2014/main" id="{34C76BAF-38EB-F169-17F8-0852B750131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38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Line 13">
            <a:extLst>
              <a:ext uri="{FF2B5EF4-FFF2-40B4-BE49-F238E27FC236}">
                <a16:creationId xmlns:a16="http://schemas.microsoft.com/office/drawing/2014/main" id="{C7477CE2-C5B2-F6FB-040F-025D49046A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14">
            <a:extLst>
              <a:ext uri="{FF2B5EF4-FFF2-40B4-BE49-F238E27FC236}">
                <a16:creationId xmlns:a16="http://schemas.microsoft.com/office/drawing/2014/main" id="{199A5C13-DB0D-C695-27E6-32ECF64484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86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5">
            <a:extLst>
              <a:ext uri="{FF2B5EF4-FFF2-40B4-BE49-F238E27FC236}">
                <a16:creationId xmlns:a16="http://schemas.microsoft.com/office/drawing/2014/main" id="{0EAC3253-9C42-5E08-B505-470F1E8186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10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Line 16">
            <a:extLst>
              <a:ext uri="{FF2B5EF4-FFF2-40B4-BE49-F238E27FC236}">
                <a16:creationId xmlns:a16="http://schemas.microsoft.com/office/drawing/2014/main" id="{9CB4F6AE-6F11-FAEC-55C8-4C5AA259B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34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Line 17">
            <a:extLst>
              <a:ext uri="{FF2B5EF4-FFF2-40B4-BE49-F238E27FC236}">
                <a16:creationId xmlns:a16="http://schemas.microsoft.com/office/drawing/2014/main" id="{AAD45D6B-FEEF-0B09-6631-D62ABEA5AF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258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3" name="Line 18">
            <a:extLst>
              <a:ext uri="{FF2B5EF4-FFF2-40B4-BE49-F238E27FC236}">
                <a16:creationId xmlns:a16="http://schemas.microsoft.com/office/drawing/2014/main" id="{6324C938-514B-DCD7-D961-4B667334FB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82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4" name="Line 19">
            <a:extLst>
              <a:ext uri="{FF2B5EF4-FFF2-40B4-BE49-F238E27FC236}">
                <a16:creationId xmlns:a16="http://schemas.microsoft.com/office/drawing/2014/main" id="{FC6166BE-CC43-A7BF-831E-6ED830C004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06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5" name="Line 20">
            <a:extLst>
              <a:ext uri="{FF2B5EF4-FFF2-40B4-BE49-F238E27FC236}">
                <a16:creationId xmlns:a16="http://schemas.microsoft.com/office/drawing/2014/main" id="{CA221582-83EC-D770-4198-EBB2BDC7A4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30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6" name="Line 21">
            <a:extLst>
              <a:ext uri="{FF2B5EF4-FFF2-40B4-BE49-F238E27FC236}">
                <a16:creationId xmlns:a16="http://schemas.microsoft.com/office/drawing/2014/main" id="{C9EC77A7-9FDC-D045-DF04-820205A18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54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7" name="Line 22">
            <a:extLst>
              <a:ext uri="{FF2B5EF4-FFF2-40B4-BE49-F238E27FC236}">
                <a16:creationId xmlns:a16="http://schemas.microsoft.com/office/drawing/2014/main" id="{21B43428-8372-D26A-F419-BE7F34EFC8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78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8" name="Line 23">
            <a:extLst>
              <a:ext uri="{FF2B5EF4-FFF2-40B4-BE49-F238E27FC236}">
                <a16:creationId xmlns:a16="http://schemas.microsoft.com/office/drawing/2014/main" id="{C74A8EF4-9EE0-0D5D-868B-C333B8BB49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0275" y="21557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9" name="Text Box 24">
            <a:extLst>
              <a:ext uri="{FF2B5EF4-FFF2-40B4-BE49-F238E27FC236}">
                <a16:creationId xmlns:a16="http://schemas.microsoft.com/office/drawing/2014/main" id="{58A9CB30-511D-B6D3-594B-0379C5B01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275" y="2231976"/>
            <a:ext cx="3444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r</a:t>
            </a:r>
            <a:r>
              <a:rPr lang="en-US" altLang="en-US" sz="1800" baseline="-25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310" name="Text Box 25">
            <a:extLst>
              <a:ext uri="{FF2B5EF4-FFF2-40B4-BE49-F238E27FC236}">
                <a16:creationId xmlns:a16="http://schemas.microsoft.com/office/drawing/2014/main" id="{11D3DB7A-E775-6B27-765C-D50E64A0D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389" y="2231976"/>
            <a:ext cx="3444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r</a:t>
            </a:r>
            <a:r>
              <a:rPr lang="en-US" altLang="en-US" sz="1800" baseline="-250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311" name="Text Box 26">
            <a:extLst>
              <a:ext uri="{FF2B5EF4-FFF2-40B4-BE49-F238E27FC236}">
                <a16:creationId xmlns:a16="http://schemas.microsoft.com/office/drawing/2014/main" id="{FF6CAED7-2EE4-1215-6420-B4528152F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1525" y="1865263"/>
            <a:ext cx="61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12312" name="Text Box 27">
            <a:extLst>
              <a:ext uri="{FF2B5EF4-FFF2-40B4-BE49-F238E27FC236}">
                <a16:creationId xmlns:a16="http://schemas.microsoft.com/office/drawing/2014/main" id="{C08DD30F-B5ED-8438-DB5C-19D627601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725688"/>
            <a:ext cx="3371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Address stream from processor</a:t>
            </a:r>
          </a:p>
        </p:txBody>
      </p:sp>
      <p:sp>
        <p:nvSpPr>
          <p:cNvPr id="12313" name="Slide Number Placeholder 1">
            <a:extLst>
              <a:ext uri="{FF2B5EF4-FFF2-40B4-BE49-F238E27FC236}">
                <a16:creationId xmlns:a16="http://schemas.microsoft.com/office/drawing/2014/main" id="{2EEC4460-952A-FE6C-29FB-3F131134B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14C74E-5FC3-4BB6-A3FC-DC79D6D0B423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811B8D5-0E04-C5D9-2FE2-B223FDE134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Modeling approach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1636BC3-E850-2242-6677-7A10BFF8C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371600"/>
            <a:ext cx="8229600" cy="4800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First approximation: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ignore conflict misses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only cold and capacity misses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Most problems have some notion of “problem size”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(</a:t>
            </a:r>
            <a:r>
              <a:rPr lang="en-US" altLang="en-US" sz="2000" dirty="0" err="1"/>
              <a:t>eg</a:t>
            </a:r>
            <a:r>
              <a:rPr lang="en-US" altLang="en-US" sz="2000" dirty="0"/>
              <a:t>) in MVM, size of matrix (N) is natural measure of problem size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Question: how does the miss ratio change as we increase the problem size?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Even this is hard, so estimate miss ratios at two extremes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rgbClr val="FF0000"/>
                </a:solidFill>
              </a:rPr>
              <a:t>large cache model</a:t>
            </a:r>
            <a:r>
              <a:rPr lang="en-US" altLang="en-US" sz="2000" dirty="0"/>
              <a:t>: problem size is small compared to cache capacity so only cold misses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rgbClr val="FF0000"/>
                </a:solidFill>
              </a:rPr>
              <a:t>small cache model</a:t>
            </a:r>
            <a:r>
              <a:rPr lang="en-US" altLang="en-US" sz="2000" dirty="0"/>
              <a:t>: problem size is large compared to cache capacity so both cold and capacity misses</a:t>
            </a:r>
          </a:p>
        </p:txBody>
      </p:sp>
      <p:sp>
        <p:nvSpPr>
          <p:cNvPr id="13316" name="Slide Number Placeholder 1">
            <a:extLst>
              <a:ext uri="{FF2B5EF4-FFF2-40B4-BE49-F238E27FC236}">
                <a16:creationId xmlns:a16="http://schemas.microsoft.com/office/drawing/2014/main" id="{0FBC26A2-A391-2225-24A2-F17660FA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BF3D14-E399-4F95-B1D4-F435FEC1DED5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50F3F00-1059-3EB8-2C2C-549A4DDC1E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Large and small cache models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E723792-1DF6-CE42-379C-CBDBFA2170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219200"/>
            <a:ext cx="8229600" cy="5181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en-US" sz="2400" dirty="0"/>
              <a:t>Large cache model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dirty="0"/>
              <a:t>no capacity misses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dirty="0"/>
              <a:t>only cold misses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400" dirty="0"/>
              <a:t>Small cache model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dirty="0"/>
              <a:t>cold misses: first reference to a line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dirty="0"/>
              <a:t>capacity misses: possible for succeeding references to a line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800" dirty="0">
                <a:latin typeface="Calibri Light" panose="020F0302020204030204" pitchFamily="34" charset="0"/>
              </a:rPr>
              <a:t>let r</a:t>
            </a:r>
            <a:r>
              <a:rPr lang="en-US" altLang="en-US" sz="1800" baseline="-25000" dirty="0">
                <a:latin typeface="Calibri Light" panose="020F0302020204030204" pitchFamily="34" charset="0"/>
              </a:rPr>
              <a:t>1 </a:t>
            </a:r>
            <a:r>
              <a:rPr lang="en-US" altLang="en-US" sz="1800" dirty="0">
                <a:latin typeface="Calibri Light" panose="020F0302020204030204" pitchFamily="34" charset="0"/>
              </a:rPr>
              <a:t>and r</a:t>
            </a:r>
            <a:r>
              <a:rPr lang="en-US" altLang="en-US" sz="1800" baseline="-25000" dirty="0">
                <a:latin typeface="Calibri Light" panose="020F0302020204030204" pitchFamily="34" charset="0"/>
              </a:rPr>
              <a:t>2 </a:t>
            </a:r>
            <a:r>
              <a:rPr lang="en-US" altLang="en-US" sz="1800" dirty="0">
                <a:latin typeface="Calibri Light" panose="020F0302020204030204" pitchFamily="34" charset="0"/>
              </a:rPr>
              <a:t>be two successive references to a line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800" dirty="0">
                <a:latin typeface="Calibri Light" panose="020F0302020204030204" pitchFamily="34" charset="0"/>
              </a:rPr>
              <a:t>assume r</a:t>
            </a:r>
            <a:r>
              <a:rPr lang="en-US" altLang="en-US" sz="1800" baseline="-25000" dirty="0">
                <a:latin typeface="Calibri Light" panose="020F0302020204030204" pitchFamily="34" charset="0"/>
              </a:rPr>
              <a:t>2 </a:t>
            </a:r>
            <a:r>
              <a:rPr lang="en-US" altLang="en-US" sz="1800" dirty="0">
                <a:latin typeface="Calibri Light" panose="020F0302020204030204" pitchFamily="34" charset="0"/>
              </a:rPr>
              <a:t>will be a capacity miss if </a:t>
            </a:r>
            <a:r>
              <a:rPr lang="en-US" altLang="en-US" sz="1800" dirty="0" err="1">
                <a:latin typeface="Calibri Light" panose="020F0302020204030204" pitchFamily="34" charset="0"/>
              </a:rPr>
              <a:t>stackDistance</a:t>
            </a:r>
            <a:r>
              <a:rPr lang="en-US" altLang="en-US" sz="1800" dirty="0">
                <a:latin typeface="Calibri Light" panose="020F0302020204030204" pitchFamily="34" charset="0"/>
              </a:rPr>
              <a:t>(r</a:t>
            </a:r>
            <a:r>
              <a:rPr lang="en-US" altLang="en-US" sz="1800" baseline="-25000" dirty="0">
                <a:latin typeface="Calibri Light" panose="020F0302020204030204" pitchFamily="34" charset="0"/>
              </a:rPr>
              <a:t>1</a:t>
            </a:r>
            <a:r>
              <a:rPr lang="en-US" altLang="en-US" sz="1800" dirty="0">
                <a:latin typeface="Calibri Light" panose="020F0302020204030204" pitchFamily="34" charset="0"/>
              </a:rPr>
              <a:t>,r</a:t>
            </a:r>
            <a:r>
              <a:rPr lang="en-US" altLang="en-US" sz="1800" baseline="-25000" dirty="0">
                <a:latin typeface="Calibri Light" panose="020F0302020204030204" pitchFamily="34" charset="0"/>
              </a:rPr>
              <a:t>2</a:t>
            </a:r>
            <a:r>
              <a:rPr lang="en-US" altLang="en-US" sz="1800" dirty="0">
                <a:latin typeface="Calibri Light" panose="020F0302020204030204" pitchFamily="34" charset="0"/>
              </a:rPr>
              <a:t>) is some function of problem size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800" dirty="0">
                <a:latin typeface="Calibri Light" panose="020F0302020204030204" pitchFamily="34" charset="0"/>
              </a:rPr>
              <a:t>argument: as we increase problem size, the second reference will become a miss sooner or later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400" dirty="0"/>
              <a:t>For many problems, we can compute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dirty="0"/>
              <a:t>miss ratios for small and large cache models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2000" dirty="0"/>
              <a:t>problem size transition point from large cache model to small cache model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600" dirty="0"/>
              <a:t>find the data element(s) that are reused with the largest stack distance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altLang="en-US" sz="1600" dirty="0"/>
              <a:t>compute largest problem size for which there are no capacity misses</a:t>
            </a:r>
          </a:p>
          <a:p>
            <a:pPr marL="914400" lvl="2" indent="0" eaLnBrk="1" hangingPunct="1">
              <a:lnSpc>
                <a:spcPct val="80000"/>
              </a:lnSpc>
              <a:buNone/>
              <a:defRPr/>
            </a:pPr>
            <a:endParaRPr lang="en-US" altLang="en-US" sz="1600" dirty="0"/>
          </a:p>
        </p:txBody>
      </p:sp>
      <p:sp>
        <p:nvSpPr>
          <p:cNvPr id="14340" name="Slide Number Placeholder 1">
            <a:extLst>
              <a:ext uri="{FF2B5EF4-FFF2-40B4-BE49-F238E27FC236}">
                <a16:creationId xmlns:a16="http://schemas.microsoft.com/office/drawing/2014/main" id="{2847A219-5DB4-84E1-94EE-E5439EF1F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5FC6AE7-C7F7-4477-A29F-29246994B895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0491F63-CE22-368A-8AC9-4E1F6B3E76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MVM study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EF6B47E-21BA-7959-E67A-02C686962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800" dirty="0"/>
              <a:t>We will study five scenarios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Scenario I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 err="1"/>
              <a:t>i,j</a:t>
            </a:r>
            <a:r>
              <a:rPr lang="en-US" altLang="en-US" sz="2000" dirty="0"/>
              <a:t> loop order, line size = 1 number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Scenario II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 err="1"/>
              <a:t>j,i</a:t>
            </a:r>
            <a:r>
              <a:rPr lang="en-US" altLang="en-US" sz="2000" dirty="0"/>
              <a:t> loop order, line size = 1 number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Scenario III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 err="1"/>
              <a:t>i,j</a:t>
            </a:r>
            <a:r>
              <a:rPr lang="en-US" altLang="en-US" sz="2000" dirty="0"/>
              <a:t> loop order, line size = b numbers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Scenario IV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 err="1"/>
              <a:t>j,i</a:t>
            </a:r>
            <a:r>
              <a:rPr lang="en-US" altLang="en-US" sz="2000" dirty="0"/>
              <a:t> loop order, line size = b numbers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Scenario V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blocked code, line size = b numbers</a:t>
            </a:r>
          </a:p>
        </p:txBody>
      </p:sp>
      <p:sp>
        <p:nvSpPr>
          <p:cNvPr id="15364" name="Slide Number Placeholder 1">
            <a:extLst>
              <a:ext uri="{FF2B5EF4-FFF2-40B4-BE49-F238E27FC236}">
                <a16:creationId xmlns:a16="http://schemas.microsoft.com/office/drawing/2014/main" id="{E0738F3D-6F21-384A-78D0-AE5B7A9B6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0F2117-210F-4CE2-BF36-DC1137689302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B1D6BC8-315C-F01B-E20A-8B2DC56D03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</a:t>
            </a:r>
          </a:p>
        </p:txBody>
      </p:sp>
      <p:sp>
        <p:nvSpPr>
          <p:cNvPr id="16387" name="Rectangle 4">
            <a:extLst>
              <a:ext uri="{FF2B5EF4-FFF2-40B4-BE49-F238E27FC236}">
                <a16:creationId xmlns:a16="http://schemas.microsoft.com/office/drawing/2014/main" id="{6C241AD2-1E88-18D6-F3F2-A3FE0C882C4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70819"/>
            <a:ext cx="480060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Code: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for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for j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 =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 + A(</a:t>
            </a:r>
            <a:r>
              <a:rPr lang="en-US" altLang="en-US" sz="1600" dirty="0" err="1"/>
              <a:t>i,j</a:t>
            </a:r>
            <a:r>
              <a:rPr lang="en-US" altLang="en-US" sz="1600" dirty="0"/>
              <a:t>)*x(j)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Inner loop is known as DDOT in NA literature if working on doubles: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Double-precision DOT product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Cache line size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 1 number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Large cache model: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Misses: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/>
              <a:t>A: N</a:t>
            </a:r>
            <a:r>
              <a:rPr lang="en-US" altLang="en-US" sz="1400" baseline="30000" dirty="0"/>
              <a:t>2</a:t>
            </a:r>
            <a:r>
              <a:rPr lang="en-US" altLang="en-US" sz="1400" dirty="0"/>
              <a:t> misses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/>
              <a:t>x: N misses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/>
              <a:t>y: N misses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/>
              <a:t>Total = N</a:t>
            </a:r>
            <a:r>
              <a:rPr lang="en-US" altLang="en-US" sz="1400" baseline="30000" dirty="0"/>
              <a:t>2</a:t>
            </a:r>
            <a:r>
              <a:rPr lang="en-US" altLang="en-US" sz="1400" dirty="0"/>
              <a:t>+2N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/>
              <a:t>Miss ratio = (N</a:t>
            </a:r>
            <a:r>
              <a:rPr lang="en-US" altLang="en-US" sz="1400" baseline="30000" dirty="0"/>
              <a:t>2</a:t>
            </a:r>
            <a:r>
              <a:rPr lang="en-US" altLang="en-US" sz="1400" dirty="0"/>
              <a:t>+2N)/4N</a:t>
            </a:r>
            <a:r>
              <a:rPr lang="en-US" altLang="en-US" sz="1400" baseline="30000" dirty="0"/>
              <a:t>2 </a:t>
            </a:r>
            <a:endParaRPr lang="en-US" altLang="en-US" sz="1400" dirty="0"/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   ~ 0.25 + 0.5/N</a:t>
            </a:r>
            <a:endParaRPr lang="en-US" altLang="en-US" sz="1400" baseline="30000" dirty="0"/>
          </a:p>
          <a:p>
            <a:pPr lvl="2" eaLnBrk="1" hangingPunct="1">
              <a:lnSpc>
                <a:spcPct val="80000"/>
              </a:lnSpc>
            </a:pPr>
            <a:endParaRPr lang="en-US" altLang="en-US" sz="1400" dirty="0"/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F7783234-F7AC-4E43-A80F-B677158A5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124200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6389" name="Rectangle 7">
            <a:extLst>
              <a:ext uri="{FF2B5EF4-FFF2-40B4-BE49-F238E27FC236}">
                <a16:creationId xmlns:a16="http://schemas.microsoft.com/office/drawing/2014/main" id="{69F808C3-C4F8-41F1-1732-4C46AFEC7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6390" name="Line 8">
            <a:extLst>
              <a:ext uri="{FF2B5EF4-FFF2-40B4-BE49-F238E27FC236}">
                <a16:creationId xmlns:a16="http://schemas.microsoft.com/office/drawing/2014/main" id="{C885379E-F3D0-292B-F314-46BF76918C4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Line 9">
            <a:extLst>
              <a:ext uri="{FF2B5EF4-FFF2-40B4-BE49-F238E27FC236}">
                <a16:creationId xmlns:a16="http://schemas.microsoft.com/office/drawing/2014/main" id="{321DF7A1-8D5D-D202-5EF0-7DEC0B09F569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Line 10">
            <a:extLst>
              <a:ext uri="{FF2B5EF4-FFF2-40B4-BE49-F238E27FC236}">
                <a16:creationId xmlns:a16="http://schemas.microsoft.com/office/drawing/2014/main" id="{E161179A-E987-0A5E-7667-AD753E9B55CF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662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Line 11">
            <a:extLst>
              <a:ext uri="{FF2B5EF4-FFF2-40B4-BE49-F238E27FC236}">
                <a16:creationId xmlns:a16="http://schemas.microsoft.com/office/drawing/2014/main" id="{5E7B1AA5-4D0A-EFB0-D002-AECA0EE94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Line 12">
            <a:extLst>
              <a:ext uri="{FF2B5EF4-FFF2-40B4-BE49-F238E27FC236}">
                <a16:creationId xmlns:a16="http://schemas.microsoft.com/office/drawing/2014/main" id="{DBBC137C-E6A4-A191-E6FD-845FC044CD5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Line 13">
            <a:extLst>
              <a:ext uri="{FF2B5EF4-FFF2-40B4-BE49-F238E27FC236}">
                <a16:creationId xmlns:a16="http://schemas.microsoft.com/office/drawing/2014/main" id="{973EDC17-CD5C-7482-AA1C-8090DE83A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Rectangle 14">
            <a:extLst>
              <a:ext uri="{FF2B5EF4-FFF2-40B4-BE49-F238E27FC236}">
                <a16:creationId xmlns:a16="http://schemas.microsoft.com/office/drawing/2014/main" id="{9BA30358-28EC-7421-83F2-A9B4A8755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1143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6397" name="Rectangle 15">
            <a:extLst>
              <a:ext uri="{FF2B5EF4-FFF2-40B4-BE49-F238E27FC236}">
                <a16:creationId xmlns:a16="http://schemas.microsoft.com/office/drawing/2014/main" id="{C31AB9FA-7960-EEE4-55A4-4D15DAC61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6398" name="Line 16">
            <a:extLst>
              <a:ext uri="{FF2B5EF4-FFF2-40B4-BE49-F238E27FC236}">
                <a16:creationId xmlns:a16="http://schemas.microsoft.com/office/drawing/2014/main" id="{50C94663-A66F-6C25-63BF-442B5B24A9B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Line 17">
            <a:extLst>
              <a:ext uri="{FF2B5EF4-FFF2-40B4-BE49-F238E27FC236}">
                <a16:creationId xmlns:a16="http://schemas.microsoft.com/office/drawing/2014/main" id="{5E53875D-9C4A-184E-9EDC-C60DD20F28F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0" name="Line 18">
            <a:extLst>
              <a:ext uri="{FF2B5EF4-FFF2-40B4-BE49-F238E27FC236}">
                <a16:creationId xmlns:a16="http://schemas.microsoft.com/office/drawing/2014/main" id="{1FC4BD60-609C-02B0-8CDF-CB40307FF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1" name="Text Box 19">
            <a:extLst>
              <a:ext uri="{FF2B5EF4-FFF2-40B4-BE49-F238E27FC236}">
                <a16:creationId xmlns:a16="http://schemas.microsoft.com/office/drawing/2014/main" id="{78F8BEB3-768E-D704-3C55-EF46E8C27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16402" name="Text Box 20">
            <a:extLst>
              <a:ext uri="{FF2B5EF4-FFF2-40B4-BE49-F238E27FC236}">
                <a16:creationId xmlns:a16="http://schemas.microsoft.com/office/drawing/2014/main" id="{6FD16A87-2EE6-C1AF-1C56-68116CBCF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6403" name="Text Box 21">
            <a:extLst>
              <a:ext uri="{FF2B5EF4-FFF2-40B4-BE49-F238E27FC236}">
                <a16:creationId xmlns:a16="http://schemas.microsoft.com/office/drawing/2014/main" id="{D528DAAC-E723-0BB5-9932-8E8F7DCDC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404" name="Line 22">
            <a:extLst>
              <a:ext uri="{FF2B5EF4-FFF2-40B4-BE49-F238E27FC236}">
                <a16:creationId xmlns:a16="http://schemas.microsoft.com/office/drawing/2014/main" id="{65966B3A-1608-2C3D-9E3D-1D5378FA7A1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5" name="Line 23">
            <a:extLst>
              <a:ext uri="{FF2B5EF4-FFF2-40B4-BE49-F238E27FC236}">
                <a16:creationId xmlns:a16="http://schemas.microsoft.com/office/drawing/2014/main" id="{5E7E3C19-FABF-5372-A77C-5088227471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6" name="Line 24">
            <a:extLst>
              <a:ext uri="{FF2B5EF4-FFF2-40B4-BE49-F238E27FC236}">
                <a16:creationId xmlns:a16="http://schemas.microsoft.com/office/drawing/2014/main" id="{2BD9F412-D931-2173-313A-0E1A65E85E7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7" name="Text Box 25">
            <a:extLst>
              <a:ext uri="{FF2B5EF4-FFF2-40B4-BE49-F238E27FC236}">
                <a16:creationId xmlns:a16="http://schemas.microsoft.com/office/drawing/2014/main" id="{4438CC2B-A261-A2A3-69C6-676C77D3B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6408" name="Line 26">
            <a:extLst>
              <a:ext uri="{FF2B5EF4-FFF2-40B4-BE49-F238E27FC236}">
                <a16:creationId xmlns:a16="http://schemas.microsoft.com/office/drawing/2014/main" id="{8581ADFA-6146-132D-D705-3865CBB1671A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9" name="Line 27">
            <a:extLst>
              <a:ext uri="{FF2B5EF4-FFF2-40B4-BE49-F238E27FC236}">
                <a16:creationId xmlns:a16="http://schemas.microsoft.com/office/drawing/2014/main" id="{9B4B8A58-860C-CD67-31CF-F4EF11C4CFD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0" name="Text Box 28">
            <a:extLst>
              <a:ext uri="{FF2B5EF4-FFF2-40B4-BE49-F238E27FC236}">
                <a16:creationId xmlns:a16="http://schemas.microsoft.com/office/drawing/2014/main" id="{5983EC3C-8C52-E366-57AC-57A8F3F76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16411" name="Line 29">
            <a:extLst>
              <a:ext uri="{FF2B5EF4-FFF2-40B4-BE49-F238E27FC236}">
                <a16:creationId xmlns:a16="http://schemas.microsoft.com/office/drawing/2014/main" id="{D50A2B88-027D-FFBB-82B5-00CE114BD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2" name="Line 30">
            <a:extLst>
              <a:ext uri="{FF2B5EF4-FFF2-40B4-BE49-F238E27FC236}">
                <a16:creationId xmlns:a16="http://schemas.microsoft.com/office/drawing/2014/main" id="{357C3C70-C836-2709-37BC-63A4C9931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3" name="Rectangle 31">
            <a:extLst>
              <a:ext uri="{FF2B5EF4-FFF2-40B4-BE49-F238E27FC236}">
                <a16:creationId xmlns:a16="http://schemas.microsoft.com/office/drawing/2014/main" id="{DD651023-CE04-E88F-FA48-36BA6EDF4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3124200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6414" name="Slide Number Placeholder 1">
            <a:extLst>
              <a:ext uri="{FF2B5EF4-FFF2-40B4-BE49-F238E27FC236}">
                <a16:creationId xmlns:a16="http://schemas.microsoft.com/office/drawing/2014/main" id="{0BD8EF60-E93B-1F9F-56AB-23D5AF53A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BD11DE-6A39-43F3-BC60-7C078F56605A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0">
            <a:extLst>
              <a:ext uri="{FF2B5EF4-FFF2-40B4-BE49-F238E27FC236}">
                <a16:creationId xmlns:a16="http://schemas.microsoft.com/office/drawing/2014/main" id="{E218ACDC-CD3D-5CC0-50CD-65C51B91B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112838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11" name="Rectangle 32">
            <a:extLst>
              <a:ext uri="{FF2B5EF4-FFF2-40B4-BE49-F238E27FC236}">
                <a16:creationId xmlns:a16="http://schemas.microsoft.com/office/drawing/2014/main" id="{0C5A3333-7648-74FE-9B25-816C6310B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1100138"/>
            <a:ext cx="14097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12" name="Rectangle 33">
            <a:extLst>
              <a:ext uri="{FF2B5EF4-FFF2-40B4-BE49-F238E27FC236}">
                <a16:creationId xmlns:a16="http://schemas.microsoft.com/office/drawing/2014/main" id="{C56F5020-F611-1CD5-13BB-5B8845C78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1100138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13" name="Text Box 31">
            <a:extLst>
              <a:ext uri="{FF2B5EF4-FFF2-40B4-BE49-F238E27FC236}">
                <a16:creationId xmlns:a16="http://schemas.microsoft.com/office/drawing/2014/main" id="{F199F9A9-3A68-BAA0-4E11-FE5A7E1AF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6" y="1143000"/>
            <a:ext cx="7331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y(1)  A(1,1)  x(1)  y(1)   y(1) A(1,2)  x(2) y(1)….. y(1)  A(1,N)  x(N)  y(1)   y(2)  A(2,1)  x(1)  y(2)  </a:t>
            </a:r>
          </a:p>
        </p:txBody>
      </p:sp>
      <p:sp>
        <p:nvSpPr>
          <p:cNvPr id="17414" name="Rectangle 2">
            <a:extLst>
              <a:ext uri="{FF2B5EF4-FFF2-40B4-BE49-F238E27FC236}">
                <a16:creationId xmlns:a16="http://schemas.microsoft.com/office/drawing/2014/main" id="{CA528290-29CB-FDA7-7465-C7E5C76F13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 (contd.)</a:t>
            </a:r>
          </a:p>
        </p:txBody>
      </p:sp>
      <p:sp>
        <p:nvSpPr>
          <p:cNvPr id="17415" name="Rectangle 3">
            <a:extLst>
              <a:ext uri="{FF2B5EF4-FFF2-40B4-BE49-F238E27FC236}">
                <a16:creationId xmlns:a16="http://schemas.microsoft.com/office/drawing/2014/main" id="{B99289C9-762F-043C-45D5-DD0FD30E003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722438"/>
            <a:ext cx="548640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Small cache model: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A: N</a:t>
            </a:r>
            <a:r>
              <a:rPr lang="en-US" altLang="en-US" sz="2000" baseline="30000" dirty="0"/>
              <a:t>2</a:t>
            </a:r>
            <a:r>
              <a:rPr lang="en-US" altLang="en-US" sz="2000" dirty="0"/>
              <a:t> misses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x: N + N(N-1) misses (reuse distance=O(N))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y: N misses (reuse distance=O(1))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Total = 2N</a:t>
            </a:r>
            <a:r>
              <a:rPr lang="en-US" altLang="en-US" sz="2000" baseline="30000" dirty="0"/>
              <a:t>2</a:t>
            </a:r>
            <a:r>
              <a:rPr lang="en-US" altLang="en-US" sz="2000" dirty="0"/>
              <a:t>+N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Miss ratio = (2N</a:t>
            </a:r>
            <a:r>
              <a:rPr lang="en-US" altLang="en-US" sz="2000" baseline="30000" dirty="0"/>
              <a:t>2</a:t>
            </a:r>
            <a:r>
              <a:rPr lang="en-US" altLang="en-US" sz="2000" dirty="0"/>
              <a:t>+N)/4N</a:t>
            </a:r>
            <a:r>
              <a:rPr lang="en-US" altLang="en-US" sz="2000" baseline="30000" dirty="0"/>
              <a:t>2 </a:t>
            </a:r>
            <a:endParaRPr lang="en-US" altLang="en-US" sz="20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   ~ 0.5 + 0.25/N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Transition from large cache model to small cache model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As problem size increases, when do capacity misses begin to occur?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Subtle issue: depends on replacement policy (see next slide)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</a:t>
            </a:r>
            <a:endParaRPr lang="en-US" altLang="en-US" sz="2000" baseline="30000" dirty="0"/>
          </a:p>
          <a:p>
            <a:pPr lvl="1" eaLnBrk="1" hangingPunct="1">
              <a:lnSpc>
                <a:spcPct val="80000"/>
              </a:lnSpc>
            </a:pPr>
            <a:endParaRPr lang="en-US" altLang="en-US" sz="2000" dirty="0"/>
          </a:p>
        </p:txBody>
      </p:sp>
      <p:sp>
        <p:nvSpPr>
          <p:cNvPr id="17416" name="Rectangle 4">
            <a:extLst>
              <a:ext uri="{FF2B5EF4-FFF2-40B4-BE49-F238E27FC236}">
                <a16:creationId xmlns:a16="http://schemas.microsoft.com/office/drawing/2014/main" id="{187968B0-C687-275F-D367-BAE787DFB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7150" y="3124200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17" name="Rectangle 5">
            <a:extLst>
              <a:ext uri="{FF2B5EF4-FFF2-40B4-BE49-F238E27FC236}">
                <a16:creationId xmlns:a16="http://schemas.microsoft.com/office/drawing/2014/main" id="{10045C0E-CE79-119A-1875-6140DA1E6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715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18" name="Line 6">
            <a:extLst>
              <a:ext uri="{FF2B5EF4-FFF2-40B4-BE49-F238E27FC236}">
                <a16:creationId xmlns:a16="http://schemas.microsoft.com/office/drawing/2014/main" id="{E27C55CC-BE35-6CC1-F92A-22CCE3EA378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Line 7">
            <a:extLst>
              <a:ext uri="{FF2B5EF4-FFF2-40B4-BE49-F238E27FC236}">
                <a16:creationId xmlns:a16="http://schemas.microsoft.com/office/drawing/2014/main" id="{3E6C1591-C1C8-D7BE-EABE-EB6D938F1500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535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0" name="Line 8">
            <a:extLst>
              <a:ext uri="{FF2B5EF4-FFF2-40B4-BE49-F238E27FC236}">
                <a16:creationId xmlns:a16="http://schemas.microsoft.com/office/drawing/2014/main" id="{0FD7209D-3063-CB0B-3BD3-D9134CE339A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797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Line 9">
            <a:extLst>
              <a:ext uri="{FF2B5EF4-FFF2-40B4-BE49-F238E27FC236}">
                <a16:creationId xmlns:a16="http://schemas.microsoft.com/office/drawing/2014/main" id="{7E22AE9D-DD4E-22BA-CA80-A4688C27B18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Line 10">
            <a:extLst>
              <a:ext uri="{FF2B5EF4-FFF2-40B4-BE49-F238E27FC236}">
                <a16:creationId xmlns:a16="http://schemas.microsoft.com/office/drawing/2014/main" id="{04116D69-7A52-A4F6-098E-76C508B424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11">
            <a:extLst>
              <a:ext uri="{FF2B5EF4-FFF2-40B4-BE49-F238E27FC236}">
                <a16:creationId xmlns:a16="http://schemas.microsoft.com/office/drawing/2014/main" id="{5B62CB84-F21A-5028-71B2-C2B829AF4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Rectangle 12">
            <a:extLst>
              <a:ext uri="{FF2B5EF4-FFF2-40B4-BE49-F238E27FC236}">
                <a16:creationId xmlns:a16="http://schemas.microsoft.com/office/drawing/2014/main" id="{07F7F66C-57B6-02B1-8A83-E464BA19E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7150" y="2438400"/>
            <a:ext cx="1143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25" name="Rectangle 13">
            <a:extLst>
              <a:ext uri="{FF2B5EF4-FFF2-40B4-BE49-F238E27FC236}">
                <a16:creationId xmlns:a16="http://schemas.microsoft.com/office/drawing/2014/main" id="{06BC8EE7-799E-50B9-85D6-4394FC366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26" name="Line 14">
            <a:extLst>
              <a:ext uri="{FF2B5EF4-FFF2-40B4-BE49-F238E27FC236}">
                <a16:creationId xmlns:a16="http://schemas.microsoft.com/office/drawing/2014/main" id="{A167E206-F34D-0460-9189-7B472C0F1DF8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275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Line 15">
            <a:extLst>
              <a:ext uri="{FF2B5EF4-FFF2-40B4-BE49-F238E27FC236}">
                <a16:creationId xmlns:a16="http://schemas.microsoft.com/office/drawing/2014/main" id="{D58F3A83-07F7-2CFB-56A6-53EBBFE407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275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Line 16">
            <a:extLst>
              <a:ext uri="{FF2B5EF4-FFF2-40B4-BE49-F238E27FC236}">
                <a16:creationId xmlns:a16="http://schemas.microsoft.com/office/drawing/2014/main" id="{0ECC3AEB-7EB1-E01B-06A7-2C0662E22F05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275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Text Box 17">
            <a:extLst>
              <a:ext uri="{FF2B5EF4-FFF2-40B4-BE49-F238E27FC236}">
                <a16:creationId xmlns:a16="http://schemas.microsoft.com/office/drawing/2014/main" id="{6CCF40F2-5D1F-1547-7ACE-D303C06F1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17430" name="Text Box 18">
            <a:extLst>
              <a:ext uri="{FF2B5EF4-FFF2-40B4-BE49-F238E27FC236}">
                <a16:creationId xmlns:a16="http://schemas.microsoft.com/office/drawing/2014/main" id="{00E5D0DA-2551-D5B8-B111-B5DD0942D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047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7431" name="Text Box 19">
            <a:extLst>
              <a:ext uri="{FF2B5EF4-FFF2-40B4-BE49-F238E27FC236}">
                <a16:creationId xmlns:a16="http://schemas.microsoft.com/office/drawing/2014/main" id="{54640DC8-0F36-BF5F-3BF0-47589994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815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432" name="Line 20">
            <a:extLst>
              <a:ext uri="{FF2B5EF4-FFF2-40B4-BE49-F238E27FC236}">
                <a16:creationId xmlns:a16="http://schemas.microsoft.com/office/drawing/2014/main" id="{8729A269-E2B1-7654-4D0D-1367D5A17AF5}"/>
              </a:ext>
            </a:extLst>
          </p:cNvPr>
          <p:cNvSpPr>
            <a:spLocks noChangeShapeType="1"/>
          </p:cNvSpPr>
          <p:nvPr/>
        </p:nvSpPr>
        <p:spPr bwMode="auto">
          <a:xfrm>
            <a:off x="917575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3" name="Line 21">
            <a:extLst>
              <a:ext uri="{FF2B5EF4-FFF2-40B4-BE49-F238E27FC236}">
                <a16:creationId xmlns:a16="http://schemas.microsoft.com/office/drawing/2014/main" id="{6CA5525A-9621-9435-7612-09CB0C23E15C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4" name="Line 22">
            <a:extLst>
              <a:ext uri="{FF2B5EF4-FFF2-40B4-BE49-F238E27FC236}">
                <a16:creationId xmlns:a16="http://schemas.microsoft.com/office/drawing/2014/main" id="{6F3CADB9-CBD8-56DB-6634-9B523FD51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535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5" name="Text Box 23">
            <a:extLst>
              <a:ext uri="{FF2B5EF4-FFF2-40B4-BE49-F238E27FC236}">
                <a16:creationId xmlns:a16="http://schemas.microsoft.com/office/drawing/2014/main" id="{9051C7BA-4D6D-3835-9D47-55AE69242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7436" name="Line 24">
            <a:extLst>
              <a:ext uri="{FF2B5EF4-FFF2-40B4-BE49-F238E27FC236}">
                <a16:creationId xmlns:a16="http://schemas.microsoft.com/office/drawing/2014/main" id="{EF0814E9-8AA5-DC20-2218-092789D78C2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5175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7" name="Line 25">
            <a:extLst>
              <a:ext uri="{FF2B5EF4-FFF2-40B4-BE49-F238E27FC236}">
                <a16:creationId xmlns:a16="http://schemas.microsoft.com/office/drawing/2014/main" id="{BCF7699C-1F8E-354F-04C5-6B9EB10394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65175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8" name="Text Box 26">
            <a:extLst>
              <a:ext uri="{FF2B5EF4-FFF2-40B4-BE49-F238E27FC236}">
                <a16:creationId xmlns:a16="http://schemas.microsoft.com/office/drawing/2014/main" id="{C239CDF9-2B85-7BAC-C047-02B84AFB0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227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17439" name="Line 27">
            <a:extLst>
              <a:ext uri="{FF2B5EF4-FFF2-40B4-BE49-F238E27FC236}">
                <a16:creationId xmlns:a16="http://schemas.microsoft.com/office/drawing/2014/main" id="{1FC2E96B-8443-DE37-2FF4-4902A3FE1B2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0" name="Line 28">
            <a:extLst>
              <a:ext uri="{FF2B5EF4-FFF2-40B4-BE49-F238E27FC236}">
                <a16:creationId xmlns:a16="http://schemas.microsoft.com/office/drawing/2014/main" id="{2FD686A8-778A-1443-5CE4-A9DEAF5E0B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1" name="Rectangle 29">
            <a:extLst>
              <a:ext uri="{FF2B5EF4-FFF2-40B4-BE49-F238E27FC236}">
                <a16:creationId xmlns:a16="http://schemas.microsoft.com/office/drawing/2014/main" id="{81EEC5D7-5B5B-6C54-8FD1-8078FF3C2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0" y="3124200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42" name="Text Box 34">
            <a:extLst>
              <a:ext uri="{FF2B5EF4-FFF2-40B4-BE49-F238E27FC236}">
                <a16:creationId xmlns:a16="http://schemas.microsoft.com/office/drawing/2014/main" id="{6F15BD05-A25C-69F9-C009-9B0F2912C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1066801"/>
            <a:ext cx="184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Address stream:</a:t>
            </a:r>
          </a:p>
        </p:txBody>
      </p:sp>
      <p:sp>
        <p:nvSpPr>
          <p:cNvPr id="17443" name="Slide Number Placeholder 1">
            <a:extLst>
              <a:ext uri="{FF2B5EF4-FFF2-40B4-BE49-F238E27FC236}">
                <a16:creationId xmlns:a16="http://schemas.microsoft.com/office/drawing/2014/main" id="{229A420F-B56B-F5F8-F029-D9A648C68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63BBE2-0812-40DE-B84E-79B371C299F5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CDE205C-1BC0-8674-39E1-DFABCB873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112838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01F3520-636F-0E03-489F-AEE644570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1100138"/>
            <a:ext cx="14097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67C65522-C5C2-4926-407A-C71AA0F0A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1100138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3ECFB614-1EEC-BE64-10C0-06206D0ED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6" y="1143000"/>
            <a:ext cx="7331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y(1)  A(1,1)  x(1)  y(1)   y(1) A(1,2)  x(2) y(1)….. y(1)  A(1,N)  x(N)  y(1)   y(2)  A(2,1)  x(1)  y(2)  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A66DA6C9-3EB8-E022-6DCF-31C60D16E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 (contd.)</a:t>
            </a:r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40B76261-6885-2241-0444-D0BF777D873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24102" y="1760638"/>
            <a:ext cx="5715000" cy="4525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600" dirty="0"/>
              <a:t>Question: as problem size increases, when do capacity misses begin to occur?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6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600" dirty="0"/>
              <a:t>Depends on replacement policy: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400" dirty="0"/>
              <a:t>Optimal replacement: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do the best job you can, knowing everything about computation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only x needs to be cache-resident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elements of A can be “streamed in” and tossed out after use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So we need room for (N+2) numbers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Transition: N+2 &gt; C </a:t>
            </a:r>
            <a:r>
              <a:rPr lang="en-US" altLang="en-US" sz="1200" dirty="0">
                <a:sym typeface="Wingdings" panose="05000000000000000000" pitchFamily="2" charset="2"/>
              </a:rPr>
              <a:t> N ~C</a:t>
            </a:r>
            <a:endParaRPr lang="en-US" altLang="en-US" sz="12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400" dirty="0"/>
              <a:t>LRU replacement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by the time we get to end of a row of A, first few elements of x are “cold” but we do not want them to be replaced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Transition:  (2N+2) &gt; C </a:t>
            </a:r>
            <a:r>
              <a:rPr lang="en-US" altLang="en-US" sz="1200" dirty="0">
                <a:sym typeface="Wingdings" panose="05000000000000000000" pitchFamily="2" charset="2"/>
              </a:rPr>
              <a:t> N ~ C/2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6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600" dirty="0"/>
              <a:t>Note: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400" dirty="0"/>
              <a:t>optimal replacement requires perfect knowledge about future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400" dirty="0"/>
              <a:t>most real caches use LRU or something close to it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400" dirty="0"/>
              <a:t>some architectures support “streaming”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in hardware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200" dirty="0"/>
              <a:t>in software: hints to tell processor not to cache certain references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	</a:t>
            </a:r>
            <a:endParaRPr lang="en-US" altLang="en-US" sz="1400" baseline="30000" dirty="0"/>
          </a:p>
          <a:p>
            <a:pPr lvl="1" eaLnBrk="1" hangingPunct="1">
              <a:lnSpc>
                <a:spcPct val="80000"/>
              </a:lnSpc>
            </a:pPr>
            <a:endParaRPr lang="en-US" altLang="en-US" sz="1400" dirty="0"/>
          </a:p>
        </p:txBody>
      </p:sp>
      <p:sp>
        <p:nvSpPr>
          <p:cNvPr id="18440" name="Rectangle 8">
            <a:extLst>
              <a:ext uri="{FF2B5EF4-FFF2-40B4-BE49-F238E27FC236}">
                <a16:creationId xmlns:a16="http://schemas.microsoft.com/office/drawing/2014/main" id="{DE55D3CD-C695-BAA1-E8C8-C39D74C79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7150" y="3124200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41" name="Rectangle 9">
            <a:extLst>
              <a:ext uri="{FF2B5EF4-FFF2-40B4-BE49-F238E27FC236}">
                <a16:creationId xmlns:a16="http://schemas.microsoft.com/office/drawing/2014/main" id="{2E9BB4E6-DD85-6D0E-99EC-3D7054694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715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42" name="Line 10">
            <a:extLst>
              <a:ext uri="{FF2B5EF4-FFF2-40B4-BE49-F238E27FC236}">
                <a16:creationId xmlns:a16="http://schemas.microsoft.com/office/drawing/2014/main" id="{2BC03EC0-0E7E-95BB-B900-41D9C5CC0A5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3" name="Line 11">
            <a:extLst>
              <a:ext uri="{FF2B5EF4-FFF2-40B4-BE49-F238E27FC236}">
                <a16:creationId xmlns:a16="http://schemas.microsoft.com/office/drawing/2014/main" id="{AD3228A7-F547-4B42-6E46-6AEDA9C43EE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535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4" name="Line 12">
            <a:extLst>
              <a:ext uri="{FF2B5EF4-FFF2-40B4-BE49-F238E27FC236}">
                <a16:creationId xmlns:a16="http://schemas.microsoft.com/office/drawing/2014/main" id="{0F7126CE-7FF4-0F2F-C14A-0A857CE3E90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797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5" name="Line 13">
            <a:extLst>
              <a:ext uri="{FF2B5EF4-FFF2-40B4-BE49-F238E27FC236}">
                <a16:creationId xmlns:a16="http://schemas.microsoft.com/office/drawing/2014/main" id="{D6E1518D-80FC-BC66-826A-E6C8E972D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6" name="Line 14">
            <a:extLst>
              <a:ext uri="{FF2B5EF4-FFF2-40B4-BE49-F238E27FC236}">
                <a16:creationId xmlns:a16="http://schemas.microsoft.com/office/drawing/2014/main" id="{9746FE69-242B-DA34-FA3E-0E68F604870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7" name="Line 15">
            <a:extLst>
              <a:ext uri="{FF2B5EF4-FFF2-40B4-BE49-F238E27FC236}">
                <a16:creationId xmlns:a16="http://schemas.microsoft.com/office/drawing/2014/main" id="{DD2D3A41-879C-91AE-7EC6-CD673BA62B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7E66B9B1-E241-BC7D-B9C6-63C37534C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7150" y="2438400"/>
            <a:ext cx="1143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DE430B4F-1E5C-6695-B421-7DF0A6CC4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50" name="Line 18">
            <a:extLst>
              <a:ext uri="{FF2B5EF4-FFF2-40B4-BE49-F238E27FC236}">
                <a16:creationId xmlns:a16="http://schemas.microsoft.com/office/drawing/2014/main" id="{087F12DD-CCDC-89B4-CC63-C170A67152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275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1" name="Line 19">
            <a:extLst>
              <a:ext uri="{FF2B5EF4-FFF2-40B4-BE49-F238E27FC236}">
                <a16:creationId xmlns:a16="http://schemas.microsoft.com/office/drawing/2014/main" id="{F2E295FB-8F1D-86ED-6B97-5B374B69824D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275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2" name="Line 20">
            <a:extLst>
              <a:ext uri="{FF2B5EF4-FFF2-40B4-BE49-F238E27FC236}">
                <a16:creationId xmlns:a16="http://schemas.microsoft.com/office/drawing/2014/main" id="{7A3183DC-EEC9-8A78-C07C-54DFE58087CA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275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3" name="Text Box 21">
            <a:extLst>
              <a:ext uri="{FF2B5EF4-FFF2-40B4-BE49-F238E27FC236}">
                <a16:creationId xmlns:a16="http://schemas.microsoft.com/office/drawing/2014/main" id="{80C43824-2434-3D58-1D42-833BC6FF9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18454" name="Text Box 22">
            <a:extLst>
              <a:ext uri="{FF2B5EF4-FFF2-40B4-BE49-F238E27FC236}">
                <a16:creationId xmlns:a16="http://schemas.microsoft.com/office/drawing/2014/main" id="{43DAB49B-3234-3143-BC4B-C68FFFABB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047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8455" name="Text Box 23">
            <a:extLst>
              <a:ext uri="{FF2B5EF4-FFF2-40B4-BE49-F238E27FC236}">
                <a16:creationId xmlns:a16="http://schemas.microsoft.com/office/drawing/2014/main" id="{4D93AD26-44AC-1AA6-40F8-0314D5FE3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815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456" name="Line 24">
            <a:extLst>
              <a:ext uri="{FF2B5EF4-FFF2-40B4-BE49-F238E27FC236}">
                <a16:creationId xmlns:a16="http://schemas.microsoft.com/office/drawing/2014/main" id="{B7ED0784-6910-A646-9185-11C3D4FAF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917575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7" name="Line 25">
            <a:extLst>
              <a:ext uri="{FF2B5EF4-FFF2-40B4-BE49-F238E27FC236}">
                <a16:creationId xmlns:a16="http://schemas.microsoft.com/office/drawing/2014/main" id="{8B3D76AA-9330-9B9C-CAAD-89A57B6EA5EF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8" name="Line 26">
            <a:extLst>
              <a:ext uri="{FF2B5EF4-FFF2-40B4-BE49-F238E27FC236}">
                <a16:creationId xmlns:a16="http://schemas.microsoft.com/office/drawing/2014/main" id="{CA8579FC-8188-68A9-8692-8E227C054D97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535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9" name="Text Box 27">
            <a:extLst>
              <a:ext uri="{FF2B5EF4-FFF2-40B4-BE49-F238E27FC236}">
                <a16:creationId xmlns:a16="http://schemas.microsoft.com/office/drawing/2014/main" id="{2D759D35-B732-AEE0-F7AE-2250A79CF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8460" name="Line 28">
            <a:extLst>
              <a:ext uri="{FF2B5EF4-FFF2-40B4-BE49-F238E27FC236}">
                <a16:creationId xmlns:a16="http://schemas.microsoft.com/office/drawing/2014/main" id="{4B871AF7-8F90-ECB4-1C3C-A9CF9DF5CF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5175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1" name="Line 29">
            <a:extLst>
              <a:ext uri="{FF2B5EF4-FFF2-40B4-BE49-F238E27FC236}">
                <a16:creationId xmlns:a16="http://schemas.microsoft.com/office/drawing/2014/main" id="{B69FB591-6BBB-324B-55F0-6A0696DDA52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5175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2" name="Text Box 30">
            <a:extLst>
              <a:ext uri="{FF2B5EF4-FFF2-40B4-BE49-F238E27FC236}">
                <a16:creationId xmlns:a16="http://schemas.microsoft.com/office/drawing/2014/main" id="{672B69C2-C3C2-01CD-1E2A-9CF825C7B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227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18463" name="Line 31">
            <a:extLst>
              <a:ext uri="{FF2B5EF4-FFF2-40B4-BE49-F238E27FC236}">
                <a16:creationId xmlns:a16="http://schemas.microsoft.com/office/drawing/2014/main" id="{028CD5B8-1F81-646C-E7FA-E08E47CA7CA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715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4" name="Line 32">
            <a:extLst>
              <a:ext uri="{FF2B5EF4-FFF2-40B4-BE49-F238E27FC236}">
                <a16:creationId xmlns:a16="http://schemas.microsoft.com/office/drawing/2014/main" id="{A7DED469-5DA5-E92B-6D50-4717B9DA69D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5" name="Rectangle 33">
            <a:extLst>
              <a:ext uri="{FF2B5EF4-FFF2-40B4-BE49-F238E27FC236}">
                <a16:creationId xmlns:a16="http://schemas.microsoft.com/office/drawing/2014/main" id="{BC7062A3-9FB6-C51A-AA9D-ECB77A510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0" y="3124200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66" name="Text Box 34">
            <a:extLst>
              <a:ext uri="{FF2B5EF4-FFF2-40B4-BE49-F238E27FC236}">
                <a16:creationId xmlns:a16="http://schemas.microsoft.com/office/drawing/2014/main" id="{3FE44C3C-E575-C2CC-46D8-DECFF61C0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1066801"/>
            <a:ext cx="184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Address stream:</a:t>
            </a:r>
          </a:p>
        </p:txBody>
      </p:sp>
      <p:sp>
        <p:nvSpPr>
          <p:cNvPr id="18467" name="Slide Number Placeholder 1">
            <a:extLst>
              <a:ext uri="{FF2B5EF4-FFF2-40B4-BE49-F238E27FC236}">
                <a16:creationId xmlns:a16="http://schemas.microsoft.com/office/drawing/2014/main" id="{EDB66136-9CE9-A4D5-3AD4-0C63F755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D3D0C7F-8EFC-4B89-A3B2-64B0BFD76BB4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1F1EA05-1116-C5DC-B2DD-80BCB3B448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Miss ratio graph</a:t>
            </a:r>
          </a:p>
        </p:txBody>
      </p:sp>
      <p:sp>
        <p:nvSpPr>
          <p:cNvPr id="19459" name="Rectangle 5">
            <a:extLst>
              <a:ext uri="{FF2B5EF4-FFF2-40B4-BE49-F238E27FC236}">
                <a16:creationId xmlns:a16="http://schemas.microsoft.com/office/drawing/2014/main" id="{2423E6EF-EAC3-6879-FE08-61750B0096E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81201" y="4773405"/>
            <a:ext cx="8229600" cy="106531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dirty="0"/>
              <a:t>Jump from large cache model to small cache model will be more gradual in reality because of conflict misses</a:t>
            </a:r>
          </a:p>
        </p:txBody>
      </p:sp>
      <p:sp>
        <p:nvSpPr>
          <p:cNvPr id="19460" name="Line 6">
            <a:extLst>
              <a:ext uri="{FF2B5EF4-FFF2-40B4-BE49-F238E27FC236}">
                <a16:creationId xmlns:a16="http://schemas.microsoft.com/office/drawing/2014/main" id="{DC260FCD-C9B2-CA68-B833-FD5A8F3898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2050" y="12954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7">
            <a:extLst>
              <a:ext uri="{FF2B5EF4-FFF2-40B4-BE49-F238E27FC236}">
                <a16:creationId xmlns:a16="http://schemas.microsoft.com/office/drawing/2014/main" id="{83D4B4B9-2532-3E41-1A3D-BF8679370B5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2050" y="3429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8">
            <a:extLst>
              <a:ext uri="{FF2B5EF4-FFF2-40B4-BE49-F238E27FC236}">
                <a16:creationId xmlns:a16="http://schemas.microsoft.com/office/drawing/2014/main" id="{89C047CC-D19F-203D-3A73-8E9D75D5E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2050" y="16002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Freeform 11">
            <a:extLst>
              <a:ext uri="{FF2B5EF4-FFF2-40B4-BE49-F238E27FC236}">
                <a16:creationId xmlns:a16="http://schemas.microsoft.com/office/drawing/2014/main" id="{B3A4EB28-87E6-8D09-7547-8317DBFF07A2}"/>
              </a:ext>
            </a:extLst>
          </p:cNvPr>
          <p:cNvSpPr>
            <a:spLocks/>
          </p:cNvSpPr>
          <p:nvPr/>
        </p:nvSpPr>
        <p:spPr bwMode="auto">
          <a:xfrm>
            <a:off x="3854450" y="2003425"/>
            <a:ext cx="2590800" cy="1143000"/>
          </a:xfrm>
          <a:custGeom>
            <a:avLst/>
            <a:gdLst>
              <a:gd name="T0" fmla="*/ 0 w 1680"/>
              <a:gd name="T1" fmla="*/ 0 h 792"/>
              <a:gd name="T2" fmla="*/ 2147483646 w 1680"/>
              <a:gd name="T3" fmla="*/ 2147483646 h 792"/>
              <a:gd name="T4" fmla="*/ 2147483646 w 1680"/>
              <a:gd name="T5" fmla="*/ 2147483646 h 792"/>
              <a:gd name="T6" fmla="*/ 2147483646 w 1680"/>
              <a:gd name="T7" fmla="*/ 2147483646 h 792"/>
              <a:gd name="T8" fmla="*/ 2147483646 w 1680"/>
              <a:gd name="T9" fmla="*/ 2147483646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80" h="792">
                <a:moveTo>
                  <a:pt x="0" y="0"/>
                </a:moveTo>
                <a:cubicBezTo>
                  <a:pt x="0" y="116"/>
                  <a:pt x="0" y="232"/>
                  <a:pt x="48" y="336"/>
                </a:cubicBezTo>
                <a:cubicBezTo>
                  <a:pt x="96" y="440"/>
                  <a:pt x="104" y="552"/>
                  <a:pt x="288" y="624"/>
                </a:cubicBezTo>
                <a:cubicBezTo>
                  <a:pt x="472" y="696"/>
                  <a:pt x="920" y="744"/>
                  <a:pt x="1152" y="768"/>
                </a:cubicBezTo>
                <a:cubicBezTo>
                  <a:pt x="1384" y="792"/>
                  <a:pt x="1576" y="768"/>
                  <a:pt x="168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Line 12">
            <a:extLst>
              <a:ext uri="{FF2B5EF4-FFF2-40B4-BE49-F238E27FC236}">
                <a16:creationId xmlns:a16="http://schemas.microsoft.com/office/drawing/2014/main" id="{E41075AC-08BC-94CE-A3EA-D1BDD724BD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45250" y="2590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13">
            <a:extLst>
              <a:ext uri="{FF2B5EF4-FFF2-40B4-BE49-F238E27FC236}">
                <a16:creationId xmlns:a16="http://schemas.microsoft.com/office/drawing/2014/main" id="{8EEFBE84-B9C2-3DFE-E5CA-DFCC597DC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5250" y="259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Freeform 14">
            <a:extLst>
              <a:ext uri="{FF2B5EF4-FFF2-40B4-BE49-F238E27FC236}">
                <a16:creationId xmlns:a16="http://schemas.microsoft.com/office/drawing/2014/main" id="{3D427F44-2F23-3246-55A8-D5E9820A9BFD}"/>
              </a:ext>
            </a:extLst>
          </p:cNvPr>
          <p:cNvSpPr>
            <a:spLocks/>
          </p:cNvSpPr>
          <p:nvPr/>
        </p:nvSpPr>
        <p:spPr bwMode="auto">
          <a:xfrm>
            <a:off x="6445250" y="2514600"/>
            <a:ext cx="914400" cy="177800"/>
          </a:xfrm>
          <a:custGeom>
            <a:avLst/>
            <a:gdLst>
              <a:gd name="T0" fmla="*/ 0 w 576"/>
              <a:gd name="T1" fmla="*/ 0 h 112"/>
              <a:gd name="T2" fmla="*/ 2147483646 w 576"/>
              <a:gd name="T3" fmla="*/ 2147483646 h 112"/>
              <a:gd name="T4" fmla="*/ 2147483646 w 576"/>
              <a:gd name="T5" fmla="*/ 2147483646 h 1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6" h="112">
                <a:moveTo>
                  <a:pt x="0" y="0"/>
                </a:moveTo>
                <a:cubicBezTo>
                  <a:pt x="0" y="40"/>
                  <a:pt x="0" y="80"/>
                  <a:pt x="96" y="96"/>
                </a:cubicBezTo>
                <a:cubicBezTo>
                  <a:pt x="192" y="112"/>
                  <a:pt x="488" y="96"/>
                  <a:pt x="576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Text Box 15">
            <a:extLst>
              <a:ext uri="{FF2B5EF4-FFF2-40B4-BE49-F238E27FC236}">
                <a16:creationId xmlns:a16="http://schemas.microsoft.com/office/drawing/2014/main" id="{1467B823-9BB2-9383-F682-4D68C6CA8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1331913"/>
            <a:ext cx="50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1.0</a:t>
            </a:r>
          </a:p>
        </p:txBody>
      </p:sp>
      <p:sp>
        <p:nvSpPr>
          <p:cNvPr id="19468" name="Text Box 16">
            <a:extLst>
              <a:ext uri="{FF2B5EF4-FFF2-40B4-BE49-F238E27FC236}">
                <a16:creationId xmlns:a16="http://schemas.microsoft.com/office/drawing/2014/main" id="{7F630331-7013-8580-48EA-7E405C076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575" y="1843088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0.75</a:t>
            </a:r>
          </a:p>
        </p:txBody>
      </p:sp>
      <p:sp>
        <p:nvSpPr>
          <p:cNvPr id="19469" name="Text Box 17">
            <a:extLst>
              <a:ext uri="{FF2B5EF4-FFF2-40B4-BE49-F238E27FC236}">
                <a16:creationId xmlns:a16="http://schemas.microsoft.com/office/drawing/2014/main" id="{CC8592FA-A24A-5309-8534-58DB2F4A2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2855913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0.25</a:t>
            </a:r>
          </a:p>
        </p:txBody>
      </p:sp>
      <p:sp>
        <p:nvSpPr>
          <p:cNvPr id="19470" name="Text Box 18">
            <a:extLst>
              <a:ext uri="{FF2B5EF4-FFF2-40B4-BE49-F238E27FC236}">
                <a16:creationId xmlns:a16="http://schemas.microsoft.com/office/drawing/2014/main" id="{3EE45937-B097-4250-08AB-3E29C360C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2362201"/>
            <a:ext cx="62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0.50</a:t>
            </a:r>
          </a:p>
        </p:txBody>
      </p:sp>
      <p:sp>
        <p:nvSpPr>
          <p:cNvPr id="19471" name="Text Box 19">
            <a:extLst>
              <a:ext uri="{FF2B5EF4-FFF2-40B4-BE49-F238E27FC236}">
                <a16:creationId xmlns:a16="http://schemas.microsoft.com/office/drawing/2014/main" id="{DAE403E3-A4FD-D3B5-6374-D68274BEC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6650" y="3519488"/>
            <a:ext cx="539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C/2</a:t>
            </a:r>
          </a:p>
        </p:txBody>
      </p:sp>
      <p:sp>
        <p:nvSpPr>
          <p:cNvPr id="19472" name="Text Box 20">
            <a:extLst>
              <a:ext uri="{FF2B5EF4-FFF2-40B4-BE49-F238E27FC236}">
                <a16:creationId xmlns:a16="http://schemas.microsoft.com/office/drawing/2014/main" id="{FE40E18E-D0AD-14A4-F771-68FF7AFE0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941513"/>
            <a:ext cx="654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miss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ratio</a:t>
            </a:r>
          </a:p>
        </p:txBody>
      </p:sp>
      <p:sp>
        <p:nvSpPr>
          <p:cNvPr id="19473" name="Text Box 21">
            <a:extLst>
              <a:ext uri="{FF2B5EF4-FFF2-40B4-BE49-F238E27FC236}">
                <a16:creationId xmlns:a16="http://schemas.microsoft.com/office/drawing/2014/main" id="{86877CE9-47A7-D128-CF55-19518564D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5175" y="316071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9474" name="Text Box 22">
            <a:extLst>
              <a:ext uri="{FF2B5EF4-FFF2-40B4-BE49-F238E27FC236}">
                <a16:creationId xmlns:a16="http://schemas.microsoft.com/office/drawing/2014/main" id="{D7E65C13-4359-9CC6-68DB-177D11C44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0" y="3748088"/>
            <a:ext cx="2051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large cache model</a:t>
            </a:r>
          </a:p>
        </p:txBody>
      </p:sp>
      <p:sp>
        <p:nvSpPr>
          <p:cNvPr id="19475" name="Text Box 23">
            <a:extLst>
              <a:ext uri="{FF2B5EF4-FFF2-40B4-BE49-F238E27FC236}">
                <a16:creationId xmlns:a16="http://schemas.microsoft.com/office/drawing/2014/main" id="{BB6077DD-BD2E-3A02-E059-E65FFF8D1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0" y="3714751"/>
            <a:ext cx="207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small cache model</a:t>
            </a:r>
          </a:p>
        </p:txBody>
      </p:sp>
      <p:sp>
        <p:nvSpPr>
          <p:cNvPr id="19476" name="Line 24">
            <a:extLst>
              <a:ext uri="{FF2B5EF4-FFF2-40B4-BE49-F238E27FC236}">
                <a16:creationId xmlns:a16="http://schemas.microsoft.com/office/drawing/2014/main" id="{C8646733-D58C-FC6C-E56D-776EFEBA8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5250" y="3352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7" name="Text Box 25">
            <a:extLst>
              <a:ext uri="{FF2B5EF4-FFF2-40B4-BE49-F238E27FC236}">
                <a16:creationId xmlns:a16="http://schemas.microsoft.com/office/drawing/2014/main" id="{A97AA0DD-88AC-5720-E209-D13CEC4B2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9975" y="2474913"/>
            <a:ext cx="1358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DDOT,b=1)</a:t>
            </a:r>
          </a:p>
        </p:txBody>
      </p:sp>
      <p:sp>
        <p:nvSpPr>
          <p:cNvPr id="19478" name="Slide Number Placeholder 1">
            <a:extLst>
              <a:ext uri="{FF2B5EF4-FFF2-40B4-BE49-F238E27FC236}">
                <a16:creationId xmlns:a16="http://schemas.microsoft.com/office/drawing/2014/main" id="{C9F5A9AD-7AE3-5F73-DDCF-4F43B5A6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4B7A993-4223-4B3C-923E-6298112FC46F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455FD880-4884-D70A-6AB6-FE14E926F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Memory wall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C048A-428A-CFED-E52E-794B2641C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676400"/>
            <a:ext cx="9144000" cy="45259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  <a:defRPr/>
            </a:pPr>
            <a:r>
              <a:rPr lang="en-US" dirty="0"/>
              <a:t>Most programs that access a lot of data are memory-bound</a:t>
            </a:r>
          </a:p>
          <a:p>
            <a:pPr lvl="1" eaLnBrk="1" hangingPunct="1">
              <a:defRPr/>
            </a:pPr>
            <a:r>
              <a:rPr lang="en-US" dirty="0"/>
              <a:t>Latencies:</a:t>
            </a:r>
          </a:p>
          <a:p>
            <a:pPr lvl="2" eaLnBrk="1" hangingPunct="1">
              <a:defRPr/>
            </a:pP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Registers: 0 cycles, part of instruction execution</a:t>
            </a:r>
          </a:p>
          <a:p>
            <a:pPr lvl="2" eaLnBrk="1" hangingPunct="1">
              <a:defRPr/>
            </a:pP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L1 cache: 1-3 cycles</a:t>
            </a:r>
          </a:p>
          <a:p>
            <a:pPr lvl="2" eaLnBrk="1" hangingPunct="1">
              <a:defRPr/>
            </a:pP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L2 cache: 10-30 cycles</a:t>
            </a:r>
          </a:p>
          <a:p>
            <a:pPr lvl="2" eaLnBrk="1" hangingPunct="1">
              <a:defRPr/>
            </a:pP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DRAM: 100-300 cycles</a:t>
            </a:r>
          </a:p>
          <a:p>
            <a:pPr marL="0" indent="0" eaLnBrk="1" hangingPunct="1">
              <a:buNone/>
              <a:defRPr/>
            </a:pPr>
            <a:r>
              <a:rPr lang="en-US" dirty="0"/>
              <a:t>Caches can reduce 	</a:t>
            </a:r>
          </a:p>
          <a:p>
            <a:pPr lvl="1" eaLnBrk="1" hangingPunct="1">
              <a:defRPr/>
            </a:pPr>
            <a:r>
              <a:rPr lang="en-US" dirty="0"/>
              <a:t>effective latency of memory accesses </a:t>
            </a:r>
          </a:p>
          <a:p>
            <a:pPr lvl="1" eaLnBrk="1" hangingPunct="1">
              <a:defRPr/>
            </a:pPr>
            <a:r>
              <a:rPr lang="en-US" dirty="0"/>
              <a:t>bandwidth needed between compute unit and memory</a:t>
            </a:r>
          </a:p>
          <a:p>
            <a:pPr lvl="1" eaLnBrk="1" hangingPunct="1">
              <a:defRPr/>
            </a:pPr>
            <a:r>
              <a:rPr lang="en-US" dirty="0"/>
              <a:t>but programs may need to be rewritten to take advantage of caching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1">
            <a:extLst>
              <a:ext uri="{FF2B5EF4-FFF2-40B4-BE49-F238E27FC236}">
                <a16:creationId xmlns:a16="http://schemas.microsoft.com/office/drawing/2014/main" id="{FC51B612-E5E1-006B-0566-1F5B69639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819400"/>
            <a:ext cx="304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0483" name="Rectangle 30">
            <a:extLst>
              <a:ext uri="{FF2B5EF4-FFF2-40B4-BE49-F238E27FC236}">
                <a16:creationId xmlns:a16="http://schemas.microsoft.com/office/drawing/2014/main" id="{90F17EFD-E7E7-107C-5A31-87D2B6695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19400"/>
            <a:ext cx="2286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D88DD064-AB84-6762-4BCF-A2068D6612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II</a:t>
            </a:r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735DD8E7-A4CD-6202-B63A-96042751423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447800"/>
            <a:ext cx="4038600" cy="5029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dirty="0"/>
              <a:t>Code:</a:t>
            </a:r>
          </a:p>
          <a:p>
            <a:pPr lvl="1" eaLnBrk="1" hangingPunct="1">
              <a:buFontTx/>
              <a:buNone/>
            </a:pPr>
            <a:r>
              <a:rPr lang="en-US" altLang="en-US" sz="2000" dirty="0"/>
              <a:t> for j = 1,N</a:t>
            </a:r>
          </a:p>
          <a:p>
            <a:pPr lvl="1" eaLnBrk="1" hangingPunct="1">
              <a:buFontTx/>
              <a:buNone/>
            </a:pPr>
            <a:r>
              <a:rPr lang="en-US" altLang="en-US" sz="2000" dirty="0"/>
              <a:t>   for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= 1,N</a:t>
            </a:r>
          </a:p>
          <a:p>
            <a:pPr lvl="1" eaLnBrk="1" hangingPunct="1">
              <a:buFontTx/>
              <a:buNone/>
            </a:pPr>
            <a:r>
              <a:rPr lang="en-US" altLang="en-US" sz="2000" dirty="0"/>
              <a:t>      y(</a:t>
            </a:r>
            <a:r>
              <a:rPr lang="en-US" altLang="en-US" sz="2000" dirty="0" err="1"/>
              <a:t>i</a:t>
            </a:r>
            <a:r>
              <a:rPr lang="en-US" altLang="en-US" sz="2000" dirty="0"/>
              <a:t>) = y(</a:t>
            </a:r>
            <a:r>
              <a:rPr lang="en-US" altLang="en-US" sz="2000" dirty="0" err="1"/>
              <a:t>i</a:t>
            </a:r>
            <a:r>
              <a:rPr lang="en-US" altLang="en-US" sz="2000" dirty="0"/>
              <a:t>) + A(</a:t>
            </a:r>
            <a:r>
              <a:rPr lang="en-US" altLang="en-US" sz="2000" dirty="0" err="1"/>
              <a:t>i,j</a:t>
            </a:r>
            <a:r>
              <a:rPr lang="en-US" altLang="en-US" sz="2000" dirty="0"/>
              <a:t>)*x(j)</a:t>
            </a:r>
          </a:p>
          <a:p>
            <a:pPr marL="0" indent="0" eaLnBrk="1" hangingPunct="1">
              <a:buNone/>
            </a:pPr>
            <a:endParaRPr lang="en-US" altLang="en-US" sz="2400" dirty="0"/>
          </a:p>
          <a:p>
            <a:pPr marL="0" indent="0" eaLnBrk="1" hangingPunct="1">
              <a:buNone/>
            </a:pPr>
            <a:r>
              <a:rPr lang="en-US" altLang="en-US" sz="2400" dirty="0"/>
              <a:t>Inner loop is known as AXPY in NA literature</a:t>
            </a:r>
          </a:p>
          <a:p>
            <a:pPr lvl="1" eaLnBrk="1" hangingPunct="1"/>
            <a:endParaRPr lang="en-US" altLang="en-US" sz="2000" dirty="0"/>
          </a:p>
          <a:p>
            <a:pPr marL="0" indent="0" eaLnBrk="1" hangingPunct="1">
              <a:buNone/>
            </a:pPr>
            <a:endParaRPr lang="en-US" altLang="en-US" sz="2400" dirty="0"/>
          </a:p>
          <a:p>
            <a:pPr marL="0" indent="0" eaLnBrk="1" hangingPunct="1">
              <a:buNone/>
            </a:pPr>
            <a:r>
              <a:rPr lang="en-US" altLang="en-US" sz="2400" dirty="0"/>
              <a:t>Miss ratio picture exactly the same as Scenario I </a:t>
            </a:r>
          </a:p>
          <a:p>
            <a:pPr lvl="1" eaLnBrk="1" hangingPunct="1"/>
            <a:r>
              <a:rPr lang="en-US" altLang="en-US" sz="2000" dirty="0"/>
              <a:t>roles of x and y are interchanged</a:t>
            </a:r>
          </a:p>
          <a:p>
            <a:pPr lvl="1" eaLnBrk="1" hangingPunct="1">
              <a:buFontTx/>
              <a:buNone/>
            </a:pPr>
            <a:r>
              <a:rPr lang="en-US" altLang="en-US" sz="2000" dirty="0"/>
              <a:t>	</a:t>
            </a:r>
          </a:p>
          <a:p>
            <a:pPr eaLnBrk="1" hangingPunct="1"/>
            <a:endParaRPr lang="en-US" altLang="en-US" sz="2400" baseline="30000" dirty="0"/>
          </a:p>
        </p:txBody>
      </p:sp>
      <p:sp>
        <p:nvSpPr>
          <p:cNvPr id="20486" name="Rectangle 5">
            <a:extLst>
              <a:ext uri="{FF2B5EF4-FFF2-40B4-BE49-F238E27FC236}">
                <a16:creationId xmlns:a16="http://schemas.microsoft.com/office/drawing/2014/main" id="{5499837D-49FC-AA3E-10E5-06B23D2A3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0487" name="Line 6">
            <a:extLst>
              <a:ext uri="{FF2B5EF4-FFF2-40B4-BE49-F238E27FC236}">
                <a16:creationId xmlns:a16="http://schemas.microsoft.com/office/drawing/2014/main" id="{83EAE10C-F14B-DB21-3193-1ABBCCEB9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8" name="Line 7">
            <a:extLst>
              <a:ext uri="{FF2B5EF4-FFF2-40B4-BE49-F238E27FC236}">
                <a16:creationId xmlns:a16="http://schemas.microsoft.com/office/drawing/2014/main" id="{2DA99198-E7A9-02A6-D531-D1E81B301141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9" name="Line 8">
            <a:extLst>
              <a:ext uri="{FF2B5EF4-FFF2-40B4-BE49-F238E27FC236}">
                <a16:creationId xmlns:a16="http://schemas.microsoft.com/office/drawing/2014/main" id="{802463A6-0694-1A8F-289E-3A88D2616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662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0" name="Line 9">
            <a:extLst>
              <a:ext uri="{FF2B5EF4-FFF2-40B4-BE49-F238E27FC236}">
                <a16:creationId xmlns:a16="http://schemas.microsoft.com/office/drawing/2014/main" id="{6AE86975-4E70-0D5C-E67B-6B2135349A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Line 10">
            <a:extLst>
              <a:ext uri="{FF2B5EF4-FFF2-40B4-BE49-F238E27FC236}">
                <a16:creationId xmlns:a16="http://schemas.microsoft.com/office/drawing/2014/main" id="{BD6B1634-DB66-CE8F-514B-2D7FDB89E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2" name="Line 11">
            <a:extLst>
              <a:ext uri="{FF2B5EF4-FFF2-40B4-BE49-F238E27FC236}">
                <a16:creationId xmlns:a16="http://schemas.microsoft.com/office/drawing/2014/main" id="{34F0F6F5-E3FF-67B7-71C1-C3FF46E35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Rectangle 13">
            <a:extLst>
              <a:ext uri="{FF2B5EF4-FFF2-40B4-BE49-F238E27FC236}">
                <a16:creationId xmlns:a16="http://schemas.microsoft.com/office/drawing/2014/main" id="{AB08FB26-77DA-CA23-E254-3BD0E22AD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0494" name="Line 14">
            <a:extLst>
              <a:ext uri="{FF2B5EF4-FFF2-40B4-BE49-F238E27FC236}">
                <a16:creationId xmlns:a16="http://schemas.microsoft.com/office/drawing/2014/main" id="{7BA11462-5BFE-F30F-0FBD-2A5D4D1A56E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15">
            <a:extLst>
              <a:ext uri="{FF2B5EF4-FFF2-40B4-BE49-F238E27FC236}">
                <a16:creationId xmlns:a16="http://schemas.microsoft.com/office/drawing/2014/main" id="{C2CA06FA-5CE2-7395-D1F9-D2C41F16B08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Line 16">
            <a:extLst>
              <a:ext uri="{FF2B5EF4-FFF2-40B4-BE49-F238E27FC236}">
                <a16:creationId xmlns:a16="http://schemas.microsoft.com/office/drawing/2014/main" id="{6408D61F-4A5D-D600-DF9B-03DF7A7949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Text Box 17">
            <a:extLst>
              <a:ext uri="{FF2B5EF4-FFF2-40B4-BE49-F238E27FC236}">
                <a16:creationId xmlns:a16="http://schemas.microsoft.com/office/drawing/2014/main" id="{EBB76449-1E07-40EC-32CA-EC575C90F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20498" name="Text Box 18">
            <a:extLst>
              <a:ext uri="{FF2B5EF4-FFF2-40B4-BE49-F238E27FC236}">
                <a16:creationId xmlns:a16="http://schemas.microsoft.com/office/drawing/2014/main" id="{F44B8405-5EC0-51D4-882A-F8AFBAB2E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0499" name="Text Box 19">
            <a:extLst>
              <a:ext uri="{FF2B5EF4-FFF2-40B4-BE49-F238E27FC236}">
                <a16:creationId xmlns:a16="http://schemas.microsoft.com/office/drawing/2014/main" id="{25CA40A3-2036-AE99-CE8D-7840EF10B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500" name="Line 20">
            <a:extLst>
              <a:ext uri="{FF2B5EF4-FFF2-40B4-BE49-F238E27FC236}">
                <a16:creationId xmlns:a16="http://schemas.microsoft.com/office/drawing/2014/main" id="{76511313-5D08-5328-81A5-117D798C6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Line 21">
            <a:extLst>
              <a:ext uri="{FF2B5EF4-FFF2-40B4-BE49-F238E27FC236}">
                <a16:creationId xmlns:a16="http://schemas.microsoft.com/office/drawing/2014/main" id="{305BB5F8-0ACD-3C70-5699-0CBBB951FA7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Line 22">
            <a:extLst>
              <a:ext uri="{FF2B5EF4-FFF2-40B4-BE49-F238E27FC236}">
                <a16:creationId xmlns:a16="http://schemas.microsoft.com/office/drawing/2014/main" id="{5E3262FC-9C5F-C67A-BA6C-8A2C3484C217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Text Box 23">
            <a:extLst>
              <a:ext uri="{FF2B5EF4-FFF2-40B4-BE49-F238E27FC236}">
                <a16:creationId xmlns:a16="http://schemas.microsoft.com/office/drawing/2014/main" id="{EA277FF8-32D4-3A31-1223-0C61A819C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0504" name="Line 24">
            <a:extLst>
              <a:ext uri="{FF2B5EF4-FFF2-40B4-BE49-F238E27FC236}">
                <a16:creationId xmlns:a16="http://schemas.microsoft.com/office/drawing/2014/main" id="{CB5D7441-D42C-77EE-537F-6CCBD16AC453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Line 25">
            <a:extLst>
              <a:ext uri="{FF2B5EF4-FFF2-40B4-BE49-F238E27FC236}">
                <a16:creationId xmlns:a16="http://schemas.microsoft.com/office/drawing/2014/main" id="{F357D378-33C9-D7A2-D4F8-38CC5F0A58C4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6" name="Text Box 26">
            <a:extLst>
              <a:ext uri="{FF2B5EF4-FFF2-40B4-BE49-F238E27FC236}">
                <a16:creationId xmlns:a16="http://schemas.microsoft.com/office/drawing/2014/main" id="{A57B86C8-4A0F-C7BE-C08C-D45E38649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0507" name="Line 27">
            <a:extLst>
              <a:ext uri="{FF2B5EF4-FFF2-40B4-BE49-F238E27FC236}">
                <a16:creationId xmlns:a16="http://schemas.microsoft.com/office/drawing/2014/main" id="{EA17D177-2FF3-78EF-C566-BBBA21E7E41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8" name="Line 28">
            <a:extLst>
              <a:ext uri="{FF2B5EF4-FFF2-40B4-BE49-F238E27FC236}">
                <a16:creationId xmlns:a16="http://schemas.microsoft.com/office/drawing/2014/main" id="{6FBBF207-583B-7E17-3B6A-85351742FEA8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Rectangle 32">
            <a:extLst>
              <a:ext uri="{FF2B5EF4-FFF2-40B4-BE49-F238E27FC236}">
                <a16:creationId xmlns:a16="http://schemas.microsoft.com/office/drawing/2014/main" id="{F08F4411-0160-2807-E07E-8574D9FFD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4384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0510" name="Rectangle 33">
            <a:extLst>
              <a:ext uri="{FF2B5EF4-FFF2-40B4-BE49-F238E27FC236}">
                <a16:creationId xmlns:a16="http://schemas.microsoft.com/office/drawing/2014/main" id="{03614FEA-4334-6663-9DF9-3EE8B67DC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1143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pic>
        <p:nvPicPr>
          <p:cNvPr id="20511" name="Picture 35" descr="\mathbf{y} = \alpha \cdot \mathbf{x} + \mathbf{y}">
            <a:extLst>
              <a:ext uri="{FF2B5EF4-FFF2-40B4-BE49-F238E27FC236}">
                <a16:creationId xmlns:a16="http://schemas.microsoft.com/office/drawing/2014/main" id="{79E9D4B6-79A7-F48E-A521-149DB0188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448175"/>
            <a:ext cx="18288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2" name="Slide Number Placeholder 1">
            <a:extLst>
              <a:ext uri="{FF2B5EF4-FFF2-40B4-BE49-F238E27FC236}">
                <a16:creationId xmlns:a16="http://schemas.microsoft.com/office/drawing/2014/main" id="{B3FB35FF-455C-8FFE-996E-3F401F341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B0EE1A-93FE-44DA-BC1D-EAC47ED9031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2FFD4A2-F69B-FDB5-B3AA-B6AF8D3318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III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14EE07A-DC8C-F363-EBB2-D80528555A3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90601" y="1600201"/>
            <a:ext cx="5791199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Code: assume A is stored in row-major order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 for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   for j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      y(</a:t>
            </a:r>
            <a:r>
              <a:rPr lang="en-US" altLang="en-US" sz="2000" dirty="0" err="1"/>
              <a:t>i</a:t>
            </a:r>
            <a:r>
              <a:rPr lang="en-US" altLang="en-US" sz="2000" dirty="0"/>
              <a:t>) = y(</a:t>
            </a:r>
            <a:r>
              <a:rPr lang="en-US" altLang="en-US" sz="2000" dirty="0" err="1"/>
              <a:t>i</a:t>
            </a:r>
            <a:r>
              <a:rPr lang="en-US" altLang="en-US" sz="2000" dirty="0"/>
              <a:t>) + A(</a:t>
            </a:r>
            <a:r>
              <a:rPr lang="en-US" altLang="en-US" sz="2000" dirty="0" err="1"/>
              <a:t>i,j</a:t>
            </a:r>
            <a:r>
              <a:rPr lang="en-US" altLang="en-US" sz="2000" dirty="0"/>
              <a:t>)*x(j)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Cache line size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 b numbers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/>
              <a:t>Large cache model: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Misses: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A: 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/b misses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x: N/b misses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y: N/b misses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Total = (N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+2N)/b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/>
              <a:t>Miss ratio = (N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+2N)/4bN</a:t>
            </a:r>
            <a:r>
              <a:rPr lang="en-US" altLang="en-US" sz="1800" baseline="30000" dirty="0"/>
              <a:t>2 </a:t>
            </a:r>
            <a:endParaRPr lang="en-US" altLang="en-US" sz="1800" dirty="0"/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en-US" altLang="en-US" sz="1800" dirty="0"/>
              <a:t>   ~ 0.25/b + 0.5/</a:t>
            </a:r>
            <a:r>
              <a:rPr lang="en-US" altLang="en-US" sz="1800" dirty="0" err="1"/>
              <a:t>bN</a:t>
            </a:r>
            <a:endParaRPr lang="en-US" altLang="en-US" sz="1800" baseline="30000" dirty="0"/>
          </a:p>
          <a:p>
            <a:pPr lvl="2" eaLnBrk="1" hangingPunct="1">
              <a:lnSpc>
                <a:spcPct val="80000"/>
              </a:lnSpc>
            </a:pPr>
            <a:endParaRPr lang="en-US" altLang="en-US" sz="1800" dirty="0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7AFFFB6A-E91B-FDA4-42F5-517D4A28B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124200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6C9F3489-6E52-EE97-2144-2CFA897D9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1510" name="Line 6">
            <a:extLst>
              <a:ext uri="{FF2B5EF4-FFF2-40B4-BE49-F238E27FC236}">
                <a16:creationId xmlns:a16="http://schemas.microsoft.com/office/drawing/2014/main" id="{ABBCB3C2-5CE8-F2D6-1590-C6788785A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Line 7">
            <a:extLst>
              <a:ext uri="{FF2B5EF4-FFF2-40B4-BE49-F238E27FC236}">
                <a16:creationId xmlns:a16="http://schemas.microsoft.com/office/drawing/2014/main" id="{E180C538-086D-2593-8622-34DF4B262F2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8">
            <a:extLst>
              <a:ext uri="{FF2B5EF4-FFF2-40B4-BE49-F238E27FC236}">
                <a16:creationId xmlns:a16="http://schemas.microsoft.com/office/drawing/2014/main" id="{2E3A37BD-8A70-DC4E-E570-09102B8B2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662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Line 9">
            <a:extLst>
              <a:ext uri="{FF2B5EF4-FFF2-40B4-BE49-F238E27FC236}">
                <a16:creationId xmlns:a16="http://schemas.microsoft.com/office/drawing/2014/main" id="{31DCC796-1884-A938-81AF-34ABF3697B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Line 10">
            <a:extLst>
              <a:ext uri="{FF2B5EF4-FFF2-40B4-BE49-F238E27FC236}">
                <a16:creationId xmlns:a16="http://schemas.microsoft.com/office/drawing/2014/main" id="{89407485-B064-4794-99D4-5AF0A93433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Line 11">
            <a:extLst>
              <a:ext uri="{FF2B5EF4-FFF2-40B4-BE49-F238E27FC236}">
                <a16:creationId xmlns:a16="http://schemas.microsoft.com/office/drawing/2014/main" id="{C4BD638E-2D9C-27F0-BFAB-37B43C100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Rectangle 12">
            <a:extLst>
              <a:ext uri="{FF2B5EF4-FFF2-40B4-BE49-F238E27FC236}">
                <a16:creationId xmlns:a16="http://schemas.microsoft.com/office/drawing/2014/main" id="{E13EB7ED-35D9-C7AE-6BB2-3C28AEFAC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1143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1517" name="Rectangle 13">
            <a:extLst>
              <a:ext uri="{FF2B5EF4-FFF2-40B4-BE49-F238E27FC236}">
                <a16:creationId xmlns:a16="http://schemas.microsoft.com/office/drawing/2014/main" id="{944DFD03-F7F8-9339-A5F5-57A9608BF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1518" name="Line 14">
            <a:extLst>
              <a:ext uri="{FF2B5EF4-FFF2-40B4-BE49-F238E27FC236}">
                <a16:creationId xmlns:a16="http://schemas.microsoft.com/office/drawing/2014/main" id="{D5E26AB7-653F-62C4-1471-A204CB0D0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Line 15">
            <a:extLst>
              <a:ext uri="{FF2B5EF4-FFF2-40B4-BE49-F238E27FC236}">
                <a16:creationId xmlns:a16="http://schemas.microsoft.com/office/drawing/2014/main" id="{B82DF6BA-BBF0-C575-F15F-AF65C85FE2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6">
            <a:extLst>
              <a:ext uri="{FF2B5EF4-FFF2-40B4-BE49-F238E27FC236}">
                <a16:creationId xmlns:a16="http://schemas.microsoft.com/office/drawing/2014/main" id="{98A72DDB-490C-E22B-79AD-EA3807DFCA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Text Box 17">
            <a:extLst>
              <a:ext uri="{FF2B5EF4-FFF2-40B4-BE49-F238E27FC236}">
                <a16:creationId xmlns:a16="http://schemas.microsoft.com/office/drawing/2014/main" id="{59EA09EE-49E5-18B7-C5C8-F6BE38653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21522" name="Text Box 18">
            <a:extLst>
              <a:ext uri="{FF2B5EF4-FFF2-40B4-BE49-F238E27FC236}">
                <a16:creationId xmlns:a16="http://schemas.microsoft.com/office/drawing/2014/main" id="{71496D68-174D-0E88-7E3D-25923E412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1523" name="Text Box 19">
            <a:extLst>
              <a:ext uri="{FF2B5EF4-FFF2-40B4-BE49-F238E27FC236}">
                <a16:creationId xmlns:a16="http://schemas.microsoft.com/office/drawing/2014/main" id="{368EE00F-6979-5BB9-DCD3-A5FF55680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1524" name="Line 20">
            <a:extLst>
              <a:ext uri="{FF2B5EF4-FFF2-40B4-BE49-F238E27FC236}">
                <a16:creationId xmlns:a16="http://schemas.microsoft.com/office/drawing/2014/main" id="{7D68F184-F3C6-2432-4BFF-F3F52A0CACB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1">
            <a:extLst>
              <a:ext uri="{FF2B5EF4-FFF2-40B4-BE49-F238E27FC236}">
                <a16:creationId xmlns:a16="http://schemas.microsoft.com/office/drawing/2014/main" id="{02F55641-838C-09A8-5026-1884F19F5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2">
            <a:extLst>
              <a:ext uri="{FF2B5EF4-FFF2-40B4-BE49-F238E27FC236}">
                <a16:creationId xmlns:a16="http://schemas.microsoft.com/office/drawing/2014/main" id="{22A315BD-F2D4-D026-9554-BAE0A5834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Text Box 23">
            <a:extLst>
              <a:ext uri="{FF2B5EF4-FFF2-40B4-BE49-F238E27FC236}">
                <a16:creationId xmlns:a16="http://schemas.microsoft.com/office/drawing/2014/main" id="{E6D42D46-4C77-4743-02AD-7E3CCE371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1528" name="Line 24">
            <a:extLst>
              <a:ext uri="{FF2B5EF4-FFF2-40B4-BE49-F238E27FC236}">
                <a16:creationId xmlns:a16="http://schemas.microsoft.com/office/drawing/2014/main" id="{3B09E4B1-B06E-4C96-2405-D54CF959ED7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Line 25">
            <a:extLst>
              <a:ext uri="{FF2B5EF4-FFF2-40B4-BE49-F238E27FC236}">
                <a16:creationId xmlns:a16="http://schemas.microsoft.com/office/drawing/2014/main" id="{123C8ED1-996C-D6BC-45EE-5528CBB69CD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0" name="Text Box 26">
            <a:extLst>
              <a:ext uri="{FF2B5EF4-FFF2-40B4-BE49-F238E27FC236}">
                <a16:creationId xmlns:a16="http://schemas.microsoft.com/office/drawing/2014/main" id="{B4BDA8AF-16CE-FF9A-007D-609A50D41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1531" name="Line 27">
            <a:extLst>
              <a:ext uri="{FF2B5EF4-FFF2-40B4-BE49-F238E27FC236}">
                <a16:creationId xmlns:a16="http://schemas.microsoft.com/office/drawing/2014/main" id="{CF8C3715-3A20-FF9E-9019-BC93A9AACCB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2" name="Line 28">
            <a:extLst>
              <a:ext uri="{FF2B5EF4-FFF2-40B4-BE49-F238E27FC236}">
                <a16:creationId xmlns:a16="http://schemas.microsoft.com/office/drawing/2014/main" id="{5C6925F0-9C17-7606-C6B6-E92605D536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3" name="Rectangle 29">
            <a:extLst>
              <a:ext uri="{FF2B5EF4-FFF2-40B4-BE49-F238E27FC236}">
                <a16:creationId xmlns:a16="http://schemas.microsoft.com/office/drawing/2014/main" id="{88B47C21-ADD7-F823-3FDA-007AC1F1A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3124200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1534" name="Slide Number Placeholder 1">
            <a:extLst>
              <a:ext uri="{FF2B5EF4-FFF2-40B4-BE49-F238E27FC236}">
                <a16:creationId xmlns:a16="http://schemas.microsoft.com/office/drawing/2014/main" id="{1BAFBBD7-395A-2834-A240-29AA78697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A8B7C8F-366E-48EF-BEC0-9A8279C8F7D6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E929C7B-851C-46C6-75B9-32E1D2ADA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112838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9BF5C7EB-D4D9-96A2-2ACF-A843DA8B7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1100138"/>
            <a:ext cx="14097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4AE0C482-0F25-8341-8538-D85CD5C54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1100138"/>
            <a:ext cx="1600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9816D6E6-D179-AE73-6CDD-7F863F064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6" y="1143000"/>
            <a:ext cx="73310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y(1)  A(1,1)  x(1)  y(1)   y(1) A(1,2)  x(2) y(1)….. y(1)  A(1,N)  x(N)  y(1)   y(2)  A(2,1)  x(1)  y(2)  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813D5E73-9988-FE36-30C8-59B8347F79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III (contd.)</a:t>
            </a:r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97CE6356-F985-E19D-DC61-8C882FABB1D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76401"/>
            <a:ext cx="60960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Small cache model: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A: N</a:t>
            </a:r>
            <a:r>
              <a:rPr lang="en-US" altLang="en-US" sz="1600" baseline="30000" dirty="0"/>
              <a:t>2</a:t>
            </a:r>
            <a:r>
              <a:rPr lang="en-US" altLang="en-US" sz="1600" dirty="0"/>
              <a:t>/b misses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x: N/b + N(N-1)/b misses (reuse distance=O(N))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y: N/b misses (reuse distance=O(1))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Total = (2N</a:t>
            </a:r>
            <a:r>
              <a:rPr lang="en-US" altLang="en-US" sz="1600" baseline="30000" dirty="0"/>
              <a:t>2</a:t>
            </a:r>
            <a:r>
              <a:rPr lang="en-US" altLang="en-US" sz="1600" dirty="0"/>
              <a:t>+N)/b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Miss ratio = (2N</a:t>
            </a:r>
            <a:r>
              <a:rPr lang="en-US" altLang="en-US" sz="1600" baseline="30000" dirty="0"/>
              <a:t>2</a:t>
            </a:r>
            <a:r>
              <a:rPr lang="en-US" altLang="en-US" sz="1600" dirty="0"/>
              <a:t>+N)/4bN</a:t>
            </a:r>
            <a:r>
              <a:rPr lang="en-US" altLang="en-US" sz="1600" baseline="30000" dirty="0"/>
              <a:t>2 </a:t>
            </a:r>
            <a:endParaRPr lang="en-US" altLang="en-US" sz="16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~ 0.5/b + 0.25/</a:t>
            </a:r>
            <a:r>
              <a:rPr lang="en-US" altLang="en-US" sz="1600" dirty="0" err="1"/>
              <a:t>bN</a:t>
            </a:r>
            <a:endParaRPr lang="en-US" altLang="en-US" sz="16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Transition from large cache model to small cache model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As problem size increases, when do capacity misses begin to occur?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LRU: roughly when (2N+2b) = C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400" dirty="0"/>
              <a:t>N ~ C/2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Optimal: roughly when (N+2b) ~ C </a:t>
            </a:r>
            <a:r>
              <a:rPr lang="en-US" altLang="en-US" sz="1600" dirty="0">
                <a:sym typeface="Wingdings" panose="05000000000000000000" pitchFamily="2" charset="2"/>
              </a:rPr>
              <a:t> N ~ C</a:t>
            </a:r>
            <a:endParaRPr lang="en-US" altLang="en-US" sz="16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So miss ratio picture for Scenario III is similar to that of Scenario I but the y-axis is scaled down by b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Typical value of b = 4 (SGI Octane)</a:t>
            </a:r>
          </a:p>
        </p:txBody>
      </p:sp>
      <p:sp>
        <p:nvSpPr>
          <p:cNvPr id="22536" name="Rectangle 8">
            <a:extLst>
              <a:ext uri="{FF2B5EF4-FFF2-40B4-BE49-F238E27FC236}">
                <a16:creationId xmlns:a16="http://schemas.microsoft.com/office/drawing/2014/main" id="{2A57EE5A-607A-D0A0-4FCD-D4E0A3C95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6883" y="3508375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9B796628-B51B-88D5-A9A7-61AEF74D1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6883" y="3203575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38" name="Line 10">
            <a:extLst>
              <a:ext uri="{FF2B5EF4-FFF2-40B4-BE49-F238E27FC236}">
                <a16:creationId xmlns:a16="http://schemas.microsoft.com/office/drawing/2014/main" id="{B59B4F17-9064-68D2-D87C-291DA9E58D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20283" y="320357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Line 11">
            <a:extLst>
              <a:ext uri="{FF2B5EF4-FFF2-40B4-BE49-F238E27FC236}">
                <a16:creationId xmlns:a16="http://schemas.microsoft.com/office/drawing/2014/main" id="{BCEC27FE-1E05-1E92-F37B-D4E39FC170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25083" y="320357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Line 12">
            <a:extLst>
              <a:ext uri="{FF2B5EF4-FFF2-40B4-BE49-F238E27FC236}">
                <a16:creationId xmlns:a16="http://schemas.microsoft.com/office/drawing/2014/main" id="{F5958EB7-5690-C369-DC48-A6DD7441D524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7708" y="320357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1" name="Line 13">
            <a:extLst>
              <a:ext uri="{FF2B5EF4-FFF2-40B4-BE49-F238E27FC236}">
                <a16:creationId xmlns:a16="http://schemas.microsoft.com/office/drawing/2014/main" id="{0A940E75-1DDF-CFDE-85CA-E3E6806FF287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6883" y="381317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Line 14">
            <a:extLst>
              <a:ext uri="{FF2B5EF4-FFF2-40B4-BE49-F238E27FC236}">
                <a16:creationId xmlns:a16="http://schemas.microsoft.com/office/drawing/2014/main" id="{828DED14-20D7-19D7-7F7C-D3F918BF9958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6883" y="350837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Line 15">
            <a:extLst>
              <a:ext uri="{FF2B5EF4-FFF2-40B4-BE49-F238E27FC236}">
                <a16:creationId xmlns:a16="http://schemas.microsoft.com/office/drawing/2014/main" id="{DBA56CE9-66AD-80C5-A46B-7AEF272DB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6883" y="411797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4" name="Rectangle 16">
            <a:extLst>
              <a:ext uri="{FF2B5EF4-FFF2-40B4-BE49-F238E27FC236}">
                <a16:creationId xmlns:a16="http://schemas.microsoft.com/office/drawing/2014/main" id="{84412067-5932-B785-A3E4-A60003853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6883" y="2822575"/>
            <a:ext cx="11430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45" name="Rectangle 17">
            <a:extLst>
              <a:ext uri="{FF2B5EF4-FFF2-40B4-BE49-F238E27FC236}">
                <a16:creationId xmlns:a16="http://schemas.microsoft.com/office/drawing/2014/main" id="{D71328E3-E7AA-6B77-EB03-463EB924D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2483" y="3214688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46" name="Line 18">
            <a:extLst>
              <a:ext uri="{FF2B5EF4-FFF2-40B4-BE49-F238E27FC236}">
                <a16:creationId xmlns:a16="http://schemas.microsoft.com/office/drawing/2014/main" id="{6F0DCAA9-7F9D-564D-14F6-88E2F86076D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2483" y="35083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7" name="Line 19">
            <a:extLst>
              <a:ext uri="{FF2B5EF4-FFF2-40B4-BE49-F238E27FC236}">
                <a16:creationId xmlns:a16="http://schemas.microsoft.com/office/drawing/2014/main" id="{5AA64F0A-680E-D786-2887-779AA8D34A8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2483" y="38131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Line 20">
            <a:extLst>
              <a:ext uri="{FF2B5EF4-FFF2-40B4-BE49-F238E27FC236}">
                <a16:creationId xmlns:a16="http://schemas.microsoft.com/office/drawing/2014/main" id="{F918680B-4021-9A7F-BDFE-D3A27385BC0D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2483" y="41179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9" name="Text Box 21">
            <a:extLst>
              <a:ext uri="{FF2B5EF4-FFF2-40B4-BE49-F238E27FC236}">
                <a16:creationId xmlns:a16="http://schemas.microsoft.com/office/drawing/2014/main" id="{BECAB095-C32E-6D88-7448-2E0350359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2483" y="44592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22550" name="Text Box 22">
            <a:extLst>
              <a:ext uri="{FF2B5EF4-FFF2-40B4-BE49-F238E27FC236}">
                <a16:creationId xmlns:a16="http://schemas.microsoft.com/office/drawing/2014/main" id="{54447177-C1C8-D8DE-CC70-0EA4056C5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0208" y="27066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2551" name="Text Box 23">
            <a:extLst>
              <a:ext uri="{FF2B5EF4-FFF2-40B4-BE49-F238E27FC236}">
                <a16:creationId xmlns:a16="http://schemas.microsoft.com/office/drawing/2014/main" id="{E906D5E3-2908-D98A-2F9B-A571ADDF2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883" y="446563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2552" name="Line 24">
            <a:extLst>
              <a:ext uri="{FF2B5EF4-FFF2-40B4-BE49-F238E27FC236}">
                <a16:creationId xmlns:a16="http://schemas.microsoft.com/office/drawing/2014/main" id="{FEAC5716-B90D-2C53-35BC-07A019D9B6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815483" y="28225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3" name="Line 25">
            <a:extLst>
              <a:ext uri="{FF2B5EF4-FFF2-40B4-BE49-F238E27FC236}">
                <a16:creationId xmlns:a16="http://schemas.microsoft.com/office/drawing/2014/main" id="{3429B8FB-EE2E-2B04-4B34-3CF7612388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20283" y="28225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4" name="Line 26">
            <a:extLst>
              <a:ext uri="{FF2B5EF4-FFF2-40B4-BE49-F238E27FC236}">
                <a16:creationId xmlns:a16="http://schemas.microsoft.com/office/drawing/2014/main" id="{C643E5AA-C9E9-0D98-7989-B95E1978EC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25083" y="28225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5" name="Text Box 27">
            <a:extLst>
              <a:ext uri="{FF2B5EF4-FFF2-40B4-BE49-F238E27FC236}">
                <a16:creationId xmlns:a16="http://schemas.microsoft.com/office/drawing/2014/main" id="{92157133-6C37-1312-D817-364BB83DC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33" y="3556001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2556" name="Line 28">
            <a:extLst>
              <a:ext uri="{FF2B5EF4-FFF2-40B4-BE49-F238E27FC236}">
                <a16:creationId xmlns:a16="http://schemas.microsoft.com/office/drawing/2014/main" id="{9EEE5135-AECE-7C21-4A95-12A5C59CE242}"/>
              </a:ext>
            </a:extLst>
          </p:cNvPr>
          <p:cNvSpPr>
            <a:spLocks noChangeShapeType="1"/>
          </p:cNvSpPr>
          <p:nvPr/>
        </p:nvSpPr>
        <p:spPr bwMode="auto">
          <a:xfrm>
            <a:off x="8291483" y="32797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7" name="Line 29">
            <a:extLst>
              <a:ext uri="{FF2B5EF4-FFF2-40B4-BE49-F238E27FC236}">
                <a16:creationId xmlns:a16="http://schemas.microsoft.com/office/drawing/2014/main" id="{862749DF-3652-C3EC-6F65-32AB528F99CA}"/>
              </a:ext>
            </a:extLst>
          </p:cNvPr>
          <p:cNvSpPr>
            <a:spLocks noChangeShapeType="1"/>
          </p:cNvSpPr>
          <p:nvPr/>
        </p:nvSpPr>
        <p:spPr bwMode="auto">
          <a:xfrm>
            <a:off x="8291483" y="38893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8" name="Text Box 30">
            <a:extLst>
              <a:ext uri="{FF2B5EF4-FFF2-40B4-BE49-F238E27FC236}">
                <a16:creationId xmlns:a16="http://schemas.microsoft.com/office/drawing/2014/main" id="{23EDB0FC-DD30-8017-8CF3-0885A8FE5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2008" y="2401888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2559" name="Line 31">
            <a:extLst>
              <a:ext uri="{FF2B5EF4-FFF2-40B4-BE49-F238E27FC236}">
                <a16:creationId xmlns:a16="http://schemas.microsoft.com/office/drawing/2014/main" id="{C4D23B56-A52E-4FD8-18D0-B2F2D10EF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6883" y="2616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0" name="Line 32">
            <a:extLst>
              <a:ext uri="{FF2B5EF4-FFF2-40B4-BE49-F238E27FC236}">
                <a16:creationId xmlns:a16="http://schemas.microsoft.com/office/drawing/2014/main" id="{FA35D354-0D53-C784-3976-99E69696E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20283" y="2605088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1" name="Rectangle 33">
            <a:extLst>
              <a:ext uri="{FF2B5EF4-FFF2-40B4-BE49-F238E27FC236}">
                <a16:creationId xmlns:a16="http://schemas.microsoft.com/office/drawing/2014/main" id="{DA97FF21-57A8-685A-C16E-794062E9A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2483" y="3508375"/>
            <a:ext cx="228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2562" name="Text Box 34">
            <a:extLst>
              <a:ext uri="{FF2B5EF4-FFF2-40B4-BE49-F238E27FC236}">
                <a16:creationId xmlns:a16="http://schemas.microsoft.com/office/drawing/2014/main" id="{733F99D3-CB18-A19B-08B2-B6418B99E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1066801"/>
            <a:ext cx="1847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Address stream:</a:t>
            </a:r>
          </a:p>
        </p:txBody>
      </p:sp>
      <p:sp>
        <p:nvSpPr>
          <p:cNvPr id="22563" name="Slide Number Placeholder 1">
            <a:extLst>
              <a:ext uri="{FF2B5EF4-FFF2-40B4-BE49-F238E27FC236}">
                <a16:creationId xmlns:a16="http://schemas.microsoft.com/office/drawing/2014/main" id="{EBD25F79-DC2B-EEA9-3E3C-6AFBC276B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1730BD-69BB-4691-B76B-A9667C19622B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5DDE88C-724D-7AB3-1934-868355DF74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Miss ratio graph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3A0F329-3281-73CC-EC97-F3D50EC723D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4114801"/>
            <a:ext cx="8229600" cy="218757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/>
              <a:t>Jump from large cache model to small cache model will be more gradual in reality because of conflict misses</a:t>
            </a:r>
          </a:p>
        </p:txBody>
      </p:sp>
      <p:sp>
        <p:nvSpPr>
          <p:cNvPr id="23556" name="Line 4">
            <a:extLst>
              <a:ext uri="{FF2B5EF4-FFF2-40B4-BE49-F238E27FC236}">
                <a16:creationId xmlns:a16="http://schemas.microsoft.com/office/drawing/2014/main" id="{BEC738A6-AF3E-34E2-E06D-5C6FFBA128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9906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Line 5">
            <a:extLst>
              <a:ext uri="{FF2B5EF4-FFF2-40B4-BE49-F238E27FC236}">
                <a16:creationId xmlns:a16="http://schemas.microsoft.com/office/drawing/2014/main" id="{4B434F62-DCF9-3EE1-74C5-CA933E07C0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124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Line 6">
            <a:extLst>
              <a:ext uri="{FF2B5EF4-FFF2-40B4-BE49-F238E27FC236}">
                <a16:creationId xmlns:a16="http://schemas.microsoft.com/office/drawing/2014/main" id="{2972DAB4-5031-BD18-330F-4682387688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12954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Freeform 7">
            <a:extLst>
              <a:ext uri="{FF2B5EF4-FFF2-40B4-BE49-F238E27FC236}">
                <a16:creationId xmlns:a16="http://schemas.microsoft.com/office/drawing/2014/main" id="{6753E727-2004-7B39-9E52-EE6FE39D0DCB}"/>
              </a:ext>
            </a:extLst>
          </p:cNvPr>
          <p:cNvSpPr>
            <a:spLocks/>
          </p:cNvSpPr>
          <p:nvPr/>
        </p:nvSpPr>
        <p:spPr bwMode="auto">
          <a:xfrm>
            <a:off x="4038600" y="1698625"/>
            <a:ext cx="2590800" cy="1143000"/>
          </a:xfrm>
          <a:custGeom>
            <a:avLst/>
            <a:gdLst>
              <a:gd name="T0" fmla="*/ 0 w 1680"/>
              <a:gd name="T1" fmla="*/ 0 h 792"/>
              <a:gd name="T2" fmla="*/ 2147483646 w 1680"/>
              <a:gd name="T3" fmla="*/ 2147483646 h 792"/>
              <a:gd name="T4" fmla="*/ 2147483646 w 1680"/>
              <a:gd name="T5" fmla="*/ 2147483646 h 792"/>
              <a:gd name="T6" fmla="*/ 2147483646 w 1680"/>
              <a:gd name="T7" fmla="*/ 2147483646 h 792"/>
              <a:gd name="T8" fmla="*/ 2147483646 w 1680"/>
              <a:gd name="T9" fmla="*/ 2147483646 h 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80" h="792">
                <a:moveTo>
                  <a:pt x="0" y="0"/>
                </a:moveTo>
                <a:cubicBezTo>
                  <a:pt x="0" y="116"/>
                  <a:pt x="0" y="232"/>
                  <a:pt x="48" y="336"/>
                </a:cubicBezTo>
                <a:cubicBezTo>
                  <a:pt x="96" y="440"/>
                  <a:pt x="104" y="552"/>
                  <a:pt x="288" y="624"/>
                </a:cubicBezTo>
                <a:cubicBezTo>
                  <a:pt x="472" y="696"/>
                  <a:pt x="920" y="744"/>
                  <a:pt x="1152" y="768"/>
                </a:cubicBezTo>
                <a:cubicBezTo>
                  <a:pt x="1384" y="792"/>
                  <a:pt x="1576" y="768"/>
                  <a:pt x="1680" y="7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8">
            <a:extLst>
              <a:ext uri="{FF2B5EF4-FFF2-40B4-BE49-F238E27FC236}">
                <a16:creationId xmlns:a16="http://schemas.microsoft.com/office/drawing/2014/main" id="{9C599529-F0FC-EB56-F26A-35A438C3C4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29400" y="2286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Line 9">
            <a:extLst>
              <a:ext uri="{FF2B5EF4-FFF2-40B4-BE49-F238E27FC236}">
                <a16:creationId xmlns:a16="http://schemas.microsoft.com/office/drawing/2014/main" id="{56C2F783-BE58-E88E-0848-A673B248E54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286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Freeform 10">
            <a:extLst>
              <a:ext uri="{FF2B5EF4-FFF2-40B4-BE49-F238E27FC236}">
                <a16:creationId xmlns:a16="http://schemas.microsoft.com/office/drawing/2014/main" id="{6B48DFBE-5BF7-A871-B06A-15A581539577}"/>
              </a:ext>
            </a:extLst>
          </p:cNvPr>
          <p:cNvSpPr>
            <a:spLocks/>
          </p:cNvSpPr>
          <p:nvPr/>
        </p:nvSpPr>
        <p:spPr bwMode="auto">
          <a:xfrm>
            <a:off x="6629400" y="2209800"/>
            <a:ext cx="914400" cy="177800"/>
          </a:xfrm>
          <a:custGeom>
            <a:avLst/>
            <a:gdLst>
              <a:gd name="T0" fmla="*/ 0 w 576"/>
              <a:gd name="T1" fmla="*/ 0 h 112"/>
              <a:gd name="T2" fmla="*/ 2147483646 w 576"/>
              <a:gd name="T3" fmla="*/ 2147483646 h 112"/>
              <a:gd name="T4" fmla="*/ 2147483646 w 576"/>
              <a:gd name="T5" fmla="*/ 2147483646 h 1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6" h="112">
                <a:moveTo>
                  <a:pt x="0" y="0"/>
                </a:moveTo>
                <a:cubicBezTo>
                  <a:pt x="0" y="40"/>
                  <a:pt x="0" y="80"/>
                  <a:pt x="96" y="96"/>
                </a:cubicBezTo>
                <a:cubicBezTo>
                  <a:pt x="192" y="112"/>
                  <a:pt x="488" y="96"/>
                  <a:pt x="576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Text Box 11">
            <a:extLst>
              <a:ext uri="{FF2B5EF4-FFF2-40B4-BE49-F238E27FC236}">
                <a16:creationId xmlns:a16="http://schemas.microsoft.com/office/drawing/2014/main" id="{D0C812D4-96A6-9142-8DF3-55F591670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5" y="1027113"/>
            <a:ext cx="50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1.0</a:t>
            </a:r>
          </a:p>
        </p:txBody>
      </p:sp>
      <p:sp>
        <p:nvSpPr>
          <p:cNvPr id="23564" name="Text Box 12">
            <a:extLst>
              <a:ext uri="{FF2B5EF4-FFF2-40B4-BE49-F238E27FC236}">
                <a16:creationId xmlns:a16="http://schemas.microsoft.com/office/drawing/2014/main" id="{111C802C-12D7-BF80-C6F7-AD6D29345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1538288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0.75</a:t>
            </a:r>
          </a:p>
        </p:txBody>
      </p:sp>
      <p:sp>
        <p:nvSpPr>
          <p:cNvPr id="23565" name="Text Box 13">
            <a:extLst>
              <a:ext uri="{FF2B5EF4-FFF2-40B4-BE49-F238E27FC236}">
                <a16:creationId xmlns:a16="http://schemas.microsoft.com/office/drawing/2014/main" id="{0AA5F066-F91E-3140-7DC8-21101B8CD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2551113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0.25</a:t>
            </a:r>
          </a:p>
        </p:txBody>
      </p:sp>
      <p:sp>
        <p:nvSpPr>
          <p:cNvPr id="23566" name="Text Box 14">
            <a:extLst>
              <a:ext uri="{FF2B5EF4-FFF2-40B4-BE49-F238E27FC236}">
                <a16:creationId xmlns:a16="http://schemas.microsoft.com/office/drawing/2014/main" id="{CB8F7F2F-42E3-CF69-410F-4BBDCFA3B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550" y="2057401"/>
            <a:ext cx="62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0.50</a:t>
            </a:r>
          </a:p>
        </p:txBody>
      </p:sp>
      <p:sp>
        <p:nvSpPr>
          <p:cNvPr id="23567" name="Text Box 15">
            <a:extLst>
              <a:ext uri="{FF2B5EF4-FFF2-40B4-BE49-F238E27FC236}">
                <a16:creationId xmlns:a16="http://schemas.microsoft.com/office/drawing/2014/main" id="{8549935C-BA1A-744A-3299-14BFBC0A3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214688"/>
            <a:ext cx="539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C/2</a:t>
            </a:r>
          </a:p>
        </p:txBody>
      </p:sp>
      <p:sp>
        <p:nvSpPr>
          <p:cNvPr id="23568" name="Text Box 16">
            <a:extLst>
              <a:ext uri="{FF2B5EF4-FFF2-40B4-BE49-F238E27FC236}">
                <a16:creationId xmlns:a16="http://schemas.microsoft.com/office/drawing/2014/main" id="{05D6DE3B-8936-D202-2E43-66DFE9D87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350" y="1636713"/>
            <a:ext cx="654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miss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ratio</a:t>
            </a:r>
          </a:p>
        </p:txBody>
      </p:sp>
      <p:sp>
        <p:nvSpPr>
          <p:cNvPr id="23569" name="Text Box 17">
            <a:extLst>
              <a:ext uri="{FF2B5EF4-FFF2-40B4-BE49-F238E27FC236}">
                <a16:creationId xmlns:a16="http://schemas.microsoft.com/office/drawing/2014/main" id="{27061006-CA3C-AF50-19A8-3388D5293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30622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23570" name="Text Box 18">
            <a:extLst>
              <a:ext uri="{FF2B5EF4-FFF2-40B4-BE49-F238E27FC236}">
                <a16:creationId xmlns:a16="http://schemas.microsoft.com/office/drawing/2014/main" id="{FD42D6ED-DEB6-7BF0-69E8-3FB843E97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443288"/>
            <a:ext cx="2051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large cache model</a:t>
            </a:r>
          </a:p>
        </p:txBody>
      </p:sp>
      <p:sp>
        <p:nvSpPr>
          <p:cNvPr id="23571" name="Text Box 19">
            <a:extLst>
              <a:ext uri="{FF2B5EF4-FFF2-40B4-BE49-F238E27FC236}">
                <a16:creationId xmlns:a16="http://schemas.microsoft.com/office/drawing/2014/main" id="{D13E19C1-6236-F6AE-C9CD-085100991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409951"/>
            <a:ext cx="207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small cache model</a:t>
            </a:r>
          </a:p>
        </p:txBody>
      </p:sp>
      <p:sp>
        <p:nvSpPr>
          <p:cNvPr id="23572" name="Freeform 21">
            <a:extLst>
              <a:ext uri="{FF2B5EF4-FFF2-40B4-BE49-F238E27FC236}">
                <a16:creationId xmlns:a16="http://schemas.microsoft.com/office/drawing/2014/main" id="{3B5C6DB5-0033-A017-9CBD-DF2888B4E340}"/>
              </a:ext>
            </a:extLst>
          </p:cNvPr>
          <p:cNvSpPr>
            <a:spLocks/>
          </p:cNvSpPr>
          <p:nvPr/>
        </p:nvSpPr>
        <p:spPr bwMode="auto">
          <a:xfrm>
            <a:off x="3962400" y="2819400"/>
            <a:ext cx="2667000" cy="228600"/>
          </a:xfrm>
          <a:custGeom>
            <a:avLst/>
            <a:gdLst>
              <a:gd name="T0" fmla="*/ 0 w 1680"/>
              <a:gd name="T1" fmla="*/ 0 h 144"/>
              <a:gd name="T2" fmla="*/ 2147483646 w 1680"/>
              <a:gd name="T3" fmla="*/ 2147483646 h 144"/>
              <a:gd name="T4" fmla="*/ 2147483646 w 1680"/>
              <a:gd name="T5" fmla="*/ 2147483646 h 1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0" h="144">
                <a:moveTo>
                  <a:pt x="0" y="0"/>
                </a:moveTo>
                <a:cubicBezTo>
                  <a:pt x="4" y="36"/>
                  <a:pt x="8" y="72"/>
                  <a:pt x="288" y="96"/>
                </a:cubicBezTo>
                <a:cubicBezTo>
                  <a:pt x="568" y="120"/>
                  <a:pt x="1124" y="132"/>
                  <a:pt x="1680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Freeform 22">
            <a:extLst>
              <a:ext uri="{FF2B5EF4-FFF2-40B4-BE49-F238E27FC236}">
                <a16:creationId xmlns:a16="http://schemas.microsoft.com/office/drawing/2014/main" id="{5D9CCEB7-43DF-DF2E-2EE9-E1B9072F46CA}"/>
              </a:ext>
            </a:extLst>
          </p:cNvPr>
          <p:cNvSpPr>
            <a:spLocks/>
          </p:cNvSpPr>
          <p:nvPr/>
        </p:nvSpPr>
        <p:spPr bwMode="auto">
          <a:xfrm>
            <a:off x="6629400" y="2895600"/>
            <a:ext cx="914400" cy="88900"/>
          </a:xfrm>
          <a:custGeom>
            <a:avLst/>
            <a:gdLst>
              <a:gd name="T0" fmla="*/ 0 w 576"/>
              <a:gd name="T1" fmla="*/ 0 h 56"/>
              <a:gd name="T2" fmla="*/ 2147483646 w 576"/>
              <a:gd name="T3" fmla="*/ 2147483646 h 56"/>
              <a:gd name="T4" fmla="*/ 2147483646 w 576"/>
              <a:gd name="T5" fmla="*/ 2147483646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6" h="56">
                <a:moveTo>
                  <a:pt x="0" y="0"/>
                </a:moveTo>
                <a:cubicBezTo>
                  <a:pt x="48" y="20"/>
                  <a:pt x="96" y="40"/>
                  <a:pt x="192" y="48"/>
                </a:cubicBezTo>
                <a:cubicBezTo>
                  <a:pt x="288" y="56"/>
                  <a:pt x="432" y="52"/>
                  <a:pt x="576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Line 24">
            <a:extLst>
              <a:ext uri="{FF2B5EF4-FFF2-40B4-BE49-F238E27FC236}">
                <a16:creationId xmlns:a16="http://schemas.microsoft.com/office/drawing/2014/main" id="{AD554D9E-AFBC-7AEC-5FEA-8A5169987E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29400" y="2895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5" name="Text Box 25">
            <a:extLst>
              <a:ext uri="{FF2B5EF4-FFF2-40B4-BE49-F238E27FC236}">
                <a16:creationId xmlns:a16="http://schemas.microsoft.com/office/drawing/2014/main" id="{C6DAC89F-2603-566A-AF87-84DA3F38F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743201"/>
            <a:ext cx="2070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0.125 (DDOT,b=4)</a:t>
            </a:r>
          </a:p>
        </p:txBody>
      </p:sp>
      <p:sp>
        <p:nvSpPr>
          <p:cNvPr id="23576" name="Text Box 26">
            <a:extLst>
              <a:ext uri="{FF2B5EF4-FFF2-40B4-BE49-F238E27FC236}">
                <a16:creationId xmlns:a16="http://schemas.microsoft.com/office/drawing/2014/main" id="{E2B86140-E589-D7A7-D672-E7327945A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725" y="2170113"/>
            <a:ext cx="2006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0.50 (DDOT, b=1)</a:t>
            </a:r>
          </a:p>
        </p:txBody>
      </p:sp>
      <p:sp>
        <p:nvSpPr>
          <p:cNvPr id="23577" name="Slide Number Placeholder 1">
            <a:extLst>
              <a:ext uri="{FF2B5EF4-FFF2-40B4-BE49-F238E27FC236}">
                <a16:creationId xmlns:a16="http://schemas.microsoft.com/office/drawing/2014/main" id="{9ED0F4D9-6597-9161-79A2-214A2DB01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3A7D93-CE8A-452D-B031-774DC7385D3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50E3FD1-2CE0-7816-850E-668CDC45B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819400"/>
            <a:ext cx="304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DFF269BC-A243-38B5-8DCA-253575BEC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19400"/>
            <a:ext cx="228600" cy="1155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A486C06D-8041-51EF-9DCE-2A436E890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IV</a:t>
            </a: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A8E4106A-5AB2-E988-D62A-DDE21CC9312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66888" y="1328738"/>
            <a:ext cx="4953000" cy="5224462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2400" dirty="0"/>
              <a:t>Code: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400" dirty="0"/>
              <a:t> </a:t>
            </a:r>
            <a:r>
              <a:rPr lang="en-US" altLang="en-US" sz="1800" dirty="0"/>
              <a:t>for j = 1,N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   for </a:t>
            </a:r>
            <a:r>
              <a:rPr lang="en-US" altLang="en-US" sz="1800" dirty="0" err="1"/>
              <a:t>i</a:t>
            </a:r>
            <a:r>
              <a:rPr lang="en-US" altLang="en-US" sz="1800" dirty="0"/>
              <a:t> = 1,N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      y(</a:t>
            </a:r>
            <a:r>
              <a:rPr lang="en-US" altLang="en-US" sz="1800" dirty="0" err="1"/>
              <a:t>i</a:t>
            </a:r>
            <a:r>
              <a:rPr lang="en-US" altLang="en-US" sz="1800" dirty="0"/>
              <a:t>) = y(</a:t>
            </a:r>
            <a:r>
              <a:rPr lang="en-US" altLang="en-US" sz="1800" dirty="0" err="1"/>
              <a:t>i</a:t>
            </a:r>
            <a:r>
              <a:rPr lang="en-US" altLang="en-US" sz="1800" dirty="0"/>
              <a:t>) + A(</a:t>
            </a:r>
            <a:r>
              <a:rPr lang="en-US" altLang="en-US" sz="1800" dirty="0" err="1"/>
              <a:t>i,j</a:t>
            </a:r>
            <a:r>
              <a:rPr lang="en-US" altLang="en-US" sz="1800" dirty="0"/>
              <a:t>)*x(j)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2400" dirty="0"/>
              <a:t>Large cache model: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Same as Scenario III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2400" dirty="0"/>
              <a:t>Small cache model: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Misses: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	A: 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	x:  N/b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	y:  N/b + N(N-1)/b = 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/b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	Total: 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(1+1/b) + N/b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800" dirty="0"/>
              <a:t>Miss ratio = 0.25(1+1/b) + 0.25/</a:t>
            </a:r>
            <a:r>
              <a:rPr lang="en-US" altLang="en-US" sz="1800" dirty="0" err="1"/>
              <a:t>bN</a:t>
            </a: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2400" dirty="0"/>
              <a:t>Transition from large cache to small cache model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1400" dirty="0"/>
              <a:t>LRU:  </a:t>
            </a:r>
            <a:r>
              <a:rPr lang="en-US" altLang="en-US" sz="1400" dirty="0" err="1"/>
              <a:t>Nb</a:t>
            </a:r>
            <a:r>
              <a:rPr lang="en-US" altLang="en-US" sz="1400" dirty="0"/>
              <a:t> + N +b = C </a:t>
            </a:r>
            <a:r>
              <a:rPr lang="en-US" altLang="en-US" sz="1400" dirty="0">
                <a:sym typeface="Wingdings" panose="05000000000000000000" pitchFamily="2" charset="2"/>
              </a:rPr>
              <a:t> N ~ C/(b+1)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en-US" sz="1400" dirty="0">
                <a:sym typeface="Wingdings" panose="05000000000000000000" pitchFamily="2" charset="2"/>
              </a:rPr>
              <a:t>optimal:  N + 2b ~ C  N ~ C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altLang="en-US" sz="2400" dirty="0">
              <a:sym typeface="Wingdings" panose="05000000000000000000" pitchFamily="2" charset="2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en-US" sz="2400" dirty="0">
                <a:sym typeface="Wingdings" panose="05000000000000000000" pitchFamily="2" charset="2"/>
              </a:rPr>
              <a:t>Transition happens much sooner than in Scenario III (with LRU replacement)</a:t>
            </a:r>
            <a:endParaRPr lang="en-US" altLang="en-US" sz="2400" dirty="0">
              <a:solidFill>
                <a:schemeClr val="accent2"/>
              </a:solidFill>
              <a:ea typeface="+mn-ea"/>
              <a:cs typeface="+mn-cs"/>
            </a:endParaRPr>
          </a:p>
          <a:p>
            <a:pPr lvl="1" eaLnBrk="1" hangingPunct="1">
              <a:lnSpc>
                <a:spcPct val="80000"/>
              </a:lnSpc>
              <a:defRPr/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1400" dirty="0"/>
              <a:t>	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en-US" sz="1600" baseline="30000" dirty="0"/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1A944740-E541-094A-74B1-63F47226D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4583" name="Line 7">
            <a:extLst>
              <a:ext uri="{FF2B5EF4-FFF2-40B4-BE49-F238E27FC236}">
                <a16:creationId xmlns:a16="http://schemas.microsoft.com/office/drawing/2014/main" id="{FD3B2F58-3EA9-FF42-8D2D-83A631B3DEE8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8">
            <a:extLst>
              <a:ext uri="{FF2B5EF4-FFF2-40B4-BE49-F238E27FC236}">
                <a16:creationId xmlns:a16="http://schemas.microsoft.com/office/drawing/2014/main" id="{77AF6F0E-1358-EE1B-7307-18DA675A0D3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Line 9">
            <a:extLst>
              <a:ext uri="{FF2B5EF4-FFF2-40B4-BE49-F238E27FC236}">
                <a16:creationId xmlns:a16="http://schemas.microsoft.com/office/drawing/2014/main" id="{FC0FAA20-A292-6F30-14FA-406FE18575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662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Line 10">
            <a:extLst>
              <a:ext uri="{FF2B5EF4-FFF2-40B4-BE49-F238E27FC236}">
                <a16:creationId xmlns:a16="http://schemas.microsoft.com/office/drawing/2014/main" id="{99891C6A-64F7-9BB9-C496-819317131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Line 11">
            <a:extLst>
              <a:ext uri="{FF2B5EF4-FFF2-40B4-BE49-F238E27FC236}">
                <a16:creationId xmlns:a16="http://schemas.microsoft.com/office/drawing/2014/main" id="{DD74F08A-3945-3DF1-9F96-5EDC0A9D231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8" name="Line 12">
            <a:extLst>
              <a:ext uri="{FF2B5EF4-FFF2-40B4-BE49-F238E27FC236}">
                <a16:creationId xmlns:a16="http://schemas.microsoft.com/office/drawing/2014/main" id="{7A100A6C-843A-7867-A540-B95D8E9EB88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Rectangle 13">
            <a:extLst>
              <a:ext uri="{FF2B5EF4-FFF2-40B4-BE49-F238E27FC236}">
                <a16:creationId xmlns:a16="http://schemas.microsoft.com/office/drawing/2014/main" id="{15B3E8CB-829A-27C0-E363-CFED76138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4590" name="Line 14">
            <a:extLst>
              <a:ext uri="{FF2B5EF4-FFF2-40B4-BE49-F238E27FC236}">
                <a16:creationId xmlns:a16="http://schemas.microsoft.com/office/drawing/2014/main" id="{B2AAE74D-F4F5-ABC6-F38F-208A9C5C1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5">
            <a:extLst>
              <a:ext uri="{FF2B5EF4-FFF2-40B4-BE49-F238E27FC236}">
                <a16:creationId xmlns:a16="http://schemas.microsoft.com/office/drawing/2014/main" id="{27D1BFD1-61A6-9904-4D4C-72E68AFFB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6">
            <a:extLst>
              <a:ext uri="{FF2B5EF4-FFF2-40B4-BE49-F238E27FC236}">
                <a16:creationId xmlns:a16="http://schemas.microsoft.com/office/drawing/2014/main" id="{66C852E8-1D11-13C0-31A7-9553B12DA0A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Text Box 17">
            <a:extLst>
              <a:ext uri="{FF2B5EF4-FFF2-40B4-BE49-F238E27FC236}">
                <a16:creationId xmlns:a16="http://schemas.microsoft.com/office/drawing/2014/main" id="{797919FA-7CFF-94D5-77D5-A8160DFE1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24594" name="Text Box 18">
            <a:extLst>
              <a:ext uri="{FF2B5EF4-FFF2-40B4-BE49-F238E27FC236}">
                <a16:creationId xmlns:a16="http://schemas.microsoft.com/office/drawing/2014/main" id="{65F1C32A-C660-FDCC-3D04-06F222DCA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4595" name="Text Box 19">
            <a:extLst>
              <a:ext uri="{FF2B5EF4-FFF2-40B4-BE49-F238E27FC236}">
                <a16:creationId xmlns:a16="http://schemas.microsoft.com/office/drawing/2014/main" id="{05DB952B-7CCB-01CA-EE28-4C852503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4596" name="Line 20">
            <a:extLst>
              <a:ext uri="{FF2B5EF4-FFF2-40B4-BE49-F238E27FC236}">
                <a16:creationId xmlns:a16="http://schemas.microsoft.com/office/drawing/2014/main" id="{E30708DE-4E42-A794-C2D2-4954A6F19F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4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7" name="Line 21">
            <a:extLst>
              <a:ext uri="{FF2B5EF4-FFF2-40B4-BE49-F238E27FC236}">
                <a16:creationId xmlns:a16="http://schemas.microsoft.com/office/drawing/2014/main" id="{C8665CAD-9F96-4BE6-70AF-EBAD8B62A04A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Line 22">
            <a:extLst>
              <a:ext uri="{FF2B5EF4-FFF2-40B4-BE49-F238E27FC236}">
                <a16:creationId xmlns:a16="http://schemas.microsoft.com/office/drawing/2014/main" id="{7FE1F686-5E87-2DF8-79E6-28A439936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9" name="Text Box 23">
            <a:extLst>
              <a:ext uri="{FF2B5EF4-FFF2-40B4-BE49-F238E27FC236}">
                <a16:creationId xmlns:a16="http://schemas.microsoft.com/office/drawing/2014/main" id="{FB33E9FD-0A56-DFB3-421F-E392DEB6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4600" name="Line 24">
            <a:extLst>
              <a:ext uri="{FF2B5EF4-FFF2-40B4-BE49-F238E27FC236}">
                <a16:creationId xmlns:a16="http://schemas.microsoft.com/office/drawing/2014/main" id="{851D0706-0E89-AA71-6EDC-311C928694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1" name="Line 25">
            <a:extLst>
              <a:ext uri="{FF2B5EF4-FFF2-40B4-BE49-F238E27FC236}">
                <a16:creationId xmlns:a16="http://schemas.microsoft.com/office/drawing/2014/main" id="{2A57FD81-B8A2-A667-6E88-037B45A4664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2" name="Text Box 26">
            <a:extLst>
              <a:ext uri="{FF2B5EF4-FFF2-40B4-BE49-F238E27FC236}">
                <a16:creationId xmlns:a16="http://schemas.microsoft.com/office/drawing/2014/main" id="{DBF54263-57E6-782E-D1C7-499F81DEE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4603" name="Line 27">
            <a:extLst>
              <a:ext uri="{FF2B5EF4-FFF2-40B4-BE49-F238E27FC236}">
                <a16:creationId xmlns:a16="http://schemas.microsoft.com/office/drawing/2014/main" id="{A2AC8E13-EA94-B63B-B6E9-32CC98AE41E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4" name="Line 28">
            <a:extLst>
              <a:ext uri="{FF2B5EF4-FFF2-40B4-BE49-F238E27FC236}">
                <a16:creationId xmlns:a16="http://schemas.microsoft.com/office/drawing/2014/main" id="{D3F23889-E98B-5924-D92C-8F2269F6C2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5" name="Rectangle 29">
            <a:extLst>
              <a:ext uri="{FF2B5EF4-FFF2-40B4-BE49-F238E27FC236}">
                <a16:creationId xmlns:a16="http://schemas.microsoft.com/office/drawing/2014/main" id="{2A8FEC7D-0319-C37A-64F4-60EEB87E3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4384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4606" name="Rectangle 30">
            <a:extLst>
              <a:ext uri="{FF2B5EF4-FFF2-40B4-BE49-F238E27FC236}">
                <a16:creationId xmlns:a16="http://schemas.microsoft.com/office/drawing/2014/main" id="{55DC12C5-DA46-68AA-D2B7-48B5CC8A9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1143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4607" name="Slide Number Placeholder 1">
            <a:extLst>
              <a:ext uri="{FF2B5EF4-FFF2-40B4-BE49-F238E27FC236}">
                <a16:creationId xmlns:a16="http://schemas.microsoft.com/office/drawing/2014/main" id="{A1108DF5-6810-33D2-CFDF-E97FAFA1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2FACB05-F2BB-457F-A43B-1BE9C51EEFC5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188B434-CAA0-DA87-3AB3-0623BE9E87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Miss ratios</a:t>
            </a:r>
          </a:p>
        </p:txBody>
      </p:sp>
      <p:sp>
        <p:nvSpPr>
          <p:cNvPr id="25603" name="Line 3">
            <a:extLst>
              <a:ext uri="{FF2B5EF4-FFF2-40B4-BE49-F238E27FC236}">
                <a16:creationId xmlns:a16="http://schemas.microsoft.com/office/drawing/2014/main" id="{C329223E-F1F7-1D3F-29BB-0A04AC1BF8F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52801" y="1676401"/>
            <a:ext cx="47625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4" name="Line 4">
            <a:extLst>
              <a:ext uri="{FF2B5EF4-FFF2-40B4-BE49-F238E27FC236}">
                <a16:creationId xmlns:a16="http://schemas.microsoft.com/office/drawing/2014/main" id="{C7FC8B42-0251-389C-E7A4-802C83585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425" y="5997575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0F4146B1-CCD4-59E3-5B87-30B75D1A6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350" y="35956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0.75/b</a:t>
            </a:r>
          </a:p>
        </p:txBody>
      </p:sp>
      <p:sp>
        <p:nvSpPr>
          <p:cNvPr id="25606" name="Line 6">
            <a:extLst>
              <a:ext uri="{FF2B5EF4-FFF2-40B4-BE49-F238E27FC236}">
                <a16:creationId xmlns:a16="http://schemas.microsoft.com/office/drawing/2014/main" id="{5310FB4A-235A-53FE-41EB-0F7238C74F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425" y="4625975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7" name="Line 7">
            <a:extLst>
              <a:ext uri="{FF2B5EF4-FFF2-40B4-BE49-F238E27FC236}">
                <a16:creationId xmlns:a16="http://schemas.microsoft.com/office/drawing/2014/main" id="{E8F08CF8-F372-D291-7E51-AAA3F03898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425" y="5464175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Text Box 8">
            <a:extLst>
              <a:ext uri="{FF2B5EF4-FFF2-40B4-BE49-F238E27FC236}">
                <a16:creationId xmlns:a16="http://schemas.microsoft.com/office/drawing/2014/main" id="{D176343E-C705-8D50-382B-49934E586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275" y="44338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0.50/b</a:t>
            </a:r>
          </a:p>
        </p:txBody>
      </p:sp>
      <p:sp>
        <p:nvSpPr>
          <p:cNvPr id="25609" name="Text Box 9">
            <a:extLst>
              <a:ext uri="{FF2B5EF4-FFF2-40B4-BE49-F238E27FC236}">
                <a16:creationId xmlns:a16="http://schemas.microsoft.com/office/drawing/2014/main" id="{E5CEF779-4859-67C4-A413-F666D45B1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5" y="52720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0.25/b</a:t>
            </a:r>
          </a:p>
        </p:txBody>
      </p:sp>
      <p:sp>
        <p:nvSpPr>
          <p:cNvPr id="25610" name="Text Box 10">
            <a:extLst>
              <a:ext uri="{FF2B5EF4-FFF2-40B4-BE49-F238E27FC236}">
                <a16:creationId xmlns:a16="http://schemas.microsoft.com/office/drawing/2014/main" id="{B9A9CB29-C88D-5712-D05B-9139D6114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828801"/>
            <a:ext cx="1358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0.25(1+1/b)</a:t>
            </a:r>
          </a:p>
        </p:txBody>
      </p:sp>
      <p:sp>
        <p:nvSpPr>
          <p:cNvPr id="25611" name="Text Box 11">
            <a:extLst>
              <a:ext uri="{FF2B5EF4-FFF2-40B4-BE49-F238E27FC236}">
                <a16:creationId xmlns:a16="http://schemas.microsoft.com/office/drawing/2014/main" id="{AC3ABEC7-91FA-CFD9-D619-A53202489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6110288"/>
            <a:ext cx="952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C/(b+1)</a:t>
            </a:r>
          </a:p>
        </p:txBody>
      </p:sp>
      <p:sp>
        <p:nvSpPr>
          <p:cNvPr id="25612" name="Text Box 12">
            <a:extLst>
              <a:ext uri="{FF2B5EF4-FFF2-40B4-BE49-F238E27FC236}">
                <a16:creationId xmlns:a16="http://schemas.microsoft.com/office/drawing/2014/main" id="{D839EB6F-2D70-97F5-A850-A68D4772C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0" y="6073776"/>
            <a:ext cx="53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C/2</a:t>
            </a:r>
          </a:p>
        </p:txBody>
      </p:sp>
      <p:sp>
        <p:nvSpPr>
          <p:cNvPr id="25613" name="Freeform 13">
            <a:extLst>
              <a:ext uri="{FF2B5EF4-FFF2-40B4-BE49-F238E27FC236}">
                <a16:creationId xmlns:a16="http://schemas.microsoft.com/office/drawing/2014/main" id="{F555C450-D675-C38F-8BDF-BF4E66EE2FAC}"/>
              </a:ext>
            </a:extLst>
          </p:cNvPr>
          <p:cNvSpPr>
            <a:spLocks/>
          </p:cNvSpPr>
          <p:nvPr/>
        </p:nvSpPr>
        <p:spPr bwMode="auto">
          <a:xfrm>
            <a:off x="3413125" y="3787775"/>
            <a:ext cx="4102100" cy="1727200"/>
          </a:xfrm>
          <a:custGeom>
            <a:avLst/>
            <a:gdLst>
              <a:gd name="T0" fmla="*/ 2147483646 w 2584"/>
              <a:gd name="T1" fmla="*/ 0 h 1088"/>
              <a:gd name="T2" fmla="*/ 2147483646 w 2584"/>
              <a:gd name="T3" fmla="*/ 2147483646 h 1088"/>
              <a:gd name="T4" fmla="*/ 2147483646 w 2584"/>
              <a:gd name="T5" fmla="*/ 2147483646 h 10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84" h="1088">
                <a:moveTo>
                  <a:pt x="40" y="0"/>
                </a:moveTo>
                <a:cubicBezTo>
                  <a:pt x="20" y="368"/>
                  <a:pt x="0" y="736"/>
                  <a:pt x="424" y="912"/>
                </a:cubicBezTo>
                <a:cubicBezTo>
                  <a:pt x="848" y="1088"/>
                  <a:pt x="2224" y="1048"/>
                  <a:pt x="2584" y="10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4" name="Freeform 14">
            <a:extLst>
              <a:ext uri="{FF2B5EF4-FFF2-40B4-BE49-F238E27FC236}">
                <a16:creationId xmlns:a16="http://schemas.microsoft.com/office/drawing/2014/main" id="{236BE21F-0910-F0F9-4290-828DEC934A5D}"/>
              </a:ext>
            </a:extLst>
          </p:cNvPr>
          <p:cNvSpPr>
            <a:spLocks/>
          </p:cNvSpPr>
          <p:nvPr/>
        </p:nvSpPr>
        <p:spPr bwMode="auto">
          <a:xfrm>
            <a:off x="7515225" y="4549775"/>
            <a:ext cx="1066800" cy="88900"/>
          </a:xfrm>
          <a:custGeom>
            <a:avLst/>
            <a:gdLst>
              <a:gd name="T0" fmla="*/ 0 w 672"/>
              <a:gd name="T1" fmla="*/ 0 h 56"/>
              <a:gd name="T2" fmla="*/ 2147483646 w 672"/>
              <a:gd name="T3" fmla="*/ 2147483646 h 56"/>
              <a:gd name="T4" fmla="*/ 2147483646 w 672"/>
              <a:gd name="T5" fmla="*/ 2147483646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72" h="56">
                <a:moveTo>
                  <a:pt x="0" y="0"/>
                </a:moveTo>
                <a:cubicBezTo>
                  <a:pt x="64" y="20"/>
                  <a:pt x="128" y="40"/>
                  <a:pt x="240" y="48"/>
                </a:cubicBezTo>
                <a:cubicBezTo>
                  <a:pt x="352" y="56"/>
                  <a:pt x="512" y="52"/>
                  <a:pt x="672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5" name="Line 15">
            <a:extLst>
              <a:ext uri="{FF2B5EF4-FFF2-40B4-BE49-F238E27FC236}">
                <a16:creationId xmlns:a16="http://schemas.microsoft.com/office/drawing/2014/main" id="{20A8D6D2-D7A8-58FB-1DBC-D019D5C44F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15225" y="4549775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6" name="Freeform 16">
            <a:extLst>
              <a:ext uri="{FF2B5EF4-FFF2-40B4-BE49-F238E27FC236}">
                <a16:creationId xmlns:a16="http://schemas.microsoft.com/office/drawing/2014/main" id="{B622AAF7-47EA-9498-E3DD-9161C435DAEA}"/>
              </a:ext>
            </a:extLst>
          </p:cNvPr>
          <p:cNvSpPr>
            <a:spLocks/>
          </p:cNvSpPr>
          <p:nvPr/>
        </p:nvSpPr>
        <p:spPr bwMode="auto">
          <a:xfrm>
            <a:off x="3476626" y="3581401"/>
            <a:ext cx="1476375" cy="1806575"/>
          </a:xfrm>
          <a:custGeom>
            <a:avLst/>
            <a:gdLst>
              <a:gd name="T0" fmla="*/ 0 w 864"/>
              <a:gd name="T1" fmla="*/ 0 h 1008"/>
              <a:gd name="T2" fmla="*/ 2147483646 w 864"/>
              <a:gd name="T3" fmla="*/ 2147483646 h 1008"/>
              <a:gd name="T4" fmla="*/ 2147483646 w 864"/>
              <a:gd name="T5" fmla="*/ 2147483646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1008">
                <a:moveTo>
                  <a:pt x="0" y="0"/>
                </a:moveTo>
                <a:cubicBezTo>
                  <a:pt x="0" y="324"/>
                  <a:pt x="0" y="648"/>
                  <a:pt x="144" y="816"/>
                </a:cubicBezTo>
                <a:cubicBezTo>
                  <a:pt x="288" y="984"/>
                  <a:pt x="576" y="996"/>
                  <a:pt x="864" y="10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Freeform 17">
            <a:extLst>
              <a:ext uri="{FF2B5EF4-FFF2-40B4-BE49-F238E27FC236}">
                <a16:creationId xmlns:a16="http://schemas.microsoft.com/office/drawing/2014/main" id="{BEA9F53A-B910-28C5-5114-2A3470AFB2E8}"/>
              </a:ext>
            </a:extLst>
          </p:cNvPr>
          <p:cNvSpPr>
            <a:spLocks/>
          </p:cNvSpPr>
          <p:nvPr/>
        </p:nvSpPr>
        <p:spPr bwMode="auto">
          <a:xfrm>
            <a:off x="4800600" y="1981200"/>
            <a:ext cx="2895600" cy="88900"/>
          </a:xfrm>
          <a:custGeom>
            <a:avLst/>
            <a:gdLst>
              <a:gd name="T0" fmla="*/ 0 w 1824"/>
              <a:gd name="T1" fmla="*/ 0 h 56"/>
              <a:gd name="T2" fmla="*/ 2147483646 w 1824"/>
              <a:gd name="T3" fmla="*/ 2147483646 h 56"/>
              <a:gd name="T4" fmla="*/ 2147483646 w 1824"/>
              <a:gd name="T5" fmla="*/ 2147483646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24" h="56">
                <a:moveTo>
                  <a:pt x="0" y="0"/>
                </a:moveTo>
                <a:cubicBezTo>
                  <a:pt x="208" y="20"/>
                  <a:pt x="416" y="40"/>
                  <a:pt x="720" y="48"/>
                </a:cubicBezTo>
                <a:cubicBezTo>
                  <a:pt x="1024" y="56"/>
                  <a:pt x="1424" y="52"/>
                  <a:pt x="1824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Line 18">
            <a:extLst>
              <a:ext uri="{FF2B5EF4-FFF2-40B4-BE49-F238E27FC236}">
                <a16:creationId xmlns:a16="http://schemas.microsoft.com/office/drawing/2014/main" id="{9AC34D6F-6C4D-DC76-6636-3FE3C66EE45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00601" y="1981201"/>
            <a:ext cx="47625" cy="3406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9" name="Text Box 20">
            <a:extLst>
              <a:ext uri="{FF2B5EF4-FFF2-40B4-BE49-F238E27FC236}">
                <a16:creationId xmlns:a16="http://schemas.microsoft.com/office/drawing/2014/main" id="{79D930DD-7B6C-8DD3-718E-611336CE3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2350" y="43576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5620" name="Text Box 21">
            <a:extLst>
              <a:ext uri="{FF2B5EF4-FFF2-40B4-BE49-F238E27FC236}">
                <a16:creationId xmlns:a16="http://schemas.microsoft.com/office/drawing/2014/main" id="{53417D03-D1D9-98CF-4495-B1004A80B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05001"/>
            <a:ext cx="95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DAXPY</a:t>
            </a:r>
          </a:p>
        </p:txBody>
      </p:sp>
      <p:sp>
        <p:nvSpPr>
          <p:cNvPr id="25621" name="Text Box 22">
            <a:extLst>
              <a:ext uri="{FF2B5EF4-FFF2-40B4-BE49-F238E27FC236}">
                <a16:creationId xmlns:a16="http://schemas.microsoft.com/office/drawing/2014/main" id="{620D3D74-A600-89F1-CEDE-E680AA905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4419601"/>
            <a:ext cx="83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DDOT</a:t>
            </a:r>
          </a:p>
        </p:txBody>
      </p:sp>
      <p:sp>
        <p:nvSpPr>
          <p:cNvPr id="25622" name="Line 23">
            <a:extLst>
              <a:ext uri="{FF2B5EF4-FFF2-40B4-BE49-F238E27FC236}">
                <a16:creationId xmlns:a16="http://schemas.microsoft.com/office/drawing/2014/main" id="{2DB35E2F-1501-A8C3-63A3-BA6E93253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10185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3" name="Text Box 27">
            <a:extLst>
              <a:ext uri="{FF2B5EF4-FFF2-40B4-BE49-F238E27FC236}">
                <a16:creationId xmlns:a16="http://schemas.microsoft.com/office/drawing/2014/main" id="{0A16633B-E8DE-0906-E1F2-842B46AA3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371601"/>
            <a:ext cx="1162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Miss ratio</a:t>
            </a:r>
          </a:p>
        </p:txBody>
      </p:sp>
      <p:sp>
        <p:nvSpPr>
          <p:cNvPr id="25624" name="Text Box 28">
            <a:extLst>
              <a:ext uri="{FF2B5EF4-FFF2-40B4-BE49-F238E27FC236}">
                <a16:creationId xmlns:a16="http://schemas.microsoft.com/office/drawing/2014/main" id="{08E87FEE-CC19-9270-C819-DD20DE415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5" y="582771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25625" name="Slide Number Placeholder 1">
            <a:extLst>
              <a:ext uri="{FF2B5EF4-FFF2-40B4-BE49-F238E27FC236}">
                <a16:creationId xmlns:a16="http://schemas.microsoft.com/office/drawing/2014/main" id="{44DABE09-2806-67D9-D592-2A03EDBE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155F90-B315-4508-BD83-52519EBA3D1A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3">
            <a:extLst>
              <a:ext uri="{FF2B5EF4-FFF2-40B4-BE49-F238E27FC236}">
                <a16:creationId xmlns:a16="http://schemas.microsoft.com/office/drawing/2014/main" id="{DC7EC1D0-9637-A4A0-566B-31824046C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2416175"/>
            <a:ext cx="609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6627" name="Rectangle 32">
            <a:extLst>
              <a:ext uri="{FF2B5EF4-FFF2-40B4-BE49-F238E27FC236}">
                <a16:creationId xmlns:a16="http://schemas.microsoft.com/office/drawing/2014/main" id="{55797CDB-C176-4ECF-C1ED-4B76FF050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2797175"/>
            <a:ext cx="533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6628" name="Rectangle 31">
            <a:extLst>
              <a:ext uri="{FF2B5EF4-FFF2-40B4-BE49-F238E27FC236}">
                <a16:creationId xmlns:a16="http://schemas.microsoft.com/office/drawing/2014/main" id="{FCD80ED9-5D6E-0251-5D8F-06652E525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797175"/>
            <a:ext cx="228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6629" name="Rectangle 4">
            <a:extLst>
              <a:ext uri="{FF2B5EF4-FFF2-40B4-BE49-F238E27FC236}">
                <a16:creationId xmlns:a16="http://schemas.microsoft.com/office/drawing/2014/main" id="{4D4B0B9C-B22E-B2F7-87D3-C67D8E5C0C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V</a:t>
            </a:r>
          </a:p>
        </p:txBody>
      </p:sp>
      <p:sp>
        <p:nvSpPr>
          <p:cNvPr id="26630" name="Rectangle 5">
            <a:extLst>
              <a:ext uri="{FF2B5EF4-FFF2-40B4-BE49-F238E27FC236}">
                <a16:creationId xmlns:a16="http://schemas.microsoft.com/office/drawing/2014/main" id="{9B090A82-9458-4ECC-9C92-8B5FCB70B7D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31938" y="952500"/>
            <a:ext cx="5202238" cy="6019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Intuition: perform blocked MVM so that data for each blocked MVM fits in cache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One estimate for B: all data for block MVM must fit in cache 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Char char="è"/>
            </a:pPr>
            <a:r>
              <a:rPr lang="en-US" altLang="en-US" sz="1400" dirty="0">
                <a:sym typeface="Wingdings" panose="05000000000000000000" pitchFamily="2" charset="2"/>
              </a:rPr>
              <a:t>B2 + 2B ~ C </a:t>
            </a:r>
          </a:p>
          <a:p>
            <a:pPr lvl="2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dirty="0">
                <a:sym typeface="Wingdings" panose="05000000000000000000" pitchFamily="2" charset="2"/>
              </a:rPr>
              <a:t> B ~sqrt(C)</a:t>
            </a:r>
            <a:endParaRPr lang="en-US" altLang="en-US" sz="14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Actually, we can do better than this (see below)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Code: blocked code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for bi = 1,N,B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for </a:t>
            </a:r>
            <a:r>
              <a:rPr lang="en-US" altLang="en-US" sz="1600" dirty="0" err="1"/>
              <a:t>bj</a:t>
            </a:r>
            <a:r>
              <a:rPr lang="en-US" altLang="en-US" sz="1600" dirty="0"/>
              <a:t> = 1,N,B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for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= </a:t>
            </a:r>
            <a:r>
              <a:rPr lang="en-US" altLang="en-US" sz="1600" dirty="0" err="1"/>
              <a:t>bi,min</a:t>
            </a:r>
            <a:r>
              <a:rPr lang="en-US" altLang="en-US" sz="1600" dirty="0"/>
              <a:t>(bi+B-1,N)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for j = </a:t>
            </a:r>
            <a:r>
              <a:rPr lang="en-US" altLang="en-US" sz="1600" dirty="0" err="1"/>
              <a:t>bj,min</a:t>
            </a:r>
            <a:r>
              <a:rPr lang="en-US" altLang="en-US" sz="1600" dirty="0"/>
              <a:t>(bj+B-1,N)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  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)=y(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)+A(</a:t>
            </a:r>
            <a:r>
              <a:rPr lang="en-US" altLang="en-US" sz="1600" dirty="0" err="1"/>
              <a:t>i,j</a:t>
            </a:r>
            <a:r>
              <a:rPr lang="en-US" altLang="en-US" sz="1600" dirty="0"/>
              <a:t>)*x(j)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Choose block size B so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you have large cache model while executing block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B is as large as possible (to reduce loop overhead)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600" dirty="0"/>
              <a:t>for our example, this means </a:t>
            </a:r>
            <a:r>
              <a:rPr lang="en-US" altLang="en-US" sz="1600" dirty="0" err="1"/>
              <a:t>B~c</a:t>
            </a:r>
            <a:r>
              <a:rPr lang="en-US" altLang="en-US" sz="1600" dirty="0"/>
              <a:t>/2 for row-major order of storage and LRU replacement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Since entire MVM computation is sequence of block MVMs, miss ratio will be  0.25/b independent of N!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6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6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	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	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baseline="30000" dirty="0"/>
          </a:p>
        </p:txBody>
      </p:sp>
      <p:sp>
        <p:nvSpPr>
          <p:cNvPr id="26631" name="Rectangle 6">
            <a:extLst>
              <a:ext uri="{FF2B5EF4-FFF2-40B4-BE49-F238E27FC236}">
                <a16:creationId xmlns:a16="http://schemas.microsoft.com/office/drawing/2014/main" id="{0442C12F-38E6-8BB6-A17A-3432C7DB7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2797175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6632" name="Line 7">
            <a:extLst>
              <a:ext uri="{FF2B5EF4-FFF2-40B4-BE49-F238E27FC236}">
                <a16:creationId xmlns:a16="http://schemas.microsoft.com/office/drawing/2014/main" id="{0027F1DB-D076-E6AE-DAF3-0511012BA08C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0" y="279717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Line 8">
            <a:extLst>
              <a:ext uri="{FF2B5EF4-FFF2-40B4-BE49-F238E27FC236}">
                <a16:creationId xmlns:a16="http://schemas.microsoft.com/office/drawing/2014/main" id="{D3436234-F8F3-7360-6C63-CBE67F052BDE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9800" y="279717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Line 9">
            <a:extLst>
              <a:ext uri="{FF2B5EF4-FFF2-40B4-BE49-F238E27FC236}">
                <a16:creationId xmlns:a16="http://schemas.microsoft.com/office/drawing/2014/main" id="{CAD98802-ABCB-28B9-443D-451CC3CF70C5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2425" y="2797175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5" name="Line 10">
            <a:extLst>
              <a:ext uri="{FF2B5EF4-FFF2-40B4-BE49-F238E27FC236}">
                <a16:creationId xmlns:a16="http://schemas.microsoft.com/office/drawing/2014/main" id="{FF7BE4AE-F7E7-C001-A47C-C99E26596D0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340677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6" name="Line 11">
            <a:extLst>
              <a:ext uri="{FF2B5EF4-FFF2-40B4-BE49-F238E27FC236}">
                <a16:creationId xmlns:a16="http://schemas.microsoft.com/office/drawing/2014/main" id="{ADECBDF2-45D5-5A57-2B64-CE32974A1AD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310197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Line 12">
            <a:extLst>
              <a:ext uri="{FF2B5EF4-FFF2-40B4-BE49-F238E27FC236}">
                <a16:creationId xmlns:a16="http://schemas.microsoft.com/office/drawing/2014/main" id="{D044CF74-2A55-CC21-231B-9ABE4CD4ABC7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3711575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8" name="Rectangle 13">
            <a:extLst>
              <a:ext uri="{FF2B5EF4-FFF2-40B4-BE49-F238E27FC236}">
                <a16:creationId xmlns:a16="http://schemas.microsoft.com/office/drawing/2014/main" id="{F51DB12A-3014-D1A1-D6BD-84CE1764F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2808288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6639" name="Line 14">
            <a:extLst>
              <a:ext uri="{FF2B5EF4-FFF2-40B4-BE49-F238E27FC236}">
                <a16:creationId xmlns:a16="http://schemas.microsoft.com/office/drawing/2014/main" id="{B96444B9-D381-A96B-7E9C-8791AFF2090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27971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0" name="Line 15">
            <a:extLst>
              <a:ext uri="{FF2B5EF4-FFF2-40B4-BE49-F238E27FC236}">
                <a16:creationId xmlns:a16="http://schemas.microsoft.com/office/drawing/2014/main" id="{320C2451-354E-9E80-CA44-8F0C234C4ACD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31019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1" name="Line 16">
            <a:extLst>
              <a:ext uri="{FF2B5EF4-FFF2-40B4-BE49-F238E27FC236}">
                <a16:creationId xmlns:a16="http://schemas.microsoft.com/office/drawing/2014/main" id="{5AF28816-152B-BC8C-77B8-8FC30AFA97A8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34067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2" name="Text Box 17">
            <a:extLst>
              <a:ext uri="{FF2B5EF4-FFF2-40B4-BE49-F238E27FC236}">
                <a16:creationId xmlns:a16="http://schemas.microsoft.com/office/drawing/2014/main" id="{54013C7E-54B0-DB78-4342-61A2D5D07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0528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26643" name="Text Box 18">
            <a:extLst>
              <a:ext uri="{FF2B5EF4-FFF2-40B4-BE49-F238E27FC236}">
                <a16:creationId xmlns:a16="http://schemas.microsoft.com/office/drawing/2014/main" id="{64F5299F-9C53-F0C4-43BA-99B898B52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25" y="23002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6644" name="Line 20">
            <a:extLst>
              <a:ext uri="{FF2B5EF4-FFF2-40B4-BE49-F238E27FC236}">
                <a16:creationId xmlns:a16="http://schemas.microsoft.com/office/drawing/2014/main" id="{087423BB-9214-B73B-B9E7-24CF92A58A3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24161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5" name="Line 21">
            <a:extLst>
              <a:ext uri="{FF2B5EF4-FFF2-40B4-BE49-F238E27FC236}">
                <a16:creationId xmlns:a16="http://schemas.microsoft.com/office/drawing/2014/main" id="{919376A5-983B-BA8A-2C31-2DA99B7A2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0" y="24161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6" name="Line 22">
            <a:extLst>
              <a:ext uri="{FF2B5EF4-FFF2-40B4-BE49-F238E27FC236}">
                <a16:creationId xmlns:a16="http://schemas.microsoft.com/office/drawing/2014/main" id="{9A3A2612-3C51-4A3D-7D5C-76D584E62F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24161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7" name="Text Box 23">
            <a:extLst>
              <a:ext uri="{FF2B5EF4-FFF2-40B4-BE49-F238E27FC236}">
                <a16:creationId xmlns:a16="http://schemas.microsoft.com/office/drawing/2014/main" id="{57AE03FF-2B44-5FBF-5968-698ECA648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8250" y="3149601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6648" name="Line 24">
            <a:extLst>
              <a:ext uri="{FF2B5EF4-FFF2-40B4-BE49-F238E27FC236}">
                <a16:creationId xmlns:a16="http://schemas.microsoft.com/office/drawing/2014/main" id="{26D6F9BE-F41B-00B2-C30A-1642275D974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28733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9" name="Line 25">
            <a:extLst>
              <a:ext uri="{FF2B5EF4-FFF2-40B4-BE49-F238E27FC236}">
                <a16:creationId xmlns:a16="http://schemas.microsoft.com/office/drawing/2014/main" id="{024F89AE-3A31-DD5F-0DB7-94E65F40C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3482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0" name="Text Box 26">
            <a:extLst>
              <a:ext uri="{FF2B5EF4-FFF2-40B4-BE49-F238E27FC236}">
                <a16:creationId xmlns:a16="http://schemas.microsoft.com/office/drawing/2014/main" id="{A366E888-BB9A-DE4F-39F4-21ACD249B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6725" y="1995488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6651" name="Line 27">
            <a:extLst>
              <a:ext uri="{FF2B5EF4-FFF2-40B4-BE49-F238E27FC236}">
                <a16:creationId xmlns:a16="http://schemas.microsoft.com/office/drawing/2014/main" id="{572F7228-C00B-7F30-B244-B3AFD0B794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1600" y="220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2" name="Line 28">
            <a:extLst>
              <a:ext uri="{FF2B5EF4-FFF2-40B4-BE49-F238E27FC236}">
                <a16:creationId xmlns:a16="http://schemas.microsoft.com/office/drawing/2014/main" id="{FDCE5199-B9E7-4FC3-1443-811828E18649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0" y="2198688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3" name="Rectangle 30">
            <a:extLst>
              <a:ext uri="{FF2B5EF4-FFF2-40B4-BE49-F238E27FC236}">
                <a16:creationId xmlns:a16="http://schemas.microsoft.com/office/drawing/2014/main" id="{6D13AF14-DC75-BFC0-C459-D5EF426FB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2416175"/>
            <a:ext cx="1143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6654" name="Text Box 34">
            <a:extLst>
              <a:ext uri="{FF2B5EF4-FFF2-40B4-BE49-F238E27FC236}">
                <a16:creationId xmlns:a16="http://schemas.microsoft.com/office/drawing/2014/main" id="{AF6D18D9-C012-5B5E-D2CF-28EF02DD4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25" y="2867026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6655" name="Line 35">
            <a:extLst>
              <a:ext uri="{FF2B5EF4-FFF2-40B4-BE49-F238E27FC236}">
                <a16:creationId xmlns:a16="http://schemas.microsoft.com/office/drawing/2014/main" id="{8DB02AF5-2BE7-8CB2-B6C4-D2AF7C0F66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363200" y="27971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6" name="Line 36">
            <a:extLst>
              <a:ext uri="{FF2B5EF4-FFF2-40B4-BE49-F238E27FC236}">
                <a16:creationId xmlns:a16="http://schemas.microsoft.com/office/drawing/2014/main" id="{E6DC57E7-89FA-AE2C-76E4-CEDA0357F1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63200" y="31781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7" name="Text Box 37">
            <a:extLst>
              <a:ext uri="{FF2B5EF4-FFF2-40B4-BE49-F238E27FC236}">
                <a16:creationId xmlns:a16="http://schemas.microsoft.com/office/drawing/2014/main" id="{15008B14-F7FA-C39E-C828-EAC18D8EE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5" y="4019551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6658" name="Line 38">
            <a:extLst>
              <a:ext uri="{FF2B5EF4-FFF2-40B4-BE49-F238E27FC236}">
                <a16:creationId xmlns:a16="http://schemas.microsoft.com/office/drawing/2014/main" id="{5AE89BA2-CD75-70E2-3EF8-BCB7BAAB9962}"/>
              </a:ext>
            </a:extLst>
          </p:cNvPr>
          <p:cNvSpPr>
            <a:spLocks noChangeShapeType="1"/>
          </p:cNvSpPr>
          <p:nvPr/>
        </p:nvSpPr>
        <p:spPr bwMode="auto">
          <a:xfrm>
            <a:off x="9372600" y="4191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9" name="Line 40">
            <a:extLst>
              <a:ext uri="{FF2B5EF4-FFF2-40B4-BE49-F238E27FC236}">
                <a16:creationId xmlns:a16="http://schemas.microsoft.com/office/drawing/2014/main" id="{F2BAD730-B5B9-15A2-06E0-543AE9F8E3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1600" y="41687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60" name="Slide Number Placeholder 1">
            <a:extLst>
              <a:ext uri="{FF2B5EF4-FFF2-40B4-BE49-F238E27FC236}">
                <a16:creationId xmlns:a16="http://schemas.microsoft.com/office/drawing/2014/main" id="{DFC5B64B-1CEA-C9A2-B4EC-D3499827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FF5FF5C-0EEF-404A-AFB6-BCD713AECD55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26661" name="Line 16">
            <a:extLst>
              <a:ext uri="{FF2B5EF4-FFF2-40B4-BE49-F238E27FC236}">
                <a16:creationId xmlns:a16="http://schemas.microsoft.com/office/drawing/2014/main" id="{51115171-4F86-EA9A-FF34-A8EC6EDD712B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37115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62" name="Line 16">
            <a:extLst>
              <a:ext uri="{FF2B5EF4-FFF2-40B4-BE49-F238E27FC236}">
                <a16:creationId xmlns:a16="http://schemas.microsoft.com/office/drawing/2014/main" id="{63AF70FD-11D5-782F-93CD-DD1C76E48E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29800" y="24161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59421C0E-8CCC-F5D2-D477-5E130B668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609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CA077AE3-9D0D-0F36-D372-7475FFBC1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5334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7B6F9371-6DB3-7EF8-052F-40CBB81C0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19400"/>
            <a:ext cx="228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D083D7D8-C40C-7350-EEB0-D8562EEC0D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Scenario V (contd.)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FC61C134-F644-A96D-09A0-D3DE65BA71D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65238" y="1368425"/>
            <a:ext cx="4953000" cy="4876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Code: blocked code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for bi = 1,N,B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for </a:t>
            </a:r>
            <a:r>
              <a:rPr lang="en-US" altLang="en-US" sz="1600" dirty="0" err="1"/>
              <a:t>bj</a:t>
            </a:r>
            <a:r>
              <a:rPr lang="en-US" altLang="en-US" sz="1600" dirty="0"/>
              <a:t> = 1,N,B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for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= </a:t>
            </a:r>
            <a:r>
              <a:rPr lang="en-US" altLang="en-US" sz="1600" dirty="0" err="1"/>
              <a:t>bi,min</a:t>
            </a:r>
            <a:r>
              <a:rPr lang="en-US" altLang="en-US" sz="1600" dirty="0"/>
              <a:t>(bi+B-1,N)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for j = </a:t>
            </a:r>
            <a:r>
              <a:rPr lang="en-US" altLang="en-US" sz="1600" dirty="0" err="1"/>
              <a:t>bj,min</a:t>
            </a:r>
            <a:r>
              <a:rPr lang="en-US" altLang="en-US" sz="1600" dirty="0"/>
              <a:t>(bj+B-1,N)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   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)=y(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)+A(</a:t>
            </a:r>
            <a:r>
              <a:rPr lang="en-US" altLang="en-US" sz="1600" dirty="0" err="1"/>
              <a:t>i,j</a:t>
            </a:r>
            <a:r>
              <a:rPr lang="en-US" altLang="en-US" sz="1600" dirty="0"/>
              <a:t>)*x(j)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6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Better code: interchange the two outermost loops and fuse bi and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loops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for </a:t>
            </a:r>
            <a:r>
              <a:rPr lang="en-US" altLang="en-US" sz="1600" dirty="0" err="1"/>
              <a:t>bj</a:t>
            </a:r>
            <a:r>
              <a:rPr lang="en-US" altLang="en-US" sz="1600" dirty="0"/>
              <a:t> = 1,N,B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for </a:t>
            </a:r>
            <a:r>
              <a:rPr lang="en-US" altLang="en-US" sz="1600" dirty="0" err="1"/>
              <a:t>i</a:t>
            </a:r>
            <a:r>
              <a:rPr lang="en-US" altLang="en-US" sz="1600" dirty="0"/>
              <a:t> = 1,N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for j = </a:t>
            </a:r>
            <a:r>
              <a:rPr lang="en-US" altLang="en-US" sz="1600" dirty="0" err="1"/>
              <a:t>bi,min</a:t>
            </a:r>
            <a:r>
              <a:rPr lang="en-US" altLang="en-US" sz="1600" dirty="0"/>
              <a:t>(bi+B-1,N)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        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)=y(</a:t>
            </a:r>
            <a:r>
              <a:rPr lang="en-US" altLang="en-US" sz="1600" dirty="0" err="1"/>
              <a:t>i</a:t>
            </a:r>
            <a:r>
              <a:rPr lang="en-US" altLang="en-US" sz="1600" dirty="0"/>
              <a:t>)+A(</a:t>
            </a:r>
            <a:r>
              <a:rPr lang="en-US" altLang="en-US" sz="1600" dirty="0" err="1"/>
              <a:t>I,j</a:t>
            </a:r>
            <a:r>
              <a:rPr lang="en-US" altLang="en-US" sz="1600" dirty="0"/>
              <a:t>)*x(j)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6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This has the same memory behavior as doubly-blocked loop but less loop overhead.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	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/>
              <a:t>	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baseline="30000" dirty="0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08E7F255-F457-2795-31FF-A9370413F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819400"/>
            <a:ext cx="1143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7656" name="Line 8">
            <a:extLst>
              <a:ext uri="{FF2B5EF4-FFF2-40B4-BE49-F238E27FC236}">
                <a16:creationId xmlns:a16="http://schemas.microsoft.com/office/drawing/2014/main" id="{1E352BDB-1A28-EB5D-07B7-151EFDF3BC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9">
            <a:extLst>
              <a:ext uri="{FF2B5EF4-FFF2-40B4-BE49-F238E27FC236}">
                <a16:creationId xmlns:a16="http://schemas.microsoft.com/office/drawing/2014/main" id="{99236B41-66DC-5392-96F8-6E12A637F8F6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Line 10">
            <a:extLst>
              <a:ext uri="{FF2B5EF4-FFF2-40B4-BE49-F238E27FC236}">
                <a16:creationId xmlns:a16="http://schemas.microsoft.com/office/drawing/2014/main" id="{3A1779E4-8253-DD49-7AD4-8F81C029FF78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6625" y="2819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9" name="Line 11">
            <a:extLst>
              <a:ext uri="{FF2B5EF4-FFF2-40B4-BE49-F238E27FC236}">
                <a16:creationId xmlns:a16="http://schemas.microsoft.com/office/drawing/2014/main" id="{3783005F-3BE3-C26C-FF39-0A06F5C76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0" name="Line 12">
            <a:extLst>
              <a:ext uri="{FF2B5EF4-FFF2-40B4-BE49-F238E27FC236}">
                <a16:creationId xmlns:a16="http://schemas.microsoft.com/office/drawing/2014/main" id="{BD847FD5-6BBC-A480-1D23-7ADC3B4B5D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124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Line 13">
            <a:extLst>
              <a:ext uri="{FF2B5EF4-FFF2-40B4-BE49-F238E27FC236}">
                <a16:creationId xmlns:a16="http://schemas.microsoft.com/office/drawing/2014/main" id="{2C3DD832-CD15-10F5-EF60-528785D38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733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Rectangle 14">
            <a:extLst>
              <a:ext uri="{FF2B5EF4-FFF2-40B4-BE49-F238E27FC236}">
                <a16:creationId xmlns:a16="http://schemas.microsoft.com/office/drawing/2014/main" id="{7C392965-6E64-4E48-06C6-6CFA1982F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2830513"/>
            <a:ext cx="22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7663" name="Line 15">
            <a:extLst>
              <a:ext uri="{FF2B5EF4-FFF2-40B4-BE49-F238E27FC236}">
                <a16:creationId xmlns:a16="http://schemas.microsoft.com/office/drawing/2014/main" id="{0776637E-F9F1-8586-BC22-73B3BAFD4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4" name="Line 16">
            <a:extLst>
              <a:ext uri="{FF2B5EF4-FFF2-40B4-BE49-F238E27FC236}">
                <a16:creationId xmlns:a16="http://schemas.microsoft.com/office/drawing/2014/main" id="{3087257A-D42C-017E-1FCF-C574FCD5707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124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5" name="Line 17">
            <a:extLst>
              <a:ext uri="{FF2B5EF4-FFF2-40B4-BE49-F238E27FC236}">
                <a16:creationId xmlns:a16="http://schemas.microsoft.com/office/drawing/2014/main" id="{91A2B667-B938-DB74-FC00-D21D363470A2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429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6" name="Text Box 18">
            <a:extLst>
              <a:ext uri="{FF2B5EF4-FFF2-40B4-BE49-F238E27FC236}">
                <a16:creationId xmlns:a16="http://schemas.microsoft.com/office/drawing/2014/main" id="{2F73757E-CA95-CFFF-3731-60E869FB1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0751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27667" name="Text Box 19">
            <a:extLst>
              <a:ext uri="{FF2B5EF4-FFF2-40B4-BE49-F238E27FC236}">
                <a16:creationId xmlns:a16="http://schemas.microsoft.com/office/drawing/2014/main" id="{4548191F-5A97-2F54-9662-31E2C1CA0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9125" y="232251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7668" name="Text Box 20">
            <a:extLst>
              <a:ext uri="{FF2B5EF4-FFF2-40B4-BE49-F238E27FC236}">
                <a16:creationId xmlns:a16="http://schemas.microsoft.com/office/drawing/2014/main" id="{44BA8D1C-8212-54C6-04B1-AEC41330A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40814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7669" name="Line 21">
            <a:extLst>
              <a:ext uri="{FF2B5EF4-FFF2-40B4-BE49-F238E27FC236}">
                <a16:creationId xmlns:a16="http://schemas.microsoft.com/office/drawing/2014/main" id="{A4021911-B103-A84A-C318-A2955D68BF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0" name="Line 22">
            <a:extLst>
              <a:ext uri="{FF2B5EF4-FFF2-40B4-BE49-F238E27FC236}">
                <a16:creationId xmlns:a16="http://schemas.microsoft.com/office/drawing/2014/main" id="{A8B027BB-1CAA-9527-8075-FCBA766ADD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06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1" name="Line 23">
            <a:extLst>
              <a:ext uri="{FF2B5EF4-FFF2-40B4-BE49-F238E27FC236}">
                <a16:creationId xmlns:a16="http://schemas.microsoft.com/office/drawing/2014/main" id="{F545944F-526D-FB1E-6554-2F20D6D5755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2" name="Text Box 24">
            <a:extLst>
              <a:ext uri="{FF2B5EF4-FFF2-40B4-BE49-F238E27FC236}">
                <a16:creationId xmlns:a16="http://schemas.microsoft.com/office/drawing/2014/main" id="{6A0FE9D6-5B6D-F9EA-FC6C-DF5059F61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450" y="3171826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7673" name="Line 25">
            <a:extLst>
              <a:ext uri="{FF2B5EF4-FFF2-40B4-BE49-F238E27FC236}">
                <a16:creationId xmlns:a16="http://schemas.microsoft.com/office/drawing/2014/main" id="{5E16A8B8-61B8-4FC4-7EDE-CA8B95DFD1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4" name="Line 26">
            <a:extLst>
              <a:ext uri="{FF2B5EF4-FFF2-40B4-BE49-F238E27FC236}">
                <a16:creationId xmlns:a16="http://schemas.microsoft.com/office/drawing/2014/main" id="{56BF3BC0-3D11-D668-D71A-BFF6A44F6F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3505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5" name="Text Box 27">
            <a:extLst>
              <a:ext uri="{FF2B5EF4-FFF2-40B4-BE49-F238E27FC236}">
                <a16:creationId xmlns:a16="http://schemas.microsoft.com/office/drawing/2014/main" id="{0CB97FD8-752B-FEE5-8DE7-D5691946B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2017713"/>
            <a:ext cx="23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27676" name="Line 28">
            <a:extLst>
              <a:ext uri="{FF2B5EF4-FFF2-40B4-BE49-F238E27FC236}">
                <a16:creationId xmlns:a16="http://schemas.microsoft.com/office/drawing/2014/main" id="{D4208655-5917-2F2D-5DAB-CDE5ECCC2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2232025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7" name="Line 29">
            <a:extLst>
              <a:ext uri="{FF2B5EF4-FFF2-40B4-BE49-F238E27FC236}">
                <a16:creationId xmlns:a16="http://schemas.microsoft.com/office/drawing/2014/main" id="{52EA3873-DF98-9322-678E-666CDF5A666B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22209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8" name="Rectangle 30">
            <a:extLst>
              <a:ext uri="{FF2B5EF4-FFF2-40B4-BE49-F238E27FC236}">
                <a16:creationId xmlns:a16="http://schemas.microsoft.com/office/drawing/2014/main" id="{16761CE6-8CFE-D774-24D5-B60C3D8D1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438400"/>
            <a:ext cx="1143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7679" name="Slide Number Placeholder 1">
            <a:extLst>
              <a:ext uri="{FF2B5EF4-FFF2-40B4-BE49-F238E27FC236}">
                <a16:creationId xmlns:a16="http://schemas.microsoft.com/office/drawing/2014/main" id="{D2967090-BE72-388F-CA37-B84F42B1E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6D899E-AA92-4A1A-AE84-2D76348A183D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sp>
        <p:nvSpPr>
          <p:cNvPr id="27680" name="Line 16">
            <a:extLst>
              <a:ext uri="{FF2B5EF4-FFF2-40B4-BE49-F238E27FC236}">
                <a16:creationId xmlns:a16="http://schemas.microsoft.com/office/drawing/2014/main" id="{D965A50C-9BCA-D9E4-2B98-2491913FDC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0" y="2438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CE49643-F33D-89C4-5C3E-4F9955A8E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Miss ratios</a:t>
            </a:r>
          </a:p>
        </p:txBody>
      </p:sp>
      <p:sp>
        <p:nvSpPr>
          <p:cNvPr id="28675" name="Line 4">
            <a:extLst>
              <a:ext uri="{FF2B5EF4-FFF2-40B4-BE49-F238E27FC236}">
                <a16:creationId xmlns:a16="http://schemas.microsoft.com/office/drawing/2014/main" id="{94329222-ACF9-66B0-A6F2-DE548A18DB1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52801" y="1219201"/>
            <a:ext cx="47625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Line 5">
            <a:extLst>
              <a:ext uri="{FF2B5EF4-FFF2-40B4-BE49-F238E27FC236}">
                <a16:creationId xmlns:a16="http://schemas.microsoft.com/office/drawing/2014/main" id="{54B1D0CC-A661-1183-EC80-98BE63C9166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425" y="5540375"/>
            <a:ext cx="441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ED1BB1E2-FE3D-68A7-D152-AC87AE21C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350" y="31384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0.75/b</a:t>
            </a:r>
          </a:p>
        </p:txBody>
      </p:sp>
      <p:sp>
        <p:nvSpPr>
          <p:cNvPr id="28678" name="Line 8">
            <a:extLst>
              <a:ext uri="{FF2B5EF4-FFF2-40B4-BE49-F238E27FC236}">
                <a16:creationId xmlns:a16="http://schemas.microsoft.com/office/drawing/2014/main" id="{E5255EC8-72F5-C450-F090-406653E15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425" y="4168775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9">
            <a:extLst>
              <a:ext uri="{FF2B5EF4-FFF2-40B4-BE49-F238E27FC236}">
                <a16:creationId xmlns:a16="http://schemas.microsoft.com/office/drawing/2014/main" id="{4549DA0A-E2C3-86DF-D52C-B4EC080CCE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0425" y="5006975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Text Box 10">
            <a:extLst>
              <a:ext uri="{FF2B5EF4-FFF2-40B4-BE49-F238E27FC236}">
                <a16:creationId xmlns:a16="http://schemas.microsoft.com/office/drawing/2014/main" id="{94A79FA3-9070-09CF-1D8C-11D9E6464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275" y="39766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0.50/b</a:t>
            </a:r>
          </a:p>
        </p:txBody>
      </p:sp>
      <p:sp>
        <p:nvSpPr>
          <p:cNvPr id="28681" name="Text Box 11">
            <a:extLst>
              <a:ext uri="{FF2B5EF4-FFF2-40B4-BE49-F238E27FC236}">
                <a16:creationId xmlns:a16="http://schemas.microsoft.com/office/drawing/2014/main" id="{6241873B-CF00-4343-D524-600A94FAB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5" y="481488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0.25/b</a:t>
            </a:r>
          </a:p>
        </p:txBody>
      </p:sp>
      <p:sp>
        <p:nvSpPr>
          <p:cNvPr id="28682" name="Text Box 12">
            <a:extLst>
              <a:ext uri="{FF2B5EF4-FFF2-40B4-BE49-F238E27FC236}">
                <a16:creationId xmlns:a16="http://schemas.microsoft.com/office/drawing/2014/main" id="{66528194-2D4C-DECC-9306-EAC6F0D9E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371601"/>
            <a:ext cx="1358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0.25(1+1/b)</a:t>
            </a:r>
          </a:p>
        </p:txBody>
      </p:sp>
      <p:sp>
        <p:nvSpPr>
          <p:cNvPr id="28683" name="Text Box 14">
            <a:extLst>
              <a:ext uri="{FF2B5EF4-FFF2-40B4-BE49-F238E27FC236}">
                <a16:creationId xmlns:a16="http://schemas.microsoft.com/office/drawing/2014/main" id="{2DD60431-CD16-F505-C8AB-6C2842DB4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5653088"/>
            <a:ext cx="952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C/(b+1)</a:t>
            </a:r>
          </a:p>
        </p:txBody>
      </p:sp>
      <p:sp>
        <p:nvSpPr>
          <p:cNvPr id="28684" name="Text Box 15">
            <a:extLst>
              <a:ext uri="{FF2B5EF4-FFF2-40B4-BE49-F238E27FC236}">
                <a16:creationId xmlns:a16="http://schemas.microsoft.com/office/drawing/2014/main" id="{50101688-0B72-67C3-24C5-192AE8B46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0" y="5616576"/>
            <a:ext cx="53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C/2</a:t>
            </a:r>
          </a:p>
        </p:txBody>
      </p:sp>
      <p:sp>
        <p:nvSpPr>
          <p:cNvPr id="28685" name="Freeform 17">
            <a:extLst>
              <a:ext uri="{FF2B5EF4-FFF2-40B4-BE49-F238E27FC236}">
                <a16:creationId xmlns:a16="http://schemas.microsoft.com/office/drawing/2014/main" id="{FB878D07-CF95-F765-BBA4-4682944AD2F3}"/>
              </a:ext>
            </a:extLst>
          </p:cNvPr>
          <p:cNvSpPr>
            <a:spLocks/>
          </p:cNvSpPr>
          <p:nvPr/>
        </p:nvSpPr>
        <p:spPr bwMode="auto">
          <a:xfrm>
            <a:off x="3413125" y="3330575"/>
            <a:ext cx="4102100" cy="1727200"/>
          </a:xfrm>
          <a:custGeom>
            <a:avLst/>
            <a:gdLst>
              <a:gd name="T0" fmla="*/ 2147483646 w 2584"/>
              <a:gd name="T1" fmla="*/ 0 h 1088"/>
              <a:gd name="T2" fmla="*/ 2147483646 w 2584"/>
              <a:gd name="T3" fmla="*/ 2147483646 h 1088"/>
              <a:gd name="T4" fmla="*/ 2147483646 w 2584"/>
              <a:gd name="T5" fmla="*/ 2147483646 h 10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84" h="1088">
                <a:moveTo>
                  <a:pt x="40" y="0"/>
                </a:moveTo>
                <a:cubicBezTo>
                  <a:pt x="20" y="368"/>
                  <a:pt x="0" y="736"/>
                  <a:pt x="424" y="912"/>
                </a:cubicBezTo>
                <a:cubicBezTo>
                  <a:pt x="848" y="1088"/>
                  <a:pt x="2224" y="1048"/>
                  <a:pt x="2584" y="105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Freeform 18">
            <a:extLst>
              <a:ext uri="{FF2B5EF4-FFF2-40B4-BE49-F238E27FC236}">
                <a16:creationId xmlns:a16="http://schemas.microsoft.com/office/drawing/2014/main" id="{C33260CA-0A8A-6344-A11A-89B04307E754}"/>
              </a:ext>
            </a:extLst>
          </p:cNvPr>
          <p:cNvSpPr>
            <a:spLocks/>
          </p:cNvSpPr>
          <p:nvPr/>
        </p:nvSpPr>
        <p:spPr bwMode="auto">
          <a:xfrm>
            <a:off x="7515225" y="4092575"/>
            <a:ext cx="1066800" cy="88900"/>
          </a:xfrm>
          <a:custGeom>
            <a:avLst/>
            <a:gdLst>
              <a:gd name="T0" fmla="*/ 0 w 672"/>
              <a:gd name="T1" fmla="*/ 0 h 56"/>
              <a:gd name="T2" fmla="*/ 2147483646 w 672"/>
              <a:gd name="T3" fmla="*/ 2147483646 h 56"/>
              <a:gd name="T4" fmla="*/ 2147483646 w 672"/>
              <a:gd name="T5" fmla="*/ 2147483646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72" h="56">
                <a:moveTo>
                  <a:pt x="0" y="0"/>
                </a:moveTo>
                <a:cubicBezTo>
                  <a:pt x="64" y="20"/>
                  <a:pt x="128" y="40"/>
                  <a:pt x="240" y="48"/>
                </a:cubicBezTo>
                <a:cubicBezTo>
                  <a:pt x="352" y="56"/>
                  <a:pt x="512" y="52"/>
                  <a:pt x="672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7" name="Line 19">
            <a:extLst>
              <a:ext uri="{FF2B5EF4-FFF2-40B4-BE49-F238E27FC236}">
                <a16:creationId xmlns:a16="http://schemas.microsoft.com/office/drawing/2014/main" id="{3AEA9522-08CB-FD28-785E-8E03F937F3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15225" y="4092575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8" name="Freeform 21">
            <a:extLst>
              <a:ext uri="{FF2B5EF4-FFF2-40B4-BE49-F238E27FC236}">
                <a16:creationId xmlns:a16="http://schemas.microsoft.com/office/drawing/2014/main" id="{93B44F1F-C50D-B80F-068D-D5224E616982}"/>
              </a:ext>
            </a:extLst>
          </p:cNvPr>
          <p:cNvSpPr>
            <a:spLocks/>
          </p:cNvSpPr>
          <p:nvPr/>
        </p:nvSpPr>
        <p:spPr bwMode="auto">
          <a:xfrm>
            <a:off x="3476626" y="3124201"/>
            <a:ext cx="1476375" cy="1806575"/>
          </a:xfrm>
          <a:custGeom>
            <a:avLst/>
            <a:gdLst>
              <a:gd name="T0" fmla="*/ 0 w 864"/>
              <a:gd name="T1" fmla="*/ 0 h 1008"/>
              <a:gd name="T2" fmla="*/ 2147483646 w 864"/>
              <a:gd name="T3" fmla="*/ 2147483646 h 1008"/>
              <a:gd name="T4" fmla="*/ 2147483646 w 864"/>
              <a:gd name="T5" fmla="*/ 2147483646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1008">
                <a:moveTo>
                  <a:pt x="0" y="0"/>
                </a:moveTo>
                <a:cubicBezTo>
                  <a:pt x="0" y="324"/>
                  <a:pt x="0" y="648"/>
                  <a:pt x="144" y="816"/>
                </a:cubicBezTo>
                <a:cubicBezTo>
                  <a:pt x="288" y="984"/>
                  <a:pt x="576" y="996"/>
                  <a:pt x="864" y="10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9" name="Freeform 22">
            <a:extLst>
              <a:ext uri="{FF2B5EF4-FFF2-40B4-BE49-F238E27FC236}">
                <a16:creationId xmlns:a16="http://schemas.microsoft.com/office/drawing/2014/main" id="{FABFA789-1B45-161F-AEDA-7A3D5A41B0E8}"/>
              </a:ext>
            </a:extLst>
          </p:cNvPr>
          <p:cNvSpPr>
            <a:spLocks/>
          </p:cNvSpPr>
          <p:nvPr/>
        </p:nvSpPr>
        <p:spPr bwMode="auto">
          <a:xfrm>
            <a:off x="4800600" y="1524000"/>
            <a:ext cx="2895600" cy="88900"/>
          </a:xfrm>
          <a:custGeom>
            <a:avLst/>
            <a:gdLst>
              <a:gd name="T0" fmla="*/ 0 w 1824"/>
              <a:gd name="T1" fmla="*/ 0 h 56"/>
              <a:gd name="T2" fmla="*/ 2147483646 w 1824"/>
              <a:gd name="T3" fmla="*/ 2147483646 h 56"/>
              <a:gd name="T4" fmla="*/ 2147483646 w 1824"/>
              <a:gd name="T5" fmla="*/ 2147483646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24" h="56">
                <a:moveTo>
                  <a:pt x="0" y="0"/>
                </a:moveTo>
                <a:cubicBezTo>
                  <a:pt x="208" y="20"/>
                  <a:pt x="416" y="40"/>
                  <a:pt x="720" y="48"/>
                </a:cubicBezTo>
                <a:cubicBezTo>
                  <a:pt x="1024" y="56"/>
                  <a:pt x="1424" y="52"/>
                  <a:pt x="1824" y="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0" name="Line 23">
            <a:extLst>
              <a:ext uri="{FF2B5EF4-FFF2-40B4-BE49-F238E27FC236}">
                <a16:creationId xmlns:a16="http://schemas.microsoft.com/office/drawing/2014/main" id="{23FF50FE-4DDF-94DC-C22E-B4562225A07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00601" y="1524001"/>
            <a:ext cx="47625" cy="3406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1" name="Text Box 25">
            <a:extLst>
              <a:ext uri="{FF2B5EF4-FFF2-40B4-BE49-F238E27FC236}">
                <a16:creationId xmlns:a16="http://schemas.microsoft.com/office/drawing/2014/main" id="{33371FC9-564E-A783-DD05-2971100E2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2350" y="39004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28692" name="Text Box 26">
            <a:extLst>
              <a:ext uri="{FF2B5EF4-FFF2-40B4-BE49-F238E27FC236}">
                <a16:creationId xmlns:a16="http://schemas.microsoft.com/office/drawing/2014/main" id="{BEAFD8A7-04F7-9938-773C-0E35E8AE7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447801"/>
            <a:ext cx="95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DAXPY</a:t>
            </a:r>
          </a:p>
        </p:txBody>
      </p:sp>
      <p:sp>
        <p:nvSpPr>
          <p:cNvPr id="28693" name="Text Box 27">
            <a:extLst>
              <a:ext uri="{FF2B5EF4-FFF2-40B4-BE49-F238E27FC236}">
                <a16:creationId xmlns:a16="http://schemas.microsoft.com/office/drawing/2014/main" id="{BAB7490B-0261-5821-3583-B9F5646D0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3962401"/>
            <a:ext cx="831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DDOT</a:t>
            </a:r>
          </a:p>
        </p:txBody>
      </p:sp>
      <p:sp>
        <p:nvSpPr>
          <p:cNvPr id="28694" name="Line 28">
            <a:extLst>
              <a:ext uri="{FF2B5EF4-FFF2-40B4-BE49-F238E27FC236}">
                <a16:creationId xmlns:a16="http://schemas.microsoft.com/office/drawing/2014/main" id="{59BA256A-E364-7A8E-4BE0-A6FBC00153C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4465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5" name="Text Box 29">
            <a:extLst>
              <a:ext uri="{FF2B5EF4-FFF2-40B4-BE49-F238E27FC236}">
                <a16:creationId xmlns:a16="http://schemas.microsoft.com/office/drawing/2014/main" id="{95A3433E-DBAD-E798-2A9D-10539B30B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541020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28696" name="Text Box 32">
            <a:extLst>
              <a:ext uri="{FF2B5EF4-FFF2-40B4-BE49-F238E27FC236}">
                <a16:creationId xmlns:a16="http://schemas.microsoft.com/office/drawing/2014/main" id="{F79F22D1-8788-3384-CB74-4298371DE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914401"/>
            <a:ext cx="1162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Miss ratio</a:t>
            </a:r>
          </a:p>
        </p:txBody>
      </p:sp>
      <p:sp>
        <p:nvSpPr>
          <p:cNvPr id="28697" name="Slide Number Placeholder 1">
            <a:extLst>
              <a:ext uri="{FF2B5EF4-FFF2-40B4-BE49-F238E27FC236}">
                <a16:creationId xmlns:a16="http://schemas.microsoft.com/office/drawing/2014/main" id="{B8C2EBFB-AA9F-9A8C-DF9E-1ED662BD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509D32A-2C2D-477A-89A2-06982F8FB3B5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11475B3-6DA7-6BCD-A91F-0CF91FC126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Notes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8ECB6DE-0E70-F96C-966C-0B1150400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295400"/>
            <a:ext cx="8229600" cy="4191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dirty="0"/>
              <a:t>Strip-mining does not change the order in which loop body instances are executed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always legal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dirty="0"/>
              <a:t>Loop permutation and tiling do change the order in which loop body instances are executed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not always legal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dirty="0"/>
              <a:t>For MVM and MMM, they are legal, so there are many variations of these kernels that can be generated by using these transformations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different versions have different memory behavior as we have seen</a:t>
            </a:r>
          </a:p>
        </p:txBody>
      </p:sp>
      <p:sp>
        <p:nvSpPr>
          <p:cNvPr id="30724" name="Slide Number Placeholder 1">
            <a:extLst>
              <a:ext uri="{FF2B5EF4-FFF2-40B4-BE49-F238E27FC236}">
                <a16:creationId xmlns:a16="http://schemas.microsoft.com/office/drawing/2014/main" id="{57DE59BF-C07A-2618-0C5A-F77C543F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5ABE66-EA00-41D2-88C6-E446A0FF23C3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CF8B3B3-6B1C-0A9C-BAD5-915F127F9C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Do cache optimizations matter?</a:t>
            </a:r>
          </a:p>
        </p:txBody>
      </p:sp>
      <p:pic>
        <p:nvPicPr>
          <p:cNvPr id="6147" name="Picture 36">
            <a:extLst>
              <a:ext uri="{FF2B5EF4-FFF2-40B4-BE49-F238E27FC236}">
                <a16:creationId xmlns:a16="http://schemas.microsoft.com/office/drawing/2014/main" id="{A7EF669E-BE8A-77B8-AC69-8A34C1C8F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9" y="2651124"/>
            <a:ext cx="3288146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8">
            <a:extLst>
              <a:ext uri="{FF2B5EF4-FFF2-40B4-BE49-F238E27FC236}">
                <a16:creationId xmlns:a16="http://schemas.microsoft.com/office/drawing/2014/main" id="{4BA2D185-BF8B-867B-F925-5255CD8F4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912" y="1328738"/>
            <a:ext cx="3080478" cy="45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Line 70">
            <a:extLst>
              <a:ext uri="{FF2B5EF4-FFF2-40B4-BE49-F238E27FC236}">
                <a16:creationId xmlns:a16="http://schemas.microsoft.com/office/drawing/2014/main" id="{A1E701CE-595C-55A0-C87D-25C5A9BF4C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19575" y="2187576"/>
            <a:ext cx="174625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0" name="TextBox 37">
            <a:extLst>
              <a:ext uri="{FF2B5EF4-FFF2-40B4-BE49-F238E27FC236}">
                <a16:creationId xmlns:a16="http://schemas.microsoft.com/office/drawing/2014/main" id="{B9D04829-CAD2-3413-BDBE-C3F189AF1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235" y="2089671"/>
            <a:ext cx="2954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Vendor BLAS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(multiple levels of blocking)</a:t>
            </a:r>
          </a:p>
        </p:txBody>
      </p:sp>
      <p:sp>
        <p:nvSpPr>
          <p:cNvPr id="6151" name="Line 70">
            <a:extLst>
              <a:ext uri="{FF2B5EF4-FFF2-40B4-BE49-F238E27FC236}">
                <a16:creationId xmlns:a16="http://schemas.microsoft.com/office/drawing/2014/main" id="{89D00692-B8CB-6025-2E1B-99EF64AA57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5226050"/>
            <a:ext cx="1524000" cy="12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TextBox 39">
            <a:extLst>
              <a:ext uri="{FF2B5EF4-FFF2-40B4-BE49-F238E27FC236}">
                <a16:creationId xmlns:a16="http://schemas.microsoft.com/office/drawing/2014/main" id="{5871CC09-E217-EBAB-3328-94957988E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275" y="4895851"/>
            <a:ext cx="23256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3 nested loops MMM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(no blocking)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6 MFlops</a:t>
            </a:r>
          </a:p>
        </p:txBody>
      </p:sp>
      <p:sp>
        <p:nvSpPr>
          <p:cNvPr id="6153" name="TextBox 40">
            <a:extLst>
              <a:ext uri="{FF2B5EF4-FFF2-40B4-BE49-F238E27FC236}">
                <a16:creationId xmlns:a16="http://schemas.microsoft.com/office/drawing/2014/main" id="{2AEC8267-D956-81A3-9763-0F5B22575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874542"/>
            <a:ext cx="4454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MMM for square matrices of various sizes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UltraSPARC III: peak 2 </a:t>
            </a:r>
            <a:r>
              <a:rPr lang="en-US" altLang="en-US" sz="1800" dirty="0" err="1">
                <a:solidFill>
                  <a:schemeClr val="tx1"/>
                </a:solidFill>
              </a:rPr>
              <a:t>GFlops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CE8CB7-0AAC-B7EB-DDD1-D837F7A88661}"/>
              </a:ext>
            </a:extLst>
          </p:cNvPr>
          <p:cNvSpPr txBox="1"/>
          <p:nvPr/>
        </p:nvSpPr>
        <p:spPr>
          <a:xfrm>
            <a:off x="531962" y="1129328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Study by Yotov et al.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02919F37-F01D-7DE4-8ACF-8A8F2496B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Matrix multiplication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644ACF2-343C-FE8E-F143-BA640599AC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1"/>
            <a:ext cx="11277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/>
              <a:t>We have studied MVM in detail.</a:t>
            </a:r>
          </a:p>
          <a:p>
            <a:pPr marL="0" indent="0" eaLnBrk="1" hangingPunct="1">
              <a:buNone/>
            </a:pPr>
            <a:endParaRPr lang="en-US" altLang="en-US" dirty="0"/>
          </a:p>
          <a:p>
            <a:pPr marL="0" indent="0" eaLnBrk="1" hangingPunct="1">
              <a:buNone/>
            </a:pPr>
            <a:r>
              <a:rPr lang="en-US" altLang="en-US" dirty="0"/>
              <a:t>In dense linear algebra, matrix-matrix multiplication is more important.</a:t>
            </a:r>
          </a:p>
          <a:p>
            <a:pPr marL="0" indent="0" eaLnBrk="1" hangingPunct="1">
              <a:buNone/>
            </a:pPr>
            <a:endParaRPr lang="en-US" altLang="en-US" dirty="0"/>
          </a:p>
          <a:p>
            <a:pPr marL="0" indent="0" eaLnBrk="1" hangingPunct="1">
              <a:buNone/>
            </a:pPr>
            <a:r>
              <a:rPr lang="en-US" altLang="en-US" dirty="0"/>
              <a:t>Everything we have learnt about MVM carries over to MMM fortunately, but more variations to consider since there are three matrices &amp; three loops. </a:t>
            </a:r>
          </a:p>
        </p:txBody>
      </p:sp>
      <p:sp>
        <p:nvSpPr>
          <p:cNvPr id="31748" name="Slide Number Placeholder 1">
            <a:extLst>
              <a:ext uri="{FF2B5EF4-FFF2-40B4-BE49-F238E27FC236}">
                <a16:creationId xmlns:a16="http://schemas.microsoft.com/office/drawing/2014/main" id="{9C055125-FF13-8CF6-2F42-4CD927144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BA6D97-03AD-4932-8703-AFE75CB47461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21F8879-84CB-18D6-3FB4-4D292F90D3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MMM miss ratios (simulated)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C6E99DC-B266-8D95-928C-B41F2713E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4478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333399"/>
              </a:solidFill>
            </a:endParaRPr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31572016-6242-8068-4CAE-782CFF914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952500"/>
            <a:ext cx="77724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700">
                <a:solidFill>
                  <a:srgbClr val="000000"/>
                </a:solidFill>
                <a:latin typeface="Times New Roman" panose="02020603050405020304" pitchFamily="18" charset="0"/>
              </a:rPr>
              <a:t> L1 Cache Miss Ratio for Intel Pentium III</a:t>
            </a:r>
          </a:p>
          <a:p>
            <a:pPr lvl="1" eaLnBrk="1" hangingPunct="1"/>
            <a:r>
              <a:rPr lang="en-US" altLang="en-US" sz="1400">
                <a:solidFill>
                  <a:srgbClr val="000000"/>
                </a:solidFill>
                <a:latin typeface="Times New Roman" panose="02020603050405020304" pitchFamily="18" charset="0"/>
              </a:rPr>
              <a:t>MMM with N = 1…1300</a:t>
            </a:r>
          </a:p>
          <a:p>
            <a:pPr lvl="1" eaLnBrk="1" hangingPunct="1"/>
            <a:r>
              <a:rPr lang="en-US" altLang="en-US" sz="1400">
                <a:solidFill>
                  <a:srgbClr val="000000"/>
                </a:solidFill>
                <a:latin typeface="Times New Roman" panose="02020603050405020304" pitchFamily="18" charset="0"/>
              </a:rPr>
              <a:t>16KB 32B/Block 4-way 8-byte elements</a:t>
            </a:r>
          </a:p>
        </p:txBody>
      </p:sp>
      <p:pic>
        <p:nvPicPr>
          <p:cNvPr id="32773" name="Picture 5" descr="image001">
            <a:extLst>
              <a:ext uri="{FF2B5EF4-FFF2-40B4-BE49-F238E27FC236}">
                <a16:creationId xmlns:a16="http://schemas.microsoft.com/office/drawing/2014/main" id="{44B4B642-56CC-B45A-7D4D-3060865C12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419226"/>
            <a:ext cx="7620000" cy="5211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4" name="Rectangle 6">
            <a:extLst>
              <a:ext uri="{FF2B5EF4-FFF2-40B4-BE49-F238E27FC236}">
                <a16:creationId xmlns:a16="http://schemas.microsoft.com/office/drawing/2014/main" id="{EAF945C3-B201-6725-3056-FC42A97967F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sp>
        <p:nvSpPr>
          <p:cNvPr id="32775" name="Slide Number Placeholder 1">
            <a:extLst>
              <a:ext uri="{FF2B5EF4-FFF2-40B4-BE49-F238E27FC236}">
                <a16:creationId xmlns:a16="http://schemas.microsoft.com/office/drawing/2014/main" id="{49398CE4-A6BC-B8F3-146A-A17950C5C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88E892-BC7D-4AAC-922E-351EFA637B65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E4732CDA-FADF-60B4-299F-AEB70010617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0" y="1600200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for I = 1, N//row-major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for K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  C(I,J) = C(I,J) + A(I,K)*B(K,J)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6C4B39C6-657B-CB5F-80A8-8CE7D3CD42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MMM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376CE5ED-50AD-5FA4-4ABC-594A5B0CCC1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4264026"/>
            <a:ext cx="8610600" cy="2057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Three loops: I,J,K</a:t>
            </a:r>
            <a:br>
              <a:rPr lang="en-US" altLang="en-US" sz="2400" dirty="0"/>
            </a:b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All six permutations of these loops compute the same values.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As in MVM, cache behavior of six versions is different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sz="2200" dirty="0"/>
          </a:p>
        </p:txBody>
      </p:sp>
      <p:sp>
        <p:nvSpPr>
          <p:cNvPr id="33797" name="Text Box 20">
            <a:extLst>
              <a:ext uri="{FF2B5EF4-FFF2-40B4-BE49-F238E27FC236}">
                <a16:creationId xmlns:a16="http://schemas.microsoft.com/office/drawing/2014/main" id="{45E0B44B-A29A-AF58-67E0-0EFA6837A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8450" y="3367088"/>
            <a:ext cx="363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chemeClr val="tx1"/>
                </a:solidFill>
              </a:rPr>
              <a:t>IJK version of matrix multiplication</a:t>
            </a:r>
          </a:p>
        </p:txBody>
      </p:sp>
      <p:sp>
        <p:nvSpPr>
          <p:cNvPr id="33798" name="Slide Number Placeholder 1">
            <a:extLst>
              <a:ext uri="{FF2B5EF4-FFF2-40B4-BE49-F238E27FC236}">
                <a16:creationId xmlns:a16="http://schemas.microsoft.com/office/drawing/2014/main" id="{4EC05472-DAAC-8A19-3341-D2F0859D1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CB37D4-9AD0-4439-A5F7-FB08D3554A3C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grpSp>
        <p:nvGrpSpPr>
          <p:cNvPr id="33799" name="Group 1">
            <a:extLst>
              <a:ext uri="{FF2B5EF4-FFF2-40B4-BE49-F238E27FC236}">
                <a16:creationId xmlns:a16="http://schemas.microsoft.com/office/drawing/2014/main" id="{44DBC3D3-DE1B-A6B3-D83D-C46D919F154A}"/>
              </a:ext>
            </a:extLst>
          </p:cNvPr>
          <p:cNvGrpSpPr>
            <a:grpSpLocks/>
          </p:cNvGrpSpPr>
          <p:nvPr/>
        </p:nvGrpSpPr>
        <p:grpSpPr bwMode="auto">
          <a:xfrm>
            <a:off x="7010401" y="1201738"/>
            <a:ext cx="2505075" cy="2286000"/>
            <a:chOff x="5486400" y="1143000"/>
            <a:chExt cx="2505075" cy="2286000"/>
          </a:xfrm>
        </p:grpSpPr>
        <p:sp>
          <p:nvSpPr>
            <p:cNvPr id="33800" name="Rectangle 5">
              <a:extLst>
                <a:ext uri="{FF2B5EF4-FFF2-40B4-BE49-F238E27FC236}">
                  <a16:creationId xmlns:a16="http://schemas.microsoft.com/office/drawing/2014/main" id="{46C88477-D591-CB25-2B8A-746183DFB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2667000"/>
              <a:ext cx="762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3801" name="Rectangle 6">
              <a:extLst>
                <a:ext uri="{FF2B5EF4-FFF2-40B4-BE49-F238E27FC236}">
                  <a16:creationId xmlns:a16="http://schemas.microsoft.com/office/drawing/2014/main" id="{690DCF09-D22F-B8D2-6C98-978A5B357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2667000"/>
              <a:ext cx="762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3802" name="Rectangle 7">
              <a:extLst>
                <a:ext uri="{FF2B5EF4-FFF2-40B4-BE49-F238E27FC236}">
                  <a16:creationId xmlns:a16="http://schemas.microsoft.com/office/drawing/2014/main" id="{6C05666D-4900-5662-B81E-A79C99E08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1676400"/>
              <a:ext cx="762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3803" name="Text Box 8">
              <a:extLst>
                <a:ext uri="{FF2B5EF4-FFF2-40B4-BE49-F238E27FC236}">
                  <a16:creationId xmlns:a16="http://schemas.microsoft.com/office/drawing/2014/main" id="{48FF7397-03A4-E6AC-72D7-15173A4E9F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7925" y="2784475"/>
              <a:ext cx="3873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3804" name="Text Box 9">
              <a:extLst>
                <a:ext uri="{FF2B5EF4-FFF2-40B4-BE49-F238E27FC236}">
                  <a16:creationId xmlns:a16="http://schemas.microsoft.com/office/drawing/2014/main" id="{E2A2051E-EC95-9F7F-EA4E-59272BFA4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4125" y="1717675"/>
              <a:ext cx="3873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3805" name="Text Box 10">
              <a:extLst>
                <a:ext uri="{FF2B5EF4-FFF2-40B4-BE49-F238E27FC236}">
                  <a16:creationId xmlns:a16="http://schemas.microsoft.com/office/drawing/2014/main" id="{C2DBA203-6B4A-7764-89FC-AA35F21151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5325" y="2174875"/>
              <a:ext cx="4048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3806" name="Rectangle 11">
              <a:extLst>
                <a:ext uri="{FF2B5EF4-FFF2-40B4-BE49-F238E27FC236}">
                  <a16:creationId xmlns:a16="http://schemas.microsoft.com/office/drawing/2014/main" id="{601477A2-2A14-86DC-FB21-85B5A9AE2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2819400"/>
              <a:ext cx="76200" cy="76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3807" name="Rectangle 12">
              <a:extLst>
                <a:ext uri="{FF2B5EF4-FFF2-40B4-BE49-F238E27FC236}">
                  <a16:creationId xmlns:a16="http://schemas.microsoft.com/office/drawing/2014/main" id="{6A093ED4-678F-04E9-E005-34D79E3BD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2819400"/>
              <a:ext cx="762000" cy="76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3808" name="Rectangle 13">
              <a:extLst>
                <a:ext uri="{FF2B5EF4-FFF2-40B4-BE49-F238E27FC236}">
                  <a16:creationId xmlns:a16="http://schemas.microsoft.com/office/drawing/2014/main" id="{D863140E-6D3B-134B-98A5-3D5B8F280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1676400"/>
              <a:ext cx="76200" cy="762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3809" name="Text Box 14">
              <a:extLst>
                <a:ext uri="{FF2B5EF4-FFF2-40B4-BE49-F238E27FC236}">
                  <a16:creationId xmlns:a16="http://schemas.microsoft.com/office/drawing/2014/main" id="{E4C5C306-51C4-4C71-CAC6-AD66C3DC61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3925" y="2857500"/>
              <a:ext cx="3492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33810" name="Line 15">
              <a:extLst>
                <a:ext uri="{FF2B5EF4-FFF2-40B4-BE49-F238E27FC236}">
                  <a16:creationId xmlns:a16="http://schemas.microsoft.com/office/drawing/2014/main" id="{47AA20A3-5B68-81AF-6F39-4AB050ED56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30480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1" name="Line 16">
              <a:extLst>
                <a:ext uri="{FF2B5EF4-FFF2-40B4-BE49-F238E27FC236}">
                  <a16:creationId xmlns:a16="http://schemas.microsoft.com/office/drawing/2014/main" id="{E3706452-252F-84C3-6BA2-EA1F04AC5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91200" y="30480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Text Box 17">
              <a:extLst>
                <a:ext uri="{FF2B5EF4-FFF2-40B4-BE49-F238E27FC236}">
                  <a16:creationId xmlns:a16="http://schemas.microsoft.com/office/drawing/2014/main" id="{B12982D3-D1FA-47B5-0A4A-6E2B97FD1F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1919288"/>
              <a:ext cx="3492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33813" name="Line 18">
              <a:extLst>
                <a:ext uri="{FF2B5EF4-FFF2-40B4-BE49-F238E27FC236}">
                  <a16:creationId xmlns:a16="http://schemas.microsoft.com/office/drawing/2014/main" id="{A6838B12-4507-94D5-24B8-1EFC6AD0D7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0" y="22098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4" name="Line 19">
              <a:extLst>
                <a:ext uri="{FF2B5EF4-FFF2-40B4-BE49-F238E27FC236}">
                  <a16:creationId xmlns:a16="http://schemas.microsoft.com/office/drawing/2014/main" id="{D0D42C5B-B162-3BFF-4FFB-D236F8DDAA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0" y="16764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68316392-C53C-AB1D-8526-E6FFE76D7084}"/>
                </a:ext>
              </a:extLst>
            </p:cNvPr>
            <p:cNvCxnSpPr/>
            <p:nvPr/>
          </p:nvCxnSpPr>
          <p:spPr>
            <a:xfrm>
              <a:off x="5638800" y="2667000"/>
              <a:ext cx="0" cy="76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16" name="TextBox 3">
              <a:extLst>
                <a:ext uri="{FF2B5EF4-FFF2-40B4-BE49-F238E27FC236}">
                  <a16:creationId xmlns:a16="http://schemas.microsoft.com/office/drawing/2014/main" id="{ED88002B-CD4A-AF1E-D035-3BCD263CBB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6400" y="2830513"/>
              <a:ext cx="4603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6B8F36A7-31C2-61EC-76EB-A77B706C3440}"/>
                </a:ext>
              </a:extLst>
            </p:cNvPr>
            <p:cNvCxnSpPr/>
            <p:nvPr/>
          </p:nvCxnSpPr>
          <p:spPr>
            <a:xfrm>
              <a:off x="6781800" y="1447800"/>
              <a:ext cx="7461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18" name="TextBox 6">
              <a:extLst>
                <a:ext uri="{FF2B5EF4-FFF2-40B4-BE49-F238E27FC236}">
                  <a16:creationId xmlns:a16="http://schemas.microsoft.com/office/drawing/2014/main" id="{8AAAB351-C104-D9EF-1EED-BA22A63EFF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0" y="1143000"/>
              <a:ext cx="3000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J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2DD5BCD-EB40-B67C-B255-5D4177EC9D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MMM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8CBD283C-520A-72E2-2B67-CB81631799A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0" y="1371600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for I = 1, N//row-major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for K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  C(I,J) = C(I,J) + A(I,K)*B(K,J)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F4655E4F-2897-2BA5-67EE-13C56B16B3C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3808414"/>
            <a:ext cx="8229600" cy="26685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700" dirty="0"/>
              <a:t>K loop innermost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A: good spatial locality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C: good temporal locality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700" dirty="0"/>
              <a:t>I loop innermost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B: good temporal locality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700" dirty="0"/>
              <a:t>J loop innermost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B,C: good spatial locality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A: good temporal locality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So we would expect IKJ/KIJ versions to perform best, followed by IJK/JIK, followed by JKI/KJI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500" dirty="0"/>
          </a:p>
          <a:p>
            <a:pPr lvl="1" eaLnBrk="1" hangingPunct="1">
              <a:lnSpc>
                <a:spcPct val="80000"/>
              </a:lnSpc>
            </a:pPr>
            <a:endParaRPr lang="en-US" altLang="en-US" sz="1500" dirty="0"/>
          </a:p>
          <a:p>
            <a:pPr lvl="1" eaLnBrk="1" hangingPunct="1">
              <a:lnSpc>
                <a:spcPct val="80000"/>
              </a:lnSpc>
            </a:pPr>
            <a:endParaRPr lang="en-US" altLang="en-US" sz="1500" dirty="0"/>
          </a:p>
        </p:txBody>
      </p:sp>
      <p:sp>
        <p:nvSpPr>
          <p:cNvPr id="34821" name="Text Box 20">
            <a:extLst>
              <a:ext uri="{FF2B5EF4-FFF2-40B4-BE49-F238E27FC236}">
                <a16:creationId xmlns:a16="http://schemas.microsoft.com/office/drawing/2014/main" id="{328CF56C-028A-A098-A562-481E2E4A9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8450" y="3124201"/>
            <a:ext cx="363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chemeClr val="tx1"/>
                </a:solidFill>
              </a:rPr>
              <a:t>IJK version of matrix multiplication</a:t>
            </a:r>
          </a:p>
        </p:txBody>
      </p:sp>
      <p:sp>
        <p:nvSpPr>
          <p:cNvPr id="34822" name="Slide Number Placeholder 1">
            <a:extLst>
              <a:ext uri="{FF2B5EF4-FFF2-40B4-BE49-F238E27FC236}">
                <a16:creationId xmlns:a16="http://schemas.microsoft.com/office/drawing/2014/main" id="{0526D5F6-E10E-5B74-8FCC-D36345421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D89F58-1A60-4AC6-A043-7CF41E9BC2D4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grpSp>
        <p:nvGrpSpPr>
          <p:cNvPr id="34823" name="Group 21">
            <a:extLst>
              <a:ext uri="{FF2B5EF4-FFF2-40B4-BE49-F238E27FC236}">
                <a16:creationId xmlns:a16="http://schemas.microsoft.com/office/drawing/2014/main" id="{57E86E87-7709-08D2-8CB7-F6D7B261EC90}"/>
              </a:ext>
            </a:extLst>
          </p:cNvPr>
          <p:cNvGrpSpPr>
            <a:grpSpLocks/>
          </p:cNvGrpSpPr>
          <p:nvPr/>
        </p:nvGrpSpPr>
        <p:grpSpPr bwMode="auto">
          <a:xfrm>
            <a:off x="7326314" y="1652588"/>
            <a:ext cx="2505075" cy="2286000"/>
            <a:chOff x="5486400" y="1143000"/>
            <a:chExt cx="2505075" cy="2286000"/>
          </a:xfrm>
        </p:grpSpPr>
        <p:sp>
          <p:nvSpPr>
            <p:cNvPr id="34824" name="Rectangle 5">
              <a:extLst>
                <a:ext uri="{FF2B5EF4-FFF2-40B4-BE49-F238E27FC236}">
                  <a16:creationId xmlns:a16="http://schemas.microsoft.com/office/drawing/2014/main" id="{55064060-551C-75B2-91D9-DA7BA9D0E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2667000"/>
              <a:ext cx="762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4825" name="Rectangle 6">
              <a:extLst>
                <a:ext uri="{FF2B5EF4-FFF2-40B4-BE49-F238E27FC236}">
                  <a16:creationId xmlns:a16="http://schemas.microsoft.com/office/drawing/2014/main" id="{2E52BFC5-2DE2-2008-E5C9-3B22BBA16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2667000"/>
              <a:ext cx="762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4826" name="Rectangle 7">
              <a:extLst>
                <a:ext uri="{FF2B5EF4-FFF2-40B4-BE49-F238E27FC236}">
                  <a16:creationId xmlns:a16="http://schemas.microsoft.com/office/drawing/2014/main" id="{EC563ACB-F6E7-1788-46C9-4D1E832C1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1676400"/>
              <a:ext cx="762000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4827" name="Text Box 8">
              <a:extLst>
                <a:ext uri="{FF2B5EF4-FFF2-40B4-BE49-F238E27FC236}">
                  <a16:creationId xmlns:a16="http://schemas.microsoft.com/office/drawing/2014/main" id="{5F69E565-4413-B05C-7C8F-6D4EE1F51C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27925" y="2784475"/>
              <a:ext cx="3873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4828" name="Text Box 9">
              <a:extLst>
                <a:ext uri="{FF2B5EF4-FFF2-40B4-BE49-F238E27FC236}">
                  <a16:creationId xmlns:a16="http://schemas.microsoft.com/office/drawing/2014/main" id="{4B7F7706-BC45-86E5-8F75-88B557FA88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4125" y="1717675"/>
              <a:ext cx="3873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4829" name="Text Box 10">
              <a:extLst>
                <a:ext uri="{FF2B5EF4-FFF2-40B4-BE49-F238E27FC236}">
                  <a16:creationId xmlns:a16="http://schemas.microsoft.com/office/drawing/2014/main" id="{A7D49CCB-95A9-0D68-E135-D2B8DD83B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5325" y="2174875"/>
              <a:ext cx="4048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chemeClr val="tx1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4830" name="Rectangle 11">
              <a:extLst>
                <a:ext uri="{FF2B5EF4-FFF2-40B4-BE49-F238E27FC236}">
                  <a16:creationId xmlns:a16="http://schemas.microsoft.com/office/drawing/2014/main" id="{FA7C4E08-3BCB-A8C0-CACA-1B08E0816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2819400"/>
              <a:ext cx="76200" cy="76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4831" name="Rectangle 12">
              <a:extLst>
                <a:ext uri="{FF2B5EF4-FFF2-40B4-BE49-F238E27FC236}">
                  <a16:creationId xmlns:a16="http://schemas.microsoft.com/office/drawing/2014/main" id="{2C4B22E7-78D6-10E6-860F-568EF4D76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200" y="2819400"/>
              <a:ext cx="762000" cy="76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4832" name="Rectangle 13">
              <a:extLst>
                <a:ext uri="{FF2B5EF4-FFF2-40B4-BE49-F238E27FC236}">
                  <a16:creationId xmlns:a16="http://schemas.microsoft.com/office/drawing/2014/main" id="{44C041FD-9CF6-4105-DCAA-4A4541F03E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400" y="1676400"/>
              <a:ext cx="76200" cy="762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34833" name="Text Box 14">
              <a:extLst>
                <a:ext uri="{FF2B5EF4-FFF2-40B4-BE49-F238E27FC236}">
                  <a16:creationId xmlns:a16="http://schemas.microsoft.com/office/drawing/2014/main" id="{2BF26C5C-A89F-6C48-D076-5610669EA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3925" y="2857500"/>
              <a:ext cx="3492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34834" name="Line 15">
              <a:extLst>
                <a:ext uri="{FF2B5EF4-FFF2-40B4-BE49-F238E27FC236}">
                  <a16:creationId xmlns:a16="http://schemas.microsoft.com/office/drawing/2014/main" id="{F3BE8A10-9C2F-FCD0-22DB-FD7E394C13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4600" y="30480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5" name="Line 16">
              <a:extLst>
                <a:ext uri="{FF2B5EF4-FFF2-40B4-BE49-F238E27FC236}">
                  <a16:creationId xmlns:a16="http://schemas.microsoft.com/office/drawing/2014/main" id="{E4B5A86C-35EB-0FAA-EF20-F4575B5BB2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91200" y="3048000"/>
              <a:ext cx="228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Text Box 17">
              <a:extLst>
                <a:ext uri="{FF2B5EF4-FFF2-40B4-BE49-F238E27FC236}">
                  <a16:creationId xmlns:a16="http://schemas.microsoft.com/office/drawing/2014/main" id="{3FAA7C91-E776-1149-3B41-880269957E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1919288"/>
              <a:ext cx="3492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34837" name="Line 18">
              <a:extLst>
                <a:ext uri="{FF2B5EF4-FFF2-40B4-BE49-F238E27FC236}">
                  <a16:creationId xmlns:a16="http://schemas.microsoft.com/office/drawing/2014/main" id="{CB9EF6FA-47F7-9169-6815-0010D11F9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0" y="22098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8" name="Line 19">
              <a:extLst>
                <a:ext uri="{FF2B5EF4-FFF2-40B4-BE49-F238E27FC236}">
                  <a16:creationId xmlns:a16="http://schemas.microsoft.com/office/drawing/2014/main" id="{F890F64C-6085-ED59-C375-9AA19882B0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39000" y="1676400"/>
              <a:ext cx="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02C634C-3F12-A9AC-D76A-33496EEE80A1}"/>
                </a:ext>
              </a:extLst>
            </p:cNvPr>
            <p:cNvCxnSpPr/>
            <p:nvPr/>
          </p:nvCxnSpPr>
          <p:spPr>
            <a:xfrm>
              <a:off x="5638800" y="2667000"/>
              <a:ext cx="0" cy="7620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40" name="TextBox 3">
              <a:extLst>
                <a:ext uri="{FF2B5EF4-FFF2-40B4-BE49-F238E27FC236}">
                  <a16:creationId xmlns:a16="http://schemas.microsoft.com/office/drawing/2014/main" id="{A071A3F1-0DA4-822A-E0CF-CE98D9D6F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6400" y="2830513"/>
              <a:ext cx="46038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984FA263-AE73-384D-5677-DC0E508381FF}"/>
                </a:ext>
              </a:extLst>
            </p:cNvPr>
            <p:cNvCxnSpPr/>
            <p:nvPr/>
          </p:nvCxnSpPr>
          <p:spPr>
            <a:xfrm>
              <a:off x="6781800" y="1447800"/>
              <a:ext cx="7461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42" name="TextBox 6">
              <a:extLst>
                <a:ext uri="{FF2B5EF4-FFF2-40B4-BE49-F238E27FC236}">
                  <a16:creationId xmlns:a16="http://schemas.microsoft.com/office/drawing/2014/main" id="{5E17436E-C797-8643-153C-1379F7EC0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0" y="1143000"/>
              <a:ext cx="3000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accent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J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039A9755-1A29-8EBF-1D3B-DC3DF2293C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MMM miss ratios (simulated)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D23E1052-A706-45B4-B537-21393CB6F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4478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E7AA4B96-4483-703E-2F31-209267335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952500"/>
            <a:ext cx="77724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700">
                <a:solidFill>
                  <a:schemeClr val="tx1"/>
                </a:solidFill>
                <a:latin typeface="Times New Roman" panose="02020603050405020304" pitchFamily="18" charset="0"/>
              </a:rPr>
              <a:t> L1 Cache Miss Ratio for Intel Pentium III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MMM with N = 1…1300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16KB 32B/Block 4-way 8-byte elements</a:t>
            </a:r>
          </a:p>
        </p:txBody>
      </p:sp>
      <p:pic>
        <p:nvPicPr>
          <p:cNvPr id="35845" name="Picture 5" descr="image001">
            <a:extLst>
              <a:ext uri="{FF2B5EF4-FFF2-40B4-BE49-F238E27FC236}">
                <a16:creationId xmlns:a16="http://schemas.microsoft.com/office/drawing/2014/main" id="{283DCE71-4630-2EE1-8BB6-1BC5E1DC0B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419226"/>
            <a:ext cx="7620000" cy="5211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46" name="Rectangle 6">
            <a:extLst>
              <a:ext uri="{FF2B5EF4-FFF2-40B4-BE49-F238E27FC236}">
                <a16:creationId xmlns:a16="http://schemas.microsoft.com/office/drawing/2014/main" id="{8E8B29E8-35E1-C734-5184-8C01109D72B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sp>
        <p:nvSpPr>
          <p:cNvPr id="35847" name="Slide Number Placeholder 1">
            <a:extLst>
              <a:ext uri="{FF2B5EF4-FFF2-40B4-BE49-F238E27FC236}">
                <a16:creationId xmlns:a16="http://schemas.microsoft.com/office/drawing/2014/main" id="{18F9622D-4ADA-C0B3-D156-CF326AC2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FE47EF-8303-4668-B697-AC05F08923A9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CEFC985-376E-DB92-8899-4B7B8CCEC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Observations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11E4C21-AFD6-7A35-5A31-2DAFBD85B7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/>
              <a:t>Miss ratios depend on which loop is in innermost position</a:t>
            </a:r>
          </a:p>
          <a:p>
            <a:pPr lvl="1" eaLnBrk="1" hangingPunct="1"/>
            <a:r>
              <a:rPr lang="en-US" altLang="en-US" sz="2400" dirty="0"/>
              <a:t>so there are three distinct miss ratio graphs</a:t>
            </a:r>
          </a:p>
          <a:p>
            <a:pPr marL="0" indent="0" eaLnBrk="1" hangingPunct="1">
              <a:buNone/>
            </a:pPr>
            <a:endParaRPr lang="en-US" altLang="en-US" sz="2800" dirty="0"/>
          </a:p>
          <a:p>
            <a:pPr marL="0" indent="0" eaLnBrk="1" hangingPunct="1">
              <a:buNone/>
            </a:pPr>
            <a:r>
              <a:rPr lang="en-US" altLang="en-US" sz="2800" dirty="0"/>
              <a:t>Large cache behavior can be seen very clearly and all six version perform similarly in that region</a:t>
            </a:r>
          </a:p>
          <a:p>
            <a:pPr marL="0" indent="0" eaLnBrk="1" hangingPunct="1">
              <a:buNone/>
            </a:pPr>
            <a:endParaRPr lang="en-US" altLang="en-US" sz="2800" dirty="0"/>
          </a:p>
          <a:p>
            <a:pPr marL="0" indent="0" eaLnBrk="1" hangingPunct="1">
              <a:buNone/>
            </a:pPr>
            <a:r>
              <a:rPr lang="en-US" altLang="en-US" sz="2800" dirty="0"/>
              <a:t>Big spikes are due to conflict misses for particular matrix sizes</a:t>
            </a:r>
          </a:p>
          <a:p>
            <a:pPr lvl="1" eaLnBrk="1" hangingPunct="1"/>
            <a:r>
              <a:rPr lang="en-US" altLang="en-US" sz="2400" dirty="0"/>
              <a:t>notice that versions with J loop innermost have few conflict misses (why?)</a:t>
            </a:r>
          </a:p>
          <a:p>
            <a:pPr lvl="1" eaLnBrk="1" hangingPunct="1"/>
            <a:endParaRPr lang="en-US" altLang="en-US" sz="2400" dirty="0"/>
          </a:p>
        </p:txBody>
      </p:sp>
      <p:sp>
        <p:nvSpPr>
          <p:cNvPr id="36868" name="Slide Number Placeholder 1">
            <a:extLst>
              <a:ext uri="{FF2B5EF4-FFF2-40B4-BE49-F238E27FC236}">
                <a16:creationId xmlns:a16="http://schemas.microsoft.com/office/drawing/2014/main" id="{51C245EC-A90B-F1CA-6D5C-39702FA45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44B07A-1175-44C8-8814-4D3F31402274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4B9A3F6-F70F-0D86-7840-B56B790F52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IJK version (large cache)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D7EA3CA-CF10-2BD1-5177-947E8C015C3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0" y="1600200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for I = 1, N//row-major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for K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  C(I,J) = C(I,J) + A(I,K)*B(K,J)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18A1177A-ABCD-CE1F-E779-144EEC26043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3808413"/>
            <a:ext cx="8229600" cy="21780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Large cache scenario: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Matrices are small enough to fit into cache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Only cold misses, no capacity misses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Miss ratio: 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Data size = 3 N</a:t>
            </a:r>
            <a:r>
              <a:rPr lang="en-US" altLang="en-US" sz="1800" baseline="30000" dirty="0"/>
              <a:t>2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Each miss brings in b floating-point numbers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Miss ratio = 3 N</a:t>
            </a:r>
            <a:r>
              <a:rPr lang="en-US" altLang="en-US" sz="1800" baseline="30000" dirty="0"/>
              <a:t>2 </a:t>
            </a:r>
            <a:r>
              <a:rPr lang="en-US" altLang="en-US" sz="1800" dirty="0"/>
              <a:t>/b*4N</a:t>
            </a:r>
            <a:r>
              <a:rPr lang="en-US" altLang="en-US" sz="1800" baseline="30000" dirty="0"/>
              <a:t>3</a:t>
            </a:r>
            <a:r>
              <a:rPr lang="en-US" altLang="en-US" sz="1800" dirty="0"/>
              <a:t> = 0.75/</a:t>
            </a:r>
            <a:r>
              <a:rPr lang="en-US" altLang="en-US" sz="1800" dirty="0" err="1"/>
              <a:t>bN</a:t>
            </a:r>
            <a:r>
              <a:rPr lang="en-US" altLang="en-US" sz="1800" dirty="0"/>
              <a:t> = 0.019 (b = 4,N=10)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z="1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sz="2200" dirty="0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605BEFE5-AFB0-7B44-FE44-1E06C465F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B821BF04-7EA2-783E-5745-E1ACF993C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7895" name="Rectangle 7">
            <a:extLst>
              <a:ext uri="{FF2B5EF4-FFF2-40B4-BE49-F238E27FC236}">
                <a16:creationId xmlns:a16="http://schemas.microsoft.com/office/drawing/2014/main" id="{7F6025F3-50C7-44E1-63DB-548C31EFF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6764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7896" name="Text Box 8">
            <a:extLst>
              <a:ext uri="{FF2B5EF4-FFF2-40B4-BE49-F238E27FC236}">
                <a16:creationId xmlns:a16="http://schemas.microsoft.com/office/drawing/2014/main" id="{0617D95A-169D-4C22-5B6C-1CA9D0D09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1925" y="27844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37897" name="Text Box 9">
            <a:extLst>
              <a:ext uri="{FF2B5EF4-FFF2-40B4-BE49-F238E27FC236}">
                <a16:creationId xmlns:a16="http://schemas.microsoft.com/office/drawing/2014/main" id="{ADA05B7D-19C0-3AD1-2B9A-390D44D77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5" y="17176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7898" name="Text Box 10">
            <a:extLst>
              <a:ext uri="{FF2B5EF4-FFF2-40B4-BE49-F238E27FC236}">
                <a16:creationId xmlns:a16="http://schemas.microsoft.com/office/drawing/2014/main" id="{7FB8C756-23AB-5F46-82BB-13DEBE48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6" y="21748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37899" name="Rectangle 11">
            <a:extLst>
              <a:ext uri="{FF2B5EF4-FFF2-40B4-BE49-F238E27FC236}">
                <a16:creationId xmlns:a16="http://schemas.microsoft.com/office/drawing/2014/main" id="{5D25FF09-6B3D-2206-0375-6ED996EE9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28194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7900" name="Rectangle 12">
            <a:extLst>
              <a:ext uri="{FF2B5EF4-FFF2-40B4-BE49-F238E27FC236}">
                <a16:creationId xmlns:a16="http://schemas.microsoft.com/office/drawing/2014/main" id="{C68E3EB7-E8A6-7B2D-B84F-1225DFE5E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819400"/>
            <a:ext cx="762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7901" name="Rectangle 13">
            <a:extLst>
              <a:ext uri="{FF2B5EF4-FFF2-40B4-BE49-F238E27FC236}">
                <a16:creationId xmlns:a16="http://schemas.microsoft.com/office/drawing/2014/main" id="{E64EADE0-FFAE-3159-D00B-EA603C7A1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1676400"/>
            <a:ext cx="76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7902" name="Text Box 14">
            <a:extLst>
              <a:ext uri="{FF2B5EF4-FFF2-40B4-BE49-F238E27FC236}">
                <a16:creationId xmlns:a16="http://schemas.microsoft.com/office/drawing/2014/main" id="{2D149CF9-2C9F-79F4-A2A7-5EA591448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7925" y="2857501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37903" name="Line 15">
            <a:extLst>
              <a:ext uri="{FF2B5EF4-FFF2-40B4-BE49-F238E27FC236}">
                <a16:creationId xmlns:a16="http://schemas.microsoft.com/office/drawing/2014/main" id="{0FA42FD8-D277-E2D6-B202-49B0DF12D1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4" name="Line 16">
            <a:extLst>
              <a:ext uri="{FF2B5EF4-FFF2-40B4-BE49-F238E27FC236}">
                <a16:creationId xmlns:a16="http://schemas.microsoft.com/office/drawing/2014/main" id="{FC84EEEF-1F43-B06F-64A8-3B669D967C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5" name="Text Box 17">
            <a:extLst>
              <a:ext uri="{FF2B5EF4-FFF2-40B4-BE49-F238E27FC236}">
                <a16:creationId xmlns:a16="http://schemas.microsoft.com/office/drawing/2014/main" id="{5614CD2E-B231-45AD-31B8-87F633175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19192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37906" name="Line 18">
            <a:extLst>
              <a:ext uri="{FF2B5EF4-FFF2-40B4-BE49-F238E27FC236}">
                <a16:creationId xmlns:a16="http://schemas.microsoft.com/office/drawing/2014/main" id="{F464AC79-F7AF-593B-AFBC-45DA4ADB9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7" name="Line 19">
            <a:extLst>
              <a:ext uri="{FF2B5EF4-FFF2-40B4-BE49-F238E27FC236}">
                <a16:creationId xmlns:a16="http://schemas.microsoft.com/office/drawing/2014/main" id="{7B3327DF-6E96-70ED-FD53-AF8A50405395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1676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8" name="Slide Number Placeholder 1">
            <a:extLst>
              <a:ext uri="{FF2B5EF4-FFF2-40B4-BE49-F238E27FC236}">
                <a16:creationId xmlns:a16="http://schemas.microsoft.com/office/drawing/2014/main" id="{234B49D2-29AA-C17A-08C1-880D04993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FADA7AF-0ACA-41D9-9E32-10351B1562A4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61AC525B-57B6-C682-7FE1-22563DEA36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IJK version (small cache)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C903AEB2-B4EF-6775-E5DA-2008A921DB2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0" y="1600200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for I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for K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  C(I,J) = C(I,J) + A(I,K)*B(K,J)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8B1BFB2E-5B49-2B2B-54F5-D1C505C0393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51008" y="3594101"/>
            <a:ext cx="8229600" cy="21780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/>
              <a:t>Small cache scenario: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Matrices are large compared to cache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stack distance is not O(1) =&gt; miss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Cold and capacity misses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Miss ratio: 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C:  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/b misses (good temporal locality)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A: N</a:t>
            </a:r>
            <a:r>
              <a:rPr lang="en-US" altLang="en-US" sz="1800" baseline="30000" dirty="0"/>
              <a:t>3 </a:t>
            </a:r>
            <a:r>
              <a:rPr lang="en-US" altLang="en-US" sz="1800" dirty="0"/>
              <a:t>/b misses (good spatial locality)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B:  N</a:t>
            </a:r>
            <a:r>
              <a:rPr lang="en-US" altLang="en-US" sz="1800" baseline="30000" dirty="0"/>
              <a:t>3 </a:t>
            </a:r>
            <a:r>
              <a:rPr lang="en-US" altLang="en-US" sz="1800" dirty="0"/>
              <a:t>misses (poor temporal and spatial locality)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Miss ratio </a:t>
            </a:r>
            <a:r>
              <a:rPr lang="en-US" altLang="en-US" sz="1800" dirty="0">
                <a:sym typeface="Wingdings" panose="05000000000000000000" pitchFamily="2" charset="2"/>
              </a:rPr>
              <a:t> 0.25 (b+1)/b = 0.3125 (for b = 4)</a:t>
            </a:r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492DDCB6-4B08-2E75-5632-0FC23E0C2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E883D9A1-390A-4C6E-B4C1-91C22EF58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19" name="Rectangle 7">
            <a:extLst>
              <a:ext uri="{FF2B5EF4-FFF2-40B4-BE49-F238E27FC236}">
                <a16:creationId xmlns:a16="http://schemas.microsoft.com/office/drawing/2014/main" id="{1E9CB883-3677-4E06-8AAE-8422DECBF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6764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20" name="Text Box 8">
            <a:extLst>
              <a:ext uri="{FF2B5EF4-FFF2-40B4-BE49-F238E27FC236}">
                <a16:creationId xmlns:a16="http://schemas.microsoft.com/office/drawing/2014/main" id="{97AFC2AB-9AA7-5590-35AC-6D9AFC073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1925" y="27844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38921" name="Text Box 9">
            <a:extLst>
              <a:ext uri="{FF2B5EF4-FFF2-40B4-BE49-F238E27FC236}">
                <a16:creationId xmlns:a16="http://schemas.microsoft.com/office/drawing/2014/main" id="{2A8C6F29-B2A0-A3AB-97C4-8D8F085BC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5" y="17176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8922" name="Text Box 10">
            <a:extLst>
              <a:ext uri="{FF2B5EF4-FFF2-40B4-BE49-F238E27FC236}">
                <a16:creationId xmlns:a16="http://schemas.microsoft.com/office/drawing/2014/main" id="{90BE0880-FD59-F474-0020-8B82CD615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6" y="21748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38923" name="Rectangle 11">
            <a:extLst>
              <a:ext uri="{FF2B5EF4-FFF2-40B4-BE49-F238E27FC236}">
                <a16:creationId xmlns:a16="http://schemas.microsoft.com/office/drawing/2014/main" id="{C7711CF4-9688-A38D-A1C3-06E7E5C47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28194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24" name="Rectangle 12">
            <a:extLst>
              <a:ext uri="{FF2B5EF4-FFF2-40B4-BE49-F238E27FC236}">
                <a16:creationId xmlns:a16="http://schemas.microsoft.com/office/drawing/2014/main" id="{D35A03DE-EC80-7C83-A619-6F4702698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819400"/>
            <a:ext cx="762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25" name="Rectangle 13">
            <a:extLst>
              <a:ext uri="{FF2B5EF4-FFF2-40B4-BE49-F238E27FC236}">
                <a16:creationId xmlns:a16="http://schemas.microsoft.com/office/drawing/2014/main" id="{4C303EB1-FB01-4572-CF84-97EF8DE7E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1676400"/>
            <a:ext cx="76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26" name="Text Box 14">
            <a:extLst>
              <a:ext uri="{FF2B5EF4-FFF2-40B4-BE49-F238E27FC236}">
                <a16:creationId xmlns:a16="http://schemas.microsoft.com/office/drawing/2014/main" id="{5CF0F981-C891-4F13-E200-C9920A18F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7925" y="2857501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38927" name="Line 15">
            <a:extLst>
              <a:ext uri="{FF2B5EF4-FFF2-40B4-BE49-F238E27FC236}">
                <a16:creationId xmlns:a16="http://schemas.microsoft.com/office/drawing/2014/main" id="{EF10A052-A84F-7550-C2C5-FBB0CFF5F849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8" name="Line 16">
            <a:extLst>
              <a:ext uri="{FF2B5EF4-FFF2-40B4-BE49-F238E27FC236}">
                <a16:creationId xmlns:a16="http://schemas.microsoft.com/office/drawing/2014/main" id="{720254B3-E5CC-D3D8-F04B-6B89E9F23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9" name="Text Box 17">
            <a:extLst>
              <a:ext uri="{FF2B5EF4-FFF2-40B4-BE49-F238E27FC236}">
                <a16:creationId xmlns:a16="http://schemas.microsoft.com/office/drawing/2014/main" id="{1B043C1B-0E14-3989-5036-5834BA5A2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19192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38930" name="Line 18">
            <a:extLst>
              <a:ext uri="{FF2B5EF4-FFF2-40B4-BE49-F238E27FC236}">
                <a16:creationId xmlns:a16="http://schemas.microsoft.com/office/drawing/2014/main" id="{2DEE445A-8BB1-21F3-0A08-12FEB65BB10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1" name="Line 19">
            <a:extLst>
              <a:ext uri="{FF2B5EF4-FFF2-40B4-BE49-F238E27FC236}">
                <a16:creationId xmlns:a16="http://schemas.microsoft.com/office/drawing/2014/main" id="{FB19301D-942C-2A56-1FFF-0550B92724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1676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2" name="Slide Number Placeholder 1">
            <a:extLst>
              <a:ext uri="{FF2B5EF4-FFF2-40B4-BE49-F238E27FC236}">
                <a16:creationId xmlns:a16="http://schemas.microsoft.com/office/drawing/2014/main" id="{B857C735-1C7C-6D40-AB74-CF6254FE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763624-5F98-4F9D-BD6A-858910FC81A1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54C0BCC-E006-76A7-D375-8977879123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Miss ratios for other versions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9A74FC6-1572-478D-4E3A-5429D1E7CA84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0" y="1371600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for I = 1, N//row-major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for K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  C(I,J) = C(I,J) + A(I,K)*B(K,J)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76A01920-9A73-A949-850B-9EB65274B29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981200" y="3808414"/>
            <a:ext cx="8229600" cy="26685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700" dirty="0"/>
              <a:t>K loop innermost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A: good spatial locality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C: good temporal locality                  0.25(b+1)/b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700" dirty="0"/>
              <a:t>I loop innermost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B: good temporal locality          (N</a:t>
            </a:r>
            <a:r>
              <a:rPr lang="en-US" altLang="en-US" sz="1500" baseline="30000" dirty="0"/>
              <a:t>2</a:t>
            </a:r>
            <a:r>
              <a:rPr lang="en-US" altLang="en-US" sz="1500" dirty="0"/>
              <a:t>/b + N</a:t>
            </a:r>
            <a:r>
              <a:rPr lang="en-US" altLang="en-US" sz="1500" baseline="30000" dirty="0"/>
              <a:t>3</a:t>
            </a:r>
            <a:r>
              <a:rPr lang="en-US" altLang="en-US" sz="1500" dirty="0"/>
              <a:t> +N</a:t>
            </a:r>
            <a:r>
              <a:rPr lang="en-US" altLang="en-US" sz="1500" baseline="30000" dirty="0"/>
              <a:t>3</a:t>
            </a:r>
            <a:r>
              <a:rPr lang="en-US" altLang="en-US" sz="1500" dirty="0"/>
              <a:t>)/4N</a:t>
            </a:r>
            <a:r>
              <a:rPr lang="en-US" altLang="en-US" sz="1500" baseline="30000" dirty="0"/>
              <a:t>3 </a:t>
            </a:r>
            <a:r>
              <a:rPr lang="en-US" altLang="en-US" sz="1500" dirty="0">
                <a:sym typeface="Wingdings" panose="05000000000000000000" pitchFamily="2" charset="2"/>
              </a:rPr>
              <a:t> 0.5</a:t>
            </a:r>
            <a:endParaRPr lang="en-US" altLang="en-US" sz="1500" baseline="30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700" dirty="0"/>
              <a:t>J loop innermost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B,C: good spatial locality          (N</a:t>
            </a:r>
            <a:r>
              <a:rPr lang="en-US" altLang="en-US" sz="1500" baseline="30000" dirty="0"/>
              <a:t>3</a:t>
            </a:r>
            <a:r>
              <a:rPr lang="en-US" altLang="en-US" sz="1500" dirty="0"/>
              <a:t>/b + N</a:t>
            </a:r>
            <a:r>
              <a:rPr lang="en-US" altLang="en-US" sz="1500" baseline="30000" dirty="0"/>
              <a:t>3</a:t>
            </a:r>
            <a:r>
              <a:rPr lang="en-US" altLang="en-US" sz="1500" dirty="0"/>
              <a:t>/b + N</a:t>
            </a:r>
            <a:r>
              <a:rPr lang="en-US" altLang="en-US" sz="1500" baseline="30000" dirty="0"/>
              <a:t>2</a:t>
            </a:r>
            <a:r>
              <a:rPr lang="en-US" altLang="en-US" sz="1500" dirty="0"/>
              <a:t>/b)/4N</a:t>
            </a:r>
            <a:r>
              <a:rPr lang="en-US" altLang="en-US" sz="1500" baseline="30000" dirty="0"/>
              <a:t>3   </a:t>
            </a:r>
            <a:r>
              <a:rPr lang="en-US" altLang="en-US" sz="1500" dirty="0">
                <a:sym typeface="Wingdings" panose="05000000000000000000" pitchFamily="2" charset="2"/>
              </a:rPr>
              <a:t> 0.5/b</a:t>
            </a:r>
            <a:endParaRPr lang="en-US" altLang="en-US" sz="1500" baseline="30000" dirty="0"/>
          </a:p>
          <a:p>
            <a:pPr lvl="1" eaLnBrk="1" hangingPunct="1">
              <a:lnSpc>
                <a:spcPct val="80000"/>
              </a:lnSpc>
            </a:pPr>
            <a:r>
              <a:rPr lang="en-US" altLang="en-US" sz="1500" dirty="0"/>
              <a:t>A: good temporal locality           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800" dirty="0"/>
              <a:t>So we would expect IKJ/KIJ versions to perform best, followed by IJK/JIK, followed by JKI/KJI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1500" dirty="0"/>
          </a:p>
          <a:p>
            <a:pPr lvl="1" eaLnBrk="1" hangingPunct="1">
              <a:lnSpc>
                <a:spcPct val="80000"/>
              </a:lnSpc>
            </a:pPr>
            <a:endParaRPr lang="en-US" altLang="en-US" sz="1500" dirty="0"/>
          </a:p>
          <a:p>
            <a:pPr lvl="1" eaLnBrk="1" hangingPunct="1">
              <a:lnSpc>
                <a:spcPct val="80000"/>
              </a:lnSpc>
            </a:pPr>
            <a:endParaRPr lang="en-US" altLang="en-US" sz="1500" dirty="0"/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0F197F6A-7AD5-12BA-8A57-716F0F4A0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925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E9D2BEB6-4A5A-644D-CB5D-2D78A6138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2525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9943" name="Rectangle 7">
            <a:extLst>
              <a:ext uri="{FF2B5EF4-FFF2-40B4-BE49-F238E27FC236}">
                <a16:creationId xmlns:a16="http://schemas.microsoft.com/office/drawing/2014/main" id="{45E443B8-4481-47B6-701A-72384AC74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2525" y="16764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9944" name="Text Box 8">
            <a:extLst>
              <a:ext uri="{FF2B5EF4-FFF2-40B4-BE49-F238E27FC236}">
                <a16:creationId xmlns:a16="http://schemas.microsoft.com/office/drawing/2014/main" id="{9223CBEA-230E-62A9-805A-25794831C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8650" y="27844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39945" name="Text Box 9">
            <a:extLst>
              <a:ext uri="{FF2B5EF4-FFF2-40B4-BE49-F238E27FC236}">
                <a16:creationId xmlns:a16="http://schemas.microsoft.com/office/drawing/2014/main" id="{AE8A7146-D40E-0097-68B0-683592A54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4850" y="17176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9946" name="Text Box 10">
            <a:extLst>
              <a:ext uri="{FF2B5EF4-FFF2-40B4-BE49-F238E27FC236}">
                <a16:creationId xmlns:a16="http://schemas.microsoft.com/office/drawing/2014/main" id="{E73F3BAC-BB00-76FC-624A-25C9D8B2E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6051" y="21748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39947" name="Rectangle 11">
            <a:extLst>
              <a:ext uri="{FF2B5EF4-FFF2-40B4-BE49-F238E27FC236}">
                <a16:creationId xmlns:a16="http://schemas.microsoft.com/office/drawing/2014/main" id="{7E734A0C-C9F9-A830-BE21-C06CF4B10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25" y="28194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9948" name="Rectangle 12">
            <a:extLst>
              <a:ext uri="{FF2B5EF4-FFF2-40B4-BE49-F238E27FC236}">
                <a16:creationId xmlns:a16="http://schemas.microsoft.com/office/drawing/2014/main" id="{5F2D9116-8E11-67D3-C672-FB382FFC3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1925" y="2819400"/>
            <a:ext cx="762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9949" name="Rectangle 13">
            <a:extLst>
              <a:ext uri="{FF2B5EF4-FFF2-40B4-BE49-F238E27FC236}">
                <a16:creationId xmlns:a16="http://schemas.microsoft.com/office/drawing/2014/main" id="{F2671891-F455-CB6A-D414-4825E255D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25" y="1676400"/>
            <a:ext cx="76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9950" name="Text Box 14">
            <a:extLst>
              <a:ext uri="{FF2B5EF4-FFF2-40B4-BE49-F238E27FC236}">
                <a16:creationId xmlns:a16="http://schemas.microsoft.com/office/drawing/2014/main" id="{E3B2CAF6-018C-F415-1196-8CAFCBE27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650" y="2857501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39951" name="Line 15">
            <a:extLst>
              <a:ext uri="{FF2B5EF4-FFF2-40B4-BE49-F238E27FC236}">
                <a16:creationId xmlns:a16="http://schemas.microsoft.com/office/drawing/2014/main" id="{18D7E00E-27AA-08BB-A633-ECE1C2A391C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15325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2" name="Line 16">
            <a:extLst>
              <a:ext uri="{FF2B5EF4-FFF2-40B4-BE49-F238E27FC236}">
                <a16:creationId xmlns:a16="http://schemas.microsoft.com/office/drawing/2014/main" id="{64C32E5C-4428-77CB-8D1A-7235C5757B0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1925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Text Box 17">
            <a:extLst>
              <a:ext uri="{FF2B5EF4-FFF2-40B4-BE49-F238E27FC236}">
                <a16:creationId xmlns:a16="http://schemas.microsoft.com/office/drawing/2014/main" id="{2996112A-7019-DF49-38BD-8C8CE956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7325" y="19192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39954" name="Line 18">
            <a:extLst>
              <a:ext uri="{FF2B5EF4-FFF2-40B4-BE49-F238E27FC236}">
                <a16:creationId xmlns:a16="http://schemas.microsoft.com/office/drawing/2014/main" id="{C240D13D-194A-A276-1E8A-36A277E05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9725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5" name="Line 19">
            <a:extLst>
              <a:ext uri="{FF2B5EF4-FFF2-40B4-BE49-F238E27FC236}">
                <a16:creationId xmlns:a16="http://schemas.microsoft.com/office/drawing/2014/main" id="{7FE38280-1BA5-8DDA-7C97-DF4C7C6C8A5E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9725" y="1676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6" name="Text Box 20">
            <a:extLst>
              <a:ext uri="{FF2B5EF4-FFF2-40B4-BE49-F238E27FC236}">
                <a16:creationId xmlns:a16="http://schemas.microsoft.com/office/drawing/2014/main" id="{2732AF54-7A70-8F5C-3260-13BC3A867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8450" y="3124201"/>
            <a:ext cx="363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solidFill>
                  <a:schemeClr val="tx1"/>
                </a:solidFill>
              </a:rPr>
              <a:t>IJK version of matrix multiplication</a:t>
            </a:r>
          </a:p>
        </p:txBody>
      </p:sp>
      <p:sp>
        <p:nvSpPr>
          <p:cNvPr id="39957" name="Slide Number Placeholder 1">
            <a:extLst>
              <a:ext uri="{FF2B5EF4-FFF2-40B4-BE49-F238E27FC236}">
                <a16:creationId xmlns:a16="http://schemas.microsoft.com/office/drawing/2014/main" id="{07AAEE95-570E-9ED5-BB0D-9E950271D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AA98EC-8C2A-4E5C-9903-2DCAE9DF2AB8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8995909C-5EE8-A75D-F137-2F30663FF1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MMM experiments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2E2E034B-798B-2997-111B-230EF1F92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4478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B4195D1C-D895-D622-C0D7-A85772DDD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990600"/>
            <a:ext cx="77724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1700">
                <a:solidFill>
                  <a:schemeClr val="tx1"/>
                </a:solidFill>
                <a:latin typeface="Times New Roman" panose="02020603050405020304" pitchFamily="18" charset="0"/>
              </a:rPr>
              <a:t> L1 Cache Miss Ratio for Intel Pentium III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MMM with N = 1…1300</a:t>
            </a:r>
          </a:p>
          <a:p>
            <a:pPr lvl="1" eaLnBrk="1" hangingPunct="1"/>
            <a:r>
              <a:rPr lang="en-US" altLang="en-US" sz="1400">
                <a:latin typeface="Times New Roman" panose="02020603050405020304" pitchFamily="18" charset="0"/>
              </a:rPr>
              <a:t>16KB 32B/Block 4-way 8-byte elements</a:t>
            </a:r>
          </a:p>
        </p:txBody>
      </p:sp>
      <p:pic>
        <p:nvPicPr>
          <p:cNvPr id="40965" name="Picture 5" descr="image001">
            <a:extLst>
              <a:ext uri="{FF2B5EF4-FFF2-40B4-BE49-F238E27FC236}">
                <a16:creationId xmlns:a16="http://schemas.microsoft.com/office/drawing/2014/main" id="{5E042153-9188-7601-68F3-E2E008B114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524000"/>
            <a:ext cx="7467600" cy="5106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6" name="Rectangle 6">
            <a:extLst>
              <a:ext uri="{FF2B5EF4-FFF2-40B4-BE49-F238E27FC236}">
                <a16:creationId xmlns:a16="http://schemas.microsoft.com/office/drawing/2014/main" id="{CB08AD45-DBC7-4BB0-F5F2-05E07AA3F4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sp>
        <p:nvSpPr>
          <p:cNvPr id="40967" name="Line 7">
            <a:extLst>
              <a:ext uri="{FF2B5EF4-FFF2-40B4-BE49-F238E27FC236}">
                <a16:creationId xmlns:a16="http://schemas.microsoft.com/office/drawing/2014/main" id="{A8B2AF07-E56B-32CF-89F2-E40278EBF9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1800" y="1295400"/>
            <a:ext cx="510540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8" name="Text Box 8">
            <a:extLst>
              <a:ext uri="{FF2B5EF4-FFF2-40B4-BE49-F238E27FC236}">
                <a16:creationId xmlns:a16="http://schemas.microsoft.com/office/drawing/2014/main" id="{85A27E0C-27E1-D6BC-1B46-9BE002893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1" y="955675"/>
            <a:ext cx="2678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1"/>
              </a:buClr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Can we predict this?</a:t>
            </a:r>
          </a:p>
        </p:txBody>
      </p:sp>
      <p:sp>
        <p:nvSpPr>
          <p:cNvPr id="40969" name="Slide Number Placeholder 1">
            <a:extLst>
              <a:ext uri="{FF2B5EF4-FFF2-40B4-BE49-F238E27FC236}">
                <a16:creationId xmlns:a16="http://schemas.microsoft.com/office/drawing/2014/main" id="{ED248225-16CC-A3FA-617E-9142A4A8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0B1B3C-11A4-425C-93FB-CB8D99AB0ED7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7DA0B-2620-130B-A9F4-B7089AA82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6F6DB09-2420-463E-4044-4726C8A7A2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pPr eaLnBrk="1" hangingPunct="1"/>
            <a:r>
              <a:rPr lang="en-US" altLang="en-US" dirty="0"/>
              <a:t>Roofline Model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D6F90E4-45B7-3272-7ABD-DAF4902877B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65922" y="1445479"/>
            <a:ext cx="5384800" cy="328177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Computational intensity</a:t>
            </a:r>
          </a:p>
          <a:p>
            <a:pPr lvl="1"/>
            <a:r>
              <a:rPr lang="en-US" sz="2400" dirty="0"/>
              <a:t>Once some data has been loaded from DRAM into caches, registers etc., how many computations are performed on it?</a:t>
            </a:r>
          </a:p>
          <a:p>
            <a:pPr lvl="1"/>
            <a:r>
              <a:rPr lang="en-US" sz="2400" dirty="0"/>
              <a:t>Abstraction of program execution</a:t>
            </a:r>
          </a:p>
          <a:p>
            <a:pPr marL="0" indent="0">
              <a:buNone/>
            </a:pPr>
            <a:r>
              <a:rPr lang="en-US" sz="2400" dirty="0"/>
              <a:t>Performance diagnosis for program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US" sz="2400" dirty="0">
                <a:solidFill>
                  <a:srgbClr val="000000"/>
                </a:solidFill>
              </a:rPr>
              <a:t>Memory-bound: computational intensity &lt; ridge point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US" sz="2400" dirty="0">
                <a:solidFill>
                  <a:srgbClr val="000000"/>
                </a:solidFill>
              </a:rPr>
              <a:t>Compute-bound: computational intensity &gt; ridge point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/>
          </a:p>
        </p:txBody>
      </p:sp>
      <p:sp>
        <p:nvSpPr>
          <p:cNvPr id="46084" name="Slide Number Placeholder 1">
            <a:extLst>
              <a:ext uri="{FF2B5EF4-FFF2-40B4-BE49-F238E27FC236}">
                <a16:creationId xmlns:a16="http://schemas.microsoft.com/office/drawing/2014/main" id="{5CC25CCB-1689-1228-7909-F525E85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F0360828-241A-4967-B84C-22032DE53DA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4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pic>
        <p:nvPicPr>
          <p:cNvPr id="4" name="Picture 3" descr="The diagram illustrates a comparison between different computational performance metrics for two algorithms, showing their attainable performance in gigaflops per second and computational intensity in gigaflops per byte, with a distinction between memory-bound and compute-bound conditions.&#10;&#10;AI-generated content may be incorrect.">
            <a:extLst>
              <a:ext uri="{FF2B5EF4-FFF2-40B4-BE49-F238E27FC236}">
                <a16:creationId xmlns:a16="http://schemas.microsoft.com/office/drawing/2014/main" id="{E6A58E5E-4D32-48FA-9B0F-88E3E44BD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621854"/>
            <a:ext cx="4754673" cy="307865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F34469-9856-6EE8-0D09-4A59839E7DF2}"/>
              </a:ext>
            </a:extLst>
          </p:cNvPr>
          <p:cNvSpPr txBox="1"/>
          <p:nvPr/>
        </p:nvSpPr>
        <p:spPr>
          <a:xfrm>
            <a:off x="6705600" y="2747812"/>
            <a:ext cx="2303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y = memory-bandwidth*x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70CB5E7-3EC2-2068-3A59-6CAC70A2F28B}"/>
              </a:ext>
            </a:extLst>
          </p:cNvPr>
          <p:cNvSpPr/>
          <p:nvPr/>
        </p:nvSpPr>
        <p:spPr>
          <a:xfrm>
            <a:off x="6936521" y="3035060"/>
            <a:ext cx="219274" cy="851140"/>
          </a:xfrm>
          <a:custGeom>
            <a:avLst/>
            <a:gdLst>
              <a:gd name="csX0" fmla="*/ 161765 w 219274"/>
              <a:gd name="csY0" fmla="*/ 0 h 851140"/>
              <a:gd name="csX1" fmla="*/ 738 w 219274"/>
              <a:gd name="csY1" fmla="*/ 506083 h 851140"/>
              <a:gd name="csX2" fmla="*/ 219274 w 219274"/>
              <a:gd name="csY2" fmla="*/ 851140 h 8511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274" h="851140">
                <a:moveTo>
                  <a:pt x="161765" y="0"/>
                </a:moveTo>
                <a:cubicBezTo>
                  <a:pt x="76459" y="182113"/>
                  <a:pt x="-8847" y="364227"/>
                  <a:pt x="738" y="506083"/>
                </a:cubicBezTo>
                <a:cubicBezTo>
                  <a:pt x="10323" y="647939"/>
                  <a:pt x="114798" y="749539"/>
                  <a:pt x="219274" y="851140"/>
                </a:cubicBezTo>
              </a:path>
            </a:pathLst>
          </a:custGeom>
          <a:noFill/>
          <a:ln w="22225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E7AD1-F31F-650C-4E62-9F2C805323A4}"/>
              </a:ext>
            </a:extLst>
          </p:cNvPr>
          <p:cNvSpPr txBox="1"/>
          <p:nvPr/>
        </p:nvSpPr>
        <p:spPr>
          <a:xfrm>
            <a:off x="2209800" y="6239474"/>
            <a:ext cx="7924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https://rtlearner.com/en/ai-architecture-13-roofline-model</a:t>
            </a:r>
            <a:r>
              <a:rPr lang="en-US" sz="1600" dirty="0">
                <a:hlinkClick r:id="rId5"/>
              </a:rPr>
              <a:t>-</a:t>
            </a:r>
            <a:r>
              <a:rPr lang="en-US" sz="1600" dirty="0">
                <a:hlinkClick r:id="rId5"/>
              </a:rPr>
              <a:t>analysis/#google_vignette</a:t>
            </a:r>
            <a:endParaRPr lang="en-US" sz="16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CD2F8F-7660-94C4-6AF5-2D519F878386}"/>
              </a:ext>
            </a:extLst>
          </p:cNvPr>
          <p:cNvSpPr/>
          <p:nvPr/>
        </p:nvSpPr>
        <p:spPr>
          <a:xfrm>
            <a:off x="8229600" y="5384451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\documentclass{article}&#10;\usepackage{amsmath,amssymb}&#10;\pagestyle{empty}&#10;\begin{document}&#10;&#10;$Ridge\ point = \frac{Peak\ computation\ rate}{Peak\ bandwidth}$&#10;&#10;\end{document}" title="IguanaTex Picture Display">
            <a:extLst>
              <a:ext uri="{FF2B5EF4-FFF2-40B4-BE49-F238E27FC236}">
                <a16:creationId xmlns:a16="http://schemas.microsoft.com/office/drawing/2014/main" id="{C1BBD36E-CB62-8A40-349C-A7A2CB54DB6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505" y="5806335"/>
            <a:ext cx="3112462" cy="26162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2" name="Picture 41" descr="\documentclass{article}&#10;\usepackage{amsmath,amssymb}&#10;\pagestyle{empty}&#10;\begin{document}&#10;\noindent&#10;Computations = C Gflops \\&#10;L/S ops = M bytes \\&#10;Hit rate = h \\&#10;Total memory accesses = M*(1-h)\\&#10;Time = M*(1-h)/B  (where B is peak bandwidth) \\&#10;Attainable performance = C*B/M*(1-h) = B*$\underbrace{\text{[C/M*(1-h)]}}_{Computational \ intensity}$&#10;&#10;\end{document}" title="IguanaTex Picture Display">
            <a:extLst>
              <a:ext uri="{FF2B5EF4-FFF2-40B4-BE49-F238E27FC236}">
                <a16:creationId xmlns:a16="http://schemas.microsoft.com/office/drawing/2014/main" id="{5B53B927-EEB2-639D-B8A4-A7806797CD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69745"/>
            <a:ext cx="4721802" cy="135210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243949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40FF9C7-073B-BBE3-87F2-47AC3ADFE4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Transition out of large cache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6F23A8EB-4587-3D02-8BCD-91E894458AA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981200" y="1600200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for I = 1, N//row-major storage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for K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        C(I,J) = C(I,J) + A(I,K)*B(K,J)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AB7C7FF4-2848-9CF9-A645-062C873A95D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057400" y="3851275"/>
            <a:ext cx="8883650" cy="21780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Find data element(s) reused with the largest stack distance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Determine condition on N for that to be less than cache capacity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For our problem: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/>
              <a:t>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 + N + b &lt; C (with optimal replacement)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/>
              <a:t>N</a:t>
            </a:r>
            <a:r>
              <a:rPr lang="en-US" altLang="en-US" sz="1800" baseline="30000" dirty="0"/>
              <a:t>2</a:t>
            </a:r>
            <a:r>
              <a:rPr lang="en-US" altLang="en-US" sz="1800" dirty="0"/>
              <a:t> + 2N &lt; C (with LRU replacement)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/>
              <a:t>In either case, we get N ~ sqrt(C)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dirty="0"/>
              <a:t>For our cache, we get N ~ 45 which agrees quite well with data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sz="2200" dirty="0"/>
          </a:p>
        </p:txBody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5C412B7C-4F1B-3AA2-D95C-5B45D6673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3AB3D6F8-0900-35ED-3516-B25E7C8DC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6670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BDC1602C-A524-0B35-D054-0013E14CC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1676400"/>
            <a:ext cx="7620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1992" name="Text Box 8">
            <a:extLst>
              <a:ext uri="{FF2B5EF4-FFF2-40B4-BE49-F238E27FC236}">
                <a16:creationId xmlns:a16="http://schemas.microsoft.com/office/drawing/2014/main" id="{92447994-C64E-AF62-2DB4-2C7A674BB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1925" y="27844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41993" name="Text Box 9">
            <a:extLst>
              <a:ext uri="{FF2B5EF4-FFF2-40B4-BE49-F238E27FC236}">
                <a16:creationId xmlns:a16="http://schemas.microsoft.com/office/drawing/2014/main" id="{84F32496-AA94-275C-2B58-5EE11D95A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25" y="1717675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41994" name="Text Box 10">
            <a:extLst>
              <a:ext uri="{FF2B5EF4-FFF2-40B4-BE49-F238E27FC236}">
                <a16:creationId xmlns:a16="http://schemas.microsoft.com/office/drawing/2014/main" id="{A1A2643D-BA98-7BF9-DDC7-1E229E78A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9326" y="2174875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41995" name="Rectangle 11">
            <a:extLst>
              <a:ext uri="{FF2B5EF4-FFF2-40B4-BE49-F238E27FC236}">
                <a16:creationId xmlns:a16="http://schemas.microsoft.com/office/drawing/2014/main" id="{FB08ABFE-9527-4063-0B44-A9C2DA729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28194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1996" name="Rectangle 12">
            <a:extLst>
              <a:ext uri="{FF2B5EF4-FFF2-40B4-BE49-F238E27FC236}">
                <a16:creationId xmlns:a16="http://schemas.microsoft.com/office/drawing/2014/main" id="{B34ABD7E-B490-5732-F3D9-054641D33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819400"/>
            <a:ext cx="7620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1997" name="Rectangle 13">
            <a:extLst>
              <a:ext uri="{FF2B5EF4-FFF2-40B4-BE49-F238E27FC236}">
                <a16:creationId xmlns:a16="http://schemas.microsoft.com/office/drawing/2014/main" id="{6E9C2CD7-16A3-0581-4E9A-AFBBF3D4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1676400"/>
            <a:ext cx="762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1998" name="Text Box 14">
            <a:extLst>
              <a:ext uri="{FF2B5EF4-FFF2-40B4-BE49-F238E27FC236}">
                <a16:creationId xmlns:a16="http://schemas.microsoft.com/office/drawing/2014/main" id="{5DB595C2-CF24-C5D7-43E6-D53D140D1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7925" y="2857501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41999" name="Line 15">
            <a:extLst>
              <a:ext uri="{FF2B5EF4-FFF2-40B4-BE49-F238E27FC236}">
                <a16:creationId xmlns:a16="http://schemas.microsoft.com/office/drawing/2014/main" id="{4BB020EA-80CA-7F54-54F2-1A03FB1AFB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0" name="Line 16">
            <a:extLst>
              <a:ext uri="{FF2B5EF4-FFF2-40B4-BE49-F238E27FC236}">
                <a16:creationId xmlns:a16="http://schemas.microsoft.com/office/drawing/2014/main" id="{99C1147D-33E0-54B7-DF19-8D3EBA4483E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1" name="Text Box 17">
            <a:extLst>
              <a:ext uri="{FF2B5EF4-FFF2-40B4-BE49-F238E27FC236}">
                <a16:creationId xmlns:a16="http://schemas.microsoft.com/office/drawing/2014/main" id="{7F373E7B-39DE-6783-9DC5-038A73181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1919288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</a:p>
        </p:txBody>
      </p:sp>
      <p:sp>
        <p:nvSpPr>
          <p:cNvPr id="42002" name="Line 18">
            <a:extLst>
              <a:ext uri="{FF2B5EF4-FFF2-40B4-BE49-F238E27FC236}">
                <a16:creationId xmlns:a16="http://schemas.microsoft.com/office/drawing/2014/main" id="{88F432C5-8975-DA00-A6C8-5508C7E68464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2209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3" name="Line 19">
            <a:extLst>
              <a:ext uri="{FF2B5EF4-FFF2-40B4-BE49-F238E27FC236}">
                <a16:creationId xmlns:a16="http://schemas.microsoft.com/office/drawing/2014/main" id="{007A52B4-FDFC-9F5D-3A22-5CB4AB238ED2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3000" y="1676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4" name="Slide Number Placeholder 1">
            <a:extLst>
              <a:ext uri="{FF2B5EF4-FFF2-40B4-BE49-F238E27FC236}">
                <a16:creationId xmlns:a16="http://schemas.microsoft.com/office/drawing/2014/main" id="{94951942-E11D-A019-4307-330ED450E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BC356D-5470-480A-B798-01D9C1816FDF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>
            <a:extLst>
              <a:ext uri="{FF2B5EF4-FFF2-40B4-BE49-F238E27FC236}">
                <a16:creationId xmlns:a16="http://schemas.microsoft.com/office/drawing/2014/main" id="{8DD6852D-FC39-F9C7-B8F9-311FFB909A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Blocked code</a:t>
            </a:r>
          </a:p>
        </p:txBody>
      </p:sp>
      <p:pic>
        <p:nvPicPr>
          <p:cNvPr id="43011" name="Picture 8">
            <a:extLst>
              <a:ext uri="{FF2B5EF4-FFF2-40B4-BE49-F238E27FC236}">
                <a16:creationId xmlns:a16="http://schemas.microsoft.com/office/drawing/2014/main" id="{361F4264-CD3D-A3B1-76DB-6A61C9B48D23}"/>
              </a:ext>
            </a:extLst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1" y="4479926"/>
            <a:ext cx="4664075" cy="2079625"/>
          </a:xfrm>
          <a:noFill/>
        </p:spPr>
      </p:pic>
      <p:sp>
        <p:nvSpPr>
          <p:cNvPr id="43012" name="Text Box 9">
            <a:extLst>
              <a:ext uri="{FF2B5EF4-FFF2-40B4-BE49-F238E27FC236}">
                <a16:creationId xmlns:a16="http://schemas.microsoft.com/office/drawing/2014/main" id="{7B925BA9-0489-4BBA-6D7D-D3422BCA0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854575"/>
            <a:ext cx="422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As in blocked MVM, we actually need 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stripmine only two loops</a:t>
            </a:r>
          </a:p>
        </p:txBody>
      </p:sp>
      <p:sp>
        <p:nvSpPr>
          <p:cNvPr id="43013" name="Slide Number Placeholder 1">
            <a:extLst>
              <a:ext uri="{FF2B5EF4-FFF2-40B4-BE49-F238E27FC236}">
                <a16:creationId xmlns:a16="http://schemas.microsoft.com/office/drawing/2014/main" id="{8B0114B1-50F9-BA99-7FF6-0614DE2DA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52B192A-047D-4AAB-973A-9960F7A3F25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602607A-4A1E-B4DB-DA3C-508C654E5F51}"/>
              </a:ext>
            </a:extLst>
          </p:cNvPr>
          <p:cNvGraphicFramePr>
            <a:graphicFrameLocks noGrp="1"/>
          </p:cNvGraphicFramePr>
          <p:nvPr/>
        </p:nvGraphicFramePr>
        <p:xfrm>
          <a:off x="6118225" y="1346200"/>
          <a:ext cx="1447800" cy="1112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34F2A8-071B-916F-4D39-A54F61B745BA}"/>
              </a:ext>
            </a:extLst>
          </p:cNvPr>
          <p:cNvGraphicFramePr>
            <a:graphicFrameLocks noGrp="1"/>
          </p:cNvGraphicFramePr>
          <p:nvPr/>
        </p:nvGraphicFramePr>
        <p:xfrm>
          <a:off x="6118225" y="2697163"/>
          <a:ext cx="1447800" cy="1111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254E530-737C-64CA-1A0D-F88689DCB9D9}"/>
              </a:ext>
            </a:extLst>
          </p:cNvPr>
          <p:cNvGraphicFramePr>
            <a:graphicFrameLocks noGrp="1"/>
          </p:cNvGraphicFramePr>
          <p:nvPr/>
        </p:nvGraphicFramePr>
        <p:xfrm>
          <a:off x="4267200" y="2697163"/>
          <a:ext cx="1447800" cy="1111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1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3068" name="TextBox 5">
            <a:extLst>
              <a:ext uri="{FF2B5EF4-FFF2-40B4-BE49-F238E27FC236}">
                <a16:creationId xmlns:a16="http://schemas.microsoft.com/office/drawing/2014/main" id="{9CFB346F-2308-DB6D-6E9F-B3B50754C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1" y="2693989"/>
            <a:ext cx="339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3069" name="TextBox 6">
            <a:extLst>
              <a:ext uri="{FF2B5EF4-FFF2-40B4-BE49-F238E27FC236}">
                <a16:creationId xmlns:a16="http://schemas.microsoft.com/office/drawing/2014/main" id="{E798B037-0B86-4677-7B2A-5D62B1200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2382839"/>
            <a:ext cx="338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3070" name="TextBox 7">
            <a:extLst>
              <a:ext uri="{FF2B5EF4-FFF2-40B4-BE49-F238E27FC236}">
                <a16:creationId xmlns:a16="http://schemas.microsoft.com/office/drawing/2014/main" id="{1060BFC7-BB7E-FD51-F2C2-339709BF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239" y="3063875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3071" name="TextBox 8">
            <a:extLst>
              <a:ext uri="{FF2B5EF4-FFF2-40B4-BE49-F238E27FC236}">
                <a16:creationId xmlns:a16="http://schemas.microsoft.com/office/drawing/2014/main" id="{8EBEE173-5FCC-353E-64D0-D4FB049F2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4" y="1725613"/>
            <a:ext cx="339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3072" name="TextBox 9">
            <a:extLst>
              <a:ext uri="{FF2B5EF4-FFF2-40B4-BE49-F238E27FC236}">
                <a16:creationId xmlns:a16="http://schemas.microsoft.com/office/drawing/2014/main" id="{DF9DB1AD-0911-BE1F-A96F-81D47AA5B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4" y="3054350"/>
            <a:ext cx="352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3784CC-49F0-D7D1-244F-40525C4765A3}"/>
              </a:ext>
            </a:extLst>
          </p:cNvPr>
          <p:cNvCxnSpPr>
            <a:cxnSpLocks/>
          </p:cNvCxnSpPr>
          <p:nvPr/>
        </p:nvCxnSpPr>
        <p:spPr>
          <a:xfrm>
            <a:off x="3657600" y="2752725"/>
            <a:ext cx="0" cy="6794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74" name="TextBox 13">
            <a:extLst>
              <a:ext uri="{FF2B5EF4-FFF2-40B4-BE49-F238E27FC236}">
                <a16:creationId xmlns:a16="http://schemas.microsoft.com/office/drawing/2014/main" id="{CF471A65-3A01-D819-37BB-84285D7B7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675" y="2981325"/>
            <a:ext cx="234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199D9D1-8474-C15A-95A7-C07493D82B3B}"/>
              </a:ext>
            </a:extLst>
          </p:cNvPr>
          <p:cNvCxnSpPr/>
          <p:nvPr/>
        </p:nvCxnSpPr>
        <p:spPr>
          <a:xfrm>
            <a:off x="4614864" y="2209800"/>
            <a:ext cx="71913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FD941B5-7417-9404-637E-E30805EBCDC0}"/>
              </a:ext>
            </a:extLst>
          </p:cNvPr>
          <p:cNvCxnSpPr/>
          <p:nvPr/>
        </p:nvCxnSpPr>
        <p:spPr>
          <a:xfrm>
            <a:off x="6400801" y="1219200"/>
            <a:ext cx="777875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77" name="TextBox 18">
            <a:extLst>
              <a:ext uri="{FF2B5EF4-FFF2-40B4-BE49-F238E27FC236}">
                <a16:creationId xmlns:a16="http://schemas.microsoft.com/office/drawing/2014/main" id="{1E420E06-96BA-095A-DDE4-78D55D032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689" y="1862138"/>
            <a:ext cx="30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43078" name="TextBox 19">
            <a:extLst>
              <a:ext uri="{FF2B5EF4-FFF2-40B4-BE49-F238E27FC236}">
                <a16:creationId xmlns:a16="http://schemas.microsoft.com/office/drawing/2014/main" id="{A2F98F62-1417-9F06-7FFA-5E7508489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925" y="908050"/>
            <a:ext cx="236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j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>
            <a:extLst>
              <a:ext uri="{FF2B5EF4-FFF2-40B4-BE49-F238E27FC236}">
                <a16:creationId xmlns:a16="http://schemas.microsoft.com/office/drawing/2014/main" id="{618A063D-7B56-E54B-ACF5-3A7F5239E0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Back of envelope calculation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6465E7-7051-0736-5E1D-2962FE5D1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738625"/>
              </p:ext>
            </p:extLst>
          </p:nvPr>
        </p:nvGraphicFramePr>
        <p:xfrm>
          <a:off x="3908425" y="1245317"/>
          <a:ext cx="1447800" cy="1112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3" marB="457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11330B-CF73-317C-72FF-F079B3D53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44568"/>
              </p:ext>
            </p:extLst>
          </p:nvPr>
        </p:nvGraphicFramePr>
        <p:xfrm>
          <a:off x="3908425" y="2596280"/>
          <a:ext cx="1447800" cy="1111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414F03-E20D-ED80-0FC5-C02C62A7C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164130"/>
              </p:ext>
            </p:extLst>
          </p:nvPr>
        </p:nvGraphicFramePr>
        <p:xfrm>
          <a:off x="2057400" y="2596280"/>
          <a:ext cx="1447800" cy="1111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1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41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68" marB="45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4089" name="TextBox 10">
            <a:extLst>
              <a:ext uri="{FF2B5EF4-FFF2-40B4-BE49-F238E27FC236}">
                <a16:creationId xmlns:a16="http://schemas.microsoft.com/office/drawing/2014/main" id="{BD506672-0831-40DE-0237-7518232F3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1" y="2593106"/>
            <a:ext cx="339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4090" name="TextBox 11">
            <a:extLst>
              <a:ext uri="{FF2B5EF4-FFF2-40B4-BE49-F238E27FC236}">
                <a16:creationId xmlns:a16="http://schemas.microsoft.com/office/drawing/2014/main" id="{EE7E7626-EEA4-CB78-7997-A836E02CF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2281956"/>
            <a:ext cx="338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22" name="Picture 21" descr="\documentclass{article}&#10;\usepackage{amsmath}&#10;\pagestyle{empty}&#10;\begin{document}&#10;&#10;Each block MMM requires $3B^2$ numbers &#10;&#10;Total number of block MMM's = $\frac{N}{B} * (\frac{N}{B})^2 = (\frac{N}{B})^3$&#10;&#10;Total memory accesses = $(\frac{N}{B})^3 *3B^2 = \frac{3N^3}{B}$&#10;&#10;&#10;\end{document}" title="IguanaTex Bitmap Display">
            <a:extLst>
              <a:ext uri="{FF2B5EF4-FFF2-40B4-BE49-F238E27FC236}">
                <a16:creationId xmlns:a16="http://schemas.microsoft.com/office/drawing/2014/main" id="{C749E136-1E5A-EFC1-F961-6514CE6B8A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67400" y="2062162"/>
            <a:ext cx="4121151" cy="9564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E6C675-F096-FF7B-18B7-6CC96ED232DD}"/>
              </a:ext>
            </a:extLst>
          </p:cNvPr>
          <p:cNvSpPr txBox="1"/>
          <p:nvPr/>
        </p:nvSpPr>
        <p:spPr>
          <a:xfrm>
            <a:off x="1980691" y="4280769"/>
            <a:ext cx="8750300" cy="2030412"/>
          </a:xfrm>
          <a:prstGeom prst="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Rules of thumb: 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) Blocking square MMM by factor of B reduces volume of data moved between </a:t>
            </a:r>
          </a:p>
          <a:p>
            <a:pPr>
              <a:defRPr/>
            </a:pPr>
            <a:r>
              <a:rPr lang="en-US" dirty="0"/>
              <a:t>memory and processor by a factor of B, provided B &lt; </a:t>
            </a:r>
            <a:r>
              <a:rPr lang="en-US" dirty="0">
                <a:sym typeface="Symbol" panose="05050102010706020507" pitchFamily="18" charset="2"/>
              </a:rPr>
              <a:t>sqrt(cache capacity)</a:t>
            </a:r>
          </a:p>
          <a:p>
            <a:pPr>
              <a:defRPr/>
            </a:pPr>
            <a:endParaRPr lang="en-US" dirty="0">
              <a:sym typeface="Symbol" panose="05050102010706020507" pitchFamily="18" charset="2"/>
            </a:endParaRPr>
          </a:p>
          <a:p>
            <a:pPr>
              <a:defRPr/>
            </a:pPr>
            <a:r>
              <a:rPr lang="en-US" dirty="0">
                <a:sym typeface="Symbol" panose="05050102010706020507" pitchFamily="18" charset="2"/>
              </a:rPr>
              <a:t>ii) Stride-1 access reduces miss rates so effective latency of memory accesses</a:t>
            </a:r>
            <a:br>
              <a:rPr lang="en-US" dirty="0">
                <a:sym typeface="Symbol" panose="05050102010706020507" pitchFamily="18" charset="2"/>
              </a:rPr>
            </a:br>
            <a:r>
              <a:rPr lang="en-US" dirty="0">
                <a:sym typeface="Symbol" panose="05050102010706020507" pitchFamily="18" charset="2"/>
              </a:rPr>
              <a:t>decreases. Volume of data moved between memory and processor may be reduced</a:t>
            </a:r>
          </a:p>
          <a:p>
            <a:pPr>
              <a:defRPr/>
            </a:pPr>
            <a:r>
              <a:rPr lang="en-US" dirty="0">
                <a:sym typeface="Symbol" panose="05050102010706020507" pitchFamily="18" charset="2"/>
              </a:rPr>
              <a:t>by factor of L where L is the line size.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5F716A0F-AADB-F99C-8231-8734B48E7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Summary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8C40747-078F-C4E3-0B88-8A28BCC0F9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95894" y="12954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Programs have temporal and spatial locality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Exploiting spatial locality: stride-1 data accesses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Getting stride-1 data accesses: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Try loop interchange/permutation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sz="2000" dirty="0"/>
              <a:t>Data structure transformations may help (transpose arrays)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Exploiting temporal locality: tiling/blocking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For MMM, blocking by a factor of B reduces memory accesses by a 	factor of B, provided block MMMs are in large cache region</a:t>
            </a:r>
            <a:br>
              <a:rPr lang="en-US" altLang="en-US" sz="2400" dirty="0"/>
            </a:br>
            <a:r>
              <a:rPr lang="en-US" altLang="en-US" sz="2400" dirty="0"/>
              <a:t>	(~ B &lt; sqrt(cache capacity))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Key transformation: loop permutation and tiling/blocking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en-US" sz="2400" dirty="0"/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dirty="0"/>
              <a:t>Determining optimal block size: models exist but need hyperparameter tuning in general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en-US" sz="2400" dirty="0"/>
          </a:p>
        </p:txBody>
      </p:sp>
      <p:sp>
        <p:nvSpPr>
          <p:cNvPr id="45060" name="Slide Number Placeholder 1">
            <a:extLst>
              <a:ext uri="{FF2B5EF4-FFF2-40B4-BE49-F238E27FC236}">
                <a16:creationId xmlns:a16="http://schemas.microsoft.com/office/drawing/2014/main" id="{E8D4AB94-5EB2-F225-6193-7CE0174C7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48C77E-E570-45EB-B3E4-9D5BF22A239B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163506F1-53B1-A8B1-8BE8-F4C520475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Caveats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1053319-6391-3043-562B-4081D5BD82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9753600" cy="4572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Analytical model ignored prefetching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We considered two-level memory hierarchy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	Real machines have multiple level memory hierarchies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	In principle, need to block for all levels of memory hierarchy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	In practice, matrix multiplication with very large matrices 		      	rare in computational science applications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MMM shows up mainly in blocked matrix factorizations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Therefore, it is enough to block for registers, and L1/L2 cache levels</a:t>
            </a:r>
          </a:p>
          <a:p>
            <a:pPr marL="914400" lvl="2" indent="0" eaLnBrk="1" hangingPunct="1">
              <a:lnSpc>
                <a:spcPct val="90000"/>
              </a:lnSpc>
              <a:buNone/>
            </a:pPr>
            <a:r>
              <a:rPr lang="en-US" altLang="en-US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May not be the case in AI/ML applications (attention?)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	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Focus was on square dense matrices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	Sparse matrices require different techniques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	Even for non-square dense matrices, optimal block sizes may depend on matrix sizes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</p:txBody>
      </p:sp>
      <p:sp>
        <p:nvSpPr>
          <p:cNvPr id="46084" name="Slide Number Placeholder 1">
            <a:extLst>
              <a:ext uri="{FF2B5EF4-FFF2-40B4-BE49-F238E27FC236}">
                <a16:creationId xmlns:a16="http://schemas.microsoft.com/office/drawing/2014/main" id="{2323CC72-5120-3CC0-B20F-C3D8099EA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360828-241A-4967-B84C-22032DE53DA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07D18-6E29-59CF-EC41-2C6F87628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15B977C-52EA-350E-7172-729E892865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Advanced topics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16EFE18-F68F-2E8D-817E-92EFBE45C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680414"/>
            <a:ext cx="8915400" cy="4572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I/O complexity of programs: </a:t>
            </a:r>
            <a:r>
              <a:rPr lang="en-US" altLang="en-US" sz="2000" dirty="0">
                <a:hlinkClick r:id="rId2"/>
              </a:rPr>
              <a:t>Hong and Kung</a:t>
            </a:r>
            <a:endParaRPr lang="en-US" altLang="en-US" sz="20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Given: algorithm (dataflow of computation)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Memory model: two-level memory hierarchy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Space of implementations: all legal sequential schedules of operations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What is the minimum amount of data that must be moved by any schedule?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I/O complexity bounds known for MMM, FFT, transpose etc.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000" dirty="0"/>
              <a:t>Cache-oblivious algorithms: </a:t>
            </a:r>
            <a:r>
              <a:rPr lang="en-US" altLang="en-US" sz="2000" dirty="0">
                <a:hlinkClick r:id="rId3"/>
              </a:rPr>
              <a:t>Frigo, </a:t>
            </a:r>
            <a:r>
              <a:rPr lang="en-US" altLang="en-US" sz="2000" dirty="0" err="1">
                <a:hlinkClick r:id="rId3"/>
              </a:rPr>
              <a:t>Leiserson</a:t>
            </a:r>
            <a:r>
              <a:rPr lang="en-US" altLang="en-US" sz="2000" dirty="0">
                <a:hlinkClick r:id="rId3"/>
              </a:rPr>
              <a:t> et al.</a:t>
            </a:r>
            <a:endParaRPr lang="en-US" altLang="en-US" sz="20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Recursive, divide-and-conquer algorithms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Perform “automatic blocking” through divide-and-conquer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Claim: adapt automatically to memory hierarchy without needing cache parameters and achieve I/O complexity bound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Reality: </a:t>
            </a:r>
            <a:r>
              <a:rPr lang="en-US" altLang="en-US" sz="2000" dirty="0">
                <a:hlinkClick r:id="rId4"/>
              </a:rPr>
              <a:t>Yotov et al. analysis </a:t>
            </a:r>
            <a:endParaRPr lang="en-US" altLang="en-US" sz="2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</p:txBody>
      </p:sp>
      <p:sp>
        <p:nvSpPr>
          <p:cNvPr id="46084" name="Slide Number Placeholder 1">
            <a:extLst>
              <a:ext uri="{FF2B5EF4-FFF2-40B4-BE49-F238E27FC236}">
                <a16:creationId xmlns:a16="http://schemas.microsoft.com/office/drawing/2014/main" id="{5E8AECB0-5803-7F92-155C-2241C1D8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360828-241A-4967-B84C-22032DE53DA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063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41934-EBAB-F45C-2591-EA41CA89D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48F37DC-4068-4413-0BA5-D5AB57EF8B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pPr eaLnBrk="1" hangingPunct="1"/>
            <a:r>
              <a:rPr lang="en-US" altLang="en-US" dirty="0"/>
              <a:t>Increasing computational intensity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54014B-09C3-2CAD-91BF-5034C9E1ADE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64755" y="2514600"/>
            <a:ext cx="5384800" cy="307127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Semantics-agnostic transformations: increase h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Loop transformations that ensure order of reads and writes to each location remain unchanged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Oblivious to what is being computed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Semantics-aware transformations: increase h, reduce M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May change result but programmer is OK with it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Reduction operations (+,*,…)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Quantization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Model compression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Change algorithm</a:t>
            </a:r>
            <a:br>
              <a:rPr lang="en-US" sz="2400" dirty="0">
                <a:solidFill>
                  <a:srgbClr val="000000"/>
                </a:solidFill>
              </a:rPr>
            </a:br>
            <a:endParaRPr lang="en-US" sz="2400" dirty="0"/>
          </a:p>
        </p:txBody>
      </p:sp>
      <p:sp>
        <p:nvSpPr>
          <p:cNvPr id="46084" name="Slide Number Placeholder 1">
            <a:extLst>
              <a:ext uri="{FF2B5EF4-FFF2-40B4-BE49-F238E27FC236}">
                <a16:creationId xmlns:a16="http://schemas.microsoft.com/office/drawing/2014/main" id="{42302012-3CB1-42AD-83E1-E589E36F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F0360828-241A-4967-B84C-22032DE53DAE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5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pic>
        <p:nvPicPr>
          <p:cNvPr id="4" name="Picture 3" descr="The diagram illustrates a comparison between different computational performance metrics for two algorithms, showing their attainable performance in gigaflops per second and computational intensity in gigaflops per byte, with a distinction between memory-bound and compute-bound conditions.&#10;&#10;AI-generated content may be incorrect.">
            <a:extLst>
              <a:ext uri="{FF2B5EF4-FFF2-40B4-BE49-F238E27FC236}">
                <a16:creationId xmlns:a16="http://schemas.microsoft.com/office/drawing/2014/main" id="{C0B2D4CF-83BB-3768-A7DB-C91318EFB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048" y="2590800"/>
            <a:ext cx="5704752" cy="3693827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FFD240-6909-EC33-20F6-4058C3DFC93A}"/>
              </a:ext>
            </a:extLst>
          </p:cNvPr>
          <p:cNvSpPr txBox="1"/>
          <p:nvPr/>
        </p:nvSpPr>
        <p:spPr>
          <a:xfrm>
            <a:off x="6411048" y="2992103"/>
            <a:ext cx="2303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y = memory-bandwidth*x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1A58AC5-675B-DB34-4786-213F69AE60DB}"/>
              </a:ext>
            </a:extLst>
          </p:cNvPr>
          <p:cNvSpPr/>
          <p:nvPr/>
        </p:nvSpPr>
        <p:spPr>
          <a:xfrm>
            <a:off x="7088921" y="3349348"/>
            <a:ext cx="219274" cy="851140"/>
          </a:xfrm>
          <a:custGeom>
            <a:avLst/>
            <a:gdLst>
              <a:gd name="csX0" fmla="*/ 161765 w 219274"/>
              <a:gd name="csY0" fmla="*/ 0 h 851140"/>
              <a:gd name="csX1" fmla="*/ 738 w 219274"/>
              <a:gd name="csY1" fmla="*/ 506083 h 851140"/>
              <a:gd name="csX2" fmla="*/ 219274 w 219274"/>
              <a:gd name="csY2" fmla="*/ 851140 h 8511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274" h="851140">
                <a:moveTo>
                  <a:pt x="161765" y="0"/>
                </a:moveTo>
                <a:cubicBezTo>
                  <a:pt x="76459" y="182113"/>
                  <a:pt x="-8847" y="364227"/>
                  <a:pt x="738" y="506083"/>
                </a:cubicBezTo>
                <a:cubicBezTo>
                  <a:pt x="10323" y="647939"/>
                  <a:pt x="114798" y="749539"/>
                  <a:pt x="219274" y="851140"/>
                </a:cubicBezTo>
              </a:path>
            </a:pathLst>
          </a:custGeom>
          <a:noFill/>
          <a:ln w="22225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7C70C6B-0DE1-B505-594E-800B563B673D}"/>
              </a:ext>
            </a:extLst>
          </p:cNvPr>
          <p:cNvSpPr/>
          <p:nvPr/>
        </p:nvSpPr>
        <p:spPr>
          <a:xfrm>
            <a:off x="8416506" y="59436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\documentclass{article}&#10;\usepackage{amsmath,amssymb,xcolor}&#10;\pagestyle{empty}&#10;\begin{document}&#10;&#10;\textcolor{red}{$Ridge\ point = \frac{Peak\ computation\ rate}{Peak\ bandwidth}$}&#10;&#10;\end{document}" title="IguanaTex Picture Display">
            <a:extLst>
              <a:ext uri="{FF2B5EF4-FFF2-40B4-BE49-F238E27FC236}">
                <a16:creationId xmlns:a16="http://schemas.microsoft.com/office/drawing/2014/main" id="{8A343E21-CE59-3DA5-DC28-2A919BEE31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076" y="6398428"/>
            <a:ext cx="3112463" cy="26162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 descr="\documentclass{article}&#10;\usepackage{amsmath,amssymb}&#10;\pagestyle{empty}&#10;\begin{document}&#10;\noindent&#10;Computations = C Gflops \\&#10;L/S ops = M bytes \\&#10;Hit rate = h \\&#10;Total memory accesses = M*(1-h)\\&#10;Time = M*(1-h)/B  (where B is peak bandwidth) \\&#10;Attainable performance = C*B/M*(1-h) = B*$\underbrace{\text{[C/M*(1-h)]}}_{Computational \ intensity}$&#10;&#10;\end{document}" title="IguanaTex Picture Display">
            <a:extLst>
              <a:ext uri="{FF2B5EF4-FFF2-40B4-BE49-F238E27FC236}">
                <a16:creationId xmlns:a16="http://schemas.microsoft.com/office/drawing/2014/main" id="{65012676-9E75-BF90-F40F-F36E5446F42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69745"/>
            <a:ext cx="4721802" cy="135210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804617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3699CB78-0B7C-6879-0065-D185598BF58A}"/>
              </a:ext>
            </a:extLst>
          </p:cNvPr>
          <p:cNvSpPr/>
          <p:nvPr/>
        </p:nvSpPr>
        <p:spPr>
          <a:xfrm>
            <a:off x="8915400" y="5102881"/>
            <a:ext cx="378316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C045500E-631A-934E-1C18-AE786499E6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200" dirty="0"/>
              <a:t>Four key loop transformations (I)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14E9720-FC6B-581F-9082-DD79FBA8CA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9372600" cy="52578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Strip-mining: vectorization; does not change memory behavior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	for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= 1,N                   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sym typeface="Wingdings" panose="05000000000000000000" pitchFamily="2" charset="2"/>
              </a:rPr>
              <a:t>          for bi = 1,N,B</a:t>
            </a: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                    S                                             for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i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= bi, min(bi+B-1,N)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</a:rPr>
              <a:t>                                                                              S</a:t>
            </a:r>
            <a:endParaRPr lang="en-US" altLang="en-US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800" dirty="0"/>
              <a:t>Loop permutation: </a:t>
            </a:r>
            <a:r>
              <a:rPr lang="en-US" altLang="en-US" dirty="0"/>
              <a:t>improve </a:t>
            </a:r>
            <a:r>
              <a:rPr lang="en-US" altLang="en-US" sz="2800" dirty="0"/>
              <a:t>spatial locality</a:t>
            </a:r>
            <a:endParaRPr lang="en-US" altLang="en-US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</a:t>
            </a:r>
            <a:r>
              <a:rPr lang="en-US" altLang="en-US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= 1,N                             for j = 1,M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for j = 1,M               </a:t>
            </a: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</a:t>
            </a: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          for </a:t>
            </a:r>
            <a:r>
              <a:rPr lang="en-US" altLang="en-US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i</a:t>
            </a: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 = 1,N</a:t>
            </a:r>
            <a:endParaRPr lang="en-US" altLang="en-US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S                                              </a:t>
            </a:r>
            <a:r>
              <a:rPr lang="en-US" altLang="en-US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</a:t>
            </a:r>
            <a:endParaRPr lang="en-US" altLang="en-US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Loop tiling/blocking: </a:t>
            </a:r>
            <a:r>
              <a:rPr lang="en-US" altLang="en-US" dirty="0"/>
              <a:t>improve </a:t>
            </a:r>
            <a:r>
              <a:rPr lang="en-US" altLang="en-US" sz="2800" dirty="0"/>
              <a:t>temporal locality</a:t>
            </a:r>
          </a:p>
        </p:txBody>
      </p:sp>
      <p:sp>
        <p:nvSpPr>
          <p:cNvPr id="29700" name="Slide Number Placeholder 1">
            <a:extLst>
              <a:ext uri="{FF2B5EF4-FFF2-40B4-BE49-F238E27FC236}">
                <a16:creationId xmlns:a16="http://schemas.microsoft.com/office/drawing/2014/main" id="{D3E04EEB-F0EC-2FC0-E32C-D9100ADCF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4AA1F1-2EAE-4FDE-89D3-6515FD0CE3E8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D39A8A-8EEF-49D9-ECFD-B833A2695D9C}"/>
              </a:ext>
            </a:extLst>
          </p:cNvPr>
          <p:cNvSpPr txBox="1"/>
          <p:nvPr/>
        </p:nvSpPr>
        <p:spPr>
          <a:xfrm>
            <a:off x="1600200" y="5181600"/>
            <a:ext cx="12546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= 1,N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for j = 1,N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168973-D46B-A0BC-691E-594EF9B72A59}"/>
              </a:ext>
            </a:extLst>
          </p:cNvPr>
          <p:cNvSpPr txBox="1"/>
          <p:nvPr/>
        </p:nvSpPr>
        <p:spPr>
          <a:xfrm>
            <a:off x="3865820" y="5213230"/>
            <a:ext cx="29345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bi = 1,N,B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fo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r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bj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= 1,N,B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  for i =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bi,min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(bi+B-1,N)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     for j = </a:t>
            </a:r>
            <a:r>
              <a:rPr lang="en-US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bj</a:t>
            </a: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min(bj+B-1,N)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           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6F33B9-7AD5-6A90-FBA3-F95D1C8770CF}"/>
              </a:ext>
            </a:extLst>
          </p:cNvPr>
          <p:cNvSpPr txBox="1"/>
          <p:nvPr/>
        </p:nvSpPr>
        <p:spPr>
          <a:xfrm>
            <a:off x="3256220" y="5183038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Symbol" panose="05050102010706020507" pitchFamily="18" charset="2"/>
              </a:rPr>
              <a:t>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37186D-9885-B194-B8A6-B87B9498FC9A}"/>
              </a:ext>
            </a:extLst>
          </p:cNvPr>
          <p:cNvSpPr txBox="1"/>
          <p:nvPr/>
        </p:nvSpPr>
        <p:spPr>
          <a:xfrm>
            <a:off x="2971800" y="1600200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Symbol" panose="05050102010706020507" pitchFamily="18" charset="2"/>
              </a:rPr>
              <a:t>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B573C4-2F6A-5790-586B-0FA5EA694E62}"/>
              </a:ext>
            </a:extLst>
          </p:cNvPr>
          <p:cNvSpPr txBox="1"/>
          <p:nvPr/>
        </p:nvSpPr>
        <p:spPr>
          <a:xfrm>
            <a:off x="8458200" y="4743867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 .  .  .  .  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AB5FFA-EF72-AA12-C8B8-E6EC506CDF17}"/>
              </a:ext>
            </a:extLst>
          </p:cNvPr>
          <p:cNvSpPr txBox="1"/>
          <p:nvPr/>
        </p:nvSpPr>
        <p:spPr>
          <a:xfrm>
            <a:off x="8458200" y="4993898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 .  .  .  .  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93B301-E6C6-4646-7464-16646121B478}"/>
              </a:ext>
            </a:extLst>
          </p:cNvPr>
          <p:cNvSpPr txBox="1"/>
          <p:nvPr/>
        </p:nvSpPr>
        <p:spPr>
          <a:xfrm>
            <a:off x="8467116" y="5291872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 .  .  .  .  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18199C-5AD3-BBE5-45B1-E14CBAC91052}"/>
              </a:ext>
            </a:extLst>
          </p:cNvPr>
          <p:cNvSpPr txBox="1"/>
          <p:nvPr/>
        </p:nvSpPr>
        <p:spPr>
          <a:xfrm>
            <a:off x="8480179" y="5755898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 .  .  .  .  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1BC8E2-EA8F-7DA8-C4A3-25BB20888DB5}"/>
              </a:ext>
            </a:extLst>
          </p:cNvPr>
          <p:cNvSpPr txBox="1"/>
          <p:nvPr/>
        </p:nvSpPr>
        <p:spPr>
          <a:xfrm>
            <a:off x="8480179" y="5527298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 .  .  .  .  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77490BD-E490-23D7-2179-8D2638343DEA}"/>
              </a:ext>
            </a:extLst>
          </p:cNvPr>
          <p:cNvCxnSpPr>
            <a:cxnSpLocks/>
          </p:cNvCxnSpPr>
          <p:nvPr/>
        </p:nvCxnSpPr>
        <p:spPr>
          <a:xfrm flipH="1" flipV="1">
            <a:off x="8434392" y="4372629"/>
            <a:ext cx="23808" cy="18288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E30F56-FF9B-29AE-E2BC-1B2B8E701AB5}"/>
              </a:ext>
            </a:extLst>
          </p:cNvPr>
          <p:cNvCxnSpPr>
            <a:cxnSpLocks/>
          </p:cNvCxnSpPr>
          <p:nvPr/>
        </p:nvCxnSpPr>
        <p:spPr>
          <a:xfrm>
            <a:off x="8467116" y="6201430"/>
            <a:ext cx="18288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F0310E4-BAAA-6BC9-8A0D-CDBF1C1E4FDD}"/>
              </a:ext>
            </a:extLst>
          </p:cNvPr>
          <p:cNvSpPr txBox="1"/>
          <p:nvPr/>
        </p:nvSpPr>
        <p:spPr>
          <a:xfrm>
            <a:off x="10169019" y="6230589"/>
            <a:ext cx="23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4F50B9-115A-9E8A-5543-78184941C6ED}"/>
              </a:ext>
            </a:extLst>
          </p:cNvPr>
          <p:cNvSpPr txBox="1"/>
          <p:nvPr/>
        </p:nvSpPr>
        <p:spPr>
          <a:xfrm>
            <a:off x="8092656" y="4187964"/>
            <a:ext cx="23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215253-200C-C80F-C2DB-BC4453C7823D}"/>
              </a:ext>
            </a:extLst>
          </p:cNvPr>
          <p:cNvSpPr txBox="1"/>
          <p:nvPr/>
        </p:nvSpPr>
        <p:spPr>
          <a:xfrm>
            <a:off x="8154210" y="58468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D8F250-82B1-0B81-23E3-428B15B3170C}"/>
              </a:ext>
            </a:extLst>
          </p:cNvPr>
          <p:cNvSpPr txBox="1"/>
          <p:nvPr/>
        </p:nvSpPr>
        <p:spPr>
          <a:xfrm>
            <a:off x="8458200" y="62585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FD73BC-E4CE-E3BE-7237-33BC860F1D98}"/>
              </a:ext>
            </a:extLst>
          </p:cNvPr>
          <p:cNvSpPr txBox="1"/>
          <p:nvPr/>
        </p:nvSpPr>
        <p:spPr>
          <a:xfrm>
            <a:off x="8085531" y="45321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CA872B-2C25-5DCE-5AC9-FA398AA5D8F0}"/>
              </a:ext>
            </a:extLst>
          </p:cNvPr>
          <p:cNvSpPr txBox="1"/>
          <p:nvPr/>
        </p:nvSpPr>
        <p:spPr>
          <a:xfrm>
            <a:off x="9440074" y="62600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D2847C-32F2-7F2A-7400-9692A3ADA538}"/>
              </a:ext>
            </a:extLst>
          </p:cNvPr>
          <p:cNvSpPr/>
          <p:nvPr/>
        </p:nvSpPr>
        <p:spPr>
          <a:xfrm>
            <a:off x="8480179" y="5661204"/>
            <a:ext cx="435221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A5B6128-F635-608E-2FBA-62DD71955A27}"/>
              </a:ext>
            </a:extLst>
          </p:cNvPr>
          <p:cNvSpPr/>
          <p:nvPr/>
        </p:nvSpPr>
        <p:spPr>
          <a:xfrm>
            <a:off x="8468379" y="5119260"/>
            <a:ext cx="435221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21DCE1-74B8-3014-0142-93D00315802A}"/>
              </a:ext>
            </a:extLst>
          </p:cNvPr>
          <p:cNvSpPr/>
          <p:nvPr/>
        </p:nvSpPr>
        <p:spPr>
          <a:xfrm>
            <a:off x="8938189" y="5668030"/>
            <a:ext cx="355527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1EC8A2-43F9-8947-AACC-2C3D1B01F41A}"/>
              </a:ext>
            </a:extLst>
          </p:cNvPr>
          <p:cNvSpPr txBox="1"/>
          <p:nvPr/>
        </p:nvSpPr>
        <p:spPr>
          <a:xfrm>
            <a:off x="8453570" y="449383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 .  .  .  .  . 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BAC776D-576E-504A-13B9-8E77DAB63E74}"/>
              </a:ext>
            </a:extLst>
          </p:cNvPr>
          <p:cNvSpPr/>
          <p:nvPr/>
        </p:nvSpPr>
        <p:spPr>
          <a:xfrm>
            <a:off x="8448940" y="4599070"/>
            <a:ext cx="435221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3F74DD2-183D-C14F-1D1A-C0AC0A83CD97}"/>
              </a:ext>
            </a:extLst>
          </p:cNvPr>
          <p:cNvSpPr/>
          <p:nvPr/>
        </p:nvSpPr>
        <p:spPr>
          <a:xfrm>
            <a:off x="9314479" y="5119259"/>
            <a:ext cx="301670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958592-14FA-55BD-4CFD-45564CE1AE14}"/>
              </a:ext>
            </a:extLst>
          </p:cNvPr>
          <p:cNvSpPr/>
          <p:nvPr/>
        </p:nvSpPr>
        <p:spPr>
          <a:xfrm>
            <a:off x="8903340" y="4593026"/>
            <a:ext cx="344372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4716B88-B4C0-D6D7-7325-CE2B47C0B0A1}"/>
              </a:ext>
            </a:extLst>
          </p:cNvPr>
          <p:cNvSpPr/>
          <p:nvPr/>
        </p:nvSpPr>
        <p:spPr>
          <a:xfrm>
            <a:off x="9271775" y="4580037"/>
            <a:ext cx="344373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492EFF8-6F64-3498-6D41-8ECF8BE53327}"/>
              </a:ext>
            </a:extLst>
          </p:cNvPr>
          <p:cNvSpPr/>
          <p:nvPr/>
        </p:nvSpPr>
        <p:spPr>
          <a:xfrm>
            <a:off x="9315994" y="5670854"/>
            <a:ext cx="301670" cy="48311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30699DE-2F97-34FA-04C4-B4B9DCD3DC3C}"/>
              </a:ext>
            </a:extLst>
          </p:cNvPr>
          <p:cNvSpPr txBox="1"/>
          <p:nvPr/>
        </p:nvSpPr>
        <p:spPr>
          <a:xfrm>
            <a:off x="9277209" y="42361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8680C1A-F1B7-AC4C-37AD-0CAA03A7AECE}"/>
              </a:ext>
            </a:extLst>
          </p:cNvPr>
          <p:cNvSpPr txBox="1"/>
          <p:nvPr/>
        </p:nvSpPr>
        <p:spPr>
          <a:xfrm>
            <a:off x="9574646" y="460882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971013C-B9B1-02EE-2C7E-E2B4B76DA39D}"/>
              </a:ext>
            </a:extLst>
          </p:cNvPr>
          <p:cNvSpPr/>
          <p:nvPr/>
        </p:nvSpPr>
        <p:spPr>
          <a:xfrm>
            <a:off x="8467116" y="4557296"/>
            <a:ext cx="1201672" cy="157876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9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1" grpId="0" animBg="1"/>
      <p:bldP spid="33" grpId="0" animBg="1"/>
      <p:bldP spid="35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C989D-710E-9D75-6FD5-C6DF84C8A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C1B03DE-0122-A3A5-3BD9-E2F66B329083}"/>
              </a:ext>
            </a:extLst>
          </p:cNvPr>
          <p:cNvSpPr/>
          <p:nvPr/>
        </p:nvSpPr>
        <p:spPr>
          <a:xfrm>
            <a:off x="9213589" y="3432613"/>
            <a:ext cx="2749811" cy="1615879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C06A67-8F3F-B895-C87C-CD37612049D4}"/>
              </a:ext>
            </a:extLst>
          </p:cNvPr>
          <p:cNvSpPr/>
          <p:nvPr/>
        </p:nvSpPr>
        <p:spPr>
          <a:xfrm>
            <a:off x="4952999" y="3391127"/>
            <a:ext cx="2902211" cy="1885965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0B94E0-82CD-4744-9C22-47E88BF1CC43}"/>
              </a:ext>
            </a:extLst>
          </p:cNvPr>
          <p:cNvSpPr/>
          <p:nvPr/>
        </p:nvSpPr>
        <p:spPr>
          <a:xfrm>
            <a:off x="381000" y="3388950"/>
            <a:ext cx="3253122" cy="2421542"/>
          </a:xfrm>
          <a:prstGeom prst="rect">
            <a:avLst/>
          </a:prstGeom>
          <a:solidFill>
            <a:srgbClr val="FF0000">
              <a:alpha val="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8908AEA9-926A-2C2D-FB81-14086A2543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20000"/>
            <a:ext cx="11125200" cy="680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/>
              <a:t>Four key transformation(II)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2C7BDE5-1ADE-54D6-3BE2-EF117737906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7200" y="1994142"/>
            <a:ext cx="8229600" cy="21796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D = A+B+C where A,B,C are </a:t>
            </a:r>
            <a:r>
              <a:rPr lang="en-US" altLang="en-US" sz="2400" dirty="0" err="1"/>
              <a:t>NxN</a:t>
            </a:r>
            <a:r>
              <a:rPr lang="en-US" altLang="en-US" sz="2400" dirty="0"/>
              <a:t> matrices would be translated as </a:t>
            </a:r>
            <a:br>
              <a:rPr lang="en-US" altLang="en-US" sz="2400" dirty="0"/>
            </a:br>
            <a:r>
              <a:rPr lang="en-US" altLang="en-US" sz="2400" dirty="0"/>
              <a:t>T = A+B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	D = T+C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for i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   for j = 1, 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      T(</a:t>
            </a:r>
            <a:r>
              <a:rPr lang="en-US" altLang="en-US" sz="2400" dirty="0" err="1"/>
              <a:t>i,j</a:t>
            </a:r>
            <a:r>
              <a:rPr lang="en-US" altLang="en-US" sz="2400" dirty="0"/>
              <a:t>) = A(</a:t>
            </a:r>
            <a:r>
              <a:rPr lang="en-US" altLang="en-US" sz="2400" dirty="0" err="1"/>
              <a:t>i,j</a:t>
            </a:r>
            <a:r>
              <a:rPr lang="en-US" altLang="en-US" sz="2400" dirty="0"/>
              <a:t>) + B(</a:t>
            </a:r>
            <a:r>
              <a:rPr lang="en-US" altLang="en-US" sz="2400" dirty="0" err="1"/>
              <a:t>i,j</a:t>
            </a:r>
            <a:r>
              <a:rPr lang="en-US" altLang="en-US" sz="2400" dirty="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for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= 1,N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    for j = 1,N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        D(</a:t>
            </a:r>
            <a:r>
              <a:rPr lang="en-US" altLang="en-US" sz="2400" dirty="0" err="1"/>
              <a:t>i,j</a:t>
            </a:r>
            <a:r>
              <a:rPr lang="en-US" altLang="en-US" sz="2400" dirty="0"/>
              <a:t>) = T(</a:t>
            </a:r>
            <a:r>
              <a:rPr lang="en-US" altLang="en-US" sz="2400" dirty="0" err="1"/>
              <a:t>i,j</a:t>
            </a:r>
            <a:r>
              <a:rPr lang="en-US" altLang="en-US" sz="2400" dirty="0"/>
              <a:t>) + C(</a:t>
            </a:r>
            <a:r>
              <a:rPr lang="en-US" altLang="en-US" sz="2400" dirty="0" err="1"/>
              <a:t>i,j</a:t>
            </a:r>
            <a:r>
              <a:rPr lang="en-US" altLang="en-US" sz="2400" dirty="0"/>
              <a:t>)</a:t>
            </a:r>
          </a:p>
          <a:p>
            <a:pPr marL="0" indent="0" eaLnBrk="1" hangingPunct="1">
              <a:buNone/>
            </a:pPr>
            <a:endParaRPr lang="en-US" altLang="en-US" sz="2800" dirty="0"/>
          </a:p>
        </p:txBody>
      </p:sp>
      <p:sp>
        <p:nvSpPr>
          <p:cNvPr id="42004" name="Slide Number Placeholder 1">
            <a:extLst>
              <a:ext uri="{FF2B5EF4-FFF2-40B4-BE49-F238E27FC236}">
                <a16:creationId xmlns:a16="http://schemas.microsoft.com/office/drawing/2014/main" id="{210CE333-CA81-8B0E-872C-4160F9B9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BC356D-5470-480A-B798-01D9C1816FDF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5ADA10-BAA2-FD68-174A-3B05130BC520}"/>
              </a:ext>
            </a:extLst>
          </p:cNvPr>
          <p:cNvSpPr txBox="1"/>
          <p:nvPr/>
        </p:nvSpPr>
        <p:spPr>
          <a:xfrm>
            <a:off x="4882584" y="3432613"/>
            <a:ext cx="3200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= 1, 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for </a:t>
            </a:r>
            <a:r>
              <a:rPr lang="en-US" altLang="en-US" sz="2400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= 1, 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T(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= A(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+ B(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D(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= T(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+ C(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215E8C-F159-DB69-50A1-00898916020F}"/>
              </a:ext>
            </a:extLst>
          </p:cNvPr>
          <p:cNvSpPr txBox="1"/>
          <p:nvPr/>
        </p:nvSpPr>
        <p:spPr>
          <a:xfrm>
            <a:off x="9144000" y="3388950"/>
            <a:ext cx="304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for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= 1, 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for j = 1, 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t = A(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+ B(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    D(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= t + C(</a:t>
            </a:r>
            <a:r>
              <a:rPr lang="en-US" altLang="en-US" sz="2400" dirty="0" err="1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i,j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DD6B5D-8CC7-DC7C-AA9E-30AA7ADE7A18}"/>
              </a:ext>
            </a:extLst>
          </p:cNvPr>
          <p:cNvSpPr txBox="1"/>
          <p:nvPr/>
        </p:nvSpPr>
        <p:spPr>
          <a:xfrm>
            <a:off x="4159708" y="4141311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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D58CA0-34CF-BB56-970E-1AE818A7FC41}"/>
              </a:ext>
            </a:extLst>
          </p:cNvPr>
          <p:cNvSpPr txBox="1"/>
          <p:nvPr/>
        </p:nvSpPr>
        <p:spPr>
          <a:xfrm>
            <a:off x="8325308" y="4141311"/>
            <a:ext cx="412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Symbol" panose="05050102010706020507" pitchFamily="18" charset="2"/>
              </a:rPr>
              <a:t>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F670B7-A9BF-D3E7-40C7-821B12B163D4}"/>
              </a:ext>
            </a:extLst>
          </p:cNvPr>
          <p:cNvSpPr txBox="1"/>
          <p:nvPr/>
        </p:nvSpPr>
        <p:spPr>
          <a:xfrm>
            <a:off x="3715676" y="452771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loop fusion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BDAEA4-ACB2-F5AA-371F-93AAE5D403B7}"/>
              </a:ext>
            </a:extLst>
          </p:cNvPr>
          <p:cNvSpPr txBox="1"/>
          <p:nvPr/>
        </p:nvSpPr>
        <p:spPr>
          <a:xfrm>
            <a:off x="7855211" y="4520707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scalarization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B83D9D-DD9A-8CF3-00C1-238E122AFA2E}"/>
              </a:ext>
            </a:extLst>
          </p:cNvPr>
          <p:cNvSpPr txBox="1"/>
          <p:nvPr/>
        </p:nvSpPr>
        <p:spPr>
          <a:xfrm>
            <a:off x="381000" y="6260068"/>
            <a:ext cx="9661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Reduces amount of allocated memory and required bandwidth, improves temporal locality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A22161-AD6B-F9C3-1849-54B1A0CD73B8}"/>
              </a:ext>
            </a:extLst>
          </p:cNvPr>
          <p:cNvSpPr txBox="1"/>
          <p:nvPr/>
        </p:nvSpPr>
        <p:spPr>
          <a:xfrm>
            <a:off x="228600" y="935798"/>
            <a:ext cx="102566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Loop/operator fusion + scalarization</a:t>
            </a:r>
          </a:p>
          <a:p>
            <a:r>
              <a:rPr lang="en-US" sz="2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very important for array/tensor languages like MATLAB, </a:t>
            </a:r>
            <a:r>
              <a:rPr lang="en-US" sz="28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PyTorch</a:t>
            </a:r>
            <a:endParaRPr lang="en-US" sz="2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5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81DA64D-FEE9-17C6-5096-6F1460B506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Legality and profitability of loop transformations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91040F7-C950-255F-A517-0185B4E64E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7800" y="1676400"/>
            <a:ext cx="8534400" cy="4297363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buNone/>
              <a:defRPr/>
            </a:pPr>
            <a:r>
              <a:rPr lang="en-US" altLang="en-US" dirty="0"/>
              <a:t>Permutation, tiling and fusion are </a:t>
            </a:r>
            <a:r>
              <a:rPr lang="en-US" altLang="en-US" i="1" dirty="0"/>
              <a:t>rescheduling</a:t>
            </a:r>
            <a:r>
              <a:rPr lang="en-US" altLang="en-US" dirty="0"/>
              <a:t> transformations</a:t>
            </a:r>
          </a:p>
          <a:p>
            <a:pPr lvl="1" eaLnBrk="1" hangingPunct="1">
              <a:defRPr/>
            </a:pPr>
            <a:r>
              <a:rPr lang="en-US" altLang="en-US" dirty="0"/>
              <a:t>Change the order in which loop body instances are executed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marL="0" indent="0" eaLnBrk="1" hangingPunct="1">
              <a:buNone/>
              <a:defRPr/>
            </a:pPr>
            <a:r>
              <a:rPr lang="en-US" altLang="en-US" dirty="0"/>
              <a:t>Legality</a:t>
            </a:r>
          </a:p>
          <a:p>
            <a:pPr lvl="1" eaLnBrk="1" hangingPunct="1">
              <a:defRPr/>
            </a:pPr>
            <a:r>
              <a:rPr lang="en-US" altLang="en-US" dirty="0"/>
              <a:t>Not always legal</a:t>
            </a:r>
          </a:p>
          <a:p>
            <a:pPr lvl="1" eaLnBrk="1" hangingPunct="1">
              <a:defRPr/>
            </a:pPr>
            <a:r>
              <a:rPr lang="en-US" altLang="en-US" dirty="0">
                <a:hlinkClick r:id="rId2"/>
              </a:rPr>
              <a:t>Sophisticated techniques </a:t>
            </a:r>
            <a:r>
              <a:rPr lang="en-US" altLang="en-US" dirty="0"/>
              <a:t>based on integer linear programming have been developed by compiler researchers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marL="0" indent="0" eaLnBrk="1" hangingPunct="1">
              <a:buNone/>
              <a:defRPr/>
            </a:pPr>
            <a:r>
              <a:rPr lang="en-US" altLang="en-US" dirty="0"/>
              <a:t>Profitability</a:t>
            </a:r>
          </a:p>
          <a:p>
            <a:pPr lvl="1" eaLnBrk="1" hangingPunct="1">
              <a:defRPr/>
            </a:pPr>
            <a:r>
              <a:rPr lang="en-US" altLang="en-US" dirty="0"/>
              <a:t>No general techniques available</a:t>
            </a:r>
          </a:p>
          <a:p>
            <a:pPr lvl="1" eaLnBrk="1" hangingPunct="1">
              <a:defRPr/>
            </a:pPr>
            <a:r>
              <a:rPr lang="en-US" altLang="en-US" dirty="0"/>
              <a:t>Need to model machine at some level</a:t>
            </a:r>
          </a:p>
          <a:p>
            <a:pPr lvl="1" eaLnBrk="1" hangingPunct="1">
              <a:defRPr/>
            </a:pPr>
            <a:r>
              <a:rPr lang="en-US" altLang="en-US" dirty="0"/>
              <a:t>AI/ML might help?</a:t>
            </a:r>
          </a:p>
          <a:p>
            <a:pPr lvl="1"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endParaRPr lang="en-US" altLang="en-US" dirty="0"/>
          </a:p>
        </p:txBody>
      </p:sp>
      <p:sp>
        <p:nvSpPr>
          <p:cNvPr id="8196" name="Slide Number Placeholder 1">
            <a:extLst>
              <a:ext uri="{FF2B5EF4-FFF2-40B4-BE49-F238E27FC236}">
                <a16:creationId xmlns:a16="http://schemas.microsoft.com/office/drawing/2014/main" id="{AA9EE9F4-4F91-DB59-06C9-3EBE74889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977713-1B91-47B5-955E-791AD3B00A24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pic>
        <p:nvPicPr>
          <p:cNvPr id="3" name="Picture 2" descr="A magician in a black suit, top hat, and tuxedo, holding a wand, is surrounded by sparkling, floating stars.&#10;&#10;AI-generated content may be incorrect.">
            <a:extLst>
              <a:ext uri="{FF2B5EF4-FFF2-40B4-BE49-F238E27FC236}">
                <a16:creationId xmlns:a16="http://schemas.microsoft.com/office/drawing/2014/main" id="{1B2E6502-5BCA-CB4E-B916-B90EDB2F7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4629150"/>
            <a:ext cx="2651531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E7C4F-C8A0-1944-02AF-1C39C30C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8F2F98A-5EBF-5C7B-A322-0100EE7C40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Goal of lecture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B54F11B-63A0-E93B-5D01-B9EA59D594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7800" y="1676400"/>
            <a:ext cx="8534400" cy="42973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  <a:defRPr/>
            </a:pPr>
            <a:r>
              <a:rPr lang="en-US" altLang="en-US" dirty="0"/>
              <a:t>Develop quantitative and tractable cache abstractions to understand program performance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marL="0" indent="0" eaLnBrk="1" hangingPunct="1">
              <a:buNone/>
              <a:defRPr/>
            </a:pPr>
            <a:r>
              <a:rPr lang="en-US" altLang="en-US" dirty="0"/>
              <a:t>Study cache performance of matrix-vector multiplication (MVM) and matrix-matrix multiplication (MMM)</a:t>
            </a:r>
          </a:p>
          <a:p>
            <a:pPr lvl="1" eaLnBrk="1" hangingPunct="1">
              <a:defRPr/>
            </a:pPr>
            <a:r>
              <a:rPr lang="en-US" altLang="en-US" dirty="0"/>
              <a:t>simple but important kernels in computational science and machine learning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marL="0" indent="0" eaLnBrk="1" hangingPunct="1">
              <a:buNone/>
              <a:defRPr/>
            </a:pPr>
            <a:r>
              <a:rPr lang="en-US" altLang="en-US" dirty="0"/>
              <a:t>Understand program transformations for improving performance</a:t>
            </a:r>
          </a:p>
          <a:p>
            <a:pPr lvl="1" eaLnBrk="1" hangingPunct="1">
              <a:defRPr/>
            </a:pPr>
            <a:endParaRPr lang="en-US" altLang="en-US" dirty="0"/>
          </a:p>
          <a:p>
            <a:pPr lvl="1" eaLnBrk="1" hangingPunct="1">
              <a:defRPr/>
            </a:pPr>
            <a:endParaRPr lang="en-US" altLang="en-US" dirty="0"/>
          </a:p>
        </p:txBody>
      </p:sp>
      <p:sp>
        <p:nvSpPr>
          <p:cNvPr id="8196" name="Slide Number Placeholder 1">
            <a:extLst>
              <a:ext uri="{FF2B5EF4-FFF2-40B4-BE49-F238E27FC236}">
                <a16:creationId xmlns:a16="http://schemas.microsoft.com/office/drawing/2014/main" id="{C824EBEA-C68B-727E-DC23-2EFB7E99B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977713-1B91-47B5-955E-791AD3B00A24}" type="slidenum">
              <a:rPr lang="en-US" alt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4850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9.73"/>
  <p:tag name="ORIGINALWIDTH" val=" 1900.262"/>
  <p:tag name="OUTPUTTYPE" val="PNG"/>
  <p:tag name="IGUANATEXVERSION" val="162"/>
  <p:tag name="LATEXADDIN" val="\documentclass{article}&#10;\usepackage{amsmath,amssymb}&#10;\pagestyle{empty}&#10;\begin{document}&#10;&#10;$Ridge\ point = \frac{Peak\ computation\ rate}{Peak\ bandwidth}$&#10;&#10;\end{document}"/>
  <p:tag name="IGUANATEXSIZE" val="24"/>
  <p:tag name="IGUANATEXCURSOR" val="141"/>
  <p:tag name="TRANSPARENCY" val="False"/>
  <p:tag name="CHOOSECOLOR" val="False"/>
  <p:tag name="COLORHEX" val="000000"/>
  <p:tag name="LATEXENGINEID" val="0"/>
  <p:tag name="TEMPFOLDER" val="C:\Users\kkp292\"/>
  <p:tag name="LATEXFORMHEIGHT" val=" 320"/>
  <p:tag name="LATEXFORMWIDTH" val=" 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54.368"/>
  <p:tag name="ORIGINALWIDTH" val=" 3682.04"/>
  <p:tag name="OUTPUTTYPE" val="PNG"/>
  <p:tag name="IGUANATEXVERSION" val="162"/>
  <p:tag name="LATEXADDIN" val="\documentclass{article}&#10;\usepackage{amsmath,amssymb}&#10;\pagestyle{empty}&#10;\begin{document}&#10;\noindent&#10;Computations = C Gflops \\&#10;L/S ops = M bytes \\&#10;Hit rate = h \\&#10;Total memory accesses = M*(1-h)\\&#10;Time = M*(1-h)/B  (where B is peak bandwidth) \\&#10;Attainable performance = C*B/M*(1-h) = B*$\underbrace{\text{[C/M*(1-h)]}}_{Computational \ intensity}$&#10;&#10;\end{document}"/>
  <p:tag name="IGUANATEXSIZE" val="28"/>
  <p:tag name="IGUANATEXCURSOR" val="309"/>
  <p:tag name="TRANSPARENCY" val="False"/>
  <p:tag name="CHOOSECOLOR" val="False"/>
  <p:tag name="COLORHEX" val="000000"/>
  <p:tag name="LATEXENGINEID" val="0"/>
  <p:tag name="TEMPFOLDER" val="C:\Users\kkp292\"/>
  <p:tag name="LATEXFORMHEIGHT" val=" 320"/>
  <p:tag name="LATEXFORMWIDTH" val=" 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9.73"/>
  <p:tag name="ORIGINALWIDTH" val=" 1900.262"/>
  <p:tag name="OUTPUTTYPE" val="PNG"/>
  <p:tag name="IGUANATEXVERSION" val="162"/>
  <p:tag name="LATEXADDIN" val="\documentclass{article}&#10;\usepackage{amsmath,amssymb,xcolor}&#10;\pagestyle{empty}&#10;\begin{document}&#10;&#10;\textcolor{red}{$Ridge\ point = \frac{Peak\ computation\ rate}{Peak\ bandwidth}$}&#10;&#10;\end{document}"/>
  <p:tag name="IGUANATEXSIZE" val="24"/>
  <p:tag name="IGUANATEXCURSOR" val="58"/>
  <p:tag name="TRANSPARENCY" val="False"/>
  <p:tag name="CHOOSECOLOR" val="False"/>
  <p:tag name="COLORHEX" val="000000"/>
  <p:tag name="LATEXENGINEID" val="0"/>
  <p:tag name="TEMPFOLDER" val="C:\Users\kkp292\"/>
  <p:tag name="LATEXFORMHEIGHT" val=" 320"/>
  <p:tag name="LATEXFORMWIDTH" val=" 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54.368"/>
  <p:tag name="ORIGINALWIDTH" val=" 3682.04"/>
  <p:tag name="OUTPUTTYPE" val="PNG"/>
  <p:tag name="IGUANATEXVERSION" val="162"/>
  <p:tag name="LATEXADDIN" val="\documentclass{article}&#10;\usepackage{amsmath,amssymb}&#10;\pagestyle{empty}&#10;\begin{document}&#10;\noindent&#10;Computations = C Gflops \\&#10;L/S ops = M bytes \\&#10;Hit rate = h \\&#10;Total memory accesses = M*(1-h)\\&#10;Time = M*(1-h)/B  (where B is peak bandwidth) \\&#10;Attainable performance = C*B/M*(1-h) = B*$\underbrace{\text{[C/M*(1-h)]}}_{Computational \ intensity}$&#10;&#10;\end{document}"/>
  <p:tag name="IGUANATEXSIZE" val="28"/>
  <p:tag name="IGUANATEXCURSOR" val="309"/>
  <p:tag name="TRANSPARENCY" val="False"/>
  <p:tag name="CHOOSECOLOR" val="False"/>
  <p:tag name="COLORHEX" val="000000"/>
  <p:tag name="LATEXENGINEID" val="0"/>
  <p:tag name="TEMPFOLDER" val="C:\Users\kkp292\"/>
  <p:tag name="LATEXFORMHEIGHT" val=" 320"/>
  <p:tag name="LATEXFORMWIDTH" val=" 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76.9404"/>
  <p:tag name="ORIGINALWIDTH" val="2786.652"/>
  <p:tag name="OUTPUTTYPE" val="PNG"/>
  <p:tag name="IGUANATEXVERSION" val="160"/>
  <p:tag name="LATEXADDIN" val="\documentclass{article}&#10;\usepackage{amsmath}&#10;\pagestyle{empty}&#10;\begin{document}&#10;&#10;Each block MMM requires $3B^2$ numbers &#10;&#10;Total number of block MMM's = $\frac{N}{B} * (\frac{N}{B})^2 = (\frac{N}{B})^3$&#10;&#10;Total memory accesses = $(\frac{N}{B})^3 *3B^2 = \frac{3N^3}{B}$&#10;&#10;&#10;\end{document}"/>
  <p:tag name="IGUANATEXSIZE" val="32"/>
  <p:tag name="IGUANATEXCURSOR" val="241"/>
  <p:tag name="TRANSPARENCY" val="True"/>
  <p:tag name="LATEXENGINEID" val="0"/>
  <p:tag name="TEMPFOLDER" val="c:\Users\kkp292\temp\"/>
  <p:tag name="LATEXFORMHEIGHT" val="478"/>
  <p:tag name="LATEXFORMWIDTH" val="450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4A377D-30E0-45B4-90C9-6F6BD8A3C465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dbe506d6-15f8-418d-9db7-02176cd7b0ea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21776</TotalTime>
  <Words>4451</Words>
  <Application>Microsoft Office PowerPoint</Application>
  <PresentationFormat>Widescreen</PresentationFormat>
  <Paragraphs>736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Aptos</vt:lpstr>
      <vt:lpstr>Aptos Display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Default Design</vt:lpstr>
      <vt:lpstr>Custom Design</vt:lpstr>
      <vt:lpstr>CS395T: Foundations of Machine Learning for Systems Researchers Fall 2026</vt:lpstr>
      <vt:lpstr>Memory wall problem</vt:lpstr>
      <vt:lpstr>Do cache optimizations matter?</vt:lpstr>
      <vt:lpstr>Roofline Model</vt:lpstr>
      <vt:lpstr>Increasing computational intensity</vt:lpstr>
      <vt:lpstr>Four key loop transformations (I)</vt:lpstr>
      <vt:lpstr>Four key transformation(II)</vt:lpstr>
      <vt:lpstr>Legality and profitability of loop transformations</vt:lpstr>
      <vt:lpstr>Goal of lecture</vt:lpstr>
      <vt:lpstr>Matrix-vector product</vt:lpstr>
      <vt:lpstr>Cache abstractions</vt:lpstr>
      <vt:lpstr>Key concept: stack distance</vt:lpstr>
      <vt:lpstr>Modeling approach</vt:lpstr>
      <vt:lpstr>Large and small cache models</vt:lpstr>
      <vt:lpstr>MVM study</vt:lpstr>
      <vt:lpstr>Scenario I</vt:lpstr>
      <vt:lpstr>Scenario I (contd.)</vt:lpstr>
      <vt:lpstr>Scenario I (contd.)</vt:lpstr>
      <vt:lpstr>Miss ratio graph</vt:lpstr>
      <vt:lpstr>Scenario II</vt:lpstr>
      <vt:lpstr>Scenario III</vt:lpstr>
      <vt:lpstr>Scenario III (contd.)</vt:lpstr>
      <vt:lpstr>Miss ratio graph</vt:lpstr>
      <vt:lpstr>Scenario IV</vt:lpstr>
      <vt:lpstr>Miss ratios</vt:lpstr>
      <vt:lpstr>Scenario V</vt:lpstr>
      <vt:lpstr>Scenario V (contd.)</vt:lpstr>
      <vt:lpstr>Miss ratios</vt:lpstr>
      <vt:lpstr>Notes</vt:lpstr>
      <vt:lpstr>Matrix multiplication</vt:lpstr>
      <vt:lpstr>MMM miss ratios (simulated)</vt:lpstr>
      <vt:lpstr>MMM</vt:lpstr>
      <vt:lpstr>MMM</vt:lpstr>
      <vt:lpstr>MMM miss ratios (simulated)</vt:lpstr>
      <vt:lpstr>Observations</vt:lpstr>
      <vt:lpstr>IJK version (large cache)</vt:lpstr>
      <vt:lpstr>IJK version (small cache)</vt:lpstr>
      <vt:lpstr>Miss ratios for other versions</vt:lpstr>
      <vt:lpstr>MMM experiments</vt:lpstr>
      <vt:lpstr>Transition out of large cache</vt:lpstr>
      <vt:lpstr>Blocked code</vt:lpstr>
      <vt:lpstr>Back of envelope calculation</vt:lpstr>
      <vt:lpstr>Summary</vt:lpstr>
      <vt:lpstr>Caveats</vt:lpstr>
      <vt:lpstr>Advanced topics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Cache Models and  Program Transformations</dc:title>
  <dc:creator>Keshav Pingali</dc:creator>
  <cp:lastModifiedBy>Pingali, Keshav K</cp:lastModifiedBy>
  <cp:revision>69</cp:revision>
  <cp:lastPrinted>2026-02-25T03:05:58Z</cp:lastPrinted>
  <dcterms:created xsi:type="dcterms:W3CDTF">2009-01-26T21:34:16Z</dcterms:created>
  <dcterms:modified xsi:type="dcterms:W3CDTF">2026-09-01T01:33:34Z</dcterms:modified>
</cp:coreProperties>
</file>