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761" r:id="rId19"/>
    <p:sldId id="917" r:id="rId20"/>
    <p:sldId id="918" r:id="rId21"/>
    <p:sldId id="919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725C67-4073-413C-B142-27C6AE423CD6}" v="1" dt="2026-08-28T02:34:19.04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87" y="3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ngali, Keshav K" userId="707c4161-679d-4973-8d45-dc4c10c01b1e" providerId="ADAL" clId="{68B03B59-B4C4-4DAA-ABBA-AC10E36D3E70}"/>
    <pc:docChg chg="undo custSel addSld delSld modSld sldOrd modMainMaster modNotesMaster">
      <pc:chgData name="Pingali, Keshav K" userId="707c4161-679d-4973-8d45-dc4c10c01b1e" providerId="ADAL" clId="{68B03B59-B4C4-4DAA-ABBA-AC10E36D3E70}" dt="2026-08-28T02:34:19.048" v="1988"/>
      <pc:docMkLst>
        <pc:docMk/>
      </pc:docMkLst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56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6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6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6"/>
            <ac:spMk id="8" creationId="{00000000-0000-0000-0000-000000000000}"/>
          </ac:spMkLst>
        </pc:spChg>
        <pc:grpChg chg="mod">
          <ac:chgData name="Pingali, Keshav K" userId="707c4161-679d-4973-8d45-dc4c10c01b1e" providerId="ADAL" clId="{68B03B59-B4C4-4DAA-ABBA-AC10E36D3E70}" dt="2026-08-27T02:06:46.812" v="1926"/>
          <ac:grpSpMkLst>
            <pc:docMk/>
            <pc:sldMk cId="0" sldId="256"/>
            <ac:grpSpMk id="2" creationId="{00000000-0000-0000-0000-000000000000}"/>
          </ac:grpSpMkLst>
        </pc:grpChg>
        <pc:grpChg chg="mod">
          <ac:chgData name="Pingali, Keshav K" userId="707c4161-679d-4973-8d45-dc4c10c01b1e" providerId="ADAL" clId="{68B03B59-B4C4-4DAA-ABBA-AC10E36D3E70}" dt="2026-08-27T02:06:46.812" v="1926"/>
          <ac:grpSpMkLst>
            <pc:docMk/>
            <pc:sldMk cId="0" sldId="256"/>
            <ac:grpSpMk id="6" creationId="{00000000-0000-0000-0000-000000000000}"/>
          </ac:grpSpMkLst>
        </pc:gr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56"/>
            <ac:picMk id="3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56"/>
            <ac:picMk id="4" creationId="{00000000-0000-0000-0000-000000000000}"/>
          </ac:picMkLst>
        </pc:picChg>
      </pc:sldChg>
      <pc:sldChg chg="addSp 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57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7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7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7"/>
            <ac:spMk id="8" creationId="{76B1CE72-D9B8-6718-512D-5F99541478E7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57"/>
            <ac:picMk id="4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57"/>
            <ac:picMk id="5" creationId="{00000000-0000-0000-0000-000000000000}"/>
          </ac:picMkLst>
        </pc:pic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58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8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8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8"/>
            <ac:spMk id="4" creationId="{00000000-0000-0000-0000-000000000000}"/>
          </ac:spMkLst>
        </pc:sp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59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9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9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59"/>
            <ac:spMk id="4" creationId="{00000000-0000-0000-0000-000000000000}"/>
          </ac:spMkLst>
        </pc:spChg>
      </pc:sldChg>
      <pc:sldChg chg="addSp delSp modSp mod">
        <pc:chgData name="Pingali, Keshav K" userId="707c4161-679d-4973-8d45-dc4c10c01b1e" providerId="ADAL" clId="{68B03B59-B4C4-4DAA-ABBA-AC10E36D3E70}" dt="2026-08-27T02:15:30.259" v="1954" actId="1076"/>
        <pc:sldMkLst>
          <pc:docMk/>
          <pc:sldMk cId="0" sldId="260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8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15:08.881" v="1951" actId="207"/>
          <ac:spMkLst>
            <pc:docMk/>
            <pc:sldMk cId="0" sldId="260"/>
            <ac:spMk id="12" creationId="{25A0C468-DAB2-F1DD-502D-D01E349358E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2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2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0"/>
            <ac:spMk id="24" creationId="{00000000-0000-0000-0000-000000000000}"/>
          </ac:spMkLst>
        </pc:spChg>
        <pc:spChg chg="del">
          <ac:chgData name="Pingali, Keshav K" userId="707c4161-679d-4973-8d45-dc4c10c01b1e" providerId="ADAL" clId="{68B03B59-B4C4-4DAA-ABBA-AC10E36D3E70}" dt="2026-08-27T02:14:41.752" v="1949" actId="478"/>
          <ac:spMkLst>
            <pc:docMk/>
            <pc:sldMk cId="0" sldId="260"/>
            <ac:spMk id="25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15:30.259" v="1954" actId="1076"/>
          <ac:spMkLst>
            <pc:docMk/>
            <pc:sldMk cId="0" sldId="260"/>
            <ac:spMk id="27" creationId="{E4A532AE-B8F1-C636-A002-75E299FCD961}"/>
          </ac:spMkLst>
        </pc:spChg>
      </pc:sldChg>
      <pc:sldChg chg="addSp delSp modSp mod">
        <pc:chgData name="Pingali, Keshav K" userId="707c4161-679d-4973-8d45-dc4c10c01b1e" providerId="ADAL" clId="{68B03B59-B4C4-4DAA-ABBA-AC10E36D3E70}" dt="2026-08-27T02:17:30.601" v="1968" actId="1036"/>
        <pc:sldMkLst>
          <pc:docMk/>
          <pc:sldMk cId="0" sldId="261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1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13.294" v="1964" actId="1036"/>
          <ac:spMkLst>
            <pc:docMk/>
            <pc:sldMk cId="0" sldId="261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11" creationId="{00000000-0000-0000-0000-000000000000}"/>
          </ac:spMkLst>
        </pc:spChg>
        <pc:spChg chg="del mod">
          <ac:chgData name="Pingali, Keshav K" userId="707c4161-679d-4973-8d45-dc4c10c01b1e" providerId="ADAL" clId="{68B03B59-B4C4-4DAA-ABBA-AC10E36D3E70}" dt="2026-08-27T02:16:21.810" v="1955" actId="478"/>
          <ac:spMkLst>
            <pc:docMk/>
            <pc:sldMk cId="0" sldId="261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1"/>
            <ac:spMk id="17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19" creationId="{288BF986-C58E-0437-70C7-A0449EAFA7B5}"/>
          </ac:spMkLst>
        </pc:spChg>
        <pc:spChg chg="add mod">
          <ac:chgData name="Pingali, Keshav K" userId="707c4161-679d-4973-8d45-dc4c10c01b1e" providerId="ADAL" clId="{68B03B59-B4C4-4DAA-ABBA-AC10E36D3E70}" dt="2026-08-27T02:17:30.601" v="1968" actId="1036"/>
          <ac:spMkLst>
            <pc:docMk/>
            <pc:sldMk cId="0" sldId="261"/>
            <ac:spMk id="21" creationId="{F505C719-E64F-5A92-68D1-C50161DAE213}"/>
          </ac:spMkLst>
        </pc:spChg>
        <pc:picChg chg="mod">
          <ac:chgData name="Pingali, Keshav K" userId="707c4161-679d-4973-8d45-dc4c10c01b1e" providerId="ADAL" clId="{68B03B59-B4C4-4DAA-ABBA-AC10E36D3E70}" dt="2026-08-27T02:17:13.294" v="1964" actId="1036"/>
          <ac:picMkLst>
            <pc:docMk/>
            <pc:sldMk cId="0" sldId="261"/>
            <ac:picMk id="13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17:13.294" v="1964" actId="1036"/>
          <ac:picMkLst>
            <pc:docMk/>
            <pc:sldMk cId="0" sldId="261"/>
            <ac:picMk id="14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17:13.294" v="1964" actId="1036"/>
          <ac:picMkLst>
            <pc:docMk/>
            <pc:sldMk cId="0" sldId="261"/>
            <ac:picMk id="15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17:13.294" v="1964" actId="1036"/>
          <ac:picMkLst>
            <pc:docMk/>
            <pc:sldMk cId="0" sldId="261"/>
            <ac:picMk id="16" creationId="{00000000-0000-0000-0000-000000000000}"/>
          </ac:picMkLst>
        </pc:pic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62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2"/>
            <ac:spMk id="14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2"/>
            <ac:picMk id="9" creationId="{00000000-0000-0000-0000-000000000000}"/>
          </ac:picMkLst>
        </pc:pic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63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3"/>
            <ac:spMk id="13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3"/>
            <ac:picMk id="7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3"/>
            <ac:picMk id="8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3"/>
            <ac:picMk id="11" creationId="{00000000-0000-0000-0000-000000000000}"/>
          </ac:picMkLst>
        </pc:pic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64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1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2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2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3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4"/>
            <ac:spMk id="31" creationId="{00000000-0000-0000-0000-000000000000}"/>
          </ac:spMkLst>
        </pc:sp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65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5"/>
            <ac:spMk id="19" creationId="{00000000-0000-0000-0000-000000000000}"/>
          </ac:spMkLst>
        </pc:spChg>
      </pc:sldChg>
      <pc:sldChg chg="addSp delSp 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66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2" creationId="{00000000-0000-0000-0000-000000000000}"/>
          </ac:spMkLst>
        </pc:spChg>
        <pc:spChg chg="mod or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5:37:48.576" v="650" actId="1036"/>
          <ac:spMkLst>
            <pc:docMk/>
            <pc:sldMk cId="0" sldId="266"/>
            <ac:spMk id="13" creationId="{00000000-0000-0000-0000-000000000000}"/>
          </ac:spMkLst>
        </pc:spChg>
        <pc:spChg chg="add del 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5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6"/>
            <ac:spMk id="17" creationId="{D84E09D3-4DC7-DA26-1316-327BEC00318E}"/>
          </ac:spMkLst>
        </pc:spChg>
        <pc:spChg chg="add mod">
          <ac:chgData name="Pingali, Keshav K" userId="707c4161-679d-4973-8d45-dc4c10c01b1e" providerId="ADAL" clId="{68B03B59-B4C4-4DAA-ABBA-AC10E36D3E70}" dt="2026-08-26T21:02:02.605" v="1727" actId="404"/>
          <ac:spMkLst>
            <pc:docMk/>
            <pc:sldMk cId="0" sldId="266"/>
            <ac:spMk id="18" creationId="{BA57A1E0-5E69-C1F8-306F-A968122CBD00}"/>
          </ac:spMkLst>
        </pc:spChg>
        <pc:spChg chg="add mod">
          <ac:chgData name="Pingali, Keshav K" userId="707c4161-679d-4973-8d45-dc4c10c01b1e" providerId="ADAL" clId="{68B03B59-B4C4-4DAA-ABBA-AC10E36D3E70}" dt="2026-08-26T20:54:50.663" v="1366" actId="1076"/>
          <ac:spMkLst>
            <pc:docMk/>
            <pc:sldMk cId="0" sldId="266"/>
            <ac:spMk id="19" creationId="{F409D4E5-7E6B-6DFA-88CC-FEFF8EFF8212}"/>
          </ac:spMkLst>
        </pc:spChg>
        <pc:grpChg chg="mod">
          <ac:chgData name="Pingali, Keshav K" userId="707c4161-679d-4973-8d45-dc4c10c01b1e" providerId="ADAL" clId="{68B03B59-B4C4-4DAA-ABBA-AC10E36D3E70}" dt="2026-08-26T15:37:48.576" v="650" actId="1036"/>
          <ac:grpSpMkLst>
            <pc:docMk/>
            <pc:sldMk cId="0" sldId="266"/>
            <ac:grpSpMk id="3" creationId="{00000000-0000-0000-0000-000000000000}"/>
          </ac:grpSpMkLst>
        </pc:grp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67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7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7"/>
            <ac:spMk id="4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7"/>
            <ac:picMk id="3" creationId="{00000000-0000-0000-0000-000000000000}"/>
          </ac:picMkLst>
        </pc:pic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68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8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8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8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8"/>
            <ac:spMk id="7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8"/>
            <ac:picMk id="4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68"/>
            <ac:picMk id="6" creationId="{00000000-0000-0000-0000-000000000000}"/>
          </ac:picMkLst>
        </pc:picChg>
      </pc:sldChg>
      <pc:sldChg chg="delSp 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69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1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2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69"/>
            <ac:spMk id="21" creationId="{00000000-0000-0000-0000-000000000000}"/>
          </ac:spMkLst>
        </pc:sp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70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8:29:32.295" v="1145" actId="403"/>
          <ac:spMkLst>
            <pc:docMk/>
            <pc:sldMk cId="0" sldId="270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8:29:32.295" v="1145" actId="403"/>
          <ac:spMkLst>
            <pc:docMk/>
            <pc:sldMk cId="0" sldId="270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0"/>
            <ac:spMk id="13" creationId="{00000000-0000-0000-0000-000000000000}"/>
          </ac:spMkLst>
        </pc:sp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71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1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1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1"/>
            <ac:spMk id="20" creationId="{00000000-0000-0000-0000-000000000000}"/>
          </ac:spMkLst>
        </pc:spChg>
      </pc:sldChg>
      <pc:sldChg chg="addSp 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76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5:52:23.687" v="731" actId="1076"/>
          <ac:spMkLst>
            <pc:docMk/>
            <pc:sldMk cId="0" sldId="276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5:52:23.687" v="731" actId="1076"/>
          <ac:spMkLst>
            <pc:docMk/>
            <pc:sldMk cId="0" sldId="276"/>
            <ac:spMk id="1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2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3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3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4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02:03:13.751" v="227" actId="114"/>
          <ac:spMkLst>
            <pc:docMk/>
            <pc:sldMk cId="0" sldId="276"/>
            <ac:spMk id="4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4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6"/>
            <ac:spMk id="48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6T18:40:38.700" v="1167" actId="20577"/>
          <ac:spMkLst>
            <pc:docMk/>
            <pc:sldMk cId="0" sldId="276"/>
            <ac:spMk id="63" creationId="{79002953-9243-33D0-DE45-9C4BDC870CDA}"/>
          </ac:spMkLst>
        </pc:spChg>
        <pc:picChg chg="mod">
          <ac:chgData name="Pingali, Keshav K" userId="707c4161-679d-4973-8d45-dc4c10c01b1e" providerId="ADAL" clId="{68B03B59-B4C4-4DAA-ABBA-AC10E36D3E70}" dt="2026-08-26T15:52:23.687" v="731" actId="1076"/>
          <ac:picMkLst>
            <pc:docMk/>
            <pc:sldMk cId="0" sldId="276"/>
            <ac:picMk id="12" creationId="{00000000-0000-0000-0000-000000000000}"/>
          </ac:picMkLst>
        </pc:pic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77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1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1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2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7"/>
            <ac:spMk id="22" creationId="{00000000-0000-0000-0000-000000000000}"/>
          </ac:spMkLst>
        </pc:sp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78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8"/>
            <ac:spMk id="10" creationId="{00000000-0000-0000-0000-000000000000}"/>
          </ac:spMkLst>
        </pc:spChg>
        <pc:graphicFrameChg chg="mod">
          <ac:chgData name="Pingali, Keshav K" userId="707c4161-679d-4973-8d45-dc4c10c01b1e" providerId="ADAL" clId="{68B03B59-B4C4-4DAA-ABBA-AC10E36D3E70}" dt="2026-08-27T02:06:46.812" v="1926"/>
          <ac:graphicFrameMkLst>
            <pc:docMk/>
            <pc:sldMk cId="0" sldId="278"/>
            <ac:graphicFrameMk id="5" creationId="{00000000-0000-0000-0000-000000000000}"/>
          </ac:graphicFrameMkLst>
        </pc:graphicFrameChg>
      </pc:sldChg>
      <pc:sldChg chg="modSp mod">
        <pc:chgData name="Pingali, Keshav K" userId="707c4161-679d-4973-8d45-dc4c10c01b1e" providerId="ADAL" clId="{68B03B59-B4C4-4DAA-ABBA-AC10E36D3E70}" dt="2026-08-27T16:02:06.107" v="1984" actId="1035"/>
        <pc:sldMkLst>
          <pc:docMk/>
          <pc:sldMk cId="0" sldId="279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9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1:47.757" v="1969" actId="5793"/>
          <ac:spMkLst>
            <pc:docMk/>
            <pc:sldMk cId="0" sldId="279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02:06.107" v="1984" actId="1035"/>
          <ac:spMkLst>
            <pc:docMk/>
            <pc:sldMk cId="0" sldId="279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79"/>
            <ac:spMk id="15" creationId="{00000000-0000-0000-0000-000000000000}"/>
          </ac:spMkLst>
        </pc:sp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80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0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0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0"/>
            <ac:spMk id="5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80"/>
            <ac:picMk id="3" creationId="{00000000-0000-0000-0000-000000000000}"/>
          </ac:picMkLst>
        </pc:picChg>
      </pc:sldChg>
      <pc:sldChg chg="addSp 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81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1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11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1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1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1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18:43:28.563" v="1177" actId="1076"/>
          <ac:spMkLst>
            <pc:docMk/>
            <pc:sldMk cId="0" sldId="281"/>
            <ac:spMk id="20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1"/>
            <ac:spMk id="23" creationId="{6DEE2F04-9D51-8ACB-96DB-0D58B488098C}"/>
          </ac:spMkLst>
        </pc:spChg>
      </pc:sldChg>
      <pc:sldChg chg="addSp modSp mod">
        <pc:chgData name="Pingali, Keshav K" userId="707c4161-679d-4973-8d45-dc4c10c01b1e" providerId="ADAL" clId="{68B03B59-B4C4-4DAA-ABBA-AC10E36D3E70}" dt="2026-08-27T16:10:47.156" v="1986" actId="5793"/>
        <pc:sldMkLst>
          <pc:docMk/>
          <pc:sldMk cId="0" sldId="282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1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19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2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2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3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16:10:47.156" v="1986" actId="5793"/>
          <ac:spMkLst>
            <pc:docMk/>
            <pc:sldMk cId="0" sldId="282"/>
            <ac:spMk id="3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2"/>
            <ac:spMk id="34" creationId="{00000000-0000-0000-0000-000000000000}"/>
          </ac:spMkLst>
        </pc:spChg>
        <pc:spChg chg="add mod">
          <ac:chgData name="Pingali, Keshav K" userId="707c4161-679d-4973-8d45-dc4c10c01b1e" providerId="ADAL" clId="{68B03B59-B4C4-4DAA-ABBA-AC10E36D3E70}" dt="2026-08-27T01:44:30.162" v="1862" actId="2085"/>
          <ac:spMkLst>
            <pc:docMk/>
            <pc:sldMk cId="0" sldId="282"/>
            <ac:spMk id="35" creationId="{EE1BDC08-CFBD-6414-6F79-46E8A1552805}"/>
          </ac:spMkLst>
        </pc:spChg>
        <pc:spChg chg="add mod">
          <ac:chgData name="Pingali, Keshav K" userId="707c4161-679d-4973-8d45-dc4c10c01b1e" providerId="ADAL" clId="{68B03B59-B4C4-4DAA-ABBA-AC10E36D3E70}" dt="2026-08-27T01:25:28.155" v="1857" actId="2085"/>
          <ac:spMkLst>
            <pc:docMk/>
            <pc:sldMk cId="0" sldId="282"/>
            <ac:spMk id="36" creationId="{023429CE-5247-6BD7-D562-8CB6F6928BA3}"/>
          </ac:spMkLst>
        </pc:spChg>
      </pc:sldChg>
      <pc:sldChg chg="modSp mod">
        <pc:chgData name="Pingali, Keshav K" userId="707c4161-679d-4973-8d45-dc4c10c01b1e" providerId="ADAL" clId="{68B03B59-B4C4-4DAA-ABBA-AC10E36D3E70}" dt="2026-08-27T02:06:46.812" v="1926"/>
        <pc:sldMkLst>
          <pc:docMk/>
          <pc:sldMk cId="0" sldId="283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7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1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1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2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3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46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5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5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6T02:37:25.120" v="433" actId="14100"/>
          <ac:spMkLst>
            <pc:docMk/>
            <pc:sldMk cId="0" sldId="283"/>
            <ac:spMk id="60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68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3"/>
            <ac:spMk id="91" creationId="{00000000-0000-0000-0000-000000000000}"/>
          </ac:spMkLst>
        </pc:spChg>
      </pc:sldChg>
      <pc:sldChg chg="modSp mod">
        <pc:chgData name="Pingali, Keshav K" userId="707c4161-679d-4973-8d45-dc4c10c01b1e" providerId="ADAL" clId="{68B03B59-B4C4-4DAA-ABBA-AC10E36D3E70}" dt="2026-08-28T02:30:54.920" v="1987" actId="20577"/>
        <pc:sldMkLst>
          <pc:docMk/>
          <pc:sldMk cId="0" sldId="284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4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8T02:30:54.920" v="1987" actId="20577"/>
          <ac:spMkLst>
            <pc:docMk/>
            <pc:sldMk cId="0" sldId="284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4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4"/>
            <ac:spMk id="6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84"/>
            <ac:picMk id="4" creationId="{00000000-0000-0000-0000-000000000000}"/>
          </ac:picMkLst>
        </pc:picChg>
      </pc:sldChg>
      <pc:sldChg chg="modSp">
        <pc:chgData name="Pingali, Keshav K" userId="707c4161-679d-4973-8d45-dc4c10c01b1e" providerId="ADAL" clId="{68B03B59-B4C4-4DAA-ABBA-AC10E36D3E70}" dt="2026-08-27T02:06:46.812" v="1926"/>
        <pc:sldMkLst>
          <pc:docMk/>
          <pc:sldMk cId="0" sldId="285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0" sldId="285"/>
            <ac:spMk id="3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k cId="0" sldId="285"/>
            <ac:picMk id="2" creationId="{00000000-0000-0000-0000-000000000000}"/>
          </ac:picMkLst>
        </pc:picChg>
      </pc:sldChg>
      <pc:sldChg chg="modSp add del mod">
        <pc:chgData name="Pingali, Keshav K" userId="707c4161-679d-4973-8d45-dc4c10c01b1e" providerId="ADAL" clId="{68B03B59-B4C4-4DAA-ABBA-AC10E36D3E70}" dt="2026-08-27T02:10:45.659" v="1948" actId="20577"/>
        <pc:sldMkLst>
          <pc:docMk/>
          <pc:sldMk cId="3381253926" sldId="761"/>
        </pc:sldMkLst>
        <pc:spChg chg="mod">
          <ac:chgData name="Pingali, Keshav K" userId="707c4161-679d-4973-8d45-dc4c10c01b1e" providerId="ADAL" clId="{68B03B59-B4C4-4DAA-ABBA-AC10E36D3E70}" dt="2026-08-27T02:10:45.659" v="1948" actId="20577"/>
          <ac:spMkLst>
            <pc:docMk/>
            <pc:sldMk cId="3381253926" sldId="761"/>
            <ac:spMk id="4" creationId="{F997500E-49DD-458F-B1A4-D142A5D74202}"/>
          </ac:spMkLst>
        </pc:spChg>
        <pc:spChg chg="mod">
          <ac:chgData name="Pingali, Keshav K" userId="707c4161-679d-4973-8d45-dc4c10c01b1e" providerId="ADAL" clId="{68B03B59-B4C4-4DAA-ABBA-AC10E36D3E70}" dt="2026-08-26T19:57:15.937" v="1344"/>
          <ac:spMkLst>
            <pc:docMk/>
            <pc:sldMk cId="3381253926" sldId="761"/>
            <ac:spMk id="5" creationId="{6AFEBD0A-9B15-4EE3-946F-1E06F2613C0B}"/>
          </ac:spMkLst>
        </pc:spChg>
      </pc:sldChg>
      <pc:sldChg chg="modSp add del mod">
        <pc:chgData name="Pingali, Keshav K" userId="707c4161-679d-4973-8d45-dc4c10c01b1e" providerId="ADAL" clId="{68B03B59-B4C4-4DAA-ABBA-AC10E36D3E70}" dt="2026-08-27T02:10:11.106" v="1932" actId="47"/>
        <pc:sldMkLst>
          <pc:docMk/>
          <pc:sldMk cId="299205497" sldId="916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4" creationId="{F997500E-49DD-458F-B1A4-D142A5D74202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7" creationId="{92B0390D-1358-464C-BBD2-3CDF17FC362F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9" creationId="{47D7EB70-2B55-4DF6-993E-6A0CA569DE9A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10" creationId="{C5987B9F-19BE-4C2E-BFC8-2736EFABCC47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27" creationId="{D0E4E9A0-6FD6-4A3F-8BFB-713C474EFDB2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29" creationId="{B3FEAF0C-091C-4170-8DC8-D7536B14B8A1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32" creationId="{791F1448-A6EC-42A9-BC19-0890C961807F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34" creationId="{BF211D1C-3680-4DF1-9DF5-84F77035E17D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35" creationId="{2D6BA154-253B-418E-9A5F-550F360E1D1C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299205497" sldId="916"/>
            <ac:spMk id="38" creationId="{B1B6C973-6912-2F48-3384-09A90D036411}"/>
          </ac:spMkLst>
        </pc:spChg>
      </pc:sldChg>
      <pc:sldChg chg="modSp add mod modClrScheme chgLayout">
        <pc:chgData name="Pingali, Keshav K" userId="707c4161-679d-4973-8d45-dc4c10c01b1e" providerId="ADAL" clId="{68B03B59-B4C4-4DAA-ABBA-AC10E36D3E70}" dt="2026-08-27T02:06:46.812" v="1926"/>
        <pc:sldMkLst>
          <pc:docMk/>
          <pc:sldMk cId="3633120831" sldId="917"/>
        </pc:sldMkLst>
        <pc:spChg chg="mod ord">
          <ac:chgData name="Pingali, Keshav K" userId="707c4161-679d-4973-8d45-dc4c10c01b1e" providerId="ADAL" clId="{68B03B59-B4C4-4DAA-ABBA-AC10E36D3E70}" dt="2026-08-26T19:59:46.640" v="1353" actId="700"/>
          <ac:spMkLst>
            <pc:docMk/>
            <pc:sldMk cId="3633120831" sldId="917"/>
            <ac:spMk id="3" creationId="{D21BDEE7-62BA-4B8B-9095-9056FC450C5E}"/>
          </ac:spMkLst>
        </pc:spChg>
        <pc:spChg chg="mod ord">
          <ac:chgData name="Pingali, Keshav K" userId="707c4161-679d-4973-8d45-dc4c10c01b1e" providerId="ADAL" clId="{68B03B59-B4C4-4DAA-ABBA-AC10E36D3E70}" dt="2026-08-26T19:59:46.640" v="1353" actId="700"/>
          <ac:spMkLst>
            <pc:docMk/>
            <pc:sldMk cId="3633120831" sldId="917"/>
            <ac:spMk id="4" creationId="{F997500E-49DD-458F-B1A4-D142A5D74202}"/>
          </ac:spMkLst>
        </pc:spChg>
        <pc:spChg chg="mod ord">
          <ac:chgData name="Pingali, Keshav K" userId="707c4161-679d-4973-8d45-dc4c10c01b1e" providerId="ADAL" clId="{68B03B59-B4C4-4DAA-ABBA-AC10E36D3E70}" dt="2026-08-26T19:59:46.640" v="1353" actId="700"/>
          <ac:spMkLst>
            <pc:docMk/>
            <pc:sldMk cId="3633120831" sldId="917"/>
            <ac:spMk id="5" creationId="{6AFEBD0A-9B15-4EE3-946F-1E06F2613C0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12" creationId="{82B2D616-C64A-4901-B846-C1EA509918B6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13" creationId="{26387271-0E8B-47E1-91FE-087982EC12A8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25" creationId="{CFEA0F5E-1A00-4894-B1E5-9166849F83F5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27" creationId="{D0E4E9A0-6FD6-4A3F-8BFB-713C474EFDB2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33" creationId="{5E7648DD-6F3C-4366-A621-F1F0C9B06A6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36" creationId="{F9F9126C-9C89-4ADA-A323-6838E7D0263D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37" creationId="{A38C4E05-DB60-4CBE-8266-21B994D92419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38" creationId="{839317E0-76BF-41FD-A050-092F84EDE44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40" creationId="{6B41937C-6116-F423-E7CE-91B0A93E8CC2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3633120831" sldId="917"/>
            <ac:spMk id="51" creationId="{EB2F3457-CADC-46DE-8F84-30E885F86F6D}"/>
          </ac:spMkLst>
        </pc:spChg>
      </pc:sldChg>
      <pc:sldChg chg="modSp add mod modNotes">
        <pc:chgData name="Pingali, Keshav K" userId="707c4161-679d-4973-8d45-dc4c10c01b1e" providerId="ADAL" clId="{68B03B59-B4C4-4DAA-ABBA-AC10E36D3E70}" dt="2026-08-27T02:06:46.812" v="1926"/>
        <pc:sldMkLst>
          <pc:docMk/>
          <pc:sldMk cId="1121375499" sldId="918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3" creationId="{CA695B36-53A3-0B9F-8FF1-44BD55B3F094}"/>
          </ac:spMkLst>
        </pc:spChg>
        <pc:spChg chg="mod">
          <ac:chgData name="Pingali, Keshav K" userId="707c4161-679d-4973-8d45-dc4c10c01b1e" providerId="ADAL" clId="{68B03B59-B4C4-4DAA-ABBA-AC10E36D3E70}" dt="2026-08-27T02:06:45.512" v="1925" actId="27636"/>
          <ac:spMkLst>
            <pc:docMk/>
            <pc:sldMk cId="1121375499" sldId="918"/>
            <ac:spMk id="4" creationId="{F997500E-49DD-458F-B1A4-D142A5D74202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5" creationId="{005EA532-1165-C7F9-5809-27A8FE237451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8" creationId="{8B3706B2-BD6A-4C26-8E78-790DCFDC4FE6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25" creationId="{CFEA0F5E-1A00-4894-B1E5-9166849F83F5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26" creationId="{70DFEE36-8CC2-4E04-820C-CD50DB48A986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29" creationId="{B3FEAF0C-091C-4170-8DC8-D7536B14B8A1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32" creationId="{791F1448-A6EC-42A9-BC19-0890C961807F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33" creationId="{5E7648DD-6F3C-4366-A621-F1F0C9B06A6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35" creationId="{2D6BA154-253B-418E-9A5F-550F360E1D1C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121375499" sldId="918"/>
            <ac:spMk id="39" creationId="{84D05270-BB37-4211-A514-A90224A3E956}"/>
          </ac:spMkLst>
        </pc:spChg>
      </pc:sldChg>
      <pc:sldChg chg="modSp add mod modAnim modNotes">
        <pc:chgData name="Pingali, Keshav K" userId="707c4161-679d-4973-8d45-dc4c10c01b1e" providerId="ADAL" clId="{68B03B59-B4C4-4DAA-ABBA-AC10E36D3E70}" dt="2026-08-28T02:34:19.048" v="1988"/>
        <pc:sldMkLst>
          <pc:docMk/>
          <pc:sldMk cId="1306543027" sldId="919"/>
        </pc:sld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2" creationId="{57B1162C-2EC2-3792-1B91-9524B8D1CD28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11" creationId="{09F82BA1-741E-EB7B-36A7-3089A694859F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12" creationId="{F41D46E5-EA0A-DA36-14F6-B268AB8AFFB1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31" creationId="{3F88A480-10EC-8B3C-F815-96047F65A15B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32" creationId="{3BF1EBE4-8E00-5DBC-1A01-76908E13B7E9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34" creationId="{6995D937-69D9-207A-19EB-BBF4D3915B2D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37" creationId="{E16A3B4F-DDD8-9B4F-9321-335986007884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40" creationId="{A2DA1FFD-F579-8DEB-205A-8EBED5DB749D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44" creationId="{3F57D9C8-D608-78AE-0D24-F773C916D18C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k cId="1306543027" sldId="919"/>
            <ac:spMk id="48" creationId="{1E32E5E3-86D0-968C-AFEF-F77EB2711CC0}"/>
          </ac:spMkLst>
        </pc:spChg>
      </pc:sldChg>
      <pc:sldMasterChg chg="modSp modSldLayout">
        <pc:chgData name="Pingali, Keshav K" userId="707c4161-679d-4973-8d45-dc4c10c01b1e" providerId="ADAL" clId="{68B03B59-B4C4-4DAA-ABBA-AC10E36D3E70}" dt="2026-08-27T02:06:46.812" v="1926"/>
        <pc:sldMasterMkLst>
          <pc:docMk/>
          <pc:sldMasterMk cId="0" sldId="2147483648"/>
        </pc:sldMaster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0" sldId="2147483648"/>
            <ac:spMk id="6" creationId="{00000000-0000-0000-0000-000000000000}"/>
          </ac:spMkLst>
        </pc:sp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asterMk cId="0" sldId="2147483648"/>
            <ac:picMk id="16" creationId="{00000000-0000-0000-0000-000000000000}"/>
          </ac:picMkLst>
        </pc:picChg>
        <pc:picChg chg="mod">
          <ac:chgData name="Pingali, Keshav K" userId="707c4161-679d-4973-8d45-dc4c10c01b1e" providerId="ADAL" clId="{68B03B59-B4C4-4DAA-ABBA-AC10E36D3E70}" dt="2026-08-27T02:06:46.812" v="1926"/>
          <ac:picMkLst>
            <pc:docMk/>
            <pc:sldMasterMk cId="0" sldId="2147483648"/>
            <ac:picMk id="17" creationId="{00000000-0000-0000-0000-000000000000}"/>
          </ac:picMkLst>
        </pc:pic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0" sldId="2147483648"/>
            <pc:sldLayoutMk cId="0" sldId="214748366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1"/>
              <ac:spMk id="3" creationId="{00000000-0000-0000-0000-000000000000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0" sldId="2147483648"/>
            <pc:sldLayoutMk cId="0" sldId="2147483662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2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2"/>
              <ac:spMk id="3" creationId="{00000000-0000-0000-0000-000000000000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0" sldId="2147483648"/>
            <pc:sldLayoutMk cId="0" sldId="2147483663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3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0" sldId="2147483648"/>
            <pc:sldLayoutMk cId="0" sldId="2147483664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0" sldId="2147483648"/>
              <pc:sldLayoutMk cId="0" sldId="2147483664"/>
              <ac:spMk id="2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16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17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18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19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20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4"/>
              <ac:picMk id="21" creationId="{00000000-0000-0000-0000-000000000000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0" sldId="2147483648"/>
            <pc:sldLayoutMk cId="0" sldId="2147483665"/>
          </pc:sldLayoutMkLst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5"/>
              <ac:picMk id="16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5"/>
              <ac:picMk id="17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5"/>
              <ac:picMk id="18" creationId="{00000000-0000-0000-0000-00000000000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0" sldId="2147483648"/>
              <pc:sldLayoutMk cId="0" sldId="2147483665"/>
              <ac:picMk id="19" creationId="{00000000-0000-0000-0000-000000000000}"/>
            </ac:picMkLst>
          </pc:picChg>
        </pc:sldLayoutChg>
      </pc:sldMasterChg>
      <pc:sldMasterChg chg="modSp modSldLayout">
        <pc:chgData name="Pingali, Keshav K" userId="707c4161-679d-4973-8d45-dc4c10c01b1e" providerId="ADAL" clId="{68B03B59-B4C4-4DAA-ABBA-AC10E36D3E70}" dt="2026-08-27T02:06:46.812" v="1926"/>
        <pc:sldMasterMkLst>
          <pc:docMk/>
          <pc:sldMasterMk cId="1467681981" sldId="2147483666"/>
        </pc:sldMasterMkLst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1467681981" sldId="2147483666"/>
            <ac:spMk id="2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1467681981" sldId="2147483666"/>
            <ac:spMk id="3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1467681981" sldId="2147483666"/>
            <ac:spMk id="5" creationId="{00000000-0000-0000-0000-000000000000}"/>
          </ac:spMkLst>
        </pc:spChg>
        <pc:spChg chg="mod">
          <ac:chgData name="Pingali, Keshav K" userId="707c4161-679d-4973-8d45-dc4c10c01b1e" providerId="ADAL" clId="{68B03B59-B4C4-4DAA-ABBA-AC10E36D3E70}" dt="2026-08-27T02:06:46.812" v="1926"/>
          <ac:spMkLst>
            <pc:docMk/>
            <pc:sldMasterMk cId="1467681981" sldId="2147483666"/>
            <ac:spMk id="6" creationId="{00000000-0000-0000-0000-000000000000}"/>
          </ac:spMkLst>
        </pc:sp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055509087" sldId="2147483667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055509087" sldId="2147483667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055509087" sldId="2147483667"/>
              <ac:spMk id="3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055509087" sldId="2147483667"/>
              <ac:picMk id="10" creationId="{36FD0D1D-01CB-E244-A5C5-50C68FE0567B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539579841" sldId="2147483668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539579841" sldId="2147483668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539579841" sldId="2147483668"/>
              <ac:spMk id="13" creationId="{B699A189-E1FE-3045-93A2-FEACD4DC12EC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539579841" sldId="2147483668"/>
              <ac:spMk id="14" creationId="{31F9FF07-2C41-F24F-B83D-A74116F7FEEC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539579841" sldId="2147483668"/>
              <ac:picMk id="11" creationId="{67BBA747-F8A3-4F45-BE1C-2C7E1EEDBB0F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721135546" sldId="2147483669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21135546" sldId="2147483669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21135546" sldId="2147483669"/>
              <ac:spMk id="3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721135546" sldId="2147483669"/>
              <ac:picMk id="4" creationId="{9E1FEFA8-D0E4-8040-A9CB-8AA211AD3EE8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819657190" sldId="2147483670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819657190" sldId="2147483670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819657190" sldId="2147483670"/>
              <ac:spMk id="3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819657190" sldId="2147483670"/>
              <ac:picMk id="4" creationId="{969857A7-29E1-FC44-A475-BE4B15CD9896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819657190" sldId="2147483670"/>
              <ac:picMk id="10" creationId="{6E92A906-AA1F-1D4B-B3AB-383F3EFFF2CF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286614658" sldId="214748367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286614658" sldId="2147483671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286614658" sldId="2147483671"/>
              <ac:spMk id="3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286614658" sldId="2147483671"/>
              <ac:picMk id="4" creationId="{F43EF3CC-F191-B44B-BA8F-3FBDF7535052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286614658" sldId="2147483671"/>
              <ac:picMk id="9" creationId="{8F51DA57-11C7-0E44-A5B3-4866D480140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182594802" sldId="2147483672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182594802" sldId="2147483672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182594802" sldId="2147483672"/>
              <ac:spMk id="9" creationId="{1304B07D-D50C-7244-8FF3-494E3E3EC7D5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182594802" sldId="2147483672"/>
              <ac:spMk id="12" creationId="{C43B43DB-97E0-F84C-BEFF-78AE019BC51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182594802" sldId="2147483672"/>
              <ac:spMk id="13" creationId="{2206C464-930B-C84E-9F4A-ECBC8296C9BA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182594802" sldId="2147483672"/>
              <ac:picMk id="10" creationId="{C164CA74-2176-054F-99A6-5AE246180B0A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182594802" sldId="2147483672"/>
              <ac:picMk id="15" creationId="{A8B17C29-FF50-5B47-B210-A570EA441A5E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182594802" sldId="2147483672"/>
              <ac:picMk id="16" creationId="{597DFBDC-1F82-4A45-997B-4567E6A43E54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61778899" sldId="2147483673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61778899" sldId="2147483673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61778899" sldId="2147483673"/>
              <ac:spMk id="10" creationId="{E09E0851-AA3C-7446-9F3B-456F85114BE4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61778899" sldId="2147483673"/>
              <ac:spMk id="12" creationId="{C43B43DB-97E0-F84C-BEFF-78AE019BC51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61778899" sldId="2147483673"/>
              <ac:spMk id="14" creationId="{DC6976BA-8601-9640-8C58-130915D10294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61778899" sldId="2147483673"/>
              <ac:picMk id="9" creationId="{4CCDD1F2-D3CD-2345-94FD-474CD8E974A9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61778899" sldId="2147483673"/>
              <ac:picMk id="15" creationId="{A8B17C29-FF50-5B47-B210-A570EA441A5E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61778899" sldId="2147483673"/>
              <ac:picMk id="17" creationId="{918B0A77-21DB-4044-933F-ED36EF6FFA1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751684172" sldId="2147483674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751684172" sldId="2147483674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751684172" sldId="2147483674"/>
              <ac:spMk id="10" creationId="{B3C61E94-BEB8-4042-853A-B10176945FC6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751684172" sldId="2147483674"/>
              <ac:spMk id="18" creationId="{46E195FA-605A-C049-8559-A8C0B24F7D46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751684172" sldId="2147483674"/>
              <ac:picMk id="9" creationId="{8193C2C3-DB77-7A47-AA64-092F8767A6F5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751684172" sldId="2147483674"/>
              <ac:picMk id="14" creationId="{99B7B381-3A94-914D-815A-9DF1F3AC6800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553087941" sldId="2147483675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553087941" sldId="2147483675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553087941" sldId="2147483675"/>
              <ac:spMk id="10" creationId="{197B43F7-5B87-8C42-AF59-5FB9C1E1DD4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553087941" sldId="2147483675"/>
              <ac:spMk id="12" creationId="{C43B43DB-97E0-F84C-BEFF-78AE019BC51B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553087941" sldId="2147483675"/>
              <ac:picMk id="2" creationId="{9B7643E4-7D6E-CC44-B465-E573335E8040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553087941" sldId="2147483675"/>
              <ac:picMk id="15" creationId="{A8B17C29-FF50-5B47-B210-A570EA441A5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685876968" sldId="2147483676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685876968" sldId="2147483676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685876968" sldId="2147483676"/>
              <ac:spMk id="10" creationId="{D425B58D-A343-FF46-886B-D59F41594AB6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685876968" sldId="2147483676"/>
              <ac:spMk id="12" creationId="{C43B43DB-97E0-F84C-BEFF-78AE019BC51B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685876968" sldId="2147483676"/>
              <ac:picMk id="2" creationId="{37D06FC2-F4D4-BE43-A659-0FA9E899F712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685876968" sldId="2147483676"/>
              <ac:picMk id="15" creationId="{A8B17C29-FF50-5B47-B210-A570EA441A5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765341772" sldId="2147483677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65341772" sldId="2147483677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65341772" sldId="2147483677"/>
              <ac:spMk id="10" creationId="{614FC1CA-4A78-AD41-AD38-3E5FF174C79A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65341772" sldId="2147483677"/>
              <ac:spMk id="12" creationId="{C43B43DB-97E0-F84C-BEFF-78AE019BC51B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765341772" sldId="2147483677"/>
              <ac:picMk id="2" creationId="{3625A200-6345-D944-A0FC-67B633183FC4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765341772" sldId="2147483677"/>
              <ac:picMk id="15" creationId="{A8B17C29-FF50-5B47-B210-A570EA441A5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369493318" sldId="2147483678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69493318" sldId="2147483678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69493318" sldId="2147483678"/>
              <ac:spMk id="12" creationId="{C43B43DB-97E0-F84C-BEFF-78AE019BC51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69493318" sldId="2147483678"/>
              <ac:spMk id="13" creationId="{303C4689-2F22-9F48-8511-021AD6D0AD5A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369493318" sldId="2147483678"/>
              <ac:picMk id="9" creationId="{0DEF0B2C-9BB0-F84F-8A99-711590187709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369493318" sldId="2147483678"/>
              <ac:picMk id="10" creationId="{6886A60F-93B6-6043-AD5A-1BD5FEDD4DB4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369493318" sldId="2147483678"/>
              <ac:picMk id="11" creationId="{76955570-1E21-0441-99F0-26B886A45639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369493318" sldId="2147483678"/>
              <ac:picMk id="15" creationId="{A8B17C29-FF50-5B47-B210-A570EA441A5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480444712" sldId="2147483679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480444712" sldId="2147483679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480444712" sldId="2147483679"/>
              <ac:spMk id="5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480444712" sldId="2147483679"/>
              <ac:spMk id="12" creationId="{C43B43DB-97E0-F84C-BEFF-78AE019BC51B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80444712" sldId="2147483679"/>
              <ac:picMk id="10" creationId="{6886A60F-93B6-6043-AD5A-1BD5FEDD4DB4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80444712" sldId="2147483679"/>
              <ac:picMk id="11" creationId="{59849CCD-A1E9-604C-B880-40D50B710263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80444712" sldId="2147483679"/>
              <ac:picMk id="14" creationId="{D249E990-734F-4049-9158-B813327A1C42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80444712" sldId="2147483679"/>
              <ac:picMk id="15" creationId="{A8B17C29-FF50-5B47-B210-A570EA441A5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115568369" sldId="2147483680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15568369" sldId="2147483680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15568369" sldId="2147483680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15568369" sldId="2147483680"/>
              <ac:spMk id="5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115568369" sldId="2147483680"/>
              <ac:picMk id="4" creationId="{C8EDD108-8200-9144-AF0B-3447D96A2576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048028838" sldId="214748368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048028838" sldId="2147483681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048028838" sldId="2147483681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048028838" sldId="2147483681"/>
              <ac:spMk id="5" creationId="{00000000-0000-0000-0000-00000000000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048028838" sldId="2147483681"/>
              <ac:picMk id="4" creationId="{97ACEBFD-5D36-1F4C-8219-90FDB55D781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583673283" sldId="2147483682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583673283" sldId="2147483682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583673283" sldId="2147483682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583673283" sldId="2147483682"/>
              <ac:spMk id="9" creationId="{D9F01C25-3BE2-024F-B534-6C9A179ABDDA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583673283" sldId="2147483682"/>
              <ac:picMk id="4" creationId="{CA390080-ECA9-8349-BD9E-709B60ED63EF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841096523" sldId="2147483683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841096523" sldId="2147483683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841096523" sldId="2147483683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841096523" sldId="2147483683"/>
              <ac:spMk id="9" creationId="{5DA39887-2BEC-4449-9483-A554D5D2BB36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841096523" sldId="2147483683"/>
              <ac:picMk id="4" creationId="{52BEB8BA-FA7D-B946-BADD-1341D32716CF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775494731" sldId="2147483684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775494731" sldId="2147483684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775494731" sldId="2147483684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775494731" sldId="2147483684"/>
              <ac:spMk id="9" creationId="{BC1A3370-8516-0240-AE0D-2AABBD3A7F84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775494731" sldId="2147483684"/>
              <ac:picMk id="4" creationId="{613DFA24-08AA-054D-BEA7-1F8446E5BA99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69509871" sldId="2147483685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69509871" sldId="2147483685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69509871" sldId="2147483685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69509871" sldId="2147483685"/>
              <ac:spMk id="15" creationId="{850877BC-F496-9A4A-88B4-66444996D640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69509871" sldId="2147483685"/>
              <ac:picMk id="4" creationId="{369DD902-77B6-A045-9CE5-1588F66CE6A6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69509871" sldId="2147483685"/>
              <ac:picMk id="7" creationId="{7AE141CD-86B2-7049-AB86-2D0F0CB5327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766243538" sldId="2147483686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66243538" sldId="2147483686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66243538" sldId="2147483686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66243538" sldId="2147483686"/>
              <ac:spMk id="8" creationId="{9FE5EEC2-A184-4C40-A881-543253265E65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766243538" sldId="2147483686"/>
              <ac:picMk id="7" creationId="{85FC5A43-9CD2-7343-B8A9-8DD30AA559D4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184951372" sldId="2147483687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84951372" sldId="2147483687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84951372" sldId="2147483687"/>
              <ac:spMk id="7" creationId="{F4EA659C-A461-7442-B9E5-C2B920C89F1F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184951372" sldId="2147483687"/>
              <ac:spMk id="8" creationId="{78C2AB76-240E-A64D-87E9-A1F9E7DB5A4A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184951372" sldId="2147483687"/>
              <ac:picMk id="9" creationId="{9FD3C9E8-DD9C-8049-BB4E-C8977CBE608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06274247" sldId="2147483688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6274247" sldId="2147483688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6274247" sldId="2147483688"/>
              <ac:spMk id="7" creationId="{FE05E78C-21A8-5D4B-AD90-0BCC9702D687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06274247" sldId="2147483688"/>
              <ac:picMk id="8" creationId="{539AE34A-FC31-774C-B584-59CF8DF74506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864124192" sldId="2147483689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864124192" sldId="2147483689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864124192" sldId="2147483689"/>
              <ac:spMk id="7" creationId="{B9B3132D-2BD0-9143-B4B5-46777F97B1CA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864124192" sldId="2147483689"/>
              <ac:picMk id="8" creationId="{76A20E60-BA10-D846-9263-7CFDAF956EAF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039764883" sldId="2147483690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039764883" sldId="2147483690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039764883" sldId="2147483690"/>
              <ac:spMk id="7" creationId="{55CA2EDA-C073-AD44-8943-3C0C265C6D08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039764883" sldId="2147483690"/>
              <ac:spMk id="9" creationId="{B6127E34-C153-FA46-BC45-77DFF3AC2C54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039764883" sldId="2147483690"/>
              <ac:picMk id="8" creationId="{264FA8B3-9624-9D46-AB74-9A322B44526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1350680734" sldId="214748369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50680734" sldId="2147483691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50680734" sldId="2147483691"/>
              <ac:spMk id="7" creationId="{55CA2EDA-C073-AD44-8943-3C0C265C6D08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50680734" sldId="2147483691"/>
              <ac:spMk id="9" creationId="{B77FBFD8-D9FD-9343-BB5E-1980B279E12C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1350680734" sldId="2147483691"/>
              <ac:spMk id="10" creationId="{7BBF9927-E4D1-7A49-A991-F6889BA84087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1350680734" sldId="2147483691"/>
              <ac:picMk id="8" creationId="{264FA8B3-9624-9D46-AB74-9A322B44526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935812634" sldId="2147483692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935812634" sldId="2147483692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935812634" sldId="2147483692"/>
              <ac:spMk id="9" creationId="{4E6A8A2C-A9E6-C74A-AC31-40F9E51470B4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935812634" sldId="2147483692"/>
              <ac:picMk id="4" creationId="{1121014B-3130-F247-A99D-6A05658064AD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759393227" sldId="2147483693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59393227" sldId="2147483693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59393227" sldId="2147483693"/>
              <ac:spMk id="9" creationId="{2649E808-9334-CE41-8642-007C5C86C1F6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759393227" sldId="2147483693"/>
              <ac:picMk id="4" creationId="{8270953F-5510-5246-810C-9051A0937179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033768234" sldId="2147483694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33768234" sldId="2147483694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33768234" sldId="2147483694"/>
              <ac:spMk id="9" creationId="{36077D94-6F44-CC45-8EB1-B411345B093D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4033768234" sldId="2147483694"/>
              <ac:picMk id="4" creationId="{1CBFE102-70FB-7242-B504-C7177C63610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477759160" sldId="2147483695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477759160" sldId="2147483695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477759160" sldId="2147483695"/>
              <ac:spMk id="11" creationId="{D4F2CC5B-BA6A-1640-804E-ACCD5BFCF20F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77759160" sldId="2147483695"/>
              <ac:picMk id="4" creationId="{9FAB12CE-F4F6-6342-A90C-CC887B987674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477759160" sldId="2147483695"/>
              <ac:picMk id="10" creationId="{8FBA453C-9B6D-4747-A57D-218DD8E386E2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391638850" sldId="2147483696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91638850" sldId="2147483696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91638850" sldId="2147483696"/>
              <ac:spMk id="11" creationId="{C7BC4841-616A-7B42-8406-2F1A0BE7B8DE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391638850" sldId="2147483696"/>
              <ac:picMk id="4" creationId="{C5A3CC62-CEB8-9D4C-A47F-E1A1E0E0A542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391638850" sldId="2147483696"/>
              <ac:picMk id="10" creationId="{8FBA453C-9B6D-4747-A57D-218DD8E386E2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250673704" sldId="2147483697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50673704" sldId="2147483697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50673704" sldId="2147483697"/>
              <ac:spMk id="12" creationId="{A5D4382A-CF33-1D4F-8330-E0D30B74E593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250673704" sldId="2147483697"/>
              <ac:picMk id="4" creationId="{42B98996-0111-8C49-B4D0-78584A80B89C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250673704" sldId="2147483697"/>
              <ac:picMk id="10" creationId="{8FBA453C-9B6D-4747-A57D-218DD8E386E2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110782780" sldId="2147483698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110782780" sldId="2147483698"/>
              <ac:spMk id="6" creationId="{1EAA25FD-C731-6D4A-8D3B-EC14B24533E0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406582207" sldId="2147483699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406582207" sldId="2147483699"/>
              <ac:spMk id="5" creationId="{6B42597B-67CC-684F-893C-6912B45EBD8E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492184369" sldId="2147483700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492184369" sldId="2147483700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492184369" sldId="2147483700"/>
              <ac:spMk id="8" creationId="{F33209AB-7DAC-0341-930F-7DC94F47B051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492184369" sldId="2147483700"/>
              <ac:picMk id="7" creationId="{9ED61B9D-680A-A449-B1A7-992DB93A8F99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492184369" sldId="2147483700"/>
              <ac:picMk id="10" creationId="{75376387-09B6-E644-9F45-557F73A160DB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492184369" sldId="2147483700"/>
              <ac:picMk id="11" creationId="{B74875B9-05FC-0A4C-A0C6-43C507D56123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4090990640" sldId="214748370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90990640" sldId="2147483701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90990640" sldId="2147483701"/>
              <ac:spMk id="8" creationId="{F33209AB-7DAC-0341-930F-7DC94F47B051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4090990640" sldId="2147483701"/>
              <ac:spMk id="9" creationId="{1E961274-1AAE-8741-AA24-53D8A3FFAB34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746160685" sldId="2147483702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46160685" sldId="2147483702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46160685" sldId="2147483702"/>
              <ac:spMk id="9" creationId="{41C7D9D4-ED51-F944-B0C7-D1859C4F0EA5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746160685" sldId="2147483702"/>
              <ac:spMk id="10" creationId="{878C9317-4848-C441-BC2A-34A3320E3E54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746160685" sldId="2147483702"/>
              <ac:picMk id="8" creationId="{8BC7DA53-D839-F241-867D-AE1C71459C45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746160685" sldId="2147483702"/>
              <ac:picMk id="12" creationId="{3EA9F2C2-1D89-BA4A-8435-DFA2B56FCE6E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363527962" sldId="2147483703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63527962" sldId="2147483703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63527962" sldId="2147483703"/>
              <ac:spMk id="7" creationId="{1A9BF082-0895-9B48-A11F-5293B0AE9259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63527962" sldId="2147483703"/>
              <ac:spMk id="8" creationId="{FB25485D-CEE9-C84B-B93D-AFD355098DE2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363527962" sldId="2147483703"/>
              <ac:spMk id="9" creationId="{1E961274-1AAE-8741-AA24-53D8A3FFAB34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849002911" sldId="2147483704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849002911" sldId="2147483704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849002911" sldId="2147483704"/>
              <ac:spMk id="7" creationId="{F50008BE-ED7E-E64A-804F-89F177050041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849002911" sldId="2147483704"/>
              <ac:picMk id="8" creationId="{9FB0A660-6B1E-C042-BEE9-834E8210C784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704005485" sldId="2147483705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04005485" sldId="2147483705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04005485" sldId="2147483705"/>
              <ac:spMk id="7" creationId="{F868AFE8-5D24-C84E-87DD-D00A329C4664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704005485" sldId="2147483705"/>
              <ac:spMk id="9" creationId="{1E961274-1AAE-8741-AA24-53D8A3FFAB34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673314404" sldId="2147483706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7" creationId="{A4974E5E-D620-424A-B024-05A23B714734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9" creationId="{CEF7309D-B31B-454C-8C10-F81F5072E0B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11" creationId="{8457E8FD-E8C4-A449-993F-A0283736CA67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12" creationId="{D6460073-6A26-394A-91FD-B6E4DC556C3C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673314404" sldId="2147483706"/>
              <ac:spMk id="13" creationId="{4B7A1EB4-1608-564C-9FBA-A8896A540300}"/>
            </ac:spMkLst>
          </pc:sp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619210858" sldId="2147483707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7" creationId="{A4974E5E-D620-424A-B024-05A23B714734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9" creationId="{4F0D0A40-28EB-A648-8FD0-C1C0CF2A5583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0" creationId="{FB32CA77-FB0C-7C47-84A3-D4485D1A975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1" creationId="{E70D3A7A-527E-BA43-A837-1857B9D27695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2" creationId="{34934202-D2AA-5F4F-9560-DEEA3876E39C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3" creationId="{A7932256-9455-FE4A-8406-4CD36D93DAE1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4" creationId="{CC3D3A4B-B493-C04A-871C-B17DA3CA8C86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619210858" sldId="2147483707"/>
              <ac:spMk id="17" creationId="{8ECE830E-B5AC-3B47-9CCB-16C104B3BDFD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619210858" sldId="2147483707"/>
              <ac:picMk id="16" creationId="{3373E555-659B-8A4E-98B1-DDD0291FCA6A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2321872350" sldId="2147483708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3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8" creationId="{34C6751C-C748-FC47-A90D-10E1A9B41D9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12" creationId="{C43B43DB-97E0-F84C-BEFF-78AE019BC51B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13" creationId="{73A11A98-B30C-B840-A5BD-D4CCB7F4F6F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16" creationId="{A8215FB4-A8B1-4C43-BC26-0D98BB95E2FD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2321872350" sldId="2147483708"/>
              <ac:spMk id="17" creationId="{01DBDC91-BFC9-004B-B92B-F70AE55B2637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321872350" sldId="2147483708"/>
              <ac:picMk id="11" creationId="{4B0B0250-0701-2649-90EF-4ECF5FB67321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2321872350" sldId="2147483708"/>
              <ac:picMk id="15" creationId="{A8B17C29-FF50-5B47-B210-A570EA441A5E}"/>
            </ac:picMkLst>
          </pc:picChg>
          <pc:cxnChg chg="mod">
            <ac:chgData name="Pingali, Keshav K" userId="707c4161-679d-4973-8d45-dc4c10c01b1e" providerId="ADAL" clId="{68B03B59-B4C4-4DAA-ABBA-AC10E36D3E70}" dt="2026-08-27T02:06:46.812" v="1926"/>
            <ac:cxnSpMkLst>
              <pc:docMk/>
              <pc:sldMasterMk cId="1467681981" sldId="2147483666"/>
              <pc:sldLayoutMk cId="2321872350" sldId="2147483708"/>
              <ac:cxnSpMk id="10" creationId="{85A3AB47-786A-DF4B-9BD3-C512BD0449A5}"/>
            </ac:cxnSpMkLst>
          </pc:cxn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293859526" sldId="2147483709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93859526" sldId="2147483709"/>
              <ac:spMk id="7" creationId="{E5C1EF54-B8B6-B546-A4CB-852811B25A16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93859526" sldId="2147483709"/>
              <ac:spMk id="8" creationId="{CD15FC43-D06D-C740-9303-519387DA4FBE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93859526" sldId="2147483709"/>
              <ac:spMk id="9" creationId="{9BC42582-C564-DB4B-9CF6-D551B2377873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293859526" sldId="2147483709"/>
              <ac:spMk id="11" creationId="{BBC45A44-EC0F-7541-821D-DEA49D57B25F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293859526" sldId="2147483709"/>
              <ac:picMk id="4" creationId="{A336672E-23A3-7348-BBD1-75580A24CDE6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293859526" sldId="2147483709"/>
              <ac:picMk id="10" creationId="{ECA13DD1-69FC-1A4D-9137-F15EC50931A7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894805971" sldId="2147483710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894805971" sldId="2147483710"/>
              <ac:spMk id="2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894805971" sldId="2147483710"/>
              <ac:spMk id="8" creationId="{F33209AB-7DAC-0341-930F-7DC94F47B051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894805971" sldId="2147483710"/>
              <ac:spMk id="12" creationId="{F848958F-1AA0-6741-8A83-8BA252A545DB}"/>
            </ac:spMkLst>
          </pc:sp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894805971" sldId="2147483710"/>
              <ac:picMk id="7" creationId="{9ED61B9D-680A-A449-B1A7-992DB93A8F99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894805971" sldId="2147483710"/>
              <ac:picMk id="9" creationId="{E3CC054C-B15B-054F-AD93-5EE3D92AC40A}"/>
            </ac:picMkLst>
          </pc:picChg>
          <pc:picChg chg="mod">
            <ac:chgData name="Pingali, Keshav K" userId="707c4161-679d-4973-8d45-dc4c10c01b1e" providerId="ADAL" clId="{68B03B59-B4C4-4DAA-ABBA-AC10E36D3E70}" dt="2026-08-27T02:06:46.812" v="1926"/>
            <ac:picMkLst>
              <pc:docMk/>
              <pc:sldMasterMk cId="1467681981" sldId="2147483666"/>
              <pc:sldLayoutMk cId="3894805971" sldId="2147483710"/>
              <ac:picMk id="10" creationId="{75376387-09B6-E644-9F45-557F73A160DB}"/>
            </ac:picMkLst>
          </pc:picChg>
        </pc:sldLayoutChg>
        <pc:sldLayoutChg chg="modSp">
          <pc:chgData name="Pingali, Keshav K" userId="707c4161-679d-4973-8d45-dc4c10c01b1e" providerId="ADAL" clId="{68B03B59-B4C4-4DAA-ABBA-AC10E36D3E70}" dt="2026-08-27T02:06:46.812" v="1926"/>
          <pc:sldLayoutMkLst>
            <pc:docMk/>
            <pc:sldMasterMk cId="1467681981" sldId="2147483666"/>
            <pc:sldLayoutMk cId="3999114339" sldId="2147483711"/>
          </pc:sldLayoutMkLst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999114339" sldId="2147483711"/>
              <ac:spMk id="17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999114339" sldId="2147483711"/>
              <ac:spMk id="18" creationId="{00000000-0000-0000-0000-000000000000}"/>
            </ac:spMkLst>
          </pc:spChg>
          <pc:spChg chg="mod">
            <ac:chgData name="Pingali, Keshav K" userId="707c4161-679d-4973-8d45-dc4c10c01b1e" providerId="ADAL" clId="{68B03B59-B4C4-4DAA-ABBA-AC10E36D3E70}" dt="2026-08-27T02:06:46.812" v="1926"/>
            <ac:spMkLst>
              <pc:docMk/>
              <pc:sldMasterMk cId="1467681981" sldId="2147483666"/>
              <pc:sldLayoutMk cId="3999114339" sldId="2147483711"/>
              <ac:spMk id="19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51C32-3BB7-4935-8E29-68D23420B445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898B7-EBBE-4141-BF64-1983BC1D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24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2163" y="971550"/>
            <a:ext cx="3394075" cy="2622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1CB27-2830-4070-B307-32AB447CBF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466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4A2B9-A0C1-807E-286A-3A2598413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71426-C8F0-9522-9E7D-046942F14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32163" y="971550"/>
            <a:ext cx="3394075" cy="26225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F47A8-2809-6C6C-7BE5-FB7509979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1F8D4-3609-8702-9CAA-07D1A018A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1CB27-2830-4070-B307-32AB447CBF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51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5"/>
            <a:ext cx="8549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5"/>
            <a:ext cx="70408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3EF3CC-F191-B44B-BA8F-3FBDF75350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7928" y="3125151"/>
            <a:ext cx="4447325" cy="395636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4399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9859" y="2608794"/>
            <a:ext cx="4415395" cy="516359"/>
          </a:xfrm>
        </p:spPr>
        <p:txBody>
          <a:bodyPr anchor="t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10" b="1" i="0">
                <a:solidFill>
                  <a:schemeClr val="bg1"/>
                </a:solidFill>
                <a:latin typeface="Montserrat" pitchFamily="2" charset="77"/>
              </a:defRPr>
            </a:lvl1pPr>
            <a:lvl2pPr marL="502878" indent="0" algn="ctr">
              <a:buNone/>
              <a:defRPr sz="2200"/>
            </a:lvl2pPr>
            <a:lvl3pPr marL="1005755" indent="0" algn="ctr">
              <a:buNone/>
              <a:defRPr sz="1980"/>
            </a:lvl3pPr>
            <a:lvl4pPr marL="1508634" indent="0" algn="ctr">
              <a:buNone/>
              <a:defRPr sz="1760"/>
            </a:lvl4pPr>
            <a:lvl5pPr marL="2011512" indent="0" algn="ctr">
              <a:buNone/>
              <a:defRPr sz="1760"/>
            </a:lvl5pPr>
            <a:lvl6pPr marL="2514389" indent="0" algn="ctr">
              <a:buNone/>
              <a:defRPr sz="1760"/>
            </a:lvl6pPr>
            <a:lvl7pPr marL="3017267" indent="0" algn="ctr">
              <a:buNone/>
              <a:defRPr sz="1760"/>
            </a:lvl7pPr>
            <a:lvl8pPr marL="3520145" indent="0" algn="ctr">
              <a:buNone/>
              <a:defRPr sz="1760"/>
            </a:lvl8pPr>
            <a:lvl9pPr marL="4023023" indent="0" algn="ctr">
              <a:buNone/>
              <a:defRPr sz="1760"/>
            </a:lvl9pPr>
          </a:lstStyle>
          <a:p>
            <a:r>
              <a:rPr lang="en-US" dirty="0"/>
              <a:t>Date / Version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51DA57-11C7-0E44-A5B3-4866D4801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968" y="451407"/>
            <a:ext cx="3297228" cy="7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61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04B07D-D50C-7244-8FF3-494E3E3EC7D5}"/>
              </a:ext>
            </a:extLst>
          </p:cNvPr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7DFBDC-1F82-4A45-997B-4567E6A43E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" y="1"/>
            <a:ext cx="10058399" cy="727268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64CA74-2176-054F-99A6-5AE246180B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206C464-930B-C84E-9F4A-ECBC8296C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594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6976BA-8601-9640-8C58-130915D10294}"/>
              </a:ext>
            </a:extLst>
          </p:cNvPr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gradFill>
            <a:gsLst>
              <a:gs pos="0">
                <a:srgbClr val="186DB3"/>
              </a:gs>
              <a:gs pos="100000">
                <a:srgbClr val="24205F"/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057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8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18B0A77-21DB-4044-933F-ED36EF6FFA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" y="1"/>
            <a:ext cx="10058399" cy="727268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CDD1F2-D3CD-2345-94FD-474CD8E974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9E0851-AA3C-7446-9F3B-456F851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1778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Magne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6E195FA-605A-C049-8559-A8C0B24F7D46}"/>
              </a:ext>
            </a:extLst>
          </p:cNvPr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gradFill>
            <a:gsLst>
              <a:gs pos="0">
                <a:srgbClr val="B72C68"/>
              </a:gs>
              <a:gs pos="100000">
                <a:srgbClr val="74235F"/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057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8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B7B381-3A94-914D-815A-9DF1F3AC6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" y="1"/>
            <a:ext cx="10058399" cy="727268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93C2C3-DB77-7A47-AA64-092F8767A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3C61E94-BEB8-4042-853A-B1017694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51684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7643E4-7D6E-CC44-B465-E573335E8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7B43F7-5B87-8C42-AF59-5FB9C1E1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3087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D06FC2-F4D4-BE43-A659-0FA9E899F7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425B58D-A343-FF46-886B-D59F4159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87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Mage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25A200-6345-D944-A0FC-67B633183F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14FC1CA-4A78-AD41-AD38-3E5FF174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41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EF0B2C-9BB0-F84F-8A99-711590187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955570-1E21-0441-99F0-26B886A456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" y="1"/>
            <a:ext cx="10058399" cy="727268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86A60F-93B6-6043-AD5A-1BD5FEDD4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03C4689-2F22-9F48-8511-021AD6D0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93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9849CCD-A1E9-604C-B880-40D50B7102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-1"/>
            <a:ext cx="10058401" cy="77724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49E990-734F-4049-9158-B813327A1C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" y="1"/>
            <a:ext cx="10058399" cy="727268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045" y="3117060"/>
            <a:ext cx="7936707" cy="2485547"/>
          </a:xfrm>
        </p:spPr>
        <p:txBody>
          <a:bodyPr>
            <a:normAutofit/>
          </a:bodyPr>
          <a:lstStyle>
            <a:lvl1pPr marL="0" indent="0">
              <a:lnSpc>
                <a:spcPts val="3740"/>
              </a:lnSpc>
              <a:buNone/>
              <a:defRPr sz="3300" b="1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86A60F-93B6-6043-AD5A-1BD5FEDD4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44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B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EDD108-8200-9144-AF0B-3447D96A25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5766" y="0"/>
            <a:ext cx="622635" cy="7772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29" y="102105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56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4247" y="1291951"/>
            <a:ext cx="7738109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3501" y="2842836"/>
            <a:ext cx="4109085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B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ACEBFD-5D36-1F4C-8219-90FDB55D78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5766" y="0"/>
            <a:ext cx="622635" cy="7772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400" y="922976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028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genta B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400" y="922976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390080-ECA9-8349-BD9E-709B60ED6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9423" y="0"/>
            <a:ext cx="618978" cy="777240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9F01C25-3BE2-024F-B534-6C9A179A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673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ey B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BEB8BA-FA7D-B946-BADD-1341D3271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4857" y="0"/>
            <a:ext cx="613544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400" y="922976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A39887-2BEC-4449-9483-A554D5D2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41096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B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3DFA24-08AA-054D-BEA7-1F8446E5BA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4857" y="0"/>
            <a:ext cx="613544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400" y="922976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C1A3370-8516-0240-AE0D-2AABBD3A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5494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genta B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9DD902-77B6-A045-9CE5-1588F66CE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43720" y="0"/>
            <a:ext cx="614680" cy="777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E141CD-86B2-7049-AB86-2D0F0CB53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443720" y="0"/>
            <a:ext cx="61468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396" y="314661"/>
            <a:ext cx="7999320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7" y="2077138"/>
            <a:ext cx="794022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50877BC-F496-9A4A-88B4-66444996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9509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FC5A43-9CD2-7343-B8A9-8DD30AA55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331" y="6806"/>
            <a:ext cx="4110071" cy="7776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59" y="259131"/>
            <a:ext cx="8510351" cy="993141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231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E5EEC2-A184-4C40-A881-543253265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243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D3C9E8-DD9C-8049-BB4E-C8977CBE60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331" y="6806"/>
            <a:ext cx="4110071" cy="7776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8" y="2077138"/>
            <a:ext cx="4225388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EA659C-A461-7442-B9E5-C2B920C89F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08419" y="2077138"/>
            <a:ext cx="4225388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8C2AB76-240E-A64D-87E9-A1F9E7DB5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51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x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9AE34A-FC31-774C-B584-59CF8DF745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331" y="6806"/>
            <a:ext cx="4110070" cy="7776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E05E78C-21A8-5D4B-AD90-0BCC9702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742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x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20E60-BA10-D846-9263-7CFDAF956E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3171" y="1"/>
            <a:ext cx="1535229" cy="1461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8" y="2077138"/>
            <a:ext cx="8447484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9B3132D-2BD0-9143-B4B5-46777F97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24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CA2EDA-C073-AD44-8943-3C0C265C6D08}"/>
              </a:ext>
            </a:extLst>
          </p:cNvPr>
          <p:cNvSpPr/>
          <p:nvPr userDrawn="1"/>
        </p:nvSpPr>
        <p:spPr>
          <a:xfrm>
            <a:off x="0" y="1916114"/>
            <a:ext cx="10058400" cy="4926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4FA8B3-9624-9D46-AB74-9A322B445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331" y="6806"/>
            <a:ext cx="4110071" cy="7776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6127E34-C153-FA46-BC45-77DFF3AC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6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4247" y="1291951"/>
            <a:ext cx="7738109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3"/>
            <a:ext cx="43754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3"/>
            <a:ext cx="43754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CA2EDA-C073-AD44-8943-3C0C265C6D08}"/>
              </a:ext>
            </a:extLst>
          </p:cNvPr>
          <p:cNvSpPr/>
          <p:nvPr userDrawn="1"/>
        </p:nvSpPr>
        <p:spPr>
          <a:xfrm>
            <a:off x="0" y="1916114"/>
            <a:ext cx="10058400" cy="4926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4FA8B3-9624-9D46-AB74-9A322B445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331" y="6806"/>
            <a:ext cx="4110071" cy="7776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8" y="2077138"/>
            <a:ext cx="422538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7FBFD8-D9FD-9343-BB5E-1980B279E12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16530" y="2077138"/>
            <a:ext cx="4225389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BBF9927-E4D1-7A49-A991-F6889BA8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680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y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21014B-3130-F247-A99D-6A05658064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6A8A2C-A9E6-C74A-AC31-40F9E514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812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lue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70953F-5510-5246-810C-9051A09371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649E808-9334-CE41-8642-007C5C86C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393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Magenta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BFE102-70FB-7242-B504-C7177C6361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6077D94-6F44-CC45-8EB1-B411345B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682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y Gradi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AB12CE-F4F6-6342-A90C-CC887B9876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A453C-9B6D-4747-A57D-218DD8E38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4F2CC5B-BA6A-1640-804E-ACCD5BFCF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759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lue Gradi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A3CC62-CEB8-9D4C-A47F-E1A1E0E0A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A453C-9B6D-4747-A57D-218DD8E38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7BC4841-616A-7B42-8406-2F1A0BE7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638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Magenta Gradi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B98996-0111-8C49-B4D0-78584A80B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A453C-9B6D-4747-A57D-218DD8E386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9816" y="-10363"/>
            <a:ext cx="1478585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5000"/>
              </a:lnSpc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266" y="2077138"/>
            <a:ext cx="8447485" cy="4892312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 b="0" i="0">
                <a:latin typeface="Montserrat Medium" pitchFamily="2" charset="77"/>
              </a:defRPr>
            </a:lvl1pPr>
            <a:lvl2pPr>
              <a:lnSpc>
                <a:spcPct val="105000"/>
              </a:lnSpc>
              <a:buClr>
                <a:schemeClr val="tx1"/>
              </a:buClr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5D4382A-CF33-1D4F-8330-E0D30B74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6737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AA25FD-C731-6D4A-8D3B-EC14B245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827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2597B-67CC-684F-893C-6912B45EB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582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+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5654" y="922976"/>
            <a:ext cx="4204098" cy="1784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3209AB-7DAC-0341-930F-7DC94F47B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652" y="2866595"/>
            <a:ext cx="4204099" cy="407006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A picture containing sunset, light&#10;&#10;Description automatically generated">
            <a:extLst>
              <a:ext uri="{FF2B5EF4-FFF2-40B4-BE49-F238E27FC236}">
                <a16:creationId xmlns:a16="http://schemas.microsoft.com/office/drawing/2014/main" id="{9ED61B9D-680A-A449-B1A7-992DB93A8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"/>
            <a:ext cx="5005627" cy="7772401"/>
          </a:xfrm>
          <a:prstGeom prst="rect">
            <a:avLst/>
          </a:prstGeom>
        </p:spPr>
      </p:pic>
      <p:pic>
        <p:nvPicPr>
          <p:cNvPr id="10" name="Picture 9" descr="A picture containing white, looking, photo, ball&#10;&#10;Description automatically generated">
            <a:extLst>
              <a:ext uri="{FF2B5EF4-FFF2-40B4-BE49-F238E27FC236}">
                <a16:creationId xmlns:a16="http://schemas.microsoft.com/office/drawing/2014/main" id="{75376387-09B6-E644-9F45-557F73A16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5005629" cy="777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4875B9-05FC-0A4C-A0C6-43C507D561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8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00" y="1130302"/>
            <a:ext cx="9779000" cy="54990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68" y="1130300"/>
            <a:ext cx="9424416" cy="54991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700" y="1130300"/>
            <a:ext cx="2895600" cy="54991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9700" y="1130300"/>
            <a:ext cx="9777984" cy="54991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38349" y="1133347"/>
            <a:ext cx="6879335" cy="549605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81532" y="2011173"/>
            <a:ext cx="4005072" cy="39867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4247" y="1291951"/>
            <a:ext cx="7738109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+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961274-1AAE-8741-AA24-53D8A3FFAB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005627" cy="77724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5654" y="922976"/>
            <a:ext cx="4204098" cy="1784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3209AB-7DAC-0341-930F-7DC94F47B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652" y="2866595"/>
            <a:ext cx="4204099" cy="407006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09906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+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EA9F2C2-1D89-BA4A-8435-DFA2B56FC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8134" y="-18773"/>
            <a:ext cx="4970266" cy="7791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C7DA53-D839-F241-867D-AE1C71459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774" y="474739"/>
            <a:ext cx="5005627" cy="72976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52" y="922976"/>
            <a:ext cx="4204098" cy="1784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1C7D9D4-ED51-F944-B0C7-D1859C4F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51" y="2866595"/>
            <a:ext cx="4204099" cy="407006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78C9317-4848-C441-BC2A-34A3320E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3" y="7272682"/>
            <a:ext cx="3595090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1606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+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961274-1AAE-8741-AA24-53D8A3FFAB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52774" y="0"/>
            <a:ext cx="5005627" cy="77724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52" y="922976"/>
            <a:ext cx="4204098" cy="1784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9BF082-0895-9B48-A11F-5293B0AE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51" y="2866595"/>
            <a:ext cx="4204099" cy="407006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25485D-CEE9-C84B-B93D-AFD355098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3" y="7272682"/>
            <a:ext cx="3559730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279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B0A660-6B1E-C042-BEE9-834E8210C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90" y="777691"/>
            <a:ext cx="8787042" cy="56993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673" y="6585891"/>
            <a:ext cx="8883768" cy="584691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buNone/>
              <a:defRPr sz="99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0008BE-ED7E-E64A-804F-89F177050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029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961274-1AAE-8741-AA24-53D8A3FFAB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090" y="794004"/>
            <a:ext cx="8787042" cy="5682999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673" y="6585891"/>
            <a:ext cx="8883768" cy="584691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buNone/>
              <a:defRPr sz="99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868AFE8-5D24-C84E-87DD-D00A329C4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0054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974E5E-D620-424A-B024-05A23B714734}"/>
              </a:ext>
            </a:extLst>
          </p:cNvPr>
          <p:cNvSpPr/>
          <p:nvPr userDrawn="1"/>
        </p:nvSpPr>
        <p:spPr>
          <a:xfrm>
            <a:off x="0" y="1216548"/>
            <a:ext cx="10058400" cy="4926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468" y="4900173"/>
            <a:ext cx="8883768" cy="1167557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buNone/>
              <a:defRPr sz="176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457E8FD-E8C4-A449-993F-A0283736CA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5133" y="2080148"/>
            <a:ext cx="2165275" cy="232762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D6460073-6A26-394A-91FD-B6E4DC556C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91633" y="2080148"/>
            <a:ext cx="2165275" cy="232762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4B7A1EB4-1608-564C-9FBA-A8896A5403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8132" y="2080148"/>
            <a:ext cx="2165275" cy="232762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9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EF7309D-B31B-454C-8C10-F81F5072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3144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974E5E-D620-424A-B024-05A23B714734}"/>
              </a:ext>
            </a:extLst>
          </p:cNvPr>
          <p:cNvSpPr/>
          <p:nvPr userDrawn="1"/>
        </p:nvSpPr>
        <p:spPr>
          <a:xfrm>
            <a:off x="0" y="1216548"/>
            <a:ext cx="10058400" cy="49262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93AABD-D44F-5D42-8A00-6C5037FCB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6491" y="1629576"/>
            <a:ext cx="3161534" cy="30639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73E555-659B-8A4E-98B1-DDD0291FCA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9391" y="1629576"/>
            <a:ext cx="3161534" cy="30639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489ACD-6AED-7F41-A932-774A83C573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591" y="1629576"/>
            <a:ext cx="3161534" cy="30639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468" y="4900173"/>
            <a:ext cx="8883768" cy="1167557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buNone/>
              <a:defRPr sz="176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0D0A40-28EB-A648-8FD0-C1C0CF2A55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4468" y="2246839"/>
            <a:ext cx="2335776" cy="656647"/>
          </a:xfrm>
        </p:spPr>
        <p:txBody>
          <a:bodyPr>
            <a:normAutofit/>
          </a:bodyPr>
          <a:lstStyle>
            <a:lvl1pPr marL="0" indent="0">
              <a:lnSpc>
                <a:spcPts val="1815"/>
              </a:lnSpc>
              <a:spcBef>
                <a:spcPts val="1320"/>
              </a:spcBef>
              <a:buNone/>
              <a:defRPr sz="1265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32CA77-FB0C-7C47-84A3-D4485D1A975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468" y="2872203"/>
            <a:ext cx="2335776" cy="1380282"/>
          </a:xfrm>
        </p:spPr>
        <p:txBody>
          <a:bodyPr>
            <a:normAutofit/>
          </a:bodyPr>
          <a:lstStyle>
            <a:lvl1pPr marL="0" indent="0">
              <a:lnSpc>
                <a:spcPts val="1320"/>
              </a:lnSpc>
              <a:spcBef>
                <a:spcPts val="1320"/>
              </a:spcBef>
              <a:buNone/>
              <a:defRPr sz="99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70D3A7A-527E-BA43-A837-1857B9D2769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910698" y="2246839"/>
            <a:ext cx="2335776" cy="656647"/>
          </a:xfrm>
        </p:spPr>
        <p:txBody>
          <a:bodyPr>
            <a:normAutofit/>
          </a:bodyPr>
          <a:lstStyle>
            <a:lvl1pPr marL="0" indent="0">
              <a:lnSpc>
                <a:spcPts val="1815"/>
              </a:lnSpc>
              <a:spcBef>
                <a:spcPts val="1320"/>
              </a:spcBef>
              <a:buNone/>
              <a:defRPr sz="1265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4934202-D2AA-5F4F-9560-DEEA3876E39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910698" y="2872203"/>
            <a:ext cx="2335776" cy="1380282"/>
          </a:xfrm>
        </p:spPr>
        <p:txBody>
          <a:bodyPr>
            <a:normAutofit/>
          </a:bodyPr>
          <a:lstStyle>
            <a:lvl1pPr marL="0" indent="0">
              <a:lnSpc>
                <a:spcPts val="1320"/>
              </a:lnSpc>
              <a:spcBef>
                <a:spcPts val="1320"/>
              </a:spcBef>
              <a:buNone/>
              <a:defRPr sz="99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7932256-9455-FE4A-8406-4CD36D93DAE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023599" y="2246839"/>
            <a:ext cx="2335776" cy="656647"/>
          </a:xfrm>
        </p:spPr>
        <p:txBody>
          <a:bodyPr>
            <a:normAutofit/>
          </a:bodyPr>
          <a:lstStyle>
            <a:lvl1pPr marL="0" indent="0">
              <a:lnSpc>
                <a:spcPts val="1815"/>
              </a:lnSpc>
              <a:spcBef>
                <a:spcPts val="1320"/>
              </a:spcBef>
              <a:buNone/>
              <a:defRPr sz="1265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C3D3A4B-B493-C04A-871C-B17DA3CA8C86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23599" y="2872203"/>
            <a:ext cx="2335776" cy="1380282"/>
          </a:xfrm>
        </p:spPr>
        <p:txBody>
          <a:bodyPr>
            <a:normAutofit/>
          </a:bodyPr>
          <a:lstStyle>
            <a:lvl1pPr marL="0" indent="0">
              <a:lnSpc>
                <a:spcPts val="1320"/>
              </a:lnSpc>
              <a:spcBef>
                <a:spcPts val="1320"/>
              </a:spcBef>
              <a:buNone/>
              <a:defRPr sz="990"/>
            </a:lvl1pPr>
            <a:lvl2pPr marL="352015" indent="0">
              <a:buNone/>
              <a:defRPr/>
            </a:lvl2pPr>
            <a:lvl3pPr marL="603453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ECE830E-B5AC-3B47-9CCB-16C104B3B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09347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1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/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0B0250-0701-2649-90EF-4ECF5FB67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979" y="3143862"/>
            <a:ext cx="8782772" cy="751271"/>
          </a:xfrm>
        </p:spPr>
        <p:txBody>
          <a:bodyPr>
            <a:normAutofit/>
          </a:bodyPr>
          <a:lstStyle>
            <a:lvl1pPr marL="0" indent="0" algn="ctr">
              <a:lnSpc>
                <a:spcPts val="2860"/>
              </a:lnSpc>
              <a:buNone/>
              <a:defRPr sz="231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43B43DB-97E0-F84C-BEFF-78AE019BC51B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B17C29-FF50-5B47-B210-A570EA441A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C6751C-C748-FC47-A90D-10E1A9B41D90}"/>
              </a:ext>
            </a:extLst>
          </p:cNvPr>
          <p:cNvSpPr/>
          <p:nvPr userDrawn="1"/>
        </p:nvSpPr>
        <p:spPr>
          <a:xfrm rot="16200000">
            <a:off x="9968095" y="1450006"/>
            <a:ext cx="1250731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990" b="1" i="0" u="none" strike="noStrike" kern="1200" cap="none" spc="44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itchFamily="2" charset="77"/>
                <a:ea typeface="+mj-ea"/>
                <a:cs typeface="+mj-cs"/>
              </a:rPr>
              <a:t>CONTACT</a:t>
            </a:r>
            <a:endParaRPr lang="en-US" sz="990" spc="44" baseline="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A3AB47-786A-DF4B-9BD3-C512BD0449A5}"/>
              </a:ext>
            </a:extLst>
          </p:cNvPr>
          <p:cNvCxnSpPr>
            <a:cxnSpLocks/>
          </p:cNvCxnSpPr>
          <p:nvPr userDrawn="1"/>
        </p:nvCxnSpPr>
        <p:spPr>
          <a:xfrm>
            <a:off x="4795083" y="3895131"/>
            <a:ext cx="37285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8215FB4-A8B1-4C43-BC26-0D98BB95E2F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6979" y="4072974"/>
            <a:ext cx="8782772" cy="465392"/>
          </a:xfrm>
        </p:spPr>
        <p:txBody>
          <a:bodyPr>
            <a:normAutofit/>
          </a:bodyPr>
          <a:lstStyle>
            <a:lvl1pPr marL="0" indent="0" algn="ctr">
              <a:lnSpc>
                <a:spcPts val="2970"/>
              </a:lnSpc>
              <a:buNone/>
              <a:defRPr sz="154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1DBDC91-BFC9-004B-B92B-F70AE55B263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6979" y="4466064"/>
            <a:ext cx="8782772" cy="1698255"/>
          </a:xfrm>
        </p:spPr>
        <p:txBody>
          <a:bodyPr>
            <a:normAutofit/>
          </a:bodyPr>
          <a:lstStyle>
            <a:lvl1pPr marL="0" indent="0" algn="ctr">
              <a:lnSpc>
                <a:spcPts val="2970"/>
              </a:lnSpc>
              <a:spcBef>
                <a:spcPts val="0"/>
              </a:spcBef>
              <a:buNone/>
              <a:defRPr sz="1540" b="0" i="0">
                <a:solidFill>
                  <a:schemeClr val="bg1"/>
                </a:solidFill>
                <a:latin typeface="Montserrat" pitchFamily="2" charset="77"/>
              </a:defRPr>
            </a:lvl1pPr>
            <a:lvl2pPr marL="352015" indent="0">
              <a:lnSpc>
                <a:spcPts val="3740"/>
              </a:lnSpc>
              <a:buNone/>
              <a:defRPr sz="2640"/>
            </a:lvl2pPr>
            <a:lvl3pPr marL="603453" indent="0">
              <a:lnSpc>
                <a:spcPts val="3740"/>
              </a:lnSpc>
              <a:buNone/>
              <a:defRPr sz="2640"/>
            </a:lvl3pPr>
          </a:lstStyle>
          <a:p>
            <a:pPr lvl="0"/>
            <a:r>
              <a:rPr lang="en-US" dirty="0"/>
              <a:t>(xxx) xxx-</a:t>
            </a:r>
            <a:r>
              <a:rPr lang="en-US" dirty="0" err="1"/>
              <a:t>xxxx</a:t>
            </a:r>
            <a:endParaRPr lang="en-US" dirty="0"/>
          </a:p>
          <a:p>
            <a:pPr lvl="0"/>
            <a:r>
              <a:rPr lang="en-US" dirty="0"/>
              <a:t>Email @ email . com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3A11A98-B30C-B840-A5BD-D4CCB7F4F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8723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Color 1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A336672E-23A3-7348-BBD1-75580A24CD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31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C1EF54-B8B6-B546-A4CB-852811B25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6739" y="7272682"/>
            <a:ext cx="2263140" cy="397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15FC43-D06D-C740-9303-519387DA4FBE}"/>
              </a:ext>
            </a:extLst>
          </p:cNvPr>
          <p:cNvSpPr txBox="1">
            <a:spLocks/>
          </p:cNvSpPr>
          <p:nvPr userDrawn="1"/>
        </p:nvSpPr>
        <p:spPr>
          <a:xfrm>
            <a:off x="153661" y="7272682"/>
            <a:ext cx="1732291" cy="413808"/>
          </a:xfrm>
          <a:prstGeom prst="rect">
            <a:avLst/>
          </a:prstGeom>
        </p:spPr>
        <p:txBody>
          <a:bodyPr vert="horz" lIns="100584" tIns="50292" rIns="100584" bIns="50292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spc="4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90" b="1" dirty="0">
                <a:solidFill>
                  <a:schemeClr val="bg1"/>
                </a:solidFill>
                <a:latin typeface="Montserrat" pitchFamily="2" charset="77"/>
              </a:rPr>
              <a:t>KATANA GRAPH  </a:t>
            </a:r>
            <a:r>
              <a:rPr lang="en-US" sz="990" dirty="0">
                <a:solidFill>
                  <a:schemeClr val="bg1"/>
                </a:solidFill>
                <a:latin typeface="Montserrat Medium" pitchFamily="2" charset="77"/>
              </a:rPr>
              <a:t>|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BC42582-C564-DB4B-9CF6-D551B2377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044" y="7272682"/>
            <a:ext cx="3716009" cy="41380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A13DD1-69FC-1A4D-9137-F15EC50931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BC45A44-EC0F-7541-821D-DEA49D57B2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266" y="2077138"/>
            <a:ext cx="8447485" cy="4650008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>
                <a:solidFill>
                  <a:schemeClr val="bg1"/>
                </a:solidFill>
              </a:defRPr>
            </a:lvl1pPr>
            <a:lvl2pPr>
              <a:lnSpc>
                <a:spcPct val="105000"/>
              </a:lnSpc>
              <a:defRPr sz="1540">
                <a:solidFill>
                  <a:schemeClr val="bg1"/>
                </a:solidFill>
              </a:defRPr>
            </a:lvl2pPr>
            <a:lvl3pPr>
              <a:lnSpc>
                <a:spcPct val="105000"/>
              </a:lnSpc>
              <a:defRPr sz="154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38595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Image + Copy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unset, light&#10;&#10;Description automatically generated">
            <a:extLst>
              <a:ext uri="{FF2B5EF4-FFF2-40B4-BE49-F238E27FC236}">
                <a16:creationId xmlns:a16="http://schemas.microsoft.com/office/drawing/2014/main" id="{9ED61B9D-680A-A449-B1A7-992DB93A8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774" y="-1"/>
            <a:ext cx="5005627" cy="7772401"/>
          </a:xfrm>
          <a:prstGeom prst="rect">
            <a:avLst/>
          </a:prstGeom>
        </p:spPr>
      </p:pic>
      <p:pic>
        <p:nvPicPr>
          <p:cNvPr id="10" name="Picture 9" descr="A picture containing white, looking, photo, ball&#10;&#10;Description automatically generated">
            <a:extLst>
              <a:ext uri="{FF2B5EF4-FFF2-40B4-BE49-F238E27FC236}">
                <a16:creationId xmlns:a16="http://schemas.microsoft.com/office/drawing/2014/main" id="{75376387-09B6-E644-9F45-557F73A16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772" y="0"/>
            <a:ext cx="5005629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96" y="922976"/>
            <a:ext cx="4204098" cy="17843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</a:t>
            </a:r>
            <a:fld id="{EF22529A-D98A-3644-905A-8E0938C418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3209AB-7DAC-0341-930F-7DC94F47B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4" y="2866595"/>
            <a:ext cx="4204099" cy="407006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defRPr sz="1760"/>
            </a:lvl1pPr>
            <a:lvl2pPr>
              <a:lnSpc>
                <a:spcPct val="105000"/>
              </a:lnSpc>
              <a:defRPr sz="1540"/>
            </a:lvl2pPr>
            <a:lvl3pPr>
              <a:lnSpc>
                <a:spcPct val="105000"/>
              </a:lnSpc>
              <a:defRPr sz="154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CC054C-B15B-054F-AD93-5EE3D92AC4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19" y="264121"/>
            <a:ext cx="391160" cy="403013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48958F-1AA0-6741-8A83-8BA252A54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3046" y="7272682"/>
            <a:ext cx="3716008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 spc="44" baseline="0">
                <a:solidFill>
                  <a:schemeClr val="accent1"/>
                </a:solidFill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9480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99" y="1130302"/>
            <a:ext cx="3240025" cy="54990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699" y="4620259"/>
            <a:ext cx="3240024" cy="20091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699" y="1938019"/>
            <a:ext cx="2731008" cy="33528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9699" y="1130302"/>
            <a:ext cx="3240024" cy="54924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1" y="672485"/>
            <a:ext cx="9372660" cy="8654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1" y="1741517"/>
            <a:ext cx="9372660" cy="5162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02878" lvl="0" indent="-37715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05755" lvl="1" indent="-349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508634" lvl="2" indent="-349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011512" lvl="3" indent="-34922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514389" lvl="4" indent="-349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017267" lvl="5" indent="-349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520145" lvl="6" indent="-34922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023023" lvl="7" indent="-349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525901" lvl="8" indent="-349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5" y="7046642"/>
            <a:ext cx="603570" cy="5947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114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6FD0D1D-01CB-E244-A5C5-50C68FE056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7928" y="3125151"/>
            <a:ext cx="4447325" cy="395636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4399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9859" y="2608794"/>
            <a:ext cx="4415395" cy="516359"/>
          </a:xfrm>
        </p:spPr>
        <p:txBody>
          <a:bodyPr anchor="t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10" b="1" i="0">
                <a:solidFill>
                  <a:schemeClr val="bg1"/>
                </a:solidFill>
                <a:latin typeface="Montserrat" pitchFamily="2" charset="77"/>
              </a:defRPr>
            </a:lvl1pPr>
            <a:lvl2pPr marL="502878" indent="0" algn="ctr">
              <a:buNone/>
              <a:defRPr sz="2200"/>
            </a:lvl2pPr>
            <a:lvl3pPr marL="1005755" indent="0" algn="ctr">
              <a:buNone/>
              <a:defRPr sz="1980"/>
            </a:lvl3pPr>
            <a:lvl4pPr marL="1508634" indent="0" algn="ctr">
              <a:buNone/>
              <a:defRPr sz="1760"/>
            </a:lvl4pPr>
            <a:lvl5pPr marL="2011512" indent="0" algn="ctr">
              <a:buNone/>
              <a:defRPr sz="1760"/>
            </a:lvl5pPr>
            <a:lvl6pPr marL="2514389" indent="0" algn="ctr">
              <a:buNone/>
              <a:defRPr sz="1760"/>
            </a:lvl6pPr>
            <a:lvl7pPr marL="3017267" indent="0" algn="ctr">
              <a:buNone/>
              <a:defRPr sz="1760"/>
            </a:lvl7pPr>
            <a:lvl8pPr marL="3520145" indent="0" algn="ctr">
              <a:buNone/>
              <a:defRPr sz="1760"/>
            </a:lvl8pPr>
            <a:lvl9pPr marL="4023023" indent="0" algn="ctr">
              <a:buNone/>
              <a:defRPr sz="1760"/>
            </a:lvl9pPr>
          </a:lstStyle>
          <a:p>
            <a:r>
              <a:rPr lang="en-US" dirty="0"/>
              <a:t>Date / Version</a:t>
            </a:r>
          </a:p>
        </p:txBody>
      </p:sp>
    </p:spTree>
    <p:extLst>
      <p:ext uri="{BB962C8B-B14F-4D97-AF65-F5344CB8AC3E}">
        <p14:creationId xmlns:p14="http://schemas.microsoft.com/office/powerpoint/2010/main" val="105550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7BBA747-F8A3-4F45-BE1C-2C7E1EEDB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"/>
            <a:ext cx="10058400" cy="77723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699A189-E1FE-3045-93A2-FEACD4DC12EC}"/>
              </a:ext>
            </a:extLst>
          </p:cNvPr>
          <p:cNvSpPr/>
          <p:nvPr userDrawn="1"/>
        </p:nvSpPr>
        <p:spPr>
          <a:xfrm>
            <a:off x="108155" y="122576"/>
            <a:ext cx="778714" cy="713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F9FF07-2C41-F24F-B83D-A74116F7FEEC}"/>
              </a:ext>
            </a:extLst>
          </p:cNvPr>
          <p:cNvSpPr/>
          <p:nvPr userDrawn="1"/>
        </p:nvSpPr>
        <p:spPr>
          <a:xfrm>
            <a:off x="108156" y="7194069"/>
            <a:ext cx="1806186" cy="521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7928" y="3125151"/>
            <a:ext cx="4447325" cy="395636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4399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53957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1FEFA8-D0E4-8040-A9CB-8AA211AD3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7928" y="3125151"/>
            <a:ext cx="4447325" cy="395636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4399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9859" y="2608794"/>
            <a:ext cx="4415395" cy="516359"/>
          </a:xfrm>
        </p:spPr>
        <p:txBody>
          <a:bodyPr anchor="t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10" b="1" i="0">
                <a:solidFill>
                  <a:schemeClr val="bg1"/>
                </a:solidFill>
                <a:latin typeface="Montserrat" pitchFamily="2" charset="77"/>
              </a:defRPr>
            </a:lvl1pPr>
            <a:lvl2pPr marL="502878" indent="0" algn="ctr">
              <a:buNone/>
              <a:defRPr sz="2200"/>
            </a:lvl2pPr>
            <a:lvl3pPr marL="1005755" indent="0" algn="ctr">
              <a:buNone/>
              <a:defRPr sz="1980"/>
            </a:lvl3pPr>
            <a:lvl4pPr marL="1508634" indent="0" algn="ctr">
              <a:buNone/>
              <a:defRPr sz="1760"/>
            </a:lvl4pPr>
            <a:lvl5pPr marL="2011512" indent="0" algn="ctr">
              <a:buNone/>
              <a:defRPr sz="1760"/>
            </a:lvl5pPr>
            <a:lvl6pPr marL="2514389" indent="0" algn="ctr">
              <a:buNone/>
              <a:defRPr sz="1760"/>
            </a:lvl6pPr>
            <a:lvl7pPr marL="3017267" indent="0" algn="ctr">
              <a:buNone/>
              <a:defRPr sz="1760"/>
            </a:lvl7pPr>
            <a:lvl8pPr marL="3520145" indent="0" algn="ctr">
              <a:buNone/>
              <a:defRPr sz="1760"/>
            </a:lvl8pPr>
            <a:lvl9pPr marL="4023023" indent="0" algn="ctr">
              <a:buNone/>
              <a:defRPr sz="1760"/>
            </a:lvl9pPr>
          </a:lstStyle>
          <a:p>
            <a:r>
              <a:rPr lang="en-US" dirty="0"/>
              <a:t>Date / Version</a:t>
            </a:r>
          </a:p>
        </p:txBody>
      </p:sp>
    </p:spTree>
    <p:extLst>
      <p:ext uri="{BB962C8B-B14F-4D97-AF65-F5344CB8AC3E}">
        <p14:creationId xmlns:p14="http://schemas.microsoft.com/office/powerpoint/2010/main" val="72113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9857A7-29E1-FC44-A475-BE4B15CD98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7928" y="3125151"/>
            <a:ext cx="4447325" cy="395636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4399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89859" y="2608794"/>
            <a:ext cx="4415395" cy="516359"/>
          </a:xfrm>
        </p:spPr>
        <p:txBody>
          <a:bodyPr anchor="t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10" b="1" i="0">
                <a:solidFill>
                  <a:schemeClr val="bg1"/>
                </a:solidFill>
                <a:latin typeface="Montserrat" pitchFamily="2" charset="77"/>
              </a:defRPr>
            </a:lvl1pPr>
            <a:lvl2pPr marL="502878" indent="0" algn="ctr">
              <a:buNone/>
              <a:defRPr sz="2200"/>
            </a:lvl2pPr>
            <a:lvl3pPr marL="1005755" indent="0" algn="ctr">
              <a:buNone/>
              <a:defRPr sz="1980"/>
            </a:lvl3pPr>
            <a:lvl4pPr marL="1508634" indent="0" algn="ctr">
              <a:buNone/>
              <a:defRPr sz="1760"/>
            </a:lvl4pPr>
            <a:lvl5pPr marL="2011512" indent="0" algn="ctr">
              <a:buNone/>
              <a:defRPr sz="1760"/>
            </a:lvl5pPr>
            <a:lvl6pPr marL="2514389" indent="0" algn="ctr">
              <a:buNone/>
              <a:defRPr sz="1760"/>
            </a:lvl6pPr>
            <a:lvl7pPr marL="3017267" indent="0" algn="ctr">
              <a:buNone/>
              <a:defRPr sz="1760"/>
            </a:lvl7pPr>
            <a:lvl8pPr marL="3520145" indent="0" algn="ctr">
              <a:buNone/>
              <a:defRPr sz="1760"/>
            </a:lvl8pPr>
            <a:lvl9pPr marL="4023023" indent="0" algn="ctr">
              <a:buNone/>
              <a:defRPr sz="1760"/>
            </a:lvl9pPr>
          </a:lstStyle>
          <a:p>
            <a:r>
              <a:rPr lang="en-US" dirty="0"/>
              <a:t>Date / Version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92A906-AA1F-1D4B-B3AB-383F3EFFF2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968" y="451407"/>
            <a:ext cx="3297228" cy="7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5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theme" Target="../theme/theme2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699" y="1130300"/>
            <a:ext cx="9778997" cy="127711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5460" y="1130300"/>
            <a:ext cx="9412224" cy="12832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4247" y="1291951"/>
            <a:ext cx="773810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3501" y="2842836"/>
            <a:ext cx="410908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3"/>
            <a:ext cx="32186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3"/>
            <a:ext cx="23134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004055" y="6280570"/>
            <a:ext cx="219075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767676"/>
                </a:solidFill>
                <a:latin typeface="Calibri"/>
                <a:cs typeface="Calibri"/>
              </a:defRPr>
            </a:lvl1pPr>
          </a:lstStyle>
          <a:p>
            <a:pPr marL="38097">
              <a:spcBef>
                <a:spcPts val="35"/>
              </a:spcBef>
            </a:pPr>
            <a:fld id="{81D60167-4931-47E6-BA6A-407CBD079E47}" type="slidenum">
              <a:rPr lang="en-US" spc="-25" smtClean="0"/>
              <a:pPr marL="38097">
                <a:spcBef>
                  <a:spcPts val="35"/>
                </a:spcBef>
              </a:pPr>
              <a:t>‹#›</a:t>
            </a:fld>
            <a:endParaRPr lang="en-US"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62">
        <a:defRPr>
          <a:latin typeface="+mn-lt"/>
          <a:ea typeface="+mn-ea"/>
          <a:cs typeface="+mn-cs"/>
        </a:defRPr>
      </a:lvl2pPr>
      <a:lvl3pPr marL="914323">
        <a:defRPr>
          <a:latin typeface="+mn-lt"/>
          <a:ea typeface="+mn-ea"/>
          <a:cs typeface="+mn-cs"/>
        </a:defRPr>
      </a:lvl3pPr>
      <a:lvl4pPr marL="1371485">
        <a:defRPr>
          <a:latin typeface="+mn-lt"/>
          <a:ea typeface="+mn-ea"/>
          <a:cs typeface="+mn-cs"/>
        </a:defRPr>
      </a:lvl4pPr>
      <a:lvl5pPr marL="1828647">
        <a:defRPr>
          <a:latin typeface="+mn-lt"/>
          <a:ea typeface="+mn-ea"/>
          <a:cs typeface="+mn-cs"/>
        </a:defRPr>
      </a:lvl5pPr>
      <a:lvl6pPr marL="2285808">
        <a:defRPr>
          <a:latin typeface="+mn-lt"/>
          <a:ea typeface="+mn-ea"/>
          <a:cs typeface="+mn-cs"/>
        </a:defRPr>
      </a:lvl6pPr>
      <a:lvl7pPr marL="2742970">
        <a:defRPr>
          <a:latin typeface="+mn-lt"/>
          <a:ea typeface="+mn-ea"/>
          <a:cs typeface="+mn-cs"/>
        </a:defRPr>
      </a:lvl7pPr>
      <a:lvl8pPr marL="3200132">
        <a:defRPr>
          <a:latin typeface="+mn-lt"/>
          <a:ea typeface="+mn-ea"/>
          <a:cs typeface="+mn-cs"/>
        </a:defRPr>
      </a:lvl8pPr>
      <a:lvl9pPr marL="365729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62">
        <a:defRPr>
          <a:latin typeface="+mn-lt"/>
          <a:ea typeface="+mn-ea"/>
          <a:cs typeface="+mn-cs"/>
        </a:defRPr>
      </a:lvl2pPr>
      <a:lvl3pPr marL="914323">
        <a:defRPr>
          <a:latin typeface="+mn-lt"/>
          <a:ea typeface="+mn-ea"/>
          <a:cs typeface="+mn-cs"/>
        </a:defRPr>
      </a:lvl3pPr>
      <a:lvl4pPr marL="1371485">
        <a:defRPr>
          <a:latin typeface="+mn-lt"/>
          <a:ea typeface="+mn-ea"/>
          <a:cs typeface="+mn-cs"/>
        </a:defRPr>
      </a:lvl4pPr>
      <a:lvl5pPr marL="1828647">
        <a:defRPr>
          <a:latin typeface="+mn-lt"/>
          <a:ea typeface="+mn-ea"/>
          <a:cs typeface="+mn-cs"/>
        </a:defRPr>
      </a:lvl5pPr>
      <a:lvl6pPr marL="2285808">
        <a:defRPr>
          <a:latin typeface="+mn-lt"/>
          <a:ea typeface="+mn-ea"/>
          <a:cs typeface="+mn-cs"/>
        </a:defRPr>
      </a:lvl6pPr>
      <a:lvl7pPr marL="2742970">
        <a:defRPr>
          <a:latin typeface="+mn-lt"/>
          <a:ea typeface="+mn-ea"/>
          <a:cs typeface="+mn-cs"/>
        </a:defRPr>
      </a:lvl7pPr>
      <a:lvl8pPr marL="3200132">
        <a:defRPr>
          <a:latin typeface="+mn-lt"/>
          <a:ea typeface="+mn-ea"/>
          <a:cs typeface="+mn-cs"/>
        </a:defRPr>
      </a:lvl8pPr>
      <a:lvl9pPr marL="365729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9402" y="922976"/>
            <a:ext cx="8510351" cy="9931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266" y="2077138"/>
            <a:ext cx="8447485" cy="4650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3046" y="7272682"/>
            <a:ext cx="3716008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 spc="44" baseline="0">
                <a:solidFill>
                  <a:schemeClr val="accent1"/>
                </a:solidFill>
              </a:defRPr>
            </a:lvl1pPr>
          </a:lstStyle>
          <a:p>
            <a:endParaRPr lang="en-US" dirty="0">
              <a:latin typeface="Montserrat Medium" pitchFamily="2" charset="77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6739" y="7272682"/>
            <a:ext cx="2263140" cy="3976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 b="0" i="0">
                <a:solidFill>
                  <a:schemeClr val="accent1"/>
                </a:solidFill>
                <a:latin typeface="Montserrat Medium" pitchFamily="2" charset="77"/>
              </a:defRPr>
            </a:lvl1pPr>
          </a:lstStyle>
          <a:p>
            <a:r>
              <a:rPr lang="en-US" dirty="0"/>
              <a:t>0</a:t>
            </a:r>
            <a:fld id="{EF22529A-D98A-3644-905A-8E0938C418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8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</p:sldLayoutIdLst>
  <p:hf hdr="0" dt="0"/>
  <p:txStyles>
    <p:titleStyle>
      <a:lvl1pPr algn="l" defTabSz="1005755" rtl="0" eaLnBrk="1" latinLnBrk="0" hangingPunct="1">
        <a:lnSpc>
          <a:spcPct val="95000"/>
        </a:lnSpc>
        <a:spcBef>
          <a:spcPct val="0"/>
        </a:spcBef>
        <a:buNone/>
        <a:defRPr sz="2310" b="1" i="0" kern="1200">
          <a:solidFill>
            <a:schemeClr val="tx2"/>
          </a:solidFill>
          <a:latin typeface="Montserrat SemiBold" pitchFamily="2" charset="77"/>
          <a:ea typeface="+mj-ea"/>
          <a:cs typeface="+mj-cs"/>
        </a:defRPr>
      </a:lvl1pPr>
    </p:titleStyle>
    <p:bodyStyle>
      <a:lvl1pPr marL="341957" indent="-341957" algn="l" defTabSz="1005755" rtl="0" eaLnBrk="1" latinLnBrk="0" hangingPunct="1">
        <a:lnSpc>
          <a:spcPct val="95000"/>
        </a:lnSpc>
        <a:spcBef>
          <a:spcPts val="2640"/>
        </a:spcBef>
        <a:buSzPct val="100000"/>
        <a:buFont typeface="System Font Regular"/>
        <a:buChar char="●"/>
        <a:defRPr sz="176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03453" indent="-251439" algn="l" defTabSz="1005755" rtl="0" eaLnBrk="1" latinLnBrk="0" hangingPunct="1">
        <a:lnSpc>
          <a:spcPct val="105000"/>
        </a:lnSpc>
        <a:spcBef>
          <a:spcPts val="880"/>
        </a:spcBef>
        <a:buSzPct val="100000"/>
        <a:buFont typeface="System Font Regular"/>
        <a:buChar char="–"/>
        <a:defRPr sz="154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854892" indent="-251439" algn="l" defTabSz="1005755" rtl="0" eaLnBrk="1" latinLnBrk="0" hangingPunct="1">
        <a:lnSpc>
          <a:spcPct val="105000"/>
        </a:lnSpc>
        <a:spcBef>
          <a:spcPts val="660"/>
        </a:spcBef>
        <a:buSzPct val="90000"/>
        <a:buFont typeface="System Font Regular"/>
        <a:buChar char="&gt;"/>
        <a:defRPr sz="154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760072" indent="-251439" algn="l" defTabSz="1005755" rtl="0" eaLnBrk="1" latinLnBrk="0" hangingPunct="1">
        <a:lnSpc>
          <a:spcPts val="2640"/>
        </a:lnSpc>
        <a:spcBef>
          <a:spcPts val="440"/>
        </a:spcBef>
        <a:buSzPct val="100000"/>
        <a:buFont typeface="System Font Regular"/>
        <a:buChar char="●"/>
        <a:defRPr sz="176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262950" indent="-251439" algn="l" defTabSz="1005755" rtl="0" eaLnBrk="1" latinLnBrk="0" hangingPunct="1">
        <a:lnSpc>
          <a:spcPts val="2640"/>
        </a:lnSpc>
        <a:spcBef>
          <a:spcPts val="440"/>
        </a:spcBef>
        <a:buSzPct val="100000"/>
        <a:buFont typeface="System Font Regular"/>
        <a:buChar char="●"/>
        <a:defRPr sz="176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765829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706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584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462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878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755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634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512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267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145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023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5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hyperlink" Target="https://www.slideshare.net/SebastianRuder/optimization-for-deep-learn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8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pytorch.org/tutorials/beginner/blitz/autograd_tutorial.html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1704.08863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700" y="1130300"/>
            <a:ext cx="9779000" cy="5499100"/>
            <a:chOff x="139700" y="1130300"/>
            <a:chExt cx="9779000" cy="5499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5830" y="1130307"/>
              <a:ext cx="6952869" cy="54990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700" y="1130300"/>
              <a:ext cx="7827264" cy="54991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23890" y="3352881"/>
            <a:ext cx="3986529" cy="256813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72070" marR="927658">
              <a:lnSpc>
                <a:spcPct val="92700"/>
              </a:lnSpc>
              <a:spcBef>
                <a:spcPts val="290"/>
              </a:spcBef>
            </a:pPr>
            <a:r>
              <a:rPr sz="2200" b="1" spc="100" dirty="0">
                <a:latin typeface="Calibri"/>
                <a:cs typeface="Calibri"/>
              </a:rPr>
              <a:t>CS395T:</a:t>
            </a:r>
            <a:r>
              <a:rPr sz="2200" b="1" spc="1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Foundations</a:t>
            </a:r>
            <a:r>
              <a:rPr sz="2200" b="1" spc="15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of </a:t>
            </a:r>
            <a:r>
              <a:rPr sz="2200" b="1" dirty="0">
                <a:latin typeface="Calibri"/>
                <a:cs typeface="Calibri"/>
              </a:rPr>
              <a:t>Machine</a:t>
            </a:r>
            <a:r>
              <a:rPr sz="2200" b="1" spc="1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Learning</a:t>
            </a:r>
            <a:r>
              <a:rPr sz="2200" b="1" spc="14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for </a:t>
            </a:r>
            <a:r>
              <a:rPr sz="2200" b="1" spc="100" dirty="0">
                <a:latin typeface="Calibri"/>
                <a:cs typeface="Calibri"/>
              </a:rPr>
              <a:t>Systems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spc="60" dirty="0">
                <a:latin typeface="Calibri"/>
                <a:cs typeface="Calibri"/>
              </a:rPr>
              <a:t>Researchers</a:t>
            </a:r>
            <a:endParaRPr sz="2200" dirty="0">
              <a:latin typeface="Calibri"/>
              <a:cs typeface="Calibri"/>
            </a:endParaRPr>
          </a:p>
          <a:p>
            <a:pPr marL="172070">
              <a:lnSpc>
                <a:spcPts val="1775"/>
              </a:lnSpc>
            </a:pPr>
            <a:r>
              <a:rPr sz="1600" dirty="0">
                <a:latin typeface="Calibri"/>
                <a:cs typeface="Calibri"/>
              </a:rPr>
              <a:t>Fall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202</a:t>
            </a:r>
            <a:r>
              <a:rPr lang="en-US" sz="1600" spc="-20" dirty="0">
                <a:latin typeface="Calibri"/>
                <a:cs typeface="Calibri"/>
              </a:rPr>
              <a:t>6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 dirty="0">
              <a:latin typeface="Calibri"/>
              <a:cs typeface="Calibri"/>
            </a:endParaRPr>
          </a:p>
          <a:p>
            <a:pPr>
              <a:spcBef>
                <a:spcPts val="55"/>
              </a:spcBef>
            </a:pPr>
            <a:endParaRPr sz="1600" dirty="0">
              <a:latin typeface="Calibri"/>
              <a:cs typeface="Calibri"/>
            </a:endParaRPr>
          </a:p>
          <a:p>
            <a:pPr marL="12064" marR="5079" algn="ctr">
              <a:lnSpc>
                <a:spcPts val="2180"/>
              </a:lnSpc>
            </a:pPr>
            <a:r>
              <a:rPr sz="2200" b="1" spc="55" dirty="0">
                <a:solidFill>
                  <a:srgbClr val="E97132"/>
                </a:solidFill>
                <a:latin typeface="Calibri"/>
                <a:cs typeface="Calibri"/>
              </a:rPr>
              <a:t>Lecture</a:t>
            </a:r>
            <a:r>
              <a:rPr sz="2200" b="1" spc="25" dirty="0">
                <a:solidFill>
                  <a:srgbClr val="E9713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E97132"/>
                </a:solidFill>
                <a:latin typeface="Calibri"/>
                <a:cs typeface="Calibri"/>
              </a:rPr>
              <a:t>2:</a:t>
            </a:r>
            <a:r>
              <a:rPr sz="2200" b="1" spc="15" dirty="0">
                <a:solidFill>
                  <a:srgbClr val="E9713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E97132"/>
                </a:solidFill>
                <a:latin typeface="Calibri"/>
                <a:cs typeface="Calibri"/>
              </a:rPr>
              <a:t>Gradient</a:t>
            </a:r>
            <a:r>
              <a:rPr sz="2200" b="1" spc="20" dirty="0">
                <a:solidFill>
                  <a:srgbClr val="E9713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E97132"/>
                </a:solidFill>
                <a:latin typeface="Calibri"/>
                <a:cs typeface="Calibri"/>
              </a:rPr>
              <a:t>Computation </a:t>
            </a:r>
            <a:r>
              <a:rPr sz="2200" b="1" spc="-25" dirty="0">
                <a:solidFill>
                  <a:srgbClr val="E97132"/>
                </a:solidFill>
                <a:latin typeface="Calibri"/>
                <a:cs typeface="Calibri"/>
              </a:rPr>
              <a:t>in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ts val="2215"/>
              </a:lnSpc>
            </a:pPr>
            <a:r>
              <a:rPr sz="2200" b="1" spc="45" dirty="0">
                <a:solidFill>
                  <a:srgbClr val="E97132"/>
                </a:solidFill>
                <a:latin typeface="Calibri"/>
                <a:cs typeface="Calibri"/>
              </a:rPr>
              <a:t>Abstract</a:t>
            </a:r>
            <a:r>
              <a:rPr sz="2200" b="1" spc="50" dirty="0">
                <a:solidFill>
                  <a:srgbClr val="E9713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E97132"/>
                </a:solidFill>
                <a:latin typeface="Calibri"/>
                <a:cs typeface="Calibri"/>
              </a:rPr>
              <a:t>Neural</a:t>
            </a:r>
            <a:r>
              <a:rPr sz="2200" b="1" spc="55" dirty="0">
                <a:solidFill>
                  <a:srgbClr val="E9713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E97132"/>
                </a:solidFill>
                <a:latin typeface="Calibri"/>
                <a:cs typeface="Calibri"/>
              </a:rPr>
              <a:t>Networks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25525" y="1632004"/>
            <a:ext cx="3190875" cy="3159125"/>
            <a:chOff x="525525" y="1632004"/>
            <a:chExt cx="3190875" cy="3159125"/>
          </a:xfrm>
        </p:grpSpPr>
        <p:sp>
          <p:nvSpPr>
            <p:cNvPr id="7" name="object 7"/>
            <p:cNvSpPr/>
            <p:nvPr/>
          </p:nvSpPr>
          <p:spPr>
            <a:xfrm>
              <a:off x="525525" y="1632004"/>
              <a:ext cx="565150" cy="117475"/>
            </a:xfrm>
            <a:custGeom>
              <a:avLst/>
              <a:gdLst/>
              <a:ahLst/>
              <a:cxnLst/>
              <a:rect l="l" t="t" r="r" b="b"/>
              <a:pathLst>
                <a:path w="565150" h="117475">
                  <a:moveTo>
                    <a:pt x="564737" y="0"/>
                  </a:moveTo>
                  <a:lnTo>
                    <a:pt x="0" y="0"/>
                  </a:lnTo>
                  <a:lnTo>
                    <a:pt x="0" y="117314"/>
                  </a:lnTo>
                  <a:lnTo>
                    <a:pt x="564737" y="117314"/>
                  </a:lnTo>
                  <a:lnTo>
                    <a:pt x="564737" y="0"/>
                  </a:lnTo>
                  <a:close/>
                </a:path>
              </a:pathLst>
            </a:custGeom>
            <a:solidFill>
              <a:srgbClr val="E971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5525" y="4776255"/>
              <a:ext cx="3190875" cy="15240"/>
            </a:xfrm>
            <a:custGeom>
              <a:avLst/>
              <a:gdLst/>
              <a:ahLst/>
              <a:cxnLst/>
              <a:rect l="l" t="t" r="r" b="b"/>
              <a:pathLst>
                <a:path w="3190875" h="15239">
                  <a:moveTo>
                    <a:pt x="3190398" y="0"/>
                  </a:moveTo>
                  <a:lnTo>
                    <a:pt x="0" y="0"/>
                  </a:lnTo>
                  <a:lnTo>
                    <a:pt x="0" y="14664"/>
                  </a:lnTo>
                  <a:lnTo>
                    <a:pt x="3190398" y="14664"/>
                  </a:lnTo>
                  <a:lnTo>
                    <a:pt x="3190398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5915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z="2900" spc="-10" dirty="0"/>
              <a:t>Function</a:t>
            </a:r>
            <a:r>
              <a:rPr sz="2900" spc="-80" dirty="0"/>
              <a:t> </a:t>
            </a:r>
            <a:r>
              <a:rPr sz="2900" spc="-40" dirty="0"/>
              <a:t>minimization</a:t>
            </a:r>
            <a:r>
              <a:rPr sz="2900" spc="-80" dirty="0"/>
              <a:t> </a:t>
            </a:r>
            <a:r>
              <a:rPr sz="2900" spc="-10" dirty="0"/>
              <a:t>using</a:t>
            </a:r>
            <a:r>
              <a:rPr sz="2900" spc="-75" dirty="0"/>
              <a:t> </a:t>
            </a:r>
            <a:r>
              <a:rPr sz="2900" spc="-80" dirty="0"/>
              <a:t>gradient</a:t>
            </a:r>
            <a:r>
              <a:rPr sz="2900" spc="-85" dirty="0"/>
              <a:t> </a:t>
            </a:r>
            <a:r>
              <a:rPr sz="2900" dirty="0"/>
              <a:t>descent</a:t>
            </a:r>
            <a:r>
              <a:rPr sz="2900" spc="-85" dirty="0"/>
              <a:t> </a:t>
            </a:r>
            <a:r>
              <a:rPr sz="2900" spc="-20" dirty="0"/>
              <a:t>(II)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543378" y="2752403"/>
            <a:ext cx="5845810" cy="20390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20961" marR="30477" indent="-183500">
              <a:lnSpc>
                <a:spcPts val="1700"/>
              </a:lnSpc>
              <a:spcBef>
                <a:spcPts val="340"/>
              </a:spcBef>
              <a:buFont typeface="Arial"/>
              <a:buChar char="•"/>
              <a:tabLst>
                <a:tab pos="220961" algn="l"/>
              </a:tabLst>
            </a:pPr>
            <a:r>
              <a:rPr sz="1600" b="1" spc="65" dirty="0">
                <a:latin typeface="Calibri"/>
                <a:cs typeface="Calibri"/>
              </a:rPr>
              <a:t>Problem: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when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magnitude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of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derivative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is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large,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step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55" dirty="0">
                <a:latin typeface="Calibri"/>
                <a:cs typeface="Calibri"/>
              </a:rPr>
              <a:t>size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will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be </a:t>
            </a:r>
            <a:r>
              <a:rPr sz="1600" dirty="0">
                <a:latin typeface="Calibri"/>
                <a:cs typeface="Calibri"/>
              </a:rPr>
              <a:t>big,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55" dirty="0">
                <a:latin typeface="Calibri"/>
                <a:cs typeface="Calibri"/>
              </a:rPr>
              <a:t>and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may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overshoot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40" dirty="0">
                <a:latin typeface="Calibri"/>
                <a:cs typeface="Calibri"/>
              </a:rPr>
              <a:t>minimum</a:t>
            </a:r>
            <a:endParaRPr sz="1600">
              <a:latin typeface="Calibri"/>
              <a:cs typeface="Calibri"/>
            </a:endParaRPr>
          </a:p>
          <a:p>
            <a:pPr marL="587326" lvl="1" indent="-182864">
              <a:spcBef>
                <a:spcPts val="375"/>
              </a:spcBef>
              <a:buFont typeface="Arial"/>
              <a:buChar char="•"/>
              <a:tabLst>
                <a:tab pos="587326" algn="l"/>
              </a:tabLst>
            </a:pPr>
            <a:r>
              <a:rPr sz="1400" spc="60" dirty="0">
                <a:latin typeface="Calibri"/>
                <a:cs typeface="Calibri"/>
              </a:rPr>
              <a:t>Example: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function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is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=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x</a:t>
            </a:r>
            <a:r>
              <a:rPr sz="1500" baseline="22222" dirty="0">
                <a:latin typeface="Calibri"/>
                <a:cs typeface="Calibri"/>
              </a:rPr>
              <a:t>2</a:t>
            </a:r>
            <a:r>
              <a:rPr sz="1500" spc="-52" baseline="22222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and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x</a:t>
            </a:r>
            <a:r>
              <a:rPr sz="1500" baseline="-16666" dirty="0">
                <a:latin typeface="Calibri"/>
                <a:cs typeface="Calibri"/>
              </a:rPr>
              <a:t>0</a:t>
            </a:r>
            <a:r>
              <a:rPr sz="1500" spc="-52" baseline="-16666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is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3.</a:t>
            </a:r>
            <a:endParaRPr sz="1400">
              <a:latin typeface="Calibri"/>
              <a:cs typeface="Calibri"/>
            </a:endParaRPr>
          </a:p>
          <a:p>
            <a:pPr marL="587326" lvl="1" indent="-182864">
              <a:spcBef>
                <a:spcPts val="215"/>
              </a:spcBef>
              <a:buFont typeface="Arial"/>
              <a:buChar char="•"/>
              <a:tabLst>
                <a:tab pos="587326" algn="l"/>
              </a:tabLst>
            </a:pPr>
            <a:r>
              <a:rPr sz="1400" dirty="0">
                <a:latin typeface="Calibri"/>
                <a:cs typeface="Calibri"/>
              </a:rPr>
              <a:t>May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never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converge</a:t>
            </a:r>
            <a:endParaRPr sz="1400">
              <a:latin typeface="Calibri"/>
              <a:cs typeface="Calibri"/>
            </a:endParaRPr>
          </a:p>
          <a:p>
            <a:pPr marL="222232" indent="-184135">
              <a:spcBef>
                <a:spcPts val="615"/>
              </a:spcBef>
              <a:buFont typeface="Arial"/>
              <a:buChar char="•"/>
              <a:tabLst>
                <a:tab pos="222232" algn="l"/>
              </a:tabLst>
            </a:pPr>
            <a:r>
              <a:rPr sz="1600" b="1" spc="65" dirty="0">
                <a:latin typeface="Calibri"/>
                <a:cs typeface="Calibri"/>
              </a:rPr>
              <a:t>Solution: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change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iterative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scheme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to</a:t>
            </a:r>
            <a:endParaRPr sz="1600">
              <a:latin typeface="Calibri"/>
              <a:cs typeface="Calibri"/>
            </a:endParaRPr>
          </a:p>
          <a:p>
            <a:pPr marL="587326" lvl="1" indent="-182864">
              <a:spcBef>
                <a:spcPts val="370"/>
              </a:spcBef>
              <a:buFont typeface="Arial"/>
              <a:buChar char="•"/>
              <a:tabLst>
                <a:tab pos="587326" algn="l"/>
              </a:tabLst>
            </a:pPr>
            <a:r>
              <a:rPr sz="1400" dirty="0">
                <a:latin typeface="Calibri"/>
                <a:cs typeface="Calibri"/>
              </a:rPr>
              <a:t>0&lt;</a:t>
            </a:r>
            <a:r>
              <a:rPr sz="1400" dirty="0">
                <a:latin typeface="Symbol"/>
                <a:cs typeface="Symbol"/>
              </a:rPr>
              <a:t></a:t>
            </a:r>
            <a:r>
              <a:rPr sz="1500" baseline="-16666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&lt;1</a:t>
            </a:r>
            <a:r>
              <a:rPr sz="1400" spc="65" dirty="0">
                <a:latin typeface="Calibri"/>
                <a:cs typeface="Calibri"/>
              </a:rPr>
              <a:t> is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sequence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numbers</a:t>
            </a:r>
            <a:r>
              <a:rPr sz="1400" spc="70" dirty="0">
                <a:latin typeface="Calibri"/>
                <a:cs typeface="Calibri"/>
              </a:rPr>
              <a:t> called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learning</a:t>
            </a:r>
            <a:r>
              <a:rPr sz="1400" i="1" spc="65" dirty="0">
                <a:latin typeface="Calibri"/>
                <a:cs typeface="Calibri"/>
              </a:rPr>
              <a:t> </a:t>
            </a:r>
            <a:r>
              <a:rPr sz="1400" i="1" spc="-20" dirty="0">
                <a:latin typeface="Calibri"/>
                <a:cs typeface="Calibri"/>
              </a:rPr>
              <a:t>rate</a:t>
            </a:r>
            <a:endParaRPr sz="1400">
              <a:latin typeface="Calibri"/>
              <a:cs typeface="Calibri"/>
            </a:endParaRPr>
          </a:p>
          <a:p>
            <a:pPr marL="587960" marR="308584" lvl="1" indent="-183500">
              <a:lnSpc>
                <a:spcPts val="1580"/>
              </a:lnSpc>
              <a:spcBef>
                <a:spcPts val="375"/>
              </a:spcBef>
              <a:buFont typeface="Arial"/>
              <a:buChar char="•"/>
              <a:tabLst>
                <a:tab pos="587960" algn="l"/>
              </a:tabLst>
            </a:pPr>
            <a:r>
              <a:rPr sz="1400" spc="60" dirty="0">
                <a:latin typeface="Calibri"/>
                <a:cs typeface="Calibri"/>
              </a:rPr>
              <a:t>Convergence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minimum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if </a:t>
            </a:r>
            <a:r>
              <a:rPr sz="1400" spc="80" dirty="0">
                <a:latin typeface="Calibri"/>
                <a:cs typeface="Calibri"/>
              </a:rPr>
              <a:t>sequence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satisfies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u="sng" spc="7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Robbins-</a:t>
            </a:r>
            <a:r>
              <a:rPr sz="1400" u="sng" spc="-1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Munro</a:t>
            </a:r>
            <a:r>
              <a:rPr sz="1400" spc="-10" dirty="0">
                <a:solidFill>
                  <a:srgbClr val="467886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conditions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88607" y="2575789"/>
            <a:ext cx="2569210" cy="1490345"/>
          </a:xfrm>
          <a:custGeom>
            <a:avLst/>
            <a:gdLst/>
            <a:ahLst/>
            <a:cxnLst/>
            <a:rect l="l" t="t" r="r" b="b"/>
            <a:pathLst>
              <a:path w="2569209" h="1490345">
                <a:moveTo>
                  <a:pt x="2569172" y="1011529"/>
                </a:moveTo>
                <a:lnTo>
                  <a:pt x="2548725" y="1001280"/>
                </a:lnTo>
                <a:lnTo>
                  <a:pt x="2508085" y="980909"/>
                </a:lnTo>
                <a:lnTo>
                  <a:pt x="2508059" y="1001268"/>
                </a:lnTo>
                <a:lnTo>
                  <a:pt x="1294777" y="999744"/>
                </a:lnTo>
                <a:lnTo>
                  <a:pt x="1294777" y="61099"/>
                </a:lnTo>
                <a:lnTo>
                  <a:pt x="1315148" y="61099"/>
                </a:lnTo>
                <a:lnTo>
                  <a:pt x="1310055" y="50914"/>
                </a:lnTo>
                <a:lnTo>
                  <a:pt x="1284592" y="0"/>
                </a:lnTo>
                <a:lnTo>
                  <a:pt x="1254023" y="61099"/>
                </a:lnTo>
                <a:lnTo>
                  <a:pt x="1274406" y="61099"/>
                </a:lnTo>
                <a:lnTo>
                  <a:pt x="1274406" y="999718"/>
                </a:lnTo>
                <a:lnTo>
                  <a:pt x="25" y="998093"/>
                </a:lnTo>
                <a:lnTo>
                  <a:pt x="0" y="1018463"/>
                </a:lnTo>
                <a:lnTo>
                  <a:pt x="1274406" y="1020089"/>
                </a:lnTo>
                <a:lnTo>
                  <a:pt x="1274406" y="1489938"/>
                </a:lnTo>
                <a:lnTo>
                  <a:pt x="1294777" y="1489938"/>
                </a:lnTo>
                <a:lnTo>
                  <a:pt x="1294777" y="1020114"/>
                </a:lnTo>
                <a:lnTo>
                  <a:pt x="2508034" y="1021638"/>
                </a:lnTo>
                <a:lnTo>
                  <a:pt x="2508008" y="1042009"/>
                </a:lnTo>
                <a:lnTo>
                  <a:pt x="2548852" y="1021651"/>
                </a:lnTo>
                <a:lnTo>
                  <a:pt x="2569172" y="1011529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018263" y="2436419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27171" y="2762556"/>
            <a:ext cx="1206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1796" y="2993889"/>
            <a:ext cx="106397" cy="8954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8589812" y="3521580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4">
                <a:moveTo>
                  <a:pt x="0" y="0"/>
                </a:moveTo>
                <a:lnTo>
                  <a:pt x="0" y="160525"/>
                </a:lnTo>
              </a:path>
            </a:pathLst>
          </a:custGeom>
          <a:ln w="20372">
            <a:solidFill>
              <a:srgbClr val="1560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7698655" y="2754131"/>
            <a:ext cx="1939925" cy="840105"/>
            <a:chOff x="7698654" y="2754130"/>
            <a:chExt cx="1939925" cy="840105"/>
          </a:xfrm>
        </p:grpSpPr>
        <p:sp>
          <p:nvSpPr>
            <p:cNvPr id="15" name="object 15"/>
            <p:cNvSpPr/>
            <p:nvPr/>
          </p:nvSpPr>
          <p:spPr>
            <a:xfrm>
              <a:off x="8543267" y="2766675"/>
              <a:ext cx="177165" cy="527685"/>
            </a:xfrm>
            <a:custGeom>
              <a:avLst/>
              <a:gdLst/>
              <a:ahLst/>
              <a:cxnLst/>
              <a:rect l="l" t="t" r="r" b="b"/>
              <a:pathLst>
                <a:path w="177165" h="527685">
                  <a:moveTo>
                    <a:pt x="176733" y="0"/>
                  </a:moveTo>
                  <a:lnTo>
                    <a:pt x="0" y="527394"/>
                  </a:lnTo>
                </a:path>
              </a:pathLst>
            </a:custGeom>
            <a:ln w="20372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0352" y="2838519"/>
              <a:ext cx="867777" cy="4215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708838" y="2764315"/>
              <a:ext cx="906780" cy="819785"/>
            </a:xfrm>
            <a:custGeom>
              <a:avLst/>
              <a:gdLst/>
              <a:ahLst/>
              <a:cxnLst/>
              <a:rect l="l" t="t" r="r" b="b"/>
              <a:pathLst>
                <a:path w="906779" h="819785">
                  <a:moveTo>
                    <a:pt x="904029" y="0"/>
                  </a:moveTo>
                  <a:lnTo>
                    <a:pt x="906227" y="58150"/>
                  </a:lnTo>
                  <a:lnTo>
                    <a:pt x="905704" y="115519"/>
                  </a:lnTo>
                  <a:lnTo>
                    <a:pt x="902550" y="171927"/>
                  </a:lnTo>
                  <a:lnTo>
                    <a:pt x="896855" y="227192"/>
                  </a:lnTo>
                  <a:lnTo>
                    <a:pt x="888710" y="281131"/>
                  </a:lnTo>
                  <a:lnTo>
                    <a:pt x="878204" y="333565"/>
                  </a:lnTo>
                  <a:lnTo>
                    <a:pt x="865428" y="384311"/>
                  </a:lnTo>
                  <a:lnTo>
                    <a:pt x="850471" y="433188"/>
                  </a:lnTo>
                  <a:lnTo>
                    <a:pt x="833424" y="480015"/>
                  </a:lnTo>
                  <a:lnTo>
                    <a:pt x="814378" y="524611"/>
                  </a:lnTo>
                  <a:lnTo>
                    <a:pt x="793421" y="566793"/>
                  </a:lnTo>
                  <a:lnTo>
                    <a:pt x="770644" y="606380"/>
                  </a:lnTo>
                  <a:lnTo>
                    <a:pt x="746138" y="643192"/>
                  </a:lnTo>
                  <a:lnTo>
                    <a:pt x="719993" y="677046"/>
                  </a:lnTo>
                  <a:lnTo>
                    <a:pt x="692298" y="707761"/>
                  </a:lnTo>
                  <a:lnTo>
                    <a:pt x="663143" y="735157"/>
                  </a:lnTo>
                  <a:lnTo>
                    <a:pt x="632620" y="759050"/>
                  </a:lnTo>
                  <a:lnTo>
                    <a:pt x="567826" y="795608"/>
                  </a:lnTo>
                  <a:lnTo>
                    <a:pt x="498637" y="815981"/>
                  </a:lnTo>
                  <a:lnTo>
                    <a:pt x="461508" y="819657"/>
                  </a:lnTo>
                  <a:lnTo>
                    <a:pt x="424908" y="818409"/>
                  </a:lnTo>
                  <a:lnTo>
                    <a:pt x="353807" y="801828"/>
                  </a:lnTo>
                  <a:lnTo>
                    <a:pt x="286358" y="767611"/>
                  </a:lnTo>
                  <a:lnTo>
                    <a:pt x="254321" y="744317"/>
                  </a:lnTo>
                  <a:lnTo>
                    <a:pt x="223581" y="717130"/>
                  </a:lnTo>
                  <a:lnTo>
                    <a:pt x="194264" y="686219"/>
                  </a:lnTo>
                  <a:lnTo>
                    <a:pt x="166499" y="651757"/>
                  </a:lnTo>
                  <a:lnTo>
                    <a:pt x="140413" y="613915"/>
                  </a:lnTo>
                  <a:lnTo>
                    <a:pt x="116134" y="572865"/>
                  </a:lnTo>
                  <a:lnTo>
                    <a:pt x="93790" y="528778"/>
                  </a:lnTo>
                  <a:lnTo>
                    <a:pt x="73508" y="481825"/>
                  </a:lnTo>
                  <a:lnTo>
                    <a:pt x="55416" y="432179"/>
                  </a:lnTo>
                  <a:lnTo>
                    <a:pt x="39642" y="380010"/>
                  </a:lnTo>
                  <a:lnTo>
                    <a:pt x="26314" y="325490"/>
                  </a:lnTo>
                  <a:lnTo>
                    <a:pt x="15559" y="268791"/>
                  </a:lnTo>
                  <a:lnTo>
                    <a:pt x="7505" y="210085"/>
                  </a:lnTo>
                  <a:lnTo>
                    <a:pt x="2280" y="149542"/>
                  </a:lnTo>
                  <a:lnTo>
                    <a:pt x="0" y="79263"/>
                  </a:lnTo>
                  <a:lnTo>
                    <a:pt x="376" y="44078"/>
                  </a:lnTo>
                  <a:lnTo>
                    <a:pt x="1764" y="8943"/>
                  </a:lnTo>
                </a:path>
              </a:pathLst>
            </a:custGeom>
            <a:ln w="20369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539574" y="3680003"/>
            <a:ext cx="1206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04507" y="3597707"/>
            <a:ext cx="1041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4750" y="3703654"/>
            <a:ext cx="1899425" cy="42706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9533" y="4803469"/>
            <a:ext cx="1653787" cy="3908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604078" y="5395503"/>
            <a:ext cx="63500" cy="12700"/>
          </a:xfrm>
          <a:custGeom>
            <a:avLst/>
            <a:gdLst/>
            <a:ahLst/>
            <a:cxnLst/>
            <a:rect l="l" t="t" r="r" b="b"/>
            <a:pathLst>
              <a:path w="63500" h="12700">
                <a:moveTo>
                  <a:pt x="63500" y="0"/>
                </a:moveTo>
                <a:lnTo>
                  <a:pt x="0" y="0"/>
                </a:lnTo>
                <a:lnTo>
                  <a:pt x="0" y="12696"/>
                </a:lnTo>
                <a:lnTo>
                  <a:pt x="63500" y="12696"/>
                </a:lnTo>
                <a:lnTo>
                  <a:pt x="635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0091" y="5255820"/>
            <a:ext cx="27889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61" indent="-182864">
              <a:spcBef>
                <a:spcPts val="100"/>
              </a:spcBef>
              <a:buFont typeface="Arial"/>
              <a:buChar char="•"/>
              <a:tabLst>
                <a:tab pos="220961" algn="l"/>
              </a:tabLst>
            </a:pPr>
            <a:r>
              <a:rPr sz="1400" spc="70" dirty="0">
                <a:latin typeface="Calibri"/>
                <a:cs typeface="Calibri"/>
              </a:rPr>
              <a:t>Safe</a:t>
            </a:r>
            <a:r>
              <a:rPr sz="1400" dirty="0">
                <a:latin typeface="Calibri"/>
                <a:cs typeface="Calibri"/>
              </a:rPr>
              <a:t> but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slow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solution: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set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300" dirty="0">
                <a:latin typeface="Symbol"/>
                <a:cs typeface="Symbol"/>
              </a:rPr>
              <a:t></a:t>
            </a:r>
            <a:r>
              <a:rPr sz="1350" baseline="-12345" dirty="0">
                <a:latin typeface="Calibri"/>
                <a:cs typeface="Calibri"/>
              </a:rPr>
              <a:t>i</a:t>
            </a:r>
            <a:r>
              <a:rPr sz="1350" spc="82" baseline="-123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350" spc="-75" baseline="46296" dirty="0">
                <a:latin typeface="Cambria Math"/>
                <a:cs typeface="Cambria Math"/>
              </a:rPr>
              <a:t>1</a:t>
            </a:r>
            <a:endParaRPr sz="1350" baseline="46296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8779" y="5382986"/>
            <a:ext cx="6100445" cy="77777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699" algn="ctr">
              <a:spcBef>
                <a:spcPts val="245"/>
              </a:spcBef>
            </a:pPr>
            <a:r>
              <a:rPr sz="900" spc="-50" dirty="0">
                <a:latin typeface="Cambria Math"/>
                <a:cs typeface="Cambria Math"/>
              </a:rPr>
              <a:t>𝑖</a:t>
            </a:r>
            <a:endParaRPr sz="900">
              <a:latin typeface="Cambria Math"/>
              <a:cs typeface="Cambria Math"/>
            </a:endParaRPr>
          </a:p>
          <a:p>
            <a:pPr marL="196834" indent="-184135">
              <a:spcBef>
                <a:spcPts val="260"/>
              </a:spcBef>
              <a:buFont typeface="Arial"/>
              <a:buChar char="•"/>
              <a:tabLst>
                <a:tab pos="196834" algn="l"/>
              </a:tabLst>
            </a:pPr>
            <a:r>
              <a:rPr sz="1600" dirty="0">
                <a:latin typeface="Calibri"/>
                <a:cs typeface="Calibri"/>
              </a:rPr>
              <a:t>Iterative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scheme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multiple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variable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function:</a:t>
            </a:r>
            <a:endParaRPr sz="1600">
              <a:latin typeface="Calibri"/>
              <a:cs typeface="Calibri"/>
            </a:endParaRPr>
          </a:p>
          <a:p>
            <a:pPr marL="196834" indent="-184135">
              <a:spcBef>
                <a:spcPts val="575"/>
              </a:spcBef>
              <a:buFont typeface="Arial"/>
              <a:buChar char="•"/>
              <a:tabLst>
                <a:tab pos="196834" algn="l"/>
              </a:tabLst>
            </a:pPr>
            <a:r>
              <a:rPr sz="1600" dirty="0">
                <a:latin typeface="Calibri"/>
                <a:cs typeface="Calibri"/>
              </a:rPr>
              <a:t>Gradient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descent</a:t>
            </a:r>
            <a:r>
              <a:rPr sz="1600" spc="50" dirty="0">
                <a:latin typeface="Calibri"/>
                <a:cs typeface="Calibri"/>
              </a:rPr>
              <a:t> finds </a:t>
            </a:r>
            <a:r>
              <a:rPr sz="1600" spc="70" dirty="0">
                <a:latin typeface="Calibri"/>
                <a:cs typeface="Calibri"/>
              </a:rPr>
              <a:t>local</a:t>
            </a:r>
            <a:r>
              <a:rPr sz="1600" spc="50" dirty="0">
                <a:latin typeface="Calibri"/>
                <a:cs typeface="Calibri"/>
              </a:rPr>
              <a:t> minimum, may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global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40" dirty="0">
                <a:latin typeface="Calibri"/>
                <a:cs typeface="Calibri"/>
              </a:rPr>
              <a:t>minimum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59973" y="5573897"/>
            <a:ext cx="1924192" cy="22281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11801" y="4220928"/>
            <a:ext cx="2062468" cy="1768868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249135" y="5984796"/>
            <a:ext cx="8001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3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Hao</a:t>
            </a:r>
            <a:r>
              <a:rPr sz="1300" u="sng" spc="-4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sz="13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Li</a:t>
            </a:r>
            <a:r>
              <a:rPr sz="1300" u="sng" spc="-4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sz="13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et</a:t>
            </a:r>
            <a:r>
              <a:rPr sz="1300" u="sng" spc="-4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sz="1300" u="sng" spc="-2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al.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143001" y="4869677"/>
            <a:ext cx="8263183" cy="14362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480"/>
              </a:spcBef>
            </a:pPr>
            <a:r>
              <a:rPr lang="en-US" sz="1600" dirty="0">
                <a:latin typeface="Calibri"/>
                <a:cs typeface="Calibri"/>
              </a:rPr>
              <a:t>Same learning rate for all dimensions (features) may lead to slow convergence </a:t>
            </a:r>
          </a:p>
          <a:p>
            <a:pPr>
              <a:spcBef>
                <a:spcPts val="480"/>
              </a:spcBef>
            </a:pPr>
            <a:r>
              <a:rPr lang="en-US" sz="1600" dirty="0">
                <a:latin typeface="Calibri"/>
                <a:cs typeface="Calibri"/>
              </a:rPr>
              <a:t>Two solutions</a:t>
            </a:r>
          </a:p>
          <a:p>
            <a:pPr>
              <a:spcBef>
                <a:spcPts val="480"/>
              </a:spcBef>
            </a:pPr>
            <a:r>
              <a:rPr lang="en-US" sz="1600" dirty="0">
                <a:latin typeface="Calibri"/>
                <a:cs typeface="Calibri"/>
              </a:rPr>
              <a:t>      Change the data: batch normalization (see above) </a:t>
            </a:r>
            <a:r>
              <a:rPr lang="en-US" sz="16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Ioffe</a:t>
            </a:r>
            <a:r>
              <a:rPr lang="en-US" sz="1600" u="sng" spc="4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lang="en-US" sz="1600" u="sng" spc="-8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&amp;</a:t>
            </a:r>
            <a:r>
              <a:rPr lang="en-US" sz="1600" u="sng" spc="3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lang="en-US" sz="16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Szegedy</a:t>
            </a:r>
            <a:r>
              <a:rPr lang="en-US" sz="1600" u="sng" spc="5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lang="en-US" sz="1600" u="sng" spc="-2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2015</a:t>
            </a:r>
            <a:endParaRPr lang="en-US" sz="1600" dirty="0">
              <a:latin typeface="Calibri"/>
              <a:cs typeface="Calibri"/>
            </a:endParaRPr>
          </a:p>
          <a:p>
            <a:pPr>
              <a:spcBef>
                <a:spcPts val="480"/>
              </a:spcBef>
            </a:pPr>
            <a:r>
              <a:rPr lang="en-US" sz="1600" dirty="0">
                <a:latin typeface="Calibri"/>
                <a:cs typeface="Calibri"/>
              </a:rPr>
              <a:t>      Change the optimizer formula so each dimension has its own learning rate: </a:t>
            </a:r>
            <a:r>
              <a:rPr lang="en-US" sz="1600" dirty="0" err="1">
                <a:latin typeface="Calibri"/>
                <a:cs typeface="Calibri"/>
              </a:rPr>
              <a:t>Adagrad</a:t>
            </a:r>
            <a:r>
              <a:rPr lang="en-US" sz="1600" dirty="0">
                <a:latin typeface="Calibri"/>
                <a:cs typeface="Calibri"/>
              </a:rPr>
              <a:t>, </a:t>
            </a:r>
            <a:r>
              <a:rPr lang="en-US" sz="1600" dirty="0" err="1">
                <a:latin typeface="Calibri"/>
                <a:cs typeface="Calibri"/>
              </a:rPr>
              <a:t>AdamW</a:t>
            </a:r>
            <a:r>
              <a:rPr lang="en-US" sz="1600" dirty="0">
                <a:latin typeface="Calibri"/>
                <a:cs typeface="Calibri"/>
              </a:rPr>
              <a:t>,…</a:t>
            </a:r>
            <a:endParaRPr sz="1600" dirty="0">
              <a:latin typeface="Calibri"/>
              <a:cs typeface="Calibri"/>
            </a:endParaRPr>
          </a:p>
          <a:p>
            <a:pPr marL="379063" lvl="1">
              <a:spcBef>
                <a:spcPts val="40"/>
              </a:spcBef>
              <a:buClr>
                <a:srgbClr val="000000"/>
              </a:buClr>
              <a:tabLst>
                <a:tab pos="561928" algn="l"/>
              </a:tabLst>
            </a:pPr>
            <a:r>
              <a:rPr sz="16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  <a:hlinkClick r:id="rId2"/>
              </a:rPr>
              <a:t>https://www.slideshare.net/SebastianRuder/optimization-</a:t>
            </a:r>
            <a:r>
              <a:rPr sz="1600" u="sng" spc="-3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  <a:hlinkClick r:id="rId2"/>
              </a:rPr>
              <a:t>for-</a:t>
            </a:r>
            <a:r>
              <a:rPr sz="16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  <a:hlinkClick r:id="rId2"/>
              </a:rPr>
              <a:t>deep-</a:t>
            </a:r>
            <a:r>
              <a:rPr sz="1600" u="sng" spc="-1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  <a:hlinkClick r:id="rId2"/>
              </a:rPr>
              <a:t>learning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74247" y="1291951"/>
            <a:ext cx="7738109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40" dirty="0"/>
              <a:t>Variations</a:t>
            </a:r>
            <a:r>
              <a:rPr spc="-125" dirty="0"/>
              <a:t> </a:t>
            </a:r>
            <a:r>
              <a:rPr spc="-55" dirty="0"/>
              <a:t>on</a:t>
            </a:r>
            <a:r>
              <a:rPr spc="-125" dirty="0"/>
              <a:t> </a:t>
            </a:r>
            <a:r>
              <a:rPr spc="-40" dirty="0"/>
              <a:t>theme</a:t>
            </a:r>
            <a:r>
              <a:rPr spc="-120" dirty="0"/>
              <a:t> </a:t>
            </a:r>
            <a:endParaRPr spc="-25" dirty="0"/>
          </a:p>
        </p:txBody>
      </p:sp>
      <p:grpSp>
        <p:nvGrpSpPr>
          <p:cNvPr id="3" name="object 3"/>
          <p:cNvGrpSpPr/>
          <p:nvPr/>
        </p:nvGrpSpPr>
        <p:grpSpPr>
          <a:xfrm>
            <a:off x="2271684" y="2593976"/>
            <a:ext cx="5253990" cy="1520825"/>
            <a:chOff x="2271684" y="2438806"/>
            <a:chExt cx="5253990" cy="15208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1684" y="2524865"/>
              <a:ext cx="1347143" cy="13187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0464" y="2483715"/>
              <a:ext cx="1194670" cy="13023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114" y="2438806"/>
              <a:ext cx="1196850" cy="1520638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377862" y="2590208"/>
            <a:ext cx="312420" cy="296545"/>
          </a:xfrm>
          <a:custGeom>
            <a:avLst/>
            <a:gdLst/>
            <a:ahLst/>
            <a:cxnLst/>
            <a:rect l="l" t="t" r="r" b="b"/>
            <a:pathLst>
              <a:path w="312419" h="296544">
                <a:moveTo>
                  <a:pt x="311915" y="0"/>
                </a:moveTo>
                <a:lnTo>
                  <a:pt x="0" y="0"/>
                </a:lnTo>
                <a:lnTo>
                  <a:pt x="0" y="296150"/>
                </a:lnTo>
                <a:lnTo>
                  <a:pt x="311915" y="296150"/>
                </a:lnTo>
                <a:lnTo>
                  <a:pt x="3119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13104" y="2600732"/>
            <a:ext cx="226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x</a:t>
            </a:r>
            <a:r>
              <a:rPr sz="1500" spc="-37" baseline="-16666" dirty="0">
                <a:latin typeface="Calibri"/>
                <a:cs typeface="Calibri"/>
              </a:rPr>
              <a:t>2</a:t>
            </a:r>
            <a:endParaRPr sz="1500" baseline="-16666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08928" y="2619020"/>
            <a:ext cx="226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x</a:t>
            </a:r>
            <a:r>
              <a:rPr sz="1500" spc="-37" baseline="-16666" dirty="0">
                <a:latin typeface="Calibri"/>
                <a:cs typeface="Calibri"/>
              </a:rPr>
              <a:t>2</a:t>
            </a:r>
            <a:endParaRPr sz="1500" baseline="-16666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21905" y="3594647"/>
            <a:ext cx="312420" cy="296545"/>
          </a:xfrm>
          <a:custGeom>
            <a:avLst/>
            <a:gdLst/>
            <a:ahLst/>
            <a:cxnLst/>
            <a:rect l="l" t="t" r="r" b="b"/>
            <a:pathLst>
              <a:path w="312419" h="296545">
                <a:moveTo>
                  <a:pt x="311914" y="0"/>
                </a:moveTo>
                <a:lnTo>
                  <a:pt x="0" y="0"/>
                </a:lnTo>
                <a:lnTo>
                  <a:pt x="0" y="296150"/>
                </a:lnTo>
                <a:lnTo>
                  <a:pt x="311914" y="296150"/>
                </a:lnTo>
                <a:lnTo>
                  <a:pt x="3119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257149" y="3603524"/>
            <a:ext cx="226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x</a:t>
            </a:r>
            <a:r>
              <a:rPr sz="1500" spc="-37" baseline="-16666" dirty="0">
                <a:latin typeface="Calibri"/>
                <a:cs typeface="Calibri"/>
              </a:rPr>
              <a:t>1</a:t>
            </a:r>
            <a:endParaRPr sz="1500" baseline="-16666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74277" y="3563350"/>
            <a:ext cx="312420" cy="296545"/>
          </a:xfrm>
          <a:custGeom>
            <a:avLst/>
            <a:gdLst/>
            <a:ahLst/>
            <a:cxnLst/>
            <a:rect l="l" t="t" r="r" b="b"/>
            <a:pathLst>
              <a:path w="312420" h="296545">
                <a:moveTo>
                  <a:pt x="311915" y="0"/>
                </a:moveTo>
                <a:lnTo>
                  <a:pt x="0" y="0"/>
                </a:lnTo>
                <a:lnTo>
                  <a:pt x="0" y="296148"/>
                </a:lnTo>
                <a:lnTo>
                  <a:pt x="311915" y="296148"/>
                </a:lnTo>
                <a:lnTo>
                  <a:pt x="3119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09519" y="3573044"/>
            <a:ext cx="2260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x</a:t>
            </a:r>
            <a:r>
              <a:rPr sz="1500" spc="-37" baseline="-16666" dirty="0">
                <a:latin typeface="Calibri"/>
                <a:cs typeface="Calibri"/>
              </a:rPr>
              <a:t>1</a:t>
            </a:r>
            <a:endParaRPr sz="1500" baseline="-16666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11</a:t>
            </a:fld>
            <a:endParaRPr spc="-25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4E09D3-4DC7-DA26-1316-327BEC00318E}"/>
              </a:ext>
            </a:extLst>
          </p:cNvPr>
          <p:cNvSpPr txBox="1"/>
          <p:nvPr/>
        </p:nvSpPr>
        <p:spPr>
          <a:xfrm>
            <a:off x="5919379" y="3026374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669274" algn="r">
              <a:spcBef>
                <a:spcPts val="100"/>
              </a:spcBef>
            </a:pPr>
            <a:r>
              <a:rPr lang="en-US" sz="1400"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Ketan</a:t>
            </a:r>
            <a:r>
              <a:rPr lang="en-US" sz="1400" u="sng" spc="21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lang="en-US" sz="1400" u="sng" spc="6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Doshi</a:t>
            </a:r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57A1E0-5E69-C1F8-306F-A968122CBD00}"/>
              </a:ext>
            </a:extLst>
          </p:cNvPr>
          <p:cNvSpPr txBox="1"/>
          <p:nvPr/>
        </p:nvSpPr>
        <p:spPr>
          <a:xfrm>
            <a:off x="1898599" y="4062785"/>
            <a:ext cx="1941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x</a:t>
            </a:r>
            <a:r>
              <a:rPr lang="en-US" sz="1200" baseline="-25000" dirty="0"/>
              <a:t>1</a:t>
            </a:r>
            <a:r>
              <a:rPr lang="en-US" sz="1200" dirty="0"/>
              <a:t>: steps can be large</a:t>
            </a:r>
          </a:p>
          <a:p>
            <a:r>
              <a:rPr lang="en-US" sz="1200" dirty="0"/>
              <a:t>x</a:t>
            </a:r>
            <a:r>
              <a:rPr lang="en-US" sz="1200" baseline="-25000" dirty="0"/>
              <a:t>2</a:t>
            </a:r>
            <a:r>
              <a:rPr lang="en-US" sz="1200" dirty="0"/>
              <a:t>: steps need to be small</a:t>
            </a:r>
            <a:endParaRPr 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09D4E5-7E6B-6DFA-88CC-FEFF8EFF8212}"/>
              </a:ext>
            </a:extLst>
          </p:cNvPr>
          <p:cNvSpPr txBox="1"/>
          <p:nvPr/>
        </p:nvSpPr>
        <p:spPr>
          <a:xfrm>
            <a:off x="2822831" y="3040262"/>
            <a:ext cx="2448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590801" y="3200401"/>
            <a:ext cx="5659569" cy="60721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064" marR="5079" algn="ctr">
              <a:lnSpc>
                <a:spcPts val="4200"/>
              </a:lnSpc>
              <a:spcBef>
                <a:spcPts val="535"/>
              </a:spcBef>
            </a:pPr>
            <a:r>
              <a:rPr lang="en-US" sz="3800" dirty="0"/>
              <a:t>Optimizing MLP Weights</a:t>
            </a:r>
            <a:endParaRPr sz="3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00" y="4729988"/>
            <a:ext cx="9777984" cy="189941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80" dirty="0"/>
              <a:t>Multilayer</a:t>
            </a:r>
            <a:r>
              <a:rPr spc="-105" dirty="0"/>
              <a:t> </a:t>
            </a:r>
            <a:r>
              <a:rPr spc="-40" dirty="0"/>
              <a:t>Perceptron</a:t>
            </a:r>
            <a:r>
              <a:rPr spc="-114" dirty="0"/>
              <a:t> </a:t>
            </a:r>
            <a:r>
              <a:rPr dirty="0"/>
              <a:t>(MLP)</a:t>
            </a:r>
            <a:r>
              <a:rPr spc="-114" dirty="0"/>
              <a:t> </a:t>
            </a:r>
            <a:r>
              <a:rPr spc="-10" dirty="0"/>
              <a:t>Example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8914" y="2487749"/>
            <a:ext cx="4325986" cy="17987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51501" y="2625929"/>
            <a:ext cx="1016935" cy="131146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227965" y="4003597"/>
            <a:ext cx="2154035" cy="409086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53657" marR="5079" indent="-141593">
              <a:lnSpc>
                <a:spcPts val="1510"/>
              </a:lnSpc>
              <a:spcBef>
                <a:spcPts val="190"/>
              </a:spcBef>
            </a:pPr>
            <a:r>
              <a:rPr sz="1300" spc="10" dirty="0">
                <a:latin typeface="Calibri"/>
                <a:cs typeface="Calibri"/>
              </a:rPr>
              <a:t>Frank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Rosenblatt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(Cornell) </a:t>
            </a:r>
            <a:r>
              <a:rPr sz="1300" dirty="0">
                <a:latin typeface="Calibri"/>
                <a:cs typeface="Calibri"/>
              </a:rPr>
              <a:t>Inventor</a:t>
            </a:r>
            <a:r>
              <a:rPr sz="1300" spc="-4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-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Perceptron</a:t>
            </a:r>
            <a:r>
              <a:rPr lang="en-US" sz="1300" spc="-10" dirty="0">
                <a:latin typeface="Calibri"/>
                <a:cs typeface="Calibri"/>
              </a:rPr>
              <a:t> (1957)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5078" y="4487723"/>
            <a:ext cx="7353934" cy="20056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678" indent="-228581">
              <a:spcBef>
                <a:spcPts val="100"/>
              </a:spcBef>
              <a:buFont typeface="Arial"/>
              <a:buChar char="•"/>
              <a:tabLst>
                <a:tab pos="266678" algn="l"/>
              </a:tabLst>
            </a:pPr>
            <a:r>
              <a:rPr sz="1400" b="1" dirty="0">
                <a:latin typeface="Calibri"/>
                <a:cs typeface="Calibri"/>
              </a:rPr>
              <a:t>Type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Inputs: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x</a:t>
            </a:r>
            <a:r>
              <a:rPr sz="1500" i="1" baseline="-16666" dirty="0">
                <a:latin typeface="Calibri"/>
                <a:cs typeface="Calibri"/>
              </a:rPr>
              <a:t>1</a:t>
            </a:r>
            <a:r>
              <a:rPr sz="1400" i="1" dirty="0">
                <a:latin typeface="Calibri"/>
                <a:cs typeface="Calibri"/>
              </a:rPr>
              <a:t>..x</a:t>
            </a:r>
            <a:r>
              <a:rPr sz="1500" i="1" baseline="-16666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outputs: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y</a:t>
            </a:r>
            <a:r>
              <a:rPr sz="1500" i="1" baseline="-16666" dirty="0">
                <a:latin typeface="Calibri"/>
                <a:cs typeface="Calibri"/>
              </a:rPr>
              <a:t>1</a:t>
            </a:r>
            <a:r>
              <a:rPr sz="1400" i="1" dirty="0">
                <a:latin typeface="Calibri"/>
                <a:cs typeface="Calibri"/>
              </a:rPr>
              <a:t>..y</a:t>
            </a:r>
            <a:r>
              <a:rPr sz="1500" i="1" baseline="-16666" dirty="0">
                <a:latin typeface="Calibri"/>
                <a:cs typeface="Calibri"/>
              </a:rPr>
              <a:t>m</a:t>
            </a:r>
            <a:r>
              <a:rPr sz="1500" i="1" spc="22" baseline="-16666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(all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-25" dirty="0">
                <a:latin typeface="Symbol"/>
                <a:cs typeface="Symbol"/>
              </a:rPr>
              <a:t></a:t>
            </a:r>
            <a:r>
              <a:rPr sz="1400" spc="-2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266678" indent="-228581">
              <a:spcBef>
                <a:spcPts val="20"/>
              </a:spcBef>
              <a:buFont typeface="Arial"/>
              <a:buChar char="•"/>
              <a:tabLst>
                <a:tab pos="266678" algn="l"/>
              </a:tabLst>
            </a:pPr>
            <a:r>
              <a:rPr sz="1400" b="1" spc="110" dirty="0">
                <a:latin typeface="Calibri"/>
                <a:cs typeface="Calibri"/>
              </a:rPr>
              <a:t>Scalar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40" dirty="0">
                <a:latin typeface="Calibri"/>
                <a:cs typeface="Calibri"/>
              </a:rPr>
              <a:t>view</a:t>
            </a:r>
            <a:r>
              <a:rPr sz="1400" spc="4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633677" lvl="1" indent="-229216">
              <a:spcBef>
                <a:spcPts val="25"/>
              </a:spcBef>
              <a:buFont typeface="Arial"/>
              <a:buChar char="•"/>
              <a:tabLst>
                <a:tab pos="633677" algn="l"/>
              </a:tabLst>
            </a:pPr>
            <a:r>
              <a:rPr sz="1400" spc="95" dirty="0">
                <a:latin typeface="Calibri"/>
                <a:cs typeface="Calibri"/>
              </a:rPr>
              <a:t>Each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edge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w</a:t>
            </a:r>
            <a:r>
              <a:rPr sz="1500" i="1" baseline="-16666" dirty="0">
                <a:latin typeface="Calibri"/>
                <a:cs typeface="Calibri"/>
              </a:rPr>
              <a:t>ij</a:t>
            </a:r>
            <a:r>
              <a:rPr sz="1500" i="1" spc="202" baseline="-16666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performs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multiplication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with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real-valued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b="1" spc="55" dirty="0">
                <a:latin typeface="Calibri"/>
                <a:cs typeface="Calibri"/>
              </a:rPr>
              <a:t>parameter</a:t>
            </a:r>
            <a:endParaRPr sz="1400">
              <a:latin typeface="Calibri"/>
              <a:cs typeface="Calibri"/>
            </a:endParaRPr>
          </a:p>
          <a:p>
            <a:pPr marL="633677" marR="208898" lvl="1" indent="-229216">
              <a:spcBef>
                <a:spcPts val="70"/>
              </a:spcBef>
              <a:buFont typeface="Arial"/>
              <a:buChar char="•"/>
              <a:tabLst>
                <a:tab pos="633677" algn="l"/>
              </a:tabLst>
            </a:pPr>
            <a:r>
              <a:rPr sz="1400" spc="55" dirty="0">
                <a:latin typeface="Calibri"/>
                <a:cs typeface="Calibri"/>
              </a:rPr>
              <a:t>These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values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added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followed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by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non-</a:t>
            </a:r>
            <a:r>
              <a:rPr sz="1400" dirty="0">
                <a:latin typeface="Calibri"/>
                <a:cs typeface="Calibri"/>
              </a:rPr>
              <a:t>linear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operation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50" dirty="0">
                <a:latin typeface="Symbol"/>
                <a:cs typeface="Symbol"/>
              </a:rPr>
              <a:t></a:t>
            </a:r>
            <a:r>
              <a:rPr sz="1450" spc="405" dirty="0">
                <a:latin typeface="Times New Roman"/>
                <a:cs typeface="Times New Roman"/>
              </a:rPr>
              <a:t> </a:t>
            </a:r>
            <a:r>
              <a:rPr sz="1400" spc="100" dirty="0">
                <a:latin typeface="Calibri"/>
                <a:cs typeface="Calibri"/>
              </a:rPr>
              <a:t>such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as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tanh,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ReLU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30" dirty="0">
                <a:latin typeface="Calibri"/>
                <a:cs typeface="Calibri"/>
              </a:rPr>
              <a:t>etc. </a:t>
            </a:r>
            <a:r>
              <a:rPr sz="1400" dirty="0">
                <a:latin typeface="Calibri"/>
                <a:cs typeface="Calibri"/>
              </a:rPr>
              <a:t>(known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as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b="1" spc="65" dirty="0">
                <a:latin typeface="Calibri"/>
                <a:cs typeface="Calibri"/>
              </a:rPr>
              <a:t>activation functions</a:t>
            </a:r>
            <a:r>
              <a:rPr sz="1400" spc="6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266678" indent="-228581">
              <a:spcBef>
                <a:spcPts val="15"/>
              </a:spcBef>
              <a:buFont typeface="Arial"/>
              <a:buChar char="•"/>
              <a:tabLst>
                <a:tab pos="266678" algn="l"/>
              </a:tabLst>
            </a:pPr>
            <a:r>
              <a:rPr sz="1400" b="1" spc="65" dirty="0">
                <a:latin typeface="Calibri"/>
                <a:cs typeface="Calibri"/>
              </a:rPr>
              <a:t>Vector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40" dirty="0">
                <a:latin typeface="Calibri"/>
                <a:cs typeface="Calibri"/>
              </a:rPr>
              <a:t>view</a:t>
            </a:r>
            <a:r>
              <a:rPr sz="1400" spc="40" dirty="0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633677" lvl="1" indent="-229216">
              <a:spcBef>
                <a:spcPts val="120"/>
              </a:spcBef>
              <a:buFont typeface="Arial"/>
              <a:buChar char="•"/>
              <a:tabLst>
                <a:tab pos="633677" algn="l"/>
              </a:tabLst>
            </a:pPr>
            <a:r>
              <a:rPr sz="1400" dirty="0">
                <a:latin typeface="Calibri"/>
                <a:cs typeface="Calibri"/>
              </a:rPr>
              <a:t>Input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and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output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40" dirty="0">
                <a:latin typeface="Calibri"/>
                <a:cs typeface="Calibri"/>
              </a:rPr>
              <a:t>vectors</a:t>
            </a:r>
            <a:endParaRPr sz="1400">
              <a:latin typeface="Calibri"/>
              <a:cs typeface="Calibri"/>
            </a:endParaRPr>
          </a:p>
          <a:p>
            <a:pPr marL="633677" lvl="1" indent="-229216">
              <a:spcBef>
                <a:spcPts val="25"/>
              </a:spcBef>
              <a:buFont typeface="Arial"/>
              <a:buChar char="•"/>
              <a:tabLst>
                <a:tab pos="633677" algn="l"/>
              </a:tabLst>
            </a:pPr>
            <a:r>
              <a:rPr sz="1400" spc="95" dirty="0">
                <a:latin typeface="Calibri"/>
                <a:cs typeface="Calibri"/>
              </a:rPr>
              <a:t>Each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layer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performs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dense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matrix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vector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multiplication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followed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by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pointwise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40" dirty="0">
                <a:latin typeface="Calibri"/>
                <a:cs typeface="Calibri"/>
              </a:rPr>
              <a:t>(map)</a:t>
            </a:r>
            <a:endParaRPr sz="1400">
              <a:latin typeface="Calibri"/>
              <a:cs typeface="Calibri"/>
            </a:endParaRPr>
          </a:p>
          <a:p>
            <a:pPr marL="633677">
              <a:spcBef>
                <a:spcPts val="70"/>
              </a:spcBef>
            </a:pPr>
            <a:r>
              <a:rPr sz="1400" dirty="0">
                <a:latin typeface="Calibri"/>
                <a:cs typeface="Calibri"/>
              </a:rPr>
              <a:t>non-linear</a:t>
            </a:r>
            <a:r>
              <a:rPr sz="1400" spc="3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operation</a:t>
            </a:r>
            <a:r>
              <a:rPr sz="1400" spc="345" dirty="0">
                <a:latin typeface="Calibri"/>
                <a:cs typeface="Calibri"/>
              </a:rPr>
              <a:t> </a:t>
            </a:r>
            <a:r>
              <a:rPr sz="1450" spc="-60" dirty="0">
                <a:latin typeface="Symbol"/>
                <a:cs typeface="Symbol"/>
              </a:rPr>
              <a:t>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9456" y="6272820"/>
            <a:ext cx="1555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solidFill>
                  <a:srgbClr val="767676"/>
                </a:solidFill>
                <a:latin typeface="Calibri"/>
                <a:cs typeface="Calibri"/>
              </a:rPr>
              <a:t>13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699" y="1130300"/>
            <a:ext cx="3240405" cy="5499100"/>
            <a:chOff x="139698" y="1130300"/>
            <a:chExt cx="3240405" cy="5499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698" y="1130300"/>
              <a:ext cx="3240025" cy="54990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699" y="4620259"/>
              <a:ext cx="3240024" cy="20091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699" y="1938019"/>
              <a:ext cx="2731008" cy="3352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699" y="1130300"/>
              <a:ext cx="3240024" cy="5492495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650604" y="1285025"/>
            <a:ext cx="4499610" cy="1916430"/>
            <a:chOff x="3650604" y="1285025"/>
            <a:chExt cx="4499610" cy="191643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0604" y="1330501"/>
              <a:ext cx="4499141" cy="187078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93780" y="1285025"/>
              <a:ext cx="401955" cy="379730"/>
            </a:xfrm>
            <a:custGeom>
              <a:avLst/>
              <a:gdLst/>
              <a:ahLst/>
              <a:cxnLst/>
              <a:rect l="l" t="t" r="r" b="b"/>
              <a:pathLst>
                <a:path w="401954" h="379730">
                  <a:moveTo>
                    <a:pt x="200861" y="0"/>
                  </a:moveTo>
                  <a:lnTo>
                    <a:pt x="160502" y="3832"/>
                  </a:lnTo>
                  <a:lnTo>
                    <a:pt x="122862" y="14841"/>
                  </a:lnTo>
                  <a:lnTo>
                    <a:pt x="88769" y="32273"/>
                  </a:lnTo>
                  <a:lnTo>
                    <a:pt x="46042" y="68850"/>
                  </a:lnTo>
                  <a:lnTo>
                    <a:pt x="15849" y="115736"/>
                  </a:lnTo>
                  <a:lnTo>
                    <a:pt x="1013" y="170375"/>
                  </a:lnTo>
                  <a:lnTo>
                    <a:pt x="0" y="189287"/>
                  </a:lnTo>
                  <a:lnTo>
                    <a:pt x="0" y="190376"/>
                  </a:lnTo>
                  <a:lnTo>
                    <a:pt x="867" y="206570"/>
                  </a:lnTo>
                  <a:lnTo>
                    <a:pt x="896" y="207112"/>
                  </a:lnTo>
                  <a:lnTo>
                    <a:pt x="1013" y="209288"/>
                  </a:lnTo>
                  <a:lnTo>
                    <a:pt x="15849" y="263927"/>
                  </a:lnTo>
                  <a:lnTo>
                    <a:pt x="46042" y="310813"/>
                  </a:lnTo>
                  <a:lnTo>
                    <a:pt x="88769" y="347390"/>
                  </a:lnTo>
                  <a:lnTo>
                    <a:pt x="122862" y="364822"/>
                  </a:lnTo>
                  <a:lnTo>
                    <a:pt x="160502" y="375831"/>
                  </a:lnTo>
                  <a:lnTo>
                    <a:pt x="200861" y="379663"/>
                  </a:lnTo>
                  <a:lnTo>
                    <a:pt x="221327" y="378691"/>
                  </a:lnTo>
                  <a:lnTo>
                    <a:pt x="241221" y="375831"/>
                  </a:lnTo>
                  <a:lnTo>
                    <a:pt x="260433" y="371176"/>
                  </a:lnTo>
                  <a:lnTo>
                    <a:pt x="278861" y="364822"/>
                  </a:lnTo>
                  <a:lnTo>
                    <a:pt x="291039" y="359296"/>
                  </a:lnTo>
                  <a:lnTo>
                    <a:pt x="201345" y="359296"/>
                  </a:lnTo>
                  <a:lnTo>
                    <a:pt x="183798" y="358462"/>
                  </a:lnTo>
                  <a:lnTo>
                    <a:pt x="182815" y="358462"/>
                  </a:lnTo>
                  <a:lnTo>
                    <a:pt x="165152" y="355922"/>
                  </a:lnTo>
                  <a:lnTo>
                    <a:pt x="164829" y="355922"/>
                  </a:lnTo>
                  <a:lnTo>
                    <a:pt x="147672" y="351765"/>
                  </a:lnTo>
                  <a:lnTo>
                    <a:pt x="147477" y="351765"/>
                  </a:lnTo>
                  <a:lnTo>
                    <a:pt x="130985" y="346080"/>
                  </a:lnTo>
                  <a:lnTo>
                    <a:pt x="130846" y="346080"/>
                  </a:lnTo>
                  <a:lnTo>
                    <a:pt x="130408" y="345881"/>
                  </a:lnTo>
                  <a:lnTo>
                    <a:pt x="129957" y="345725"/>
                  </a:lnTo>
                  <a:lnTo>
                    <a:pt x="114178" y="338514"/>
                  </a:lnTo>
                  <a:lnTo>
                    <a:pt x="110741" y="336496"/>
                  </a:lnTo>
                  <a:lnTo>
                    <a:pt x="99306" y="329952"/>
                  </a:lnTo>
                  <a:lnTo>
                    <a:pt x="85432" y="320123"/>
                  </a:lnTo>
                  <a:lnTo>
                    <a:pt x="72649" y="309120"/>
                  </a:lnTo>
                  <a:lnTo>
                    <a:pt x="61047" y="297028"/>
                  </a:lnTo>
                  <a:lnTo>
                    <a:pt x="60456" y="296207"/>
                  </a:lnTo>
                  <a:lnTo>
                    <a:pt x="50717" y="283938"/>
                  </a:lnTo>
                  <a:lnTo>
                    <a:pt x="48589" y="280546"/>
                  </a:lnTo>
                  <a:lnTo>
                    <a:pt x="41748" y="269939"/>
                  </a:lnTo>
                  <a:lnTo>
                    <a:pt x="38730" y="263927"/>
                  </a:lnTo>
                  <a:lnTo>
                    <a:pt x="34226" y="255118"/>
                  </a:lnTo>
                  <a:lnTo>
                    <a:pt x="30912" y="246443"/>
                  </a:lnTo>
                  <a:lnTo>
                    <a:pt x="28239" y="239563"/>
                  </a:lnTo>
                  <a:lnTo>
                    <a:pt x="25194" y="228196"/>
                  </a:lnTo>
                  <a:lnTo>
                    <a:pt x="23873" y="223354"/>
                  </a:lnTo>
                  <a:lnTo>
                    <a:pt x="21387" y="207653"/>
                  </a:lnTo>
                  <a:lnTo>
                    <a:pt x="21270" y="207112"/>
                  </a:lnTo>
                  <a:lnTo>
                    <a:pt x="21211" y="206570"/>
                  </a:lnTo>
                  <a:lnTo>
                    <a:pt x="20401" y="190376"/>
                  </a:lnTo>
                  <a:lnTo>
                    <a:pt x="20342" y="189287"/>
                  </a:lnTo>
                  <a:lnTo>
                    <a:pt x="21270" y="173093"/>
                  </a:lnTo>
                  <a:lnTo>
                    <a:pt x="21328" y="172010"/>
                  </a:lnTo>
                  <a:lnTo>
                    <a:pt x="21651" y="170375"/>
                  </a:lnTo>
                  <a:lnTo>
                    <a:pt x="23930" y="156309"/>
                  </a:lnTo>
                  <a:lnTo>
                    <a:pt x="24013" y="155795"/>
                  </a:lnTo>
                  <a:lnTo>
                    <a:pt x="24100" y="155257"/>
                  </a:lnTo>
                  <a:lnTo>
                    <a:pt x="25194" y="151467"/>
                  </a:lnTo>
                  <a:lnTo>
                    <a:pt x="28571" y="139094"/>
                  </a:lnTo>
                  <a:lnTo>
                    <a:pt x="30912" y="133220"/>
                  </a:lnTo>
                  <a:lnTo>
                    <a:pt x="34651" y="123596"/>
                  </a:lnTo>
                  <a:lnTo>
                    <a:pt x="38730" y="115736"/>
                  </a:lnTo>
                  <a:lnTo>
                    <a:pt x="42256" y="108841"/>
                  </a:lnTo>
                  <a:lnTo>
                    <a:pt x="48589" y="99117"/>
                  </a:lnTo>
                  <a:lnTo>
                    <a:pt x="51300" y="94913"/>
                  </a:lnTo>
                  <a:lnTo>
                    <a:pt x="61695" y="81895"/>
                  </a:lnTo>
                  <a:lnTo>
                    <a:pt x="73355" y="69879"/>
                  </a:lnTo>
                  <a:lnTo>
                    <a:pt x="74626" y="68850"/>
                  </a:lnTo>
                  <a:lnTo>
                    <a:pt x="86191" y="58949"/>
                  </a:lnTo>
                  <a:lnTo>
                    <a:pt x="91324" y="55389"/>
                  </a:lnTo>
                  <a:lnTo>
                    <a:pt x="100112" y="49198"/>
                  </a:lnTo>
                  <a:lnTo>
                    <a:pt x="115028" y="40713"/>
                  </a:lnTo>
                  <a:lnTo>
                    <a:pt x="130846" y="33583"/>
                  </a:lnTo>
                  <a:lnTo>
                    <a:pt x="130985" y="33583"/>
                  </a:lnTo>
                  <a:lnTo>
                    <a:pt x="146692" y="28168"/>
                  </a:lnTo>
                  <a:lnTo>
                    <a:pt x="146555" y="28168"/>
                  </a:lnTo>
                  <a:lnTo>
                    <a:pt x="147477" y="27898"/>
                  </a:lnTo>
                  <a:lnTo>
                    <a:pt x="147672" y="27898"/>
                  </a:lnTo>
                  <a:lnTo>
                    <a:pt x="164074" y="23924"/>
                  </a:lnTo>
                  <a:lnTo>
                    <a:pt x="163880" y="23924"/>
                  </a:lnTo>
                  <a:lnTo>
                    <a:pt x="182170" y="21294"/>
                  </a:lnTo>
                  <a:lnTo>
                    <a:pt x="181848" y="21294"/>
                  </a:lnTo>
                  <a:lnTo>
                    <a:pt x="200861" y="20389"/>
                  </a:lnTo>
                  <a:lnTo>
                    <a:pt x="291090" y="20389"/>
                  </a:lnTo>
                  <a:lnTo>
                    <a:pt x="278861" y="14841"/>
                  </a:lnTo>
                  <a:lnTo>
                    <a:pt x="260433" y="8487"/>
                  </a:lnTo>
                  <a:lnTo>
                    <a:pt x="241221" y="3832"/>
                  </a:lnTo>
                  <a:lnTo>
                    <a:pt x="221327" y="972"/>
                  </a:lnTo>
                  <a:lnTo>
                    <a:pt x="200861" y="0"/>
                  </a:lnTo>
                  <a:close/>
                </a:path>
                <a:path w="401954" h="379730">
                  <a:moveTo>
                    <a:pt x="314815" y="33583"/>
                  </a:moveTo>
                  <a:lnTo>
                    <a:pt x="270877" y="33583"/>
                  </a:lnTo>
                  <a:lnTo>
                    <a:pt x="286696" y="40713"/>
                  </a:lnTo>
                  <a:lnTo>
                    <a:pt x="301611" y="49198"/>
                  </a:lnTo>
                  <a:lnTo>
                    <a:pt x="310399" y="55389"/>
                  </a:lnTo>
                  <a:lnTo>
                    <a:pt x="315532" y="58949"/>
                  </a:lnTo>
                  <a:lnTo>
                    <a:pt x="327097" y="68850"/>
                  </a:lnTo>
                  <a:lnTo>
                    <a:pt x="328368" y="69879"/>
                  </a:lnTo>
                  <a:lnTo>
                    <a:pt x="340028" y="81895"/>
                  </a:lnTo>
                  <a:lnTo>
                    <a:pt x="350424" y="94913"/>
                  </a:lnTo>
                  <a:lnTo>
                    <a:pt x="353135" y="99117"/>
                  </a:lnTo>
                  <a:lnTo>
                    <a:pt x="359467" y="108841"/>
                  </a:lnTo>
                  <a:lnTo>
                    <a:pt x="362993" y="115736"/>
                  </a:lnTo>
                  <a:lnTo>
                    <a:pt x="367071" y="123596"/>
                  </a:lnTo>
                  <a:lnTo>
                    <a:pt x="370811" y="133220"/>
                  </a:lnTo>
                  <a:lnTo>
                    <a:pt x="373152" y="139094"/>
                  </a:lnTo>
                  <a:lnTo>
                    <a:pt x="376530" y="151467"/>
                  </a:lnTo>
                  <a:lnTo>
                    <a:pt x="377623" y="155257"/>
                  </a:lnTo>
                  <a:lnTo>
                    <a:pt x="380072" y="170375"/>
                  </a:lnTo>
                  <a:lnTo>
                    <a:pt x="380396" y="172010"/>
                  </a:lnTo>
                  <a:lnTo>
                    <a:pt x="381381" y="189287"/>
                  </a:lnTo>
                  <a:lnTo>
                    <a:pt x="380512" y="206570"/>
                  </a:lnTo>
                  <a:lnTo>
                    <a:pt x="377851" y="223354"/>
                  </a:lnTo>
                  <a:lnTo>
                    <a:pt x="376530" y="228196"/>
                  </a:lnTo>
                  <a:lnTo>
                    <a:pt x="373484" y="239563"/>
                  </a:lnTo>
                  <a:lnTo>
                    <a:pt x="370811" y="246443"/>
                  </a:lnTo>
                  <a:lnTo>
                    <a:pt x="367497" y="255118"/>
                  </a:lnTo>
                  <a:lnTo>
                    <a:pt x="362992" y="263927"/>
                  </a:lnTo>
                  <a:lnTo>
                    <a:pt x="359976" y="269939"/>
                  </a:lnTo>
                  <a:lnTo>
                    <a:pt x="353135" y="280546"/>
                  </a:lnTo>
                  <a:lnTo>
                    <a:pt x="351006" y="283938"/>
                  </a:lnTo>
                  <a:lnTo>
                    <a:pt x="341267" y="296207"/>
                  </a:lnTo>
                  <a:lnTo>
                    <a:pt x="340676" y="297028"/>
                  </a:lnTo>
                  <a:lnTo>
                    <a:pt x="329074" y="309120"/>
                  </a:lnTo>
                  <a:lnTo>
                    <a:pt x="316290" y="320123"/>
                  </a:lnTo>
                  <a:lnTo>
                    <a:pt x="302417" y="329952"/>
                  </a:lnTo>
                  <a:lnTo>
                    <a:pt x="290983" y="336496"/>
                  </a:lnTo>
                  <a:lnTo>
                    <a:pt x="287545" y="338514"/>
                  </a:lnTo>
                  <a:lnTo>
                    <a:pt x="271766" y="345725"/>
                  </a:lnTo>
                  <a:lnTo>
                    <a:pt x="271315" y="345881"/>
                  </a:lnTo>
                  <a:lnTo>
                    <a:pt x="270877" y="346080"/>
                  </a:lnTo>
                  <a:lnTo>
                    <a:pt x="270738" y="346080"/>
                  </a:lnTo>
                  <a:lnTo>
                    <a:pt x="254246" y="351765"/>
                  </a:lnTo>
                  <a:lnTo>
                    <a:pt x="254051" y="351765"/>
                  </a:lnTo>
                  <a:lnTo>
                    <a:pt x="236894" y="355922"/>
                  </a:lnTo>
                  <a:lnTo>
                    <a:pt x="236571" y="355922"/>
                  </a:lnTo>
                  <a:lnTo>
                    <a:pt x="218908" y="358462"/>
                  </a:lnTo>
                  <a:lnTo>
                    <a:pt x="217925" y="358462"/>
                  </a:lnTo>
                  <a:lnTo>
                    <a:pt x="200378" y="359296"/>
                  </a:lnTo>
                  <a:lnTo>
                    <a:pt x="291039" y="359296"/>
                  </a:lnTo>
                  <a:lnTo>
                    <a:pt x="296402" y="356863"/>
                  </a:lnTo>
                  <a:lnTo>
                    <a:pt x="305310" y="351765"/>
                  </a:lnTo>
                  <a:lnTo>
                    <a:pt x="254246" y="351765"/>
                  </a:lnTo>
                  <a:lnTo>
                    <a:pt x="254786" y="351607"/>
                  </a:lnTo>
                  <a:lnTo>
                    <a:pt x="305587" y="351607"/>
                  </a:lnTo>
                  <a:lnTo>
                    <a:pt x="312954" y="347390"/>
                  </a:lnTo>
                  <a:lnTo>
                    <a:pt x="314815" y="346080"/>
                  </a:lnTo>
                  <a:lnTo>
                    <a:pt x="270877" y="346080"/>
                  </a:lnTo>
                  <a:lnTo>
                    <a:pt x="271376" y="345881"/>
                  </a:lnTo>
                  <a:lnTo>
                    <a:pt x="315097" y="345881"/>
                  </a:lnTo>
                  <a:lnTo>
                    <a:pt x="328419" y="336496"/>
                  </a:lnTo>
                  <a:lnTo>
                    <a:pt x="367276" y="296207"/>
                  </a:lnTo>
                  <a:lnTo>
                    <a:pt x="392667" y="246443"/>
                  </a:lnTo>
                  <a:lnTo>
                    <a:pt x="401723" y="190376"/>
                  </a:lnTo>
                  <a:lnTo>
                    <a:pt x="401723" y="189287"/>
                  </a:lnTo>
                  <a:lnTo>
                    <a:pt x="400856" y="173093"/>
                  </a:lnTo>
                  <a:lnTo>
                    <a:pt x="400798" y="172010"/>
                  </a:lnTo>
                  <a:lnTo>
                    <a:pt x="400710" y="170375"/>
                  </a:lnTo>
                  <a:lnTo>
                    <a:pt x="385874" y="115736"/>
                  </a:lnTo>
                  <a:lnTo>
                    <a:pt x="355681" y="68850"/>
                  </a:lnTo>
                  <a:lnTo>
                    <a:pt x="328419" y="43167"/>
                  </a:lnTo>
                  <a:lnTo>
                    <a:pt x="314815" y="33583"/>
                  </a:lnTo>
                  <a:close/>
                </a:path>
                <a:path w="401954" h="379730">
                  <a:moveTo>
                    <a:pt x="147017" y="351607"/>
                  </a:moveTo>
                  <a:lnTo>
                    <a:pt x="147477" y="351765"/>
                  </a:lnTo>
                  <a:lnTo>
                    <a:pt x="147672" y="351765"/>
                  </a:lnTo>
                  <a:lnTo>
                    <a:pt x="147017" y="351607"/>
                  </a:lnTo>
                  <a:close/>
                </a:path>
                <a:path w="401954" h="379730">
                  <a:moveTo>
                    <a:pt x="130408" y="345881"/>
                  </a:moveTo>
                  <a:lnTo>
                    <a:pt x="130846" y="346080"/>
                  </a:lnTo>
                  <a:lnTo>
                    <a:pt x="130985" y="346080"/>
                  </a:lnTo>
                  <a:lnTo>
                    <a:pt x="130408" y="345881"/>
                  </a:lnTo>
                  <a:close/>
                </a:path>
                <a:path w="401954" h="379730">
                  <a:moveTo>
                    <a:pt x="130985" y="33583"/>
                  </a:moveTo>
                  <a:lnTo>
                    <a:pt x="130846" y="33583"/>
                  </a:lnTo>
                  <a:lnTo>
                    <a:pt x="130408" y="33782"/>
                  </a:lnTo>
                  <a:lnTo>
                    <a:pt x="130985" y="33583"/>
                  </a:lnTo>
                  <a:close/>
                </a:path>
                <a:path w="401954" h="379730">
                  <a:moveTo>
                    <a:pt x="254246" y="27898"/>
                  </a:moveTo>
                  <a:lnTo>
                    <a:pt x="271315" y="33782"/>
                  </a:lnTo>
                  <a:lnTo>
                    <a:pt x="270877" y="33583"/>
                  </a:lnTo>
                  <a:lnTo>
                    <a:pt x="314815" y="33583"/>
                  </a:lnTo>
                  <a:lnTo>
                    <a:pt x="312954" y="32273"/>
                  </a:lnTo>
                  <a:lnTo>
                    <a:pt x="305782" y="28168"/>
                  </a:lnTo>
                  <a:lnTo>
                    <a:pt x="255168" y="28168"/>
                  </a:lnTo>
                  <a:lnTo>
                    <a:pt x="254246" y="27898"/>
                  </a:lnTo>
                  <a:close/>
                </a:path>
                <a:path w="401954" h="379730">
                  <a:moveTo>
                    <a:pt x="147477" y="27898"/>
                  </a:moveTo>
                  <a:lnTo>
                    <a:pt x="146555" y="28168"/>
                  </a:lnTo>
                  <a:lnTo>
                    <a:pt x="146692" y="28168"/>
                  </a:lnTo>
                  <a:lnTo>
                    <a:pt x="147477" y="27898"/>
                  </a:lnTo>
                  <a:close/>
                </a:path>
                <a:path w="401954" h="379730">
                  <a:moveTo>
                    <a:pt x="147672" y="27898"/>
                  </a:moveTo>
                  <a:lnTo>
                    <a:pt x="147477" y="27898"/>
                  </a:lnTo>
                  <a:lnTo>
                    <a:pt x="146692" y="28168"/>
                  </a:lnTo>
                  <a:lnTo>
                    <a:pt x="146555" y="28168"/>
                  </a:lnTo>
                  <a:lnTo>
                    <a:pt x="147672" y="27898"/>
                  </a:lnTo>
                  <a:close/>
                </a:path>
                <a:path w="401954" h="379730">
                  <a:moveTo>
                    <a:pt x="291090" y="20389"/>
                  </a:moveTo>
                  <a:lnTo>
                    <a:pt x="200861" y="20389"/>
                  </a:lnTo>
                  <a:lnTo>
                    <a:pt x="219875" y="21294"/>
                  </a:lnTo>
                  <a:lnTo>
                    <a:pt x="219553" y="21294"/>
                  </a:lnTo>
                  <a:lnTo>
                    <a:pt x="237843" y="23924"/>
                  </a:lnTo>
                  <a:lnTo>
                    <a:pt x="237649" y="23924"/>
                  </a:lnTo>
                  <a:lnTo>
                    <a:pt x="255168" y="28168"/>
                  </a:lnTo>
                  <a:lnTo>
                    <a:pt x="255031" y="28168"/>
                  </a:lnTo>
                  <a:lnTo>
                    <a:pt x="254246" y="27898"/>
                  </a:lnTo>
                  <a:lnTo>
                    <a:pt x="305310" y="27898"/>
                  </a:lnTo>
                  <a:lnTo>
                    <a:pt x="296402" y="22800"/>
                  </a:lnTo>
                  <a:lnTo>
                    <a:pt x="291090" y="20389"/>
                  </a:lnTo>
                  <a:close/>
                </a:path>
                <a:path w="401954" h="379730">
                  <a:moveTo>
                    <a:pt x="305310" y="27898"/>
                  </a:moveTo>
                  <a:lnTo>
                    <a:pt x="254246" y="27898"/>
                  </a:lnTo>
                  <a:lnTo>
                    <a:pt x="255168" y="28168"/>
                  </a:lnTo>
                  <a:lnTo>
                    <a:pt x="305782" y="28168"/>
                  </a:lnTo>
                  <a:lnTo>
                    <a:pt x="305310" y="2789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782085" y="2133132"/>
            <a:ext cx="711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50" dirty="0">
                <a:latin typeface="Calibri"/>
                <a:cs typeface="Calibri"/>
              </a:rPr>
              <a:t>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8657234" y="2064863"/>
            <a:ext cx="647700" cy="314189"/>
          </a:xfrm>
          <a:prstGeom prst="rect">
            <a:avLst/>
          </a:prstGeom>
          <a:ln w="7638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73019">
              <a:spcBef>
                <a:spcPts val="170"/>
              </a:spcBef>
            </a:pPr>
            <a:r>
              <a:rPr sz="1900" spc="125" dirty="0">
                <a:solidFill>
                  <a:srgbClr val="000000"/>
                </a:solidFill>
              </a:rPr>
              <a:t>Loss</a:t>
            </a:r>
            <a:endParaRPr sz="1900"/>
          </a:p>
        </p:txBody>
      </p:sp>
      <p:sp>
        <p:nvSpPr>
          <p:cNvPr id="13" name="object 13"/>
          <p:cNvSpPr/>
          <p:nvPr/>
        </p:nvSpPr>
        <p:spPr>
          <a:xfrm>
            <a:off x="8146256" y="2120744"/>
            <a:ext cx="518159" cy="61594"/>
          </a:xfrm>
          <a:custGeom>
            <a:avLst/>
            <a:gdLst/>
            <a:ahLst/>
            <a:cxnLst/>
            <a:rect l="l" t="t" r="r" b="b"/>
            <a:pathLst>
              <a:path w="518159" h="61594">
                <a:moveTo>
                  <a:pt x="456708" y="0"/>
                </a:moveTo>
                <a:lnTo>
                  <a:pt x="456707" y="61100"/>
                </a:lnTo>
                <a:lnTo>
                  <a:pt x="502549" y="38187"/>
                </a:lnTo>
                <a:lnTo>
                  <a:pt x="466893" y="38187"/>
                </a:lnTo>
                <a:lnTo>
                  <a:pt x="466893" y="22913"/>
                </a:lnTo>
                <a:lnTo>
                  <a:pt x="502547" y="22913"/>
                </a:lnTo>
                <a:lnTo>
                  <a:pt x="456708" y="0"/>
                </a:lnTo>
                <a:close/>
              </a:path>
              <a:path w="518159" h="61594">
                <a:moveTo>
                  <a:pt x="456708" y="22913"/>
                </a:moveTo>
                <a:lnTo>
                  <a:pt x="0" y="22913"/>
                </a:lnTo>
                <a:lnTo>
                  <a:pt x="0" y="38187"/>
                </a:lnTo>
                <a:lnTo>
                  <a:pt x="456707" y="38187"/>
                </a:lnTo>
                <a:lnTo>
                  <a:pt x="456708" y="22913"/>
                </a:lnTo>
                <a:close/>
              </a:path>
              <a:path w="518159" h="61594">
                <a:moveTo>
                  <a:pt x="502547" y="22913"/>
                </a:moveTo>
                <a:lnTo>
                  <a:pt x="466893" y="22913"/>
                </a:lnTo>
                <a:lnTo>
                  <a:pt x="466893" y="38187"/>
                </a:lnTo>
                <a:lnTo>
                  <a:pt x="502549" y="38187"/>
                </a:lnTo>
                <a:lnTo>
                  <a:pt x="517827" y="30551"/>
                </a:lnTo>
                <a:lnTo>
                  <a:pt x="502547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73165" y="2287572"/>
            <a:ext cx="18732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300" spc="-25" dirty="0">
                <a:latin typeface="Calibri"/>
                <a:cs typeface="Calibri"/>
              </a:rPr>
              <a:t>y</a:t>
            </a:r>
            <a:r>
              <a:rPr sz="1350" spc="-37" baseline="-12345" dirty="0">
                <a:latin typeface="Calibri"/>
                <a:cs typeface="Calibri"/>
              </a:rPr>
              <a:t>t</a:t>
            </a:r>
            <a:endParaRPr sz="1350" baseline="-12345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46256" y="2337180"/>
            <a:ext cx="518159" cy="61594"/>
          </a:xfrm>
          <a:custGeom>
            <a:avLst/>
            <a:gdLst/>
            <a:ahLst/>
            <a:cxnLst/>
            <a:rect l="l" t="t" r="r" b="b"/>
            <a:pathLst>
              <a:path w="518159" h="61594">
                <a:moveTo>
                  <a:pt x="456708" y="0"/>
                </a:moveTo>
                <a:lnTo>
                  <a:pt x="456707" y="61102"/>
                </a:lnTo>
                <a:lnTo>
                  <a:pt x="502547" y="38188"/>
                </a:lnTo>
                <a:lnTo>
                  <a:pt x="466893" y="38188"/>
                </a:lnTo>
                <a:lnTo>
                  <a:pt x="466893" y="22913"/>
                </a:lnTo>
                <a:lnTo>
                  <a:pt x="502547" y="22913"/>
                </a:lnTo>
                <a:lnTo>
                  <a:pt x="456708" y="0"/>
                </a:lnTo>
                <a:close/>
              </a:path>
              <a:path w="518159" h="61594">
                <a:moveTo>
                  <a:pt x="456708" y="22913"/>
                </a:moveTo>
                <a:lnTo>
                  <a:pt x="0" y="22913"/>
                </a:lnTo>
                <a:lnTo>
                  <a:pt x="0" y="38188"/>
                </a:lnTo>
                <a:lnTo>
                  <a:pt x="456707" y="38188"/>
                </a:lnTo>
                <a:lnTo>
                  <a:pt x="456708" y="22913"/>
                </a:lnTo>
                <a:close/>
              </a:path>
              <a:path w="518159" h="61594">
                <a:moveTo>
                  <a:pt x="502547" y="22913"/>
                </a:moveTo>
                <a:lnTo>
                  <a:pt x="466893" y="22913"/>
                </a:lnTo>
                <a:lnTo>
                  <a:pt x="466893" y="38188"/>
                </a:lnTo>
                <a:lnTo>
                  <a:pt x="502547" y="38188"/>
                </a:lnTo>
                <a:lnTo>
                  <a:pt x="517827" y="30551"/>
                </a:lnTo>
                <a:lnTo>
                  <a:pt x="502547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9301366" y="2065582"/>
            <a:ext cx="483234" cy="379730"/>
            <a:chOff x="9301365" y="2065581"/>
            <a:chExt cx="483234" cy="379730"/>
          </a:xfrm>
        </p:grpSpPr>
        <p:sp>
          <p:nvSpPr>
            <p:cNvPr id="17" name="object 17"/>
            <p:cNvSpPr/>
            <p:nvPr/>
          </p:nvSpPr>
          <p:spPr>
            <a:xfrm>
              <a:off x="9301365" y="2219407"/>
              <a:ext cx="243204" cy="61594"/>
            </a:xfrm>
            <a:custGeom>
              <a:avLst/>
              <a:gdLst/>
              <a:ahLst/>
              <a:cxnLst/>
              <a:rect l="l" t="t" r="r" b="b"/>
              <a:pathLst>
                <a:path w="243204" h="61594">
                  <a:moveTo>
                    <a:pt x="181865" y="0"/>
                  </a:moveTo>
                  <a:lnTo>
                    <a:pt x="181865" y="61100"/>
                  </a:lnTo>
                  <a:lnTo>
                    <a:pt x="227704" y="38187"/>
                  </a:lnTo>
                  <a:lnTo>
                    <a:pt x="192051" y="38187"/>
                  </a:lnTo>
                  <a:lnTo>
                    <a:pt x="192051" y="22912"/>
                  </a:lnTo>
                  <a:lnTo>
                    <a:pt x="227703" y="22912"/>
                  </a:lnTo>
                  <a:lnTo>
                    <a:pt x="181865" y="0"/>
                  </a:lnTo>
                  <a:close/>
                </a:path>
                <a:path w="243204" h="61594">
                  <a:moveTo>
                    <a:pt x="181865" y="22912"/>
                  </a:moveTo>
                  <a:lnTo>
                    <a:pt x="0" y="22912"/>
                  </a:lnTo>
                  <a:lnTo>
                    <a:pt x="0" y="38187"/>
                  </a:lnTo>
                  <a:lnTo>
                    <a:pt x="181865" y="38187"/>
                  </a:lnTo>
                  <a:lnTo>
                    <a:pt x="181865" y="22912"/>
                  </a:lnTo>
                  <a:close/>
                </a:path>
                <a:path w="243204" h="61594">
                  <a:moveTo>
                    <a:pt x="227703" y="22912"/>
                  </a:moveTo>
                  <a:lnTo>
                    <a:pt x="192051" y="22912"/>
                  </a:lnTo>
                  <a:lnTo>
                    <a:pt x="192051" y="38187"/>
                  </a:lnTo>
                  <a:lnTo>
                    <a:pt x="227704" y="38187"/>
                  </a:lnTo>
                  <a:lnTo>
                    <a:pt x="242984" y="30549"/>
                  </a:lnTo>
                  <a:lnTo>
                    <a:pt x="227703" y="22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82334" y="2065581"/>
              <a:ext cx="401955" cy="379730"/>
            </a:xfrm>
            <a:custGeom>
              <a:avLst/>
              <a:gdLst/>
              <a:ahLst/>
              <a:cxnLst/>
              <a:rect l="l" t="t" r="r" b="b"/>
              <a:pathLst>
                <a:path w="401954" h="379730">
                  <a:moveTo>
                    <a:pt x="200861" y="0"/>
                  </a:moveTo>
                  <a:lnTo>
                    <a:pt x="160502" y="3834"/>
                  </a:lnTo>
                  <a:lnTo>
                    <a:pt x="122862" y="14841"/>
                  </a:lnTo>
                  <a:lnTo>
                    <a:pt x="88769" y="32274"/>
                  </a:lnTo>
                  <a:lnTo>
                    <a:pt x="46042" y="68850"/>
                  </a:lnTo>
                  <a:lnTo>
                    <a:pt x="15849" y="115737"/>
                  </a:lnTo>
                  <a:lnTo>
                    <a:pt x="1013" y="170375"/>
                  </a:lnTo>
                  <a:lnTo>
                    <a:pt x="0" y="189287"/>
                  </a:lnTo>
                  <a:lnTo>
                    <a:pt x="0" y="190376"/>
                  </a:lnTo>
                  <a:lnTo>
                    <a:pt x="867" y="206570"/>
                  </a:lnTo>
                  <a:lnTo>
                    <a:pt x="896" y="207112"/>
                  </a:lnTo>
                  <a:lnTo>
                    <a:pt x="1013" y="209288"/>
                  </a:lnTo>
                  <a:lnTo>
                    <a:pt x="15849" y="263927"/>
                  </a:lnTo>
                  <a:lnTo>
                    <a:pt x="46042" y="310813"/>
                  </a:lnTo>
                  <a:lnTo>
                    <a:pt x="88769" y="347390"/>
                  </a:lnTo>
                  <a:lnTo>
                    <a:pt x="122862" y="364824"/>
                  </a:lnTo>
                  <a:lnTo>
                    <a:pt x="160502" y="375831"/>
                  </a:lnTo>
                  <a:lnTo>
                    <a:pt x="200861" y="379663"/>
                  </a:lnTo>
                  <a:lnTo>
                    <a:pt x="221327" y="378691"/>
                  </a:lnTo>
                  <a:lnTo>
                    <a:pt x="241221" y="375831"/>
                  </a:lnTo>
                  <a:lnTo>
                    <a:pt x="260433" y="371177"/>
                  </a:lnTo>
                  <a:lnTo>
                    <a:pt x="278861" y="364824"/>
                  </a:lnTo>
                  <a:lnTo>
                    <a:pt x="291039" y="359296"/>
                  </a:lnTo>
                  <a:lnTo>
                    <a:pt x="201345" y="359296"/>
                  </a:lnTo>
                  <a:lnTo>
                    <a:pt x="183798" y="358462"/>
                  </a:lnTo>
                  <a:lnTo>
                    <a:pt x="182815" y="358462"/>
                  </a:lnTo>
                  <a:lnTo>
                    <a:pt x="165152" y="355922"/>
                  </a:lnTo>
                  <a:lnTo>
                    <a:pt x="164829" y="355922"/>
                  </a:lnTo>
                  <a:lnTo>
                    <a:pt x="147667" y="351765"/>
                  </a:lnTo>
                  <a:lnTo>
                    <a:pt x="147477" y="351765"/>
                  </a:lnTo>
                  <a:lnTo>
                    <a:pt x="130985" y="346080"/>
                  </a:lnTo>
                  <a:lnTo>
                    <a:pt x="130846" y="346080"/>
                  </a:lnTo>
                  <a:lnTo>
                    <a:pt x="130408" y="345880"/>
                  </a:lnTo>
                  <a:lnTo>
                    <a:pt x="129957" y="345725"/>
                  </a:lnTo>
                  <a:lnTo>
                    <a:pt x="114178" y="338515"/>
                  </a:lnTo>
                  <a:lnTo>
                    <a:pt x="110740" y="336496"/>
                  </a:lnTo>
                  <a:lnTo>
                    <a:pt x="99305" y="329952"/>
                  </a:lnTo>
                  <a:lnTo>
                    <a:pt x="85432" y="320125"/>
                  </a:lnTo>
                  <a:lnTo>
                    <a:pt x="72649" y="309120"/>
                  </a:lnTo>
                  <a:lnTo>
                    <a:pt x="61047" y="297028"/>
                  </a:lnTo>
                  <a:lnTo>
                    <a:pt x="60456" y="296207"/>
                  </a:lnTo>
                  <a:lnTo>
                    <a:pt x="50717" y="283938"/>
                  </a:lnTo>
                  <a:lnTo>
                    <a:pt x="48588" y="280548"/>
                  </a:lnTo>
                  <a:lnTo>
                    <a:pt x="41747" y="269939"/>
                  </a:lnTo>
                  <a:lnTo>
                    <a:pt x="38730" y="263927"/>
                  </a:lnTo>
                  <a:lnTo>
                    <a:pt x="34226" y="255120"/>
                  </a:lnTo>
                  <a:lnTo>
                    <a:pt x="30912" y="246443"/>
                  </a:lnTo>
                  <a:lnTo>
                    <a:pt x="28239" y="239563"/>
                  </a:lnTo>
                  <a:lnTo>
                    <a:pt x="25193" y="228196"/>
                  </a:lnTo>
                  <a:lnTo>
                    <a:pt x="23872" y="223354"/>
                  </a:lnTo>
                  <a:lnTo>
                    <a:pt x="21387" y="207653"/>
                  </a:lnTo>
                  <a:lnTo>
                    <a:pt x="21269" y="207112"/>
                  </a:lnTo>
                  <a:lnTo>
                    <a:pt x="21211" y="206570"/>
                  </a:lnTo>
                  <a:lnTo>
                    <a:pt x="20401" y="190376"/>
                  </a:lnTo>
                  <a:lnTo>
                    <a:pt x="20342" y="189287"/>
                  </a:lnTo>
                  <a:lnTo>
                    <a:pt x="21269" y="173093"/>
                  </a:lnTo>
                  <a:lnTo>
                    <a:pt x="21327" y="172010"/>
                  </a:lnTo>
                  <a:lnTo>
                    <a:pt x="21651" y="170375"/>
                  </a:lnTo>
                  <a:lnTo>
                    <a:pt x="23930" y="156310"/>
                  </a:lnTo>
                  <a:lnTo>
                    <a:pt x="24011" y="155798"/>
                  </a:lnTo>
                  <a:lnTo>
                    <a:pt x="24100" y="155257"/>
                  </a:lnTo>
                  <a:lnTo>
                    <a:pt x="25193" y="151469"/>
                  </a:lnTo>
                  <a:lnTo>
                    <a:pt x="28571" y="139094"/>
                  </a:lnTo>
                  <a:lnTo>
                    <a:pt x="30912" y="133220"/>
                  </a:lnTo>
                  <a:lnTo>
                    <a:pt x="34651" y="123596"/>
                  </a:lnTo>
                  <a:lnTo>
                    <a:pt x="38730" y="115737"/>
                  </a:lnTo>
                  <a:lnTo>
                    <a:pt x="42256" y="108841"/>
                  </a:lnTo>
                  <a:lnTo>
                    <a:pt x="48588" y="99117"/>
                  </a:lnTo>
                  <a:lnTo>
                    <a:pt x="51299" y="94913"/>
                  </a:lnTo>
                  <a:lnTo>
                    <a:pt x="61695" y="81895"/>
                  </a:lnTo>
                  <a:lnTo>
                    <a:pt x="73355" y="69879"/>
                  </a:lnTo>
                  <a:lnTo>
                    <a:pt x="74627" y="68850"/>
                  </a:lnTo>
                  <a:lnTo>
                    <a:pt x="86191" y="58949"/>
                  </a:lnTo>
                  <a:lnTo>
                    <a:pt x="91322" y="55391"/>
                  </a:lnTo>
                  <a:lnTo>
                    <a:pt x="100112" y="49198"/>
                  </a:lnTo>
                  <a:lnTo>
                    <a:pt x="115027" y="40713"/>
                  </a:lnTo>
                  <a:lnTo>
                    <a:pt x="130846" y="33585"/>
                  </a:lnTo>
                  <a:lnTo>
                    <a:pt x="130981" y="33585"/>
                  </a:lnTo>
                  <a:lnTo>
                    <a:pt x="146692" y="28168"/>
                  </a:lnTo>
                  <a:lnTo>
                    <a:pt x="146555" y="28168"/>
                  </a:lnTo>
                  <a:lnTo>
                    <a:pt x="147477" y="27898"/>
                  </a:lnTo>
                  <a:lnTo>
                    <a:pt x="147672" y="27898"/>
                  </a:lnTo>
                  <a:lnTo>
                    <a:pt x="164074" y="23924"/>
                  </a:lnTo>
                  <a:lnTo>
                    <a:pt x="163880" y="23924"/>
                  </a:lnTo>
                  <a:lnTo>
                    <a:pt x="182179" y="21294"/>
                  </a:lnTo>
                  <a:lnTo>
                    <a:pt x="181848" y="21294"/>
                  </a:lnTo>
                  <a:lnTo>
                    <a:pt x="200861" y="20389"/>
                  </a:lnTo>
                  <a:lnTo>
                    <a:pt x="291089" y="20389"/>
                  </a:lnTo>
                  <a:lnTo>
                    <a:pt x="278861" y="14841"/>
                  </a:lnTo>
                  <a:lnTo>
                    <a:pt x="260433" y="8487"/>
                  </a:lnTo>
                  <a:lnTo>
                    <a:pt x="241221" y="3834"/>
                  </a:lnTo>
                  <a:lnTo>
                    <a:pt x="221327" y="974"/>
                  </a:lnTo>
                  <a:lnTo>
                    <a:pt x="200861" y="0"/>
                  </a:lnTo>
                  <a:close/>
                </a:path>
                <a:path w="401954" h="379730">
                  <a:moveTo>
                    <a:pt x="314815" y="33585"/>
                  </a:moveTo>
                  <a:lnTo>
                    <a:pt x="270877" y="33585"/>
                  </a:lnTo>
                  <a:lnTo>
                    <a:pt x="286694" y="40713"/>
                  </a:lnTo>
                  <a:lnTo>
                    <a:pt x="301611" y="49198"/>
                  </a:lnTo>
                  <a:lnTo>
                    <a:pt x="310401" y="55391"/>
                  </a:lnTo>
                  <a:lnTo>
                    <a:pt x="315532" y="58949"/>
                  </a:lnTo>
                  <a:lnTo>
                    <a:pt x="327096" y="68850"/>
                  </a:lnTo>
                  <a:lnTo>
                    <a:pt x="328368" y="69879"/>
                  </a:lnTo>
                  <a:lnTo>
                    <a:pt x="340028" y="81895"/>
                  </a:lnTo>
                  <a:lnTo>
                    <a:pt x="350423" y="94913"/>
                  </a:lnTo>
                  <a:lnTo>
                    <a:pt x="353134" y="99117"/>
                  </a:lnTo>
                  <a:lnTo>
                    <a:pt x="359467" y="108841"/>
                  </a:lnTo>
                  <a:lnTo>
                    <a:pt x="362993" y="115737"/>
                  </a:lnTo>
                  <a:lnTo>
                    <a:pt x="367071" y="123596"/>
                  </a:lnTo>
                  <a:lnTo>
                    <a:pt x="370811" y="133220"/>
                  </a:lnTo>
                  <a:lnTo>
                    <a:pt x="373151" y="139094"/>
                  </a:lnTo>
                  <a:lnTo>
                    <a:pt x="376529" y="151469"/>
                  </a:lnTo>
                  <a:lnTo>
                    <a:pt x="377623" y="155257"/>
                  </a:lnTo>
                  <a:lnTo>
                    <a:pt x="380072" y="170375"/>
                  </a:lnTo>
                  <a:lnTo>
                    <a:pt x="380395" y="172010"/>
                  </a:lnTo>
                  <a:lnTo>
                    <a:pt x="381381" y="189287"/>
                  </a:lnTo>
                  <a:lnTo>
                    <a:pt x="380512" y="206570"/>
                  </a:lnTo>
                  <a:lnTo>
                    <a:pt x="377850" y="223354"/>
                  </a:lnTo>
                  <a:lnTo>
                    <a:pt x="376528" y="228196"/>
                  </a:lnTo>
                  <a:lnTo>
                    <a:pt x="373484" y="239563"/>
                  </a:lnTo>
                  <a:lnTo>
                    <a:pt x="370811" y="246443"/>
                  </a:lnTo>
                  <a:lnTo>
                    <a:pt x="367497" y="255120"/>
                  </a:lnTo>
                  <a:lnTo>
                    <a:pt x="362993" y="263927"/>
                  </a:lnTo>
                  <a:lnTo>
                    <a:pt x="359975" y="269939"/>
                  </a:lnTo>
                  <a:lnTo>
                    <a:pt x="353133" y="280548"/>
                  </a:lnTo>
                  <a:lnTo>
                    <a:pt x="351006" y="283938"/>
                  </a:lnTo>
                  <a:lnTo>
                    <a:pt x="341267" y="296207"/>
                  </a:lnTo>
                  <a:lnTo>
                    <a:pt x="340676" y="297028"/>
                  </a:lnTo>
                  <a:lnTo>
                    <a:pt x="329074" y="309120"/>
                  </a:lnTo>
                  <a:lnTo>
                    <a:pt x="316290" y="320125"/>
                  </a:lnTo>
                  <a:lnTo>
                    <a:pt x="302417" y="329952"/>
                  </a:lnTo>
                  <a:lnTo>
                    <a:pt x="290982" y="336496"/>
                  </a:lnTo>
                  <a:lnTo>
                    <a:pt x="287545" y="338515"/>
                  </a:lnTo>
                  <a:lnTo>
                    <a:pt x="271766" y="345725"/>
                  </a:lnTo>
                  <a:lnTo>
                    <a:pt x="271315" y="345880"/>
                  </a:lnTo>
                  <a:lnTo>
                    <a:pt x="270877" y="346080"/>
                  </a:lnTo>
                  <a:lnTo>
                    <a:pt x="270738" y="346080"/>
                  </a:lnTo>
                  <a:lnTo>
                    <a:pt x="254246" y="351765"/>
                  </a:lnTo>
                  <a:lnTo>
                    <a:pt x="254056" y="351765"/>
                  </a:lnTo>
                  <a:lnTo>
                    <a:pt x="236894" y="355922"/>
                  </a:lnTo>
                  <a:lnTo>
                    <a:pt x="236571" y="355922"/>
                  </a:lnTo>
                  <a:lnTo>
                    <a:pt x="218908" y="358462"/>
                  </a:lnTo>
                  <a:lnTo>
                    <a:pt x="217925" y="358462"/>
                  </a:lnTo>
                  <a:lnTo>
                    <a:pt x="200378" y="359296"/>
                  </a:lnTo>
                  <a:lnTo>
                    <a:pt x="291039" y="359296"/>
                  </a:lnTo>
                  <a:lnTo>
                    <a:pt x="296401" y="356863"/>
                  </a:lnTo>
                  <a:lnTo>
                    <a:pt x="305309" y="351765"/>
                  </a:lnTo>
                  <a:lnTo>
                    <a:pt x="254246" y="351765"/>
                  </a:lnTo>
                  <a:lnTo>
                    <a:pt x="254775" y="351611"/>
                  </a:lnTo>
                  <a:lnTo>
                    <a:pt x="305579" y="351611"/>
                  </a:lnTo>
                  <a:lnTo>
                    <a:pt x="312954" y="347390"/>
                  </a:lnTo>
                  <a:lnTo>
                    <a:pt x="314815" y="346080"/>
                  </a:lnTo>
                  <a:lnTo>
                    <a:pt x="270877" y="346080"/>
                  </a:lnTo>
                  <a:lnTo>
                    <a:pt x="271376" y="345880"/>
                  </a:lnTo>
                  <a:lnTo>
                    <a:pt x="315097" y="345880"/>
                  </a:lnTo>
                  <a:lnTo>
                    <a:pt x="328419" y="336496"/>
                  </a:lnTo>
                  <a:lnTo>
                    <a:pt x="367275" y="296207"/>
                  </a:lnTo>
                  <a:lnTo>
                    <a:pt x="392666" y="246443"/>
                  </a:lnTo>
                  <a:lnTo>
                    <a:pt x="401723" y="190376"/>
                  </a:lnTo>
                  <a:lnTo>
                    <a:pt x="401723" y="189287"/>
                  </a:lnTo>
                  <a:lnTo>
                    <a:pt x="400856" y="173093"/>
                  </a:lnTo>
                  <a:lnTo>
                    <a:pt x="400798" y="172010"/>
                  </a:lnTo>
                  <a:lnTo>
                    <a:pt x="400710" y="170375"/>
                  </a:lnTo>
                  <a:lnTo>
                    <a:pt x="385874" y="115737"/>
                  </a:lnTo>
                  <a:lnTo>
                    <a:pt x="355681" y="68850"/>
                  </a:lnTo>
                  <a:lnTo>
                    <a:pt x="328420" y="43168"/>
                  </a:lnTo>
                  <a:lnTo>
                    <a:pt x="314815" y="33585"/>
                  </a:lnTo>
                  <a:close/>
                </a:path>
                <a:path w="401954" h="379730">
                  <a:moveTo>
                    <a:pt x="147029" y="351611"/>
                  </a:moveTo>
                  <a:lnTo>
                    <a:pt x="147477" y="351765"/>
                  </a:lnTo>
                  <a:lnTo>
                    <a:pt x="147667" y="351765"/>
                  </a:lnTo>
                  <a:lnTo>
                    <a:pt x="147029" y="351611"/>
                  </a:lnTo>
                  <a:close/>
                </a:path>
                <a:path w="401954" h="379730">
                  <a:moveTo>
                    <a:pt x="130408" y="345880"/>
                  </a:moveTo>
                  <a:lnTo>
                    <a:pt x="130846" y="346080"/>
                  </a:lnTo>
                  <a:lnTo>
                    <a:pt x="130985" y="346080"/>
                  </a:lnTo>
                  <a:lnTo>
                    <a:pt x="130408" y="345880"/>
                  </a:lnTo>
                  <a:close/>
                </a:path>
                <a:path w="401954" h="379730">
                  <a:moveTo>
                    <a:pt x="130981" y="33585"/>
                  </a:moveTo>
                  <a:lnTo>
                    <a:pt x="130846" y="33585"/>
                  </a:lnTo>
                  <a:lnTo>
                    <a:pt x="130419" y="33778"/>
                  </a:lnTo>
                  <a:lnTo>
                    <a:pt x="130981" y="33585"/>
                  </a:lnTo>
                  <a:close/>
                </a:path>
                <a:path w="401954" h="379730">
                  <a:moveTo>
                    <a:pt x="254246" y="27898"/>
                  </a:moveTo>
                  <a:lnTo>
                    <a:pt x="271304" y="33778"/>
                  </a:lnTo>
                  <a:lnTo>
                    <a:pt x="270877" y="33585"/>
                  </a:lnTo>
                  <a:lnTo>
                    <a:pt x="314815" y="33585"/>
                  </a:lnTo>
                  <a:lnTo>
                    <a:pt x="312954" y="32274"/>
                  </a:lnTo>
                  <a:lnTo>
                    <a:pt x="305780" y="28168"/>
                  </a:lnTo>
                  <a:lnTo>
                    <a:pt x="255168" y="28168"/>
                  </a:lnTo>
                  <a:lnTo>
                    <a:pt x="254246" y="27898"/>
                  </a:lnTo>
                  <a:close/>
                </a:path>
                <a:path w="401954" h="379730">
                  <a:moveTo>
                    <a:pt x="147477" y="27898"/>
                  </a:moveTo>
                  <a:lnTo>
                    <a:pt x="146555" y="28168"/>
                  </a:lnTo>
                  <a:lnTo>
                    <a:pt x="146692" y="28168"/>
                  </a:lnTo>
                  <a:lnTo>
                    <a:pt x="147477" y="27898"/>
                  </a:lnTo>
                  <a:close/>
                </a:path>
                <a:path w="401954" h="379730">
                  <a:moveTo>
                    <a:pt x="147672" y="27898"/>
                  </a:moveTo>
                  <a:lnTo>
                    <a:pt x="147477" y="27898"/>
                  </a:lnTo>
                  <a:lnTo>
                    <a:pt x="146692" y="28168"/>
                  </a:lnTo>
                  <a:lnTo>
                    <a:pt x="146555" y="28168"/>
                  </a:lnTo>
                  <a:lnTo>
                    <a:pt x="147672" y="27898"/>
                  </a:lnTo>
                  <a:close/>
                </a:path>
                <a:path w="401954" h="379730">
                  <a:moveTo>
                    <a:pt x="291089" y="20389"/>
                  </a:moveTo>
                  <a:lnTo>
                    <a:pt x="200861" y="20389"/>
                  </a:lnTo>
                  <a:lnTo>
                    <a:pt x="219875" y="21294"/>
                  </a:lnTo>
                  <a:lnTo>
                    <a:pt x="219544" y="21294"/>
                  </a:lnTo>
                  <a:lnTo>
                    <a:pt x="237843" y="23924"/>
                  </a:lnTo>
                  <a:lnTo>
                    <a:pt x="237649" y="23924"/>
                  </a:lnTo>
                  <a:lnTo>
                    <a:pt x="255168" y="28168"/>
                  </a:lnTo>
                  <a:lnTo>
                    <a:pt x="255031" y="28168"/>
                  </a:lnTo>
                  <a:lnTo>
                    <a:pt x="254246" y="27898"/>
                  </a:lnTo>
                  <a:lnTo>
                    <a:pt x="305308" y="27898"/>
                  </a:lnTo>
                  <a:lnTo>
                    <a:pt x="296401" y="22800"/>
                  </a:lnTo>
                  <a:lnTo>
                    <a:pt x="291089" y="20389"/>
                  </a:lnTo>
                  <a:close/>
                </a:path>
                <a:path w="401954" h="379730">
                  <a:moveTo>
                    <a:pt x="305308" y="27898"/>
                  </a:moveTo>
                  <a:lnTo>
                    <a:pt x="254246" y="27898"/>
                  </a:lnTo>
                  <a:lnTo>
                    <a:pt x="255168" y="28168"/>
                  </a:lnTo>
                  <a:lnTo>
                    <a:pt x="305780" y="28168"/>
                  </a:lnTo>
                  <a:lnTo>
                    <a:pt x="305308" y="2789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06900" y="2539991"/>
            <a:ext cx="612775" cy="463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 marR="5079">
              <a:lnSpc>
                <a:spcPct val="1071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training </a:t>
            </a:r>
            <a:r>
              <a:rPr sz="1400" spc="30" dirty="0">
                <a:latin typeface="Calibri"/>
                <a:cs typeface="Calibri"/>
              </a:rPr>
              <a:t>data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843774" y="2259710"/>
            <a:ext cx="401955" cy="379730"/>
          </a:xfrm>
          <a:custGeom>
            <a:avLst/>
            <a:gdLst/>
            <a:ahLst/>
            <a:cxnLst/>
            <a:rect l="l" t="t" r="r" b="b"/>
            <a:pathLst>
              <a:path w="401954" h="379730">
                <a:moveTo>
                  <a:pt x="200861" y="0"/>
                </a:moveTo>
                <a:lnTo>
                  <a:pt x="160502" y="3832"/>
                </a:lnTo>
                <a:lnTo>
                  <a:pt x="122862" y="14839"/>
                </a:lnTo>
                <a:lnTo>
                  <a:pt x="88769" y="32273"/>
                </a:lnTo>
                <a:lnTo>
                  <a:pt x="46042" y="68850"/>
                </a:lnTo>
                <a:lnTo>
                  <a:pt x="15850" y="115736"/>
                </a:lnTo>
                <a:lnTo>
                  <a:pt x="1013" y="170375"/>
                </a:lnTo>
                <a:lnTo>
                  <a:pt x="0" y="189287"/>
                </a:lnTo>
                <a:lnTo>
                  <a:pt x="0" y="190376"/>
                </a:lnTo>
                <a:lnTo>
                  <a:pt x="867" y="206570"/>
                </a:lnTo>
                <a:lnTo>
                  <a:pt x="896" y="207112"/>
                </a:lnTo>
                <a:lnTo>
                  <a:pt x="9057" y="246443"/>
                </a:lnTo>
                <a:lnTo>
                  <a:pt x="34448" y="296207"/>
                </a:lnTo>
                <a:lnTo>
                  <a:pt x="73304" y="336496"/>
                </a:lnTo>
                <a:lnTo>
                  <a:pt x="122862" y="364822"/>
                </a:lnTo>
                <a:lnTo>
                  <a:pt x="160502" y="375829"/>
                </a:lnTo>
                <a:lnTo>
                  <a:pt x="200861" y="379663"/>
                </a:lnTo>
                <a:lnTo>
                  <a:pt x="221329" y="378691"/>
                </a:lnTo>
                <a:lnTo>
                  <a:pt x="241222" y="375829"/>
                </a:lnTo>
                <a:lnTo>
                  <a:pt x="260433" y="371176"/>
                </a:lnTo>
                <a:lnTo>
                  <a:pt x="278861" y="364822"/>
                </a:lnTo>
                <a:lnTo>
                  <a:pt x="291039" y="359296"/>
                </a:lnTo>
                <a:lnTo>
                  <a:pt x="201347" y="359296"/>
                </a:lnTo>
                <a:lnTo>
                  <a:pt x="183773" y="358461"/>
                </a:lnTo>
                <a:lnTo>
                  <a:pt x="182815" y="358461"/>
                </a:lnTo>
                <a:lnTo>
                  <a:pt x="165154" y="355922"/>
                </a:lnTo>
                <a:lnTo>
                  <a:pt x="164830" y="355922"/>
                </a:lnTo>
                <a:lnTo>
                  <a:pt x="147672" y="351765"/>
                </a:lnTo>
                <a:lnTo>
                  <a:pt x="147478" y="351765"/>
                </a:lnTo>
                <a:lnTo>
                  <a:pt x="130981" y="346078"/>
                </a:lnTo>
                <a:lnTo>
                  <a:pt x="130848" y="346078"/>
                </a:lnTo>
                <a:lnTo>
                  <a:pt x="130424" y="345886"/>
                </a:lnTo>
                <a:lnTo>
                  <a:pt x="129957" y="345725"/>
                </a:lnTo>
                <a:lnTo>
                  <a:pt x="114178" y="338514"/>
                </a:lnTo>
                <a:lnTo>
                  <a:pt x="110741" y="336496"/>
                </a:lnTo>
                <a:lnTo>
                  <a:pt x="99306" y="329952"/>
                </a:lnTo>
                <a:lnTo>
                  <a:pt x="85432" y="320123"/>
                </a:lnTo>
                <a:lnTo>
                  <a:pt x="72650" y="309119"/>
                </a:lnTo>
                <a:lnTo>
                  <a:pt x="61048" y="297027"/>
                </a:lnTo>
                <a:lnTo>
                  <a:pt x="60456" y="296207"/>
                </a:lnTo>
                <a:lnTo>
                  <a:pt x="50718" y="283938"/>
                </a:lnTo>
                <a:lnTo>
                  <a:pt x="48589" y="280546"/>
                </a:lnTo>
                <a:lnTo>
                  <a:pt x="41748" y="269939"/>
                </a:lnTo>
                <a:lnTo>
                  <a:pt x="38730" y="263926"/>
                </a:lnTo>
                <a:lnTo>
                  <a:pt x="34227" y="255118"/>
                </a:lnTo>
                <a:lnTo>
                  <a:pt x="30913" y="246443"/>
                </a:lnTo>
                <a:lnTo>
                  <a:pt x="28241" y="239563"/>
                </a:lnTo>
                <a:lnTo>
                  <a:pt x="25194" y="228194"/>
                </a:lnTo>
                <a:lnTo>
                  <a:pt x="23873" y="223353"/>
                </a:lnTo>
                <a:lnTo>
                  <a:pt x="21387" y="207653"/>
                </a:lnTo>
                <a:lnTo>
                  <a:pt x="21270" y="207112"/>
                </a:lnTo>
                <a:lnTo>
                  <a:pt x="21211" y="206570"/>
                </a:lnTo>
                <a:lnTo>
                  <a:pt x="20402" y="190376"/>
                </a:lnTo>
                <a:lnTo>
                  <a:pt x="20344" y="189287"/>
                </a:lnTo>
                <a:lnTo>
                  <a:pt x="21270" y="173093"/>
                </a:lnTo>
                <a:lnTo>
                  <a:pt x="21328" y="172010"/>
                </a:lnTo>
                <a:lnTo>
                  <a:pt x="21651" y="170375"/>
                </a:lnTo>
                <a:lnTo>
                  <a:pt x="23931" y="156309"/>
                </a:lnTo>
                <a:lnTo>
                  <a:pt x="24016" y="155786"/>
                </a:lnTo>
                <a:lnTo>
                  <a:pt x="24102" y="155256"/>
                </a:lnTo>
                <a:lnTo>
                  <a:pt x="25194" y="151467"/>
                </a:lnTo>
                <a:lnTo>
                  <a:pt x="28572" y="139094"/>
                </a:lnTo>
                <a:lnTo>
                  <a:pt x="30913" y="133220"/>
                </a:lnTo>
                <a:lnTo>
                  <a:pt x="34653" y="123596"/>
                </a:lnTo>
                <a:lnTo>
                  <a:pt x="38731" y="115736"/>
                </a:lnTo>
                <a:lnTo>
                  <a:pt x="42256" y="108841"/>
                </a:lnTo>
                <a:lnTo>
                  <a:pt x="48590" y="99115"/>
                </a:lnTo>
                <a:lnTo>
                  <a:pt x="51300" y="94913"/>
                </a:lnTo>
                <a:lnTo>
                  <a:pt x="61695" y="81895"/>
                </a:lnTo>
                <a:lnTo>
                  <a:pt x="73355" y="69879"/>
                </a:lnTo>
                <a:lnTo>
                  <a:pt x="74627" y="68850"/>
                </a:lnTo>
                <a:lnTo>
                  <a:pt x="86191" y="58949"/>
                </a:lnTo>
                <a:lnTo>
                  <a:pt x="91323" y="55389"/>
                </a:lnTo>
                <a:lnTo>
                  <a:pt x="100112" y="49198"/>
                </a:lnTo>
                <a:lnTo>
                  <a:pt x="115028" y="40713"/>
                </a:lnTo>
                <a:lnTo>
                  <a:pt x="130848" y="33583"/>
                </a:lnTo>
                <a:lnTo>
                  <a:pt x="130985" y="33583"/>
                </a:lnTo>
                <a:lnTo>
                  <a:pt x="146697" y="28167"/>
                </a:lnTo>
                <a:lnTo>
                  <a:pt x="146555" y="28167"/>
                </a:lnTo>
                <a:lnTo>
                  <a:pt x="147478" y="27898"/>
                </a:lnTo>
                <a:lnTo>
                  <a:pt x="147667" y="27898"/>
                </a:lnTo>
                <a:lnTo>
                  <a:pt x="164075" y="23924"/>
                </a:lnTo>
                <a:lnTo>
                  <a:pt x="163882" y="23924"/>
                </a:lnTo>
                <a:lnTo>
                  <a:pt x="182170" y="21294"/>
                </a:lnTo>
                <a:lnTo>
                  <a:pt x="181850" y="21294"/>
                </a:lnTo>
                <a:lnTo>
                  <a:pt x="200862" y="20390"/>
                </a:lnTo>
                <a:lnTo>
                  <a:pt x="291091" y="20390"/>
                </a:lnTo>
                <a:lnTo>
                  <a:pt x="278861" y="14839"/>
                </a:lnTo>
                <a:lnTo>
                  <a:pt x="260433" y="8486"/>
                </a:lnTo>
                <a:lnTo>
                  <a:pt x="241222" y="3832"/>
                </a:lnTo>
                <a:lnTo>
                  <a:pt x="221329" y="972"/>
                </a:lnTo>
                <a:lnTo>
                  <a:pt x="200861" y="0"/>
                </a:lnTo>
                <a:close/>
              </a:path>
              <a:path w="401954" h="379730">
                <a:moveTo>
                  <a:pt x="314816" y="33583"/>
                </a:moveTo>
                <a:lnTo>
                  <a:pt x="270877" y="33583"/>
                </a:lnTo>
                <a:lnTo>
                  <a:pt x="286696" y="40713"/>
                </a:lnTo>
                <a:lnTo>
                  <a:pt x="301612" y="49198"/>
                </a:lnTo>
                <a:lnTo>
                  <a:pt x="310401" y="55389"/>
                </a:lnTo>
                <a:lnTo>
                  <a:pt x="315532" y="58949"/>
                </a:lnTo>
                <a:lnTo>
                  <a:pt x="327097" y="68850"/>
                </a:lnTo>
                <a:lnTo>
                  <a:pt x="328368" y="69879"/>
                </a:lnTo>
                <a:lnTo>
                  <a:pt x="340029" y="81895"/>
                </a:lnTo>
                <a:lnTo>
                  <a:pt x="350424" y="94913"/>
                </a:lnTo>
                <a:lnTo>
                  <a:pt x="353134" y="99115"/>
                </a:lnTo>
                <a:lnTo>
                  <a:pt x="359467" y="108841"/>
                </a:lnTo>
                <a:lnTo>
                  <a:pt x="362993" y="115736"/>
                </a:lnTo>
                <a:lnTo>
                  <a:pt x="367071" y="123596"/>
                </a:lnTo>
                <a:lnTo>
                  <a:pt x="370811" y="133220"/>
                </a:lnTo>
                <a:lnTo>
                  <a:pt x="373152" y="139094"/>
                </a:lnTo>
                <a:lnTo>
                  <a:pt x="376530" y="151467"/>
                </a:lnTo>
                <a:lnTo>
                  <a:pt x="377623" y="155256"/>
                </a:lnTo>
                <a:lnTo>
                  <a:pt x="380073" y="170375"/>
                </a:lnTo>
                <a:lnTo>
                  <a:pt x="380396" y="172010"/>
                </a:lnTo>
                <a:lnTo>
                  <a:pt x="381381" y="189287"/>
                </a:lnTo>
                <a:lnTo>
                  <a:pt x="380513" y="206570"/>
                </a:lnTo>
                <a:lnTo>
                  <a:pt x="377851" y="223353"/>
                </a:lnTo>
                <a:lnTo>
                  <a:pt x="376530" y="228194"/>
                </a:lnTo>
                <a:lnTo>
                  <a:pt x="373484" y="239563"/>
                </a:lnTo>
                <a:lnTo>
                  <a:pt x="370811" y="246443"/>
                </a:lnTo>
                <a:lnTo>
                  <a:pt x="367497" y="255118"/>
                </a:lnTo>
                <a:lnTo>
                  <a:pt x="362993" y="263926"/>
                </a:lnTo>
                <a:lnTo>
                  <a:pt x="359976" y="269939"/>
                </a:lnTo>
                <a:lnTo>
                  <a:pt x="353135" y="280546"/>
                </a:lnTo>
                <a:lnTo>
                  <a:pt x="351006" y="283938"/>
                </a:lnTo>
                <a:lnTo>
                  <a:pt x="341268" y="296207"/>
                </a:lnTo>
                <a:lnTo>
                  <a:pt x="340676" y="297027"/>
                </a:lnTo>
                <a:lnTo>
                  <a:pt x="329074" y="309119"/>
                </a:lnTo>
                <a:lnTo>
                  <a:pt x="316292" y="320123"/>
                </a:lnTo>
                <a:lnTo>
                  <a:pt x="302418" y="329952"/>
                </a:lnTo>
                <a:lnTo>
                  <a:pt x="290983" y="336496"/>
                </a:lnTo>
                <a:lnTo>
                  <a:pt x="287545" y="338514"/>
                </a:lnTo>
                <a:lnTo>
                  <a:pt x="271766" y="345725"/>
                </a:lnTo>
                <a:lnTo>
                  <a:pt x="271300" y="345886"/>
                </a:lnTo>
                <a:lnTo>
                  <a:pt x="270877" y="346078"/>
                </a:lnTo>
                <a:lnTo>
                  <a:pt x="270741" y="346078"/>
                </a:lnTo>
                <a:lnTo>
                  <a:pt x="254246" y="351765"/>
                </a:lnTo>
                <a:lnTo>
                  <a:pt x="254053" y="351765"/>
                </a:lnTo>
                <a:lnTo>
                  <a:pt x="236894" y="355922"/>
                </a:lnTo>
                <a:lnTo>
                  <a:pt x="236570" y="355922"/>
                </a:lnTo>
                <a:lnTo>
                  <a:pt x="218909" y="358461"/>
                </a:lnTo>
                <a:lnTo>
                  <a:pt x="217952" y="358461"/>
                </a:lnTo>
                <a:lnTo>
                  <a:pt x="200378" y="359296"/>
                </a:lnTo>
                <a:lnTo>
                  <a:pt x="291039" y="359296"/>
                </a:lnTo>
                <a:lnTo>
                  <a:pt x="296402" y="356863"/>
                </a:lnTo>
                <a:lnTo>
                  <a:pt x="305309" y="351765"/>
                </a:lnTo>
                <a:lnTo>
                  <a:pt x="254246" y="351765"/>
                </a:lnTo>
                <a:lnTo>
                  <a:pt x="254784" y="351608"/>
                </a:lnTo>
                <a:lnTo>
                  <a:pt x="305584" y="351608"/>
                </a:lnTo>
                <a:lnTo>
                  <a:pt x="312955" y="347389"/>
                </a:lnTo>
                <a:lnTo>
                  <a:pt x="314816" y="346078"/>
                </a:lnTo>
                <a:lnTo>
                  <a:pt x="270877" y="346078"/>
                </a:lnTo>
                <a:lnTo>
                  <a:pt x="271360" y="345886"/>
                </a:lnTo>
                <a:lnTo>
                  <a:pt x="315089" y="345886"/>
                </a:lnTo>
                <a:lnTo>
                  <a:pt x="328419" y="336496"/>
                </a:lnTo>
                <a:lnTo>
                  <a:pt x="367276" y="296207"/>
                </a:lnTo>
                <a:lnTo>
                  <a:pt x="392667" y="246443"/>
                </a:lnTo>
                <a:lnTo>
                  <a:pt x="401725" y="190376"/>
                </a:lnTo>
                <a:lnTo>
                  <a:pt x="401725" y="189287"/>
                </a:lnTo>
                <a:lnTo>
                  <a:pt x="400857" y="173093"/>
                </a:lnTo>
                <a:lnTo>
                  <a:pt x="400799" y="172010"/>
                </a:lnTo>
                <a:lnTo>
                  <a:pt x="392667" y="133220"/>
                </a:lnTo>
                <a:lnTo>
                  <a:pt x="367276" y="83456"/>
                </a:lnTo>
                <a:lnTo>
                  <a:pt x="328419" y="43167"/>
                </a:lnTo>
                <a:lnTo>
                  <a:pt x="314816" y="33583"/>
                </a:lnTo>
                <a:close/>
              </a:path>
              <a:path w="401954" h="379730">
                <a:moveTo>
                  <a:pt x="147021" y="351608"/>
                </a:moveTo>
                <a:lnTo>
                  <a:pt x="147478" y="351765"/>
                </a:lnTo>
                <a:lnTo>
                  <a:pt x="147672" y="351765"/>
                </a:lnTo>
                <a:lnTo>
                  <a:pt x="147021" y="351608"/>
                </a:lnTo>
                <a:close/>
              </a:path>
              <a:path w="401954" h="379730">
                <a:moveTo>
                  <a:pt x="130424" y="345886"/>
                </a:moveTo>
                <a:lnTo>
                  <a:pt x="130848" y="346078"/>
                </a:lnTo>
                <a:lnTo>
                  <a:pt x="130981" y="346078"/>
                </a:lnTo>
                <a:lnTo>
                  <a:pt x="130424" y="345886"/>
                </a:lnTo>
                <a:close/>
              </a:path>
              <a:path w="401954" h="379730">
                <a:moveTo>
                  <a:pt x="130985" y="33583"/>
                </a:moveTo>
                <a:lnTo>
                  <a:pt x="130848" y="33583"/>
                </a:lnTo>
                <a:lnTo>
                  <a:pt x="130409" y="33782"/>
                </a:lnTo>
                <a:lnTo>
                  <a:pt x="130985" y="33583"/>
                </a:lnTo>
                <a:close/>
              </a:path>
              <a:path w="401954" h="379730">
                <a:moveTo>
                  <a:pt x="254246" y="27898"/>
                </a:moveTo>
                <a:lnTo>
                  <a:pt x="271315" y="33782"/>
                </a:lnTo>
                <a:lnTo>
                  <a:pt x="270877" y="33583"/>
                </a:lnTo>
                <a:lnTo>
                  <a:pt x="314816" y="33583"/>
                </a:lnTo>
                <a:lnTo>
                  <a:pt x="312955" y="32273"/>
                </a:lnTo>
                <a:lnTo>
                  <a:pt x="305781" y="28167"/>
                </a:lnTo>
                <a:lnTo>
                  <a:pt x="255169" y="28167"/>
                </a:lnTo>
                <a:lnTo>
                  <a:pt x="254246" y="27898"/>
                </a:lnTo>
                <a:close/>
              </a:path>
              <a:path w="401954" h="379730">
                <a:moveTo>
                  <a:pt x="147478" y="27898"/>
                </a:moveTo>
                <a:lnTo>
                  <a:pt x="146555" y="28167"/>
                </a:lnTo>
                <a:lnTo>
                  <a:pt x="146697" y="28167"/>
                </a:lnTo>
                <a:lnTo>
                  <a:pt x="147478" y="27898"/>
                </a:lnTo>
                <a:close/>
              </a:path>
              <a:path w="401954" h="379730">
                <a:moveTo>
                  <a:pt x="147667" y="27898"/>
                </a:moveTo>
                <a:lnTo>
                  <a:pt x="147478" y="27898"/>
                </a:lnTo>
                <a:lnTo>
                  <a:pt x="146697" y="28167"/>
                </a:lnTo>
                <a:lnTo>
                  <a:pt x="146555" y="28167"/>
                </a:lnTo>
                <a:lnTo>
                  <a:pt x="147667" y="27898"/>
                </a:lnTo>
                <a:close/>
              </a:path>
              <a:path w="401954" h="379730">
                <a:moveTo>
                  <a:pt x="291091" y="20390"/>
                </a:moveTo>
                <a:lnTo>
                  <a:pt x="200862" y="20390"/>
                </a:lnTo>
                <a:lnTo>
                  <a:pt x="219875" y="21294"/>
                </a:lnTo>
                <a:lnTo>
                  <a:pt x="219554" y="21294"/>
                </a:lnTo>
                <a:lnTo>
                  <a:pt x="237843" y="23924"/>
                </a:lnTo>
                <a:lnTo>
                  <a:pt x="237649" y="23924"/>
                </a:lnTo>
                <a:lnTo>
                  <a:pt x="255169" y="28167"/>
                </a:lnTo>
                <a:lnTo>
                  <a:pt x="255027" y="28167"/>
                </a:lnTo>
                <a:lnTo>
                  <a:pt x="254246" y="27898"/>
                </a:lnTo>
                <a:lnTo>
                  <a:pt x="305310" y="27898"/>
                </a:lnTo>
                <a:lnTo>
                  <a:pt x="296402" y="22800"/>
                </a:lnTo>
                <a:lnTo>
                  <a:pt x="291091" y="20390"/>
                </a:lnTo>
                <a:close/>
              </a:path>
              <a:path w="401954" h="379730">
                <a:moveTo>
                  <a:pt x="305310" y="27898"/>
                </a:moveTo>
                <a:lnTo>
                  <a:pt x="254246" y="27898"/>
                </a:lnTo>
                <a:lnTo>
                  <a:pt x="255169" y="28167"/>
                </a:lnTo>
                <a:lnTo>
                  <a:pt x="305781" y="28167"/>
                </a:lnTo>
                <a:lnTo>
                  <a:pt x="305310" y="2789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48117" y="3747125"/>
            <a:ext cx="227266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3200" spc="-105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MLPs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0787" y="3610343"/>
            <a:ext cx="6054090" cy="293439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66042" indent="-227946">
              <a:spcBef>
                <a:spcPts val="315"/>
              </a:spcBef>
              <a:buFont typeface="Arial"/>
              <a:buChar char="•"/>
              <a:tabLst>
                <a:tab pos="266042" algn="l"/>
              </a:tabLst>
            </a:pPr>
            <a:r>
              <a:rPr sz="1900" spc="50" dirty="0">
                <a:latin typeface="Calibri"/>
                <a:cs typeface="Calibri"/>
              </a:rPr>
              <a:t>Optimization</a:t>
            </a:r>
            <a:r>
              <a:rPr sz="1900" spc="-40" dirty="0">
                <a:latin typeface="Calibri"/>
                <a:cs typeface="Calibri"/>
              </a:rPr>
              <a:t> </a:t>
            </a:r>
            <a:r>
              <a:rPr sz="1900" spc="50" dirty="0">
                <a:latin typeface="Calibri"/>
                <a:cs typeface="Calibri"/>
              </a:rPr>
              <a:t>problem</a:t>
            </a:r>
            <a:endParaRPr lang="en-US" sz="1600" spc="50" baseline="-25000" dirty="0">
              <a:latin typeface="Calibri"/>
              <a:cs typeface="Calibri"/>
            </a:endParaRPr>
          </a:p>
          <a:p>
            <a:pPr marL="633677" lvl="1" indent="-229216">
              <a:spcBef>
                <a:spcPts val="215"/>
              </a:spcBef>
              <a:buFont typeface="Arial"/>
              <a:buChar char="•"/>
              <a:tabLst>
                <a:tab pos="633677" algn="l"/>
              </a:tabLst>
            </a:pPr>
            <a:r>
              <a:rPr lang="en-US" sz="1600" spc="50" dirty="0">
                <a:latin typeface="Calibri"/>
                <a:cs typeface="Calibri"/>
              </a:rPr>
              <a:t>Training data: {(</a:t>
            </a:r>
            <a:r>
              <a:rPr lang="en-US" sz="1600" i="1" spc="50" dirty="0" err="1">
                <a:latin typeface="Calibri"/>
                <a:cs typeface="Calibri"/>
              </a:rPr>
              <a:t>x</a:t>
            </a:r>
            <a:r>
              <a:rPr lang="en-US" sz="1600" i="1" spc="50" baseline="-25000" dirty="0" err="1">
                <a:latin typeface="Calibri"/>
                <a:cs typeface="Calibri"/>
              </a:rPr>
              <a:t>t</a:t>
            </a:r>
            <a:r>
              <a:rPr lang="en-US" sz="1600" i="1" spc="50" dirty="0" err="1">
                <a:latin typeface="Calibri"/>
                <a:cs typeface="Calibri"/>
              </a:rPr>
              <a:t>,y</a:t>
            </a:r>
            <a:r>
              <a:rPr lang="en-US" sz="1600" i="1" spc="50" baseline="-25000" dirty="0" err="1">
                <a:latin typeface="Calibri"/>
                <a:cs typeface="Calibri"/>
              </a:rPr>
              <a:t>t</a:t>
            </a:r>
            <a:r>
              <a:rPr lang="en-US" sz="1600" spc="50" dirty="0">
                <a:latin typeface="Calibri"/>
                <a:cs typeface="Calibri"/>
              </a:rPr>
              <a:t>)}</a:t>
            </a:r>
          </a:p>
          <a:p>
            <a:pPr marL="633677" lvl="1" indent="-229216">
              <a:spcBef>
                <a:spcPts val="215"/>
              </a:spcBef>
              <a:buFont typeface="Arial"/>
              <a:buChar char="•"/>
              <a:tabLst>
                <a:tab pos="633677" algn="l"/>
              </a:tabLst>
            </a:pPr>
            <a:r>
              <a:rPr lang="en-US" sz="1600" spc="50" dirty="0">
                <a:latin typeface="Calibri"/>
                <a:cs typeface="Calibri"/>
              </a:rPr>
              <a:t>What values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weights</a:t>
            </a:r>
            <a:r>
              <a:rPr lang="en-US" sz="1600" spc="45" dirty="0">
                <a:latin typeface="Calibri"/>
                <a:cs typeface="Calibri"/>
              </a:rPr>
              <a:t> </a:t>
            </a:r>
            <a:r>
              <a:rPr lang="en-US" sz="1600" i="1" spc="45" dirty="0" err="1">
                <a:latin typeface="Calibri"/>
                <a:cs typeface="Calibri"/>
              </a:rPr>
              <a:t>W</a:t>
            </a:r>
            <a:r>
              <a:rPr lang="en-US" sz="1600" i="1" spc="45" baseline="30000" dirty="0" err="1">
                <a:latin typeface="Calibri"/>
                <a:cs typeface="Calibri"/>
              </a:rPr>
              <a:t>h</a:t>
            </a:r>
            <a:r>
              <a:rPr lang="en-US" sz="1600" spc="45" dirty="0">
                <a:latin typeface="Calibri"/>
                <a:cs typeface="Calibri"/>
              </a:rPr>
              <a:t> and </a:t>
            </a:r>
            <a:r>
              <a:rPr lang="en-US" sz="1600" i="1" spc="45" dirty="0">
                <a:latin typeface="Calibri"/>
                <a:cs typeface="Calibri"/>
              </a:rPr>
              <a:t>W</a:t>
            </a:r>
            <a:r>
              <a:rPr lang="en-US" sz="1600" i="1" spc="45" baseline="30000" dirty="0">
                <a:latin typeface="Calibri"/>
                <a:cs typeface="Calibri"/>
              </a:rPr>
              <a:t>y</a:t>
            </a:r>
            <a:r>
              <a:rPr sz="1950" i="1" spc="284" baseline="-1709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minimize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loss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lang="en-US" sz="1600" dirty="0">
                <a:latin typeface="Calibri"/>
                <a:cs typeface="Calibri"/>
              </a:rPr>
              <a:t> given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training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data?</a:t>
            </a:r>
            <a:endParaRPr sz="1600" dirty="0">
              <a:latin typeface="Calibri"/>
              <a:cs typeface="Calibri"/>
            </a:endParaRPr>
          </a:p>
          <a:p>
            <a:pPr marL="266042" indent="-227946">
              <a:spcBef>
                <a:spcPts val="600"/>
              </a:spcBef>
              <a:buFont typeface="Arial"/>
              <a:buChar char="•"/>
              <a:tabLst>
                <a:tab pos="266042" algn="l"/>
              </a:tabLst>
            </a:pPr>
            <a:r>
              <a:rPr sz="1900" dirty="0">
                <a:latin typeface="Calibri"/>
                <a:cs typeface="Calibri"/>
              </a:rPr>
              <a:t>Gradient</a:t>
            </a:r>
            <a:r>
              <a:rPr sz="1900" spc="315" dirty="0">
                <a:latin typeface="Calibri"/>
                <a:cs typeface="Calibri"/>
              </a:rPr>
              <a:t> </a:t>
            </a:r>
            <a:r>
              <a:rPr sz="1900" spc="75" dirty="0">
                <a:latin typeface="Calibri"/>
                <a:cs typeface="Calibri"/>
              </a:rPr>
              <a:t>descent</a:t>
            </a:r>
            <a:endParaRPr sz="1900" dirty="0">
              <a:latin typeface="Calibri"/>
              <a:cs typeface="Calibri"/>
            </a:endParaRPr>
          </a:p>
          <a:p>
            <a:pPr marL="633677" lvl="1" indent="-229216">
              <a:spcBef>
                <a:spcPts val="229"/>
              </a:spcBef>
              <a:buFont typeface="Arial"/>
              <a:buChar char="•"/>
              <a:tabLst>
                <a:tab pos="633677" algn="l"/>
              </a:tabLst>
            </a:pPr>
            <a:r>
              <a:rPr sz="1600" spc="70" dirty="0">
                <a:latin typeface="Calibri"/>
                <a:cs typeface="Calibri"/>
              </a:rPr>
              <a:t>Compute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derivative of </a:t>
            </a:r>
            <a:r>
              <a:rPr sz="1600" spc="90" dirty="0">
                <a:latin typeface="Calibri"/>
                <a:cs typeface="Calibri"/>
              </a:rPr>
              <a:t>loss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0" dirty="0" err="1">
                <a:latin typeface="Calibri"/>
                <a:cs typeface="Calibri"/>
              </a:rPr>
              <a:t>w.r.t</a:t>
            </a:r>
            <a:r>
              <a:rPr lang="en-US" sz="1600" spc="-50" dirty="0" err="1">
                <a:latin typeface="Calibri"/>
                <a:cs typeface="Calibri"/>
              </a:rPr>
              <a:t>.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each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weight</a:t>
            </a:r>
            <a:endParaRPr sz="1600" dirty="0">
              <a:latin typeface="Calibri"/>
              <a:cs typeface="Calibri"/>
            </a:endParaRPr>
          </a:p>
          <a:p>
            <a:pPr marL="633677" lvl="1" indent="-229216">
              <a:lnSpc>
                <a:spcPts val="1900"/>
              </a:lnSpc>
              <a:spcBef>
                <a:spcPts val="285"/>
              </a:spcBef>
              <a:buFont typeface="Arial"/>
              <a:buChar char="•"/>
              <a:tabLst>
                <a:tab pos="633677" algn="l"/>
              </a:tabLst>
            </a:pPr>
            <a:r>
              <a:rPr sz="1600" spc="85" dirty="0">
                <a:latin typeface="Calibri"/>
                <a:cs typeface="Calibri"/>
              </a:rPr>
              <a:t>Use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an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optimizer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earlier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70" dirty="0">
                <a:latin typeface="Calibri"/>
                <a:cs typeface="Calibri"/>
              </a:rPr>
              <a:t>discussion</a:t>
            </a:r>
            <a:endParaRPr sz="1600" dirty="0">
              <a:latin typeface="Calibri"/>
              <a:cs typeface="Calibri"/>
            </a:endParaRPr>
          </a:p>
          <a:p>
            <a:pPr marL="266042" indent="-227946">
              <a:lnSpc>
                <a:spcPts val="2260"/>
              </a:lnSpc>
              <a:buFont typeface="Arial"/>
              <a:buChar char="•"/>
              <a:tabLst>
                <a:tab pos="266042" algn="l"/>
              </a:tabLst>
            </a:pPr>
            <a:r>
              <a:rPr sz="1900" spc="100" dirty="0">
                <a:latin typeface="Calibri"/>
                <a:cs typeface="Calibri"/>
              </a:rPr>
              <a:t>Usual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20" dirty="0">
                <a:latin typeface="Calibri"/>
                <a:cs typeface="Calibri"/>
              </a:rPr>
              <a:t>presentation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20" dirty="0">
                <a:latin typeface="Calibri"/>
                <a:cs typeface="Calibri"/>
              </a:rPr>
              <a:t>of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20" dirty="0">
                <a:latin typeface="Calibri"/>
                <a:cs typeface="Calibri"/>
              </a:rPr>
              <a:t>gradient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55" dirty="0">
                <a:latin typeface="Calibri"/>
                <a:cs typeface="Calibri"/>
              </a:rPr>
              <a:t>computation: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chain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rule</a:t>
            </a:r>
            <a:endParaRPr sz="1900" dirty="0">
              <a:latin typeface="Calibri"/>
              <a:cs typeface="Calibri"/>
            </a:endParaRPr>
          </a:p>
          <a:p>
            <a:pPr marL="265408" marR="1070520" indent="-227946">
              <a:lnSpc>
                <a:spcPts val="2300"/>
              </a:lnSpc>
              <a:spcBef>
                <a:spcPts val="85"/>
              </a:spcBef>
              <a:buFont typeface="Arial"/>
              <a:buChar char="•"/>
              <a:tabLst>
                <a:tab pos="266678" algn="l"/>
              </a:tabLst>
            </a:pPr>
            <a:r>
              <a:rPr sz="1900" spc="50" dirty="0">
                <a:latin typeface="Calibri"/>
                <a:cs typeface="Calibri"/>
              </a:rPr>
              <a:t>Abstraction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of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50" dirty="0">
                <a:latin typeface="Calibri"/>
                <a:cs typeface="Calibri"/>
              </a:rPr>
              <a:t>MLP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70" dirty="0">
                <a:latin typeface="Calibri"/>
                <a:cs typeface="Calibri"/>
              </a:rPr>
              <a:t>and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more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complex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neural 	</a:t>
            </a:r>
            <a:r>
              <a:rPr sz="1900" dirty="0">
                <a:latin typeface="Calibri"/>
                <a:cs typeface="Calibri"/>
              </a:rPr>
              <a:t>networks:</a:t>
            </a:r>
            <a:r>
              <a:rPr sz="1900" spc="180" dirty="0">
                <a:latin typeface="Calibri"/>
                <a:cs typeface="Calibri"/>
              </a:rPr>
              <a:t> </a:t>
            </a:r>
            <a:r>
              <a:rPr sz="1900" b="1" i="1" spc="80" dirty="0">
                <a:latin typeface="Calibri"/>
                <a:cs typeface="Calibri"/>
              </a:rPr>
              <a:t>parameterized</a:t>
            </a:r>
            <a:r>
              <a:rPr sz="1900" b="1" i="1" spc="190" dirty="0">
                <a:latin typeface="Calibri"/>
                <a:cs typeface="Calibri"/>
              </a:rPr>
              <a:t> </a:t>
            </a:r>
            <a:r>
              <a:rPr sz="1900" b="1" i="1" spc="70" dirty="0">
                <a:latin typeface="Calibri"/>
                <a:cs typeface="Calibri"/>
              </a:rPr>
              <a:t>programs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45" dirty="0"/>
              <a:t>Parameterized</a:t>
            </a:r>
            <a:r>
              <a:rPr spc="-55" dirty="0"/>
              <a:t> </a:t>
            </a:r>
            <a:r>
              <a:rPr spc="-85" dirty="0"/>
              <a:t>program:</a:t>
            </a:r>
            <a:r>
              <a:rPr spc="-55" dirty="0"/>
              <a:t> </a:t>
            </a:r>
            <a:r>
              <a:rPr spc="-95" dirty="0"/>
              <a:t>running</a:t>
            </a:r>
            <a:r>
              <a:rPr spc="-55" dirty="0"/>
              <a:t> </a:t>
            </a:r>
            <a:r>
              <a:rPr spc="-10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365" y="2640636"/>
            <a:ext cx="35534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  <a:tabLst>
                <a:tab pos="261598" algn="l"/>
              </a:tabLst>
            </a:pPr>
            <a:r>
              <a:rPr sz="1400" spc="20" dirty="0">
                <a:latin typeface="Calibri"/>
                <a:cs typeface="Calibri"/>
              </a:rPr>
              <a:t>Type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of </a:t>
            </a:r>
            <a:r>
              <a:rPr sz="1400" spc="50" dirty="0">
                <a:latin typeface="Calibri"/>
                <a:cs typeface="Calibri"/>
              </a:rPr>
              <a:t>desired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function: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real x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real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20" dirty="0">
                <a:latin typeface="Wingdings"/>
                <a:cs typeface="Wingdings"/>
              </a:rPr>
              <a:t>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Calibri"/>
                <a:cs typeface="Calibri"/>
              </a:rPr>
              <a:t>real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365" y="3070404"/>
            <a:ext cx="341185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  <a:tabLst>
                <a:tab pos="261598" algn="l"/>
              </a:tabLst>
            </a:pPr>
            <a:r>
              <a:rPr sz="1400" dirty="0">
                <a:latin typeface="Calibri"/>
                <a:cs typeface="Calibri"/>
              </a:rPr>
              <a:t>Training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data: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set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N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3-</a:t>
            </a:r>
            <a:r>
              <a:rPr sz="1400" spc="55" dirty="0">
                <a:latin typeface="Calibri"/>
                <a:cs typeface="Calibri"/>
              </a:rPr>
              <a:t>tuples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{(pi,qi,ti)}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1365" y="3417265"/>
            <a:ext cx="5680710" cy="1530547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699">
              <a:spcBef>
                <a:spcPts val="775"/>
              </a:spcBef>
              <a:tabLst>
                <a:tab pos="261598" algn="l"/>
              </a:tabLst>
            </a:pPr>
            <a:r>
              <a:rPr sz="1400" spc="-10" dirty="0">
                <a:latin typeface="Calibri"/>
                <a:cs typeface="Calibri"/>
              </a:rPr>
              <a:t>Model</a:t>
            </a:r>
            <a:endParaRPr sz="1400" dirty="0">
              <a:latin typeface="Calibri"/>
              <a:cs typeface="Calibri"/>
            </a:endParaRPr>
          </a:p>
          <a:p>
            <a:pPr marL="453987" lvl="1" indent="-184769">
              <a:spcBef>
                <a:spcPts val="630"/>
              </a:spcBef>
              <a:buFont typeface="Calibri"/>
              <a:buChar char="–"/>
              <a:tabLst>
                <a:tab pos="453987" algn="l"/>
              </a:tabLst>
            </a:pPr>
            <a:r>
              <a:rPr sz="1300" b="1" spc="55" dirty="0">
                <a:latin typeface="Calibri"/>
                <a:cs typeface="Calibri"/>
              </a:rPr>
              <a:t>Composition</a:t>
            </a:r>
            <a:r>
              <a:rPr sz="1300" b="1" spc="-35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of</a:t>
            </a:r>
            <a:endParaRPr sz="1300" dirty="0">
              <a:latin typeface="Calibri"/>
              <a:cs typeface="Calibri"/>
            </a:endParaRPr>
          </a:p>
          <a:p>
            <a:pPr marL="636217" lvl="2" indent="-184135">
              <a:spcBef>
                <a:spcPts val="335"/>
              </a:spcBef>
              <a:buSzPct val="92307"/>
              <a:buFont typeface="Calibri"/>
              <a:buChar char="&gt;"/>
              <a:tabLst>
                <a:tab pos="636217" algn="l"/>
              </a:tabLst>
            </a:pPr>
            <a:r>
              <a:rPr sz="1300" b="1" spc="80" dirty="0">
                <a:latin typeface="Calibri"/>
                <a:cs typeface="Calibri"/>
              </a:rPr>
              <a:t>base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50" dirty="0">
                <a:latin typeface="Calibri"/>
                <a:cs typeface="Calibri"/>
              </a:rPr>
              <a:t>functions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i="1" spc="20" dirty="0">
                <a:solidFill>
                  <a:srgbClr val="00B0F0"/>
                </a:solidFill>
                <a:latin typeface="Calibri"/>
                <a:cs typeface="Calibri"/>
              </a:rPr>
              <a:t>fi</a:t>
            </a:r>
            <a:r>
              <a:rPr sz="1300" i="1" spc="285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(may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be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b="1" spc="20" dirty="0">
                <a:latin typeface="Calibri"/>
                <a:cs typeface="Calibri"/>
              </a:rPr>
              <a:t>nonlinear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spc="70" dirty="0">
                <a:latin typeface="Calibri"/>
                <a:cs typeface="Calibri"/>
              </a:rPr>
              <a:t>such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as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tanh,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sigmoid,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20" dirty="0">
                <a:latin typeface="Calibri"/>
                <a:cs typeface="Calibri"/>
              </a:rPr>
              <a:t>sin,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65" dirty="0">
                <a:latin typeface="Calibri"/>
                <a:cs typeface="Calibri"/>
              </a:rPr>
              <a:t>cos,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30" dirty="0">
                <a:latin typeface="Calibri"/>
                <a:cs typeface="Calibri"/>
              </a:rPr>
              <a:t>…)</a:t>
            </a:r>
            <a:endParaRPr sz="1300" dirty="0">
              <a:latin typeface="Calibri"/>
              <a:cs typeface="Calibri"/>
            </a:endParaRPr>
          </a:p>
          <a:p>
            <a:pPr marL="635582" marR="118100" lvl="2" indent="-183500">
              <a:lnSpc>
                <a:spcPts val="1420"/>
              </a:lnSpc>
              <a:spcBef>
                <a:spcPts val="595"/>
              </a:spcBef>
              <a:buSzPct val="92307"/>
              <a:buFont typeface="Calibri"/>
              <a:buChar char="&gt;"/>
              <a:tabLst>
                <a:tab pos="635582" algn="l"/>
              </a:tabLst>
            </a:pPr>
            <a:r>
              <a:rPr sz="1300" b="1" spc="45" dirty="0">
                <a:latin typeface="Calibri"/>
                <a:cs typeface="Calibri"/>
              </a:rPr>
              <a:t>parameters</a:t>
            </a:r>
            <a:r>
              <a:rPr sz="1300" b="1" spc="-10" dirty="0"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FF0000"/>
                </a:solidFill>
                <a:latin typeface="Calibri"/>
                <a:cs typeface="Calibri"/>
              </a:rPr>
              <a:t>Wi:</a:t>
            </a:r>
            <a:r>
              <a:rPr sz="1300" i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i="1" dirty="0">
                <a:solidFill>
                  <a:srgbClr val="FF0000"/>
                </a:solidFill>
                <a:latin typeface="Calibri"/>
                <a:cs typeface="Calibri"/>
              </a:rPr>
              <a:t>real;</a:t>
            </a:r>
            <a:r>
              <a:rPr sz="1300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spc="60" dirty="0">
                <a:latin typeface="Calibri"/>
                <a:cs typeface="Calibri"/>
              </a:rPr>
              <a:t>assume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no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weight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sharing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65" dirty="0">
                <a:latin typeface="Calibri"/>
                <a:cs typeface="Calibri"/>
              </a:rPr>
              <a:t>so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50" dirty="0">
                <a:latin typeface="Calibri"/>
                <a:cs typeface="Calibri"/>
              </a:rPr>
              <a:t>each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weight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50" dirty="0">
                <a:latin typeface="Calibri"/>
                <a:cs typeface="Calibri"/>
              </a:rPr>
              <a:t>occurs </a:t>
            </a:r>
            <a:r>
              <a:rPr sz="1300" dirty="0">
                <a:latin typeface="Calibri"/>
                <a:cs typeface="Calibri"/>
              </a:rPr>
              <a:t>just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once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(VGGNet:</a:t>
            </a:r>
            <a:r>
              <a:rPr sz="1300" spc="1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138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million</a:t>
            </a:r>
            <a:r>
              <a:rPr sz="1300" spc="10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parameters)</a:t>
            </a:r>
            <a:endParaRPr sz="1300" dirty="0">
              <a:latin typeface="Calibri"/>
              <a:cs typeface="Calibri"/>
            </a:endParaRPr>
          </a:p>
          <a:p>
            <a:pPr marL="453987" lvl="1" indent="-184769">
              <a:spcBef>
                <a:spcPts val="500"/>
              </a:spcBef>
              <a:buChar char="–"/>
              <a:tabLst>
                <a:tab pos="453987" algn="l"/>
              </a:tabLst>
            </a:pPr>
            <a:r>
              <a:rPr sz="1300" dirty="0">
                <a:latin typeface="Calibri"/>
                <a:cs typeface="Calibri"/>
              </a:rPr>
              <a:t>Function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written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as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R(w;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pi,qi)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where w </a:t>
            </a:r>
            <a:r>
              <a:rPr sz="1300" spc="60" dirty="0">
                <a:latin typeface="Calibri"/>
                <a:cs typeface="Calibri"/>
              </a:rPr>
              <a:t>is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(w0,w1,w2)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68670" y="3182171"/>
            <a:ext cx="1491615" cy="224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i="1" spc="55" dirty="0">
                <a:latin typeface="Calibri"/>
                <a:cs typeface="Calibri"/>
              </a:rPr>
              <a:t>Function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R(P,Q)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{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W0</a:t>
            </a:r>
            <a:r>
              <a:rPr sz="1600" i="1" spc="-20" dirty="0">
                <a:latin typeface="Calibri"/>
                <a:cs typeface="Calibri"/>
              </a:rPr>
              <a:t>*P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70"/>
              </a:spcBef>
            </a:pPr>
            <a:r>
              <a:rPr sz="1600" i="1" spc="95" dirty="0">
                <a:latin typeface="Calibri"/>
                <a:cs typeface="Calibri"/>
              </a:rPr>
              <a:t>B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f0</a:t>
            </a:r>
            <a:r>
              <a:rPr sz="1600" i="1" spc="-10" dirty="0">
                <a:latin typeface="Calibri"/>
                <a:cs typeface="Calibri"/>
              </a:rPr>
              <a:t>(A,Q)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895"/>
              </a:lnSpc>
            </a:pPr>
            <a:r>
              <a:rPr sz="1600" i="1" spc="275" dirty="0">
                <a:latin typeface="Calibri"/>
                <a:cs typeface="Calibri"/>
              </a:rPr>
              <a:t>C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W1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spc="105" dirty="0">
                <a:latin typeface="Calibri"/>
                <a:cs typeface="Calibri"/>
              </a:rPr>
              <a:t>D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W2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95"/>
              </a:spcBef>
            </a:pPr>
            <a:r>
              <a:rPr sz="1600" i="1" spc="100" dirty="0">
                <a:latin typeface="Calibri"/>
                <a:cs typeface="Calibri"/>
              </a:rPr>
              <a:t>E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f1</a:t>
            </a:r>
            <a:r>
              <a:rPr sz="1600" i="1" spc="-10" dirty="0">
                <a:latin typeface="Calibri"/>
                <a:cs typeface="Calibri"/>
              </a:rPr>
              <a:t>(C)</a:t>
            </a:r>
            <a:endParaRPr sz="1600">
              <a:latin typeface="Calibri"/>
              <a:cs typeface="Calibri"/>
            </a:endParaRPr>
          </a:p>
          <a:p>
            <a:pPr marL="379063" marR="222866">
              <a:lnSpc>
                <a:spcPts val="1900"/>
              </a:lnSpc>
              <a:spcBef>
                <a:spcPts val="70"/>
              </a:spcBef>
            </a:pPr>
            <a:r>
              <a:rPr sz="1600" i="1" spc="125" dirty="0">
                <a:latin typeface="Calibri"/>
                <a:cs typeface="Calibri"/>
              </a:rPr>
              <a:t>F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f2</a:t>
            </a:r>
            <a:r>
              <a:rPr sz="1600" i="1" spc="-10" dirty="0">
                <a:latin typeface="Calibri"/>
                <a:cs typeface="Calibri"/>
              </a:rPr>
              <a:t>(D)</a:t>
            </a:r>
            <a:r>
              <a:rPr sz="1600" i="1" spc="500" dirty="0">
                <a:latin typeface="Calibri"/>
                <a:cs typeface="Calibri"/>
              </a:rPr>
              <a:t> </a:t>
            </a:r>
            <a:r>
              <a:rPr sz="1600" i="1" spc="85" dirty="0">
                <a:latin typeface="Calibri"/>
                <a:cs typeface="Calibri"/>
              </a:rPr>
              <a:t>R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f3</a:t>
            </a:r>
            <a:r>
              <a:rPr sz="1600" i="1" spc="-10" dirty="0">
                <a:latin typeface="Calibri"/>
                <a:cs typeface="Calibri"/>
              </a:rPr>
              <a:t>(E,F)</a:t>
            </a:r>
            <a:endParaRPr sz="1600">
              <a:latin typeface="Calibri"/>
              <a:cs typeface="Calibri"/>
            </a:endParaRPr>
          </a:p>
          <a:p>
            <a:pPr marL="26032" algn="ctr">
              <a:spcBef>
                <a:spcPts val="5"/>
              </a:spcBef>
            </a:pPr>
            <a:r>
              <a:rPr sz="1600" i="1" dirty="0">
                <a:latin typeface="Calibri"/>
                <a:cs typeface="Calibri"/>
              </a:rPr>
              <a:t>return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R}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5965" y="5066235"/>
            <a:ext cx="5076190" cy="868828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8097">
              <a:spcBef>
                <a:spcPts val="775"/>
              </a:spcBef>
              <a:tabLst>
                <a:tab pos="286996" algn="l"/>
              </a:tabLst>
            </a:pPr>
            <a:r>
              <a:rPr sz="1400" spc="10" dirty="0">
                <a:latin typeface="Calibri"/>
                <a:cs typeface="Calibri"/>
              </a:rPr>
              <a:t>Parameter</a:t>
            </a:r>
            <a:r>
              <a:rPr sz="1400" spc="2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optimization</a:t>
            </a:r>
            <a:endParaRPr sz="1400" dirty="0">
              <a:latin typeface="Calibri"/>
              <a:cs typeface="Calibri"/>
            </a:endParaRPr>
          </a:p>
          <a:p>
            <a:pPr marL="294615">
              <a:spcBef>
                <a:spcPts val="630"/>
              </a:spcBef>
            </a:pPr>
            <a:r>
              <a:rPr sz="1300" dirty="0">
                <a:latin typeface="Calibri"/>
                <a:cs typeface="Calibri"/>
              </a:rPr>
              <a:t>–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dirty="0">
                <a:latin typeface="Calibri"/>
                <a:cs typeface="Calibri"/>
              </a:rPr>
              <a:t>Square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error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for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training sample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(pi,qi,ti)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=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(ti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5" dirty="0">
                <a:latin typeface="Calibri"/>
                <a:cs typeface="Calibri"/>
              </a:rPr>
              <a:t>–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R(w;pi,qi))</a:t>
            </a:r>
            <a:r>
              <a:rPr sz="1350" spc="-15" baseline="24691" dirty="0">
                <a:latin typeface="Calibri"/>
                <a:cs typeface="Calibri"/>
              </a:rPr>
              <a:t>2</a:t>
            </a:r>
            <a:endParaRPr sz="1350" baseline="24691" dirty="0">
              <a:latin typeface="Calibri"/>
              <a:cs typeface="Calibri"/>
            </a:endParaRPr>
          </a:p>
          <a:p>
            <a:pPr marL="294615">
              <a:spcBef>
                <a:spcPts val="550"/>
              </a:spcBef>
            </a:pPr>
            <a:r>
              <a:rPr sz="1300" dirty="0">
                <a:latin typeface="Calibri"/>
                <a:cs typeface="Calibri"/>
              </a:rPr>
              <a:t>–</a:t>
            </a:r>
            <a:r>
              <a:rPr sz="1300" spc="215" dirty="0">
                <a:latin typeface="Calibri"/>
                <a:cs typeface="Calibri"/>
              </a:rPr>
              <a:t>  </a:t>
            </a:r>
            <a:r>
              <a:rPr sz="1300" dirty="0">
                <a:latin typeface="Calibri"/>
                <a:cs typeface="Calibri"/>
              </a:rPr>
              <a:t>Goal: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50" dirty="0">
                <a:latin typeface="Calibri"/>
                <a:cs typeface="Calibri"/>
              </a:rPr>
              <a:t>choose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(w0,w1,w2)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to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minimize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mean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square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error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(L2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loss)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13364" y="6069178"/>
            <a:ext cx="88900" cy="12700"/>
          </a:xfrm>
          <a:custGeom>
            <a:avLst/>
            <a:gdLst/>
            <a:ahLst/>
            <a:cxnLst/>
            <a:rect l="l" t="t" r="r" b="b"/>
            <a:pathLst>
              <a:path w="88900" h="12700">
                <a:moveTo>
                  <a:pt x="88900" y="0"/>
                </a:moveTo>
                <a:lnTo>
                  <a:pt x="0" y="0"/>
                </a:lnTo>
                <a:lnTo>
                  <a:pt x="0" y="12696"/>
                </a:lnTo>
                <a:lnTo>
                  <a:pt x="88900" y="12696"/>
                </a:lnTo>
                <a:lnTo>
                  <a:pt x="88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885806" y="6075206"/>
            <a:ext cx="1123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900" spc="-50" dirty="0">
                <a:latin typeface="Cambria Math"/>
                <a:cs typeface="Cambria Math"/>
              </a:rPr>
              <a:t>𝑁</a:t>
            </a:r>
            <a:endParaRPr sz="9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60687" y="6032534"/>
            <a:ext cx="2247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900" spc="-25" dirty="0">
                <a:latin typeface="Cambria Math"/>
                <a:cs typeface="Cambria Math"/>
              </a:rPr>
              <a:t>𝑖=1</a:t>
            </a:r>
            <a:endParaRPr sz="9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18674" y="5995602"/>
            <a:ext cx="724535" cy="153035"/>
          </a:xfrm>
          <a:custGeom>
            <a:avLst/>
            <a:gdLst/>
            <a:ahLst/>
            <a:cxnLst/>
            <a:rect l="l" t="t" r="r" b="b"/>
            <a:pathLst>
              <a:path w="724535" h="153035">
                <a:moveTo>
                  <a:pt x="675361" y="0"/>
                </a:moveTo>
                <a:lnTo>
                  <a:pt x="673185" y="6206"/>
                </a:lnTo>
                <a:lnTo>
                  <a:pt x="682037" y="10046"/>
                </a:lnTo>
                <a:lnTo>
                  <a:pt x="689650" y="15363"/>
                </a:lnTo>
                <a:lnTo>
                  <a:pt x="707930" y="50743"/>
                </a:lnTo>
                <a:lnTo>
                  <a:pt x="710187" y="75676"/>
                </a:lnTo>
                <a:lnTo>
                  <a:pt x="709620" y="89160"/>
                </a:lnTo>
                <a:lnTo>
                  <a:pt x="695986" y="130569"/>
                </a:lnTo>
                <a:lnTo>
                  <a:pt x="673426" y="146677"/>
                </a:lnTo>
                <a:lnTo>
                  <a:pt x="675361" y="152883"/>
                </a:lnTo>
                <a:lnTo>
                  <a:pt x="711558" y="126166"/>
                </a:lnTo>
                <a:lnTo>
                  <a:pt x="724133" y="76481"/>
                </a:lnTo>
                <a:lnTo>
                  <a:pt x="723354" y="62632"/>
                </a:lnTo>
                <a:lnTo>
                  <a:pt x="723345" y="62466"/>
                </a:lnTo>
                <a:lnTo>
                  <a:pt x="704526" y="17400"/>
                </a:lnTo>
                <a:lnTo>
                  <a:pt x="686448" y="4002"/>
                </a:lnTo>
                <a:lnTo>
                  <a:pt x="675361" y="0"/>
                </a:lnTo>
                <a:close/>
              </a:path>
              <a:path w="724535" h="153035">
                <a:moveTo>
                  <a:pt x="48773" y="0"/>
                </a:moveTo>
                <a:lnTo>
                  <a:pt x="12616" y="26796"/>
                </a:lnTo>
                <a:lnTo>
                  <a:pt x="45" y="75676"/>
                </a:lnTo>
                <a:lnTo>
                  <a:pt x="0" y="76481"/>
                </a:lnTo>
                <a:lnTo>
                  <a:pt x="709" y="89160"/>
                </a:lnTo>
                <a:lnTo>
                  <a:pt x="786" y="90527"/>
                </a:lnTo>
                <a:lnTo>
                  <a:pt x="19554" y="135528"/>
                </a:lnTo>
                <a:lnTo>
                  <a:pt x="48773" y="152883"/>
                </a:lnTo>
                <a:lnTo>
                  <a:pt x="50707" y="146677"/>
                </a:lnTo>
                <a:lnTo>
                  <a:pt x="41993" y="142819"/>
                </a:lnTo>
                <a:lnTo>
                  <a:pt x="34473" y="137449"/>
                </a:lnTo>
                <a:lnTo>
                  <a:pt x="16214" y="101405"/>
                </a:lnTo>
                <a:lnTo>
                  <a:pt x="13980" y="76481"/>
                </a:lnTo>
                <a:lnTo>
                  <a:pt x="13947" y="75676"/>
                </a:lnTo>
                <a:lnTo>
                  <a:pt x="23016" y="30424"/>
                </a:lnTo>
                <a:lnTo>
                  <a:pt x="50949" y="6206"/>
                </a:lnTo>
                <a:lnTo>
                  <a:pt x="487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60869" y="5942124"/>
            <a:ext cx="319722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300" dirty="0">
                <a:latin typeface="Calibri"/>
                <a:cs typeface="Calibri"/>
              </a:rPr>
              <a:t>Loss(w0,w1,w2)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=</a:t>
            </a:r>
            <a:r>
              <a:rPr sz="1300" spc="360" dirty="0">
                <a:latin typeface="Calibri"/>
                <a:cs typeface="Calibri"/>
              </a:rPr>
              <a:t> </a:t>
            </a:r>
            <a:r>
              <a:rPr sz="1350" baseline="46296" dirty="0">
                <a:latin typeface="Cambria Math"/>
                <a:cs typeface="Cambria Math"/>
              </a:rPr>
              <a:t>1</a:t>
            </a:r>
            <a:r>
              <a:rPr sz="1350" spc="727" baseline="46296" dirty="0">
                <a:latin typeface="Cambria Math"/>
                <a:cs typeface="Cambria Math"/>
              </a:rPr>
              <a:t> </a:t>
            </a:r>
            <a:r>
              <a:rPr sz="1950" baseline="2136" dirty="0">
                <a:latin typeface="Cambria Math"/>
                <a:cs typeface="Cambria Math"/>
              </a:rPr>
              <a:t>∑</a:t>
            </a:r>
            <a:r>
              <a:rPr sz="1350" baseline="33950" dirty="0">
                <a:latin typeface="Cambria Math"/>
                <a:cs typeface="Cambria Math"/>
              </a:rPr>
              <a:t>𝑁</a:t>
            </a:r>
            <a:r>
              <a:rPr sz="1350" spc="427" baseline="33950" dirty="0">
                <a:latin typeface="Cambria Math"/>
                <a:cs typeface="Cambria Math"/>
              </a:rPr>
              <a:t>  </a:t>
            </a:r>
            <a:r>
              <a:rPr sz="1300" dirty="0">
                <a:latin typeface="Cambria Math"/>
                <a:cs typeface="Cambria Math"/>
              </a:rPr>
              <a:t>(𝑡𝑖</a:t>
            </a:r>
            <a:r>
              <a:rPr sz="1300" spc="355" dirty="0">
                <a:latin typeface="Cambria Math"/>
                <a:cs typeface="Cambria Math"/>
              </a:rPr>
              <a:t> </a:t>
            </a:r>
            <a:r>
              <a:rPr sz="1300" dirty="0">
                <a:latin typeface="Cambria Math"/>
                <a:cs typeface="Cambria Math"/>
              </a:rPr>
              <a:t>−</a:t>
            </a:r>
            <a:r>
              <a:rPr sz="1300" spc="10" dirty="0">
                <a:latin typeface="Cambria Math"/>
                <a:cs typeface="Cambria Math"/>
              </a:rPr>
              <a:t> </a:t>
            </a:r>
            <a:r>
              <a:rPr sz="1300" dirty="0">
                <a:latin typeface="Cambria Math"/>
                <a:cs typeface="Cambria Math"/>
              </a:rPr>
              <a:t>𝑅</a:t>
            </a:r>
            <a:r>
              <a:rPr sz="1300" spc="315" dirty="0">
                <a:latin typeface="Cambria Math"/>
                <a:cs typeface="Cambria Math"/>
              </a:rPr>
              <a:t> </a:t>
            </a:r>
            <a:r>
              <a:rPr sz="1300" dirty="0">
                <a:latin typeface="Cambria Math"/>
                <a:cs typeface="Cambria Math"/>
              </a:rPr>
              <a:t>𝑤;</a:t>
            </a:r>
            <a:r>
              <a:rPr sz="1300" spc="-65" dirty="0">
                <a:latin typeface="Cambria Math"/>
                <a:cs typeface="Cambria Math"/>
              </a:rPr>
              <a:t> </a:t>
            </a:r>
            <a:r>
              <a:rPr sz="1300" dirty="0">
                <a:latin typeface="Cambria Math"/>
                <a:cs typeface="Cambria Math"/>
              </a:rPr>
              <a:t>𝑝𝑖,</a:t>
            </a:r>
            <a:r>
              <a:rPr sz="1300" spc="-65" dirty="0">
                <a:latin typeface="Cambria Math"/>
                <a:cs typeface="Cambria Math"/>
              </a:rPr>
              <a:t> </a:t>
            </a:r>
            <a:r>
              <a:rPr sz="1300" dirty="0">
                <a:latin typeface="Cambria Math"/>
                <a:cs typeface="Cambria Math"/>
              </a:rPr>
              <a:t>𝑞𝑖)</a:t>
            </a:r>
            <a:r>
              <a:rPr sz="1300" spc="270" dirty="0">
                <a:latin typeface="Cambria Math"/>
                <a:cs typeface="Cambria Math"/>
              </a:rPr>
              <a:t> </a:t>
            </a:r>
            <a:r>
              <a:rPr sz="1350" spc="-75" baseline="24691" dirty="0">
                <a:latin typeface="Cambria Math"/>
                <a:cs typeface="Cambria Math"/>
              </a:rPr>
              <a:t>2</a:t>
            </a:r>
            <a:endParaRPr sz="1350" baseline="24691" dirty="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50" dirty="0"/>
              <a:t>Parameter</a:t>
            </a:r>
            <a:r>
              <a:rPr spc="-114" dirty="0"/>
              <a:t> </a:t>
            </a:r>
            <a:r>
              <a:rPr spc="-35" dirty="0"/>
              <a:t>optimization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88893" y="2728019"/>
            <a:ext cx="369506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598" indent="-248899">
              <a:spcBef>
                <a:spcPts val="100"/>
              </a:spcBef>
              <a:buChar char="●"/>
              <a:tabLst>
                <a:tab pos="261598" algn="l"/>
              </a:tabLst>
            </a:pPr>
            <a:r>
              <a:rPr sz="1600" dirty="0">
                <a:latin typeface="Calibri"/>
                <a:cs typeface="Calibri"/>
              </a:rPr>
              <a:t>Find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derivatives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Loss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wrt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W0,W1,W2: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11393" y="3172486"/>
            <a:ext cx="114300" cy="12700"/>
          </a:xfrm>
          <a:custGeom>
            <a:avLst/>
            <a:gdLst/>
            <a:ahLst/>
            <a:cxnLst/>
            <a:rect l="l" t="t" r="r" b="b"/>
            <a:pathLst>
              <a:path w="114300" h="12700">
                <a:moveTo>
                  <a:pt x="114300" y="0"/>
                </a:moveTo>
                <a:lnTo>
                  <a:pt x="0" y="0"/>
                </a:lnTo>
                <a:lnTo>
                  <a:pt x="0" y="12696"/>
                </a:lnTo>
                <a:lnTo>
                  <a:pt x="114300" y="12696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91715" y="3171996"/>
            <a:ext cx="1409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50" dirty="0">
                <a:latin typeface="Cambria Math"/>
                <a:cs typeface="Cambria Math"/>
              </a:rPr>
              <a:t>𝑁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609" y="3120180"/>
            <a:ext cx="279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𝑖=1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62426" y="3082710"/>
            <a:ext cx="947419" cy="188595"/>
          </a:xfrm>
          <a:custGeom>
            <a:avLst/>
            <a:gdLst/>
            <a:ahLst/>
            <a:cxnLst/>
            <a:rect l="l" t="t" r="r" b="b"/>
            <a:pathLst>
              <a:path w="947420" h="188595">
                <a:moveTo>
                  <a:pt x="887035" y="0"/>
                </a:moveTo>
                <a:lnTo>
                  <a:pt x="884355" y="7637"/>
                </a:lnTo>
                <a:lnTo>
                  <a:pt x="895251" y="12365"/>
                </a:lnTo>
                <a:lnTo>
                  <a:pt x="904621" y="18908"/>
                </a:lnTo>
                <a:lnTo>
                  <a:pt x="927119" y="62452"/>
                </a:lnTo>
                <a:lnTo>
                  <a:pt x="929174" y="76882"/>
                </a:lnTo>
                <a:lnTo>
                  <a:pt x="929203" y="77086"/>
                </a:lnTo>
                <a:lnTo>
                  <a:pt x="927107" y="124806"/>
                </a:lnTo>
                <a:lnTo>
                  <a:pt x="912419" y="160700"/>
                </a:lnTo>
                <a:lnTo>
                  <a:pt x="884654" y="180526"/>
                </a:lnTo>
                <a:lnTo>
                  <a:pt x="887035" y="188164"/>
                </a:lnTo>
                <a:lnTo>
                  <a:pt x="922995" y="166804"/>
                </a:lnTo>
                <a:lnTo>
                  <a:pt x="943192" y="127372"/>
                </a:lnTo>
                <a:lnTo>
                  <a:pt x="947061" y="94132"/>
                </a:lnTo>
                <a:lnTo>
                  <a:pt x="946102" y="77086"/>
                </a:lnTo>
                <a:lnTo>
                  <a:pt x="931534" y="32980"/>
                </a:lnTo>
                <a:lnTo>
                  <a:pt x="900680" y="4925"/>
                </a:lnTo>
                <a:lnTo>
                  <a:pt x="887035" y="0"/>
                </a:lnTo>
                <a:close/>
              </a:path>
              <a:path w="947420" h="188595">
                <a:moveTo>
                  <a:pt x="60026" y="0"/>
                </a:moveTo>
                <a:lnTo>
                  <a:pt x="24131" y="21416"/>
                </a:lnTo>
                <a:lnTo>
                  <a:pt x="3881" y="60940"/>
                </a:lnTo>
                <a:lnTo>
                  <a:pt x="55" y="93140"/>
                </a:lnTo>
                <a:lnTo>
                  <a:pt x="0" y="94132"/>
                </a:lnTo>
                <a:lnTo>
                  <a:pt x="873" y="109735"/>
                </a:lnTo>
                <a:lnTo>
                  <a:pt x="967" y="111418"/>
                </a:lnTo>
                <a:lnTo>
                  <a:pt x="3869" y="127372"/>
                </a:lnTo>
                <a:lnTo>
                  <a:pt x="24066" y="166804"/>
                </a:lnTo>
                <a:lnTo>
                  <a:pt x="60026" y="188164"/>
                </a:lnTo>
                <a:lnTo>
                  <a:pt x="62407" y="180526"/>
                </a:lnTo>
                <a:lnTo>
                  <a:pt x="51683" y="175778"/>
                </a:lnTo>
                <a:lnTo>
                  <a:pt x="42428" y="169169"/>
                </a:lnTo>
                <a:lnTo>
                  <a:pt x="19954" y="124806"/>
                </a:lnTo>
                <a:lnTo>
                  <a:pt x="17164" y="93140"/>
                </a:lnTo>
                <a:lnTo>
                  <a:pt x="17861" y="77086"/>
                </a:lnTo>
                <a:lnTo>
                  <a:pt x="28326" y="37444"/>
                </a:lnTo>
                <a:lnTo>
                  <a:pt x="62706" y="7637"/>
                </a:lnTo>
                <a:lnTo>
                  <a:pt x="600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49214" y="3017579"/>
            <a:ext cx="39941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  <a:tabLst>
                <a:tab pos="2250887" algn="l"/>
              </a:tabLst>
            </a:pPr>
            <a:r>
              <a:rPr sz="1600" spc="10" dirty="0">
                <a:latin typeface="Calibri"/>
                <a:cs typeface="Calibri"/>
              </a:rPr>
              <a:t>Loss(</a:t>
            </a:r>
            <a:r>
              <a:rPr sz="1600" i="1" spc="10" dirty="0">
                <a:latin typeface="Calibri"/>
                <a:cs typeface="Calibri"/>
              </a:rPr>
              <a:t>w0,w1,w2</a:t>
            </a:r>
            <a:r>
              <a:rPr sz="1600" spc="10" dirty="0">
                <a:latin typeface="Calibri"/>
                <a:cs typeface="Calibri"/>
              </a:rPr>
              <a:t>)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=</a:t>
            </a:r>
            <a:r>
              <a:rPr sz="1600" spc="85" dirty="0">
                <a:latin typeface="Calibri"/>
                <a:cs typeface="Calibri"/>
              </a:rPr>
              <a:t>  </a:t>
            </a:r>
            <a:r>
              <a:rPr spc="15" baseline="43981" dirty="0">
                <a:latin typeface="Cambria Math"/>
                <a:cs typeface="Cambria Math"/>
              </a:rPr>
              <a:t>1</a:t>
            </a:r>
            <a:r>
              <a:rPr spc="262" baseline="43981" dirty="0">
                <a:latin typeface="Cambria Math"/>
                <a:cs typeface="Cambria Math"/>
              </a:rPr>
              <a:t>  </a:t>
            </a:r>
            <a:r>
              <a:rPr sz="2400" spc="-37" baseline="1736" dirty="0">
                <a:latin typeface="Cambria Math"/>
                <a:cs typeface="Cambria Math"/>
              </a:rPr>
              <a:t>∑</a:t>
            </a:r>
            <a:r>
              <a:rPr spc="-37" baseline="30092" dirty="0">
                <a:latin typeface="Cambria Math"/>
                <a:cs typeface="Cambria Math"/>
              </a:rPr>
              <a:t>𝑁</a:t>
            </a:r>
            <a:r>
              <a:rPr baseline="30092" dirty="0">
                <a:latin typeface="Cambria Math"/>
                <a:cs typeface="Cambria Math"/>
              </a:rPr>
              <a:t>	</a:t>
            </a:r>
            <a:r>
              <a:rPr sz="1600" dirty="0">
                <a:latin typeface="Cambria Math"/>
                <a:cs typeface="Cambria Math"/>
              </a:rPr>
              <a:t>(𝑡𝑖</a:t>
            </a:r>
            <a:r>
              <a:rPr sz="1600" spc="6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−</a:t>
            </a:r>
            <a:r>
              <a:rPr sz="1600" spc="25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𝑅</a:t>
            </a:r>
            <a:r>
              <a:rPr sz="1600" spc="375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𝑤;</a:t>
            </a:r>
            <a:r>
              <a:rPr sz="1600" spc="27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𝑝𝑖,</a:t>
            </a:r>
            <a:r>
              <a:rPr sz="1600" spc="-8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𝑞𝑖)</a:t>
            </a:r>
            <a:r>
              <a:rPr sz="1600" spc="320" dirty="0">
                <a:latin typeface="Cambria Math"/>
                <a:cs typeface="Cambria Math"/>
              </a:rPr>
              <a:t> </a:t>
            </a:r>
            <a:r>
              <a:rPr sz="1650" spc="-75" baseline="25252" dirty="0">
                <a:latin typeface="Cambria Math"/>
                <a:cs typeface="Cambria Math"/>
              </a:rPr>
              <a:t>2</a:t>
            </a:r>
            <a:endParaRPr sz="1650" baseline="25252">
              <a:latin typeface="Cambria Math"/>
              <a:cs typeface="Cambria Math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92065" y="3402719"/>
            <a:ext cx="4596765" cy="2454910"/>
            <a:chOff x="1892065" y="3402719"/>
            <a:chExt cx="4596765" cy="245491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2066" y="3468697"/>
              <a:ext cx="4350819" cy="51388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1909" y="5638079"/>
              <a:ext cx="1393005" cy="219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72621" y="3412903"/>
              <a:ext cx="1406525" cy="658495"/>
            </a:xfrm>
            <a:custGeom>
              <a:avLst/>
              <a:gdLst/>
              <a:ahLst/>
              <a:cxnLst/>
              <a:rect l="l" t="t" r="r" b="b"/>
              <a:pathLst>
                <a:path w="1406525" h="658495">
                  <a:moveTo>
                    <a:pt x="0" y="329182"/>
                  </a:moveTo>
                  <a:lnTo>
                    <a:pt x="11326" y="270011"/>
                  </a:lnTo>
                  <a:lnTo>
                    <a:pt x="43981" y="214319"/>
                  </a:lnTo>
                  <a:lnTo>
                    <a:pt x="95981" y="163037"/>
                  </a:lnTo>
                  <a:lnTo>
                    <a:pt x="128614" y="139340"/>
                  </a:lnTo>
                  <a:lnTo>
                    <a:pt x="165338" y="117094"/>
                  </a:lnTo>
                  <a:lnTo>
                    <a:pt x="205906" y="96415"/>
                  </a:lnTo>
                  <a:lnTo>
                    <a:pt x="250068" y="77419"/>
                  </a:lnTo>
                  <a:lnTo>
                    <a:pt x="297578" y="60223"/>
                  </a:lnTo>
                  <a:lnTo>
                    <a:pt x="348186" y="44943"/>
                  </a:lnTo>
                  <a:lnTo>
                    <a:pt x="401644" y="31694"/>
                  </a:lnTo>
                  <a:lnTo>
                    <a:pt x="457705" y="20594"/>
                  </a:lnTo>
                  <a:lnTo>
                    <a:pt x="516120" y="11758"/>
                  </a:lnTo>
                  <a:lnTo>
                    <a:pt x="576641" y="5303"/>
                  </a:lnTo>
                  <a:lnTo>
                    <a:pt x="639019" y="1345"/>
                  </a:lnTo>
                  <a:lnTo>
                    <a:pt x="703008" y="0"/>
                  </a:lnTo>
                  <a:lnTo>
                    <a:pt x="766996" y="1345"/>
                  </a:lnTo>
                  <a:lnTo>
                    <a:pt x="829374" y="5303"/>
                  </a:lnTo>
                  <a:lnTo>
                    <a:pt x="889895" y="11758"/>
                  </a:lnTo>
                  <a:lnTo>
                    <a:pt x="948310" y="20594"/>
                  </a:lnTo>
                  <a:lnTo>
                    <a:pt x="1004371" y="31694"/>
                  </a:lnTo>
                  <a:lnTo>
                    <a:pt x="1057829" y="44943"/>
                  </a:lnTo>
                  <a:lnTo>
                    <a:pt x="1108437" y="60223"/>
                  </a:lnTo>
                  <a:lnTo>
                    <a:pt x="1155947" y="77419"/>
                  </a:lnTo>
                  <a:lnTo>
                    <a:pt x="1200109" y="96415"/>
                  </a:lnTo>
                  <a:lnTo>
                    <a:pt x="1240677" y="117094"/>
                  </a:lnTo>
                  <a:lnTo>
                    <a:pt x="1277401" y="139340"/>
                  </a:lnTo>
                  <a:lnTo>
                    <a:pt x="1310034" y="163037"/>
                  </a:lnTo>
                  <a:lnTo>
                    <a:pt x="1362034" y="214319"/>
                  </a:lnTo>
                  <a:lnTo>
                    <a:pt x="1394689" y="270011"/>
                  </a:lnTo>
                  <a:lnTo>
                    <a:pt x="1406016" y="329182"/>
                  </a:lnTo>
                  <a:lnTo>
                    <a:pt x="1403143" y="359144"/>
                  </a:lnTo>
                  <a:lnTo>
                    <a:pt x="1380903" y="416691"/>
                  </a:lnTo>
                  <a:lnTo>
                    <a:pt x="1338328" y="470294"/>
                  </a:lnTo>
                  <a:lnTo>
                    <a:pt x="1277401" y="519023"/>
                  </a:lnTo>
                  <a:lnTo>
                    <a:pt x="1240677" y="541270"/>
                  </a:lnTo>
                  <a:lnTo>
                    <a:pt x="1200109" y="561949"/>
                  </a:lnTo>
                  <a:lnTo>
                    <a:pt x="1155947" y="580944"/>
                  </a:lnTo>
                  <a:lnTo>
                    <a:pt x="1108437" y="598141"/>
                  </a:lnTo>
                  <a:lnTo>
                    <a:pt x="1057829" y="613421"/>
                  </a:lnTo>
                  <a:lnTo>
                    <a:pt x="1004371" y="626669"/>
                  </a:lnTo>
                  <a:lnTo>
                    <a:pt x="948310" y="637769"/>
                  </a:lnTo>
                  <a:lnTo>
                    <a:pt x="889895" y="646605"/>
                  </a:lnTo>
                  <a:lnTo>
                    <a:pt x="829374" y="653060"/>
                  </a:lnTo>
                  <a:lnTo>
                    <a:pt x="766996" y="657019"/>
                  </a:lnTo>
                  <a:lnTo>
                    <a:pt x="703008" y="658364"/>
                  </a:lnTo>
                  <a:lnTo>
                    <a:pt x="639019" y="657019"/>
                  </a:lnTo>
                  <a:lnTo>
                    <a:pt x="576641" y="653060"/>
                  </a:lnTo>
                  <a:lnTo>
                    <a:pt x="516120" y="646605"/>
                  </a:lnTo>
                  <a:lnTo>
                    <a:pt x="457705" y="637769"/>
                  </a:lnTo>
                  <a:lnTo>
                    <a:pt x="401644" y="626669"/>
                  </a:lnTo>
                  <a:lnTo>
                    <a:pt x="348186" y="613421"/>
                  </a:lnTo>
                  <a:lnTo>
                    <a:pt x="297578" y="598141"/>
                  </a:lnTo>
                  <a:lnTo>
                    <a:pt x="250068" y="580944"/>
                  </a:lnTo>
                  <a:lnTo>
                    <a:pt x="205906" y="561949"/>
                  </a:lnTo>
                  <a:lnTo>
                    <a:pt x="165338" y="541270"/>
                  </a:lnTo>
                  <a:lnTo>
                    <a:pt x="128614" y="519023"/>
                  </a:lnTo>
                  <a:lnTo>
                    <a:pt x="95981" y="495326"/>
                  </a:lnTo>
                  <a:lnTo>
                    <a:pt x="43981" y="444044"/>
                  </a:lnTo>
                  <a:lnTo>
                    <a:pt x="11326" y="388353"/>
                  </a:lnTo>
                  <a:lnTo>
                    <a:pt x="0" y="329182"/>
                  </a:lnTo>
                  <a:close/>
                </a:path>
              </a:pathLst>
            </a:custGeom>
            <a:ln w="2036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88542" y="3873931"/>
              <a:ext cx="694690" cy="1703705"/>
            </a:xfrm>
            <a:custGeom>
              <a:avLst/>
              <a:gdLst/>
              <a:ahLst/>
              <a:cxnLst/>
              <a:rect l="l" t="t" r="r" b="b"/>
              <a:pathLst>
                <a:path w="694689" h="1703704">
                  <a:moveTo>
                    <a:pt x="0" y="1635229"/>
                  </a:moveTo>
                  <a:lnTo>
                    <a:pt x="5703" y="1703303"/>
                  </a:lnTo>
                  <a:lnTo>
                    <a:pt x="54621" y="1659797"/>
                  </a:lnTo>
                  <a:lnTo>
                    <a:pt x="34058" y="1659797"/>
                  </a:lnTo>
                  <a:lnTo>
                    <a:pt x="15140" y="1652240"/>
                  </a:lnTo>
                  <a:lnTo>
                    <a:pt x="18919" y="1642785"/>
                  </a:lnTo>
                  <a:lnTo>
                    <a:pt x="0" y="1635229"/>
                  </a:lnTo>
                  <a:close/>
                </a:path>
                <a:path w="694689" h="1703704">
                  <a:moveTo>
                    <a:pt x="18919" y="1642785"/>
                  </a:moveTo>
                  <a:lnTo>
                    <a:pt x="15140" y="1652240"/>
                  </a:lnTo>
                  <a:lnTo>
                    <a:pt x="34058" y="1659797"/>
                  </a:lnTo>
                  <a:lnTo>
                    <a:pt x="37837" y="1650341"/>
                  </a:lnTo>
                  <a:lnTo>
                    <a:pt x="18919" y="1642785"/>
                  </a:lnTo>
                  <a:close/>
                </a:path>
                <a:path w="694689" h="1703704">
                  <a:moveTo>
                    <a:pt x="37837" y="1650341"/>
                  </a:moveTo>
                  <a:lnTo>
                    <a:pt x="34058" y="1659797"/>
                  </a:lnTo>
                  <a:lnTo>
                    <a:pt x="54621" y="1659797"/>
                  </a:lnTo>
                  <a:lnTo>
                    <a:pt x="56757" y="1657897"/>
                  </a:lnTo>
                  <a:lnTo>
                    <a:pt x="37837" y="1650341"/>
                  </a:lnTo>
                  <a:close/>
                </a:path>
                <a:path w="694689" h="1703704">
                  <a:moveTo>
                    <a:pt x="675430" y="0"/>
                  </a:moveTo>
                  <a:lnTo>
                    <a:pt x="18919" y="1642785"/>
                  </a:lnTo>
                  <a:lnTo>
                    <a:pt x="37837" y="1650341"/>
                  </a:lnTo>
                  <a:lnTo>
                    <a:pt x="694349" y="7556"/>
                  </a:lnTo>
                  <a:lnTo>
                    <a:pt x="6754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92066" y="4093876"/>
              <a:ext cx="4350819" cy="5138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2065" y="4744058"/>
              <a:ext cx="4350819" cy="51388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030750" y="4071269"/>
              <a:ext cx="1388745" cy="658495"/>
            </a:xfrm>
            <a:custGeom>
              <a:avLst/>
              <a:gdLst/>
              <a:ahLst/>
              <a:cxnLst/>
              <a:rect l="l" t="t" r="r" b="b"/>
              <a:pathLst>
                <a:path w="1388745" h="658495">
                  <a:moveTo>
                    <a:pt x="0" y="329182"/>
                  </a:moveTo>
                  <a:lnTo>
                    <a:pt x="11187" y="270011"/>
                  </a:lnTo>
                  <a:lnTo>
                    <a:pt x="43441" y="214319"/>
                  </a:lnTo>
                  <a:lnTo>
                    <a:pt x="94801" y="163037"/>
                  </a:lnTo>
                  <a:lnTo>
                    <a:pt x="127033" y="139340"/>
                  </a:lnTo>
                  <a:lnTo>
                    <a:pt x="163306" y="117094"/>
                  </a:lnTo>
                  <a:lnTo>
                    <a:pt x="203375" y="96415"/>
                  </a:lnTo>
                  <a:lnTo>
                    <a:pt x="246994" y="77419"/>
                  </a:lnTo>
                  <a:lnTo>
                    <a:pt x="293920" y="60223"/>
                  </a:lnTo>
                  <a:lnTo>
                    <a:pt x="343906" y="44943"/>
                  </a:lnTo>
                  <a:lnTo>
                    <a:pt x="396707" y="31694"/>
                  </a:lnTo>
                  <a:lnTo>
                    <a:pt x="452079" y="20594"/>
                  </a:lnTo>
                  <a:lnTo>
                    <a:pt x="509776" y="11758"/>
                  </a:lnTo>
                  <a:lnTo>
                    <a:pt x="569553" y="5303"/>
                  </a:lnTo>
                  <a:lnTo>
                    <a:pt x="631164" y="1345"/>
                  </a:lnTo>
                  <a:lnTo>
                    <a:pt x="694366" y="0"/>
                  </a:lnTo>
                  <a:lnTo>
                    <a:pt x="757567" y="1345"/>
                  </a:lnTo>
                  <a:lnTo>
                    <a:pt x="819179" y="5303"/>
                  </a:lnTo>
                  <a:lnTo>
                    <a:pt x="878956" y="11758"/>
                  </a:lnTo>
                  <a:lnTo>
                    <a:pt x="936653" y="20594"/>
                  </a:lnTo>
                  <a:lnTo>
                    <a:pt x="992024" y="31694"/>
                  </a:lnTo>
                  <a:lnTo>
                    <a:pt x="1044826" y="44943"/>
                  </a:lnTo>
                  <a:lnTo>
                    <a:pt x="1094812" y="60223"/>
                  </a:lnTo>
                  <a:lnTo>
                    <a:pt x="1141737" y="77419"/>
                  </a:lnTo>
                  <a:lnTo>
                    <a:pt x="1185357" y="96415"/>
                  </a:lnTo>
                  <a:lnTo>
                    <a:pt x="1225426" y="117094"/>
                  </a:lnTo>
                  <a:lnTo>
                    <a:pt x="1261699" y="139340"/>
                  </a:lnTo>
                  <a:lnTo>
                    <a:pt x="1293931" y="163037"/>
                  </a:lnTo>
                  <a:lnTo>
                    <a:pt x="1345291" y="214319"/>
                  </a:lnTo>
                  <a:lnTo>
                    <a:pt x="1377545" y="270011"/>
                  </a:lnTo>
                  <a:lnTo>
                    <a:pt x="1388732" y="329182"/>
                  </a:lnTo>
                  <a:lnTo>
                    <a:pt x="1385895" y="359144"/>
                  </a:lnTo>
                  <a:lnTo>
                    <a:pt x="1363929" y="416691"/>
                  </a:lnTo>
                  <a:lnTo>
                    <a:pt x="1321877" y="470294"/>
                  </a:lnTo>
                  <a:lnTo>
                    <a:pt x="1261699" y="519023"/>
                  </a:lnTo>
                  <a:lnTo>
                    <a:pt x="1225426" y="541270"/>
                  </a:lnTo>
                  <a:lnTo>
                    <a:pt x="1185357" y="561949"/>
                  </a:lnTo>
                  <a:lnTo>
                    <a:pt x="1141737" y="580944"/>
                  </a:lnTo>
                  <a:lnTo>
                    <a:pt x="1094812" y="598141"/>
                  </a:lnTo>
                  <a:lnTo>
                    <a:pt x="1044826" y="613421"/>
                  </a:lnTo>
                  <a:lnTo>
                    <a:pt x="992024" y="626669"/>
                  </a:lnTo>
                  <a:lnTo>
                    <a:pt x="936653" y="637769"/>
                  </a:lnTo>
                  <a:lnTo>
                    <a:pt x="878956" y="646605"/>
                  </a:lnTo>
                  <a:lnTo>
                    <a:pt x="819179" y="653060"/>
                  </a:lnTo>
                  <a:lnTo>
                    <a:pt x="757567" y="657019"/>
                  </a:lnTo>
                  <a:lnTo>
                    <a:pt x="694366" y="658364"/>
                  </a:lnTo>
                  <a:lnTo>
                    <a:pt x="631164" y="657019"/>
                  </a:lnTo>
                  <a:lnTo>
                    <a:pt x="569553" y="653060"/>
                  </a:lnTo>
                  <a:lnTo>
                    <a:pt x="509776" y="646605"/>
                  </a:lnTo>
                  <a:lnTo>
                    <a:pt x="452079" y="637769"/>
                  </a:lnTo>
                  <a:lnTo>
                    <a:pt x="396707" y="626669"/>
                  </a:lnTo>
                  <a:lnTo>
                    <a:pt x="343906" y="613421"/>
                  </a:lnTo>
                  <a:lnTo>
                    <a:pt x="293920" y="598141"/>
                  </a:lnTo>
                  <a:lnTo>
                    <a:pt x="246994" y="580944"/>
                  </a:lnTo>
                  <a:lnTo>
                    <a:pt x="203375" y="561949"/>
                  </a:lnTo>
                  <a:lnTo>
                    <a:pt x="163306" y="541270"/>
                  </a:lnTo>
                  <a:lnTo>
                    <a:pt x="127033" y="519023"/>
                  </a:lnTo>
                  <a:lnTo>
                    <a:pt x="94801" y="495326"/>
                  </a:lnTo>
                  <a:lnTo>
                    <a:pt x="43441" y="444044"/>
                  </a:lnTo>
                  <a:lnTo>
                    <a:pt x="11187" y="388353"/>
                  </a:lnTo>
                  <a:lnTo>
                    <a:pt x="0" y="329182"/>
                  </a:lnTo>
                  <a:close/>
                </a:path>
              </a:pathLst>
            </a:custGeom>
            <a:ln w="2036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86230" y="4684793"/>
              <a:ext cx="1388745" cy="658495"/>
            </a:xfrm>
            <a:custGeom>
              <a:avLst/>
              <a:gdLst/>
              <a:ahLst/>
              <a:cxnLst/>
              <a:rect l="l" t="t" r="r" b="b"/>
              <a:pathLst>
                <a:path w="1388745" h="658495">
                  <a:moveTo>
                    <a:pt x="0" y="329182"/>
                  </a:moveTo>
                  <a:lnTo>
                    <a:pt x="11187" y="270011"/>
                  </a:lnTo>
                  <a:lnTo>
                    <a:pt x="43441" y="214319"/>
                  </a:lnTo>
                  <a:lnTo>
                    <a:pt x="94801" y="163037"/>
                  </a:lnTo>
                  <a:lnTo>
                    <a:pt x="127033" y="139340"/>
                  </a:lnTo>
                  <a:lnTo>
                    <a:pt x="163306" y="117094"/>
                  </a:lnTo>
                  <a:lnTo>
                    <a:pt x="203375" y="96415"/>
                  </a:lnTo>
                  <a:lnTo>
                    <a:pt x="246994" y="77419"/>
                  </a:lnTo>
                  <a:lnTo>
                    <a:pt x="293920" y="60223"/>
                  </a:lnTo>
                  <a:lnTo>
                    <a:pt x="343906" y="44943"/>
                  </a:lnTo>
                  <a:lnTo>
                    <a:pt x="396707" y="31694"/>
                  </a:lnTo>
                  <a:lnTo>
                    <a:pt x="452079" y="20594"/>
                  </a:lnTo>
                  <a:lnTo>
                    <a:pt x="509776" y="11758"/>
                  </a:lnTo>
                  <a:lnTo>
                    <a:pt x="569553" y="5303"/>
                  </a:lnTo>
                  <a:lnTo>
                    <a:pt x="631164" y="1345"/>
                  </a:lnTo>
                  <a:lnTo>
                    <a:pt x="694366" y="0"/>
                  </a:lnTo>
                  <a:lnTo>
                    <a:pt x="757567" y="1345"/>
                  </a:lnTo>
                  <a:lnTo>
                    <a:pt x="819179" y="5303"/>
                  </a:lnTo>
                  <a:lnTo>
                    <a:pt x="878956" y="11758"/>
                  </a:lnTo>
                  <a:lnTo>
                    <a:pt x="936653" y="20594"/>
                  </a:lnTo>
                  <a:lnTo>
                    <a:pt x="992024" y="31694"/>
                  </a:lnTo>
                  <a:lnTo>
                    <a:pt x="1044826" y="44943"/>
                  </a:lnTo>
                  <a:lnTo>
                    <a:pt x="1094812" y="60223"/>
                  </a:lnTo>
                  <a:lnTo>
                    <a:pt x="1141737" y="77419"/>
                  </a:lnTo>
                  <a:lnTo>
                    <a:pt x="1185357" y="96415"/>
                  </a:lnTo>
                  <a:lnTo>
                    <a:pt x="1225426" y="117094"/>
                  </a:lnTo>
                  <a:lnTo>
                    <a:pt x="1261699" y="139340"/>
                  </a:lnTo>
                  <a:lnTo>
                    <a:pt x="1293931" y="163037"/>
                  </a:lnTo>
                  <a:lnTo>
                    <a:pt x="1345291" y="214319"/>
                  </a:lnTo>
                  <a:lnTo>
                    <a:pt x="1377545" y="270011"/>
                  </a:lnTo>
                  <a:lnTo>
                    <a:pt x="1388732" y="329182"/>
                  </a:lnTo>
                  <a:lnTo>
                    <a:pt x="1385895" y="359144"/>
                  </a:lnTo>
                  <a:lnTo>
                    <a:pt x="1363929" y="416691"/>
                  </a:lnTo>
                  <a:lnTo>
                    <a:pt x="1321877" y="470294"/>
                  </a:lnTo>
                  <a:lnTo>
                    <a:pt x="1261699" y="519023"/>
                  </a:lnTo>
                  <a:lnTo>
                    <a:pt x="1225426" y="541270"/>
                  </a:lnTo>
                  <a:lnTo>
                    <a:pt x="1185357" y="561949"/>
                  </a:lnTo>
                  <a:lnTo>
                    <a:pt x="1141737" y="580944"/>
                  </a:lnTo>
                  <a:lnTo>
                    <a:pt x="1094812" y="598141"/>
                  </a:lnTo>
                  <a:lnTo>
                    <a:pt x="1044826" y="613421"/>
                  </a:lnTo>
                  <a:lnTo>
                    <a:pt x="992024" y="626669"/>
                  </a:lnTo>
                  <a:lnTo>
                    <a:pt x="936653" y="637769"/>
                  </a:lnTo>
                  <a:lnTo>
                    <a:pt x="878956" y="646605"/>
                  </a:lnTo>
                  <a:lnTo>
                    <a:pt x="819179" y="653060"/>
                  </a:lnTo>
                  <a:lnTo>
                    <a:pt x="757567" y="657019"/>
                  </a:lnTo>
                  <a:lnTo>
                    <a:pt x="694366" y="658364"/>
                  </a:lnTo>
                  <a:lnTo>
                    <a:pt x="631164" y="657019"/>
                  </a:lnTo>
                  <a:lnTo>
                    <a:pt x="569553" y="653060"/>
                  </a:lnTo>
                  <a:lnTo>
                    <a:pt x="509776" y="646605"/>
                  </a:lnTo>
                  <a:lnTo>
                    <a:pt x="452079" y="637769"/>
                  </a:lnTo>
                  <a:lnTo>
                    <a:pt x="396707" y="626669"/>
                  </a:lnTo>
                  <a:lnTo>
                    <a:pt x="343906" y="613421"/>
                  </a:lnTo>
                  <a:lnTo>
                    <a:pt x="293920" y="598141"/>
                  </a:lnTo>
                  <a:lnTo>
                    <a:pt x="246994" y="580944"/>
                  </a:lnTo>
                  <a:lnTo>
                    <a:pt x="203375" y="561949"/>
                  </a:lnTo>
                  <a:lnTo>
                    <a:pt x="163306" y="541270"/>
                  </a:lnTo>
                  <a:lnTo>
                    <a:pt x="127033" y="519023"/>
                  </a:lnTo>
                  <a:lnTo>
                    <a:pt x="94801" y="495326"/>
                  </a:lnTo>
                  <a:lnTo>
                    <a:pt x="43441" y="444044"/>
                  </a:lnTo>
                  <a:lnTo>
                    <a:pt x="11187" y="388353"/>
                  </a:lnTo>
                  <a:lnTo>
                    <a:pt x="0" y="329182"/>
                  </a:lnTo>
                  <a:close/>
                </a:path>
              </a:pathLst>
            </a:custGeom>
            <a:ln w="2036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39132" y="4603089"/>
              <a:ext cx="543560" cy="1080135"/>
            </a:xfrm>
            <a:custGeom>
              <a:avLst/>
              <a:gdLst/>
              <a:ahLst/>
              <a:cxnLst/>
              <a:rect l="l" t="t" r="r" b="b"/>
              <a:pathLst>
                <a:path w="543560" h="1080135">
                  <a:moveTo>
                    <a:pt x="542480" y="585470"/>
                  </a:moveTo>
                  <a:lnTo>
                    <a:pt x="526097" y="573366"/>
                  </a:lnTo>
                  <a:lnTo>
                    <a:pt x="192620" y="1024382"/>
                  </a:lnTo>
                  <a:lnTo>
                    <a:pt x="176237" y="1012266"/>
                  </a:lnTo>
                  <a:lnTo>
                    <a:pt x="164477" y="1079563"/>
                  </a:lnTo>
                  <a:lnTo>
                    <a:pt x="225386" y="1048588"/>
                  </a:lnTo>
                  <a:lnTo>
                    <a:pt x="220091" y="1044676"/>
                  </a:lnTo>
                  <a:lnTo>
                    <a:pt x="209003" y="1036485"/>
                  </a:lnTo>
                  <a:lnTo>
                    <a:pt x="542480" y="585470"/>
                  </a:lnTo>
                  <a:close/>
                </a:path>
                <a:path w="543560" h="1080135">
                  <a:moveTo>
                    <a:pt x="543344" y="9347"/>
                  </a:moveTo>
                  <a:lnTo>
                    <a:pt x="525246" y="0"/>
                  </a:lnTo>
                  <a:lnTo>
                    <a:pt x="19011" y="979284"/>
                  </a:lnTo>
                  <a:lnTo>
                    <a:pt x="914" y="969924"/>
                  </a:lnTo>
                  <a:lnTo>
                    <a:pt x="0" y="1038237"/>
                  </a:lnTo>
                  <a:lnTo>
                    <a:pt x="55219" y="997978"/>
                  </a:lnTo>
                  <a:lnTo>
                    <a:pt x="54622" y="997673"/>
                  </a:lnTo>
                  <a:lnTo>
                    <a:pt x="37109" y="988631"/>
                  </a:lnTo>
                  <a:lnTo>
                    <a:pt x="543344" y="934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958271" y="3008435"/>
            <a:ext cx="1491615" cy="224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i="1" spc="55" dirty="0">
                <a:latin typeface="Calibri"/>
                <a:cs typeface="Calibri"/>
              </a:rPr>
              <a:t>Function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R(P,Q)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{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W0</a:t>
            </a:r>
            <a:r>
              <a:rPr sz="1600" i="1" spc="-20" dirty="0">
                <a:latin typeface="Calibri"/>
                <a:cs typeface="Calibri"/>
              </a:rPr>
              <a:t>*P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70"/>
              </a:spcBef>
            </a:pPr>
            <a:r>
              <a:rPr sz="1600" i="1" spc="95" dirty="0">
                <a:latin typeface="Calibri"/>
                <a:cs typeface="Calibri"/>
              </a:rPr>
              <a:t>B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f0</a:t>
            </a:r>
            <a:r>
              <a:rPr sz="1600" i="1" spc="-10" dirty="0">
                <a:latin typeface="Calibri"/>
                <a:cs typeface="Calibri"/>
              </a:rPr>
              <a:t>(A,Q)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895"/>
              </a:lnSpc>
            </a:pPr>
            <a:r>
              <a:rPr sz="1600" i="1" spc="275" dirty="0">
                <a:latin typeface="Calibri"/>
                <a:cs typeface="Calibri"/>
              </a:rPr>
              <a:t>C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W1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spc="105" dirty="0">
                <a:latin typeface="Calibri"/>
                <a:cs typeface="Calibri"/>
              </a:rPr>
              <a:t>D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W2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95"/>
              </a:spcBef>
            </a:pPr>
            <a:r>
              <a:rPr sz="1600" i="1" spc="100" dirty="0">
                <a:latin typeface="Calibri"/>
                <a:cs typeface="Calibri"/>
              </a:rPr>
              <a:t>E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f1</a:t>
            </a:r>
            <a:r>
              <a:rPr sz="1600" i="1" spc="-10" dirty="0">
                <a:latin typeface="Calibri"/>
                <a:cs typeface="Calibri"/>
              </a:rPr>
              <a:t>(C)</a:t>
            </a:r>
            <a:endParaRPr sz="1600">
              <a:latin typeface="Calibri"/>
              <a:cs typeface="Calibri"/>
            </a:endParaRPr>
          </a:p>
          <a:p>
            <a:pPr marL="379063" marR="222866">
              <a:lnSpc>
                <a:spcPts val="1900"/>
              </a:lnSpc>
              <a:spcBef>
                <a:spcPts val="70"/>
              </a:spcBef>
            </a:pPr>
            <a:r>
              <a:rPr sz="1600" i="1" spc="125" dirty="0">
                <a:latin typeface="Calibri"/>
                <a:cs typeface="Calibri"/>
              </a:rPr>
              <a:t>F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f2</a:t>
            </a:r>
            <a:r>
              <a:rPr sz="1600" i="1" spc="-10" dirty="0">
                <a:latin typeface="Calibri"/>
                <a:cs typeface="Calibri"/>
              </a:rPr>
              <a:t>(D)</a:t>
            </a:r>
            <a:r>
              <a:rPr sz="1600" i="1" spc="500" dirty="0">
                <a:latin typeface="Calibri"/>
                <a:cs typeface="Calibri"/>
              </a:rPr>
              <a:t> </a:t>
            </a:r>
            <a:r>
              <a:rPr sz="1600" i="1" spc="85" dirty="0">
                <a:latin typeface="Calibri"/>
                <a:cs typeface="Calibri"/>
              </a:rPr>
              <a:t>R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f3</a:t>
            </a:r>
            <a:r>
              <a:rPr sz="1600" i="1" spc="-10" dirty="0">
                <a:latin typeface="Calibri"/>
                <a:cs typeface="Calibri"/>
              </a:rPr>
              <a:t>(E,F)</a:t>
            </a:r>
            <a:endParaRPr sz="1600">
              <a:latin typeface="Calibri"/>
              <a:cs typeface="Calibri"/>
            </a:endParaRPr>
          </a:p>
          <a:p>
            <a:pPr marL="26032" algn="ctr">
              <a:spcBef>
                <a:spcPts val="5"/>
              </a:spcBef>
            </a:pPr>
            <a:r>
              <a:rPr sz="1600" i="1" dirty="0">
                <a:latin typeface="Calibri"/>
                <a:cs typeface="Calibri"/>
              </a:rPr>
              <a:t>return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R}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29719" y="5986246"/>
            <a:ext cx="4019550" cy="466153"/>
          </a:xfrm>
          <a:prstGeom prst="rect">
            <a:avLst/>
          </a:prstGeom>
          <a:solidFill>
            <a:srgbClr val="E97132">
              <a:alpha val="25099"/>
            </a:srgbClr>
          </a:solidFill>
        </p:spPr>
        <p:txBody>
          <a:bodyPr vert="horz" wrap="square" lIns="0" tIns="34925" rIns="0" bIns="0" rtlCol="0">
            <a:spAutoFit/>
          </a:bodyPr>
          <a:lstStyle/>
          <a:p>
            <a:pPr marR="35557" algn="ctr">
              <a:spcBef>
                <a:spcPts val="275"/>
              </a:spcBef>
            </a:pPr>
            <a:r>
              <a:rPr sz="1400" dirty="0">
                <a:latin typeface="Calibri"/>
                <a:cs typeface="Calibri"/>
              </a:rPr>
              <a:t>Derivatives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are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complex,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non-linear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functions</a:t>
            </a:r>
            <a:endParaRPr sz="1400">
              <a:latin typeface="Calibri"/>
              <a:cs typeface="Calibri"/>
            </a:endParaRPr>
          </a:p>
          <a:p>
            <a:pPr algn="ctr">
              <a:spcBef>
                <a:spcPts val="25"/>
              </a:spcBef>
            </a:pPr>
            <a:r>
              <a:rPr sz="1400" dirty="0">
                <a:latin typeface="Calibri"/>
                <a:cs typeface="Calibri"/>
              </a:rPr>
              <a:t>so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gradient-descent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parameter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optimization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29456" y="6272820"/>
            <a:ext cx="1555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solidFill>
                  <a:srgbClr val="767676"/>
                </a:solidFill>
                <a:latin typeface="Calibri"/>
                <a:cs typeface="Calibri"/>
              </a:rPr>
              <a:t>16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1BDEE7-62BA-4B8B-9095-9056FC45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22" y="243159"/>
            <a:ext cx="7999320" cy="596526"/>
          </a:xfrm>
        </p:spPr>
        <p:txBody>
          <a:bodyPr/>
          <a:lstStyle/>
          <a:p>
            <a:r>
              <a:rPr lang="en-US" dirty="0"/>
              <a:t>Parameterized program as flow graph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7500E-49DD-458F-B1A4-D142A5D74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81" y="3818681"/>
            <a:ext cx="8862305" cy="3684856"/>
          </a:xfrm>
        </p:spPr>
        <p:txBody>
          <a:bodyPr>
            <a:normAutofit fontScale="62500" lnSpcReduction="20000"/>
          </a:bodyPr>
          <a:lstStyle/>
          <a:p>
            <a:r>
              <a:rPr lang="en-US" sz="2530" dirty="0">
                <a:latin typeface="Montserrat" panose="00000500000000000000" pitchFamily="2" charset="0"/>
              </a:rPr>
              <a:t>Useful to represent multiplication by weights differently from functions fi</a:t>
            </a:r>
          </a:p>
          <a:p>
            <a:pPr lvl="1"/>
            <a:r>
              <a:rPr lang="en-US" sz="2310" dirty="0"/>
              <a:t>Functions fi are fixed but weights change during training</a:t>
            </a:r>
          </a:p>
          <a:p>
            <a:r>
              <a:rPr lang="en-US" sz="2530">
                <a:latin typeface="Montserrat" panose="00000500000000000000" pitchFamily="2" charset="0"/>
              </a:rPr>
              <a:t>Execution models: </a:t>
            </a:r>
            <a:endParaRPr lang="en-US" sz="2530" dirty="0">
              <a:latin typeface="Montserrat" panose="00000500000000000000" pitchFamily="2" charset="0"/>
            </a:endParaRPr>
          </a:p>
          <a:p>
            <a:pPr lvl="1"/>
            <a:r>
              <a:rPr lang="en-US" sz="2310" dirty="0"/>
              <a:t>Sequential: </a:t>
            </a:r>
          </a:p>
          <a:p>
            <a:pPr lvl="2"/>
            <a:r>
              <a:rPr lang="en-US" sz="2310" dirty="0"/>
              <a:t>Execute nodes </a:t>
            </a:r>
            <a:r>
              <a:rPr lang="en-US" sz="2310" dirty="0" err="1"/>
              <a:t>sequentally</a:t>
            </a:r>
            <a:r>
              <a:rPr lang="en-US" sz="2310" dirty="0"/>
              <a:t> in any topological order</a:t>
            </a:r>
          </a:p>
          <a:p>
            <a:pPr lvl="1"/>
            <a:r>
              <a:rPr lang="en-US" sz="2310" dirty="0"/>
              <a:t>Parallel:</a:t>
            </a:r>
          </a:p>
          <a:p>
            <a:pPr lvl="2"/>
            <a:r>
              <a:rPr lang="en-US" sz="2310" dirty="0"/>
              <a:t>Asynchronous dataflow: node executes when inputs are available</a:t>
            </a:r>
          </a:p>
          <a:p>
            <a:pPr lvl="2"/>
            <a:r>
              <a:rPr lang="en-US" sz="2310" b="1" dirty="0"/>
              <a:t>Forward propagation</a:t>
            </a:r>
            <a:r>
              <a:rPr lang="en-US" sz="2310" dirty="0"/>
              <a:t>: level-by-level schedule of vertices</a:t>
            </a:r>
          </a:p>
          <a:p>
            <a:r>
              <a:rPr lang="en-US" sz="2530" dirty="0">
                <a:latin typeface="Montserrat" panose="00000500000000000000" pitchFamily="2" charset="0"/>
              </a:rPr>
              <a:t>All values at intermediate points (A,B,C,…) are stored </a:t>
            </a:r>
          </a:p>
          <a:p>
            <a:pPr lvl="1"/>
            <a:r>
              <a:rPr lang="en-US" sz="2530" dirty="0">
                <a:latin typeface="Montserrat" panose="00000500000000000000" pitchFamily="2" charset="0"/>
              </a:rPr>
              <a:t>Needed for gradient computations</a:t>
            </a:r>
          </a:p>
          <a:p>
            <a:endParaRPr lang="en-US" dirty="0"/>
          </a:p>
          <a:p>
            <a:endParaRPr lang="en-US" dirty="0"/>
          </a:p>
          <a:p>
            <a:pPr marL="352044" lvl="1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EBD0A-9B15-4EE3-946F-1E06F261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2920" rtl="0">
              <a:defRPr/>
            </a:pPr>
            <a:r>
              <a:rPr lang="en-US" kern="1200">
                <a:solidFill>
                  <a:srgbClr val="5F5F5F"/>
                </a:solidFill>
                <a:ea typeface="+mn-ea"/>
                <a:cs typeface="+mn-cs"/>
              </a:rPr>
              <a:t>0</a:t>
            </a:r>
            <a:fld id="{EF22529A-D98A-3644-905A-8E0938C418C9}" type="slidenum">
              <a:rPr lang="en-US" kern="1200">
                <a:solidFill>
                  <a:srgbClr val="5F5F5F"/>
                </a:solidFill>
                <a:ea typeface="+mn-ea"/>
                <a:cs typeface="+mn-cs"/>
              </a:rPr>
              <a:pPr defTabSz="502920" rtl="0">
                <a:defRPr/>
              </a:pPr>
              <a:t>17</a:t>
            </a:fld>
            <a:endParaRPr lang="en-US" kern="1200" dirty="0">
              <a:solidFill>
                <a:srgbClr val="5F5F5F"/>
              </a:solidFill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706B93-3F16-4DB8-A11C-43BDDF41C410}"/>
              </a:ext>
            </a:extLst>
          </p:cNvPr>
          <p:cNvGrpSpPr/>
          <p:nvPr/>
        </p:nvGrpSpPr>
        <p:grpSpPr>
          <a:xfrm>
            <a:off x="2044002" y="959934"/>
            <a:ext cx="7338367" cy="2728024"/>
            <a:chOff x="236633" y="1203417"/>
            <a:chExt cx="7342164" cy="2775175"/>
          </a:xfrm>
        </p:grpSpPr>
        <p:sp>
          <p:nvSpPr>
            <p:cNvPr id="7" name="Flowchart: Summing Junction 6">
              <a:extLst>
                <a:ext uri="{FF2B5EF4-FFF2-40B4-BE49-F238E27FC236}">
                  <a16:creationId xmlns:a16="http://schemas.microsoft.com/office/drawing/2014/main" id="{92B0390D-1358-464C-BBD2-3CDF17FC362F}"/>
                </a:ext>
              </a:extLst>
            </p:cNvPr>
            <p:cNvSpPr/>
            <p:nvPr/>
          </p:nvSpPr>
          <p:spPr>
            <a:xfrm>
              <a:off x="1128478" y="1819001"/>
              <a:ext cx="362514" cy="351692"/>
            </a:xfrm>
            <a:prstGeom prst="flowChartSummingJunction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rtl="0">
                <a:defRPr/>
              </a:pPr>
              <a:endParaRPr lang="en-US" sz="1980" kern="12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3706B2-BD6A-4C26-8E78-790DCFDC4FE6}"/>
                </a:ext>
              </a:extLst>
            </p:cNvPr>
            <p:cNvSpPr txBox="1"/>
            <p:nvPr/>
          </p:nvSpPr>
          <p:spPr>
            <a:xfrm>
              <a:off x="2166422" y="2242603"/>
              <a:ext cx="800776" cy="576097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502920" rtl="0">
                <a:defRPr/>
              </a:pPr>
              <a:r>
                <a:rPr lang="en-US" sz="30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f0</a:t>
              </a:r>
            </a:p>
          </p:txBody>
        </p:sp>
        <p:sp>
          <p:nvSpPr>
            <p:cNvPr id="9" name="Flowchart: Summing Junction 8">
              <a:extLst>
                <a:ext uri="{FF2B5EF4-FFF2-40B4-BE49-F238E27FC236}">
                  <a16:creationId xmlns:a16="http://schemas.microsoft.com/office/drawing/2014/main" id="{47D7EB70-2B55-4DF6-993E-6A0CA569DE9A}"/>
                </a:ext>
              </a:extLst>
            </p:cNvPr>
            <p:cNvSpPr/>
            <p:nvPr/>
          </p:nvSpPr>
          <p:spPr>
            <a:xfrm>
              <a:off x="3777895" y="3084092"/>
              <a:ext cx="362514" cy="351692"/>
            </a:xfrm>
            <a:prstGeom prst="flowChartSummingJunction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rtl="0">
                <a:defRPr/>
              </a:pPr>
              <a:endParaRPr lang="en-US" sz="1980" kern="12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Flowchart: Summing Junction 9">
              <a:extLst>
                <a:ext uri="{FF2B5EF4-FFF2-40B4-BE49-F238E27FC236}">
                  <a16:creationId xmlns:a16="http://schemas.microsoft.com/office/drawing/2014/main" id="{C5987B9F-19BE-4C2E-BFC8-2736EFABCC47}"/>
                </a:ext>
              </a:extLst>
            </p:cNvPr>
            <p:cNvSpPr/>
            <p:nvPr/>
          </p:nvSpPr>
          <p:spPr>
            <a:xfrm>
              <a:off x="3712965" y="1633141"/>
              <a:ext cx="362514" cy="351692"/>
            </a:xfrm>
            <a:prstGeom prst="flowChartSummingJunction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rtl="0">
                <a:defRPr/>
              </a:pPr>
              <a:endParaRPr lang="en-US" sz="1980" kern="12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66F743-52DF-41DE-B869-FFD0D953E58D}"/>
                </a:ext>
              </a:extLst>
            </p:cNvPr>
            <p:cNvSpPr txBox="1"/>
            <p:nvPr/>
          </p:nvSpPr>
          <p:spPr>
            <a:xfrm>
              <a:off x="4685078" y="1547377"/>
              <a:ext cx="800776" cy="576097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502920" rtl="0">
                <a:defRPr/>
              </a:pPr>
              <a:r>
                <a:rPr lang="en-US" sz="30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f1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B2D616-C64A-4901-B846-C1EA509918B6}"/>
                </a:ext>
              </a:extLst>
            </p:cNvPr>
            <p:cNvSpPr txBox="1"/>
            <p:nvPr/>
          </p:nvSpPr>
          <p:spPr>
            <a:xfrm>
              <a:off x="4685078" y="2998328"/>
              <a:ext cx="800776" cy="576097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502920" rtl="0">
                <a:defRPr/>
              </a:pPr>
              <a:r>
                <a:rPr lang="en-US" sz="30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f2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387271-0E8B-47E1-91FE-087982EC12A8}"/>
                </a:ext>
              </a:extLst>
            </p:cNvPr>
            <p:cNvSpPr txBox="1"/>
            <p:nvPr/>
          </p:nvSpPr>
          <p:spPr>
            <a:xfrm>
              <a:off x="6243336" y="2305243"/>
              <a:ext cx="800776" cy="576097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502920" rtl="0">
                <a:defRPr/>
              </a:pPr>
              <a:r>
                <a:rPr lang="en-US" sz="30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f3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E3DABF4-3663-4398-8CA9-FABBB223E80B}"/>
                </a:ext>
              </a:extLst>
            </p:cNvPr>
            <p:cNvCxnSpPr>
              <a:endCxn id="7" idx="2"/>
            </p:cNvCxnSpPr>
            <p:nvPr/>
          </p:nvCxnSpPr>
          <p:spPr>
            <a:xfrm>
              <a:off x="755147" y="1994847"/>
              <a:ext cx="373331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A9E941F-C9E4-48BF-A786-08C91AE3B134}"/>
                </a:ext>
              </a:extLst>
            </p:cNvPr>
            <p:cNvCxnSpPr>
              <a:cxnSpLocks/>
            </p:cNvCxnSpPr>
            <p:nvPr/>
          </p:nvCxnSpPr>
          <p:spPr>
            <a:xfrm>
              <a:off x="755147" y="2876783"/>
              <a:ext cx="665510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BBB9F47-4EBF-4180-A64A-6EFD480E953D}"/>
                </a:ext>
              </a:extLst>
            </p:cNvPr>
            <p:cNvCxnSpPr>
              <a:stCxn id="7" idx="6"/>
            </p:cNvCxnSpPr>
            <p:nvPr/>
          </p:nvCxnSpPr>
          <p:spPr>
            <a:xfrm>
              <a:off x="1490992" y="1994847"/>
              <a:ext cx="675429" cy="41650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F3A55F0-D4E5-4F41-A8D5-1EA671ED4758}"/>
                </a:ext>
              </a:extLst>
            </p:cNvPr>
            <p:cNvCxnSpPr>
              <a:stCxn id="8" idx="3"/>
              <a:endCxn id="10" idx="2"/>
            </p:cNvCxnSpPr>
            <p:nvPr/>
          </p:nvCxnSpPr>
          <p:spPr>
            <a:xfrm flipV="1">
              <a:off x="2967198" y="1808988"/>
              <a:ext cx="745767" cy="72166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D82573C-0446-4667-A20A-B033A4F1BEDC}"/>
                </a:ext>
              </a:extLst>
            </p:cNvPr>
            <p:cNvCxnSpPr>
              <a:stCxn id="8" idx="3"/>
              <a:endCxn id="9" idx="2"/>
            </p:cNvCxnSpPr>
            <p:nvPr/>
          </p:nvCxnSpPr>
          <p:spPr>
            <a:xfrm>
              <a:off x="2967198" y="2530652"/>
              <a:ext cx="810697" cy="729287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CE4F860-0F31-4729-9A39-E9350B3A0E42}"/>
                </a:ext>
              </a:extLst>
            </p:cNvPr>
            <p:cNvCxnSpPr>
              <a:stCxn id="10" idx="6"/>
              <a:endCxn id="11" idx="1"/>
            </p:cNvCxnSpPr>
            <p:nvPr/>
          </p:nvCxnSpPr>
          <p:spPr>
            <a:xfrm>
              <a:off x="4075479" y="1808988"/>
              <a:ext cx="609598" cy="2643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CD652DB-610B-449E-AB20-8330F4DCF5F8}"/>
                </a:ext>
              </a:extLst>
            </p:cNvPr>
            <p:cNvCxnSpPr>
              <a:stCxn id="9" idx="6"/>
              <a:endCxn id="12" idx="1"/>
            </p:cNvCxnSpPr>
            <p:nvPr/>
          </p:nvCxnSpPr>
          <p:spPr>
            <a:xfrm>
              <a:off x="4140410" y="3259939"/>
              <a:ext cx="544668" cy="2643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83777FC-2B15-450F-B70D-B7139EFBF42C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5485854" y="2701225"/>
              <a:ext cx="789436" cy="58515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089673A-C34F-477F-B24A-2CE1EF0B364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485854" y="1835426"/>
              <a:ext cx="761104" cy="80317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3E1287D-315C-49EA-AFAD-8B02AF53BB60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V="1">
              <a:off x="7044112" y="2566853"/>
              <a:ext cx="534685" cy="26439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5D86815C-5149-4450-ACB7-58D2EFFBB4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3604" y="2629072"/>
              <a:ext cx="772817" cy="243653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EA0F5E-1A00-4894-B1E5-9166849F83F5}"/>
                </a:ext>
              </a:extLst>
            </p:cNvPr>
            <p:cNvSpPr txBox="1"/>
            <p:nvPr/>
          </p:nvSpPr>
          <p:spPr>
            <a:xfrm>
              <a:off x="236633" y="1749947"/>
              <a:ext cx="359580" cy="507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DFEE36-8CC2-4E04-820C-CD50DB48A986}"/>
                </a:ext>
              </a:extLst>
            </p:cNvPr>
            <p:cNvSpPr txBox="1"/>
            <p:nvPr/>
          </p:nvSpPr>
          <p:spPr>
            <a:xfrm>
              <a:off x="236633" y="2629073"/>
              <a:ext cx="772817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Q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E4E9A0-6FD6-4A3F-8BFB-713C474EFDB2}"/>
                </a:ext>
              </a:extLst>
            </p:cNvPr>
            <p:cNvSpPr txBox="1"/>
            <p:nvPr/>
          </p:nvSpPr>
          <p:spPr>
            <a:xfrm>
              <a:off x="1885061" y="1843578"/>
              <a:ext cx="4571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6562A5-7B13-4F45-8FA8-C8BAD747A171}"/>
                </a:ext>
              </a:extLst>
            </p:cNvPr>
            <p:cNvSpPr txBox="1"/>
            <p:nvPr/>
          </p:nvSpPr>
          <p:spPr>
            <a:xfrm flipH="1">
              <a:off x="3033652" y="2289233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FEAF0C-091C-4170-8DC8-D7536B14B8A1}"/>
                </a:ext>
              </a:extLst>
            </p:cNvPr>
            <p:cNvSpPr txBox="1"/>
            <p:nvPr/>
          </p:nvSpPr>
          <p:spPr>
            <a:xfrm flipH="1">
              <a:off x="4192124" y="1762236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3449E0-2563-424B-8065-AF4E1370DDD2}"/>
                </a:ext>
              </a:extLst>
            </p:cNvPr>
            <p:cNvSpPr txBox="1"/>
            <p:nvPr/>
          </p:nvSpPr>
          <p:spPr>
            <a:xfrm flipH="1">
              <a:off x="7098817" y="2637951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C27289-236B-4132-98E7-9BFE67775155}"/>
                </a:ext>
              </a:extLst>
            </p:cNvPr>
            <p:cNvSpPr txBox="1"/>
            <p:nvPr/>
          </p:nvSpPr>
          <p:spPr>
            <a:xfrm flipH="1">
              <a:off x="5537570" y="1519115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F1448-A6EC-42A9-BC19-0890C961807F}"/>
                </a:ext>
              </a:extLst>
            </p:cNvPr>
            <p:cNvSpPr txBox="1"/>
            <p:nvPr/>
          </p:nvSpPr>
          <p:spPr>
            <a:xfrm flipH="1">
              <a:off x="5592261" y="3114911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7648DD-6F3C-4366-A621-F1F0C9B06A6B}"/>
                </a:ext>
              </a:extLst>
            </p:cNvPr>
            <p:cNvSpPr txBox="1"/>
            <p:nvPr/>
          </p:nvSpPr>
          <p:spPr>
            <a:xfrm flipH="1">
              <a:off x="4320177" y="3171682"/>
              <a:ext cx="441239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211D1C-3680-4DF1-9DF5-84F77035E17D}"/>
                </a:ext>
              </a:extLst>
            </p:cNvPr>
            <p:cNvSpPr txBox="1"/>
            <p:nvPr/>
          </p:nvSpPr>
          <p:spPr>
            <a:xfrm flipH="1">
              <a:off x="1009450" y="1381684"/>
              <a:ext cx="739416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W0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6BA154-253B-418E-9A5F-550F360E1D1C}"/>
                </a:ext>
              </a:extLst>
            </p:cNvPr>
            <p:cNvSpPr txBox="1"/>
            <p:nvPr/>
          </p:nvSpPr>
          <p:spPr>
            <a:xfrm flipH="1">
              <a:off x="3524514" y="1203417"/>
              <a:ext cx="739416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W1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F9126C-9C89-4ADA-A323-6838E7D0263D}"/>
                </a:ext>
              </a:extLst>
            </p:cNvPr>
            <p:cNvSpPr txBox="1"/>
            <p:nvPr/>
          </p:nvSpPr>
          <p:spPr>
            <a:xfrm flipH="1">
              <a:off x="3677826" y="3471376"/>
              <a:ext cx="739416" cy="507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502920" rtl="0">
                <a:defRPr/>
              </a:pPr>
              <a:r>
                <a: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rPr>
                <a:t>W2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F6B5DC9-9920-4F2C-ABD2-3D397755FBAB}"/>
              </a:ext>
            </a:extLst>
          </p:cNvPr>
          <p:cNvSpPr txBox="1"/>
          <p:nvPr/>
        </p:nvSpPr>
        <p:spPr>
          <a:xfrm flipH="1">
            <a:off x="84873" y="839013"/>
            <a:ext cx="3221165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Function R(P,Q) {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A = </a:t>
            </a:r>
            <a:r>
              <a:rPr lang="en-US" sz="1760" i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W0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*P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B = </a:t>
            </a:r>
            <a:r>
              <a:rPr lang="en-US" sz="1760" i="1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f0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(A,Q)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 = </a:t>
            </a:r>
            <a:r>
              <a:rPr lang="en-US" sz="1760" i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W1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*B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D = </a:t>
            </a:r>
            <a:r>
              <a:rPr lang="en-US" sz="1760" i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W2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*B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 = </a:t>
            </a:r>
            <a:r>
              <a:rPr lang="en-US" sz="1760" i="1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f1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(C)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 = </a:t>
            </a:r>
            <a:r>
              <a:rPr lang="en-US" sz="1760" i="1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f2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(D)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 = </a:t>
            </a:r>
            <a:r>
              <a:rPr lang="en-US" sz="1760" i="1" kern="1200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f3</a:t>
            </a: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(E,F)</a:t>
            </a:r>
          </a:p>
          <a:p>
            <a:pPr marL="502920" lvl="1" algn="l" defTabSz="502920" rtl="0">
              <a:defRPr/>
            </a:pPr>
            <a:r>
              <a:rPr lang="en-US" sz="1760" i="1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return R}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A1DBD05-05FA-3D73-9920-94976C7650DE}"/>
              </a:ext>
            </a:extLst>
          </p:cNvPr>
          <p:cNvSpPr/>
          <p:nvPr/>
        </p:nvSpPr>
        <p:spPr>
          <a:xfrm>
            <a:off x="2421092" y="1636046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1B6C973-6912-2F48-3384-09A90D036411}"/>
              </a:ext>
            </a:extLst>
          </p:cNvPr>
          <p:cNvSpPr/>
          <p:nvPr/>
        </p:nvSpPr>
        <p:spPr>
          <a:xfrm>
            <a:off x="2455896" y="2495793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176A5FD-653F-06A8-CCCF-5971DC594B0C}"/>
              </a:ext>
            </a:extLst>
          </p:cNvPr>
          <p:cNvSpPr/>
          <p:nvPr/>
        </p:nvSpPr>
        <p:spPr>
          <a:xfrm>
            <a:off x="9341874" y="2197834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1253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D21BDEE7-62BA-4B8B-9095-9056FC450C5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5041" y="224350"/>
                <a:ext cx="7999320" cy="51563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Value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𝒑𝒊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𝒒𝒊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D21BDEE7-62BA-4B8B-9095-9056FC450C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5041" y="224350"/>
                <a:ext cx="7999320" cy="515637"/>
              </a:xfrm>
              <a:blipFill>
                <a:blip r:embed="rId4"/>
                <a:stretch>
                  <a:fillRect l="-915" b="-15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997500E-49DD-458F-B1A4-D142A5D742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875" y="3625637"/>
                <a:ext cx="7940229" cy="354879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To find value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Multiply values of partial derivatives of all vertices on path from W1 to R</a:t>
                </a:r>
              </a:p>
              <a:p>
                <a:pPr lvl="1"/>
                <a:r>
                  <a:rPr lang="en-US" dirty="0"/>
                  <a:t>Multiply result by value of input to W1 (i.e., b)</a:t>
                </a:r>
              </a:p>
              <a:p>
                <a:pPr lvl="1"/>
                <a:r>
                  <a:rPr lang="en-US" dirty="0"/>
                  <a:t>Result: </a:t>
                </a:r>
              </a:p>
              <a:p>
                <a:pPr lvl="1"/>
                <a:r>
                  <a:rPr lang="en-US" dirty="0"/>
                  <a:t>Compute the product either forwards or backwards along path</a:t>
                </a:r>
              </a:p>
              <a:p>
                <a:r>
                  <a:rPr lang="en-US" dirty="0"/>
                  <a:t>In general, given path </a:t>
                </a:r>
              </a:p>
              <a:p>
                <a:pPr lvl="1"/>
                <a:r>
                  <a:rPr lang="en-US" dirty="0">
                    <a:sym typeface="Symbol" panose="05050102010706020507" pitchFamily="18" charset="2"/>
                  </a:rPr>
                  <a:t>(h) = product of derivatives of nodes on h excluding X and Y</a:t>
                </a:r>
              </a:p>
              <a:p>
                <a:pPr lvl="1"/>
                <a:r>
                  <a:rPr lang="en-US" dirty="0">
                    <a:sym typeface="Symbol" panose="05050102010706020507" pitchFamily="18" charset="2"/>
                  </a:rPr>
                  <a:t>(h) = 1 for empty path or if there are no intermediate nodes</a:t>
                </a:r>
              </a:p>
              <a:p>
                <a:r>
                  <a:rPr lang="en-US" dirty="0">
                    <a:sym typeface="Symbol" panose="05050102010706020507" pitchFamily="18" charset="2"/>
                  </a:rPr>
                  <a:t> </a:t>
                </a:r>
              </a:p>
              <a:p>
                <a:endParaRPr lang="en-US" dirty="0">
                  <a:sym typeface="Symbol" panose="05050102010706020507" pitchFamily="18" charset="2"/>
                </a:endParaRPr>
              </a:p>
              <a:p>
                <a:endParaRPr lang="en-US" dirty="0">
                  <a:sym typeface="Symbol" panose="05050102010706020507" pitchFamily="18" charset="2"/>
                </a:endParaRPr>
              </a:p>
              <a:p>
                <a:endParaRPr lang="en-US" dirty="0">
                  <a:sym typeface="Symbol" panose="05050102010706020507" pitchFamily="18" charset="2"/>
                </a:endParaRPr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997500E-49DD-458F-B1A4-D142A5D74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875" y="3625637"/>
                <a:ext cx="7940229" cy="3548794"/>
              </a:xfrm>
              <a:blipFill>
                <a:blip r:embed="rId5"/>
                <a:stretch>
                  <a:fillRect l="-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EBD0A-9B15-4EE3-946F-1E06F261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2878" rtl="0">
              <a:defRPr/>
            </a:pPr>
            <a:r>
              <a:rPr lang="en-US" kern="1200">
                <a:solidFill>
                  <a:srgbClr val="5F5F5F"/>
                </a:solidFill>
                <a:ea typeface="+mn-ea"/>
                <a:cs typeface="+mn-cs"/>
              </a:rPr>
              <a:t>0</a:t>
            </a:r>
            <a:fld id="{EF22529A-D98A-3644-905A-8E0938C418C9}" type="slidenum">
              <a:rPr lang="en-US" kern="1200">
                <a:solidFill>
                  <a:srgbClr val="5F5F5F"/>
                </a:solidFill>
                <a:ea typeface="+mn-ea"/>
                <a:cs typeface="+mn-cs"/>
              </a:rPr>
              <a:pPr defTabSz="502878" rtl="0">
                <a:defRPr/>
              </a:pPr>
              <a:t>18</a:t>
            </a:fld>
            <a:endParaRPr lang="en-US" kern="1200" dirty="0">
              <a:solidFill>
                <a:srgbClr val="5F5F5F"/>
              </a:solidFill>
              <a:ea typeface="+mn-ea"/>
              <a:cs typeface="+mn-cs"/>
            </a:endParaRPr>
          </a:p>
        </p:txBody>
      </p:sp>
      <p:sp>
        <p:nvSpPr>
          <p:cNvPr id="7" name="Flowchart: Summing Junction 6">
            <a:extLst>
              <a:ext uri="{FF2B5EF4-FFF2-40B4-BE49-F238E27FC236}">
                <a16:creationId xmlns:a16="http://schemas.microsoft.com/office/drawing/2014/main" id="{92B0390D-1358-464C-BBD2-3CDF17FC362F}"/>
              </a:ext>
            </a:extLst>
          </p:cNvPr>
          <p:cNvSpPr/>
          <p:nvPr/>
        </p:nvSpPr>
        <p:spPr>
          <a:xfrm>
            <a:off x="1092329" y="1589509"/>
            <a:ext cx="398765" cy="371336"/>
          </a:xfrm>
          <a:prstGeom prst="flowChartSummingJunction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3706B2-BD6A-4C26-8E78-790DCFDC4FE6}"/>
              </a:ext>
            </a:extLst>
          </p:cNvPr>
          <p:cNvSpPr txBox="1"/>
          <p:nvPr/>
        </p:nvSpPr>
        <p:spPr>
          <a:xfrm>
            <a:off x="1952008" y="2004049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f0</a:t>
            </a:r>
          </a:p>
        </p:txBody>
      </p:sp>
      <p:sp>
        <p:nvSpPr>
          <p:cNvPr id="9" name="Flowchart: Summing Junction 8">
            <a:extLst>
              <a:ext uri="{FF2B5EF4-FFF2-40B4-BE49-F238E27FC236}">
                <a16:creationId xmlns:a16="http://schemas.microsoft.com/office/drawing/2014/main" id="{47D7EB70-2B55-4DF6-993E-6A0CA569DE9A}"/>
              </a:ext>
            </a:extLst>
          </p:cNvPr>
          <p:cNvSpPr/>
          <p:nvPr/>
        </p:nvSpPr>
        <p:spPr>
          <a:xfrm>
            <a:off x="3725936" y="2957110"/>
            <a:ext cx="398765" cy="371336"/>
          </a:xfrm>
          <a:prstGeom prst="flowChartSummingJunction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C5987B9F-19BE-4C2E-BFC8-2736EFABCC47}"/>
              </a:ext>
            </a:extLst>
          </p:cNvPr>
          <p:cNvSpPr/>
          <p:nvPr/>
        </p:nvSpPr>
        <p:spPr>
          <a:xfrm>
            <a:off x="3654514" y="1425117"/>
            <a:ext cx="398765" cy="371336"/>
          </a:xfrm>
          <a:prstGeom prst="flowChartSummingJunction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66F743-52DF-41DE-B869-FFD0D953E58D}"/>
              </a:ext>
            </a:extLst>
          </p:cNvPr>
          <p:cNvSpPr txBox="1"/>
          <p:nvPr/>
        </p:nvSpPr>
        <p:spPr>
          <a:xfrm>
            <a:off x="4723837" y="1334565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B2D616-C64A-4901-B846-C1EA509918B6}"/>
              </a:ext>
            </a:extLst>
          </p:cNvPr>
          <p:cNvSpPr txBox="1"/>
          <p:nvPr/>
        </p:nvSpPr>
        <p:spPr>
          <a:xfrm>
            <a:off x="4723837" y="2866558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387271-0E8B-47E1-91FE-087982EC12A8}"/>
              </a:ext>
            </a:extLst>
          </p:cNvPr>
          <p:cNvSpPr txBox="1"/>
          <p:nvPr/>
        </p:nvSpPr>
        <p:spPr>
          <a:xfrm>
            <a:off x="6437920" y="2134761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3DABF4-3663-4398-8CA9-FABBB223E80B}"/>
              </a:ext>
            </a:extLst>
          </p:cNvPr>
          <p:cNvCxnSpPr>
            <a:endCxn id="7" idx="2"/>
          </p:cNvCxnSpPr>
          <p:nvPr/>
        </p:nvCxnSpPr>
        <p:spPr>
          <a:xfrm>
            <a:off x="681664" y="1775177"/>
            <a:ext cx="41066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9E941F-C9E4-48BF-A786-08C91AE3B134}"/>
              </a:ext>
            </a:extLst>
          </p:cNvPr>
          <p:cNvCxnSpPr>
            <a:cxnSpLocks/>
          </p:cNvCxnSpPr>
          <p:nvPr/>
        </p:nvCxnSpPr>
        <p:spPr>
          <a:xfrm>
            <a:off x="681663" y="2706373"/>
            <a:ext cx="73206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BBB9F47-4EBF-4180-A64A-6EFD480E953D}"/>
              </a:ext>
            </a:extLst>
          </p:cNvPr>
          <p:cNvCxnSpPr>
            <a:cxnSpLocks/>
            <a:stCxn id="7" idx="6"/>
          </p:cNvCxnSpPr>
          <p:nvPr/>
        </p:nvCxnSpPr>
        <p:spPr>
          <a:xfrm>
            <a:off x="1491094" y="1775177"/>
            <a:ext cx="434465" cy="3593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F3A55F0-D4E5-4F41-A8D5-1EA671ED4758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2859313" y="1610785"/>
            <a:ext cx="795200" cy="60651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D82573C-0446-4667-A20A-B033A4F1BEDC}"/>
              </a:ext>
            </a:extLst>
          </p:cNvPr>
          <p:cNvCxnSpPr>
            <a:stCxn id="8" idx="3"/>
            <a:endCxn id="9" idx="2"/>
          </p:cNvCxnSpPr>
          <p:nvPr/>
        </p:nvCxnSpPr>
        <p:spPr>
          <a:xfrm>
            <a:off x="2832862" y="2287204"/>
            <a:ext cx="893074" cy="85557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CE4F860-0F31-4729-9A39-E9350B3A0E42}"/>
              </a:ext>
            </a:extLst>
          </p:cNvPr>
          <p:cNvCxnSpPr>
            <a:cxnSpLocks/>
          </p:cNvCxnSpPr>
          <p:nvPr/>
        </p:nvCxnSpPr>
        <p:spPr>
          <a:xfrm>
            <a:off x="4050562" y="1610785"/>
            <a:ext cx="67055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CD652DB-610B-449E-AB20-8330F4DCF5F8}"/>
              </a:ext>
            </a:extLst>
          </p:cNvPr>
          <p:cNvCxnSpPr>
            <a:stCxn id="9" idx="6"/>
            <a:endCxn id="12" idx="1"/>
          </p:cNvCxnSpPr>
          <p:nvPr/>
        </p:nvCxnSpPr>
        <p:spPr>
          <a:xfrm>
            <a:off x="4124701" y="3142778"/>
            <a:ext cx="599136" cy="693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83777FC-2B15-450F-B70D-B7139EFBF42C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5604691" y="2552859"/>
            <a:ext cx="868380" cy="5968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089673A-C34F-477F-B24A-2CE1EF0B364A}"/>
              </a:ext>
            </a:extLst>
          </p:cNvPr>
          <p:cNvCxnSpPr>
            <a:cxnSpLocks/>
          </p:cNvCxnSpPr>
          <p:nvPr/>
        </p:nvCxnSpPr>
        <p:spPr>
          <a:xfrm>
            <a:off x="5603410" y="1610534"/>
            <a:ext cx="869660" cy="6697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E1287D-315C-49EA-AFAD-8B02AF53BB60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7318774" y="2410981"/>
            <a:ext cx="588154" cy="6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D86815C-5149-4450-ACB7-58D2EFFBB42B}"/>
              </a:ext>
            </a:extLst>
          </p:cNvPr>
          <p:cNvCxnSpPr>
            <a:cxnSpLocks/>
          </p:cNvCxnSpPr>
          <p:nvPr/>
        </p:nvCxnSpPr>
        <p:spPr>
          <a:xfrm flipV="1">
            <a:off x="1383967" y="2443704"/>
            <a:ext cx="568042" cy="2572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FEA0F5E-1A00-4894-B1E5-9166849F83F5}"/>
              </a:ext>
            </a:extLst>
          </p:cNvPr>
          <p:cNvSpPr txBox="1"/>
          <p:nvPr/>
        </p:nvSpPr>
        <p:spPr>
          <a:xfrm>
            <a:off x="111298" y="1516597"/>
            <a:ext cx="359394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DFEE36-8CC2-4E04-820C-CD50DB48A986}"/>
              </a:ext>
            </a:extLst>
          </p:cNvPr>
          <p:cNvSpPr txBox="1"/>
          <p:nvPr/>
        </p:nvSpPr>
        <p:spPr>
          <a:xfrm>
            <a:off x="111299" y="2444826"/>
            <a:ext cx="850099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Q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E4E9A0-6FD6-4A3F-8BFB-713C474EFDB2}"/>
              </a:ext>
            </a:extLst>
          </p:cNvPr>
          <p:cNvSpPr txBox="1"/>
          <p:nvPr/>
        </p:nvSpPr>
        <p:spPr>
          <a:xfrm>
            <a:off x="1658035" y="1503812"/>
            <a:ext cx="5029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6562A5-7B13-4F45-8FA8-C8BAD747A171}"/>
              </a:ext>
            </a:extLst>
          </p:cNvPr>
          <p:cNvSpPr txBox="1"/>
          <p:nvPr/>
        </p:nvSpPr>
        <p:spPr>
          <a:xfrm flipH="1">
            <a:off x="2893039" y="2036544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EAF0C-091C-4170-8DC8-D7536B14B8A1}"/>
              </a:ext>
            </a:extLst>
          </p:cNvPr>
          <p:cNvSpPr txBox="1"/>
          <p:nvPr/>
        </p:nvSpPr>
        <p:spPr>
          <a:xfrm flipH="1">
            <a:off x="3995073" y="1843516"/>
            <a:ext cx="1636922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 + </a:t>
            </a:r>
            <a:r>
              <a:rPr lang="en-US" sz="264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b*</a:t>
            </a:r>
            <a:r>
              <a:rPr lang="en-US" sz="2640" kern="1200" dirty="0">
                <a:solidFill>
                  <a:srgbClr val="FF0000"/>
                </a:solidFill>
                <a:latin typeface="Symbol" panose="05050102010706020507" pitchFamily="18" charset="2"/>
                <a:ea typeface="+mn-ea"/>
                <a:cs typeface="+mn-cs"/>
              </a:rPr>
              <a:t>D</a:t>
            </a:r>
            <a:r>
              <a:rPr lang="en-US" sz="264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w1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3449E0-2563-424B-8065-AF4E1370DDD2}"/>
              </a:ext>
            </a:extLst>
          </p:cNvPr>
          <p:cNvSpPr txBox="1"/>
          <p:nvPr/>
        </p:nvSpPr>
        <p:spPr>
          <a:xfrm flipH="1">
            <a:off x="7378951" y="2486052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endParaRPr lang="en-US" sz="264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C27289-236B-4132-98E7-9BFE67775155}"/>
                  </a:ext>
                </a:extLst>
              </p:cNvPr>
              <p:cNvSpPr txBox="1"/>
              <p:nvPr/>
            </p:nvSpPr>
            <p:spPr>
              <a:xfrm flipH="1">
                <a:off x="5953433" y="1356976"/>
                <a:ext cx="3863526" cy="590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220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  <a:t>e+</a:t>
                </a:r>
                <a:r>
                  <a:rPr lang="en-US" sz="22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b*</a:t>
                </a:r>
                <a:r>
                  <a:rPr lang="en-US" sz="2200" kern="1200" dirty="0">
                    <a:solidFill>
                      <a:srgbClr val="FF0000"/>
                    </a:solidFill>
                    <a:latin typeface="Symbol" panose="05050102010706020507" pitchFamily="18" charset="2"/>
                    <a:ea typeface="+mn-ea"/>
                    <a:cs typeface="+mn-cs"/>
                  </a:rPr>
                  <a:t>D</a:t>
                </a:r>
                <a:r>
                  <a:rPr lang="en-US" sz="22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w1*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220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r>
                      <a:rPr lang="en-US" sz="220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220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lang="en-US" sz="220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AC27289-236B-4132-98E7-9BFE67775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53433" y="1356976"/>
                <a:ext cx="3863526" cy="590483"/>
              </a:xfrm>
              <a:prstGeom prst="rect">
                <a:avLst/>
              </a:prstGeom>
              <a:blipFill>
                <a:blip r:embed="rId6"/>
                <a:stretch>
                  <a:fillRect l="-2054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791F1448-A6EC-42A9-BC19-0890C961807F}"/>
              </a:ext>
            </a:extLst>
          </p:cNvPr>
          <p:cNvSpPr txBox="1"/>
          <p:nvPr/>
        </p:nvSpPr>
        <p:spPr>
          <a:xfrm flipH="1">
            <a:off x="5614913" y="2549048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7648DD-6F3C-4366-A621-F1F0C9B06A6B}"/>
              </a:ext>
            </a:extLst>
          </p:cNvPr>
          <p:cNvSpPr txBox="1"/>
          <p:nvPr/>
        </p:nvSpPr>
        <p:spPr>
          <a:xfrm flipH="1">
            <a:off x="4322447" y="3049593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211D1C-3680-4DF1-9DF5-84F77035E17D}"/>
              </a:ext>
            </a:extLst>
          </p:cNvPr>
          <p:cNvSpPr txBox="1"/>
          <p:nvPr/>
        </p:nvSpPr>
        <p:spPr>
          <a:xfrm flipH="1">
            <a:off x="961396" y="1127765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6BA154-253B-418E-9A5F-550F360E1D1C}"/>
              </a:ext>
            </a:extLst>
          </p:cNvPr>
          <p:cNvSpPr txBox="1"/>
          <p:nvPr/>
        </p:nvSpPr>
        <p:spPr>
          <a:xfrm flipH="1">
            <a:off x="2843472" y="899644"/>
            <a:ext cx="67399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w1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F9126C-9C89-4ADA-A323-6838E7D0263D}"/>
              </a:ext>
            </a:extLst>
          </p:cNvPr>
          <p:cNvSpPr txBox="1"/>
          <p:nvPr/>
        </p:nvSpPr>
        <p:spPr>
          <a:xfrm flipH="1">
            <a:off x="3615860" y="3366026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38C4E05-DB60-4CBE-8266-21B994D92419}"/>
                  </a:ext>
                </a:extLst>
              </p:cNvPr>
              <p:cNvSpPr txBox="1"/>
              <p:nvPr/>
            </p:nvSpPr>
            <p:spPr>
              <a:xfrm flipH="1">
                <a:off x="6401573" y="2801734"/>
                <a:ext cx="5104433" cy="540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220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  <a:t>r </a:t>
                </a:r>
                <a:r>
                  <a:rPr lang="en-US" sz="22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+ b*</a:t>
                </a:r>
                <a:r>
                  <a:rPr lang="en-US" sz="2200" kern="1200" dirty="0">
                    <a:solidFill>
                      <a:srgbClr val="FF0000"/>
                    </a:solidFill>
                    <a:latin typeface="Symbol" panose="05050102010706020507" pitchFamily="18" charset="2"/>
                    <a:ea typeface="+mn-ea"/>
                    <a:cs typeface="+mn-cs"/>
                  </a:rPr>
                  <a:t>D</a:t>
                </a:r>
                <a:r>
                  <a:rPr lang="en-US" sz="22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w1*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)∗</m:t>
                    </m:r>
                    <m:f>
                      <m:fPr>
                        <m:ctrlP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98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den>
                    </m:f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98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38C4E05-DB60-4CBE-8266-21B994D92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01573" y="2801734"/>
                <a:ext cx="5104433" cy="540661"/>
              </a:xfrm>
              <a:prstGeom prst="rect">
                <a:avLst/>
              </a:prstGeom>
              <a:blipFill>
                <a:blip r:embed="rId7"/>
                <a:stretch>
                  <a:fillRect l="-1553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0F98C3D2-A16B-483E-AB96-A4AEEED768DE}"/>
              </a:ext>
            </a:extLst>
          </p:cNvPr>
          <p:cNvSpPr txBox="1"/>
          <p:nvPr/>
        </p:nvSpPr>
        <p:spPr>
          <a:xfrm>
            <a:off x="4466567" y="1162465"/>
            <a:ext cx="6880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EF31FE-3F9E-4FF9-9227-D8027C008B94}"/>
              </a:ext>
            </a:extLst>
          </p:cNvPr>
          <p:cNvSpPr txBox="1"/>
          <p:nvPr/>
        </p:nvSpPr>
        <p:spPr>
          <a:xfrm>
            <a:off x="5631051" y="1818048"/>
            <a:ext cx="341655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B2F3457-CADC-46DE-8F84-30E885F86F6D}"/>
              </a:ext>
            </a:extLst>
          </p:cNvPr>
          <p:cNvSpPr txBox="1"/>
          <p:nvPr/>
        </p:nvSpPr>
        <p:spPr>
          <a:xfrm>
            <a:off x="7351221" y="2371618"/>
            <a:ext cx="340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20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251382A-C1ED-4881-84DD-93A8E9751599}"/>
              </a:ext>
            </a:extLst>
          </p:cNvPr>
          <p:cNvSpPr txBox="1"/>
          <p:nvPr/>
        </p:nvSpPr>
        <p:spPr>
          <a:xfrm flipH="1">
            <a:off x="2833721" y="929398"/>
            <a:ext cx="1784429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w1 + </a:t>
            </a:r>
            <a:r>
              <a:rPr lang="en-US" sz="2640" kern="1200" dirty="0">
                <a:solidFill>
                  <a:srgbClr val="FF0000"/>
                </a:solidFill>
                <a:latin typeface="Symbol" panose="05050102010706020507" pitchFamily="18" charset="2"/>
                <a:ea typeface="+mn-ea"/>
                <a:cs typeface="+mn-cs"/>
              </a:rPr>
              <a:t>D</a:t>
            </a:r>
            <a:r>
              <a:rPr lang="en-US" sz="264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w1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8FA3D4-200C-4E5C-96C2-D8F7D60FF7C0}"/>
              </a:ext>
            </a:extLst>
          </p:cNvPr>
          <p:cNvSpPr txBox="1"/>
          <p:nvPr/>
        </p:nvSpPr>
        <p:spPr>
          <a:xfrm flipH="1">
            <a:off x="3992159" y="1844559"/>
            <a:ext cx="88085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</a:t>
            </a:r>
            <a:endParaRPr lang="en-US" sz="2640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0797421-5E05-440D-B3ED-3134BAA4CFE6}"/>
              </a:ext>
            </a:extLst>
          </p:cNvPr>
          <p:cNvCxnSpPr>
            <a:cxnSpLocks/>
          </p:cNvCxnSpPr>
          <p:nvPr/>
        </p:nvCxnSpPr>
        <p:spPr>
          <a:xfrm>
            <a:off x="5614912" y="1611741"/>
            <a:ext cx="858158" cy="6685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0F2457A0-6205-45B4-B398-55FB91F0A23C}"/>
              </a:ext>
            </a:extLst>
          </p:cNvPr>
          <p:cNvSpPr txBox="1"/>
          <p:nvPr/>
        </p:nvSpPr>
        <p:spPr>
          <a:xfrm flipH="1">
            <a:off x="5926130" y="1425267"/>
            <a:ext cx="5957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EA9B464-D607-4360-BF0D-033F24DFC3A1}"/>
              </a:ext>
            </a:extLst>
          </p:cNvPr>
          <p:cNvCxnSpPr>
            <a:cxnSpLocks/>
          </p:cNvCxnSpPr>
          <p:nvPr/>
        </p:nvCxnSpPr>
        <p:spPr>
          <a:xfrm>
            <a:off x="7327554" y="2410981"/>
            <a:ext cx="58815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350138D-E772-4598-A4AD-904988404155}"/>
              </a:ext>
            </a:extLst>
          </p:cNvPr>
          <p:cNvCxnSpPr>
            <a:cxnSpLocks/>
          </p:cNvCxnSpPr>
          <p:nvPr/>
        </p:nvCxnSpPr>
        <p:spPr>
          <a:xfrm>
            <a:off x="4050562" y="1610533"/>
            <a:ext cx="67055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B25D1D-005A-449B-B2AF-CA91BB2323D3}"/>
                  </a:ext>
                </a:extLst>
              </p:cNvPr>
              <p:cNvSpPr txBox="1"/>
              <p:nvPr/>
            </p:nvSpPr>
            <p:spPr>
              <a:xfrm flipH="1">
                <a:off x="1413724" y="4584141"/>
                <a:ext cx="3863526" cy="490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176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  <a:t>b*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)∗</m:t>
                    </m:r>
                    <m:f>
                      <m:fPr>
                        <m:ctrlP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den>
                    </m:f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760" i="1" kern="1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264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B25D1D-005A-449B-B2AF-CA91BB232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13724" y="4584141"/>
                <a:ext cx="3863526" cy="490968"/>
              </a:xfrm>
              <a:prstGeom prst="rect">
                <a:avLst/>
              </a:prstGeom>
              <a:blipFill>
                <a:blip r:embed="rId8"/>
                <a:stretch>
                  <a:fillRect l="-1262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B0D51DA-BB74-474A-8AE2-27F13BA7F69A}"/>
              </a:ext>
            </a:extLst>
          </p:cNvPr>
          <p:cNvSpPr txBox="1"/>
          <p:nvPr/>
        </p:nvSpPr>
        <p:spPr>
          <a:xfrm>
            <a:off x="3292964" y="1783270"/>
            <a:ext cx="31771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502878" rtl="0">
              <a:defRPr/>
            </a:pPr>
            <a:r>
              <a:rPr lang="en-US" sz="19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9317E0-76BF-41FD-A050-092F84EDE44B}"/>
              </a:ext>
            </a:extLst>
          </p:cNvPr>
          <p:cNvSpPr txBox="1"/>
          <p:nvPr/>
        </p:nvSpPr>
        <p:spPr>
          <a:xfrm>
            <a:off x="6401573" y="2887053"/>
            <a:ext cx="390911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19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33B1AE2-3945-8EF9-4977-17044A4AE2EC}"/>
              </a:ext>
            </a:extLst>
          </p:cNvPr>
          <p:cNvSpPr/>
          <p:nvPr/>
        </p:nvSpPr>
        <p:spPr>
          <a:xfrm>
            <a:off x="540894" y="1672808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41937C-6116-F423-E7CE-91B0A93E8CC2}"/>
              </a:ext>
            </a:extLst>
          </p:cNvPr>
          <p:cNvSpPr/>
          <p:nvPr/>
        </p:nvSpPr>
        <p:spPr>
          <a:xfrm>
            <a:off x="540894" y="2585256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2793589-7DD7-CB65-15D9-2BB53819658B}"/>
              </a:ext>
            </a:extLst>
          </p:cNvPr>
          <p:cNvSpPr/>
          <p:nvPr/>
        </p:nvSpPr>
        <p:spPr>
          <a:xfrm>
            <a:off x="7885196" y="2311398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42" name="Picture 41" descr="\documentclass{article}&#10;\usepackage{amsmath}&#10;\pagestyle{empty}&#10;\begin{document}&#10;&#10;\[{\rm h}: {\rm X} \overset{*}{\rightarrow} {\rm Y}&#10;\]&#10;&#10;&#10;\end{document}" title="IguanaTex Bitmap Display">
            <a:extLst>
              <a:ext uri="{FF2B5EF4-FFF2-40B4-BE49-F238E27FC236}">
                <a16:creationId xmlns:a16="http://schemas.microsoft.com/office/drawing/2014/main" id="{F8A2FCA2-E374-6812-D36C-22FB0AA7294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728" y="5537508"/>
            <a:ext cx="1055428" cy="216571"/>
          </a:xfrm>
          <a:prstGeom prst="rect">
            <a:avLst/>
          </a:prstGeom>
        </p:spPr>
      </p:pic>
      <p:pic>
        <p:nvPicPr>
          <p:cNvPr id="61" name="Picture 60" descr="\documentclass{article}&#10;\usepackage{amsmath}&#10;\pagestyle{empty}&#10;\begin{document}&#10;&#10;\[\frac{\partial R}{\partial W_1}(w;pi,qi) = b*\pi(W1 \overset{*}{\rightarrow} R)&#10;\]&#10;&#10;&#10;\end{document}" title="IguanaTex Bitmap Display">
            <a:extLst>
              <a:ext uri="{FF2B5EF4-FFF2-40B4-BE49-F238E27FC236}">
                <a16:creationId xmlns:a16="http://schemas.microsoft.com/office/drawing/2014/main" id="{DD3003DF-9A3C-BB9A-E0C5-6E03E4F59B7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7" y="6729874"/>
            <a:ext cx="2588984" cy="409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312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7" grpId="0"/>
      <p:bldP spid="52" grpId="0"/>
      <p:bldP spid="53" grpId="0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997500E-49DD-458F-B1A4-D142A5D742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116" y="3851062"/>
                <a:ext cx="9056384" cy="3674186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In general, there is a DAG from vertex representing weight to the output</a:t>
                </a:r>
              </a:p>
              <a:p>
                <a:pPr lvl="1"/>
                <a:r>
                  <a:rPr lang="en-US" dirty="0"/>
                  <a:t>Example: weight W0</a:t>
                </a:r>
              </a:p>
              <a:p>
                <a:r>
                  <a:rPr lang="en-US" dirty="0"/>
                  <a:t>Value of partial derivative: </a:t>
                </a:r>
                <a:r>
                  <a:rPr lang="en-US" dirty="0">
                    <a:solidFill>
                      <a:srgbClr val="FF0000"/>
                    </a:solidFill>
                  </a:rPr>
                  <a:t>sum over paths from vertex to output</a:t>
                </a:r>
              </a:p>
              <a:p>
                <a:pPr lvl="1"/>
                <a:r>
                  <a:rPr lang="en-US" dirty="0"/>
                  <a:t>Enumerate all paths from weight to output and add up the contributions of all paths</a:t>
                </a:r>
              </a:p>
              <a:p>
                <a:pPr lvl="2"/>
                <a:r>
                  <a:rPr lang="en-US" dirty="0"/>
                  <a:t>Notation: H(n): set of paths from node n to output</a:t>
                </a:r>
                <a:endParaRPr lang="en-US" sz="2090" i="1" dirty="0">
                  <a:latin typeface="Cambria Math" panose="02040503050406030204" pitchFamily="18" charset="0"/>
                </a:endParaRPr>
              </a:p>
              <a:p>
                <a:pPr marL="603453" lvl="2" indent="0">
                  <a:buNone/>
                </a:pPr>
                <a:endParaRPr lang="en-US" sz="2090" i="1" dirty="0">
                  <a:latin typeface="Cambria Math" panose="02040503050406030204" pitchFamily="18" charset="0"/>
                </a:endParaRPr>
              </a:p>
              <a:p>
                <a:pPr marL="603453" lvl="2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9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d>
                      <m:dPr>
                        <m:ctrlPr>
                          <a:rPr lang="en-US" sz="209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𝑝𝑖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90" i="1">
                            <a:latin typeface="Cambria Math" panose="02040503050406030204" pitchFamily="18" charset="0"/>
                          </a:rPr>
                          <m:t>𝑞𝑖</m:t>
                        </m:r>
                      </m:e>
                    </m:d>
                    <m:r>
                      <a:rPr lang="en-US" sz="209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90" i="1">
                        <a:latin typeface="Cambria Math" panose="02040503050406030204" pitchFamily="18" charset="0"/>
                      </a:rPr>
                      <m:t>𝑝𝑖</m:t>
                    </m:r>
                    <m:r>
                      <a:rPr lang="en-US" sz="2090" i="1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US" sz="209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i="1">
                            <a:latin typeface="Cambria Math" panose="02040503050406030204" pitchFamily="18" charset="0"/>
                          </a:rPr>
                          <m:t>ℎ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0)</m:t>
                        </m:r>
                      </m:sub>
                      <m:sup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2090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Intuition: derivatives make this a linear problem, so </a:t>
                </a:r>
                <a:r>
                  <a:rPr lang="en-US" i="1" dirty="0">
                    <a:solidFill>
                      <a:schemeClr val="tx2"/>
                    </a:solidFill>
                  </a:rPr>
                  <a:t>superposition of paths </a:t>
                </a:r>
                <a:r>
                  <a:rPr lang="en-US" dirty="0"/>
                  <a:t>works</a:t>
                </a:r>
              </a:p>
              <a:p>
                <a:r>
                  <a:rPr lang="en-US" dirty="0"/>
                  <a:t>Problems: </a:t>
                </a:r>
              </a:p>
              <a:p>
                <a:pPr lvl="1"/>
                <a:r>
                  <a:rPr lang="en-US" dirty="0"/>
                  <a:t>Treats DAG like tree so could do exponential computation in size of DAG. More efficient solution?</a:t>
                </a:r>
              </a:p>
              <a:p>
                <a:pPr lvl="1"/>
                <a:r>
                  <a:rPr lang="en-US" sz="1760" dirty="0">
                    <a:solidFill>
                      <a:srgbClr val="000000"/>
                    </a:solidFill>
                  </a:rPr>
                  <a:t>What order should we compute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d>
                          <m:dPr>
                            <m:ctrlP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𝑞𝑖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60" dirty="0">
                    <a:solidFill>
                      <a:srgbClr val="000000"/>
                    </a:solidFill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d>
                          <m:dPr>
                            <m:ctrlP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den>
                    </m:f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𝑞𝑖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60" dirty="0">
                    <a:solidFill>
                      <a:srgbClr val="000000"/>
                    </a:solidFill>
                  </a:rPr>
                  <a:t>  and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176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d>
                          <m:dPr>
                            <m:ctrlP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  <m:r>
                              <a:rPr lang="en-US" sz="176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den>
                    </m:f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𝑝𝑖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𝑞𝑖</m:t>
                    </m:r>
                    <m:r>
                      <a:rPr lang="en-US" sz="176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760" dirty="0">
                    <a:solidFill>
                      <a:srgbClr val="000000"/>
                    </a:solidFill>
                  </a:rPr>
                  <a:t>  ?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2"/>
                <a:endParaRPr lang="en-US" dirty="0"/>
              </a:p>
              <a:p>
                <a:pPr marL="352015" lvl="1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997500E-49DD-458F-B1A4-D142A5D74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116" y="3851062"/>
                <a:ext cx="9056384" cy="3674186"/>
              </a:xfrm>
              <a:blipFill>
                <a:blip r:embed="rId3"/>
                <a:stretch>
                  <a:fillRect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owchart: Summing Junction 6">
            <a:extLst>
              <a:ext uri="{FF2B5EF4-FFF2-40B4-BE49-F238E27FC236}">
                <a16:creationId xmlns:a16="http://schemas.microsoft.com/office/drawing/2014/main" id="{92B0390D-1358-464C-BBD2-3CDF17FC362F}"/>
              </a:ext>
            </a:extLst>
          </p:cNvPr>
          <p:cNvSpPr/>
          <p:nvPr/>
        </p:nvSpPr>
        <p:spPr>
          <a:xfrm>
            <a:off x="1581989" y="1421963"/>
            <a:ext cx="398765" cy="371336"/>
          </a:xfrm>
          <a:prstGeom prst="flowChartSummingJunction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3706B2-BD6A-4C26-8E78-790DCFDC4FE6}"/>
              </a:ext>
            </a:extLst>
          </p:cNvPr>
          <p:cNvSpPr txBox="1"/>
          <p:nvPr/>
        </p:nvSpPr>
        <p:spPr>
          <a:xfrm>
            <a:off x="2723726" y="1869227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f0</a:t>
            </a:r>
          </a:p>
        </p:txBody>
      </p:sp>
      <p:sp>
        <p:nvSpPr>
          <p:cNvPr id="9" name="Flowchart: Summing Junction 8">
            <a:extLst>
              <a:ext uri="{FF2B5EF4-FFF2-40B4-BE49-F238E27FC236}">
                <a16:creationId xmlns:a16="http://schemas.microsoft.com/office/drawing/2014/main" id="{47D7EB70-2B55-4DF6-993E-6A0CA569DE9A}"/>
              </a:ext>
            </a:extLst>
          </p:cNvPr>
          <p:cNvSpPr/>
          <p:nvPr/>
        </p:nvSpPr>
        <p:spPr>
          <a:xfrm>
            <a:off x="4496348" y="2757715"/>
            <a:ext cx="398765" cy="371336"/>
          </a:xfrm>
          <a:prstGeom prst="flowChartSummingJunction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C5987B9F-19BE-4C2E-BFC8-2736EFABCC47}"/>
              </a:ext>
            </a:extLst>
          </p:cNvPr>
          <p:cNvSpPr/>
          <p:nvPr/>
        </p:nvSpPr>
        <p:spPr>
          <a:xfrm>
            <a:off x="4424926" y="1225722"/>
            <a:ext cx="398765" cy="371336"/>
          </a:xfrm>
          <a:prstGeom prst="flowChartSummingJunction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66F743-52DF-41DE-B869-FFD0D953E58D}"/>
              </a:ext>
            </a:extLst>
          </p:cNvPr>
          <p:cNvSpPr txBox="1"/>
          <p:nvPr/>
        </p:nvSpPr>
        <p:spPr>
          <a:xfrm>
            <a:off x="5494249" y="1135169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B2D616-C64A-4901-B846-C1EA509918B6}"/>
              </a:ext>
            </a:extLst>
          </p:cNvPr>
          <p:cNvSpPr txBox="1"/>
          <p:nvPr/>
        </p:nvSpPr>
        <p:spPr>
          <a:xfrm>
            <a:off x="5494249" y="2667162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387271-0E8B-47E1-91FE-087982EC12A8}"/>
              </a:ext>
            </a:extLst>
          </p:cNvPr>
          <p:cNvSpPr txBox="1"/>
          <p:nvPr/>
        </p:nvSpPr>
        <p:spPr>
          <a:xfrm>
            <a:off x="7208333" y="1935366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3DABF4-3663-4398-8CA9-FABBB223E80B}"/>
              </a:ext>
            </a:extLst>
          </p:cNvPr>
          <p:cNvCxnSpPr>
            <a:endCxn id="7" idx="2"/>
          </p:cNvCxnSpPr>
          <p:nvPr/>
        </p:nvCxnSpPr>
        <p:spPr>
          <a:xfrm>
            <a:off x="1171326" y="1607631"/>
            <a:ext cx="41066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9E941F-C9E4-48BF-A786-08C91AE3B134}"/>
              </a:ext>
            </a:extLst>
          </p:cNvPr>
          <p:cNvCxnSpPr>
            <a:cxnSpLocks/>
          </p:cNvCxnSpPr>
          <p:nvPr/>
        </p:nvCxnSpPr>
        <p:spPr>
          <a:xfrm>
            <a:off x="1171325" y="2538828"/>
            <a:ext cx="73206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BBB9F47-4EBF-4180-A64A-6EFD480E953D}"/>
              </a:ext>
            </a:extLst>
          </p:cNvPr>
          <p:cNvCxnSpPr>
            <a:cxnSpLocks/>
          </p:cNvCxnSpPr>
          <p:nvPr/>
        </p:nvCxnSpPr>
        <p:spPr>
          <a:xfrm>
            <a:off x="1980755" y="1605004"/>
            <a:ext cx="742972" cy="43977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F3A55F0-D4E5-4F41-A8D5-1EA671ED4758}"/>
              </a:ext>
            </a:extLst>
          </p:cNvPr>
          <p:cNvCxnSpPr>
            <a:cxnSpLocks/>
          </p:cNvCxnSpPr>
          <p:nvPr/>
        </p:nvCxnSpPr>
        <p:spPr>
          <a:xfrm flipV="1">
            <a:off x="3604581" y="1408765"/>
            <a:ext cx="820345" cy="73405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D82573C-0446-4667-A20A-B033A4F1BEDC}"/>
              </a:ext>
            </a:extLst>
          </p:cNvPr>
          <p:cNvCxnSpPr>
            <a:cxnSpLocks/>
          </p:cNvCxnSpPr>
          <p:nvPr/>
        </p:nvCxnSpPr>
        <p:spPr>
          <a:xfrm>
            <a:off x="3604580" y="2142820"/>
            <a:ext cx="891768" cy="79793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CE4F860-0F31-4729-9A39-E9350B3A0E42}"/>
              </a:ext>
            </a:extLst>
          </p:cNvPr>
          <p:cNvCxnSpPr>
            <a:stCxn id="10" idx="6"/>
            <a:endCxn id="11" idx="1"/>
          </p:cNvCxnSpPr>
          <p:nvPr/>
        </p:nvCxnSpPr>
        <p:spPr>
          <a:xfrm>
            <a:off x="4823691" y="1411390"/>
            <a:ext cx="670558" cy="69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CD652DB-610B-449E-AB20-8330F4DCF5F8}"/>
              </a:ext>
            </a:extLst>
          </p:cNvPr>
          <p:cNvCxnSpPr>
            <a:stCxn id="9" idx="6"/>
            <a:endCxn id="12" idx="1"/>
          </p:cNvCxnSpPr>
          <p:nvPr/>
        </p:nvCxnSpPr>
        <p:spPr>
          <a:xfrm>
            <a:off x="4895113" y="2943383"/>
            <a:ext cx="599136" cy="69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83777FC-2B15-450F-B70D-B7139EFBF42C}"/>
              </a:ext>
            </a:extLst>
          </p:cNvPr>
          <p:cNvCxnSpPr>
            <a:cxnSpLocks/>
          </p:cNvCxnSpPr>
          <p:nvPr/>
        </p:nvCxnSpPr>
        <p:spPr>
          <a:xfrm flipV="1">
            <a:off x="6375103" y="2351526"/>
            <a:ext cx="868380" cy="58992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089673A-C34F-477F-B24A-2CE1EF0B364A}"/>
              </a:ext>
            </a:extLst>
          </p:cNvPr>
          <p:cNvCxnSpPr>
            <a:cxnSpLocks/>
          </p:cNvCxnSpPr>
          <p:nvPr/>
        </p:nvCxnSpPr>
        <p:spPr>
          <a:xfrm>
            <a:off x="6375103" y="1408764"/>
            <a:ext cx="833230" cy="63601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E1287D-315C-49EA-AFAD-8B02AF53BB60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8089187" y="2211587"/>
            <a:ext cx="588154" cy="69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D86815C-5149-4450-ACB7-58D2EFFBB42B}"/>
              </a:ext>
            </a:extLst>
          </p:cNvPr>
          <p:cNvCxnSpPr>
            <a:cxnSpLocks/>
          </p:cNvCxnSpPr>
          <p:nvPr/>
        </p:nvCxnSpPr>
        <p:spPr>
          <a:xfrm flipV="1">
            <a:off x="1873629" y="2277281"/>
            <a:ext cx="850099" cy="25726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FEA0F5E-1A00-4894-B1E5-9166849F83F5}"/>
              </a:ext>
            </a:extLst>
          </p:cNvPr>
          <p:cNvSpPr txBox="1"/>
          <p:nvPr/>
        </p:nvSpPr>
        <p:spPr>
          <a:xfrm>
            <a:off x="600960" y="1349053"/>
            <a:ext cx="359394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DFEE36-8CC2-4E04-820C-CD50DB48A986}"/>
              </a:ext>
            </a:extLst>
          </p:cNvPr>
          <p:cNvSpPr txBox="1"/>
          <p:nvPr/>
        </p:nvSpPr>
        <p:spPr>
          <a:xfrm>
            <a:off x="600961" y="2277281"/>
            <a:ext cx="850099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Q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E4E9A0-6FD6-4A3F-8BFB-713C474EFDB2}"/>
              </a:ext>
            </a:extLst>
          </p:cNvPr>
          <p:cNvSpPr txBox="1"/>
          <p:nvPr/>
        </p:nvSpPr>
        <p:spPr>
          <a:xfrm>
            <a:off x="2414232" y="1447914"/>
            <a:ext cx="5029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6562A5-7B13-4F45-8FA8-C8BAD747A171}"/>
              </a:ext>
            </a:extLst>
          </p:cNvPr>
          <p:cNvSpPr txBox="1"/>
          <p:nvPr/>
        </p:nvSpPr>
        <p:spPr>
          <a:xfrm flipH="1">
            <a:off x="3677682" y="1918461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EAF0C-091C-4170-8DC8-D7536B14B8A1}"/>
              </a:ext>
            </a:extLst>
          </p:cNvPr>
          <p:cNvSpPr txBox="1"/>
          <p:nvPr/>
        </p:nvSpPr>
        <p:spPr>
          <a:xfrm flipH="1">
            <a:off x="4952000" y="1362028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3449E0-2563-424B-8065-AF4E1370DDD2}"/>
              </a:ext>
            </a:extLst>
          </p:cNvPr>
          <p:cNvSpPr txBox="1"/>
          <p:nvPr/>
        </p:nvSpPr>
        <p:spPr>
          <a:xfrm flipH="1">
            <a:off x="8149364" y="2285524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C27289-236B-4132-98E7-9BFE67775155}"/>
              </a:ext>
            </a:extLst>
          </p:cNvPr>
          <p:cNvSpPr txBox="1"/>
          <p:nvPr/>
        </p:nvSpPr>
        <p:spPr>
          <a:xfrm flipH="1">
            <a:off x="6431992" y="1105327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1F1448-A6EC-42A9-BC19-0890C961807F}"/>
              </a:ext>
            </a:extLst>
          </p:cNvPr>
          <p:cNvSpPr txBox="1"/>
          <p:nvPr/>
        </p:nvSpPr>
        <p:spPr>
          <a:xfrm flipH="1">
            <a:off x="6492152" y="2790256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7648DD-6F3C-4366-A621-F1F0C9B06A6B}"/>
              </a:ext>
            </a:extLst>
          </p:cNvPr>
          <p:cNvSpPr txBox="1"/>
          <p:nvPr/>
        </p:nvSpPr>
        <p:spPr>
          <a:xfrm flipH="1">
            <a:off x="5092860" y="2850198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211D1C-3680-4DF1-9DF5-84F77035E17D}"/>
              </a:ext>
            </a:extLst>
          </p:cNvPr>
          <p:cNvSpPr txBox="1"/>
          <p:nvPr/>
        </p:nvSpPr>
        <p:spPr>
          <a:xfrm flipH="1">
            <a:off x="1451058" y="960220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6BA154-253B-418E-9A5F-550F360E1D1C}"/>
              </a:ext>
            </a:extLst>
          </p:cNvPr>
          <p:cNvSpPr txBox="1"/>
          <p:nvPr/>
        </p:nvSpPr>
        <p:spPr>
          <a:xfrm flipH="1">
            <a:off x="4217629" y="771997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F9126C-9C89-4ADA-A323-6838E7D0263D}"/>
              </a:ext>
            </a:extLst>
          </p:cNvPr>
          <p:cNvSpPr txBox="1"/>
          <p:nvPr/>
        </p:nvSpPr>
        <p:spPr>
          <a:xfrm flipH="1">
            <a:off x="4386273" y="3166632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itle 2">
                <a:extLst>
                  <a:ext uri="{FF2B5EF4-FFF2-40B4-BE49-F238E27FC236}">
                    <a16:creationId xmlns:a16="http://schemas.microsoft.com/office/drawing/2014/main" id="{84D05270-BB37-4211-A514-A90224A3E95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0678" y="172797"/>
                <a:ext cx="7999572" cy="96393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Value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𝒑𝒊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𝒒𝒊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9" name="Title 2">
                <a:extLst>
                  <a:ext uri="{FF2B5EF4-FFF2-40B4-BE49-F238E27FC236}">
                    <a16:creationId xmlns:a16="http://schemas.microsoft.com/office/drawing/2014/main" id="{84D05270-BB37-4211-A514-A90224A3E9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0678" y="172797"/>
                <a:ext cx="7999572" cy="963930"/>
              </a:xfrm>
              <a:blipFill>
                <a:blip r:embed="rId4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9E7F63-340B-0FB8-BFDE-356E0DF6B781}"/>
                  </a:ext>
                </a:extLst>
              </p:cNvPr>
              <p:cNvSpPr txBox="1"/>
              <p:nvPr/>
            </p:nvSpPr>
            <p:spPr>
              <a:xfrm flipH="1">
                <a:off x="236054" y="2840786"/>
                <a:ext cx="5799132" cy="1128001"/>
              </a:xfrm>
              <a:prstGeom prst="rect">
                <a:avLst/>
              </a:prstGeom>
              <a:solidFill>
                <a:schemeClr val="bg2">
                  <a:alpha val="28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p*</a:t>
                </a:r>
                <a:r>
                  <a:rPr lang="en-US" sz="1760" kern="1200" dirty="0">
                    <a:solidFill>
                      <a:srgbClr val="FF0000"/>
                    </a:solidFill>
                    <a:latin typeface="Symbol" panose="05050102010706020507" pitchFamily="18" charset="2"/>
                    <a:ea typeface="+mn-ea"/>
                    <a:cs typeface="+mn-cs"/>
                  </a:rPr>
                  <a:t>D</a:t>
                </a: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w0*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𝑤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1∗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den>
                    </m:f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lang="en-US" sz="176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+</a:t>
                </a:r>
                <a:br>
                  <a:rPr lang="en-US" sz="176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</a:b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p*</a:t>
                </a:r>
                <a:r>
                  <a:rPr lang="en-US" sz="1760" kern="1200" dirty="0">
                    <a:solidFill>
                      <a:srgbClr val="FF0000"/>
                    </a:solidFill>
                    <a:latin typeface="Symbol" panose="05050102010706020507" pitchFamily="18" charset="2"/>
                    <a:ea typeface="+mn-ea"/>
                    <a:cs typeface="+mn-cs"/>
                  </a:rPr>
                  <a:t>D</a:t>
                </a: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w0*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𝑤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2∗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den>
                    </m:f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19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  <a:p>
                <a:pPr algn="l" defTabSz="502878" rtl="0">
                  <a:defRPr/>
                </a:pPr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9E7F63-340B-0FB8-BFDE-356E0DF6B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36054" y="2840786"/>
                <a:ext cx="5799132" cy="1128001"/>
              </a:xfrm>
              <a:prstGeom prst="rect">
                <a:avLst/>
              </a:prstGeom>
              <a:blipFill>
                <a:blip r:embed="rId5"/>
                <a:stretch>
                  <a:fillRect l="-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F9F9F9AB-9F75-33F8-513D-592E5FEAA1D3}"/>
              </a:ext>
            </a:extLst>
          </p:cNvPr>
          <p:cNvSpPr/>
          <p:nvPr/>
        </p:nvSpPr>
        <p:spPr>
          <a:xfrm>
            <a:off x="1033304" y="1533403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A695B36-53A3-0B9F-8FF1-44BD55B3F094}"/>
              </a:ext>
            </a:extLst>
          </p:cNvPr>
          <p:cNvSpPr/>
          <p:nvPr/>
        </p:nvSpPr>
        <p:spPr>
          <a:xfrm>
            <a:off x="1033304" y="2441746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05EA532-1165-C7F9-5809-27A8FE237451}"/>
              </a:ext>
            </a:extLst>
          </p:cNvPr>
          <p:cNvSpPr/>
          <p:nvPr/>
        </p:nvSpPr>
        <p:spPr>
          <a:xfrm>
            <a:off x="8642345" y="2109218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137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588366"/>
          </a:xfrm>
          <a:prstGeom prst="rect">
            <a:avLst/>
          </a:prstGeom>
        </p:spPr>
        <p:txBody>
          <a:bodyPr vert="horz" wrap="square" lIns="0" tIns="140716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900" spc="-40" dirty="0"/>
              <a:t>Optimization</a:t>
            </a:r>
            <a:r>
              <a:rPr sz="2900" spc="-70" dirty="0"/>
              <a:t> </a:t>
            </a:r>
            <a:r>
              <a:rPr sz="2900" spc="-60" dirty="0"/>
              <a:t>of</a:t>
            </a:r>
            <a:r>
              <a:rPr sz="2900" spc="-75" dirty="0"/>
              <a:t> </a:t>
            </a:r>
            <a:r>
              <a:rPr sz="2900" spc="75" dirty="0"/>
              <a:t>DNNs:</a:t>
            </a:r>
            <a:r>
              <a:rPr sz="2900" spc="-80" dirty="0"/>
              <a:t> </a:t>
            </a:r>
            <a:r>
              <a:rPr sz="2900" spc="-105" dirty="0"/>
              <a:t>Turing</a:t>
            </a:r>
            <a:r>
              <a:rPr sz="2900" spc="-75" dirty="0"/>
              <a:t> </a:t>
            </a:r>
            <a:r>
              <a:rPr sz="2900" spc="-55" dirty="0"/>
              <a:t>Award</a:t>
            </a:r>
            <a:r>
              <a:rPr sz="2900" spc="-85" dirty="0"/>
              <a:t> </a:t>
            </a:r>
            <a:r>
              <a:rPr sz="2900" spc="-10" dirty="0"/>
              <a:t>citations</a:t>
            </a:r>
            <a:r>
              <a:rPr sz="2900" spc="-85" dirty="0"/>
              <a:t> </a:t>
            </a:r>
            <a:r>
              <a:rPr sz="2900" spc="-10" dirty="0"/>
              <a:t>(2018)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774247" y="2838695"/>
            <a:ext cx="4702175" cy="349942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699" marR="5079">
              <a:lnSpc>
                <a:spcPct val="104099"/>
              </a:lnSpc>
              <a:spcBef>
                <a:spcPts val="150"/>
              </a:spcBef>
            </a:pPr>
            <a:r>
              <a:rPr sz="14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Backpropagation</a:t>
            </a:r>
            <a:r>
              <a:rPr sz="1400" spc="55" dirty="0">
                <a:latin typeface="Calibri"/>
                <a:cs typeface="Calibri"/>
              </a:rPr>
              <a:t>: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65" dirty="0">
                <a:latin typeface="Calibri"/>
                <a:cs typeface="Calibri"/>
              </a:rPr>
              <a:t> a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1986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paper,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“Learning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Internal </a:t>
            </a:r>
            <a:r>
              <a:rPr sz="1400" spc="50" dirty="0">
                <a:latin typeface="Calibri"/>
                <a:cs typeface="Calibri"/>
              </a:rPr>
              <a:t>Representations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by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Error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Propagation,”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co-</a:t>
            </a:r>
            <a:r>
              <a:rPr sz="1400" spc="20" dirty="0">
                <a:latin typeface="Calibri"/>
                <a:cs typeface="Calibri"/>
              </a:rPr>
              <a:t>authored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with </a:t>
            </a:r>
            <a:r>
              <a:rPr sz="1400" spc="50" dirty="0">
                <a:latin typeface="Calibri"/>
                <a:cs typeface="Calibri"/>
              </a:rPr>
              <a:t>David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Rumelhart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and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Ronald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Williams,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Hinton</a:t>
            </a:r>
            <a:r>
              <a:rPr sz="1400" spc="50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demonstrated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that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the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backpropagation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algorithm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allowed </a:t>
            </a:r>
            <a:r>
              <a:rPr sz="1400" dirty="0">
                <a:latin typeface="Calibri"/>
                <a:cs typeface="Calibri"/>
              </a:rPr>
              <a:t>neural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nets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discover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their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own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internal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representations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of </a:t>
            </a:r>
            <a:r>
              <a:rPr sz="1400" spc="55" dirty="0">
                <a:latin typeface="Calibri"/>
                <a:cs typeface="Calibri"/>
              </a:rPr>
              <a:t>data,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making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it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possible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use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neural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nets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40" dirty="0">
                <a:latin typeface="Calibri"/>
                <a:cs typeface="Calibri"/>
              </a:rPr>
              <a:t>solve </a:t>
            </a:r>
            <a:r>
              <a:rPr sz="1400" spc="60" dirty="0">
                <a:latin typeface="Calibri"/>
                <a:cs typeface="Calibri"/>
              </a:rPr>
              <a:t>problems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that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had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previously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been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thought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to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be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beyond </a:t>
            </a:r>
            <a:r>
              <a:rPr sz="1400" spc="10" dirty="0">
                <a:latin typeface="Calibri"/>
                <a:cs typeface="Calibri"/>
              </a:rPr>
              <a:t>their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reach.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The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backpropagation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algorithm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is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standard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in </a:t>
            </a:r>
            <a:r>
              <a:rPr sz="1400" spc="65" dirty="0">
                <a:latin typeface="Calibri"/>
                <a:cs typeface="Calibri"/>
              </a:rPr>
              <a:t>most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neural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networks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today.</a:t>
            </a:r>
            <a:endParaRPr sz="1400" dirty="0">
              <a:latin typeface="Calibri"/>
              <a:cs typeface="Calibri"/>
            </a:endParaRPr>
          </a:p>
          <a:p>
            <a:pPr marL="12699" marR="10794">
              <a:lnSpc>
                <a:spcPct val="103699"/>
              </a:lnSpc>
              <a:spcBef>
                <a:spcPts val="969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Improving</a:t>
            </a:r>
            <a:r>
              <a:rPr sz="1400"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backpropagation</a:t>
            </a:r>
            <a:r>
              <a:rPr sz="14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algorithms</a:t>
            </a:r>
            <a:r>
              <a:rPr sz="1400" spc="45" dirty="0">
                <a:latin typeface="Calibri"/>
                <a:cs typeface="Calibri"/>
              </a:rPr>
              <a:t>: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LeCun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proposed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an </a:t>
            </a:r>
            <a:r>
              <a:rPr sz="1400" dirty="0">
                <a:latin typeface="Calibri"/>
                <a:cs typeface="Calibri"/>
              </a:rPr>
              <a:t>early</a:t>
            </a:r>
            <a:r>
              <a:rPr sz="1400" spc="1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version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backpropagation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algorithm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40" dirty="0">
                <a:latin typeface="Calibri"/>
                <a:cs typeface="Calibri"/>
              </a:rPr>
              <a:t>(backprop) </a:t>
            </a:r>
            <a:r>
              <a:rPr sz="1400" spc="60" dirty="0">
                <a:latin typeface="Calibri"/>
                <a:cs typeface="Calibri"/>
              </a:rPr>
              <a:t>and </a:t>
            </a:r>
            <a:r>
              <a:rPr sz="1400" dirty="0">
                <a:latin typeface="Calibri"/>
                <a:cs typeface="Calibri"/>
              </a:rPr>
              <a:t>gave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 </a:t>
            </a:r>
            <a:r>
              <a:rPr sz="1400" spc="75" dirty="0">
                <a:latin typeface="Calibri"/>
                <a:cs typeface="Calibri"/>
              </a:rPr>
              <a:t>clean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derivation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it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based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variational </a:t>
            </a:r>
            <a:r>
              <a:rPr sz="1400" spc="55" dirty="0">
                <a:latin typeface="Calibri"/>
                <a:cs typeface="Calibri"/>
              </a:rPr>
              <a:t>principles.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His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work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speed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up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backpropagation algorithms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included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describing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two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simple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methods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to </a:t>
            </a:r>
            <a:r>
              <a:rPr sz="1400" spc="60" dirty="0">
                <a:latin typeface="Calibri"/>
                <a:cs typeface="Calibri"/>
              </a:rPr>
              <a:t>accelerate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learning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time.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2327" y="3058651"/>
            <a:ext cx="2500721" cy="140822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3496" y="4916372"/>
            <a:ext cx="2597353" cy="145716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</a:t>
            </a:fld>
            <a:endParaRPr spc="-25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1CE72-D9B8-6718-512D-5F99541478E7}"/>
              </a:ext>
            </a:extLst>
          </p:cNvPr>
          <p:cNvSpPr txBox="1"/>
          <p:nvPr/>
        </p:nvSpPr>
        <p:spPr>
          <a:xfrm>
            <a:off x="685800" y="6685500"/>
            <a:ext cx="9296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A Gentle Introduction to </a:t>
            </a:r>
            <a:r>
              <a:rPr lang="en-US" sz="1600" dirty="0" err="1">
                <a:hlinkClick r:id="rId4"/>
              </a:rPr>
              <a:t>torch.autograd</a:t>
            </a:r>
            <a:r>
              <a:rPr lang="en-US" sz="1600" dirty="0">
                <a:hlinkClick r:id="rId4"/>
              </a:rPr>
              <a:t> — </a:t>
            </a:r>
            <a:r>
              <a:rPr lang="en-US" sz="1600" dirty="0" err="1">
                <a:hlinkClick r:id="rId4"/>
              </a:rPr>
              <a:t>PyTorch</a:t>
            </a:r>
            <a:r>
              <a:rPr lang="en-US" sz="1600" dirty="0">
                <a:hlinkClick r:id="rId4"/>
              </a:rPr>
              <a:t> Tutorials 2.13.0+cu130 documentation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C4AD8-0280-36A3-B48C-C8F4ED0EE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9EEA0C-F3A3-BCAD-E30C-7FBDE514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69" y="271766"/>
            <a:ext cx="7999320" cy="515637"/>
          </a:xfrm>
        </p:spPr>
        <p:txBody>
          <a:bodyPr/>
          <a:lstStyle/>
          <a:p>
            <a:r>
              <a:rPr lang="en-US" dirty="0"/>
              <a:t>Efficient computation of all derivatives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B9376-6429-5C85-41B6-4051F9510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02878" rtl="0">
              <a:defRPr/>
            </a:pPr>
            <a:r>
              <a:rPr lang="en-US" kern="1200" dirty="0">
                <a:solidFill>
                  <a:srgbClr val="5F5F5F"/>
                </a:solidFill>
                <a:ea typeface="+mn-ea"/>
                <a:cs typeface="+mn-cs"/>
              </a:rPr>
              <a:t>0</a:t>
            </a:r>
            <a:fld id="{EF22529A-D98A-3644-905A-8E0938C418C9}" type="slidenum">
              <a:rPr lang="en-US" kern="1200">
                <a:solidFill>
                  <a:srgbClr val="5F5F5F"/>
                </a:solidFill>
                <a:ea typeface="+mn-ea"/>
                <a:cs typeface="+mn-cs"/>
              </a:rPr>
              <a:pPr defTabSz="502878" rtl="0">
                <a:defRPr/>
              </a:pPr>
              <a:t>20</a:t>
            </a:fld>
            <a:endParaRPr lang="en-US" kern="1200" dirty="0">
              <a:solidFill>
                <a:srgbClr val="5F5F5F"/>
              </a:solidFill>
              <a:ea typeface="+mn-ea"/>
              <a:cs typeface="+mn-cs"/>
            </a:endParaRPr>
          </a:p>
        </p:txBody>
      </p:sp>
      <p:sp>
        <p:nvSpPr>
          <p:cNvPr id="7" name="Flowchart: Summing Junction 6">
            <a:extLst>
              <a:ext uri="{FF2B5EF4-FFF2-40B4-BE49-F238E27FC236}">
                <a16:creationId xmlns:a16="http://schemas.microsoft.com/office/drawing/2014/main" id="{1FC08D38-EC2E-1A70-BF42-C34CE94DBBE6}"/>
              </a:ext>
            </a:extLst>
          </p:cNvPr>
          <p:cNvSpPr/>
          <p:nvPr/>
        </p:nvSpPr>
        <p:spPr>
          <a:xfrm>
            <a:off x="1581989" y="2115590"/>
            <a:ext cx="398765" cy="371336"/>
          </a:xfrm>
          <a:prstGeom prst="flowChartSummingJunction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56ABD-EC0E-BAE5-AE63-B44029ECFF63}"/>
              </a:ext>
            </a:extLst>
          </p:cNvPr>
          <p:cNvSpPr txBox="1"/>
          <p:nvPr/>
        </p:nvSpPr>
        <p:spPr>
          <a:xfrm>
            <a:off x="2723726" y="2562853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f0</a:t>
            </a:r>
          </a:p>
        </p:txBody>
      </p:sp>
      <p:sp>
        <p:nvSpPr>
          <p:cNvPr id="9" name="Flowchart: Summing Junction 8">
            <a:extLst>
              <a:ext uri="{FF2B5EF4-FFF2-40B4-BE49-F238E27FC236}">
                <a16:creationId xmlns:a16="http://schemas.microsoft.com/office/drawing/2014/main" id="{7A8D93AA-2957-311C-4001-CE68C11AD9A7}"/>
              </a:ext>
            </a:extLst>
          </p:cNvPr>
          <p:cNvSpPr/>
          <p:nvPr/>
        </p:nvSpPr>
        <p:spPr>
          <a:xfrm>
            <a:off x="4496348" y="3451342"/>
            <a:ext cx="398765" cy="371336"/>
          </a:xfrm>
          <a:prstGeom prst="flowChartSummingJunction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798013C9-229C-95D5-1EB6-6C3BBFC79452}"/>
              </a:ext>
            </a:extLst>
          </p:cNvPr>
          <p:cNvSpPr/>
          <p:nvPr/>
        </p:nvSpPr>
        <p:spPr>
          <a:xfrm>
            <a:off x="4424926" y="1919349"/>
            <a:ext cx="398765" cy="371336"/>
          </a:xfrm>
          <a:prstGeom prst="flowChartSummingJunction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F82BA1-741E-EB7B-36A7-3089A694859F}"/>
              </a:ext>
            </a:extLst>
          </p:cNvPr>
          <p:cNvSpPr txBox="1"/>
          <p:nvPr/>
        </p:nvSpPr>
        <p:spPr>
          <a:xfrm>
            <a:off x="5494249" y="1828797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1D46E5-EA0A-DA36-14F6-B268AB8AFFB1}"/>
              </a:ext>
            </a:extLst>
          </p:cNvPr>
          <p:cNvSpPr txBox="1"/>
          <p:nvPr/>
        </p:nvSpPr>
        <p:spPr>
          <a:xfrm>
            <a:off x="5494249" y="3360790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D1853B-12CA-C6D2-ABA6-8CC0B5191E1C}"/>
              </a:ext>
            </a:extLst>
          </p:cNvPr>
          <p:cNvSpPr txBox="1"/>
          <p:nvPr/>
        </p:nvSpPr>
        <p:spPr>
          <a:xfrm>
            <a:off x="7208333" y="2628993"/>
            <a:ext cx="880854" cy="566309"/>
          </a:xfrm>
          <a:prstGeom prst="rect">
            <a:avLst/>
          </a:prstGeom>
          <a:noFill/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502878" rtl="0">
              <a:defRPr/>
            </a:pPr>
            <a:r>
              <a:rPr lang="en-US" sz="308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97BF2FF-E48E-223D-1949-6D9431261E37}"/>
              </a:ext>
            </a:extLst>
          </p:cNvPr>
          <p:cNvCxnSpPr>
            <a:endCxn id="7" idx="2"/>
          </p:cNvCxnSpPr>
          <p:nvPr/>
        </p:nvCxnSpPr>
        <p:spPr>
          <a:xfrm>
            <a:off x="1171326" y="2301258"/>
            <a:ext cx="41066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022FE6-FF0B-9452-B859-DC8B59D289BD}"/>
              </a:ext>
            </a:extLst>
          </p:cNvPr>
          <p:cNvCxnSpPr>
            <a:cxnSpLocks/>
          </p:cNvCxnSpPr>
          <p:nvPr/>
        </p:nvCxnSpPr>
        <p:spPr>
          <a:xfrm>
            <a:off x="1171325" y="3232455"/>
            <a:ext cx="73206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D09D50A-C03A-290E-7C9E-E8D93159B9B9}"/>
              </a:ext>
            </a:extLst>
          </p:cNvPr>
          <p:cNvCxnSpPr>
            <a:cxnSpLocks/>
          </p:cNvCxnSpPr>
          <p:nvPr/>
        </p:nvCxnSpPr>
        <p:spPr>
          <a:xfrm>
            <a:off x="1980755" y="2298631"/>
            <a:ext cx="742972" cy="43977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9890CC1-678F-F0C7-1A2C-217E61217D0B}"/>
              </a:ext>
            </a:extLst>
          </p:cNvPr>
          <p:cNvCxnSpPr>
            <a:cxnSpLocks/>
          </p:cNvCxnSpPr>
          <p:nvPr/>
        </p:nvCxnSpPr>
        <p:spPr>
          <a:xfrm flipV="1">
            <a:off x="3604581" y="2102391"/>
            <a:ext cx="820345" cy="7340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403CF33-1060-B54C-33DB-56760B395320}"/>
              </a:ext>
            </a:extLst>
          </p:cNvPr>
          <p:cNvCxnSpPr>
            <a:cxnSpLocks/>
          </p:cNvCxnSpPr>
          <p:nvPr/>
        </p:nvCxnSpPr>
        <p:spPr>
          <a:xfrm>
            <a:off x="3604580" y="2836447"/>
            <a:ext cx="891768" cy="79793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7C42B6-F814-42CD-1C50-FD9DB7B55D8B}"/>
              </a:ext>
            </a:extLst>
          </p:cNvPr>
          <p:cNvCxnSpPr>
            <a:cxnSpLocks/>
          </p:cNvCxnSpPr>
          <p:nvPr/>
        </p:nvCxnSpPr>
        <p:spPr>
          <a:xfrm>
            <a:off x="4816070" y="2092043"/>
            <a:ext cx="67055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3894D38-44F0-173A-40C7-2A64DC2C8D6E}"/>
              </a:ext>
            </a:extLst>
          </p:cNvPr>
          <p:cNvCxnSpPr>
            <a:stCxn id="9" idx="6"/>
            <a:endCxn id="12" idx="1"/>
          </p:cNvCxnSpPr>
          <p:nvPr/>
        </p:nvCxnSpPr>
        <p:spPr>
          <a:xfrm>
            <a:off x="4895113" y="3637010"/>
            <a:ext cx="599136" cy="693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957807B-2DDC-E5DC-8D58-0735CB24DF09}"/>
              </a:ext>
            </a:extLst>
          </p:cNvPr>
          <p:cNvCxnSpPr>
            <a:cxnSpLocks/>
          </p:cNvCxnSpPr>
          <p:nvPr/>
        </p:nvCxnSpPr>
        <p:spPr>
          <a:xfrm flipV="1">
            <a:off x="6375103" y="3045153"/>
            <a:ext cx="868380" cy="58992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1129F0-535B-CDC5-851F-8BA064B519AF}"/>
              </a:ext>
            </a:extLst>
          </p:cNvPr>
          <p:cNvCxnSpPr>
            <a:cxnSpLocks/>
          </p:cNvCxnSpPr>
          <p:nvPr/>
        </p:nvCxnSpPr>
        <p:spPr>
          <a:xfrm>
            <a:off x="6375103" y="2102390"/>
            <a:ext cx="833230" cy="63601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0FF7D42-3185-36E8-5F47-79921D49672D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8089187" y="2905214"/>
            <a:ext cx="588154" cy="693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146EDF4-F848-A3B2-CE3F-5FA1A48F85CA}"/>
              </a:ext>
            </a:extLst>
          </p:cNvPr>
          <p:cNvCxnSpPr>
            <a:cxnSpLocks/>
          </p:cNvCxnSpPr>
          <p:nvPr/>
        </p:nvCxnSpPr>
        <p:spPr>
          <a:xfrm flipV="1">
            <a:off x="1873629" y="2970909"/>
            <a:ext cx="850099" cy="25726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74064F0-9503-CC30-107D-114CF765948A}"/>
              </a:ext>
            </a:extLst>
          </p:cNvPr>
          <p:cNvSpPr txBox="1"/>
          <p:nvPr/>
        </p:nvSpPr>
        <p:spPr>
          <a:xfrm>
            <a:off x="600960" y="2042680"/>
            <a:ext cx="359394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3BE95F-8731-BB56-5750-B4F76A6DA366}"/>
              </a:ext>
            </a:extLst>
          </p:cNvPr>
          <p:cNvSpPr txBox="1"/>
          <p:nvPr/>
        </p:nvSpPr>
        <p:spPr>
          <a:xfrm>
            <a:off x="600961" y="2970909"/>
            <a:ext cx="850099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Q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064E10-937A-49EE-181C-3B019796348D}"/>
              </a:ext>
            </a:extLst>
          </p:cNvPr>
          <p:cNvSpPr txBox="1"/>
          <p:nvPr/>
        </p:nvSpPr>
        <p:spPr>
          <a:xfrm>
            <a:off x="2414232" y="2141541"/>
            <a:ext cx="5029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8E55BC-8AF0-2DB5-36FD-F1D6A946E704}"/>
              </a:ext>
            </a:extLst>
          </p:cNvPr>
          <p:cNvSpPr txBox="1"/>
          <p:nvPr/>
        </p:nvSpPr>
        <p:spPr>
          <a:xfrm flipH="1">
            <a:off x="3677682" y="2612088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31CC7A-13A8-0639-2BE8-9B0682848A21}"/>
              </a:ext>
            </a:extLst>
          </p:cNvPr>
          <p:cNvSpPr txBox="1"/>
          <p:nvPr/>
        </p:nvSpPr>
        <p:spPr>
          <a:xfrm flipH="1">
            <a:off x="4944379" y="2042680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9AE222-CAE0-1D40-6B3C-FE1F01EBAF9F}"/>
              </a:ext>
            </a:extLst>
          </p:cNvPr>
          <p:cNvSpPr txBox="1"/>
          <p:nvPr/>
        </p:nvSpPr>
        <p:spPr>
          <a:xfrm flipH="1">
            <a:off x="8119275" y="2494676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88A480-10EC-8B3C-F815-96047F65A15B}"/>
              </a:ext>
            </a:extLst>
          </p:cNvPr>
          <p:cNvSpPr txBox="1"/>
          <p:nvPr/>
        </p:nvSpPr>
        <p:spPr>
          <a:xfrm flipH="1">
            <a:off x="6431992" y="1798955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F1EBE4-8E00-5DBC-1A01-76908E13B7E9}"/>
              </a:ext>
            </a:extLst>
          </p:cNvPr>
          <p:cNvSpPr txBox="1"/>
          <p:nvPr/>
        </p:nvSpPr>
        <p:spPr>
          <a:xfrm flipH="1">
            <a:off x="6492152" y="3483884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CBBAF5-FA1C-133C-29F2-92109ABB47FB}"/>
              </a:ext>
            </a:extLst>
          </p:cNvPr>
          <p:cNvSpPr txBox="1"/>
          <p:nvPr/>
        </p:nvSpPr>
        <p:spPr>
          <a:xfrm flipH="1">
            <a:off x="5092860" y="3543825"/>
            <a:ext cx="48536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95D937-69D9-207A-19EB-BBF4D3915B2D}"/>
              </a:ext>
            </a:extLst>
          </p:cNvPr>
          <p:cNvSpPr txBox="1"/>
          <p:nvPr/>
        </p:nvSpPr>
        <p:spPr>
          <a:xfrm flipH="1">
            <a:off x="1451058" y="1653847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B06B88-45AB-E446-2B56-E17A81A70DB4}"/>
              </a:ext>
            </a:extLst>
          </p:cNvPr>
          <p:cNvSpPr txBox="1"/>
          <p:nvPr/>
        </p:nvSpPr>
        <p:spPr>
          <a:xfrm flipH="1">
            <a:off x="4217629" y="1465624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8536CB-45C8-7456-D550-8DADF20558BA}"/>
              </a:ext>
            </a:extLst>
          </p:cNvPr>
          <p:cNvSpPr txBox="1"/>
          <p:nvPr/>
        </p:nvSpPr>
        <p:spPr>
          <a:xfrm flipH="1">
            <a:off x="4386273" y="3860259"/>
            <a:ext cx="81335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02878" rtl="0">
              <a:defRPr/>
            </a:pPr>
            <a:r>
              <a:rPr lang="en-US" sz="2640" kern="1200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W2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7B1162C-2EC2-3792-1B91-9524B8D1CD28}"/>
              </a:ext>
            </a:extLst>
          </p:cNvPr>
          <p:cNvSpPr/>
          <p:nvPr/>
        </p:nvSpPr>
        <p:spPr>
          <a:xfrm>
            <a:off x="1054915" y="2208083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76E75AB-C213-6D0B-0160-4DCEB5620D9F}"/>
              </a:ext>
            </a:extLst>
          </p:cNvPr>
          <p:cNvSpPr/>
          <p:nvPr/>
        </p:nvSpPr>
        <p:spPr>
          <a:xfrm>
            <a:off x="1076154" y="3127746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D4C22B-26E7-E5DE-AC12-67D5FA28E099}"/>
              </a:ext>
            </a:extLst>
          </p:cNvPr>
          <p:cNvSpPr/>
          <p:nvPr/>
        </p:nvSpPr>
        <p:spPr>
          <a:xfrm>
            <a:off x="8634725" y="2782323"/>
            <a:ext cx="190342" cy="204739"/>
          </a:xfrm>
          <a:prstGeom prst="ellipse">
            <a:avLst/>
          </a:prstGeom>
          <a:solidFill>
            <a:schemeClr val="tx1"/>
          </a:solidFill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878" rtl="0">
              <a:defRPr/>
            </a:pPr>
            <a:endParaRPr lang="en-US" sz="1980" kern="1200">
              <a:solidFill>
                <a:srgbClr val="FFFFFF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6A3B4F-DDD8-9B4F-9321-335986007884}"/>
                  </a:ext>
                </a:extLst>
              </p:cNvPr>
              <p:cNvSpPr txBox="1"/>
              <p:nvPr/>
            </p:nvSpPr>
            <p:spPr>
              <a:xfrm flipH="1">
                <a:off x="226819" y="3634384"/>
                <a:ext cx="3283551" cy="1128001"/>
              </a:xfrm>
              <a:prstGeom prst="rect">
                <a:avLst/>
              </a:prstGeom>
              <a:solidFill>
                <a:schemeClr val="bg2">
                  <a:alpha val="28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𝑞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∗(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𝑤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1∗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</m:d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005A8C">
                                <a:lumMod val="60000"/>
                                <a:lumOff val="4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den>
                    </m:f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540" i="1" kern="1200">
                        <a:solidFill>
                          <a:srgbClr val="005A8C">
                            <a:lumMod val="60000"/>
                            <a:lumOff val="40000"/>
                          </a:srgbClr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lang="en-US" sz="1760" kern="1200" dirty="0">
                    <a:solidFill>
                      <a:srgbClr val="005A8C">
                        <a:lumMod val="60000"/>
                        <a:lumOff val="40000"/>
                      </a:srgbClr>
                    </a:solidFill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algn="l" defTabSz="502878" rtl="0">
                  <a:defRPr/>
                </a:pPr>
                <a:r>
                  <a:rPr lang="en-US" sz="1760" kern="1200" dirty="0">
                    <a:solidFill>
                      <a:srgbClr val="000000"/>
                    </a:solidFill>
                    <a:latin typeface="Calibri" panose="020F0502020204030204"/>
                    <a:ea typeface="+mn-ea"/>
                    <a:cs typeface="+mn-cs"/>
                  </a:rPr>
                  <a:t>                 + </a:t>
                </a:r>
                <a14:m>
                  <m:oMath xmlns:m="http://schemas.openxmlformats.org/officeDocument/2006/math"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𝑤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2∗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den>
                    </m:f>
                    <m:d>
                      <m:d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</m:t>
                        </m:r>
                      </m:e>
                    </m:d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54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den>
                    </m:f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54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))</m:t>
                    </m:r>
                  </m:oMath>
                </a14:m>
                <a:endParaRPr lang="en-US" sz="198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  <a:p>
                <a:pPr algn="l" defTabSz="502878" rtl="0">
                  <a:defRPr/>
                </a:pPr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6A3B4F-DDD8-9B4F-9321-335986007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6819" y="3634384"/>
                <a:ext cx="3283551" cy="11280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418921E7-251A-F7C8-F3F9-C1988C26AC18}"/>
              </a:ext>
            </a:extLst>
          </p:cNvPr>
          <p:cNvSpPr txBox="1"/>
          <p:nvPr/>
        </p:nvSpPr>
        <p:spPr>
          <a:xfrm>
            <a:off x="8184772" y="3045153"/>
            <a:ext cx="312906" cy="39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502878" rtl="0">
              <a:defRPr/>
            </a:pPr>
            <a:r>
              <a:rPr lang="en-US" sz="1980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E92E-5E3C-1DBE-99B8-401B4E60E95F}"/>
                  </a:ext>
                </a:extLst>
              </p:cNvPr>
              <p:cNvSpPr txBox="1"/>
              <p:nvPr/>
            </p:nvSpPr>
            <p:spPr>
              <a:xfrm flipH="1">
                <a:off x="6720874" y="1783747"/>
                <a:ext cx="1496415" cy="607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𝐸</m:t>
                          </m:r>
                        </m:den>
                      </m:f>
                      <m:d>
                        <m:dPr>
                          <m:ctrlP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</m:d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∗1</m:t>
                      </m:r>
                    </m:oMath>
                  </m:oMathPara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E92E-5E3C-1DBE-99B8-401B4E60E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20874" y="1783747"/>
                <a:ext cx="1496415" cy="6073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2DA1FFD-F579-8DEB-205A-8EBED5DB749D}"/>
                  </a:ext>
                </a:extLst>
              </p:cNvPr>
              <p:cNvSpPr txBox="1"/>
              <p:nvPr/>
            </p:nvSpPr>
            <p:spPr>
              <a:xfrm flipH="1">
                <a:off x="6741044" y="3458360"/>
                <a:ext cx="1431865" cy="490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den>
                    </m:f>
                    <m:d>
                      <m:dPr>
                        <m:ctrlP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𝑒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</m:d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</m:oMath>
                </a14:m>
                <a:r>
                  <a:rPr lang="en-US" sz="1760" i="1" kern="1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lang="en-US" sz="1760" kern="1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2DA1FFD-F579-8DEB-205A-8EBED5DB7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41044" y="3458360"/>
                <a:ext cx="1431865" cy="490584"/>
              </a:xfrm>
              <a:prstGeom prst="rect">
                <a:avLst/>
              </a:prstGeom>
              <a:blipFill>
                <a:blip r:embed="rId6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07AEDF4-9760-A106-4D18-7A2CD3524EE2}"/>
                  </a:ext>
                </a:extLst>
              </p:cNvPr>
              <p:cNvSpPr txBox="1"/>
              <p:nvPr/>
            </p:nvSpPr>
            <p:spPr>
              <a:xfrm flipH="1">
                <a:off x="4034543" y="992714"/>
                <a:ext cx="3150588" cy="607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den>
                      </m:f>
                      <m:d>
                        <m:dPr>
                          <m:ctrlP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</m:d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∗</m:t>
                      </m:r>
                      <m:f>
                        <m:fPr>
                          <m:ctrlP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𝐸</m:t>
                          </m:r>
                        </m:den>
                      </m:f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</m:t>
                      </m:r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lang="en-US" sz="1760" i="1" kern="120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07AEDF4-9760-A106-4D18-7A2CD3524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034543" y="992714"/>
                <a:ext cx="3150588" cy="6073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7358668-91C7-E0B3-01B2-89186032BD22}"/>
                  </a:ext>
                </a:extLst>
              </p:cNvPr>
              <p:cNvSpPr txBox="1"/>
              <p:nvPr/>
            </p:nvSpPr>
            <p:spPr>
              <a:xfrm flipH="1">
                <a:off x="3826926" y="4276189"/>
                <a:ext cx="3150588" cy="607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</m:t>
                          </m:r>
                        </m:den>
                      </m:f>
                      <m:d>
                        <m:dPr>
                          <m:ctrlP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</m:d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∗</m:t>
                      </m:r>
                      <m:f>
                        <m:fPr>
                          <m:ctrlP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lang="en-US" sz="1760" i="1" kern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den>
                      </m:f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</m:t>
                      </m:r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lang="en-US" sz="1760" i="1" kern="12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7358668-91C7-E0B3-01B2-89186032B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26926" y="4276189"/>
                <a:ext cx="3150588" cy="6073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3C8BB66-B2D7-B2AC-F988-55D85C827BA8}"/>
                  </a:ext>
                </a:extLst>
              </p:cNvPr>
              <p:cNvSpPr txBox="1"/>
              <p:nvPr/>
            </p:nvSpPr>
            <p:spPr>
              <a:xfrm flipH="1">
                <a:off x="2639300" y="2098507"/>
                <a:ext cx="3150588" cy="490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1760" kern="1200" dirty="0">
                    <a:solidFill>
                      <a:srgbClr val="00B0F0"/>
                    </a:solidFill>
                    <a:latin typeface="Calibri" panose="020F0502020204030204"/>
                    <a:ea typeface="+mn-ea"/>
                    <a:cs typeface="+mn-cs"/>
                  </a:rPr>
                  <a:t>w1*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𝐶</m:t>
                        </m:r>
                      </m:den>
                    </m:f>
                    <m:d>
                      <m:dPr>
                        <m:ctrlP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</m:d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den>
                    </m:f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760" i="1" kern="120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2200" kern="1200" dirty="0">
                  <a:solidFill>
                    <a:srgbClr val="00B0F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3C8BB66-B2D7-B2AC-F988-55D85C827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39300" y="2098507"/>
                <a:ext cx="3150588" cy="490968"/>
              </a:xfrm>
              <a:prstGeom prst="rect">
                <a:avLst/>
              </a:prstGeom>
              <a:blipFill>
                <a:blip r:embed="rId9"/>
                <a:stretch>
                  <a:fillRect l="-1547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F57D9C8-D608-78AE-0D24-F773C916D18C}"/>
                  </a:ext>
                </a:extLst>
              </p:cNvPr>
              <p:cNvSpPr txBox="1"/>
              <p:nvPr/>
            </p:nvSpPr>
            <p:spPr>
              <a:xfrm flipH="1">
                <a:off x="2563030" y="3107677"/>
                <a:ext cx="3150588" cy="490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defTabSz="502878" rtl="0">
                  <a:defRPr/>
                </a:pP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w</a:t>
                </a:r>
                <a:r>
                  <a:rPr lang="en-US" sz="1760" kern="120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r>
                  <a:rPr lang="en-US" sz="176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𝐷</m:t>
                        </m:r>
                      </m:den>
                    </m:f>
                    <m:d>
                      <m:dPr>
                        <m:ctrlP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</m:d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∗</m:t>
                    </m:r>
                    <m:f>
                      <m:fPr>
                        <m:ctrlP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𝜕</m:t>
                        </m:r>
                        <m:r>
                          <a:rPr lang="en-US" sz="1760" i="1" kern="12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den>
                    </m:f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r>
                      <a:rPr lang="en-US" sz="1760" i="1" kern="1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lang="en-US" sz="2200" kern="1200" dirty="0">
                  <a:solidFill>
                    <a:srgbClr val="000000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F57D9C8-D608-78AE-0D24-F773C916D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563030" y="3107677"/>
                <a:ext cx="3150588" cy="490584"/>
              </a:xfrm>
              <a:prstGeom prst="rect">
                <a:avLst/>
              </a:prstGeom>
              <a:blipFill>
                <a:blip r:embed="rId10"/>
                <a:stretch>
                  <a:fillRect l="-1354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D1C8192-DF35-F04C-C67B-3A11C69FDFEB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1868594" y="2562854"/>
            <a:ext cx="271867" cy="107153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1E32E5E3-86D0-968C-AFEF-F77EB2711C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7969" y="5019706"/>
                <a:ext cx="9332432" cy="247632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Compute derivative of output </a:t>
                </a:r>
                <a:r>
                  <a:rPr lang="en-US" dirty="0" err="1"/>
                  <a:t>wrt</a:t>
                </a:r>
                <a:r>
                  <a:rPr lang="en-US" dirty="0"/>
                  <a:t> </a:t>
                </a:r>
                <a:r>
                  <a:rPr lang="en-US" i="1" dirty="0"/>
                  <a:t>every</a:t>
                </a:r>
                <a:r>
                  <a:rPr lang="en-US" dirty="0"/>
                  <a:t> variable/edge (                       )</a:t>
                </a:r>
              </a:p>
              <a:p>
                <a:pPr lvl="1"/>
                <a:r>
                  <a:rPr lang="en-US" dirty="0"/>
                  <a:t>Real number on each edge</a:t>
                </a:r>
              </a:p>
              <a:p>
                <a:pPr lvl="1"/>
                <a:r>
                  <a:rPr lang="en-US" dirty="0"/>
                  <a:t>Derivatives of output </a:t>
                </a:r>
                <a:r>
                  <a:rPr lang="en-US" dirty="0" err="1"/>
                  <a:t>wrt</a:t>
                </a:r>
                <a:r>
                  <a:rPr lang="en-US" dirty="0"/>
                  <a:t> weights can be computed from this</a:t>
                </a:r>
              </a:p>
              <a:p>
                <a:r>
                  <a:rPr lang="en-US" dirty="0"/>
                  <a:t>Traverse DAG in reverse topological order of variables for computation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dirty="0"/>
                  <a:t> = 1</a:t>
                </a:r>
              </a:p>
              <a:p>
                <a:pPr lvl="1"/>
                <a:r>
                  <a:rPr lang="en-US" b="1" dirty="0"/>
                  <a:t>Transfer functions </a:t>
                </a:r>
                <a:r>
                  <a:rPr lang="en-US" dirty="0"/>
                  <a:t>to propagate derivative from function output to its inputs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1E32E5E3-86D0-968C-AFEF-F77EB2711C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7969" y="5019706"/>
                <a:ext cx="9332432" cy="2476328"/>
              </a:xfrm>
              <a:blipFill>
                <a:blip r:embed="rId11"/>
                <a:stretch>
                  <a:fillRect l="-523" t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" name="Picture 54" descr="\documentclass{article}&#10;\usepackage{amsmath}&#10;\pagestyle{empty}&#10;\begin{document}&#10;&#10;\[&#10;\frac{\partial R}{\partial A}, \frac{\partial R}{\partial C},\frac{\partial R}{\partial F}..&#10;\]&#10;&#10;&#10;\end{document}" title="IguanaTex Bitmap Display">
            <a:extLst>
              <a:ext uri="{FF2B5EF4-FFF2-40B4-BE49-F238E27FC236}">
                <a16:creationId xmlns:a16="http://schemas.microsoft.com/office/drawing/2014/main" id="{87341319-BA5B-2FA9-0999-4BB606A13A3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61" y="4956740"/>
            <a:ext cx="1263427" cy="43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dirty="0"/>
              <a:t>Summary</a:t>
            </a:r>
            <a:r>
              <a:rPr spc="-90" dirty="0"/>
              <a:t> </a:t>
            </a:r>
            <a:r>
              <a:rPr spc="-45" dirty="0"/>
              <a:t>of</a:t>
            </a:r>
            <a:r>
              <a:rPr spc="-75" dirty="0"/>
              <a:t> </a:t>
            </a:r>
            <a:r>
              <a:rPr spc="-40" dirty="0"/>
              <a:t>derivatives</a:t>
            </a:r>
            <a:r>
              <a:rPr spc="-85" dirty="0"/>
              <a:t> </a:t>
            </a:r>
            <a:r>
              <a:rPr spc="-10" dirty="0"/>
              <a:t>computation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1842" y="2613203"/>
            <a:ext cx="32435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61" indent="-182864">
              <a:spcBef>
                <a:spcPts val="100"/>
              </a:spcBef>
              <a:buFont typeface="Arial"/>
              <a:buChar char="•"/>
              <a:tabLst>
                <a:tab pos="220961" algn="l"/>
              </a:tabLst>
            </a:pPr>
            <a:r>
              <a:rPr sz="1400" dirty="0">
                <a:latin typeface="Calibri"/>
                <a:cs typeface="Calibri"/>
              </a:rPr>
              <a:t>At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each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point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Q,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compute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</a:t>
            </a:r>
            <a:r>
              <a:rPr sz="1500" baseline="-16666" dirty="0">
                <a:latin typeface="Calibri"/>
                <a:cs typeface="Calibri"/>
              </a:rPr>
              <a:t>Q</a:t>
            </a:r>
            <a:r>
              <a:rPr sz="1400" dirty="0">
                <a:latin typeface="Calibri"/>
                <a:cs typeface="Calibri"/>
              </a:rPr>
              <a:t>: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Symbol"/>
                <a:cs typeface="Symbol"/>
              </a:rPr>
              <a:t>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Calibri"/>
                <a:cs typeface="Calibri"/>
              </a:rPr>
              <a:t>where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5467" y="2811323"/>
            <a:ext cx="9734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baseline="-33730" dirty="0">
                <a:latin typeface="Calibri"/>
                <a:cs typeface="Calibri"/>
              </a:rPr>
              <a:t>v</a:t>
            </a:r>
            <a:r>
              <a:rPr sz="1500" baseline="-63888" dirty="0">
                <a:latin typeface="Calibri"/>
                <a:cs typeface="Calibri"/>
              </a:rPr>
              <a:t>Q</a:t>
            </a:r>
            <a:r>
              <a:rPr sz="1500" spc="112" baseline="-63888" dirty="0">
                <a:latin typeface="Calibri"/>
                <a:cs typeface="Calibri"/>
              </a:rPr>
              <a:t> </a:t>
            </a:r>
            <a:r>
              <a:rPr sz="2100" baseline="-33730" dirty="0">
                <a:latin typeface="Calibri"/>
                <a:cs typeface="Calibri"/>
              </a:rPr>
              <a:t>=</a:t>
            </a:r>
            <a:r>
              <a:rPr sz="2100" spc="75" baseline="-33730" dirty="0">
                <a:latin typeface="Calibri"/>
                <a:cs typeface="Calibri"/>
              </a:rPr>
              <a:t> </a:t>
            </a:r>
            <a:r>
              <a:rPr sz="1100" u="sng" spc="3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𝛛0𝑢𝑡𝑝𝑢𝑡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17179" y="2974578"/>
            <a:ext cx="778510" cy="165100"/>
          </a:xfrm>
          <a:custGeom>
            <a:avLst/>
            <a:gdLst/>
            <a:ahLst/>
            <a:cxnLst/>
            <a:rect l="l" t="t" r="r" b="b"/>
            <a:pathLst>
              <a:path w="778510" h="165100">
                <a:moveTo>
                  <a:pt x="725377" y="0"/>
                </a:moveTo>
                <a:lnTo>
                  <a:pt x="723032" y="6682"/>
                </a:lnTo>
                <a:lnTo>
                  <a:pt x="732566" y="10818"/>
                </a:lnTo>
                <a:lnTo>
                  <a:pt x="740765" y="16544"/>
                </a:lnTo>
                <a:lnTo>
                  <a:pt x="760450" y="54646"/>
                </a:lnTo>
                <a:lnTo>
                  <a:pt x="762248" y="67271"/>
                </a:lnTo>
                <a:lnTo>
                  <a:pt x="762273" y="67450"/>
                </a:lnTo>
                <a:lnTo>
                  <a:pt x="760439" y="109205"/>
                </a:lnTo>
                <a:lnTo>
                  <a:pt x="740776" y="148022"/>
                </a:lnTo>
                <a:lnTo>
                  <a:pt x="723292" y="157960"/>
                </a:lnTo>
                <a:lnTo>
                  <a:pt x="725377" y="164642"/>
                </a:lnTo>
                <a:lnTo>
                  <a:pt x="764357" y="135872"/>
                </a:lnTo>
                <a:lnTo>
                  <a:pt x="777054" y="97490"/>
                </a:lnTo>
                <a:lnTo>
                  <a:pt x="777900" y="82364"/>
                </a:lnTo>
                <a:lnTo>
                  <a:pt x="777061" y="67450"/>
                </a:lnTo>
                <a:lnTo>
                  <a:pt x="777051" y="67271"/>
                </a:lnTo>
                <a:lnTo>
                  <a:pt x="764313" y="28858"/>
                </a:lnTo>
                <a:lnTo>
                  <a:pt x="737316" y="4309"/>
                </a:lnTo>
                <a:lnTo>
                  <a:pt x="725377" y="0"/>
                </a:lnTo>
                <a:close/>
              </a:path>
              <a:path w="778510" h="165100">
                <a:moveTo>
                  <a:pt x="52524" y="0"/>
                </a:moveTo>
                <a:lnTo>
                  <a:pt x="13587" y="28858"/>
                </a:lnTo>
                <a:lnTo>
                  <a:pt x="849" y="67271"/>
                </a:lnTo>
                <a:lnTo>
                  <a:pt x="48" y="81497"/>
                </a:lnTo>
                <a:lnTo>
                  <a:pt x="0" y="82364"/>
                </a:lnTo>
                <a:lnTo>
                  <a:pt x="7618" y="124244"/>
                </a:lnTo>
                <a:lnTo>
                  <a:pt x="40549" y="160338"/>
                </a:lnTo>
                <a:lnTo>
                  <a:pt x="52524" y="164642"/>
                </a:lnTo>
                <a:lnTo>
                  <a:pt x="54607" y="157960"/>
                </a:lnTo>
                <a:lnTo>
                  <a:pt x="45223" y="153805"/>
                </a:lnTo>
                <a:lnTo>
                  <a:pt x="37125" y="148022"/>
                </a:lnTo>
                <a:lnTo>
                  <a:pt x="17461" y="109205"/>
                </a:lnTo>
                <a:lnTo>
                  <a:pt x="15056" y="82364"/>
                </a:lnTo>
                <a:lnTo>
                  <a:pt x="15020" y="81497"/>
                </a:lnTo>
                <a:lnTo>
                  <a:pt x="20513" y="43083"/>
                </a:lnTo>
                <a:lnTo>
                  <a:pt x="45369" y="10818"/>
                </a:lnTo>
                <a:lnTo>
                  <a:pt x="54867" y="6682"/>
                </a:lnTo>
                <a:lnTo>
                  <a:pt x="5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64945" y="2918003"/>
            <a:ext cx="680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dirty="0">
                <a:latin typeface="Cambria Math"/>
                <a:cs typeface="Cambria Math"/>
              </a:rPr>
              <a:t>𝑊;</a:t>
            </a:r>
            <a:r>
              <a:rPr sz="1400" spc="15" dirty="0">
                <a:latin typeface="Cambria Math"/>
                <a:cs typeface="Cambria Math"/>
              </a:rPr>
              <a:t> </a:t>
            </a:r>
            <a:r>
              <a:rPr sz="1400" dirty="0">
                <a:latin typeface="Cambria Math"/>
                <a:cs typeface="Cambria Math"/>
              </a:rPr>
              <a:t>𝑝𝑖,</a:t>
            </a:r>
            <a:r>
              <a:rPr sz="1400" spc="20" dirty="0">
                <a:latin typeface="Cambria Math"/>
                <a:cs typeface="Cambria Math"/>
              </a:rPr>
              <a:t> </a:t>
            </a:r>
            <a:r>
              <a:rPr sz="1400" spc="-25" dirty="0">
                <a:latin typeface="Cambria Math"/>
                <a:cs typeface="Cambria Math"/>
              </a:rPr>
              <a:t>𝑞𝑖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91837" y="3047533"/>
            <a:ext cx="2025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𝛛Q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25838" y="2963724"/>
            <a:ext cx="12585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baseline="13888" dirty="0">
                <a:latin typeface="Cambria Math"/>
                <a:cs typeface="Cambria Math"/>
              </a:rPr>
              <a:t>=</a:t>
            </a:r>
            <a:r>
              <a:rPr sz="2100" spc="307" baseline="13888" dirty="0">
                <a:latin typeface="Cambria Math"/>
                <a:cs typeface="Cambria Math"/>
              </a:rPr>
              <a:t> </a:t>
            </a:r>
            <a:r>
              <a:rPr sz="2100" baseline="17857" dirty="0">
                <a:latin typeface="Cambria Math"/>
                <a:cs typeface="Cambria Math"/>
              </a:rPr>
              <a:t>∑</a:t>
            </a:r>
            <a:r>
              <a:rPr sz="1100" dirty="0">
                <a:latin typeface="Cambria Math"/>
                <a:cs typeface="Cambria Math"/>
              </a:rPr>
              <a:t>ℎ𝜖𝐻(Q)</a:t>
            </a:r>
            <a:r>
              <a:rPr sz="1100" spc="20" dirty="0">
                <a:latin typeface="Cambria Math"/>
                <a:cs typeface="Cambria Math"/>
              </a:rPr>
              <a:t> </a:t>
            </a:r>
            <a:r>
              <a:rPr sz="2100" spc="-30" baseline="13888" dirty="0">
                <a:latin typeface="Cambria Math"/>
                <a:cs typeface="Cambria Math"/>
              </a:rPr>
              <a:t>𝜋(ℎ)</a:t>
            </a:r>
            <a:endParaRPr sz="2100" baseline="13888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0041" y="2613203"/>
            <a:ext cx="2879090" cy="729046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95563" marR="264773" indent="-183500">
              <a:lnSpc>
                <a:spcPts val="1490"/>
              </a:lnSpc>
              <a:spcBef>
                <a:spcPts val="305"/>
              </a:spcBef>
              <a:buFont typeface="Arial"/>
              <a:buChar char="•"/>
              <a:tabLst>
                <a:tab pos="195563" algn="l"/>
              </a:tabLst>
            </a:pPr>
            <a:r>
              <a:rPr sz="1400" spc="85" dirty="0">
                <a:latin typeface="Calibri"/>
                <a:cs typeface="Calibri"/>
              </a:rPr>
              <a:t>Called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back-</a:t>
            </a:r>
            <a:r>
              <a:rPr sz="1400" spc="20" dirty="0">
                <a:latin typeface="Calibri"/>
                <a:cs typeface="Calibri"/>
              </a:rPr>
              <a:t>propagation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in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ML </a:t>
            </a:r>
            <a:r>
              <a:rPr sz="1400" spc="-10" dirty="0">
                <a:latin typeface="Calibri"/>
                <a:cs typeface="Calibri"/>
              </a:rPr>
              <a:t>literature</a:t>
            </a:r>
            <a:endParaRPr sz="1400" dirty="0">
              <a:latin typeface="Calibri"/>
              <a:cs typeface="Calibri"/>
            </a:endParaRPr>
          </a:p>
          <a:p>
            <a:pPr marL="195563" indent="-182864">
              <a:spcBef>
                <a:spcPts val="700"/>
              </a:spcBef>
              <a:buFont typeface="Arial"/>
              <a:buChar char="•"/>
              <a:tabLst>
                <a:tab pos="195563" algn="l"/>
              </a:tabLst>
            </a:pPr>
            <a:r>
              <a:rPr sz="1400" spc="10" dirty="0">
                <a:latin typeface="Calibri"/>
                <a:cs typeface="Calibri"/>
              </a:rPr>
              <a:t>Vanishing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and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exploding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gradients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243" y="3271572"/>
            <a:ext cx="31489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63" indent="-182864">
              <a:spcBef>
                <a:spcPts val="100"/>
              </a:spcBef>
              <a:buFont typeface="Arial"/>
              <a:buChar char="•"/>
              <a:tabLst>
                <a:tab pos="195563" algn="l"/>
              </a:tabLst>
            </a:pPr>
            <a:r>
              <a:rPr sz="1400" spc="90" dirty="0">
                <a:latin typeface="Calibri"/>
                <a:cs typeface="Calibri"/>
              </a:rPr>
              <a:t>Small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tweak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handle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weight-</a:t>
            </a:r>
            <a:r>
              <a:rPr sz="1400" spc="35" dirty="0">
                <a:latin typeface="Calibri"/>
                <a:cs typeface="Calibri"/>
              </a:rPr>
              <a:t>sharing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86755" y="3363011"/>
            <a:ext cx="2755265" cy="423834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95563" marR="5079" indent="-183500">
              <a:lnSpc>
                <a:spcPts val="1490"/>
              </a:lnSpc>
              <a:spcBef>
                <a:spcPts val="305"/>
              </a:spcBef>
              <a:buFont typeface="Arial"/>
              <a:buChar char="•"/>
              <a:tabLst>
                <a:tab pos="195563" algn="l"/>
              </a:tabLst>
            </a:pPr>
            <a:r>
              <a:rPr sz="1400" dirty="0">
                <a:latin typeface="Calibri"/>
                <a:cs typeface="Calibri"/>
              </a:rPr>
              <a:t>Multiplying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sequence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small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or </a:t>
            </a:r>
            <a:r>
              <a:rPr sz="1400" dirty="0">
                <a:latin typeface="Calibri"/>
                <a:cs typeface="Calibri"/>
              </a:rPr>
              <a:t>large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numbers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80396" y="2665993"/>
            <a:ext cx="1839564" cy="197413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554309" y="2814484"/>
            <a:ext cx="2705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spc="-25" dirty="0">
                <a:latin typeface="Calibri"/>
                <a:cs typeface="Calibri"/>
              </a:rPr>
              <a:t>v</a:t>
            </a:r>
            <a:r>
              <a:rPr sz="1650" spc="-37" baseline="-15151" dirty="0">
                <a:latin typeface="Calibri"/>
                <a:cs typeface="Calibri"/>
              </a:rPr>
              <a:t>Q</a:t>
            </a:r>
            <a:endParaRPr sz="1650" baseline="-15151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04904" y="3019708"/>
            <a:ext cx="1562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30" dirty="0">
                <a:latin typeface="Calibri"/>
                <a:cs typeface="Calibri"/>
              </a:rPr>
              <a:t>Q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76689" y="4156214"/>
            <a:ext cx="7133590" cy="2201545"/>
            <a:chOff x="676688" y="4156213"/>
            <a:chExt cx="7133590" cy="2201545"/>
          </a:xfrm>
        </p:grpSpPr>
        <p:sp>
          <p:nvSpPr>
            <p:cNvPr id="17" name="object 17"/>
            <p:cNvSpPr/>
            <p:nvPr/>
          </p:nvSpPr>
          <p:spPr>
            <a:xfrm>
              <a:off x="684328" y="4163851"/>
              <a:ext cx="7118350" cy="2186305"/>
            </a:xfrm>
            <a:custGeom>
              <a:avLst/>
              <a:gdLst/>
              <a:ahLst/>
              <a:cxnLst/>
              <a:rect l="l" t="t" r="r" b="b"/>
              <a:pathLst>
                <a:path w="7118350" h="2186304">
                  <a:moveTo>
                    <a:pt x="7118288" y="0"/>
                  </a:moveTo>
                  <a:lnTo>
                    <a:pt x="0" y="0"/>
                  </a:lnTo>
                  <a:lnTo>
                    <a:pt x="0" y="2185805"/>
                  </a:lnTo>
                  <a:lnTo>
                    <a:pt x="7118288" y="2185805"/>
                  </a:lnTo>
                  <a:lnTo>
                    <a:pt x="7118288" y="0"/>
                  </a:lnTo>
                  <a:close/>
                </a:path>
              </a:pathLst>
            </a:custGeom>
            <a:solidFill>
              <a:srgbClr val="156082">
                <a:alpha val="2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6688" y="4156213"/>
              <a:ext cx="7133590" cy="2201545"/>
            </a:xfrm>
            <a:custGeom>
              <a:avLst/>
              <a:gdLst/>
              <a:ahLst/>
              <a:cxnLst/>
              <a:rect l="l" t="t" r="r" b="b"/>
              <a:pathLst>
                <a:path w="7133590" h="2201545">
                  <a:moveTo>
                    <a:pt x="7133569" y="0"/>
                  </a:moveTo>
                  <a:lnTo>
                    <a:pt x="0" y="0"/>
                  </a:lnTo>
                  <a:lnTo>
                    <a:pt x="0" y="2201081"/>
                  </a:lnTo>
                  <a:lnTo>
                    <a:pt x="7133569" y="2201081"/>
                  </a:lnTo>
                  <a:lnTo>
                    <a:pt x="7133569" y="2193443"/>
                  </a:lnTo>
                  <a:lnTo>
                    <a:pt x="15279" y="2193443"/>
                  </a:lnTo>
                  <a:lnTo>
                    <a:pt x="7639" y="2185805"/>
                  </a:lnTo>
                  <a:lnTo>
                    <a:pt x="15279" y="2185805"/>
                  </a:lnTo>
                  <a:lnTo>
                    <a:pt x="15279" y="15275"/>
                  </a:lnTo>
                  <a:lnTo>
                    <a:pt x="7639" y="15275"/>
                  </a:lnTo>
                  <a:lnTo>
                    <a:pt x="15279" y="7637"/>
                  </a:lnTo>
                  <a:lnTo>
                    <a:pt x="7133569" y="7637"/>
                  </a:lnTo>
                  <a:lnTo>
                    <a:pt x="7133569" y="0"/>
                  </a:lnTo>
                  <a:close/>
                </a:path>
                <a:path w="7133590" h="2201545">
                  <a:moveTo>
                    <a:pt x="15279" y="2185805"/>
                  </a:moveTo>
                  <a:lnTo>
                    <a:pt x="7639" y="2185805"/>
                  </a:lnTo>
                  <a:lnTo>
                    <a:pt x="15279" y="2193443"/>
                  </a:lnTo>
                  <a:lnTo>
                    <a:pt x="15279" y="2185805"/>
                  </a:lnTo>
                  <a:close/>
                </a:path>
                <a:path w="7133590" h="2201545">
                  <a:moveTo>
                    <a:pt x="7118289" y="2185805"/>
                  </a:moveTo>
                  <a:lnTo>
                    <a:pt x="15279" y="2185805"/>
                  </a:lnTo>
                  <a:lnTo>
                    <a:pt x="15279" y="2193443"/>
                  </a:lnTo>
                  <a:lnTo>
                    <a:pt x="7118289" y="2193443"/>
                  </a:lnTo>
                  <a:lnTo>
                    <a:pt x="7118289" y="2185805"/>
                  </a:lnTo>
                  <a:close/>
                </a:path>
                <a:path w="7133590" h="2201545">
                  <a:moveTo>
                    <a:pt x="7118289" y="7637"/>
                  </a:moveTo>
                  <a:lnTo>
                    <a:pt x="7118289" y="2193443"/>
                  </a:lnTo>
                  <a:lnTo>
                    <a:pt x="7125928" y="2185805"/>
                  </a:lnTo>
                  <a:lnTo>
                    <a:pt x="7133569" y="2185805"/>
                  </a:lnTo>
                  <a:lnTo>
                    <a:pt x="7133569" y="15275"/>
                  </a:lnTo>
                  <a:lnTo>
                    <a:pt x="7125928" y="15275"/>
                  </a:lnTo>
                  <a:lnTo>
                    <a:pt x="7118289" y="7637"/>
                  </a:lnTo>
                  <a:close/>
                </a:path>
                <a:path w="7133590" h="2201545">
                  <a:moveTo>
                    <a:pt x="7133569" y="2185805"/>
                  </a:moveTo>
                  <a:lnTo>
                    <a:pt x="7125928" y="2185805"/>
                  </a:lnTo>
                  <a:lnTo>
                    <a:pt x="7118289" y="2193443"/>
                  </a:lnTo>
                  <a:lnTo>
                    <a:pt x="7133569" y="2193443"/>
                  </a:lnTo>
                  <a:lnTo>
                    <a:pt x="7133569" y="2185805"/>
                  </a:lnTo>
                  <a:close/>
                </a:path>
                <a:path w="7133590" h="2201545">
                  <a:moveTo>
                    <a:pt x="15279" y="7637"/>
                  </a:moveTo>
                  <a:lnTo>
                    <a:pt x="7639" y="15275"/>
                  </a:lnTo>
                  <a:lnTo>
                    <a:pt x="15279" y="15275"/>
                  </a:lnTo>
                  <a:lnTo>
                    <a:pt x="15279" y="7637"/>
                  </a:lnTo>
                  <a:close/>
                </a:path>
                <a:path w="7133590" h="2201545">
                  <a:moveTo>
                    <a:pt x="7118289" y="7637"/>
                  </a:moveTo>
                  <a:lnTo>
                    <a:pt x="15279" y="7637"/>
                  </a:lnTo>
                  <a:lnTo>
                    <a:pt x="15279" y="15275"/>
                  </a:lnTo>
                  <a:lnTo>
                    <a:pt x="7118289" y="15275"/>
                  </a:lnTo>
                  <a:lnTo>
                    <a:pt x="7118289" y="7637"/>
                  </a:lnTo>
                  <a:close/>
                </a:path>
                <a:path w="7133590" h="2201545">
                  <a:moveTo>
                    <a:pt x="7133569" y="7637"/>
                  </a:moveTo>
                  <a:lnTo>
                    <a:pt x="7118289" y="7637"/>
                  </a:lnTo>
                  <a:lnTo>
                    <a:pt x="7125928" y="15275"/>
                  </a:lnTo>
                  <a:lnTo>
                    <a:pt x="7133569" y="15275"/>
                  </a:lnTo>
                  <a:lnTo>
                    <a:pt x="7133569" y="7637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4639" y="4493794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19" h="61595">
                  <a:moveTo>
                    <a:pt x="238323" y="0"/>
                  </a:moveTo>
                  <a:lnTo>
                    <a:pt x="238323" y="61100"/>
                  </a:lnTo>
                  <a:lnTo>
                    <a:pt x="279070" y="40733"/>
                  </a:lnTo>
                  <a:lnTo>
                    <a:pt x="248510" y="40733"/>
                  </a:lnTo>
                  <a:lnTo>
                    <a:pt x="248510" y="20366"/>
                  </a:lnTo>
                  <a:lnTo>
                    <a:pt x="279068" y="20366"/>
                  </a:lnTo>
                  <a:lnTo>
                    <a:pt x="238323" y="0"/>
                  </a:lnTo>
                  <a:close/>
                </a:path>
                <a:path w="299719" h="61595">
                  <a:moveTo>
                    <a:pt x="238323" y="20366"/>
                  </a:moveTo>
                  <a:lnTo>
                    <a:pt x="0" y="20366"/>
                  </a:lnTo>
                  <a:lnTo>
                    <a:pt x="0" y="40733"/>
                  </a:lnTo>
                  <a:lnTo>
                    <a:pt x="238323" y="40733"/>
                  </a:lnTo>
                  <a:lnTo>
                    <a:pt x="238323" y="20366"/>
                  </a:lnTo>
                  <a:close/>
                </a:path>
                <a:path w="299719" h="61595">
                  <a:moveTo>
                    <a:pt x="279068" y="20366"/>
                  </a:moveTo>
                  <a:lnTo>
                    <a:pt x="248510" y="20366"/>
                  </a:lnTo>
                  <a:lnTo>
                    <a:pt x="248510" y="40733"/>
                  </a:lnTo>
                  <a:lnTo>
                    <a:pt x="279070" y="40733"/>
                  </a:lnTo>
                  <a:lnTo>
                    <a:pt x="299442" y="30551"/>
                  </a:lnTo>
                  <a:lnTo>
                    <a:pt x="279068" y="2036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18592" y="4561639"/>
              <a:ext cx="290830" cy="271145"/>
            </a:xfrm>
            <a:custGeom>
              <a:avLst/>
              <a:gdLst/>
              <a:ahLst/>
              <a:cxnLst/>
              <a:rect l="l" t="t" r="r" b="b"/>
              <a:pathLst>
                <a:path w="290829" h="271145">
                  <a:moveTo>
                    <a:pt x="42581" y="39641"/>
                  </a:moveTo>
                  <a:lnTo>
                    <a:pt x="248184" y="231046"/>
                  </a:lnTo>
                </a:path>
                <a:path w="290829" h="271145">
                  <a:moveTo>
                    <a:pt x="248184" y="39641"/>
                  </a:moveTo>
                  <a:lnTo>
                    <a:pt x="42581" y="231046"/>
                  </a:lnTo>
                </a:path>
                <a:path w="290829" h="271145">
                  <a:moveTo>
                    <a:pt x="0" y="135343"/>
                  </a:moveTo>
                  <a:lnTo>
                    <a:pt x="7411" y="92564"/>
                  </a:lnTo>
                  <a:lnTo>
                    <a:pt x="28050" y="55411"/>
                  </a:lnTo>
                  <a:lnTo>
                    <a:pt x="59521" y="26113"/>
                  </a:lnTo>
                  <a:lnTo>
                    <a:pt x="99430" y="6899"/>
                  </a:lnTo>
                  <a:lnTo>
                    <a:pt x="145383" y="0"/>
                  </a:lnTo>
                  <a:lnTo>
                    <a:pt x="191335" y="6899"/>
                  </a:lnTo>
                  <a:lnTo>
                    <a:pt x="231244" y="26113"/>
                  </a:lnTo>
                  <a:lnTo>
                    <a:pt x="262715" y="55411"/>
                  </a:lnTo>
                  <a:lnTo>
                    <a:pt x="283354" y="92564"/>
                  </a:lnTo>
                  <a:lnTo>
                    <a:pt x="290766" y="135343"/>
                  </a:lnTo>
                  <a:lnTo>
                    <a:pt x="283354" y="178122"/>
                  </a:lnTo>
                  <a:lnTo>
                    <a:pt x="262715" y="215276"/>
                  </a:lnTo>
                  <a:lnTo>
                    <a:pt x="231244" y="244574"/>
                  </a:lnTo>
                  <a:lnTo>
                    <a:pt x="191335" y="263787"/>
                  </a:lnTo>
                  <a:lnTo>
                    <a:pt x="145383" y="270687"/>
                  </a:lnTo>
                  <a:lnTo>
                    <a:pt x="99430" y="263787"/>
                  </a:lnTo>
                  <a:lnTo>
                    <a:pt x="59521" y="244574"/>
                  </a:lnTo>
                  <a:lnTo>
                    <a:pt x="28050" y="215276"/>
                  </a:lnTo>
                  <a:lnTo>
                    <a:pt x="7411" y="178122"/>
                  </a:lnTo>
                  <a:lnTo>
                    <a:pt x="0" y="135343"/>
                  </a:lnTo>
                  <a:close/>
                </a:path>
              </a:pathLst>
            </a:custGeom>
            <a:ln w="203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19149" y="4666433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20" h="61595">
                  <a:moveTo>
                    <a:pt x="238324" y="0"/>
                  </a:moveTo>
                  <a:lnTo>
                    <a:pt x="238324" y="61100"/>
                  </a:lnTo>
                  <a:lnTo>
                    <a:pt x="279069" y="40733"/>
                  </a:lnTo>
                  <a:lnTo>
                    <a:pt x="248511" y="40733"/>
                  </a:lnTo>
                  <a:lnTo>
                    <a:pt x="248511" y="20366"/>
                  </a:lnTo>
                  <a:lnTo>
                    <a:pt x="279071" y="20366"/>
                  </a:lnTo>
                  <a:lnTo>
                    <a:pt x="238324" y="0"/>
                  </a:lnTo>
                  <a:close/>
                </a:path>
                <a:path w="299720" h="61595">
                  <a:moveTo>
                    <a:pt x="238324" y="20366"/>
                  </a:moveTo>
                  <a:lnTo>
                    <a:pt x="1" y="20366"/>
                  </a:lnTo>
                  <a:lnTo>
                    <a:pt x="0" y="40733"/>
                  </a:lnTo>
                  <a:lnTo>
                    <a:pt x="238324" y="40733"/>
                  </a:lnTo>
                  <a:lnTo>
                    <a:pt x="238324" y="20366"/>
                  </a:lnTo>
                  <a:close/>
                </a:path>
                <a:path w="299720" h="61595">
                  <a:moveTo>
                    <a:pt x="279071" y="20366"/>
                  </a:moveTo>
                  <a:lnTo>
                    <a:pt x="248511" y="20366"/>
                  </a:lnTo>
                  <a:lnTo>
                    <a:pt x="248511" y="40733"/>
                  </a:lnTo>
                  <a:lnTo>
                    <a:pt x="279069" y="40733"/>
                  </a:lnTo>
                  <a:lnTo>
                    <a:pt x="299443" y="30549"/>
                  </a:lnTo>
                  <a:lnTo>
                    <a:pt x="279071" y="2036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546585" y="4341419"/>
            <a:ext cx="583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Output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18188" y="4340411"/>
            <a:ext cx="57594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45933" y="4288595"/>
            <a:ext cx="25272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spc="-25" dirty="0">
                <a:latin typeface="Calibri"/>
                <a:cs typeface="Calibri"/>
              </a:rPr>
              <a:t>Wi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43180" y="4571141"/>
            <a:ext cx="583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Output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93800" y="4533444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76566" y="4623853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09359" y="4666433"/>
            <a:ext cx="299720" cy="61594"/>
          </a:xfrm>
          <a:custGeom>
            <a:avLst/>
            <a:gdLst/>
            <a:ahLst/>
            <a:cxnLst/>
            <a:rect l="l" t="t" r="r" b="b"/>
            <a:pathLst>
              <a:path w="299720" h="61595">
                <a:moveTo>
                  <a:pt x="238324" y="0"/>
                </a:moveTo>
                <a:lnTo>
                  <a:pt x="238324" y="61100"/>
                </a:lnTo>
                <a:lnTo>
                  <a:pt x="279069" y="40733"/>
                </a:lnTo>
                <a:lnTo>
                  <a:pt x="248511" y="40733"/>
                </a:lnTo>
                <a:lnTo>
                  <a:pt x="248511" y="20366"/>
                </a:lnTo>
                <a:lnTo>
                  <a:pt x="279071" y="20366"/>
                </a:lnTo>
                <a:lnTo>
                  <a:pt x="238324" y="0"/>
                </a:lnTo>
                <a:close/>
              </a:path>
              <a:path w="299720" h="61595">
                <a:moveTo>
                  <a:pt x="238324" y="20366"/>
                </a:moveTo>
                <a:lnTo>
                  <a:pt x="0" y="20366"/>
                </a:lnTo>
                <a:lnTo>
                  <a:pt x="0" y="40733"/>
                </a:lnTo>
                <a:lnTo>
                  <a:pt x="238324" y="40733"/>
                </a:lnTo>
                <a:lnTo>
                  <a:pt x="238324" y="20366"/>
                </a:lnTo>
                <a:close/>
              </a:path>
              <a:path w="299720" h="61595">
                <a:moveTo>
                  <a:pt x="279071" y="20366"/>
                </a:moveTo>
                <a:lnTo>
                  <a:pt x="248511" y="20366"/>
                </a:lnTo>
                <a:lnTo>
                  <a:pt x="248511" y="40733"/>
                </a:lnTo>
                <a:lnTo>
                  <a:pt x="279069" y="40733"/>
                </a:lnTo>
                <a:lnTo>
                  <a:pt x="299443" y="30549"/>
                </a:lnTo>
                <a:lnTo>
                  <a:pt x="279071" y="20366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917625" y="4800637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09070" y="4414511"/>
            <a:ext cx="132080" cy="512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 marR="5079" indent="-26032">
              <a:lnSpc>
                <a:spcPct val="120000"/>
              </a:lnSpc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x 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43818" y="4589822"/>
            <a:ext cx="1327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52141" y="4489763"/>
            <a:ext cx="8007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  <a:tabLst>
                <a:tab pos="252708" algn="l"/>
              </a:tabLst>
            </a:pPr>
            <a:r>
              <a:rPr sz="1600" spc="-50" dirty="0">
                <a:latin typeface="Calibri"/>
                <a:cs typeface="Calibri"/>
              </a:rPr>
              <a:t>v</a:t>
            </a:r>
            <a:r>
              <a:rPr sz="1600" dirty="0">
                <a:latin typeface="Calibri"/>
                <a:cs typeface="Calibri"/>
              </a:rPr>
              <a:t>	=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wi*v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525089" y="4589822"/>
            <a:ext cx="2222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libri"/>
                <a:cs typeface="Calibri"/>
              </a:rPr>
              <a:t>out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30200" y="4707179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18341" y="4641132"/>
            <a:ext cx="3168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𝛛𝖶𝑖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11183" y="4794541"/>
            <a:ext cx="2032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26156" y="5612326"/>
            <a:ext cx="335280" cy="200660"/>
          </a:xfrm>
          <a:custGeom>
            <a:avLst/>
            <a:gdLst/>
            <a:ahLst/>
            <a:cxnLst/>
            <a:rect l="l" t="t" r="r" b="b"/>
            <a:pathLst>
              <a:path w="335280" h="200660">
                <a:moveTo>
                  <a:pt x="277031" y="21849"/>
                </a:moveTo>
                <a:lnTo>
                  <a:pt x="0" y="182502"/>
                </a:lnTo>
                <a:lnTo>
                  <a:pt x="10222" y="200120"/>
                </a:lnTo>
                <a:lnTo>
                  <a:pt x="287254" y="39466"/>
                </a:lnTo>
                <a:lnTo>
                  <a:pt x="277031" y="21849"/>
                </a:lnTo>
                <a:close/>
              </a:path>
              <a:path w="335280" h="200660">
                <a:moveTo>
                  <a:pt x="324003" y="16739"/>
                </a:moveTo>
                <a:lnTo>
                  <a:pt x="285842" y="16739"/>
                </a:lnTo>
                <a:lnTo>
                  <a:pt x="296064" y="34357"/>
                </a:lnTo>
                <a:lnTo>
                  <a:pt x="287254" y="39466"/>
                </a:lnTo>
                <a:lnTo>
                  <a:pt x="297476" y="57083"/>
                </a:lnTo>
                <a:lnTo>
                  <a:pt x="324003" y="16739"/>
                </a:lnTo>
                <a:close/>
              </a:path>
              <a:path w="335280" h="200660">
                <a:moveTo>
                  <a:pt x="285842" y="16739"/>
                </a:moveTo>
                <a:lnTo>
                  <a:pt x="277031" y="21849"/>
                </a:lnTo>
                <a:lnTo>
                  <a:pt x="287254" y="39466"/>
                </a:lnTo>
                <a:lnTo>
                  <a:pt x="296064" y="34357"/>
                </a:lnTo>
                <a:lnTo>
                  <a:pt x="285842" y="16739"/>
                </a:lnTo>
                <a:close/>
              </a:path>
              <a:path w="335280" h="200660">
                <a:moveTo>
                  <a:pt x="335010" y="0"/>
                </a:moveTo>
                <a:lnTo>
                  <a:pt x="266808" y="4231"/>
                </a:lnTo>
                <a:lnTo>
                  <a:pt x="277031" y="21849"/>
                </a:lnTo>
                <a:lnTo>
                  <a:pt x="285842" y="16739"/>
                </a:lnTo>
                <a:lnTo>
                  <a:pt x="324003" y="16739"/>
                </a:lnTo>
                <a:lnTo>
                  <a:pt x="335010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865918" y="5587043"/>
            <a:ext cx="14846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(v1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+v2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145241" y="4442039"/>
            <a:ext cx="3628390" cy="1529715"/>
            <a:chOff x="1145241" y="4442038"/>
            <a:chExt cx="3628390" cy="1529715"/>
          </a:xfrm>
        </p:grpSpPr>
        <p:sp>
          <p:nvSpPr>
            <p:cNvPr id="40" name="object 40"/>
            <p:cNvSpPr/>
            <p:nvPr/>
          </p:nvSpPr>
          <p:spPr>
            <a:xfrm>
              <a:off x="1145241" y="5783539"/>
              <a:ext cx="310515" cy="162560"/>
            </a:xfrm>
            <a:custGeom>
              <a:avLst/>
              <a:gdLst/>
              <a:ahLst/>
              <a:cxnLst/>
              <a:rect l="l" t="t" r="r" b="b"/>
              <a:pathLst>
                <a:path w="310515" h="162560">
                  <a:moveTo>
                    <a:pt x="250967" y="143964"/>
                  </a:moveTo>
                  <a:lnTo>
                    <a:pt x="241804" y="162239"/>
                  </a:lnTo>
                  <a:lnTo>
                    <a:pt x="310172" y="162239"/>
                  </a:lnTo>
                  <a:lnTo>
                    <a:pt x="299906" y="148527"/>
                  </a:lnTo>
                  <a:lnTo>
                    <a:pt x="260074" y="148527"/>
                  </a:lnTo>
                  <a:lnTo>
                    <a:pt x="250967" y="143964"/>
                  </a:lnTo>
                  <a:close/>
                </a:path>
                <a:path w="310515" h="162560">
                  <a:moveTo>
                    <a:pt x="260096" y="125756"/>
                  </a:moveTo>
                  <a:lnTo>
                    <a:pt x="250967" y="143964"/>
                  </a:lnTo>
                  <a:lnTo>
                    <a:pt x="260074" y="148527"/>
                  </a:lnTo>
                  <a:lnTo>
                    <a:pt x="269203" y="130319"/>
                  </a:lnTo>
                  <a:lnTo>
                    <a:pt x="260096" y="125756"/>
                  </a:lnTo>
                  <a:close/>
                </a:path>
                <a:path w="310515" h="162560">
                  <a:moveTo>
                    <a:pt x="269226" y="107548"/>
                  </a:moveTo>
                  <a:lnTo>
                    <a:pt x="260096" y="125756"/>
                  </a:lnTo>
                  <a:lnTo>
                    <a:pt x="269203" y="130319"/>
                  </a:lnTo>
                  <a:lnTo>
                    <a:pt x="260074" y="148527"/>
                  </a:lnTo>
                  <a:lnTo>
                    <a:pt x="299906" y="148527"/>
                  </a:lnTo>
                  <a:lnTo>
                    <a:pt x="269226" y="107548"/>
                  </a:lnTo>
                  <a:close/>
                </a:path>
                <a:path w="310515" h="162560">
                  <a:moveTo>
                    <a:pt x="9129" y="0"/>
                  </a:moveTo>
                  <a:lnTo>
                    <a:pt x="0" y="18207"/>
                  </a:lnTo>
                  <a:lnTo>
                    <a:pt x="250967" y="143964"/>
                  </a:lnTo>
                  <a:lnTo>
                    <a:pt x="260096" y="125756"/>
                  </a:lnTo>
                  <a:lnTo>
                    <a:pt x="9129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0420" y="4442038"/>
              <a:ext cx="154070" cy="16461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120241" y="5541205"/>
              <a:ext cx="642620" cy="419734"/>
            </a:xfrm>
            <a:custGeom>
              <a:avLst/>
              <a:gdLst/>
              <a:ahLst/>
              <a:cxnLst/>
              <a:rect l="l" t="t" r="r" b="b"/>
              <a:pathLst>
                <a:path w="642620" h="419735">
                  <a:moveTo>
                    <a:pt x="0" y="0"/>
                  </a:moveTo>
                  <a:lnTo>
                    <a:pt x="642289" y="0"/>
                  </a:lnTo>
                  <a:lnTo>
                    <a:pt x="642289" y="419544"/>
                  </a:lnTo>
                  <a:lnTo>
                    <a:pt x="0" y="419544"/>
                  </a:lnTo>
                  <a:lnTo>
                    <a:pt x="0" y="0"/>
                  </a:lnTo>
                  <a:close/>
                </a:path>
              </a:pathLst>
            </a:custGeom>
            <a:ln w="20368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778543" y="4370890"/>
            <a:ext cx="18897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400" spc="89" baseline="-32986" dirty="0">
                <a:latin typeface="Calibri"/>
                <a:cs typeface="Calibri"/>
              </a:rPr>
              <a:t>and</a:t>
            </a:r>
            <a:r>
              <a:rPr sz="2400" spc="480" baseline="-32986" dirty="0"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𝛛</a:t>
            </a:r>
            <a:r>
              <a:rPr sz="1200" u="sng" spc="27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lang="en-US" sz="1200" i="1" u="sng" spc="10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O</a:t>
            </a:r>
            <a:r>
              <a:rPr sz="1200" u="sng" spc="10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𝑢𝑡𝑝𝑢𝑡</a:t>
            </a:r>
            <a:r>
              <a:rPr sz="1200" spc="204" dirty="0">
                <a:latin typeface="Cambria Math"/>
                <a:cs typeface="Cambria Math"/>
              </a:rPr>
              <a:t> </a:t>
            </a:r>
            <a:r>
              <a:rPr sz="2400" spc="-30" baseline="-32986" dirty="0">
                <a:latin typeface="Cambria Math"/>
                <a:cs typeface="Cambria Math"/>
              </a:rPr>
              <a:t>=</a:t>
            </a:r>
            <a:r>
              <a:rPr sz="2400" spc="-135" baseline="-32986" dirty="0">
                <a:latin typeface="Cambria Math"/>
                <a:cs typeface="Cambria Math"/>
              </a:rPr>
              <a:t> </a:t>
            </a:r>
            <a:r>
              <a:rPr sz="2400" spc="-15" baseline="-24305" dirty="0">
                <a:latin typeface="Calibri"/>
                <a:cs typeface="Calibri"/>
              </a:rPr>
              <a:t>v</a:t>
            </a:r>
            <a:r>
              <a:rPr sz="1650" spc="-15" baseline="-50505" dirty="0">
                <a:latin typeface="Calibri"/>
                <a:cs typeface="Calibri"/>
              </a:rPr>
              <a:t>out</a:t>
            </a:r>
            <a:r>
              <a:rPr sz="2400" spc="-15" baseline="-24305" dirty="0">
                <a:latin typeface="Calibri"/>
                <a:cs typeface="Calibri"/>
              </a:rPr>
              <a:t>*x</a:t>
            </a:r>
            <a:endParaRPr sz="2400" baseline="-24305" dirty="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85049" y="5362500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15" baseline="11904" dirty="0">
                <a:latin typeface="Calibri"/>
                <a:cs typeface="Calibri"/>
              </a:rPr>
              <a:t>v1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386031" y="5550489"/>
            <a:ext cx="10985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50" dirty="0"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745245" y="5526503"/>
            <a:ext cx="2293620" cy="454025"/>
            <a:chOff x="3745245" y="5526502"/>
            <a:chExt cx="2293620" cy="454025"/>
          </a:xfrm>
        </p:grpSpPr>
        <p:sp>
          <p:nvSpPr>
            <p:cNvPr id="47" name="object 47"/>
            <p:cNvSpPr/>
            <p:nvPr/>
          </p:nvSpPr>
          <p:spPr>
            <a:xfrm>
              <a:off x="3745243" y="5526506"/>
              <a:ext cx="1297940" cy="454025"/>
            </a:xfrm>
            <a:custGeom>
              <a:avLst/>
              <a:gdLst/>
              <a:ahLst/>
              <a:cxnLst/>
              <a:rect l="l" t="t" r="r" b="b"/>
              <a:pathLst>
                <a:path w="1297939" h="454025">
                  <a:moveTo>
                    <a:pt x="374992" y="298411"/>
                  </a:moveTo>
                  <a:lnTo>
                    <a:pt x="306692" y="296240"/>
                  </a:lnTo>
                  <a:lnTo>
                    <a:pt x="315226" y="314731"/>
                  </a:lnTo>
                  <a:lnTo>
                    <a:pt x="54140" y="434987"/>
                  </a:lnTo>
                  <a:lnTo>
                    <a:pt x="62661" y="453491"/>
                  </a:lnTo>
                  <a:lnTo>
                    <a:pt x="323748" y="333235"/>
                  </a:lnTo>
                  <a:lnTo>
                    <a:pt x="332270" y="351726"/>
                  </a:lnTo>
                  <a:lnTo>
                    <a:pt x="365328" y="310476"/>
                  </a:lnTo>
                  <a:lnTo>
                    <a:pt x="374992" y="298411"/>
                  </a:lnTo>
                  <a:close/>
                </a:path>
                <a:path w="1297939" h="454025">
                  <a:moveTo>
                    <a:pt x="374992" y="172593"/>
                  </a:moveTo>
                  <a:lnTo>
                    <a:pt x="365696" y="161391"/>
                  </a:lnTo>
                  <a:lnTo>
                    <a:pt x="331368" y="120002"/>
                  </a:lnTo>
                  <a:lnTo>
                    <a:pt x="323164" y="138645"/>
                  </a:lnTo>
                  <a:lnTo>
                    <a:pt x="8204" y="0"/>
                  </a:lnTo>
                  <a:lnTo>
                    <a:pt x="0" y="18643"/>
                  </a:lnTo>
                  <a:lnTo>
                    <a:pt x="314947" y="157289"/>
                  </a:lnTo>
                  <a:lnTo>
                    <a:pt x="306743" y="175920"/>
                  </a:lnTo>
                  <a:lnTo>
                    <a:pt x="374992" y="172593"/>
                  </a:lnTo>
                  <a:close/>
                </a:path>
                <a:path w="1297939" h="454025">
                  <a:moveTo>
                    <a:pt x="1278940" y="219697"/>
                  </a:moveTo>
                  <a:lnTo>
                    <a:pt x="1246593" y="219697"/>
                  </a:lnTo>
                  <a:lnTo>
                    <a:pt x="1236395" y="219697"/>
                  </a:lnTo>
                  <a:lnTo>
                    <a:pt x="1235849" y="239776"/>
                  </a:lnTo>
                  <a:lnTo>
                    <a:pt x="1278940" y="219697"/>
                  </a:lnTo>
                  <a:close/>
                </a:path>
                <a:path w="1297939" h="454025">
                  <a:moveTo>
                    <a:pt x="1297787" y="210908"/>
                  </a:moveTo>
                  <a:lnTo>
                    <a:pt x="1237526" y="178689"/>
                  </a:lnTo>
                  <a:lnTo>
                    <a:pt x="1236967" y="199047"/>
                  </a:lnTo>
                  <a:lnTo>
                    <a:pt x="1017562" y="193027"/>
                  </a:lnTo>
                  <a:lnTo>
                    <a:pt x="1017066" y="210908"/>
                  </a:lnTo>
                  <a:lnTo>
                    <a:pt x="1017003" y="213385"/>
                  </a:lnTo>
                  <a:lnTo>
                    <a:pt x="1236408" y="219417"/>
                  </a:lnTo>
                  <a:lnTo>
                    <a:pt x="1246593" y="219417"/>
                  </a:lnTo>
                  <a:lnTo>
                    <a:pt x="1279537" y="219417"/>
                  </a:lnTo>
                  <a:lnTo>
                    <a:pt x="1297787" y="210908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835258" y="5722832"/>
              <a:ext cx="203200" cy="12700"/>
            </a:xfrm>
            <a:custGeom>
              <a:avLst/>
              <a:gdLst/>
              <a:ahLst/>
              <a:cxnLst/>
              <a:rect l="l" t="t" r="r" b="b"/>
              <a:pathLst>
                <a:path w="203200" h="12700">
                  <a:moveTo>
                    <a:pt x="203200" y="0"/>
                  </a:moveTo>
                  <a:lnTo>
                    <a:pt x="0" y="0"/>
                  </a:lnTo>
                  <a:lnTo>
                    <a:pt x="0" y="12696"/>
                  </a:lnTo>
                  <a:lnTo>
                    <a:pt x="203200" y="1269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708469" y="5177781"/>
            <a:ext cx="408305" cy="570669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90163">
              <a:spcBef>
                <a:spcPts val="450"/>
              </a:spcBef>
            </a:pPr>
            <a:r>
              <a:rPr sz="1400" spc="-20" dirty="0">
                <a:latin typeface="Calibri"/>
                <a:cs typeface="Calibri"/>
              </a:rPr>
              <a:t>v1</a:t>
            </a:r>
            <a:r>
              <a:rPr sz="1500" spc="-30" baseline="-16666" dirty="0">
                <a:latin typeface="Calibri"/>
                <a:cs typeface="Calibri"/>
              </a:rPr>
              <a:t>in</a:t>
            </a:r>
            <a:endParaRPr sz="1500" baseline="-16666">
              <a:latin typeface="Calibri"/>
              <a:cs typeface="Calibri"/>
            </a:endParaRPr>
          </a:p>
          <a:p>
            <a:pPr marL="38097">
              <a:spcBef>
                <a:spcPts val="400"/>
              </a:spcBef>
            </a:pPr>
            <a:r>
              <a:rPr sz="1600" i="1" spc="-50" dirty="0">
                <a:latin typeface="Calibri"/>
                <a:cs typeface="Calibri"/>
              </a:rPr>
              <a:t>x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087729" y="5633035"/>
            <a:ext cx="441959" cy="188595"/>
          </a:xfrm>
          <a:custGeom>
            <a:avLst/>
            <a:gdLst/>
            <a:ahLst/>
            <a:cxnLst/>
            <a:rect l="l" t="t" r="r" b="b"/>
            <a:pathLst>
              <a:path w="441959" h="188595">
                <a:moveTo>
                  <a:pt x="381582" y="0"/>
                </a:moveTo>
                <a:lnTo>
                  <a:pt x="378904" y="7637"/>
                </a:lnTo>
                <a:lnTo>
                  <a:pt x="389799" y="12364"/>
                </a:lnTo>
                <a:lnTo>
                  <a:pt x="399169" y="18908"/>
                </a:lnTo>
                <a:lnTo>
                  <a:pt x="421667" y="62452"/>
                </a:lnTo>
                <a:lnTo>
                  <a:pt x="424445" y="93139"/>
                </a:lnTo>
                <a:lnTo>
                  <a:pt x="423747" y="109735"/>
                </a:lnTo>
                <a:lnTo>
                  <a:pt x="413283" y="150373"/>
                </a:lnTo>
                <a:lnTo>
                  <a:pt x="379201" y="180526"/>
                </a:lnTo>
                <a:lnTo>
                  <a:pt x="381582" y="188164"/>
                </a:lnTo>
                <a:lnTo>
                  <a:pt x="417543" y="166804"/>
                </a:lnTo>
                <a:lnTo>
                  <a:pt x="437740" y="127372"/>
                </a:lnTo>
                <a:lnTo>
                  <a:pt x="441610" y="94131"/>
                </a:lnTo>
                <a:lnTo>
                  <a:pt x="440651" y="77086"/>
                </a:lnTo>
                <a:lnTo>
                  <a:pt x="426082" y="32980"/>
                </a:lnTo>
                <a:lnTo>
                  <a:pt x="395228" y="4925"/>
                </a:lnTo>
                <a:lnTo>
                  <a:pt x="381582" y="0"/>
                </a:lnTo>
                <a:close/>
              </a:path>
              <a:path w="441959" h="188595">
                <a:moveTo>
                  <a:pt x="60026" y="0"/>
                </a:moveTo>
                <a:lnTo>
                  <a:pt x="24131" y="21415"/>
                </a:lnTo>
                <a:lnTo>
                  <a:pt x="3881" y="60940"/>
                </a:lnTo>
                <a:lnTo>
                  <a:pt x="0" y="94131"/>
                </a:lnTo>
                <a:lnTo>
                  <a:pt x="873" y="109735"/>
                </a:lnTo>
                <a:lnTo>
                  <a:pt x="967" y="111418"/>
                </a:lnTo>
                <a:lnTo>
                  <a:pt x="15477" y="155282"/>
                </a:lnTo>
                <a:lnTo>
                  <a:pt x="46340" y="183244"/>
                </a:lnTo>
                <a:lnTo>
                  <a:pt x="60026" y="188164"/>
                </a:lnTo>
                <a:lnTo>
                  <a:pt x="62407" y="180526"/>
                </a:lnTo>
                <a:lnTo>
                  <a:pt x="51683" y="175777"/>
                </a:lnTo>
                <a:lnTo>
                  <a:pt x="42428" y="169168"/>
                </a:lnTo>
                <a:lnTo>
                  <a:pt x="19954" y="124806"/>
                </a:lnTo>
                <a:lnTo>
                  <a:pt x="17164" y="93139"/>
                </a:lnTo>
                <a:lnTo>
                  <a:pt x="17861" y="77086"/>
                </a:lnTo>
                <a:lnTo>
                  <a:pt x="28326" y="37444"/>
                </a:lnTo>
                <a:lnTo>
                  <a:pt x="62706" y="7637"/>
                </a:lnTo>
                <a:lnTo>
                  <a:pt x="600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826395" y="5723172"/>
            <a:ext cx="219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𝛛𝑋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301859" y="5568755"/>
            <a:ext cx="166814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  <a:tabLst>
                <a:tab pos="852098" algn="l"/>
              </a:tabLst>
            </a:pPr>
            <a:r>
              <a:rPr sz="1600" dirty="0">
                <a:latin typeface="Calibri"/>
                <a:cs typeface="Calibri"/>
              </a:rPr>
              <a:t>v1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57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pc="-37" baseline="43981" dirty="0">
                <a:latin typeface="Cambria Math"/>
                <a:cs typeface="Cambria Math"/>
              </a:rPr>
              <a:t>𝛛𝑓</a:t>
            </a:r>
            <a:r>
              <a:rPr baseline="43981" dirty="0">
                <a:latin typeface="Cambria Math"/>
                <a:cs typeface="Cambria Math"/>
              </a:rPr>
              <a:t>	</a:t>
            </a:r>
            <a:r>
              <a:rPr sz="1600" dirty="0">
                <a:latin typeface="Cambria Math"/>
                <a:cs typeface="Cambria Math"/>
              </a:rPr>
              <a:t>𝑥,</a:t>
            </a:r>
            <a:r>
              <a:rPr sz="1600" spc="-8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𝑦</a:t>
            </a:r>
            <a:r>
              <a:rPr sz="1600" spc="375" dirty="0">
                <a:latin typeface="Cambria Math"/>
                <a:cs typeface="Cambria Math"/>
              </a:rPr>
              <a:t> </a:t>
            </a:r>
            <a:r>
              <a:rPr sz="1600" spc="-20" dirty="0">
                <a:latin typeface="Calibri"/>
                <a:cs typeface="Calibri"/>
              </a:rPr>
              <a:t>*v</a:t>
            </a:r>
            <a:r>
              <a:rPr sz="1650" spc="-30" baseline="-15151" dirty="0">
                <a:latin typeface="Calibri"/>
                <a:cs typeface="Calibri"/>
              </a:rPr>
              <a:t>out</a:t>
            </a:r>
            <a:endParaRPr sz="1650" baseline="-15151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37833" y="5743500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6961" y="5742070"/>
            <a:ext cx="120748" cy="112410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820599" y="5833909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762260" y="5761788"/>
            <a:ext cx="3346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30" baseline="11904" dirty="0">
                <a:latin typeface="Calibri"/>
                <a:cs typeface="Calibri"/>
              </a:rPr>
              <a:t>v</a:t>
            </a:r>
            <a:r>
              <a:rPr sz="1000" spc="-2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36593" y="5993435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15" baseline="11904" dirty="0">
                <a:latin typeface="Calibri"/>
                <a:cs typeface="Calibri"/>
              </a:rPr>
              <a:t>v2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84328" y="4151818"/>
            <a:ext cx="7118350" cy="2186305"/>
            <a:chOff x="684328" y="4151817"/>
            <a:chExt cx="7118350" cy="2186305"/>
          </a:xfrm>
        </p:grpSpPr>
        <p:sp>
          <p:nvSpPr>
            <p:cNvPr id="58" name="object 58"/>
            <p:cNvSpPr/>
            <p:nvPr/>
          </p:nvSpPr>
          <p:spPr>
            <a:xfrm>
              <a:off x="3551772" y="4151817"/>
              <a:ext cx="0" cy="2186305"/>
            </a:xfrm>
            <a:custGeom>
              <a:avLst/>
              <a:gdLst/>
              <a:ahLst/>
              <a:cxnLst/>
              <a:rect l="l" t="t" r="r" b="b"/>
              <a:pathLst>
                <a:path h="2186304">
                  <a:moveTo>
                    <a:pt x="0" y="0"/>
                  </a:moveTo>
                  <a:lnTo>
                    <a:pt x="0" y="2185805"/>
                  </a:lnTo>
                </a:path>
              </a:pathLst>
            </a:custGeom>
            <a:ln w="15279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4328" y="5120680"/>
              <a:ext cx="7118350" cy="0"/>
            </a:xfrm>
            <a:custGeom>
              <a:avLst/>
              <a:gdLst/>
              <a:ahLst/>
              <a:cxnLst/>
              <a:rect l="l" t="t" r="r" b="b"/>
              <a:pathLst>
                <a:path w="7118350">
                  <a:moveTo>
                    <a:pt x="0" y="0"/>
                  </a:moveTo>
                  <a:lnTo>
                    <a:pt x="7118290" y="0"/>
                  </a:lnTo>
                </a:path>
              </a:pathLst>
            </a:custGeom>
            <a:ln w="15275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05317" y="5779517"/>
              <a:ext cx="149860" cy="61594"/>
            </a:xfrm>
            <a:custGeom>
              <a:avLst/>
              <a:gdLst/>
              <a:ahLst/>
              <a:cxnLst/>
              <a:rect l="l" t="t" r="r" b="b"/>
              <a:pathLst>
                <a:path w="149859" h="61595">
                  <a:moveTo>
                    <a:pt x="88120" y="0"/>
                  </a:moveTo>
                  <a:lnTo>
                    <a:pt x="88119" y="61100"/>
                  </a:lnTo>
                  <a:lnTo>
                    <a:pt x="128866" y="40733"/>
                  </a:lnTo>
                  <a:lnTo>
                    <a:pt x="98306" y="40733"/>
                  </a:lnTo>
                  <a:lnTo>
                    <a:pt x="98306" y="20366"/>
                  </a:lnTo>
                  <a:lnTo>
                    <a:pt x="128865" y="20366"/>
                  </a:lnTo>
                  <a:lnTo>
                    <a:pt x="88120" y="0"/>
                  </a:lnTo>
                  <a:close/>
                </a:path>
                <a:path w="149859" h="61595">
                  <a:moveTo>
                    <a:pt x="88120" y="20366"/>
                  </a:moveTo>
                  <a:lnTo>
                    <a:pt x="0" y="20366"/>
                  </a:lnTo>
                  <a:lnTo>
                    <a:pt x="0" y="40733"/>
                  </a:lnTo>
                  <a:lnTo>
                    <a:pt x="88120" y="40733"/>
                  </a:lnTo>
                  <a:lnTo>
                    <a:pt x="88120" y="20366"/>
                  </a:lnTo>
                  <a:close/>
                </a:path>
                <a:path w="149859" h="61595">
                  <a:moveTo>
                    <a:pt x="128865" y="20366"/>
                  </a:moveTo>
                  <a:lnTo>
                    <a:pt x="98306" y="20366"/>
                  </a:lnTo>
                  <a:lnTo>
                    <a:pt x="98306" y="40733"/>
                  </a:lnTo>
                  <a:lnTo>
                    <a:pt x="128866" y="40733"/>
                  </a:lnTo>
                  <a:lnTo>
                    <a:pt x="149238" y="30551"/>
                  </a:lnTo>
                  <a:lnTo>
                    <a:pt x="128865" y="203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3752455" y="5953811"/>
            <a:ext cx="1219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i="1" spc="10" dirty="0"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21</a:t>
            </a:fld>
            <a:endParaRPr spc="-25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9002953-9243-33D0-DE45-9C4BDC870CDA}"/>
              </a:ext>
            </a:extLst>
          </p:cNvPr>
          <p:cNvSpPr txBox="1"/>
          <p:nvPr/>
        </p:nvSpPr>
        <p:spPr>
          <a:xfrm>
            <a:off x="1167710" y="6454092"/>
            <a:ext cx="5376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in/out</a:t>
            </a:r>
            <a:r>
              <a:rPr lang="en-US" sz="1600" i="1" dirty="0"/>
              <a:t> </a:t>
            </a:r>
            <a:r>
              <a:rPr lang="en-US" sz="1600" dirty="0"/>
              <a:t>refer to direction of dataflow in forward propagation</a:t>
            </a:r>
          </a:p>
          <a:p>
            <a:r>
              <a:rPr lang="en-US" sz="1600" dirty="0"/>
              <a:t>Back propagation: dataflow in reverse direction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80" dirty="0"/>
              <a:t>Back</a:t>
            </a:r>
            <a:r>
              <a:rPr spc="-95" dirty="0"/>
              <a:t> </a:t>
            </a:r>
            <a:r>
              <a:rPr spc="-90" dirty="0"/>
              <a:t>to running</a:t>
            </a:r>
            <a:r>
              <a:rPr spc="-85" dirty="0"/>
              <a:t> </a:t>
            </a:r>
            <a:r>
              <a:rPr spc="-10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0478" y="2686356"/>
            <a:ext cx="53289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598" indent="-248899">
              <a:spcBef>
                <a:spcPts val="100"/>
              </a:spcBef>
              <a:buFont typeface="Calibri"/>
              <a:buChar char="●"/>
              <a:tabLst>
                <a:tab pos="261598" algn="l"/>
              </a:tabLst>
            </a:pPr>
            <a:r>
              <a:rPr sz="1400" dirty="0">
                <a:latin typeface="Century Gothic"/>
                <a:cs typeface="Century Gothic"/>
              </a:rPr>
              <a:t>Optimization</a:t>
            </a:r>
            <a:r>
              <a:rPr sz="1400" spc="6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problem:</a:t>
            </a:r>
            <a:r>
              <a:rPr sz="1400" spc="85" dirty="0">
                <a:latin typeface="Century Gothic"/>
                <a:cs typeface="Century Gothic"/>
              </a:rPr>
              <a:t> </a:t>
            </a:r>
            <a:r>
              <a:rPr sz="1400" spc="-10" dirty="0">
                <a:latin typeface="Century Gothic"/>
                <a:cs typeface="Century Gothic"/>
              </a:rPr>
              <a:t>choose</a:t>
            </a:r>
            <a:r>
              <a:rPr sz="1400" spc="60" dirty="0">
                <a:latin typeface="Century Gothic"/>
                <a:cs typeface="Century Gothic"/>
              </a:rPr>
              <a:t> </a:t>
            </a:r>
            <a:r>
              <a:rPr sz="1400" spc="140" dirty="0">
                <a:latin typeface="Century Gothic"/>
                <a:cs typeface="Century Gothic"/>
              </a:rPr>
              <a:t>Wi</a:t>
            </a:r>
            <a:r>
              <a:rPr sz="1400" spc="7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values</a:t>
            </a:r>
            <a:r>
              <a:rPr sz="1400" spc="6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to</a:t>
            </a:r>
            <a:r>
              <a:rPr sz="1400" spc="60" dirty="0">
                <a:latin typeface="Century Gothic"/>
                <a:cs typeface="Century Gothic"/>
              </a:rPr>
              <a:t> </a:t>
            </a:r>
            <a:r>
              <a:rPr sz="1400" spc="80" dirty="0">
                <a:latin typeface="Century Gothic"/>
                <a:cs typeface="Century Gothic"/>
              </a:rPr>
              <a:t>minimize</a:t>
            </a:r>
            <a:r>
              <a:rPr sz="1400" spc="60" dirty="0">
                <a:latin typeface="Century Gothic"/>
                <a:cs typeface="Century Gothic"/>
              </a:rPr>
              <a:t> </a:t>
            </a:r>
            <a:r>
              <a:rPr sz="1400" spc="65" dirty="0">
                <a:latin typeface="Century Gothic"/>
                <a:cs typeface="Century Gothic"/>
              </a:rPr>
              <a:t>loss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6946" y="2902260"/>
            <a:ext cx="167322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500" spc="10" dirty="0">
                <a:latin typeface="Century Gothic"/>
                <a:cs typeface="Century Gothic"/>
              </a:rPr>
              <a:t>Loss(w0,w1,w2)</a:t>
            </a:r>
            <a:r>
              <a:rPr sz="1500" spc="390" dirty="0">
                <a:latin typeface="Century Gothic"/>
                <a:cs typeface="Century Gothic"/>
              </a:rPr>
              <a:t> </a:t>
            </a:r>
            <a:r>
              <a:rPr sz="1500" spc="-50" dirty="0">
                <a:latin typeface="Century Gothic"/>
                <a:cs typeface="Century Gothic"/>
              </a:rPr>
              <a:t>=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00778" y="3041691"/>
            <a:ext cx="114300" cy="12700"/>
          </a:xfrm>
          <a:custGeom>
            <a:avLst/>
            <a:gdLst/>
            <a:ahLst/>
            <a:cxnLst/>
            <a:rect l="l" t="t" r="r" b="b"/>
            <a:pathLst>
              <a:path w="114300" h="12700">
                <a:moveTo>
                  <a:pt x="114300" y="0"/>
                </a:moveTo>
                <a:lnTo>
                  <a:pt x="0" y="0"/>
                </a:lnTo>
                <a:lnTo>
                  <a:pt x="0" y="12696"/>
                </a:lnTo>
                <a:lnTo>
                  <a:pt x="114300" y="12696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80290" y="2791452"/>
            <a:ext cx="131445" cy="4488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6668">
              <a:spcBef>
                <a:spcPts val="459"/>
              </a:spcBef>
            </a:pPr>
            <a:r>
              <a:rPr sz="1100" spc="-50" dirty="0">
                <a:latin typeface="Cambria Math"/>
                <a:cs typeface="Cambria Math"/>
              </a:rPr>
              <a:t>1</a:t>
            </a:r>
            <a:endParaRPr sz="1100">
              <a:latin typeface="Cambria Math"/>
              <a:cs typeface="Cambria Math"/>
            </a:endParaRPr>
          </a:p>
          <a:p>
            <a:pPr marL="12699">
              <a:spcBef>
                <a:spcPts val="360"/>
              </a:spcBef>
            </a:pPr>
            <a:r>
              <a:rPr sz="1100" spc="-50" dirty="0">
                <a:latin typeface="Cambria Math"/>
                <a:cs typeface="Cambria Math"/>
              </a:rPr>
              <a:t>𝑁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2079" y="2998765"/>
            <a:ext cx="26416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𝑖=1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9571" y="2823012"/>
            <a:ext cx="31940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250" spc="-37" baseline="-20370" dirty="0">
                <a:latin typeface="Cambria Math"/>
                <a:cs typeface="Cambria Math"/>
              </a:rPr>
              <a:t>∑</a:t>
            </a:r>
            <a:r>
              <a:rPr sz="1100" spc="-25" dirty="0">
                <a:latin typeface="Cambria Math"/>
                <a:cs typeface="Cambria Math"/>
              </a:rPr>
              <a:t>𝑁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26862" y="2961571"/>
            <a:ext cx="856615" cy="176530"/>
          </a:xfrm>
          <a:custGeom>
            <a:avLst/>
            <a:gdLst/>
            <a:ahLst/>
            <a:cxnLst/>
            <a:rect l="l" t="t" r="r" b="b"/>
            <a:pathLst>
              <a:path w="856614" h="176530">
                <a:moveTo>
                  <a:pt x="800196" y="0"/>
                </a:moveTo>
                <a:lnTo>
                  <a:pt x="797685" y="7160"/>
                </a:lnTo>
                <a:lnTo>
                  <a:pt x="807899" y="11592"/>
                </a:lnTo>
                <a:lnTo>
                  <a:pt x="816684" y="17726"/>
                </a:lnTo>
                <a:lnTo>
                  <a:pt x="837775" y="58549"/>
                </a:lnTo>
                <a:lnTo>
                  <a:pt x="840380" y="87318"/>
                </a:lnTo>
                <a:lnTo>
                  <a:pt x="839726" y="102877"/>
                </a:lnTo>
                <a:lnTo>
                  <a:pt x="829915" y="140973"/>
                </a:lnTo>
                <a:lnTo>
                  <a:pt x="797963" y="169242"/>
                </a:lnTo>
                <a:lnTo>
                  <a:pt x="800196" y="176403"/>
                </a:lnTo>
                <a:lnTo>
                  <a:pt x="833910" y="156378"/>
                </a:lnTo>
                <a:lnTo>
                  <a:pt x="852844" y="119412"/>
                </a:lnTo>
                <a:lnTo>
                  <a:pt x="856472" y="88248"/>
                </a:lnTo>
                <a:lnTo>
                  <a:pt x="855573" y="72268"/>
                </a:lnTo>
                <a:lnTo>
                  <a:pt x="855562" y="72076"/>
                </a:lnTo>
                <a:lnTo>
                  <a:pt x="841914" y="30919"/>
                </a:lnTo>
                <a:lnTo>
                  <a:pt x="812989" y="4617"/>
                </a:lnTo>
                <a:lnTo>
                  <a:pt x="800196" y="0"/>
                </a:lnTo>
                <a:close/>
              </a:path>
              <a:path w="856614" h="176530">
                <a:moveTo>
                  <a:pt x="56276" y="0"/>
                </a:moveTo>
                <a:lnTo>
                  <a:pt x="22623" y="20077"/>
                </a:lnTo>
                <a:lnTo>
                  <a:pt x="3639" y="57131"/>
                </a:lnTo>
                <a:lnTo>
                  <a:pt x="52" y="87318"/>
                </a:lnTo>
                <a:lnTo>
                  <a:pt x="0" y="88248"/>
                </a:lnTo>
                <a:lnTo>
                  <a:pt x="818" y="102877"/>
                </a:lnTo>
                <a:lnTo>
                  <a:pt x="906" y="104455"/>
                </a:lnTo>
                <a:lnTo>
                  <a:pt x="3627" y="119412"/>
                </a:lnTo>
                <a:lnTo>
                  <a:pt x="22562" y="156378"/>
                </a:lnTo>
                <a:lnTo>
                  <a:pt x="56276" y="176403"/>
                </a:lnTo>
                <a:lnTo>
                  <a:pt x="58508" y="169242"/>
                </a:lnTo>
                <a:lnTo>
                  <a:pt x="48454" y="164791"/>
                </a:lnTo>
                <a:lnTo>
                  <a:pt x="39777" y="158595"/>
                </a:lnTo>
                <a:lnTo>
                  <a:pt x="18708" y="117005"/>
                </a:lnTo>
                <a:lnTo>
                  <a:pt x="16092" y="87318"/>
                </a:lnTo>
                <a:lnTo>
                  <a:pt x="16746" y="72268"/>
                </a:lnTo>
                <a:lnTo>
                  <a:pt x="26556" y="35104"/>
                </a:lnTo>
                <a:lnTo>
                  <a:pt x="58788" y="7160"/>
                </a:lnTo>
                <a:lnTo>
                  <a:pt x="562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45807" y="2902260"/>
            <a:ext cx="166433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500" dirty="0">
                <a:latin typeface="Cambria Math"/>
                <a:cs typeface="Cambria Math"/>
              </a:rPr>
              <a:t>(𝑡𝑖</a:t>
            </a:r>
            <a:r>
              <a:rPr sz="1500" spc="409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−</a:t>
            </a:r>
            <a:r>
              <a:rPr sz="1500" spc="40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𝑅</a:t>
            </a:r>
            <a:r>
              <a:rPr sz="1500" spc="380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𝑤;</a:t>
            </a:r>
            <a:r>
              <a:rPr sz="1500" spc="-65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𝑝𝑖,</a:t>
            </a:r>
            <a:r>
              <a:rPr sz="1500" spc="-65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𝑞𝑖)</a:t>
            </a:r>
            <a:r>
              <a:rPr sz="1500" spc="325" dirty="0">
                <a:latin typeface="Cambria Math"/>
                <a:cs typeface="Cambria Math"/>
              </a:rPr>
              <a:t> </a:t>
            </a:r>
            <a:r>
              <a:rPr sz="1500" spc="-75" baseline="27777" dirty="0">
                <a:latin typeface="Cambria Math"/>
                <a:cs typeface="Cambria Math"/>
              </a:rPr>
              <a:t>2</a:t>
            </a:r>
            <a:endParaRPr sz="1500" baseline="27777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0479" y="4234740"/>
            <a:ext cx="5643245" cy="1293303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699" marR="2548042">
              <a:lnSpc>
                <a:spcPts val="1390"/>
              </a:lnSpc>
              <a:spcBef>
                <a:spcPts val="385"/>
              </a:spcBef>
            </a:pPr>
            <a:r>
              <a:rPr sz="1400" spc="55" dirty="0">
                <a:latin typeface="Century Gothic"/>
                <a:cs typeface="Century Gothic"/>
              </a:rPr>
              <a:t>Initialize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spc="55" dirty="0">
                <a:latin typeface="Century Gothic"/>
                <a:cs typeface="Century Gothic"/>
              </a:rPr>
              <a:t>weights</a:t>
            </a:r>
            <a:r>
              <a:rPr sz="1400" spc="1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to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random</a:t>
            </a:r>
            <a:r>
              <a:rPr sz="1400" spc="-10" dirty="0">
                <a:latin typeface="Century Gothic"/>
                <a:cs typeface="Century Gothic"/>
              </a:rPr>
              <a:t> values </a:t>
            </a:r>
            <a:r>
              <a:rPr sz="1400" dirty="0">
                <a:latin typeface="Century Gothic"/>
                <a:cs typeface="Century Gothic"/>
              </a:rPr>
              <a:t>for</a:t>
            </a:r>
            <a:r>
              <a:rPr sz="1400" spc="-3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#epochs</a:t>
            </a:r>
            <a:r>
              <a:rPr sz="1400" spc="325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do</a:t>
            </a:r>
            <a:r>
              <a:rPr sz="1400" spc="-45" dirty="0">
                <a:latin typeface="Century Gothic"/>
                <a:cs typeface="Century Gothic"/>
              </a:rPr>
              <a:t> </a:t>
            </a:r>
            <a:r>
              <a:rPr sz="1400" spc="-50" dirty="0">
                <a:latin typeface="Century Gothic"/>
                <a:cs typeface="Century Gothic"/>
              </a:rPr>
              <a:t>{</a:t>
            </a:r>
            <a:endParaRPr sz="1400">
              <a:latin typeface="Century Gothic"/>
              <a:cs typeface="Century Gothic"/>
            </a:endParaRPr>
          </a:p>
          <a:p>
            <a:pPr marL="247629">
              <a:lnSpc>
                <a:spcPts val="1170"/>
              </a:lnSpc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GradientVector</a:t>
            </a:r>
            <a:r>
              <a:rPr sz="1400" spc="-5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=</a:t>
            </a:r>
            <a:r>
              <a:rPr sz="1400" spc="-60" dirty="0">
                <a:latin typeface="Century Gothic"/>
                <a:cs typeface="Century Gothic"/>
              </a:rPr>
              <a:t> </a:t>
            </a:r>
            <a:r>
              <a:rPr sz="1400" spc="105" dirty="0">
                <a:latin typeface="Century Gothic"/>
                <a:cs typeface="Century Gothic"/>
              </a:rPr>
              <a:t>0</a:t>
            </a:r>
            <a:endParaRPr sz="1400">
              <a:latin typeface="Century Gothic"/>
              <a:cs typeface="Century Gothic"/>
            </a:endParaRPr>
          </a:p>
          <a:p>
            <a:pPr marL="247629">
              <a:lnSpc>
                <a:spcPts val="1405"/>
              </a:lnSpc>
            </a:pPr>
            <a:r>
              <a:rPr sz="1400" dirty="0">
                <a:latin typeface="Century Gothic"/>
                <a:cs typeface="Century Gothic"/>
              </a:rPr>
              <a:t>for</a:t>
            </a:r>
            <a:r>
              <a:rPr sz="1400" spc="35" dirty="0">
                <a:latin typeface="Century Gothic"/>
                <a:cs typeface="Century Gothic"/>
              </a:rPr>
              <a:t> </a:t>
            </a:r>
            <a:r>
              <a:rPr sz="1400" spc="-75" dirty="0">
                <a:latin typeface="Century Gothic"/>
                <a:cs typeface="Century Gothic"/>
              </a:rPr>
              <a:t>each</a:t>
            </a:r>
            <a:r>
              <a:rPr sz="1400" spc="20" dirty="0">
                <a:latin typeface="Century Gothic"/>
                <a:cs typeface="Century Gothic"/>
              </a:rPr>
              <a:t> </a:t>
            </a:r>
            <a:r>
              <a:rPr sz="1400" spc="50" dirty="0">
                <a:latin typeface="Century Gothic"/>
                <a:cs typeface="Century Gothic"/>
              </a:rPr>
              <a:t>training</a:t>
            </a:r>
            <a:r>
              <a:rPr sz="1400" spc="2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sample</a:t>
            </a:r>
            <a:r>
              <a:rPr sz="1400" spc="2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(pi,qi,ti)</a:t>
            </a:r>
            <a:r>
              <a:rPr sz="1400" spc="35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do</a:t>
            </a:r>
            <a:r>
              <a:rPr sz="1400" spc="15" dirty="0">
                <a:latin typeface="Century Gothic"/>
                <a:cs typeface="Century Gothic"/>
              </a:rPr>
              <a:t> </a:t>
            </a:r>
            <a:r>
              <a:rPr sz="1400" spc="-50" dirty="0">
                <a:latin typeface="Century Gothic"/>
                <a:cs typeface="Century Gothic"/>
              </a:rPr>
              <a:t>{</a:t>
            </a:r>
            <a:endParaRPr sz="1400">
              <a:latin typeface="Century Gothic"/>
              <a:cs typeface="Century Gothic"/>
            </a:endParaRPr>
          </a:p>
          <a:p>
            <a:pPr marL="436209">
              <a:lnSpc>
                <a:spcPts val="1390"/>
              </a:lnSpc>
            </a:pPr>
            <a:r>
              <a:rPr sz="1400" dirty="0">
                <a:latin typeface="Century Gothic"/>
                <a:cs typeface="Century Gothic"/>
              </a:rPr>
              <a:t>perform</a:t>
            </a:r>
            <a:r>
              <a:rPr sz="1400" spc="3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forward</a:t>
            </a:r>
            <a:r>
              <a:rPr sz="1400" spc="5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propagation</a:t>
            </a:r>
            <a:r>
              <a:rPr sz="1400" spc="50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and</a:t>
            </a:r>
            <a:r>
              <a:rPr sz="1400" spc="50" dirty="0">
                <a:latin typeface="Century Gothic"/>
                <a:cs typeface="Century Gothic"/>
              </a:rPr>
              <a:t> </a:t>
            </a:r>
            <a:r>
              <a:rPr sz="1400" spc="-10" dirty="0">
                <a:latin typeface="Century Gothic"/>
                <a:cs typeface="Century Gothic"/>
              </a:rPr>
              <a:t>compute</a:t>
            </a:r>
            <a:endParaRPr sz="1400">
              <a:latin typeface="Century Gothic"/>
              <a:cs typeface="Century Gothic"/>
            </a:endParaRPr>
          </a:p>
          <a:p>
            <a:pPr marL="436209" marR="5079">
              <a:lnSpc>
                <a:spcPts val="1420"/>
              </a:lnSpc>
              <a:spcBef>
                <a:spcPts val="120"/>
              </a:spcBef>
            </a:pPr>
            <a:r>
              <a:rPr sz="1400" dirty="0">
                <a:latin typeface="Century Gothic"/>
                <a:cs typeface="Century Gothic"/>
              </a:rPr>
              <a:t>perform</a:t>
            </a:r>
            <a:r>
              <a:rPr sz="1400" spc="55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backpropagation</a:t>
            </a:r>
            <a:r>
              <a:rPr sz="1400" spc="75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and</a:t>
            </a:r>
            <a:r>
              <a:rPr sz="1400" spc="8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compute</a:t>
            </a:r>
            <a:r>
              <a:rPr sz="1400" spc="7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weight</a:t>
            </a:r>
            <a:r>
              <a:rPr sz="1400" spc="85" dirty="0">
                <a:latin typeface="Century Gothic"/>
                <a:cs typeface="Century Gothic"/>
              </a:rPr>
              <a:t> </a:t>
            </a:r>
            <a:r>
              <a:rPr sz="1400" spc="-10" dirty="0">
                <a:latin typeface="Century Gothic"/>
                <a:cs typeface="Century Gothic"/>
              </a:rPr>
              <a:t>derivatives </a:t>
            </a:r>
            <a:r>
              <a:rPr sz="1400" spc="-25" dirty="0">
                <a:latin typeface="Century Gothic"/>
                <a:cs typeface="Century Gothic"/>
              </a:rPr>
              <a:t>update</a:t>
            </a:r>
            <a:r>
              <a:rPr sz="1400" spc="-40" dirty="0">
                <a:latin typeface="Century Gothic"/>
                <a:cs typeface="Century Gothic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GradientVector</a:t>
            </a:r>
            <a:r>
              <a:rPr sz="1400" spc="-20" dirty="0">
                <a:latin typeface="Century Gothic"/>
                <a:cs typeface="Century Gothic"/>
              </a:rPr>
              <a:t> </a:t>
            </a:r>
            <a:r>
              <a:rPr sz="1400" spc="80" dirty="0">
                <a:latin typeface="Century Gothic"/>
                <a:cs typeface="Century Gothic"/>
              </a:rPr>
              <a:t>with</a:t>
            </a:r>
            <a:r>
              <a:rPr sz="1400" spc="-30" dirty="0">
                <a:latin typeface="Century Gothic"/>
                <a:cs typeface="Century Gothic"/>
              </a:rPr>
              <a:t> </a:t>
            </a:r>
            <a:r>
              <a:rPr sz="1400" spc="-10" dirty="0">
                <a:latin typeface="Century Gothic"/>
                <a:cs typeface="Century Gothic"/>
              </a:rPr>
              <a:t>products}</a:t>
            </a:r>
            <a:endParaRPr sz="1400">
              <a:latin typeface="Century Gothic"/>
              <a:cs typeface="Century Gothic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11418" y="3299984"/>
            <a:ext cx="5645150" cy="1773555"/>
            <a:chOff x="1011418" y="3299983"/>
            <a:chExt cx="5645150" cy="177355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8459" y="3365966"/>
              <a:ext cx="4297335" cy="5138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1418" y="3299983"/>
              <a:ext cx="1840852" cy="126666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756296" y="3336194"/>
              <a:ext cx="1047750" cy="580390"/>
            </a:xfrm>
            <a:custGeom>
              <a:avLst/>
              <a:gdLst/>
              <a:ahLst/>
              <a:cxnLst/>
              <a:rect l="l" t="t" r="r" b="b"/>
              <a:pathLst>
                <a:path w="1047750" h="580389">
                  <a:moveTo>
                    <a:pt x="523750" y="0"/>
                  </a:moveTo>
                  <a:lnTo>
                    <a:pt x="462670" y="1951"/>
                  </a:lnTo>
                  <a:lnTo>
                    <a:pt x="403659" y="7660"/>
                  </a:lnTo>
                  <a:lnTo>
                    <a:pt x="347110" y="16909"/>
                  </a:lnTo>
                  <a:lnTo>
                    <a:pt x="293417" y="29480"/>
                  </a:lnTo>
                  <a:lnTo>
                    <a:pt x="242973" y="45156"/>
                  </a:lnTo>
                  <a:lnTo>
                    <a:pt x="196170" y="63719"/>
                  </a:lnTo>
                  <a:lnTo>
                    <a:pt x="153402" y="84952"/>
                  </a:lnTo>
                  <a:lnTo>
                    <a:pt x="115061" y="108636"/>
                  </a:lnTo>
                  <a:lnTo>
                    <a:pt x="81541" y="134555"/>
                  </a:lnTo>
                  <a:lnTo>
                    <a:pt x="53234" y="162490"/>
                  </a:lnTo>
                  <a:lnTo>
                    <a:pt x="13832" y="223540"/>
                  </a:lnTo>
                  <a:lnTo>
                    <a:pt x="0" y="290045"/>
                  </a:lnTo>
                  <a:lnTo>
                    <a:pt x="3523" y="323870"/>
                  </a:lnTo>
                  <a:lnTo>
                    <a:pt x="30533" y="387864"/>
                  </a:lnTo>
                  <a:lnTo>
                    <a:pt x="81541" y="445534"/>
                  </a:lnTo>
                  <a:lnTo>
                    <a:pt x="115061" y="471452"/>
                  </a:lnTo>
                  <a:lnTo>
                    <a:pt x="153402" y="495136"/>
                  </a:lnTo>
                  <a:lnTo>
                    <a:pt x="196170" y="516369"/>
                  </a:lnTo>
                  <a:lnTo>
                    <a:pt x="242973" y="534932"/>
                  </a:lnTo>
                  <a:lnTo>
                    <a:pt x="293417" y="550608"/>
                  </a:lnTo>
                  <a:lnTo>
                    <a:pt x="347110" y="563179"/>
                  </a:lnTo>
                  <a:lnTo>
                    <a:pt x="403659" y="572428"/>
                  </a:lnTo>
                  <a:lnTo>
                    <a:pt x="462670" y="578137"/>
                  </a:lnTo>
                  <a:lnTo>
                    <a:pt x="523750" y="580089"/>
                  </a:lnTo>
                  <a:lnTo>
                    <a:pt x="584830" y="578137"/>
                  </a:lnTo>
                  <a:lnTo>
                    <a:pt x="643841" y="572428"/>
                  </a:lnTo>
                  <a:lnTo>
                    <a:pt x="700389" y="563179"/>
                  </a:lnTo>
                  <a:lnTo>
                    <a:pt x="754082" y="550608"/>
                  </a:lnTo>
                  <a:lnTo>
                    <a:pt x="804526" y="534932"/>
                  </a:lnTo>
                  <a:lnTo>
                    <a:pt x="851329" y="516369"/>
                  </a:lnTo>
                  <a:lnTo>
                    <a:pt x="894097" y="495136"/>
                  </a:lnTo>
                  <a:lnTo>
                    <a:pt x="932438" y="471452"/>
                  </a:lnTo>
                  <a:lnTo>
                    <a:pt x="965959" y="445534"/>
                  </a:lnTo>
                  <a:lnTo>
                    <a:pt x="994266" y="417598"/>
                  </a:lnTo>
                  <a:lnTo>
                    <a:pt x="1033668" y="356549"/>
                  </a:lnTo>
                  <a:lnTo>
                    <a:pt x="1047501" y="290045"/>
                  </a:lnTo>
                  <a:lnTo>
                    <a:pt x="1043977" y="256219"/>
                  </a:lnTo>
                  <a:lnTo>
                    <a:pt x="1016967" y="192224"/>
                  </a:lnTo>
                  <a:lnTo>
                    <a:pt x="965959" y="134555"/>
                  </a:lnTo>
                  <a:lnTo>
                    <a:pt x="932438" y="108636"/>
                  </a:lnTo>
                  <a:lnTo>
                    <a:pt x="894097" y="84952"/>
                  </a:lnTo>
                  <a:lnTo>
                    <a:pt x="851329" y="63719"/>
                  </a:lnTo>
                  <a:lnTo>
                    <a:pt x="804526" y="45156"/>
                  </a:lnTo>
                  <a:lnTo>
                    <a:pt x="754082" y="29480"/>
                  </a:lnTo>
                  <a:lnTo>
                    <a:pt x="700389" y="16909"/>
                  </a:lnTo>
                  <a:lnTo>
                    <a:pt x="643841" y="7660"/>
                  </a:lnTo>
                  <a:lnTo>
                    <a:pt x="584830" y="1951"/>
                  </a:lnTo>
                  <a:lnTo>
                    <a:pt x="523750" y="0"/>
                  </a:lnTo>
                  <a:close/>
                </a:path>
              </a:pathLst>
            </a:custGeom>
            <a:solidFill>
              <a:srgbClr val="156082">
                <a:alpha val="121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56296" y="3336194"/>
              <a:ext cx="1047750" cy="580390"/>
            </a:xfrm>
            <a:custGeom>
              <a:avLst/>
              <a:gdLst/>
              <a:ahLst/>
              <a:cxnLst/>
              <a:rect l="l" t="t" r="r" b="b"/>
              <a:pathLst>
                <a:path w="1047750" h="580389">
                  <a:moveTo>
                    <a:pt x="0" y="290044"/>
                  </a:moveTo>
                  <a:lnTo>
                    <a:pt x="13832" y="223539"/>
                  </a:lnTo>
                  <a:lnTo>
                    <a:pt x="53234" y="162490"/>
                  </a:lnTo>
                  <a:lnTo>
                    <a:pt x="81541" y="134554"/>
                  </a:lnTo>
                  <a:lnTo>
                    <a:pt x="115062" y="108636"/>
                  </a:lnTo>
                  <a:lnTo>
                    <a:pt x="153402" y="84951"/>
                  </a:lnTo>
                  <a:lnTo>
                    <a:pt x="196171" y="63719"/>
                  </a:lnTo>
                  <a:lnTo>
                    <a:pt x="242973" y="45156"/>
                  </a:lnTo>
                  <a:lnTo>
                    <a:pt x="293418" y="29480"/>
                  </a:lnTo>
                  <a:lnTo>
                    <a:pt x="347110" y="16909"/>
                  </a:lnTo>
                  <a:lnTo>
                    <a:pt x="403659" y="7660"/>
                  </a:lnTo>
                  <a:lnTo>
                    <a:pt x="462670" y="1951"/>
                  </a:lnTo>
                  <a:lnTo>
                    <a:pt x="523750" y="0"/>
                  </a:lnTo>
                  <a:lnTo>
                    <a:pt x="584830" y="1951"/>
                  </a:lnTo>
                  <a:lnTo>
                    <a:pt x="643841" y="7660"/>
                  </a:lnTo>
                  <a:lnTo>
                    <a:pt x="700389" y="16909"/>
                  </a:lnTo>
                  <a:lnTo>
                    <a:pt x="754082" y="29480"/>
                  </a:lnTo>
                  <a:lnTo>
                    <a:pt x="804526" y="45156"/>
                  </a:lnTo>
                  <a:lnTo>
                    <a:pt x="851329" y="63719"/>
                  </a:lnTo>
                  <a:lnTo>
                    <a:pt x="894097" y="84951"/>
                  </a:lnTo>
                  <a:lnTo>
                    <a:pt x="932438" y="108636"/>
                  </a:lnTo>
                  <a:lnTo>
                    <a:pt x="965959" y="134554"/>
                  </a:lnTo>
                  <a:lnTo>
                    <a:pt x="994266" y="162490"/>
                  </a:lnTo>
                  <a:lnTo>
                    <a:pt x="1033668" y="223539"/>
                  </a:lnTo>
                  <a:lnTo>
                    <a:pt x="1047500" y="290044"/>
                  </a:lnTo>
                  <a:lnTo>
                    <a:pt x="1043977" y="323869"/>
                  </a:lnTo>
                  <a:lnTo>
                    <a:pt x="1016966" y="387864"/>
                  </a:lnTo>
                  <a:lnTo>
                    <a:pt x="965959" y="445533"/>
                  </a:lnTo>
                  <a:lnTo>
                    <a:pt x="932438" y="471452"/>
                  </a:lnTo>
                  <a:lnTo>
                    <a:pt x="894097" y="495136"/>
                  </a:lnTo>
                  <a:lnTo>
                    <a:pt x="851329" y="516368"/>
                  </a:lnTo>
                  <a:lnTo>
                    <a:pt x="804526" y="534932"/>
                  </a:lnTo>
                  <a:lnTo>
                    <a:pt x="754082" y="550608"/>
                  </a:lnTo>
                  <a:lnTo>
                    <a:pt x="700389" y="563179"/>
                  </a:lnTo>
                  <a:lnTo>
                    <a:pt x="643841" y="572428"/>
                  </a:lnTo>
                  <a:lnTo>
                    <a:pt x="584830" y="578137"/>
                  </a:lnTo>
                  <a:lnTo>
                    <a:pt x="523750" y="580088"/>
                  </a:lnTo>
                  <a:lnTo>
                    <a:pt x="462670" y="578137"/>
                  </a:lnTo>
                  <a:lnTo>
                    <a:pt x="403659" y="572428"/>
                  </a:lnTo>
                  <a:lnTo>
                    <a:pt x="347110" y="563179"/>
                  </a:lnTo>
                  <a:lnTo>
                    <a:pt x="293418" y="550608"/>
                  </a:lnTo>
                  <a:lnTo>
                    <a:pt x="242973" y="534932"/>
                  </a:lnTo>
                  <a:lnTo>
                    <a:pt x="196171" y="516368"/>
                  </a:lnTo>
                  <a:lnTo>
                    <a:pt x="153402" y="495136"/>
                  </a:lnTo>
                  <a:lnTo>
                    <a:pt x="115062" y="471452"/>
                  </a:lnTo>
                  <a:lnTo>
                    <a:pt x="81541" y="445533"/>
                  </a:lnTo>
                  <a:lnTo>
                    <a:pt x="53234" y="417598"/>
                  </a:lnTo>
                  <a:lnTo>
                    <a:pt x="13832" y="356548"/>
                  </a:lnTo>
                  <a:lnTo>
                    <a:pt x="0" y="290044"/>
                  </a:lnTo>
                  <a:close/>
                </a:path>
              </a:pathLst>
            </a:custGeom>
            <a:ln w="15276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50454" y="3377694"/>
              <a:ext cx="1283335" cy="528320"/>
            </a:xfrm>
            <a:custGeom>
              <a:avLst/>
              <a:gdLst/>
              <a:ahLst/>
              <a:cxnLst/>
              <a:rect l="l" t="t" r="r" b="b"/>
              <a:pathLst>
                <a:path w="1283335" h="528320">
                  <a:moveTo>
                    <a:pt x="641592" y="0"/>
                  </a:moveTo>
                  <a:lnTo>
                    <a:pt x="575993" y="1363"/>
                  </a:lnTo>
                  <a:lnTo>
                    <a:pt x="512289" y="5363"/>
                  </a:lnTo>
                  <a:lnTo>
                    <a:pt x="450802" y="11869"/>
                  </a:lnTo>
                  <a:lnTo>
                    <a:pt x="391855" y="20747"/>
                  </a:lnTo>
                  <a:lnTo>
                    <a:pt x="335771" y="31864"/>
                  </a:lnTo>
                  <a:lnTo>
                    <a:pt x="282871" y="45089"/>
                  </a:lnTo>
                  <a:lnTo>
                    <a:pt x="233479" y="60287"/>
                  </a:lnTo>
                  <a:lnTo>
                    <a:pt x="187917" y="77327"/>
                  </a:lnTo>
                  <a:lnTo>
                    <a:pt x="146508" y="96076"/>
                  </a:lnTo>
                  <a:lnTo>
                    <a:pt x="109573" y="116400"/>
                  </a:lnTo>
                  <a:lnTo>
                    <a:pt x="77436" y="138168"/>
                  </a:lnTo>
                  <a:lnTo>
                    <a:pt x="28844" y="185503"/>
                  </a:lnTo>
                  <a:lnTo>
                    <a:pt x="3312" y="237018"/>
                  </a:lnTo>
                  <a:lnTo>
                    <a:pt x="0" y="264012"/>
                  </a:lnTo>
                  <a:lnTo>
                    <a:pt x="3312" y="291006"/>
                  </a:lnTo>
                  <a:lnTo>
                    <a:pt x="28844" y="342521"/>
                  </a:lnTo>
                  <a:lnTo>
                    <a:pt x="77436" y="389856"/>
                  </a:lnTo>
                  <a:lnTo>
                    <a:pt x="109573" y="411624"/>
                  </a:lnTo>
                  <a:lnTo>
                    <a:pt x="146508" y="431949"/>
                  </a:lnTo>
                  <a:lnTo>
                    <a:pt x="187917" y="450697"/>
                  </a:lnTo>
                  <a:lnTo>
                    <a:pt x="233479" y="467737"/>
                  </a:lnTo>
                  <a:lnTo>
                    <a:pt x="282871" y="482936"/>
                  </a:lnTo>
                  <a:lnTo>
                    <a:pt x="335771" y="496160"/>
                  </a:lnTo>
                  <a:lnTo>
                    <a:pt x="391855" y="507277"/>
                  </a:lnTo>
                  <a:lnTo>
                    <a:pt x="450802" y="516155"/>
                  </a:lnTo>
                  <a:lnTo>
                    <a:pt x="512289" y="522661"/>
                  </a:lnTo>
                  <a:lnTo>
                    <a:pt x="575993" y="526662"/>
                  </a:lnTo>
                  <a:lnTo>
                    <a:pt x="641592" y="528025"/>
                  </a:lnTo>
                  <a:lnTo>
                    <a:pt x="707191" y="526662"/>
                  </a:lnTo>
                  <a:lnTo>
                    <a:pt x="770895" y="522661"/>
                  </a:lnTo>
                  <a:lnTo>
                    <a:pt x="832382" y="516155"/>
                  </a:lnTo>
                  <a:lnTo>
                    <a:pt x="891329" y="507277"/>
                  </a:lnTo>
                  <a:lnTo>
                    <a:pt x="947413" y="496160"/>
                  </a:lnTo>
                  <a:lnTo>
                    <a:pt x="1000312" y="482936"/>
                  </a:lnTo>
                  <a:lnTo>
                    <a:pt x="1049704" y="467737"/>
                  </a:lnTo>
                  <a:lnTo>
                    <a:pt x="1095266" y="450697"/>
                  </a:lnTo>
                  <a:lnTo>
                    <a:pt x="1136676" y="431949"/>
                  </a:lnTo>
                  <a:lnTo>
                    <a:pt x="1173611" y="411624"/>
                  </a:lnTo>
                  <a:lnTo>
                    <a:pt x="1205748" y="389856"/>
                  </a:lnTo>
                  <a:lnTo>
                    <a:pt x="1254340" y="342521"/>
                  </a:lnTo>
                  <a:lnTo>
                    <a:pt x="1279872" y="291006"/>
                  </a:lnTo>
                  <a:lnTo>
                    <a:pt x="1283185" y="264012"/>
                  </a:lnTo>
                  <a:lnTo>
                    <a:pt x="1279872" y="237018"/>
                  </a:lnTo>
                  <a:lnTo>
                    <a:pt x="1254340" y="185503"/>
                  </a:lnTo>
                  <a:lnTo>
                    <a:pt x="1205748" y="138168"/>
                  </a:lnTo>
                  <a:lnTo>
                    <a:pt x="1173611" y="116400"/>
                  </a:lnTo>
                  <a:lnTo>
                    <a:pt x="1136676" y="96076"/>
                  </a:lnTo>
                  <a:lnTo>
                    <a:pt x="1095266" y="77327"/>
                  </a:lnTo>
                  <a:lnTo>
                    <a:pt x="1049704" y="60287"/>
                  </a:lnTo>
                  <a:lnTo>
                    <a:pt x="1000312" y="45089"/>
                  </a:lnTo>
                  <a:lnTo>
                    <a:pt x="947413" y="31864"/>
                  </a:lnTo>
                  <a:lnTo>
                    <a:pt x="891329" y="20747"/>
                  </a:lnTo>
                  <a:lnTo>
                    <a:pt x="832382" y="11869"/>
                  </a:lnTo>
                  <a:lnTo>
                    <a:pt x="770895" y="5363"/>
                  </a:lnTo>
                  <a:lnTo>
                    <a:pt x="707191" y="1363"/>
                  </a:lnTo>
                  <a:lnTo>
                    <a:pt x="641592" y="0"/>
                  </a:lnTo>
                  <a:close/>
                </a:path>
              </a:pathLst>
            </a:custGeom>
            <a:solidFill>
              <a:srgbClr val="156082">
                <a:alpha val="121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50454" y="3377694"/>
              <a:ext cx="1283335" cy="528320"/>
            </a:xfrm>
            <a:custGeom>
              <a:avLst/>
              <a:gdLst/>
              <a:ahLst/>
              <a:cxnLst/>
              <a:rect l="l" t="t" r="r" b="b"/>
              <a:pathLst>
                <a:path w="1283335" h="528320">
                  <a:moveTo>
                    <a:pt x="0" y="264012"/>
                  </a:moveTo>
                  <a:lnTo>
                    <a:pt x="13034" y="210804"/>
                  </a:lnTo>
                  <a:lnTo>
                    <a:pt x="50419" y="161246"/>
                  </a:lnTo>
                  <a:lnTo>
                    <a:pt x="109573" y="116400"/>
                  </a:lnTo>
                  <a:lnTo>
                    <a:pt x="146508" y="96076"/>
                  </a:lnTo>
                  <a:lnTo>
                    <a:pt x="187918" y="77327"/>
                  </a:lnTo>
                  <a:lnTo>
                    <a:pt x="233480" y="60287"/>
                  </a:lnTo>
                  <a:lnTo>
                    <a:pt x="282872" y="45089"/>
                  </a:lnTo>
                  <a:lnTo>
                    <a:pt x="335771" y="31864"/>
                  </a:lnTo>
                  <a:lnTo>
                    <a:pt x="391855" y="20747"/>
                  </a:lnTo>
                  <a:lnTo>
                    <a:pt x="450802" y="11869"/>
                  </a:lnTo>
                  <a:lnTo>
                    <a:pt x="512289" y="5363"/>
                  </a:lnTo>
                  <a:lnTo>
                    <a:pt x="575993" y="1363"/>
                  </a:lnTo>
                  <a:lnTo>
                    <a:pt x="641592" y="0"/>
                  </a:lnTo>
                  <a:lnTo>
                    <a:pt x="707191" y="1363"/>
                  </a:lnTo>
                  <a:lnTo>
                    <a:pt x="770895" y="5363"/>
                  </a:lnTo>
                  <a:lnTo>
                    <a:pt x="832382" y="11869"/>
                  </a:lnTo>
                  <a:lnTo>
                    <a:pt x="891329" y="20747"/>
                  </a:lnTo>
                  <a:lnTo>
                    <a:pt x="947413" y="31864"/>
                  </a:lnTo>
                  <a:lnTo>
                    <a:pt x="1000312" y="45089"/>
                  </a:lnTo>
                  <a:lnTo>
                    <a:pt x="1049704" y="60287"/>
                  </a:lnTo>
                  <a:lnTo>
                    <a:pt x="1095266" y="77327"/>
                  </a:lnTo>
                  <a:lnTo>
                    <a:pt x="1136676" y="96076"/>
                  </a:lnTo>
                  <a:lnTo>
                    <a:pt x="1173611" y="116400"/>
                  </a:lnTo>
                  <a:lnTo>
                    <a:pt x="1205748" y="138168"/>
                  </a:lnTo>
                  <a:lnTo>
                    <a:pt x="1254340" y="185503"/>
                  </a:lnTo>
                  <a:lnTo>
                    <a:pt x="1279872" y="237018"/>
                  </a:lnTo>
                  <a:lnTo>
                    <a:pt x="1283185" y="264012"/>
                  </a:lnTo>
                  <a:lnTo>
                    <a:pt x="1279872" y="291006"/>
                  </a:lnTo>
                  <a:lnTo>
                    <a:pt x="1254340" y="342521"/>
                  </a:lnTo>
                  <a:lnTo>
                    <a:pt x="1205748" y="389856"/>
                  </a:lnTo>
                  <a:lnTo>
                    <a:pt x="1173611" y="411624"/>
                  </a:lnTo>
                  <a:lnTo>
                    <a:pt x="1136676" y="431948"/>
                  </a:lnTo>
                  <a:lnTo>
                    <a:pt x="1095266" y="450697"/>
                  </a:lnTo>
                  <a:lnTo>
                    <a:pt x="1049704" y="467737"/>
                  </a:lnTo>
                  <a:lnTo>
                    <a:pt x="1000312" y="482935"/>
                  </a:lnTo>
                  <a:lnTo>
                    <a:pt x="947413" y="496160"/>
                  </a:lnTo>
                  <a:lnTo>
                    <a:pt x="891329" y="507277"/>
                  </a:lnTo>
                  <a:lnTo>
                    <a:pt x="832382" y="516155"/>
                  </a:lnTo>
                  <a:lnTo>
                    <a:pt x="770895" y="522661"/>
                  </a:lnTo>
                  <a:lnTo>
                    <a:pt x="707191" y="526661"/>
                  </a:lnTo>
                  <a:lnTo>
                    <a:pt x="641592" y="528025"/>
                  </a:lnTo>
                  <a:lnTo>
                    <a:pt x="575993" y="526661"/>
                  </a:lnTo>
                  <a:lnTo>
                    <a:pt x="512289" y="522661"/>
                  </a:lnTo>
                  <a:lnTo>
                    <a:pt x="450802" y="516155"/>
                  </a:lnTo>
                  <a:lnTo>
                    <a:pt x="391855" y="507277"/>
                  </a:lnTo>
                  <a:lnTo>
                    <a:pt x="335771" y="496160"/>
                  </a:lnTo>
                  <a:lnTo>
                    <a:pt x="282872" y="482935"/>
                  </a:lnTo>
                  <a:lnTo>
                    <a:pt x="233480" y="467737"/>
                  </a:lnTo>
                  <a:lnTo>
                    <a:pt x="187918" y="450697"/>
                  </a:lnTo>
                  <a:lnTo>
                    <a:pt x="146508" y="431948"/>
                  </a:lnTo>
                  <a:lnTo>
                    <a:pt x="109573" y="411624"/>
                  </a:lnTo>
                  <a:lnTo>
                    <a:pt x="77436" y="389856"/>
                  </a:lnTo>
                  <a:lnTo>
                    <a:pt x="28844" y="342521"/>
                  </a:lnTo>
                  <a:lnTo>
                    <a:pt x="3312" y="291006"/>
                  </a:lnTo>
                  <a:lnTo>
                    <a:pt x="0" y="264012"/>
                  </a:lnTo>
                  <a:close/>
                </a:path>
              </a:pathLst>
            </a:custGeom>
            <a:ln w="15275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3752" y="3588613"/>
              <a:ext cx="2132965" cy="1485265"/>
            </a:xfrm>
            <a:custGeom>
              <a:avLst/>
              <a:gdLst/>
              <a:ahLst/>
              <a:cxnLst/>
              <a:rect l="l" t="t" r="r" b="b"/>
              <a:pathLst>
                <a:path w="2132965" h="1485264">
                  <a:moveTo>
                    <a:pt x="1521587" y="1048258"/>
                  </a:moveTo>
                  <a:lnTo>
                    <a:pt x="1506220" y="1048258"/>
                  </a:lnTo>
                  <a:lnTo>
                    <a:pt x="1506067" y="1048258"/>
                  </a:lnTo>
                  <a:lnTo>
                    <a:pt x="1505305" y="1050671"/>
                  </a:lnTo>
                  <a:lnTo>
                    <a:pt x="1501698" y="1062583"/>
                  </a:lnTo>
                  <a:lnTo>
                    <a:pt x="1498422" y="1068971"/>
                  </a:lnTo>
                  <a:lnTo>
                    <a:pt x="1493672" y="1078382"/>
                  </a:lnTo>
                  <a:lnTo>
                    <a:pt x="1487690" y="1086789"/>
                  </a:lnTo>
                  <a:lnTo>
                    <a:pt x="1482483" y="1094193"/>
                  </a:lnTo>
                  <a:lnTo>
                    <a:pt x="1468183" y="1109967"/>
                  </a:lnTo>
                  <a:lnTo>
                    <a:pt x="1430731" y="1141285"/>
                  </a:lnTo>
                  <a:lnTo>
                    <a:pt x="1381950" y="1172286"/>
                  </a:lnTo>
                  <a:lnTo>
                    <a:pt x="1323543" y="1202524"/>
                  </a:lnTo>
                  <a:lnTo>
                    <a:pt x="1256068" y="1232230"/>
                  </a:lnTo>
                  <a:lnTo>
                    <a:pt x="1219238" y="1246898"/>
                  </a:lnTo>
                  <a:lnTo>
                    <a:pt x="1180642" y="1261402"/>
                  </a:lnTo>
                  <a:lnTo>
                    <a:pt x="1140117" y="1275842"/>
                  </a:lnTo>
                  <a:lnTo>
                    <a:pt x="1097584" y="1290281"/>
                  </a:lnTo>
                  <a:lnTo>
                    <a:pt x="1054227" y="1304391"/>
                  </a:lnTo>
                  <a:lnTo>
                    <a:pt x="1009103" y="1318526"/>
                  </a:lnTo>
                  <a:lnTo>
                    <a:pt x="915060" y="1346530"/>
                  </a:lnTo>
                  <a:lnTo>
                    <a:pt x="766318" y="1388021"/>
                  </a:lnTo>
                  <a:lnTo>
                    <a:pt x="452818" y="1469923"/>
                  </a:lnTo>
                  <a:lnTo>
                    <a:pt x="456628" y="1484718"/>
                  </a:lnTo>
                  <a:lnTo>
                    <a:pt x="770293" y="1402765"/>
                  </a:lnTo>
                  <a:lnTo>
                    <a:pt x="919276" y="1361211"/>
                  </a:lnTo>
                  <a:lnTo>
                    <a:pt x="1013561" y="1333131"/>
                  </a:lnTo>
                  <a:lnTo>
                    <a:pt x="1058837" y="1318958"/>
                  </a:lnTo>
                  <a:lnTo>
                    <a:pt x="1102715" y="1304683"/>
                  </a:lnTo>
                  <a:lnTo>
                    <a:pt x="1145095" y="1290281"/>
                  </a:lnTo>
                  <a:lnTo>
                    <a:pt x="1185633" y="1275842"/>
                  </a:lnTo>
                  <a:lnTo>
                    <a:pt x="1224826" y="1261122"/>
                  </a:lnTo>
                  <a:lnTo>
                    <a:pt x="1261973" y="1246327"/>
                  </a:lnTo>
                  <a:lnTo>
                    <a:pt x="1297139" y="1231379"/>
                  </a:lnTo>
                  <a:lnTo>
                    <a:pt x="1361109" y="1200962"/>
                  </a:lnTo>
                  <a:lnTo>
                    <a:pt x="1415859" y="1169758"/>
                  </a:lnTo>
                  <a:lnTo>
                    <a:pt x="1460487" y="1137577"/>
                  </a:lnTo>
                  <a:lnTo>
                    <a:pt x="1494091" y="1104125"/>
                  </a:lnTo>
                  <a:lnTo>
                    <a:pt x="1515592" y="1068971"/>
                  </a:lnTo>
                  <a:lnTo>
                    <a:pt x="1521320" y="1050671"/>
                  </a:lnTo>
                  <a:lnTo>
                    <a:pt x="1521587" y="1048258"/>
                  </a:lnTo>
                  <a:close/>
                </a:path>
                <a:path w="2132965" h="1485264">
                  <a:moveTo>
                    <a:pt x="1521917" y="1015873"/>
                  </a:moveTo>
                  <a:lnTo>
                    <a:pt x="1521841" y="1015123"/>
                  </a:lnTo>
                  <a:lnTo>
                    <a:pt x="1521650" y="1012977"/>
                  </a:lnTo>
                  <a:lnTo>
                    <a:pt x="1517472" y="998867"/>
                  </a:lnTo>
                  <a:lnTo>
                    <a:pt x="1493342" y="955789"/>
                  </a:lnTo>
                  <a:lnTo>
                    <a:pt x="1456753" y="917575"/>
                  </a:lnTo>
                  <a:lnTo>
                    <a:pt x="1407274" y="878878"/>
                  </a:lnTo>
                  <a:lnTo>
                    <a:pt x="1345780" y="839546"/>
                  </a:lnTo>
                  <a:lnTo>
                    <a:pt x="1310805" y="819619"/>
                  </a:lnTo>
                  <a:lnTo>
                    <a:pt x="1273162" y="799541"/>
                  </a:lnTo>
                  <a:lnTo>
                    <a:pt x="1232954" y="779284"/>
                  </a:lnTo>
                  <a:lnTo>
                    <a:pt x="1190307" y="758863"/>
                  </a:lnTo>
                  <a:lnTo>
                    <a:pt x="1145336" y="738301"/>
                  </a:lnTo>
                  <a:lnTo>
                    <a:pt x="1098143" y="717575"/>
                  </a:lnTo>
                  <a:lnTo>
                    <a:pt x="1048842" y="696709"/>
                  </a:lnTo>
                  <a:lnTo>
                    <a:pt x="997572" y="675716"/>
                  </a:lnTo>
                  <a:lnTo>
                    <a:pt x="944422" y="654583"/>
                  </a:lnTo>
                  <a:lnTo>
                    <a:pt x="832993" y="611987"/>
                  </a:lnTo>
                  <a:lnTo>
                    <a:pt x="654748" y="547306"/>
                  </a:lnTo>
                  <a:lnTo>
                    <a:pt x="269862" y="415975"/>
                  </a:lnTo>
                  <a:lnTo>
                    <a:pt x="60439" y="346786"/>
                  </a:lnTo>
                  <a:lnTo>
                    <a:pt x="61480" y="343598"/>
                  </a:lnTo>
                  <a:lnTo>
                    <a:pt x="67602" y="325018"/>
                  </a:lnTo>
                  <a:lnTo>
                    <a:pt x="0" y="334924"/>
                  </a:lnTo>
                  <a:lnTo>
                    <a:pt x="48488" y="383057"/>
                  </a:lnTo>
                  <a:lnTo>
                    <a:pt x="55651" y="361289"/>
                  </a:lnTo>
                  <a:lnTo>
                    <a:pt x="265023" y="430466"/>
                  </a:lnTo>
                  <a:lnTo>
                    <a:pt x="649630" y="561695"/>
                  </a:lnTo>
                  <a:lnTo>
                    <a:pt x="827620" y="626275"/>
                  </a:lnTo>
                  <a:lnTo>
                    <a:pt x="938809" y="668794"/>
                  </a:lnTo>
                  <a:lnTo>
                    <a:pt x="991819" y="689864"/>
                  </a:lnTo>
                  <a:lnTo>
                    <a:pt x="1042936" y="710793"/>
                  </a:lnTo>
                  <a:lnTo>
                    <a:pt x="1092047" y="731583"/>
                  </a:lnTo>
                  <a:lnTo>
                    <a:pt x="1139024" y="752208"/>
                  </a:lnTo>
                  <a:lnTo>
                    <a:pt x="1183767" y="772680"/>
                  </a:lnTo>
                  <a:lnTo>
                    <a:pt x="1226286" y="793026"/>
                  </a:lnTo>
                  <a:lnTo>
                    <a:pt x="1266202" y="813142"/>
                  </a:lnTo>
                  <a:lnTo>
                    <a:pt x="1303515" y="833056"/>
                  </a:lnTo>
                  <a:lnTo>
                    <a:pt x="1338097" y="852754"/>
                  </a:lnTo>
                  <a:lnTo>
                    <a:pt x="1398612" y="891476"/>
                  </a:lnTo>
                  <a:lnTo>
                    <a:pt x="1446364" y="928776"/>
                  </a:lnTo>
                  <a:lnTo>
                    <a:pt x="1481010" y="964819"/>
                  </a:lnTo>
                  <a:lnTo>
                    <a:pt x="1487919" y="974826"/>
                  </a:lnTo>
                  <a:lnTo>
                    <a:pt x="1493062" y="982129"/>
                  </a:lnTo>
                  <a:lnTo>
                    <a:pt x="1501724" y="999515"/>
                  </a:lnTo>
                  <a:lnTo>
                    <a:pt x="1506575" y="1015873"/>
                  </a:lnTo>
                  <a:lnTo>
                    <a:pt x="1506778" y="1016584"/>
                  </a:lnTo>
                  <a:lnTo>
                    <a:pt x="1506639" y="1015873"/>
                  </a:lnTo>
                  <a:lnTo>
                    <a:pt x="1521917" y="1015873"/>
                  </a:lnTo>
                  <a:close/>
                </a:path>
                <a:path w="2132965" h="1485264">
                  <a:moveTo>
                    <a:pt x="1523326" y="1032586"/>
                  </a:moveTo>
                  <a:lnTo>
                    <a:pt x="1508112" y="1032586"/>
                  </a:lnTo>
                  <a:lnTo>
                    <a:pt x="1507959" y="1032586"/>
                  </a:lnTo>
                  <a:lnTo>
                    <a:pt x="1506372" y="1046810"/>
                  </a:lnTo>
                  <a:lnTo>
                    <a:pt x="1506296" y="1047521"/>
                  </a:lnTo>
                  <a:lnTo>
                    <a:pt x="1506220" y="1048258"/>
                  </a:lnTo>
                  <a:lnTo>
                    <a:pt x="1506372" y="1047521"/>
                  </a:lnTo>
                  <a:lnTo>
                    <a:pt x="1521675" y="1047521"/>
                  </a:lnTo>
                  <a:lnTo>
                    <a:pt x="1521752" y="1046810"/>
                  </a:lnTo>
                  <a:lnTo>
                    <a:pt x="1523326" y="1032586"/>
                  </a:lnTo>
                  <a:close/>
                </a:path>
                <a:path w="2132965" h="1485264">
                  <a:moveTo>
                    <a:pt x="1523403" y="1031951"/>
                  </a:moveTo>
                  <a:lnTo>
                    <a:pt x="1523314" y="1031036"/>
                  </a:lnTo>
                  <a:lnTo>
                    <a:pt x="1521980" y="1016584"/>
                  </a:lnTo>
                  <a:lnTo>
                    <a:pt x="1506778" y="1016584"/>
                  </a:lnTo>
                  <a:lnTo>
                    <a:pt x="1506639" y="1016584"/>
                  </a:lnTo>
                  <a:lnTo>
                    <a:pt x="1507972" y="1031036"/>
                  </a:lnTo>
                  <a:lnTo>
                    <a:pt x="1508036" y="1031811"/>
                  </a:lnTo>
                  <a:lnTo>
                    <a:pt x="1508125" y="1031036"/>
                  </a:lnTo>
                  <a:lnTo>
                    <a:pt x="1508112" y="1031951"/>
                  </a:lnTo>
                  <a:lnTo>
                    <a:pt x="1523403" y="1031951"/>
                  </a:lnTo>
                  <a:close/>
                </a:path>
                <a:path w="2132965" h="1485264">
                  <a:moveTo>
                    <a:pt x="2132723" y="1477213"/>
                  </a:moveTo>
                  <a:lnTo>
                    <a:pt x="2130475" y="1317536"/>
                  </a:lnTo>
                  <a:lnTo>
                    <a:pt x="2128863" y="1238313"/>
                  </a:lnTo>
                  <a:lnTo>
                    <a:pt x="2126627" y="1159916"/>
                  </a:lnTo>
                  <a:lnTo>
                    <a:pt x="2123605" y="1082611"/>
                  </a:lnTo>
                  <a:lnTo>
                    <a:pt x="2119592" y="1006805"/>
                  </a:lnTo>
                  <a:lnTo>
                    <a:pt x="2114372" y="932548"/>
                  </a:lnTo>
                  <a:lnTo>
                    <a:pt x="2107603" y="858520"/>
                  </a:lnTo>
                  <a:lnTo>
                    <a:pt x="2099310" y="787933"/>
                  </a:lnTo>
                  <a:lnTo>
                    <a:pt x="2089200" y="719721"/>
                  </a:lnTo>
                  <a:lnTo>
                    <a:pt x="2077046" y="654164"/>
                  </a:lnTo>
                  <a:lnTo>
                    <a:pt x="2062670" y="591527"/>
                  </a:lnTo>
                  <a:lnTo>
                    <a:pt x="2045855" y="532117"/>
                  </a:lnTo>
                  <a:lnTo>
                    <a:pt x="2026348" y="476046"/>
                  </a:lnTo>
                  <a:lnTo>
                    <a:pt x="2003971" y="423735"/>
                  </a:lnTo>
                  <a:lnTo>
                    <a:pt x="1978494" y="375399"/>
                  </a:lnTo>
                  <a:lnTo>
                    <a:pt x="1949792" y="331266"/>
                  </a:lnTo>
                  <a:lnTo>
                    <a:pt x="1918004" y="291223"/>
                  </a:lnTo>
                  <a:lnTo>
                    <a:pt x="1883321" y="254952"/>
                  </a:lnTo>
                  <a:lnTo>
                    <a:pt x="1846122" y="222377"/>
                  </a:lnTo>
                  <a:lnTo>
                    <a:pt x="1806448" y="193040"/>
                  </a:lnTo>
                  <a:lnTo>
                    <a:pt x="1764588" y="166725"/>
                  </a:lnTo>
                  <a:lnTo>
                    <a:pt x="1720748" y="143179"/>
                  </a:lnTo>
                  <a:lnTo>
                    <a:pt x="1675142" y="122110"/>
                  </a:lnTo>
                  <a:lnTo>
                    <a:pt x="1627974" y="103225"/>
                  </a:lnTo>
                  <a:lnTo>
                    <a:pt x="1579435" y="86271"/>
                  </a:lnTo>
                  <a:lnTo>
                    <a:pt x="1529740" y="70967"/>
                  </a:lnTo>
                  <a:lnTo>
                    <a:pt x="1479092" y="57023"/>
                  </a:lnTo>
                  <a:lnTo>
                    <a:pt x="1427683" y="44170"/>
                  </a:lnTo>
                  <a:lnTo>
                    <a:pt x="1375714" y="32143"/>
                  </a:lnTo>
                  <a:lnTo>
                    <a:pt x="1330667" y="22402"/>
                  </a:lnTo>
                  <a:lnTo>
                    <a:pt x="1331137" y="20243"/>
                  </a:lnTo>
                  <a:lnTo>
                    <a:pt x="1335519" y="0"/>
                  </a:lnTo>
                  <a:lnTo>
                    <a:pt x="1269314" y="16941"/>
                  </a:lnTo>
                  <a:lnTo>
                    <a:pt x="1322590" y="59728"/>
                  </a:lnTo>
                  <a:lnTo>
                    <a:pt x="1327442" y="37325"/>
                  </a:lnTo>
                  <a:lnTo>
                    <a:pt x="1372323" y="47040"/>
                  </a:lnTo>
                  <a:lnTo>
                    <a:pt x="1424178" y="59042"/>
                  </a:lnTo>
                  <a:lnTo>
                    <a:pt x="1475295" y="71818"/>
                  </a:lnTo>
                  <a:lnTo>
                    <a:pt x="1525562" y="85661"/>
                  </a:lnTo>
                  <a:lnTo>
                    <a:pt x="1574787" y="100825"/>
                  </a:lnTo>
                  <a:lnTo>
                    <a:pt x="1622742" y="117589"/>
                  </a:lnTo>
                  <a:lnTo>
                    <a:pt x="1669249" y="136207"/>
                  </a:lnTo>
                  <a:lnTo>
                    <a:pt x="1714106" y="156946"/>
                  </a:lnTo>
                  <a:lnTo>
                    <a:pt x="1756638" y="179806"/>
                  </a:lnTo>
                  <a:lnTo>
                    <a:pt x="1797596" y="205486"/>
                  </a:lnTo>
                  <a:lnTo>
                    <a:pt x="1836293" y="234073"/>
                  </a:lnTo>
                  <a:lnTo>
                    <a:pt x="1872691" y="265938"/>
                  </a:lnTo>
                  <a:lnTo>
                    <a:pt x="1906600" y="301396"/>
                  </a:lnTo>
                  <a:lnTo>
                    <a:pt x="1937283" y="340042"/>
                  </a:lnTo>
                  <a:lnTo>
                    <a:pt x="1965223" y="382968"/>
                  </a:lnTo>
                  <a:lnTo>
                    <a:pt x="1990229" y="430415"/>
                  </a:lnTo>
                  <a:lnTo>
                    <a:pt x="2012035" y="481418"/>
                  </a:lnTo>
                  <a:lnTo>
                    <a:pt x="2031199" y="536435"/>
                  </a:lnTo>
                  <a:lnTo>
                    <a:pt x="2047824" y="595134"/>
                  </a:lnTo>
                  <a:lnTo>
                    <a:pt x="2062060" y="657110"/>
                  </a:lnTo>
                  <a:lnTo>
                    <a:pt x="2074100" y="722096"/>
                  </a:lnTo>
                  <a:lnTo>
                    <a:pt x="2084146" y="789825"/>
                  </a:lnTo>
                  <a:lnTo>
                    <a:pt x="2092388" y="860018"/>
                  </a:lnTo>
                  <a:lnTo>
                    <a:pt x="2098929" y="931227"/>
                  </a:lnTo>
                  <a:lnTo>
                    <a:pt x="2104212" y="1005801"/>
                  </a:lnTo>
                  <a:lnTo>
                    <a:pt x="2104288" y="1006805"/>
                  </a:lnTo>
                  <a:lnTo>
                    <a:pt x="2108276" y="1081963"/>
                  </a:lnTo>
                  <a:lnTo>
                    <a:pt x="2111324" y="1159433"/>
                  </a:lnTo>
                  <a:lnTo>
                    <a:pt x="2113559" y="1237970"/>
                  </a:lnTo>
                  <a:lnTo>
                    <a:pt x="2115197" y="1317294"/>
                  </a:lnTo>
                  <a:lnTo>
                    <a:pt x="2117445" y="1477213"/>
                  </a:lnTo>
                  <a:lnTo>
                    <a:pt x="2117445" y="1477429"/>
                  </a:lnTo>
                  <a:lnTo>
                    <a:pt x="2132723" y="1477213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356082" y="2734116"/>
            <a:ext cx="1491615" cy="224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100"/>
              </a:spcBef>
            </a:pPr>
            <a:r>
              <a:rPr sz="1600" i="1" spc="55" dirty="0">
                <a:latin typeface="Calibri"/>
                <a:cs typeface="Calibri"/>
              </a:rPr>
              <a:t>Function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R(P,Q)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0" dirty="0">
                <a:latin typeface="Calibri"/>
                <a:cs typeface="Calibri"/>
              </a:rPr>
              <a:t>{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W0</a:t>
            </a:r>
            <a:r>
              <a:rPr sz="1600" i="1" spc="-20" dirty="0">
                <a:latin typeface="Calibri"/>
                <a:cs typeface="Calibri"/>
              </a:rPr>
              <a:t>*P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70"/>
              </a:spcBef>
            </a:pPr>
            <a:r>
              <a:rPr sz="1600" i="1" spc="95" dirty="0">
                <a:latin typeface="Calibri"/>
                <a:cs typeface="Calibri"/>
              </a:rPr>
              <a:t>B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f0</a:t>
            </a:r>
            <a:r>
              <a:rPr sz="1600" i="1" spc="-10" dirty="0">
                <a:latin typeface="Calibri"/>
                <a:cs typeface="Calibri"/>
              </a:rPr>
              <a:t>(A,Q)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895"/>
              </a:lnSpc>
            </a:pPr>
            <a:r>
              <a:rPr sz="1600" i="1" spc="275" dirty="0">
                <a:latin typeface="Calibri"/>
                <a:cs typeface="Calibri"/>
              </a:rPr>
              <a:t>C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W1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</a:pPr>
            <a:r>
              <a:rPr sz="1600" i="1" spc="105" dirty="0">
                <a:latin typeface="Calibri"/>
                <a:cs typeface="Calibri"/>
              </a:rPr>
              <a:t>D</a:t>
            </a:r>
            <a:r>
              <a:rPr sz="1600" i="1" dirty="0">
                <a:latin typeface="Calibri"/>
                <a:cs typeface="Calibri"/>
              </a:rPr>
              <a:t> 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20" dirty="0">
                <a:solidFill>
                  <a:srgbClr val="FF0000"/>
                </a:solidFill>
                <a:latin typeface="Calibri"/>
                <a:cs typeface="Calibri"/>
              </a:rPr>
              <a:t>W2</a:t>
            </a:r>
            <a:r>
              <a:rPr sz="1600" i="1" spc="-20" dirty="0">
                <a:latin typeface="Calibri"/>
                <a:cs typeface="Calibri"/>
              </a:rPr>
              <a:t>*B</a:t>
            </a:r>
            <a:endParaRPr sz="1600">
              <a:latin typeface="Calibri"/>
              <a:cs typeface="Calibri"/>
            </a:endParaRPr>
          </a:p>
          <a:p>
            <a:pPr marL="379063">
              <a:lnSpc>
                <a:spcPts val="1910"/>
              </a:lnSpc>
              <a:spcBef>
                <a:spcPts val="95"/>
              </a:spcBef>
            </a:pPr>
            <a:r>
              <a:rPr sz="1600" i="1" spc="100" dirty="0">
                <a:latin typeface="Calibri"/>
                <a:cs typeface="Calibri"/>
              </a:rPr>
              <a:t>E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f1</a:t>
            </a:r>
            <a:r>
              <a:rPr sz="1600" i="1" spc="-10" dirty="0">
                <a:latin typeface="Calibri"/>
                <a:cs typeface="Calibri"/>
              </a:rPr>
              <a:t>(C)</a:t>
            </a:r>
            <a:endParaRPr sz="1600">
              <a:latin typeface="Calibri"/>
              <a:cs typeface="Calibri"/>
            </a:endParaRPr>
          </a:p>
          <a:p>
            <a:pPr marL="379063" marR="222866">
              <a:lnSpc>
                <a:spcPts val="1900"/>
              </a:lnSpc>
              <a:spcBef>
                <a:spcPts val="70"/>
              </a:spcBef>
            </a:pPr>
            <a:r>
              <a:rPr sz="1600" i="1" spc="125" dirty="0">
                <a:latin typeface="Calibri"/>
                <a:cs typeface="Calibri"/>
              </a:rPr>
              <a:t>F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f2</a:t>
            </a:r>
            <a:r>
              <a:rPr sz="1600" i="1" spc="-10" dirty="0">
                <a:latin typeface="Calibri"/>
                <a:cs typeface="Calibri"/>
              </a:rPr>
              <a:t>(D)</a:t>
            </a:r>
            <a:r>
              <a:rPr sz="1600" i="1" spc="500" dirty="0">
                <a:latin typeface="Calibri"/>
                <a:cs typeface="Calibri"/>
              </a:rPr>
              <a:t> </a:t>
            </a:r>
            <a:r>
              <a:rPr sz="1600" i="1" spc="85" dirty="0">
                <a:latin typeface="Calibri"/>
                <a:cs typeface="Calibri"/>
              </a:rPr>
              <a:t>R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=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B0F0"/>
                </a:solidFill>
                <a:latin typeface="Calibri"/>
                <a:cs typeface="Calibri"/>
              </a:rPr>
              <a:t>f3</a:t>
            </a:r>
            <a:r>
              <a:rPr sz="1600" i="1" spc="-10" dirty="0">
                <a:latin typeface="Calibri"/>
                <a:cs typeface="Calibri"/>
              </a:rPr>
              <a:t>(E,F)</a:t>
            </a:r>
            <a:endParaRPr sz="1600">
              <a:latin typeface="Calibri"/>
              <a:cs typeface="Calibri"/>
            </a:endParaRPr>
          </a:p>
          <a:p>
            <a:pPr marL="26032" algn="ctr">
              <a:spcBef>
                <a:spcPts val="5"/>
              </a:spcBef>
            </a:pPr>
            <a:r>
              <a:rPr sz="1600" i="1" dirty="0">
                <a:latin typeface="Calibri"/>
                <a:cs typeface="Calibri"/>
              </a:rPr>
              <a:t>return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R}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0479" y="5466131"/>
            <a:ext cx="6155055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29">
              <a:lnSpc>
                <a:spcPts val="1535"/>
              </a:lnSpc>
              <a:spcBef>
                <a:spcPts val="100"/>
              </a:spcBef>
            </a:pPr>
            <a:r>
              <a:rPr sz="1400" spc="-20" dirty="0">
                <a:latin typeface="Century Gothic"/>
                <a:cs typeface="Century Gothic"/>
              </a:rPr>
              <a:t>scale</a:t>
            </a:r>
            <a:r>
              <a:rPr sz="1400" spc="-40" dirty="0">
                <a:latin typeface="Century Gothic"/>
                <a:cs typeface="Century Gothic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GradientVector</a:t>
            </a:r>
            <a:r>
              <a:rPr sz="1400" spc="-2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by</a:t>
            </a:r>
            <a:r>
              <a:rPr sz="1400" spc="-35" dirty="0">
                <a:latin typeface="Century Gothic"/>
                <a:cs typeface="Century Gothic"/>
              </a:rPr>
              <a:t> </a:t>
            </a:r>
            <a:r>
              <a:rPr sz="1400" spc="50" dirty="0">
                <a:latin typeface="Century Gothic"/>
                <a:cs typeface="Century Gothic"/>
              </a:rPr>
              <a:t>-</a:t>
            </a:r>
            <a:r>
              <a:rPr sz="1400" spc="-25" dirty="0">
                <a:latin typeface="Century Gothic"/>
                <a:cs typeface="Century Gothic"/>
              </a:rPr>
              <a:t>2/N</a:t>
            </a:r>
            <a:endParaRPr sz="1400">
              <a:latin typeface="Century Gothic"/>
              <a:cs typeface="Century Gothic"/>
            </a:endParaRPr>
          </a:p>
          <a:p>
            <a:pPr marL="247629">
              <a:lnSpc>
                <a:spcPts val="1405"/>
              </a:lnSpc>
            </a:pPr>
            <a:r>
              <a:rPr sz="1400" dirty="0">
                <a:latin typeface="Century Gothic"/>
                <a:cs typeface="Century Gothic"/>
              </a:rPr>
              <a:t>use</a:t>
            </a:r>
            <a:r>
              <a:rPr sz="1400" spc="-10" dirty="0">
                <a:latin typeface="Century Gothic"/>
                <a:cs typeface="Century Gothic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GradientVector</a:t>
            </a:r>
            <a:r>
              <a:rPr sz="1400" spc="1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to</a:t>
            </a:r>
            <a:r>
              <a:rPr sz="1400" spc="-10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update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spc="55" dirty="0">
                <a:latin typeface="Century Gothic"/>
                <a:cs typeface="Century Gothic"/>
              </a:rPr>
              <a:t>weights</a:t>
            </a:r>
            <a:r>
              <a:rPr sz="1400" dirty="0">
                <a:latin typeface="Century Gothic"/>
                <a:cs typeface="Century Gothic"/>
              </a:rPr>
              <a:t> </a:t>
            </a:r>
            <a:r>
              <a:rPr sz="1400" spc="80" dirty="0">
                <a:latin typeface="Century Gothic"/>
                <a:cs typeface="Century Gothic"/>
              </a:rPr>
              <a:t>using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gradient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descent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spc="-20" dirty="0">
                <a:latin typeface="Century Gothic"/>
                <a:cs typeface="Century Gothic"/>
              </a:rPr>
              <a:t>step</a:t>
            </a:r>
            <a:endParaRPr sz="1400">
              <a:latin typeface="Century Gothic"/>
              <a:cs typeface="Century Gothic"/>
            </a:endParaRPr>
          </a:p>
          <a:p>
            <a:pPr marL="12699">
              <a:lnSpc>
                <a:spcPts val="1550"/>
              </a:lnSpc>
            </a:pPr>
            <a:r>
              <a:rPr sz="1400" spc="-50" dirty="0">
                <a:latin typeface="Century Gothic"/>
                <a:cs typeface="Century Gothic"/>
              </a:rPr>
              <a:t>}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40" dirty="0"/>
              <a:t>Variations</a:t>
            </a:r>
            <a:r>
              <a:rPr spc="-125" dirty="0"/>
              <a:t> </a:t>
            </a:r>
            <a:r>
              <a:rPr spc="-55" dirty="0"/>
              <a:t>on</a:t>
            </a:r>
            <a:r>
              <a:rPr spc="-125" dirty="0"/>
              <a:t> </a:t>
            </a:r>
            <a:r>
              <a:rPr spc="-40" dirty="0"/>
              <a:t>theme</a:t>
            </a:r>
            <a:r>
              <a:rPr spc="-120" dirty="0"/>
              <a:t> </a:t>
            </a:r>
            <a:r>
              <a:rPr spc="-20" dirty="0"/>
              <a:t>(II)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0478" y="2458561"/>
            <a:ext cx="6611620" cy="96885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699">
              <a:spcBef>
                <a:spcPts val="875"/>
              </a:spcBef>
              <a:tabLst>
                <a:tab pos="195563" algn="l"/>
              </a:tabLst>
            </a:pPr>
            <a:r>
              <a:rPr sz="1600" dirty="0">
                <a:latin typeface="Calibri"/>
                <a:cs typeface="Calibri"/>
              </a:rPr>
              <a:t>How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many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training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data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samples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should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use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before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updating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weights?</a:t>
            </a:r>
            <a:endParaRPr sz="1600" dirty="0">
              <a:latin typeface="Calibri"/>
              <a:cs typeface="Calibri"/>
            </a:endParaRPr>
          </a:p>
          <a:p>
            <a:pPr marL="405731" lvl="1" indent="-136513">
              <a:spcBef>
                <a:spcPts val="680"/>
              </a:spcBef>
              <a:buFont typeface="Arial"/>
              <a:buChar char="•"/>
              <a:tabLst>
                <a:tab pos="405731" algn="l"/>
              </a:tabLst>
            </a:pPr>
            <a:r>
              <a:rPr sz="1400" spc="50" dirty="0">
                <a:latin typeface="Calibri"/>
                <a:cs typeface="Calibri"/>
              </a:rPr>
              <a:t>(Batch)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Gradient-</a:t>
            </a:r>
            <a:r>
              <a:rPr sz="1400" spc="65" dirty="0">
                <a:latin typeface="Calibri"/>
                <a:cs typeface="Calibri"/>
              </a:rPr>
              <a:t>descent: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use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entire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training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data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set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compute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gradient.</a:t>
            </a:r>
            <a:endParaRPr sz="1400" dirty="0">
              <a:latin typeface="Calibri"/>
              <a:cs typeface="Calibri"/>
            </a:endParaRPr>
          </a:p>
          <a:p>
            <a:pPr marL="772095" lvl="2" indent="-136513">
              <a:spcBef>
                <a:spcPts val="720"/>
              </a:spcBef>
              <a:buFont typeface="Arial"/>
              <a:buChar char="•"/>
              <a:tabLst>
                <a:tab pos="772095" algn="l"/>
              </a:tabLst>
            </a:pPr>
            <a:r>
              <a:rPr sz="1400" spc="55" dirty="0">
                <a:latin typeface="Calibri"/>
                <a:cs typeface="Calibri"/>
              </a:rPr>
              <a:t>Disadvantage: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learn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only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after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all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training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data</a:t>
            </a:r>
            <a:r>
              <a:rPr sz="1400" spc="85" dirty="0">
                <a:latin typeface="Calibri"/>
                <a:cs typeface="Calibri"/>
              </a:rPr>
              <a:t> has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been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processed.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7733" y="2661972"/>
            <a:ext cx="1511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30" dirty="0">
                <a:latin typeface="Calibri"/>
                <a:cs typeface="Calibri"/>
              </a:rPr>
              <a:t>N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101792" y="2922510"/>
          <a:ext cx="1366519" cy="160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C445E"/>
                      </a:solidFill>
                      <a:prstDash val="solid"/>
                    </a:lnL>
                    <a:lnR w="28575">
                      <a:solidFill>
                        <a:srgbClr val="156082"/>
                      </a:solidFill>
                      <a:prstDash val="solid"/>
                    </a:lnR>
                    <a:lnT w="28575">
                      <a:solidFill>
                        <a:srgbClr val="0C445E"/>
                      </a:solidFill>
                      <a:prstDash val="solid"/>
                    </a:lnT>
                    <a:lnB w="28575">
                      <a:solidFill>
                        <a:srgbClr val="0C44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56082"/>
                      </a:solidFill>
                      <a:prstDash val="solid"/>
                    </a:lnL>
                    <a:lnR w="28575">
                      <a:solidFill>
                        <a:srgbClr val="156082"/>
                      </a:solidFill>
                      <a:prstDash val="solid"/>
                    </a:lnR>
                    <a:lnT w="28575">
                      <a:solidFill>
                        <a:srgbClr val="0C445E"/>
                      </a:solidFill>
                      <a:prstDash val="solid"/>
                    </a:lnT>
                    <a:lnB w="28575">
                      <a:solidFill>
                        <a:srgbClr val="0C44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56082"/>
                      </a:solidFill>
                      <a:prstDash val="solid"/>
                    </a:lnL>
                    <a:lnR w="28575">
                      <a:solidFill>
                        <a:srgbClr val="156082"/>
                      </a:solidFill>
                      <a:prstDash val="solid"/>
                    </a:lnR>
                    <a:lnT w="28575">
                      <a:solidFill>
                        <a:srgbClr val="0C445E"/>
                      </a:solidFill>
                      <a:prstDash val="solid"/>
                    </a:lnT>
                    <a:lnB w="28575">
                      <a:solidFill>
                        <a:srgbClr val="0C44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56082"/>
                      </a:solidFill>
                      <a:prstDash val="solid"/>
                    </a:lnL>
                    <a:lnR w="28575">
                      <a:solidFill>
                        <a:srgbClr val="0C445E"/>
                      </a:solidFill>
                      <a:prstDash val="solid"/>
                    </a:lnR>
                    <a:lnT w="28575">
                      <a:solidFill>
                        <a:srgbClr val="0C445E"/>
                      </a:solidFill>
                      <a:prstDash val="solid"/>
                    </a:lnT>
                    <a:lnB w="28575">
                      <a:solidFill>
                        <a:srgbClr val="0C445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8198697" y="3088692"/>
            <a:ext cx="1333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25" dirty="0"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0478" y="3497123"/>
            <a:ext cx="7595234" cy="25993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5096" marR="5079" indent="-136513">
              <a:lnSpc>
                <a:spcPct val="101400"/>
              </a:lnSpc>
              <a:spcBef>
                <a:spcPts val="75"/>
              </a:spcBef>
              <a:buFont typeface="Arial"/>
              <a:buChar char="•"/>
              <a:tabLst>
                <a:tab pos="406366" algn="l"/>
              </a:tabLst>
            </a:pPr>
            <a:r>
              <a:rPr sz="1400" dirty="0">
                <a:latin typeface="Calibri"/>
                <a:cs typeface="Calibri"/>
              </a:rPr>
              <a:t>(Mini-</a:t>
            </a:r>
            <a:r>
              <a:rPr sz="1400" spc="50" dirty="0">
                <a:latin typeface="Calibri"/>
                <a:cs typeface="Calibri"/>
              </a:rPr>
              <a:t>)Batching: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divide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training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data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into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subsets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size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B,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update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weights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after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each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subset 	is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processed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and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use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as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initial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weights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next</a:t>
            </a:r>
            <a:r>
              <a:rPr sz="1400" spc="60" dirty="0">
                <a:latin typeface="Calibri"/>
                <a:cs typeface="Calibri"/>
              </a:rPr>
              <a:t> subset.</a:t>
            </a:r>
            <a:endParaRPr sz="1400" dirty="0">
              <a:latin typeface="Calibri"/>
              <a:cs typeface="Calibri"/>
            </a:endParaRPr>
          </a:p>
          <a:p>
            <a:pPr marL="772095" lvl="1" indent="-136513">
              <a:spcBef>
                <a:spcPts val="695"/>
              </a:spcBef>
              <a:buFont typeface="Arial"/>
              <a:buChar char="•"/>
              <a:tabLst>
                <a:tab pos="772095" algn="l"/>
              </a:tabLst>
            </a:pPr>
            <a:r>
              <a:rPr sz="1400" spc="55" dirty="0">
                <a:latin typeface="Calibri"/>
                <a:cs typeface="Calibri"/>
              </a:rPr>
              <a:t>Disadvantage: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choosing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B?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50-</a:t>
            </a:r>
            <a:r>
              <a:rPr sz="1400" dirty="0">
                <a:latin typeface="Calibri"/>
                <a:cs typeface="Calibri"/>
              </a:rPr>
              <a:t>256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is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common.</a:t>
            </a:r>
            <a:endParaRPr sz="1400" dirty="0">
              <a:latin typeface="Calibri"/>
              <a:cs typeface="Calibri"/>
            </a:endParaRPr>
          </a:p>
          <a:p>
            <a:pPr marL="772095" lvl="1" indent="-136513">
              <a:spcBef>
                <a:spcPts val="720"/>
              </a:spcBef>
              <a:buFont typeface="Arial"/>
              <a:buChar char="•"/>
              <a:tabLst>
                <a:tab pos="772095" algn="l"/>
              </a:tabLst>
            </a:pPr>
            <a:r>
              <a:rPr sz="1400" spc="60" dirty="0">
                <a:latin typeface="Calibri"/>
                <a:cs typeface="Calibri"/>
              </a:rPr>
              <a:t>Useful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randomize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training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data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set</a:t>
            </a:r>
            <a:endParaRPr sz="1400" dirty="0">
              <a:latin typeface="Calibri"/>
              <a:cs typeface="Calibri"/>
            </a:endParaRPr>
          </a:p>
          <a:p>
            <a:pPr marL="405731" indent="-136513">
              <a:spcBef>
                <a:spcPts val="720"/>
              </a:spcBef>
              <a:buFont typeface="Arial"/>
              <a:buChar char="•"/>
              <a:tabLst>
                <a:tab pos="405731" algn="l"/>
              </a:tabLst>
            </a:pPr>
            <a:r>
              <a:rPr sz="1400" spc="75" dirty="0">
                <a:latin typeface="Calibri"/>
                <a:cs typeface="Calibri"/>
              </a:rPr>
              <a:t>Stochastic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gradient-</a:t>
            </a:r>
            <a:r>
              <a:rPr sz="1400" spc="70" dirty="0">
                <a:latin typeface="Calibri"/>
                <a:cs typeface="Calibri"/>
              </a:rPr>
              <a:t>descent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(SGD):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B=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1.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Can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be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noisier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than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previous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approaches.</a:t>
            </a:r>
            <a:endParaRPr sz="1400" dirty="0">
              <a:latin typeface="Calibri"/>
              <a:cs typeface="Calibri"/>
            </a:endParaRPr>
          </a:p>
          <a:p>
            <a:pPr marL="12699">
              <a:spcBef>
                <a:spcPts val="615"/>
              </a:spcBef>
              <a:tabLst>
                <a:tab pos="195563" algn="l"/>
              </a:tabLst>
            </a:pPr>
            <a:r>
              <a:rPr sz="1600" spc="10" dirty="0">
                <a:latin typeface="Calibri"/>
                <a:cs typeface="Calibri"/>
              </a:rPr>
              <a:t>Initialization: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we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assumed </a:t>
            </a:r>
            <a:r>
              <a:rPr sz="1600" spc="10" dirty="0">
                <a:latin typeface="Calibri"/>
                <a:cs typeface="Calibri"/>
              </a:rPr>
              <a:t>random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initialization</a:t>
            </a:r>
            <a:endParaRPr sz="1600" dirty="0">
              <a:latin typeface="Calibri"/>
              <a:cs typeface="Calibri"/>
            </a:endParaRPr>
          </a:p>
          <a:p>
            <a:pPr marL="498433" lvl="1" indent="-229216">
              <a:spcBef>
                <a:spcPts val="680"/>
              </a:spcBef>
              <a:buFont typeface="Arial"/>
              <a:buChar char="•"/>
              <a:tabLst>
                <a:tab pos="498433" algn="l"/>
              </a:tabLst>
            </a:pPr>
            <a:r>
              <a:rPr sz="1400" spc="120" dirty="0">
                <a:latin typeface="Calibri"/>
                <a:cs typeface="Calibri"/>
              </a:rPr>
              <a:t>Can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also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exploit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prior</a:t>
            </a:r>
            <a:r>
              <a:rPr sz="1400" spc="50" dirty="0">
                <a:latin typeface="Calibri"/>
                <a:cs typeface="Calibri"/>
              </a:rPr>
              <a:t> (domain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knowledge)</a:t>
            </a:r>
            <a:endParaRPr sz="1400" dirty="0">
              <a:latin typeface="Calibri"/>
              <a:cs typeface="Calibri"/>
            </a:endParaRPr>
          </a:p>
          <a:p>
            <a:pPr marL="498433" lvl="1" indent="-229216">
              <a:spcBef>
                <a:spcPts val="720"/>
              </a:spcBef>
              <a:buFont typeface="Arial"/>
              <a:buChar char="•"/>
              <a:tabLst>
                <a:tab pos="498433" algn="l"/>
              </a:tabLst>
            </a:pPr>
            <a:r>
              <a:rPr sz="1400" spc="85" dirty="0">
                <a:latin typeface="Calibri"/>
                <a:cs typeface="Calibri"/>
              </a:rPr>
              <a:t>He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initialization</a:t>
            </a:r>
            <a:endParaRPr sz="1400" dirty="0">
              <a:latin typeface="Calibri"/>
              <a:cs typeface="Calibri"/>
            </a:endParaRPr>
          </a:p>
          <a:p>
            <a:pPr marL="498433" lvl="1" indent="-229216">
              <a:spcBef>
                <a:spcPts val="720"/>
              </a:spcBef>
              <a:buFont typeface="Arial"/>
              <a:buChar char="•"/>
              <a:tabLst>
                <a:tab pos="498433" algn="l"/>
              </a:tabLst>
            </a:pPr>
            <a:r>
              <a:rPr sz="1400" dirty="0">
                <a:latin typeface="Calibri"/>
                <a:cs typeface="Calibri"/>
              </a:rPr>
              <a:t>Xavier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(Glorot)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initialization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7178" y="6177913"/>
            <a:ext cx="8826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1645"/>
              </a:lnSpc>
            </a:pPr>
            <a:r>
              <a:rPr sz="1400" spc="-5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86373" y="6171924"/>
            <a:ext cx="4003675" cy="217367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699">
              <a:spcBef>
                <a:spcPts val="15"/>
              </a:spcBef>
            </a:pPr>
            <a:r>
              <a:rPr sz="1400" spc="65" dirty="0">
                <a:latin typeface="Calibri"/>
                <a:cs typeface="Calibri"/>
              </a:rPr>
              <a:t>Good</a:t>
            </a:r>
            <a:r>
              <a:rPr sz="1400" spc="15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discussion: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u="sng" spc="-1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  <a:hlinkClick r:id="rId2"/>
              </a:rPr>
              <a:t>https://arxiv.org/abs/1704.08863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300478" y="1470269"/>
            <a:ext cx="389445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pc="-40" dirty="0"/>
              <a:t>Variations</a:t>
            </a:r>
            <a:r>
              <a:rPr spc="-125" dirty="0"/>
              <a:t> </a:t>
            </a:r>
            <a:r>
              <a:rPr spc="-55" dirty="0"/>
              <a:t>on</a:t>
            </a:r>
            <a:r>
              <a:rPr spc="-125" dirty="0"/>
              <a:t> </a:t>
            </a:r>
            <a:r>
              <a:rPr spc="-40" dirty="0"/>
              <a:t>theme</a:t>
            </a:r>
            <a:r>
              <a:rPr spc="-120" dirty="0"/>
              <a:t> </a:t>
            </a:r>
            <a:r>
              <a:rPr spc="-10" dirty="0"/>
              <a:t>(III)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653" y="3124200"/>
            <a:ext cx="8041640" cy="75469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699">
              <a:spcBef>
                <a:spcPts val="725"/>
              </a:spcBef>
            </a:pPr>
            <a:r>
              <a:rPr sz="1900" dirty="0">
                <a:latin typeface="Calibri"/>
                <a:cs typeface="Calibri"/>
              </a:rPr>
              <a:t>Other</a:t>
            </a:r>
            <a:r>
              <a:rPr sz="1900" spc="60" dirty="0">
                <a:latin typeface="Calibri"/>
                <a:cs typeface="Calibri"/>
              </a:rPr>
              <a:t> </a:t>
            </a:r>
            <a:r>
              <a:rPr sz="1900" spc="120" dirty="0">
                <a:latin typeface="Calibri"/>
                <a:cs typeface="Calibri"/>
              </a:rPr>
              <a:t>loss</a:t>
            </a:r>
            <a:r>
              <a:rPr sz="1900" spc="75" dirty="0">
                <a:latin typeface="Calibri"/>
                <a:cs typeface="Calibri"/>
              </a:rPr>
              <a:t> </a:t>
            </a:r>
            <a:r>
              <a:rPr sz="1900" spc="55" dirty="0">
                <a:latin typeface="Calibri"/>
                <a:cs typeface="Calibri"/>
              </a:rPr>
              <a:t>functions</a:t>
            </a:r>
            <a:endParaRPr sz="1900" dirty="0">
              <a:latin typeface="Calibri"/>
              <a:cs typeface="Calibri"/>
            </a:endParaRPr>
          </a:p>
          <a:p>
            <a:pPr marL="269218">
              <a:spcBef>
                <a:spcPts val="620"/>
              </a:spcBef>
              <a:tabLst>
                <a:tab pos="405731" algn="l"/>
              </a:tabLst>
            </a:pPr>
            <a:r>
              <a:rPr sz="1900" spc="45" dirty="0">
                <a:latin typeface="Calibri"/>
                <a:cs typeface="Calibri"/>
              </a:rPr>
              <a:t>Regularization: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75" dirty="0">
                <a:latin typeface="Calibri"/>
                <a:cs typeface="Calibri"/>
              </a:rPr>
              <a:t>add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90" dirty="0">
                <a:latin typeface="Calibri"/>
                <a:cs typeface="Calibri"/>
              </a:rPr>
              <a:t>a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term</a:t>
            </a:r>
            <a:r>
              <a:rPr sz="1900" spc="7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that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75" dirty="0">
                <a:latin typeface="Calibri"/>
                <a:cs typeface="Calibri"/>
              </a:rPr>
              <a:t>penalizes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weights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that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are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not</a:t>
            </a:r>
            <a:r>
              <a:rPr sz="1900" spc="-55" dirty="0">
                <a:latin typeface="Calibri"/>
                <a:cs typeface="Calibri"/>
              </a:rPr>
              <a:t> </a:t>
            </a:r>
            <a:r>
              <a:rPr sz="1900" spc="45" dirty="0">
                <a:latin typeface="Calibri"/>
                <a:cs typeface="Calibri"/>
              </a:rPr>
              <a:t>“desirable”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48654" y="4196402"/>
            <a:ext cx="139700" cy="12700"/>
          </a:xfrm>
          <a:custGeom>
            <a:avLst/>
            <a:gdLst/>
            <a:ahLst/>
            <a:cxnLst/>
            <a:rect l="l" t="t" r="r" b="b"/>
            <a:pathLst>
              <a:path w="139700" h="12700">
                <a:moveTo>
                  <a:pt x="139700" y="0"/>
                </a:moveTo>
                <a:lnTo>
                  <a:pt x="0" y="0"/>
                </a:lnTo>
                <a:lnTo>
                  <a:pt x="0" y="12696"/>
                </a:lnTo>
                <a:lnTo>
                  <a:pt x="139700" y="12696"/>
                </a:lnTo>
                <a:lnTo>
                  <a:pt x="139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19791" y="4202748"/>
            <a:ext cx="1600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mbria Math"/>
                <a:cs typeface="Cambria Math"/>
              </a:rPr>
              <a:t>𝑁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31476" y="4138741"/>
            <a:ext cx="3270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25" dirty="0">
                <a:latin typeface="Cambria Math"/>
                <a:cs typeface="Cambria Math"/>
              </a:rPr>
              <a:t>𝑖=1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57730" y="4090147"/>
            <a:ext cx="1137285" cy="223520"/>
          </a:xfrm>
          <a:custGeom>
            <a:avLst/>
            <a:gdLst/>
            <a:ahLst/>
            <a:cxnLst/>
            <a:rect l="l" t="t" r="r" b="b"/>
            <a:pathLst>
              <a:path w="1137284" h="223520">
                <a:moveTo>
                  <a:pt x="1065400" y="0"/>
                </a:moveTo>
                <a:lnTo>
                  <a:pt x="1062219" y="9069"/>
                </a:lnTo>
                <a:lnTo>
                  <a:pt x="1075157" y="14682"/>
                </a:lnTo>
                <a:lnTo>
                  <a:pt x="1086284" y="22452"/>
                </a:lnTo>
                <a:lnTo>
                  <a:pt x="1108877" y="58470"/>
                </a:lnTo>
                <a:lnTo>
                  <a:pt x="1116299" y="110603"/>
                </a:lnTo>
                <a:lnTo>
                  <a:pt x="1115471" y="130310"/>
                </a:lnTo>
                <a:lnTo>
                  <a:pt x="1103044" y="178567"/>
                </a:lnTo>
                <a:lnTo>
                  <a:pt x="1075309" y="208735"/>
                </a:lnTo>
                <a:lnTo>
                  <a:pt x="1062573" y="214374"/>
                </a:lnTo>
                <a:lnTo>
                  <a:pt x="1065400" y="223443"/>
                </a:lnTo>
                <a:lnTo>
                  <a:pt x="1108103" y="198078"/>
                </a:lnTo>
                <a:lnTo>
                  <a:pt x="1132088" y="151253"/>
                </a:lnTo>
                <a:lnTo>
                  <a:pt x="1136683" y="111780"/>
                </a:lnTo>
                <a:lnTo>
                  <a:pt x="1135544" y="91539"/>
                </a:lnTo>
                <a:lnTo>
                  <a:pt x="1135530" y="91296"/>
                </a:lnTo>
                <a:lnTo>
                  <a:pt x="1118243" y="39164"/>
                </a:lnTo>
                <a:lnTo>
                  <a:pt x="1081604" y="5848"/>
                </a:lnTo>
                <a:lnTo>
                  <a:pt x="1065400" y="0"/>
                </a:lnTo>
                <a:close/>
              </a:path>
              <a:path w="1137284" h="223520">
                <a:moveTo>
                  <a:pt x="71282" y="0"/>
                </a:moveTo>
                <a:lnTo>
                  <a:pt x="28656" y="25430"/>
                </a:lnTo>
                <a:lnTo>
                  <a:pt x="4609" y="72365"/>
                </a:lnTo>
                <a:lnTo>
                  <a:pt x="66" y="110603"/>
                </a:lnTo>
                <a:lnTo>
                  <a:pt x="0" y="111780"/>
                </a:lnTo>
                <a:lnTo>
                  <a:pt x="1037" y="130310"/>
                </a:lnTo>
                <a:lnTo>
                  <a:pt x="1148" y="132308"/>
                </a:lnTo>
                <a:lnTo>
                  <a:pt x="18380" y="184396"/>
                </a:lnTo>
                <a:lnTo>
                  <a:pt x="55031" y="217602"/>
                </a:lnTo>
                <a:lnTo>
                  <a:pt x="71282" y="223443"/>
                </a:lnTo>
                <a:lnTo>
                  <a:pt x="74110" y="214374"/>
                </a:lnTo>
                <a:lnTo>
                  <a:pt x="61374" y="208735"/>
                </a:lnTo>
                <a:lnTo>
                  <a:pt x="50384" y="200887"/>
                </a:lnTo>
                <a:lnTo>
                  <a:pt x="27839" y="164292"/>
                </a:lnTo>
                <a:lnTo>
                  <a:pt x="20432" y="111780"/>
                </a:lnTo>
                <a:lnTo>
                  <a:pt x="20383" y="110603"/>
                </a:lnTo>
                <a:lnTo>
                  <a:pt x="21211" y="91539"/>
                </a:lnTo>
                <a:lnTo>
                  <a:pt x="33638" y="44463"/>
                </a:lnTo>
                <a:lnTo>
                  <a:pt x="61573" y="14682"/>
                </a:lnTo>
                <a:lnTo>
                  <a:pt x="74463" y="9069"/>
                </a:lnTo>
                <a:lnTo>
                  <a:pt x="712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54080" y="4056278"/>
            <a:ext cx="18415" cy="291465"/>
          </a:xfrm>
          <a:custGeom>
            <a:avLst/>
            <a:gdLst/>
            <a:ahLst/>
            <a:cxnLst/>
            <a:rect l="l" t="t" r="r" b="b"/>
            <a:pathLst>
              <a:path w="18415" h="291464">
                <a:moveTo>
                  <a:pt x="18145" y="0"/>
                </a:moveTo>
                <a:lnTo>
                  <a:pt x="0" y="0"/>
                </a:lnTo>
                <a:lnTo>
                  <a:pt x="0" y="291407"/>
                </a:lnTo>
                <a:lnTo>
                  <a:pt x="18145" y="291407"/>
                </a:lnTo>
                <a:lnTo>
                  <a:pt x="18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31448" y="4092253"/>
            <a:ext cx="18415" cy="219710"/>
          </a:xfrm>
          <a:custGeom>
            <a:avLst/>
            <a:gdLst/>
            <a:ahLst/>
            <a:cxnLst/>
            <a:rect l="l" t="t" r="r" b="b"/>
            <a:pathLst>
              <a:path w="18415" h="219710">
                <a:moveTo>
                  <a:pt x="18144" y="0"/>
                </a:moveTo>
                <a:lnTo>
                  <a:pt x="0" y="0"/>
                </a:lnTo>
                <a:lnTo>
                  <a:pt x="0" y="219203"/>
                </a:lnTo>
                <a:lnTo>
                  <a:pt x="18144" y="219203"/>
                </a:lnTo>
                <a:lnTo>
                  <a:pt x="181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38266" y="4017347"/>
            <a:ext cx="670877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495">
              <a:spcBef>
                <a:spcPts val="100"/>
              </a:spcBef>
              <a:tabLst>
                <a:tab pos="3806506" algn="l"/>
                <a:tab pos="6440266" algn="l"/>
              </a:tabLst>
            </a:pPr>
            <a:r>
              <a:rPr sz="1900" spc="75" dirty="0">
                <a:latin typeface="Calibri"/>
                <a:cs typeface="Calibri"/>
              </a:rPr>
              <a:t>Example:</a:t>
            </a:r>
            <a:r>
              <a:rPr sz="1900" spc="375" dirty="0">
                <a:latin typeface="Calibri"/>
                <a:cs typeface="Calibri"/>
              </a:rPr>
              <a:t> </a:t>
            </a:r>
            <a:r>
              <a:rPr sz="1900" spc="45" dirty="0">
                <a:latin typeface="Calibri"/>
                <a:cs typeface="Calibri"/>
              </a:rPr>
              <a:t>Loss(w0,w1,w2)</a:t>
            </a:r>
            <a:r>
              <a:rPr sz="1900" spc="-20" dirty="0">
                <a:latin typeface="Calibri"/>
                <a:cs typeface="Calibri"/>
              </a:rPr>
              <a:t> </a:t>
            </a:r>
            <a:r>
              <a:rPr sz="1900" spc="55" dirty="0">
                <a:latin typeface="Calibri"/>
                <a:cs typeface="Calibri"/>
              </a:rPr>
              <a:t>=  </a:t>
            </a:r>
            <a:r>
              <a:rPr sz="2100" baseline="45634" dirty="0">
                <a:latin typeface="Cambria Math"/>
                <a:cs typeface="Cambria Math"/>
              </a:rPr>
              <a:t>1</a:t>
            </a:r>
            <a:r>
              <a:rPr sz="2100" spc="254" baseline="45634" dirty="0">
                <a:latin typeface="Cambria Math"/>
                <a:cs typeface="Cambria Math"/>
              </a:rPr>
              <a:t>  </a:t>
            </a:r>
            <a:r>
              <a:rPr sz="2850" spc="-37" baseline="1461" dirty="0">
                <a:latin typeface="Cambria Math"/>
                <a:cs typeface="Cambria Math"/>
              </a:rPr>
              <a:t>∑</a:t>
            </a:r>
            <a:r>
              <a:rPr sz="2100" spc="-37" baseline="31746" dirty="0">
                <a:latin typeface="Cambria Math"/>
                <a:cs typeface="Cambria Math"/>
              </a:rPr>
              <a:t>𝑁</a:t>
            </a:r>
            <a:r>
              <a:rPr sz="2100" baseline="31746" dirty="0">
                <a:latin typeface="Cambria Math"/>
                <a:cs typeface="Cambria Math"/>
              </a:rPr>
              <a:t>	</a:t>
            </a:r>
            <a:r>
              <a:rPr sz="1900" dirty="0">
                <a:latin typeface="Cambria Math"/>
                <a:cs typeface="Cambria Math"/>
              </a:rPr>
              <a:t>(𝑡𝑖</a:t>
            </a:r>
            <a:r>
              <a:rPr sz="1900" spc="50" dirty="0">
                <a:latin typeface="Cambria Math"/>
                <a:cs typeface="Cambria Math"/>
              </a:rPr>
              <a:t>  </a:t>
            </a:r>
            <a:r>
              <a:rPr sz="1900" dirty="0">
                <a:latin typeface="Cambria Math"/>
                <a:cs typeface="Cambria Math"/>
              </a:rPr>
              <a:t>−</a:t>
            </a:r>
            <a:r>
              <a:rPr sz="1900" spc="35" dirty="0">
                <a:latin typeface="Cambria Math"/>
                <a:cs typeface="Cambria Math"/>
              </a:rPr>
              <a:t> </a:t>
            </a:r>
            <a:r>
              <a:rPr sz="1900" dirty="0">
                <a:latin typeface="Cambria Math"/>
                <a:cs typeface="Cambria Math"/>
              </a:rPr>
              <a:t>𝑅</a:t>
            </a:r>
            <a:r>
              <a:rPr sz="1900" spc="465" dirty="0">
                <a:latin typeface="Cambria Math"/>
                <a:cs typeface="Cambria Math"/>
              </a:rPr>
              <a:t> </a:t>
            </a:r>
            <a:r>
              <a:rPr sz="1900" spc="45" dirty="0">
                <a:latin typeface="Cambria Math"/>
                <a:cs typeface="Cambria Math"/>
              </a:rPr>
              <a:t>𝑊;</a:t>
            </a:r>
            <a:r>
              <a:rPr sz="1900" spc="-80" dirty="0">
                <a:latin typeface="Cambria Math"/>
                <a:cs typeface="Cambria Math"/>
              </a:rPr>
              <a:t> </a:t>
            </a:r>
            <a:r>
              <a:rPr sz="1900" dirty="0">
                <a:latin typeface="Cambria Math"/>
                <a:cs typeface="Cambria Math"/>
              </a:rPr>
              <a:t>𝑝𝑖,</a:t>
            </a:r>
            <a:r>
              <a:rPr sz="1900" spc="-90" dirty="0">
                <a:latin typeface="Cambria Math"/>
                <a:cs typeface="Cambria Math"/>
              </a:rPr>
              <a:t> </a:t>
            </a:r>
            <a:r>
              <a:rPr sz="1900" dirty="0">
                <a:latin typeface="Cambria Math"/>
                <a:cs typeface="Cambria Math"/>
              </a:rPr>
              <a:t>𝑞𝑖)</a:t>
            </a:r>
            <a:r>
              <a:rPr sz="1900" spc="409" dirty="0">
                <a:latin typeface="Cambria Math"/>
                <a:cs typeface="Cambria Math"/>
              </a:rPr>
              <a:t> </a:t>
            </a:r>
            <a:r>
              <a:rPr sz="1950" baseline="25641" dirty="0">
                <a:latin typeface="Cambria Math"/>
                <a:cs typeface="Cambria Math"/>
              </a:rPr>
              <a:t>2</a:t>
            </a:r>
            <a:r>
              <a:rPr sz="1950" spc="157" baseline="25641" dirty="0">
                <a:latin typeface="Cambria Math"/>
                <a:cs typeface="Cambria Math"/>
              </a:rPr>
              <a:t> </a:t>
            </a:r>
            <a:r>
              <a:rPr sz="1900" spc="55" dirty="0">
                <a:latin typeface="Calibri"/>
                <a:cs typeface="Calibri"/>
              </a:rPr>
              <a:t>+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50" dirty="0">
                <a:latin typeface="Symbol"/>
                <a:cs typeface="Symbol"/>
              </a:rPr>
              <a:t>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50" dirty="0">
                <a:latin typeface="Cambria Math"/>
                <a:cs typeface="Cambria Math"/>
              </a:rPr>
              <a:t>𝑊</a:t>
            </a:r>
            <a:endParaRPr sz="19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50130" y="4092253"/>
            <a:ext cx="18415" cy="219710"/>
          </a:xfrm>
          <a:custGeom>
            <a:avLst/>
            <a:gdLst/>
            <a:ahLst/>
            <a:cxnLst/>
            <a:rect l="l" t="t" r="r" b="b"/>
            <a:pathLst>
              <a:path w="18415" h="219710">
                <a:moveTo>
                  <a:pt x="18145" y="0"/>
                </a:moveTo>
                <a:lnTo>
                  <a:pt x="0" y="0"/>
                </a:lnTo>
                <a:lnTo>
                  <a:pt x="0" y="219203"/>
                </a:lnTo>
                <a:lnTo>
                  <a:pt x="18145" y="219203"/>
                </a:lnTo>
                <a:lnTo>
                  <a:pt x="18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27497" y="4056278"/>
            <a:ext cx="18415" cy="291465"/>
          </a:xfrm>
          <a:custGeom>
            <a:avLst/>
            <a:gdLst/>
            <a:ahLst/>
            <a:cxnLst/>
            <a:rect l="l" t="t" r="r" b="b"/>
            <a:pathLst>
              <a:path w="18415" h="291464">
                <a:moveTo>
                  <a:pt x="18144" y="0"/>
                </a:moveTo>
                <a:lnTo>
                  <a:pt x="0" y="0"/>
                </a:lnTo>
                <a:lnTo>
                  <a:pt x="0" y="291407"/>
                </a:lnTo>
                <a:lnTo>
                  <a:pt x="18144" y="291407"/>
                </a:lnTo>
                <a:lnTo>
                  <a:pt x="181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596165" y="4017326"/>
            <a:ext cx="11366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300" spc="-50" dirty="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22354" y="4358639"/>
            <a:ext cx="7084059" cy="153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15" marR="5079" indent="801938">
              <a:lnSpc>
                <a:spcPct val="131600"/>
              </a:lnSpc>
              <a:spcBef>
                <a:spcPts val="100"/>
              </a:spcBef>
            </a:pPr>
            <a:r>
              <a:rPr sz="1900" spc="105" dirty="0">
                <a:latin typeface="Calibri"/>
                <a:cs typeface="Calibri"/>
              </a:rPr>
              <a:t>Called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i="1" spc="10" dirty="0">
                <a:latin typeface="Calibri"/>
                <a:cs typeface="Calibri"/>
              </a:rPr>
              <a:t>ridge</a:t>
            </a:r>
            <a:r>
              <a:rPr sz="1900" i="1" spc="75" dirty="0">
                <a:latin typeface="Calibri"/>
                <a:cs typeface="Calibri"/>
              </a:rPr>
              <a:t> </a:t>
            </a:r>
            <a:r>
              <a:rPr sz="1900" i="1" spc="10" dirty="0">
                <a:latin typeface="Calibri"/>
                <a:cs typeface="Calibri"/>
              </a:rPr>
              <a:t>regularization</a:t>
            </a:r>
            <a:r>
              <a:rPr sz="1900" spc="10" dirty="0">
                <a:latin typeface="Calibri"/>
                <a:cs typeface="Calibri"/>
              </a:rPr>
              <a:t>:</a:t>
            </a:r>
            <a:r>
              <a:rPr sz="1900" spc="70" dirty="0">
                <a:latin typeface="Calibri"/>
                <a:cs typeface="Calibri"/>
              </a:rPr>
              <a:t> penalizes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large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weight</a:t>
            </a:r>
            <a:r>
              <a:rPr sz="1900" spc="65" dirty="0">
                <a:latin typeface="Calibri"/>
                <a:cs typeface="Calibri"/>
              </a:rPr>
              <a:t> values </a:t>
            </a:r>
            <a:r>
              <a:rPr sz="1900" dirty="0">
                <a:latin typeface="Calibri"/>
                <a:cs typeface="Calibri"/>
              </a:rPr>
              <a:t>Many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other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60" dirty="0">
                <a:latin typeface="Calibri"/>
                <a:cs typeface="Calibri"/>
              </a:rPr>
              <a:t>forms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of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regularization</a:t>
            </a:r>
            <a:endParaRPr sz="1900" dirty="0">
              <a:latin typeface="Calibri"/>
              <a:cs typeface="Calibri"/>
            </a:endParaRPr>
          </a:p>
          <a:p>
            <a:pPr marL="12699">
              <a:spcBef>
                <a:spcPts val="720"/>
              </a:spcBef>
              <a:tabLst>
                <a:tab pos="149212" algn="l"/>
              </a:tabLst>
            </a:pPr>
            <a:r>
              <a:rPr sz="1900" spc="145" dirty="0">
                <a:latin typeface="Calibri"/>
                <a:cs typeface="Calibri"/>
              </a:rPr>
              <a:t>Loss</a:t>
            </a:r>
            <a:r>
              <a:rPr sz="1900" spc="-2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for</a:t>
            </a:r>
            <a:r>
              <a:rPr sz="1900" spc="-25" dirty="0">
                <a:latin typeface="Calibri"/>
                <a:cs typeface="Calibri"/>
              </a:rPr>
              <a:t> </a:t>
            </a:r>
            <a:r>
              <a:rPr sz="1900" spc="80" dirty="0">
                <a:latin typeface="Calibri"/>
                <a:cs typeface="Calibri"/>
              </a:rPr>
              <a:t>classification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60" dirty="0">
                <a:latin typeface="Calibri"/>
                <a:cs typeface="Calibri"/>
              </a:rPr>
              <a:t>problems</a:t>
            </a:r>
            <a:endParaRPr sz="1900" dirty="0">
              <a:latin typeface="Calibri"/>
              <a:cs typeface="Calibri"/>
            </a:endParaRPr>
          </a:p>
          <a:p>
            <a:pPr marL="379064" lvl="1">
              <a:spcBef>
                <a:spcPts val="600"/>
              </a:spcBef>
              <a:tabLst>
                <a:tab pos="515577" algn="l"/>
              </a:tabLst>
            </a:pPr>
            <a:r>
              <a:rPr sz="1900" spc="105" dirty="0">
                <a:latin typeface="Calibri"/>
                <a:cs typeface="Calibri"/>
              </a:rPr>
              <a:t>KL-</a:t>
            </a:r>
            <a:r>
              <a:rPr sz="1900" spc="10" dirty="0">
                <a:latin typeface="Calibri"/>
                <a:cs typeface="Calibri"/>
              </a:rPr>
              <a:t>divergence,</a:t>
            </a:r>
            <a:r>
              <a:rPr sz="1900" spc="75" dirty="0">
                <a:latin typeface="Calibri"/>
                <a:cs typeface="Calibri"/>
              </a:rPr>
              <a:t> </a:t>
            </a:r>
            <a:r>
              <a:rPr sz="1900" spc="105" dirty="0">
                <a:latin typeface="Calibri"/>
                <a:cs typeface="Calibri"/>
              </a:rPr>
              <a:t>cross-</a:t>
            </a:r>
            <a:r>
              <a:rPr sz="1900" spc="10" dirty="0">
                <a:latin typeface="Calibri"/>
                <a:cs typeface="Calibri"/>
              </a:rPr>
              <a:t>entropy</a:t>
            </a:r>
            <a:r>
              <a:rPr sz="1900" spc="90" dirty="0">
                <a:latin typeface="Calibri"/>
                <a:cs typeface="Calibri"/>
              </a:rPr>
              <a:t> </a:t>
            </a:r>
            <a:r>
              <a:rPr sz="1900" spc="120" dirty="0">
                <a:latin typeface="Calibri"/>
                <a:cs typeface="Calibri"/>
              </a:rPr>
              <a:t>loss</a:t>
            </a:r>
            <a:r>
              <a:rPr sz="1900" spc="85" dirty="0">
                <a:latin typeface="Calibri"/>
                <a:cs typeface="Calibri"/>
              </a:rPr>
              <a:t> </a:t>
            </a:r>
            <a:r>
              <a:rPr sz="1900" spc="65" dirty="0">
                <a:latin typeface="Calibri"/>
                <a:cs typeface="Calibri"/>
              </a:rPr>
              <a:t>(see</a:t>
            </a:r>
            <a:r>
              <a:rPr sz="1900" spc="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later)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35" dirty="0"/>
              <a:t>Generalization</a:t>
            </a:r>
            <a:r>
              <a:rPr spc="-100" dirty="0"/>
              <a:t> </a:t>
            </a:r>
            <a:r>
              <a:rPr spc="-90" dirty="0"/>
              <a:t>to</a:t>
            </a:r>
            <a:r>
              <a:rPr spc="-95" dirty="0"/>
              <a:t> </a:t>
            </a:r>
            <a:r>
              <a:rPr dirty="0"/>
              <a:t>vectors,</a:t>
            </a:r>
            <a:r>
              <a:rPr spc="-100" dirty="0"/>
              <a:t> </a:t>
            </a:r>
            <a:r>
              <a:rPr dirty="0"/>
              <a:t>matrices,</a:t>
            </a:r>
            <a:r>
              <a:rPr spc="-95" dirty="0"/>
              <a:t> </a:t>
            </a:r>
            <a:r>
              <a:rPr spc="-10" dirty="0"/>
              <a:t>tensors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1596" y="3039788"/>
            <a:ext cx="6815206" cy="1697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70731" y="5100311"/>
            <a:ext cx="2864485" cy="463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2889" marR="5079" indent="-770826">
              <a:lnSpc>
                <a:spcPct val="107100"/>
              </a:lnSpc>
              <a:spcBef>
                <a:spcPts val="100"/>
              </a:spcBef>
            </a:pPr>
            <a:r>
              <a:rPr sz="1400" b="1" spc="80" dirty="0">
                <a:latin typeface="Calibri"/>
                <a:cs typeface="Calibri"/>
              </a:rPr>
              <a:t>How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to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75" dirty="0">
                <a:latin typeface="Calibri"/>
                <a:cs typeface="Calibri"/>
              </a:rPr>
              <a:t>understand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data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with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80" dirty="0">
                <a:latin typeface="Calibri"/>
                <a:cs typeface="Calibri"/>
              </a:rPr>
              <a:t>dogs </a:t>
            </a:r>
            <a:r>
              <a:rPr sz="1400" b="1" spc="75" dirty="0">
                <a:latin typeface="Calibri"/>
                <a:cs typeface="Calibri"/>
              </a:rPr>
              <a:t>Karl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75" dirty="0">
                <a:latin typeface="Calibri"/>
                <a:cs typeface="Calibri"/>
              </a:rPr>
              <a:t>Stratos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(</a:t>
            </a:r>
            <a:r>
              <a:rPr sz="1400" b="1" u="sng" spc="6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Reddit</a:t>
            </a:r>
            <a:r>
              <a:rPr sz="1400" b="1" u="sng" spc="-5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4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post</a:t>
            </a:r>
            <a:r>
              <a:rPr sz="1400" b="1" spc="40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300478" y="1291950"/>
            <a:ext cx="4425950" cy="874598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699" marR="5079">
              <a:lnSpc>
                <a:spcPts val="3220"/>
              </a:lnSpc>
              <a:spcBef>
                <a:spcPts val="420"/>
              </a:spcBef>
            </a:pPr>
            <a:r>
              <a:rPr sz="2900" spc="-35" dirty="0"/>
              <a:t>Generalization</a:t>
            </a:r>
            <a:r>
              <a:rPr sz="2900" spc="-70" dirty="0"/>
              <a:t> </a:t>
            </a:r>
            <a:r>
              <a:rPr sz="2900" spc="-85" dirty="0"/>
              <a:t>to</a:t>
            </a:r>
            <a:r>
              <a:rPr sz="2900" spc="-70" dirty="0"/>
              <a:t> </a:t>
            </a:r>
            <a:r>
              <a:rPr sz="2900" spc="-10" dirty="0"/>
              <a:t>vectors </a:t>
            </a:r>
            <a:r>
              <a:rPr sz="2900" dirty="0"/>
              <a:t>(matrices,</a:t>
            </a:r>
            <a:r>
              <a:rPr sz="2900" spc="-125" dirty="0"/>
              <a:t> </a:t>
            </a:r>
            <a:r>
              <a:rPr sz="2900" dirty="0"/>
              <a:t>tensors</a:t>
            </a:r>
            <a:r>
              <a:rPr sz="2900" spc="-120" dirty="0"/>
              <a:t> </a:t>
            </a:r>
            <a:r>
              <a:rPr sz="2900" spc="-60" dirty="0"/>
              <a:t>are</a:t>
            </a:r>
            <a:r>
              <a:rPr sz="2900" spc="-105" dirty="0"/>
              <a:t> </a:t>
            </a:r>
            <a:r>
              <a:rPr sz="2900" spc="-10" dirty="0"/>
              <a:t>similar)</a:t>
            </a:r>
            <a:endParaRPr sz="29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0434" y="2612696"/>
            <a:ext cx="5200475" cy="182410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036213" y="2375986"/>
            <a:ext cx="37465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-25" dirty="0">
                <a:latin typeface="Calibri"/>
                <a:cs typeface="Calibri"/>
              </a:rPr>
              <a:t>W1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56943" y="2513146"/>
            <a:ext cx="37465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-25" dirty="0">
                <a:latin typeface="Calibri"/>
                <a:cs typeface="Calibri"/>
              </a:rPr>
              <a:t>W0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35104" y="2633553"/>
            <a:ext cx="26162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25" dirty="0">
                <a:latin typeface="Calibri"/>
                <a:cs typeface="Calibri"/>
              </a:rPr>
              <a:t>f1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6989" y="2613730"/>
            <a:ext cx="16002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75" dirty="0">
                <a:latin typeface="Calibri"/>
                <a:cs typeface="Calibri"/>
              </a:rPr>
              <a:t>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93720" y="2778321"/>
            <a:ext cx="1651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55" dirty="0">
                <a:latin typeface="Calibri"/>
                <a:cs typeface="Calibri"/>
              </a:rPr>
              <a:t>P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38395" y="2845379"/>
            <a:ext cx="1929764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  <a:tabLst>
                <a:tab pos="1749278" algn="l"/>
              </a:tabLst>
            </a:pPr>
            <a:r>
              <a:rPr sz="1900" spc="-50" dirty="0">
                <a:latin typeface="Calibri"/>
                <a:cs typeface="Calibri"/>
              </a:rPr>
              <a:t>A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240" dirty="0">
                <a:latin typeface="Calibri"/>
                <a:cs typeface="Calibri"/>
              </a:rPr>
              <a:t>C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70746" y="3176097"/>
            <a:ext cx="26162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25" dirty="0">
                <a:latin typeface="Calibri"/>
                <a:cs typeface="Calibri"/>
              </a:rPr>
              <a:t>f3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93721" y="3406210"/>
            <a:ext cx="20256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60" dirty="0">
                <a:latin typeface="Calibri"/>
                <a:cs typeface="Calibri"/>
              </a:rPr>
              <a:t>Q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99535" y="3130378"/>
            <a:ext cx="70421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  <a:tabLst>
                <a:tab pos="532085" algn="l"/>
              </a:tabLst>
            </a:pPr>
            <a:r>
              <a:rPr sz="2200" spc="-25" dirty="0">
                <a:latin typeface="Calibri"/>
                <a:cs typeface="Calibri"/>
              </a:rPr>
              <a:t>f0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1900" spc="50" dirty="0">
                <a:latin typeface="Calibri"/>
                <a:cs typeface="Calibri"/>
              </a:rPr>
              <a:t>B</a:t>
            </a:r>
            <a:endParaRPr sz="1900">
              <a:latin typeface="Calibri"/>
              <a:cs typeface="Calibri"/>
            </a:endParaRPr>
          </a:p>
          <a:p>
            <a:pPr marR="3174" algn="ctr">
              <a:spcBef>
                <a:spcPts val="1220"/>
              </a:spcBef>
            </a:pPr>
            <a:r>
              <a:rPr sz="1000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94811" y="3415354"/>
            <a:ext cx="17208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60" dirty="0">
                <a:latin typeface="Calibri"/>
                <a:cs typeface="Calibri"/>
              </a:rPr>
              <a:t>R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35104" y="3672921"/>
            <a:ext cx="26162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25" dirty="0">
                <a:latin typeface="Calibri"/>
                <a:cs typeface="Calibri"/>
              </a:rPr>
              <a:t>f2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96848" y="3756730"/>
            <a:ext cx="1524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60" dirty="0">
                <a:latin typeface="Calibri"/>
                <a:cs typeface="Calibri"/>
              </a:rPr>
              <a:t>F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70399" y="4271843"/>
            <a:ext cx="1333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25" dirty="0">
                <a:latin typeface="Calibri"/>
                <a:cs typeface="Calibri"/>
              </a:rPr>
              <a:t>B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32628" y="4009714"/>
            <a:ext cx="37465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-25" dirty="0">
                <a:latin typeface="Calibri"/>
                <a:cs typeface="Calibri"/>
              </a:rPr>
              <a:t>W2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86323" y="3899986"/>
            <a:ext cx="19113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900" spc="65" dirty="0">
                <a:latin typeface="Calibri"/>
                <a:cs typeface="Calibri"/>
              </a:rPr>
              <a:t>D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2885" y="4296730"/>
            <a:ext cx="11315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63" indent="-182864">
              <a:spcBef>
                <a:spcPts val="100"/>
              </a:spcBef>
              <a:buFont typeface="Arial"/>
              <a:buChar char="•"/>
              <a:tabLst>
                <a:tab pos="195563" algn="l"/>
              </a:tabLst>
            </a:pPr>
            <a:r>
              <a:rPr spc="-10" dirty="0">
                <a:latin typeface="Calibri"/>
                <a:cs typeface="Calibri"/>
              </a:rPr>
              <a:t>Programs</a:t>
            </a:r>
            <a:endParaRPr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2885" y="4563419"/>
            <a:ext cx="7535545" cy="157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293" indent="-182230">
              <a:lnSpc>
                <a:spcPts val="1705"/>
              </a:lnSpc>
              <a:spcBef>
                <a:spcPts val="100"/>
              </a:spcBef>
              <a:buFont typeface="Arial"/>
              <a:buChar char="•"/>
              <a:tabLst>
                <a:tab pos="561293" algn="l"/>
              </a:tabLst>
            </a:pPr>
            <a:r>
              <a:rPr sz="1500" spc="50" dirty="0">
                <a:latin typeface="Calibri"/>
                <a:cs typeface="Calibri"/>
              </a:rPr>
              <a:t>Inputs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90" dirty="0">
                <a:latin typeface="Calibri"/>
                <a:cs typeface="Calibri"/>
              </a:rPr>
              <a:t>can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be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90" dirty="0">
                <a:latin typeface="Calibri"/>
                <a:cs typeface="Calibri"/>
              </a:rPr>
              <a:t>scalars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or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FF0000"/>
                </a:solidFill>
                <a:latin typeface="Calibri"/>
                <a:cs typeface="Calibri"/>
              </a:rPr>
              <a:t>vectors,</a:t>
            </a:r>
            <a:r>
              <a:rPr sz="15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but</a:t>
            </a:r>
            <a:r>
              <a:rPr sz="1500" spc="25" dirty="0">
                <a:latin typeface="Calibri"/>
                <a:cs typeface="Calibri"/>
              </a:rPr>
              <a:t> </a:t>
            </a:r>
            <a:r>
              <a:rPr lang="en-US" sz="1500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1500" dirty="0">
                <a:solidFill>
                  <a:srgbClr val="FF0000"/>
                </a:solidFill>
                <a:latin typeface="Calibri"/>
                <a:cs typeface="Calibri"/>
              </a:rPr>
              <a:t>tput</a:t>
            </a:r>
            <a:r>
              <a:rPr sz="15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0000"/>
                </a:solidFill>
                <a:latin typeface="Calibri"/>
                <a:cs typeface="Calibri"/>
              </a:rPr>
              <a:t>still</a:t>
            </a:r>
            <a:r>
              <a:rPr sz="15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5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spc="85" dirty="0">
                <a:solidFill>
                  <a:srgbClr val="FF0000"/>
                </a:solidFill>
                <a:latin typeface="Calibri"/>
                <a:cs typeface="Calibri"/>
              </a:rPr>
              <a:t>scalar</a:t>
            </a:r>
            <a:r>
              <a:rPr sz="15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(loss)</a:t>
            </a:r>
            <a:endParaRPr sz="1500" dirty="0">
              <a:latin typeface="Calibri"/>
              <a:cs typeface="Calibri"/>
            </a:endParaRPr>
          </a:p>
          <a:p>
            <a:pPr marL="561293" indent="-182230">
              <a:lnSpc>
                <a:spcPts val="1645"/>
              </a:lnSpc>
              <a:buFont typeface="Arial"/>
              <a:buChar char="•"/>
              <a:tabLst>
                <a:tab pos="561293" algn="l"/>
              </a:tabLst>
            </a:pPr>
            <a:r>
              <a:rPr sz="1500" dirty="0">
                <a:latin typeface="Calibri"/>
                <a:cs typeface="Calibri"/>
              </a:rPr>
              <a:t>Weight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60" dirty="0">
                <a:latin typeface="Calibri"/>
                <a:cs typeface="Calibri"/>
              </a:rPr>
              <a:t>matrices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(need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not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be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40" dirty="0">
                <a:latin typeface="Calibri"/>
                <a:cs typeface="Calibri"/>
              </a:rPr>
              <a:t>square)</a:t>
            </a:r>
            <a:endParaRPr sz="1500" dirty="0">
              <a:latin typeface="Calibri"/>
              <a:cs typeface="Calibri"/>
            </a:endParaRPr>
          </a:p>
          <a:p>
            <a:pPr marL="561293" indent="-182230">
              <a:lnSpc>
                <a:spcPts val="1739"/>
              </a:lnSpc>
              <a:buFont typeface="Arial"/>
              <a:buChar char="•"/>
              <a:tabLst>
                <a:tab pos="561293" algn="l"/>
              </a:tabLst>
            </a:pPr>
            <a:r>
              <a:rPr sz="1500" spc="55" dirty="0">
                <a:latin typeface="Calibri"/>
                <a:cs typeface="Calibri"/>
              </a:rPr>
              <a:t>Function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type: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vector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dirty="0">
                <a:latin typeface="Symbol"/>
                <a:cs typeface="Symbol"/>
              </a:rPr>
              <a:t>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Calibri"/>
                <a:cs typeface="Calibri"/>
              </a:rPr>
              <a:t>vector</a:t>
            </a:r>
            <a:endParaRPr sz="1500" dirty="0">
              <a:latin typeface="Calibri"/>
              <a:cs typeface="Calibri"/>
            </a:endParaRPr>
          </a:p>
          <a:p>
            <a:pPr marL="195563" indent="-182864">
              <a:lnSpc>
                <a:spcPts val="2080"/>
              </a:lnSpc>
              <a:spcBef>
                <a:spcPts val="200"/>
              </a:spcBef>
              <a:buFont typeface="Arial"/>
              <a:buChar char="•"/>
              <a:tabLst>
                <a:tab pos="195563" algn="l"/>
              </a:tabLst>
            </a:pPr>
            <a:r>
              <a:rPr spc="55" dirty="0">
                <a:latin typeface="Calibri"/>
                <a:cs typeface="Calibri"/>
              </a:rPr>
              <a:t>Compute </a:t>
            </a:r>
            <a:r>
              <a:rPr dirty="0">
                <a:latin typeface="Calibri"/>
                <a:cs typeface="Calibri"/>
              </a:rPr>
              <a:t>gradients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instead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derivatives</a:t>
            </a:r>
            <a:endParaRPr dirty="0">
              <a:latin typeface="Calibri"/>
              <a:cs typeface="Calibri"/>
            </a:endParaRPr>
          </a:p>
          <a:p>
            <a:pPr marL="561293" lvl="1" indent="-182230">
              <a:lnSpc>
                <a:spcPts val="1720"/>
              </a:lnSpc>
              <a:buFont typeface="Arial"/>
              <a:buChar char="•"/>
              <a:tabLst>
                <a:tab pos="561293" algn="l"/>
              </a:tabLst>
            </a:pPr>
            <a:r>
              <a:rPr sz="1500" dirty="0">
                <a:latin typeface="Calibri"/>
                <a:cs typeface="Calibri"/>
              </a:rPr>
              <a:t>Variable</a:t>
            </a:r>
            <a:r>
              <a:rPr sz="1500" spc="70" dirty="0">
                <a:latin typeface="Calibri"/>
                <a:cs typeface="Calibri"/>
              </a:rPr>
              <a:t> is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vector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60" dirty="0">
                <a:latin typeface="Calibri"/>
                <a:cs typeface="Calibri"/>
              </a:rPr>
              <a:t>size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dirty="0">
                <a:latin typeface="Symbol"/>
                <a:cs typeface="Symbol"/>
              </a:rPr>
              <a:t>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alibri"/>
                <a:cs typeface="Calibri"/>
              </a:rPr>
              <a:t>gradient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output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wrt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this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vector</a:t>
            </a:r>
            <a:r>
              <a:rPr sz="1500" spc="70" dirty="0">
                <a:latin typeface="Calibri"/>
                <a:cs typeface="Calibri"/>
              </a:rPr>
              <a:t> is</a:t>
            </a:r>
            <a:r>
              <a:rPr sz="1500" spc="80" dirty="0">
                <a:latin typeface="Calibri"/>
                <a:cs typeface="Calibri"/>
              </a:rPr>
              <a:t> also </a:t>
            </a:r>
            <a:r>
              <a:rPr sz="1500" dirty="0">
                <a:latin typeface="Calibri"/>
                <a:cs typeface="Calibri"/>
              </a:rPr>
              <a:t>vector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60" dirty="0">
                <a:latin typeface="Calibri"/>
                <a:cs typeface="Calibri"/>
              </a:rPr>
              <a:t>size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-50" dirty="0">
                <a:latin typeface="Calibri"/>
                <a:cs typeface="Calibri"/>
              </a:rPr>
              <a:t>n</a:t>
            </a:r>
            <a:endParaRPr sz="1500" dirty="0">
              <a:latin typeface="Calibri"/>
              <a:cs typeface="Calibri"/>
            </a:endParaRPr>
          </a:p>
          <a:p>
            <a:pPr marL="929562" lvl="2" indent="-183500">
              <a:lnSpc>
                <a:spcPts val="1470"/>
              </a:lnSpc>
              <a:spcBef>
                <a:spcPts val="10"/>
              </a:spcBef>
              <a:buFont typeface="Arial"/>
              <a:buChar char="•"/>
              <a:tabLst>
                <a:tab pos="929562" algn="l"/>
              </a:tabLst>
            </a:pPr>
            <a:r>
              <a:rPr sz="1300" dirty="0">
                <a:latin typeface="Calibri"/>
                <a:cs typeface="Calibri"/>
              </a:rPr>
              <a:t>Intuition: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50" dirty="0">
                <a:latin typeface="Calibri"/>
                <a:cs typeface="Calibri"/>
              </a:rPr>
              <a:t>each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dimension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gradient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vector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60" dirty="0">
                <a:latin typeface="Calibri"/>
                <a:cs typeface="Calibri"/>
              </a:rPr>
              <a:t>is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derivative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output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wrt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value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in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that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dimension</a:t>
            </a:r>
            <a:endParaRPr sz="1300" dirty="0">
              <a:latin typeface="Calibri"/>
              <a:cs typeface="Calibri"/>
            </a:endParaRPr>
          </a:p>
          <a:p>
            <a:pPr marL="561293" lvl="1" indent="-182230">
              <a:lnSpc>
                <a:spcPts val="1710"/>
              </a:lnSpc>
              <a:buFont typeface="Arial"/>
              <a:buChar char="•"/>
              <a:tabLst>
                <a:tab pos="561293" algn="l"/>
              </a:tabLst>
            </a:pPr>
            <a:r>
              <a:rPr sz="1500" dirty="0">
                <a:latin typeface="Calibri"/>
                <a:cs typeface="Calibri"/>
              </a:rPr>
              <a:t>Transfer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functions:</a:t>
            </a:r>
            <a:r>
              <a:rPr sz="1500" spc="25" dirty="0">
                <a:latin typeface="Calibri"/>
                <a:cs typeface="Calibri"/>
              </a:rPr>
              <a:t> </a:t>
            </a:r>
            <a:r>
              <a:rPr sz="1500" spc="70" dirty="0">
                <a:latin typeface="Calibri"/>
                <a:cs typeface="Calibri"/>
              </a:rPr>
              <a:t>Jacobians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instead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derivatives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2885" y="6151671"/>
            <a:ext cx="4247515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2149"/>
              </a:lnSpc>
            </a:pPr>
            <a:r>
              <a:rPr dirty="0">
                <a:latin typeface="Arial"/>
                <a:cs typeface="Arial"/>
              </a:rPr>
              <a:t>•  </a:t>
            </a:r>
            <a:r>
              <a:rPr dirty="0">
                <a:latin typeface="Calibri"/>
                <a:cs typeface="Calibri"/>
              </a:rPr>
              <a:t>Useful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know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matrix</a:t>
            </a:r>
            <a:r>
              <a:rPr u="sng" spc="20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solidFill>
                  <a:srgbClr val="467886"/>
                </a:solidFill>
                <a:uFill>
                  <a:solidFill>
                    <a:srgbClr val="467886"/>
                  </a:solidFill>
                </a:uFill>
                <a:latin typeface="Calibri"/>
                <a:cs typeface="Calibri"/>
              </a:rPr>
              <a:t>derivatives</a:t>
            </a:r>
            <a:r>
              <a:rPr spc="25" dirty="0">
                <a:solidFill>
                  <a:srgbClr val="467886"/>
                </a:solidFill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notation</a:t>
            </a:r>
            <a:endParaRPr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26</a:t>
            </a:fld>
            <a:endParaRPr spc="-25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EE2F04-9D51-8ACB-96DB-0D58B488098C}"/>
              </a:ext>
            </a:extLst>
          </p:cNvPr>
          <p:cNvSpPr txBox="1"/>
          <p:nvPr/>
        </p:nvSpPr>
        <p:spPr>
          <a:xfrm>
            <a:off x="4316828" y="424551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65" dirty="0"/>
              <a:t>Transfer</a:t>
            </a:r>
            <a:r>
              <a:rPr spc="-55" dirty="0"/>
              <a:t> </a:t>
            </a:r>
            <a:r>
              <a:rPr spc="-10" dirty="0"/>
              <a:t>functions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04800" y="2952137"/>
            <a:ext cx="584200" cy="361637"/>
          </a:xfrm>
          <a:prstGeom prst="rect">
            <a:avLst/>
          </a:prstGeom>
          <a:ln w="20369">
            <a:solidFill>
              <a:srgbClr val="0C445E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algn="ctr">
              <a:spcBef>
                <a:spcPts val="180"/>
              </a:spcBef>
            </a:pPr>
            <a:r>
              <a:rPr sz="2200" spc="-50" dirty="0"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60018" y="3058028"/>
            <a:ext cx="445134" cy="161925"/>
            <a:chOff x="2260018" y="3058027"/>
            <a:chExt cx="445134" cy="161925"/>
          </a:xfrm>
        </p:grpSpPr>
        <p:sp>
          <p:nvSpPr>
            <p:cNvPr id="6" name="object 6"/>
            <p:cNvSpPr/>
            <p:nvPr/>
          </p:nvSpPr>
          <p:spPr>
            <a:xfrm>
              <a:off x="2260018" y="3128332"/>
              <a:ext cx="445134" cy="61594"/>
            </a:xfrm>
            <a:custGeom>
              <a:avLst/>
              <a:gdLst/>
              <a:ahLst/>
              <a:cxnLst/>
              <a:rect l="l" t="t" r="r" b="b"/>
              <a:pathLst>
                <a:path w="445135" h="61594">
                  <a:moveTo>
                    <a:pt x="385272" y="0"/>
                  </a:moveTo>
                  <a:lnTo>
                    <a:pt x="384250" y="20341"/>
                  </a:lnTo>
                  <a:lnTo>
                    <a:pt x="394423" y="20852"/>
                  </a:lnTo>
                  <a:lnTo>
                    <a:pt x="393427" y="40682"/>
                  </a:lnTo>
                  <a:lnTo>
                    <a:pt x="393401" y="41193"/>
                  </a:lnTo>
                  <a:lnTo>
                    <a:pt x="383202" y="41193"/>
                  </a:lnTo>
                  <a:lnTo>
                    <a:pt x="382206" y="61023"/>
                  </a:lnTo>
                  <a:lnTo>
                    <a:pt x="427416" y="41193"/>
                  </a:lnTo>
                  <a:lnTo>
                    <a:pt x="393401" y="41193"/>
                  </a:lnTo>
                  <a:lnTo>
                    <a:pt x="383228" y="40682"/>
                  </a:lnTo>
                  <a:lnTo>
                    <a:pt x="428581" y="40682"/>
                  </a:lnTo>
                  <a:lnTo>
                    <a:pt x="444780" y="33577"/>
                  </a:lnTo>
                  <a:lnTo>
                    <a:pt x="385272" y="0"/>
                  </a:lnTo>
                  <a:close/>
                </a:path>
                <a:path w="445135" h="61594">
                  <a:moveTo>
                    <a:pt x="384250" y="20341"/>
                  </a:moveTo>
                  <a:lnTo>
                    <a:pt x="383228" y="40682"/>
                  </a:lnTo>
                  <a:lnTo>
                    <a:pt x="393401" y="41193"/>
                  </a:lnTo>
                  <a:lnTo>
                    <a:pt x="394394" y="21437"/>
                  </a:lnTo>
                  <a:lnTo>
                    <a:pt x="394423" y="20852"/>
                  </a:lnTo>
                  <a:lnTo>
                    <a:pt x="384250" y="20341"/>
                  </a:lnTo>
                  <a:close/>
                </a:path>
                <a:path w="445135" h="61594">
                  <a:moveTo>
                    <a:pt x="1022" y="1096"/>
                  </a:moveTo>
                  <a:lnTo>
                    <a:pt x="55" y="20341"/>
                  </a:lnTo>
                  <a:lnTo>
                    <a:pt x="0" y="21437"/>
                  </a:lnTo>
                  <a:lnTo>
                    <a:pt x="383228" y="40682"/>
                  </a:lnTo>
                  <a:lnTo>
                    <a:pt x="384195" y="21437"/>
                  </a:lnTo>
                  <a:lnTo>
                    <a:pt x="384250" y="20341"/>
                  </a:lnTo>
                  <a:lnTo>
                    <a:pt x="1022" y="109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36587" y="3065666"/>
              <a:ext cx="292735" cy="146685"/>
            </a:xfrm>
            <a:custGeom>
              <a:avLst/>
              <a:gdLst/>
              <a:ahLst/>
              <a:cxnLst/>
              <a:rect l="l" t="t" r="r" b="b"/>
              <a:pathLst>
                <a:path w="292735" h="146685">
                  <a:moveTo>
                    <a:pt x="243458" y="0"/>
                  </a:moveTo>
                  <a:lnTo>
                    <a:pt x="48691" y="0"/>
                  </a:lnTo>
                  <a:lnTo>
                    <a:pt x="29738" y="5742"/>
                  </a:lnTo>
                  <a:lnTo>
                    <a:pt x="14261" y="21402"/>
                  </a:lnTo>
                  <a:lnTo>
                    <a:pt x="3826" y="44630"/>
                  </a:lnTo>
                  <a:lnTo>
                    <a:pt x="0" y="73073"/>
                  </a:lnTo>
                  <a:lnTo>
                    <a:pt x="3826" y="101516"/>
                  </a:lnTo>
                  <a:lnTo>
                    <a:pt x="14261" y="124743"/>
                  </a:lnTo>
                  <a:lnTo>
                    <a:pt x="29738" y="140403"/>
                  </a:lnTo>
                  <a:lnTo>
                    <a:pt x="48691" y="146146"/>
                  </a:lnTo>
                  <a:lnTo>
                    <a:pt x="243458" y="146146"/>
                  </a:lnTo>
                  <a:lnTo>
                    <a:pt x="262412" y="140403"/>
                  </a:lnTo>
                  <a:lnTo>
                    <a:pt x="277890" y="124743"/>
                  </a:lnTo>
                  <a:lnTo>
                    <a:pt x="288325" y="101516"/>
                  </a:lnTo>
                  <a:lnTo>
                    <a:pt x="292152" y="73073"/>
                  </a:lnTo>
                  <a:lnTo>
                    <a:pt x="288325" y="44630"/>
                  </a:lnTo>
                  <a:lnTo>
                    <a:pt x="277890" y="21402"/>
                  </a:lnTo>
                  <a:lnTo>
                    <a:pt x="262412" y="5742"/>
                  </a:lnTo>
                  <a:lnTo>
                    <a:pt x="2434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3715" y="3058027"/>
              <a:ext cx="59050" cy="16142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36587" y="3065666"/>
              <a:ext cx="292735" cy="146685"/>
            </a:xfrm>
            <a:custGeom>
              <a:avLst/>
              <a:gdLst/>
              <a:ahLst/>
              <a:cxnLst/>
              <a:rect l="l" t="t" r="r" b="b"/>
              <a:pathLst>
                <a:path w="292735" h="146685">
                  <a:moveTo>
                    <a:pt x="48691" y="0"/>
                  </a:moveTo>
                  <a:lnTo>
                    <a:pt x="243459" y="0"/>
                  </a:lnTo>
                  <a:lnTo>
                    <a:pt x="262412" y="5742"/>
                  </a:lnTo>
                  <a:lnTo>
                    <a:pt x="277890" y="21402"/>
                  </a:lnTo>
                  <a:lnTo>
                    <a:pt x="288325" y="44629"/>
                  </a:lnTo>
                  <a:lnTo>
                    <a:pt x="292151" y="73073"/>
                  </a:lnTo>
                  <a:lnTo>
                    <a:pt x="288325" y="101516"/>
                  </a:lnTo>
                  <a:lnTo>
                    <a:pt x="277890" y="124743"/>
                  </a:lnTo>
                  <a:lnTo>
                    <a:pt x="262412" y="140403"/>
                  </a:lnTo>
                  <a:lnTo>
                    <a:pt x="243459" y="146146"/>
                  </a:lnTo>
                  <a:lnTo>
                    <a:pt x="48691" y="146146"/>
                  </a:lnTo>
                  <a:lnTo>
                    <a:pt x="29738" y="140403"/>
                  </a:lnTo>
                  <a:lnTo>
                    <a:pt x="14261" y="124743"/>
                  </a:lnTo>
                  <a:lnTo>
                    <a:pt x="3826" y="101516"/>
                  </a:lnTo>
                  <a:lnTo>
                    <a:pt x="0" y="73073"/>
                  </a:lnTo>
                  <a:lnTo>
                    <a:pt x="3826" y="44629"/>
                  </a:lnTo>
                  <a:lnTo>
                    <a:pt x="14261" y="21402"/>
                  </a:lnTo>
                  <a:lnTo>
                    <a:pt x="29738" y="5742"/>
                  </a:lnTo>
                  <a:lnTo>
                    <a:pt x="48691" y="0"/>
                  </a:lnTo>
                  <a:close/>
                </a:path>
              </a:pathLst>
            </a:custGeom>
            <a:ln w="15276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56563" y="2653354"/>
            <a:ext cx="32575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850" u="sng" spc="-37" baseline="-17543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</a:t>
            </a:r>
            <a:r>
              <a:rPr sz="1300" spc="-25" dirty="0">
                <a:latin typeface="Calibri"/>
                <a:cs typeface="Calibri"/>
              </a:rPr>
              <a:t>m</a:t>
            </a:r>
            <a:endParaRPr sz="1300">
              <a:latin typeface="Calibri"/>
              <a:cs typeface="Calibri"/>
            </a:endParaRPr>
          </a:p>
          <a:p>
            <a:pPr>
              <a:spcBef>
                <a:spcPts val="905"/>
              </a:spcBef>
            </a:pPr>
            <a:endParaRPr sz="1300">
              <a:latin typeface="Calibri"/>
              <a:cs typeface="Calibri"/>
            </a:endParaRPr>
          </a:p>
          <a:p>
            <a:pPr marL="38097"/>
            <a:r>
              <a:rPr sz="2850" u="sng" spc="-37" baseline="116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300" spc="-25" dirty="0">
                <a:latin typeface="Calibri"/>
                <a:cs typeface="Calibri"/>
              </a:rPr>
              <a:t>in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288171" y="3080571"/>
            <a:ext cx="504825" cy="161925"/>
            <a:chOff x="3288170" y="3080571"/>
            <a:chExt cx="504825" cy="161925"/>
          </a:xfrm>
        </p:grpSpPr>
        <p:sp>
          <p:nvSpPr>
            <p:cNvPr id="11" name="object 11"/>
            <p:cNvSpPr/>
            <p:nvPr/>
          </p:nvSpPr>
          <p:spPr>
            <a:xfrm>
              <a:off x="3288170" y="3121563"/>
              <a:ext cx="504825" cy="61594"/>
            </a:xfrm>
            <a:custGeom>
              <a:avLst/>
              <a:gdLst/>
              <a:ahLst/>
              <a:cxnLst/>
              <a:rect l="l" t="t" r="r" b="b"/>
              <a:pathLst>
                <a:path w="504825" h="61594">
                  <a:moveTo>
                    <a:pt x="485148" y="20137"/>
                  </a:moveTo>
                  <a:lnTo>
                    <a:pt x="453165" y="20137"/>
                  </a:lnTo>
                  <a:lnTo>
                    <a:pt x="453616" y="40499"/>
                  </a:lnTo>
                  <a:lnTo>
                    <a:pt x="443431" y="40724"/>
                  </a:lnTo>
                  <a:lnTo>
                    <a:pt x="443882" y="61085"/>
                  </a:lnTo>
                  <a:lnTo>
                    <a:pt x="504310" y="29190"/>
                  </a:lnTo>
                  <a:lnTo>
                    <a:pt x="485148" y="20137"/>
                  </a:lnTo>
                  <a:close/>
                </a:path>
                <a:path w="504825" h="61594">
                  <a:moveTo>
                    <a:pt x="442981" y="20362"/>
                  </a:moveTo>
                  <a:lnTo>
                    <a:pt x="0" y="30165"/>
                  </a:lnTo>
                  <a:lnTo>
                    <a:pt x="450" y="50526"/>
                  </a:lnTo>
                  <a:lnTo>
                    <a:pt x="443431" y="40724"/>
                  </a:lnTo>
                  <a:lnTo>
                    <a:pt x="442981" y="20362"/>
                  </a:lnTo>
                  <a:close/>
                </a:path>
                <a:path w="504825" h="61594">
                  <a:moveTo>
                    <a:pt x="453165" y="20137"/>
                  </a:moveTo>
                  <a:lnTo>
                    <a:pt x="442981" y="20362"/>
                  </a:lnTo>
                  <a:lnTo>
                    <a:pt x="443426" y="40499"/>
                  </a:lnTo>
                  <a:lnTo>
                    <a:pt x="443431" y="40724"/>
                  </a:lnTo>
                  <a:lnTo>
                    <a:pt x="453616" y="40499"/>
                  </a:lnTo>
                  <a:lnTo>
                    <a:pt x="453170" y="20362"/>
                  </a:lnTo>
                  <a:lnTo>
                    <a:pt x="453165" y="20137"/>
                  </a:lnTo>
                  <a:close/>
                </a:path>
                <a:path w="504825" h="61594">
                  <a:moveTo>
                    <a:pt x="442530" y="0"/>
                  </a:moveTo>
                  <a:lnTo>
                    <a:pt x="442976" y="20137"/>
                  </a:lnTo>
                  <a:lnTo>
                    <a:pt x="442981" y="20362"/>
                  </a:lnTo>
                  <a:lnTo>
                    <a:pt x="453165" y="20137"/>
                  </a:lnTo>
                  <a:lnTo>
                    <a:pt x="485148" y="20137"/>
                  </a:lnTo>
                  <a:lnTo>
                    <a:pt x="442530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2105" y="3088210"/>
              <a:ext cx="292735" cy="146685"/>
            </a:xfrm>
            <a:custGeom>
              <a:avLst/>
              <a:gdLst/>
              <a:ahLst/>
              <a:cxnLst/>
              <a:rect l="l" t="t" r="r" b="b"/>
              <a:pathLst>
                <a:path w="292735" h="146685">
                  <a:moveTo>
                    <a:pt x="243460" y="0"/>
                  </a:moveTo>
                  <a:lnTo>
                    <a:pt x="48691" y="0"/>
                  </a:lnTo>
                  <a:lnTo>
                    <a:pt x="29739" y="5742"/>
                  </a:lnTo>
                  <a:lnTo>
                    <a:pt x="14261" y="21402"/>
                  </a:lnTo>
                  <a:lnTo>
                    <a:pt x="3826" y="44630"/>
                  </a:lnTo>
                  <a:lnTo>
                    <a:pt x="0" y="73073"/>
                  </a:lnTo>
                  <a:lnTo>
                    <a:pt x="3826" y="101517"/>
                  </a:lnTo>
                  <a:lnTo>
                    <a:pt x="14261" y="124744"/>
                  </a:lnTo>
                  <a:lnTo>
                    <a:pt x="29739" y="140404"/>
                  </a:lnTo>
                  <a:lnTo>
                    <a:pt x="48691" y="146146"/>
                  </a:lnTo>
                  <a:lnTo>
                    <a:pt x="243460" y="146146"/>
                  </a:lnTo>
                  <a:lnTo>
                    <a:pt x="262412" y="140404"/>
                  </a:lnTo>
                  <a:lnTo>
                    <a:pt x="277890" y="124744"/>
                  </a:lnTo>
                  <a:lnTo>
                    <a:pt x="288325" y="101517"/>
                  </a:lnTo>
                  <a:lnTo>
                    <a:pt x="292152" y="73073"/>
                  </a:lnTo>
                  <a:lnTo>
                    <a:pt x="288325" y="44630"/>
                  </a:lnTo>
                  <a:lnTo>
                    <a:pt x="277890" y="21402"/>
                  </a:lnTo>
                  <a:lnTo>
                    <a:pt x="262412" y="5742"/>
                  </a:lnTo>
                  <a:lnTo>
                    <a:pt x="243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9233" y="3080571"/>
              <a:ext cx="59050" cy="1614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92105" y="3088210"/>
              <a:ext cx="292735" cy="146685"/>
            </a:xfrm>
            <a:custGeom>
              <a:avLst/>
              <a:gdLst/>
              <a:ahLst/>
              <a:cxnLst/>
              <a:rect l="l" t="t" r="r" b="b"/>
              <a:pathLst>
                <a:path w="292735" h="146685">
                  <a:moveTo>
                    <a:pt x="48691" y="0"/>
                  </a:moveTo>
                  <a:lnTo>
                    <a:pt x="243459" y="0"/>
                  </a:lnTo>
                  <a:lnTo>
                    <a:pt x="262412" y="5742"/>
                  </a:lnTo>
                  <a:lnTo>
                    <a:pt x="277890" y="21402"/>
                  </a:lnTo>
                  <a:lnTo>
                    <a:pt x="288325" y="44629"/>
                  </a:lnTo>
                  <a:lnTo>
                    <a:pt x="292151" y="73073"/>
                  </a:lnTo>
                  <a:lnTo>
                    <a:pt x="288325" y="101516"/>
                  </a:lnTo>
                  <a:lnTo>
                    <a:pt x="277890" y="124743"/>
                  </a:lnTo>
                  <a:lnTo>
                    <a:pt x="262412" y="140403"/>
                  </a:lnTo>
                  <a:lnTo>
                    <a:pt x="243459" y="146146"/>
                  </a:lnTo>
                  <a:lnTo>
                    <a:pt x="48691" y="146146"/>
                  </a:lnTo>
                  <a:lnTo>
                    <a:pt x="29738" y="140403"/>
                  </a:lnTo>
                  <a:lnTo>
                    <a:pt x="14261" y="124743"/>
                  </a:lnTo>
                  <a:lnTo>
                    <a:pt x="3826" y="101516"/>
                  </a:lnTo>
                  <a:lnTo>
                    <a:pt x="0" y="73073"/>
                  </a:lnTo>
                  <a:lnTo>
                    <a:pt x="3826" y="44629"/>
                  </a:lnTo>
                  <a:lnTo>
                    <a:pt x="14261" y="21402"/>
                  </a:lnTo>
                  <a:lnTo>
                    <a:pt x="29738" y="5742"/>
                  </a:lnTo>
                  <a:lnTo>
                    <a:pt x="48691" y="0"/>
                  </a:lnTo>
                  <a:close/>
                </a:path>
              </a:pathLst>
            </a:custGeom>
            <a:ln w="15276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381738" y="2683834"/>
            <a:ext cx="364490" cy="8617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75">
              <a:spcBef>
                <a:spcPts val="100"/>
              </a:spcBef>
            </a:pPr>
            <a:r>
              <a:rPr sz="2850" u="sng" spc="-37" baseline="-17543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y</a:t>
            </a:r>
            <a:r>
              <a:rPr sz="1300" spc="-25" dirty="0">
                <a:latin typeface="Calibri"/>
                <a:cs typeface="Calibri"/>
              </a:rPr>
              <a:t>n</a:t>
            </a:r>
            <a:endParaRPr sz="1300">
              <a:latin typeface="Calibri"/>
              <a:cs typeface="Calibri"/>
            </a:endParaRPr>
          </a:p>
          <a:p>
            <a:pPr>
              <a:spcBef>
                <a:spcPts val="475"/>
              </a:spcBef>
            </a:pPr>
            <a:endParaRPr sz="1300">
              <a:latin typeface="Calibri"/>
              <a:cs typeface="Calibri"/>
            </a:endParaRPr>
          </a:p>
          <a:p>
            <a:pPr marL="38097"/>
            <a:r>
              <a:rPr sz="2850" u="sng" spc="-30" baseline="877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000" spc="-2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99448" y="2173805"/>
            <a:ext cx="4162425" cy="1866900"/>
            <a:chOff x="3999447" y="2173805"/>
            <a:chExt cx="4162425" cy="186690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9447" y="2488995"/>
              <a:ext cx="2481168" cy="12994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3744" y="2460758"/>
              <a:ext cx="1487572" cy="129948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460840" y="2411204"/>
              <a:ext cx="2012950" cy="434975"/>
            </a:xfrm>
            <a:custGeom>
              <a:avLst/>
              <a:gdLst/>
              <a:ahLst/>
              <a:cxnLst/>
              <a:rect l="l" t="t" r="r" b="b"/>
              <a:pathLst>
                <a:path w="2012950" h="434975">
                  <a:moveTo>
                    <a:pt x="1006184" y="0"/>
                  </a:moveTo>
                  <a:lnTo>
                    <a:pt x="931091" y="596"/>
                  </a:lnTo>
                  <a:lnTo>
                    <a:pt x="857497" y="2357"/>
                  </a:lnTo>
                  <a:lnTo>
                    <a:pt x="785596" y="5241"/>
                  </a:lnTo>
                  <a:lnTo>
                    <a:pt x="715584" y="9205"/>
                  </a:lnTo>
                  <a:lnTo>
                    <a:pt x="647654" y="14208"/>
                  </a:lnTo>
                  <a:lnTo>
                    <a:pt x="582001" y="20207"/>
                  </a:lnTo>
                  <a:lnTo>
                    <a:pt x="518820" y="27161"/>
                  </a:lnTo>
                  <a:lnTo>
                    <a:pt x="458305" y="35027"/>
                  </a:lnTo>
                  <a:lnTo>
                    <a:pt x="400651" y="43764"/>
                  </a:lnTo>
                  <a:lnTo>
                    <a:pt x="346053" y="53329"/>
                  </a:lnTo>
                  <a:lnTo>
                    <a:pt x="294704" y="63680"/>
                  </a:lnTo>
                  <a:lnTo>
                    <a:pt x="246799" y="74776"/>
                  </a:lnTo>
                  <a:lnTo>
                    <a:pt x="202534" y="86574"/>
                  </a:lnTo>
                  <a:lnTo>
                    <a:pt x="162102" y="99032"/>
                  </a:lnTo>
                  <a:lnTo>
                    <a:pt x="125698" y="112108"/>
                  </a:lnTo>
                  <a:lnTo>
                    <a:pt x="65753" y="139947"/>
                  </a:lnTo>
                  <a:lnTo>
                    <a:pt x="24254" y="169754"/>
                  </a:lnTo>
                  <a:lnTo>
                    <a:pt x="0" y="217420"/>
                  </a:lnTo>
                  <a:lnTo>
                    <a:pt x="2759" y="233646"/>
                  </a:lnTo>
                  <a:lnTo>
                    <a:pt x="42600" y="280214"/>
                  </a:lnTo>
                  <a:lnTo>
                    <a:pt x="93517" y="309079"/>
                  </a:lnTo>
                  <a:lnTo>
                    <a:pt x="162102" y="335808"/>
                  </a:lnTo>
                  <a:lnTo>
                    <a:pt x="202534" y="348266"/>
                  </a:lnTo>
                  <a:lnTo>
                    <a:pt x="246799" y="360064"/>
                  </a:lnTo>
                  <a:lnTo>
                    <a:pt x="294704" y="371159"/>
                  </a:lnTo>
                  <a:lnTo>
                    <a:pt x="346053" y="381511"/>
                  </a:lnTo>
                  <a:lnTo>
                    <a:pt x="400651" y="391076"/>
                  </a:lnTo>
                  <a:lnTo>
                    <a:pt x="458305" y="399812"/>
                  </a:lnTo>
                  <a:lnTo>
                    <a:pt x="518820" y="407679"/>
                  </a:lnTo>
                  <a:lnTo>
                    <a:pt x="582001" y="414632"/>
                  </a:lnTo>
                  <a:lnTo>
                    <a:pt x="647654" y="420632"/>
                  </a:lnTo>
                  <a:lnTo>
                    <a:pt x="715584" y="425635"/>
                  </a:lnTo>
                  <a:lnTo>
                    <a:pt x="785596" y="429599"/>
                  </a:lnTo>
                  <a:lnTo>
                    <a:pt x="857497" y="432483"/>
                  </a:lnTo>
                  <a:lnTo>
                    <a:pt x="931091" y="434244"/>
                  </a:lnTo>
                  <a:lnTo>
                    <a:pt x="1006184" y="434840"/>
                  </a:lnTo>
                  <a:lnTo>
                    <a:pt x="1081276" y="434244"/>
                  </a:lnTo>
                  <a:lnTo>
                    <a:pt x="1154870" y="432483"/>
                  </a:lnTo>
                  <a:lnTo>
                    <a:pt x="1226770" y="429599"/>
                  </a:lnTo>
                  <a:lnTo>
                    <a:pt x="1296783" y="425635"/>
                  </a:lnTo>
                  <a:lnTo>
                    <a:pt x="1364713" y="420632"/>
                  </a:lnTo>
                  <a:lnTo>
                    <a:pt x="1430365" y="414632"/>
                  </a:lnTo>
                  <a:lnTo>
                    <a:pt x="1493546" y="407679"/>
                  </a:lnTo>
                  <a:lnTo>
                    <a:pt x="1554061" y="399812"/>
                  </a:lnTo>
                  <a:lnTo>
                    <a:pt x="1611715" y="391076"/>
                  </a:lnTo>
                  <a:lnTo>
                    <a:pt x="1666314" y="381511"/>
                  </a:lnTo>
                  <a:lnTo>
                    <a:pt x="1717663" y="371159"/>
                  </a:lnTo>
                  <a:lnTo>
                    <a:pt x="1765567" y="360064"/>
                  </a:lnTo>
                  <a:lnTo>
                    <a:pt x="1809832" y="348266"/>
                  </a:lnTo>
                  <a:lnTo>
                    <a:pt x="1850264" y="335808"/>
                  </a:lnTo>
                  <a:lnTo>
                    <a:pt x="1886668" y="322731"/>
                  </a:lnTo>
                  <a:lnTo>
                    <a:pt x="1946614" y="294892"/>
                  </a:lnTo>
                  <a:lnTo>
                    <a:pt x="1988112" y="265085"/>
                  </a:lnTo>
                  <a:lnTo>
                    <a:pt x="2012367" y="217420"/>
                  </a:lnTo>
                  <a:lnTo>
                    <a:pt x="2009607" y="201193"/>
                  </a:lnTo>
                  <a:lnTo>
                    <a:pt x="1969766" y="154626"/>
                  </a:lnTo>
                  <a:lnTo>
                    <a:pt x="1918849" y="125761"/>
                  </a:lnTo>
                  <a:lnTo>
                    <a:pt x="1850264" y="99032"/>
                  </a:lnTo>
                  <a:lnTo>
                    <a:pt x="1809832" y="86574"/>
                  </a:lnTo>
                  <a:lnTo>
                    <a:pt x="1765567" y="74776"/>
                  </a:lnTo>
                  <a:lnTo>
                    <a:pt x="1717663" y="63680"/>
                  </a:lnTo>
                  <a:lnTo>
                    <a:pt x="1666314" y="53329"/>
                  </a:lnTo>
                  <a:lnTo>
                    <a:pt x="1611715" y="43764"/>
                  </a:lnTo>
                  <a:lnTo>
                    <a:pt x="1554061" y="35027"/>
                  </a:lnTo>
                  <a:lnTo>
                    <a:pt x="1493546" y="27161"/>
                  </a:lnTo>
                  <a:lnTo>
                    <a:pt x="1430365" y="20207"/>
                  </a:lnTo>
                  <a:lnTo>
                    <a:pt x="1364713" y="14208"/>
                  </a:lnTo>
                  <a:lnTo>
                    <a:pt x="1296783" y="9205"/>
                  </a:lnTo>
                  <a:lnTo>
                    <a:pt x="1226770" y="5241"/>
                  </a:lnTo>
                  <a:lnTo>
                    <a:pt x="1154870" y="2357"/>
                  </a:lnTo>
                  <a:lnTo>
                    <a:pt x="1081276" y="596"/>
                  </a:lnTo>
                  <a:lnTo>
                    <a:pt x="1006184" y="0"/>
                  </a:lnTo>
                  <a:close/>
                </a:path>
              </a:pathLst>
            </a:custGeom>
            <a:solidFill>
              <a:srgbClr val="F2AA84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53148" y="2404102"/>
              <a:ext cx="2028189" cy="449580"/>
            </a:xfrm>
            <a:custGeom>
              <a:avLst/>
              <a:gdLst/>
              <a:ahLst/>
              <a:cxnLst/>
              <a:rect l="l" t="t" r="r" b="b"/>
              <a:pathLst>
                <a:path w="2028189" h="449580">
                  <a:moveTo>
                    <a:pt x="1013875" y="0"/>
                  </a:moveTo>
                  <a:lnTo>
                    <a:pt x="910831" y="1269"/>
                  </a:lnTo>
                  <a:lnTo>
                    <a:pt x="810756" y="5079"/>
                  </a:lnTo>
                  <a:lnTo>
                    <a:pt x="714154" y="10159"/>
                  </a:lnTo>
                  <a:lnTo>
                    <a:pt x="576861" y="21589"/>
                  </a:lnTo>
                  <a:lnTo>
                    <a:pt x="450204" y="36829"/>
                  </a:lnTo>
                  <a:lnTo>
                    <a:pt x="372506" y="49529"/>
                  </a:lnTo>
                  <a:lnTo>
                    <a:pt x="335866" y="57150"/>
                  </a:lnTo>
                  <a:lnTo>
                    <a:pt x="300780" y="63500"/>
                  </a:lnTo>
                  <a:lnTo>
                    <a:pt x="267209" y="71148"/>
                  </a:lnTo>
                  <a:lnTo>
                    <a:pt x="235517" y="80009"/>
                  </a:lnTo>
                  <a:lnTo>
                    <a:pt x="205460" y="87629"/>
                  </a:lnTo>
                  <a:lnTo>
                    <a:pt x="177200" y="96519"/>
                  </a:lnTo>
                  <a:lnTo>
                    <a:pt x="150795" y="105409"/>
                  </a:lnTo>
                  <a:lnTo>
                    <a:pt x="126302" y="114300"/>
                  </a:lnTo>
                  <a:lnTo>
                    <a:pt x="103778" y="124459"/>
                  </a:lnTo>
                  <a:lnTo>
                    <a:pt x="83276" y="133350"/>
                  </a:lnTo>
                  <a:lnTo>
                    <a:pt x="48550" y="153669"/>
                  </a:lnTo>
                  <a:lnTo>
                    <a:pt x="13008" y="187959"/>
                  </a:lnTo>
                  <a:lnTo>
                    <a:pt x="0" y="224789"/>
                  </a:lnTo>
                  <a:lnTo>
                    <a:pt x="1512" y="237489"/>
                  </a:lnTo>
                  <a:lnTo>
                    <a:pt x="22555" y="274319"/>
                  </a:lnTo>
                  <a:lnTo>
                    <a:pt x="64850" y="306069"/>
                  </a:lnTo>
                  <a:lnTo>
                    <a:pt x="103778" y="326389"/>
                  </a:lnTo>
                  <a:lnTo>
                    <a:pt x="126302" y="335279"/>
                  </a:lnTo>
                  <a:lnTo>
                    <a:pt x="150795" y="345439"/>
                  </a:lnTo>
                  <a:lnTo>
                    <a:pt x="177200" y="354329"/>
                  </a:lnTo>
                  <a:lnTo>
                    <a:pt x="205460" y="361950"/>
                  </a:lnTo>
                  <a:lnTo>
                    <a:pt x="235645" y="370870"/>
                  </a:lnTo>
                  <a:lnTo>
                    <a:pt x="300780" y="386079"/>
                  </a:lnTo>
                  <a:lnTo>
                    <a:pt x="372506" y="400050"/>
                  </a:lnTo>
                  <a:lnTo>
                    <a:pt x="491136" y="419100"/>
                  </a:lnTo>
                  <a:lnTo>
                    <a:pt x="576861" y="429259"/>
                  </a:lnTo>
                  <a:lnTo>
                    <a:pt x="714154" y="440689"/>
                  </a:lnTo>
                  <a:lnTo>
                    <a:pt x="810756" y="445769"/>
                  </a:lnTo>
                  <a:lnTo>
                    <a:pt x="910831" y="449579"/>
                  </a:lnTo>
                  <a:lnTo>
                    <a:pt x="1116920" y="449579"/>
                  </a:lnTo>
                  <a:lnTo>
                    <a:pt x="1216995" y="445769"/>
                  </a:lnTo>
                  <a:lnTo>
                    <a:pt x="1313597" y="440689"/>
                  </a:lnTo>
                  <a:lnTo>
                    <a:pt x="1390767" y="434339"/>
                  </a:lnTo>
                  <a:lnTo>
                    <a:pt x="911251" y="434339"/>
                  </a:lnTo>
                  <a:lnTo>
                    <a:pt x="811968" y="430553"/>
                  </a:lnTo>
                  <a:lnTo>
                    <a:pt x="715589" y="425476"/>
                  </a:lnTo>
                  <a:lnTo>
                    <a:pt x="622965" y="417841"/>
                  </a:lnTo>
                  <a:lnTo>
                    <a:pt x="623101" y="417841"/>
                  </a:lnTo>
                  <a:lnTo>
                    <a:pt x="578493" y="414019"/>
                  </a:lnTo>
                  <a:lnTo>
                    <a:pt x="493181" y="403859"/>
                  </a:lnTo>
                  <a:lnTo>
                    <a:pt x="452469" y="397509"/>
                  </a:lnTo>
                  <a:lnTo>
                    <a:pt x="413139" y="392429"/>
                  </a:lnTo>
                  <a:lnTo>
                    <a:pt x="375255" y="384809"/>
                  </a:lnTo>
                  <a:lnTo>
                    <a:pt x="339430" y="378578"/>
                  </a:lnTo>
                  <a:lnTo>
                    <a:pt x="302938" y="370621"/>
                  </a:lnTo>
                  <a:lnTo>
                    <a:pt x="271277" y="364586"/>
                  </a:lnTo>
                  <a:lnTo>
                    <a:pt x="237630" y="355129"/>
                  </a:lnTo>
                  <a:lnTo>
                    <a:pt x="209794" y="348026"/>
                  </a:lnTo>
                  <a:lnTo>
                    <a:pt x="209948" y="348026"/>
                  </a:lnTo>
                  <a:lnTo>
                    <a:pt x="181953" y="339152"/>
                  </a:lnTo>
                  <a:lnTo>
                    <a:pt x="182134" y="339152"/>
                  </a:lnTo>
                  <a:lnTo>
                    <a:pt x="156023" y="330275"/>
                  </a:lnTo>
                  <a:lnTo>
                    <a:pt x="156224" y="330275"/>
                  </a:lnTo>
                  <a:lnTo>
                    <a:pt x="135240" y="322564"/>
                  </a:lnTo>
                  <a:lnTo>
                    <a:pt x="134779" y="322379"/>
                  </a:lnTo>
                  <a:lnTo>
                    <a:pt x="132070" y="321401"/>
                  </a:lnTo>
                  <a:lnTo>
                    <a:pt x="132295" y="321401"/>
                  </a:lnTo>
                  <a:lnTo>
                    <a:pt x="110163" y="312532"/>
                  </a:lnTo>
                  <a:lnTo>
                    <a:pt x="110462" y="312532"/>
                  </a:lnTo>
                  <a:lnTo>
                    <a:pt x="90058" y="303529"/>
                  </a:lnTo>
                  <a:lnTo>
                    <a:pt x="90435" y="303529"/>
                  </a:lnTo>
                  <a:lnTo>
                    <a:pt x="72419" y="293369"/>
                  </a:lnTo>
                  <a:lnTo>
                    <a:pt x="72859" y="293369"/>
                  </a:lnTo>
                  <a:lnTo>
                    <a:pt x="57040" y="283209"/>
                  </a:lnTo>
                  <a:lnTo>
                    <a:pt x="57555" y="283209"/>
                  </a:lnTo>
                  <a:lnTo>
                    <a:pt x="45691" y="274319"/>
                  </a:lnTo>
                  <a:lnTo>
                    <a:pt x="44592" y="274319"/>
                  </a:lnTo>
                  <a:lnTo>
                    <a:pt x="34604" y="264159"/>
                  </a:lnTo>
                  <a:lnTo>
                    <a:pt x="34023" y="264159"/>
                  </a:lnTo>
                  <a:lnTo>
                    <a:pt x="25175" y="254000"/>
                  </a:lnTo>
                  <a:lnTo>
                    <a:pt x="25871" y="254000"/>
                  </a:lnTo>
                  <a:lnTo>
                    <a:pt x="20272" y="245109"/>
                  </a:lnTo>
                  <a:lnTo>
                    <a:pt x="20093" y="245109"/>
                  </a:lnTo>
                  <a:lnTo>
                    <a:pt x="19884" y="244493"/>
                  </a:lnTo>
                  <a:lnTo>
                    <a:pt x="19472" y="243839"/>
                  </a:lnTo>
                  <a:lnTo>
                    <a:pt x="19662" y="243839"/>
                  </a:lnTo>
                  <a:lnTo>
                    <a:pt x="16639" y="234950"/>
                  </a:lnTo>
                  <a:lnTo>
                    <a:pt x="16519" y="234715"/>
                  </a:lnTo>
                  <a:lnTo>
                    <a:pt x="16207" y="233679"/>
                  </a:lnTo>
                  <a:lnTo>
                    <a:pt x="16426" y="233679"/>
                  </a:lnTo>
                  <a:lnTo>
                    <a:pt x="15444" y="226059"/>
                  </a:lnTo>
                  <a:lnTo>
                    <a:pt x="15280" y="226059"/>
                  </a:lnTo>
                  <a:lnTo>
                    <a:pt x="15280" y="224789"/>
                  </a:lnTo>
                  <a:lnTo>
                    <a:pt x="15426" y="224789"/>
                  </a:lnTo>
                  <a:lnTo>
                    <a:pt x="16444" y="215900"/>
                  </a:lnTo>
                  <a:lnTo>
                    <a:pt x="16207" y="215900"/>
                  </a:lnTo>
                  <a:lnTo>
                    <a:pt x="16545" y="215016"/>
                  </a:lnTo>
                  <a:lnTo>
                    <a:pt x="16590" y="214629"/>
                  </a:lnTo>
                  <a:lnTo>
                    <a:pt x="17665" y="212089"/>
                  </a:lnTo>
                  <a:lnTo>
                    <a:pt x="19608" y="207009"/>
                  </a:lnTo>
                  <a:lnTo>
                    <a:pt x="19472" y="207009"/>
                  </a:lnTo>
                  <a:lnTo>
                    <a:pt x="19899" y="206247"/>
                  </a:lnTo>
                  <a:lnTo>
                    <a:pt x="20093" y="205739"/>
                  </a:lnTo>
                  <a:lnTo>
                    <a:pt x="23738" y="199389"/>
                  </a:lnTo>
                  <a:lnTo>
                    <a:pt x="25871" y="195579"/>
                  </a:lnTo>
                  <a:lnTo>
                    <a:pt x="26281" y="195579"/>
                  </a:lnTo>
                  <a:lnTo>
                    <a:pt x="34023" y="186689"/>
                  </a:lnTo>
                  <a:lnTo>
                    <a:pt x="33356" y="186689"/>
                  </a:lnTo>
                  <a:lnTo>
                    <a:pt x="44592" y="176529"/>
                  </a:lnTo>
                  <a:lnTo>
                    <a:pt x="43996" y="176529"/>
                  </a:lnTo>
                  <a:lnTo>
                    <a:pt x="57555" y="166369"/>
                  </a:lnTo>
                  <a:lnTo>
                    <a:pt x="57040" y="166369"/>
                  </a:lnTo>
                  <a:lnTo>
                    <a:pt x="72859" y="156209"/>
                  </a:lnTo>
                  <a:lnTo>
                    <a:pt x="74671" y="156209"/>
                  </a:lnTo>
                  <a:lnTo>
                    <a:pt x="90435" y="147319"/>
                  </a:lnTo>
                  <a:lnTo>
                    <a:pt x="90058" y="147319"/>
                  </a:lnTo>
                  <a:lnTo>
                    <a:pt x="110208" y="137159"/>
                  </a:lnTo>
                  <a:lnTo>
                    <a:pt x="112631" y="137159"/>
                  </a:lnTo>
                  <a:lnTo>
                    <a:pt x="131640" y="128377"/>
                  </a:lnTo>
                  <a:lnTo>
                    <a:pt x="181602" y="110556"/>
                  </a:lnTo>
                  <a:lnTo>
                    <a:pt x="207293" y="103552"/>
                  </a:lnTo>
                  <a:lnTo>
                    <a:pt x="239319" y="94028"/>
                  </a:lnTo>
                  <a:lnTo>
                    <a:pt x="239104" y="94028"/>
                  </a:lnTo>
                  <a:lnTo>
                    <a:pt x="270777" y="86396"/>
                  </a:lnTo>
                  <a:lnTo>
                    <a:pt x="270608" y="86396"/>
                  </a:lnTo>
                  <a:lnTo>
                    <a:pt x="303944" y="78772"/>
                  </a:lnTo>
                  <a:lnTo>
                    <a:pt x="303792" y="78772"/>
                  </a:lnTo>
                  <a:lnTo>
                    <a:pt x="338753" y="71148"/>
                  </a:lnTo>
                  <a:lnTo>
                    <a:pt x="338585" y="71148"/>
                  </a:lnTo>
                  <a:lnTo>
                    <a:pt x="452357" y="52069"/>
                  </a:lnTo>
                  <a:lnTo>
                    <a:pt x="578396" y="36829"/>
                  </a:lnTo>
                  <a:lnTo>
                    <a:pt x="622826" y="33031"/>
                  </a:lnTo>
                  <a:lnTo>
                    <a:pt x="622680" y="33031"/>
                  </a:lnTo>
                  <a:lnTo>
                    <a:pt x="715092" y="25414"/>
                  </a:lnTo>
                  <a:lnTo>
                    <a:pt x="714812" y="25414"/>
                  </a:lnTo>
                  <a:lnTo>
                    <a:pt x="811347" y="20329"/>
                  </a:lnTo>
                  <a:lnTo>
                    <a:pt x="811110" y="20329"/>
                  </a:lnTo>
                  <a:lnTo>
                    <a:pt x="911251" y="16509"/>
                  </a:lnTo>
                  <a:lnTo>
                    <a:pt x="1116669" y="16509"/>
                  </a:lnTo>
                  <a:lnTo>
                    <a:pt x="1013792" y="15239"/>
                  </a:lnTo>
                  <a:lnTo>
                    <a:pt x="1375333" y="15239"/>
                  </a:lnTo>
                  <a:lnTo>
                    <a:pt x="1313597" y="10159"/>
                  </a:lnTo>
                  <a:lnTo>
                    <a:pt x="1216995" y="5079"/>
                  </a:lnTo>
                  <a:lnTo>
                    <a:pt x="1116920" y="1269"/>
                  </a:lnTo>
                  <a:lnTo>
                    <a:pt x="1013875" y="0"/>
                  </a:lnTo>
                  <a:close/>
                </a:path>
                <a:path w="2028189" h="449580">
                  <a:moveTo>
                    <a:pt x="1544725" y="417841"/>
                  </a:moveTo>
                  <a:lnTo>
                    <a:pt x="1404786" y="417841"/>
                  </a:lnTo>
                  <a:lnTo>
                    <a:pt x="1312163" y="425476"/>
                  </a:lnTo>
                  <a:lnTo>
                    <a:pt x="1215783" y="430553"/>
                  </a:lnTo>
                  <a:lnTo>
                    <a:pt x="1116500" y="434339"/>
                  </a:lnTo>
                  <a:lnTo>
                    <a:pt x="1390767" y="434339"/>
                  </a:lnTo>
                  <a:lnTo>
                    <a:pt x="1450889" y="429259"/>
                  </a:lnTo>
                  <a:lnTo>
                    <a:pt x="1536613" y="419100"/>
                  </a:lnTo>
                  <a:lnTo>
                    <a:pt x="1544725" y="417841"/>
                  </a:lnTo>
                  <a:close/>
                </a:path>
                <a:path w="2028189" h="449580">
                  <a:moveTo>
                    <a:pt x="623101" y="417841"/>
                  </a:moveTo>
                  <a:lnTo>
                    <a:pt x="622965" y="417841"/>
                  </a:lnTo>
                  <a:lnTo>
                    <a:pt x="626912" y="418166"/>
                  </a:lnTo>
                  <a:lnTo>
                    <a:pt x="623101" y="417841"/>
                  </a:lnTo>
                  <a:close/>
                </a:path>
                <a:path w="2028189" h="449580">
                  <a:moveTo>
                    <a:pt x="1983755" y="273050"/>
                  </a:moveTo>
                  <a:lnTo>
                    <a:pt x="1970196" y="283209"/>
                  </a:lnTo>
                  <a:lnTo>
                    <a:pt x="1970711" y="283209"/>
                  </a:lnTo>
                  <a:lnTo>
                    <a:pt x="1954891" y="293369"/>
                  </a:lnTo>
                  <a:lnTo>
                    <a:pt x="1955332" y="293369"/>
                  </a:lnTo>
                  <a:lnTo>
                    <a:pt x="1937316" y="303529"/>
                  </a:lnTo>
                  <a:lnTo>
                    <a:pt x="1937693" y="303529"/>
                  </a:lnTo>
                  <a:lnTo>
                    <a:pt x="1917561" y="312532"/>
                  </a:lnTo>
                  <a:lnTo>
                    <a:pt x="1914381" y="313815"/>
                  </a:lnTo>
                  <a:lnTo>
                    <a:pt x="1913927" y="314015"/>
                  </a:lnTo>
                  <a:lnTo>
                    <a:pt x="1871728" y="330275"/>
                  </a:lnTo>
                  <a:lnTo>
                    <a:pt x="1817927" y="348026"/>
                  </a:lnTo>
                  <a:lnTo>
                    <a:pt x="1790121" y="355129"/>
                  </a:lnTo>
                  <a:lnTo>
                    <a:pt x="1756476" y="364586"/>
                  </a:lnTo>
                  <a:lnTo>
                    <a:pt x="1724813" y="370621"/>
                  </a:lnTo>
                  <a:lnTo>
                    <a:pt x="1688323" y="378578"/>
                  </a:lnTo>
                  <a:lnTo>
                    <a:pt x="1652623" y="384809"/>
                  </a:lnTo>
                  <a:lnTo>
                    <a:pt x="1614731" y="392429"/>
                  </a:lnTo>
                  <a:lnTo>
                    <a:pt x="1575394" y="397509"/>
                  </a:lnTo>
                  <a:lnTo>
                    <a:pt x="1534676" y="403859"/>
                  </a:lnTo>
                  <a:lnTo>
                    <a:pt x="1449355" y="414019"/>
                  </a:lnTo>
                  <a:lnTo>
                    <a:pt x="1400844" y="418166"/>
                  </a:lnTo>
                  <a:lnTo>
                    <a:pt x="1404786" y="417841"/>
                  </a:lnTo>
                  <a:lnTo>
                    <a:pt x="1544725" y="417841"/>
                  </a:lnTo>
                  <a:lnTo>
                    <a:pt x="1655245" y="400050"/>
                  </a:lnTo>
                  <a:lnTo>
                    <a:pt x="1726971" y="386079"/>
                  </a:lnTo>
                  <a:lnTo>
                    <a:pt x="1792106" y="370870"/>
                  </a:lnTo>
                  <a:lnTo>
                    <a:pt x="1822291" y="361950"/>
                  </a:lnTo>
                  <a:lnTo>
                    <a:pt x="1850551" y="354329"/>
                  </a:lnTo>
                  <a:lnTo>
                    <a:pt x="1876955" y="345439"/>
                  </a:lnTo>
                  <a:lnTo>
                    <a:pt x="1901449" y="335279"/>
                  </a:lnTo>
                  <a:lnTo>
                    <a:pt x="1923973" y="326389"/>
                  </a:lnTo>
                  <a:lnTo>
                    <a:pt x="1962901" y="306069"/>
                  </a:lnTo>
                  <a:lnTo>
                    <a:pt x="2005196" y="274319"/>
                  </a:lnTo>
                  <a:lnTo>
                    <a:pt x="1983159" y="274319"/>
                  </a:lnTo>
                  <a:lnTo>
                    <a:pt x="1983755" y="273050"/>
                  </a:lnTo>
                  <a:close/>
                </a:path>
                <a:path w="2028189" h="449580">
                  <a:moveTo>
                    <a:pt x="302941" y="370621"/>
                  </a:moveTo>
                  <a:lnTo>
                    <a:pt x="304079" y="370870"/>
                  </a:lnTo>
                  <a:lnTo>
                    <a:pt x="304247" y="370870"/>
                  </a:lnTo>
                  <a:lnTo>
                    <a:pt x="302941" y="370621"/>
                  </a:lnTo>
                  <a:close/>
                </a:path>
                <a:path w="2028189" h="449580">
                  <a:moveTo>
                    <a:pt x="1724810" y="370621"/>
                  </a:moveTo>
                  <a:lnTo>
                    <a:pt x="1723504" y="370870"/>
                  </a:lnTo>
                  <a:lnTo>
                    <a:pt x="1723669" y="370870"/>
                  </a:lnTo>
                  <a:lnTo>
                    <a:pt x="1724810" y="370621"/>
                  </a:lnTo>
                  <a:close/>
                </a:path>
                <a:path w="2028189" h="449580">
                  <a:moveTo>
                    <a:pt x="237636" y="355129"/>
                  </a:moveTo>
                  <a:lnTo>
                    <a:pt x="239468" y="355645"/>
                  </a:lnTo>
                  <a:lnTo>
                    <a:pt x="239661" y="355645"/>
                  </a:lnTo>
                  <a:lnTo>
                    <a:pt x="237636" y="355129"/>
                  </a:lnTo>
                  <a:close/>
                </a:path>
                <a:path w="2028189" h="449580">
                  <a:moveTo>
                    <a:pt x="1790115" y="355129"/>
                  </a:moveTo>
                  <a:lnTo>
                    <a:pt x="1788090" y="355645"/>
                  </a:lnTo>
                  <a:lnTo>
                    <a:pt x="1788277" y="355645"/>
                  </a:lnTo>
                  <a:lnTo>
                    <a:pt x="1790115" y="355129"/>
                  </a:lnTo>
                  <a:close/>
                </a:path>
                <a:path w="2028189" h="449580">
                  <a:moveTo>
                    <a:pt x="209948" y="348026"/>
                  </a:moveTo>
                  <a:lnTo>
                    <a:pt x="209794" y="348026"/>
                  </a:lnTo>
                  <a:lnTo>
                    <a:pt x="210647" y="348244"/>
                  </a:lnTo>
                  <a:lnTo>
                    <a:pt x="209948" y="348026"/>
                  </a:lnTo>
                  <a:close/>
                </a:path>
                <a:path w="2028189" h="449580">
                  <a:moveTo>
                    <a:pt x="1817957" y="348026"/>
                  </a:moveTo>
                  <a:lnTo>
                    <a:pt x="1817797" y="348026"/>
                  </a:lnTo>
                  <a:lnTo>
                    <a:pt x="1817110" y="348244"/>
                  </a:lnTo>
                  <a:lnTo>
                    <a:pt x="1817957" y="348026"/>
                  </a:lnTo>
                  <a:close/>
                </a:path>
                <a:path w="2028189" h="449580">
                  <a:moveTo>
                    <a:pt x="182134" y="339152"/>
                  </a:moveTo>
                  <a:lnTo>
                    <a:pt x="181953" y="339152"/>
                  </a:lnTo>
                  <a:lnTo>
                    <a:pt x="185315" y="340218"/>
                  </a:lnTo>
                  <a:lnTo>
                    <a:pt x="182134" y="339152"/>
                  </a:lnTo>
                  <a:close/>
                </a:path>
                <a:path w="2028189" h="449580">
                  <a:moveTo>
                    <a:pt x="1845798" y="339152"/>
                  </a:moveTo>
                  <a:lnTo>
                    <a:pt x="1845593" y="339152"/>
                  </a:lnTo>
                  <a:lnTo>
                    <a:pt x="1842456" y="340218"/>
                  </a:lnTo>
                  <a:lnTo>
                    <a:pt x="1845798" y="339152"/>
                  </a:lnTo>
                  <a:close/>
                </a:path>
                <a:path w="2028189" h="449580">
                  <a:moveTo>
                    <a:pt x="156224" y="330275"/>
                  </a:moveTo>
                  <a:lnTo>
                    <a:pt x="156023" y="330275"/>
                  </a:lnTo>
                  <a:lnTo>
                    <a:pt x="158686" y="331180"/>
                  </a:lnTo>
                  <a:lnTo>
                    <a:pt x="156224" y="330275"/>
                  </a:lnTo>
                  <a:close/>
                </a:path>
                <a:path w="2028189" h="449580">
                  <a:moveTo>
                    <a:pt x="1871711" y="330275"/>
                  </a:moveTo>
                  <a:lnTo>
                    <a:pt x="1871497" y="330275"/>
                  </a:lnTo>
                  <a:lnTo>
                    <a:pt x="1869032" y="331180"/>
                  </a:lnTo>
                  <a:lnTo>
                    <a:pt x="1871711" y="330275"/>
                  </a:lnTo>
                  <a:close/>
                </a:path>
                <a:path w="2028189" h="449580">
                  <a:moveTo>
                    <a:pt x="132295" y="321401"/>
                  </a:moveTo>
                  <a:lnTo>
                    <a:pt x="132070" y="321401"/>
                  </a:lnTo>
                  <a:lnTo>
                    <a:pt x="134734" y="322379"/>
                  </a:lnTo>
                  <a:lnTo>
                    <a:pt x="132295" y="321401"/>
                  </a:lnTo>
                  <a:close/>
                </a:path>
                <a:path w="2028189" h="449580">
                  <a:moveTo>
                    <a:pt x="1895659" y="321401"/>
                  </a:moveTo>
                  <a:lnTo>
                    <a:pt x="1895418" y="321401"/>
                  </a:lnTo>
                  <a:lnTo>
                    <a:pt x="1892975" y="322379"/>
                  </a:lnTo>
                  <a:lnTo>
                    <a:pt x="1895659" y="321401"/>
                  </a:lnTo>
                  <a:close/>
                </a:path>
                <a:path w="2028189" h="449580">
                  <a:moveTo>
                    <a:pt x="110462" y="312532"/>
                  </a:moveTo>
                  <a:lnTo>
                    <a:pt x="110163" y="312532"/>
                  </a:lnTo>
                  <a:lnTo>
                    <a:pt x="113370" y="313815"/>
                  </a:lnTo>
                  <a:lnTo>
                    <a:pt x="110462" y="312532"/>
                  </a:lnTo>
                  <a:close/>
                </a:path>
                <a:path w="2028189" h="449580">
                  <a:moveTo>
                    <a:pt x="1917588" y="312532"/>
                  </a:moveTo>
                  <a:lnTo>
                    <a:pt x="1917289" y="312532"/>
                  </a:lnTo>
                  <a:lnTo>
                    <a:pt x="1914381" y="313815"/>
                  </a:lnTo>
                  <a:lnTo>
                    <a:pt x="1917588" y="312532"/>
                  </a:lnTo>
                  <a:close/>
                </a:path>
                <a:path w="2028189" h="449580">
                  <a:moveTo>
                    <a:pt x="43996" y="273050"/>
                  </a:moveTo>
                  <a:lnTo>
                    <a:pt x="44592" y="274319"/>
                  </a:lnTo>
                  <a:lnTo>
                    <a:pt x="45691" y="274319"/>
                  </a:lnTo>
                  <a:lnTo>
                    <a:pt x="43996" y="273050"/>
                  </a:lnTo>
                  <a:close/>
                </a:path>
                <a:path w="2028189" h="449580">
                  <a:moveTo>
                    <a:pt x="1994395" y="262889"/>
                  </a:moveTo>
                  <a:lnTo>
                    <a:pt x="1983159" y="274319"/>
                  </a:lnTo>
                  <a:lnTo>
                    <a:pt x="2005196" y="274319"/>
                  </a:lnTo>
                  <a:lnTo>
                    <a:pt x="2013682" y="264159"/>
                  </a:lnTo>
                  <a:lnTo>
                    <a:pt x="1993728" y="264159"/>
                  </a:lnTo>
                  <a:lnTo>
                    <a:pt x="1994395" y="262889"/>
                  </a:lnTo>
                  <a:close/>
                </a:path>
                <a:path w="2028189" h="449580">
                  <a:moveTo>
                    <a:pt x="33356" y="262889"/>
                  </a:moveTo>
                  <a:lnTo>
                    <a:pt x="34023" y="264159"/>
                  </a:lnTo>
                  <a:lnTo>
                    <a:pt x="34604" y="264159"/>
                  </a:lnTo>
                  <a:lnTo>
                    <a:pt x="33356" y="262889"/>
                  </a:lnTo>
                  <a:close/>
                </a:path>
                <a:path w="2028189" h="449580">
                  <a:moveTo>
                    <a:pt x="2024032" y="243839"/>
                  </a:moveTo>
                  <a:lnTo>
                    <a:pt x="2008278" y="243839"/>
                  </a:lnTo>
                  <a:lnTo>
                    <a:pt x="2007867" y="244493"/>
                  </a:lnTo>
                  <a:lnTo>
                    <a:pt x="2007657" y="245109"/>
                  </a:lnTo>
                  <a:lnTo>
                    <a:pt x="2007479" y="245109"/>
                  </a:lnTo>
                  <a:lnTo>
                    <a:pt x="2001880" y="254000"/>
                  </a:lnTo>
                  <a:lnTo>
                    <a:pt x="2002576" y="254000"/>
                  </a:lnTo>
                  <a:lnTo>
                    <a:pt x="1993728" y="264159"/>
                  </a:lnTo>
                  <a:lnTo>
                    <a:pt x="2013682" y="264159"/>
                  </a:lnTo>
                  <a:lnTo>
                    <a:pt x="2014743" y="262889"/>
                  </a:lnTo>
                  <a:lnTo>
                    <a:pt x="2021826" y="250189"/>
                  </a:lnTo>
                  <a:lnTo>
                    <a:pt x="2023591" y="245109"/>
                  </a:lnTo>
                  <a:lnTo>
                    <a:pt x="2007657" y="245109"/>
                  </a:lnTo>
                  <a:lnTo>
                    <a:pt x="2007959" y="244493"/>
                  </a:lnTo>
                  <a:lnTo>
                    <a:pt x="2023805" y="244493"/>
                  </a:lnTo>
                  <a:lnTo>
                    <a:pt x="2024032" y="243839"/>
                  </a:lnTo>
                  <a:close/>
                </a:path>
                <a:path w="2028189" h="449580">
                  <a:moveTo>
                    <a:pt x="19884" y="244493"/>
                  </a:moveTo>
                  <a:lnTo>
                    <a:pt x="20093" y="245109"/>
                  </a:lnTo>
                  <a:lnTo>
                    <a:pt x="20272" y="245109"/>
                  </a:lnTo>
                  <a:lnTo>
                    <a:pt x="19884" y="244493"/>
                  </a:lnTo>
                  <a:close/>
                </a:path>
                <a:path w="2028189" h="449580">
                  <a:moveTo>
                    <a:pt x="19662" y="243839"/>
                  </a:moveTo>
                  <a:lnTo>
                    <a:pt x="19472" y="243839"/>
                  </a:lnTo>
                  <a:lnTo>
                    <a:pt x="19884" y="244493"/>
                  </a:lnTo>
                  <a:lnTo>
                    <a:pt x="19662" y="243839"/>
                  </a:lnTo>
                  <a:close/>
                </a:path>
                <a:path w="2028189" h="449580">
                  <a:moveTo>
                    <a:pt x="2026693" y="233679"/>
                  </a:moveTo>
                  <a:lnTo>
                    <a:pt x="2011544" y="233679"/>
                  </a:lnTo>
                  <a:lnTo>
                    <a:pt x="2007867" y="244493"/>
                  </a:lnTo>
                  <a:lnTo>
                    <a:pt x="2008278" y="243839"/>
                  </a:lnTo>
                  <a:lnTo>
                    <a:pt x="2024032" y="243839"/>
                  </a:lnTo>
                  <a:lnTo>
                    <a:pt x="2026239" y="237489"/>
                  </a:lnTo>
                  <a:lnTo>
                    <a:pt x="2026541" y="234950"/>
                  </a:lnTo>
                  <a:lnTo>
                    <a:pt x="2026569" y="234715"/>
                  </a:lnTo>
                  <a:lnTo>
                    <a:pt x="2026693" y="233679"/>
                  </a:lnTo>
                  <a:close/>
                </a:path>
                <a:path w="2028189" h="449580">
                  <a:moveTo>
                    <a:pt x="16426" y="233679"/>
                  </a:moveTo>
                  <a:lnTo>
                    <a:pt x="16207" y="233679"/>
                  </a:lnTo>
                  <a:lnTo>
                    <a:pt x="16559" y="234715"/>
                  </a:lnTo>
                  <a:lnTo>
                    <a:pt x="16426" y="233679"/>
                  </a:lnTo>
                  <a:close/>
                </a:path>
                <a:path w="2028189" h="449580">
                  <a:moveTo>
                    <a:pt x="2027751" y="224789"/>
                  </a:moveTo>
                  <a:lnTo>
                    <a:pt x="2012471" y="224789"/>
                  </a:lnTo>
                  <a:lnTo>
                    <a:pt x="2012471" y="226059"/>
                  </a:lnTo>
                  <a:lnTo>
                    <a:pt x="2012307" y="226059"/>
                  </a:lnTo>
                  <a:lnTo>
                    <a:pt x="2011192" y="234715"/>
                  </a:lnTo>
                  <a:lnTo>
                    <a:pt x="2011544" y="233679"/>
                  </a:lnTo>
                  <a:lnTo>
                    <a:pt x="2026693" y="233679"/>
                  </a:lnTo>
                  <a:lnTo>
                    <a:pt x="2027600" y="226059"/>
                  </a:lnTo>
                  <a:lnTo>
                    <a:pt x="2012471" y="226059"/>
                  </a:lnTo>
                  <a:lnTo>
                    <a:pt x="2012471" y="225387"/>
                  </a:lnTo>
                  <a:lnTo>
                    <a:pt x="2027680" y="225387"/>
                  </a:lnTo>
                  <a:lnTo>
                    <a:pt x="2027751" y="224789"/>
                  </a:lnTo>
                  <a:close/>
                </a:path>
                <a:path w="2028189" h="449580">
                  <a:moveTo>
                    <a:pt x="2019465" y="195579"/>
                  </a:moveTo>
                  <a:lnTo>
                    <a:pt x="2001880" y="195579"/>
                  </a:lnTo>
                  <a:lnTo>
                    <a:pt x="2004013" y="199389"/>
                  </a:lnTo>
                  <a:lnTo>
                    <a:pt x="2007657" y="205739"/>
                  </a:lnTo>
                  <a:lnTo>
                    <a:pt x="2007851" y="206247"/>
                  </a:lnTo>
                  <a:lnTo>
                    <a:pt x="2008278" y="207009"/>
                  </a:lnTo>
                  <a:lnTo>
                    <a:pt x="2008143" y="207009"/>
                  </a:lnTo>
                  <a:lnTo>
                    <a:pt x="2010086" y="212089"/>
                  </a:lnTo>
                  <a:lnTo>
                    <a:pt x="2011161" y="214629"/>
                  </a:lnTo>
                  <a:lnTo>
                    <a:pt x="2011206" y="215016"/>
                  </a:lnTo>
                  <a:lnTo>
                    <a:pt x="2011544" y="215900"/>
                  </a:lnTo>
                  <a:lnTo>
                    <a:pt x="2011307" y="215900"/>
                  </a:lnTo>
                  <a:lnTo>
                    <a:pt x="2012325" y="224789"/>
                  </a:lnTo>
                  <a:lnTo>
                    <a:pt x="2012394" y="225387"/>
                  </a:lnTo>
                  <a:lnTo>
                    <a:pt x="2012471" y="224789"/>
                  </a:lnTo>
                  <a:lnTo>
                    <a:pt x="2027751" y="224789"/>
                  </a:lnTo>
                  <a:lnTo>
                    <a:pt x="2026693" y="215900"/>
                  </a:lnTo>
                  <a:lnTo>
                    <a:pt x="2011544" y="215900"/>
                  </a:lnTo>
                  <a:lnTo>
                    <a:pt x="2011278" y="215016"/>
                  </a:lnTo>
                  <a:lnTo>
                    <a:pt x="2026587" y="215016"/>
                  </a:lnTo>
                  <a:lnTo>
                    <a:pt x="2026239" y="212089"/>
                  </a:lnTo>
                  <a:lnTo>
                    <a:pt x="2024473" y="207009"/>
                  </a:lnTo>
                  <a:lnTo>
                    <a:pt x="2008278" y="207009"/>
                  </a:lnTo>
                  <a:lnTo>
                    <a:pt x="2007905" y="206247"/>
                  </a:lnTo>
                  <a:lnTo>
                    <a:pt x="2024208" y="206247"/>
                  </a:lnTo>
                  <a:lnTo>
                    <a:pt x="2021826" y="199389"/>
                  </a:lnTo>
                  <a:lnTo>
                    <a:pt x="2019465" y="195579"/>
                  </a:lnTo>
                  <a:close/>
                </a:path>
                <a:path w="2028189" h="449580">
                  <a:moveTo>
                    <a:pt x="16545" y="215016"/>
                  </a:moveTo>
                  <a:lnTo>
                    <a:pt x="16207" y="215900"/>
                  </a:lnTo>
                  <a:lnTo>
                    <a:pt x="16444" y="215900"/>
                  </a:lnTo>
                  <a:lnTo>
                    <a:pt x="16545" y="215016"/>
                  </a:lnTo>
                  <a:close/>
                </a:path>
                <a:path w="2028189" h="449580">
                  <a:moveTo>
                    <a:pt x="19899" y="206247"/>
                  </a:moveTo>
                  <a:lnTo>
                    <a:pt x="19472" y="207009"/>
                  </a:lnTo>
                  <a:lnTo>
                    <a:pt x="19608" y="207009"/>
                  </a:lnTo>
                  <a:lnTo>
                    <a:pt x="19899" y="206247"/>
                  </a:lnTo>
                  <a:close/>
                </a:path>
                <a:path w="2028189" h="449580">
                  <a:moveTo>
                    <a:pt x="26281" y="195579"/>
                  </a:moveTo>
                  <a:lnTo>
                    <a:pt x="25871" y="195579"/>
                  </a:lnTo>
                  <a:lnTo>
                    <a:pt x="25148" y="196898"/>
                  </a:lnTo>
                  <a:lnTo>
                    <a:pt x="26281" y="195579"/>
                  </a:lnTo>
                  <a:close/>
                </a:path>
                <a:path w="2028189" h="449580">
                  <a:moveTo>
                    <a:pt x="1982338" y="156209"/>
                  </a:moveTo>
                  <a:lnTo>
                    <a:pt x="1954891" y="156209"/>
                  </a:lnTo>
                  <a:lnTo>
                    <a:pt x="1970711" y="166369"/>
                  </a:lnTo>
                  <a:lnTo>
                    <a:pt x="1970196" y="166369"/>
                  </a:lnTo>
                  <a:lnTo>
                    <a:pt x="1983755" y="176529"/>
                  </a:lnTo>
                  <a:lnTo>
                    <a:pt x="1983159" y="176529"/>
                  </a:lnTo>
                  <a:lnTo>
                    <a:pt x="1994395" y="186689"/>
                  </a:lnTo>
                  <a:lnTo>
                    <a:pt x="1993728" y="186689"/>
                  </a:lnTo>
                  <a:lnTo>
                    <a:pt x="2002618" y="196898"/>
                  </a:lnTo>
                  <a:lnTo>
                    <a:pt x="2001880" y="195579"/>
                  </a:lnTo>
                  <a:lnTo>
                    <a:pt x="2019465" y="195579"/>
                  </a:lnTo>
                  <a:lnTo>
                    <a:pt x="2014743" y="187959"/>
                  </a:lnTo>
                  <a:lnTo>
                    <a:pt x="2005196" y="176529"/>
                  </a:lnTo>
                  <a:lnTo>
                    <a:pt x="1993319" y="165100"/>
                  </a:lnTo>
                  <a:lnTo>
                    <a:pt x="1982338" y="156209"/>
                  </a:lnTo>
                  <a:close/>
                </a:path>
                <a:path w="2028189" h="449580">
                  <a:moveTo>
                    <a:pt x="74671" y="156209"/>
                  </a:moveTo>
                  <a:lnTo>
                    <a:pt x="72859" y="156209"/>
                  </a:lnTo>
                  <a:lnTo>
                    <a:pt x="72419" y="157479"/>
                  </a:lnTo>
                  <a:lnTo>
                    <a:pt x="74671" y="156209"/>
                  </a:lnTo>
                  <a:close/>
                </a:path>
                <a:path w="2028189" h="449580">
                  <a:moveTo>
                    <a:pt x="1951385" y="137159"/>
                  </a:moveTo>
                  <a:lnTo>
                    <a:pt x="1917543" y="137159"/>
                  </a:lnTo>
                  <a:lnTo>
                    <a:pt x="1937693" y="147319"/>
                  </a:lnTo>
                  <a:lnTo>
                    <a:pt x="1937316" y="147319"/>
                  </a:lnTo>
                  <a:lnTo>
                    <a:pt x="1955332" y="157479"/>
                  </a:lnTo>
                  <a:lnTo>
                    <a:pt x="1954891" y="156209"/>
                  </a:lnTo>
                  <a:lnTo>
                    <a:pt x="1982338" y="156209"/>
                  </a:lnTo>
                  <a:lnTo>
                    <a:pt x="1979201" y="153669"/>
                  </a:lnTo>
                  <a:lnTo>
                    <a:pt x="1962901" y="143509"/>
                  </a:lnTo>
                  <a:lnTo>
                    <a:pt x="1951385" y="137159"/>
                  </a:lnTo>
                  <a:close/>
                </a:path>
                <a:path w="2028189" h="449580">
                  <a:moveTo>
                    <a:pt x="112631" y="137159"/>
                  </a:moveTo>
                  <a:lnTo>
                    <a:pt x="110208" y="137159"/>
                  </a:lnTo>
                  <a:lnTo>
                    <a:pt x="109882" y="138429"/>
                  </a:lnTo>
                  <a:lnTo>
                    <a:pt x="112631" y="137159"/>
                  </a:lnTo>
                  <a:close/>
                </a:path>
                <a:path w="2028189" h="449580">
                  <a:moveTo>
                    <a:pt x="1894496" y="127743"/>
                  </a:moveTo>
                  <a:lnTo>
                    <a:pt x="1917868" y="138429"/>
                  </a:lnTo>
                  <a:lnTo>
                    <a:pt x="1917543" y="137159"/>
                  </a:lnTo>
                  <a:lnTo>
                    <a:pt x="1951385" y="137159"/>
                  </a:lnTo>
                  <a:lnTo>
                    <a:pt x="1944475" y="133350"/>
                  </a:lnTo>
                  <a:lnTo>
                    <a:pt x="1933007" y="128377"/>
                  </a:lnTo>
                  <a:lnTo>
                    <a:pt x="1896222" y="128377"/>
                  </a:lnTo>
                  <a:lnTo>
                    <a:pt x="1894496" y="127743"/>
                  </a:lnTo>
                  <a:close/>
                </a:path>
                <a:path w="2028189" h="449580">
                  <a:moveTo>
                    <a:pt x="133255" y="127743"/>
                  </a:moveTo>
                  <a:lnTo>
                    <a:pt x="131590" y="128377"/>
                  </a:lnTo>
                  <a:lnTo>
                    <a:pt x="131869" y="128377"/>
                  </a:lnTo>
                  <a:lnTo>
                    <a:pt x="133255" y="127743"/>
                  </a:lnTo>
                  <a:close/>
                </a:path>
                <a:path w="2028189" h="449580">
                  <a:moveTo>
                    <a:pt x="1869109" y="118414"/>
                  </a:moveTo>
                  <a:lnTo>
                    <a:pt x="1896222" y="128377"/>
                  </a:lnTo>
                  <a:lnTo>
                    <a:pt x="1933007" y="128377"/>
                  </a:lnTo>
                  <a:lnTo>
                    <a:pt x="1923973" y="124459"/>
                  </a:lnTo>
                  <a:lnTo>
                    <a:pt x="1912888" y="119460"/>
                  </a:lnTo>
                  <a:lnTo>
                    <a:pt x="1872186" y="119460"/>
                  </a:lnTo>
                  <a:lnTo>
                    <a:pt x="1869109" y="118414"/>
                  </a:lnTo>
                  <a:close/>
                </a:path>
                <a:path w="2028189" h="449580">
                  <a:moveTo>
                    <a:pt x="158678" y="118414"/>
                  </a:moveTo>
                  <a:lnTo>
                    <a:pt x="155585" y="119460"/>
                  </a:lnTo>
                  <a:lnTo>
                    <a:pt x="155830" y="119460"/>
                  </a:lnTo>
                  <a:lnTo>
                    <a:pt x="158678" y="118414"/>
                  </a:lnTo>
                  <a:close/>
                </a:path>
                <a:path w="2028189" h="449580">
                  <a:moveTo>
                    <a:pt x="1844948" y="110205"/>
                  </a:moveTo>
                  <a:lnTo>
                    <a:pt x="1872186" y="119460"/>
                  </a:lnTo>
                  <a:lnTo>
                    <a:pt x="1912888" y="119460"/>
                  </a:lnTo>
                  <a:lnTo>
                    <a:pt x="1901449" y="114300"/>
                  </a:lnTo>
                  <a:lnTo>
                    <a:pt x="1891135" y="110556"/>
                  </a:lnTo>
                  <a:lnTo>
                    <a:pt x="1846241" y="110556"/>
                  </a:lnTo>
                  <a:lnTo>
                    <a:pt x="1844948" y="110205"/>
                  </a:lnTo>
                  <a:close/>
                </a:path>
                <a:path w="2028189" h="449580">
                  <a:moveTo>
                    <a:pt x="182811" y="110205"/>
                  </a:moveTo>
                  <a:lnTo>
                    <a:pt x="181561" y="110556"/>
                  </a:lnTo>
                  <a:lnTo>
                    <a:pt x="181777" y="110556"/>
                  </a:lnTo>
                  <a:lnTo>
                    <a:pt x="182811" y="110205"/>
                  </a:lnTo>
                  <a:close/>
                </a:path>
                <a:path w="2028189" h="449580">
                  <a:moveTo>
                    <a:pt x="1787542" y="93762"/>
                  </a:moveTo>
                  <a:lnTo>
                    <a:pt x="1818127" y="102919"/>
                  </a:lnTo>
                  <a:lnTo>
                    <a:pt x="1818307" y="102919"/>
                  </a:lnTo>
                  <a:lnTo>
                    <a:pt x="1820434" y="103552"/>
                  </a:lnTo>
                  <a:lnTo>
                    <a:pt x="1846241" y="110556"/>
                  </a:lnTo>
                  <a:lnTo>
                    <a:pt x="1891135" y="110556"/>
                  </a:lnTo>
                  <a:lnTo>
                    <a:pt x="1876955" y="105409"/>
                  </a:lnTo>
                  <a:lnTo>
                    <a:pt x="1850551" y="96519"/>
                  </a:lnTo>
                  <a:lnTo>
                    <a:pt x="1842630" y="94028"/>
                  </a:lnTo>
                  <a:lnTo>
                    <a:pt x="1788647" y="94028"/>
                  </a:lnTo>
                  <a:lnTo>
                    <a:pt x="1787542" y="93762"/>
                  </a:lnTo>
                  <a:close/>
                </a:path>
                <a:path w="2028189" h="449580">
                  <a:moveTo>
                    <a:pt x="209624" y="102919"/>
                  </a:moveTo>
                  <a:lnTo>
                    <a:pt x="209453" y="102919"/>
                  </a:lnTo>
                  <a:lnTo>
                    <a:pt x="207327" y="103552"/>
                  </a:lnTo>
                  <a:lnTo>
                    <a:pt x="209624" y="102919"/>
                  </a:lnTo>
                  <a:close/>
                </a:path>
                <a:path w="2028189" h="449580">
                  <a:moveTo>
                    <a:pt x="240213" y="93762"/>
                  </a:moveTo>
                  <a:lnTo>
                    <a:pt x="239104" y="94028"/>
                  </a:lnTo>
                  <a:lnTo>
                    <a:pt x="239319" y="94028"/>
                  </a:lnTo>
                  <a:lnTo>
                    <a:pt x="240213" y="93762"/>
                  </a:lnTo>
                  <a:close/>
                </a:path>
                <a:path w="2028189" h="449580">
                  <a:moveTo>
                    <a:pt x="1754161" y="85714"/>
                  </a:moveTo>
                  <a:lnTo>
                    <a:pt x="1788647" y="94028"/>
                  </a:lnTo>
                  <a:lnTo>
                    <a:pt x="1842630" y="94028"/>
                  </a:lnTo>
                  <a:lnTo>
                    <a:pt x="1822291" y="87629"/>
                  </a:lnTo>
                  <a:lnTo>
                    <a:pt x="1817426" y="86396"/>
                  </a:lnTo>
                  <a:lnTo>
                    <a:pt x="1757143" y="86396"/>
                  </a:lnTo>
                  <a:lnTo>
                    <a:pt x="1754161" y="85714"/>
                  </a:lnTo>
                  <a:close/>
                </a:path>
                <a:path w="2028189" h="449580">
                  <a:moveTo>
                    <a:pt x="273608" y="85714"/>
                  </a:moveTo>
                  <a:lnTo>
                    <a:pt x="270608" y="86396"/>
                  </a:lnTo>
                  <a:lnTo>
                    <a:pt x="270777" y="86396"/>
                  </a:lnTo>
                  <a:lnTo>
                    <a:pt x="273608" y="85714"/>
                  </a:lnTo>
                  <a:close/>
                </a:path>
                <a:path w="2028189" h="449580">
                  <a:moveTo>
                    <a:pt x="1720945" y="78114"/>
                  </a:moveTo>
                  <a:lnTo>
                    <a:pt x="1757143" y="86396"/>
                  </a:lnTo>
                  <a:lnTo>
                    <a:pt x="1817426" y="86396"/>
                  </a:lnTo>
                  <a:lnTo>
                    <a:pt x="1792234" y="80009"/>
                  </a:lnTo>
                  <a:lnTo>
                    <a:pt x="1787806" y="78772"/>
                  </a:lnTo>
                  <a:lnTo>
                    <a:pt x="1723959" y="78772"/>
                  </a:lnTo>
                  <a:lnTo>
                    <a:pt x="1720945" y="78114"/>
                  </a:lnTo>
                  <a:close/>
                </a:path>
                <a:path w="2028189" h="449580">
                  <a:moveTo>
                    <a:pt x="306819" y="78114"/>
                  </a:moveTo>
                  <a:lnTo>
                    <a:pt x="303792" y="78772"/>
                  </a:lnTo>
                  <a:lnTo>
                    <a:pt x="303944" y="78772"/>
                  </a:lnTo>
                  <a:lnTo>
                    <a:pt x="306819" y="78114"/>
                  </a:lnTo>
                  <a:close/>
                </a:path>
                <a:path w="2028189" h="449580">
                  <a:moveTo>
                    <a:pt x="1401201" y="32712"/>
                  </a:moveTo>
                  <a:lnTo>
                    <a:pt x="1449257" y="36829"/>
                  </a:lnTo>
                  <a:lnTo>
                    <a:pt x="1575282" y="52069"/>
                  </a:lnTo>
                  <a:lnTo>
                    <a:pt x="1689167" y="71148"/>
                  </a:lnTo>
                  <a:lnTo>
                    <a:pt x="1689000" y="71148"/>
                  </a:lnTo>
                  <a:lnTo>
                    <a:pt x="1723959" y="78772"/>
                  </a:lnTo>
                  <a:lnTo>
                    <a:pt x="1787806" y="78772"/>
                  </a:lnTo>
                  <a:lnTo>
                    <a:pt x="1760542" y="71148"/>
                  </a:lnTo>
                  <a:lnTo>
                    <a:pt x="1726971" y="63500"/>
                  </a:lnTo>
                  <a:lnTo>
                    <a:pt x="1691885" y="57150"/>
                  </a:lnTo>
                  <a:lnTo>
                    <a:pt x="1655245" y="49529"/>
                  </a:lnTo>
                  <a:lnTo>
                    <a:pt x="1577547" y="36829"/>
                  </a:lnTo>
                  <a:lnTo>
                    <a:pt x="1546943" y="33031"/>
                  </a:lnTo>
                  <a:lnTo>
                    <a:pt x="1405071" y="33031"/>
                  </a:lnTo>
                  <a:lnTo>
                    <a:pt x="1401201" y="32712"/>
                  </a:lnTo>
                  <a:close/>
                </a:path>
                <a:path w="2028189" h="449580">
                  <a:moveTo>
                    <a:pt x="1375333" y="15239"/>
                  </a:moveTo>
                  <a:lnTo>
                    <a:pt x="1013959" y="15239"/>
                  </a:lnTo>
                  <a:lnTo>
                    <a:pt x="911082" y="16509"/>
                  </a:lnTo>
                  <a:lnTo>
                    <a:pt x="1116500" y="16509"/>
                  </a:lnTo>
                  <a:lnTo>
                    <a:pt x="1216640" y="20329"/>
                  </a:lnTo>
                  <a:lnTo>
                    <a:pt x="1216405" y="20329"/>
                  </a:lnTo>
                  <a:lnTo>
                    <a:pt x="1312938" y="25414"/>
                  </a:lnTo>
                  <a:lnTo>
                    <a:pt x="1312659" y="25414"/>
                  </a:lnTo>
                  <a:lnTo>
                    <a:pt x="1405071" y="33031"/>
                  </a:lnTo>
                  <a:lnTo>
                    <a:pt x="1546943" y="33031"/>
                  </a:lnTo>
                  <a:lnTo>
                    <a:pt x="1450889" y="21589"/>
                  </a:lnTo>
                  <a:lnTo>
                    <a:pt x="1375333" y="15239"/>
                  </a:lnTo>
                  <a:close/>
                </a:path>
                <a:path w="2028189" h="449580">
                  <a:moveTo>
                    <a:pt x="1013959" y="15239"/>
                  </a:moveTo>
                  <a:lnTo>
                    <a:pt x="1013792" y="15239"/>
                  </a:lnTo>
                  <a:lnTo>
                    <a:pt x="1116669" y="16509"/>
                  </a:lnTo>
                  <a:lnTo>
                    <a:pt x="911082" y="16509"/>
                  </a:lnTo>
                  <a:lnTo>
                    <a:pt x="1013959" y="15239"/>
                  </a:lnTo>
                  <a:close/>
                </a:path>
              </a:pathLst>
            </a:custGeom>
            <a:solidFill>
              <a:srgbClr val="C04F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52693" y="2180396"/>
              <a:ext cx="688975" cy="1852930"/>
            </a:xfrm>
            <a:custGeom>
              <a:avLst/>
              <a:gdLst/>
              <a:ahLst/>
              <a:cxnLst/>
              <a:rect l="l" t="t" r="r" b="b"/>
              <a:pathLst>
                <a:path w="688975" h="1852929">
                  <a:moveTo>
                    <a:pt x="344487" y="0"/>
                  </a:moveTo>
                  <a:lnTo>
                    <a:pt x="295750" y="9198"/>
                  </a:lnTo>
                  <a:lnTo>
                    <a:pt x="249114" y="35959"/>
                  </a:lnTo>
                  <a:lnTo>
                    <a:pt x="205045" y="79027"/>
                  </a:lnTo>
                  <a:lnTo>
                    <a:pt x="164009" y="137150"/>
                  </a:lnTo>
                  <a:lnTo>
                    <a:pt x="144774" y="171464"/>
                  </a:lnTo>
                  <a:lnTo>
                    <a:pt x="126473" y="209071"/>
                  </a:lnTo>
                  <a:lnTo>
                    <a:pt x="109163" y="249815"/>
                  </a:lnTo>
                  <a:lnTo>
                    <a:pt x="92902" y="293539"/>
                  </a:lnTo>
                  <a:lnTo>
                    <a:pt x="77750" y="340086"/>
                  </a:lnTo>
                  <a:lnTo>
                    <a:pt x="63765" y="389298"/>
                  </a:lnTo>
                  <a:lnTo>
                    <a:pt x="51004" y="441020"/>
                  </a:lnTo>
                  <a:lnTo>
                    <a:pt x="39526" y="495095"/>
                  </a:lnTo>
                  <a:lnTo>
                    <a:pt x="29389" y="551366"/>
                  </a:lnTo>
                  <a:lnTo>
                    <a:pt x="20652" y="609676"/>
                  </a:lnTo>
                  <a:lnTo>
                    <a:pt x="13372" y="669868"/>
                  </a:lnTo>
                  <a:lnTo>
                    <a:pt x="7609" y="731786"/>
                  </a:lnTo>
                  <a:lnTo>
                    <a:pt x="3420" y="795273"/>
                  </a:lnTo>
                  <a:lnTo>
                    <a:pt x="864" y="860172"/>
                  </a:lnTo>
                  <a:lnTo>
                    <a:pt x="0" y="926326"/>
                  </a:lnTo>
                  <a:lnTo>
                    <a:pt x="864" y="992481"/>
                  </a:lnTo>
                  <a:lnTo>
                    <a:pt x="3420" y="1057380"/>
                  </a:lnTo>
                  <a:lnTo>
                    <a:pt x="7609" y="1120867"/>
                  </a:lnTo>
                  <a:lnTo>
                    <a:pt x="13372" y="1182785"/>
                  </a:lnTo>
                  <a:lnTo>
                    <a:pt x="20652" y="1242977"/>
                  </a:lnTo>
                  <a:lnTo>
                    <a:pt x="29389" y="1301287"/>
                  </a:lnTo>
                  <a:lnTo>
                    <a:pt x="39526" y="1357558"/>
                  </a:lnTo>
                  <a:lnTo>
                    <a:pt x="51004" y="1411632"/>
                  </a:lnTo>
                  <a:lnTo>
                    <a:pt x="63765" y="1463354"/>
                  </a:lnTo>
                  <a:lnTo>
                    <a:pt x="77750" y="1512567"/>
                  </a:lnTo>
                  <a:lnTo>
                    <a:pt x="92902" y="1559114"/>
                  </a:lnTo>
                  <a:lnTo>
                    <a:pt x="109163" y="1602837"/>
                  </a:lnTo>
                  <a:lnTo>
                    <a:pt x="126473" y="1643581"/>
                  </a:lnTo>
                  <a:lnTo>
                    <a:pt x="144774" y="1681189"/>
                  </a:lnTo>
                  <a:lnTo>
                    <a:pt x="164009" y="1715503"/>
                  </a:lnTo>
                  <a:lnTo>
                    <a:pt x="205045" y="1773625"/>
                  </a:lnTo>
                  <a:lnTo>
                    <a:pt x="249114" y="1816693"/>
                  </a:lnTo>
                  <a:lnTo>
                    <a:pt x="295750" y="1843454"/>
                  </a:lnTo>
                  <a:lnTo>
                    <a:pt x="344487" y="1852653"/>
                  </a:lnTo>
                  <a:lnTo>
                    <a:pt x="369089" y="1850327"/>
                  </a:lnTo>
                  <a:lnTo>
                    <a:pt x="416834" y="1832190"/>
                  </a:lnTo>
                  <a:lnTo>
                    <a:pt x="462245" y="1797119"/>
                  </a:lnTo>
                  <a:lnTo>
                    <a:pt x="504856" y="1746367"/>
                  </a:lnTo>
                  <a:lnTo>
                    <a:pt x="544200" y="1681189"/>
                  </a:lnTo>
                  <a:lnTo>
                    <a:pt x="562501" y="1643581"/>
                  </a:lnTo>
                  <a:lnTo>
                    <a:pt x="579811" y="1602837"/>
                  </a:lnTo>
                  <a:lnTo>
                    <a:pt x="596072" y="1559114"/>
                  </a:lnTo>
                  <a:lnTo>
                    <a:pt x="611224" y="1512567"/>
                  </a:lnTo>
                  <a:lnTo>
                    <a:pt x="625209" y="1463354"/>
                  </a:lnTo>
                  <a:lnTo>
                    <a:pt x="637970" y="1411632"/>
                  </a:lnTo>
                  <a:lnTo>
                    <a:pt x="649448" y="1357558"/>
                  </a:lnTo>
                  <a:lnTo>
                    <a:pt x="659585" y="1301287"/>
                  </a:lnTo>
                  <a:lnTo>
                    <a:pt x="668322" y="1242977"/>
                  </a:lnTo>
                  <a:lnTo>
                    <a:pt x="675602" y="1182785"/>
                  </a:lnTo>
                  <a:lnTo>
                    <a:pt x="681365" y="1120867"/>
                  </a:lnTo>
                  <a:lnTo>
                    <a:pt x="685554" y="1057380"/>
                  </a:lnTo>
                  <a:lnTo>
                    <a:pt x="688110" y="992481"/>
                  </a:lnTo>
                  <a:lnTo>
                    <a:pt x="688975" y="926326"/>
                  </a:lnTo>
                  <a:lnTo>
                    <a:pt x="688110" y="860172"/>
                  </a:lnTo>
                  <a:lnTo>
                    <a:pt x="685554" y="795273"/>
                  </a:lnTo>
                  <a:lnTo>
                    <a:pt x="681365" y="731786"/>
                  </a:lnTo>
                  <a:lnTo>
                    <a:pt x="675602" y="669868"/>
                  </a:lnTo>
                  <a:lnTo>
                    <a:pt x="668322" y="609676"/>
                  </a:lnTo>
                  <a:lnTo>
                    <a:pt x="659585" y="551366"/>
                  </a:lnTo>
                  <a:lnTo>
                    <a:pt x="649448" y="495095"/>
                  </a:lnTo>
                  <a:lnTo>
                    <a:pt x="637970" y="441020"/>
                  </a:lnTo>
                  <a:lnTo>
                    <a:pt x="625209" y="389298"/>
                  </a:lnTo>
                  <a:lnTo>
                    <a:pt x="611224" y="340086"/>
                  </a:lnTo>
                  <a:lnTo>
                    <a:pt x="596072" y="293539"/>
                  </a:lnTo>
                  <a:lnTo>
                    <a:pt x="579811" y="249815"/>
                  </a:lnTo>
                  <a:lnTo>
                    <a:pt x="562501" y="209071"/>
                  </a:lnTo>
                  <a:lnTo>
                    <a:pt x="544200" y="171464"/>
                  </a:lnTo>
                  <a:lnTo>
                    <a:pt x="524965" y="137150"/>
                  </a:lnTo>
                  <a:lnTo>
                    <a:pt x="483929" y="79027"/>
                  </a:lnTo>
                  <a:lnTo>
                    <a:pt x="439860" y="35959"/>
                  </a:lnTo>
                  <a:lnTo>
                    <a:pt x="393224" y="9198"/>
                  </a:lnTo>
                  <a:lnTo>
                    <a:pt x="344487" y="0"/>
                  </a:lnTo>
                  <a:close/>
                </a:path>
              </a:pathLst>
            </a:custGeom>
            <a:solidFill>
              <a:srgbClr val="F2AA84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45051" y="2173805"/>
              <a:ext cx="704850" cy="1866900"/>
            </a:xfrm>
            <a:custGeom>
              <a:avLst/>
              <a:gdLst/>
              <a:ahLst/>
              <a:cxnLst/>
              <a:rect l="l" t="t" r="r" b="b"/>
              <a:pathLst>
                <a:path w="704850" h="1866900">
                  <a:moveTo>
                    <a:pt x="407490" y="12700"/>
                  </a:moveTo>
                  <a:lnTo>
                    <a:pt x="296767" y="12700"/>
                  </a:lnTo>
                  <a:lnTo>
                    <a:pt x="279022" y="25400"/>
                  </a:lnTo>
                  <a:lnTo>
                    <a:pt x="244789" y="50800"/>
                  </a:lnTo>
                  <a:lnTo>
                    <a:pt x="212302" y="76200"/>
                  </a:lnTo>
                  <a:lnTo>
                    <a:pt x="196731" y="101600"/>
                  </a:lnTo>
                  <a:lnTo>
                    <a:pt x="181622" y="114300"/>
                  </a:lnTo>
                  <a:lnTo>
                    <a:pt x="152830" y="165100"/>
                  </a:lnTo>
                  <a:lnTo>
                    <a:pt x="126037" y="215900"/>
                  </a:lnTo>
                  <a:lnTo>
                    <a:pt x="113432" y="254000"/>
                  </a:lnTo>
                  <a:lnTo>
                    <a:pt x="101379" y="279400"/>
                  </a:lnTo>
                  <a:lnTo>
                    <a:pt x="89895" y="317500"/>
                  </a:lnTo>
                  <a:lnTo>
                    <a:pt x="79001" y="342900"/>
                  </a:lnTo>
                  <a:lnTo>
                    <a:pt x="68718" y="381000"/>
                  </a:lnTo>
                  <a:lnTo>
                    <a:pt x="59065" y="419100"/>
                  </a:lnTo>
                  <a:lnTo>
                    <a:pt x="50062" y="457200"/>
                  </a:lnTo>
                  <a:lnTo>
                    <a:pt x="41730" y="495300"/>
                  </a:lnTo>
                  <a:lnTo>
                    <a:pt x="34091" y="533400"/>
                  </a:lnTo>
                  <a:lnTo>
                    <a:pt x="27158" y="571500"/>
                  </a:lnTo>
                  <a:lnTo>
                    <a:pt x="15538" y="660400"/>
                  </a:lnTo>
                  <a:lnTo>
                    <a:pt x="7021" y="749300"/>
                  </a:lnTo>
                  <a:lnTo>
                    <a:pt x="1784" y="838200"/>
                  </a:lnTo>
                  <a:lnTo>
                    <a:pt x="0" y="939800"/>
                  </a:lnTo>
                  <a:lnTo>
                    <a:pt x="1784" y="1028700"/>
                  </a:lnTo>
                  <a:lnTo>
                    <a:pt x="7021" y="1130300"/>
                  </a:lnTo>
                  <a:lnTo>
                    <a:pt x="15538" y="1219200"/>
                  </a:lnTo>
                  <a:lnTo>
                    <a:pt x="27158" y="1295400"/>
                  </a:lnTo>
                  <a:lnTo>
                    <a:pt x="34091" y="1346200"/>
                  </a:lnTo>
                  <a:lnTo>
                    <a:pt x="41730" y="1384300"/>
                  </a:lnTo>
                  <a:lnTo>
                    <a:pt x="50062" y="1422400"/>
                  </a:lnTo>
                  <a:lnTo>
                    <a:pt x="59065" y="1460500"/>
                  </a:lnTo>
                  <a:lnTo>
                    <a:pt x="68718" y="1498600"/>
                  </a:lnTo>
                  <a:lnTo>
                    <a:pt x="79001" y="1536700"/>
                  </a:lnTo>
                  <a:lnTo>
                    <a:pt x="89895" y="1562100"/>
                  </a:lnTo>
                  <a:lnTo>
                    <a:pt x="101379" y="1600200"/>
                  </a:lnTo>
                  <a:lnTo>
                    <a:pt x="113432" y="1625600"/>
                  </a:lnTo>
                  <a:lnTo>
                    <a:pt x="126037" y="1651000"/>
                  </a:lnTo>
                  <a:lnTo>
                    <a:pt x="139175" y="1689100"/>
                  </a:lnTo>
                  <a:lnTo>
                    <a:pt x="152830" y="1714500"/>
                  </a:lnTo>
                  <a:lnTo>
                    <a:pt x="166983" y="1739900"/>
                  </a:lnTo>
                  <a:lnTo>
                    <a:pt x="181690" y="1752714"/>
                  </a:lnTo>
                  <a:lnTo>
                    <a:pt x="196731" y="1778000"/>
                  </a:lnTo>
                  <a:lnTo>
                    <a:pt x="228324" y="1816100"/>
                  </a:lnTo>
                  <a:lnTo>
                    <a:pt x="261692" y="1841500"/>
                  </a:lnTo>
                  <a:lnTo>
                    <a:pt x="296767" y="1866900"/>
                  </a:lnTo>
                  <a:lnTo>
                    <a:pt x="407490" y="1866900"/>
                  </a:lnTo>
                  <a:lnTo>
                    <a:pt x="425234" y="1854200"/>
                  </a:lnTo>
                  <a:lnTo>
                    <a:pt x="302975" y="1854200"/>
                  </a:lnTo>
                  <a:lnTo>
                    <a:pt x="286010" y="1841500"/>
                  </a:lnTo>
                  <a:lnTo>
                    <a:pt x="286731" y="1841500"/>
                  </a:lnTo>
                  <a:lnTo>
                    <a:pt x="270065" y="1828800"/>
                  </a:lnTo>
                  <a:lnTo>
                    <a:pt x="270673" y="1828800"/>
                  </a:lnTo>
                  <a:lnTo>
                    <a:pt x="254326" y="1816100"/>
                  </a:lnTo>
                  <a:lnTo>
                    <a:pt x="254831" y="1816100"/>
                  </a:lnTo>
                  <a:lnTo>
                    <a:pt x="238824" y="1803400"/>
                  </a:lnTo>
                  <a:lnTo>
                    <a:pt x="239241" y="1803400"/>
                  </a:lnTo>
                  <a:lnTo>
                    <a:pt x="223597" y="1790700"/>
                  </a:lnTo>
                  <a:lnTo>
                    <a:pt x="223940" y="1790700"/>
                  </a:lnTo>
                  <a:lnTo>
                    <a:pt x="208680" y="1765300"/>
                  </a:lnTo>
                  <a:lnTo>
                    <a:pt x="208961" y="1765300"/>
                  </a:lnTo>
                  <a:lnTo>
                    <a:pt x="194242" y="1752714"/>
                  </a:lnTo>
                  <a:lnTo>
                    <a:pt x="194406" y="1752714"/>
                  </a:lnTo>
                  <a:lnTo>
                    <a:pt x="179915" y="1727200"/>
                  </a:lnTo>
                  <a:lnTo>
                    <a:pt x="180108" y="1727200"/>
                  </a:lnTo>
                  <a:lnTo>
                    <a:pt x="170953" y="1710563"/>
                  </a:lnTo>
                  <a:lnTo>
                    <a:pt x="169905" y="1708593"/>
                  </a:lnTo>
                  <a:lnTo>
                    <a:pt x="166169" y="1701868"/>
                  </a:lnTo>
                  <a:lnTo>
                    <a:pt x="166257" y="1701733"/>
                  </a:lnTo>
                  <a:lnTo>
                    <a:pt x="156512" y="1683404"/>
                  </a:lnTo>
                  <a:lnTo>
                    <a:pt x="155836" y="1682085"/>
                  </a:lnTo>
                  <a:lnTo>
                    <a:pt x="152817" y="1676456"/>
                  </a:lnTo>
                  <a:lnTo>
                    <a:pt x="152952" y="1676456"/>
                  </a:lnTo>
                  <a:lnTo>
                    <a:pt x="139909" y="1651000"/>
                  </a:lnTo>
                  <a:lnTo>
                    <a:pt x="127524" y="1625600"/>
                  </a:lnTo>
                  <a:lnTo>
                    <a:pt x="115657" y="1587500"/>
                  </a:lnTo>
                  <a:lnTo>
                    <a:pt x="104334" y="1562100"/>
                  </a:lnTo>
                  <a:lnTo>
                    <a:pt x="93577" y="1524000"/>
                  </a:lnTo>
                  <a:lnTo>
                    <a:pt x="83412" y="1485900"/>
                  </a:lnTo>
                  <a:lnTo>
                    <a:pt x="73860" y="1460500"/>
                  </a:lnTo>
                  <a:lnTo>
                    <a:pt x="64946" y="1422400"/>
                  </a:lnTo>
                  <a:lnTo>
                    <a:pt x="56690" y="1384300"/>
                  </a:lnTo>
                  <a:lnTo>
                    <a:pt x="49117" y="1333500"/>
                  </a:lnTo>
                  <a:lnTo>
                    <a:pt x="42247" y="1295400"/>
                  </a:lnTo>
                  <a:lnTo>
                    <a:pt x="30699" y="1219200"/>
                  </a:lnTo>
                  <a:lnTo>
                    <a:pt x="22245" y="1130300"/>
                  </a:lnTo>
                  <a:lnTo>
                    <a:pt x="17047" y="1028700"/>
                  </a:lnTo>
                  <a:lnTo>
                    <a:pt x="15280" y="939800"/>
                  </a:lnTo>
                  <a:lnTo>
                    <a:pt x="17058" y="850900"/>
                  </a:lnTo>
                  <a:lnTo>
                    <a:pt x="22268" y="749300"/>
                  </a:lnTo>
                  <a:lnTo>
                    <a:pt x="30733" y="660400"/>
                  </a:lnTo>
                  <a:lnTo>
                    <a:pt x="42283" y="584200"/>
                  </a:lnTo>
                  <a:lnTo>
                    <a:pt x="49146" y="533400"/>
                  </a:lnTo>
                  <a:lnTo>
                    <a:pt x="56724" y="495300"/>
                  </a:lnTo>
                  <a:lnTo>
                    <a:pt x="64985" y="457200"/>
                  </a:lnTo>
                  <a:lnTo>
                    <a:pt x="73906" y="419100"/>
                  </a:lnTo>
                  <a:lnTo>
                    <a:pt x="83465" y="381000"/>
                  </a:lnTo>
                  <a:lnTo>
                    <a:pt x="93639" y="355600"/>
                  </a:lnTo>
                  <a:lnTo>
                    <a:pt x="104405" y="317500"/>
                  </a:lnTo>
                  <a:lnTo>
                    <a:pt x="115740" y="292100"/>
                  </a:lnTo>
                  <a:lnTo>
                    <a:pt x="127621" y="254000"/>
                  </a:lnTo>
                  <a:lnTo>
                    <a:pt x="140023" y="228600"/>
                  </a:lnTo>
                  <a:lnTo>
                    <a:pt x="156851" y="195464"/>
                  </a:lnTo>
                  <a:lnTo>
                    <a:pt x="166241" y="177867"/>
                  </a:lnTo>
                  <a:lnTo>
                    <a:pt x="166169" y="177731"/>
                  </a:lnTo>
                  <a:lnTo>
                    <a:pt x="180108" y="152400"/>
                  </a:lnTo>
                  <a:lnTo>
                    <a:pt x="179915" y="152400"/>
                  </a:lnTo>
                  <a:lnTo>
                    <a:pt x="194341" y="127000"/>
                  </a:lnTo>
                  <a:lnTo>
                    <a:pt x="194108" y="127000"/>
                  </a:lnTo>
                  <a:lnTo>
                    <a:pt x="208961" y="114300"/>
                  </a:lnTo>
                  <a:lnTo>
                    <a:pt x="208680" y="114300"/>
                  </a:lnTo>
                  <a:lnTo>
                    <a:pt x="223940" y="88900"/>
                  </a:lnTo>
                  <a:lnTo>
                    <a:pt x="223597" y="88900"/>
                  </a:lnTo>
                  <a:lnTo>
                    <a:pt x="239241" y="76200"/>
                  </a:lnTo>
                  <a:lnTo>
                    <a:pt x="238824" y="76200"/>
                  </a:lnTo>
                  <a:lnTo>
                    <a:pt x="254831" y="63500"/>
                  </a:lnTo>
                  <a:lnTo>
                    <a:pt x="254326" y="63500"/>
                  </a:lnTo>
                  <a:lnTo>
                    <a:pt x="270673" y="50800"/>
                  </a:lnTo>
                  <a:lnTo>
                    <a:pt x="270065" y="50800"/>
                  </a:lnTo>
                  <a:lnTo>
                    <a:pt x="286731" y="38100"/>
                  </a:lnTo>
                  <a:lnTo>
                    <a:pt x="286010" y="38100"/>
                  </a:lnTo>
                  <a:lnTo>
                    <a:pt x="302975" y="25400"/>
                  </a:lnTo>
                  <a:lnTo>
                    <a:pt x="425234" y="25400"/>
                  </a:lnTo>
                  <a:lnTo>
                    <a:pt x="407490" y="12700"/>
                  </a:lnTo>
                  <a:close/>
                </a:path>
                <a:path w="704850" h="1866900">
                  <a:moveTo>
                    <a:pt x="302138" y="1841500"/>
                  </a:moveTo>
                  <a:lnTo>
                    <a:pt x="302975" y="1854200"/>
                  </a:lnTo>
                  <a:lnTo>
                    <a:pt x="319378" y="1854200"/>
                  </a:lnTo>
                  <a:lnTo>
                    <a:pt x="302138" y="1841500"/>
                  </a:lnTo>
                  <a:close/>
                </a:path>
                <a:path w="704850" h="1866900">
                  <a:moveTo>
                    <a:pt x="402120" y="1841500"/>
                  </a:moveTo>
                  <a:lnTo>
                    <a:pt x="384879" y="1854200"/>
                  </a:lnTo>
                  <a:lnTo>
                    <a:pt x="401283" y="1854200"/>
                  </a:lnTo>
                  <a:lnTo>
                    <a:pt x="402120" y="1841500"/>
                  </a:lnTo>
                  <a:close/>
                </a:path>
                <a:path w="704850" h="1866900">
                  <a:moveTo>
                    <a:pt x="522567" y="1752714"/>
                  </a:moveTo>
                  <a:lnTo>
                    <a:pt x="510014" y="1752714"/>
                  </a:lnTo>
                  <a:lnTo>
                    <a:pt x="495296" y="1765300"/>
                  </a:lnTo>
                  <a:lnTo>
                    <a:pt x="495576" y="1765300"/>
                  </a:lnTo>
                  <a:lnTo>
                    <a:pt x="480317" y="1790700"/>
                  </a:lnTo>
                  <a:lnTo>
                    <a:pt x="480660" y="1790700"/>
                  </a:lnTo>
                  <a:lnTo>
                    <a:pt x="465016" y="1803400"/>
                  </a:lnTo>
                  <a:lnTo>
                    <a:pt x="465433" y="1803400"/>
                  </a:lnTo>
                  <a:lnTo>
                    <a:pt x="449426" y="1816100"/>
                  </a:lnTo>
                  <a:lnTo>
                    <a:pt x="449931" y="1816100"/>
                  </a:lnTo>
                  <a:lnTo>
                    <a:pt x="433584" y="1828800"/>
                  </a:lnTo>
                  <a:lnTo>
                    <a:pt x="434192" y="1828800"/>
                  </a:lnTo>
                  <a:lnTo>
                    <a:pt x="417525" y="1841500"/>
                  </a:lnTo>
                  <a:lnTo>
                    <a:pt x="418246" y="1841500"/>
                  </a:lnTo>
                  <a:lnTo>
                    <a:pt x="401283" y="1854200"/>
                  </a:lnTo>
                  <a:lnTo>
                    <a:pt x="425234" y="1854200"/>
                  </a:lnTo>
                  <a:lnTo>
                    <a:pt x="459468" y="1828800"/>
                  </a:lnTo>
                  <a:lnTo>
                    <a:pt x="491954" y="1803400"/>
                  </a:lnTo>
                  <a:lnTo>
                    <a:pt x="507525" y="1778000"/>
                  </a:lnTo>
                  <a:lnTo>
                    <a:pt x="522567" y="1752714"/>
                  </a:lnTo>
                  <a:close/>
                </a:path>
                <a:path w="704850" h="1866900">
                  <a:moveTo>
                    <a:pt x="194406" y="1752714"/>
                  </a:moveTo>
                  <a:lnTo>
                    <a:pt x="194242" y="1752714"/>
                  </a:lnTo>
                  <a:lnTo>
                    <a:pt x="194562" y="1752988"/>
                  </a:lnTo>
                  <a:lnTo>
                    <a:pt x="194406" y="1752714"/>
                  </a:lnTo>
                  <a:close/>
                </a:path>
                <a:path w="704850" h="1866900">
                  <a:moveTo>
                    <a:pt x="509697" y="126613"/>
                  </a:moveTo>
                  <a:lnTo>
                    <a:pt x="524342" y="152400"/>
                  </a:lnTo>
                  <a:lnTo>
                    <a:pt x="524149" y="152400"/>
                  </a:lnTo>
                  <a:lnTo>
                    <a:pt x="538088" y="177731"/>
                  </a:lnTo>
                  <a:lnTo>
                    <a:pt x="538026" y="177867"/>
                  </a:lnTo>
                  <a:lnTo>
                    <a:pt x="551500" y="203254"/>
                  </a:lnTo>
                  <a:lnTo>
                    <a:pt x="551363" y="203254"/>
                  </a:lnTo>
                  <a:lnTo>
                    <a:pt x="564348" y="228600"/>
                  </a:lnTo>
                  <a:lnTo>
                    <a:pt x="576733" y="254000"/>
                  </a:lnTo>
                  <a:lnTo>
                    <a:pt x="588600" y="292100"/>
                  </a:lnTo>
                  <a:lnTo>
                    <a:pt x="599923" y="317500"/>
                  </a:lnTo>
                  <a:lnTo>
                    <a:pt x="610679" y="355600"/>
                  </a:lnTo>
                  <a:lnTo>
                    <a:pt x="620845" y="381000"/>
                  </a:lnTo>
                  <a:lnTo>
                    <a:pt x="630397" y="419100"/>
                  </a:lnTo>
                  <a:lnTo>
                    <a:pt x="639311" y="457200"/>
                  </a:lnTo>
                  <a:lnTo>
                    <a:pt x="647566" y="495300"/>
                  </a:lnTo>
                  <a:lnTo>
                    <a:pt x="655140" y="533400"/>
                  </a:lnTo>
                  <a:lnTo>
                    <a:pt x="662010" y="584200"/>
                  </a:lnTo>
                  <a:lnTo>
                    <a:pt x="673558" y="660400"/>
                  </a:lnTo>
                  <a:lnTo>
                    <a:pt x="682011" y="749300"/>
                  </a:lnTo>
                  <a:lnTo>
                    <a:pt x="687209" y="850900"/>
                  </a:lnTo>
                  <a:lnTo>
                    <a:pt x="688977" y="939800"/>
                  </a:lnTo>
                  <a:lnTo>
                    <a:pt x="687199" y="1028700"/>
                  </a:lnTo>
                  <a:lnTo>
                    <a:pt x="681990" y="1130300"/>
                  </a:lnTo>
                  <a:lnTo>
                    <a:pt x="673522" y="1219200"/>
                  </a:lnTo>
                  <a:lnTo>
                    <a:pt x="661974" y="1295400"/>
                  </a:lnTo>
                  <a:lnTo>
                    <a:pt x="655111" y="1333500"/>
                  </a:lnTo>
                  <a:lnTo>
                    <a:pt x="647533" y="1384300"/>
                  </a:lnTo>
                  <a:lnTo>
                    <a:pt x="639272" y="1422400"/>
                  </a:lnTo>
                  <a:lnTo>
                    <a:pt x="630351" y="1460500"/>
                  </a:lnTo>
                  <a:lnTo>
                    <a:pt x="620792" y="1485900"/>
                  </a:lnTo>
                  <a:lnTo>
                    <a:pt x="610618" y="1524000"/>
                  </a:lnTo>
                  <a:lnTo>
                    <a:pt x="599852" y="1562100"/>
                  </a:lnTo>
                  <a:lnTo>
                    <a:pt x="588516" y="1587500"/>
                  </a:lnTo>
                  <a:lnTo>
                    <a:pt x="576635" y="1625600"/>
                  </a:lnTo>
                  <a:lnTo>
                    <a:pt x="564234" y="1651000"/>
                  </a:lnTo>
                  <a:lnTo>
                    <a:pt x="547417" y="1684113"/>
                  </a:lnTo>
                  <a:lnTo>
                    <a:pt x="537999" y="1701733"/>
                  </a:lnTo>
                  <a:lnTo>
                    <a:pt x="538087" y="1701868"/>
                  </a:lnTo>
                  <a:lnTo>
                    <a:pt x="534352" y="1708593"/>
                  </a:lnTo>
                  <a:lnTo>
                    <a:pt x="533303" y="1710563"/>
                  </a:lnTo>
                  <a:lnTo>
                    <a:pt x="524149" y="1727200"/>
                  </a:lnTo>
                  <a:lnTo>
                    <a:pt x="524342" y="1727200"/>
                  </a:lnTo>
                  <a:lnTo>
                    <a:pt x="509695" y="1752988"/>
                  </a:lnTo>
                  <a:lnTo>
                    <a:pt x="510014" y="1752714"/>
                  </a:lnTo>
                  <a:lnTo>
                    <a:pt x="522503" y="1752714"/>
                  </a:lnTo>
                  <a:lnTo>
                    <a:pt x="537273" y="1739900"/>
                  </a:lnTo>
                  <a:lnTo>
                    <a:pt x="551427" y="1714500"/>
                  </a:lnTo>
                  <a:lnTo>
                    <a:pt x="565081" y="1689100"/>
                  </a:lnTo>
                  <a:lnTo>
                    <a:pt x="578220" y="1651000"/>
                  </a:lnTo>
                  <a:lnTo>
                    <a:pt x="590825" y="1625600"/>
                  </a:lnTo>
                  <a:lnTo>
                    <a:pt x="602879" y="1600200"/>
                  </a:lnTo>
                  <a:lnTo>
                    <a:pt x="614362" y="1562100"/>
                  </a:lnTo>
                  <a:lnTo>
                    <a:pt x="625255" y="1536700"/>
                  </a:lnTo>
                  <a:lnTo>
                    <a:pt x="635539" y="1498600"/>
                  </a:lnTo>
                  <a:lnTo>
                    <a:pt x="645193" y="1460500"/>
                  </a:lnTo>
                  <a:lnTo>
                    <a:pt x="654196" y="1422400"/>
                  </a:lnTo>
                  <a:lnTo>
                    <a:pt x="662527" y="1384300"/>
                  </a:lnTo>
                  <a:lnTo>
                    <a:pt x="670166" y="1346200"/>
                  </a:lnTo>
                  <a:lnTo>
                    <a:pt x="677097" y="1295400"/>
                  </a:lnTo>
                  <a:lnTo>
                    <a:pt x="688719" y="1219200"/>
                  </a:lnTo>
                  <a:lnTo>
                    <a:pt x="697236" y="1130300"/>
                  </a:lnTo>
                  <a:lnTo>
                    <a:pt x="702473" y="1028700"/>
                  </a:lnTo>
                  <a:lnTo>
                    <a:pt x="704256" y="939800"/>
                  </a:lnTo>
                  <a:lnTo>
                    <a:pt x="702473" y="838200"/>
                  </a:lnTo>
                  <a:lnTo>
                    <a:pt x="697236" y="749300"/>
                  </a:lnTo>
                  <a:lnTo>
                    <a:pt x="688719" y="660400"/>
                  </a:lnTo>
                  <a:lnTo>
                    <a:pt x="677097" y="571500"/>
                  </a:lnTo>
                  <a:lnTo>
                    <a:pt x="670166" y="533400"/>
                  </a:lnTo>
                  <a:lnTo>
                    <a:pt x="662527" y="495300"/>
                  </a:lnTo>
                  <a:lnTo>
                    <a:pt x="654196" y="457200"/>
                  </a:lnTo>
                  <a:lnTo>
                    <a:pt x="645193" y="419100"/>
                  </a:lnTo>
                  <a:lnTo>
                    <a:pt x="635539" y="381000"/>
                  </a:lnTo>
                  <a:lnTo>
                    <a:pt x="625255" y="342900"/>
                  </a:lnTo>
                  <a:lnTo>
                    <a:pt x="614362" y="317500"/>
                  </a:lnTo>
                  <a:lnTo>
                    <a:pt x="602879" y="279400"/>
                  </a:lnTo>
                  <a:lnTo>
                    <a:pt x="590825" y="254000"/>
                  </a:lnTo>
                  <a:lnTo>
                    <a:pt x="578220" y="215900"/>
                  </a:lnTo>
                  <a:lnTo>
                    <a:pt x="571679" y="203254"/>
                  </a:lnTo>
                  <a:lnTo>
                    <a:pt x="551500" y="203254"/>
                  </a:lnTo>
                  <a:lnTo>
                    <a:pt x="548447" y="197514"/>
                  </a:lnTo>
                  <a:lnTo>
                    <a:pt x="568709" y="197514"/>
                  </a:lnTo>
                  <a:lnTo>
                    <a:pt x="565081" y="190500"/>
                  </a:lnTo>
                  <a:lnTo>
                    <a:pt x="551427" y="165100"/>
                  </a:lnTo>
                  <a:lnTo>
                    <a:pt x="537273" y="139700"/>
                  </a:lnTo>
                  <a:lnTo>
                    <a:pt x="529954" y="127000"/>
                  </a:lnTo>
                  <a:lnTo>
                    <a:pt x="510148" y="127000"/>
                  </a:lnTo>
                  <a:lnTo>
                    <a:pt x="509697" y="126613"/>
                  </a:lnTo>
                  <a:close/>
                </a:path>
                <a:path w="704850" h="1866900">
                  <a:moveTo>
                    <a:pt x="166231" y="1701733"/>
                  </a:moveTo>
                  <a:lnTo>
                    <a:pt x="166169" y="1701868"/>
                  </a:lnTo>
                  <a:lnTo>
                    <a:pt x="169869" y="1708593"/>
                  </a:lnTo>
                  <a:lnTo>
                    <a:pt x="166303" y="1701868"/>
                  </a:lnTo>
                  <a:lnTo>
                    <a:pt x="166231" y="1701733"/>
                  </a:lnTo>
                  <a:close/>
                </a:path>
                <a:path w="704850" h="1866900">
                  <a:moveTo>
                    <a:pt x="537999" y="1701733"/>
                  </a:moveTo>
                  <a:lnTo>
                    <a:pt x="537943" y="1701868"/>
                  </a:lnTo>
                  <a:lnTo>
                    <a:pt x="534355" y="1708593"/>
                  </a:lnTo>
                  <a:lnTo>
                    <a:pt x="538087" y="1701868"/>
                  </a:lnTo>
                  <a:lnTo>
                    <a:pt x="537999" y="1701733"/>
                  </a:lnTo>
                  <a:close/>
                </a:path>
                <a:path w="704850" h="1866900">
                  <a:moveTo>
                    <a:pt x="152952" y="1676456"/>
                  </a:moveTo>
                  <a:lnTo>
                    <a:pt x="152817" y="1676456"/>
                  </a:lnTo>
                  <a:lnTo>
                    <a:pt x="155810" y="1682085"/>
                  </a:lnTo>
                  <a:lnTo>
                    <a:pt x="152952" y="1676456"/>
                  </a:lnTo>
                  <a:close/>
                </a:path>
                <a:path w="704850" h="1866900">
                  <a:moveTo>
                    <a:pt x="169881" y="171045"/>
                  </a:moveTo>
                  <a:lnTo>
                    <a:pt x="166169" y="177731"/>
                  </a:lnTo>
                  <a:lnTo>
                    <a:pt x="166257" y="177867"/>
                  </a:lnTo>
                  <a:lnTo>
                    <a:pt x="166313" y="177731"/>
                  </a:lnTo>
                  <a:lnTo>
                    <a:pt x="169881" y="171045"/>
                  </a:lnTo>
                  <a:close/>
                </a:path>
                <a:path w="704850" h="1866900">
                  <a:moveTo>
                    <a:pt x="534409" y="171045"/>
                  </a:moveTo>
                  <a:lnTo>
                    <a:pt x="537954" y="177731"/>
                  </a:lnTo>
                  <a:lnTo>
                    <a:pt x="538026" y="177867"/>
                  </a:lnTo>
                  <a:lnTo>
                    <a:pt x="538088" y="177731"/>
                  </a:lnTo>
                  <a:lnTo>
                    <a:pt x="534409" y="171045"/>
                  </a:lnTo>
                  <a:close/>
                </a:path>
                <a:path w="704850" h="1866900">
                  <a:moveTo>
                    <a:pt x="194561" y="126613"/>
                  </a:moveTo>
                  <a:lnTo>
                    <a:pt x="194108" y="127000"/>
                  </a:lnTo>
                  <a:lnTo>
                    <a:pt x="194341" y="127000"/>
                  </a:lnTo>
                  <a:lnTo>
                    <a:pt x="194561" y="126613"/>
                  </a:lnTo>
                  <a:close/>
                </a:path>
                <a:path w="704850" h="1866900">
                  <a:moveTo>
                    <a:pt x="425234" y="25400"/>
                  </a:moveTo>
                  <a:lnTo>
                    <a:pt x="401283" y="25400"/>
                  </a:lnTo>
                  <a:lnTo>
                    <a:pt x="418246" y="38100"/>
                  </a:lnTo>
                  <a:lnTo>
                    <a:pt x="417525" y="38100"/>
                  </a:lnTo>
                  <a:lnTo>
                    <a:pt x="434192" y="50800"/>
                  </a:lnTo>
                  <a:lnTo>
                    <a:pt x="433584" y="50800"/>
                  </a:lnTo>
                  <a:lnTo>
                    <a:pt x="449931" y="63500"/>
                  </a:lnTo>
                  <a:lnTo>
                    <a:pt x="449426" y="63500"/>
                  </a:lnTo>
                  <a:lnTo>
                    <a:pt x="465433" y="76200"/>
                  </a:lnTo>
                  <a:lnTo>
                    <a:pt x="465016" y="76200"/>
                  </a:lnTo>
                  <a:lnTo>
                    <a:pt x="480660" y="88900"/>
                  </a:lnTo>
                  <a:lnTo>
                    <a:pt x="480317" y="88900"/>
                  </a:lnTo>
                  <a:lnTo>
                    <a:pt x="495576" y="114300"/>
                  </a:lnTo>
                  <a:lnTo>
                    <a:pt x="495296" y="114300"/>
                  </a:lnTo>
                  <a:lnTo>
                    <a:pt x="510148" y="127000"/>
                  </a:lnTo>
                  <a:lnTo>
                    <a:pt x="529954" y="127000"/>
                  </a:lnTo>
                  <a:lnTo>
                    <a:pt x="522635" y="114300"/>
                  </a:lnTo>
                  <a:lnTo>
                    <a:pt x="507525" y="101600"/>
                  </a:lnTo>
                  <a:lnTo>
                    <a:pt x="491954" y="76200"/>
                  </a:lnTo>
                  <a:lnTo>
                    <a:pt x="475933" y="63500"/>
                  </a:lnTo>
                  <a:lnTo>
                    <a:pt x="459468" y="50800"/>
                  </a:lnTo>
                  <a:lnTo>
                    <a:pt x="442564" y="38100"/>
                  </a:lnTo>
                  <a:lnTo>
                    <a:pt x="425234" y="25400"/>
                  </a:lnTo>
                  <a:close/>
                </a:path>
                <a:path w="704850" h="1866900">
                  <a:moveTo>
                    <a:pt x="352129" y="0"/>
                  </a:moveTo>
                  <a:lnTo>
                    <a:pt x="333372" y="12700"/>
                  </a:lnTo>
                  <a:lnTo>
                    <a:pt x="370885" y="12700"/>
                  </a:lnTo>
                  <a:lnTo>
                    <a:pt x="352129" y="0"/>
                  </a:lnTo>
                  <a:close/>
                </a:path>
              </a:pathLst>
            </a:custGeom>
            <a:solidFill>
              <a:srgbClr val="C04F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12389" y="2445216"/>
              <a:ext cx="0" cy="1411605"/>
            </a:xfrm>
            <a:custGeom>
              <a:avLst/>
              <a:gdLst/>
              <a:ahLst/>
              <a:cxnLst/>
              <a:rect l="l" t="t" r="r" b="b"/>
              <a:pathLst>
                <a:path h="1411604">
                  <a:moveTo>
                    <a:pt x="0" y="0"/>
                  </a:moveTo>
                  <a:lnTo>
                    <a:pt x="0" y="1411075"/>
                  </a:lnTo>
                </a:path>
              </a:pathLst>
            </a:custGeom>
            <a:ln w="20372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787489" y="4085605"/>
            <a:ext cx="3282315" cy="889000"/>
            <a:chOff x="3787488" y="4085605"/>
            <a:chExt cx="3282315" cy="88900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80745" y="4247097"/>
              <a:ext cx="3088551" cy="72701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251717" y="4093249"/>
              <a:ext cx="584835" cy="481330"/>
            </a:xfrm>
            <a:custGeom>
              <a:avLst/>
              <a:gdLst/>
              <a:ahLst/>
              <a:cxnLst/>
              <a:rect l="l" t="t" r="r" b="b"/>
              <a:pathLst>
                <a:path w="584835" h="481329">
                  <a:moveTo>
                    <a:pt x="292400" y="0"/>
                  </a:moveTo>
                  <a:lnTo>
                    <a:pt x="239841" y="3872"/>
                  </a:lnTo>
                  <a:lnTo>
                    <a:pt x="190372" y="15038"/>
                  </a:lnTo>
                  <a:lnTo>
                    <a:pt x="144820" y="32817"/>
                  </a:lnTo>
                  <a:lnTo>
                    <a:pt x="104010" y="56531"/>
                  </a:lnTo>
                  <a:lnTo>
                    <a:pt x="68768" y="85502"/>
                  </a:lnTo>
                  <a:lnTo>
                    <a:pt x="39921" y="119050"/>
                  </a:lnTo>
                  <a:lnTo>
                    <a:pt x="18293" y="156496"/>
                  </a:lnTo>
                  <a:lnTo>
                    <a:pt x="4710" y="197162"/>
                  </a:lnTo>
                  <a:lnTo>
                    <a:pt x="0" y="240369"/>
                  </a:lnTo>
                  <a:lnTo>
                    <a:pt x="4710" y="283576"/>
                  </a:lnTo>
                  <a:lnTo>
                    <a:pt x="18293" y="324242"/>
                  </a:lnTo>
                  <a:lnTo>
                    <a:pt x="39921" y="361688"/>
                  </a:lnTo>
                  <a:lnTo>
                    <a:pt x="68768" y="395236"/>
                  </a:lnTo>
                  <a:lnTo>
                    <a:pt x="104010" y="424207"/>
                  </a:lnTo>
                  <a:lnTo>
                    <a:pt x="144820" y="447921"/>
                  </a:lnTo>
                  <a:lnTo>
                    <a:pt x="190372" y="465701"/>
                  </a:lnTo>
                  <a:lnTo>
                    <a:pt x="239841" y="476866"/>
                  </a:lnTo>
                  <a:lnTo>
                    <a:pt x="292400" y="480739"/>
                  </a:lnTo>
                  <a:lnTo>
                    <a:pt x="344960" y="476866"/>
                  </a:lnTo>
                  <a:lnTo>
                    <a:pt x="394428" y="465701"/>
                  </a:lnTo>
                  <a:lnTo>
                    <a:pt x="439980" y="447921"/>
                  </a:lnTo>
                  <a:lnTo>
                    <a:pt x="480790" y="424207"/>
                  </a:lnTo>
                  <a:lnTo>
                    <a:pt x="516032" y="395236"/>
                  </a:lnTo>
                  <a:lnTo>
                    <a:pt x="544879" y="361688"/>
                  </a:lnTo>
                  <a:lnTo>
                    <a:pt x="566507" y="324242"/>
                  </a:lnTo>
                  <a:lnTo>
                    <a:pt x="580089" y="283576"/>
                  </a:lnTo>
                  <a:lnTo>
                    <a:pt x="584800" y="240369"/>
                  </a:lnTo>
                  <a:lnTo>
                    <a:pt x="580089" y="197162"/>
                  </a:lnTo>
                  <a:lnTo>
                    <a:pt x="566507" y="156496"/>
                  </a:lnTo>
                  <a:lnTo>
                    <a:pt x="544879" y="119050"/>
                  </a:lnTo>
                  <a:lnTo>
                    <a:pt x="516032" y="85502"/>
                  </a:lnTo>
                  <a:lnTo>
                    <a:pt x="480790" y="56531"/>
                  </a:lnTo>
                  <a:lnTo>
                    <a:pt x="439980" y="32817"/>
                  </a:lnTo>
                  <a:lnTo>
                    <a:pt x="394428" y="15038"/>
                  </a:lnTo>
                  <a:lnTo>
                    <a:pt x="344960" y="3872"/>
                  </a:lnTo>
                  <a:lnTo>
                    <a:pt x="292400" y="0"/>
                  </a:lnTo>
                  <a:close/>
                </a:path>
              </a:pathLst>
            </a:custGeom>
            <a:solidFill>
              <a:srgbClr val="F2AA84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44092" y="4085605"/>
              <a:ext cx="600075" cy="496570"/>
            </a:xfrm>
            <a:custGeom>
              <a:avLst/>
              <a:gdLst/>
              <a:ahLst/>
              <a:cxnLst/>
              <a:rect l="l" t="t" r="r" b="b"/>
              <a:pathLst>
                <a:path w="600075" h="496570">
                  <a:moveTo>
                    <a:pt x="300026" y="0"/>
                  </a:moveTo>
                  <a:lnTo>
                    <a:pt x="239828" y="4988"/>
                  </a:lnTo>
                  <a:lnTo>
                    <a:pt x="183698" y="19312"/>
                  </a:lnTo>
                  <a:lnTo>
                    <a:pt x="132827" y="42012"/>
                  </a:lnTo>
                  <a:lnTo>
                    <a:pt x="88407" y="72142"/>
                  </a:lnTo>
                  <a:lnTo>
                    <a:pt x="51648" y="108769"/>
                  </a:lnTo>
                  <a:lnTo>
                    <a:pt x="23796" y="150957"/>
                  </a:lnTo>
                  <a:lnTo>
                    <a:pt x="6138" y="197727"/>
                  </a:lnTo>
                  <a:lnTo>
                    <a:pt x="0" y="247545"/>
                  </a:lnTo>
                  <a:lnTo>
                    <a:pt x="0" y="248481"/>
                  </a:lnTo>
                  <a:lnTo>
                    <a:pt x="1395" y="271195"/>
                  </a:lnTo>
                  <a:lnTo>
                    <a:pt x="1423" y="271658"/>
                  </a:lnTo>
                  <a:lnTo>
                    <a:pt x="1538" y="273523"/>
                  </a:lnTo>
                  <a:lnTo>
                    <a:pt x="13611" y="322193"/>
                  </a:lnTo>
                  <a:lnTo>
                    <a:pt x="36530" y="366798"/>
                  </a:lnTo>
                  <a:lnTo>
                    <a:pt x="68994" y="406325"/>
                  </a:lnTo>
                  <a:lnTo>
                    <a:pt x="109736" y="439818"/>
                  </a:lnTo>
                  <a:lnTo>
                    <a:pt x="157531" y="466351"/>
                  </a:lnTo>
                  <a:lnTo>
                    <a:pt x="211181" y="484982"/>
                  </a:lnTo>
                  <a:lnTo>
                    <a:pt x="269494" y="494760"/>
                  </a:lnTo>
                  <a:lnTo>
                    <a:pt x="300026" y="496027"/>
                  </a:lnTo>
                  <a:lnTo>
                    <a:pt x="330557" y="494760"/>
                  </a:lnTo>
                  <a:lnTo>
                    <a:pt x="360223" y="491037"/>
                  </a:lnTo>
                  <a:lnTo>
                    <a:pt x="388871" y="484982"/>
                  </a:lnTo>
                  <a:lnTo>
                    <a:pt x="402931" y="480752"/>
                  </a:lnTo>
                  <a:lnTo>
                    <a:pt x="300342" y="480752"/>
                  </a:lnTo>
                  <a:lnTo>
                    <a:pt x="271701" y="479563"/>
                  </a:lnTo>
                  <a:lnTo>
                    <a:pt x="271080" y="479563"/>
                  </a:lnTo>
                  <a:lnTo>
                    <a:pt x="242888" y="476026"/>
                  </a:lnTo>
                  <a:lnTo>
                    <a:pt x="242677" y="476026"/>
                  </a:lnTo>
                  <a:lnTo>
                    <a:pt x="215407" y="470263"/>
                  </a:lnTo>
                  <a:lnTo>
                    <a:pt x="215276" y="470263"/>
                  </a:lnTo>
                  <a:lnTo>
                    <a:pt x="189121" y="462393"/>
                  </a:lnTo>
                  <a:lnTo>
                    <a:pt x="163774" y="452393"/>
                  </a:lnTo>
                  <a:lnTo>
                    <a:pt x="139957" y="440499"/>
                  </a:lnTo>
                  <a:lnTo>
                    <a:pt x="138905" y="439818"/>
                  </a:lnTo>
                  <a:lnTo>
                    <a:pt x="118034" y="426987"/>
                  </a:lnTo>
                  <a:lnTo>
                    <a:pt x="79521" y="395246"/>
                  </a:lnTo>
                  <a:lnTo>
                    <a:pt x="49061" y="358049"/>
                  </a:lnTo>
                  <a:lnTo>
                    <a:pt x="41506" y="345070"/>
                  </a:lnTo>
                  <a:lnTo>
                    <a:pt x="37196" y="337715"/>
                  </a:lnTo>
                  <a:lnTo>
                    <a:pt x="27751" y="316386"/>
                  </a:lnTo>
                  <a:lnTo>
                    <a:pt x="20857" y="294176"/>
                  </a:lnTo>
                  <a:lnTo>
                    <a:pt x="16818" y="272121"/>
                  </a:lnTo>
                  <a:lnTo>
                    <a:pt x="16703" y="271658"/>
                  </a:lnTo>
                  <a:lnTo>
                    <a:pt x="16646" y="271195"/>
                  </a:lnTo>
                  <a:lnTo>
                    <a:pt x="15308" y="248481"/>
                  </a:lnTo>
                  <a:lnTo>
                    <a:pt x="15250" y="247545"/>
                  </a:lnTo>
                  <a:lnTo>
                    <a:pt x="16703" y="224830"/>
                  </a:lnTo>
                  <a:lnTo>
                    <a:pt x="16760" y="223904"/>
                  </a:lnTo>
                  <a:lnTo>
                    <a:pt x="17078" y="222502"/>
                  </a:lnTo>
                  <a:lnTo>
                    <a:pt x="20913" y="201849"/>
                  </a:lnTo>
                  <a:lnTo>
                    <a:pt x="20993" y="201414"/>
                  </a:lnTo>
                  <a:lnTo>
                    <a:pt x="21077" y="200964"/>
                  </a:lnTo>
                  <a:lnTo>
                    <a:pt x="22147" y="197727"/>
                  </a:lnTo>
                  <a:lnTo>
                    <a:pt x="28062" y="178814"/>
                  </a:lnTo>
                  <a:lnTo>
                    <a:pt x="30336" y="173833"/>
                  </a:lnTo>
                  <a:lnTo>
                    <a:pt x="37583" y="157556"/>
                  </a:lnTo>
                  <a:lnTo>
                    <a:pt x="41505" y="150957"/>
                  </a:lnTo>
                  <a:lnTo>
                    <a:pt x="49508" y="137299"/>
                  </a:lnTo>
                  <a:lnTo>
                    <a:pt x="55528" y="129227"/>
                  </a:lnTo>
                  <a:lnTo>
                    <a:pt x="63707" y="118159"/>
                  </a:lnTo>
                  <a:lnTo>
                    <a:pt x="80047" y="100255"/>
                  </a:lnTo>
                  <a:lnTo>
                    <a:pt x="118605" y="68649"/>
                  </a:lnTo>
                  <a:lnTo>
                    <a:pt x="163526" y="43756"/>
                  </a:lnTo>
                  <a:lnTo>
                    <a:pt x="214749" y="25923"/>
                  </a:lnTo>
                  <a:lnTo>
                    <a:pt x="242178" y="20105"/>
                  </a:lnTo>
                  <a:lnTo>
                    <a:pt x="242048" y="20105"/>
                  </a:lnTo>
                  <a:lnTo>
                    <a:pt x="270655" y="16516"/>
                  </a:lnTo>
                  <a:lnTo>
                    <a:pt x="270446" y="16516"/>
                  </a:lnTo>
                  <a:lnTo>
                    <a:pt x="300025" y="15288"/>
                  </a:lnTo>
                  <a:lnTo>
                    <a:pt x="402979" y="15288"/>
                  </a:lnTo>
                  <a:lnTo>
                    <a:pt x="388871" y="11043"/>
                  </a:lnTo>
                  <a:lnTo>
                    <a:pt x="360223" y="4988"/>
                  </a:lnTo>
                  <a:lnTo>
                    <a:pt x="330557" y="1267"/>
                  </a:lnTo>
                  <a:lnTo>
                    <a:pt x="300026" y="0"/>
                  </a:lnTo>
                  <a:close/>
                </a:path>
                <a:path w="600075" h="496570">
                  <a:moveTo>
                    <a:pt x="402979" y="15288"/>
                  </a:moveTo>
                  <a:lnTo>
                    <a:pt x="300025" y="15288"/>
                  </a:lnTo>
                  <a:lnTo>
                    <a:pt x="329604" y="16516"/>
                  </a:lnTo>
                  <a:lnTo>
                    <a:pt x="329396" y="16516"/>
                  </a:lnTo>
                  <a:lnTo>
                    <a:pt x="358003" y="20105"/>
                  </a:lnTo>
                  <a:lnTo>
                    <a:pt x="357873" y="20105"/>
                  </a:lnTo>
                  <a:lnTo>
                    <a:pt x="385302" y="25923"/>
                  </a:lnTo>
                  <a:lnTo>
                    <a:pt x="435987" y="43487"/>
                  </a:lnTo>
                  <a:lnTo>
                    <a:pt x="481446" y="68649"/>
                  </a:lnTo>
                  <a:lnTo>
                    <a:pt x="520004" y="100255"/>
                  </a:lnTo>
                  <a:lnTo>
                    <a:pt x="544524" y="129227"/>
                  </a:lnTo>
                  <a:lnTo>
                    <a:pt x="550544" y="137299"/>
                  </a:lnTo>
                  <a:lnTo>
                    <a:pt x="558547" y="150957"/>
                  </a:lnTo>
                  <a:lnTo>
                    <a:pt x="562468" y="157556"/>
                  </a:lnTo>
                  <a:lnTo>
                    <a:pt x="569716" y="173833"/>
                  </a:lnTo>
                  <a:lnTo>
                    <a:pt x="571989" y="178814"/>
                  </a:lnTo>
                  <a:lnTo>
                    <a:pt x="577904" y="197727"/>
                  </a:lnTo>
                  <a:lnTo>
                    <a:pt x="578974" y="200964"/>
                  </a:lnTo>
                  <a:lnTo>
                    <a:pt x="582973" y="222502"/>
                  </a:lnTo>
                  <a:lnTo>
                    <a:pt x="583291" y="223904"/>
                  </a:lnTo>
                  <a:lnTo>
                    <a:pt x="584801" y="247545"/>
                  </a:lnTo>
                  <a:lnTo>
                    <a:pt x="583405" y="271195"/>
                  </a:lnTo>
                  <a:lnTo>
                    <a:pt x="579194" y="294176"/>
                  </a:lnTo>
                  <a:lnTo>
                    <a:pt x="572301" y="316386"/>
                  </a:lnTo>
                  <a:lnTo>
                    <a:pt x="569715" y="322193"/>
                  </a:lnTo>
                  <a:lnTo>
                    <a:pt x="562856" y="337715"/>
                  </a:lnTo>
                  <a:lnTo>
                    <a:pt x="558547" y="345070"/>
                  </a:lnTo>
                  <a:lnTo>
                    <a:pt x="550991" y="358049"/>
                  </a:lnTo>
                  <a:lnTo>
                    <a:pt x="536837" y="377267"/>
                  </a:lnTo>
                  <a:lnTo>
                    <a:pt x="520531" y="395246"/>
                  </a:lnTo>
                  <a:lnTo>
                    <a:pt x="502210" y="411862"/>
                  </a:lnTo>
                  <a:lnTo>
                    <a:pt x="482018" y="426987"/>
                  </a:lnTo>
                  <a:lnTo>
                    <a:pt x="461146" y="439818"/>
                  </a:lnTo>
                  <a:lnTo>
                    <a:pt x="460096" y="440499"/>
                  </a:lnTo>
                  <a:lnTo>
                    <a:pt x="436278" y="452393"/>
                  </a:lnTo>
                  <a:lnTo>
                    <a:pt x="410931" y="462393"/>
                  </a:lnTo>
                  <a:lnTo>
                    <a:pt x="384774" y="470263"/>
                  </a:lnTo>
                  <a:lnTo>
                    <a:pt x="384646" y="470263"/>
                  </a:lnTo>
                  <a:lnTo>
                    <a:pt x="357374" y="476026"/>
                  </a:lnTo>
                  <a:lnTo>
                    <a:pt x="357163" y="476026"/>
                  </a:lnTo>
                  <a:lnTo>
                    <a:pt x="328971" y="479563"/>
                  </a:lnTo>
                  <a:lnTo>
                    <a:pt x="328350" y="479563"/>
                  </a:lnTo>
                  <a:lnTo>
                    <a:pt x="299709" y="480752"/>
                  </a:lnTo>
                  <a:lnTo>
                    <a:pt x="402931" y="480752"/>
                  </a:lnTo>
                  <a:lnTo>
                    <a:pt x="442521" y="466351"/>
                  </a:lnTo>
                  <a:lnTo>
                    <a:pt x="490317" y="439818"/>
                  </a:lnTo>
                  <a:lnTo>
                    <a:pt x="531058" y="406325"/>
                  </a:lnTo>
                  <a:lnTo>
                    <a:pt x="563522" y="366798"/>
                  </a:lnTo>
                  <a:lnTo>
                    <a:pt x="586440" y="322193"/>
                  </a:lnTo>
                  <a:lnTo>
                    <a:pt x="598514" y="273523"/>
                  </a:lnTo>
                  <a:lnTo>
                    <a:pt x="600051" y="247545"/>
                  </a:lnTo>
                  <a:lnTo>
                    <a:pt x="598657" y="224830"/>
                  </a:lnTo>
                  <a:lnTo>
                    <a:pt x="598600" y="223904"/>
                  </a:lnTo>
                  <a:lnTo>
                    <a:pt x="586440" y="173833"/>
                  </a:lnTo>
                  <a:lnTo>
                    <a:pt x="563522" y="129227"/>
                  </a:lnTo>
                  <a:lnTo>
                    <a:pt x="531058" y="89702"/>
                  </a:lnTo>
                  <a:lnTo>
                    <a:pt x="490317" y="56207"/>
                  </a:lnTo>
                  <a:lnTo>
                    <a:pt x="442521" y="29676"/>
                  </a:lnTo>
                  <a:lnTo>
                    <a:pt x="416353" y="19312"/>
                  </a:lnTo>
                  <a:lnTo>
                    <a:pt x="402979" y="15288"/>
                  </a:lnTo>
                  <a:close/>
                </a:path>
              </a:pathLst>
            </a:custGeom>
            <a:solidFill>
              <a:srgbClr val="C04F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95110" y="4093249"/>
              <a:ext cx="584835" cy="426720"/>
            </a:xfrm>
            <a:custGeom>
              <a:avLst/>
              <a:gdLst/>
              <a:ahLst/>
              <a:cxnLst/>
              <a:rect l="l" t="t" r="r" b="b"/>
              <a:pathLst>
                <a:path w="584835" h="426720">
                  <a:moveTo>
                    <a:pt x="292400" y="0"/>
                  </a:moveTo>
                  <a:lnTo>
                    <a:pt x="239841" y="3432"/>
                  </a:lnTo>
                  <a:lnTo>
                    <a:pt x="190373" y="13329"/>
                  </a:lnTo>
                  <a:lnTo>
                    <a:pt x="144820" y="29088"/>
                  </a:lnTo>
                  <a:lnTo>
                    <a:pt x="104010" y="50108"/>
                  </a:lnTo>
                  <a:lnTo>
                    <a:pt x="68769" y="75786"/>
                  </a:lnTo>
                  <a:lnTo>
                    <a:pt x="39921" y="105522"/>
                  </a:lnTo>
                  <a:lnTo>
                    <a:pt x="18293" y="138714"/>
                  </a:lnTo>
                  <a:lnTo>
                    <a:pt x="4710" y="174759"/>
                  </a:lnTo>
                  <a:lnTo>
                    <a:pt x="0" y="213056"/>
                  </a:lnTo>
                  <a:lnTo>
                    <a:pt x="4710" y="251353"/>
                  </a:lnTo>
                  <a:lnTo>
                    <a:pt x="18293" y="287398"/>
                  </a:lnTo>
                  <a:lnTo>
                    <a:pt x="39921" y="320590"/>
                  </a:lnTo>
                  <a:lnTo>
                    <a:pt x="68769" y="350326"/>
                  </a:lnTo>
                  <a:lnTo>
                    <a:pt x="104010" y="376004"/>
                  </a:lnTo>
                  <a:lnTo>
                    <a:pt x="144820" y="397024"/>
                  </a:lnTo>
                  <a:lnTo>
                    <a:pt x="190373" y="412783"/>
                  </a:lnTo>
                  <a:lnTo>
                    <a:pt x="239841" y="422680"/>
                  </a:lnTo>
                  <a:lnTo>
                    <a:pt x="292400" y="426112"/>
                  </a:lnTo>
                  <a:lnTo>
                    <a:pt x="344960" y="422680"/>
                  </a:lnTo>
                  <a:lnTo>
                    <a:pt x="394428" y="412783"/>
                  </a:lnTo>
                  <a:lnTo>
                    <a:pt x="439981" y="397024"/>
                  </a:lnTo>
                  <a:lnTo>
                    <a:pt x="480791" y="376004"/>
                  </a:lnTo>
                  <a:lnTo>
                    <a:pt x="516032" y="350326"/>
                  </a:lnTo>
                  <a:lnTo>
                    <a:pt x="544880" y="320590"/>
                  </a:lnTo>
                  <a:lnTo>
                    <a:pt x="566508" y="287398"/>
                  </a:lnTo>
                  <a:lnTo>
                    <a:pt x="580090" y="251353"/>
                  </a:lnTo>
                  <a:lnTo>
                    <a:pt x="584801" y="213056"/>
                  </a:lnTo>
                  <a:lnTo>
                    <a:pt x="580090" y="174759"/>
                  </a:lnTo>
                  <a:lnTo>
                    <a:pt x="566508" y="138714"/>
                  </a:lnTo>
                  <a:lnTo>
                    <a:pt x="544880" y="105522"/>
                  </a:lnTo>
                  <a:lnTo>
                    <a:pt x="516032" y="75786"/>
                  </a:lnTo>
                  <a:lnTo>
                    <a:pt x="480791" y="50108"/>
                  </a:lnTo>
                  <a:lnTo>
                    <a:pt x="439981" y="29088"/>
                  </a:lnTo>
                  <a:lnTo>
                    <a:pt x="394428" y="13329"/>
                  </a:lnTo>
                  <a:lnTo>
                    <a:pt x="344960" y="3432"/>
                  </a:lnTo>
                  <a:lnTo>
                    <a:pt x="292400" y="0"/>
                  </a:lnTo>
                  <a:close/>
                </a:path>
              </a:pathLst>
            </a:custGeom>
            <a:solidFill>
              <a:srgbClr val="F2AA84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87488" y="4085606"/>
              <a:ext cx="600075" cy="441959"/>
            </a:xfrm>
            <a:custGeom>
              <a:avLst/>
              <a:gdLst/>
              <a:ahLst/>
              <a:cxnLst/>
              <a:rect l="l" t="t" r="r" b="b"/>
              <a:pathLst>
                <a:path w="600075" h="441960">
                  <a:moveTo>
                    <a:pt x="300022" y="0"/>
                  </a:moveTo>
                  <a:lnTo>
                    <a:pt x="239965" y="4411"/>
                  </a:lnTo>
                  <a:lnTo>
                    <a:pt x="183953" y="17081"/>
                  </a:lnTo>
                  <a:lnTo>
                    <a:pt x="133158" y="37172"/>
                  </a:lnTo>
                  <a:lnTo>
                    <a:pt x="88755" y="63869"/>
                  </a:lnTo>
                  <a:lnTo>
                    <a:pt x="51943" y="96384"/>
                  </a:lnTo>
                  <a:lnTo>
                    <a:pt x="23976" y="133935"/>
                  </a:lnTo>
                  <a:lnTo>
                    <a:pt x="6188" y="175699"/>
                  </a:lnTo>
                  <a:lnTo>
                    <a:pt x="0" y="220171"/>
                  </a:lnTo>
                  <a:lnTo>
                    <a:pt x="0" y="221227"/>
                  </a:lnTo>
                  <a:lnTo>
                    <a:pt x="1364" y="240917"/>
                  </a:lnTo>
                  <a:lnTo>
                    <a:pt x="1436" y="241955"/>
                  </a:lnTo>
                  <a:lnTo>
                    <a:pt x="1545" y="243535"/>
                  </a:lnTo>
                  <a:lnTo>
                    <a:pt x="13723" y="287051"/>
                  </a:lnTo>
                  <a:lnTo>
                    <a:pt x="36773" y="326819"/>
                  </a:lnTo>
                  <a:lnTo>
                    <a:pt x="69324" y="361951"/>
                  </a:lnTo>
                  <a:lnTo>
                    <a:pt x="110083" y="391652"/>
                  </a:lnTo>
                  <a:lnTo>
                    <a:pt x="157830" y="415147"/>
                  </a:lnTo>
                  <a:lnTo>
                    <a:pt x="211380" y="431631"/>
                  </a:lnTo>
                  <a:lnTo>
                    <a:pt x="269562" y="440278"/>
                  </a:lnTo>
                  <a:lnTo>
                    <a:pt x="300022" y="441398"/>
                  </a:lnTo>
                  <a:lnTo>
                    <a:pt x="330482" y="440278"/>
                  </a:lnTo>
                  <a:lnTo>
                    <a:pt x="360078" y="436986"/>
                  </a:lnTo>
                  <a:lnTo>
                    <a:pt x="388663" y="431631"/>
                  </a:lnTo>
                  <a:lnTo>
                    <a:pt x="409314" y="426124"/>
                  </a:lnTo>
                  <a:lnTo>
                    <a:pt x="300303" y="426124"/>
                  </a:lnTo>
                  <a:lnTo>
                    <a:pt x="271545" y="425065"/>
                  </a:lnTo>
                  <a:lnTo>
                    <a:pt x="270971" y="425065"/>
                  </a:lnTo>
                  <a:lnTo>
                    <a:pt x="242691" y="421920"/>
                  </a:lnTo>
                  <a:lnTo>
                    <a:pt x="242500" y="421920"/>
                  </a:lnTo>
                  <a:lnTo>
                    <a:pt x="188828" y="409807"/>
                  </a:lnTo>
                  <a:lnTo>
                    <a:pt x="139909" y="390508"/>
                  </a:lnTo>
                  <a:lnTo>
                    <a:pt x="116423" y="377529"/>
                  </a:lnTo>
                  <a:lnTo>
                    <a:pt x="97482" y="364986"/>
                  </a:lnTo>
                  <a:lnTo>
                    <a:pt x="93747" y="361951"/>
                  </a:lnTo>
                  <a:lnTo>
                    <a:pt x="79170" y="350264"/>
                  </a:lnTo>
                  <a:lnTo>
                    <a:pt x="62891" y="334351"/>
                  </a:lnTo>
                  <a:lnTo>
                    <a:pt x="56663" y="326819"/>
                  </a:lnTo>
                  <a:lnTo>
                    <a:pt x="48780" y="317365"/>
                  </a:lnTo>
                  <a:lnTo>
                    <a:pt x="42291" y="307463"/>
                  </a:lnTo>
                  <a:lnTo>
                    <a:pt x="36973" y="299419"/>
                  </a:lnTo>
                  <a:lnTo>
                    <a:pt x="30821" y="287051"/>
                  </a:lnTo>
                  <a:lnTo>
                    <a:pt x="27594" y="280628"/>
                  </a:lnTo>
                  <a:lnTo>
                    <a:pt x="22391" y="265700"/>
                  </a:lnTo>
                  <a:lnTo>
                    <a:pt x="20767" y="261096"/>
                  </a:lnTo>
                  <a:lnTo>
                    <a:pt x="16826" y="241955"/>
                  </a:lnTo>
                  <a:lnTo>
                    <a:pt x="16679" y="241428"/>
                  </a:lnTo>
                  <a:lnTo>
                    <a:pt x="16609" y="240917"/>
                  </a:lnTo>
                  <a:lnTo>
                    <a:pt x="15316" y="221227"/>
                  </a:lnTo>
                  <a:lnTo>
                    <a:pt x="15242" y="220171"/>
                  </a:lnTo>
                  <a:lnTo>
                    <a:pt x="16680" y="200480"/>
                  </a:lnTo>
                  <a:lnTo>
                    <a:pt x="16752" y="199443"/>
                  </a:lnTo>
                  <a:lnTo>
                    <a:pt x="17157" y="197864"/>
                  </a:lnTo>
                  <a:lnTo>
                    <a:pt x="20836" y="180301"/>
                  </a:lnTo>
                  <a:lnTo>
                    <a:pt x="20936" y="179822"/>
                  </a:lnTo>
                  <a:lnTo>
                    <a:pt x="21040" y="179326"/>
                  </a:lnTo>
                  <a:lnTo>
                    <a:pt x="22391" y="175699"/>
                  </a:lnTo>
                  <a:lnTo>
                    <a:pt x="27971" y="159884"/>
                  </a:lnTo>
                  <a:lnTo>
                    <a:pt x="30821" y="154346"/>
                  </a:lnTo>
                  <a:lnTo>
                    <a:pt x="37427" y="141196"/>
                  </a:lnTo>
                  <a:lnTo>
                    <a:pt x="42291" y="133935"/>
                  </a:lnTo>
                  <a:lnTo>
                    <a:pt x="49286" y="123355"/>
                  </a:lnTo>
                  <a:lnTo>
                    <a:pt x="79724" y="90644"/>
                  </a:lnTo>
                  <a:lnTo>
                    <a:pt x="118247" y="62661"/>
                  </a:lnTo>
                  <a:lnTo>
                    <a:pt x="142494" y="49745"/>
                  </a:lnTo>
                  <a:lnTo>
                    <a:pt x="163237" y="40563"/>
                  </a:lnTo>
                  <a:lnTo>
                    <a:pt x="188245" y="31765"/>
                  </a:lnTo>
                  <a:lnTo>
                    <a:pt x="214564" y="24728"/>
                  </a:lnTo>
                  <a:lnTo>
                    <a:pt x="242053" y="19561"/>
                  </a:lnTo>
                  <a:lnTo>
                    <a:pt x="270594" y="16375"/>
                  </a:lnTo>
                  <a:lnTo>
                    <a:pt x="270407" y="16375"/>
                  </a:lnTo>
                  <a:lnTo>
                    <a:pt x="300022" y="15285"/>
                  </a:lnTo>
                  <a:lnTo>
                    <a:pt x="409357" y="15285"/>
                  </a:lnTo>
                  <a:lnTo>
                    <a:pt x="388663" y="9767"/>
                  </a:lnTo>
                  <a:lnTo>
                    <a:pt x="360078" y="4411"/>
                  </a:lnTo>
                  <a:lnTo>
                    <a:pt x="330482" y="1120"/>
                  </a:lnTo>
                  <a:lnTo>
                    <a:pt x="300022" y="0"/>
                  </a:lnTo>
                  <a:close/>
                </a:path>
                <a:path w="600075" h="441960">
                  <a:moveTo>
                    <a:pt x="409357" y="15285"/>
                  </a:moveTo>
                  <a:lnTo>
                    <a:pt x="300022" y="15285"/>
                  </a:lnTo>
                  <a:lnTo>
                    <a:pt x="329637" y="16375"/>
                  </a:lnTo>
                  <a:lnTo>
                    <a:pt x="329450" y="16375"/>
                  </a:lnTo>
                  <a:lnTo>
                    <a:pt x="385480" y="24728"/>
                  </a:lnTo>
                  <a:lnTo>
                    <a:pt x="436806" y="40563"/>
                  </a:lnTo>
                  <a:lnTo>
                    <a:pt x="457550" y="49745"/>
                  </a:lnTo>
                  <a:lnTo>
                    <a:pt x="459850" y="50735"/>
                  </a:lnTo>
                  <a:lnTo>
                    <a:pt x="502000" y="76004"/>
                  </a:lnTo>
                  <a:lnTo>
                    <a:pt x="536617" y="106467"/>
                  </a:lnTo>
                  <a:lnTo>
                    <a:pt x="543379" y="114579"/>
                  </a:lnTo>
                  <a:lnTo>
                    <a:pt x="550758" y="123355"/>
                  </a:lnTo>
                  <a:lnTo>
                    <a:pt x="557753" y="133935"/>
                  </a:lnTo>
                  <a:lnTo>
                    <a:pt x="562617" y="141196"/>
                  </a:lnTo>
                  <a:lnTo>
                    <a:pt x="569223" y="154346"/>
                  </a:lnTo>
                  <a:lnTo>
                    <a:pt x="572072" y="159884"/>
                  </a:lnTo>
                  <a:lnTo>
                    <a:pt x="577653" y="175699"/>
                  </a:lnTo>
                  <a:lnTo>
                    <a:pt x="579004" y="179326"/>
                  </a:lnTo>
                  <a:lnTo>
                    <a:pt x="582887" y="197864"/>
                  </a:lnTo>
                  <a:lnTo>
                    <a:pt x="583292" y="199443"/>
                  </a:lnTo>
                  <a:lnTo>
                    <a:pt x="584800" y="220171"/>
                  </a:lnTo>
                  <a:lnTo>
                    <a:pt x="583435" y="240917"/>
                  </a:lnTo>
                  <a:lnTo>
                    <a:pt x="579277" y="261096"/>
                  </a:lnTo>
                  <a:lnTo>
                    <a:pt x="577653" y="265700"/>
                  </a:lnTo>
                  <a:lnTo>
                    <a:pt x="572450" y="280628"/>
                  </a:lnTo>
                  <a:lnTo>
                    <a:pt x="569223" y="287051"/>
                  </a:lnTo>
                  <a:lnTo>
                    <a:pt x="563071" y="299419"/>
                  </a:lnTo>
                  <a:lnTo>
                    <a:pt x="557753" y="307463"/>
                  </a:lnTo>
                  <a:lnTo>
                    <a:pt x="551262" y="317365"/>
                  </a:lnTo>
                  <a:lnTo>
                    <a:pt x="543380" y="326819"/>
                  </a:lnTo>
                  <a:lnTo>
                    <a:pt x="537153" y="334351"/>
                  </a:lnTo>
                  <a:lnTo>
                    <a:pt x="520872" y="350264"/>
                  </a:lnTo>
                  <a:lnTo>
                    <a:pt x="506296" y="361951"/>
                  </a:lnTo>
                  <a:lnTo>
                    <a:pt x="502562" y="364986"/>
                  </a:lnTo>
                  <a:lnTo>
                    <a:pt x="483621" y="377529"/>
                  </a:lnTo>
                  <a:lnTo>
                    <a:pt x="482360" y="378397"/>
                  </a:lnTo>
                  <a:lnTo>
                    <a:pt x="460135" y="390508"/>
                  </a:lnTo>
                  <a:lnTo>
                    <a:pt x="436229" y="401058"/>
                  </a:lnTo>
                  <a:lnTo>
                    <a:pt x="411216" y="409807"/>
                  </a:lnTo>
                  <a:lnTo>
                    <a:pt x="384888" y="416797"/>
                  </a:lnTo>
                  <a:lnTo>
                    <a:pt x="357543" y="421920"/>
                  </a:lnTo>
                  <a:lnTo>
                    <a:pt x="357353" y="421920"/>
                  </a:lnTo>
                  <a:lnTo>
                    <a:pt x="329073" y="425065"/>
                  </a:lnTo>
                  <a:lnTo>
                    <a:pt x="328499" y="425065"/>
                  </a:lnTo>
                  <a:lnTo>
                    <a:pt x="299741" y="426124"/>
                  </a:lnTo>
                  <a:lnTo>
                    <a:pt x="409314" y="426124"/>
                  </a:lnTo>
                  <a:lnTo>
                    <a:pt x="466886" y="404225"/>
                  </a:lnTo>
                  <a:lnTo>
                    <a:pt x="511289" y="377529"/>
                  </a:lnTo>
                  <a:lnTo>
                    <a:pt x="548100" y="345015"/>
                  </a:lnTo>
                  <a:lnTo>
                    <a:pt x="576068" y="307463"/>
                  </a:lnTo>
                  <a:lnTo>
                    <a:pt x="593856" y="265700"/>
                  </a:lnTo>
                  <a:lnTo>
                    <a:pt x="600044" y="221227"/>
                  </a:lnTo>
                  <a:lnTo>
                    <a:pt x="600044" y="220171"/>
                  </a:lnTo>
                  <a:lnTo>
                    <a:pt x="598680" y="200480"/>
                  </a:lnTo>
                  <a:lnTo>
                    <a:pt x="598608" y="199443"/>
                  </a:lnTo>
                  <a:lnTo>
                    <a:pt x="598499" y="197864"/>
                  </a:lnTo>
                  <a:lnTo>
                    <a:pt x="586321" y="154346"/>
                  </a:lnTo>
                  <a:lnTo>
                    <a:pt x="563271" y="114579"/>
                  </a:lnTo>
                  <a:lnTo>
                    <a:pt x="530720" y="79448"/>
                  </a:lnTo>
                  <a:lnTo>
                    <a:pt x="489961" y="49745"/>
                  </a:lnTo>
                  <a:lnTo>
                    <a:pt x="442214" y="26250"/>
                  </a:lnTo>
                  <a:lnTo>
                    <a:pt x="416091" y="17081"/>
                  </a:lnTo>
                  <a:lnTo>
                    <a:pt x="409357" y="15285"/>
                  </a:lnTo>
                  <a:close/>
                </a:path>
              </a:pathLst>
            </a:custGeom>
            <a:solidFill>
              <a:srgbClr val="C04F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99309" y="5388440"/>
            <a:ext cx="1799556" cy="403447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262379" y="3541889"/>
            <a:ext cx="5864225" cy="221855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50796">
              <a:spcBef>
                <a:spcPts val="380"/>
              </a:spcBef>
              <a:tabLst>
                <a:tab pos="233660" algn="l"/>
              </a:tabLst>
            </a:pPr>
            <a:r>
              <a:rPr dirty="0">
                <a:latin typeface="Calibri"/>
                <a:cs typeface="Calibri"/>
              </a:rPr>
              <a:t>General</a:t>
            </a:r>
            <a:r>
              <a:rPr spc="1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function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spc="-50" dirty="0">
                <a:latin typeface="Calibri"/>
                <a:cs typeface="Calibri"/>
              </a:rPr>
              <a:t>f</a:t>
            </a:r>
            <a:endParaRPr dirty="0">
              <a:latin typeface="Calibri"/>
              <a:cs typeface="Calibri"/>
            </a:endParaRPr>
          </a:p>
          <a:p>
            <a:pPr marL="601295" lvl="1" indent="-184135">
              <a:spcBef>
                <a:spcPts val="245"/>
              </a:spcBef>
              <a:buFont typeface="Arial"/>
              <a:buChar char="•"/>
              <a:tabLst>
                <a:tab pos="601295" algn="l"/>
              </a:tabLst>
            </a:pPr>
            <a:r>
              <a:rPr sz="1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27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</a:t>
            </a:r>
            <a:r>
              <a:rPr sz="1650" baseline="-15151" dirty="0">
                <a:latin typeface="Calibri"/>
                <a:cs typeface="Calibri"/>
              </a:rPr>
              <a:t>f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*</a:t>
            </a:r>
            <a:r>
              <a:rPr sz="16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spc="-30" baseline="-15151" dirty="0">
                <a:latin typeface="Calibri"/>
                <a:cs typeface="Calibri"/>
              </a:rPr>
              <a:t>out</a:t>
            </a:r>
            <a:endParaRPr sz="1650" baseline="-15151" dirty="0">
              <a:latin typeface="Calibri"/>
              <a:cs typeface="Calibri"/>
            </a:endParaRPr>
          </a:p>
          <a:p>
            <a:pPr marL="50796">
              <a:spcBef>
                <a:spcPts val="570"/>
              </a:spcBef>
              <a:tabLst>
                <a:tab pos="233660" algn="l"/>
              </a:tabLst>
            </a:pPr>
            <a:r>
              <a:rPr dirty="0">
                <a:latin typeface="Calibri"/>
                <a:cs typeface="Calibri"/>
              </a:rPr>
              <a:t>Linear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function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spc="-50" dirty="0">
                <a:latin typeface="Calibri"/>
                <a:cs typeface="Calibri"/>
              </a:rPr>
              <a:t>W</a:t>
            </a:r>
            <a:endParaRPr dirty="0">
              <a:latin typeface="Calibri"/>
              <a:cs typeface="Calibri"/>
            </a:endParaRPr>
          </a:p>
          <a:p>
            <a:pPr marL="601295" lvl="1" indent="-184135">
              <a:spcBef>
                <a:spcPts val="245"/>
              </a:spcBef>
              <a:buFont typeface="Arial"/>
              <a:buChar char="•"/>
              <a:tabLst>
                <a:tab pos="601295" algn="l"/>
              </a:tabLst>
            </a:pPr>
            <a:r>
              <a:rPr sz="1600" dirty="0">
                <a:latin typeface="Calibri"/>
                <a:cs typeface="Calibri"/>
              </a:rPr>
              <a:t>J</a:t>
            </a:r>
            <a:r>
              <a:rPr sz="1650" baseline="-15151" dirty="0">
                <a:latin typeface="Calibri"/>
                <a:cs typeface="Calibri"/>
              </a:rPr>
              <a:t>f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W</a:t>
            </a:r>
            <a:r>
              <a:rPr sz="1650" spc="-52" baseline="25252" dirty="0">
                <a:latin typeface="Calibri"/>
                <a:cs typeface="Calibri"/>
              </a:rPr>
              <a:t>T</a:t>
            </a:r>
            <a:endParaRPr sz="1650" baseline="25252" dirty="0">
              <a:latin typeface="Calibri"/>
              <a:cs typeface="Calibri"/>
            </a:endParaRPr>
          </a:p>
          <a:p>
            <a:pPr marL="601295" lvl="1" indent="-184135">
              <a:spcBef>
                <a:spcPts val="170"/>
              </a:spcBef>
              <a:buFont typeface="Arial"/>
              <a:buChar char="•"/>
              <a:tabLst>
                <a:tab pos="601295" algn="l"/>
              </a:tabLst>
            </a:pPr>
            <a:r>
              <a:rPr sz="1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</a:t>
            </a:r>
            <a:r>
              <a:rPr sz="1650" spc="-15" baseline="25252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*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endParaRPr sz="1650" baseline="-15151" dirty="0">
              <a:latin typeface="Calibri"/>
              <a:cs typeface="Calibri"/>
            </a:endParaRPr>
          </a:p>
          <a:p>
            <a:pPr marL="600025" lvl="1" indent="-182864">
              <a:spcBef>
                <a:spcPts val="185"/>
              </a:spcBef>
              <a:buFont typeface="Arial"/>
              <a:buChar char="•"/>
              <a:tabLst>
                <a:tab pos="600025" algn="l"/>
              </a:tabLst>
            </a:pPr>
            <a:r>
              <a:rPr dirty="0">
                <a:latin typeface="Calibri"/>
                <a:cs typeface="Calibri"/>
              </a:rPr>
              <a:t>Derivatives of output </a:t>
            </a:r>
            <a:r>
              <a:rPr spc="-20" dirty="0">
                <a:latin typeface="Calibri"/>
                <a:cs typeface="Calibri"/>
              </a:rPr>
              <a:t>wrt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weights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(will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85" dirty="0">
                <a:latin typeface="Calibri"/>
                <a:cs typeface="Calibri"/>
              </a:rPr>
              <a:t>a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matrix)</a:t>
            </a:r>
            <a:endParaRPr dirty="0">
              <a:latin typeface="Calibri"/>
              <a:cs typeface="Calibri"/>
            </a:endParaRPr>
          </a:p>
          <a:p>
            <a:pPr marL="3460460">
              <a:spcBef>
                <a:spcPts val="1550"/>
              </a:spcBef>
            </a:pPr>
            <a:r>
              <a:rPr sz="1400" dirty="0">
                <a:latin typeface="Calibri"/>
                <a:cs typeface="Calibri"/>
              </a:rPr>
              <a:t>(</a:t>
            </a:r>
            <a:r>
              <a:rPr sz="1400" dirty="0">
                <a:latin typeface="Symbol"/>
                <a:cs typeface="Symbol"/>
              </a:rPr>
              <a:t>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65" dirty="0">
                <a:latin typeface="Calibri"/>
                <a:cs typeface="Calibri"/>
              </a:rPr>
              <a:t>is </a:t>
            </a:r>
            <a:r>
              <a:rPr sz="1400" dirty="0">
                <a:latin typeface="Calibri"/>
                <a:cs typeface="Calibri"/>
              </a:rPr>
              <a:t>outer-</a:t>
            </a:r>
            <a:r>
              <a:rPr sz="1400" spc="35" dirty="0">
                <a:latin typeface="Calibri"/>
                <a:cs typeface="Calibri"/>
              </a:rPr>
              <a:t>product)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68949" y="6011974"/>
            <a:ext cx="2558939" cy="403447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5402889" y="5987278"/>
            <a:ext cx="2893695" cy="463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 marR="5079">
              <a:lnSpc>
                <a:spcPct val="1071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(If w(i,j)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changes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small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amount, </a:t>
            </a:r>
            <a:r>
              <a:rPr sz="1400" dirty="0">
                <a:latin typeface="Calibri"/>
                <a:cs typeface="Calibri"/>
              </a:rPr>
              <a:t>how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much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does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output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change?)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9456" y="6272820"/>
            <a:ext cx="1555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solidFill>
                  <a:srgbClr val="767676"/>
                </a:solidFill>
                <a:latin typeface="Calibri"/>
                <a:cs typeface="Calibri"/>
              </a:rPr>
              <a:t>27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E1BDC08-CFBD-6414-6F79-46E8A1552805}"/>
              </a:ext>
            </a:extLst>
          </p:cNvPr>
          <p:cNvSpPr/>
          <p:nvPr/>
        </p:nvSpPr>
        <p:spPr>
          <a:xfrm>
            <a:off x="6612390" y="2133601"/>
            <a:ext cx="1777561" cy="1959649"/>
          </a:xfrm>
          <a:prstGeom prst="rect">
            <a:avLst/>
          </a:prstGeom>
          <a:solidFill>
            <a:schemeClr val="accent2">
              <a:lumMod val="20000"/>
              <a:lumOff val="80000"/>
              <a:alpha val="31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23429CE-5247-6BD7-D562-8CB6F6928BA3}"/>
              </a:ext>
            </a:extLst>
          </p:cNvPr>
          <p:cNvSpPr/>
          <p:nvPr/>
        </p:nvSpPr>
        <p:spPr>
          <a:xfrm>
            <a:off x="3933357" y="2411205"/>
            <a:ext cx="2617679" cy="1445617"/>
          </a:xfrm>
          <a:prstGeom prst="rect">
            <a:avLst/>
          </a:prstGeom>
          <a:solidFill>
            <a:schemeClr val="accent2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6628" y="2427341"/>
            <a:ext cx="1854835" cy="1846659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699" marR="5079" indent="502878" algn="r">
              <a:lnSpc>
                <a:spcPts val="3500"/>
              </a:lnSpc>
              <a:spcBef>
                <a:spcPts val="500"/>
              </a:spcBef>
            </a:pP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Transfer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Functions 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(scalar</a:t>
            </a:r>
            <a:r>
              <a:rPr sz="32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3200">
              <a:latin typeface="Calibri"/>
              <a:cs typeface="Calibri"/>
            </a:endParaRPr>
          </a:p>
          <a:p>
            <a:pPr marR="5715" algn="r">
              <a:lnSpc>
                <a:spcPts val="3428"/>
              </a:lnSpc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vector)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78381" y="1532720"/>
            <a:ext cx="6344920" cy="2201545"/>
            <a:chOff x="3478381" y="1532719"/>
            <a:chExt cx="6344920" cy="2201545"/>
          </a:xfrm>
        </p:grpSpPr>
        <p:sp>
          <p:nvSpPr>
            <p:cNvPr id="10" name="object 10"/>
            <p:cNvSpPr/>
            <p:nvPr/>
          </p:nvSpPr>
          <p:spPr>
            <a:xfrm>
              <a:off x="3486021" y="1540357"/>
              <a:ext cx="6329680" cy="2186305"/>
            </a:xfrm>
            <a:custGeom>
              <a:avLst/>
              <a:gdLst/>
              <a:ahLst/>
              <a:cxnLst/>
              <a:rect l="l" t="t" r="r" b="b"/>
              <a:pathLst>
                <a:path w="6329680" h="2186304">
                  <a:moveTo>
                    <a:pt x="6329361" y="0"/>
                  </a:moveTo>
                  <a:lnTo>
                    <a:pt x="0" y="0"/>
                  </a:lnTo>
                  <a:lnTo>
                    <a:pt x="0" y="2185805"/>
                  </a:lnTo>
                  <a:lnTo>
                    <a:pt x="6329361" y="2185805"/>
                  </a:lnTo>
                  <a:lnTo>
                    <a:pt x="6329361" y="0"/>
                  </a:lnTo>
                  <a:close/>
                </a:path>
              </a:pathLst>
            </a:custGeom>
            <a:solidFill>
              <a:srgbClr val="156082">
                <a:alpha val="2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78381" y="1532719"/>
              <a:ext cx="6344920" cy="2201545"/>
            </a:xfrm>
            <a:custGeom>
              <a:avLst/>
              <a:gdLst/>
              <a:ahLst/>
              <a:cxnLst/>
              <a:rect l="l" t="t" r="r" b="b"/>
              <a:pathLst>
                <a:path w="6344920" h="2201545">
                  <a:moveTo>
                    <a:pt x="6344640" y="0"/>
                  </a:moveTo>
                  <a:lnTo>
                    <a:pt x="0" y="0"/>
                  </a:lnTo>
                  <a:lnTo>
                    <a:pt x="0" y="2201081"/>
                  </a:lnTo>
                  <a:lnTo>
                    <a:pt x="6344640" y="2201081"/>
                  </a:lnTo>
                  <a:lnTo>
                    <a:pt x="6344640" y="2193443"/>
                  </a:lnTo>
                  <a:lnTo>
                    <a:pt x="15279" y="2193443"/>
                  </a:lnTo>
                  <a:lnTo>
                    <a:pt x="7640" y="2185805"/>
                  </a:lnTo>
                  <a:lnTo>
                    <a:pt x="15279" y="2185805"/>
                  </a:lnTo>
                  <a:lnTo>
                    <a:pt x="15279" y="15275"/>
                  </a:lnTo>
                  <a:lnTo>
                    <a:pt x="7640" y="15275"/>
                  </a:lnTo>
                  <a:lnTo>
                    <a:pt x="15279" y="7637"/>
                  </a:lnTo>
                  <a:lnTo>
                    <a:pt x="6344640" y="7637"/>
                  </a:lnTo>
                  <a:lnTo>
                    <a:pt x="6344640" y="0"/>
                  </a:lnTo>
                  <a:close/>
                </a:path>
                <a:path w="6344920" h="2201545">
                  <a:moveTo>
                    <a:pt x="15279" y="2185805"/>
                  </a:moveTo>
                  <a:lnTo>
                    <a:pt x="7640" y="2185805"/>
                  </a:lnTo>
                  <a:lnTo>
                    <a:pt x="15279" y="2193443"/>
                  </a:lnTo>
                  <a:lnTo>
                    <a:pt x="15279" y="2185805"/>
                  </a:lnTo>
                  <a:close/>
                </a:path>
                <a:path w="6344920" h="2201545">
                  <a:moveTo>
                    <a:pt x="6329361" y="2185805"/>
                  </a:moveTo>
                  <a:lnTo>
                    <a:pt x="15279" y="2185805"/>
                  </a:lnTo>
                  <a:lnTo>
                    <a:pt x="15279" y="2193443"/>
                  </a:lnTo>
                  <a:lnTo>
                    <a:pt x="6329361" y="2193443"/>
                  </a:lnTo>
                  <a:lnTo>
                    <a:pt x="6329361" y="2185805"/>
                  </a:lnTo>
                  <a:close/>
                </a:path>
                <a:path w="6344920" h="2201545">
                  <a:moveTo>
                    <a:pt x="6329361" y="7637"/>
                  </a:moveTo>
                  <a:lnTo>
                    <a:pt x="6329361" y="2193443"/>
                  </a:lnTo>
                  <a:lnTo>
                    <a:pt x="6337001" y="2185805"/>
                  </a:lnTo>
                  <a:lnTo>
                    <a:pt x="6344640" y="2185805"/>
                  </a:lnTo>
                  <a:lnTo>
                    <a:pt x="6344640" y="15275"/>
                  </a:lnTo>
                  <a:lnTo>
                    <a:pt x="6337001" y="15275"/>
                  </a:lnTo>
                  <a:lnTo>
                    <a:pt x="6329361" y="7637"/>
                  </a:lnTo>
                  <a:close/>
                </a:path>
                <a:path w="6344920" h="2201545">
                  <a:moveTo>
                    <a:pt x="6344640" y="2185805"/>
                  </a:moveTo>
                  <a:lnTo>
                    <a:pt x="6337001" y="2185805"/>
                  </a:lnTo>
                  <a:lnTo>
                    <a:pt x="6329361" y="2193443"/>
                  </a:lnTo>
                  <a:lnTo>
                    <a:pt x="6344640" y="2193443"/>
                  </a:lnTo>
                  <a:lnTo>
                    <a:pt x="6344640" y="2185805"/>
                  </a:lnTo>
                  <a:close/>
                </a:path>
                <a:path w="6344920" h="2201545">
                  <a:moveTo>
                    <a:pt x="15279" y="7637"/>
                  </a:moveTo>
                  <a:lnTo>
                    <a:pt x="7640" y="15275"/>
                  </a:lnTo>
                  <a:lnTo>
                    <a:pt x="15279" y="15275"/>
                  </a:lnTo>
                  <a:lnTo>
                    <a:pt x="15279" y="7637"/>
                  </a:lnTo>
                  <a:close/>
                </a:path>
                <a:path w="6344920" h="2201545">
                  <a:moveTo>
                    <a:pt x="6329361" y="7637"/>
                  </a:moveTo>
                  <a:lnTo>
                    <a:pt x="15279" y="7637"/>
                  </a:lnTo>
                  <a:lnTo>
                    <a:pt x="15279" y="15275"/>
                  </a:lnTo>
                  <a:lnTo>
                    <a:pt x="6329361" y="15275"/>
                  </a:lnTo>
                  <a:lnTo>
                    <a:pt x="6329361" y="7637"/>
                  </a:lnTo>
                  <a:close/>
                </a:path>
                <a:path w="6344920" h="2201545">
                  <a:moveTo>
                    <a:pt x="6344640" y="7637"/>
                  </a:moveTo>
                  <a:lnTo>
                    <a:pt x="6329361" y="7637"/>
                  </a:lnTo>
                  <a:lnTo>
                    <a:pt x="6337001" y="15275"/>
                  </a:lnTo>
                  <a:lnTo>
                    <a:pt x="6344640" y="15275"/>
                  </a:lnTo>
                  <a:lnTo>
                    <a:pt x="6344640" y="7637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76824" y="1946575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20" h="61594">
                  <a:moveTo>
                    <a:pt x="238324" y="0"/>
                  </a:moveTo>
                  <a:lnTo>
                    <a:pt x="238323" y="61100"/>
                  </a:lnTo>
                  <a:lnTo>
                    <a:pt x="279068" y="40733"/>
                  </a:lnTo>
                  <a:lnTo>
                    <a:pt x="248509" y="40733"/>
                  </a:lnTo>
                  <a:lnTo>
                    <a:pt x="248509" y="20366"/>
                  </a:lnTo>
                  <a:lnTo>
                    <a:pt x="279070" y="20366"/>
                  </a:lnTo>
                  <a:lnTo>
                    <a:pt x="238324" y="0"/>
                  </a:lnTo>
                  <a:close/>
                </a:path>
                <a:path w="299720" h="61594">
                  <a:moveTo>
                    <a:pt x="238323" y="20366"/>
                  </a:moveTo>
                  <a:lnTo>
                    <a:pt x="0" y="20366"/>
                  </a:lnTo>
                  <a:lnTo>
                    <a:pt x="0" y="40733"/>
                  </a:lnTo>
                  <a:lnTo>
                    <a:pt x="238323" y="40733"/>
                  </a:lnTo>
                  <a:lnTo>
                    <a:pt x="238323" y="20366"/>
                  </a:lnTo>
                  <a:close/>
                </a:path>
                <a:path w="299720" h="61594">
                  <a:moveTo>
                    <a:pt x="279070" y="20366"/>
                  </a:moveTo>
                  <a:lnTo>
                    <a:pt x="248509" y="20366"/>
                  </a:lnTo>
                  <a:lnTo>
                    <a:pt x="248509" y="40733"/>
                  </a:lnTo>
                  <a:lnTo>
                    <a:pt x="279068" y="40733"/>
                  </a:lnTo>
                  <a:lnTo>
                    <a:pt x="299441" y="30549"/>
                  </a:lnTo>
                  <a:lnTo>
                    <a:pt x="279070" y="2036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04905" y="1929669"/>
              <a:ext cx="290830" cy="271145"/>
            </a:xfrm>
            <a:custGeom>
              <a:avLst/>
              <a:gdLst/>
              <a:ahLst/>
              <a:cxnLst/>
              <a:rect l="l" t="t" r="r" b="b"/>
              <a:pathLst>
                <a:path w="290829" h="271144">
                  <a:moveTo>
                    <a:pt x="42581" y="39641"/>
                  </a:moveTo>
                  <a:lnTo>
                    <a:pt x="248184" y="231046"/>
                  </a:lnTo>
                </a:path>
                <a:path w="290829" h="271144">
                  <a:moveTo>
                    <a:pt x="248184" y="39641"/>
                  </a:moveTo>
                  <a:lnTo>
                    <a:pt x="42581" y="231046"/>
                  </a:lnTo>
                </a:path>
                <a:path w="290829" h="271144">
                  <a:moveTo>
                    <a:pt x="0" y="135343"/>
                  </a:moveTo>
                  <a:lnTo>
                    <a:pt x="7411" y="92564"/>
                  </a:lnTo>
                  <a:lnTo>
                    <a:pt x="28050" y="55411"/>
                  </a:lnTo>
                  <a:lnTo>
                    <a:pt x="59521" y="26113"/>
                  </a:lnTo>
                  <a:lnTo>
                    <a:pt x="99430" y="6899"/>
                  </a:lnTo>
                  <a:lnTo>
                    <a:pt x="145383" y="0"/>
                  </a:lnTo>
                  <a:lnTo>
                    <a:pt x="191335" y="6899"/>
                  </a:lnTo>
                  <a:lnTo>
                    <a:pt x="231244" y="26113"/>
                  </a:lnTo>
                  <a:lnTo>
                    <a:pt x="262715" y="55411"/>
                  </a:lnTo>
                  <a:lnTo>
                    <a:pt x="283354" y="92564"/>
                  </a:lnTo>
                  <a:lnTo>
                    <a:pt x="290766" y="135343"/>
                  </a:lnTo>
                  <a:lnTo>
                    <a:pt x="283354" y="178122"/>
                  </a:lnTo>
                  <a:lnTo>
                    <a:pt x="262715" y="215276"/>
                  </a:lnTo>
                  <a:lnTo>
                    <a:pt x="231244" y="244574"/>
                  </a:lnTo>
                  <a:lnTo>
                    <a:pt x="191335" y="263787"/>
                  </a:lnTo>
                  <a:lnTo>
                    <a:pt x="145383" y="270687"/>
                  </a:lnTo>
                  <a:lnTo>
                    <a:pt x="99430" y="263787"/>
                  </a:lnTo>
                  <a:lnTo>
                    <a:pt x="59521" y="244574"/>
                  </a:lnTo>
                  <a:lnTo>
                    <a:pt x="28050" y="215276"/>
                  </a:lnTo>
                  <a:lnTo>
                    <a:pt x="7411" y="178122"/>
                  </a:lnTo>
                  <a:lnTo>
                    <a:pt x="0" y="135343"/>
                  </a:lnTo>
                  <a:close/>
                </a:path>
              </a:pathLst>
            </a:custGeom>
            <a:ln w="203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05462" y="2034462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20" h="61594">
                  <a:moveTo>
                    <a:pt x="238324" y="0"/>
                  </a:moveTo>
                  <a:lnTo>
                    <a:pt x="238324" y="61102"/>
                  </a:lnTo>
                  <a:lnTo>
                    <a:pt x="279069" y="40735"/>
                  </a:lnTo>
                  <a:lnTo>
                    <a:pt x="248511" y="40735"/>
                  </a:lnTo>
                  <a:lnTo>
                    <a:pt x="248511" y="20368"/>
                  </a:lnTo>
                  <a:lnTo>
                    <a:pt x="279071" y="20368"/>
                  </a:lnTo>
                  <a:lnTo>
                    <a:pt x="238324" y="0"/>
                  </a:lnTo>
                  <a:close/>
                </a:path>
                <a:path w="299720" h="61594">
                  <a:moveTo>
                    <a:pt x="238324" y="20368"/>
                  </a:moveTo>
                  <a:lnTo>
                    <a:pt x="0" y="20368"/>
                  </a:lnTo>
                  <a:lnTo>
                    <a:pt x="0" y="40735"/>
                  </a:lnTo>
                  <a:lnTo>
                    <a:pt x="238324" y="40735"/>
                  </a:lnTo>
                  <a:lnTo>
                    <a:pt x="238324" y="20368"/>
                  </a:lnTo>
                  <a:close/>
                </a:path>
                <a:path w="299720" h="61594">
                  <a:moveTo>
                    <a:pt x="279071" y="20368"/>
                  </a:moveTo>
                  <a:lnTo>
                    <a:pt x="248511" y="20368"/>
                  </a:lnTo>
                  <a:lnTo>
                    <a:pt x="248511" y="40735"/>
                  </a:lnTo>
                  <a:lnTo>
                    <a:pt x="279069" y="40735"/>
                  </a:lnTo>
                  <a:lnTo>
                    <a:pt x="299443" y="30551"/>
                  </a:lnTo>
                  <a:lnTo>
                    <a:pt x="279071" y="20368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32246" y="1655123"/>
            <a:ext cx="2070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spc="-50" dirty="0">
                <a:latin typeface="Calibri"/>
                <a:cs typeface="Calibri"/>
              </a:rPr>
              <a:t>W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76411" y="1563683"/>
            <a:ext cx="9975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w*v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endParaRPr sz="1650" baseline="-15151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48813" y="1847147"/>
            <a:ext cx="64071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i="1" spc="-10" dirty="0">
                <a:latin typeface="Calibri"/>
                <a:cs typeface="Calibri"/>
              </a:rPr>
              <a:t>Output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65985" y="1988363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98223" y="1868483"/>
            <a:ext cx="57594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95672" y="2034462"/>
            <a:ext cx="299720" cy="61594"/>
          </a:xfrm>
          <a:custGeom>
            <a:avLst/>
            <a:gdLst/>
            <a:ahLst/>
            <a:cxnLst/>
            <a:rect l="l" t="t" r="r" b="b"/>
            <a:pathLst>
              <a:path w="299720" h="61594">
                <a:moveTo>
                  <a:pt x="238323" y="0"/>
                </a:moveTo>
                <a:lnTo>
                  <a:pt x="238323" y="61102"/>
                </a:lnTo>
                <a:lnTo>
                  <a:pt x="279068" y="40735"/>
                </a:lnTo>
                <a:lnTo>
                  <a:pt x="248509" y="40735"/>
                </a:lnTo>
                <a:lnTo>
                  <a:pt x="248509" y="20368"/>
                </a:lnTo>
                <a:lnTo>
                  <a:pt x="279070" y="20368"/>
                </a:lnTo>
                <a:lnTo>
                  <a:pt x="238323" y="0"/>
                </a:lnTo>
                <a:close/>
              </a:path>
              <a:path w="299720" h="61594">
                <a:moveTo>
                  <a:pt x="238323" y="20368"/>
                </a:moveTo>
                <a:lnTo>
                  <a:pt x="0" y="20368"/>
                </a:lnTo>
                <a:lnTo>
                  <a:pt x="0" y="40735"/>
                </a:lnTo>
                <a:lnTo>
                  <a:pt x="238323" y="40735"/>
                </a:lnTo>
                <a:lnTo>
                  <a:pt x="238323" y="20368"/>
                </a:lnTo>
                <a:close/>
              </a:path>
              <a:path w="299720" h="61594">
                <a:moveTo>
                  <a:pt x="279070" y="20368"/>
                </a:moveTo>
                <a:lnTo>
                  <a:pt x="248509" y="20368"/>
                </a:lnTo>
                <a:lnTo>
                  <a:pt x="248509" y="40735"/>
                </a:lnTo>
                <a:lnTo>
                  <a:pt x="279068" y="40735"/>
                </a:lnTo>
                <a:lnTo>
                  <a:pt x="299441" y="30551"/>
                </a:lnTo>
                <a:lnTo>
                  <a:pt x="279070" y="20368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848751" y="2075725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57283" y="1747510"/>
            <a:ext cx="881380" cy="60080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0796">
              <a:spcBef>
                <a:spcPts val="725"/>
              </a:spcBef>
            </a:pPr>
            <a:r>
              <a:rPr sz="1400" spc="-50" dirty="0"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  <a:p>
            <a:pPr marL="76194">
              <a:spcBef>
                <a:spcPts val="620"/>
              </a:spcBef>
              <a:tabLst>
                <a:tab pos="571452" algn="l"/>
              </a:tabLst>
            </a:pPr>
            <a:r>
              <a:rPr sz="2100" spc="-37" baseline="11904" dirty="0">
                <a:latin typeface="Calibri"/>
                <a:cs typeface="Calibri"/>
              </a:rPr>
              <a:t>v</a:t>
            </a:r>
            <a:r>
              <a:rPr sz="1000" spc="-25" dirty="0">
                <a:latin typeface="Calibri"/>
                <a:cs typeface="Calibri"/>
              </a:rPr>
              <a:t>in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2100" spc="-30" baseline="13888" dirty="0">
                <a:latin typeface="Calibri"/>
                <a:cs typeface="Calibri"/>
              </a:rPr>
              <a:t>v</a:t>
            </a:r>
            <a:r>
              <a:rPr sz="1500" spc="-30" baseline="2777" dirty="0">
                <a:latin typeface="Calibri"/>
                <a:cs typeface="Calibri"/>
              </a:rPr>
              <a:t>out</a:t>
            </a:r>
            <a:endParaRPr sz="1500" baseline="2777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452601" y="2105901"/>
            <a:ext cx="774700" cy="184150"/>
          </a:xfrm>
          <a:custGeom>
            <a:avLst/>
            <a:gdLst/>
            <a:ahLst/>
            <a:cxnLst/>
            <a:rect l="l" t="t" r="r" b="b"/>
            <a:pathLst>
              <a:path w="774700" h="184150">
                <a:moveTo>
                  <a:pt x="192900" y="5727"/>
                </a:moveTo>
                <a:lnTo>
                  <a:pt x="190893" y="0"/>
                </a:lnTo>
                <a:lnTo>
                  <a:pt x="180657" y="3695"/>
                </a:lnTo>
                <a:lnTo>
                  <a:pt x="171678" y="9055"/>
                </a:lnTo>
                <a:lnTo>
                  <a:pt x="148780" y="45707"/>
                </a:lnTo>
                <a:lnTo>
                  <a:pt x="145872" y="70599"/>
                </a:lnTo>
                <a:lnTo>
                  <a:pt x="146519" y="82308"/>
                </a:lnTo>
                <a:lnTo>
                  <a:pt x="163918" y="125107"/>
                </a:lnTo>
                <a:lnTo>
                  <a:pt x="190893" y="141122"/>
                </a:lnTo>
                <a:lnTo>
                  <a:pt x="192671" y="135394"/>
                </a:lnTo>
                <a:lnTo>
                  <a:pt x="184632" y="131838"/>
                </a:lnTo>
                <a:lnTo>
                  <a:pt x="177685" y="126885"/>
                </a:lnTo>
                <a:lnTo>
                  <a:pt x="159270" y="82308"/>
                </a:lnTo>
                <a:lnTo>
                  <a:pt x="158750" y="69862"/>
                </a:lnTo>
                <a:lnTo>
                  <a:pt x="159270" y="57823"/>
                </a:lnTo>
                <a:lnTo>
                  <a:pt x="171869" y="20459"/>
                </a:lnTo>
                <a:lnTo>
                  <a:pt x="184759" y="9271"/>
                </a:lnTo>
                <a:lnTo>
                  <a:pt x="192900" y="5727"/>
                </a:lnTo>
                <a:close/>
              </a:path>
              <a:path w="774700" h="184150">
                <a:moveTo>
                  <a:pt x="768819" y="70599"/>
                </a:moveTo>
                <a:lnTo>
                  <a:pt x="768096" y="57823"/>
                </a:lnTo>
                <a:lnTo>
                  <a:pt x="768096" y="57670"/>
                </a:lnTo>
                <a:lnTo>
                  <a:pt x="765911" y="45707"/>
                </a:lnTo>
                <a:lnTo>
                  <a:pt x="743000" y="9055"/>
                </a:lnTo>
                <a:lnTo>
                  <a:pt x="723798" y="0"/>
                </a:lnTo>
                <a:lnTo>
                  <a:pt x="721791" y="5727"/>
                </a:lnTo>
                <a:lnTo>
                  <a:pt x="729957" y="9271"/>
                </a:lnTo>
                <a:lnTo>
                  <a:pt x="736981" y="14185"/>
                </a:lnTo>
                <a:lnTo>
                  <a:pt x="755396" y="57670"/>
                </a:lnTo>
                <a:lnTo>
                  <a:pt x="755421" y="57823"/>
                </a:lnTo>
                <a:lnTo>
                  <a:pt x="755942" y="69862"/>
                </a:lnTo>
                <a:lnTo>
                  <a:pt x="755421" y="82308"/>
                </a:lnTo>
                <a:lnTo>
                  <a:pt x="753846" y="93611"/>
                </a:lnTo>
                <a:lnTo>
                  <a:pt x="730059" y="131838"/>
                </a:lnTo>
                <a:lnTo>
                  <a:pt x="722007" y="135394"/>
                </a:lnTo>
                <a:lnTo>
                  <a:pt x="723798" y="141122"/>
                </a:lnTo>
                <a:lnTo>
                  <a:pt x="757212" y="116459"/>
                </a:lnTo>
                <a:lnTo>
                  <a:pt x="768096" y="83566"/>
                </a:lnTo>
                <a:lnTo>
                  <a:pt x="768819" y="70599"/>
                </a:lnTo>
                <a:close/>
              </a:path>
              <a:path w="774700" h="184150">
                <a:moveTo>
                  <a:pt x="774700" y="170942"/>
                </a:moveTo>
                <a:lnTo>
                  <a:pt x="0" y="170942"/>
                </a:lnTo>
                <a:lnTo>
                  <a:pt x="0" y="183642"/>
                </a:lnTo>
                <a:lnTo>
                  <a:pt x="774700" y="183642"/>
                </a:lnTo>
                <a:lnTo>
                  <a:pt x="774700" y="1709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443830" y="2053380"/>
            <a:ext cx="81685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𝛛</a:t>
            </a:r>
            <a:r>
              <a:rPr sz="1200" spc="130" dirty="0">
                <a:latin typeface="Cambria Math"/>
                <a:cs typeface="Cambria Math"/>
              </a:rPr>
              <a:t> </a:t>
            </a:r>
            <a:r>
              <a:rPr lang="en-US" sz="1200" spc="130" dirty="0">
                <a:latin typeface="Cambria Math"/>
                <a:cs typeface="Cambria Math"/>
              </a:rPr>
              <a:t> </a:t>
            </a:r>
            <a:r>
              <a:rPr lang="en-US" sz="1200" spc="90" dirty="0">
                <a:latin typeface="Cambria Math"/>
                <a:cs typeface="Cambria Math"/>
              </a:rPr>
              <a:t>O𝑢𝑡𝑝𝑢𝑡</a:t>
            </a:r>
            <a:endParaRPr sz="1200" dirty="0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84486" y="2275884"/>
            <a:ext cx="3168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𝛛𝖶𝑖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11101" y="2955270"/>
            <a:ext cx="335280" cy="200660"/>
          </a:xfrm>
          <a:custGeom>
            <a:avLst/>
            <a:gdLst/>
            <a:ahLst/>
            <a:cxnLst/>
            <a:rect l="l" t="t" r="r" b="b"/>
            <a:pathLst>
              <a:path w="335279" h="200660">
                <a:moveTo>
                  <a:pt x="277031" y="21849"/>
                </a:moveTo>
                <a:lnTo>
                  <a:pt x="0" y="182502"/>
                </a:lnTo>
                <a:lnTo>
                  <a:pt x="10222" y="200120"/>
                </a:lnTo>
                <a:lnTo>
                  <a:pt x="287253" y="39466"/>
                </a:lnTo>
                <a:lnTo>
                  <a:pt x="277031" y="21849"/>
                </a:lnTo>
                <a:close/>
              </a:path>
              <a:path w="335279" h="200660">
                <a:moveTo>
                  <a:pt x="324003" y="16739"/>
                </a:moveTo>
                <a:lnTo>
                  <a:pt x="285842" y="16739"/>
                </a:lnTo>
                <a:lnTo>
                  <a:pt x="296064" y="34357"/>
                </a:lnTo>
                <a:lnTo>
                  <a:pt x="287253" y="39466"/>
                </a:lnTo>
                <a:lnTo>
                  <a:pt x="297475" y="57083"/>
                </a:lnTo>
                <a:lnTo>
                  <a:pt x="324003" y="16739"/>
                </a:lnTo>
                <a:close/>
              </a:path>
              <a:path w="335279" h="200660">
                <a:moveTo>
                  <a:pt x="285842" y="16739"/>
                </a:moveTo>
                <a:lnTo>
                  <a:pt x="277031" y="21849"/>
                </a:lnTo>
                <a:lnTo>
                  <a:pt x="287253" y="39466"/>
                </a:lnTo>
                <a:lnTo>
                  <a:pt x="296064" y="34357"/>
                </a:lnTo>
                <a:lnTo>
                  <a:pt x="285842" y="16739"/>
                </a:lnTo>
                <a:close/>
              </a:path>
              <a:path w="335279" h="200660">
                <a:moveTo>
                  <a:pt x="335010" y="0"/>
                </a:moveTo>
                <a:lnTo>
                  <a:pt x="266809" y="4231"/>
                </a:lnTo>
                <a:lnTo>
                  <a:pt x="277031" y="21849"/>
                </a:lnTo>
                <a:lnTo>
                  <a:pt x="285842" y="16739"/>
                </a:lnTo>
                <a:lnTo>
                  <a:pt x="324003" y="16739"/>
                </a:lnTo>
                <a:lnTo>
                  <a:pt x="335010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556518" y="2953571"/>
            <a:ext cx="14846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(v1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+v2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21537" y="3335579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15" baseline="11904" dirty="0">
                <a:latin typeface="Calibri"/>
                <a:cs typeface="Calibri"/>
              </a:rPr>
              <a:t>v2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952605" y="1894819"/>
            <a:ext cx="3512820" cy="1453515"/>
            <a:chOff x="3952605" y="1894819"/>
            <a:chExt cx="3512820" cy="1453515"/>
          </a:xfrm>
        </p:grpSpPr>
        <p:sp>
          <p:nvSpPr>
            <p:cNvPr id="30" name="object 30"/>
            <p:cNvSpPr/>
            <p:nvPr/>
          </p:nvSpPr>
          <p:spPr>
            <a:xfrm>
              <a:off x="4030186" y="3126483"/>
              <a:ext cx="310515" cy="162560"/>
            </a:xfrm>
            <a:custGeom>
              <a:avLst/>
              <a:gdLst/>
              <a:ahLst/>
              <a:cxnLst/>
              <a:rect l="l" t="t" r="r" b="b"/>
              <a:pathLst>
                <a:path w="310514" h="162560">
                  <a:moveTo>
                    <a:pt x="250967" y="143965"/>
                  </a:moveTo>
                  <a:lnTo>
                    <a:pt x="241804" y="162239"/>
                  </a:lnTo>
                  <a:lnTo>
                    <a:pt x="310172" y="162239"/>
                  </a:lnTo>
                  <a:lnTo>
                    <a:pt x="299906" y="148529"/>
                  </a:lnTo>
                  <a:lnTo>
                    <a:pt x="260074" y="148529"/>
                  </a:lnTo>
                  <a:lnTo>
                    <a:pt x="250967" y="143965"/>
                  </a:lnTo>
                  <a:close/>
                </a:path>
                <a:path w="310514" h="162560">
                  <a:moveTo>
                    <a:pt x="260096" y="125757"/>
                  </a:moveTo>
                  <a:lnTo>
                    <a:pt x="250967" y="143965"/>
                  </a:lnTo>
                  <a:lnTo>
                    <a:pt x="260074" y="148529"/>
                  </a:lnTo>
                  <a:lnTo>
                    <a:pt x="269203" y="130321"/>
                  </a:lnTo>
                  <a:lnTo>
                    <a:pt x="260096" y="125757"/>
                  </a:lnTo>
                  <a:close/>
                </a:path>
                <a:path w="310514" h="162560">
                  <a:moveTo>
                    <a:pt x="269226" y="107549"/>
                  </a:moveTo>
                  <a:lnTo>
                    <a:pt x="260096" y="125757"/>
                  </a:lnTo>
                  <a:lnTo>
                    <a:pt x="269203" y="130321"/>
                  </a:lnTo>
                  <a:lnTo>
                    <a:pt x="260074" y="148529"/>
                  </a:lnTo>
                  <a:lnTo>
                    <a:pt x="299906" y="148529"/>
                  </a:lnTo>
                  <a:lnTo>
                    <a:pt x="269226" y="107549"/>
                  </a:lnTo>
                  <a:close/>
                </a:path>
                <a:path w="310514" h="162560">
                  <a:moveTo>
                    <a:pt x="9128" y="0"/>
                  </a:moveTo>
                  <a:lnTo>
                    <a:pt x="0" y="18207"/>
                  </a:lnTo>
                  <a:lnTo>
                    <a:pt x="250967" y="143965"/>
                  </a:lnTo>
                  <a:lnTo>
                    <a:pt x="260096" y="125757"/>
                  </a:lnTo>
                  <a:lnTo>
                    <a:pt x="9128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2605" y="1894819"/>
              <a:ext cx="154070" cy="16460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812168" y="2917711"/>
              <a:ext cx="642620" cy="419734"/>
            </a:xfrm>
            <a:custGeom>
              <a:avLst/>
              <a:gdLst/>
              <a:ahLst/>
              <a:cxnLst/>
              <a:rect l="l" t="t" r="r" b="b"/>
              <a:pathLst>
                <a:path w="642620" h="419735">
                  <a:moveTo>
                    <a:pt x="0" y="0"/>
                  </a:moveTo>
                  <a:lnTo>
                    <a:pt x="642289" y="0"/>
                  </a:lnTo>
                  <a:lnTo>
                    <a:pt x="642289" y="419544"/>
                  </a:lnTo>
                  <a:lnTo>
                    <a:pt x="0" y="419544"/>
                  </a:lnTo>
                  <a:lnTo>
                    <a:pt x="0" y="0"/>
                  </a:lnTo>
                  <a:close/>
                </a:path>
              </a:pathLst>
            </a:custGeom>
            <a:ln w="20368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251784" y="2133660"/>
            <a:ext cx="7289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400" spc="-30" baseline="1736" dirty="0">
                <a:latin typeface="Cambria Math"/>
                <a:cs typeface="Cambria Math"/>
              </a:rPr>
              <a:t>=</a:t>
            </a:r>
            <a:r>
              <a:rPr sz="2400" spc="-127" baseline="1736" dirty="0">
                <a:latin typeface="Cambria Math"/>
                <a:cs typeface="Cambria Math"/>
              </a:rPr>
              <a:t> </a:t>
            </a:r>
            <a:r>
              <a:rPr sz="2400" spc="-15" baseline="10416" dirty="0">
                <a:latin typeface="Calibri"/>
                <a:cs typeface="Calibri"/>
              </a:rPr>
              <a:t>v</a:t>
            </a:r>
            <a:r>
              <a:rPr sz="1100" spc="-10" dirty="0">
                <a:latin typeface="Calibri"/>
                <a:cs typeface="Calibri"/>
              </a:rPr>
              <a:t>out</a:t>
            </a:r>
            <a:r>
              <a:rPr sz="2400" spc="-15" baseline="10416" dirty="0">
                <a:latin typeface="Calibri"/>
                <a:cs typeface="Calibri"/>
              </a:rPr>
              <a:t>*x</a:t>
            </a:r>
            <a:endParaRPr sz="2400" baseline="10416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69994" y="2707692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15" baseline="11904" dirty="0">
                <a:latin typeface="Calibri"/>
                <a:cs typeface="Calibri"/>
              </a:rPr>
              <a:t>v1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77956" y="2926160"/>
            <a:ext cx="10985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50" dirty="0"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437160" y="2903017"/>
            <a:ext cx="1297940" cy="454025"/>
          </a:xfrm>
          <a:custGeom>
            <a:avLst/>
            <a:gdLst/>
            <a:ahLst/>
            <a:cxnLst/>
            <a:rect l="l" t="t" r="r" b="b"/>
            <a:pathLst>
              <a:path w="1297940" h="454025">
                <a:moveTo>
                  <a:pt x="375005" y="298411"/>
                </a:moveTo>
                <a:lnTo>
                  <a:pt x="306705" y="296227"/>
                </a:lnTo>
                <a:lnTo>
                  <a:pt x="315226" y="314731"/>
                </a:lnTo>
                <a:lnTo>
                  <a:pt x="54140" y="434987"/>
                </a:lnTo>
                <a:lnTo>
                  <a:pt x="62661" y="453478"/>
                </a:lnTo>
                <a:lnTo>
                  <a:pt x="323748" y="333222"/>
                </a:lnTo>
                <a:lnTo>
                  <a:pt x="332282" y="351726"/>
                </a:lnTo>
                <a:lnTo>
                  <a:pt x="365340" y="310464"/>
                </a:lnTo>
                <a:lnTo>
                  <a:pt x="375005" y="298411"/>
                </a:lnTo>
                <a:close/>
              </a:path>
              <a:path w="1297940" h="454025">
                <a:moveTo>
                  <a:pt x="375005" y="172580"/>
                </a:moveTo>
                <a:lnTo>
                  <a:pt x="365709" y="161391"/>
                </a:lnTo>
                <a:lnTo>
                  <a:pt x="331381" y="120002"/>
                </a:lnTo>
                <a:lnTo>
                  <a:pt x="323164" y="138645"/>
                </a:lnTo>
                <a:lnTo>
                  <a:pt x="8216" y="0"/>
                </a:lnTo>
                <a:lnTo>
                  <a:pt x="0" y="18643"/>
                </a:lnTo>
                <a:lnTo>
                  <a:pt x="314960" y="157276"/>
                </a:lnTo>
                <a:lnTo>
                  <a:pt x="306755" y="175920"/>
                </a:lnTo>
                <a:lnTo>
                  <a:pt x="375005" y="172580"/>
                </a:lnTo>
                <a:close/>
              </a:path>
              <a:path w="1297940" h="454025">
                <a:moveTo>
                  <a:pt x="1278953" y="219684"/>
                </a:moveTo>
                <a:lnTo>
                  <a:pt x="1246606" y="219684"/>
                </a:lnTo>
                <a:lnTo>
                  <a:pt x="1236408" y="219684"/>
                </a:lnTo>
                <a:lnTo>
                  <a:pt x="1235862" y="239763"/>
                </a:lnTo>
                <a:lnTo>
                  <a:pt x="1278953" y="219684"/>
                </a:lnTo>
                <a:close/>
              </a:path>
              <a:path w="1297940" h="454025">
                <a:moveTo>
                  <a:pt x="1297787" y="210908"/>
                </a:moveTo>
                <a:lnTo>
                  <a:pt x="1237538" y="178689"/>
                </a:lnTo>
                <a:lnTo>
                  <a:pt x="1236980" y="199047"/>
                </a:lnTo>
                <a:lnTo>
                  <a:pt x="1017574" y="193014"/>
                </a:lnTo>
                <a:lnTo>
                  <a:pt x="1017079" y="210908"/>
                </a:lnTo>
                <a:lnTo>
                  <a:pt x="1017016" y="213372"/>
                </a:lnTo>
                <a:lnTo>
                  <a:pt x="1236421" y="219405"/>
                </a:lnTo>
                <a:lnTo>
                  <a:pt x="1246606" y="219405"/>
                </a:lnTo>
                <a:lnTo>
                  <a:pt x="1279550" y="219405"/>
                </a:lnTo>
                <a:lnTo>
                  <a:pt x="1297787" y="210908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993785" y="2828603"/>
            <a:ext cx="7632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400" baseline="-32986" dirty="0">
                <a:latin typeface="Calibri"/>
                <a:cs typeface="Calibri"/>
              </a:rPr>
              <a:t>v1</a:t>
            </a:r>
            <a:r>
              <a:rPr sz="1650" baseline="-60606" dirty="0">
                <a:latin typeface="Calibri"/>
                <a:cs typeface="Calibri"/>
              </a:rPr>
              <a:t>in</a:t>
            </a:r>
            <a:r>
              <a:rPr sz="1650" spc="165" baseline="-60606" dirty="0">
                <a:latin typeface="Calibri"/>
                <a:cs typeface="Calibri"/>
              </a:rPr>
              <a:t> </a:t>
            </a:r>
            <a:r>
              <a:rPr sz="2400" baseline="-32986" dirty="0">
                <a:latin typeface="Calibri"/>
                <a:cs typeface="Calibri"/>
              </a:rPr>
              <a:t>=</a:t>
            </a:r>
            <a:r>
              <a:rPr sz="2400" spc="-37" baseline="-32986" dirty="0">
                <a:latin typeface="Calibri"/>
                <a:cs typeface="Calibri"/>
              </a:rPr>
              <a:t> </a:t>
            </a:r>
            <a:r>
              <a:rPr sz="1200" u="sng" spc="-20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𝛛𝑓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779654" y="3010298"/>
            <a:ext cx="441959" cy="188595"/>
          </a:xfrm>
          <a:custGeom>
            <a:avLst/>
            <a:gdLst/>
            <a:ahLst/>
            <a:cxnLst/>
            <a:rect l="l" t="t" r="r" b="b"/>
            <a:pathLst>
              <a:path w="441959" h="188594">
                <a:moveTo>
                  <a:pt x="381584" y="0"/>
                </a:moveTo>
                <a:lnTo>
                  <a:pt x="378904" y="7637"/>
                </a:lnTo>
                <a:lnTo>
                  <a:pt x="389800" y="12364"/>
                </a:lnTo>
                <a:lnTo>
                  <a:pt x="399170" y="18907"/>
                </a:lnTo>
                <a:lnTo>
                  <a:pt x="421668" y="62452"/>
                </a:lnTo>
                <a:lnTo>
                  <a:pt x="424446" y="93139"/>
                </a:lnTo>
                <a:lnTo>
                  <a:pt x="423748" y="109735"/>
                </a:lnTo>
                <a:lnTo>
                  <a:pt x="413283" y="150371"/>
                </a:lnTo>
                <a:lnTo>
                  <a:pt x="379202" y="180525"/>
                </a:lnTo>
                <a:lnTo>
                  <a:pt x="381584" y="188163"/>
                </a:lnTo>
                <a:lnTo>
                  <a:pt x="417544" y="166803"/>
                </a:lnTo>
                <a:lnTo>
                  <a:pt x="437741" y="127372"/>
                </a:lnTo>
                <a:lnTo>
                  <a:pt x="441610" y="94131"/>
                </a:lnTo>
                <a:lnTo>
                  <a:pt x="440651" y="77086"/>
                </a:lnTo>
                <a:lnTo>
                  <a:pt x="440640" y="76881"/>
                </a:lnTo>
                <a:lnTo>
                  <a:pt x="426083" y="32980"/>
                </a:lnTo>
                <a:lnTo>
                  <a:pt x="395229" y="4925"/>
                </a:lnTo>
                <a:lnTo>
                  <a:pt x="381584" y="0"/>
                </a:lnTo>
                <a:close/>
              </a:path>
              <a:path w="441959" h="188594">
                <a:moveTo>
                  <a:pt x="60027" y="0"/>
                </a:moveTo>
                <a:lnTo>
                  <a:pt x="24132" y="21415"/>
                </a:lnTo>
                <a:lnTo>
                  <a:pt x="3882" y="60939"/>
                </a:lnTo>
                <a:lnTo>
                  <a:pt x="55" y="93139"/>
                </a:lnTo>
                <a:lnTo>
                  <a:pt x="0" y="94131"/>
                </a:lnTo>
                <a:lnTo>
                  <a:pt x="8706" y="141993"/>
                </a:lnTo>
                <a:lnTo>
                  <a:pt x="34354" y="176124"/>
                </a:lnTo>
                <a:lnTo>
                  <a:pt x="60027" y="188163"/>
                </a:lnTo>
                <a:lnTo>
                  <a:pt x="62409" y="180525"/>
                </a:lnTo>
                <a:lnTo>
                  <a:pt x="51683" y="175776"/>
                </a:lnTo>
                <a:lnTo>
                  <a:pt x="42428" y="169168"/>
                </a:lnTo>
                <a:lnTo>
                  <a:pt x="19955" y="124805"/>
                </a:lnTo>
                <a:lnTo>
                  <a:pt x="17165" y="93139"/>
                </a:lnTo>
                <a:lnTo>
                  <a:pt x="17862" y="77086"/>
                </a:lnTo>
                <a:lnTo>
                  <a:pt x="28327" y="37444"/>
                </a:lnTo>
                <a:lnTo>
                  <a:pt x="62706" y="7637"/>
                </a:lnTo>
                <a:lnTo>
                  <a:pt x="600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808242" y="2947475"/>
            <a:ext cx="85344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mbria Math"/>
                <a:cs typeface="Cambria Math"/>
              </a:rPr>
              <a:t>𝑥,</a:t>
            </a:r>
            <a:r>
              <a:rPr sz="1600" spc="-80" dirty="0">
                <a:latin typeface="Cambria Math"/>
                <a:cs typeface="Cambria Math"/>
              </a:rPr>
              <a:t> </a:t>
            </a:r>
            <a:r>
              <a:rPr sz="1600" dirty="0">
                <a:latin typeface="Cambria Math"/>
                <a:cs typeface="Cambria Math"/>
              </a:rPr>
              <a:t>𝑦</a:t>
            </a:r>
            <a:r>
              <a:rPr sz="1600" spc="375" dirty="0">
                <a:latin typeface="Cambria Math"/>
                <a:cs typeface="Cambria Math"/>
              </a:rPr>
              <a:t> </a:t>
            </a:r>
            <a:r>
              <a:rPr sz="1600" spc="-10" dirty="0">
                <a:latin typeface="Calibri"/>
                <a:cs typeface="Calibri"/>
              </a:rPr>
              <a:t>*v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endParaRPr sz="1650" baseline="-15151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518320" y="3098844"/>
            <a:ext cx="219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𝛛𝑋</a:t>
            </a:r>
            <a:endParaRPr sz="1200">
              <a:latin typeface="Cambria Math"/>
              <a:cs typeface="Cambria Math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486021" y="1528325"/>
            <a:ext cx="6329680" cy="2186305"/>
            <a:chOff x="3486021" y="1528324"/>
            <a:chExt cx="6329680" cy="2186305"/>
          </a:xfrm>
        </p:grpSpPr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05" y="3085015"/>
              <a:ext cx="120749" cy="11241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243697" y="1528324"/>
              <a:ext cx="0" cy="2186305"/>
            </a:xfrm>
            <a:custGeom>
              <a:avLst/>
              <a:gdLst/>
              <a:ahLst/>
              <a:cxnLst/>
              <a:rect l="l" t="t" r="r" b="b"/>
              <a:pathLst>
                <a:path h="2186304">
                  <a:moveTo>
                    <a:pt x="0" y="0"/>
                  </a:moveTo>
                  <a:lnTo>
                    <a:pt x="0" y="2185805"/>
                  </a:lnTo>
                </a:path>
              </a:pathLst>
            </a:custGeom>
            <a:ln w="15279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486021" y="2497185"/>
              <a:ext cx="6329680" cy="0"/>
            </a:xfrm>
            <a:custGeom>
              <a:avLst/>
              <a:gdLst/>
              <a:ahLst/>
              <a:cxnLst/>
              <a:rect l="l" t="t" r="r" b="b"/>
              <a:pathLst>
                <a:path w="6329680">
                  <a:moveTo>
                    <a:pt x="0" y="0"/>
                  </a:moveTo>
                  <a:lnTo>
                    <a:pt x="6329361" y="0"/>
                  </a:lnTo>
                </a:path>
              </a:pathLst>
            </a:custGeom>
            <a:ln w="15275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3501619" y="1286315"/>
            <a:ext cx="104838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spc="85" dirty="0">
                <a:latin typeface="Calibri"/>
                <a:cs typeface="Calibri"/>
              </a:rPr>
              <a:t>Scalar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case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44440" y="3003348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27203" y="3090709"/>
            <a:ext cx="1193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00362" y="2553453"/>
            <a:ext cx="408305" cy="811761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90163">
              <a:spcBef>
                <a:spcPts val="450"/>
              </a:spcBef>
            </a:pPr>
            <a:r>
              <a:rPr sz="1400" spc="-20" dirty="0">
                <a:latin typeface="Calibri"/>
                <a:cs typeface="Calibri"/>
              </a:rPr>
              <a:t>v1</a:t>
            </a:r>
            <a:r>
              <a:rPr sz="1500" spc="-30" baseline="-16666" dirty="0">
                <a:latin typeface="Calibri"/>
                <a:cs typeface="Calibri"/>
              </a:rPr>
              <a:t>in</a:t>
            </a:r>
            <a:endParaRPr sz="1500" baseline="-16666">
              <a:latin typeface="Calibri"/>
              <a:cs typeface="Calibri"/>
            </a:endParaRPr>
          </a:p>
          <a:p>
            <a:pPr marL="38097">
              <a:spcBef>
                <a:spcPts val="400"/>
              </a:spcBef>
            </a:pPr>
            <a:r>
              <a:rPr sz="1600" i="1" spc="-50" dirty="0">
                <a:latin typeface="Calibri"/>
                <a:cs typeface="Calibri"/>
              </a:rPr>
              <a:t>x</a:t>
            </a:r>
            <a:endParaRPr sz="1600">
              <a:latin typeface="Calibri"/>
              <a:cs typeface="Calibri"/>
            </a:endParaRPr>
          </a:p>
          <a:p>
            <a:pPr marL="38097">
              <a:spcBef>
                <a:spcPts val="200"/>
              </a:spcBef>
            </a:pPr>
            <a:r>
              <a:rPr sz="1400" i="1" spc="10" dirty="0"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54185" y="3140507"/>
            <a:ext cx="3346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spc="-30" baseline="11904" dirty="0">
                <a:latin typeface="Calibri"/>
                <a:cs typeface="Calibri"/>
              </a:rPr>
              <a:t>v</a:t>
            </a:r>
            <a:r>
              <a:rPr sz="1000" spc="-2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479994" y="3764338"/>
            <a:ext cx="10591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Vector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case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63540" y="4046671"/>
            <a:ext cx="6344920" cy="2201545"/>
            <a:chOff x="3463540" y="4046670"/>
            <a:chExt cx="6344920" cy="2201545"/>
          </a:xfrm>
        </p:grpSpPr>
        <p:sp>
          <p:nvSpPr>
            <p:cNvPr id="4" name="object 4"/>
            <p:cNvSpPr/>
            <p:nvPr/>
          </p:nvSpPr>
          <p:spPr>
            <a:xfrm>
              <a:off x="3471179" y="4054308"/>
              <a:ext cx="6329680" cy="2186305"/>
            </a:xfrm>
            <a:custGeom>
              <a:avLst/>
              <a:gdLst/>
              <a:ahLst/>
              <a:cxnLst/>
              <a:rect l="l" t="t" r="r" b="b"/>
              <a:pathLst>
                <a:path w="6329680" h="2186304">
                  <a:moveTo>
                    <a:pt x="6329361" y="0"/>
                  </a:moveTo>
                  <a:lnTo>
                    <a:pt x="0" y="0"/>
                  </a:lnTo>
                  <a:lnTo>
                    <a:pt x="0" y="2185805"/>
                  </a:lnTo>
                  <a:lnTo>
                    <a:pt x="6329361" y="2185805"/>
                  </a:lnTo>
                  <a:lnTo>
                    <a:pt x="6329361" y="0"/>
                  </a:lnTo>
                  <a:close/>
                </a:path>
              </a:pathLst>
            </a:custGeom>
            <a:solidFill>
              <a:srgbClr val="156082">
                <a:alpha val="219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63540" y="4046670"/>
              <a:ext cx="6344920" cy="2201545"/>
            </a:xfrm>
            <a:custGeom>
              <a:avLst/>
              <a:gdLst/>
              <a:ahLst/>
              <a:cxnLst/>
              <a:rect l="l" t="t" r="r" b="b"/>
              <a:pathLst>
                <a:path w="6344920" h="2201545">
                  <a:moveTo>
                    <a:pt x="6344640" y="0"/>
                  </a:moveTo>
                  <a:lnTo>
                    <a:pt x="0" y="0"/>
                  </a:lnTo>
                  <a:lnTo>
                    <a:pt x="0" y="2201081"/>
                  </a:lnTo>
                  <a:lnTo>
                    <a:pt x="6344640" y="2201081"/>
                  </a:lnTo>
                  <a:lnTo>
                    <a:pt x="6344640" y="2193443"/>
                  </a:lnTo>
                  <a:lnTo>
                    <a:pt x="15279" y="2193443"/>
                  </a:lnTo>
                  <a:lnTo>
                    <a:pt x="7639" y="2185805"/>
                  </a:lnTo>
                  <a:lnTo>
                    <a:pt x="15279" y="2185805"/>
                  </a:lnTo>
                  <a:lnTo>
                    <a:pt x="15279" y="15275"/>
                  </a:lnTo>
                  <a:lnTo>
                    <a:pt x="7639" y="15275"/>
                  </a:lnTo>
                  <a:lnTo>
                    <a:pt x="15279" y="7637"/>
                  </a:lnTo>
                  <a:lnTo>
                    <a:pt x="6344640" y="7637"/>
                  </a:lnTo>
                  <a:lnTo>
                    <a:pt x="6344640" y="0"/>
                  </a:lnTo>
                  <a:close/>
                </a:path>
                <a:path w="6344920" h="2201545">
                  <a:moveTo>
                    <a:pt x="15279" y="2185805"/>
                  </a:moveTo>
                  <a:lnTo>
                    <a:pt x="7639" y="2185805"/>
                  </a:lnTo>
                  <a:lnTo>
                    <a:pt x="15279" y="2193443"/>
                  </a:lnTo>
                  <a:lnTo>
                    <a:pt x="15279" y="2185805"/>
                  </a:lnTo>
                  <a:close/>
                </a:path>
                <a:path w="6344920" h="2201545">
                  <a:moveTo>
                    <a:pt x="6329361" y="2185805"/>
                  </a:moveTo>
                  <a:lnTo>
                    <a:pt x="15279" y="2185805"/>
                  </a:lnTo>
                  <a:lnTo>
                    <a:pt x="15279" y="2193443"/>
                  </a:lnTo>
                  <a:lnTo>
                    <a:pt x="6329361" y="2193443"/>
                  </a:lnTo>
                  <a:lnTo>
                    <a:pt x="6329361" y="2185805"/>
                  </a:lnTo>
                  <a:close/>
                </a:path>
                <a:path w="6344920" h="2201545">
                  <a:moveTo>
                    <a:pt x="6329361" y="7637"/>
                  </a:moveTo>
                  <a:lnTo>
                    <a:pt x="6329361" y="2193443"/>
                  </a:lnTo>
                  <a:lnTo>
                    <a:pt x="6337000" y="2185805"/>
                  </a:lnTo>
                  <a:lnTo>
                    <a:pt x="6344640" y="2185805"/>
                  </a:lnTo>
                  <a:lnTo>
                    <a:pt x="6344640" y="15275"/>
                  </a:lnTo>
                  <a:lnTo>
                    <a:pt x="6337000" y="15275"/>
                  </a:lnTo>
                  <a:lnTo>
                    <a:pt x="6329361" y="7637"/>
                  </a:lnTo>
                  <a:close/>
                </a:path>
                <a:path w="6344920" h="2201545">
                  <a:moveTo>
                    <a:pt x="6344640" y="2185805"/>
                  </a:moveTo>
                  <a:lnTo>
                    <a:pt x="6337000" y="2185805"/>
                  </a:lnTo>
                  <a:lnTo>
                    <a:pt x="6329361" y="2193443"/>
                  </a:lnTo>
                  <a:lnTo>
                    <a:pt x="6344640" y="2193443"/>
                  </a:lnTo>
                  <a:lnTo>
                    <a:pt x="6344640" y="2185805"/>
                  </a:lnTo>
                  <a:close/>
                </a:path>
                <a:path w="6344920" h="2201545">
                  <a:moveTo>
                    <a:pt x="15279" y="7637"/>
                  </a:moveTo>
                  <a:lnTo>
                    <a:pt x="7639" y="15275"/>
                  </a:lnTo>
                  <a:lnTo>
                    <a:pt x="15279" y="15275"/>
                  </a:lnTo>
                  <a:lnTo>
                    <a:pt x="15279" y="7637"/>
                  </a:lnTo>
                  <a:close/>
                </a:path>
                <a:path w="6344920" h="2201545">
                  <a:moveTo>
                    <a:pt x="6329361" y="7637"/>
                  </a:moveTo>
                  <a:lnTo>
                    <a:pt x="15279" y="7637"/>
                  </a:lnTo>
                  <a:lnTo>
                    <a:pt x="15279" y="15275"/>
                  </a:lnTo>
                  <a:lnTo>
                    <a:pt x="6329361" y="15275"/>
                  </a:lnTo>
                  <a:lnTo>
                    <a:pt x="6329361" y="7637"/>
                  </a:lnTo>
                  <a:close/>
                </a:path>
                <a:path w="6344920" h="2201545">
                  <a:moveTo>
                    <a:pt x="6344640" y="7637"/>
                  </a:moveTo>
                  <a:lnTo>
                    <a:pt x="6329361" y="7637"/>
                  </a:lnTo>
                  <a:lnTo>
                    <a:pt x="6337000" y="15275"/>
                  </a:lnTo>
                  <a:lnTo>
                    <a:pt x="6344640" y="15275"/>
                  </a:lnTo>
                  <a:lnTo>
                    <a:pt x="6344640" y="7637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81722" y="4439585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20" h="61595">
                  <a:moveTo>
                    <a:pt x="238324" y="0"/>
                  </a:moveTo>
                  <a:lnTo>
                    <a:pt x="238324" y="61100"/>
                  </a:lnTo>
                  <a:lnTo>
                    <a:pt x="279071" y="40733"/>
                  </a:lnTo>
                  <a:lnTo>
                    <a:pt x="248511" y="40733"/>
                  </a:lnTo>
                  <a:lnTo>
                    <a:pt x="248511" y="20366"/>
                  </a:lnTo>
                  <a:lnTo>
                    <a:pt x="279069" y="20366"/>
                  </a:lnTo>
                  <a:lnTo>
                    <a:pt x="238324" y="0"/>
                  </a:lnTo>
                  <a:close/>
                </a:path>
                <a:path w="299720" h="61595">
                  <a:moveTo>
                    <a:pt x="238324" y="20366"/>
                  </a:moveTo>
                  <a:lnTo>
                    <a:pt x="1" y="20366"/>
                  </a:lnTo>
                  <a:lnTo>
                    <a:pt x="0" y="40733"/>
                  </a:lnTo>
                  <a:lnTo>
                    <a:pt x="238324" y="40733"/>
                  </a:lnTo>
                  <a:lnTo>
                    <a:pt x="238324" y="20366"/>
                  </a:lnTo>
                  <a:close/>
                </a:path>
                <a:path w="299720" h="61595">
                  <a:moveTo>
                    <a:pt x="279069" y="20366"/>
                  </a:moveTo>
                  <a:lnTo>
                    <a:pt x="248511" y="20366"/>
                  </a:lnTo>
                  <a:lnTo>
                    <a:pt x="248511" y="40733"/>
                  </a:lnTo>
                  <a:lnTo>
                    <a:pt x="279071" y="40733"/>
                  </a:lnTo>
                  <a:lnTo>
                    <a:pt x="299443" y="30551"/>
                  </a:lnTo>
                  <a:lnTo>
                    <a:pt x="279069" y="2036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42678" y="4480338"/>
              <a:ext cx="290830" cy="271145"/>
            </a:xfrm>
            <a:custGeom>
              <a:avLst/>
              <a:gdLst/>
              <a:ahLst/>
              <a:cxnLst/>
              <a:rect l="l" t="t" r="r" b="b"/>
              <a:pathLst>
                <a:path w="290829" h="271145">
                  <a:moveTo>
                    <a:pt x="42581" y="39641"/>
                  </a:moveTo>
                  <a:lnTo>
                    <a:pt x="248184" y="231046"/>
                  </a:lnTo>
                </a:path>
                <a:path w="290829" h="271145">
                  <a:moveTo>
                    <a:pt x="248184" y="39641"/>
                  </a:moveTo>
                  <a:lnTo>
                    <a:pt x="42581" y="231046"/>
                  </a:lnTo>
                </a:path>
                <a:path w="290829" h="271145">
                  <a:moveTo>
                    <a:pt x="0" y="135343"/>
                  </a:moveTo>
                  <a:lnTo>
                    <a:pt x="7411" y="92564"/>
                  </a:lnTo>
                  <a:lnTo>
                    <a:pt x="28050" y="55411"/>
                  </a:lnTo>
                  <a:lnTo>
                    <a:pt x="59521" y="26113"/>
                  </a:lnTo>
                  <a:lnTo>
                    <a:pt x="99430" y="6899"/>
                  </a:lnTo>
                  <a:lnTo>
                    <a:pt x="145383" y="0"/>
                  </a:lnTo>
                  <a:lnTo>
                    <a:pt x="191335" y="6899"/>
                  </a:lnTo>
                  <a:lnTo>
                    <a:pt x="231244" y="26113"/>
                  </a:lnTo>
                  <a:lnTo>
                    <a:pt x="262715" y="55411"/>
                  </a:lnTo>
                  <a:lnTo>
                    <a:pt x="283354" y="92564"/>
                  </a:lnTo>
                  <a:lnTo>
                    <a:pt x="290766" y="135343"/>
                  </a:lnTo>
                  <a:lnTo>
                    <a:pt x="283354" y="178122"/>
                  </a:lnTo>
                  <a:lnTo>
                    <a:pt x="262715" y="215276"/>
                  </a:lnTo>
                  <a:lnTo>
                    <a:pt x="231244" y="244574"/>
                  </a:lnTo>
                  <a:lnTo>
                    <a:pt x="191335" y="263787"/>
                  </a:lnTo>
                  <a:lnTo>
                    <a:pt x="145383" y="270687"/>
                  </a:lnTo>
                  <a:lnTo>
                    <a:pt x="99430" y="263787"/>
                  </a:lnTo>
                  <a:lnTo>
                    <a:pt x="59521" y="244574"/>
                  </a:lnTo>
                  <a:lnTo>
                    <a:pt x="28050" y="215276"/>
                  </a:lnTo>
                  <a:lnTo>
                    <a:pt x="7411" y="178122"/>
                  </a:lnTo>
                  <a:lnTo>
                    <a:pt x="0" y="135343"/>
                  </a:lnTo>
                  <a:close/>
                </a:path>
              </a:pathLst>
            </a:custGeom>
            <a:ln w="203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43236" y="4585131"/>
              <a:ext cx="299720" cy="61594"/>
            </a:xfrm>
            <a:custGeom>
              <a:avLst/>
              <a:gdLst/>
              <a:ahLst/>
              <a:cxnLst/>
              <a:rect l="l" t="t" r="r" b="b"/>
              <a:pathLst>
                <a:path w="299720" h="61595">
                  <a:moveTo>
                    <a:pt x="238324" y="0"/>
                  </a:moveTo>
                  <a:lnTo>
                    <a:pt x="238323" y="61100"/>
                  </a:lnTo>
                  <a:lnTo>
                    <a:pt x="279069" y="40733"/>
                  </a:lnTo>
                  <a:lnTo>
                    <a:pt x="248509" y="40733"/>
                  </a:lnTo>
                  <a:lnTo>
                    <a:pt x="248509" y="20366"/>
                  </a:lnTo>
                  <a:lnTo>
                    <a:pt x="279068" y="20366"/>
                  </a:lnTo>
                  <a:lnTo>
                    <a:pt x="238324" y="0"/>
                  </a:lnTo>
                  <a:close/>
                </a:path>
                <a:path w="299720" h="61595">
                  <a:moveTo>
                    <a:pt x="238323" y="20366"/>
                  </a:moveTo>
                  <a:lnTo>
                    <a:pt x="0" y="20366"/>
                  </a:lnTo>
                  <a:lnTo>
                    <a:pt x="0" y="40733"/>
                  </a:lnTo>
                  <a:lnTo>
                    <a:pt x="238323" y="40733"/>
                  </a:lnTo>
                  <a:lnTo>
                    <a:pt x="238323" y="20366"/>
                  </a:lnTo>
                  <a:close/>
                </a:path>
                <a:path w="299720" h="61595">
                  <a:moveTo>
                    <a:pt x="279068" y="20366"/>
                  </a:moveTo>
                  <a:lnTo>
                    <a:pt x="248509" y="20366"/>
                  </a:lnTo>
                  <a:lnTo>
                    <a:pt x="248509" y="40733"/>
                  </a:lnTo>
                  <a:lnTo>
                    <a:pt x="279069" y="40733"/>
                  </a:lnTo>
                  <a:lnTo>
                    <a:pt x="299441" y="30551"/>
                  </a:lnTo>
                  <a:lnTo>
                    <a:pt x="279068" y="20366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195272" y="4285546"/>
            <a:ext cx="57594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70019" y="4206299"/>
            <a:ext cx="2070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spc="-50" dirty="0">
                <a:latin typeface="Calibri"/>
                <a:cs typeface="Calibri"/>
              </a:rPr>
              <a:t>W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703273" y="4111811"/>
            <a:ext cx="110172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</a:t>
            </a:r>
            <a:r>
              <a:rPr sz="1650" spc="-15" baseline="25252" dirty="0">
                <a:latin typeface="Calibri"/>
                <a:cs typeface="Calibri"/>
              </a:rPr>
              <a:t>T</a:t>
            </a:r>
            <a:r>
              <a:rPr sz="1600" spc="-10" dirty="0">
                <a:latin typeface="Calibri"/>
                <a:cs typeface="Calibri"/>
              </a:rPr>
              <a:t>*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endParaRPr sz="1650" baseline="-15151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266227" y="4328219"/>
            <a:ext cx="64071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600" i="1" spc="-10" dirty="0">
                <a:latin typeface="Calibri"/>
                <a:cs typeface="Calibri"/>
              </a:rPr>
              <a:t>Output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70885" y="4478580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53650" y="4568989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033445" y="4585131"/>
            <a:ext cx="299720" cy="61594"/>
          </a:xfrm>
          <a:custGeom>
            <a:avLst/>
            <a:gdLst/>
            <a:ahLst/>
            <a:cxnLst/>
            <a:rect l="l" t="t" r="r" b="b"/>
            <a:pathLst>
              <a:path w="299720" h="61595">
                <a:moveTo>
                  <a:pt x="238324" y="0"/>
                </a:moveTo>
                <a:lnTo>
                  <a:pt x="238323" y="61100"/>
                </a:lnTo>
                <a:lnTo>
                  <a:pt x="279070" y="40733"/>
                </a:lnTo>
                <a:lnTo>
                  <a:pt x="248509" y="40733"/>
                </a:lnTo>
                <a:lnTo>
                  <a:pt x="248509" y="20366"/>
                </a:lnTo>
                <a:lnTo>
                  <a:pt x="279069" y="20366"/>
                </a:lnTo>
                <a:lnTo>
                  <a:pt x="238324" y="0"/>
                </a:lnTo>
                <a:close/>
              </a:path>
              <a:path w="299720" h="61595">
                <a:moveTo>
                  <a:pt x="238323" y="20366"/>
                </a:moveTo>
                <a:lnTo>
                  <a:pt x="0" y="20366"/>
                </a:lnTo>
                <a:lnTo>
                  <a:pt x="0" y="40733"/>
                </a:lnTo>
                <a:lnTo>
                  <a:pt x="238323" y="40733"/>
                </a:lnTo>
                <a:lnTo>
                  <a:pt x="238323" y="20366"/>
                </a:lnTo>
                <a:close/>
              </a:path>
              <a:path w="299720" h="61595">
                <a:moveTo>
                  <a:pt x="279069" y="20366"/>
                </a:moveTo>
                <a:lnTo>
                  <a:pt x="248509" y="20366"/>
                </a:lnTo>
                <a:lnTo>
                  <a:pt x="248509" y="40733"/>
                </a:lnTo>
                <a:lnTo>
                  <a:pt x="279070" y="40733"/>
                </a:lnTo>
                <a:lnTo>
                  <a:pt x="299443" y="30551"/>
                </a:lnTo>
                <a:lnTo>
                  <a:pt x="279069" y="20366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6495816" y="4271315"/>
            <a:ext cx="880744" cy="636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96">
              <a:spcBef>
                <a:spcPts val="100"/>
              </a:spcBef>
            </a:pPr>
            <a:r>
              <a:rPr sz="14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  <a:p>
            <a:pPr marL="75559">
              <a:spcBef>
                <a:spcPts val="1460"/>
              </a:spcBef>
              <a:tabLst>
                <a:tab pos="570817" algn="l"/>
              </a:tabLst>
            </a:pPr>
            <a:r>
              <a:rPr sz="2100" u="sng" spc="-37" baseline="1190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000" spc="-25" dirty="0">
                <a:latin typeface="Calibri"/>
                <a:cs typeface="Calibri"/>
              </a:rPr>
              <a:t>in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2100" u="sng" spc="-30" baseline="13888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500" spc="-30" baseline="2777" dirty="0">
                <a:latin typeface="Calibri"/>
                <a:cs typeface="Calibri"/>
              </a:rPr>
              <a:t>out</a:t>
            </a:r>
            <a:endParaRPr sz="1500" baseline="2777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741361" y="4652746"/>
            <a:ext cx="774700" cy="184150"/>
          </a:xfrm>
          <a:custGeom>
            <a:avLst/>
            <a:gdLst/>
            <a:ahLst/>
            <a:cxnLst/>
            <a:rect l="l" t="t" r="r" b="b"/>
            <a:pathLst>
              <a:path w="774700" h="184150">
                <a:moveTo>
                  <a:pt x="188988" y="5727"/>
                </a:moveTo>
                <a:lnTo>
                  <a:pt x="186969" y="0"/>
                </a:lnTo>
                <a:lnTo>
                  <a:pt x="176733" y="3695"/>
                </a:lnTo>
                <a:lnTo>
                  <a:pt x="167767" y="9055"/>
                </a:lnTo>
                <a:lnTo>
                  <a:pt x="144868" y="45707"/>
                </a:lnTo>
                <a:lnTo>
                  <a:pt x="141998" y="69862"/>
                </a:lnTo>
                <a:lnTo>
                  <a:pt x="141947" y="70599"/>
                </a:lnTo>
                <a:lnTo>
                  <a:pt x="153568" y="116459"/>
                </a:lnTo>
                <a:lnTo>
                  <a:pt x="186969" y="141122"/>
                </a:lnTo>
                <a:lnTo>
                  <a:pt x="188760" y="135394"/>
                </a:lnTo>
                <a:lnTo>
                  <a:pt x="180721" y="131838"/>
                </a:lnTo>
                <a:lnTo>
                  <a:pt x="173774" y="126885"/>
                </a:lnTo>
                <a:lnTo>
                  <a:pt x="155346" y="82308"/>
                </a:lnTo>
                <a:lnTo>
                  <a:pt x="154863" y="70599"/>
                </a:lnTo>
                <a:lnTo>
                  <a:pt x="154825" y="69862"/>
                </a:lnTo>
                <a:lnTo>
                  <a:pt x="163195" y="28092"/>
                </a:lnTo>
                <a:lnTo>
                  <a:pt x="180835" y="9283"/>
                </a:lnTo>
                <a:lnTo>
                  <a:pt x="188988" y="5727"/>
                </a:lnTo>
                <a:close/>
              </a:path>
              <a:path w="774700" h="184150">
                <a:moveTo>
                  <a:pt x="764908" y="70599"/>
                </a:moveTo>
                <a:lnTo>
                  <a:pt x="753262" y="24739"/>
                </a:lnTo>
                <a:lnTo>
                  <a:pt x="719886" y="0"/>
                </a:lnTo>
                <a:lnTo>
                  <a:pt x="717867" y="5727"/>
                </a:lnTo>
                <a:lnTo>
                  <a:pt x="726046" y="9283"/>
                </a:lnTo>
                <a:lnTo>
                  <a:pt x="733069" y="14185"/>
                </a:lnTo>
                <a:lnTo>
                  <a:pt x="751484" y="57670"/>
                </a:lnTo>
                <a:lnTo>
                  <a:pt x="751509" y="57823"/>
                </a:lnTo>
                <a:lnTo>
                  <a:pt x="752030" y="69862"/>
                </a:lnTo>
                <a:lnTo>
                  <a:pt x="751509" y="82308"/>
                </a:lnTo>
                <a:lnTo>
                  <a:pt x="749935" y="93611"/>
                </a:lnTo>
                <a:lnTo>
                  <a:pt x="726135" y="131838"/>
                </a:lnTo>
                <a:lnTo>
                  <a:pt x="718096" y="135394"/>
                </a:lnTo>
                <a:lnTo>
                  <a:pt x="719886" y="141122"/>
                </a:lnTo>
                <a:lnTo>
                  <a:pt x="753287" y="116459"/>
                </a:lnTo>
                <a:lnTo>
                  <a:pt x="764171" y="83566"/>
                </a:lnTo>
                <a:lnTo>
                  <a:pt x="764908" y="70599"/>
                </a:lnTo>
                <a:close/>
              </a:path>
              <a:path w="774700" h="184150">
                <a:moveTo>
                  <a:pt x="774700" y="170942"/>
                </a:moveTo>
                <a:lnTo>
                  <a:pt x="0" y="170942"/>
                </a:lnTo>
                <a:lnTo>
                  <a:pt x="0" y="183642"/>
                </a:lnTo>
                <a:lnTo>
                  <a:pt x="774700" y="183642"/>
                </a:lnTo>
                <a:lnTo>
                  <a:pt x="774700" y="1709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7728672" y="4601508"/>
            <a:ext cx="8079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dirty="0">
                <a:latin typeface="Cambria Math"/>
                <a:cs typeface="Cambria Math"/>
              </a:rPr>
              <a:t>𝛛</a:t>
            </a:r>
            <a:r>
              <a:rPr sz="1200" spc="130" dirty="0">
                <a:latin typeface="Cambria Math"/>
                <a:cs typeface="Cambria Math"/>
              </a:rPr>
              <a:t>  </a:t>
            </a:r>
            <a:r>
              <a:rPr lang="en-US" sz="1200" spc="90" dirty="0">
                <a:latin typeface="Cambria Math"/>
                <a:cs typeface="Cambria Math"/>
              </a:rPr>
              <a:t>O</a:t>
            </a:r>
            <a:r>
              <a:rPr sz="1200" spc="90" dirty="0">
                <a:latin typeface="Cambria Math"/>
                <a:cs typeface="Cambria Math"/>
              </a:rPr>
              <a:t>𝑢𝑡𝑝𝑢𝑡</a:t>
            </a:r>
            <a:endParaRPr sz="1200" dirty="0">
              <a:latin typeface="Cambria Math"/>
              <a:cs typeface="Cambria Math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996527" y="4824012"/>
            <a:ext cx="2641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200" spc="-25" dirty="0">
                <a:latin typeface="Cambria Math"/>
                <a:cs typeface="Cambria Math"/>
              </a:rPr>
              <a:t>𝛛𝖶</a:t>
            </a:r>
            <a:endParaRPr sz="1200">
              <a:latin typeface="Cambria Math"/>
              <a:cs typeface="Cambria Math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995132" y="5499771"/>
            <a:ext cx="335280" cy="200660"/>
          </a:xfrm>
          <a:custGeom>
            <a:avLst/>
            <a:gdLst/>
            <a:ahLst/>
            <a:cxnLst/>
            <a:rect l="l" t="t" r="r" b="b"/>
            <a:pathLst>
              <a:path w="335279" h="200660">
                <a:moveTo>
                  <a:pt x="277031" y="21849"/>
                </a:moveTo>
                <a:lnTo>
                  <a:pt x="0" y="182502"/>
                </a:lnTo>
                <a:lnTo>
                  <a:pt x="10222" y="200120"/>
                </a:lnTo>
                <a:lnTo>
                  <a:pt x="287253" y="39466"/>
                </a:lnTo>
                <a:lnTo>
                  <a:pt x="277031" y="21849"/>
                </a:lnTo>
                <a:close/>
              </a:path>
              <a:path w="335279" h="200660">
                <a:moveTo>
                  <a:pt x="324003" y="16739"/>
                </a:moveTo>
                <a:lnTo>
                  <a:pt x="285842" y="16739"/>
                </a:lnTo>
                <a:lnTo>
                  <a:pt x="296064" y="34357"/>
                </a:lnTo>
                <a:lnTo>
                  <a:pt x="287253" y="39466"/>
                </a:lnTo>
                <a:lnTo>
                  <a:pt x="297475" y="57083"/>
                </a:lnTo>
                <a:lnTo>
                  <a:pt x="324003" y="16739"/>
                </a:lnTo>
                <a:close/>
              </a:path>
              <a:path w="335279" h="200660">
                <a:moveTo>
                  <a:pt x="285842" y="16739"/>
                </a:moveTo>
                <a:lnTo>
                  <a:pt x="277031" y="21849"/>
                </a:lnTo>
                <a:lnTo>
                  <a:pt x="287253" y="39466"/>
                </a:lnTo>
                <a:lnTo>
                  <a:pt x="296064" y="34357"/>
                </a:lnTo>
                <a:lnTo>
                  <a:pt x="285842" y="16739"/>
                </a:lnTo>
                <a:close/>
              </a:path>
              <a:path w="335279" h="200660">
                <a:moveTo>
                  <a:pt x="335010" y="0"/>
                </a:moveTo>
                <a:lnTo>
                  <a:pt x="266809" y="4231"/>
                </a:lnTo>
                <a:lnTo>
                  <a:pt x="277031" y="21849"/>
                </a:lnTo>
                <a:lnTo>
                  <a:pt x="285842" y="16739"/>
                </a:lnTo>
                <a:lnTo>
                  <a:pt x="324003" y="16739"/>
                </a:lnTo>
                <a:lnTo>
                  <a:pt x="335010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540748" y="5455978"/>
            <a:ext cx="14846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650" baseline="-15151" dirty="0">
                <a:latin typeface="Calibri"/>
                <a:cs typeface="Calibri"/>
              </a:rPr>
              <a:t>in</a:t>
            </a:r>
            <a:r>
              <a:rPr sz="1650" spc="142" baseline="-15151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=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v1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+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v2</a:t>
            </a:r>
            <a:r>
              <a:rPr sz="1650" spc="-15" baseline="-15151" dirty="0">
                <a:latin typeface="Calibri"/>
                <a:cs typeface="Calibri"/>
              </a:rPr>
              <a:t>out</a:t>
            </a:r>
            <a:r>
              <a:rPr sz="1600" spc="-10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006127" y="4862503"/>
            <a:ext cx="4878070" cy="1043940"/>
            <a:chOff x="4006127" y="4862503"/>
            <a:chExt cx="4878070" cy="1043940"/>
          </a:xfrm>
        </p:grpSpPr>
        <p:sp>
          <p:nvSpPr>
            <p:cNvPr id="64" name="object 64"/>
            <p:cNvSpPr/>
            <p:nvPr/>
          </p:nvSpPr>
          <p:spPr>
            <a:xfrm>
              <a:off x="4006127" y="5698481"/>
              <a:ext cx="391795" cy="208279"/>
            </a:xfrm>
            <a:custGeom>
              <a:avLst/>
              <a:gdLst/>
              <a:ahLst/>
              <a:cxnLst/>
              <a:rect l="l" t="t" r="r" b="b"/>
              <a:pathLst>
                <a:path w="391795" h="208279">
                  <a:moveTo>
                    <a:pt x="332678" y="188968"/>
                  </a:moveTo>
                  <a:lnTo>
                    <a:pt x="323369" y="207084"/>
                  </a:lnTo>
                  <a:lnTo>
                    <a:pt x="391698" y="207829"/>
                  </a:lnTo>
                  <a:lnTo>
                    <a:pt x="381279" y="193621"/>
                  </a:lnTo>
                  <a:lnTo>
                    <a:pt x="341739" y="193621"/>
                  </a:lnTo>
                  <a:lnTo>
                    <a:pt x="332678" y="188968"/>
                  </a:lnTo>
                  <a:close/>
                </a:path>
                <a:path w="391795" h="208279">
                  <a:moveTo>
                    <a:pt x="341988" y="170852"/>
                  </a:moveTo>
                  <a:lnTo>
                    <a:pt x="332678" y="188968"/>
                  </a:lnTo>
                  <a:lnTo>
                    <a:pt x="341739" y="193621"/>
                  </a:lnTo>
                  <a:lnTo>
                    <a:pt x="351048" y="175505"/>
                  </a:lnTo>
                  <a:lnTo>
                    <a:pt x="341988" y="170852"/>
                  </a:lnTo>
                  <a:close/>
                </a:path>
                <a:path w="391795" h="208279">
                  <a:moveTo>
                    <a:pt x="351297" y="152735"/>
                  </a:moveTo>
                  <a:lnTo>
                    <a:pt x="341988" y="170852"/>
                  </a:lnTo>
                  <a:lnTo>
                    <a:pt x="351048" y="175505"/>
                  </a:lnTo>
                  <a:lnTo>
                    <a:pt x="341739" y="193621"/>
                  </a:lnTo>
                  <a:lnTo>
                    <a:pt x="381279" y="193621"/>
                  </a:lnTo>
                  <a:lnTo>
                    <a:pt x="351297" y="152735"/>
                  </a:lnTo>
                  <a:close/>
                </a:path>
                <a:path w="391795" h="208279">
                  <a:moveTo>
                    <a:pt x="9309" y="0"/>
                  </a:moveTo>
                  <a:lnTo>
                    <a:pt x="0" y="18116"/>
                  </a:lnTo>
                  <a:lnTo>
                    <a:pt x="332678" y="188968"/>
                  </a:lnTo>
                  <a:lnTo>
                    <a:pt x="341988" y="17085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795299" y="4862503"/>
              <a:ext cx="88900" cy="12700"/>
            </a:xfrm>
            <a:custGeom>
              <a:avLst/>
              <a:gdLst/>
              <a:ahLst/>
              <a:cxnLst/>
              <a:rect l="l" t="t" r="r" b="b"/>
              <a:pathLst>
                <a:path w="88900" h="12700">
                  <a:moveTo>
                    <a:pt x="88900" y="0"/>
                  </a:moveTo>
                  <a:lnTo>
                    <a:pt x="0" y="0"/>
                  </a:lnTo>
                  <a:lnTo>
                    <a:pt x="0" y="12696"/>
                  </a:lnTo>
                  <a:lnTo>
                    <a:pt x="88900" y="12696"/>
                  </a:lnTo>
                  <a:lnTo>
                    <a:pt x="889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536628" y="4669596"/>
            <a:ext cx="89661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1600" dirty="0">
                <a:latin typeface="Cambria Math"/>
                <a:cs typeface="Cambria Math"/>
              </a:rPr>
              <a:t>=</a:t>
            </a:r>
            <a:r>
              <a:rPr sz="1600" spc="165" dirty="0">
                <a:latin typeface="Cambria Math"/>
                <a:cs typeface="Cambria Math"/>
              </a:rPr>
              <a:t> </a:t>
            </a:r>
            <a:r>
              <a:rPr sz="2400" spc="-15" baseline="13888" dirty="0">
                <a:latin typeface="Calibri"/>
                <a:cs typeface="Calibri"/>
              </a:rPr>
              <a:t>v</a:t>
            </a:r>
            <a:r>
              <a:rPr sz="1650" spc="-15" baseline="5050" dirty="0">
                <a:latin typeface="Calibri"/>
                <a:cs typeface="Calibri"/>
              </a:rPr>
              <a:t>out</a:t>
            </a:r>
            <a:r>
              <a:rPr sz="1650" spc="-37" baseline="5050" dirty="0">
                <a:latin typeface="Calibri"/>
                <a:cs typeface="Calibri"/>
              </a:rPr>
              <a:t> </a:t>
            </a:r>
            <a:r>
              <a:rPr sz="2400" baseline="13888" dirty="0">
                <a:latin typeface="Symbol"/>
                <a:cs typeface="Symbol"/>
              </a:rPr>
              <a:t></a:t>
            </a:r>
            <a:r>
              <a:rPr sz="2400" spc="-75" baseline="13888" dirty="0">
                <a:latin typeface="Times New Roman"/>
                <a:cs typeface="Times New Roman"/>
              </a:rPr>
              <a:t> </a:t>
            </a:r>
            <a:r>
              <a:rPr sz="2400" spc="-89" baseline="13888" dirty="0">
                <a:latin typeface="Calibri"/>
                <a:cs typeface="Calibri"/>
              </a:rPr>
              <a:t>x</a:t>
            </a:r>
            <a:endParaRPr sz="2400" baseline="13888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9303300" y="4862503"/>
            <a:ext cx="88900" cy="12700"/>
          </a:xfrm>
          <a:custGeom>
            <a:avLst/>
            <a:gdLst/>
            <a:ahLst/>
            <a:cxnLst/>
            <a:rect l="l" t="t" r="r" b="b"/>
            <a:pathLst>
              <a:path w="88900" h="12700">
                <a:moveTo>
                  <a:pt x="88900" y="0"/>
                </a:moveTo>
                <a:lnTo>
                  <a:pt x="0" y="0"/>
                </a:lnTo>
                <a:lnTo>
                  <a:pt x="0" y="12696"/>
                </a:lnTo>
                <a:lnTo>
                  <a:pt x="88900" y="12696"/>
                </a:lnTo>
                <a:lnTo>
                  <a:pt x="88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054026" y="5249723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u="sng" spc="-15" baseline="1190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v1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595071" y="5600243"/>
            <a:ext cx="2571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u="sng" spc="-37" baseline="1190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7938" y="5656965"/>
            <a:ext cx="120749" cy="112410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4097568" y="5908092"/>
            <a:ext cx="4343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100" u="sng" spc="-15" baseline="1190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v2</a:t>
            </a:r>
            <a:r>
              <a:rPr sz="1000" spc="-10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4057505" y="4387829"/>
            <a:ext cx="3431540" cy="1521460"/>
            <a:chOff x="4057504" y="4387829"/>
            <a:chExt cx="3431540" cy="1521460"/>
          </a:xfrm>
        </p:grpSpPr>
        <p:pic>
          <p:nvPicPr>
            <p:cNvPr id="70" name="object 7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7504" y="4387829"/>
              <a:ext cx="154070" cy="16461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6835673" y="5479229"/>
              <a:ext cx="642620" cy="419734"/>
            </a:xfrm>
            <a:custGeom>
              <a:avLst/>
              <a:gdLst/>
              <a:ahLst/>
              <a:cxnLst/>
              <a:rect l="l" t="t" r="r" b="b"/>
              <a:pathLst>
                <a:path w="642620" h="419735">
                  <a:moveTo>
                    <a:pt x="0" y="0"/>
                  </a:moveTo>
                  <a:lnTo>
                    <a:pt x="642289" y="0"/>
                  </a:lnTo>
                  <a:lnTo>
                    <a:pt x="642289" y="419544"/>
                  </a:lnTo>
                  <a:lnTo>
                    <a:pt x="0" y="419544"/>
                  </a:lnTo>
                  <a:lnTo>
                    <a:pt x="0" y="0"/>
                  </a:lnTo>
                  <a:close/>
                </a:path>
              </a:pathLst>
            </a:custGeom>
            <a:ln w="20368">
              <a:solidFill>
                <a:srgbClr val="0C44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7101462" y="5489529"/>
            <a:ext cx="10985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2200" spc="-50" dirty="0"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469126" y="5637187"/>
            <a:ext cx="1389380" cy="65405"/>
          </a:xfrm>
          <a:custGeom>
            <a:avLst/>
            <a:gdLst/>
            <a:ahLst/>
            <a:cxnLst/>
            <a:rect l="l" t="t" r="r" b="b"/>
            <a:pathLst>
              <a:path w="1389379" h="65404">
                <a:moveTo>
                  <a:pt x="366547" y="34518"/>
                </a:moveTo>
                <a:lnTo>
                  <a:pt x="346163" y="24333"/>
                </a:lnTo>
                <a:lnTo>
                  <a:pt x="305422" y="3962"/>
                </a:lnTo>
                <a:lnTo>
                  <a:pt x="305422" y="24333"/>
                </a:lnTo>
                <a:lnTo>
                  <a:pt x="0" y="24333"/>
                </a:lnTo>
                <a:lnTo>
                  <a:pt x="0" y="44704"/>
                </a:lnTo>
                <a:lnTo>
                  <a:pt x="305422" y="44704"/>
                </a:lnTo>
                <a:lnTo>
                  <a:pt x="305422" y="65062"/>
                </a:lnTo>
                <a:lnTo>
                  <a:pt x="346163" y="44704"/>
                </a:lnTo>
                <a:lnTo>
                  <a:pt x="366547" y="34518"/>
                </a:lnTo>
                <a:close/>
              </a:path>
              <a:path w="1389379" h="65404">
                <a:moveTo>
                  <a:pt x="1388973" y="30543"/>
                </a:moveTo>
                <a:lnTo>
                  <a:pt x="1368590" y="20358"/>
                </a:lnTo>
                <a:lnTo>
                  <a:pt x="1327848" y="0"/>
                </a:lnTo>
                <a:lnTo>
                  <a:pt x="1327848" y="20358"/>
                </a:lnTo>
                <a:lnTo>
                  <a:pt x="1008837" y="20358"/>
                </a:lnTo>
                <a:lnTo>
                  <a:pt x="1008837" y="40728"/>
                </a:lnTo>
                <a:lnTo>
                  <a:pt x="1327848" y="40728"/>
                </a:lnTo>
                <a:lnTo>
                  <a:pt x="1327848" y="61099"/>
                </a:lnTo>
                <a:lnTo>
                  <a:pt x="1368590" y="40728"/>
                </a:lnTo>
                <a:lnTo>
                  <a:pt x="1388973" y="30543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8177884" y="5498651"/>
            <a:ext cx="101536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>
              <a:spcBef>
                <a:spcPts val="100"/>
              </a:spcBef>
            </a:pPr>
            <a:r>
              <a:rPr sz="2400" u="sng" baseline="10416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2400" baseline="10416" dirty="0">
                <a:latin typeface="Calibri"/>
                <a:cs typeface="Calibri"/>
              </a:rPr>
              <a:t>=</a:t>
            </a:r>
            <a:r>
              <a:rPr sz="2400" spc="-22" baseline="10416" dirty="0">
                <a:latin typeface="Calibri"/>
                <a:cs typeface="Calibri"/>
              </a:rPr>
              <a:t> </a:t>
            </a:r>
            <a:r>
              <a:rPr sz="2400" baseline="10416" dirty="0">
                <a:latin typeface="Calibri"/>
                <a:cs typeface="Calibri"/>
              </a:rPr>
              <a:t>J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2400" spc="-15" baseline="10416" dirty="0">
                <a:latin typeface="Calibri"/>
                <a:cs typeface="Calibri"/>
              </a:rPr>
              <a:t>*</a:t>
            </a:r>
            <a:r>
              <a:rPr sz="2400" u="sng" spc="-15" baseline="10416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r>
              <a:rPr sz="1100" spc="-10" dirty="0">
                <a:latin typeface="Calibri"/>
                <a:cs typeface="Calibri"/>
              </a:rPr>
              <a:t>out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558274" y="5724181"/>
            <a:ext cx="123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449646" y="5266641"/>
            <a:ext cx="132080" cy="606576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699">
              <a:spcBef>
                <a:spcPts val="630"/>
              </a:spcBef>
            </a:pPr>
            <a:r>
              <a:rPr sz="1600" i="1" spc="-50" dirty="0">
                <a:latin typeface="Calibri"/>
                <a:cs typeface="Calibri"/>
              </a:rPr>
              <a:t>x</a:t>
            </a:r>
            <a:endParaRPr sz="1600">
              <a:latin typeface="Calibri"/>
              <a:cs typeface="Calibri"/>
            </a:endParaRPr>
          </a:p>
          <a:p>
            <a:pPr marL="38097">
              <a:spcBef>
                <a:spcPts val="464"/>
              </a:spcBef>
            </a:pPr>
            <a:r>
              <a:rPr sz="14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517746" y="5642916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598726" y="5733325"/>
            <a:ext cx="2032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000" spc="-25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3471180" y="4049192"/>
            <a:ext cx="6344285" cy="2186305"/>
            <a:chOff x="3471179" y="4049191"/>
            <a:chExt cx="6344285" cy="2186305"/>
          </a:xfrm>
        </p:grpSpPr>
        <p:sp>
          <p:nvSpPr>
            <p:cNvPr id="82" name="object 82"/>
            <p:cNvSpPr/>
            <p:nvPr/>
          </p:nvSpPr>
          <p:spPr>
            <a:xfrm>
              <a:off x="6256530" y="4049191"/>
              <a:ext cx="0" cy="2186305"/>
            </a:xfrm>
            <a:custGeom>
              <a:avLst/>
              <a:gdLst/>
              <a:ahLst/>
              <a:cxnLst/>
              <a:rect l="l" t="t" r="r" b="b"/>
              <a:pathLst>
                <a:path h="2186304">
                  <a:moveTo>
                    <a:pt x="0" y="0"/>
                  </a:moveTo>
                  <a:lnTo>
                    <a:pt x="0" y="2185805"/>
                  </a:lnTo>
                </a:path>
              </a:pathLst>
            </a:custGeom>
            <a:ln w="15279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471179" y="5078029"/>
              <a:ext cx="6344285" cy="0"/>
            </a:xfrm>
            <a:custGeom>
              <a:avLst/>
              <a:gdLst/>
              <a:ahLst/>
              <a:cxnLst/>
              <a:rect l="l" t="t" r="r" b="b"/>
              <a:pathLst>
                <a:path w="6344284">
                  <a:moveTo>
                    <a:pt x="0" y="0"/>
                  </a:moveTo>
                  <a:lnTo>
                    <a:pt x="6344203" y="0"/>
                  </a:lnTo>
                </a:path>
              </a:pathLst>
            </a:custGeom>
            <a:ln w="15275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32128" y="5580535"/>
              <a:ext cx="214640" cy="16584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6008" y="5576230"/>
              <a:ext cx="214640" cy="16584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59109" y="4541528"/>
              <a:ext cx="214640" cy="16584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3209" y="4528773"/>
              <a:ext cx="214640" cy="16584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43857" y="5500868"/>
              <a:ext cx="263924" cy="422702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9029456" y="6280570"/>
            <a:ext cx="155575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699">
              <a:spcBef>
                <a:spcPts val="35"/>
              </a:spcBef>
            </a:pPr>
            <a:r>
              <a:rPr sz="1000" spc="-25" dirty="0">
                <a:solidFill>
                  <a:srgbClr val="767676"/>
                </a:solidFill>
                <a:latin typeface="Calibri"/>
                <a:cs typeface="Calibri"/>
              </a:rPr>
              <a:t>28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9294" y="1369018"/>
            <a:ext cx="2591131" cy="1347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040545" y="2719822"/>
            <a:ext cx="2727960" cy="47192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algn="ctr">
              <a:spcBef>
                <a:spcPts val="220"/>
              </a:spcBef>
            </a:pPr>
            <a:r>
              <a:rPr sz="1400" dirty="0">
                <a:latin typeface="Calibri"/>
                <a:cs typeface="Calibri"/>
              </a:rPr>
              <a:t>Path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integral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formulation</a:t>
            </a:r>
            <a:endParaRPr sz="1400">
              <a:latin typeface="Calibri"/>
              <a:cs typeface="Calibri"/>
            </a:endParaRPr>
          </a:p>
          <a:p>
            <a:pPr algn="ctr">
              <a:spcBef>
                <a:spcPts val="120"/>
              </a:spcBef>
            </a:pPr>
            <a:r>
              <a:rPr sz="1400" dirty="0">
                <a:latin typeface="Calibri"/>
                <a:cs typeface="Calibri"/>
              </a:rPr>
              <a:t>of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quantum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mechanics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(Feynman)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06366" y="3747125"/>
            <a:ext cx="16148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Summary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1765" y="3581400"/>
            <a:ext cx="6346635" cy="2715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97" marR="967024">
              <a:lnSpc>
                <a:spcPct val="128000"/>
              </a:lnSpc>
              <a:spcBef>
                <a:spcPts val="100"/>
              </a:spcBef>
            </a:pPr>
            <a:r>
              <a:rPr sz="1600" spc="20" dirty="0">
                <a:latin typeface="Calibri"/>
                <a:cs typeface="Calibri"/>
              </a:rPr>
              <a:t>Abstraction</a:t>
            </a:r>
            <a:r>
              <a:rPr sz="1600" spc="120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for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neural</a:t>
            </a:r>
            <a:r>
              <a:rPr sz="1600" spc="120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networks: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parameterized</a:t>
            </a:r>
            <a:r>
              <a:rPr sz="1600" spc="1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programs </a:t>
            </a:r>
            <a:r>
              <a:rPr sz="1600" dirty="0">
                <a:latin typeface="Calibri"/>
                <a:cs typeface="Calibri"/>
              </a:rPr>
              <a:t>Gradient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spc="40" dirty="0">
                <a:latin typeface="Calibri"/>
                <a:cs typeface="Calibri"/>
              </a:rPr>
              <a:t>computation</a:t>
            </a:r>
            <a:endParaRPr sz="1600" dirty="0">
              <a:latin typeface="Calibri"/>
              <a:cs typeface="Calibri"/>
            </a:endParaRPr>
          </a:p>
          <a:p>
            <a:pPr marL="586691" indent="-182230">
              <a:buFont typeface="Arial"/>
              <a:buChar char="•"/>
              <a:tabLst>
                <a:tab pos="586691" algn="l"/>
              </a:tabLst>
            </a:pPr>
            <a:r>
              <a:rPr sz="1600" spc="20" dirty="0">
                <a:latin typeface="Calibri"/>
                <a:cs typeface="Calibri"/>
              </a:rPr>
              <a:t>Abstractly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(what?):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sum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over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paths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(important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idea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in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Physics)</a:t>
            </a:r>
            <a:endParaRPr sz="1600" dirty="0">
              <a:latin typeface="Calibri"/>
              <a:cs typeface="Calibri"/>
            </a:endParaRPr>
          </a:p>
          <a:p>
            <a:pPr marL="586691" marR="361920" indent="-182230">
              <a:lnSpc>
                <a:spcPts val="1490"/>
              </a:lnSpc>
              <a:spcBef>
                <a:spcPts val="405"/>
              </a:spcBef>
              <a:buFont typeface="Arial"/>
              <a:buChar char="•"/>
              <a:tabLst>
                <a:tab pos="587960" algn="l"/>
              </a:tabLst>
            </a:pPr>
            <a:r>
              <a:rPr sz="1600" spc="10" dirty="0">
                <a:latin typeface="Calibri"/>
                <a:cs typeface="Calibri"/>
              </a:rPr>
              <a:t>Efficient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computation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(how?):</a:t>
            </a:r>
            <a:r>
              <a:rPr sz="1600" spc="9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compositional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algorithm</a:t>
            </a:r>
            <a:r>
              <a:rPr sz="1600" spc="12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on 	</a:t>
            </a:r>
            <a:r>
              <a:rPr sz="1600" dirty="0">
                <a:latin typeface="Calibri"/>
                <a:cs typeface="Calibri"/>
              </a:rPr>
              <a:t>dataflow</a:t>
            </a:r>
            <a:r>
              <a:rPr sz="1600" spc="20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graph</a:t>
            </a:r>
            <a:r>
              <a:rPr sz="1600" spc="204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representation</a:t>
            </a:r>
            <a:endParaRPr sz="1600" dirty="0">
              <a:latin typeface="Calibri"/>
              <a:cs typeface="Calibri"/>
            </a:endParaRPr>
          </a:p>
          <a:p>
            <a:pPr marL="38097">
              <a:spcBef>
                <a:spcPts val="500"/>
              </a:spcBef>
            </a:pPr>
            <a:r>
              <a:rPr sz="1600" spc="75" dirty="0">
                <a:latin typeface="Calibri"/>
                <a:cs typeface="Calibri"/>
              </a:rPr>
              <a:t>Handles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complex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nonlinear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55" dirty="0">
                <a:latin typeface="Calibri"/>
                <a:cs typeface="Calibri"/>
              </a:rPr>
              <a:t>functions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like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sin(x),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sin(cos(x)),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-15" baseline="27777" dirty="0">
                <a:latin typeface="Calibri"/>
                <a:cs typeface="Calibri"/>
              </a:rPr>
              <a:t>cos(x)</a:t>
            </a:r>
            <a:endParaRPr sz="1600" baseline="27777" dirty="0">
              <a:latin typeface="Calibri"/>
              <a:cs typeface="Calibri"/>
            </a:endParaRPr>
          </a:p>
          <a:p>
            <a:pPr marL="38097" marR="116195">
              <a:lnSpc>
                <a:spcPts val="1490"/>
              </a:lnSpc>
              <a:spcBef>
                <a:spcPts val="720"/>
              </a:spcBef>
            </a:pPr>
            <a:r>
              <a:rPr lang="en-US" sz="1600" spc="75" dirty="0">
                <a:latin typeface="Calibri"/>
                <a:cs typeface="Calibri"/>
              </a:rPr>
              <a:t>Compositional rules h</a:t>
            </a:r>
            <a:r>
              <a:rPr sz="1600" spc="75" dirty="0">
                <a:latin typeface="Calibri"/>
                <a:cs typeface="Calibri"/>
              </a:rPr>
              <a:t>andle</a:t>
            </a:r>
            <a:r>
              <a:rPr lang="en-US" sz="1600" spc="75" dirty="0">
                <a:latin typeface="Calibri"/>
                <a:cs typeface="Calibri"/>
              </a:rPr>
              <a:t>s</a:t>
            </a:r>
            <a:r>
              <a:rPr sz="1600" spc="9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complex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neural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networks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weight-</a:t>
            </a:r>
            <a:r>
              <a:rPr sz="1600" spc="50" dirty="0">
                <a:latin typeface="Calibri"/>
                <a:cs typeface="Calibri"/>
              </a:rPr>
              <a:t>sharing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and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irregular </a:t>
            </a:r>
            <a:r>
              <a:rPr sz="1600" spc="50" dirty="0">
                <a:latin typeface="Calibri"/>
                <a:cs typeface="Calibri"/>
              </a:rPr>
              <a:t>interconnections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such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as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55" dirty="0">
                <a:latin typeface="Calibri"/>
                <a:cs typeface="Calibri"/>
              </a:rPr>
              <a:t>“skip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connections”</a:t>
            </a:r>
            <a:endParaRPr sz="1600" dirty="0">
              <a:latin typeface="Calibri"/>
              <a:cs typeface="Calibri"/>
            </a:endParaRPr>
          </a:p>
          <a:p>
            <a:pPr marL="38097" marR="909243">
              <a:lnSpc>
                <a:spcPct val="128000"/>
              </a:lnSpc>
            </a:pPr>
            <a:r>
              <a:rPr lang="en-US" sz="1600" spc="65" dirty="0">
                <a:latin typeface="Calibri"/>
                <a:cs typeface="Calibri"/>
              </a:rPr>
              <a:t>With small caveat, easy to extend to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45" dirty="0">
                <a:latin typeface="Calibri"/>
                <a:cs typeface="Calibri"/>
              </a:rPr>
              <a:t>conditional</a:t>
            </a:r>
            <a:r>
              <a:rPr lang="en-US" sz="1600" spc="45" dirty="0">
                <a:latin typeface="Calibri"/>
                <a:cs typeface="Calibri"/>
              </a:rPr>
              <a:t>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and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loops</a:t>
            </a:r>
            <a:endParaRPr lang="en-US" sz="1600" spc="-20" dirty="0">
              <a:latin typeface="Calibri"/>
              <a:cs typeface="Calibri"/>
            </a:endParaRPr>
          </a:p>
          <a:p>
            <a:pPr marL="38097" marR="909243">
              <a:lnSpc>
                <a:spcPct val="128000"/>
              </a:lnSpc>
            </a:pPr>
            <a:r>
              <a:rPr sz="1600" spc="60" dirty="0">
                <a:latin typeface="Calibri"/>
                <a:cs typeface="Calibri"/>
              </a:rPr>
              <a:t>Example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55" dirty="0">
                <a:latin typeface="Calibri"/>
                <a:cs typeface="Calibri"/>
              </a:rPr>
              <a:t>backward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dataflow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70" dirty="0">
                <a:latin typeface="Calibri"/>
                <a:cs typeface="Calibri"/>
              </a:rPr>
              <a:t>analysis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75" dirty="0">
                <a:latin typeface="Calibri"/>
                <a:cs typeface="Calibri"/>
              </a:rPr>
              <a:t>used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lang="en-US"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compilers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81134" y="6365644"/>
            <a:ext cx="145415" cy="14427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699">
              <a:spcBef>
                <a:spcPts val="45"/>
              </a:spcBef>
            </a:pPr>
            <a:r>
              <a:rPr sz="900" spc="-25" dirty="0">
                <a:solidFill>
                  <a:srgbClr val="7F7F7F"/>
                </a:solidFill>
                <a:latin typeface="Calibri"/>
                <a:cs typeface="Calibri"/>
              </a:rPr>
              <a:t>29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dirty="0"/>
              <a:t>Goal</a:t>
            </a:r>
            <a:r>
              <a:rPr spc="-75" dirty="0"/>
              <a:t> </a:t>
            </a:r>
            <a:r>
              <a:rPr spc="-50" dirty="0"/>
              <a:t>of</a:t>
            </a:r>
            <a:r>
              <a:rPr spc="-70" dirty="0"/>
              <a:t> </a:t>
            </a:r>
            <a:r>
              <a:rPr dirty="0"/>
              <a:t>this</a:t>
            </a:r>
            <a:r>
              <a:rPr spc="-70" dirty="0"/>
              <a:t> </a:t>
            </a:r>
            <a:r>
              <a:rPr spc="-10" dirty="0"/>
              <a:t>lecture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7248" y="2789571"/>
            <a:ext cx="8223884" cy="3763851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8096">
              <a:spcBef>
                <a:spcPts val="370"/>
              </a:spcBef>
              <a:tabLst>
                <a:tab pos="220961" algn="l"/>
              </a:tabLst>
            </a:pPr>
            <a:r>
              <a:rPr sz="1900" spc="60" dirty="0">
                <a:latin typeface="Calibri"/>
                <a:cs typeface="Calibri"/>
              </a:rPr>
              <a:t>Standard</a:t>
            </a:r>
            <a:r>
              <a:rPr sz="1900" spc="70" dirty="0">
                <a:latin typeface="Calibri"/>
                <a:cs typeface="Calibri"/>
              </a:rPr>
              <a:t> </a:t>
            </a:r>
            <a:r>
              <a:rPr sz="1900" spc="55" dirty="0">
                <a:latin typeface="Calibri"/>
                <a:cs typeface="Calibri"/>
              </a:rPr>
              <a:t>presentations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of</a:t>
            </a:r>
            <a:r>
              <a:rPr sz="1900" spc="60" dirty="0">
                <a:latin typeface="Calibri"/>
                <a:cs typeface="Calibri"/>
              </a:rPr>
              <a:t> </a:t>
            </a:r>
            <a:r>
              <a:rPr sz="1900" spc="110" dirty="0">
                <a:latin typeface="Calibri"/>
                <a:cs typeface="Calibri"/>
              </a:rPr>
              <a:t>back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propagation</a:t>
            </a:r>
            <a:r>
              <a:rPr sz="1900" spc="70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in</a:t>
            </a:r>
            <a:r>
              <a:rPr sz="1900" spc="65" dirty="0">
                <a:latin typeface="Calibri"/>
                <a:cs typeface="Calibri"/>
              </a:rPr>
              <a:t> </a:t>
            </a:r>
            <a:r>
              <a:rPr sz="1900" spc="10" dirty="0">
                <a:latin typeface="Calibri"/>
                <a:cs typeface="Calibri"/>
              </a:rPr>
              <a:t>neural</a:t>
            </a:r>
            <a:r>
              <a:rPr sz="1900" spc="6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networks</a:t>
            </a:r>
            <a:endParaRPr sz="1900" dirty="0">
              <a:latin typeface="Calibri"/>
              <a:cs typeface="Calibri"/>
            </a:endParaRPr>
          </a:p>
          <a:p>
            <a:pPr marL="588596" lvl="1" indent="-184135">
              <a:spcBef>
                <a:spcPts val="225"/>
              </a:spcBef>
              <a:buFont typeface="Arial"/>
              <a:buChar char="•"/>
              <a:tabLst>
                <a:tab pos="588596" algn="l"/>
              </a:tabLst>
            </a:pPr>
            <a:r>
              <a:rPr sz="1600" spc="50" dirty="0">
                <a:latin typeface="Calibri"/>
                <a:cs typeface="Calibri"/>
              </a:rPr>
              <a:t>Biological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45" dirty="0">
                <a:latin typeface="Calibri"/>
                <a:cs typeface="Calibri"/>
              </a:rPr>
              <a:t>metaphors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like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neurons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and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synapses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75" dirty="0">
                <a:latin typeface="Calibri"/>
                <a:cs typeface="Calibri"/>
              </a:rPr>
              <a:t>come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way</a:t>
            </a:r>
            <a:endParaRPr sz="1600" dirty="0">
              <a:latin typeface="Calibri"/>
              <a:cs typeface="Calibri"/>
            </a:endParaRPr>
          </a:p>
          <a:p>
            <a:pPr marL="588596" lvl="1" indent="-184135">
              <a:spcBef>
                <a:spcPts val="170"/>
              </a:spcBef>
              <a:buFont typeface="Arial"/>
              <a:buChar char="•"/>
              <a:tabLst>
                <a:tab pos="588596" algn="l"/>
              </a:tabLst>
            </a:pPr>
            <a:r>
              <a:rPr sz="1600" spc="10" dirty="0">
                <a:latin typeface="Calibri"/>
                <a:cs typeface="Calibri"/>
              </a:rPr>
              <a:t>Properties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of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activation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45" dirty="0">
                <a:latin typeface="Calibri"/>
                <a:cs typeface="Calibri"/>
              </a:rPr>
              <a:t>functions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are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distraction</a:t>
            </a:r>
            <a:endParaRPr sz="1600" dirty="0">
              <a:latin typeface="Calibri"/>
              <a:cs typeface="Calibri"/>
            </a:endParaRPr>
          </a:p>
          <a:p>
            <a:pPr marL="588596" lvl="1" indent="-184135">
              <a:spcBef>
                <a:spcPts val="290"/>
              </a:spcBef>
              <a:buFont typeface="Arial"/>
              <a:buChar char="•"/>
              <a:tabLst>
                <a:tab pos="588596" algn="l"/>
              </a:tabLst>
            </a:pPr>
            <a:r>
              <a:rPr sz="1600" spc="85" dirty="0">
                <a:latin typeface="Calibri"/>
                <a:cs typeface="Calibri"/>
              </a:rPr>
              <a:t>Chain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rule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calculus: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obvious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how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75" dirty="0">
                <a:latin typeface="Calibri"/>
                <a:cs typeface="Calibri"/>
              </a:rPr>
              <a:t>use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complicated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networks</a:t>
            </a:r>
            <a:endParaRPr sz="1600" dirty="0">
              <a:latin typeface="Calibri"/>
              <a:cs typeface="Calibri"/>
            </a:endParaRPr>
          </a:p>
          <a:p>
            <a:pPr marL="38096">
              <a:spcBef>
                <a:spcPts val="585"/>
              </a:spcBef>
              <a:tabLst>
                <a:tab pos="220961" algn="l"/>
              </a:tabLst>
            </a:pPr>
            <a:r>
              <a:rPr sz="1900" spc="45" dirty="0">
                <a:latin typeface="Calibri"/>
                <a:cs typeface="Calibri"/>
              </a:rPr>
              <a:t>Presentation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55" dirty="0">
                <a:latin typeface="Calibri"/>
                <a:cs typeface="Calibri"/>
              </a:rPr>
              <a:t>this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40" dirty="0">
                <a:latin typeface="Calibri"/>
                <a:cs typeface="Calibri"/>
              </a:rPr>
              <a:t>lecture</a:t>
            </a:r>
            <a:endParaRPr sz="1900" dirty="0">
              <a:latin typeface="Calibri"/>
              <a:cs typeface="Calibri"/>
            </a:endParaRPr>
          </a:p>
          <a:p>
            <a:pPr marL="588596" lvl="1" indent="-184135">
              <a:spcBef>
                <a:spcPts val="204"/>
              </a:spcBef>
              <a:buFont typeface="Arial"/>
              <a:buChar char="•"/>
              <a:tabLst>
                <a:tab pos="588596" algn="l"/>
              </a:tabLst>
            </a:pPr>
            <a:r>
              <a:rPr sz="1600" spc="10" dirty="0">
                <a:latin typeface="Calibri"/>
                <a:cs typeface="Calibri"/>
              </a:rPr>
              <a:t>Abstraction</a:t>
            </a:r>
            <a:r>
              <a:rPr sz="1600" spc="1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neural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networks: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i="1" spc="10" dirty="0">
                <a:latin typeface="Calibri"/>
                <a:cs typeface="Calibri"/>
              </a:rPr>
              <a:t>parameterized</a:t>
            </a:r>
            <a:r>
              <a:rPr sz="1600" i="1" spc="1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programs</a:t>
            </a:r>
            <a:endParaRPr sz="1600" dirty="0">
              <a:latin typeface="Calibri"/>
              <a:cs typeface="Calibri"/>
            </a:endParaRPr>
          </a:p>
          <a:p>
            <a:pPr marL="588596" lvl="1" indent="-184135">
              <a:spcBef>
                <a:spcPts val="290"/>
              </a:spcBef>
              <a:buFont typeface="Arial"/>
              <a:buChar char="•"/>
              <a:tabLst>
                <a:tab pos="588596" algn="l"/>
              </a:tabLst>
            </a:pPr>
            <a:r>
              <a:rPr sz="1600" dirty="0">
                <a:latin typeface="Calibri"/>
                <a:cs typeface="Calibri"/>
              </a:rPr>
              <a:t>Gradient</a:t>
            </a:r>
            <a:r>
              <a:rPr sz="1600" spc="2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computation</a:t>
            </a:r>
            <a:r>
              <a:rPr lang="en-US" sz="1600" spc="-10" dirty="0">
                <a:latin typeface="Calibri"/>
                <a:cs typeface="Calibri"/>
              </a:rPr>
              <a:t> in parameterized programs</a:t>
            </a:r>
            <a:endParaRPr sz="1600" dirty="0">
              <a:latin typeface="Calibri"/>
              <a:cs typeface="Calibri"/>
            </a:endParaRPr>
          </a:p>
          <a:p>
            <a:pPr marL="955595" lvl="2" indent="-184135">
              <a:spcBef>
                <a:spcPts val="165"/>
              </a:spcBef>
              <a:buFont typeface="Arial"/>
              <a:buChar char="•"/>
              <a:tabLst>
                <a:tab pos="955595" algn="l"/>
              </a:tabLst>
            </a:pPr>
            <a:r>
              <a:rPr sz="1600" spc="10" dirty="0">
                <a:latin typeface="Calibri"/>
                <a:cs typeface="Calibri"/>
              </a:rPr>
              <a:t>Abstraction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(what?):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sum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over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45" dirty="0">
                <a:latin typeface="Calibri"/>
                <a:cs typeface="Calibri"/>
              </a:rPr>
              <a:t>paths</a:t>
            </a:r>
            <a:endParaRPr sz="1600" dirty="0">
              <a:latin typeface="Calibri"/>
              <a:cs typeface="Calibri"/>
            </a:endParaRPr>
          </a:p>
          <a:p>
            <a:pPr marL="955595" lvl="2" indent="-184135">
              <a:spcBef>
                <a:spcPts val="195"/>
              </a:spcBef>
              <a:buFont typeface="Arial"/>
              <a:buChar char="•"/>
              <a:tabLst>
                <a:tab pos="955595" algn="l"/>
              </a:tabLst>
            </a:pPr>
            <a:r>
              <a:rPr sz="1600" spc="20" dirty="0">
                <a:latin typeface="Calibri"/>
                <a:cs typeface="Calibri"/>
              </a:rPr>
              <a:t>Implementation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(how?):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compositional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algorithm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on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dataflow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graph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representation</a:t>
            </a:r>
            <a:endParaRPr sz="1600" dirty="0">
              <a:latin typeface="Calibri"/>
              <a:cs typeface="Calibri"/>
            </a:endParaRPr>
          </a:p>
          <a:p>
            <a:pPr marL="588596" lvl="1" indent="-184135">
              <a:spcBef>
                <a:spcPts val="285"/>
              </a:spcBef>
              <a:buFont typeface="Arial"/>
              <a:buChar char="•"/>
              <a:tabLst>
                <a:tab pos="588596" algn="l"/>
              </a:tabLst>
            </a:pPr>
            <a:r>
              <a:rPr sz="1600" spc="75" dirty="0">
                <a:latin typeface="Calibri"/>
                <a:cs typeface="Calibri"/>
              </a:rPr>
              <a:t>Handles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complicated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neural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networks</a:t>
            </a:r>
            <a:endParaRPr sz="1600" dirty="0">
              <a:latin typeface="Calibri"/>
              <a:cs typeface="Calibri"/>
            </a:endParaRPr>
          </a:p>
          <a:p>
            <a:pPr marL="955595" lvl="2" indent="-184135">
              <a:spcBef>
                <a:spcPts val="170"/>
              </a:spcBef>
              <a:buFont typeface="Arial"/>
              <a:buChar char="•"/>
              <a:tabLst>
                <a:tab pos="955595" algn="l"/>
              </a:tabLst>
            </a:pPr>
            <a:r>
              <a:rPr sz="1600" spc="20" dirty="0">
                <a:latin typeface="Calibri"/>
                <a:cs typeface="Calibri"/>
              </a:rPr>
              <a:t>Nonlinear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45" dirty="0">
                <a:latin typeface="Calibri"/>
                <a:cs typeface="Calibri"/>
              </a:rPr>
              <a:t>functions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like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sin(x),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cos(x),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20" dirty="0">
                <a:latin typeface="Calibri"/>
                <a:cs typeface="Calibri"/>
              </a:rPr>
              <a:t>sin(cos(x)),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50" spc="-15" baseline="25252" dirty="0">
                <a:latin typeface="Calibri"/>
                <a:cs typeface="Calibri"/>
              </a:rPr>
              <a:t>cos(x)</a:t>
            </a:r>
            <a:endParaRPr sz="1650" baseline="25252" dirty="0">
              <a:latin typeface="Calibri"/>
              <a:cs typeface="Calibri"/>
            </a:endParaRPr>
          </a:p>
          <a:p>
            <a:pPr marL="955595" lvl="2" indent="-184135">
              <a:spcBef>
                <a:spcPts val="285"/>
              </a:spcBef>
              <a:buFont typeface="Arial"/>
              <a:buChar char="•"/>
              <a:tabLst>
                <a:tab pos="955595" algn="l"/>
              </a:tabLst>
            </a:pPr>
            <a:r>
              <a:rPr sz="1600" dirty="0">
                <a:latin typeface="Calibri"/>
                <a:cs typeface="Calibri"/>
              </a:rPr>
              <a:t>Arbitrary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75" dirty="0">
                <a:latin typeface="Calibri"/>
                <a:cs typeface="Calibri"/>
              </a:rPr>
              <a:t>DAGs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including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skip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connections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and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weight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35" dirty="0">
                <a:latin typeface="Calibri"/>
                <a:cs typeface="Calibri"/>
              </a:rPr>
              <a:t>sharing</a:t>
            </a:r>
            <a:endParaRPr lang="en-US" sz="1600" spc="35" dirty="0">
              <a:latin typeface="Calibri"/>
              <a:cs typeface="Calibri"/>
            </a:endParaRPr>
          </a:p>
          <a:p>
            <a:pPr marL="955595" lvl="2" indent="-184135">
              <a:spcBef>
                <a:spcPts val="285"/>
              </a:spcBef>
              <a:buFont typeface="Arial"/>
              <a:buChar char="•"/>
              <a:tabLst>
                <a:tab pos="955595" algn="l"/>
              </a:tabLst>
            </a:pPr>
            <a:r>
              <a:rPr lang="en-US" sz="1600" spc="35" dirty="0">
                <a:latin typeface="Calibri"/>
                <a:cs typeface="Calibri"/>
              </a:rPr>
              <a:t>With small caveat, conditionals and loops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00" y="1130300"/>
            <a:ext cx="9777984" cy="54991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29456" y="6280570"/>
            <a:ext cx="155575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699">
              <a:spcBef>
                <a:spcPts val="35"/>
              </a:spcBef>
            </a:pPr>
            <a:r>
              <a:rPr sz="1000" spc="-25" dirty="0">
                <a:solidFill>
                  <a:srgbClr val="767676"/>
                </a:solidFill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85327"/>
          </a:xfrm>
          <a:prstGeom prst="rect">
            <a:avLst/>
          </a:prstGeom>
        </p:spPr>
        <p:txBody>
          <a:bodyPr vert="horz" wrap="square" lIns="0" tIns="191019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pc="-45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0478" y="2631427"/>
            <a:ext cx="6510020" cy="3395801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61598" indent="-248899">
              <a:spcBef>
                <a:spcPts val="740"/>
              </a:spcBef>
              <a:buFont typeface="Calibri"/>
              <a:buChar char="●"/>
              <a:tabLst>
                <a:tab pos="261598" algn="l"/>
              </a:tabLst>
            </a:pPr>
            <a:r>
              <a:rPr sz="1600" b="1" spc="110" dirty="0">
                <a:latin typeface="Calibri"/>
                <a:cs typeface="Calibri"/>
              </a:rPr>
              <a:t>Basics:</a:t>
            </a:r>
            <a:endParaRPr sz="1600">
              <a:latin typeface="Calibri"/>
              <a:cs typeface="Calibri"/>
            </a:endParaRPr>
          </a:p>
          <a:p>
            <a:pPr marL="450812" lvl="1" indent="-181595">
              <a:spcBef>
                <a:spcPts val="560"/>
              </a:spcBef>
              <a:buChar char="–"/>
              <a:tabLst>
                <a:tab pos="450812" algn="l"/>
              </a:tabLst>
            </a:pPr>
            <a:r>
              <a:rPr sz="1400" spc="20" dirty="0">
                <a:latin typeface="Calibri"/>
                <a:cs typeface="Calibri"/>
              </a:rPr>
              <a:t>Partial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derivatives,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gradients,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Jacobians</a:t>
            </a:r>
            <a:endParaRPr sz="1400">
              <a:latin typeface="Calibri"/>
              <a:cs typeface="Calibri"/>
            </a:endParaRPr>
          </a:p>
          <a:p>
            <a:pPr marL="450812" lvl="1" indent="-181595">
              <a:spcBef>
                <a:spcPts val="625"/>
              </a:spcBef>
              <a:buChar char="–"/>
              <a:tabLst>
                <a:tab pos="450812" algn="l"/>
              </a:tabLst>
            </a:pPr>
            <a:r>
              <a:rPr sz="1400" spc="50" dirty="0">
                <a:latin typeface="Calibri"/>
                <a:cs typeface="Calibri"/>
              </a:rPr>
              <a:t>Linear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regression:</a:t>
            </a:r>
            <a:endParaRPr sz="1400">
              <a:latin typeface="Calibri"/>
              <a:cs typeface="Calibri"/>
            </a:endParaRPr>
          </a:p>
          <a:p>
            <a:pPr marL="637487" lvl="2" indent="-184769">
              <a:spcBef>
                <a:spcPts val="525"/>
              </a:spcBef>
              <a:buSzPct val="92857"/>
              <a:buChar char="&gt;"/>
              <a:tabLst>
                <a:tab pos="637487" algn="l"/>
              </a:tabLst>
            </a:pPr>
            <a:r>
              <a:rPr sz="1400" spc="20" dirty="0">
                <a:latin typeface="Calibri"/>
                <a:cs typeface="Calibri"/>
              </a:rPr>
              <a:t>Parameter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optimization: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solving</a:t>
            </a:r>
            <a:r>
              <a:rPr sz="1400" spc="14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linear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systems</a:t>
            </a:r>
            <a:endParaRPr sz="1400">
              <a:latin typeface="Calibri"/>
              <a:cs typeface="Calibri"/>
            </a:endParaRPr>
          </a:p>
          <a:p>
            <a:pPr marL="450812" lvl="1" indent="-181595">
              <a:spcBef>
                <a:spcPts val="600"/>
              </a:spcBef>
              <a:buChar char="–"/>
              <a:tabLst>
                <a:tab pos="450812" algn="l"/>
              </a:tabLst>
            </a:pPr>
            <a:r>
              <a:rPr sz="1400" spc="50" dirty="0">
                <a:latin typeface="Calibri"/>
                <a:cs typeface="Calibri"/>
              </a:rPr>
              <a:t>Neural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networks: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parameter</a:t>
            </a:r>
            <a:r>
              <a:rPr sz="1400" spc="15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optimization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requires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solving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non-linear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systems</a:t>
            </a:r>
            <a:endParaRPr sz="1400">
              <a:latin typeface="Calibri"/>
              <a:cs typeface="Calibri"/>
            </a:endParaRPr>
          </a:p>
          <a:p>
            <a:pPr marL="637487" lvl="2" indent="-184769">
              <a:spcBef>
                <a:spcPts val="434"/>
              </a:spcBef>
              <a:buSzPct val="92857"/>
              <a:buChar char="&gt;"/>
              <a:tabLst>
                <a:tab pos="637487" algn="l"/>
              </a:tabLst>
            </a:pPr>
            <a:r>
              <a:rPr sz="1400" spc="10" dirty="0">
                <a:latin typeface="Calibri"/>
                <a:cs typeface="Calibri"/>
              </a:rPr>
              <a:t>Gradient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descent</a:t>
            </a:r>
            <a:endParaRPr sz="1400">
              <a:latin typeface="Calibri"/>
              <a:cs typeface="Calibri"/>
            </a:endParaRPr>
          </a:p>
          <a:p>
            <a:pPr lvl="2">
              <a:spcBef>
                <a:spcPts val="10"/>
              </a:spcBef>
              <a:buFont typeface="Calibri"/>
              <a:buChar char="&gt;"/>
            </a:pPr>
            <a:endParaRPr sz="1400">
              <a:latin typeface="Calibri"/>
              <a:cs typeface="Calibri"/>
            </a:endParaRPr>
          </a:p>
          <a:p>
            <a:pPr marL="261598" indent="-248899">
              <a:buFont typeface="Calibri"/>
              <a:buChar char="●"/>
              <a:tabLst>
                <a:tab pos="261598" algn="l"/>
              </a:tabLst>
            </a:pPr>
            <a:r>
              <a:rPr sz="1600" b="1" spc="60" dirty="0">
                <a:latin typeface="Calibri"/>
                <a:cs typeface="Calibri"/>
              </a:rPr>
              <a:t>Parameterized</a:t>
            </a:r>
            <a:r>
              <a:rPr sz="1600" b="1" spc="100" dirty="0">
                <a:latin typeface="Calibri"/>
                <a:cs typeface="Calibri"/>
              </a:rPr>
              <a:t> </a:t>
            </a:r>
            <a:r>
              <a:rPr sz="1600" b="1" spc="60" dirty="0">
                <a:latin typeface="Calibri"/>
                <a:cs typeface="Calibri"/>
              </a:rPr>
              <a:t>programs:</a:t>
            </a:r>
            <a:r>
              <a:rPr sz="1600" b="1" spc="10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abstraction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neural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networks</a:t>
            </a:r>
            <a:endParaRPr sz="1600">
              <a:latin typeface="Calibri"/>
              <a:cs typeface="Calibri"/>
            </a:endParaRPr>
          </a:p>
          <a:p>
            <a:pPr marL="450812" lvl="1" indent="-181595">
              <a:spcBef>
                <a:spcPts val="585"/>
              </a:spcBef>
              <a:buChar char="–"/>
              <a:tabLst>
                <a:tab pos="450812" algn="l"/>
              </a:tabLst>
            </a:pPr>
            <a:r>
              <a:rPr sz="1400" spc="10" dirty="0">
                <a:latin typeface="Calibri"/>
                <a:cs typeface="Calibri"/>
              </a:rPr>
              <a:t>Dataflow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spc="10" dirty="0">
                <a:latin typeface="Calibri"/>
                <a:cs typeface="Calibri"/>
              </a:rPr>
              <a:t>graph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representation</a:t>
            </a:r>
            <a:endParaRPr sz="1400">
              <a:latin typeface="Calibri"/>
              <a:cs typeface="Calibri"/>
            </a:endParaRPr>
          </a:p>
          <a:p>
            <a:pPr marL="450812" lvl="1" indent="-181595">
              <a:spcBef>
                <a:spcPts val="600"/>
              </a:spcBef>
              <a:buChar char="–"/>
              <a:tabLst>
                <a:tab pos="450812" algn="l"/>
              </a:tabLst>
            </a:pPr>
            <a:r>
              <a:rPr sz="1400" spc="55" dirty="0">
                <a:latin typeface="Calibri"/>
                <a:cs typeface="Calibri"/>
              </a:rPr>
              <a:t>Function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evaluation: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forward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propagation</a:t>
            </a:r>
            <a:endParaRPr sz="1400">
              <a:latin typeface="Calibri"/>
              <a:cs typeface="Calibri"/>
            </a:endParaRPr>
          </a:p>
          <a:p>
            <a:pPr marL="450812" lvl="1" indent="-181595">
              <a:spcBef>
                <a:spcPts val="620"/>
              </a:spcBef>
              <a:buChar char="–"/>
              <a:tabLst>
                <a:tab pos="450812" algn="l"/>
              </a:tabLst>
            </a:pPr>
            <a:r>
              <a:rPr sz="1400" spc="65" dirty="0">
                <a:latin typeface="Calibri"/>
                <a:cs typeface="Calibri"/>
              </a:rPr>
              <a:t>Computing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gradients: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back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propagation</a:t>
            </a:r>
            <a:endParaRPr sz="1400">
              <a:latin typeface="Calibri"/>
              <a:cs typeface="Calibri"/>
            </a:endParaRPr>
          </a:p>
          <a:p>
            <a:pPr marL="450812" lvl="1" indent="-181595">
              <a:spcBef>
                <a:spcPts val="625"/>
              </a:spcBef>
              <a:buChar char="–"/>
              <a:tabLst>
                <a:tab pos="450812" algn="l"/>
              </a:tabLst>
            </a:pPr>
            <a:r>
              <a:rPr sz="1400" spc="20" dirty="0">
                <a:latin typeface="Calibri"/>
                <a:cs typeface="Calibri"/>
              </a:rPr>
              <a:t>Parameter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optimization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using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spc="20" dirty="0">
                <a:latin typeface="Calibri"/>
                <a:cs typeface="Calibri"/>
              </a:rPr>
              <a:t>gradient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descent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0"/>
            <a:ext cx="10630130" cy="884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8435">
              <a:lnSpc>
                <a:spcPts val="3350"/>
              </a:lnSpc>
              <a:spcBef>
                <a:spcPts val="100"/>
              </a:spcBef>
            </a:pPr>
            <a:r>
              <a:rPr sz="2900" spc="85" dirty="0"/>
              <a:t>Basic</a:t>
            </a:r>
            <a:r>
              <a:rPr sz="2900" spc="-85" dirty="0"/>
              <a:t> </a:t>
            </a:r>
            <a:r>
              <a:rPr sz="2900" spc="-10" dirty="0"/>
              <a:t>concepts:</a:t>
            </a:r>
            <a:endParaRPr sz="2900"/>
          </a:p>
          <a:p>
            <a:pPr marL="538435">
              <a:lnSpc>
                <a:spcPts val="3350"/>
              </a:lnSpc>
            </a:pPr>
            <a:r>
              <a:rPr sz="2900" spc="-30" dirty="0"/>
              <a:t>Partial</a:t>
            </a:r>
            <a:r>
              <a:rPr sz="2900" spc="-45" dirty="0"/>
              <a:t> derivatives,</a:t>
            </a:r>
            <a:r>
              <a:rPr sz="2900" spc="-35" dirty="0"/>
              <a:t> </a:t>
            </a:r>
            <a:r>
              <a:rPr sz="2900" spc="-45" dirty="0"/>
              <a:t>gradients,</a:t>
            </a:r>
            <a:r>
              <a:rPr sz="2900" spc="-35" dirty="0"/>
              <a:t> </a:t>
            </a:r>
            <a:r>
              <a:rPr sz="2900" dirty="0"/>
              <a:t>Jacobians</a:t>
            </a:r>
            <a:r>
              <a:rPr sz="2900" spc="-40" dirty="0"/>
              <a:t> </a:t>
            </a:r>
            <a:r>
              <a:rPr sz="2900" spc="-25" dirty="0"/>
              <a:t>(I)</a:t>
            </a:r>
            <a:endParaRPr sz="2900"/>
          </a:p>
        </p:txBody>
      </p:sp>
      <p:sp>
        <p:nvSpPr>
          <p:cNvPr id="23" name="object 23"/>
          <p:cNvSpPr txBox="1"/>
          <p:nvPr/>
        </p:nvSpPr>
        <p:spPr>
          <a:xfrm>
            <a:off x="4013318" y="2515607"/>
            <a:ext cx="148590" cy="90018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marR="5079" indent="4445" algn="just">
              <a:lnSpc>
                <a:spcPct val="140700"/>
              </a:lnSpc>
              <a:spcBef>
                <a:spcPts val="135"/>
              </a:spcBef>
            </a:pPr>
            <a:r>
              <a:rPr sz="1400" spc="-50" dirty="0">
                <a:latin typeface="Calibri"/>
                <a:cs typeface="Calibri"/>
              </a:rPr>
              <a:t>A </a:t>
            </a:r>
            <a:r>
              <a:rPr sz="1400" spc="25" dirty="0">
                <a:latin typeface="Calibri"/>
                <a:cs typeface="Calibri"/>
              </a:rPr>
              <a:t>B </a:t>
            </a:r>
            <a:r>
              <a:rPr sz="1400" spc="165" dirty="0"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199375" y="2759674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8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4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8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14255" y="2888082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8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4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8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9375" y="3040052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9" y="39460"/>
                </a:lnTo>
                <a:lnTo>
                  <a:pt x="279552" y="39460"/>
                </a:lnTo>
                <a:lnTo>
                  <a:pt x="279552" y="21639"/>
                </a:lnTo>
                <a:lnTo>
                  <a:pt x="312658" y="21639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39"/>
                </a:moveTo>
                <a:lnTo>
                  <a:pt x="0" y="21639"/>
                </a:lnTo>
                <a:lnTo>
                  <a:pt x="0" y="39460"/>
                </a:lnTo>
                <a:lnTo>
                  <a:pt x="269365" y="39460"/>
                </a:lnTo>
                <a:lnTo>
                  <a:pt x="269365" y="21639"/>
                </a:lnTo>
                <a:close/>
              </a:path>
              <a:path w="330835" h="61594">
                <a:moveTo>
                  <a:pt x="312658" y="21639"/>
                </a:moveTo>
                <a:lnTo>
                  <a:pt x="279552" y="21639"/>
                </a:lnTo>
                <a:lnTo>
                  <a:pt x="279552" y="39460"/>
                </a:lnTo>
                <a:lnTo>
                  <a:pt x="312659" y="39460"/>
                </a:lnTo>
                <a:lnTo>
                  <a:pt x="330484" y="30549"/>
                </a:lnTo>
                <a:lnTo>
                  <a:pt x="312658" y="21639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14255" y="3168460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6" y="39461"/>
                </a:lnTo>
                <a:lnTo>
                  <a:pt x="279552" y="39461"/>
                </a:lnTo>
                <a:lnTo>
                  <a:pt x="279552" y="21639"/>
                </a:lnTo>
                <a:lnTo>
                  <a:pt x="312658" y="21639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39"/>
                </a:moveTo>
                <a:lnTo>
                  <a:pt x="0" y="21639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39"/>
                </a:lnTo>
                <a:close/>
              </a:path>
              <a:path w="330835" h="61594">
                <a:moveTo>
                  <a:pt x="312658" y="21639"/>
                </a:moveTo>
                <a:lnTo>
                  <a:pt x="279552" y="21639"/>
                </a:lnTo>
                <a:lnTo>
                  <a:pt x="279552" y="39461"/>
                </a:lnTo>
                <a:lnTo>
                  <a:pt x="312656" y="39461"/>
                </a:lnTo>
                <a:lnTo>
                  <a:pt x="330484" y="30549"/>
                </a:lnTo>
                <a:lnTo>
                  <a:pt x="312658" y="21639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9375" y="3360975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5">
                <a:moveTo>
                  <a:pt x="269365" y="0"/>
                </a:moveTo>
                <a:lnTo>
                  <a:pt x="269365" y="61102"/>
                </a:lnTo>
                <a:lnTo>
                  <a:pt x="312659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5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5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9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73042" y="2603998"/>
            <a:ext cx="234315" cy="614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 marR="5079">
              <a:lnSpc>
                <a:spcPct val="147100"/>
              </a:lnSpc>
              <a:spcBef>
                <a:spcPts val="100"/>
              </a:spcBef>
            </a:pPr>
            <a:r>
              <a:rPr sz="1400" spc="50" dirty="0">
                <a:latin typeface="Calibri"/>
                <a:cs typeface="Calibri"/>
              </a:rPr>
              <a:t>R0 R1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0478" y="3569705"/>
            <a:ext cx="5956300" cy="82201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94929" indent="-182230">
              <a:spcBef>
                <a:spcPts val="409"/>
              </a:spcBef>
              <a:buFont typeface="Arial"/>
              <a:buChar char="•"/>
              <a:tabLst>
                <a:tab pos="194929" algn="l"/>
              </a:tabLst>
            </a:pPr>
            <a:r>
              <a:rPr sz="1500" spc="40" dirty="0">
                <a:latin typeface="Calibri"/>
                <a:cs typeface="Calibri"/>
              </a:rPr>
              <a:t>Convention:</a:t>
            </a:r>
            <a:endParaRPr sz="1500">
              <a:latin typeface="Calibri"/>
              <a:cs typeface="Calibri"/>
            </a:endParaRPr>
          </a:p>
          <a:p>
            <a:pPr marL="561293" lvl="1" indent="-182230">
              <a:spcBef>
                <a:spcPts val="315"/>
              </a:spcBef>
              <a:buFont typeface="Arial"/>
              <a:buChar char="•"/>
              <a:tabLst>
                <a:tab pos="561293" algn="l"/>
              </a:tabLst>
            </a:pPr>
            <a:r>
              <a:rPr sz="1500" spc="50" dirty="0">
                <a:latin typeface="Calibri"/>
                <a:cs typeface="Calibri"/>
              </a:rPr>
              <a:t>variables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are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written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14" dirty="0">
                <a:latin typeface="Calibri"/>
                <a:cs typeface="Calibri"/>
              </a:rPr>
              <a:t>as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60" dirty="0">
                <a:latin typeface="Calibri"/>
                <a:cs typeface="Calibri"/>
              </a:rPr>
              <a:t>capital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letters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35" dirty="0">
                <a:latin typeface="Calibri"/>
                <a:cs typeface="Calibri"/>
              </a:rPr>
              <a:t>(A,B,R0)</a:t>
            </a:r>
            <a:endParaRPr sz="1500">
              <a:latin typeface="Calibri"/>
              <a:cs typeface="Calibri"/>
            </a:endParaRPr>
          </a:p>
          <a:p>
            <a:pPr marL="561293" lvl="1" indent="-182230">
              <a:spcBef>
                <a:spcPts val="285"/>
              </a:spcBef>
              <a:buFont typeface="Arial"/>
              <a:buChar char="•"/>
              <a:tabLst>
                <a:tab pos="561293" algn="l"/>
              </a:tabLst>
            </a:pPr>
            <a:r>
              <a:rPr sz="1500" spc="10" dirty="0">
                <a:latin typeface="Calibri"/>
                <a:cs typeface="Calibri"/>
              </a:rPr>
              <a:t>variable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values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are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written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14" dirty="0">
                <a:latin typeface="Calibri"/>
                <a:cs typeface="Calibri"/>
              </a:rPr>
              <a:t>as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45" dirty="0">
                <a:latin typeface="Calibri"/>
                <a:cs typeface="Calibri"/>
              </a:rPr>
              <a:t>corresponding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small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letters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(a,b,r0)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0478" y="4511604"/>
            <a:ext cx="257302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29" indent="-182230">
              <a:spcBef>
                <a:spcPts val="100"/>
              </a:spcBef>
              <a:buFont typeface="Arial"/>
              <a:buChar char="•"/>
              <a:tabLst>
                <a:tab pos="194929" algn="l"/>
              </a:tabLst>
            </a:pPr>
            <a:r>
              <a:rPr sz="1500" dirty="0">
                <a:latin typeface="Calibri"/>
                <a:cs typeface="Calibri"/>
              </a:rPr>
              <a:t>Partial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derivative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R0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wrt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A: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63677" y="4449613"/>
            <a:ext cx="2870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𝛛𝑅0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92879" y="4652585"/>
            <a:ext cx="266700" cy="12700"/>
          </a:xfrm>
          <a:custGeom>
            <a:avLst/>
            <a:gdLst/>
            <a:ahLst/>
            <a:cxnLst/>
            <a:rect l="l" t="t" r="r" b="b"/>
            <a:pathLst>
              <a:path w="266700" h="12700">
                <a:moveTo>
                  <a:pt x="266700" y="0"/>
                </a:moveTo>
                <a:lnTo>
                  <a:pt x="0" y="0"/>
                </a:lnTo>
                <a:lnTo>
                  <a:pt x="0" y="12696"/>
                </a:lnTo>
                <a:lnTo>
                  <a:pt x="266700" y="12696"/>
                </a:lnTo>
                <a:lnTo>
                  <a:pt x="266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03711" y="4659925"/>
            <a:ext cx="20764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𝛛𝐴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1791" y="4767569"/>
            <a:ext cx="6612890" cy="54950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0327" indent="-182230">
              <a:spcBef>
                <a:spcPts val="385"/>
              </a:spcBef>
              <a:buFont typeface="Arial"/>
              <a:buChar char="•"/>
              <a:tabLst>
                <a:tab pos="220327" algn="l"/>
              </a:tabLst>
            </a:pPr>
            <a:r>
              <a:rPr sz="1500" spc="55" dirty="0">
                <a:latin typeface="Calibri"/>
                <a:cs typeface="Calibri"/>
              </a:rPr>
              <a:t>Function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that </a:t>
            </a:r>
            <a:r>
              <a:rPr sz="1500" spc="50" dirty="0">
                <a:latin typeface="Calibri"/>
                <a:cs typeface="Calibri"/>
              </a:rPr>
              <a:t>tells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you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how</a:t>
            </a:r>
            <a:r>
              <a:rPr sz="1500" spc="20" dirty="0">
                <a:latin typeface="Calibri"/>
                <a:cs typeface="Calibri"/>
              </a:rPr>
              <a:t> </a:t>
            </a:r>
            <a:r>
              <a:rPr sz="1500" spc="85" dirty="0">
                <a:latin typeface="Calibri"/>
                <a:cs typeface="Calibri"/>
              </a:rPr>
              <a:t>much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R0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changes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if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20" dirty="0">
                <a:latin typeface="Calibri"/>
                <a:cs typeface="Calibri"/>
              </a:rPr>
              <a:t> </a:t>
            </a:r>
            <a:r>
              <a:rPr sz="1500" spc="70" dirty="0">
                <a:latin typeface="Calibri"/>
                <a:cs typeface="Calibri"/>
              </a:rPr>
              <a:t>is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changed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75" dirty="0">
                <a:latin typeface="Calibri"/>
                <a:cs typeface="Calibri"/>
              </a:rPr>
              <a:t>a</a:t>
            </a:r>
            <a:r>
              <a:rPr sz="1500" spc="15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small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45" dirty="0">
                <a:latin typeface="Calibri"/>
                <a:cs typeface="Calibri"/>
              </a:rPr>
              <a:t>amount</a:t>
            </a:r>
            <a:endParaRPr sz="1500">
              <a:latin typeface="Calibri"/>
              <a:cs typeface="Calibri"/>
            </a:endParaRPr>
          </a:p>
          <a:p>
            <a:pPr marL="220327" indent="-182230">
              <a:spcBef>
                <a:spcPts val="290"/>
              </a:spcBef>
              <a:buFont typeface="Arial"/>
              <a:buChar char="•"/>
              <a:tabLst>
                <a:tab pos="220327" algn="l"/>
              </a:tabLst>
            </a:pPr>
            <a:r>
              <a:rPr sz="1500" dirty="0">
                <a:latin typeface="Calibri"/>
                <a:cs typeface="Calibri"/>
              </a:rPr>
              <a:t>Value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partial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derivative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depends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on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values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90" dirty="0">
                <a:latin typeface="Calibri"/>
                <a:cs typeface="Calibri"/>
              </a:rPr>
              <a:t>A,B,C</a:t>
            </a:r>
            <a:r>
              <a:rPr sz="1500" spc="430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(consider </a:t>
            </a:r>
            <a:r>
              <a:rPr sz="1500" dirty="0">
                <a:latin typeface="Calibri"/>
                <a:cs typeface="Calibri"/>
              </a:rPr>
              <a:t>f(x)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=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x</a:t>
            </a:r>
            <a:r>
              <a:rPr sz="1500" spc="-37" baseline="27777" dirty="0">
                <a:latin typeface="Calibri"/>
                <a:cs typeface="Calibri"/>
              </a:rPr>
              <a:t>2</a:t>
            </a:r>
            <a:r>
              <a:rPr sz="1500" spc="-25" dirty="0">
                <a:latin typeface="Calibri"/>
                <a:cs typeface="Calibri"/>
              </a:rPr>
              <a:t>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97478" y="5528632"/>
            <a:ext cx="266700" cy="12700"/>
          </a:xfrm>
          <a:custGeom>
            <a:avLst/>
            <a:gdLst/>
            <a:ahLst/>
            <a:cxnLst/>
            <a:rect l="l" t="t" r="r" b="b"/>
            <a:pathLst>
              <a:path w="266700" h="12700">
                <a:moveTo>
                  <a:pt x="266700" y="0"/>
                </a:moveTo>
                <a:lnTo>
                  <a:pt x="0" y="0"/>
                </a:lnTo>
                <a:lnTo>
                  <a:pt x="0" y="12696"/>
                </a:lnTo>
                <a:lnTo>
                  <a:pt x="266700" y="12696"/>
                </a:lnTo>
                <a:lnTo>
                  <a:pt x="266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97191" y="5448179"/>
            <a:ext cx="586740" cy="176530"/>
          </a:xfrm>
          <a:custGeom>
            <a:avLst/>
            <a:gdLst/>
            <a:ahLst/>
            <a:cxnLst/>
            <a:rect l="l" t="t" r="r" b="b"/>
            <a:pathLst>
              <a:path w="586739" h="176529">
                <a:moveTo>
                  <a:pt x="529949" y="0"/>
                </a:moveTo>
                <a:lnTo>
                  <a:pt x="527437" y="7160"/>
                </a:lnTo>
                <a:lnTo>
                  <a:pt x="537652" y="11591"/>
                </a:lnTo>
                <a:lnTo>
                  <a:pt x="546436" y="17726"/>
                </a:lnTo>
                <a:lnTo>
                  <a:pt x="567527" y="58549"/>
                </a:lnTo>
                <a:lnTo>
                  <a:pt x="570132" y="87317"/>
                </a:lnTo>
                <a:lnTo>
                  <a:pt x="569478" y="102876"/>
                </a:lnTo>
                <a:lnTo>
                  <a:pt x="559668" y="140973"/>
                </a:lnTo>
                <a:lnTo>
                  <a:pt x="527716" y="169242"/>
                </a:lnTo>
                <a:lnTo>
                  <a:pt x="529949" y="176403"/>
                </a:lnTo>
                <a:lnTo>
                  <a:pt x="563662" y="156377"/>
                </a:lnTo>
                <a:lnTo>
                  <a:pt x="582597" y="119411"/>
                </a:lnTo>
                <a:lnTo>
                  <a:pt x="586224" y="88247"/>
                </a:lnTo>
                <a:lnTo>
                  <a:pt x="585325" y="72267"/>
                </a:lnTo>
                <a:lnTo>
                  <a:pt x="585314" y="72076"/>
                </a:lnTo>
                <a:lnTo>
                  <a:pt x="571667" y="30919"/>
                </a:lnTo>
                <a:lnTo>
                  <a:pt x="542742" y="4617"/>
                </a:lnTo>
                <a:lnTo>
                  <a:pt x="529949" y="0"/>
                </a:lnTo>
                <a:close/>
              </a:path>
              <a:path w="586739" h="176529">
                <a:moveTo>
                  <a:pt x="56274" y="0"/>
                </a:moveTo>
                <a:lnTo>
                  <a:pt x="22623" y="20077"/>
                </a:lnTo>
                <a:lnTo>
                  <a:pt x="3639" y="57131"/>
                </a:lnTo>
                <a:lnTo>
                  <a:pt x="0" y="88247"/>
                </a:lnTo>
                <a:lnTo>
                  <a:pt x="818" y="102876"/>
                </a:lnTo>
                <a:lnTo>
                  <a:pt x="906" y="104454"/>
                </a:lnTo>
                <a:lnTo>
                  <a:pt x="14511" y="145576"/>
                </a:lnTo>
                <a:lnTo>
                  <a:pt x="43444" y="171790"/>
                </a:lnTo>
                <a:lnTo>
                  <a:pt x="56274" y="176403"/>
                </a:lnTo>
                <a:lnTo>
                  <a:pt x="58507" y="169242"/>
                </a:lnTo>
                <a:lnTo>
                  <a:pt x="48453" y="164790"/>
                </a:lnTo>
                <a:lnTo>
                  <a:pt x="39776" y="158595"/>
                </a:lnTo>
                <a:lnTo>
                  <a:pt x="18708" y="117005"/>
                </a:lnTo>
                <a:lnTo>
                  <a:pt x="16131" y="88247"/>
                </a:lnTo>
                <a:lnTo>
                  <a:pt x="16092" y="87317"/>
                </a:lnTo>
                <a:lnTo>
                  <a:pt x="21978" y="46161"/>
                </a:lnTo>
                <a:lnTo>
                  <a:pt x="48610" y="11591"/>
                </a:lnTo>
                <a:lnTo>
                  <a:pt x="58787" y="7160"/>
                </a:lnTo>
                <a:lnTo>
                  <a:pt x="562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13239" y="5534701"/>
            <a:ext cx="20764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𝛛𝐴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41792" y="5386380"/>
            <a:ext cx="719645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27" indent="-182230">
              <a:spcBef>
                <a:spcPts val="100"/>
              </a:spcBef>
              <a:buFont typeface="Arial"/>
              <a:buChar char="•"/>
              <a:tabLst>
                <a:tab pos="220327" algn="l"/>
                <a:tab pos="2001352" algn="l"/>
              </a:tabLst>
            </a:pPr>
            <a:r>
              <a:rPr sz="1500" spc="10" dirty="0">
                <a:latin typeface="Calibri"/>
                <a:cs typeface="Calibri"/>
              </a:rPr>
              <a:t>Notation: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650" spc="15" baseline="45454" dirty="0">
                <a:latin typeface="Cambria Math"/>
                <a:cs typeface="Cambria Math"/>
              </a:rPr>
              <a:t>𝛛𝑅0</a:t>
            </a:r>
            <a:r>
              <a:rPr sz="1650" spc="412" baseline="45454" dirty="0">
                <a:latin typeface="Cambria Math"/>
                <a:cs typeface="Cambria Math"/>
              </a:rPr>
              <a:t>  </a:t>
            </a:r>
            <a:r>
              <a:rPr sz="1500" spc="10" dirty="0">
                <a:latin typeface="Cambria Math"/>
                <a:cs typeface="Cambria Math"/>
              </a:rPr>
              <a:t>𝑎,</a:t>
            </a:r>
            <a:r>
              <a:rPr sz="1500" spc="-30" dirty="0">
                <a:latin typeface="Cambria Math"/>
                <a:cs typeface="Cambria Math"/>
              </a:rPr>
              <a:t> </a:t>
            </a:r>
            <a:r>
              <a:rPr sz="1500" spc="10" dirty="0">
                <a:latin typeface="Cambria Math"/>
                <a:cs typeface="Cambria Math"/>
              </a:rPr>
              <a:t>𝑏,</a:t>
            </a:r>
            <a:r>
              <a:rPr sz="1500" spc="-30" dirty="0">
                <a:latin typeface="Cambria Math"/>
                <a:cs typeface="Cambria Math"/>
              </a:rPr>
              <a:t> </a:t>
            </a:r>
            <a:r>
              <a:rPr sz="1500" spc="-50" dirty="0">
                <a:latin typeface="Cambria Math"/>
                <a:cs typeface="Cambria Math"/>
              </a:rPr>
              <a:t>𝑐</a:t>
            </a:r>
            <a:r>
              <a:rPr sz="1500" dirty="0">
                <a:latin typeface="Cambria Math"/>
                <a:cs typeface="Cambria Math"/>
              </a:rPr>
              <a:t>	</a:t>
            </a:r>
            <a:r>
              <a:rPr sz="1500" spc="70" dirty="0">
                <a:latin typeface="Calibri"/>
                <a:cs typeface="Calibri"/>
              </a:rPr>
              <a:t>is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value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partial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derivative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R0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wrt</a:t>
            </a:r>
            <a:r>
              <a:rPr sz="1500" spc="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when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input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70" dirty="0">
                <a:latin typeface="Calibri"/>
                <a:cs typeface="Calibri"/>
              </a:rPr>
              <a:t>is</a:t>
            </a:r>
            <a:r>
              <a:rPr lang="en-US" sz="1500" spc="70" dirty="0">
                <a:latin typeface="Calibri"/>
                <a:cs typeface="Calibri"/>
              </a:rPr>
              <a:t> </a:t>
            </a:r>
            <a:r>
              <a:rPr lang="en-US" sz="1500" i="1" spc="70" dirty="0">
                <a:latin typeface="Calibri"/>
                <a:cs typeface="Calibri"/>
              </a:rPr>
              <a:t>(</a:t>
            </a:r>
            <a:r>
              <a:rPr lang="en-US" sz="1500" i="1" spc="70" dirty="0" err="1">
                <a:latin typeface="Calibri"/>
                <a:cs typeface="Calibri"/>
              </a:rPr>
              <a:t>a,b,c</a:t>
            </a:r>
            <a:r>
              <a:rPr lang="en-US" sz="1500" i="1" spc="70" dirty="0">
                <a:latin typeface="Calibri"/>
                <a:cs typeface="Calibri"/>
              </a:rPr>
              <a:t>)</a:t>
            </a:r>
            <a:endParaRPr sz="1500" i="1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621780" y="5947611"/>
            <a:ext cx="266700" cy="12700"/>
          </a:xfrm>
          <a:custGeom>
            <a:avLst/>
            <a:gdLst/>
            <a:ahLst/>
            <a:cxnLst/>
            <a:rect l="l" t="t" r="r" b="b"/>
            <a:pathLst>
              <a:path w="266700" h="12700">
                <a:moveTo>
                  <a:pt x="266700" y="0"/>
                </a:moveTo>
                <a:lnTo>
                  <a:pt x="0" y="0"/>
                </a:lnTo>
                <a:lnTo>
                  <a:pt x="0" y="12696"/>
                </a:lnTo>
                <a:lnTo>
                  <a:pt x="266700" y="12696"/>
                </a:lnTo>
                <a:lnTo>
                  <a:pt x="266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07466" y="5866847"/>
            <a:ext cx="586740" cy="176530"/>
          </a:xfrm>
          <a:custGeom>
            <a:avLst/>
            <a:gdLst/>
            <a:ahLst/>
            <a:cxnLst/>
            <a:rect l="l" t="t" r="r" b="b"/>
            <a:pathLst>
              <a:path w="586740" h="176529">
                <a:moveTo>
                  <a:pt x="529949" y="0"/>
                </a:moveTo>
                <a:lnTo>
                  <a:pt x="527438" y="7160"/>
                </a:lnTo>
                <a:lnTo>
                  <a:pt x="537652" y="11591"/>
                </a:lnTo>
                <a:lnTo>
                  <a:pt x="546437" y="17726"/>
                </a:lnTo>
                <a:lnTo>
                  <a:pt x="567528" y="58548"/>
                </a:lnTo>
                <a:lnTo>
                  <a:pt x="569454" y="72075"/>
                </a:lnTo>
                <a:lnTo>
                  <a:pt x="569482" y="72267"/>
                </a:lnTo>
                <a:lnTo>
                  <a:pt x="567517" y="117005"/>
                </a:lnTo>
                <a:lnTo>
                  <a:pt x="546448" y="158594"/>
                </a:lnTo>
                <a:lnTo>
                  <a:pt x="527716" y="169242"/>
                </a:lnTo>
                <a:lnTo>
                  <a:pt x="529949" y="176402"/>
                </a:lnTo>
                <a:lnTo>
                  <a:pt x="563662" y="156377"/>
                </a:lnTo>
                <a:lnTo>
                  <a:pt x="582597" y="119411"/>
                </a:lnTo>
                <a:lnTo>
                  <a:pt x="586225" y="88247"/>
                </a:lnTo>
                <a:lnTo>
                  <a:pt x="585326" y="72267"/>
                </a:lnTo>
                <a:lnTo>
                  <a:pt x="585315" y="72075"/>
                </a:lnTo>
                <a:lnTo>
                  <a:pt x="571667" y="30919"/>
                </a:lnTo>
                <a:lnTo>
                  <a:pt x="542742" y="4617"/>
                </a:lnTo>
                <a:lnTo>
                  <a:pt x="529949" y="0"/>
                </a:lnTo>
                <a:close/>
              </a:path>
              <a:path w="586740" h="176529">
                <a:moveTo>
                  <a:pt x="56276" y="0"/>
                </a:moveTo>
                <a:lnTo>
                  <a:pt x="22623" y="20077"/>
                </a:lnTo>
                <a:lnTo>
                  <a:pt x="3639" y="57130"/>
                </a:lnTo>
                <a:lnTo>
                  <a:pt x="0" y="88247"/>
                </a:lnTo>
                <a:lnTo>
                  <a:pt x="818" y="102876"/>
                </a:lnTo>
                <a:lnTo>
                  <a:pt x="14511" y="145576"/>
                </a:lnTo>
                <a:lnTo>
                  <a:pt x="43445" y="171790"/>
                </a:lnTo>
                <a:lnTo>
                  <a:pt x="56276" y="176402"/>
                </a:lnTo>
                <a:lnTo>
                  <a:pt x="58508" y="169242"/>
                </a:lnTo>
                <a:lnTo>
                  <a:pt x="48453" y="164790"/>
                </a:lnTo>
                <a:lnTo>
                  <a:pt x="39776" y="158594"/>
                </a:lnTo>
                <a:lnTo>
                  <a:pt x="18708" y="117005"/>
                </a:lnTo>
                <a:lnTo>
                  <a:pt x="16131" y="88247"/>
                </a:lnTo>
                <a:lnTo>
                  <a:pt x="16092" y="87317"/>
                </a:lnTo>
                <a:lnTo>
                  <a:pt x="21978" y="46160"/>
                </a:lnTo>
                <a:lnTo>
                  <a:pt x="48610" y="11591"/>
                </a:lnTo>
                <a:lnTo>
                  <a:pt x="58787" y="7160"/>
                </a:lnTo>
                <a:lnTo>
                  <a:pt x="562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623516" y="5955325"/>
            <a:ext cx="20764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25" dirty="0">
                <a:latin typeface="Cambria Math"/>
                <a:cs typeface="Cambria Math"/>
              </a:rPr>
              <a:t>𝛛𝐴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75078" y="5807004"/>
            <a:ext cx="667575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27" indent="-182230">
              <a:spcBef>
                <a:spcPts val="100"/>
              </a:spcBef>
              <a:buFont typeface="Arial"/>
              <a:buChar char="•"/>
              <a:tabLst>
                <a:tab pos="220327" algn="l"/>
                <a:tab pos="6278989" algn="l"/>
              </a:tabLst>
            </a:pPr>
            <a:r>
              <a:rPr sz="1500" dirty="0">
                <a:latin typeface="Calibri"/>
                <a:cs typeface="Calibri"/>
              </a:rPr>
              <a:t>If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value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changes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from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a</a:t>
            </a:r>
            <a:r>
              <a:rPr sz="1500" i="1" spc="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(a+</a:t>
            </a:r>
            <a:r>
              <a:rPr sz="1500" dirty="0">
                <a:latin typeface="Symbol"/>
                <a:cs typeface="Symbol"/>
              </a:rPr>
              <a:t></a:t>
            </a:r>
            <a:r>
              <a:rPr sz="1500" i="1" dirty="0">
                <a:latin typeface="Calibri"/>
                <a:cs typeface="Calibri"/>
              </a:rPr>
              <a:t>a),</a:t>
            </a:r>
            <a:r>
              <a:rPr sz="1500" i="1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value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of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R0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changes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by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650" baseline="45454" dirty="0">
                <a:latin typeface="Cambria Math"/>
                <a:cs typeface="Cambria Math"/>
              </a:rPr>
              <a:t>𝛛𝑅0</a:t>
            </a:r>
            <a:r>
              <a:rPr sz="1650" spc="405" baseline="45454" dirty="0">
                <a:latin typeface="Cambria Math"/>
                <a:cs typeface="Cambria Math"/>
              </a:rPr>
              <a:t>  </a:t>
            </a:r>
            <a:r>
              <a:rPr lang="en-US" sz="1650" spc="405" baseline="45454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𝑎,</a:t>
            </a:r>
            <a:r>
              <a:rPr sz="1500" spc="-25" dirty="0">
                <a:latin typeface="Cambria Math"/>
                <a:cs typeface="Cambria Math"/>
              </a:rPr>
              <a:t> </a:t>
            </a:r>
            <a:r>
              <a:rPr sz="1500" dirty="0">
                <a:latin typeface="Cambria Math"/>
                <a:cs typeface="Cambria Math"/>
              </a:rPr>
              <a:t>𝑏,</a:t>
            </a:r>
            <a:r>
              <a:rPr sz="1500" spc="-30" dirty="0">
                <a:latin typeface="Cambria Math"/>
                <a:cs typeface="Cambria Math"/>
              </a:rPr>
              <a:t> </a:t>
            </a:r>
            <a:r>
              <a:rPr sz="1500" spc="-50" dirty="0">
                <a:latin typeface="Cambria Math"/>
                <a:cs typeface="Cambria Math"/>
              </a:rPr>
              <a:t>𝑐</a:t>
            </a:r>
            <a:r>
              <a:rPr lang="en-US" sz="1500" dirty="0">
                <a:latin typeface="Cambria Math"/>
                <a:cs typeface="Cambria Math"/>
              </a:rPr>
              <a:t>	</a:t>
            </a:r>
            <a:r>
              <a:rPr sz="1500" dirty="0">
                <a:latin typeface="Cambria Math"/>
                <a:cs typeface="Cambria Math"/>
              </a:rPr>
              <a:t>∗</a:t>
            </a:r>
            <a:r>
              <a:rPr sz="1500" spc="5" dirty="0">
                <a:latin typeface="Cambria Math"/>
                <a:cs typeface="Cambria Math"/>
              </a:rPr>
              <a:t> </a:t>
            </a:r>
            <a:r>
              <a:rPr sz="1500" spc="-25" dirty="0">
                <a:latin typeface="Cambria Math"/>
                <a:cs typeface="Cambria Math"/>
              </a:rPr>
              <a:t>Δ𝑎</a:t>
            </a:r>
            <a:endParaRPr sz="1500" dirty="0">
              <a:latin typeface="Cambria Math"/>
              <a:cs typeface="Cambria Math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5</a:t>
            </a:fld>
            <a:endParaRPr spc="-25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A0C468-DAB2-F1DD-502D-D01E349358EB}"/>
              </a:ext>
            </a:extLst>
          </p:cNvPr>
          <p:cNvSpPr/>
          <p:nvPr/>
        </p:nvSpPr>
        <p:spPr>
          <a:xfrm>
            <a:off x="4530210" y="2515607"/>
            <a:ext cx="874530" cy="10764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A532AE-B8F1-C636-A002-75E299FCD961}"/>
              </a:ext>
            </a:extLst>
          </p:cNvPr>
          <p:cNvSpPr txBox="1"/>
          <p:nvPr/>
        </p:nvSpPr>
        <p:spPr>
          <a:xfrm>
            <a:off x="4843082" y="285538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0"/>
            <a:ext cx="10630130" cy="884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8435">
              <a:lnSpc>
                <a:spcPts val="3350"/>
              </a:lnSpc>
              <a:spcBef>
                <a:spcPts val="100"/>
              </a:spcBef>
            </a:pPr>
            <a:r>
              <a:rPr sz="2900" spc="85" dirty="0"/>
              <a:t>Basic</a:t>
            </a:r>
            <a:r>
              <a:rPr sz="2900" spc="-85" dirty="0"/>
              <a:t> </a:t>
            </a:r>
            <a:r>
              <a:rPr sz="2900" spc="-10" dirty="0"/>
              <a:t>concepts:</a:t>
            </a:r>
            <a:endParaRPr sz="2900"/>
          </a:p>
          <a:p>
            <a:pPr marL="538435">
              <a:lnSpc>
                <a:spcPts val="3350"/>
              </a:lnSpc>
            </a:pPr>
            <a:r>
              <a:rPr sz="2900" spc="-30" dirty="0"/>
              <a:t>Partial</a:t>
            </a:r>
            <a:r>
              <a:rPr sz="2900" spc="-45" dirty="0"/>
              <a:t> derivatives,</a:t>
            </a:r>
            <a:r>
              <a:rPr sz="2900" spc="-35" dirty="0"/>
              <a:t> </a:t>
            </a:r>
            <a:r>
              <a:rPr sz="2900" spc="-45" dirty="0"/>
              <a:t>gradients,</a:t>
            </a:r>
            <a:r>
              <a:rPr sz="2900" spc="-35" dirty="0"/>
              <a:t> </a:t>
            </a:r>
            <a:r>
              <a:rPr sz="2900" dirty="0"/>
              <a:t>Jacobians</a:t>
            </a:r>
            <a:r>
              <a:rPr sz="2900" spc="-40" dirty="0"/>
              <a:t> </a:t>
            </a:r>
            <a:r>
              <a:rPr sz="2900" spc="-20" dirty="0"/>
              <a:t>(II)</a:t>
            </a:r>
            <a:endParaRPr sz="2900"/>
          </a:p>
        </p:txBody>
      </p:sp>
      <p:sp>
        <p:nvSpPr>
          <p:cNvPr id="9" name="object 9"/>
          <p:cNvSpPr txBox="1"/>
          <p:nvPr/>
        </p:nvSpPr>
        <p:spPr>
          <a:xfrm>
            <a:off x="4013318" y="2733519"/>
            <a:ext cx="148590" cy="90018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marR="5079" indent="4445" algn="just">
              <a:lnSpc>
                <a:spcPct val="140700"/>
              </a:lnSpc>
              <a:spcBef>
                <a:spcPts val="135"/>
              </a:spcBef>
            </a:pPr>
            <a:r>
              <a:rPr sz="1400" spc="-50" dirty="0">
                <a:latin typeface="Calibri"/>
                <a:cs typeface="Calibri"/>
              </a:rPr>
              <a:t>A </a:t>
            </a:r>
            <a:r>
              <a:rPr sz="1400" spc="25" dirty="0">
                <a:latin typeface="Calibri"/>
                <a:cs typeface="Calibri"/>
              </a:rPr>
              <a:t>B </a:t>
            </a:r>
            <a:r>
              <a:rPr sz="1400" spc="165" dirty="0"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9375" y="2977586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8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4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8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4255" y="3105994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8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4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8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9375" y="3257964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9" y="39460"/>
                </a:lnTo>
                <a:lnTo>
                  <a:pt x="279552" y="39460"/>
                </a:lnTo>
                <a:lnTo>
                  <a:pt x="279552" y="21639"/>
                </a:lnTo>
                <a:lnTo>
                  <a:pt x="312658" y="21639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39"/>
                </a:moveTo>
                <a:lnTo>
                  <a:pt x="0" y="21639"/>
                </a:lnTo>
                <a:lnTo>
                  <a:pt x="0" y="39460"/>
                </a:lnTo>
                <a:lnTo>
                  <a:pt x="269365" y="39460"/>
                </a:lnTo>
                <a:lnTo>
                  <a:pt x="269365" y="21639"/>
                </a:lnTo>
                <a:close/>
              </a:path>
              <a:path w="330835" h="61594">
                <a:moveTo>
                  <a:pt x="312658" y="21639"/>
                </a:moveTo>
                <a:lnTo>
                  <a:pt x="279552" y="21639"/>
                </a:lnTo>
                <a:lnTo>
                  <a:pt x="279552" y="39460"/>
                </a:lnTo>
                <a:lnTo>
                  <a:pt x="312659" y="39460"/>
                </a:lnTo>
                <a:lnTo>
                  <a:pt x="330484" y="30549"/>
                </a:lnTo>
                <a:lnTo>
                  <a:pt x="312658" y="21639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4255" y="3386372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4">
                <a:moveTo>
                  <a:pt x="269365" y="0"/>
                </a:moveTo>
                <a:lnTo>
                  <a:pt x="269365" y="61100"/>
                </a:lnTo>
                <a:lnTo>
                  <a:pt x="312656" y="39461"/>
                </a:lnTo>
                <a:lnTo>
                  <a:pt x="279552" y="39461"/>
                </a:lnTo>
                <a:lnTo>
                  <a:pt x="279552" y="21639"/>
                </a:lnTo>
                <a:lnTo>
                  <a:pt x="312658" y="21639"/>
                </a:lnTo>
                <a:lnTo>
                  <a:pt x="269365" y="0"/>
                </a:lnTo>
                <a:close/>
              </a:path>
              <a:path w="330835" h="61594">
                <a:moveTo>
                  <a:pt x="269365" y="21639"/>
                </a:moveTo>
                <a:lnTo>
                  <a:pt x="0" y="21639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39"/>
                </a:lnTo>
                <a:close/>
              </a:path>
              <a:path w="330835" h="61594">
                <a:moveTo>
                  <a:pt x="312658" y="21639"/>
                </a:moveTo>
                <a:lnTo>
                  <a:pt x="279552" y="21639"/>
                </a:lnTo>
                <a:lnTo>
                  <a:pt x="279552" y="39461"/>
                </a:lnTo>
                <a:lnTo>
                  <a:pt x="312656" y="39461"/>
                </a:lnTo>
                <a:lnTo>
                  <a:pt x="330484" y="30549"/>
                </a:lnTo>
                <a:lnTo>
                  <a:pt x="312658" y="21639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89860" y="3549846"/>
            <a:ext cx="330835" cy="61594"/>
          </a:xfrm>
          <a:custGeom>
            <a:avLst/>
            <a:gdLst/>
            <a:ahLst/>
            <a:cxnLst/>
            <a:rect l="l" t="t" r="r" b="b"/>
            <a:pathLst>
              <a:path w="330835" h="61595">
                <a:moveTo>
                  <a:pt x="269365" y="0"/>
                </a:moveTo>
                <a:lnTo>
                  <a:pt x="269365" y="61102"/>
                </a:lnTo>
                <a:lnTo>
                  <a:pt x="312659" y="39461"/>
                </a:lnTo>
                <a:lnTo>
                  <a:pt x="279552" y="39461"/>
                </a:lnTo>
                <a:lnTo>
                  <a:pt x="279552" y="21640"/>
                </a:lnTo>
                <a:lnTo>
                  <a:pt x="312659" y="21640"/>
                </a:lnTo>
                <a:lnTo>
                  <a:pt x="269365" y="0"/>
                </a:lnTo>
                <a:close/>
              </a:path>
              <a:path w="330835" h="61595">
                <a:moveTo>
                  <a:pt x="269365" y="21640"/>
                </a:moveTo>
                <a:lnTo>
                  <a:pt x="0" y="21640"/>
                </a:lnTo>
                <a:lnTo>
                  <a:pt x="0" y="39461"/>
                </a:lnTo>
                <a:lnTo>
                  <a:pt x="269365" y="39461"/>
                </a:lnTo>
                <a:lnTo>
                  <a:pt x="269365" y="21640"/>
                </a:lnTo>
                <a:close/>
              </a:path>
              <a:path w="330835" h="61595">
                <a:moveTo>
                  <a:pt x="312659" y="21640"/>
                </a:moveTo>
                <a:lnTo>
                  <a:pt x="279552" y="21640"/>
                </a:lnTo>
                <a:lnTo>
                  <a:pt x="279552" y="39461"/>
                </a:lnTo>
                <a:lnTo>
                  <a:pt x="312659" y="39461"/>
                </a:lnTo>
                <a:lnTo>
                  <a:pt x="330484" y="30551"/>
                </a:lnTo>
                <a:lnTo>
                  <a:pt x="312659" y="2164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08164" y="3311165"/>
            <a:ext cx="1066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100" spc="-50" dirty="0">
                <a:latin typeface="Cambria Math"/>
                <a:cs typeface="Cambria Math"/>
              </a:rPr>
              <a:t>1</a:t>
            </a:r>
            <a:endParaRPr sz="11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70866" y="2821911"/>
            <a:ext cx="271145" cy="647613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8097">
              <a:spcBef>
                <a:spcPts val="890"/>
              </a:spcBef>
            </a:pPr>
            <a:r>
              <a:rPr sz="1400" spc="-25" dirty="0">
                <a:latin typeface="Cambria Math"/>
                <a:cs typeface="Cambria Math"/>
              </a:rPr>
              <a:t>𝑅</a:t>
            </a:r>
            <a:r>
              <a:rPr sz="1650" spc="-37" baseline="-15151" dirty="0">
                <a:latin typeface="Cambria Math"/>
                <a:cs typeface="Cambria Math"/>
              </a:rPr>
              <a:t>0</a:t>
            </a:r>
            <a:endParaRPr sz="1650" baseline="-15151">
              <a:latin typeface="Cambria Math"/>
              <a:cs typeface="Cambria Math"/>
            </a:endParaRPr>
          </a:p>
          <a:p>
            <a:pPr marL="40002">
              <a:spcBef>
                <a:spcPts val="795"/>
              </a:spcBef>
            </a:pPr>
            <a:r>
              <a:rPr sz="1400" spc="-50" dirty="0">
                <a:latin typeface="Cambria Math"/>
                <a:cs typeface="Cambria Math"/>
              </a:rPr>
              <a:t>𝑅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49679" y="4172835"/>
            <a:ext cx="6633209" cy="2516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58" indent="-182864">
              <a:lnSpc>
                <a:spcPts val="2130"/>
              </a:lnSpc>
              <a:spcBef>
                <a:spcPts val="100"/>
              </a:spcBef>
              <a:buFont typeface="Arial"/>
              <a:buChar char="•"/>
              <a:tabLst>
                <a:tab pos="246358" algn="l"/>
              </a:tabLst>
            </a:pPr>
            <a:r>
              <a:rPr b="1" spc="45" dirty="0">
                <a:latin typeface="Calibri"/>
                <a:cs typeface="Calibri"/>
              </a:rPr>
              <a:t>Gradient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R0: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25" dirty="0">
                <a:latin typeface="Symbol"/>
                <a:cs typeface="Symbol"/>
              </a:rPr>
              <a:t></a:t>
            </a:r>
            <a:r>
              <a:rPr spc="-25" dirty="0">
                <a:latin typeface="Calibri"/>
                <a:cs typeface="Calibri"/>
              </a:rPr>
              <a:t>R0</a:t>
            </a:r>
            <a:endParaRPr>
              <a:latin typeface="Calibri"/>
              <a:cs typeface="Calibri"/>
            </a:endParaRPr>
          </a:p>
          <a:p>
            <a:pPr marL="612089" lvl="1" indent="-182230">
              <a:lnSpc>
                <a:spcPts val="1770"/>
              </a:lnSpc>
              <a:buFont typeface="Arial"/>
              <a:buChar char="•"/>
              <a:tabLst>
                <a:tab pos="612089" algn="l"/>
              </a:tabLst>
            </a:pPr>
            <a:r>
              <a:rPr sz="1500" spc="85" dirty="0">
                <a:latin typeface="Calibri"/>
                <a:cs typeface="Calibri"/>
              </a:rPr>
              <a:t>Column</a:t>
            </a:r>
            <a:r>
              <a:rPr sz="1500" spc="9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vector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45" dirty="0">
                <a:latin typeface="Calibri"/>
                <a:cs typeface="Calibri"/>
              </a:rPr>
              <a:t>containing</a:t>
            </a:r>
            <a:r>
              <a:rPr sz="1500" spc="9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partial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derivatives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of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40" dirty="0">
                <a:latin typeface="Calibri"/>
                <a:cs typeface="Calibri"/>
              </a:rPr>
              <a:t>R0</a:t>
            </a:r>
            <a:endParaRPr sz="1500">
              <a:latin typeface="Calibri"/>
              <a:cs typeface="Calibri"/>
            </a:endParaRPr>
          </a:p>
          <a:p>
            <a:pPr lvl="1">
              <a:spcBef>
                <a:spcPts val="1330"/>
              </a:spcBef>
              <a:buFont typeface="Arial"/>
              <a:buChar char="•"/>
            </a:pPr>
            <a:endParaRPr sz="1500">
              <a:latin typeface="Calibri"/>
              <a:cs typeface="Calibri"/>
            </a:endParaRPr>
          </a:p>
          <a:p>
            <a:pPr marL="612089" lvl="1" indent="-182230">
              <a:spcBef>
                <a:spcPts val="5"/>
              </a:spcBef>
              <a:buFont typeface="Arial"/>
              <a:buChar char="•"/>
              <a:tabLst>
                <a:tab pos="612089" algn="l"/>
              </a:tabLst>
            </a:pPr>
            <a:r>
              <a:rPr sz="1500" dirty="0">
                <a:latin typeface="Calibri"/>
                <a:cs typeface="Calibri"/>
              </a:rPr>
              <a:t>If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input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changes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from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(a,b,c)</a:t>
            </a:r>
            <a:r>
              <a:rPr sz="1500" i="1" spc="6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(a+</a:t>
            </a:r>
            <a:r>
              <a:rPr sz="1550" dirty="0">
                <a:latin typeface="Symbol"/>
                <a:cs typeface="Symbol"/>
              </a:rPr>
              <a:t></a:t>
            </a:r>
            <a:r>
              <a:rPr sz="1500" i="1" dirty="0">
                <a:latin typeface="Calibri"/>
                <a:cs typeface="Calibri"/>
              </a:rPr>
              <a:t>a,</a:t>
            </a:r>
            <a:r>
              <a:rPr sz="1500" i="1" spc="50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b+</a:t>
            </a:r>
            <a:r>
              <a:rPr sz="1550" dirty="0">
                <a:latin typeface="Symbol"/>
                <a:cs typeface="Symbol"/>
              </a:rPr>
              <a:t></a:t>
            </a:r>
            <a:r>
              <a:rPr sz="1500" i="1" dirty="0">
                <a:latin typeface="Calibri"/>
                <a:cs typeface="Calibri"/>
              </a:rPr>
              <a:t>b,</a:t>
            </a:r>
            <a:r>
              <a:rPr sz="1500" i="1" spc="55" dirty="0">
                <a:latin typeface="Calibri"/>
                <a:cs typeface="Calibri"/>
              </a:rPr>
              <a:t> </a:t>
            </a:r>
            <a:r>
              <a:rPr sz="1500" i="1" spc="65" dirty="0">
                <a:latin typeface="Calibri"/>
                <a:cs typeface="Calibri"/>
              </a:rPr>
              <a:t>c+</a:t>
            </a:r>
            <a:r>
              <a:rPr sz="1550" spc="65" dirty="0">
                <a:latin typeface="Symbol"/>
                <a:cs typeface="Symbol"/>
              </a:rPr>
              <a:t></a:t>
            </a:r>
            <a:r>
              <a:rPr sz="1500" i="1" spc="65" dirty="0">
                <a:latin typeface="Calibri"/>
                <a:cs typeface="Calibri"/>
              </a:rPr>
              <a:t>c),</a:t>
            </a:r>
            <a:r>
              <a:rPr sz="1500" i="1" spc="50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R0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80" dirty="0">
                <a:latin typeface="Calibri"/>
                <a:cs typeface="Calibri"/>
              </a:rPr>
              <a:t>changes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by</a:t>
            </a:r>
            <a:endParaRPr sz="1500">
              <a:latin typeface="Calibri"/>
              <a:cs typeface="Calibri"/>
            </a:endParaRPr>
          </a:p>
          <a:p>
            <a:pPr lvl="1">
              <a:spcBef>
                <a:spcPts val="40"/>
              </a:spcBef>
              <a:buFont typeface="Arial"/>
              <a:buChar char="•"/>
            </a:pPr>
            <a:endParaRPr sz="1500">
              <a:latin typeface="Calibri"/>
              <a:cs typeface="Calibri"/>
            </a:endParaRPr>
          </a:p>
          <a:p>
            <a:pPr marL="246358" indent="-182864">
              <a:lnSpc>
                <a:spcPts val="2080"/>
              </a:lnSpc>
              <a:buFont typeface="Arial"/>
              <a:buChar char="•"/>
              <a:tabLst>
                <a:tab pos="246358" algn="l"/>
              </a:tabLst>
            </a:pPr>
            <a:r>
              <a:rPr b="1" spc="75" dirty="0">
                <a:latin typeface="Calibri"/>
                <a:cs typeface="Calibri"/>
              </a:rPr>
              <a:t>Jacobian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</a:t>
            </a:r>
            <a:r>
              <a:rPr b="1" spc="-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f: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J</a:t>
            </a:r>
            <a:r>
              <a:rPr b="1" spc="-37" baseline="-13888" dirty="0">
                <a:latin typeface="Calibri"/>
                <a:cs typeface="Calibri"/>
              </a:rPr>
              <a:t>f</a:t>
            </a:r>
            <a:endParaRPr baseline="-13888">
              <a:latin typeface="Calibri"/>
              <a:cs typeface="Calibri"/>
            </a:endParaRPr>
          </a:p>
          <a:p>
            <a:pPr marL="612089" lvl="1" indent="-182230">
              <a:lnSpc>
                <a:spcPts val="1720"/>
              </a:lnSpc>
              <a:buFont typeface="Arial"/>
              <a:buChar char="•"/>
              <a:tabLst>
                <a:tab pos="612089" algn="l"/>
              </a:tabLst>
            </a:pPr>
            <a:r>
              <a:rPr sz="1500" dirty="0">
                <a:latin typeface="Calibri"/>
                <a:cs typeface="Calibri"/>
              </a:rPr>
              <a:t>Matrix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60" dirty="0">
                <a:latin typeface="Calibri"/>
                <a:cs typeface="Calibri"/>
              </a:rPr>
              <a:t>whose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85" dirty="0">
                <a:latin typeface="Calibri"/>
                <a:cs typeface="Calibri"/>
              </a:rPr>
              <a:t>columns</a:t>
            </a:r>
            <a:r>
              <a:rPr sz="1500" spc="35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are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gradients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10" dirty="0">
                <a:latin typeface="Calibri"/>
                <a:cs typeface="Calibri"/>
              </a:rPr>
              <a:t>of</a:t>
            </a:r>
            <a:r>
              <a:rPr sz="1500" spc="35" dirty="0">
                <a:latin typeface="Calibri"/>
                <a:cs typeface="Calibri"/>
              </a:rPr>
              <a:t> outputs</a:t>
            </a:r>
            <a:endParaRPr sz="1500">
              <a:latin typeface="Calibri"/>
              <a:cs typeface="Calibri"/>
            </a:endParaRPr>
          </a:p>
          <a:p>
            <a:pPr lvl="1">
              <a:spcBef>
                <a:spcPts val="1405"/>
              </a:spcBef>
              <a:buFont typeface="Arial"/>
              <a:buChar char="•"/>
            </a:pPr>
            <a:endParaRPr sz="1500">
              <a:latin typeface="Calibri"/>
              <a:cs typeface="Calibri"/>
            </a:endParaRPr>
          </a:p>
          <a:p>
            <a:pPr marL="612089" lvl="1" indent="-182230">
              <a:spcBef>
                <a:spcPts val="5"/>
              </a:spcBef>
              <a:buFont typeface="Arial"/>
              <a:buChar char="•"/>
              <a:tabLst>
                <a:tab pos="612089" algn="l"/>
              </a:tabLst>
            </a:pPr>
            <a:r>
              <a:rPr sz="1500" dirty="0">
                <a:latin typeface="Calibri"/>
                <a:cs typeface="Calibri"/>
              </a:rPr>
              <a:t>If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spc="50" dirty="0">
                <a:latin typeface="Calibri"/>
                <a:cs typeface="Calibri"/>
              </a:rPr>
              <a:t>inputs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change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from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(a,b,c)</a:t>
            </a:r>
            <a:r>
              <a:rPr sz="1500" i="1" spc="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to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(a+</a:t>
            </a:r>
            <a:r>
              <a:rPr sz="1550" dirty="0">
                <a:latin typeface="Symbol"/>
                <a:cs typeface="Symbol"/>
              </a:rPr>
              <a:t></a:t>
            </a:r>
            <a:r>
              <a:rPr sz="1500" i="1" dirty="0">
                <a:latin typeface="Calibri"/>
                <a:cs typeface="Calibri"/>
              </a:rPr>
              <a:t>a,</a:t>
            </a:r>
            <a:r>
              <a:rPr sz="1500" i="1" spc="35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b+</a:t>
            </a:r>
            <a:r>
              <a:rPr sz="1550" dirty="0">
                <a:latin typeface="Symbol"/>
                <a:cs typeface="Symbol"/>
              </a:rPr>
              <a:t></a:t>
            </a:r>
            <a:r>
              <a:rPr sz="1500" i="1" dirty="0">
                <a:latin typeface="Calibri"/>
                <a:cs typeface="Calibri"/>
              </a:rPr>
              <a:t>b,</a:t>
            </a:r>
            <a:r>
              <a:rPr sz="1500" i="1" spc="35" dirty="0">
                <a:latin typeface="Calibri"/>
                <a:cs typeface="Calibri"/>
              </a:rPr>
              <a:t> </a:t>
            </a:r>
            <a:r>
              <a:rPr sz="1500" i="1" spc="65" dirty="0">
                <a:latin typeface="Calibri"/>
                <a:cs typeface="Calibri"/>
              </a:rPr>
              <a:t>c+</a:t>
            </a:r>
            <a:r>
              <a:rPr sz="1550" spc="65" dirty="0">
                <a:latin typeface="Symbol"/>
                <a:cs typeface="Symbol"/>
              </a:rPr>
              <a:t></a:t>
            </a:r>
            <a:r>
              <a:rPr sz="1500" i="1" spc="65" dirty="0">
                <a:latin typeface="Calibri"/>
                <a:cs typeface="Calibri"/>
              </a:rPr>
              <a:t>c),</a:t>
            </a:r>
            <a:r>
              <a:rPr sz="1500" i="1" spc="35" dirty="0">
                <a:latin typeface="Calibri"/>
                <a:cs typeface="Calibri"/>
              </a:rPr>
              <a:t> </a:t>
            </a:r>
            <a:r>
              <a:rPr sz="1500" spc="45" dirty="0">
                <a:latin typeface="Calibri"/>
                <a:cs typeface="Calibri"/>
              </a:rPr>
              <a:t>outputs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65" dirty="0">
                <a:latin typeface="Calibri"/>
                <a:cs typeface="Calibri"/>
              </a:rPr>
              <a:t>change</a:t>
            </a:r>
            <a:r>
              <a:rPr sz="1500" spc="4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by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5721" y="4056481"/>
            <a:ext cx="617520" cy="101247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33871" y="4901756"/>
            <a:ext cx="1699801" cy="60236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09059" y="5470516"/>
            <a:ext cx="1302501" cy="94124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64888" y="6256187"/>
            <a:ext cx="1320573" cy="678013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6</a:t>
            </a:fld>
            <a:endParaRPr spc="-25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8BF986-C58E-0437-70C7-A0449EAFA7B5}"/>
              </a:ext>
            </a:extLst>
          </p:cNvPr>
          <p:cNvSpPr/>
          <p:nvPr/>
        </p:nvSpPr>
        <p:spPr>
          <a:xfrm>
            <a:off x="4530210" y="2733519"/>
            <a:ext cx="874530" cy="10764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05C719-E64F-5A92-68D1-C50161DAE213}"/>
              </a:ext>
            </a:extLst>
          </p:cNvPr>
          <p:cNvSpPr txBox="1"/>
          <p:nvPr/>
        </p:nvSpPr>
        <p:spPr>
          <a:xfrm>
            <a:off x="4843082" y="307329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91403" y="1482900"/>
            <a:ext cx="3336290" cy="381898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87631" marR="43176" indent="-250169">
              <a:lnSpc>
                <a:spcPts val="1300"/>
              </a:lnSpc>
              <a:spcBef>
                <a:spcPts val="359"/>
              </a:spcBef>
              <a:buChar char="●"/>
              <a:tabLst>
                <a:tab pos="287631" algn="l"/>
              </a:tabLst>
            </a:pPr>
            <a:r>
              <a:rPr sz="1300" dirty="0">
                <a:latin typeface="Calibri"/>
                <a:cs typeface="Calibri"/>
              </a:rPr>
              <a:t>Given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set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i="1" spc="50" dirty="0">
                <a:latin typeface="Calibri"/>
                <a:cs typeface="Calibri"/>
              </a:rPr>
              <a:t>n</a:t>
            </a:r>
            <a:r>
              <a:rPr sz="1300" i="1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training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data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55" dirty="0">
                <a:latin typeface="Calibri"/>
                <a:cs typeface="Calibri"/>
              </a:rPr>
              <a:t>samples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{(</a:t>
            </a:r>
            <a:r>
              <a:rPr sz="1300" i="1" spc="-20" dirty="0">
                <a:latin typeface="Calibri"/>
                <a:cs typeface="Calibri"/>
              </a:rPr>
              <a:t>x</a:t>
            </a:r>
            <a:r>
              <a:rPr sz="1350" i="1" spc="-30" baseline="-12345" dirty="0">
                <a:latin typeface="Calibri"/>
                <a:cs typeface="Calibri"/>
              </a:rPr>
              <a:t>i</a:t>
            </a:r>
            <a:r>
              <a:rPr sz="1300" i="1" spc="-20" dirty="0">
                <a:latin typeface="Calibri"/>
                <a:cs typeface="Calibri"/>
              </a:rPr>
              <a:t>,y</a:t>
            </a:r>
            <a:r>
              <a:rPr sz="1350" i="1" spc="-30" baseline="-12345" dirty="0">
                <a:latin typeface="Calibri"/>
                <a:cs typeface="Calibri"/>
              </a:rPr>
              <a:t>i</a:t>
            </a:r>
            <a:r>
              <a:rPr sz="1300" spc="-20" dirty="0">
                <a:latin typeface="Calibri"/>
                <a:cs typeface="Calibri"/>
              </a:rPr>
              <a:t>)}, </a:t>
            </a:r>
            <a:r>
              <a:rPr sz="1300" dirty="0">
                <a:latin typeface="Calibri"/>
                <a:cs typeface="Calibri"/>
              </a:rPr>
              <a:t>find</a:t>
            </a:r>
            <a:r>
              <a:rPr sz="1300" spc="2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“best”</a:t>
            </a:r>
            <a:r>
              <a:rPr sz="1300" spc="-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line </a:t>
            </a:r>
            <a:r>
              <a:rPr sz="1300" spc="60" dirty="0">
                <a:latin typeface="Calibri"/>
                <a:cs typeface="Calibri"/>
              </a:rPr>
              <a:t>Y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=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a+b*X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for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given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data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3502" y="1828285"/>
            <a:ext cx="2973705" cy="94256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96199" indent="-183500">
              <a:spcBef>
                <a:spcPts val="770"/>
              </a:spcBef>
              <a:buFont typeface="Calibri"/>
              <a:buChar char="–"/>
              <a:tabLst>
                <a:tab pos="196199" algn="l"/>
              </a:tabLst>
            </a:pPr>
            <a:r>
              <a:rPr sz="1100" b="1" dirty="0">
                <a:latin typeface="Calibri"/>
                <a:cs typeface="Calibri"/>
              </a:rPr>
              <a:t>Model</a:t>
            </a:r>
            <a:r>
              <a:rPr sz="1100" b="1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training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data</a:t>
            </a:r>
            <a:endParaRPr sz="1100">
              <a:latin typeface="Calibri"/>
              <a:cs typeface="Calibri"/>
            </a:endParaRPr>
          </a:p>
          <a:p>
            <a:pPr marL="196199" indent="-183500">
              <a:spcBef>
                <a:spcPts val="675"/>
              </a:spcBef>
              <a:buFont typeface="Calibri"/>
              <a:buChar char="–"/>
              <a:tabLst>
                <a:tab pos="196199" algn="l"/>
              </a:tabLst>
            </a:pPr>
            <a:r>
              <a:rPr sz="1100" b="1" dirty="0">
                <a:latin typeface="Calibri"/>
                <a:cs typeface="Calibri"/>
              </a:rPr>
              <a:t>Model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55" dirty="0">
                <a:latin typeface="Calibri"/>
                <a:cs typeface="Calibri"/>
              </a:rPr>
              <a:t>parameters: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a</a:t>
            </a:r>
            <a:r>
              <a:rPr sz="1100" spc="50" dirty="0">
                <a:latin typeface="Calibri"/>
                <a:cs typeface="Calibri"/>
              </a:rPr>
              <a:t> and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60" dirty="0">
                <a:latin typeface="Calibri"/>
                <a:cs typeface="Calibri"/>
              </a:rPr>
              <a:t>b</a:t>
            </a:r>
            <a:endParaRPr sz="1100">
              <a:latin typeface="Calibri"/>
              <a:cs typeface="Calibri"/>
            </a:endParaRPr>
          </a:p>
          <a:p>
            <a:pPr marL="195563" marR="5079" indent="-183500">
              <a:spcBef>
                <a:spcPts val="575"/>
              </a:spcBef>
              <a:buFont typeface="Calibri"/>
              <a:buChar char="–"/>
              <a:tabLst>
                <a:tab pos="195563" algn="l"/>
              </a:tabLst>
            </a:pPr>
            <a:r>
              <a:rPr sz="1100" b="1" spc="45" dirty="0">
                <a:latin typeface="Calibri"/>
                <a:cs typeface="Calibri"/>
              </a:rPr>
              <a:t>Generalization</a:t>
            </a:r>
            <a:r>
              <a:rPr sz="1100" spc="45" dirty="0">
                <a:latin typeface="Calibri"/>
                <a:cs typeface="Calibri"/>
              </a:rPr>
              <a:t>: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model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lets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you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predict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y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for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x</a:t>
            </a:r>
            <a:r>
              <a:rPr sz="1100" dirty="0">
                <a:latin typeface="Calibri"/>
                <a:cs typeface="Calibri"/>
              </a:rPr>
              <a:t> not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training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sample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2918" y="2427341"/>
            <a:ext cx="2157730" cy="1859483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699" marR="5079" indent="427320" algn="r">
              <a:lnSpc>
                <a:spcPts val="3500"/>
              </a:lnSpc>
              <a:spcBef>
                <a:spcPts val="500"/>
              </a:spcBef>
            </a:pP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Parameter 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optimization:</a:t>
            </a:r>
            <a:endParaRPr sz="3200">
              <a:latin typeface="Calibri"/>
              <a:cs typeface="Calibri"/>
            </a:endParaRPr>
          </a:p>
          <a:p>
            <a:pPr marL="443828" marR="5079" indent="782254" algn="r">
              <a:lnSpc>
                <a:spcPts val="3479"/>
              </a:lnSpc>
              <a:spcBef>
                <a:spcPts val="20"/>
              </a:spcBef>
            </a:pP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linear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regression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65218" y="2428676"/>
            <a:ext cx="20320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00" spc="-25" dirty="0">
                <a:latin typeface="Calibri"/>
                <a:cs typeface="Calibri"/>
              </a:rPr>
              <a:t>not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16804" y="2860168"/>
            <a:ext cx="3034665" cy="800859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261598" indent="-248899">
              <a:spcBef>
                <a:spcPts val="844"/>
              </a:spcBef>
              <a:buChar char="●"/>
              <a:tabLst>
                <a:tab pos="261598" algn="l"/>
              </a:tabLst>
            </a:pPr>
            <a:r>
              <a:rPr sz="1300" spc="10" dirty="0">
                <a:latin typeface="Calibri"/>
                <a:cs typeface="Calibri"/>
              </a:rPr>
              <a:t>Scoring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60" dirty="0">
                <a:latin typeface="Calibri"/>
                <a:cs typeface="Calibri"/>
              </a:rPr>
              <a:t>a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proposal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10" dirty="0">
                <a:latin typeface="Calibri"/>
                <a:cs typeface="Calibri"/>
              </a:rPr>
              <a:t>(a,b):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b="1" spc="95" dirty="0">
                <a:latin typeface="Calibri"/>
                <a:cs typeface="Calibri"/>
              </a:rPr>
              <a:t>loss</a:t>
            </a:r>
            <a:r>
              <a:rPr sz="1300" b="1" spc="3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function</a:t>
            </a:r>
            <a:endParaRPr sz="1300">
              <a:latin typeface="Calibri"/>
              <a:cs typeface="Calibri"/>
            </a:endParaRPr>
          </a:p>
          <a:p>
            <a:pPr marL="452717" lvl="1" indent="-183500">
              <a:spcBef>
                <a:spcPts val="630"/>
              </a:spcBef>
              <a:buChar char="–"/>
              <a:tabLst>
                <a:tab pos="452717" algn="l"/>
              </a:tabLst>
            </a:pPr>
            <a:r>
              <a:rPr sz="1100" spc="60" dirty="0">
                <a:latin typeface="Calibri"/>
                <a:cs typeface="Calibri"/>
              </a:rPr>
              <a:t>Compute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total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square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error/residual</a:t>
            </a:r>
            <a:endParaRPr sz="1100">
              <a:latin typeface="Calibri"/>
              <a:cs typeface="Calibri"/>
            </a:endParaRPr>
          </a:p>
          <a:p>
            <a:pPr marL="452717" lvl="1" indent="-183500">
              <a:spcBef>
                <a:spcPts val="580"/>
              </a:spcBef>
              <a:buChar char="–"/>
              <a:tabLst>
                <a:tab pos="452717" algn="l"/>
              </a:tabLst>
            </a:pPr>
            <a:r>
              <a:rPr sz="1100" spc="10" dirty="0">
                <a:latin typeface="Calibri"/>
                <a:cs typeface="Calibri"/>
              </a:rPr>
              <a:t>Detail: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we</a:t>
            </a:r>
            <a:r>
              <a:rPr sz="1100" spc="60" dirty="0">
                <a:latin typeface="Calibri"/>
                <a:cs typeface="Calibri"/>
              </a:rPr>
              <a:t> use </a:t>
            </a:r>
            <a:r>
              <a:rPr sz="1100" spc="55" dirty="0">
                <a:latin typeface="Calibri"/>
                <a:cs typeface="Calibri"/>
              </a:rPr>
              <a:t>mean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square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error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(L2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loss)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16803" y="4029768"/>
            <a:ext cx="2804795" cy="1240083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61598" indent="-248899">
              <a:spcBef>
                <a:spcPts val="730"/>
              </a:spcBef>
              <a:buChar char="●"/>
              <a:tabLst>
                <a:tab pos="261598" algn="l"/>
              </a:tabLst>
            </a:pPr>
            <a:r>
              <a:rPr sz="1300" dirty="0">
                <a:latin typeface="Calibri"/>
                <a:cs typeface="Calibri"/>
              </a:rPr>
              <a:t>Parameter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values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that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minimize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45" dirty="0">
                <a:latin typeface="Calibri"/>
                <a:cs typeface="Calibri"/>
              </a:rPr>
              <a:t>loss</a:t>
            </a:r>
            <a:endParaRPr sz="1300">
              <a:latin typeface="Calibri"/>
              <a:cs typeface="Calibri"/>
            </a:endParaRPr>
          </a:p>
          <a:p>
            <a:pPr marL="452717" lvl="1" indent="-183500">
              <a:spcBef>
                <a:spcPts val="540"/>
              </a:spcBef>
              <a:buChar char="–"/>
              <a:tabLst>
                <a:tab pos="452717" algn="l"/>
              </a:tabLst>
            </a:pPr>
            <a:r>
              <a:rPr sz="1100" spc="45" dirty="0">
                <a:latin typeface="Calibri"/>
                <a:cs typeface="Calibri"/>
              </a:rPr>
              <a:t>Conceptually,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big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search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problem</a:t>
            </a:r>
            <a:endParaRPr sz="1100">
              <a:latin typeface="Calibri"/>
              <a:cs typeface="Calibri"/>
            </a:endParaRPr>
          </a:p>
          <a:p>
            <a:pPr marL="452717" lvl="1" indent="-183500">
              <a:spcBef>
                <a:spcPts val="575"/>
              </a:spcBef>
              <a:buChar char="–"/>
              <a:tabLst>
                <a:tab pos="452717" algn="l"/>
              </a:tabLst>
            </a:pPr>
            <a:r>
              <a:rPr sz="1100" spc="20" dirty="0">
                <a:latin typeface="Calibri"/>
                <a:cs typeface="Calibri"/>
              </a:rPr>
              <a:t>Better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solution: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use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gradients</a:t>
            </a:r>
            <a:endParaRPr sz="1100">
              <a:latin typeface="Calibri"/>
              <a:cs typeface="Calibri"/>
            </a:endParaRPr>
          </a:p>
          <a:p>
            <a:pPr marL="634312" lvl="2" indent="-182230">
              <a:spcBef>
                <a:spcPts val="480"/>
              </a:spcBef>
              <a:buSzPct val="90909"/>
              <a:buChar char="&gt;"/>
              <a:tabLst>
                <a:tab pos="634312" algn="l"/>
              </a:tabLst>
            </a:pPr>
            <a:r>
              <a:rPr sz="1100" spc="50" dirty="0">
                <a:latin typeface="Calibri"/>
                <a:cs typeface="Calibri"/>
              </a:rPr>
              <a:t>Set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Symbol"/>
                <a:cs typeface="Symbol"/>
              </a:rPr>
              <a:t>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Calibri"/>
                <a:cs typeface="Calibri"/>
              </a:rPr>
              <a:t>Loss(a,b)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zero</a:t>
            </a:r>
            <a:endParaRPr sz="1100">
              <a:latin typeface="Calibri"/>
              <a:cs typeface="Calibri"/>
            </a:endParaRPr>
          </a:p>
          <a:p>
            <a:pPr marL="634312" lvl="2" indent="-182230">
              <a:spcBef>
                <a:spcPts val="480"/>
              </a:spcBef>
              <a:buSzPct val="90909"/>
              <a:buChar char="&gt;"/>
              <a:tabLst>
                <a:tab pos="634312" algn="l"/>
              </a:tabLst>
            </a:pPr>
            <a:r>
              <a:rPr sz="1100" spc="10" dirty="0">
                <a:latin typeface="Calibri"/>
                <a:cs typeface="Calibri"/>
              </a:rPr>
              <a:t>Solve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two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b="1" spc="10" dirty="0">
                <a:latin typeface="Calibri"/>
                <a:cs typeface="Calibri"/>
              </a:rPr>
              <a:t>linear</a:t>
            </a:r>
            <a:r>
              <a:rPr sz="1100" b="1" spc="1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equations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3961" y="3674583"/>
            <a:ext cx="2177362" cy="39427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6876" y="1893944"/>
            <a:ext cx="2922622" cy="210225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71785" y="4216729"/>
            <a:ext cx="688703" cy="94346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102817" y="4500420"/>
            <a:ext cx="144589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300" dirty="0">
                <a:latin typeface="Calibri"/>
                <a:cs typeface="Calibri"/>
              </a:rPr>
              <a:t>Karl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Friedrich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55" dirty="0">
                <a:latin typeface="Calibri"/>
                <a:cs typeface="Calibri"/>
              </a:rPr>
              <a:t>Gauss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16804" y="5355926"/>
            <a:ext cx="3222625" cy="98167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261598" indent="-248899">
              <a:spcBef>
                <a:spcPts val="875"/>
              </a:spcBef>
              <a:buChar char="●"/>
              <a:tabLst>
                <a:tab pos="261598" algn="l"/>
              </a:tabLst>
            </a:pPr>
            <a:r>
              <a:rPr sz="1300" dirty="0">
                <a:latin typeface="Calibri"/>
                <a:cs typeface="Calibri"/>
              </a:rPr>
              <a:t>Neural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networks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are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more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complicated</a:t>
            </a:r>
            <a:endParaRPr sz="1300">
              <a:latin typeface="Calibri"/>
              <a:cs typeface="Calibri"/>
            </a:endParaRPr>
          </a:p>
          <a:p>
            <a:pPr marL="452082" marR="5079" lvl="1" indent="-183500">
              <a:lnSpc>
                <a:spcPts val="1200"/>
              </a:lnSpc>
              <a:spcBef>
                <a:spcPts val="795"/>
              </a:spcBef>
              <a:buChar char="–"/>
              <a:tabLst>
                <a:tab pos="452082" algn="l"/>
              </a:tabLst>
            </a:pPr>
            <a:r>
              <a:rPr sz="1100" spc="20" dirty="0">
                <a:latin typeface="Calibri"/>
                <a:cs typeface="Calibri"/>
              </a:rPr>
              <a:t>Parameter optimization requires solving </a:t>
            </a:r>
            <a:r>
              <a:rPr sz="1100" b="1" spc="-20" dirty="0">
                <a:latin typeface="Calibri"/>
                <a:cs typeface="Calibri"/>
              </a:rPr>
              <a:t>non-</a:t>
            </a:r>
            <a:r>
              <a:rPr sz="1100" b="1" spc="10" dirty="0">
                <a:latin typeface="Calibri"/>
                <a:cs typeface="Calibri"/>
              </a:rPr>
              <a:t>linear</a:t>
            </a:r>
            <a:r>
              <a:rPr sz="1100" b="1" spc="2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equations</a:t>
            </a:r>
            <a:endParaRPr sz="1100">
              <a:latin typeface="Calibri"/>
              <a:cs typeface="Calibri"/>
            </a:endParaRPr>
          </a:p>
          <a:p>
            <a:pPr marL="452717" lvl="1" indent="-183500">
              <a:spcBef>
                <a:spcPts val="650"/>
              </a:spcBef>
              <a:buChar char="–"/>
              <a:tabLst>
                <a:tab pos="452717" algn="l"/>
              </a:tabLst>
            </a:pPr>
            <a:r>
              <a:rPr sz="1100" spc="20" dirty="0">
                <a:latin typeface="Calibri"/>
                <a:cs typeface="Calibri"/>
              </a:rPr>
              <a:t>Popular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method: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b="1" spc="20" dirty="0">
                <a:latin typeface="Calibri"/>
                <a:cs typeface="Calibri"/>
              </a:rPr>
              <a:t>gradient</a:t>
            </a:r>
            <a:r>
              <a:rPr sz="1100" b="1" spc="13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descent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51799" y="5311628"/>
            <a:ext cx="2354441" cy="45593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5915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z="2900" spc="-10" dirty="0"/>
              <a:t>Function</a:t>
            </a:r>
            <a:r>
              <a:rPr sz="2900" spc="-80" dirty="0"/>
              <a:t> </a:t>
            </a:r>
            <a:r>
              <a:rPr sz="2900" spc="-40" dirty="0"/>
              <a:t>minimization</a:t>
            </a:r>
            <a:r>
              <a:rPr sz="2900" spc="-80" dirty="0"/>
              <a:t> </a:t>
            </a:r>
            <a:r>
              <a:rPr sz="2900" spc="-10" dirty="0"/>
              <a:t>using</a:t>
            </a:r>
            <a:r>
              <a:rPr sz="2900" spc="-75" dirty="0"/>
              <a:t> </a:t>
            </a:r>
            <a:r>
              <a:rPr sz="2900" spc="-80" dirty="0"/>
              <a:t>gradient</a:t>
            </a:r>
            <a:r>
              <a:rPr sz="2900" spc="-85" dirty="0"/>
              <a:t> </a:t>
            </a:r>
            <a:r>
              <a:rPr sz="2900" dirty="0"/>
              <a:t>descent</a:t>
            </a:r>
            <a:r>
              <a:rPr sz="2900" spc="-85" dirty="0"/>
              <a:t> </a:t>
            </a:r>
            <a:r>
              <a:rPr sz="2900" spc="-25" dirty="0"/>
              <a:t>(I)</a:t>
            </a:r>
            <a:endParaRPr sz="2900"/>
          </a:p>
        </p:txBody>
      </p:sp>
      <p:grpSp>
        <p:nvGrpSpPr>
          <p:cNvPr id="3" name="object 3"/>
          <p:cNvGrpSpPr/>
          <p:nvPr/>
        </p:nvGrpSpPr>
        <p:grpSpPr>
          <a:xfrm>
            <a:off x="4380716" y="2587643"/>
            <a:ext cx="1438910" cy="808355"/>
            <a:chOff x="4380716" y="2587642"/>
            <a:chExt cx="1438910" cy="808355"/>
          </a:xfrm>
        </p:grpSpPr>
        <p:sp>
          <p:nvSpPr>
            <p:cNvPr id="4" name="object 4"/>
            <p:cNvSpPr/>
            <p:nvPr/>
          </p:nvSpPr>
          <p:spPr>
            <a:xfrm>
              <a:off x="4390902" y="2597825"/>
              <a:ext cx="1418590" cy="787400"/>
            </a:xfrm>
            <a:custGeom>
              <a:avLst/>
              <a:gdLst/>
              <a:ahLst/>
              <a:cxnLst/>
              <a:rect l="l" t="t" r="r" b="b"/>
              <a:pathLst>
                <a:path w="1418589" h="787400">
                  <a:moveTo>
                    <a:pt x="1418013" y="0"/>
                  </a:moveTo>
                  <a:lnTo>
                    <a:pt x="0" y="0"/>
                  </a:lnTo>
                  <a:lnTo>
                    <a:pt x="0" y="787365"/>
                  </a:lnTo>
                  <a:lnTo>
                    <a:pt x="1418013" y="787365"/>
                  </a:lnTo>
                  <a:lnTo>
                    <a:pt x="1418013" y="0"/>
                  </a:lnTo>
                  <a:close/>
                </a:path>
              </a:pathLst>
            </a:custGeom>
            <a:solidFill>
              <a:srgbClr val="E8E8E8">
                <a:alpha val="31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80716" y="2587642"/>
              <a:ext cx="1438910" cy="808355"/>
            </a:xfrm>
            <a:custGeom>
              <a:avLst/>
              <a:gdLst/>
              <a:ahLst/>
              <a:cxnLst/>
              <a:rect l="l" t="t" r="r" b="b"/>
              <a:pathLst>
                <a:path w="1438910" h="808354">
                  <a:moveTo>
                    <a:pt x="1438386" y="0"/>
                  </a:moveTo>
                  <a:lnTo>
                    <a:pt x="0" y="0"/>
                  </a:lnTo>
                  <a:lnTo>
                    <a:pt x="0" y="807731"/>
                  </a:lnTo>
                  <a:lnTo>
                    <a:pt x="1438386" y="807731"/>
                  </a:lnTo>
                  <a:lnTo>
                    <a:pt x="1438386" y="797548"/>
                  </a:lnTo>
                  <a:lnTo>
                    <a:pt x="20373" y="797548"/>
                  </a:lnTo>
                  <a:lnTo>
                    <a:pt x="10186" y="787364"/>
                  </a:lnTo>
                  <a:lnTo>
                    <a:pt x="20373" y="787364"/>
                  </a:lnTo>
                  <a:lnTo>
                    <a:pt x="20373" y="20366"/>
                  </a:lnTo>
                  <a:lnTo>
                    <a:pt x="10186" y="20366"/>
                  </a:lnTo>
                  <a:lnTo>
                    <a:pt x="20373" y="10182"/>
                  </a:lnTo>
                  <a:lnTo>
                    <a:pt x="1438386" y="10182"/>
                  </a:lnTo>
                  <a:lnTo>
                    <a:pt x="1438386" y="0"/>
                  </a:lnTo>
                  <a:close/>
                </a:path>
                <a:path w="1438910" h="808354">
                  <a:moveTo>
                    <a:pt x="20373" y="787364"/>
                  </a:moveTo>
                  <a:lnTo>
                    <a:pt x="10186" y="787364"/>
                  </a:lnTo>
                  <a:lnTo>
                    <a:pt x="20373" y="797548"/>
                  </a:lnTo>
                  <a:lnTo>
                    <a:pt x="20373" y="787364"/>
                  </a:lnTo>
                  <a:close/>
                </a:path>
                <a:path w="1438910" h="808354">
                  <a:moveTo>
                    <a:pt x="1418013" y="787364"/>
                  </a:moveTo>
                  <a:lnTo>
                    <a:pt x="20373" y="787364"/>
                  </a:lnTo>
                  <a:lnTo>
                    <a:pt x="20373" y="797548"/>
                  </a:lnTo>
                  <a:lnTo>
                    <a:pt x="1418013" y="797548"/>
                  </a:lnTo>
                  <a:lnTo>
                    <a:pt x="1418013" y="787364"/>
                  </a:lnTo>
                  <a:close/>
                </a:path>
                <a:path w="1438910" h="808354">
                  <a:moveTo>
                    <a:pt x="1418013" y="10182"/>
                  </a:moveTo>
                  <a:lnTo>
                    <a:pt x="1418013" y="797548"/>
                  </a:lnTo>
                  <a:lnTo>
                    <a:pt x="1428200" y="787364"/>
                  </a:lnTo>
                  <a:lnTo>
                    <a:pt x="1438386" y="787364"/>
                  </a:lnTo>
                  <a:lnTo>
                    <a:pt x="1438386" y="20366"/>
                  </a:lnTo>
                  <a:lnTo>
                    <a:pt x="1428200" y="20366"/>
                  </a:lnTo>
                  <a:lnTo>
                    <a:pt x="1418013" y="10182"/>
                  </a:lnTo>
                  <a:close/>
                </a:path>
                <a:path w="1438910" h="808354">
                  <a:moveTo>
                    <a:pt x="1438386" y="787364"/>
                  </a:moveTo>
                  <a:lnTo>
                    <a:pt x="1428200" y="787364"/>
                  </a:lnTo>
                  <a:lnTo>
                    <a:pt x="1418013" y="797548"/>
                  </a:lnTo>
                  <a:lnTo>
                    <a:pt x="1438386" y="797548"/>
                  </a:lnTo>
                  <a:lnTo>
                    <a:pt x="1438386" y="787364"/>
                  </a:lnTo>
                  <a:close/>
                </a:path>
                <a:path w="1438910" h="808354">
                  <a:moveTo>
                    <a:pt x="20373" y="10182"/>
                  </a:moveTo>
                  <a:lnTo>
                    <a:pt x="10186" y="20366"/>
                  </a:lnTo>
                  <a:lnTo>
                    <a:pt x="20373" y="20366"/>
                  </a:lnTo>
                  <a:lnTo>
                    <a:pt x="20373" y="10182"/>
                  </a:lnTo>
                  <a:close/>
                </a:path>
                <a:path w="1438910" h="808354">
                  <a:moveTo>
                    <a:pt x="1418013" y="10182"/>
                  </a:moveTo>
                  <a:lnTo>
                    <a:pt x="20373" y="10182"/>
                  </a:lnTo>
                  <a:lnTo>
                    <a:pt x="20373" y="20366"/>
                  </a:lnTo>
                  <a:lnTo>
                    <a:pt x="1418013" y="20366"/>
                  </a:lnTo>
                  <a:lnTo>
                    <a:pt x="1418013" y="10182"/>
                  </a:lnTo>
                  <a:close/>
                </a:path>
                <a:path w="1438910" h="808354">
                  <a:moveTo>
                    <a:pt x="1438386" y="10182"/>
                  </a:moveTo>
                  <a:lnTo>
                    <a:pt x="1418013" y="10182"/>
                  </a:lnTo>
                  <a:lnTo>
                    <a:pt x="1428200" y="20366"/>
                  </a:lnTo>
                  <a:lnTo>
                    <a:pt x="1438386" y="20366"/>
                  </a:lnTo>
                  <a:lnTo>
                    <a:pt x="1438386" y="10182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7646" y="2674647"/>
              <a:ext cx="479738" cy="479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8848" y="2717303"/>
              <a:ext cx="282241" cy="4022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3776" y="2719059"/>
              <a:ext cx="282241" cy="402228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17059" y="2871817"/>
            <a:ext cx="209087" cy="20902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25817" y="3134411"/>
            <a:ext cx="1041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1380" y="3146603"/>
            <a:ext cx="6978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  <a:tabLst>
                <a:tab pos="393032" algn="l"/>
              </a:tabLst>
            </a:pPr>
            <a:r>
              <a:rPr sz="1400" spc="-20" dirty="0">
                <a:latin typeface="Calibri"/>
                <a:cs typeface="Calibri"/>
              </a:rPr>
              <a:t>f(x)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f’(x)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03739" y="3797889"/>
            <a:ext cx="6560820" cy="2024016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95563" marR="149212" indent="-183500">
              <a:lnSpc>
                <a:spcPts val="2210"/>
              </a:lnSpc>
              <a:spcBef>
                <a:spcPts val="530"/>
              </a:spcBef>
              <a:buFont typeface="Arial"/>
              <a:buChar char="•"/>
              <a:tabLst>
                <a:tab pos="195563" algn="l"/>
              </a:tabLst>
            </a:pPr>
            <a:r>
              <a:rPr sz="2200" spc="70" dirty="0">
                <a:latin typeface="Calibri"/>
                <a:cs typeface="Calibri"/>
              </a:rPr>
              <a:t>Problem: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given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65" dirty="0">
                <a:latin typeface="Calibri"/>
                <a:cs typeface="Calibri"/>
              </a:rPr>
              <a:t>function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f(x),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find</a:t>
            </a:r>
            <a:r>
              <a:rPr sz="2200" spc="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x</a:t>
            </a:r>
            <a:r>
              <a:rPr sz="2200" spc="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that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85" dirty="0">
                <a:latin typeface="Calibri"/>
                <a:cs typeface="Calibri"/>
              </a:rPr>
              <a:t>minimizes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f. </a:t>
            </a:r>
            <a:r>
              <a:rPr sz="2200" spc="90" dirty="0">
                <a:latin typeface="Calibri"/>
                <a:cs typeface="Calibri"/>
              </a:rPr>
              <a:t>Assumptions:</a:t>
            </a:r>
            <a:endParaRPr sz="2200">
              <a:latin typeface="Calibri"/>
              <a:cs typeface="Calibri"/>
            </a:endParaRPr>
          </a:p>
          <a:p>
            <a:pPr marL="928927" marR="198103" lvl="1" indent="-183500">
              <a:lnSpc>
                <a:spcPct val="78900"/>
              </a:lnSpc>
              <a:spcBef>
                <a:spcPts val="490"/>
              </a:spcBef>
              <a:buFont typeface="Arial"/>
              <a:buChar char="•"/>
              <a:tabLst>
                <a:tab pos="928927" algn="l"/>
              </a:tabLst>
            </a:pPr>
            <a:r>
              <a:rPr dirty="0">
                <a:latin typeface="Calibri"/>
                <a:cs typeface="Calibri"/>
              </a:rPr>
              <a:t>f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spc="110" dirty="0">
                <a:latin typeface="Calibri"/>
                <a:cs typeface="Calibri"/>
              </a:rPr>
              <a:t>has</a:t>
            </a:r>
            <a:r>
              <a:rPr spc="80" dirty="0">
                <a:latin typeface="Calibri"/>
                <a:cs typeface="Calibri"/>
              </a:rPr>
              <a:t> </a:t>
            </a:r>
            <a:r>
              <a:rPr spc="70" dirty="0">
                <a:latin typeface="Calibri"/>
                <a:cs typeface="Calibri"/>
              </a:rPr>
              <a:t>minimum</a:t>
            </a:r>
            <a:r>
              <a:rPr spc="100" dirty="0">
                <a:latin typeface="Calibri"/>
                <a:cs typeface="Calibri"/>
              </a:rPr>
              <a:t> </a:t>
            </a:r>
            <a:r>
              <a:rPr spc="75" dirty="0">
                <a:latin typeface="Calibri"/>
                <a:cs typeface="Calibri"/>
              </a:rPr>
              <a:t>and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first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derivative,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but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</a:t>
            </a:r>
            <a:r>
              <a:rPr spc="90" dirty="0">
                <a:latin typeface="Calibri"/>
                <a:cs typeface="Calibri"/>
              </a:rPr>
              <a:t> </a:t>
            </a:r>
            <a:r>
              <a:rPr spc="100" dirty="0">
                <a:latin typeface="Calibri"/>
                <a:cs typeface="Calibri"/>
              </a:rPr>
              <a:t>closed-</a:t>
            </a:r>
            <a:r>
              <a:rPr spc="-20" dirty="0">
                <a:latin typeface="Calibri"/>
                <a:cs typeface="Calibri"/>
              </a:rPr>
              <a:t>form </a:t>
            </a:r>
            <a:r>
              <a:rPr spc="65" dirty="0">
                <a:latin typeface="Calibri"/>
                <a:cs typeface="Calibri"/>
              </a:rPr>
              <a:t>expression</a:t>
            </a:r>
            <a:r>
              <a:rPr dirty="0">
                <a:latin typeface="Calibri"/>
                <a:cs typeface="Calibri"/>
              </a:rPr>
              <a:t> </a:t>
            </a:r>
            <a:r>
              <a:rPr spc="95" dirty="0">
                <a:latin typeface="Calibri"/>
                <a:cs typeface="Calibri"/>
              </a:rPr>
              <a:t>is</a:t>
            </a:r>
            <a:r>
              <a:rPr dirty="0">
                <a:latin typeface="Calibri"/>
                <a:cs typeface="Calibri"/>
              </a:rPr>
              <a:t> </a:t>
            </a:r>
            <a:r>
              <a:rPr spc="65" dirty="0">
                <a:latin typeface="Calibri"/>
                <a:cs typeface="Calibri"/>
              </a:rPr>
              <a:t>available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for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55" dirty="0">
                <a:latin typeface="Calibri"/>
                <a:cs typeface="Calibri"/>
              </a:rPr>
              <a:t>function</a:t>
            </a:r>
            <a:r>
              <a:rPr dirty="0">
                <a:latin typeface="Calibri"/>
                <a:cs typeface="Calibri"/>
              </a:rPr>
              <a:t> or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derivative</a:t>
            </a:r>
            <a:endParaRPr>
              <a:latin typeface="Calibri"/>
              <a:cs typeface="Calibri"/>
            </a:endParaRPr>
          </a:p>
          <a:p>
            <a:pPr marL="928927" marR="5079" lvl="1" indent="-183500">
              <a:lnSpc>
                <a:spcPts val="1800"/>
              </a:lnSpc>
              <a:spcBef>
                <a:spcPts val="409"/>
              </a:spcBef>
              <a:buFont typeface="Arial"/>
              <a:buChar char="•"/>
              <a:tabLst>
                <a:tab pos="928927" algn="l"/>
              </a:tabLst>
            </a:pPr>
            <a:r>
              <a:rPr dirty="0">
                <a:latin typeface="Calibri"/>
                <a:cs typeface="Calibri"/>
              </a:rPr>
              <a:t>However,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we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110" dirty="0">
                <a:latin typeface="Calibri"/>
                <a:cs typeface="Calibri"/>
              </a:rPr>
              <a:t>can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spc="114" dirty="0">
                <a:latin typeface="Calibri"/>
                <a:cs typeface="Calibri"/>
              </a:rPr>
              <a:t>ask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for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60" dirty="0">
                <a:latin typeface="Calibri"/>
                <a:cs typeface="Calibri"/>
              </a:rPr>
              <a:t>value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50" dirty="0">
                <a:latin typeface="Calibri"/>
                <a:cs typeface="Calibri"/>
              </a:rPr>
              <a:t>function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spc="70" dirty="0">
                <a:latin typeface="Calibri"/>
                <a:cs typeface="Calibri"/>
              </a:rPr>
              <a:t>and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30" dirty="0">
                <a:latin typeface="Calibri"/>
                <a:cs typeface="Calibri"/>
              </a:rPr>
              <a:t>its </a:t>
            </a:r>
            <a:r>
              <a:rPr dirty="0">
                <a:latin typeface="Calibri"/>
                <a:cs typeface="Calibri"/>
              </a:rPr>
              <a:t>derivative</a:t>
            </a:r>
            <a:r>
              <a:rPr spc="1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</a:t>
            </a:r>
            <a:r>
              <a:rPr spc="100" dirty="0">
                <a:latin typeface="Calibri"/>
                <a:cs typeface="Calibri"/>
              </a:rPr>
              <a:t> </a:t>
            </a:r>
            <a:r>
              <a:rPr spc="50" dirty="0">
                <a:latin typeface="Calibri"/>
                <a:cs typeface="Calibri"/>
              </a:rPr>
              <a:t>any</a:t>
            </a:r>
            <a:r>
              <a:rPr spc="114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point</a:t>
            </a:r>
            <a:endParaRPr>
              <a:latin typeface="Calibri"/>
              <a:cs typeface="Calibri"/>
            </a:endParaRPr>
          </a:p>
          <a:p>
            <a:pPr marL="195563" indent="-182864">
              <a:spcBef>
                <a:spcPts val="320"/>
              </a:spcBef>
              <a:buFont typeface="Arial"/>
              <a:buChar char="•"/>
              <a:tabLst>
                <a:tab pos="195563" algn="l"/>
              </a:tabLst>
            </a:pPr>
            <a:r>
              <a:rPr sz="2200" dirty="0">
                <a:latin typeface="Calibri"/>
                <a:cs typeface="Calibri"/>
              </a:rPr>
              <a:t>In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55" dirty="0">
                <a:latin typeface="Calibri"/>
                <a:cs typeface="Calibri"/>
              </a:rPr>
              <a:t>general,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75" dirty="0">
                <a:latin typeface="Calibri"/>
                <a:cs typeface="Calibri"/>
              </a:rPr>
              <a:t>need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iterative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100" dirty="0">
                <a:latin typeface="Calibri"/>
                <a:cs typeface="Calibri"/>
              </a:rPr>
              <a:t>search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63612" y="1291951"/>
            <a:ext cx="10630130" cy="65915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538435">
              <a:spcBef>
                <a:spcPts val="100"/>
              </a:spcBef>
            </a:pPr>
            <a:r>
              <a:rPr sz="2900" spc="-10" dirty="0"/>
              <a:t>Function</a:t>
            </a:r>
            <a:r>
              <a:rPr sz="2900" spc="-80" dirty="0"/>
              <a:t> </a:t>
            </a:r>
            <a:r>
              <a:rPr sz="2900" spc="-40" dirty="0"/>
              <a:t>minimization</a:t>
            </a:r>
            <a:r>
              <a:rPr sz="2900" spc="-80" dirty="0"/>
              <a:t> </a:t>
            </a:r>
            <a:r>
              <a:rPr sz="2900" spc="-10" dirty="0"/>
              <a:t>using</a:t>
            </a:r>
            <a:r>
              <a:rPr sz="2900" spc="-75" dirty="0"/>
              <a:t> </a:t>
            </a:r>
            <a:r>
              <a:rPr sz="2900" spc="-80" dirty="0"/>
              <a:t>gradient</a:t>
            </a:r>
            <a:r>
              <a:rPr sz="2900" spc="-85" dirty="0"/>
              <a:t> </a:t>
            </a:r>
            <a:r>
              <a:rPr sz="2900" dirty="0"/>
              <a:t>descent</a:t>
            </a:r>
            <a:r>
              <a:rPr sz="2900" spc="-85" dirty="0"/>
              <a:t> </a:t>
            </a:r>
            <a:r>
              <a:rPr sz="2900" spc="-25" dirty="0"/>
              <a:t>(I)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712083" y="2841825"/>
            <a:ext cx="5330190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29" indent="-182230">
              <a:lnSpc>
                <a:spcPts val="2300"/>
              </a:lnSpc>
              <a:spcBef>
                <a:spcPts val="100"/>
              </a:spcBef>
              <a:buFont typeface="Arial"/>
              <a:buChar char="•"/>
              <a:tabLst>
                <a:tab pos="194929" algn="l"/>
              </a:tabLst>
            </a:pPr>
            <a:r>
              <a:rPr sz="2000" spc="90" dirty="0">
                <a:latin typeface="Calibri"/>
                <a:cs typeface="Calibri"/>
              </a:rPr>
              <a:t>Pick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95" dirty="0">
                <a:latin typeface="Calibri"/>
                <a:cs typeface="Calibri"/>
              </a:rPr>
              <a:t>some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50" dirty="0">
                <a:latin typeface="Calibri"/>
                <a:cs typeface="Calibri"/>
              </a:rPr>
              <a:t>value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x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60" dirty="0">
                <a:latin typeface="Calibri"/>
                <a:cs typeface="Calibri"/>
              </a:rPr>
              <a:t>(say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3)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70" dirty="0">
                <a:latin typeface="Calibri"/>
                <a:cs typeface="Calibri"/>
              </a:rPr>
              <a:t>and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find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f(x)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spc="60" dirty="0">
                <a:latin typeface="Calibri"/>
                <a:cs typeface="Calibri"/>
              </a:rPr>
              <a:t>(say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9)</a:t>
            </a:r>
            <a:endParaRPr sz="2000">
              <a:latin typeface="Calibri"/>
              <a:cs typeface="Calibri"/>
            </a:endParaRPr>
          </a:p>
          <a:p>
            <a:pPr marL="563198" lvl="1" indent="-184135">
              <a:lnSpc>
                <a:spcPts val="1760"/>
              </a:lnSpc>
              <a:buFont typeface="Arial"/>
              <a:buChar char="•"/>
              <a:tabLst>
                <a:tab pos="563198" algn="l"/>
              </a:tabLst>
            </a:pPr>
            <a:r>
              <a:rPr sz="1600" spc="-55" dirty="0">
                <a:latin typeface="Calibri"/>
                <a:cs typeface="Calibri"/>
              </a:rPr>
              <a:t>To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75" dirty="0">
                <a:latin typeface="Calibri"/>
                <a:cs typeface="Calibri"/>
              </a:rPr>
              <a:t>see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if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80" dirty="0">
                <a:latin typeface="Calibri"/>
                <a:cs typeface="Calibri"/>
              </a:rPr>
              <a:t>a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minimum,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find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gradient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50" dirty="0">
                <a:latin typeface="Calibri"/>
                <a:cs typeface="Calibri"/>
              </a:rPr>
              <a:t>(say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6)</a:t>
            </a:r>
            <a:endParaRPr sz="1600">
              <a:latin typeface="Calibri"/>
              <a:cs typeface="Calibri"/>
            </a:endParaRPr>
          </a:p>
          <a:p>
            <a:pPr marL="563198" lvl="1" indent="-184135">
              <a:lnSpc>
                <a:spcPts val="1750"/>
              </a:lnSpc>
              <a:buFont typeface="Arial"/>
              <a:buChar char="•"/>
              <a:tabLst>
                <a:tab pos="563198" algn="l"/>
              </a:tabLst>
            </a:pPr>
            <a:r>
              <a:rPr sz="1600" dirty="0">
                <a:latin typeface="Calibri"/>
                <a:cs typeface="Calibri"/>
              </a:rPr>
              <a:t>Gradient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zero,</a:t>
            </a:r>
            <a:r>
              <a:rPr sz="1600" spc="420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so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40" dirty="0">
                <a:latin typeface="Calibri"/>
                <a:cs typeface="Calibri"/>
              </a:rPr>
              <a:t>minimum</a:t>
            </a:r>
            <a:endParaRPr sz="1600">
              <a:latin typeface="Calibri"/>
              <a:cs typeface="Calibri"/>
            </a:endParaRPr>
          </a:p>
          <a:p>
            <a:pPr marL="563198" lvl="1" indent="-184135">
              <a:lnSpc>
                <a:spcPts val="1810"/>
              </a:lnSpc>
              <a:buFont typeface="Arial"/>
              <a:buChar char="•"/>
              <a:tabLst>
                <a:tab pos="563198" algn="l"/>
              </a:tabLst>
            </a:pPr>
            <a:r>
              <a:rPr sz="1600" spc="55" dirty="0">
                <a:latin typeface="Calibri"/>
                <a:cs typeface="Calibri"/>
              </a:rPr>
              <a:t>Good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point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next?</a:t>
            </a:r>
            <a:endParaRPr sz="1600">
              <a:latin typeface="Calibri"/>
              <a:cs typeface="Calibri"/>
            </a:endParaRPr>
          </a:p>
          <a:p>
            <a:pPr marL="194929" indent="-182230">
              <a:lnSpc>
                <a:spcPts val="2350"/>
              </a:lnSpc>
              <a:spcBef>
                <a:spcPts val="80"/>
              </a:spcBef>
              <a:buFont typeface="Arial"/>
              <a:buChar char="•"/>
              <a:tabLst>
                <a:tab pos="194929" algn="l"/>
              </a:tabLst>
            </a:pPr>
            <a:r>
              <a:rPr sz="2000" dirty="0">
                <a:latin typeface="Calibri"/>
                <a:cs typeface="Calibri"/>
              </a:rPr>
              <a:t>Gradient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gives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120" dirty="0">
                <a:latin typeface="Calibri"/>
                <a:cs typeface="Calibri"/>
              </a:rPr>
              <a:t>us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two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90" dirty="0">
                <a:latin typeface="Calibri"/>
                <a:cs typeface="Calibri"/>
              </a:rPr>
              <a:t>pieces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endParaRPr sz="2000">
              <a:latin typeface="Calibri"/>
              <a:cs typeface="Calibri"/>
            </a:endParaRPr>
          </a:p>
          <a:p>
            <a:pPr marL="563198" lvl="1" indent="-184135">
              <a:lnSpc>
                <a:spcPts val="1870"/>
              </a:lnSpc>
              <a:buFont typeface="Arial"/>
              <a:buChar char="•"/>
              <a:tabLst>
                <a:tab pos="563198" algn="l"/>
              </a:tabLst>
            </a:pPr>
            <a:r>
              <a:rPr sz="1600" spc="45" dirty="0">
                <a:latin typeface="Calibri"/>
                <a:cs typeface="Calibri"/>
              </a:rPr>
              <a:t>Sign: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46106" y="2639127"/>
            <a:ext cx="2073910" cy="1080770"/>
            <a:chOff x="7046106" y="2639127"/>
            <a:chExt cx="2073910" cy="1080770"/>
          </a:xfrm>
        </p:grpSpPr>
        <p:sp>
          <p:nvSpPr>
            <p:cNvPr id="10" name="object 10"/>
            <p:cNvSpPr/>
            <p:nvPr/>
          </p:nvSpPr>
          <p:spPr>
            <a:xfrm>
              <a:off x="7046100" y="2639135"/>
              <a:ext cx="2073910" cy="1080770"/>
            </a:xfrm>
            <a:custGeom>
              <a:avLst/>
              <a:gdLst/>
              <a:ahLst/>
              <a:cxnLst/>
              <a:rect l="l" t="t" r="r" b="b"/>
              <a:pathLst>
                <a:path w="2073909" h="1080770">
                  <a:moveTo>
                    <a:pt x="2073617" y="841933"/>
                  </a:moveTo>
                  <a:lnTo>
                    <a:pt x="2053170" y="831684"/>
                  </a:lnTo>
                  <a:lnTo>
                    <a:pt x="2012530" y="811301"/>
                  </a:lnTo>
                  <a:lnTo>
                    <a:pt x="2012492" y="831672"/>
                  </a:lnTo>
                  <a:lnTo>
                    <a:pt x="1047000" y="830427"/>
                  </a:lnTo>
                  <a:lnTo>
                    <a:pt x="1047000" y="61099"/>
                  </a:lnTo>
                  <a:lnTo>
                    <a:pt x="1067371" y="61099"/>
                  </a:lnTo>
                  <a:lnTo>
                    <a:pt x="1062278" y="50914"/>
                  </a:lnTo>
                  <a:lnTo>
                    <a:pt x="1036815" y="0"/>
                  </a:lnTo>
                  <a:lnTo>
                    <a:pt x="1006259" y="61099"/>
                  </a:lnTo>
                  <a:lnTo>
                    <a:pt x="1026629" y="61099"/>
                  </a:lnTo>
                  <a:lnTo>
                    <a:pt x="1026629" y="830402"/>
                  </a:lnTo>
                  <a:lnTo>
                    <a:pt x="25" y="829068"/>
                  </a:lnTo>
                  <a:lnTo>
                    <a:pt x="0" y="849426"/>
                  </a:lnTo>
                  <a:lnTo>
                    <a:pt x="1026629" y="850773"/>
                  </a:lnTo>
                  <a:lnTo>
                    <a:pt x="1026629" y="1080655"/>
                  </a:lnTo>
                  <a:lnTo>
                    <a:pt x="1047000" y="1080655"/>
                  </a:lnTo>
                  <a:lnTo>
                    <a:pt x="1047000" y="850798"/>
                  </a:lnTo>
                  <a:lnTo>
                    <a:pt x="2012467" y="852043"/>
                  </a:lnTo>
                  <a:lnTo>
                    <a:pt x="2012454" y="872401"/>
                  </a:lnTo>
                  <a:lnTo>
                    <a:pt x="2053310" y="852055"/>
                  </a:lnTo>
                  <a:lnTo>
                    <a:pt x="2073617" y="841933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660864" y="34416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560"/>
                  </a:lnTo>
                </a:path>
              </a:pathLst>
            </a:custGeom>
            <a:ln w="20372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28705" y="2762945"/>
              <a:ext cx="88821" cy="7660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878903" y="2616251"/>
            <a:ext cx="1060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27143" y="2637589"/>
            <a:ext cx="1206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569103" y="2628941"/>
            <a:ext cx="1169670" cy="455930"/>
            <a:chOff x="8569103" y="2628941"/>
            <a:chExt cx="1169670" cy="455930"/>
          </a:xfrm>
        </p:grpSpPr>
        <p:sp>
          <p:nvSpPr>
            <p:cNvPr id="16" name="object 16"/>
            <p:cNvSpPr/>
            <p:nvPr/>
          </p:nvSpPr>
          <p:spPr>
            <a:xfrm>
              <a:off x="8579289" y="2639127"/>
              <a:ext cx="142875" cy="435609"/>
            </a:xfrm>
            <a:custGeom>
              <a:avLst/>
              <a:gdLst/>
              <a:ahLst/>
              <a:cxnLst/>
              <a:rect l="l" t="t" r="r" b="b"/>
              <a:pathLst>
                <a:path w="142875" h="435610">
                  <a:moveTo>
                    <a:pt x="142644" y="0"/>
                  </a:moveTo>
                  <a:lnTo>
                    <a:pt x="0" y="435516"/>
                  </a:lnTo>
                </a:path>
              </a:pathLst>
            </a:custGeom>
            <a:ln w="20372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70503" y="2642013"/>
              <a:ext cx="867777" cy="42154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8733758" y="3515412"/>
            <a:ext cx="1206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54213" y="3497123"/>
            <a:ext cx="1041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5507" y="4338372"/>
            <a:ext cx="46304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63" indent="-182864">
              <a:spcBef>
                <a:spcPts val="100"/>
              </a:spcBef>
              <a:buFont typeface="Arial"/>
              <a:buChar char="•"/>
              <a:tabLst>
                <a:tab pos="195563" algn="l"/>
              </a:tabLst>
            </a:pPr>
            <a:r>
              <a:rPr sz="1400" spc="-10" dirty="0">
                <a:latin typeface="Calibri"/>
                <a:cs typeface="Calibri"/>
              </a:rPr>
              <a:t>gradient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is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positive,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so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increasing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x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increases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function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value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8796" y="4478579"/>
            <a:ext cx="2436495" cy="4488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2563">
              <a:lnSpc>
                <a:spcPts val="1590"/>
              </a:lnSpc>
              <a:spcBef>
                <a:spcPts val="100"/>
              </a:spcBef>
            </a:pPr>
            <a:r>
              <a:rPr sz="1400" spc="-20" dirty="0">
                <a:latin typeface="Symbol"/>
                <a:cs typeface="Symbol"/>
              </a:rPr>
              <a:t>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we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should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decrease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x.</a:t>
            </a:r>
            <a:endParaRPr sz="1400">
              <a:latin typeface="Calibri"/>
              <a:cs typeface="Calibri"/>
            </a:endParaRPr>
          </a:p>
          <a:p>
            <a:pPr marL="196834" indent="-184135">
              <a:lnSpc>
                <a:spcPts val="1830"/>
              </a:lnSpc>
              <a:buFont typeface="Arial"/>
              <a:buChar char="•"/>
              <a:tabLst>
                <a:tab pos="196834" algn="l"/>
              </a:tabLst>
            </a:pPr>
            <a:r>
              <a:rPr sz="1600" spc="-10" dirty="0">
                <a:latin typeface="Calibri"/>
                <a:cs typeface="Calibri"/>
              </a:rPr>
              <a:t>Magnitude: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442303" y="4087155"/>
            <a:ext cx="1438910" cy="808355"/>
            <a:chOff x="7442303" y="4087154"/>
            <a:chExt cx="1438910" cy="808355"/>
          </a:xfrm>
        </p:grpSpPr>
        <p:sp>
          <p:nvSpPr>
            <p:cNvPr id="19" name="object 19"/>
            <p:cNvSpPr/>
            <p:nvPr/>
          </p:nvSpPr>
          <p:spPr>
            <a:xfrm>
              <a:off x="7452489" y="4097337"/>
              <a:ext cx="1418590" cy="787400"/>
            </a:xfrm>
            <a:custGeom>
              <a:avLst/>
              <a:gdLst/>
              <a:ahLst/>
              <a:cxnLst/>
              <a:rect l="l" t="t" r="r" b="b"/>
              <a:pathLst>
                <a:path w="1418590" h="787400">
                  <a:moveTo>
                    <a:pt x="1418012" y="0"/>
                  </a:moveTo>
                  <a:lnTo>
                    <a:pt x="0" y="0"/>
                  </a:lnTo>
                  <a:lnTo>
                    <a:pt x="0" y="787365"/>
                  </a:lnTo>
                  <a:lnTo>
                    <a:pt x="1418012" y="787365"/>
                  </a:lnTo>
                  <a:lnTo>
                    <a:pt x="1418012" y="0"/>
                  </a:lnTo>
                  <a:close/>
                </a:path>
              </a:pathLst>
            </a:custGeom>
            <a:solidFill>
              <a:srgbClr val="E8E8E8">
                <a:alpha val="31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2303" y="4087154"/>
              <a:ext cx="1438910" cy="808355"/>
            </a:xfrm>
            <a:custGeom>
              <a:avLst/>
              <a:gdLst/>
              <a:ahLst/>
              <a:cxnLst/>
              <a:rect l="l" t="t" r="r" b="b"/>
              <a:pathLst>
                <a:path w="1438909" h="808354">
                  <a:moveTo>
                    <a:pt x="1438385" y="0"/>
                  </a:moveTo>
                  <a:lnTo>
                    <a:pt x="0" y="0"/>
                  </a:lnTo>
                  <a:lnTo>
                    <a:pt x="0" y="807731"/>
                  </a:lnTo>
                  <a:lnTo>
                    <a:pt x="1438385" y="807731"/>
                  </a:lnTo>
                  <a:lnTo>
                    <a:pt x="1438385" y="797548"/>
                  </a:lnTo>
                  <a:lnTo>
                    <a:pt x="20373" y="797548"/>
                  </a:lnTo>
                  <a:lnTo>
                    <a:pt x="10186" y="787364"/>
                  </a:lnTo>
                  <a:lnTo>
                    <a:pt x="20373" y="787364"/>
                  </a:lnTo>
                  <a:lnTo>
                    <a:pt x="20373" y="20366"/>
                  </a:lnTo>
                  <a:lnTo>
                    <a:pt x="10186" y="20366"/>
                  </a:lnTo>
                  <a:lnTo>
                    <a:pt x="20373" y="10182"/>
                  </a:lnTo>
                  <a:lnTo>
                    <a:pt x="1438385" y="10182"/>
                  </a:lnTo>
                  <a:lnTo>
                    <a:pt x="1438385" y="0"/>
                  </a:lnTo>
                  <a:close/>
                </a:path>
                <a:path w="1438909" h="808354">
                  <a:moveTo>
                    <a:pt x="20373" y="787364"/>
                  </a:moveTo>
                  <a:lnTo>
                    <a:pt x="10186" y="787364"/>
                  </a:lnTo>
                  <a:lnTo>
                    <a:pt x="20373" y="797548"/>
                  </a:lnTo>
                  <a:lnTo>
                    <a:pt x="20373" y="787364"/>
                  </a:lnTo>
                  <a:close/>
                </a:path>
                <a:path w="1438909" h="808354">
                  <a:moveTo>
                    <a:pt x="1418013" y="787364"/>
                  </a:moveTo>
                  <a:lnTo>
                    <a:pt x="20373" y="787364"/>
                  </a:lnTo>
                  <a:lnTo>
                    <a:pt x="20373" y="797548"/>
                  </a:lnTo>
                  <a:lnTo>
                    <a:pt x="1418013" y="797548"/>
                  </a:lnTo>
                  <a:lnTo>
                    <a:pt x="1418013" y="787364"/>
                  </a:lnTo>
                  <a:close/>
                </a:path>
                <a:path w="1438909" h="808354">
                  <a:moveTo>
                    <a:pt x="1418013" y="10182"/>
                  </a:moveTo>
                  <a:lnTo>
                    <a:pt x="1418013" y="797548"/>
                  </a:lnTo>
                  <a:lnTo>
                    <a:pt x="1428198" y="787364"/>
                  </a:lnTo>
                  <a:lnTo>
                    <a:pt x="1438385" y="787364"/>
                  </a:lnTo>
                  <a:lnTo>
                    <a:pt x="1438385" y="20366"/>
                  </a:lnTo>
                  <a:lnTo>
                    <a:pt x="1428198" y="20366"/>
                  </a:lnTo>
                  <a:lnTo>
                    <a:pt x="1418013" y="10182"/>
                  </a:lnTo>
                  <a:close/>
                </a:path>
                <a:path w="1438909" h="808354">
                  <a:moveTo>
                    <a:pt x="1438385" y="787364"/>
                  </a:moveTo>
                  <a:lnTo>
                    <a:pt x="1428198" y="787364"/>
                  </a:lnTo>
                  <a:lnTo>
                    <a:pt x="1418013" y="797548"/>
                  </a:lnTo>
                  <a:lnTo>
                    <a:pt x="1438385" y="797548"/>
                  </a:lnTo>
                  <a:lnTo>
                    <a:pt x="1438385" y="787364"/>
                  </a:lnTo>
                  <a:close/>
                </a:path>
                <a:path w="1438909" h="808354">
                  <a:moveTo>
                    <a:pt x="20373" y="10182"/>
                  </a:moveTo>
                  <a:lnTo>
                    <a:pt x="10186" y="20366"/>
                  </a:lnTo>
                  <a:lnTo>
                    <a:pt x="20373" y="20366"/>
                  </a:lnTo>
                  <a:lnTo>
                    <a:pt x="20373" y="10182"/>
                  </a:lnTo>
                  <a:close/>
                </a:path>
                <a:path w="1438909" h="808354">
                  <a:moveTo>
                    <a:pt x="1418013" y="10182"/>
                  </a:moveTo>
                  <a:lnTo>
                    <a:pt x="20373" y="10182"/>
                  </a:lnTo>
                  <a:lnTo>
                    <a:pt x="20373" y="20366"/>
                  </a:lnTo>
                  <a:lnTo>
                    <a:pt x="1418013" y="20366"/>
                  </a:lnTo>
                  <a:lnTo>
                    <a:pt x="1418013" y="10182"/>
                  </a:lnTo>
                  <a:close/>
                </a:path>
                <a:path w="1438909" h="808354">
                  <a:moveTo>
                    <a:pt x="1438385" y="10182"/>
                  </a:moveTo>
                  <a:lnTo>
                    <a:pt x="1418013" y="10182"/>
                  </a:lnTo>
                  <a:lnTo>
                    <a:pt x="1428198" y="20366"/>
                  </a:lnTo>
                  <a:lnTo>
                    <a:pt x="1438385" y="20366"/>
                  </a:lnTo>
                  <a:lnTo>
                    <a:pt x="1438385" y="10182"/>
                  </a:lnTo>
                  <a:close/>
                </a:path>
              </a:pathLst>
            </a:custGeom>
            <a:solidFill>
              <a:srgbClr val="0C4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9232" y="4174159"/>
              <a:ext cx="479738" cy="4796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30435" y="4216815"/>
              <a:ext cx="282241" cy="4022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25363" y="4218571"/>
              <a:ext cx="282241" cy="402228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78644" y="4371330"/>
            <a:ext cx="209086" cy="209026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687403" y="4630980"/>
            <a:ext cx="1041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x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12965" y="4640124"/>
            <a:ext cx="2673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f(x)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93973" y="4646219"/>
            <a:ext cx="3168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f’(x)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5508" y="4899204"/>
            <a:ext cx="4600575" cy="3725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21" indent="-218422">
              <a:lnSpc>
                <a:spcPts val="1440"/>
              </a:lnSpc>
              <a:spcBef>
                <a:spcPts val="100"/>
              </a:spcBef>
              <a:buFont typeface="Arial"/>
              <a:buChar char="•"/>
              <a:tabLst>
                <a:tab pos="231121" algn="l"/>
              </a:tabLst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magnitude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gradient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is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small,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close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10" dirty="0">
                <a:latin typeface="Calibri"/>
                <a:cs typeface="Calibri"/>
              </a:rPr>
              <a:t> minimum</a:t>
            </a:r>
            <a:endParaRPr sz="1400">
              <a:latin typeface="Calibri"/>
              <a:cs typeface="Calibri"/>
            </a:endParaRPr>
          </a:p>
          <a:p>
            <a:pPr marL="195563">
              <a:lnSpc>
                <a:spcPts val="1440"/>
              </a:lnSpc>
            </a:pPr>
            <a:r>
              <a:rPr sz="1400" spc="-20" dirty="0">
                <a:latin typeface="Symbol"/>
                <a:cs typeface="Symbol"/>
              </a:rPr>
              <a:t>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step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size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should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30" dirty="0">
                <a:latin typeface="Calibri"/>
                <a:cs typeface="Calibri"/>
              </a:rPr>
              <a:t>small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5507" y="5240580"/>
            <a:ext cx="45580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21" indent="-218422">
              <a:spcBef>
                <a:spcPts val="100"/>
              </a:spcBef>
              <a:buFont typeface="Arial"/>
              <a:buChar char="•"/>
              <a:tabLst>
                <a:tab pos="231121" algn="l"/>
              </a:tabLst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magnitude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gradient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is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large,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may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from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minimum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2082" y="5382254"/>
            <a:ext cx="5114925" cy="55976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928927">
              <a:spcBef>
                <a:spcPts val="185"/>
              </a:spcBef>
            </a:pPr>
            <a:r>
              <a:rPr sz="1400" spc="-20" dirty="0">
                <a:latin typeface="Symbol"/>
                <a:cs typeface="Symbol"/>
              </a:rPr>
              <a:t>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step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size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should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larger</a:t>
            </a:r>
            <a:endParaRPr sz="1400">
              <a:latin typeface="Calibri"/>
              <a:cs typeface="Calibri"/>
            </a:endParaRPr>
          </a:p>
          <a:p>
            <a:pPr marL="194929" indent="-182230">
              <a:spcBef>
                <a:spcPts val="120"/>
              </a:spcBef>
              <a:buFont typeface="Arial"/>
              <a:buChar char="•"/>
              <a:tabLst>
                <a:tab pos="194929" algn="l"/>
              </a:tabLst>
            </a:pPr>
            <a:r>
              <a:rPr sz="2000" spc="50" dirty="0">
                <a:latin typeface="Calibri"/>
                <a:cs typeface="Calibri"/>
              </a:rPr>
              <a:t>This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75" dirty="0">
                <a:latin typeface="Calibri"/>
                <a:cs typeface="Calibri"/>
              </a:rPr>
              <a:t>suggests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70" dirty="0">
                <a:latin typeface="Calibri"/>
                <a:cs typeface="Calibri"/>
              </a:rPr>
              <a:t>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iterative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0" dirty="0">
                <a:latin typeface="Calibri"/>
                <a:cs typeface="Calibri"/>
              </a:rPr>
              <a:t>scheme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form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45512" y="5544231"/>
            <a:ext cx="1873592" cy="470649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2369207" y="6280570"/>
            <a:ext cx="300952" cy="15837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8097">
              <a:spcBef>
                <a:spcPts val="35"/>
              </a:spcBef>
            </a:pPr>
            <a:fld id="{81D60167-4931-47E6-BA6A-407CBD079E47}" type="slidenum">
              <a:rPr spc="-25" dirty="0"/>
              <a:pPr marL="38097">
                <a:spcBef>
                  <a:spcPts val="35"/>
                </a:spcBef>
              </a:pPr>
              <a:t>9</a:t>
            </a:fld>
            <a:endParaRPr spc="-25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.4859"/>
  <p:tag name="ORIGINALWIDTH" val="548.1815"/>
  <p:tag name="OUTPUTTYPE" val="PNG"/>
  <p:tag name="IGUANATEXVERSION" val="160"/>
  <p:tag name="LATEXADDIN" val="\documentclass{article}&#10;\usepackage{amsmath}&#10;\pagestyle{empty}&#10;\begin{document}&#10;&#10;\[{\rm h}: {\rm X} \overset{*}{\rightarrow} {\rm Y}&#10;\]&#10;&#10;&#10;\end{document}"/>
  <p:tag name="IGUANATEXSIZE" val="14"/>
  <p:tag name="IGUANATEXCURSOR" val="131"/>
  <p:tag name="TRANSPARENCY" val="True"/>
  <p:tag name="LATEXENGINEID" val="0"/>
  <p:tag name="TEMPFOLDER" val="c:\Users\kkp292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7.4653"/>
  <p:tag name="ORIGINALWIDTH" val="1752.531"/>
  <p:tag name="OUTPUTTYPE" val="PNG"/>
  <p:tag name="IGUANATEXVERSION" val="160"/>
  <p:tag name="LATEXADDIN" val="\documentclass{article}&#10;\usepackage{amsmath}&#10;\pagestyle{empty}&#10;\begin{document}&#10;&#10;\[\frac{\partial R}{\partial W_1}(w;pi,qi) = b*\pi(W1 \overset{*}{\rightarrow} R)&#10;\]&#10;&#10;&#10;\end{document}"/>
  <p:tag name="IGUANATEXSIZE" val="14"/>
  <p:tag name="IGUANATEXCURSOR" val="159"/>
  <p:tag name="TRANSPARENCY" val="True"/>
  <p:tag name="LATEXENGINEID" val="0"/>
  <p:tag name="TEMPFOLDER" val="c:\Users\kkp292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1.7173"/>
  <p:tag name="ORIGINALWIDTH" val="753.6558"/>
  <p:tag name="OUTPUTTYPE" val="PNG"/>
  <p:tag name="IGUANATEXVERSION" val="160"/>
  <p:tag name="LATEXADDIN" val="\documentclass{article}&#10;\usepackage{amsmath}&#10;\pagestyle{empty}&#10;\begin{document}&#10;&#10;\[&#10;\frac{\partial R}{\partial A}, \frac{\partial R}{\partial C},\frac{\partial R}{\partial F}..&#10;\]&#10;&#10;&#10;\end{document}"/>
  <p:tag name="IGUANATEXSIZE" val="15"/>
  <p:tag name="IGUANATEXCURSOR" val="174"/>
  <p:tag name="TRANSPARENCY" val="True"/>
  <p:tag name="LATEXENGINEID" val="0"/>
  <p:tag name="TEMPFOLDER" val="c:\Users\kkp292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tana Graph Master Template">
  <a:themeElements>
    <a:clrScheme name="Custom 421">
      <a:dk1>
        <a:srgbClr val="000000"/>
      </a:dk1>
      <a:lt1>
        <a:srgbClr val="FFFFFF"/>
      </a:lt1>
      <a:dk2>
        <a:srgbClr val="005A8C"/>
      </a:dk2>
      <a:lt2>
        <a:srgbClr val="D0D3D3"/>
      </a:lt2>
      <a:accent1>
        <a:srgbClr val="5F5F5F"/>
      </a:accent1>
      <a:accent2>
        <a:srgbClr val="D62478"/>
      </a:accent2>
      <a:accent3>
        <a:srgbClr val="CD665F"/>
      </a:accent3>
      <a:accent4>
        <a:srgbClr val="582669"/>
      </a:accent4>
      <a:accent5>
        <a:srgbClr val="767776"/>
      </a:accent5>
      <a:accent6>
        <a:srgbClr val="9E9F9E"/>
      </a:accent6>
      <a:hlink>
        <a:srgbClr val="005A8B"/>
      </a:hlink>
      <a:folHlink>
        <a:srgbClr val="5F5F5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tailEnd type="arrow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atanaGraph Template" id="{5897314E-3BDD-FE4E-A238-9F5317DF75F0}" vid="{CCB0AC76-EA88-E04F-8316-1231DE0804F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2374</TotalTime>
  <Words>3232</Words>
  <Application>Microsoft Office PowerPoint</Application>
  <PresentationFormat>Custom</PresentationFormat>
  <Paragraphs>579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Aptos</vt:lpstr>
      <vt:lpstr>Arial</vt:lpstr>
      <vt:lpstr>Calibri</vt:lpstr>
      <vt:lpstr>Cambria Math</vt:lpstr>
      <vt:lpstr>Century Gothic</vt:lpstr>
      <vt:lpstr>Montserrat</vt:lpstr>
      <vt:lpstr>Montserrat Medium</vt:lpstr>
      <vt:lpstr>Montserrat SemiBold</vt:lpstr>
      <vt:lpstr>Symbol</vt:lpstr>
      <vt:lpstr>System Font Regular</vt:lpstr>
      <vt:lpstr>Times New Roman</vt:lpstr>
      <vt:lpstr>Wingdings</vt:lpstr>
      <vt:lpstr>Office Theme</vt:lpstr>
      <vt:lpstr>Katana Graph Master Template</vt:lpstr>
      <vt:lpstr>PowerPoint Presentation</vt:lpstr>
      <vt:lpstr>Optimization of DNNs: Turing Award citations (2018)</vt:lpstr>
      <vt:lpstr>Goal of this lecture</vt:lpstr>
      <vt:lpstr>Organization</vt:lpstr>
      <vt:lpstr>Basic concepts: Partial derivatives, gradients, Jacobians (I)</vt:lpstr>
      <vt:lpstr>Basic concepts: Partial derivatives, gradients, Jacobians (II)</vt:lpstr>
      <vt:lpstr>PowerPoint Presentation</vt:lpstr>
      <vt:lpstr>Function minimization using gradient descent (I)</vt:lpstr>
      <vt:lpstr>Function minimization using gradient descent (I)</vt:lpstr>
      <vt:lpstr>Function minimization using gradient descent (II)</vt:lpstr>
      <vt:lpstr>Variations on theme </vt:lpstr>
      <vt:lpstr>Optimizing MLP Weights</vt:lpstr>
      <vt:lpstr>Multilayer Perceptron (MLP) Example</vt:lpstr>
      <vt:lpstr>Loss</vt:lpstr>
      <vt:lpstr>Parameterized program: running example</vt:lpstr>
      <vt:lpstr>Parameter optimization</vt:lpstr>
      <vt:lpstr>Parameterized program as flow graph</vt:lpstr>
      <vt:lpstr>Value of ∂R/∂W1(w;pi,qi) </vt:lpstr>
      <vt:lpstr>Value of ∂R/∂W0(w;pi,qi) </vt:lpstr>
      <vt:lpstr>Efficient computation of all derivatives</vt:lpstr>
      <vt:lpstr>Summary of derivatives computation</vt:lpstr>
      <vt:lpstr>Back to running example</vt:lpstr>
      <vt:lpstr>Variations on theme (II)</vt:lpstr>
      <vt:lpstr>Variations on theme (III)</vt:lpstr>
      <vt:lpstr>Generalization to vectors, matrices, tensors</vt:lpstr>
      <vt:lpstr>Generalization to vectors (matrices, tensors are similar)</vt:lpstr>
      <vt:lpstr>Transfer functions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2 - Abstract Neural Networks</dc:title>
  <dc:creator>Lain</dc:creator>
  <cp:lastModifiedBy>Pingali, Keshav K</cp:lastModifiedBy>
  <cp:revision>1</cp:revision>
  <dcterms:created xsi:type="dcterms:W3CDTF">2026-08-25T22:33:18Z</dcterms:created>
  <dcterms:modified xsi:type="dcterms:W3CDTF">2026-08-28T02:34:30Z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v12.0.20182.1</vt:lpwstr>
  </property>
  <property fmtid="{D5CDD505-2E9C-101B-9397-08002B2CF9AE}" pid="3" name="Created">
    <vt:filetime>2025-08-28T00:00:00Z</vt:filetime>
  </property>
  <property fmtid="{D5CDD505-2E9C-101B-9397-08002B2CF9AE}" pid="4" name="Creator">
    <vt:lpwstr>PowerPoint</vt:lpwstr>
  </property>
  <property fmtid="{D5CDD505-2E9C-101B-9397-08002B2CF9AE}" pid="5" name="LastSaved">
    <vt:filetime>2026-08-25T00:00:00Z</vt:filetime>
  </property>
  <property fmtid="{D5CDD505-2E9C-101B-9397-08002B2CF9AE}" pid="6" name="Producer">
    <vt:lpwstr>macOS Version 15.6.1 (Build 24G90) Quartz PDFContext</vt:lpwstr>
  </property>
</Properties>
</file>