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 id="2147483671" r:id="rId7"/>
    <p:sldMasterId id="214748367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Lst>
  <p:sldSz cy="5143500" cx="9144000"/>
  <p:notesSz cx="6858000" cy="9144000"/>
  <p:embeddedFontLst>
    <p:embeddedFont>
      <p:font typeface="Montserrat SemiBold"/>
      <p:regular r:id="rId72"/>
      <p:bold r:id="rId73"/>
      <p:italic r:id="rId74"/>
      <p:boldItalic r:id="rId75"/>
    </p:embeddedFont>
    <p:embeddedFont>
      <p:font typeface="Arial Black"/>
      <p:regular r:id="rId76"/>
    </p:embeddedFont>
    <p:embeddedFont>
      <p:font typeface="Roboto Mono"/>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D175288-21A5-4699-8808-B882B30C9C84}">
  <a:tblStyle styleId="{8D175288-21A5-4699-8808-B882B30C9C8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80" Type="http://schemas.openxmlformats.org/officeDocument/2006/relationships/font" Target="fonts/RobotoMon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MontserratSemiBold-bold.fntdata"/><Relationship Id="rId72" Type="http://schemas.openxmlformats.org/officeDocument/2006/relationships/font" Target="fonts/MontserratSemiBold-regular.fntdata"/><Relationship Id="rId31" Type="http://schemas.openxmlformats.org/officeDocument/2006/relationships/slide" Target="slides/slide22.xml"/><Relationship Id="rId75" Type="http://schemas.openxmlformats.org/officeDocument/2006/relationships/font" Target="fonts/MontserratSemiBold-boldItalic.fntdata"/><Relationship Id="rId30" Type="http://schemas.openxmlformats.org/officeDocument/2006/relationships/slide" Target="slides/slide21.xml"/><Relationship Id="rId74" Type="http://schemas.openxmlformats.org/officeDocument/2006/relationships/font" Target="fonts/MontserratSemiBold-italic.fntdata"/><Relationship Id="rId33" Type="http://schemas.openxmlformats.org/officeDocument/2006/relationships/slide" Target="slides/slide24.xml"/><Relationship Id="rId77" Type="http://schemas.openxmlformats.org/officeDocument/2006/relationships/font" Target="fonts/RobotoMono-regular.fntdata"/><Relationship Id="rId32" Type="http://schemas.openxmlformats.org/officeDocument/2006/relationships/slide" Target="slides/slide23.xml"/><Relationship Id="rId76" Type="http://schemas.openxmlformats.org/officeDocument/2006/relationships/font" Target="fonts/ArialBlack-regular.fntdata"/><Relationship Id="rId35" Type="http://schemas.openxmlformats.org/officeDocument/2006/relationships/slide" Target="slides/slide26.xml"/><Relationship Id="rId79" Type="http://schemas.openxmlformats.org/officeDocument/2006/relationships/font" Target="fonts/RobotoMono-italic.fntdata"/><Relationship Id="rId34" Type="http://schemas.openxmlformats.org/officeDocument/2006/relationships/slide" Target="slides/slide25.xml"/><Relationship Id="rId78" Type="http://schemas.openxmlformats.org/officeDocument/2006/relationships/font" Target="fonts/RobotoMono-bold.fntdata"/><Relationship Id="rId71" Type="http://schemas.openxmlformats.org/officeDocument/2006/relationships/slide" Target="slides/slide62.xml"/><Relationship Id="rId70" Type="http://schemas.openxmlformats.org/officeDocument/2006/relationships/slide" Target="slides/slide61.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slide" Target="slides/slide55.xml"/><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slide" Target="slides/slide57.xml"/><Relationship Id="rId21" Type="http://schemas.openxmlformats.org/officeDocument/2006/relationships/slide" Target="slides/slide12.xml"/><Relationship Id="rId65" Type="http://schemas.openxmlformats.org/officeDocument/2006/relationships/slide" Target="slides/slide56.xml"/><Relationship Id="rId24" Type="http://schemas.openxmlformats.org/officeDocument/2006/relationships/slide" Target="slides/slide15.xml"/><Relationship Id="rId68" Type="http://schemas.openxmlformats.org/officeDocument/2006/relationships/slide" Target="slides/slide59.xml"/><Relationship Id="rId23" Type="http://schemas.openxmlformats.org/officeDocument/2006/relationships/slide" Target="slides/slide14.xml"/><Relationship Id="rId67" Type="http://schemas.openxmlformats.org/officeDocument/2006/relationships/slide" Target="slides/slide58.xml"/><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slide" Target="slides/slide60.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ac6ae4417f_37_153:notes"/>
          <p:cNvSpPr/>
          <p:nvPr>
            <p:ph idx="2" type="sldImg"/>
          </p:nvPr>
        </p:nvSpPr>
        <p:spPr>
          <a:xfrm>
            <a:off x="0" y="0"/>
            <a:ext cx="2250000" cy="225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g3ac6ae4417f_37_153: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78" name="Google Shape;278;g3ac6ae4417f_37_153: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ac6ae4417f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ac6ae4417f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ac6ae4417f_2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ac6ae4417f_2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ac6ae4417f_2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ac6ae4417f_2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ac6ae4417f_2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ac6ae4417f_2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ac6ae4417f_2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ac6ae4417f_2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ac6ae4417f_2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ac6ae4417f_2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ac6ae4417f_2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ac6ae4417f_2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abc6615f8e_0_70: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4" name="Google Shape;364;g3abc6615f8e_0_70: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365" name="Google Shape;365;g3abc6615f8e_0_70: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abc6615f8e_0_78: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Abbhinav</a:t>
            </a:r>
            <a:endParaRPr/>
          </a:p>
        </p:txBody>
      </p:sp>
      <p:sp>
        <p:nvSpPr>
          <p:cNvPr id="373" name="Google Shape;373;g3abc6615f8e_0_78: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a8df0aea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a8df0aea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abc6615f8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abc6615f8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abc6615f8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abc6615f8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abc6615f8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abc6615f8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abc6615f8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abc6615f8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ac6ae4417f_16_85: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0" name="Google Shape;410;g3ac6ae4417f_16_85: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Humans learn skills in sports, education, and training, but how do we evaluate skill levels? People could use coaches for evaluation but this </a:t>
            </a:r>
            <a:r>
              <a:rPr lang="en-GB" sz="1100">
                <a:latin typeface="Arial"/>
                <a:ea typeface="Arial"/>
                <a:cs typeface="Arial"/>
                <a:sym typeface="Arial"/>
              </a:rPr>
              <a:t>Traditional evaluation is </a:t>
            </a:r>
            <a:r>
              <a:rPr b="1" lang="en-GB" sz="1100">
                <a:latin typeface="Arial"/>
                <a:ea typeface="Arial"/>
                <a:cs typeface="Arial"/>
                <a:sym typeface="Arial"/>
              </a:rPr>
              <a:t>subjective and time-consuming</a:t>
            </a:r>
            <a:r>
              <a:rPr lang="en-GB" sz="1100">
                <a:latin typeface="Arial"/>
                <a:ea typeface="Arial"/>
                <a:cs typeface="Arial"/>
                <a:sym typeface="Arial"/>
              </a:rPr>
              <a:t>; AI enables scalable and </a:t>
            </a:r>
            <a:r>
              <a:rPr b="1" lang="en-GB" sz="1100">
                <a:latin typeface="Arial"/>
                <a:ea typeface="Arial"/>
                <a:cs typeface="Arial"/>
                <a:sym typeface="Arial"/>
              </a:rPr>
              <a:t>objective skill assessment</a:t>
            </a:r>
            <a:r>
              <a:rPr lang="en-GB" sz="1100">
                <a:latin typeface="Arial"/>
                <a:ea typeface="Arial"/>
                <a:cs typeface="Arial"/>
                <a:sym typeface="Arial"/>
              </a:rPr>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1" name="Google Shape;411;g3ac6ae4417f_16_85: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ac6ae4417f_16_94: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0" name="Google Shape;420;g3ac6ae4417f_16_94: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21" name="Google Shape;421;g3ac6ae4417f_16_94: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ac6ae4417f_16_104: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1" name="Google Shape;431;g3ac6ae4417f_16_104: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32" name="Google Shape;432;g3ac6ae4417f_16_104: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ac6ae4417f_16_122: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0" name="Google Shape;450;g3ac6ae4417f_16_122: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51" name="Google Shape;451;g3ac6ae4417f_16_122: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ac6ae4417f_16_130: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9" name="Google Shape;459;g3ac6ae4417f_16_130: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60" name="Google Shape;460;g3ac6ae4417f_16_130: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ac6ae4417f_16_138: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8" name="Google Shape;468;g3ac6ae4417f_16_138: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469" name="Google Shape;469;g3ac6ae4417f_16_138: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a8df0aea8d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a8df0aea8d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a8df0aea8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a8df0aea8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ac6ae4417f_3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ac6ae4417f_3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ac6ae4417f_3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ac6ae4417f_3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ac6ae4417f_3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ac6ae4417f_3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ac6ae4417f_3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ac6ae4417f_3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ac6ae4417f_3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ac6ae4417f_3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ac6ae4417f_3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ac6ae4417f_3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ac6ae4417f_27_8: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5" name="Google Shape;525;g3ac6ae4417f_27_8: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526" name="Google Shape;526;g3ac6ae4417f_27_8: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ad33f13e1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3ad33f13e1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Intuition of cost</a:t>
            </a:r>
            <a:endParaRPr/>
          </a:p>
          <a:p>
            <a:pPr indent="-298450" lvl="0" marL="457200" rtl="0" algn="l">
              <a:lnSpc>
                <a:spcPct val="100000"/>
              </a:lnSpc>
              <a:spcBef>
                <a:spcPts val="0"/>
              </a:spcBef>
              <a:spcAft>
                <a:spcPts val="0"/>
              </a:spcAft>
              <a:buSzPts val="1100"/>
              <a:buChar char="●"/>
            </a:pPr>
            <a:r>
              <a:rPr lang="en-GB"/>
              <a:t>1)  User experience + sacrifice of memory ( 2 models ) + some accuracy </a:t>
            </a:r>
            <a:endParaRPr/>
          </a:p>
          <a:p>
            <a:pPr indent="-298450" lvl="0" marL="457200" rtl="0" algn="l">
              <a:lnSpc>
                <a:spcPct val="100000"/>
              </a:lnSpc>
              <a:spcBef>
                <a:spcPts val="0"/>
              </a:spcBef>
              <a:spcAft>
                <a:spcPts val="0"/>
              </a:spcAft>
              <a:buSzPts val="1100"/>
              <a:buChar char="●"/>
            </a:pPr>
            <a:r>
              <a:rPr lang="en-GB"/>
              <a:t>2) Close models do not work</a:t>
            </a:r>
            <a:endParaRPr/>
          </a:p>
          <a:p>
            <a:pPr indent="-298450" lvl="0" marL="457200" rtl="0" algn="l">
              <a:lnSpc>
                <a:spcPct val="100000"/>
              </a:lnSpc>
              <a:spcBef>
                <a:spcPts val="0"/>
              </a:spcBef>
              <a:spcAft>
                <a:spcPts val="0"/>
              </a:spcAft>
              <a:buSzPts val="1100"/>
              <a:buChar char="●"/>
            </a:pPr>
            <a:r>
              <a:rPr lang="en-GB"/>
              <a:t>3) Bonus token</a:t>
            </a:r>
            <a:endParaRPr/>
          </a:p>
          <a:p>
            <a:pPr indent="-298450" lvl="0" marL="457200" rtl="0" algn="l">
              <a:lnSpc>
                <a:spcPct val="100000"/>
              </a:lnSpc>
              <a:spcBef>
                <a:spcPts val="0"/>
              </a:spcBef>
              <a:spcAft>
                <a:spcPts val="0"/>
              </a:spcAft>
              <a:buSzPts val="1100"/>
              <a:buChar char="●"/>
            </a:pPr>
            <a:r>
              <a:rPr lang="en-GB"/>
              <a:t>4) Adaptive L  or Adaptive On/Off –-- ML or heuristics</a:t>
            </a:r>
            <a:endParaRPr/>
          </a:p>
          <a:p>
            <a:pPr indent="-298450" lvl="0" marL="457200" rtl="0" algn="l">
              <a:lnSpc>
                <a:spcPct val="100000"/>
              </a:lnSpc>
              <a:spcBef>
                <a:spcPts val="0"/>
              </a:spcBef>
              <a:spcAft>
                <a:spcPts val="0"/>
              </a:spcAft>
              <a:buSzPts val="1100"/>
              <a:buChar char="●"/>
            </a:pPr>
            <a:r>
              <a:rPr lang="en-GB"/>
              <a:t>5) Per window ( 2 distributions ) or Per token ( running ) --- acc rate,  KL OR entropy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ac6ae4417f_27_237: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GB">
                <a:solidFill>
                  <a:schemeClr val="dk1"/>
                </a:solidFill>
              </a:rPr>
              <a:t>This slide gives a high-level overview of our method. First, the baseline is </a:t>
            </a:r>
            <a:r>
              <a:rPr i="1" lang="en-GB">
                <a:solidFill>
                  <a:schemeClr val="dk1"/>
                </a:solidFill>
              </a:rPr>
              <a:t>standard speculative decoding</a:t>
            </a:r>
            <a:r>
              <a:rPr lang="en-GB">
                <a:solidFill>
                  <a:schemeClr val="dk1"/>
                </a:solidFill>
              </a:rPr>
              <a:t> with a fixed draft length L. The draft model always proposes L tokens, the target verifies them once, and there is no extra controller or adaptivity.</a:t>
            </a:r>
            <a:endParaRPr>
              <a:solidFill>
                <a:schemeClr val="dk1"/>
              </a:solidFill>
            </a:endParaRPr>
          </a:p>
          <a:p>
            <a:pPr indent="0" lvl="0" marL="0" rtl="0" algn="l">
              <a:lnSpc>
                <a:spcPct val="115000"/>
              </a:lnSpc>
              <a:spcBef>
                <a:spcPts val="1200"/>
              </a:spcBef>
              <a:spcAft>
                <a:spcPts val="0"/>
              </a:spcAft>
              <a:buNone/>
            </a:pPr>
            <a:r>
              <a:rPr lang="en-GB">
                <a:solidFill>
                  <a:schemeClr val="dk1"/>
                </a:solidFill>
              </a:rPr>
              <a:t>The intuition is that speculation only works well when the draft model’s distribution stays close to the target’s. Once the draft drifts away, the acceptance rate drops and the speedup basically disappears. So our adaptive method adds a simple KL-based controller </a:t>
            </a:r>
            <a:r>
              <a:rPr i="1" lang="en-GB">
                <a:solidFill>
                  <a:schemeClr val="dk1"/>
                </a:solidFill>
              </a:rPr>
              <a:t>on top of the usual spec-dec pipeline</a:t>
            </a:r>
            <a:r>
              <a:rPr lang="en-GB">
                <a:solidFill>
                  <a:schemeClr val="dk1"/>
                </a:solidFill>
              </a:rPr>
              <a:t>. We still let the draft model decode a window of L speculative tokens. The target model then verifies this window as in normal speculative decoding. From that same forward pass we get both draft and target logits, so we can compute the KL divergence over this window.</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br>
              <a:rPr lang="en-GB">
                <a:solidFill>
                  <a:schemeClr val="dk1"/>
                </a:solidFill>
              </a:rPr>
            </a:br>
            <a:r>
              <a:rPr lang="en-GB">
                <a:solidFill>
                  <a:schemeClr val="dk1"/>
                </a:solidFill>
              </a:rPr>
              <a:t>If the mean KL is above a fixed threshold, we treat this as ‘the draft has drifted, and we immediately let the target model generate one more corrective token to realign the sequence. After those corrective tokens, control goes back to the draft model, and we repeat the same loop. So compared to the fixed-length baseline, the only change is this KL-based correction step that sometimes spends two extra target tokens when the draft has moved too far from the target.</a:t>
            </a:r>
            <a:endParaRPr>
              <a:solidFill>
                <a:schemeClr val="dk1"/>
              </a:solidFill>
            </a:endParaRPr>
          </a:p>
          <a:p>
            <a:pPr indent="0" lvl="0" marL="0" rtl="0" algn="l">
              <a:spcBef>
                <a:spcPts val="1200"/>
              </a:spcBef>
              <a:spcAft>
                <a:spcPts val="0"/>
              </a:spcAft>
              <a:buNone/>
            </a:pPr>
            <a:r>
              <a:t/>
            </a:r>
            <a:endParaRPr/>
          </a:p>
        </p:txBody>
      </p:sp>
      <p:sp>
        <p:nvSpPr>
          <p:cNvPr id="545" name="Google Shape;545;g3ac6ae4417f_27_237: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a8df0aea8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a8df0aea8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ad33f13e1b_0_33:notes"/>
          <p:cNvSpPr txBox="1"/>
          <p:nvPr>
            <p:ph idx="1" type="body"/>
          </p:nvPr>
        </p:nvSpPr>
        <p:spPr>
          <a:xfrm>
            <a:off x="685800" y="4343406"/>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This is the result we get for our speculative decoding method. </a:t>
            </a:r>
            <a:endParaRPr/>
          </a:p>
          <a:p>
            <a:pPr indent="-298450" lvl="0" marL="457200" rtl="0" algn="l">
              <a:lnSpc>
                <a:spcPct val="100000"/>
              </a:lnSpc>
              <a:spcBef>
                <a:spcPts val="0"/>
              </a:spcBef>
              <a:spcAft>
                <a:spcPts val="0"/>
              </a:spcAft>
              <a:buSzPts val="1100"/>
              <a:buChar char="-"/>
            </a:pPr>
            <a:r>
              <a:rPr lang="en-GB"/>
              <a:t>In our experiment, the window length L and the KL divergence </a:t>
            </a:r>
            <a:r>
              <a:rPr lang="en-GB"/>
              <a:t>threshold</a:t>
            </a:r>
            <a:r>
              <a:rPr lang="en-GB"/>
              <a:t> are two hyperparameters that we can configure. </a:t>
            </a:r>
            <a:endParaRPr/>
          </a:p>
          <a:p>
            <a:pPr indent="-298450" lvl="1" marL="914400" rtl="0" algn="l">
              <a:lnSpc>
                <a:spcPct val="100000"/>
              </a:lnSpc>
              <a:spcBef>
                <a:spcPts val="0"/>
              </a:spcBef>
              <a:spcAft>
                <a:spcPts val="0"/>
              </a:spcAft>
              <a:buSzPts val="1100"/>
              <a:buChar char="-"/>
            </a:pPr>
            <a:r>
              <a:rPr lang="en-GB"/>
              <a:t>Different window size and the different </a:t>
            </a:r>
            <a:r>
              <a:rPr lang="en-GB"/>
              <a:t>threshold</a:t>
            </a:r>
            <a:r>
              <a:rPr lang="en-GB"/>
              <a:t> we use result in different number of token to be accepted in the experiment. </a:t>
            </a:r>
            <a:endParaRPr/>
          </a:p>
          <a:p>
            <a:pPr indent="-298450" lvl="1" marL="914400" rtl="0" algn="l">
              <a:lnSpc>
                <a:spcPct val="100000"/>
              </a:lnSpc>
              <a:spcBef>
                <a:spcPts val="0"/>
              </a:spcBef>
              <a:spcAft>
                <a:spcPts val="0"/>
              </a:spcAft>
              <a:buSzPts val="1100"/>
              <a:buChar char="-"/>
            </a:pPr>
            <a:r>
              <a:rPr lang="en-GB"/>
              <a:t>So it will </a:t>
            </a:r>
            <a:r>
              <a:rPr lang="en-GB"/>
              <a:t>result</a:t>
            </a:r>
            <a:r>
              <a:rPr lang="en-GB"/>
              <a:t> in different amount of </a:t>
            </a:r>
            <a:r>
              <a:rPr lang="en-GB"/>
              <a:t>invocation</a:t>
            </a:r>
            <a:r>
              <a:rPr lang="en-GB"/>
              <a:t> of the target model. </a:t>
            </a:r>
            <a:endParaRPr/>
          </a:p>
          <a:p>
            <a:pPr indent="-298450" lvl="1" marL="914400" rtl="0" algn="l">
              <a:lnSpc>
                <a:spcPct val="100000"/>
              </a:lnSpc>
              <a:spcBef>
                <a:spcPts val="0"/>
              </a:spcBef>
              <a:spcAft>
                <a:spcPts val="0"/>
              </a:spcAft>
              <a:buSzPts val="1100"/>
              <a:buChar char="-"/>
            </a:pPr>
            <a:r>
              <a:rPr lang="en-GB"/>
              <a:t>It will also affect the overall speedup. </a:t>
            </a:r>
            <a:endParaRPr/>
          </a:p>
          <a:p>
            <a:pPr indent="-298450" lvl="0" marL="457200" rtl="0" algn="l">
              <a:lnSpc>
                <a:spcPct val="100000"/>
              </a:lnSpc>
              <a:spcBef>
                <a:spcPts val="0"/>
              </a:spcBef>
              <a:spcAft>
                <a:spcPts val="0"/>
              </a:spcAft>
              <a:buSzPts val="1100"/>
              <a:buChar char="-"/>
            </a:pPr>
            <a:r>
              <a:rPr lang="en-GB"/>
              <a:t>The figure on the upper right shows the average length of the accepted tokens in the speculation window. </a:t>
            </a:r>
            <a:endParaRPr/>
          </a:p>
          <a:p>
            <a:pPr indent="-298450" lvl="1" marL="914400" rtl="0" algn="l">
              <a:lnSpc>
                <a:spcPct val="100000"/>
              </a:lnSpc>
              <a:spcBef>
                <a:spcPts val="0"/>
              </a:spcBef>
              <a:spcAft>
                <a:spcPts val="0"/>
              </a:spcAft>
              <a:buSzPts val="1100"/>
              <a:buChar char="-"/>
            </a:pPr>
            <a:r>
              <a:rPr lang="en-GB"/>
              <a:t>This figure shows the number of tokens being accepted in the </a:t>
            </a:r>
            <a:r>
              <a:rPr lang="en-GB"/>
              <a:t>window versus the KL divergence threshold we set, for 5 different window sizes. </a:t>
            </a:r>
            <a:endParaRPr/>
          </a:p>
          <a:p>
            <a:pPr indent="-298450" lvl="1" marL="914400" rtl="0" algn="l">
              <a:lnSpc>
                <a:spcPct val="100000"/>
              </a:lnSpc>
              <a:spcBef>
                <a:spcPts val="0"/>
              </a:spcBef>
              <a:spcAft>
                <a:spcPts val="0"/>
              </a:spcAft>
              <a:buSzPts val="1100"/>
              <a:buChar char="-"/>
            </a:pPr>
            <a:r>
              <a:rPr lang="en-GB"/>
              <a:t>The KL divergence window of negative one is the baseline. </a:t>
            </a:r>
            <a:endParaRPr/>
          </a:p>
          <a:p>
            <a:pPr indent="-298450" lvl="1" marL="914400" rtl="0" algn="l">
              <a:lnSpc>
                <a:spcPct val="100000"/>
              </a:lnSpc>
              <a:spcBef>
                <a:spcPts val="0"/>
              </a:spcBef>
              <a:spcAft>
                <a:spcPts val="0"/>
              </a:spcAft>
              <a:buSzPts val="1100"/>
              <a:buChar char="-"/>
            </a:pPr>
            <a:r>
              <a:rPr lang="en-GB"/>
              <a:t>One trend we can see in this figure is that with a larger window size, we are generally have higher number of accepted tokens in the window. And this is a very sensitive parameter. </a:t>
            </a:r>
            <a:endParaRPr/>
          </a:p>
          <a:p>
            <a:pPr indent="-298450" lvl="0" marL="457200" rtl="0" algn="l">
              <a:lnSpc>
                <a:spcPct val="100000"/>
              </a:lnSpc>
              <a:spcBef>
                <a:spcPts val="0"/>
              </a:spcBef>
              <a:spcAft>
                <a:spcPts val="0"/>
              </a:spcAft>
              <a:buSzPts val="1100"/>
              <a:buChar char="-"/>
            </a:pPr>
            <a:r>
              <a:rPr lang="en-GB"/>
              <a:t>The second figue we want to show is this heatmap on the left. Now the horizontal row is the window size, and the horizontal axis is the KL threshold. The overall speedup is color coded. With a more warmer size means a higher speedup. </a:t>
            </a:r>
            <a:endParaRPr/>
          </a:p>
          <a:p>
            <a:pPr indent="-298450" lvl="1" marL="914400" rtl="0" algn="l">
              <a:lnSpc>
                <a:spcPct val="100000"/>
              </a:lnSpc>
              <a:spcBef>
                <a:spcPts val="0"/>
              </a:spcBef>
              <a:spcAft>
                <a:spcPts val="0"/>
              </a:spcAft>
              <a:buSzPts val="1100"/>
              <a:buChar char="-"/>
            </a:pPr>
            <a:r>
              <a:rPr lang="en-GB"/>
              <a:t>This plot shows the speedup trends with two of the hyperparameter is we have in the Speculativ Decoding. One trend is that as we have higher window size, as we move towards the right of the heatmap, we have a higher speedup. </a:t>
            </a:r>
            <a:endParaRPr/>
          </a:p>
          <a:p>
            <a:pPr indent="-298450" lvl="1" marL="914400" rtl="0" algn="l">
              <a:lnSpc>
                <a:spcPct val="100000"/>
              </a:lnSpc>
              <a:spcBef>
                <a:spcPts val="0"/>
              </a:spcBef>
              <a:spcAft>
                <a:spcPts val="0"/>
              </a:spcAft>
              <a:buSzPts val="1100"/>
              <a:buChar char="-"/>
            </a:pPr>
            <a:r>
              <a:rPr lang="en-GB"/>
              <a:t>And also when we have higher KL threshold, we have higher speedup. So the region with high speedup are clustered at the upper right region. </a:t>
            </a:r>
            <a:endParaRPr/>
          </a:p>
          <a:p>
            <a:pPr indent="-298450" lvl="1" marL="914400" rtl="0" algn="l">
              <a:lnSpc>
                <a:spcPct val="100000"/>
              </a:lnSpc>
              <a:spcBef>
                <a:spcPts val="0"/>
              </a:spcBef>
              <a:spcAft>
                <a:spcPts val="0"/>
              </a:spcAft>
              <a:buSzPts val="1100"/>
              <a:buChar char="-"/>
            </a:pPr>
            <a:r>
              <a:rPr lang="en-GB"/>
              <a:t>(The effect of the KL threshold is noisy) </a:t>
            </a:r>
            <a:endParaRPr/>
          </a:p>
          <a:p>
            <a:pPr indent="-298450" lvl="0" marL="457200" rtl="0" algn="l">
              <a:lnSpc>
                <a:spcPct val="100000"/>
              </a:lnSpc>
              <a:spcBef>
                <a:spcPts val="0"/>
              </a:spcBef>
              <a:spcAft>
                <a:spcPts val="0"/>
              </a:spcAft>
              <a:buSzPts val="1100"/>
              <a:buChar char="-"/>
            </a:pPr>
            <a:r>
              <a:rPr lang="en-GB"/>
              <a:t>The table on the lower right is the comparison between the baseline speedup and the highest spedeup in our implementation, for different winodw lengths. </a:t>
            </a:r>
            <a:endParaRPr/>
          </a:p>
          <a:p>
            <a:pPr indent="-298450" lvl="0" marL="457200" rtl="0" algn="l">
              <a:lnSpc>
                <a:spcPct val="100000"/>
              </a:lnSpc>
              <a:spcBef>
                <a:spcPts val="0"/>
              </a:spcBef>
              <a:spcAft>
                <a:spcPts val="0"/>
              </a:spcAft>
              <a:buSzPts val="1100"/>
              <a:buChar char="-"/>
            </a:pPr>
            <a:r>
              <a:rPr lang="en-GB"/>
              <a:t>Next Kimon will show a demo video about our pipeline. </a:t>
            </a:r>
            <a:endParaRPr/>
          </a:p>
        </p:txBody>
      </p:sp>
      <p:sp>
        <p:nvSpPr>
          <p:cNvPr id="553" name="Google Shape;553;g3ad33f13e1b_0_33:notes"/>
          <p:cNvSpPr/>
          <p:nvPr>
            <p:ph idx="2" type="sldImg"/>
          </p:nvPr>
        </p:nvSpPr>
        <p:spPr>
          <a:xfrm>
            <a:off x="382588" y="687388"/>
            <a:ext cx="6092700" cy="3427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ac6ae4417f_27_250: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ac6ae4417f_27_250: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ac6ae4417f_3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ac6ae4417f_3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ac6ae4417f_3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ac6ae4417f_3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ac6ae4417f_3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ac6ae4417f_3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ad4a7870e6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ad4a7870e6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ac6ae4417f_34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ac6ae4417f_3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ac6ae4417f_34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ac6ae4417f_34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ad88d10c8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ad88d10c8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ac6ae4417f_3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ac6ae4417f_34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ac6ae4417f_37_2:notes"/>
          <p:cNvSpPr/>
          <p:nvPr>
            <p:ph idx="2" type="sldImg"/>
          </p:nvPr>
        </p:nvSpPr>
        <p:spPr>
          <a:xfrm>
            <a:off x="0" y="0"/>
            <a:ext cx="2250000" cy="225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 name="Google Shape;109;g3ac6ae4417f_37_2: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0" name="Google Shape;110;g3ac6ae4417f_37_2: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GB"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ad88d10c8b_8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ad88d10c8b_8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abada22bd9_4_187: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5" name="Google Shape;615;g3abada22bd9_4_187:notes"/>
          <p:cNvSpPr txBox="1"/>
          <p:nvPr>
            <p:ph idx="1" type="body"/>
          </p:nvPr>
        </p:nvSpPr>
        <p:spPr>
          <a:xfrm>
            <a:off x="685800" y="4343406"/>
            <a:ext cx="5486400" cy="41148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616" name="Google Shape;616;g3abada22bd9_4_187:notes"/>
          <p:cNvSpPr txBox="1"/>
          <p:nvPr>
            <p:ph idx="12" type="sldNum"/>
          </p:nvPr>
        </p:nvSpPr>
        <p:spPr>
          <a:xfrm>
            <a:off x="3884613" y="8685226"/>
            <a:ext cx="2971800" cy="4572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abada22bd9_4_196: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3abada22bd9_4_196: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abada22bd9_4_205: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abada22bd9_4_205: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abada22bd9_4_240: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3abada22bd9_4_240: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abada22bd9_4_250:notes"/>
          <p:cNvSpPr txBox="1"/>
          <p:nvPr>
            <p:ph idx="1" type="body"/>
          </p:nvPr>
        </p:nvSpPr>
        <p:spPr>
          <a:xfrm>
            <a:off x="685800"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3abada22bd9_4_250:notes"/>
          <p:cNvSpPr/>
          <p:nvPr>
            <p:ph idx="2" type="sldImg"/>
          </p:nvPr>
        </p:nvSpPr>
        <p:spPr>
          <a:xfrm>
            <a:off x="327025" y="687321"/>
            <a:ext cx="6204000" cy="3427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ac6ae4417f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ac6ae4417f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ac6ae4417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ac6ae4417f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ac6ae4417f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ac6ae4417f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ac6ae4417f_3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ac6ae4417f_3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ac6ae4417f_37_15:notes"/>
          <p:cNvSpPr/>
          <p:nvPr>
            <p:ph idx="2" type="sldImg"/>
          </p:nvPr>
        </p:nvSpPr>
        <p:spPr>
          <a:xfrm>
            <a:off x="0" y="0"/>
            <a:ext cx="2250000" cy="225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 name="Google Shape;122;g3ac6ae4417f_37_15: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3" name="Google Shape;123;g3ac6ae4417f_37_15: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ac6ae4417f_3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ac6ae4417f_3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ac6ae4417f_3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ac6ae4417f_3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acb72a21f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acb72a21f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ac6ae4417f_37_81:notes"/>
          <p:cNvSpPr/>
          <p:nvPr>
            <p:ph idx="2" type="sldImg"/>
          </p:nvPr>
        </p:nvSpPr>
        <p:spPr>
          <a:xfrm>
            <a:off x="0" y="0"/>
            <a:ext cx="2250000" cy="225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g3ac6ae4417f_37_81: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90" name="Google Shape;190;g3ac6ae4417f_37_81: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ac9d77a8c4_5_0:notes"/>
          <p:cNvSpPr/>
          <p:nvPr>
            <p:ph idx="2" type="sldImg"/>
          </p:nvPr>
        </p:nvSpPr>
        <p:spPr>
          <a:xfrm>
            <a:off x="0" y="0"/>
            <a:ext cx="2250000" cy="225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g3ac9d77a8c4_5_0: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42" name="Google Shape;242;g3ac9d77a8c4_5_0: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ac9d77a8c4_3_0:notes"/>
          <p:cNvSpPr/>
          <p:nvPr>
            <p:ph idx="2" type="sldImg"/>
          </p:nvPr>
        </p:nvSpPr>
        <p:spPr>
          <a:xfrm>
            <a:off x="0" y="0"/>
            <a:ext cx="2250000" cy="225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g3ac9d77a8c4_3_0: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8" name="Google Shape;258;g3ac9d77a8c4_3_0: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GB"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0" name="Shape 50"/>
        <p:cNvGrpSpPr/>
        <p:nvPr/>
      </p:nvGrpSpPr>
      <p:grpSpPr>
        <a:xfrm>
          <a:off x="0" y="0"/>
          <a:ext cx="0" cy="0"/>
          <a:chOff x="0" y="0"/>
          <a:chExt cx="0" cy="0"/>
        </a:xfrm>
      </p:grpSpPr>
      <p:sp>
        <p:nvSpPr>
          <p:cNvPr id="51" name="Google Shape;51;p13"/>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2"/>
              </a:buClr>
              <a:buSzPts val="4000"/>
              <a:buFont typeface="Arial"/>
              <a:buNone/>
              <a:defRPr b="1" sz="4000" cap="none">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2"/>
              </a:buClr>
              <a:buSzPts val="2000"/>
              <a:buNone/>
              <a:defRPr sz="2000">
                <a:solidFill>
                  <a:schemeClr val="lt2"/>
                </a:solidFill>
                <a:latin typeface="Arial"/>
                <a:ea typeface="Arial"/>
                <a:cs typeface="Arial"/>
                <a:sym typeface="Arial"/>
              </a:defRPr>
            </a:lvl1pPr>
            <a:lvl2pPr indent="-228600" lvl="1" marL="914400" algn="l">
              <a:spcBef>
                <a:spcPts val="1200"/>
              </a:spcBef>
              <a:spcAft>
                <a:spcPts val="0"/>
              </a:spcAft>
              <a:buClr>
                <a:srgbClr val="D19888"/>
              </a:buClr>
              <a:buSzPts val="1800"/>
              <a:buNone/>
              <a:defRPr sz="1800">
                <a:solidFill>
                  <a:srgbClr val="D19888"/>
                </a:solidFill>
              </a:defRPr>
            </a:lvl2pPr>
            <a:lvl3pPr indent="-228600" lvl="2" marL="1371600" algn="l">
              <a:spcBef>
                <a:spcPts val="1200"/>
              </a:spcBef>
              <a:spcAft>
                <a:spcPts val="0"/>
              </a:spcAft>
              <a:buClr>
                <a:srgbClr val="D19888"/>
              </a:buClr>
              <a:buSzPts val="1600"/>
              <a:buNone/>
              <a:defRPr sz="1600">
                <a:solidFill>
                  <a:srgbClr val="D19888"/>
                </a:solidFill>
              </a:defRPr>
            </a:lvl3pPr>
            <a:lvl4pPr indent="-228600" lvl="3" marL="1828800" algn="l">
              <a:spcBef>
                <a:spcPts val="1200"/>
              </a:spcBef>
              <a:spcAft>
                <a:spcPts val="0"/>
              </a:spcAft>
              <a:buClr>
                <a:srgbClr val="D19888"/>
              </a:buClr>
              <a:buSzPts val="1400"/>
              <a:buNone/>
              <a:defRPr sz="1400">
                <a:solidFill>
                  <a:srgbClr val="D19888"/>
                </a:solidFill>
              </a:defRPr>
            </a:lvl4pPr>
            <a:lvl5pPr indent="-228600" lvl="4" marL="2286000" algn="l">
              <a:spcBef>
                <a:spcPts val="1200"/>
              </a:spcBef>
              <a:spcAft>
                <a:spcPts val="0"/>
              </a:spcAft>
              <a:buClr>
                <a:srgbClr val="D19888"/>
              </a:buClr>
              <a:buSzPts val="1400"/>
              <a:buNone/>
              <a:defRPr sz="1400">
                <a:solidFill>
                  <a:srgbClr val="D19888"/>
                </a:solidFill>
              </a:defRPr>
            </a:lvl5pPr>
            <a:lvl6pPr indent="-228600" lvl="5" marL="2743200" algn="l">
              <a:spcBef>
                <a:spcPts val="1200"/>
              </a:spcBef>
              <a:spcAft>
                <a:spcPts val="0"/>
              </a:spcAft>
              <a:buClr>
                <a:srgbClr val="D19888"/>
              </a:buClr>
              <a:buSzPts val="1400"/>
              <a:buNone/>
              <a:defRPr sz="1400">
                <a:solidFill>
                  <a:srgbClr val="D19888"/>
                </a:solidFill>
              </a:defRPr>
            </a:lvl6pPr>
            <a:lvl7pPr indent="-228600" lvl="6" marL="3200400" algn="l">
              <a:spcBef>
                <a:spcPts val="1200"/>
              </a:spcBef>
              <a:spcAft>
                <a:spcPts val="0"/>
              </a:spcAft>
              <a:buClr>
                <a:srgbClr val="D19888"/>
              </a:buClr>
              <a:buSzPts val="1400"/>
              <a:buNone/>
              <a:defRPr sz="1400">
                <a:solidFill>
                  <a:srgbClr val="D19888"/>
                </a:solidFill>
              </a:defRPr>
            </a:lvl7pPr>
            <a:lvl8pPr indent="-228600" lvl="7" marL="3657600" algn="l">
              <a:spcBef>
                <a:spcPts val="1200"/>
              </a:spcBef>
              <a:spcAft>
                <a:spcPts val="0"/>
              </a:spcAft>
              <a:buClr>
                <a:srgbClr val="D19888"/>
              </a:buClr>
              <a:buSzPts val="1400"/>
              <a:buNone/>
              <a:defRPr sz="1400">
                <a:solidFill>
                  <a:srgbClr val="D19888"/>
                </a:solidFill>
              </a:defRPr>
            </a:lvl8pPr>
            <a:lvl9pPr indent="-228600" lvl="8" marL="4114800" algn="l">
              <a:spcBef>
                <a:spcPts val="1200"/>
              </a:spcBef>
              <a:spcAft>
                <a:spcPts val="1200"/>
              </a:spcAft>
              <a:buClr>
                <a:srgbClr val="D19888"/>
              </a:buClr>
              <a:buSzPts val="1400"/>
              <a:buNone/>
              <a:defRPr sz="1400">
                <a:solidFill>
                  <a:srgbClr val="D1988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 name="Shape 53"/>
        <p:cNvGrpSpPr/>
        <p:nvPr/>
      </p:nvGrpSpPr>
      <p:grpSpPr>
        <a:xfrm>
          <a:off x="0" y="0"/>
          <a:ext cx="0" cy="0"/>
          <a:chOff x="0" y="0"/>
          <a:chExt cx="0" cy="0"/>
        </a:xfrm>
      </p:grpSpPr>
      <p:sp>
        <p:nvSpPr>
          <p:cNvPr id="54" name="Google Shape;54;p14"/>
          <p:cNvSpPr txBox="1"/>
          <p:nvPr>
            <p:ph type="title"/>
          </p:nvPr>
        </p:nvSpPr>
        <p:spPr>
          <a:xfrm>
            <a:off x="457200" y="685800"/>
            <a:ext cx="8229600" cy="8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2"/>
              </a:buClr>
              <a:buSzPts val="10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14"/>
          <p:cNvSpPr txBox="1"/>
          <p:nvPr>
            <p:ph idx="1" type="body"/>
          </p:nvPr>
        </p:nvSpPr>
        <p:spPr>
          <a:xfrm>
            <a:off x="457200" y="1682496"/>
            <a:ext cx="8229600" cy="2914800"/>
          </a:xfrm>
          <a:prstGeom prst="rect">
            <a:avLst/>
          </a:prstGeom>
          <a:noFill/>
          <a:ln>
            <a:noFill/>
          </a:ln>
        </p:spPr>
        <p:txBody>
          <a:bodyPr anchorCtr="0" anchor="t" bIns="45700" lIns="91425" spcFirstLastPara="1" rIns="91425" wrap="square" tIns="45700">
            <a:normAutofit/>
          </a:bodyPr>
          <a:lstStyle>
            <a:lvl1pPr indent="-292100" lvl="0" marL="457200" algn="l">
              <a:spcBef>
                <a:spcPts val="360"/>
              </a:spcBef>
              <a:spcAft>
                <a:spcPts val="0"/>
              </a:spcAft>
              <a:buClr>
                <a:schemeClr val="lt2"/>
              </a:buClr>
              <a:buSzPts val="1000"/>
              <a:buChar char="●"/>
              <a:defRPr sz="2400"/>
            </a:lvl1pPr>
            <a:lvl2pPr indent="-349250" lvl="1" marL="914400" algn="l">
              <a:spcBef>
                <a:spcPts val="1200"/>
              </a:spcBef>
              <a:spcAft>
                <a:spcPts val="0"/>
              </a:spcAft>
              <a:buClr>
                <a:schemeClr val="lt2"/>
              </a:buClr>
              <a:buSzPts val="1900"/>
              <a:buChar char="○"/>
              <a:defRPr sz="2000"/>
            </a:lvl2pPr>
            <a:lvl3pPr indent="-323850" lvl="2" marL="1371600" algn="l">
              <a:spcBef>
                <a:spcPts val="1200"/>
              </a:spcBef>
              <a:spcAft>
                <a:spcPts val="0"/>
              </a:spcAft>
              <a:buClr>
                <a:schemeClr val="lt2"/>
              </a:buClr>
              <a:buSzPts val="1500"/>
              <a:buChar char="■"/>
              <a:defRPr sz="1800"/>
            </a:lvl3pPr>
            <a:lvl4pPr indent="-317500" lvl="3" marL="1828800" algn="l">
              <a:spcBef>
                <a:spcPts val="1200"/>
              </a:spcBef>
              <a:spcAft>
                <a:spcPts val="0"/>
              </a:spcAft>
              <a:buClr>
                <a:schemeClr val="lt2"/>
              </a:buClr>
              <a:buSzPts val="1400"/>
              <a:buChar char="●"/>
              <a:defRPr sz="1600"/>
            </a:lvl4pPr>
            <a:lvl5pPr indent="-317500" lvl="4" marL="2286000" algn="l">
              <a:spcBef>
                <a:spcPts val="1200"/>
              </a:spcBef>
              <a:spcAft>
                <a:spcPts val="0"/>
              </a:spcAft>
              <a:buClr>
                <a:schemeClr val="lt2"/>
              </a:buClr>
              <a:buSzPts val="1400"/>
              <a:buChar char="○"/>
              <a:defRPr sz="1600"/>
            </a:lvl5pPr>
            <a:lvl6pPr indent="-330200" lvl="5" marL="2743200" algn="l">
              <a:spcBef>
                <a:spcPts val="1200"/>
              </a:spcBef>
              <a:spcAft>
                <a:spcPts val="0"/>
              </a:spcAft>
              <a:buClr>
                <a:schemeClr val="dk1"/>
              </a:buClr>
              <a:buSzPts val="1600"/>
              <a:buChar char="■"/>
              <a:defRPr sz="1800"/>
            </a:lvl6pPr>
            <a:lvl7pPr indent="-342900" lvl="6" marL="3200400" algn="l">
              <a:spcBef>
                <a:spcPts val="1200"/>
              </a:spcBef>
              <a:spcAft>
                <a:spcPts val="0"/>
              </a:spcAft>
              <a:buClr>
                <a:schemeClr val="dk1"/>
              </a:buClr>
              <a:buSzPts val="1800"/>
              <a:buChar char="●"/>
              <a:defRPr/>
            </a:lvl7pPr>
            <a:lvl8pPr indent="-342900" lvl="7" marL="3657600" algn="l">
              <a:spcBef>
                <a:spcPts val="1200"/>
              </a:spcBef>
              <a:spcAft>
                <a:spcPts val="0"/>
              </a:spcAft>
              <a:buClr>
                <a:schemeClr val="dk1"/>
              </a:buClr>
              <a:buSzPts val="1800"/>
              <a:buChar char="○"/>
              <a:defRPr/>
            </a:lvl8pPr>
            <a:lvl9pPr indent="-342900" lvl="8" marL="4114800" algn="l">
              <a:spcBef>
                <a:spcPts val="1200"/>
              </a:spcBef>
              <a:spcAft>
                <a:spcPts val="120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16"/>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2"/>
              </a:buClr>
              <a:buSzPts val="4000"/>
              <a:buFont typeface="Arial"/>
              <a:buNone/>
              <a:defRPr b="1" sz="4000"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6"/>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2"/>
              </a:buClr>
              <a:buSzPts val="2000"/>
              <a:buNone/>
              <a:defRPr sz="2000">
                <a:solidFill>
                  <a:schemeClr val="lt2"/>
                </a:solidFill>
                <a:latin typeface="Arial"/>
                <a:ea typeface="Arial"/>
                <a:cs typeface="Arial"/>
                <a:sym typeface="Arial"/>
              </a:defRPr>
            </a:lvl1pPr>
            <a:lvl2pPr indent="-228600" lvl="1" marL="914400" algn="l">
              <a:spcBef>
                <a:spcPts val="360"/>
              </a:spcBef>
              <a:spcAft>
                <a:spcPts val="0"/>
              </a:spcAft>
              <a:buClr>
                <a:srgbClr val="D19888"/>
              </a:buClr>
              <a:buSzPts val="1800"/>
              <a:buNone/>
              <a:defRPr sz="1800">
                <a:solidFill>
                  <a:srgbClr val="D19888"/>
                </a:solidFill>
              </a:defRPr>
            </a:lvl2pPr>
            <a:lvl3pPr indent="-228600" lvl="2" marL="1371600" algn="l">
              <a:spcBef>
                <a:spcPts val="320"/>
              </a:spcBef>
              <a:spcAft>
                <a:spcPts val="0"/>
              </a:spcAft>
              <a:buClr>
                <a:srgbClr val="D19888"/>
              </a:buClr>
              <a:buSzPts val="1600"/>
              <a:buNone/>
              <a:defRPr sz="1600">
                <a:solidFill>
                  <a:srgbClr val="D19888"/>
                </a:solidFill>
              </a:defRPr>
            </a:lvl3pPr>
            <a:lvl4pPr indent="-228600" lvl="3" marL="1828800" algn="l">
              <a:spcBef>
                <a:spcPts val="280"/>
              </a:spcBef>
              <a:spcAft>
                <a:spcPts val="0"/>
              </a:spcAft>
              <a:buClr>
                <a:srgbClr val="D19888"/>
              </a:buClr>
              <a:buSzPts val="1400"/>
              <a:buNone/>
              <a:defRPr sz="1400">
                <a:solidFill>
                  <a:srgbClr val="D19888"/>
                </a:solidFill>
              </a:defRPr>
            </a:lvl4pPr>
            <a:lvl5pPr indent="-228600" lvl="4" marL="2286000" algn="l">
              <a:spcBef>
                <a:spcPts val="280"/>
              </a:spcBef>
              <a:spcAft>
                <a:spcPts val="0"/>
              </a:spcAft>
              <a:buClr>
                <a:srgbClr val="D19888"/>
              </a:buClr>
              <a:buSzPts val="1400"/>
              <a:buNone/>
              <a:defRPr sz="1400">
                <a:solidFill>
                  <a:srgbClr val="D19888"/>
                </a:solidFill>
              </a:defRPr>
            </a:lvl5pPr>
            <a:lvl6pPr indent="-228600" lvl="5" marL="2743200" algn="l">
              <a:spcBef>
                <a:spcPts val="280"/>
              </a:spcBef>
              <a:spcAft>
                <a:spcPts val="0"/>
              </a:spcAft>
              <a:buClr>
                <a:srgbClr val="D19888"/>
              </a:buClr>
              <a:buSzPts val="1400"/>
              <a:buNone/>
              <a:defRPr sz="1400">
                <a:solidFill>
                  <a:srgbClr val="D19888"/>
                </a:solidFill>
              </a:defRPr>
            </a:lvl6pPr>
            <a:lvl7pPr indent="-228600" lvl="6" marL="3200400" algn="l">
              <a:spcBef>
                <a:spcPts val="280"/>
              </a:spcBef>
              <a:spcAft>
                <a:spcPts val="0"/>
              </a:spcAft>
              <a:buClr>
                <a:srgbClr val="D19888"/>
              </a:buClr>
              <a:buSzPts val="1400"/>
              <a:buNone/>
              <a:defRPr sz="1400">
                <a:solidFill>
                  <a:srgbClr val="D19888"/>
                </a:solidFill>
              </a:defRPr>
            </a:lvl7pPr>
            <a:lvl8pPr indent="-228600" lvl="7" marL="3657600" algn="l">
              <a:spcBef>
                <a:spcPts val="280"/>
              </a:spcBef>
              <a:spcAft>
                <a:spcPts val="0"/>
              </a:spcAft>
              <a:buClr>
                <a:srgbClr val="D19888"/>
              </a:buClr>
              <a:buSzPts val="1400"/>
              <a:buNone/>
              <a:defRPr sz="1400">
                <a:solidFill>
                  <a:srgbClr val="D19888"/>
                </a:solidFill>
              </a:defRPr>
            </a:lvl8pPr>
            <a:lvl9pPr indent="-228600" lvl="8" marL="4114800" algn="l">
              <a:spcBef>
                <a:spcPts val="280"/>
              </a:spcBef>
              <a:spcAft>
                <a:spcPts val="0"/>
              </a:spcAft>
              <a:buClr>
                <a:srgbClr val="D19888"/>
              </a:buClr>
              <a:buSzPts val="1400"/>
              <a:buNone/>
              <a:defRPr sz="1400">
                <a:solidFill>
                  <a:srgbClr val="D19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7"/>
          <p:cNvSpPr txBox="1"/>
          <p:nvPr>
            <p:ph type="title"/>
          </p:nvPr>
        </p:nvSpPr>
        <p:spPr>
          <a:xfrm>
            <a:off x="457200" y="685800"/>
            <a:ext cx="8229600" cy="8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7"/>
          <p:cNvSpPr txBox="1"/>
          <p:nvPr>
            <p:ph idx="1" type="body"/>
          </p:nvPr>
        </p:nvSpPr>
        <p:spPr>
          <a:xfrm>
            <a:off x="457200" y="1682496"/>
            <a:ext cx="8229600" cy="29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2"/>
              </a:buClr>
              <a:buSzPts val="1800"/>
              <a:buChar char="•"/>
              <a:defRPr/>
            </a:lvl1pPr>
            <a:lvl2pPr indent="-342900" lvl="1" marL="914400" algn="l">
              <a:spcBef>
                <a:spcPts val="360"/>
              </a:spcBef>
              <a:spcAft>
                <a:spcPts val="0"/>
              </a:spcAft>
              <a:buClr>
                <a:schemeClr val="lt2"/>
              </a:buClr>
              <a:buSzPts val="1800"/>
              <a:buChar char="–"/>
              <a:defRPr/>
            </a:lvl2pPr>
            <a:lvl3pPr indent="-342900" lvl="2" marL="1371600" algn="l">
              <a:spcBef>
                <a:spcPts val="360"/>
              </a:spcBef>
              <a:spcAft>
                <a:spcPts val="0"/>
              </a:spcAft>
              <a:buClr>
                <a:schemeClr val="lt2"/>
              </a:buClr>
              <a:buSzPts val="1800"/>
              <a:buChar char="•"/>
              <a:defRPr/>
            </a:lvl3pPr>
            <a:lvl4pPr indent="-342900" lvl="3" marL="1828800" algn="l">
              <a:spcBef>
                <a:spcPts val="360"/>
              </a:spcBef>
              <a:spcAft>
                <a:spcPts val="0"/>
              </a:spcAft>
              <a:buClr>
                <a:schemeClr val="lt2"/>
              </a:buClr>
              <a:buSzPts val="1800"/>
              <a:buChar char="–"/>
              <a:defRPr/>
            </a:lvl4pPr>
            <a:lvl5pPr indent="-342900" lvl="4" marL="2286000" algn="l">
              <a:spcBef>
                <a:spcPts val="360"/>
              </a:spcBef>
              <a:spcAft>
                <a:spcPts val="0"/>
              </a:spcAft>
              <a:buClr>
                <a:schemeClr val="l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5" name="Shape 65"/>
        <p:cNvGrpSpPr/>
        <p:nvPr/>
      </p:nvGrpSpPr>
      <p:grpSpPr>
        <a:xfrm>
          <a:off x="0" y="0"/>
          <a:ext cx="0" cy="0"/>
          <a:chOff x="0" y="0"/>
          <a:chExt cx="0" cy="0"/>
        </a:xfrm>
      </p:grpSpPr>
      <p:sp>
        <p:nvSpPr>
          <p:cNvPr id="66" name="Google Shape;66;p18"/>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8"/>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2"/>
              </a:buClr>
              <a:buSzPts val="3200"/>
              <a:buNone/>
              <a:defRPr>
                <a:solidFill>
                  <a:schemeClr val="lt2"/>
                </a:solidFill>
              </a:defRPr>
            </a:lvl1pPr>
            <a:lvl2pPr lvl="1" algn="ctr">
              <a:spcBef>
                <a:spcPts val="560"/>
              </a:spcBef>
              <a:spcAft>
                <a:spcPts val="0"/>
              </a:spcAft>
              <a:buClr>
                <a:srgbClr val="D19888"/>
              </a:buClr>
              <a:buSzPts val="2800"/>
              <a:buNone/>
              <a:defRPr>
                <a:solidFill>
                  <a:srgbClr val="D19888"/>
                </a:solidFill>
              </a:defRPr>
            </a:lvl2pPr>
            <a:lvl3pPr lvl="2" algn="ctr">
              <a:spcBef>
                <a:spcPts val="480"/>
              </a:spcBef>
              <a:spcAft>
                <a:spcPts val="0"/>
              </a:spcAft>
              <a:buClr>
                <a:srgbClr val="D19888"/>
              </a:buClr>
              <a:buSzPts val="2400"/>
              <a:buNone/>
              <a:defRPr>
                <a:solidFill>
                  <a:srgbClr val="D19888"/>
                </a:solidFill>
              </a:defRPr>
            </a:lvl3pPr>
            <a:lvl4pPr lvl="3" algn="ctr">
              <a:spcBef>
                <a:spcPts val="400"/>
              </a:spcBef>
              <a:spcAft>
                <a:spcPts val="0"/>
              </a:spcAft>
              <a:buClr>
                <a:srgbClr val="D19888"/>
              </a:buClr>
              <a:buSzPts val="2000"/>
              <a:buNone/>
              <a:defRPr>
                <a:solidFill>
                  <a:srgbClr val="D19888"/>
                </a:solidFill>
              </a:defRPr>
            </a:lvl4pPr>
            <a:lvl5pPr lvl="4" algn="ctr">
              <a:spcBef>
                <a:spcPts val="400"/>
              </a:spcBef>
              <a:spcAft>
                <a:spcPts val="0"/>
              </a:spcAft>
              <a:buClr>
                <a:srgbClr val="D19888"/>
              </a:buClr>
              <a:buSzPts val="2000"/>
              <a:buNone/>
              <a:defRPr>
                <a:solidFill>
                  <a:srgbClr val="D19888"/>
                </a:solidFill>
              </a:defRPr>
            </a:lvl5pPr>
            <a:lvl6pPr lvl="5" algn="ctr">
              <a:spcBef>
                <a:spcPts val="400"/>
              </a:spcBef>
              <a:spcAft>
                <a:spcPts val="0"/>
              </a:spcAft>
              <a:buClr>
                <a:srgbClr val="D19888"/>
              </a:buClr>
              <a:buSzPts val="2000"/>
              <a:buNone/>
              <a:defRPr>
                <a:solidFill>
                  <a:srgbClr val="D19888"/>
                </a:solidFill>
              </a:defRPr>
            </a:lvl6pPr>
            <a:lvl7pPr lvl="6" algn="ctr">
              <a:spcBef>
                <a:spcPts val="400"/>
              </a:spcBef>
              <a:spcAft>
                <a:spcPts val="0"/>
              </a:spcAft>
              <a:buClr>
                <a:srgbClr val="D19888"/>
              </a:buClr>
              <a:buSzPts val="2000"/>
              <a:buNone/>
              <a:defRPr>
                <a:solidFill>
                  <a:srgbClr val="D19888"/>
                </a:solidFill>
              </a:defRPr>
            </a:lvl7pPr>
            <a:lvl8pPr lvl="7" algn="ctr">
              <a:spcBef>
                <a:spcPts val="400"/>
              </a:spcBef>
              <a:spcAft>
                <a:spcPts val="0"/>
              </a:spcAft>
              <a:buClr>
                <a:srgbClr val="D19888"/>
              </a:buClr>
              <a:buSzPts val="2000"/>
              <a:buNone/>
              <a:defRPr>
                <a:solidFill>
                  <a:srgbClr val="D19888"/>
                </a:solidFill>
              </a:defRPr>
            </a:lvl8pPr>
            <a:lvl9pPr lvl="8" algn="ctr">
              <a:spcBef>
                <a:spcPts val="400"/>
              </a:spcBef>
              <a:spcAft>
                <a:spcPts val="0"/>
              </a:spcAft>
              <a:buClr>
                <a:srgbClr val="D19888"/>
              </a:buClr>
              <a:buSzPts val="2000"/>
              <a:buNone/>
              <a:defRPr>
                <a:solidFill>
                  <a:srgbClr val="D19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19"/>
          <p:cNvSpPr txBox="1"/>
          <p:nvPr>
            <p:ph type="title"/>
          </p:nvPr>
        </p:nvSpPr>
        <p:spPr>
          <a:xfrm>
            <a:off x="457200" y="685800"/>
            <a:ext cx="8229600" cy="8574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9"/>
          <p:cNvSpPr txBox="1"/>
          <p:nvPr>
            <p:ph idx="1" type="body"/>
          </p:nvPr>
        </p:nvSpPr>
        <p:spPr>
          <a:xfrm>
            <a:off x="457200" y="1682496"/>
            <a:ext cx="4038600" cy="3108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2"/>
              </a:buClr>
              <a:buSzPts val="2800"/>
              <a:buChar char="•"/>
              <a:defRPr sz="2800"/>
            </a:lvl1pPr>
            <a:lvl2pPr indent="-381000" lvl="1" marL="914400" algn="l">
              <a:spcBef>
                <a:spcPts val="480"/>
              </a:spcBef>
              <a:spcAft>
                <a:spcPts val="0"/>
              </a:spcAft>
              <a:buClr>
                <a:schemeClr val="lt2"/>
              </a:buClr>
              <a:buSzPts val="2400"/>
              <a:buChar char="–"/>
              <a:defRPr sz="2400"/>
            </a:lvl2pPr>
            <a:lvl3pPr indent="-355600" lvl="2" marL="1371600" algn="l">
              <a:spcBef>
                <a:spcPts val="400"/>
              </a:spcBef>
              <a:spcAft>
                <a:spcPts val="0"/>
              </a:spcAft>
              <a:buClr>
                <a:schemeClr val="lt2"/>
              </a:buClr>
              <a:buSzPts val="2000"/>
              <a:buChar char="•"/>
              <a:defRPr sz="2000"/>
            </a:lvl3pPr>
            <a:lvl4pPr indent="-342900" lvl="3" marL="1828800" algn="l">
              <a:spcBef>
                <a:spcPts val="360"/>
              </a:spcBef>
              <a:spcAft>
                <a:spcPts val="0"/>
              </a:spcAft>
              <a:buClr>
                <a:schemeClr val="lt2"/>
              </a:buClr>
              <a:buSzPts val="1800"/>
              <a:buChar char="–"/>
              <a:defRPr sz="1800"/>
            </a:lvl4pPr>
            <a:lvl5pPr indent="-342900" lvl="4" marL="2286000" algn="l">
              <a:spcBef>
                <a:spcPts val="360"/>
              </a:spcBef>
              <a:spcAft>
                <a:spcPts val="0"/>
              </a:spcAft>
              <a:buClr>
                <a:schemeClr val="l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1" name="Google Shape;71;p19"/>
          <p:cNvSpPr txBox="1"/>
          <p:nvPr>
            <p:ph idx="2" type="body"/>
          </p:nvPr>
        </p:nvSpPr>
        <p:spPr>
          <a:xfrm>
            <a:off x="4648200" y="1682496"/>
            <a:ext cx="4038600" cy="31086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2"/>
              </a:buClr>
              <a:buSzPts val="2800"/>
              <a:buChar char="•"/>
              <a:defRPr sz="2800"/>
            </a:lvl1pPr>
            <a:lvl2pPr indent="-381000" lvl="1" marL="914400" algn="l">
              <a:spcBef>
                <a:spcPts val="480"/>
              </a:spcBef>
              <a:spcAft>
                <a:spcPts val="0"/>
              </a:spcAft>
              <a:buClr>
                <a:schemeClr val="lt2"/>
              </a:buClr>
              <a:buSzPts val="2400"/>
              <a:buChar char="–"/>
              <a:defRPr sz="2400"/>
            </a:lvl2pPr>
            <a:lvl3pPr indent="-355600" lvl="2" marL="1371600" algn="l">
              <a:spcBef>
                <a:spcPts val="400"/>
              </a:spcBef>
              <a:spcAft>
                <a:spcPts val="0"/>
              </a:spcAft>
              <a:buClr>
                <a:schemeClr val="lt2"/>
              </a:buClr>
              <a:buSzPts val="2000"/>
              <a:buChar char="•"/>
              <a:defRPr sz="2000"/>
            </a:lvl3pPr>
            <a:lvl4pPr indent="-342900" lvl="3" marL="1828800" algn="l">
              <a:spcBef>
                <a:spcPts val="360"/>
              </a:spcBef>
              <a:spcAft>
                <a:spcPts val="0"/>
              </a:spcAft>
              <a:buClr>
                <a:schemeClr val="lt2"/>
              </a:buClr>
              <a:buSzPts val="1800"/>
              <a:buChar char="–"/>
              <a:defRPr sz="1800"/>
            </a:lvl4pPr>
            <a:lvl5pPr indent="-342900" lvl="4" marL="2286000" algn="l">
              <a:spcBef>
                <a:spcPts val="360"/>
              </a:spcBef>
              <a:spcAft>
                <a:spcPts val="0"/>
              </a:spcAft>
              <a:buClr>
                <a:schemeClr val="l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2" name="Shape 72"/>
        <p:cNvGrpSpPr/>
        <p:nvPr/>
      </p:nvGrpSpPr>
      <p:grpSpPr>
        <a:xfrm>
          <a:off x="0" y="0"/>
          <a:ext cx="0" cy="0"/>
          <a:chOff x="0" y="0"/>
          <a:chExt cx="0" cy="0"/>
        </a:xfrm>
      </p:grpSpPr>
      <p:sp>
        <p:nvSpPr>
          <p:cNvPr id="73" name="Google Shape;73;p20"/>
          <p:cNvSpPr txBox="1"/>
          <p:nvPr>
            <p:ph type="title"/>
          </p:nvPr>
        </p:nvSpPr>
        <p:spPr>
          <a:xfrm>
            <a:off x="420688" y="641510"/>
            <a:ext cx="3008400" cy="8715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000"/>
              <a:buFont typeface="Arial"/>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0"/>
          <p:cNvSpPr txBox="1"/>
          <p:nvPr>
            <p:ph idx="1" type="body"/>
          </p:nvPr>
        </p:nvSpPr>
        <p:spPr>
          <a:xfrm>
            <a:off x="3575050" y="920884"/>
            <a:ext cx="5111700" cy="40512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lt2"/>
              </a:buClr>
              <a:buSzPts val="3200"/>
              <a:buChar char="•"/>
              <a:defRPr sz="3200"/>
            </a:lvl1pPr>
            <a:lvl2pPr indent="-406400" lvl="1" marL="914400" algn="l">
              <a:spcBef>
                <a:spcPts val="560"/>
              </a:spcBef>
              <a:spcAft>
                <a:spcPts val="0"/>
              </a:spcAft>
              <a:buClr>
                <a:schemeClr val="lt2"/>
              </a:buClr>
              <a:buSzPts val="2800"/>
              <a:buChar char="–"/>
              <a:defRPr sz="2800"/>
            </a:lvl2pPr>
            <a:lvl3pPr indent="-381000" lvl="2" marL="1371600" algn="l">
              <a:spcBef>
                <a:spcPts val="480"/>
              </a:spcBef>
              <a:spcAft>
                <a:spcPts val="0"/>
              </a:spcAft>
              <a:buClr>
                <a:schemeClr val="lt2"/>
              </a:buClr>
              <a:buSzPts val="2400"/>
              <a:buChar char="•"/>
              <a:defRPr sz="2400"/>
            </a:lvl3pPr>
            <a:lvl4pPr indent="-355600" lvl="3" marL="1828800" algn="l">
              <a:spcBef>
                <a:spcPts val="400"/>
              </a:spcBef>
              <a:spcAft>
                <a:spcPts val="0"/>
              </a:spcAft>
              <a:buClr>
                <a:schemeClr val="lt2"/>
              </a:buClr>
              <a:buSzPts val="2000"/>
              <a:buChar char="–"/>
              <a:defRPr sz="2000"/>
            </a:lvl4pPr>
            <a:lvl5pPr indent="-355600" lvl="4" marL="2286000" algn="l">
              <a:spcBef>
                <a:spcPts val="400"/>
              </a:spcBef>
              <a:spcAft>
                <a:spcPts val="0"/>
              </a:spcAft>
              <a:buClr>
                <a:schemeClr val="lt2"/>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75" name="Google Shape;75;p20"/>
          <p:cNvSpPr txBox="1"/>
          <p:nvPr>
            <p:ph idx="2" type="body"/>
          </p:nvPr>
        </p:nvSpPr>
        <p:spPr>
          <a:xfrm>
            <a:off x="420688" y="1601629"/>
            <a:ext cx="3008400" cy="3141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2"/>
              </a:buClr>
              <a:buSzPts val="1400"/>
              <a:buNone/>
              <a:defRPr sz="1400"/>
            </a:lvl1pPr>
            <a:lvl2pPr indent="-228600" lvl="1" marL="914400" algn="l">
              <a:spcBef>
                <a:spcPts val="240"/>
              </a:spcBef>
              <a:spcAft>
                <a:spcPts val="0"/>
              </a:spcAft>
              <a:buClr>
                <a:schemeClr val="lt2"/>
              </a:buClr>
              <a:buSzPts val="1200"/>
              <a:buNone/>
              <a:defRPr sz="1200"/>
            </a:lvl2pPr>
            <a:lvl3pPr indent="-228600" lvl="2" marL="1371600" algn="l">
              <a:spcBef>
                <a:spcPts val="200"/>
              </a:spcBef>
              <a:spcAft>
                <a:spcPts val="0"/>
              </a:spcAft>
              <a:buClr>
                <a:schemeClr val="lt2"/>
              </a:buClr>
              <a:buSzPts val="1000"/>
              <a:buNone/>
              <a:defRPr sz="1000"/>
            </a:lvl3pPr>
            <a:lvl4pPr indent="-228600" lvl="3" marL="1828800" algn="l">
              <a:spcBef>
                <a:spcPts val="180"/>
              </a:spcBef>
              <a:spcAft>
                <a:spcPts val="0"/>
              </a:spcAft>
              <a:buClr>
                <a:schemeClr val="lt2"/>
              </a:buClr>
              <a:buSzPts val="900"/>
              <a:buNone/>
              <a:defRPr sz="900"/>
            </a:lvl4pPr>
            <a:lvl5pPr indent="-228600" lvl="4" marL="2286000" algn="l">
              <a:spcBef>
                <a:spcPts val="180"/>
              </a:spcBef>
              <a:spcAft>
                <a:spcPts val="0"/>
              </a:spcAft>
              <a:buClr>
                <a:schemeClr val="lt2"/>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6" name="Shape 76"/>
        <p:cNvGrpSpPr/>
        <p:nvPr/>
      </p:nvGrpSpPr>
      <p:grpSpPr>
        <a:xfrm>
          <a:off x="0" y="0"/>
          <a:ext cx="0" cy="0"/>
          <a:chOff x="0" y="0"/>
          <a:chExt cx="0" cy="0"/>
        </a:xfrm>
      </p:grpSpPr>
      <p:sp>
        <p:nvSpPr>
          <p:cNvPr id="77" name="Google Shape;77;p21"/>
          <p:cNvSpPr txBox="1"/>
          <p:nvPr>
            <p:ph type="title"/>
          </p:nvPr>
        </p:nvSpPr>
        <p:spPr>
          <a:xfrm>
            <a:off x="1792288" y="3829050"/>
            <a:ext cx="5486400" cy="425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000"/>
              <a:buFont typeface="Arial"/>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21"/>
          <p:cNvSpPr/>
          <p:nvPr>
            <p:ph idx="2" type="pic"/>
          </p:nvPr>
        </p:nvSpPr>
        <p:spPr>
          <a:xfrm>
            <a:off x="1792288" y="685800"/>
            <a:ext cx="5486400" cy="3086100"/>
          </a:xfrm>
          <a:prstGeom prst="rect">
            <a:avLst/>
          </a:prstGeom>
          <a:noFill/>
          <a:ln>
            <a:noFill/>
          </a:ln>
        </p:spPr>
      </p:sp>
      <p:sp>
        <p:nvSpPr>
          <p:cNvPr id="79" name="Google Shape;79;p21"/>
          <p:cNvSpPr txBox="1"/>
          <p:nvPr>
            <p:ph idx="1" type="body"/>
          </p:nvPr>
        </p:nvSpPr>
        <p:spPr>
          <a:xfrm>
            <a:off x="1792288" y="4254817"/>
            <a:ext cx="5486400" cy="603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2"/>
              </a:buClr>
              <a:buSzPts val="1400"/>
              <a:buNone/>
              <a:defRPr sz="1400"/>
            </a:lvl1pPr>
            <a:lvl2pPr indent="-228600" lvl="1" marL="914400" algn="l">
              <a:spcBef>
                <a:spcPts val="240"/>
              </a:spcBef>
              <a:spcAft>
                <a:spcPts val="0"/>
              </a:spcAft>
              <a:buClr>
                <a:schemeClr val="lt2"/>
              </a:buClr>
              <a:buSzPts val="1200"/>
              <a:buNone/>
              <a:defRPr sz="1200"/>
            </a:lvl2pPr>
            <a:lvl3pPr indent="-228600" lvl="2" marL="1371600" algn="l">
              <a:spcBef>
                <a:spcPts val="200"/>
              </a:spcBef>
              <a:spcAft>
                <a:spcPts val="0"/>
              </a:spcAft>
              <a:buClr>
                <a:schemeClr val="lt2"/>
              </a:buClr>
              <a:buSzPts val="1000"/>
              <a:buNone/>
              <a:defRPr sz="1000"/>
            </a:lvl3pPr>
            <a:lvl4pPr indent="-228600" lvl="3" marL="1828800" algn="l">
              <a:spcBef>
                <a:spcPts val="180"/>
              </a:spcBef>
              <a:spcAft>
                <a:spcPts val="0"/>
              </a:spcAft>
              <a:buClr>
                <a:schemeClr val="lt2"/>
              </a:buClr>
              <a:buSzPts val="900"/>
              <a:buNone/>
              <a:defRPr sz="900"/>
            </a:lvl4pPr>
            <a:lvl5pPr indent="-228600" lvl="4" marL="2286000" algn="l">
              <a:spcBef>
                <a:spcPts val="180"/>
              </a:spcBef>
              <a:spcAft>
                <a:spcPts val="0"/>
              </a:spcAft>
              <a:buClr>
                <a:schemeClr val="lt2"/>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81" name="Shape 8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9.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6" name="Shape 56"/>
        <p:cNvGrpSpPr/>
        <p:nvPr/>
      </p:nvGrpSpPr>
      <p:grpSpPr>
        <a:xfrm>
          <a:off x="0" y="0"/>
          <a:ext cx="0" cy="0"/>
          <a:chOff x="0" y="0"/>
          <a:chExt cx="0" cy="0"/>
        </a:xfrm>
      </p:grpSpPr>
      <p:sp>
        <p:nvSpPr>
          <p:cNvPr id="57" name="Google Shape;57;p15"/>
          <p:cNvSpPr txBox="1"/>
          <p:nvPr>
            <p:ph type="title"/>
          </p:nvPr>
        </p:nvSpPr>
        <p:spPr>
          <a:xfrm>
            <a:off x="457200" y="685800"/>
            <a:ext cx="8229600" cy="857400"/>
          </a:xfrm>
          <a:prstGeom prst="rect">
            <a:avLst/>
          </a:prstGeom>
          <a:noFill/>
          <a:ln>
            <a:noFill/>
          </a:ln>
        </p:spPr>
        <p:txBody>
          <a:bodyPr anchorCtr="0" anchor="ctr" bIns="45700" lIns="91425" spcFirstLastPara="1" rIns="91425" wrap="square" tIns="45700">
            <a:normAutofit/>
          </a:bodyPr>
          <a:lstStyle>
            <a:lvl1pPr lvl="0" marR="0" algn="l">
              <a:spcBef>
                <a:spcPts val="0"/>
              </a:spcBef>
              <a:spcAft>
                <a:spcPts val="0"/>
              </a:spcAft>
              <a:buClr>
                <a:schemeClr val="lt2"/>
              </a:buClr>
              <a:buSzPts val="4400"/>
              <a:buFont typeface="Arial"/>
              <a:buNone/>
              <a:defRPr b="0" i="0" sz="4400" u="none" cap="none" strike="noStrik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 name="Google Shape;58;p15"/>
          <p:cNvSpPr txBox="1"/>
          <p:nvPr>
            <p:ph idx="1" type="body"/>
          </p:nvPr>
        </p:nvSpPr>
        <p:spPr>
          <a:xfrm>
            <a:off x="457200" y="1679972"/>
            <a:ext cx="8229600" cy="2914800"/>
          </a:xfrm>
          <a:prstGeom prst="rect">
            <a:avLst/>
          </a:prstGeom>
          <a:noFill/>
          <a:ln>
            <a:noFill/>
          </a:ln>
        </p:spPr>
        <p:txBody>
          <a:bodyPr anchorCtr="0" anchor="t" bIns="45700" lIns="91425" spcFirstLastPara="1" rIns="91425" wrap="square" tIns="45700">
            <a:normAutofit/>
          </a:bodyPr>
          <a:lstStyle>
            <a:lvl1pPr indent="-431800" lvl="0" marL="457200" marR="0" algn="l">
              <a:spcBef>
                <a:spcPts val="640"/>
              </a:spcBef>
              <a:spcAft>
                <a:spcPts val="0"/>
              </a:spcAft>
              <a:buClr>
                <a:schemeClr val="lt2"/>
              </a:buClr>
              <a:buSzPts val="3200"/>
              <a:buFont typeface="Arial"/>
              <a:buChar char="•"/>
              <a:defRPr b="0" i="0" sz="3200" u="none" cap="none" strike="noStrike">
                <a:solidFill>
                  <a:schemeClr val="lt2"/>
                </a:solidFill>
                <a:latin typeface="Arial"/>
                <a:ea typeface="Arial"/>
                <a:cs typeface="Arial"/>
                <a:sym typeface="Arial"/>
              </a:defRPr>
            </a:lvl1pPr>
            <a:lvl2pPr indent="-406400" lvl="1" marL="914400" marR="0" algn="l">
              <a:spcBef>
                <a:spcPts val="560"/>
              </a:spcBef>
              <a:spcAft>
                <a:spcPts val="0"/>
              </a:spcAft>
              <a:buClr>
                <a:schemeClr val="lt2"/>
              </a:buClr>
              <a:buSzPts val="2800"/>
              <a:buFont typeface="Arial"/>
              <a:buChar char="–"/>
              <a:defRPr b="0" i="0" sz="2800" u="none" cap="none" strike="noStrike">
                <a:solidFill>
                  <a:schemeClr val="lt2"/>
                </a:solidFill>
                <a:latin typeface="Arial"/>
                <a:ea typeface="Arial"/>
                <a:cs typeface="Arial"/>
                <a:sym typeface="Arial"/>
              </a:defRPr>
            </a:lvl2pPr>
            <a:lvl3pPr indent="-381000" lvl="2" marL="1371600" marR="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3pPr>
            <a:lvl4pPr indent="-355600" lvl="3" marL="1828800" marR="0" algn="l">
              <a:spcBef>
                <a:spcPts val="400"/>
              </a:spcBef>
              <a:spcAft>
                <a:spcPts val="0"/>
              </a:spcAft>
              <a:buClr>
                <a:schemeClr val="lt2"/>
              </a:buClr>
              <a:buSzPts val="2000"/>
              <a:buFont typeface="Arial"/>
              <a:buChar char="–"/>
              <a:defRPr b="0" i="0" sz="2000" u="none" cap="none" strike="noStrike">
                <a:solidFill>
                  <a:schemeClr val="lt2"/>
                </a:solidFill>
                <a:latin typeface="Arial"/>
                <a:ea typeface="Arial"/>
                <a:cs typeface="Arial"/>
                <a:sym typeface="Arial"/>
              </a:defRPr>
            </a:lvl4pPr>
            <a:lvl5pPr indent="-355600" lvl="4" marL="2286000" marR="0" algn="l">
              <a:spcBef>
                <a:spcPts val="400"/>
              </a:spcBef>
              <a:spcAft>
                <a:spcPts val="0"/>
              </a:spcAft>
              <a:buClr>
                <a:schemeClr val="lt2"/>
              </a:buClr>
              <a:buSzPts val="2000"/>
              <a:buFont typeface="Arial"/>
              <a:buChar char="»"/>
              <a:defRPr b="0" i="0" sz="2000" u="none" cap="none" strike="noStrike">
                <a:solidFill>
                  <a:schemeClr val="lt2"/>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55.png"/><Relationship Id="rId13" Type="http://schemas.openxmlformats.org/officeDocument/2006/relationships/image" Target="../media/image63.png"/><Relationship Id="rId12" Type="http://schemas.openxmlformats.org/officeDocument/2006/relationships/image" Target="../media/image45.png"/><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95.png"/><Relationship Id="rId4" Type="http://schemas.openxmlformats.org/officeDocument/2006/relationships/image" Target="../media/image41.png"/><Relationship Id="rId9" Type="http://schemas.openxmlformats.org/officeDocument/2006/relationships/image" Target="../media/image48.png"/><Relationship Id="rId14"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49.png"/><Relationship Id="rId7" Type="http://schemas.openxmlformats.org/officeDocument/2006/relationships/image" Target="../media/image16.png"/><Relationship Id="rId8"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4.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6.jp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9.png"/><Relationship Id="rId4" Type="http://schemas.openxmlformats.org/officeDocument/2006/relationships/image" Target="../media/image61.png"/><Relationship Id="rId5"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77.png"/><Relationship Id="rId4" Type="http://schemas.openxmlformats.org/officeDocument/2006/relationships/image" Target="../media/image72.png"/><Relationship Id="rId5"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75.png"/><Relationship Id="rId4" Type="http://schemas.openxmlformats.org/officeDocument/2006/relationships/image" Target="../media/image84.png"/><Relationship Id="rId5" Type="http://schemas.openxmlformats.org/officeDocument/2006/relationships/image" Target="../media/image68.png"/><Relationship Id="rId6"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87.png"/><Relationship Id="rId4" Type="http://schemas.openxmlformats.org/officeDocument/2006/relationships/image" Target="../media/image67.png"/><Relationship Id="rId5"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85.jpg"/><Relationship Id="rId4" Type="http://schemas.openxmlformats.org/officeDocument/2006/relationships/image" Target="../media/image74.jpg"/><Relationship Id="rId5" Type="http://schemas.openxmlformats.org/officeDocument/2006/relationships/image" Target="../media/image7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0.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103.gif"/><Relationship Id="rId4" Type="http://schemas.openxmlformats.org/officeDocument/2006/relationships/image" Target="../media/image10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89.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93.png"/><Relationship Id="rId4" Type="http://schemas.openxmlformats.org/officeDocument/2006/relationships/image" Target="../media/image88.png"/><Relationship Id="rId5" Type="http://schemas.openxmlformats.org/officeDocument/2006/relationships/image" Target="../media/image9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0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95.png"/><Relationship Id="rId4" Type="http://schemas.openxmlformats.org/officeDocument/2006/relationships/image" Target="../media/image120.png"/><Relationship Id="rId5" Type="http://schemas.openxmlformats.org/officeDocument/2006/relationships/image" Target="../media/image109.png"/><Relationship Id="rId6" Type="http://schemas.openxmlformats.org/officeDocument/2006/relationships/image" Target="../media/image8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1.xml"/><Relationship Id="rId3" Type="http://schemas.openxmlformats.org/officeDocument/2006/relationships/image" Target="../media/image1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 Id="rId3"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3.xml"/><Relationship Id="rId3" Type="http://schemas.openxmlformats.org/officeDocument/2006/relationships/image" Target="../media/image118.png"/><Relationship Id="rId4" Type="http://schemas.openxmlformats.org/officeDocument/2006/relationships/image" Target="../media/image115.png"/><Relationship Id="rId5" Type="http://schemas.openxmlformats.org/officeDocument/2006/relationships/image" Target="../media/image105.png"/><Relationship Id="rId6" Type="http://schemas.openxmlformats.org/officeDocument/2006/relationships/image" Target="../media/image113.png"/><Relationship Id="rId7" Type="http://schemas.openxmlformats.org/officeDocument/2006/relationships/image" Target="../media/image10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hyperlink" Target="http://drive.google.com/file/d/1pWhsrsCdFDXWG3w8V1OaMas_E1ff5BxH/view" TargetMode="External"/><Relationship Id="rId4" Type="http://schemas.openxmlformats.org/officeDocument/2006/relationships/image" Target="../media/image101.jpg"/><Relationship Id="rId5" Type="http://schemas.openxmlformats.org/officeDocument/2006/relationships/hyperlink" Target="http://drive.google.com/file/d/11_gsI7MGcOtEhcZYhos8oI519qCCBc1A/view" TargetMode="External"/><Relationship Id="rId6" Type="http://schemas.openxmlformats.org/officeDocument/2006/relationships/image" Target="../media/image110.jpg"/><Relationship Id="rId7" Type="http://schemas.openxmlformats.org/officeDocument/2006/relationships/image" Target="../media/image1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hyperlink" Target="https://github.com/brenocfg/AnghaBench" TargetMode="External"/><Relationship Id="rId4" Type="http://schemas.openxmlformats.org/officeDocument/2006/relationships/hyperlink" Target="https://huggingface.co/docs/transformers/en/model_doc/bart" TargetMode="External"/><Relationship Id="rId5" Type="http://schemas.openxmlformats.org/officeDocument/2006/relationships/image" Target="../media/image1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1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20" Type="http://schemas.openxmlformats.org/officeDocument/2006/relationships/image" Target="../media/image28.png"/><Relationship Id="rId11" Type="http://schemas.openxmlformats.org/officeDocument/2006/relationships/image" Target="../media/image8.png"/><Relationship Id="rId22" Type="http://schemas.openxmlformats.org/officeDocument/2006/relationships/image" Target="../media/image22.png"/><Relationship Id="rId10" Type="http://schemas.openxmlformats.org/officeDocument/2006/relationships/image" Target="../media/image17.png"/><Relationship Id="rId21" Type="http://schemas.openxmlformats.org/officeDocument/2006/relationships/image" Target="../media/image40.png"/><Relationship Id="rId13" Type="http://schemas.openxmlformats.org/officeDocument/2006/relationships/image" Target="../media/image23.png"/><Relationship Id="rId12" Type="http://schemas.openxmlformats.org/officeDocument/2006/relationships/image" Target="../media/image18.png"/><Relationship Id="rId23" Type="http://schemas.openxmlformats.org/officeDocument/2006/relationships/image" Target="../media/image31.png"/><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11.png"/><Relationship Id="rId15" Type="http://schemas.openxmlformats.org/officeDocument/2006/relationships/image" Target="../media/image21.png"/><Relationship Id="rId14" Type="http://schemas.openxmlformats.org/officeDocument/2006/relationships/image" Target="../media/image19.png"/><Relationship Id="rId17" Type="http://schemas.openxmlformats.org/officeDocument/2006/relationships/image" Target="../media/image24.png"/><Relationship Id="rId16" Type="http://schemas.openxmlformats.org/officeDocument/2006/relationships/image" Target="../media/image15.png"/><Relationship Id="rId5" Type="http://schemas.openxmlformats.org/officeDocument/2006/relationships/image" Target="../media/image95.png"/><Relationship Id="rId19" Type="http://schemas.openxmlformats.org/officeDocument/2006/relationships/image" Target="../media/image26.png"/><Relationship Id="rId6" Type="http://schemas.openxmlformats.org/officeDocument/2006/relationships/image" Target="../media/image107.png"/><Relationship Id="rId18" Type="http://schemas.openxmlformats.org/officeDocument/2006/relationships/image" Target="../media/image20.png"/><Relationship Id="rId7" Type="http://schemas.openxmlformats.org/officeDocument/2006/relationships/image" Target="../media/image3.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95.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5.png"/><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95.png"/><Relationship Id="rId4" Type="http://schemas.openxmlformats.org/officeDocument/2006/relationships/image" Target="../media/image4.png"/><Relationship Id="rId9" Type="http://schemas.openxmlformats.org/officeDocument/2006/relationships/image" Target="../media/image37.png"/><Relationship Id="rId5" Type="http://schemas.openxmlformats.org/officeDocument/2006/relationships/image" Target="../media/image16.png"/><Relationship Id="rId6" Type="http://schemas.openxmlformats.org/officeDocument/2006/relationships/image" Target="../media/image27.png"/><Relationship Id="rId7" Type="http://schemas.openxmlformats.org/officeDocument/2006/relationships/image" Target="../media/image39.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6"/>
          <p:cNvSpPr txBox="1"/>
          <p:nvPr>
            <p:ph type="ctrTitle"/>
          </p:nvPr>
        </p:nvSpPr>
        <p:spPr>
          <a:xfrm>
            <a:off x="311708" y="11306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5000"/>
              <a:t>Fall 2025 </a:t>
            </a:r>
            <a:endParaRPr sz="5000"/>
          </a:p>
          <a:p>
            <a:pPr indent="0" lvl="0" marL="0" rtl="0" algn="ctr">
              <a:spcBef>
                <a:spcPts val="0"/>
              </a:spcBef>
              <a:spcAft>
                <a:spcPts val="0"/>
              </a:spcAft>
              <a:buNone/>
            </a:pPr>
            <a:r>
              <a:rPr b="1" lang="en-GB" sz="5000"/>
              <a:t>Project Presentations</a:t>
            </a:r>
            <a:endParaRPr b="1" sz="5000"/>
          </a:p>
        </p:txBody>
      </p:sp>
      <p:sp>
        <p:nvSpPr>
          <p:cNvPr id="89" name="Google Shape;89;p26"/>
          <p:cNvSpPr txBox="1"/>
          <p:nvPr>
            <p:ph idx="1" type="subTitle"/>
          </p:nvPr>
        </p:nvSpPr>
        <p:spPr>
          <a:xfrm>
            <a:off x="311700" y="32202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chemeClr val="dk1"/>
                </a:solidFill>
              </a:rPr>
              <a:t>CS 395T: </a:t>
            </a:r>
            <a:r>
              <a:rPr b="1" lang="en-GB" sz="2500">
                <a:solidFill>
                  <a:schemeClr val="dk1"/>
                </a:solidFill>
                <a:highlight>
                  <a:srgbClr val="FFFFFF"/>
                </a:highlight>
              </a:rPr>
              <a:t>Foundations of Machine Learning for Systems Researchers</a:t>
            </a:r>
            <a:endParaRPr b="1" sz="25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preencoded.png" id="280" name="Google Shape;280;p35"/>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preencoded.png" id="281" name="Google Shape;281;p35"/>
          <p:cNvPicPr preferRelativeResize="0"/>
          <p:nvPr/>
        </p:nvPicPr>
        <p:blipFill rotWithShape="1">
          <a:blip r:embed="rId4">
            <a:alphaModFix/>
          </a:blip>
          <a:srcRect b="0" l="0" r="0" t="0"/>
          <a:stretch/>
        </p:blipFill>
        <p:spPr>
          <a:xfrm>
            <a:off x="2099948" y="1292258"/>
            <a:ext cx="151542" cy="151542"/>
          </a:xfrm>
          <a:prstGeom prst="rect">
            <a:avLst/>
          </a:prstGeom>
          <a:noFill/>
          <a:ln>
            <a:noFill/>
          </a:ln>
        </p:spPr>
      </p:pic>
      <p:pic>
        <p:nvPicPr>
          <p:cNvPr descr="preencoded.png" id="282" name="Google Shape;282;p35"/>
          <p:cNvPicPr preferRelativeResize="0"/>
          <p:nvPr/>
        </p:nvPicPr>
        <p:blipFill rotWithShape="1">
          <a:blip r:embed="rId5">
            <a:alphaModFix/>
          </a:blip>
          <a:srcRect b="0" l="0" r="0" t="0"/>
          <a:stretch/>
        </p:blipFill>
        <p:spPr>
          <a:xfrm>
            <a:off x="2740095" y="1549433"/>
            <a:ext cx="151542" cy="151542"/>
          </a:xfrm>
          <a:prstGeom prst="rect">
            <a:avLst/>
          </a:prstGeom>
          <a:noFill/>
          <a:ln>
            <a:noFill/>
          </a:ln>
        </p:spPr>
      </p:pic>
      <p:pic>
        <p:nvPicPr>
          <p:cNvPr descr="preencoded.png" id="283" name="Google Shape;283;p35"/>
          <p:cNvPicPr preferRelativeResize="0"/>
          <p:nvPr/>
        </p:nvPicPr>
        <p:blipFill rotWithShape="1">
          <a:blip r:embed="rId6">
            <a:alphaModFix/>
          </a:blip>
          <a:srcRect b="0" l="0" r="0" t="0"/>
          <a:stretch/>
        </p:blipFill>
        <p:spPr>
          <a:xfrm>
            <a:off x="7750208" y="3578257"/>
            <a:ext cx="151541" cy="151542"/>
          </a:xfrm>
          <a:prstGeom prst="rect">
            <a:avLst/>
          </a:prstGeom>
          <a:noFill/>
          <a:ln>
            <a:noFill/>
          </a:ln>
        </p:spPr>
      </p:pic>
      <p:pic>
        <p:nvPicPr>
          <p:cNvPr descr="preencoded.png" id="284" name="Google Shape;284;p35"/>
          <p:cNvPicPr preferRelativeResize="0"/>
          <p:nvPr/>
        </p:nvPicPr>
        <p:blipFill rotWithShape="1">
          <a:blip r:embed="rId5">
            <a:alphaModFix/>
          </a:blip>
          <a:srcRect b="0" l="0" r="0" t="0"/>
          <a:stretch/>
        </p:blipFill>
        <p:spPr>
          <a:xfrm>
            <a:off x="8207408" y="3835432"/>
            <a:ext cx="151541" cy="151542"/>
          </a:xfrm>
          <a:prstGeom prst="rect">
            <a:avLst/>
          </a:prstGeom>
          <a:noFill/>
          <a:ln>
            <a:noFill/>
          </a:ln>
        </p:spPr>
      </p:pic>
      <p:pic>
        <p:nvPicPr>
          <p:cNvPr descr="preencoded.png" id="285" name="Google Shape;285;p35"/>
          <p:cNvPicPr preferRelativeResize="0"/>
          <p:nvPr/>
        </p:nvPicPr>
        <p:blipFill rotWithShape="1">
          <a:blip r:embed="rId7">
            <a:alphaModFix/>
          </a:blip>
          <a:srcRect b="0" l="0" r="0" t="0"/>
          <a:stretch/>
        </p:blipFill>
        <p:spPr>
          <a:xfrm>
            <a:off x="0" y="0"/>
            <a:ext cx="9144000" cy="514350"/>
          </a:xfrm>
          <a:prstGeom prst="rect">
            <a:avLst/>
          </a:prstGeom>
          <a:noFill/>
          <a:ln>
            <a:noFill/>
          </a:ln>
        </p:spPr>
      </p:pic>
      <p:pic>
        <p:nvPicPr>
          <p:cNvPr descr="preencoded.png" id="286" name="Google Shape;286;p35"/>
          <p:cNvPicPr preferRelativeResize="0"/>
          <p:nvPr/>
        </p:nvPicPr>
        <p:blipFill rotWithShape="1">
          <a:blip r:embed="rId8">
            <a:alphaModFix/>
          </a:blip>
          <a:srcRect b="0" l="0" r="0" t="0"/>
          <a:stretch/>
        </p:blipFill>
        <p:spPr>
          <a:xfrm>
            <a:off x="1619288" y="1085850"/>
            <a:ext cx="2781263" cy="1857375"/>
          </a:xfrm>
          <a:prstGeom prst="rect">
            <a:avLst/>
          </a:prstGeom>
          <a:noFill/>
          <a:ln>
            <a:noFill/>
          </a:ln>
        </p:spPr>
      </p:pic>
      <p:pic>
        <p:nvPicPr>
          <p:cNvPr descr="preencoded.png" id="287" name="Google Shape;287;p35"/>
          <p:cNvPicPr preferRelativeResize="0"/>
          <p:nvPr/>
        </p:nvPicPr>
        <p:blipFill rotWithShape="1">
          <a:blip r:embed="rId9">
            <a:alphaModFix/>
          </a:blip>
          <a:srcRect b="0" l="0" r="0" t="0"/>
          <a:stretch/>
        </p:blipFill>
        <p:spPr>
          <a:xfrm>
            <a:off x="1762163" y="1228725"/>
            <a:ext cx="171450" cy="342900"/>
          </a:xfrm>
          <a:prstGeom prst="rect">
            <a:avLst/>
          </a:prstGeom>
          <a:noFill/>
          <a:ln>
            <a:noFill/>
          </a:ln>
        </p:spPr>
      </p:pic>
      <p:pic>
        <p:nvPicPr>
          <p:cNvPr descr="preencoded.png" id="288" name="Google Shape;288;p35"/>
          <p:cNvPicPr preferRelativeResize="0"/>
          <p:nvPr/>
        </p:nvPicPr>
        <p:blipFill rotWithShape="1">
          <a:blip r:embed="rId10">
            <a:alphaModFix/>
          </a:blip>
          <a:srcRect b="0" l="0" r="0" t="0"/>
          <a:stretch/>
        </p:blipFill>
        <p:spPr>
          <a:xfrm>
            <a:off x="4572000" y="1085850"/>
            <a:ext cx="2781263" cy="1857375"/>
          </a:xfrm>
          <a:prstGeom prst="rect">
            <a:avLst/>
          </a:prstGeom>
          <a:noFill/>
          <a:ln>
            <a:noFill/>
          </a:ln>
        </p:spPr>
      </p:pic>
      <p:pic>
        <p:nvPicPr>
          <p:cNvPr descr="preencoded.png" id="289" name="Google Shape;289;p35"/>
          <p:cNvPicPr preferRelativeResize="0"/>
          <p:nvPr/>
        </p:nvPicPr>
        <p:blipFill rotWithShape="1">
          <a:blip r:embed="rId11">
            <a:alphaModFix/>
          </a:blip>
          <a:srcRect b="0" l="0" r="0" t="0"/>
          <a:stretch/>
        </p:blipFill>
        <p:spPr>
          <a:xfrm>
            <a:off x="4714875" y="1228725"/>
            <a:ext cx="385763" cy="400050"/>
          </a:xfrm>
          <a:prstGeom prst="rect">
            <a:avLst/>
          </a:prstGeom>
          <a:noFill/>
          <a:ln>
            <a:noFill/>
          </a:ln>
        </p:spPr>
      </p:pic>
      <p:pic>
        <p:nvPicPr>
          <p:cNvPr descr="preencoded.png" id="290" name="Google Shape;290;p35"/>
          <p:cNvPicPr preferRelativeResize="0"/>
          <p:nvPr/>
        </p:nvPicPr>
        <p:blipFill rotWithShape="1">
          <a:blip r:embed="rId12">
            <a:alphaModFix/>
          </a:blip>
          <a:srcRect b="0" l="0" r="0" t="0"/>
          <a:stretch/>
        </p:blipFill>
        <p:spPr>
          <a:xfrm>
            <a:off x="4800600" y="1314450"/>
            <a:ext cx="214313" cy="228600"/>
          </a:xfrm>
          <a:prstGeom prst="rect">
            <a:avLst/>
          </a:prstGeom>
          <a:noFill/>
          <a:ln>
            <a:noFill/>
          </a:ln>
        </p:spPr>
      </p:pic>
      <p:pic>
        <p:nvPicPr>
          <p:cNvPr descr="preencoded.png" id="291" name="Google Shape;291;p35"/>
          <p:cNvPicPr preferRelativeResize="0"/>
          <p:nvPr/>
        </p:nvPicPr>
        <p:blipFill rotWithShape="1">
          <a:blip r:embed="rId13">
            <a:alphaModFix/>
          </a:blip>
          <a:srcRect b="0" l="0" r="0" t="0"/>
          <a:stretch/>
        </p:blipFill>
        <p:spPr>
          <a:xfrm>
            <a:off x="228600" y="3143250"/>
            <a:ext cx="8686800" cy="885825"/>
          </a:xfrm>
          <a:prstGeom prst="rect">
            <a:avLst/>
          </a:prstGeom>
          <a:noFill/>
          <a:ln>
            <a:noFill/>
          </a:ln>
        </p:spPr>
      </p:pic>
      <p:pic>
        <p:nvPicPr>
          <p:cNvPr descr="preencoded.png" id="292" name="Google Shape;292;p35"/>
          <p:cNvPicPr preferRelativeResize="0"/>
          <p:nvPr/>
        </p:nvPicPr>
        <p:blipFill rotWithShape="1">
          <a:blip r:embed="rId14">
            <a:alphaModFix/>
          </a:blip>
          <a:srcRect b="0" l="0" r="0" t="0"/>
          <a:stretch/>
        </p:blipFill>
        <p:spPr>
          <a:xfrm>
            <a:off x="371475" y="3314700"/>
            <a:ext cx="107156" cy="142875"/>
          </a:xfrm>
          <a:prstGeom prst="rect">
            <a:avLst/>
          </a:prstGeom>
          <a:noFill/>
          <a:ln>
            <a:noFill/>
          </a:ln>
        </p:spPr>
      </p:pic>
      <p:sp>
        <p:nvSpPr>
          <p:cNvPr id="293" name="Google Shape;293;p35"/>
          <p:cNvSpPr/>
          <p:nvPr/>
        </p:nvSpPr>
        <p:spPr>
          <a:xfrm>
            <a:off x="285750" y="114300"/>
            <a:ext cx="8572500" cy="285750"/>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FFFFFF"/>
              </a:buClr>
              <a:buSzPts val="2000"/>
              <a:buFont typeface="Arial"/>
              <a:buNone/>
            </a:pPr>
            <a:r>
              <a:rPr b="1" lang="en-GB" sz="2000">
                <a:solidFill>
                  <a:srgbClr val="FFFFFF"/>
                </a:solidFill>
                <a:latin typeface="Arial"/>
                <a:ea typeface="Arial"/>
                <a:cs typeface="Arial"/>
                <a:sym typeface="Arial"/>
              </a:rPr>
              <a:t>Limitations</a:t>
            </a:r>
            <a:endParaRPr sz="2000">
              <a:solidFill>
                <a:schemeClr val="dk1"/>
              </a:solidFill>
              <a:latin typeface="Calibri"/>
              <a:ea typeface="Calibri"/>
              <a:cs typeface="Calibri"/>
              <a:sym typeface="Calibri"/>
            </a:endParaRPr>
          </a:p>
        </p:txBody>
      </p:sp>
      <p:sp>
        <p:nvSpPr>
          <p:cNvPr id="294" name="Google Shape;294;p35"/>
          <p:cNvSpPr/>
          <p:nvPr/>
        </p:nvSpPr>
        <p:spPr>
          <a:xfrm>
            <a:off x="228600" y="685800"/>
            <a:ext cx="10424160"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374151"/>
              </a:buClr>
              <a:buSzPts val="1100"/>
              <a:buFont typeface="Arial"/>
              <a:buNone/>
            </a:pPr>
            <a:r>
              <a:rPr lang="en-GB" sz="1100">
                <a:solidFill>
                  <a:srgbClr val="374151"/>
                </a:solidFill>
                <a:latin typeface="Arial"/>
                <a:ea typeface="Arial"/>
                <a:cs typeface="Arial"/>
                <a:sym typeface="Arial"/>
              </a:rPr>
              <a:t>Key challenges in implementing speculative decoding for genomic LLMs:</a:t>
            </a:r>
            <a:endParaRPr sz="1100">
              <a:solidFill>
                <a:schemeClr val="dk1"/>
              </a:solidFill>
              <a:latin typeface="Calibri"/>
              <a:ea typeface="Calibri"/>
              <a:cs typeface="Calibri"/>
              <a:sym typeface="Calibri"/>
            </a:endParaRPr>
          </a:p>
        </p:txBody>
      </p:sp>
      <p:sp>
        <p:nvSpPr>
          <p:cNvPr id="295" name="Google Shape;295;p35"/>
          <p:cNvSpPr/>
          <p:nvPr/>
        </p:nvSpPr>
        <p:spPr>
          <a:xfrm>
            <a:off x="2019338" y="1300163"/>
            <a:ext cx="2398826"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F2937"/>
              </a:buClr>
              <a:buSzPts val="1100"/>
              <a:buFont typeface="Arial"/>
              <a:buNone/>
            </a:pPr>
            <a:r>
              <a:rPr b="1" lang="en-GB" sz="1100">
                <a:solidFill>
                  <a:srgbClr val="1F2937"/>
                </a:solidFill>
                <a:latin typeface="Arial"/>
                <a:ea typeface="Arial"/>
                <a:cs typeface="Arial"/>
                <a:sym typeface="Arial"/>
              </a:rPr>
              <a:t>Evo2</a:t>
            </a:r>
            <a:endParaRPr sz="1100">
              <a:solidFill>
                <a:schemeClr val="dk1"/>
              </a:solidFill>
              <a:latin typeface="Calibri"/>
              <a:ea typeface="Calibri"/>
              <a:cs typeface="Calibri"/>
              <a:sym typeface="Calibri"/>
            </a:endParaRPr>
          </a:p>
        </p:txBody>
      </p:sp>
      <p:sp>
        <p:nvSpPr>
          <p:cNvPr id="296" name="Google Shape;296;p35"/>
          <p:cNvSpPr/>
          <p:nvPr/>
        </p:nvSpPr>
        <p:spPr>
          <a:xfrm>
            <a:off x="1790738" y="1657350"/>
            <a:ext cx="2466938" cy="34290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Initial SOTA GLM we applied SpecDec</a:t>
            </a:r>
            <a:endParaRPr sz="900">
              <a:solidFill>
                <a:schemeClr val="dk1"/>
              </a:solidFill>
              <a:latin typeface="Calibri"/>
              <a:ea typeface="Calibri"/>
              <a:cs typeface="Calibri"/>
              <a:sym typeface="Calibri"/>
            </a:endParaRPr>
          </a:p>
        </p:txBody>
      </p:sp>
      <p:sp>
        <p:nvSpPr>
          <p:cNvPr id="297" name="Google Shape;297;p35"/>
          <p:cNvSpPr/>
          <p:nvPr/>
        </p:nvSpPr>
        <p:spPr>
          <a:xfrm>
            <a:off x="1790738" y="1971675"/>
            <a:ext cx="2466938" cy="34290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Complicated internal architecture (Hyena layers) that doesn’t support KV cache manipulation</a:t>
            </a:r>
            <a:endParaRPr sz="900">
              <a:solidFill>
                <a:schemeClr val="dk1"/>
              </a:solidFill>
              <a:latin typeface="Calibri"/>
              <a:ea typeface="Calibri"/>
              <a:cs typeface="Calibri"/>
              <a:sym typeface="Calibri"/>
            </a:endParaRPr>
          </a:p>
        </p:txBody>
      </p:sp>
      <p:sp>
        <p:nvSpPr>
          <p:cNvPr id="298" name="Google Shape;298;p35"/>
          <p:cNvSpPr/>
          <p:nvPr/>
        </p:nvSpPr>
        <p:spPr>
          <a:xfrm>
            <a:off x="1779511" y="2588078"/>
            <a:ext cx="2466938" cy="34290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Mismatches in logits for block forward passes</a:t>
            </a:r>
            <a:endParaRPr sz="900">
              <a:solidFill>
                <a:schemeClr val="dk1"/>
              </a:solidFill>
              <a:latin typeface="Calibri"/>
              <a:ea typeface="Calibri"/>
              <a:cs typeface="Calibri"/>
              <a:sym typeface="Calibri"/>
            </a:endParaRPr>
          </a:p>
        </p:txBody>
      </p:sp>
      <p:sp>
        <p:nvSpPr>
          <p:cNvPr id="299" name="Google Shape;299;p35"/>
          <p:cNvSpPr/>
          <p:nvPr/>
        </p:nvSpPr>
        <p:spPr>
          <a:xfrm>
            <a:off x="5186363" y="1228725"/>
            <a:ext cx="2024025" cy="4000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F2937"/>
              </a:buClr>
              <a:buSzPts val="1100"/>
              <a:buFont typeface="Arial"/>
              <a:buNone/>
            </a:pPr>
            <a:r>
              <a:rPr b="1" lang="en-GB" sz="1100">
                <a:solidFill>
                  <a:srgbClr val="1F2937"/>
                </a:solidFill>
                <a:latin typeface="Arial"/>
                <a:ea typeface="Arial"/>
                <a:cs typeface="Arial"/>
                <a:sym typeface="Arial"/>
              </a:rPr>
              <a:t>Deterministic acceptance - DNAGPT</a:t>
            </a:r>
            <a:endParaRPr sz="1100">
              <a:solidFill>
                <a:schemeClr val="dk1"/>
              </a:solidFill>
              <a:latin typeface="Calibri"/>
              <a:ea typeface="Calibri"/>
              <a:cs typeface="Calibri"/>
              <a:sym typeface="Calibri"/>
            </a:endParaRPr>
          </a:p>
        </p:txBody>
      </p:sp>
      <p:sp>
        <p:nvSpPr>
          <p:cNvPr id="300" name="Google Shape;300;p35"/>
          <p:cNvSpPr/>
          <p:nvPr/>
        </p:nvSpPr>
        <p:spPr>
          <a:xfrm>
            <a:off x="4743450" y="1714500"/>
            <a:ext cx="2609813" cy="2857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Repetitive unrealistic results for greedy token selection from target model</a:t>
            </a:r>
            <a:endParaRPr sz="900">
              <a:solidFill>
                <a:schemeClr val="dk1"/>
              </a:solidFill>
              <a:latin typeface="Calibri"/>
              <a:ea typeface="Calibri"/>
              <a:cs typeface="Calibri"/>
              <a:sym typeface="Calibri"/>
            </a:endParaRPr>
          </a:p>
        </p:txBody>
      </p:sp>
      <p:sp>
        <p:nvSpPr>
          <p:cNvPr id="301" name="Google Shape;301;p35"/>
          <p:cNvSpPr/>
          <p:nvPr/>
        </p:nvSpPr>
        <p:spPr>
          <a:xfrm>
            <a:off x="4743450" y="1943100"/>
            <a:ext cx="2960325" cy="171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t/>
            </a:r>
            <a:endParaRPr sz="900">
              <a:solidFill>
                <a:schemeClr val="dk1"/>
              </a:solidFill>
              <a:latin typeface="Calibri"/>
              <a:ea typeface="Calibri"/>
              <a:cs typeface="Calibri"/>
              <a:sym typeface="Calibri"/>
            </a:endParaRPr>
          </a:p>
        </p:txBody>
      </p:sp>
      <p:sp>
        <p:nvSpPr>
          <p:cNvPr id="302" name="Google Shape;302;p35"/>
          <p:cNvSpPr/>
          <p:nvPr/>
        </p:nvSpPr>
        <p:spPr>
          <a:xfrm>
            <a:off x="4743450" y="2171700"/>
            <a:ext cx="2422959" cy="34290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Need for probabilistic selection with randomness applied</a:t>
            </a:r>
            <a:endParaRPr sz="900">
              <a:solidFill>
                <a:schemeClr val="dk1"/>
              </a:solidFill>
              <a:latin typeface="Calibri"/>
              <a:ea typeface="Calibri"/>
              <a:cs typeface="Calibri"/>
              <a:sym typeface="Calibri"/>
            </a:endParaRPr>
          </a:p>
        </p:txBody>
      </p:sp>
      <p:sp>
        <p:nvSpPr>
          <p:cNvPr id="303" name="Google Shape;303;p35"/>
          <p:cNvSpPr/>
          <p:nvPr/>
        </p:nvSpPr>
        <p:spPr>
          <a:xfrm>
            <a:off x="564356" y="3286125"/>
            <a:ext cx="8401050"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F2937"/>
              </a:buClr>
              <a:buSzPts val="1100"/>
              <a:buFont typeface="Arial"/>
              <a:buNone/>
            </a:pPr>
            <a:r>
              <a:rPr b="1" lang="en-GB" sz="1100">
                <a:solidFill>
                  <a:srgbClr val="1F2937"/>
                </a:solidFill>
                <a:latin typeface="Arial"/>
                <a:ea typeface="Arial"/>
                <a:cs typeface="Arial"/>
                <a:sym typeface="Arial"/>
              </a:rPr>
              <a:t>Future Directions</a:t>
            </a:r>
            <a:endParaRPr sz="1100">
              <a:solidFill>
                <a:schemeClr val="dk1"/>
              </a:solidFill>
              <a:latin typeface="Calibri"/>
              <a:ea typeface="Calibri"/>
              <a:cs typeface="Calibri"/>
              <a:sym typeface="Calibri"/>
            </a:endParaRPr>
          </a:p>
        </p:txBody>
      </p:sp>
      <p:sp>
        <p:nvSpPr>
          <p:cNvPr id="304" name="Google Shape;304;p35"/>
          <p:cNvSpPr/>
          <p:nvPr/>
        </p:nvSpPr>
        <p:spPr>
          <a:xfrm>
            <a:off x="371475" y="3543300"/>
            <a:ext cx="8401050" cy="342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Working on the internal functionality of Evo2/Vortex code to setup correctly the hyena states/forward block passes. Promising results on alignment and speedup between small/big models.</a:t>
            </a:r>
            <a:endParaRPr sz="900">
              <a:solidFill>
                <a:schemeClr val="dk1"/>
              </a:solidFill>
              <a:latin typeface="Calibri"/>
              <a:ea typeface="Calibri"/>
              <a:cs typeface="Calibri"/>
              <a:sym typeface="Calibri"/>
            </a:endParaRPr>
          </a:p>
        </p:txBody>
      </p:sp>
      <p:sp>
        <p:nvSpPr>
          <p:cNvPr id="305" name="Google Shape;305;p35"/>
          <p:cNvSpPr/>
          <p:nvPr/>
        </p:nvSpPr>
        <p:spPr>
          <a:xfrm>
            <a:off x="6323782" y="4886325"/>
            <a:ext cx="3178523"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6"/>
          <p:cNvSpPr txBox="1"/>
          <p:nvPr>
            <p:ph type="ctrTitle"/>
          </p:nvPr>
        </p:nvSpPr>
        <p:spPr>
          <a:xfrm>
            <a:off x="311700" y="532575"/>
            <a:ext cx="8520600" cy="162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GB" sz="2780">
                <a:latin typeface="Montserrat SemiBold"/>
                <a:ea typeface="Montserrat SemiBold"/>
                <a:cs typeface="Montserrat SemiBold"/>
                <a:sym typeface="Montserrat SemiBold"/>
              </a:rPr>
              <a:t>REINFORCEMENT LEARNING WITH VERIFIABLE REWARDS IN COMPACT LANGUAGE MODELS</a:t>
            </a:r>
            <a:endParaRPr sz="2780">
              <a:latin typeface="Montserrat SemiBold"/>
              <a:ea typeface="Montserrat SemiBold"/>
              <a:cs typeface="Montserrat SemiBold"/>
              <a:sym typeface="Montserrat SemiBold"/>
            </a:endParaRPr>
          </a:p>
        </p:txBody>
      </p:sp>
      <p:sp>
        <p:nvSpPr>
          <p:cNvPr id="311" name="Google Shape;311;p36"/>
          <p:cNvSpPr txBox="1"/>
          <p:nvPr>
            <p:ph idx="1" type="subTitle"/>
          </p:nvPr>
        </p:nvSpPr>
        <p:spPr>
          <a:xfrm>
            <a:off x="311700" y="28439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solidFill>
                  <a:schemeClr val="dk1"/>
                </a:solidFill>
              </a:rPr>
              <a:t>Aditya Patel</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7"/>
          <p:cNvSpPr txBox="1"/>
          <p:nvPr>
            <p:ph type="title"/>
          </p:nvPr>
        </p:nvSpPr>
        <p:spPr>
          <a:xfrm>
            <a:off x="311700" y="109675"/>
            <a:ext cx="8520600" cy="104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Motivation</a:t>
            </a:r>
            <a:endParaRPr/>
          </a:p>
        </p:txBody>
      </p:sp>
      <p:sp>
        <p:nvSpPr>
          <p:cNvPr id="317" name="Google Shape;317;p37"/>
          <p:cNvSpPr txBox="1"/>
          <p:nvPr>
            <p:ph idx="1" type="body"/>
          </p:nvPr>
        </p:nvSpPr>
        <p:spPr>
          <a:xfrm>
            <a:off x="311700" y="10605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Clr>
                <a:schemeClr val="dk1"/>
              </a:buClr>
              <a:buSzPts val="1100"/>
              <a:buFont typeface="Arial"/>
              <a:buNone/>
            </a:pPr>
            <a:r>
              <a:rPr b="1" lang="en-GB" sz="1500">
                <a:solidFill>
                  <a:schemeClr val="dk1"/>
                </a:solidFill>
              </a:rPr>
              <a:t>Problem:</a:t>
            </a:r>
            <a:endParaRPr b="1" sz="1500">
              <a:solidFill>
                <a:schemeClr val="dk1"/>
              </a:solidFill>
            </a:endParaRPr>
          </a:p>
          <a:p>
            <a:pPr indent="-323850" lvl="0" marL="457200" rtl="0" algn="l">
              <a:lnSpc>
                <a:spcPct val="95000"/>
              </a:lnSpc>
              <a:spcBef>
                <a:spcPts val="1200"/>
              </a:spcBef>
              <a:spcAft>
                <a:spcPts val="0"/>
              </a:spcAft>
              <a:buClr>
                <a:schemeClr val="dk1"/>
              </a:buClr>
              <a:buSzPts val="1500"/>
              <a:buChar char="●"/>
            </a:pPr>
            <a:r>
              <a:rPr lang="en-GB" sz="1500">
                <a:solidFill>
                  <a:schemeClr val="dk1"/>
                </a:solidFill>
              </a:rPr>
              <a:t>Supervised fine-tuning (SFT) teaches models to mimic patterns, not correctness</a:t>
            </a:r>
            <a:endParaRPr sz="1500">
              <a:solidFill>
                <a:schemeClr val="dk1"/>
              </a:solidFill>
            </a:endParaRPr>
          </a:p>
          <a:p>
            <a:pPr indent="-323850" lvl="0" marL="457200" rtl="0" algn="l">
              <a:lnSpc>
                <a:spcPct val="95000"/>
              </a:lnSpc>
              <a:spcBef>
                <a:spcPts val="0"/>
              </a:spcBef>
              <a:spcAft>
                <a:spcPts val="0"/>
              </a:spcAft>
              <a:buClr>
                <a:schemeClr val="dk1"/>
              </a:buClr>
              <a:buSzPts val="1500"/>
              <a:buChar char="●"/>
            </a:pPr>
            <a:r>
              <a:rPr lang="en-GB" sz="1500">
                <a:solidFill>
                  <a:schemeClr val="dk1"/>
                </a:solidFill>
              </a:rPr>
              <a:t>Models receive same gradient whether answer is correct or slightly wrong</a:t>
            </a:r>
            <a:endParaRPr sz="1500">
              <a:solidFill>
                <a:schemeClr val="dk1"/>
              </a:solidFill>
            </a:endParaRPr>
          </a:p>
          <a:p>
            <a:pPr indent="-323850" lvl="0" marL="457200" rtl="0" algn="l">
              <a:lnSpc>
                <a:spcPct val="95000"/>
              </a:lnSpc>
              <a:spcBef>
                <a:spcPts val="0"/>
              </a:spcBef>
              <a:spcAft>
                <a:spcPts val="0"/>
              </a:spcAft>
              <a:buClr>
                <a:schemeClr val="dk1"/>
              </a:buClr>
              <a:buSzPts val="1500"/>
              <a:buChar char="●"/>
            </a:pPr>
            <a:r>
              <a:rPr lang="en-GB" sz="1500">
                <a:solidFill>
                  <a:schemeClr val="dk1"/>
                </a:solidFill>
              </a:rPr>
              <a:t>Critical gap for tasks with objective correctness (code, math)</a:t>
            </a:r>
            <a:endParaRPr sz="1500">
              <a:solidFill>
                <a:schemeClr val="dk1"/>
              </a:solidFill>
            </a:endParaRPr>
          </a:p>
          <a:p>
            <a:pPr indent="-323850" lvl="0" marL="457200" rtl="0" algn="l">
              <a:lnSpc>
                <a:spcPct val="95000"/>
              </a:lnSpc>
              <a:spcBef>
                <a:spcPts val="0"/>
              </a:spcBef>
              <a:spcAft>
                <a:spcPts val="0"/>
              </a:spcAft>
              <a:buClr>
                <a:schemeClr val="dk1"/>
              </a:buClr>
              <a:buSzPts val="1500"/>
              <a:buChar char="●"/>
            </a:pPr>
            <a:r>
              <a:rPr lang="en-GB" sz="1500">
                <a:solidFill>
                  <a:schemeClr val="dk1"/>
                </a:solidFill>
              </a:rPr>
              <a:t>Most RLVR work focuses on 10B+ parameter models </a:t>
            </a:r>
            <a:endParaRPr sz="1500">
              <a:solidFill>
                <a:schemeClr val="dk1"/>
              </a:solidFill>
            </a:endParaRPr>
          </a:p>
          <a:p>
            <a:pPr indent="-311150" lvl="0" marL="457200" rtl="0" algn="l">
              <a:spcBef>
                <a:spcPts val="0"/>
              </a:spcBef>
              <a:spcAft>
                <a:spcPts val="0"/>
              </a:spcAft>
              <a:buClr>
                <a:schemeClr val="dk1"/>
              </a:buClr>
              <a:buSzPts val="1300"/>
              <a:buChar char="●"/>
            </a:pPr>
            <a:r>
              <a:rPr lang="en-GB" sz="1500">
                <a:solidFill>
                  <a:schemeClr val="dk1"/>
                </a:solidFill>
              </a:rPr>
              <a:t>Important for practical, resource-constrained applications</a:t>
            </a:r>
            <a:endParaRPr sz="1500">
              <a:solidFill>
                <a:schemeClr val="dk1"/>
              </a:solidFill>
            </a:endParaRPr>
          </a:p>
          <a:p>
            <a:pPr indent="0" lvl="0" marL="0" rtl="0" algn="l">
              <a:spcBef>
                <a:spcPts val="1200"/>
              </a:spcBef>
              <a:spcAft>
                <a:spcPts val="0"/>
              </a:spcAft>
              <a:buNone/>
            </a:pPr>
            <a:r>
              <a:rPr b="1" lang="en-GB" sz="1500">
                <a:solidFill>
                  <a:schemeClr val="dk1"/>
                </a:solidFill>
              </a:rPr>
              <a:t>Approach:</a:t>
            </a:r>
            <a:endParaRPr b="1" sz="1500">
              <a:solidFill>
                <a:schemeClr val="dk1"/>
              </a:solidFill>
            </a:endParaRPr>
          </a:p>
          <a:p>
            <a:pPr indent="-323850" lvl="0" marL="457200" rtl="0" algn="l">
              <a:lnSpc>
                <a:spcPct val="95000"/>
              </a:lnSpc>
              <a:spcBef>
                <a:spcPts val="1200"/>
              </a:spcBef>
              <a:spcAft>
                <a:spcPts val="0"/>
              </a:spcAft>
              <a:buClr>
                <a:schemeClr val="dk1"/>
              </a:buClr>
              <a:buSzPts val="1500"/>
              <a:buChar char="●"/>
            </a:pPr>
            <a:r>
              <a:rPr lang="en-GB" sz="1500">
                <a:solidFill>
                  <a:schemeClr val="dk1"/>
                </a:solidFill>
              </a:rPr>
              <a:t>Apply Reinforcement Learning with Deterministic Rewards for a 500M Paramter Model </a:t>
            </a:r>
            <a:endParaRPr sz="1500">
              <a:solidFill>
                <a:schemeClr val="dk1"/>
              </a:solidFill>
            </a:endParaRPr>
          </a:p>
          <a:p>
            <a:pPr indent="-323850" lvl="0" marL="457200" rtl="0" algn="l">
              <a:lnSpc>
                <a:spcPct val="95000"/>
              </a:lnSpc>
              <a:spcBef>
                <a:spcPts val="0"/>
              </a:spcBef>
              <a:spcAft>
                <a:spcPts val="0"/>
              </a:spcAft>
              <a:buClr>
                <a:schemeClr val="dk1"/>
              </a:buClr>
              <a:buSzPts val="1500"/>
              <a:buChar char="●"/>
            </a:pPr>
            <a:r>
              <a:rPr lang="en-GB" sz="1500">
                <a:solidFill>
                  <a:schemeClr val="dk1"/>
                </a:solidFill>
              </a:rPr>
              <a:t>Use compilers and parsers for ground-truth feedback</a:t>
            </a:r>
            <a:endParaRPr sz="1500">
              <a:solidFill>
                <a:schemeClr val="dk1"/>
              </a:solidFill>
            </a:endParaRPr>
          </a:p>
          <a:p>
            <a:pPr indent="-323850" lvl="0" marL="457200" rtl="0" algn="l">
              <a:lnSpc>
                <a:spcPct val="95000"/>
              </a:lnSpc>
              <a:spcBef>
                <a:spcPts val="0"/>
              </a:spcBef>
              <a:spcAft>
                <a:spcPts val="0"/>
              </a:spcAft>
              <a:buClr>
                <a:schemeClr val="dk1"/>
              </a:buClr>
              <a:buSzPts val="1500"/>
              <a:buChar char="●"/>
            </a:pPr>
            <a:r>
              <a:rPr lang="en-GB" sz="1500">
                <a:solidFill>
                  <a:schemeClr val="dk1"/>
                </a:solidFill>
              </a:rPr>
              <a:t>Train with GRPO </a:t>
            </a:r>
            <a:endParaRPr sz="1500">
              <a:solidFill>
                <a:schemeClr val="dk1"/>
              </a:solidFill>
            </a:endParaRPr>
          </a:p>
          <a:p>
            <a:pPr indent="0" lvl="0" marL="0" rtl="0" algn="l">
              <a:lnSpc>
                <a:spcPct val="95000"/>
              </a:lnSpc>
              <a:spcBef>
                <a:spcPts val="1200"/>
              </a:spcBef>
              <a:spcAft>
                <a:spcPts val="0"/>
              </a:spcAft>
              <a:buNone/>
            </a:pPr>
            <a:r>
              <a:t/>
            </a:r>
            <a:endParaRPr sz="1500">
              <a:solidFill>
                <a:schemeClr val="dk1"/>
              </a:solidFill>
            </a:endParaRPr>
          </a:p>
          <a:p>
            <a:pPr indent="0" lvl="0" marL="0" rtl="0" algn="l">
              <a:lnSpc>
                <a:spcPct val="95000"/>
              </a:lnSpc>
              <a:spcBef>
                <a:spcPts val="1200"/>
              </a:spcBef>
              <a:spcAft>
                <a:spcPts val="1200"/>
              </a:spcAft>
              <a:buNone/>
            </a:pPr>
            <a:r>
              <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8"/>
          <p:cNvSpPr txBox="1"/>
          <p:nvPr>
            <p:ph type="title"/>
          </p:nvPr>
        </p:nvSpPr>
        <p:spPr>
          <a:xfrm>
            <a:off x="217500" y="151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Training Methodology</a:t>
            </a:r>
            <a:endParaRPr/>
          </a:p>
        </p:txBody>
      </p:sp>
      <p:sp>
        <p:nvSpPr>
          <p:cNvPr id="323" name="Google Shape;323;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4" name="Google Shape;324;p38" title="diagram-export-12-2-2025-11_43_14-AM.png"/>
          <p:cNvPicPr preferRelativeResize="0"/>
          <p:nvPr/>
        </p:nvPicPr>
        <p:blipFill rotWithShape="1">
          <a:blip r:embed="rId3">
            <a:alphaModFix/>
          </a:blip>
          <a:srcRect b="15226" l="0" r="0" t="0"/>
          <a:stretch/>
        </p:blipFill>
        <p:spPr>
          <a:xfrm>
            <a:off x="2925" y="724650"/>
            <a:ext cx="9069850" cy="44188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9"/>
          <p:cNvSpPr txBox="1"/>
          <p:nvPr>
            <p:ph type="title"/>
          </p:nvPr>
        </p:nvSpPr>
        <p:spPr>
          <a:xfrm>
            <a:off x="153675" y="8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Training &amp; Eval Results</a:t>
            </a:r>
            <a:endParaRPr/>
          </a:p>
        </p:txBody>
      </p:sp>
      <p:pic>
        <p:nvPicPr>
          <p:cNvPr id="330" name="Google Shape;330;p39" title="rlvr_evaluation_plot_from_raw.png"/>
          <p:cNvPicPr preferRelativeResize="0"/>
          <p:nvPr/>
        </p:nvPicPr>
        <p:blipFill rotWithShape="1">
          <a:blip r:embed="rId3">
            <a:alphaModFix/>
          </a:blip>
          <a:srcRect b="0" l="0" r="34504" t="0"/>
          <a:stretch/>
        </p:blipFill>
        <p:spPr>
          <a:xfrm>
            <a:off x="4871625" y="336300"/>
            <a:ext cx="4182149" cy="4377426"/>
          </a:xfrm>
          <a:prstGeom prst="rect">
            <a:avLst/>
          </a:prstGeom>
          <a:noFill/>
          <a:ln>
            <a:noFill/>
          </a:ln>
        </p:spPr>
      </p:pic>
      <p:graphicFrame>
        <p:nvGraphicFramePr>
          <p:cNvPr id="331" name="Google Shape;331;p39"/>
          <p:cNvGraphicFramePr/>
          <p:nvPr/>
        </p:nvGraphicFramePr>
        <p:xfrm>
          <a:off x="153675" y="3191150"/>
          <a:ext cx="3000000" cy="3000000"/>
        </p:xfrm>
        <a:graphic>
          <a:graphicData uri="http://schemas.openxmlformats.org/drawingml/2006/table">
            <a:tbl>
              <a:tblPr>
                <a:noFill/>
                <a:tableStyleId>{8D175288-21A5-4699-8808-B882B30C9C84}</a:tableStyleId>
              </a:tblPr>
              <a:tblGrid>
                <a:gridCol w="904150"/>
                <a:gridCol w="770775"/>
                <a:gridCol w="993075"/>
                <a:gridCol w="859700"/>
                <a:gridCol w="1089450"/>
              </a:tblGrid>
              <a:tr h="200025">
                <a:tc>
                  <a:txBody>
                    <a:bodyPr/>
                    <a:lstStyle/>
                    <a:p>
                      <a:pPr indent="0" lvl="0" marL="0" rtl="0" algn="ctr">
                        <a:lnSpc>
                          <a:spcPct val="115000"/>
                        </a:lnSpc>
                        <a:spcBef>
                          <a:spcPts val="0"/>
                        </a:spcBef>
                        <a:spcAft>
                          <a:spcPts val="0"/>
                        </a:spcAft>
                        <a:buNone/>
                      </a:pPr>
                      <a:r>
                        <a:rPr b="1" lang="en-GB" sz="1200"/>
                        <a:t>Model</a:t>
                      </a:r>
                      <a:endParaRPr b="1"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000"/>
                        <a:t>MBPP Pass@1</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000"/>
                        <a:t>MBPP Avg Reward</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000"/>
                        <a:t>GSM8K Pass@1</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000"/>
                        <a:t>GSM8K Avg Reward</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00025">
                <a:tc>
                  <a:txBody>
                    <a:bodyPr/>
                    <a:lstStyle/>
                    <a:p>
                      <a:pPr indent="0" lvl="0" marL="0" rtl="0" algn="l">
                        <a:spcBef>
                          <a:spcPts val="0"/>
                        </a:spcBef>
                        <a:spcAft>
                          <a:spcPts val="0"/>
                        </a:spcAft>
                        <a:buNone/>
                      </a:pPr>
                      <a:r>
                        <a:rPr lang="en-GB" sz="1200"/>
                        <a:t>Baseline</a:t>
                      </a:r>
                      <a:endParaRPr sz="12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13.0%</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0.054</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26.5%</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0.265</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00025">
                <a:tc>
                  <a:txBody>
                    <a:bodyPr/>
                    <a:lstStyle/>
                    <a:p>
                      <a:pPr indent="0" lvl="0" marL="0" rtl="0" algn="l">
                        <a:spcBef>
                          <a:spcPts val="0"/>
                        </a:spcBef>
                        <a:spcAft>
                          <a:spcPts val="0"/>
                        </a:spcAft>
                        <a:buNone/>
                      </a:pPr>
                      <a:r>
                        <a:rPr lang="en-GB" sz="1000"/>
                        <a:t>RLVR-Trained</a:t>
                      </a:r>
                      <a:endParaRPr sz="1000"/>
                    </a:p>
                  </a:txBody>
                  <a:tcPr marT="91425" marB="91425" marR="0"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23.5%</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0.231</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39.5%</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GB" sz="1300"/>
                        <a:t>0.395</a:t>
                      </a:r>
                      <a:endParaRPr sz="13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00025">
                <a:tc>
                  <a:txBody>
                    <a:bodyPr/>
                    <a:lstStyle/>
                    <a:p>
                      <a:pPr indent="0" lvl="0" marL="0" rtl="0" algn="l">
                        <a:spcBef>
                          <a:spcPts val="0"/>
                        </a:spcBef>
                        <a:spcAft>
                          <a:spcPts val="0"/>
                        </a:spcAft>
                        <a:buNone/>
                      </a:pPr>
                      <a:r>
                        <a:rPr b="1" lang="en-GB" sz="1000"/>
                        <a:t>Δ (Improvement)</a:t>
                      </a:r>
                      <a:endParaRPr b="1" sz="1000"/>
                    </a:p>
                  </a:txBody>
                  <a:tcPr marT="91425" marB="91425" marR="0" marL="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1000"/>
                        <a:t>+10.5%</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1000"/>
                        <a:t>+0.176</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1000"/>
                        <a:t>+13.0%</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sz="1000"/>
                        <a:t>+0.130</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32" name="Google Shape;332;p39"/>
          <p:cNvSpPr txBox="1"/>
          <p:nvPr/>
        </p:nvSpPr>
        <p:spPr>
          <a:xfrm>
            <a:off x="4996000" y="4631600"/>
            <a:ext cx="3697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1"/>
                </a:solidFill>
              </a:rPr>
              <a:t>Evaluation Results, Cumulative Pass@1%, Higher is better</a:t>
            </a:r>
            <a:endParaRPr sz="1000">
              <a:solidFill>
                <a:schemeClr val="dk1"/>
              </a:solidFill>
            </a:endParaRPr>
          </a:p>
        </p:txBody>
      </p:sp>
      <p:pic>
        <p:nvPicPr>
          <p:cNvPr id="333" name="Google Shape;333;p39" title="metrics (1).png"/>
          <p:cNvPicPr preferRelativeResize="0"/>
          <p:nvPr/>
        </p:nvPicPr>
        <p:blipFill rotWithShape="1">
          <a:blip r:embed="rId4">
            <a:alphaModFix/>
          </a:blip>
          <a:srcRect b="47141" l="0" r="49711" t="9379"/>
          <a:stretch/>
        </p:blipFill>
        <p:spPr>
          <a:xfrm>
            <a:off x="248800" y="748500"/>
            <a:ext cx="3697802" cy="1918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ph type="title"/>
          </p:nvPr>
        </p:nvSpPr>
        <p:spPr>
          <a:xfrm>
            <a:off x="311700" y="461525"/>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Comparison with Larger Baseline </a:t>
            </a:r>
            <a:endParaRPr/>
          </a:p>
        </p:txBody>
      </p:sp>
      <p:sp>
        <p:nvSpPr>
          <p:cNvPr id="339" name="Google Shape;339;p40"/>
          <p:cNvSpPr txBox="1"/>
          <p:nvPr>
            <p:ph idx="1" type="body"/>
          </p:nvPr>
        </p:nvSpPr>
        <p:spPr>
          <a:xfrm>
            <a:off x="311700" y="1389600"/>
            <a:ext cx="3553800" cy="3179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en-GB" sz="1400">
                <a:solidFill>
                  <a:schemeClr val="dk1"/>
                </a:solidFill>
              </a:rPr>
              <a:t>This figure shows performance of the trained 0.5B model against the baseline 1.5B model from the same family</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Qwen 2.5-1.5B Instruct Model vs 0.5B Trained Model </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The trained model slightly outperformed the larger baseline on code problems, while underperforming on the math problems </a:t>
            </a:r>
            <a:endParaRPr sz="1400">
              <a:solidFill>
                <a:schemeClr val="dk1"/>
              </a:solidFill>
            </a:endParaRPr>
          </a:p>
        </p:txBody>
      </p:sp>
      <p:pic>
        <p:nvPicPr>
          <p:cNvPr id="340" name="Google Shape;340;p40" title="rlvr_evaluation_plot_from_raw.png"/>
          <p:cNvPicPr preferRelativeResize="0"/>
          <p:nvPr/>
        </p:nvPicPr>
        <p:blipFill rotWithShape="1">
          <a:blip r:embed="rId3">
            <a:alphaModFix/>
          </a:blip>
          <a:srcRect b="0" l="0" r="33612" t="0"/>
          <a:stretch/>
        </p:blipFill>
        <p:spPr>
          <a:xfrm>
            <a:off x="4211975" y="51463"/>
            <a:ext cx="4881101" cy="50405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1" title="Screenshot 2025-11-30 at 6.36.58 PM.png"/>
          <p:cNvPicPr preferRelativeResize="0"/>
          <p:nvPr/>
        </p:nvPicPr>
        <p:blipFill>
          <a:blip r:embed="rId3">
            <a:alphaModFix/>
          </a:blip>
          <a:stretch>
            <a:fillRect/>
          </a:stretch>
        </p:blipFill>
        <p:spPr>
          <a:xfrm>
            <a:off x="201713" y="3817201"/>
            <a:ext cx="2489526" cy="1272400"/>
          </a:xfrm>
          <a:prstGeom prst="rect">
            <a:avLst/>
          </a:prstGeom>
          <a:noFill/>
          <a:ln>
            <a:noFill/>
          </a:ln>
        </p:spPr>
      </p:pic>
      <p:pic>
        <p:nvPicPr>
          <p:cNvPr id="346" name="Google Shape;346;p41" title="Screenshot 2025-11-30 at 6.37.26 PM.png"/>
          <p:cNvPicPr preferRelativeResize="0"/>
          <p:nvPr/>
        </p:nvPicPr>
        <p:blipFill>
          <a:blip r:embed="rId4">
            <a:alphaModFix/>
          </a:blip>
          <a:stretch>
            <a:fillRect/>
          </a:stretch>
        </p:blipFill>
        <p:spPr>
          <a:xfrm>
            <a:off x="167175" y="2149089"/>
            <a:ext cx="2558607" cy="1046700"/>
          </a:xfrm>
          <a:prstGeom prst="rect">
            <a:avLst/>
          </a:prstGeom>
          <a:noFill/>
          <a:ln>
            <a:noFill/>
          </a:ln>
        </p:spPr>
      </p:pic>
      <p:sp>
        <p:nvSpPr>
          <p:cNvPr id="347" name="Google Shape;347;p41"/>
          <p:cNvSpPr txBox="1"/>
          <p:nvPr/>
        </p:nvSpPr>
        <p:spPr>
          <a:xfrm>
            <a:off x="153675" y="1743250"/>
            <a:ext cx="516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6AA84F"/>
                </a:solidFill>
              </a:rPr>
              <a:t>Trained Model- Reward=1</a:t>
            </a:r>
            <a:endParaRPr b="1" sz="1800">
              <a:solidFill>
                <a:srgbClr val="6AA84F"/>
              </a:solidFill>
            </a:endParaRPr>
          </a:p>
        </p:txBody>
      </p:sp>
      <p:sp>
        <p:nvSpPr>
          <p:cNvPr id="348" name="Google Shape;348;p41"/>
          <p:cNvSpPr txBox="1"/>
          <p:nvPr/>
        </p:nvSpPr>
        <p:spPr>
          <a:xfrm>
            <a:off x="167175" y="3409400"/>
            <a:ext cx="5161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CC0000"/>
                </a:solidFill>
              </a:rPr>
              <a:t>Baseline - Reward = 0</a:t>
            </a:r>
            <a:endParaRPr b="1" sz="1800">
              <a:solidFill>
                <a:srgbClr val="CC0000"/>
              </a:solidFill>
            </a:endParaRPr>
          </a:p>
        </p:txBody>
      </p:sp>
      <p:sp>
        <p:nvSpPr>
          <p:cNvPr id="349" name="Google Shape;349;p41"/>
          <p:cNvSpPr txBox="1"/>
          <p:nvPr>
            <p:ph type="title"/>
          </p:nvPr>
        </p:nvSpPr>
        <p:spPr>
          <a:xfrm>
            <a:off x="153675" y="8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Qualitative Examples</a:t>
            </a:r>
            <a:endParaRPr/>
          </a:p>
        </p:txBody>
      </p:sp>
      <p:pic>
        <p:nvPicPr>
          <p:cNvPr id="350" name="Google Shape;350;p41" title="Screenshot 2025-11-30 at 6.47.04 PM.png"/>
          <p:cNvPicPr preferRelativeResize="0"/>
          <p:nvPr/>
        </p:nvPicPr>
        <p:blipFill rotWithShape="1">
          <a:blip r:embed="rId5">
            <a:alphaModFix/>
          </a:blip>
          <a:srcRect b="0" l="0" r="39036" t="0"/>
          <a:stretch/>
        </p:blipFill>
        <p:spPr>
          <a:xfrm>
            <a:off x="4772252" y="3738163"/>
            <a:ext cx="2599501" cy="1430475"/>
          </a:xfrm>
          <a:prstGeom prst="rect">
            <a:avLst/>
          </a:prstGeom>
          <a:noFill/>
          <a:ln>
            <a:noFill/>
          </a:ln>
        </p:spPr>
      </p:pic>
      <p:pic>
        <p:nvPicPr>
          <p:cNvPr id="351" name="Google Shape;351;p41" title="Screenshot 2025-11-30 at 6.47.52 PM.png"/>
          <p:cNvPicPr preferRelativeResize="0"/>
          <p:nvPr/>
        </p:nvPicPr>
        <p:blipFill>
          <a:blip r:embed="rId6">
            <a:alphaModFix/>
          </a:blip>
          <a:stretch>
            <a:fillRect/>
          </a:stretch>
        </p:blipFill>
        <p:spPr>
          <a:xfrm>
            <a:off x="4571999" y="1947488"/>
            <a:ext cx="2999999" cy="1583513"/>
          </a:xfrm>
          <a:prstGeom prst="rect">
            <a:avLst/>
          </a:prstGeom>
          <a:noFill/>
          <a:ln>
            <a:noFill/>
          </a:ln>
        </p:spPr>
      </p:pic>
      <p:sp>
        <p:nvSpPr>
          <p:cNvPr id="352" name="Google Shape;352;p41"/>
          <p:cNvSpPr txBox="1"/>
          <p:nvPr/>
        </p:nvSpPr>
        <p:spPr>
          <a:xfrm>
            <a:off x="7572000" y="2108400"/>
            <a:ext cx="1515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980000"/>
                </a:solidFill>
              </a:rPr>
              <a:t>Trained Model- Reward=0.5</a:t>
            </a:r>
            <a:endParaRPr b="1" sz="1800">
              <a:solidFill>
                <a:srgbClr val="980000"/>
              </a:solidFill>
            </a:endParaRPr>
          </a:p>
        </p:txBody>
      </p:sp>
      <p:sp>
        <p:nvSpPr>
          <p:cNvPr id="353" name="Google Shape;353;p41"/>
          <p:cNvSpPr txBox="1"/>
          <p:nvPr/>
        </p:nvSpPr>
        <p:spPr>
          <a:xfrm>
            <a:off x="7534050" y="3920800"/>
            <a:ext cx="1590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6AA84F"/>
                </a:solidFill>
              </a:rPr>
              <a:t>Baseline - Reward = 1</a:t>
            </a:r>
            <a:endParaRPr b="1" sz="1800">
              <a:solidFill>
                <a:srgbClr val="6AA84F"/>
              </a:solidFill>
            </a:endParaRPr>
          </a:p>
        </p:txBody>
      </p:sp>
      <p:sp>
        <p:nvSpPr>
          <p:cNvPr id="354" name="Google Shape;354;p41"/>
          <p:cNvSpPr/>
          <p:nvPr/>
        </p:nvSpPr>
        <p:spPr>
          <a:xfrm>
            <a:off x="201725" y="776350"/>
            <a:ext cx="3000000" cy="96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dk1"/>
                </a:solidFill>
              </a:rPr>
              <a:t>Task: Write a python function to find the sum of common divisors of two given numbers.</a:t>
            </a:r>
            <a:endParaRPr/>
          </a:p>
        </p:txBody>
      </p:sp>
      <p:sp>
        <p:nvSpPr>
          <p:cNvPr id="355" name="Google Shape;355;p41"/>
          <p:cNvSpPr/>
          <p:nvPr/>
        </p:nvSpPr>
        <p:spPr>
          <a:xfrm>
            <a:off x="4572000" y="819150"/>
            <a:ext cx="3000000" cy="96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chemeClr val="dk1"/>
                </a:solidFill>
              </a:rPr>
              <a:t>Task: Write a python function to check whether the given two integers have opposite sign or not.</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Challenges, Limitations, Takeaways</a:t>
            </a:r>
            <a:endParaRPr/>
          </a:p>
        </p:txBody>
      </p:sp>
      <p:sp>
        <p:nvSpPr>
          <p:cNvPr id="361" name="Google Shape;361;p42"/>
          <p:cNvSpPr txBox="1"/>
          <p:nvPr>
            <p:ph idx="1" type="body"/>
          </p:nvPr>
        </p:nvSpPr>
        <p:spPr>
          <a:xfrm>
            <a:off x="311700" y="1061200"/>
            <a:ext cx="8520600" cy="37986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GB" sz="1400">
                <a:solidFill>
                  <a:schemeClr val="dk1"/>
                </a:solidFill>
              </a:rPr>
              <a:t>Challenges/ Limitations:</a:t>
            </a:r>
            <a:endParaRPr b="1"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Limited training data (~2K problems) due to compute constraints</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Low GPU utilization (26.6%) - sequential GRPO verification bottleneck</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7.5% of the problems were answered correctly by the baseline and incorrectly by the trained model, no apparent reason</a:t>
            </a:r>
            <a:endParaRPr sz="1400">
              <a:solidFill>
                <a:schemeClr val="dk1"/>
              </a:solidFill>
            </a:endParaRPr>
          </a:p>
          <a:p>
            <a:pPr indent="0" lvl="0" marL="0" rtl="0" algn="l">
              <a:spcBef>
                <a:spcPts val="1200"/>
              </a:spcBef>
              <a:spcAft>
                <a:spcPts val="0"/>
              </a:spcAft>
              <a:buNone/>
            </a:pPr>
            <a:r>
              <a:rPr b="1" lang="en-GB" sz="1400">
                <a:solidFill>
                  <a:schemeClr val="dk1"/>
                </a:solidFill>
              </a:rPr>
              <a:t>Constraints/Future work</a:t>
            </a:r>
            <a:r>
              <a:rPr b="1" lang="en-GB" sz="1400">
                <a:solidFill>
                  <a:schemeClr val="dk1"/>
                </a:solidFill>
              </a:rPr>
              <a:t>:</a:t>
            </a:r>
            <a:endParaRPr b="1"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Did not test on harder benchmarks (MATH, SWE-Bench)</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Single base model tested (Qwen2.5-0.5B)</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Binary rewards for math (could use process-level rewards)</a:t>
            </a:r>
            <a:endParaRPr sz="1400">
              <a:solidFill>
                <a:schemeClr val="dk1"/>
              </a:solidFill>
            </a:endParaRPr>
          </a:p>
          <a:p>
            <a:pPr indent="-317500" lvl="0" marL="457200" rtl="0" algn="l">
              <a:spcBef>
                <a:spcPts val="0"/>
              </a:spcBef>
              <a:spcAft>
                <a:spcPts val="0"/>
              </a:spcAft>
              <a:buClr>
                <a:schemeClr val="dk1"/>
              </a:buClr>
              <a:buSzPts val="1400"/>
              <a:buChar char="●"/>
            </a:pPr>
            <a:r>
              <a:rPr lang="en-GB" sz="1400">
                <a:solidFill>
                  <a:schemeClr val="dk1"/>
                </a:solidFill>
              </a:rPr>
              <a:t>Ablation studies with different hyperparameters.</a:t>
            </a:r>
            <a:endParaRPr sz="1400">
              <a:solidFill>
                <a:schemeClr val="dk1"/>
              </a:solidFill>
            </a:endParaRPr>
          </a:p>
          <a:p>
            <a:pPr indent="0" lvl="0" marL="0" rtl="0" algn="l">
              <a:spcBef>
                <a:spcPts val="1200"/>
              </a:spcBef>
              <a:spcAft>
                <a:spcPts val="0"/>
              </a:spcAft>
              <a:buClr>
                <a:schemeClr val="dk1"/>
              </a:buClr>
              <a:buSzPts val="1100"/>
              <a:buFont typeface="Arial"/>
              <a:buNone/>
            </a:pPr>
            <a:r>
              <a:rPr b="1" lang="en-GB" sz="1400">
                <a:solidFill>
                  <a:schemeClr val="dk1"/>
                </a:solidFill>
              </a:rPr>
              <a:t>Key Takeaways:</a:t>
            </a:r>
            <a:endParaRPr b="1" sz="1400">
              <a:solidFill>
                <a:schemeClr val="dk1"/>
              </a:solidFill>
            </a:endParaRPr>
          </a:p>
          <a:p>
            <a:pPr indent="-317500" lvl="0" marL="457200" rtl="0" algn="l">
              <a:spcBef>
                <a:spcPts val="0"/>
              </a:spcBef>
              <a:spcAft>
                <a:spcPts val="0"/>
              </a:spcAft>
              <a:buClr>
                <a:schemeClr val="dk1"/>
              </a:buClr>
              <a:buSzPts val="1400"/>
              <a:buChar char="●"/>
            </a:pPr>
            <a:r>
              <a:rPr b="1" lang="en-GB" sz="1400">
                <a:solidFill>
                  <a:schemeClr val="dk1"/>
                </a:solidFill>
              </a:rPr>
              <a:t>Small models can benefit from verifiable rewards</a:t>
            </a:r>
            <a:r>
              <a:rPr lang="en-GB" sz="1400">
                <a:solidFill>
                  <a:schemeClr val="dk1"/>
                </a:solidFill>
              </a:rPr>
              <a:t> - bottleneck is training methodology, not just model size</a:t>
            </a:r>
            <a:endParaRPr sz="1400">
              <a:solidFill>
                <a:schemeClr val="dk1"/>
              </a:solidFill>
            </a:endParaRPr>
          </a:p>
          <a:p>
            <a:pPr indent="-317500" lvl="0" marL="457200" rtl="0" algn="l">
              <a:spcBef>
                <a:spcPts val="0"/>
              </a:spcBef>
              <a:spcAft>
                <a:spcPts val="0"/>
              </a:spcAft>
              <a:buClr>
                <a:schemeClr val="dk1"/>
              </a:buClr>
              <a:buSzPts val="1400"/>
              <a:buChar char="●"/>
            </a:pPr>
            <a:r>
              <a:rPr b="1" lang="en-GB" sz="1400">
                <a:solidFill>
                  <a:schemeClr val="dk1"/>
                </a:solidFill>
              </a:rPr>
              <a:t>Future direction:</a:t>
            </a:r>
            <a:r>
              <a:rPr lang="en-GB" sz="1400">
                <a:solidFill>
                  <a:schemeClr val="dk1"/>
                </a:solidFill>
              </a:rPr>
              <a:t> Scale to larger models, diverse architectures, fine-grained rewards</a:t>
            </a:r>
            <a:endParaRPr sz="2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cxnSp>
        <p:nvCxnSpPr>
          <p:cNvPr id="367" name="Google Shape;367;p43"/>
          <p:cNvCxnSpPr/>
          <p:nvPr/>
        </p:nvCxnSpPr>
        <p:spPr>
          <a:xfrm>
            <a:off x="628650" y="3105150"/>
            <a:ext cx="5619900" cy="0"/>
          </a:xfrm>
          <a:prstGeom prst="straightConnector1">
            <a:avLst/>
          </a:prstGeom>
          <a:noFill/>
          <a:ln cap="flat" cmpd="sng" w="19050">
            <a:solidFill>
              <a:schemeClr val="lt1"/>
            </a:solidFill>
            <a:prstDash val="solid"/>
            <a:round/>
            <a:headEnd len="sm" w="sm" type="none"/>
            <a:tailEnd len="sm" w="sm" type="none"/>
          </a:ln>
        </p:spPr>
      </p:cxnSp>
      <p:pic>
        <p:nvPicPr>
          <p:cNvPr id="368" name="Google Shape;368;p43"/>
          <p:cNvPicPr preferRelativeResize="0"/>
          <p:nvPr/>
        </p:nvPicPr>
        <p:blipFill rotWithShape="1">
          <a:blip r:embed="rId4">
            <a:alphaModFix/>
          </a:blip>
          <a:srcRect b="0" l="0" r="0" t="0"/>
          <a:stretch/>
        </p:blipFill>
        <p:spPr>
          <a:xfrm>
            <a:off x="6996374" y="239715"/>
            <a:ext cx="1877396" cy="914399"/>
          </a:xfrm>
          <a:prstGeom prst="rect">
            <a:avLst/>
          </a:prstGeom>
          <a:noFill/>
          <a:ln>
            <a:noFill/>
          </a:ln>
        </p:spPr>
      </p:pic>
      <p:sp>
        <p:nvSpPr>
          <p:cNvPr id="369" name="Google Shape;369;p43"/>
          <p:cNvSpPr txBox="1"/>
          <p:nvPr/>
        </p:nvSpPr>
        <p:spPr>
          <a:xfrm>
            <a:off x="502925" y="1613775"/>
            <a:ext cx="7886700" cy="1338900"/>
          </a:xfrm>
          <a:prstGeom prst="rect">
            <a:avLst/>
          </a:prstGeom>
          <a:noFill/>
          <a:ln>
            <a:noFill/>
          </a:ln>
        </p:spPr>
        <p:txBody>
          <a:bodyPr anchorCtr="0" anchor="b" bIns="45700" lIns="91425" spcFirstLastPara="1" rIns="91425" wrap="square" tIns="45700">
            <a:noAutofit/>
          </a:bodyPr>
          <a:lstStyle/>
          <a:p>
            <a:pPr indent="0" lvl="0" marL="0" marR="0" rtl="0" algn="l">
              <a:lnSpc>
                <a:spcPct val="83333"/>
              </a:lnSpc>
              <a:spcBef>
                <a:spcPts val="0"/>
              </a:spcBef>
              <a:spcAft>
                <a:spcPts val="0"/>
              </a:spcAft>
              <a:buClr>
                <a:schemeClr val="lt1"/>
              </a:buClr>
              <a:buSzPts val="4800"/>
              <a:buFont typeface="Arial Black"/>
              <a:buNone/>
            </a:pPr>
            <a:r>
              <a:rPr b="1" lang="en-GB" sz="4800">
                <a:solidFill>
                  <a:schemeClr val="lt1"/>
                </a:solidFill>
                <a:latin typeface="Arial Black"/>
                <a:ea typeface="Arial Black"/>
                <a:cs typeface="Arial Black"/>
                <a:sym typeface="Arial Black"/>
              </a:rPr>
              <a:t>RL for self-verifying code generation</a:t>
            </a:r>
            <a:endParaRPr>
              <a:solidFill>
                <a:schemeClr val="lt1"/>
              </a:solidFill>
            </a:endParaRPr>
          </a:p>
        </p:txBody>
      </p:sp>
      <p:sp>
        <p:nvSpPr>
          <p:cNvPr id="370" name="Google Shape;370;p43"/>
          <p:cNvSpPr txBox="1"/>
          <p:nvPr/>
        </p:nvSpPr>
        <p:spPr>
          <a:xfrm>
            <a:off x="628640" y="3412324"/>
            <a:ext cx="7886700" cy="45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sz="1700">
                <a:solidFill>
                  <a:schemeClr val="lt1"/>
                </a:solidFill>
              </a:rPr>
              <a:t>Justin Medich</a:t>
            </a:r>
            <a:endParaRPr sz="1700">
              <a:solidFill>
                <a:schemeClr val="lt1"/>
              </a:solidFill>
            </a:endParaRPr>
          </a:p>
          <a:p>
            <a:pPr indent="0" lvl="0" marL="0" rtl="0" algn="l">
              <a:lnSpc>
                <a:spcPct val="90000"/>
              </a:lnSpc>
              <a:spcBef>
                <a:spcPts val="0"/>
              </a:spcBef>
              <a:spcAft>
                <a:spcPts val="0"/>
              </a:spcAft>
              <a:buNone/>
            </a:pPr>
            <a:r>
              <a:t/>
            </a:r>
            <a:endParaRPr sz="1700">
              <a:solidFill>
                <a:schemeClr val="lt1"/>
              </a:solidFill>
            </a:endParaRPr>
          </a:p>
          <a:p>
            <a:pPr indent="0" lvl="0" marL="0" marR="0" rtl="0" algn="l">
              <a:lnSpc>
                <a:spcPct val="90000"/>
              </a:lnSpc>
              <a:spcBef>
                <a:spcPts val="0"/>
              </a:spcBef>
              <a:spcAft>
                <a:spcPts val="0"/>
              </a:spcAft>
              <a:buClr>
                <a:schemeClr val="lt1"/>
              </a:buClr>
              <a:buSzPts val="1400"/>
              <a:buFont typeface="Arial"/>
              <a:buNone/>
            </a:pPr>
            <a:r>
              <a:t/>
            </a:r>
            <a:endParaRPr sz="170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4"/>
          <p:cNvSpPr txBox="1"/>
          <p:nvPr>
            <p:ph type="title"/>
          </p:nvPr>
        </p:nvSpPr>
        <p:spPr>
          <a:xfrm>
            <a:off x="334050" y="521050"/>
            <a:ext cx="8229600" cy="8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2"/>
              </a:buClr>
              <a:buSzPts val="4400"/>
              <a:buFont typeface="Arial"/>
              <a:buNone/>
            </a:pPr>
            <a:r>
              <a:rPr lang="en-GB" sz="3200"/>
              <a:t>Motivation</a:t>
            </a:r>
            <a:endParaRPr sz="3200"/>
          </a:p>
        </p:txBody>
      </p:sp>
      <p:sp>
        <p:nvSpPr>
          <p:cNvPr id="376" name="Google Shape;376;p44"/>
          <p:cNvSpPr txBox="1"/>
          <p:nvPr>
            <p:ph idx="1" type="body"/>
          </p:nvPr>
        </p:nvSpPr>
        <p:spPr>
          <a:xfrm>
            <a:off x="334200" y="1378450"/>
            <a:ext cx="8066400" cy="33321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5000"/>
              </a:lnSpc>
              <a:spcBef>
                <a:spcPts val="1200"/>
              </a:spcBef>
              <a:spcAft>
                <a:spcPts val="0"/>
              </a:spcAft>
              <a:buNone/>
            </a:pPr>
            <a:r>
              <a:rPr b="1" lang="en-GB" sz="1100">
                <a:solidFill>
                  <a:srgbClr val="000000"/>
                </a:solidFill>
              </a:rPr>
              <a:t>What is the project about?</a:t>
            </a:r>
            <a:endParaRPr b="1" sz="1100">
              <a:solidFill>
                <a:srgbClr val="000000"/>
              </a:solidFill>
            </a:endParaRPr>
          </a:p>
          <a:p>
            <a:pPr indent="-282733" lvl="0" marL="457200" rtl="0" algn="l">
              <a:lnSpc>
                <a:spcPct val="150000"/>
              </a:lnSpc>
              <a:spcBef>
                <a:spcPts val="1200"/>
              </a:spcBef>
              <a:spcAft>
                <a:spcPts val="0"/>
              </a:spcAft>
              <a:buClr>
                <a:srgbClr val="000000"/>
              </a:buClr>
              <a:buSzPct val="100000"/>
              <a:buChar char="●"/>
            </a:pPr>
            <a:r>
              <a:rPr lang="en-GB" sz="1100">
                <a:solidFill>
                  <a:srgbClr val="000000"/>
                </a:solidFill>
              </a:rPr>
              <a:t>Large Language Models generate code that look correct but can be logically wrong.</a:t>
            </a:r>
            <a:br>
              <a:rPr lang="en-GB" sz="1100">
                <a:solidFill>
                  <a:srgbClr val="000000"/>
                </a:solidFill>
              </a:rPr>
            </a:br>
            <a:endParaRPr sz="1100">
              <a:solidFill>
                <a:srgbClr val="000000"/>
              </a:solidFill>
            </a:endParaRPr>
          </a:p>
          <a:p>
            <a:pPr indent="-282733" lvl="0" marL="457200" rtl="0" algn="l">
              <a:lnSpc>
                <a:spcPct val="150000"/>
              </a:lnSpc>
              <a:spcBef>
                <a:spcPts val="0"/>
              </a:spcBef>
              <a:spcAft>
                <a:spcPts val="0"/>
              </a:spcAft>
              <a:buClr>
                <a:srgbClr val="000000"/>
              </a:buClr>
              <a:buSzPct val="100000"/>
              <a:buChar char="●"/>
            </a:pPr>
            <a:r>
              <a:rPr lang="en-GB" sz="1100">
                <a:solidFill>
                  <a:srgbClr val="000000"/>
                </a:solidFill>
              </a:rPr>
              <a:t>Current systems rely on </a:t>
            </a:r>
            <a:r>
              <a:rPr b="1" lang="en-GB" sz="1100">
                <a:solidFill>
                  <a:srgbClr val="000000"/>
                </a:solidFill>
              </a:rPr>
              <a:t>external unit tests</a:t>
            </a:r>
            <a:r>
              <a:rPr lang="en-GB" sz="1100">
                <a:solidFill>
                  <a:srgbClr val="000000"/>
                </a:solidFill>
              </a:rPr>
              <a:t>, with models lacking mechanisms to verify their own reasoning.</a:t>
            </a:r>
            <a:endParaRPr sz="1100">
              <a:solidFill>
                <a:srgbClr val="000000"/>
              </a:solidFill>
            </a:endParaRPr>
          </a:p>
          <a:p>
            <a:pPr indent="-282733" lvl="1" marL="914400" rtl="0" algn="l">
              <a:lnSpc>
                <a:spcPct val="150000"/>
              </a:lnSpc>
              <a:spcBef>
                <a:spcPts val="0"/>
              </a:spcBef>
              <a:spcAft>
                <a:spcPts val="0"/>
              </a:spcAft>
              <a:buClr>
                <a:srgbClr val="000000"/>
              </a:buClr>
              <a:buSzPct val="100000"/>
              <a:buChar char="○"/>
            </a:pPr>
            <a:r>
              <a:rPr lang="en-GB" sz="1100">
                <a:solidFill>
                  <a:srgbClr val="000000"/>
                </a:solidFill>
              </a:rPr>
              <a:t>Newer Chain-of-Thought Models improve this by allowing more fine grained steps</a:t>
            </a:r>
            <a:br>
              <a:rPr lang="en-GB" sz="1100">
                <a:solidFill>
                  <a:srgbClr val="000000"/>
                </a:solidFill>
              </a:rPr>
            </a:br>
            <a:endParaRPr sz="1100">
              <a:solidFill>
                <a:srgbClr val="000000"/>
              </a:solidFill>
            </a:endParaRPr>
          </a:p>
          <a:p>
            <a:pPr indent="-282733" lvl="0" marL="457200" rtl="0" algn="l">
              <a:lnSpc>
                <a:spcPct val="150000"/>
              </a:lnSpc>
              <a:spcBef>
                <a:spcPts val="0"/>
              </a:spcBef>
              <a:spcAft>
                <a:spcPts val="0"/>
              </a:spcAft>
              <a:buClr>
                <a:srgbClr val="000000"/>
              </a:buClr>
              <a:buSzPct val="100000"/>
              <a:buChar char="●"/>
            </a:pPr>
            <a:r>
              <a:rPr lang="en-GB" sz="1100">
                <a:solidFill>
                  <a:srgbClr val="000000"/>
                </a:solidFill>
              </a:rPr>
              <a:t>My project trains an LLM to </a:t>
            </a:r>
            <a:r>
              <a:rPr b="1" lang="en-GB" sz="1100">
                <a:solidFill>
                  <a:srgbClr val="000000"/>
                </a:solidFill>
              </a:rPr>
              <a:t>produce code + its own tests + predicted execution traces</a:t>
            </a:r>
            <a:r>
              <a:rPr lang="en-GB" sz="1100">
                <a:solidFill>
                  <a:srgbClr val="000000"/>
                </a:solidFill>
              </a:rPr>
              <a:t>, then uses RL rewards to align these with ground-truth behavior.</a:t>
            </a:r>
            <a:endParaRPr sz="1100">
              <a:solidFill>
                <a:srgbClr val="000000"/>
              </a:solidFill>
            </a:endParaRPr>
          </a:p>
          <a:p>
            <a:pPr indent="0" lvl="0" marL="0" rtl="0" algn="l">
              <a:lnSpc>
                <a:spcPct val="115000"/>
              </a:lnSpc>
              <a:spcBef>
                <a:spcPts val="1200"/>
              </a:spcBef>
              <a:spcAft>
                <a:spcPts val="0"/>
              </a:spcAft>
              <a:buNone/>
            </a:pPr>
            <a:r>
              <a:rPr b="1" lang="en-GB" sz="1100">
                <a:solidFill>
                  <a:srgbClr val="000000"/>
                </a:solidFill>
              </a:rPr>
              <a:t>Motivation:</a:t>
            </a:r>
            <a:endParaRPr b="1" sz="1100">
              <a:solidFill>
                <a:srgbClr val="000000"/>
              </a:solidFill>
            </a:endParaRPr>
          </a:p>
          <a:p>
            <a:pPr indent="-282733" lvl="0" marL="457200" rtl="0" algn="l">
              <a:lnSpc>
                <a:spcPct val="115000"/>
              </a:lnSpc>
              <a:spcBef>
                <a:spcPts val="1200"/>
              </a:spcBef>
              <a:spcAft>
                <a:spcPts val="0"/>
              </a:spcAft>
              <a:buClr>
                <a:srgbClr val="000000"/>
              </a:buClr>
              <a:buSzPct val="100000"/>
              <a:buChar char="●"/>
            </a:pPr>
            <a:r>
              <a:rPr lang="en-GB" sz="1100">
                <a:solidFill>
                  <a:srgbClr val="000000"/>
                </a:solidFill>
              </a:rPr>
              <a:t>Existing code models (CodeLlama, StarCoder, DeepSeek-Coder) achieve strong accuracy but still hallucinate logic.</a:t>
            </a:r>
            <a:br>
              <a:rPr lang="en-GB" sz="1100">
                <a:solidFill>
                  <a:srgbClr val="000000"/>
                </a:solidFill>
              </a:rPr>
            </a:br>
            <a:endParaRPr sz="1100">
              <a:solidFill>
                <a:srgbClr val="000000"/>
              </a:solidFill>
            </a:endParaRPr>
          </a:p>
          <a:p>
            <a:pPr indent="-282733" lvl="0" marL="457200" rtl="0" algn="l">
              <a:lnSpc>
                <a:spcPct val="115000"/>
              </a:lnSpc>
              <a:spcBef>
                <a:spcPts val="0"/>
              </a:spcBef>
              <a:spcAft>
                <a:spcPts val="0"/>
              </a:spcAft>
              <a:buClr>
                <a:srgbClr val="000000"/>
              </a:buClr>
              <a:buSzPct val="100000"/>
              <a:buChar char="●"/>
            </a:pPr>
            <a:r>
              <a:rPr lang="en-GB" sz="1100">
                <a:solidFill>
                  <a:srgbClr val="000000"/>
                </a:solidFill>
              </a:rPr>
              <a:t>Process-level reasoning rewards in math/logic (e.g., Process Reward Models, “Let’s Verify Step by Step”) show improved consistency.</a:t>
            </a:r>
            <a:endParaRPr sz="1100">
              <a:solidFill>
                <a:srgbClr val="000000"/>
              </a:solidFill>
            </a:endParaRPr>
          </a:p>
          <a:p>
            <a:pPr indent="0" lvl="0" marL="0" rtl="0" algn="l">
              <a:lnSpc>
                <a:spcPct val="115000"/>
              </a:lnSpc>
              <a:spcBef>
                <a:spcPts val="1200"/>
              </a:spcBef>
              <a:spcAft>
                <a:spcPts val="0"/>
              </a:spcAft>
              <a:buNone/>
            </a:pPr>
            <a:r>
              <a:rPr b="1" lang="en-GB" sz="1100">
                <a:solidFill>
                  <a:srgbClr val="000000"/>
                </a:solidFill>
              </a:rPr>
              <a:t>Prior Work:</a:t>
            </a:r>
            <a:endParaRPr b="1" sz="1100">
              <a:solidFill>
                <a:srgbClr val="000000"/>
              </a:solidFill>
            </a:endParaRPr>
          </a:p>
          <a:p>
            <a:pPr indent="-282733" lvl="0" marL="457200" rtl="0" algn="l">
              <a:lnSpc>
                <a:spcPct val="115000"/>
              </a:lnSpc>
              <a:spcBef>
                <a:spcPts val="1200"/>
              </a:spcBef>
              <a:spcAft>
                <a:spcPts val="0"/>
              </a:spcAft>
              <a:buClr>
                <a:srgbClr val="000000"/>
              </a:buClr>
              <a:buSzPct val="100000"/>
              <a:buChar char="●"/>
            </a:pPr>
            <a:r>
              <a:rPr lang="en-GB" sz="1100">
                <a:solidFill>
                  <a:srgbClr val="000000"/>
                </a:solidFill>
              </a:rPr>
              <a:t>Execution-based RL for code: CodeRL, Chen et al., Reflexion — but rely on external tests.</a:t>
            </a:r>
            <a:br>
              <a:rPr lang="en-GB" sz="1100">
                <a:solidFill>
                  <a:srgbClr val="000000"/>
                </a:solidFill>
              </a:rPr>
            </a:br>
            <a:endParaRPr sz="1100">
              <a:solidFill>
                <a:srgbClr val="000000"/>
              </a:solidFill>
            </a:endParaRPr>
          </a:p>
          <a:p>
            <a:pPr indent="-282733" lvl="0" marL="457200" rtl="0" algn="l">
              <a:lnSpc>
                <a:spcPct val="115000"/>
              </a:lnSpc>
              <a:spcBef>
                <a:spcPts val="0"/>
              </a:spcBef>
              <a:spcAft>
                <a:spcPts val="0"/>
              </a:spcAft>
              <a:buClr>
                <a:srgbClr val="000000"/>
              </a:buClr>
              <a:buSzPct val="100000"/>
              <a:buChar char="●"/>
            </a:pPr>
            <a:r>
              <a:rPr lang="en-GB" sz="1100">
                <a:solidFill>
                  <a:srgbClr val="000000"/>
                </a:solidFill>
              </a:rPr>
              <a:t>Reasoning supervision: Process-level rewards, self-correction methods, explanation datasets (CodeExplain, CodeT5+).</a:t>
            </a:r>
            <a:br>
              <a:rPr lang="en-GB" sz="1100">
                <a:solidFill>
                  <a:srgbClr val="000000"/>
                </a:solidFill>
              </a:rPr>
            </a:br>
            <a:endParaRPr sz="1100">
              <a:solidFill>
                <a:srgbClr val="000000"/>
              </a:solidFill>
            </a:endParaRPr>
          </a:p>
          <a:p>
            <a:pPr indent="-282733" lvl="0" marL="457200" rtl="0" algn="l">
              <a:lnSpc>
                <a:spcPct val="115000"/>
              </a:lnSpc>
              <a:spcBef>
                <a:spcPts val="0"/>
              </a:spcBef>
              <a:spcAft>
                <a:spcPts val="0"/>
              </a:spcAft>
              <a:buClr>
                <a:srgbClr val="000000"/>
              </a:buClr>
              <a:buSzPct val="100000"/>
              <a:buChar char="●"/>
            </a:pPr>
            <a:r>
              <a:rPr b="1" lang="en-GB" sz="1100">
                <a:solidFill>
                  <a:srgbClr val="000000"/>
                </a:solidFill>
              </a:rPr>
              <a:t>Gap:</a:t>
            </a:r>
            <a:r>
              <a:rPr lang="en-GB" sz="1100">
                <a:solidFill>
                  <a:srgbClr val="000000"/>
                </a:solidFill>
              </a:rPr>
              <a:t> No system rewards </a:t>
            </a:r>
            <a:r>
              <a:rPr i="1" lang="en-GB" sz="1100">
                <a:solidFill>
                  <a:srgbClr val="000000"/>
                </a:solidFill>
              </a:rPr>
              <a:t>internal, verifiable</a:t>
            </a:r>
            <a:r>
              <a:rPr lang="en-GB" sz="1100">
                <a:solidFill>
                  <a:srgbClr val="000000"/>
                </a:solidFill>
              </a:rPr>
              <a:t> reasoning steps such as variable-level traces.</a:t>
            </a:r>
            <a:endParaRPr sz="1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December 2nd Presentations</a:t>
            </a:r>
            <a:endParaRPr/>
          </a:p>
        </p:txBody>
      </p:sp>
      <p:graphicFrame>
        <p:nvGraphicFramePr>
          <p:cNvPr id="95" name="Google Shape;95;p27"/>
          <p:cNvGraphicFramePr/>
          <p:nvPr/>
        </p:nvGraphicFramePr>
        <p:xfrm>
          <a:off x="1094513" y="1379675"/>
          <a:ext cx="3000000" cy="3000000"/>
        </p:xfrm>
        <a:graphic>
          <a:graphicData uri="http://schemas.openxmlformats.org/drawingml/2006/table">
            <a:tbl>
              <a:tblPr>
                <a:noFill/>
                <a:tableStyleId>{8D175288-21A5-4699-8808-B882B30C9C84}</a:tableStyleId>
              </a:tblPr>
              <a:tblGrid>
                <a:gridCol w="915025"/>
                <a:gridCol w="3284750"/>
                <a:gridCol w="2651275"/>
              </a:tblGrid>
              <a:tr h="523875">
                <a:tc>
                  <a:txBody>
                    <a:bodyPr/>
                    <a:lstStyle/>
                    <a:p>
                      <a:pPr indent="0" lvl="0" marL="0" rtl="0" algn="l">
                        <a:lnSpc>
                          <a:spcPct val="115000"/>
                        </a:lnSpc>
                        <a:spcBef>
                          <a:spcPts val="0"/>
                        </a:spcBef>
                        <a:spcAft>
                          <a:spcPts val="0"/>
                        </a:spcAft>
                        <a:buNone/>
                      </a:pPr>
                      <a:r>
                        <a:rPr lang="en-GB"/>
                        <a:t>12.30pm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Aris Karatzikos, Michail Patsakis, Charalampos Koilakos</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solidFill>
                            <a:srgbClr val="201F1E"/>
                          </a:solidFill>
                          <a:highlight>
                            <a:srgbClr val="FFFFFF"/>
                          </a:highlight>
                        </a:rPr>
                        <a:t>Adaptive speculative decoding </a:t>
                      </a:r>
                      <a:r>
                        <a:rPr lang="en-GB"/>
                        <a:t>for genomics</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723900">
                <a:tc>
                  <a:txBody>
                    <a:bodyPr/>
                    <a:lstStyle/>
                    <a:p>
                      <a:pPr indent="0" lvl="0" marL="0" rtl="0" algn="l">
                        <a:lnSpc>
                          <a:spcPct val="115000"/>
                        </a:lnSpc>
                        <a:spcBef>
                          <a:spcPts val="0"/>
                        </a:spcBef>
                        <a:spcAft>
                          <a:spcPts val="0"/>
                        </a:spcAft>
                        <a:buNone/>
                      </a:pPr>
                      <a:r>
                        <a:rPr lang="en-GB"/>
                        <a:t>12.45pm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Aditya Patel</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RL with Verifiable Rewards in LLMs</a:t>
                      </a:r>
                      <a:endParaRPr>
                        <a:solidFill>
                          <a:schemeClr val="dk1"/>
                        </a:solidFill>
                      </a:endParaRPr>
                    </a:p>
                    <a:p>
                      <a:pPr indent="0" lvl="0" marL="0" rtl="0" algn="l">
                        <a:lnSpc>
                          <a:spcPct val="115000"/>
                        </a:lnSpc>
                        <a:spcBef>
                          <a:spcPts val="0"/>
                        </a:spcBef>
                        <a:spcAft>
                          <a:spcPts val="0"/>
                        </a:spcAft>
                        <a:buNone/>
                      </a:pPr>
                      <a:r>
                        <a:t/>
                      </a:r>
                      <a:endParaRPr>
                        <a:solidFill>
                          <a:srgbClr val="201F1E"/>
                        </a:solidFill>
                        <a:highlight>
                          <a:srgbClr val="FFFFFF"/>
                        </a:highlight>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523875">
                <a:tc>
                  <a:txBody>
                    <a:bodyPr/>
                    <a:lstStyle/>
                    <a:p>
                      <a:pPr indent="0" lvl="0" marL="0" rtl="0" algn="l">
                        <a:lnSpc>
                          <a:spcPct val="115000"/>
                        </a:lnSpc>
                        <a:spcBef>
                          <a:spcPts val="0"/>
                        </a:spcBef>
                        <a:spcAft>
                          <a:spcPts val="0"/>
                        </a:spcAft>
                        <a:buNone/>
                      </a:pPr>
                      <a:r>
                        <a:rPr lang="en-GB"/>
                        <a:t>1.00pm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Justin Medich</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solidFill>
                            <a:schemeClr val="dk1"/>
                          </a:solidFill>
                        </a:rPr>
                        <a:t>RL for self-verifying code generation</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523875">
                <a:tc>
                  <a:txBody>
                    <a:bodyPr/>
                    <a:lstStyle/>
                    <a:p>
                      <a:pPr indent="0" lvl="0" marL="0" rtl="0" algn="l">
                        <a:lnSpc>
                          <a:spcPct val="115000"/>
                        </a:lnSpc>
                        <a:spcBef>
                          <a:spcPts val="0"/>
                        </a:spcBef>
                        <a:spcAft>
                          <a:spcPts val="0"/>
                        </a:spcAft>
                        <a:buNone/>
                      </a:pPr>
                      <a:r>
                        <a:rPr lang="en-GB"/>
                        <a:t>1.15pm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solidFill>
                            <a:schemeClr val="dk1"/>
                          </a:solidFill>
                        </a:rPr>
                        <a:t>Soumyabrata Chaudhuri, Ajay Yadav</a:t>
                      </a:r>
                      <a:endParaRPr>
                        <a:solidFill>
                          <a:schemeClr val="dk1"/>
                        </a:solidFill>
                      </a:endParaRPr>
                    </a:p>
                    <a:p>
                      <a:pPr indent="0" lvl="0" marL="0" rtl="0" algn="l">
                        <a:lnSpc>
                          <a:spcPct val="115000"/>
                        </a:lnSpc>
                        <a:spcBef>
                          <a:spcPts val="0"/>
                        </a:spcBef>
                        <a:spcAft>
                          <a:spcPts val="0"/>
                        </a:spcAft>
                        <a:buNone/>
                      </a:pPr>
                      <a:r>
                        <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solidFill>
                            <a:schemeClr val="dk1"/>
                          </a:solidFill>
                        </a:rPr>
                        <a:t>Evolution for code generation</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523875">
                <a:tc>
                  <a:txBody>
                    <a:bodyPr/>
                    <a:lstStyle/>
                    <a:p>
                      <a:pPr indent="0" lvl="0" marL="0" rtl="0" algn="l">
                        <a:lnSpc>
                          <a:spcPct val="115000"/>
                        </a:lnSpc>
                        <a:spcBef>
                          <a:spcPts val="0"/>
                        </a:spcBef>
                        <a:spcAft>
                          <a:spcPts val="0"/>
                        </a:spcAft>
                        <a:buNone/>
                      </a:pPr>
                      <a:r>
                        <a:rPr lang="en-GB"/>
                        <a:t>1.30pm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Mobina Tavangarifard</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Collision detection for continuum manipulators</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5"/>
          <p:cNvSpPr txBox="1"/>
          <p:nvPr>
            <p:ph type="title"/>
          </p:nvPr>
        </p:nvSpPr>
        <p:spPr>
          <a:xfrm>
            <a:off x="457200" y="685800"/>
            <a:ext cx="8229600" cy="85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Implementation/Pipeline</a:t>
            </a:r>
            <a:endParaRPr/>
          </a:p>
        </p:txBody>
      </p:sp>
      <p:sp>
        <p:nvSpPr>
          <p:cNvPr id="382" name="Google Shape;382;p45"/>
          <p:cNvSpPr txBox="1"/>
          <p:nvPr>
            <p:ph idx="1" type="body"/>
          </p:nvPr>
        </p:nvSpPr>
        <p:spPr>
          <a:xfrm>
            <a:off x="457200" y="1543200"/>
            <a:ext cx="3880800" cy="3265200"/>
          </a:xfrm>
          <a:prstGeom prst="rect">
            <a:avLst/>
          </a:prstGeom>
        </p:spPr>
        <p:txBody>
          <a:bodyPr anchorCtr="0" anchor="t" bIns="45700" lIns="91425" spcFirstLastPara="1" rIns="91425" wrap="square" tIns="45700">
            <a:noAutofit/>
          </a:bodyPr>
          <a:lstStyle/>
          <a:p>
            <a:pPr indent="0" lvl="0" marL="0" rtl="0" algn="l">
              <a:lnSpc>
                <a:spcPct val="95000"/>
              </a:lnSpc>
              <a:spcBef>
                <a:spcPts val="1400"/>
              </a:spcBef>
              <a:spcAft>
                <a:spcPts val="0"/>
              </a:spcAft>
              <a:buSzPts val="605"/>
              <a:buNone/>
            </a:pPr>
            <a:r>
              <a:rPr b="1" lang="en-GB" sz="814"/>
              <a:t>PPO Training Loop </a:t>
            </a:r>
            <a:endParaRPr b="1" sz="814"/>
          </a:p>
          <a:p>
            <a:pPr indent="0" lvl="0" marL="0" rtl="0" algn="l">
              <a:lnSpc>
                <a:spcPct val="95000"/>
              </a:lnSpc>
              <a:spcBef>
                <a:spcPts val="1200"/>
              </a:spcBef>
              <a:spcAft>
                <a:spcPts val="0"/>
              </a:spcAft>
              <a:buSzPts val="605"/>
              <a:buNone/>
            </a:pPr>
            <a:r>
              <a:rPr lang="en-GB" sz="705"/>
              <a:t>For each batch:</a:t>
            </a:r>
            <a:endParaRPr sz="705"/>
          </a:p>
          <a:p>
            <a:pPr indent="-273367" lvl="0" marL="457200" rtl="0" algn="l">
              <a:lnSpc>
                <a:spcPct val="95000"/>
              </a:lnSpc>
              <a:spcBef>
                <a:spcPts val="1200"/>
              </a:spcBef>
              <a:spcAft>
                <a:spcPts val="0"/>
              </a:spcAft>
              <a:buClr>
                <a:schemeClr val="accent2"/>
              </a:buClr>
              <a:buSzPts val="705"/>
              <a:buAutoNum type="arabicPeriod"/>
            </a:pPr>
            <a:r>
              <a:rPr b="1" lang="en-GB" sz="705"/>
              <a:t>Model generates</a:t>
            </a:r>
            <a:r>
              <a:rPr lang="en-GB" sz="705"/>
              <a:t> responses</a:t>
            </a:r>
            <a:br>
              <a:rPr lang="en-GB" sz="705">
                <a:latin typeface="Roboto Mono"/>
                <a:ea typeface="Roboto Mono"/>
                <a:cs typeface="Roboto Mono"/>
                <a:sym typeface="Roboto Mono"/>
              </a:rPr>
            </a:br>
            <a:endParaRPr sz="705">
              <a:latin typeface="Roboto Mono"/>
              <a:ea typeface="Roboto Mono"/>
              <a:cs typeface="Roboto Mono"/>
              <a:sym typeface="Roboto Mono"/>
            </a:endParaRPr>
          </a:p>
          <a:p>
            <a:pPr indent="-273367" lvl="0" marL="457200" rtl="0" algn="l">
              <a:lnSpc>
                <a:spcPct val="95000"/>
              </a:lnSpc>
              <a:spcBef>
                <a:spcPts val="0"/>
              </a:spcBef>
              <a:spcAft>
                <a:spcPts val="0"/>
              </a:spcAft>
              <a:buClr>
                <a:schemeClr val="accent2"/>
              </a:buClr>
              <a:buSzPts val="705"/>
              <a:buAutoNum type="arabicPeriod"/>
            </a:pPr>
            <a:r>
              <a:rPr b="1" lang="en-GB" sz="705"/>
              <a:t>Outputs are parsed</a:t>
            </a:r>
            <a:r>
              <a:rPr lang="en-GB" sz="705"/>
              <a:t> with regular expressions</a:t>
            </a:r>
            <a:br>
              <a:rPr lang="en-GB" sz="705"/>
            </a:br>
            <a:r>
              <a:rPr lang="en-GB" sz="705"/>
              <a:t> → Extract </a:t>
            </a:r>
            <a:r>
              <a:rPr lang="en-GB" sz="705">
                <a:latin typeface="Roboto Mono"/>
                <a:ea typeface="Roboto Mono"/>
                <a:cs typeface="Roboto Mono"/>
                <a:sym typeface="Roboto Mono"/>
              </a:rPr>
              <a:t>&lt;CODE&gt;</a:t>
            </a:r>
            <a:r>
              <a:rPr lang="en-GB" sz="705"/>
              <a:t>, </a:t>
            </a:r>
            <a:r>
              <a:rPr lang="en-GB" sz="705">
                <a:latin typeface="Roboto Mono"/>
                <a:ea typeface="Roboto Mono"/>
                <a:cs typeface="Roboto Mono"/>
                <a:sym typeface="Roboto Mono"/>
              </a:rPr>
              <a:t>&lt;TESTS&gt;</a:t>
            </a:r>
            <a:r>
              <a:rPr lang="en-GB" sz="705"/>
              <a:t>, </a:t>
            </a:r>
            <a:r>
              <a:rPr lang="en-GB" sz="705">
                <a:latin typeface="Roboto Mono"/>
                <a:ea typeface="Roboto Mono"/>
                <a:cs typeface="Roboto Mono"/>
                <a:sym typeface="Roboto Mono"/>
              </a:rPr>
              <a:t>&lt;TRACE&gt;</a:t>
            </a:r>
            <a:br>
              <a:rPr lang="en-GB" sz="705">
                <a:latin typeface="Roboto Mono"/>
                <a:ea typeface="Roboto Mono"/>
                <a:cs typeface="Roboto Mono"/>
                <a:sym typeface="Roboto Mono"/>
              </a:rPr>
            </a:br>
            <a:endParaRPr sz="705">
              <a:latin typeface="Roboto Mono"/>
              <a:ea typeface="Roboto Mono"/>
              <a:cs typeface="Roboto Mono"/>
              <a:sym typeface="Roboto Mono"/>
            </a:endParaRPr>
          </a:p>
          <a:p>
            <a:pPr indent="-273367" lvl="0" marL="457200" rtl="0" algn="l">
              <a:lnSpc>
                <a:spcPct val="95000"/>
              </a:lnSpc>
              <a:spcBef>
                <a:spcPts val="0"/>
              </a:spcBef>
              <a:spcAft>
                <a:spcPts val="0"/>
              </a:spcAft>
              <a:buClr>
                <a:schemeClr val="accent2"/>
              </a:buClr>
              <a:buSzPts val="705"/>
              <a:buAutoNum type="arabicPeriod"/>
            </a:pPr>
            <a:r>
              <a:rPr b="1" lang="en-GB" sz="705"/>
              <a:t>Sandbox execution</a:t>
            </a:r>
            <a:r>
              <a:rPr lang="en-GB" sz="705"/>
              <a:t> using a custom tracer:</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Runs code on tests</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Logs function calls, line events, return values</a:t>
            </a:r>
            <a:br>
              <a:rPr b="1" lang="en-GB" sz="705"/>
            </a:br>
            <a:endParaRPr b="1" sz="705"/>
          </a:p>
          <a:p>
            <a:pPr indent="-273367" lvl="1" marL="914400" rtl="0" algn="l">
              <a:lnSpc>
                <a:spcPct val="95000"/>
              </a:lnSpc>
              <a:spcBef>
                <a:spcPts val="0"/>
              </a:spcBef>
              <a:spcAft>
                <a:spcPts val="0"/>
              </a:spcAft>
              <a:buClr>
                <a:schemeClr val="lt2"/>
              </a:buClr>
              <a:buSzPts val="705"/>
              <a:buChar char="○"/>
            </a:pPr>
            <a:r>
              <a:rPr lang="en-GB" sz="705"/>
              <a:t>Caps at 100 traced function calls</a:t>
            </a:r>
            <a:br>
              <a:rPr b="1" lang="en-GB" sz="705"/>
            </a:br>
            <a:endParaRPr b="1" sz="705"/>
          </a:p>
          <a:p>
            <a:pPr indent="-273367" lvl="0" marL="457200" rtl="0" algn="l">
              <a:lnSpc>
                <a:spcPct val="95000"/>
              </a:lnSpc>
              <a:spcBef>
                <a:spcPts val="0"/>
              </a:spcBef>
              <a:spcAft>
                <a:spcPts val="0"/>
              </a:spcAft>
              <a:buClr>
                <a:schemeClr val="accent2"/>
              </a:buClr>
              <a:buSzPts val="705"/>
              <a:buAutoNum type="arabicPeriod"/>
            </a:pPr>
            <a:r>
              <a:rPr b="1" lang="en-GB" sz="705"/>
              <a:t>Reward computation</a:t>
            </a:r>
            <a:r>
              <a:rPr lang="en-GB" sz="705"/>
              <a:t>:</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+ 0.1 correct format</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+ 0.3 code executes</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+ 0.4 tests pass</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 trace-match score (up to +0.2)</a:t>
            </a:r>
            <a:br>
              <a:rPr lang="en-GB" sz="705"/>
            </a:br>
            <a:endParaRPr sz="705"/>
          </a:p>
          <a:p>
            <a:pPr indent="-273367" lvl="1" marL="914400" rtl="0" algn="l">
              <a:lnSpc>
                <a:spcPct val="95000"/>
              </a:lnSpc>
              <a:spcBef>
                <a:spcPts val="0"/>
              </a:spcBef>
              <a:spcAft>
                <a:spcPts val="0"/>
              </a:spcAft>
              <a:buClr>
                <a:schemeClr val="lt2"/>
              </a:buClr>
              <a:buSzPts val="705"/>
              <a:buChar char="○"/>
            </a:pPr>
            <a:r>
              <a:rPr lang="en-GB" sz="705"/>
              <a:t>Penalties for mismatched or missing outputs</a:t>
            </a:r>
            <a:br>
              <a:rPr lang="en-GB" sz="705"/>
            </a:br>
            <a:endParaRPr sz="1200"/>
          </a:p>
        </p:txBody>
      </p:sp>
      <p:pic>
        <p:nvPicPr>
          <p:cNvPr id="383" name="Google Shape;383;p45" title="svgviewer-output.png"/>
          <p:cNvPicPr preferRelativeResize="0"/>
          <p:nvPr/>
        </p:nvPicPr>
        <p:blipFill>
          <a:blip r:embed="rId3">
            <a:alphaModFix/>
          </a:blip>
          <a:stretch>
            <a:fillRect/>
          </a:stretch>
        </p:blipFill>
        <p:spPr>
          <a:xfrm>
            <a:off x="4751025" y="386075"/>
            <a:ext cx="4172825" cy="3793475"/>
          </a:xfrm>
          <a:prstGeom prst="rect">
            <a:avLst/>
          </a:prstGeom>
          <a:noFill/>
          <a:ln>
            <a:noFill/>
          </a:ln>
        </p:spPr>
      </p:pic>
      <p:sp>
        <p:nvSpPr>
          <p:cNvPr id="384" name="Google Shape;384;p45"/>
          <p:cNvSpPr txBox="1"/>
          <p:nvPr/>
        </p:nvSpPr>
        <p:spPr>
          <a:xfrm>
            <a:off x="4127800" y="4192850"/>
            <a:ext cx="4908300" cy="685500"/>
          </a:xfrm>
          <a:prstGeom prst="rect">
            <a:avLst/>
          </a:prstGeom>
          <a:noFill/>
          <a:ln>
            <a:noFill/>
          </a:ln>
        </p:spPr>
        <p:txBody>
          <a:bodyPr anchorCtr="0" anchor="t" bIns="91425" lIns="91425" spcFirstLastPara="1" rIns="91425" wrap="square" tIns="91425">
            <a:noAutofit/>
          </a:bodyPr>
          <a:lstStyle/>
          <a:p>
            <a:pPr indent="0" lvl="0" marL="0" rtl="0" algn="l">
              <a:lnSpc>
                <a:spcPct val="135714"/>
              </a:lnSpc>
              <a:spcBef>
                <a:spcPts val="0"/>
              </a:spcBef>
              <a:spcAft>
                <a:spcPts val="0"/>
              </a:spcAft>
              <a:buNone/>
            </a:pPr>
            <a:r>
              <a:rPr lang="en-GB" sz="650">
                <a:solidFill>
                  <a:schemeClr val="dk1"/>
                </a:solidFill>
                <a:highlight>
                  <a:schemeClr val="lt1"/>
                </a:highlight>
                <a:latin typeface="Courier New"/>
                <a:ea typeface="Courier New"/>
                <a:cs typeface="Courier New"/>
                <a:sym typeface="Courier New"/>
              </a:rPr>
              <a:t>&lt;TRACE&gt;\nTest: assert sum_average(10)==(55, 5.5)\ncall sum_average({'number': '10'})\nline sum_average:2 locals={'number': '10'}\nline sum_average:3 locals={'number': '10', 'total': '0'}\nline sum_average:4 locals={'number': '10', 'total': '0', 'value': '1'}\nline sum_average:3 locals={'number': '10', 'total': '1', 'value': '1'} ....&lt;\TRACE&gt;</a:t>
            </a:r>
            <a:endParaRPr sz="3300">
              <a:solidFill>
                <a:schemeClr val="dk1"/>
              </a:solidFill>
              <a:highlight>
                <a:schemeClr val="lt1"/>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6"/>
          <p:cNvSpPr txBox="1"/>
          <p:nvPr>
            <p:ph type="title"/>
          </p:nvPr>
        </p:nvSpPr>
        <p:spPr>
          <a:xfrm>
            <a:off x="71925" y="480650"/>
            <a:ext cx="1999500" cy="85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Results</a:t>
            </a:r>
            <a:endParaRPr/>
          </a:p>
        </p:txBody>
      </p:sp>
      <p:pic>
        <p:nvPicPr>
          <p:cNvPr id="390" name="Google Shape;390;p46" title="Success Rates.png"/>
          <p:cNvPicPr preferRelativeResize="0"/>
          <p:nvPr/>
        </p:nvPicPr>
        <p:blipFill>
          <a:blip r:embed="rId3">
            <a:alphaModFix/>
          </a:blip>
          <a:stretch>
            <a:fillRect/>
          </a:stretch>
        </p:blipFill>
        <p:spPr>
          <a:xfrm>
            <a:off x="5207788" y="595725"/>
            <a:ext cx="3601600" cy="2251000"/>
          </a:xfrm>
          <a:prstGeom prst="rect">
            <a:avLst/>
          </a:prstGeom>
          <a:noFill/>
          <a:ln>
            <a:noFill/>
          </a:ln>
        </p:spPr>
      </p:pic>
      <p:pic>
        <p:nvPicPr>
          <p:cNvPr id="391" name="Google Shape;391;p46" title="mean_rewards.png"/>
          <p:cNvPicPr preferRelativeResize="0"/>
          <p:nvPr/>
        </p:nvPicPr>
        <p:blipFill>
          <a:blip r:embed="rId4">
            <a:alphaModFix/>
          </a:blip>
          <a:stretch>
            <a:fillRect/>
          </a:stretch>
        </p:blipFill>
        <p:spPr>
          <a:xfrm>
            <a:off x="4989325" y="2997048"/>
            <a:ext cx="4038524" cy="2019275"/>
          </a:xfrm>
          <a:prstGeom prst="rect">
            <a:avLst/>
          </a:prstGeom>
          <a:noFill/>
          <a:ln>
            <a:noFill/>
          </a:ln>
        </p:spPr>
      </p:pic>
      <p:sp>
        <p:nvSpPr>
          <p:cNvPr id="392" name="Google Shape;392;p46"/>
          <p:cNvSpPr txBox="1"/>
          <p:nvPr/>
        </p:nvSpPr>
        <p:spPr>
          <a:xfrm>
            <a:off x="150075" y="1370925"/>
            <a:ext cx="3987900" cy="6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accent2"/>
                </a:solidFill>
              </a:rPr>
              <a:t>For testing a validation set (100) from the baseline where 25% of prompts were Pass@1 successful was chosen</a:t>
            </a:r>
            <a:endParaRPr sz="1200">
              <a:solidFill>
                <a:schemeClr val="accent2"/>
              </a:solidFill>
            </a:endParaRPr>
          </a:p>
        </p:txBody>
      </p:sp>
      <p:pic>
        <p:nvPicPr>
          <p:cNvPr id="393" name="Google Shape;393;p46" title="results.png"/>
          <p:cNvPicPr preferRelativeResize="0"/>
          <p:nvPr/>
        </p:nvPicPr>
        <p:blipFill>
          <a:blip r:embed="rId5">
            <a:alphaModFix/>
          </a:blip>
          <a:stretch>
            <a:fillRect/>
          </a:stretch>
        </p:blipFill>
        <p:spPr>
          <a:xfrm>
            <a:off x="407575" y="2098875"/>
            <a:ext cx="4233262" cy="2822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7"/>
          <p:cNvSpPr txBox="1"/>
          <p:nvPr>
            <p:ph type="title"/>
          </p:nvPr>
        </p:nvSpPr>
        <p:spPr>
          <a:xfrm>
            <a:off x="457200" y="685800"/>
            <a:ext cx="8229600" cy="85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Example Improvement</a:t>
            </a:r>
            <a:endParaRPr/>
          </a:p>
        </p:txBody>
      </p:sp>
      <p:sp>
        <p:nvSpPr>
          <p:cNvPr id="399" name="Google Shape;399;p47"/>
          <p:cNvSpPr txBox="1"/>
          <p:nvPr>
            <p:ph idx="1" type="body"/>
          </p:nvPr>
        </p:nvSpPr>
        <p:spPr>
          <a:xfrm>
            <a:off x="457200" y="1682500"/>
            <a:ext cx="8454000" cy="449100"/>
          </a:xfrm>
          <a:prstGeom prst="rect">
            <a:avLst/>
          </a:prstGeom>
        </p:spPr>
        <p:txBody>
          <a:bodyPr anchorCtr="0" anchor="t" bIns="45700" lIns="91425" spcFirstLastPara="1" rIns="91425" wrap="square" tIns="45700">
            <a:normAutofit fontScale="47500"/>
          </a:bodyPr>
          <a:lstStyle/>
          <a:p>
            <a:pPr indent="0" lvl="0" marL="0" rtl="0" algn="l">
              <a:spcBef>
                <a:spcPts val="360"/>
              </a:spcBef>
              <a:spcAft>
                <a:spcPts val="1200"/>
              </a:spcAft>
              <a:buNone/>
            </a:pPr>
            <a:r>
              <a:rPr lang="en-GB" sz="3054"/>
              <a:t>"Write a python function to remove first and last occurrence of a given character from the string."</a:t>
            </a:r>
            <a:endParaRPr/>
          </a:p>
        </p:txBody>
      </p:sp>
      <p:sp>
        <p:nvSpPr>
          <p:cNvPr id="400" name="Google Shape;400;p47"/>
          <p:cNvSpPr txBox="1"/>
          <p:nvPr/>
        </p:nvSpPr>
        <p:spPr>
          <a:xfrm>
            <a:off x="470325" y="2171475"/>
            <a:ext cx="3002100" cy="27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0000"/>
                </a:solidFill>
              </a:rPr>
              <a:t>✖</a:t>
            </a:r>
            <a:r>
              <a:rPr lang="en-GB">
                <a:solidFill>
                  <a:schemeClr val="dk1"/>
                </a:solidFill>
              </a:rPr>
              <a:t>Baseline:</a:t>
            </a:r>
            <a:endParaRPr>
              <a:solidFill>
                <a:schemeClr val="dk1"/>
              </a:solidFill>
            </a:endParaRPr>
          </a:p>
          <a:p>
            <a:pPr indent="0" lvl="0" marL="0" rtl="0" algn="l">
              <a:spcBef>
                <a:spcPts val="0"/>
              </a:spcBef>
              <a:spcAft>
                <a:spcPts val="0"/>
              </a:spcAft>
              <a:buNone/>
            </a:pPr>
            <a:r>
              <a:rPr lang="en-GB">
                <a:solidFill>
                  <a:schemeClr val="dk1"/>
                </a:solidFill>
              </a:rPr>
              <a:t>def remove_first_last(s):</a:t>
            </a:r>
            <a:endParaRPr>
              <a:solidFill>
                <a:schemeClr val="dk1"/>
              </a:solidFill>
            </a:endParaRPr>
          </a:p>
          <a:p>
            <a:pPr indent="0" lvl="0" marL="0" rtl="0" algn="l">
              <a:spcBef>
                <a:spcPts val="0"/>
              </a:spcBef>
              <a:spcAft>
                <a:spcPts val="0"/>
              </a:spcAft>
              <a:buNone/>
            </a:pPr>
            <a:r>
              <a:rPr lang="en-GB">
                <a:solidFill>
                  <a:schemeClr val="dk1"/>
                </a:solidFill>
              </a:rPr>
              <a:t>    return s[1:-1]</a:t>
            </a:r>
            <a:endParaRPr>
              <a:solidFill>
                <a:schemeClr val="dk1"/>
              </a:solidFill>
            </a:endParaRPr>
          </a:p>
          <a:p>
            <a:pPr indent="0" lvl="0" marL="0" rtl="0" algn="l">
              <a:spcBef>
                <a:spcPts val="0"/>
              </a:spcBef>
              <a:spcAft>
                <a:spcPts val="0"/>
              </a:spcAft>
              <a:buNone/>
            </a:pPr>
            <a:r>
              <a:t/>
            </a:r>
            <a:endParaRPr>
              <a:solidFill>
                <a:schemeClr val="lt2"/>
              </a:solidFill>
            </a:endParaRPr>
          </a:p>
        </p:txBody>
      </p:sp>
      <p:sp>
        <p:nvSpPr>
          <p:cNvPr id="401" name="Google Shape;401;p47"/>
          <p:cNvSpPr txBox="1"/>
          <p:nvPr/>
        </p:nvSpPr>
        <p:spPr>
          <a:xfrm>
            <a:off x="4445325" y="2171475"/>
            <a:ext cx="4430700" cy="27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lt2"/>
                </a:solidFill>
              </a:rPr>
              <a:t>✅</a:t>
            </a:r>
            <a:r>
              <a:rPr lang="en-GB">
                <a:solidFill>
                  <a:schemeClr val="dk1"/>
                </a:solidFill>
              </a:rPr>
              <a:t>RL-Trained:</a:t>
            </a:r>
            <a:endParaRPr>
              <a:solidFill>
                <a:schemeClr val="dk1"/>
              </a:solidFill>
            </a:endParaRPr>
          </a:p>
          <a:p>
            <a:pPr indent="0" lvl="0" marL="0" rtl="0" algn="l">
              <a:spcBef>
                <a:spcPts val="0"/>
              </a:spcBef>
              <a:spcAft>
                <a:spcPts val="0"/>
              </a:spcAft>
              <a:buNone/>
            </a:pPr>
            <a:r>
              <a:rPr lang="en-GB">
                <a:solidFill>
                  <a:schemeClr val="dk1"/>
                </a:solidFill>
              </a:rPr>
              <a:t>def remove_first_last_occurrence(s, ch):</a:t>
            </a:r>
            <a:endParaRPr>
              <a:solidFill>
                <a:schemeClr val="dk1"/>
              </a:solidFill>
            </a:endParaRPr>
          </a:p>
          <a:p>
            <a:pPr indent="0" lvl="0" marL="0" rtl="0" algn="l">
              <a:spcBef>
                <a:spcPts val="0"/>
              </a:spcBef>
              <a:spcAft>
                <a:spcPts val="0"/>
              </a:spcAft>
              <a:buNone/>
            </a:pPr>
            <a:r>
              <a:rPr lang="en-GB">
                <a:solidFill>
                  <a:schemeClr val="dk1"/>
                </a:solidFill>
              </a:rPr>
              <a:t>    indices = [i for i, c in enumerate(s) if c == ch]</a:t>
            </a:r>
            <a:endParaRPr>
              <a:solidFill>
                <a:schemeClr val="dk1"/>
              </a:solidFill>
            </a:endParaRPr>
          </a:p>
          <a:p>
            <a:pPr indent="0" lvl="0" marL="0" rtl="0" algn="l">
              <a:spcBef>
                <a:spcPts val="0"/>
              </a:spcBef>
              <a:spcAft>
                <a:spcPts val="0"/>
              </a:spcAft>
              <a:buNone/>
            </a:pPr>
            <a:r>
              <a:rPr lang="en-GB">
                <a:solidFill>
                  <a:schemeClr val="dk1"/>
                </a:solidFill>
              </a:rPr>
              <a:t>    if not indices:</a:t>
            </a:r>
            <a:endParaRPr>
              <a:solidFill>
                <a:schemeClr val="dk1"/>
              </a:solidFill>
            </a:endParaRPr>
          </a:p>
          <a:p>
            <a:pPr indent="0" lvl="0" marL="0" rtl="0" algn="l">
              <a:spcBef>
                <a:spcPts val="0"/>
              </a:spcBef>
              <a:spcAft>
                <a:spcPts val="0"/>
              </a:spcAft>
              <a:buNone/>
            </a:pPr>
            <a:r>
              <a:rPr lang="en-GB">
                <a:solidFill>
                  <a:schemeClr val="dk1"/>
                </a:solidFill>
              </a:rPr>
              <a:t>        return s</a:t>
            </a:r>
            <a:endParaRPr>
              <a:solidFill>
                <a:schemeClr val="dk1"/>
              </a:solidFill>
            </a:endParaRPr>
          </a:p>
          <a:p>
            <a:pPr indent="0" lvl="0" marL="0" rtl="0" algn="l">
              <a:spcBef>
                <a:spcPts val="0"/>
              </a:spcBef>
              <a:spcAft>
                <a:spcPts val="0"/>
              </a:spcAft>
              <a:buNone/>
            </a:pPr>
            <a:r>
              <a:rPr lang="en-GB">
                <a:solidFill>
                  <a:schemeClr val="dk1"/>
                </a:solidFill>
              </a:rPr>
              <a:t>    first = indices[0]</a:t>
            </a:r>
            <a:endParaRPr>
              <a:solidFill>
                <a:schemeClr val="dk1"/>
              </a:solidFill>
            </a:endParaRPr>
          </a:p>
          <a:p>
            <a:pPr indent="0" lvl="0" marL="0" rtl="0" algn="l">
              <a:spcBef>
                <a:spcPts val="0"/>
              </a:spcBef>
              <a:spcAft>
                <a:spcPts val="0"/>
              </a:spcAft>
              <a:buNone/>
            </a:pPr>
            <a:r>
              <a:rPr lang="en-GB">
                <a:solidFill>
                  <a:schemeClr val="dk1"/>
                </a:solidFill>
              </a:rPr>
              <a:t>    s = s[:first] + s[first+1:]</a:t>
            </a:r>
            <a:endParaRPr>
              <a:solidFill>
                <a:schemeClr val="dk1"/>
              </a:solidFill>
            </a:endParaRPr>
          </a:p>
          <a:p>
            <a:pPr indent="0" lvl="0" marL="0" rtl="0" algn="l">
              <a:spcBef>
                <a:spcPts val="0"/>
              </a:spcBef>
              <a:spcAft>
                <a:spcPts val="0"/>
              </a:spcAft>
              <a:buNone/>
            </a:pPr>
            <a:r>
              <a:rPr lang="en-GB">
                <a:solidFill>
                  <a:schemeClr val="dk1"/>
                </a:solidFill>
              </a:rPr>
              <a:t>    if len(indices) == 1:</a:t>
            </a:r>
            <a:endParaRPr>
              <a:solidFill>
                <a:schemeClr val="dk1"/>
              </a:solidFill>
            </a:endParaRPr>
          </a:p>
          <a:p>
            <a:pPr indent="0" lvl="0" marL="0" rtl="0" algn="l">
              <a:spcBef>
                <a:spcPts val="0"/>
              </a:spcBef>
              <a:spcAft>
                <a:spcPts val="0"/>
              </a:spcAft>
              <a:buNone/>
            </a:pPr>
            <a:r>
              <a:rPr lang="en-GB">
                <a:solidFill>
                  <a:schemeClr val="dk1"/>
                </a:solidFill>
              </a:rPr>
              <a:t>        return s</a:t>
            </a:r>
            <a:endParaRPr>
              <a:solidFill>
                <a:schemeClr val="dk1"/>
              </a:solidFill>
            </a:endParaRPr>
          </a:p>
          <a:p>
            <a:pPr indent="0" lvl="0" marL="0" rtl="0" algn="l">
              <a:spcBef>
                <a:spcPts val="0"/>
              </a:spcBef>
              <a:spcAft>
                <a:spcPts val="0"/>
              </a:spcAft>
              <a:buNone/>
            </a:pPr>
            <a:r>
              <a:rPr lang="en-GB">
                <a:solidFill>
                  <a:schemeClr val="dk1"/>
                </a:solidFill>
              </a:rPr>
              <a:t>    last = indices[-1] - 1</a:t>
            </a:r>
            <a:endParaRPr>
              <a:solidFill>
                <a:schemeClr val="dk1"/>
              </a:solidFill>
            </a:endParaRPr>
          </a:p>
          <a:p>
            <a:pPr indent="0" lvl="0" marL="0" rtl="0" algn="l">
              <a:spcBef>
                <a:spcPts val="0"/>
              </a:spcBef>
              <a:spcAft>
                <a:spcPts val="0"/>
              </a:spcAft>
              <a:buNone/>
            </a:pPr>
            <a:r>
              <a:rPr lang="en-GB">
                <a:solidFill>
                  <a:schemeClr val="dk1"/>
                </a:solidFill>
              </a:rPr>
              <a:t>    return s[:last] + s[last+1:]</a:t>
            </a:r>
            <a:endParaRPr>
              <a:solidFill>
                <a:schemeClr val="dk1"/>
              </a:solidFill>
            </a:endParaRPr>
          </a:p>
          <a:p>
            <a:pPr indent="0" lvl="0" marL="0" rtl="0" algn="l">
              <a:spcBef>
                <a:spcPts val="0"/>
              </a:spcBef>
              <a:spcAft>
                <a:spcPts val="0"/>
              </a:spcAft>
              <a:buNone/>
            </a:pPr>
            <a:r>
              <a:t/>
            </a:r>
            <a:endParaRPr>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8"/>
          <p:cNvSpPr txBox="1"/>
          <p:nvPr>
            <p:ph type="title"/>
          </p:nvPr>
        </p:nvSpPr>
        <p:spPr>
          <a:xfrm>
            <a:off x="457200" y="685800"/>
            <a:ext cx="8229600" cy="85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t>Challenges &amp; Takeaways</a:t>
            </a:r>
            <a:endParaRPr/>
          </a:p>
        </p:txBody>
      </p:sp>
      <p:sp>
        <p:nvSpPr>
          <p:cNvPr id="407" name="Google Shape;407;p48"/>
          <p:cNvSpPr txBox="1"/>
          <p:nvPr>
            <p:ph idx="1" type="body"/>
          </p:nvPr>
        </p:nvSpPr>
        <p:spPr>
          <a:xfrm>
            <a:off x="457200" y="1682496"/>
            <a:ext cx="8229600" cy="2914800"/>
          </a:xfrm>
          <a:prstGeom prst="rect">
            <a:avLst/>
          </a:prstGeom>
        </p:spPr>
        <p:txBody>
          <a:bodyPr anchorCtr="0" anchor="t" bIns="45700" lIns="91425" spcFirstLastPara="1" rIns="91425" wrap="square" tIns="45700">
            <a:normAutofit fontScale="70000" lnSpcReduction="20000"/>
          </a:bodyPr>
          <a:lstStyle/>
          <a:p>
            <a:pPr indent="0" lvl="0" marL="0" rtl="0" algn="l">
              <a:lnSpc>
                <a:spcPct val="115000"/>
              </a:lnSpc>
              <a:spcBef>
                <a:spcPts val="1200"/>
              </a:spcBef>
              <a:spcAft>
                <a:spcPts val="0"/>
              </a:spcAft>
              <a:buNone/>
            </a:pPr>
            <a:r>
              <a:rPr b="1" lang="en-GB" sz="1100">
                <a:solidFill>
                  <a:srgbClr val="000000"/>
                </a:solidFill>
              </a:rPr>
              <a:t>Challenges:</a:t>
            </a:r>
            <a:endParaRPr b="1" sz="1100">
              <a:solidFill>
                <a:srgbClr val="000000"/>
              </a:solidFill>
            </a:endParaRPr>
          </a:p>
          <a:p>
            <a:pPr indent="-277495" lvl="0" marL="457200" rtl="0" algn="l">
              <a:lnSpc>
                <a:spcPct val="115000"/>
              </a:lnSpc>
              <a:spcBef>
                <a:spcPts val="1200"/>
              </a:spcBef>
              <a:spcAft>
                <a:spcPts val="0"/>
              </a:spcAft>
              <a:buClr>
                <a:srgbClr val="000000"/>
              </a:buClr>
              <a:buSzPct val="100000"/>
              <a:buChar char="●"/>
            </a:pPr>
            <a:r>
              <a:rPr lang="en-GB" sz="1100">
                <a:solidFill>
                  <a:srgbClr val="000000"/>
                </a:solidFill>
              </a:rPr>
              <a:t>Sandbox execution is slow; RL with PPO is unstable without careful hyperparameter tuning.</a:t>
            </a:r>
            <a:br>
              <a:rPr lang="en-GB" sz="1100">
                <a:solidFill>
                  <a:srgbClr val="000000"/>
                </a:solidFill>
              </a:rPr>
            </a:br>
            <a:endParaRPr sz="1100">
              <a:solidFill>
                <a:srgbClr val="000000"/>
              </a:solidFill>
            </a:endParaRPr>
          </a:p>
          <a:p>
            <a:pPr indent="-277495" lvl="0" marL="457200" rtl="0" algn="l">
              <a:lnSpc>
                <a:spcPct val="115000"/>
              </a:lnSpc>
              <a:spcBef>
                <a:spcPts val="0"/>
              </a:spcBef>
              <a:spcAft>
                <a:spcPts val="0"/>
              </a:spcAft>
              <a:buClr>
                <a:srgbClr val="000000"/>
              </a:buClr>
              <a:buSzPct val="100000"/>
              <a:buChar char="●"/>
            </a:pPr>
            <a:r>
              <a:rPr lang="en-GB" sz="1100">
                <a:solidFill>
                  <a:srgbClr val="000000"/>
                </a:solidFill>
              </a:rPr>
              <a:t>Generating both code and tests increases output length which make credit assignment difficult.</a:t>
            </a:r>
            <a:br>
              <a:rPr lang="en-GB" sz="1100">
                <a:solidFill>
                  <a:srgbClr val="000000"/>
                </a:solidFill>
              </a:rPr>
            </a:br>
            <a:endParaRPr sz="1100">
              <a:solidFill>
                <a:srgbClr val="000000"/>
              </a:solidFill>
            </a:endParaRPr>
          </a:p>
          <a:p>
            <a:pPr indent="-277495" lvl="0" marL="457200" rtl="0" algn="l">
              <a:lnSpc>
                <a:spcPct val="115000"/>
              </a:lnSpc>
              <a:spcBef>
                <a:spcPts val="0"/>
              </a:spcBef>
              <a:spcAft>
                <a:spcPts val="0"/>
              </a:spcAft>
              <a:buClr>
                <a:srgbClr val="000000"/>
              </a:buClr>
              <a:buSzPct val="100000"/>
              <a:buChar char="●"/>
            </a:pPr>
            <a:r>
              <a:rPr lang="en-GB" sz="1100">
                <a:solidFill>
                  <a:srgbClr val="000000"/>
                </a:solidFill>
              </a:rPr>
              <a:t>Trace alignment is noisy, models may produce plausible but slightly mismatched traces.</a:t>
            </a:r>
            <a:endParaRPr sz="1100">
              <a:solidFill>
                <a:srgbClr val="000000"/>
              </a:solidFill>
            </a:endParaRPr>
          </a:p>
          <a:p>
            <a:pPr indent="0" lvl="0" marL="0" rtl="0" algn="l">
              <a:lnSpc>
                <a:spcPct val="115000"/>
              </a:lnSpc>
              <a:spcBef>
                <a:spcPts val="1200"/>
              </a:spcBef>
              <a:spcAft>
                <a:spcPts val="0"/>
              </a:spcAft>
              <a:buNone/>
            </a:pPr>
            <a:r>
              <a:rPr b="1" lang="en-GB" sz="1100">
                <a:solidFill>
                  <a:srgbClr val="000000"/>
                </a:solidFill>
              </a:rPr>
              <a:t>Limitations:</a:t>
            </a:r>
            <a:endParaRPr b="1" sz="1100">
              <a:solidFill>
                <a:srgbClr val="000000"/>
              </a:solidFill>
            </a:endParaRPr>
          </a:p>
          <a:p>
            <a:pPr indent="-277495" lvl="0" marL="457200" rtl="0" algn="l">
              <a:lnSpc>
                <a:spcPct val="115000"/>
              </a:lnSpc>
              <a:spcBef>
                <a:spcPts val="1200"/>
              </a:spcBef>
              <a:spcAft>
                <a:spcPts val="0"/>
              </a:spcAft>
              <a:buClr>
                <a:srgbClr val="000000"/>
              </a:buClr>
              <a:buSzPct val="100000"/>
              <a:buChar char="●"/>
            </a:pPr>
            <a:r>
              <a:rPr lang="en-GB" sz="1100">
                <a:solidFill>
                  <a:srgbClr val="000000"/>
                </a:solidFill>
              </a:rPr>
              <a:t>MBPP is small-scale and trace-based RL might generalize poorly to complex, multi-file programs.</a:t>
            </a:r>
            <a:br>
              <a:rPr lang="en-GB" sz="1100">
                <a:solidFill>
                  <a:srgbClr val="000000"/>
                </a:solidFill>
              </a:rPr>
            </a:br>
            <a:endParaRPr sz="1100">
              <a:solidFill>
                <a:srgbClr val="000000"/>
              </a:solidFill>
            </a:endParaRPr>
          </a:p>
          <a:p>
            <a:pPr indent="-277495" lvl="0" marL="457200" rtl="0" algn="l">
              <a:lnSpc>
                <a:spcPct val="115000"/>
              </a:lnSpc>
              <a:spcBef>
                <a:spcPts val="0"/>
              </a:spcBef>
              <a:spcAft>
                <a:spcPts val="0"/>
              </a:spcAft>
              <a:buClr>
                <a:srgbClr val="000000"/>
              </a:buClr>
              <a:buSzPct val="100000"/>
              <a:buChar char="●"/>
            </a:pPr>
            <a:r>
              <a:rPr lang="en-GB" sz="1100">
                <a:solidFill>
                  <a:srgbClr val="000000"/>
                </a:solidFill>
              </a:rPr>
              <a:t>Traces only capture runtime state, not formal correctness proofs.</a:t>
            </a:r>
            <a:br>
              <a:rPr lang="en-GB" sz="1100">
                <a:solidFill>
                  <a:srgbClr val="000000"/>
                </a:solidFill>
              </a:rPr>
            </a:br>
            <a:endParaRPr sz="1100">
              <a:solidFill>
                <a:srgbClr val="000000"/>
              </a:solidFill>
            </a:endParaRPr>
          </a:p>
          <a:p>
            <a:pPr indent="-277495" lvl="0" marL="457200" rtl="0" algn="l">
              <a:lnSpc>
                <a:spcPct val="115000"/>
              </a:lnSpc>
              <a:spcBef>
                <a:spcPts val="0"/>
              </a:spcBef>
              <a:spcAft>
                <a:spcPts val="0"/>
              </a:spcAft>
              <a:buClr>
                <a:srgbClr val="000000"/>
              </a:buClr>
              <a:buSzPct val="100000"/>
              <a:buChar char="●"/>
            </a:pPr>
            <a:r>
              <a:rPr lang="en-GB" sz="1100">
                <a:solidFill>
                  <a:srgbClr val="000000"/>
                </a:solidFill>
              </a:rPr>
              <a:t>Small/mid-sized open-source models may lack capacity for deep reasoning.</a:t>
            </a:r>
            <a:endParaRPr sz="1100">
              <a:solidFill>
                <a:srgbClr val="000000"/>
              </a:solidFill>
            </a:endParaRPr>
          </a:p>
          <a:p>
            <a:pPr indent="0" lvl="0" marL="0" rtl="0" algn="l">
              <a:lnSpc>
                <a:spcPct val="115000"/>
              </a:lnSpc>
              <a:spcBef>
                <a:spcPts val="1200"/>
              </a:spcBef>
              <a:spcAft>
                <a:spcPts val="0"/>
              </a:spcAft>
              <a:buNone/>
            </a:pPr>
            <a:r>
              <a:rPr b="1" lang="en-GB" sz="1100">
                <a:solidFill>
                  <a:srgbClr val="000000"/>
                </a:solidFill>
              </a:rPr>
              <a:t>Key Takeaways:</a:t>
            </a:r>
            <a:endParaRPr b="1" sz="1100">
              <a:solidFill>
                <a:srgbClr val="000000"/>
              </a:solidFill>
            </a:endParaRPr>
          </a:p>
          <a:p>
            <a:pPr indent="-277495" lvl="0" marL="457200" rtl="0" algn="l">
              <a:lnSpc>
                <a:spcPct val="115000"/>
              </a:lnSpc>
              <a:spcBef>
                <a:spcPts val="1200"/>
              </a:spcBef>
              <a:spcAft>
                <a:spcPts val="0"/>
              </a:spcAft>
              <a:buClr>
                <a:srgbClr val="000000"/>
              </a:buClr>
              <a:buSzPct val="100000"/>
              <a:buChar char="●"/>
            </a:pPr>
            <a:r>
              <a:rPr lang="en-GB" sz="1100">
                <a:solidFill>
                  <a:srgbClr val="000000"/>
                </a:solidFill>
              </a:rPr>
              <a:t>Verifiable process-level rewards offer a promising direction for improving LLM reasoning in executable domains.</a:t>
            </a:r>
            <a:br>
              <a:rPr lang="en-GB" sz="1100">
                <a:solidFill>
                  <a:srgbClr val="000000"/>
                </a:solidFill>
              </a:rPr>
            </a:br>
            <a:endParaRPr sz="1100">
              <a:solidFill>
                <a:srgbClr val="000000"/>
              </a:solidFill>
            </a:endParaRPr>
          </a:p>
          <a:p>
            <a:pPr indent="-277495" lvl="0" marL="457200" rtl="0" algn="l">
              <a:lnSpc>
                <a:spcPct val="115000"/>
              </a:lnSpc>
              <a:spcBef>
                <a:spcPts val="0"/>
              </a:spcBef>
              <a:spcAft>
                <a:spcPts val="0"/>
              </a:spcAft>
              <a:buClr>
                <a:srgbClr val="000000"/>
              </a:buClr>
              <a:buSzPct val="100000"/>
              <a:buChar char="●"/>
            </a:pPr>
            <a:r>
              <a:rPr lang="en-GB" sz="1100">
                <a:solidFill>
                  <a:srgbClr val="000000"/>
                </a:solidFill>
              </a:rPr>
              <a:t>Models can learn to self-verify through trace prediction and self-generated tests.</a:t>
            </a:r>
            <a:br>
              <a:rPr lang="en-GB" sz="1100">
                <a:solidFill>
                  <a:srgbClr val="000000"/>
                </a:solidFill>
              </a:rPr>
            </a:br>
            <a:endParaRPr sz="1100">
              <a:solidFill>
                <a:srgbClr val="000000"/>
              </a:solidFill>
            </a:endParaRPr>
          </a:p>
          <a:p>
            <a:pPr indent="-277495" lvl="0" marL="457200" rtl="0" algn="l">
              <a:lnSpc>
                <a:spcPct val="115000"/>
              </a:lnSpc>
              <a:spcBef>
                <a:spcPts val="0"/>
              </a:spcBef>
              <a:spcAft>
                <a:spcPts val="0"/>
              </a:spcAft>
              <a:buClr>
                <a:srgbClr val="000000"/>
              </a:buClr>
              <a:buSzPct val="100000"/>
              <a:buChar char="●"/>
            </a:pPr>
            <a:r>
              <a:rPr lang="en-GB" sz="1100">
                <a:solidFill>
                  <a:srgbClr val="000000"/>
                </a:solidFill>
              </a:rPr>
              <a:t>Combining trace supervision with execution feedback may reduce silent logical errors in code generation.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2" name="Shape 412"/>
        <p:cNvGrpSpPr/>
        <p:nvPr/>
      </p:nvGrpSpPr>
      <p:grpSpPr>
        <a:xfrm>
          <a:off x="0" y="0"/>
          <a:ext cx="0" cy="0"/>
          <a:chOff x="0" y="0"/>
          <a:chExt cx="0" cy="0"/>
        </a:xfrm>
      </p:grpSpPr>
      <p:cxnSp>
        <p:nvCxnSpPr>
          <p:cNvPr id="413" name="Google Shape;413;p49"/>
          <p:cNvCxnSpPr/>
          <p:nvPr/>
        </p:nvCxnSpPr>
        <p:spPr>
          <a:xfrm>
            <a:off x="628650" y="3105150"/>
            <a:ext cx="5619900" cy="0"/>
          </a:xfrm>
          <a:prstGeom prst="straightConnector1">
            <a:avLst/>
          </a:prstGeom>
          <a:noFill/>
          <a:ln cap="flat" cmpd="sng" w="19050">
            <a:solidFill>
              <a:srgbClr val="BF5700"/>
            </a:solidFill>
            <a:prstDash val="solid"/>
            <a:round/>
            <a:headEnd len="sm" w="sm" type="none"/>
            <a:tailEnd len="sm" w="sm" type="none"/>
          </a:ln>
        </p:spPr>
      </p:cxnSp>
      <p:sp>
        <p:nvSpPr>
          <p:cNvPr id="414" name="Google Shape;414;p49"/>
          <p:cNvSpPr txBox="1"/>
          <p:nvPr/>
        </p:nvSpPr>
        <p:spPr>
          <a:xfrm>
            <a:off x="519500" y="4171500"/>
            <a:ext cx="7886700" cy="550800"/>
          </a:xfrm>
          <a:prstGeom prst="rect">
            <a:avLst/>
          </a:prstGeom>
          <a:noFill/>
          <a:ln>
            <a:noFill/>
          </a:ln>
        </p:spPr>
        <p:txBody>
          <a:bodyPr anchorCtr="0" anchor="b" bIns="45700" lIns="91425" spcFirstLastPara="1" rIns="91425" wrap="square" tIns="45700">
            <a:noAutofit/>
          </a:bodyPr>
          <a:lstStyle/>
          <a:p>
            <a:pPr indent="0" lvl="0" marL="0" marR="0" rtl="0" algn="l">
              <a:lnSpc>
                <a:spcPct val="50000"/>
              </a:lnSpc>
              <a:spcBef>
                <a:spcPts val="0"/>
              </a:spcBef>
              <a:spcAft>
                <a:spcPts val="0"/>
              </a:spcAft>
              <a:buClr>
                <a:srgbClr val="BF5700"/>
              </a:buClr>
              <a:buSzPts val="1050"/>
              <a:buFont typeface="Arial"/>
              <a:buNone/>
            </a:pPr>
            <a:r>
              <a:rPr b="0" i="0" lang="en-GB" sz="1050" u="none" cap="none" strike="noStrike">
                <a:solidFill>
                  <a:srgbClr val="BF5700"/>
                </a:solidFill>
                <a:latin typeface="Arial Black"/>
                <a:ea typeface="Arial Black"/>
                <a:cs typeface="Arial Black"/>
                <a:sym typeface="Arial Black"/>
              </a:rPr>
              <a:t>TEAM </a:t>
            </a:r>
            <a:endParaRPr b="0" i="0" sz="1050" u="none" cap="none" strike="noStrike">
              <a:solidFill>
                <a:srgbClr val="BF5700"/>
              </a:solidFill>
              <a:latin typeface="Arial Black"/>
              <a:ea typeface="Arial Black"/>
              <a:cs typeface="Arial Black"/>
              <a:sym typeface="Arial Black"/>
            </a:endParaRPr>
          </a:p>
          <a:p>
            <a:pPr indent="0" lvl="0" marL="0" marR="0" rtl="0" algn="l">
              <a:lnSpc>
                <a:spcPct val="50000"/>
              </a:lnSpc>
              <a:spcBef>
                <a:spcPts val="0"/>
              </a:spcBef>
              <a:spcAft>
                <a:spcPts val="0"/>
              </a:spcAft>
              <a:buClr>
                <a:srgbClr val="BF5700"/>
              </a:buClr>
              <a:buSzPts val="1050"/>
              <a:buFont typeface="Arial"/>
              <a:buNone/>
            </a:pPr>
            <a:br>
              <a:rPr lang="en-GB" sz="1050">
                <a:solidFill>
                  <a:srgbClr val="BF5700"/>
                </a:solidFill>
                <a:latin typeface="Arial Black"/>
                <a:ea typeface="Arial Black"/>
                <a:cs typeface="Arial Black"/>
                <a:sym typeface="Arial Black"/>
              </a:rPr>
            </a:br>
            <a:r>
              <a:rPr lang="en-GB" sz="1050">
                <a:solidFill>
                  <a:srgbClr val="BF5700"/>
                </a:solidFill>
              </a:rPr>
              <a:t>Ajay Yadav, Soumyabrata Chaudhuri (Soumya)</a:t>
            </a:r>
            <a:endParaRPr b="0" i="0" sz="1050" u="none" cap="none" strike="noStrike">
              <a:solidFill>
                <a:srgbClr val="BF5700"/>
              </a:solidFill>
              <a:latin typeface="Arial"/>
              <a:ea typeface="Arial"/>
              <a:cs typeface="Arial"/>
              <a:sym typeface="Arial"/>
            </a:endParaRPr>
          </a:p>
        </p:txBody>
      </p:sp>
      <p:sp>
        <p:nvSpPr>
          <p:cNvPr id="415" name="Google Shape;415;p49"/>
          <p:cNvSpPr txBox="1"/>
          <p:nvPr/>
        </p:nvSpPr>
        <p:spPr>
          <a:xfrm>
            <a:off x="548640" y="457200"/>
            <a:ext cx="7828500" cy="3894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1200"/>
              <a:buFont typeface="Arial"/>
              <a:buNone/>
            </a:pPr>
            <a:r>
              <a:t/>
            </a:r>
            <a:endParaRPr b="0" i="0" sz="1200" u="none" cap="none" strike="noStrike">
              <a:solidFill>
                <a:srgbClr val="BF5700"/>
              </a:solidFill>
              <a:latin typeface="Arial"/>
              <a:ea typeface="Arial"/>
              <a:cs typeface="Arial"/>
              <a:sym typeface="Arial"/>
            </a:endParaRPr>
          </a:p>
        </p:txBody>
      </p:sp>
      <p:sp>
        <p:nvSpPr>
          <p:cNvPr id="416" name="Google Shape;416;p49"/>
          <p:cNvSpPr txBox="1"/>
          <p:nvPr/>
        </p:nvSpPr>
        <p:spPr>
          <a:xfrm>
            <a:off x="519500" y="1234450"/>
            <a:ext cx="8493000" cy="1752600"/>
          </a:xfrm>
          <a:prstGeom prst="rect">
            <a:avLst/>
          </a:prstGeom>
          <a:noFill/>
          <a:ln>
            <a:noFill/>
          </a:ln>
        </p:spPr>
        <p:txBody>
          <a:bodyPr anchorCtr="0" anchor="b" bIns="45700" lIns="91425" spcFirstLastPara="1" rIns="91425" wrap="square" tIns="45700">
            <a:noAutofit/>
          </a:bodyPr>
          <a:lstStyle/>
          <a:p>
            <a:pPr indent="0" lvl="0" marL="0" rtl="0" algn="l">
              <a:lnSpc>
                <a:spcPct val="150000"/>
              </a:lnSpc>
              <a:spcBef>
                <a:spcPts val="0"/>
              </a:spcBef>
              <a:spcAft>
                <a:spcPts val="0"/>
              </a:spcAft>
              <a:buNone/>
            </a:pPr>
            <a:r>
              <a:rPr b="1" lang="en-GB" sz="2000">
                <a:solidFill>
                  <a:srgbClr val="BF5700"/>
                </a:solidFill>
                <a:latin typeface="Arial Black"/>
                <a:ea typeface="Arial Black"/>
                <a:cs typeface="Arial Black"/>
                <a:sym typeface="Arial Black"/>
              </a:rPr>
              <a:t>LLM-Driven Evolutionary Optimization for CUDA Kernels </a:t>
            </a:r>
            <a:endParaRPr b="1" sz="2000">
              <a:solidFill>
                <a:srgbClr val="BF5700"/>
              </a:solidFill>
              <a:latin typeface="Arial Black"/>
              <a:ea typeface="Arial Black"/>
              <a:cs typeface="Arial Black"/>
              <a:sym typeface="Arial Black"/>
            </a:endParaRPr>
          </a:p>
          <a:p>
            <a:pPr indent="0" lvl="0" marL="0" marR="0" rtl="0" algn="l">
              <a:lnSpc>
                <a:spcPct val="150000"/>
              </a:lnSpc>
              <a:spcBef>
                <a:spcPts val="0"/>
              </a:spcBef>
              <a:spcAft>
                <a:spcPts val="0"/>
              </a:spcAft>
              <a:buClr>
                <a:srgbClr val="BF5700"/>
              </a:buClr>
              <a:buSzPts val="2000"/>
              <a:buFont typeface="Arial Black"/>
              <a:buNone/>
            </a:pPr>
            <a:r>
              <a:t/>
            </a:r>
            <a:endParaRPr b="1" sz="2000">
              <a:solidFill>
                <a:srgbClr val="BF5700"/>
              </a:solidFill>
              <a:latin typeface="Arial Black"/>
              <a:ea typeface="Arial Black"/>
              <a:cs typeface="Arial Black"/>
              <a:sym typeface="Arial Black"/>
            </a:endParaRPr>
          </a:p>
        </p:txBody>
      </p:sp>
      <p:pic>
        <p:nvPicPr>
          <p:cNvPr id="417" name="Google Shape;417;p49"/>
          <p:cNvPicPr preferRelativeResize="0"/>
          <p:nvPr/>
        </p:nvPicPr>
        <p:blipFill rotWithShape="1">
          <a:blip r:embed="rId3">
            <a:alphaModFix/>
          </a:blip>
          <a:srcRect b="0" l="0" r="0" t="0"/>
          <a:stretch/>
        </p:blipFill>
        <p:spPr>
          <a:xfrm>
            <a:off x="6978699" y="320040"/>
            <a:ext cx="1877396" cy="914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50"/>
          <p:cNvPicPr preferRelativeResize="0"/>
          <p:nvPr/>
        </p:nvPicPr>
        <p:blipFill>
          <a:blip r:embed="rId3">
            <a:alphaModFix/>
          </a:blip>
          <a:stretch>
            <a:fillRect/>
          </a:stretch>
        </p:blipFill>
        <p:spPr>
          <a:xfrm rot="-1146335">
            <a:off x="141087" y="549050"/>
            <a:ext cx="3964075" cy="1728051"/>
          </a:xfrm>
          <a:prstGeom prst="rect">
            <a:avLst/>
          </a:prstGeom>
          <a:noFill/>
          <a:ln>
            <a:noFill/>
          </a:ln>
        </p:spPr>
      </p:pic>
      <p:pic>
        <p:nvPicPr>
          <p:cNvPr id="424" name="Google Shape;424;p50"/>
          <p:cNvPicPr preferRelativeResize="0"/>
          <p:nvPr/>
        </p:nvPicPr>
        <p:blipFill>
          <a:blip r:embed="rId4">
            <a:alphaModFix/>
          </a:blip>
          <a:stretch>
            <a:fillRect/>
          </a:stretch>
        </p:blipFill>
        <p:spPr>
          <a:xfrm rot="1298885">
            <a:off x="4320950" y="796475"/>
            <a:ext cx="4527301" cy="1094100"/>
          </a:xfrm>
          <a:prstGeom prst="rect">
            <a:avLst/>
          </a:prstGeom>
          <a:noFill/>
          <a:ln>
            <a:noFill/>
          </a:ln>
        </p:spPr>
      </p:pic>
      <p:sp>
        <p:nvSpPr>
          <p:cNvPr id="425" name="Google Shape;425;p50"/>
          <p:cNvSpPr txBox="1"/>
          <p:nvPr/>
        </p:nvSpPr>
        <p:spPr>
          <a:xfrm>
            <a:off x="519775" y="1515225"/>
            <a:ext cx="32067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2"/>
                </a:solidFill>
              </a:rPr>
              <a:t>Ambiguous Methodology </a:t>
            </a:r>
            <a:endParaRPr b="1" sz="1700">
              <a:solidFill>
                <a:schemeClr val="lt2"/>
              </a:solidFill>
            </a:endParaRPr>
          </a:p>
        </p:txBody>
      </p:sp>
      <p:sp>
        <p:nvSpPr>
          <p:cNvPr id="426" name="Google Shape;426;p50"/>
          <p:cNvSpPr txBox="1"/>
          <p:nvPr/>
        </p:nvSpPr>
        <p:spPr>
          <a:xfrm>
            <a:off x="4048550" y="1259525"/>
            <a:ext cx="50721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2"/>
                </a:solidFill>
              </a:rPr>
              <a:t>Inaugural Benchmark for Kernel Generation </a:t>
            </a:r>
            <a:endParaRPr b="1" sz="1700">
              <a:solidFill>
                <a:schemeClr val="lt2"/>
              </a:solidFill>
            </a:endParaRPr>
          </a:p>
        </p:txBody>
      </p:sp>
      <p:sp>
        <p:nvSpPr>
          <p:cNvPr id="427" name="Google Shape;427;p50"/>
          <p:cNvSpPr txBox="1"/>
          <p:nvPr/>
        </p:nvSpPr>
        <p:spPr>
          <a:xfrm>
            <a:off x="318550" y="2571750"/>
            <a:ext cx="5583600" cy="27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lt2"/>
                </a:solidFill>
              </a:rPr>
              <a:t>Our contributions:</a:t>
            </a:r>
            <a:endParaRPr b="1" sz="1600">
              <a:solidFill>
                <a:schemeClr val="lt2"/>
              </a:solidFill>
            </a:endParaRPr>
          </a:p>
          <a:p>
            <a:pPr indent="0" lvl="0" marL="0" rtl="0" algn="l">
              <a:spcBef>
                <a:spcPts val="0"/>
              </a:spcBef>
              <a:spcAft>
                <a:spcPts val="0"/>
              </a:spcAft>
              <a:buNone/>
            </a:pPr>
            <a:r>
              <a:t/>
            </a:r>
            <a:endParaRPr b="1" sz="1600">
              <a:solidFill>
                <a:schemeClr val="lt2"/>
              </a:solidFill>
            </a:endParaRPr>
          </a:p>
          <a:p>
            <a:pPr indent="-330200" lvl="0" marL="457200" rtl="0" algn="l">
              <a:spcBef>
                <a:spcPts val="0"/>
              </a:spcBef>
              <a:spcAft>
                <a:spcPts val="0"/>
              </a:spcAft>
              <a:buSzPts val="1600"/>
              <a:buChar char="●"/>
            </a:pPr>
            <a:r>
              <a:rPr lang="en-GB" sz="1300"/>
              <a:t>Evaluation of OpenEvolve on </a:t>
            </a:r>
            <a:r>
              <a:rPr b="1" lang="en-GB" sz="1300"/>
              <a:t>six</a:t>
            </a:r>
            <a:r>
              <a:rPr lang="en-GB" sz="1300"/>
              <a:t> diverse CUDA kernels from KernelBench</a:t>
            </a:r>
            <a:endParaRPr sz="1300"/>
          </a:p>
          <a:p>
            <a:pPr indent="0" lvl="0" marL="457200" rtl="0" algn="l">
              <a:spcBef>
                <a:spcPts val="0"/>
              </a:spcBef>
              <a:spcAft>
                <a:spcPts val="0"/>
              </a:spcAft>
              <a:buNone/>
            </a:pPr>
            <a:r>
              <a:t/>
            </a:r>
            <a:endParaRPr sz="1300"/>
          </a:p>
          <a:p>
            <a:pPr indent="-311150" lvl="0" marL="457200" rtl="0" algn="l">
              <a:spcBef>
                <a:spcPts val="0"/>
              </a:spcBef>
              <a:spcAft>
                <a:spcPts val="0"/>
              </a:spcAft>
              <a:buSzPts val="1300"/>
              <a:buChar char="●"/>
            </a:pPr>
            <a:r>
              <a:rPr lang="en-GB" sz="1300"/>
              <a:t>Comparative study of </a:t>
            </a:r>
            <a:r>
              <a:rPr b="1" lang="en-GB" sz="1300"/>
              <a:t>feedback-driven vs baseline (no-feedback)</a:t>
            </a:r>
            <a:r>
              <a:rPr lang="en-GB" sz="1300"/>
              <a:t> evolutionary strategies</a:t>
            </a:r>
            <a:br>
              <a:rPr lang="en-GB" sz="1300"/>
            </a:br>
            <a:endParaRPr sz="1300"/>
          </a:p>
          <a:p>
            <a:pPr indent="-311150" lvl="0" marL="457200" rtl="0" algn="l">
              <a:spcBef>
                <a:spcPts val="0"/>
              </a:spcBef>
              <a:spcAft>
                <a:spcPts val="0"/>
              </a:spcAft>
              <a:buSzPts val="1300"/>
              <a:buChar char="●"/>
            </a:pPr>
            <a:r>
              <a:rPr lang="en-GB" sz="1300"/>
              <a:t>Insights into when </a:t>
            </a:r>
            <a:r>
              <a:rPr b="1" lang="en-GB" sz="1300"/>
              <a:t>error-feedback mechanisms help</a:t>
            </a:r>
            <a:r>
              <a:rPr lang="en-GB" sz="1300"/>
              <a:t>, and when naive openevolve performs sufficiently</a:t>
            </a:r>
            <a:endParaRPr sz="1300"/>
          </a:p>
          <a:p>
            <a:pPr indent="0" lvl="0" marL="0" rtl="0" algn="l">
              <a:spcBef>
                <a:spcPts val="0"/>
              </a:spcBef>
              <a:spcAft>
                <a:spcPts val="0"/>
              </a:spcAft>
              <a:buNone/>
            </a:pPr>
            <a:r>
              <a:t/>
            </a:r>
            <a:endParaRPr b="1" sz="1600">
              <a:solidFill>
                <a:schemeClr val="lt2"/>
              </a:solidFill>
            </a:endParaRPr>
          </a:p>
        </p:txBody>
      </p:sp>
      <p:pic>
        <p:nvPicPr>
          <p:cNvPr id="428" name="Google Shape;428;p50"/>
          <p:cNvPicPr preferRelativeResize="0"/>
          <p:nvPr/>
        </p:nvPicPr>
        <p:blipFill rotWithShape="1">
          <a:blip r:embed="rId5">
            <a:alphaModFix/>
          </a:blip>
          <a:srcRect b="0" l="9040" r="-9040" t="0"/>
          <a:stretch/>
        </p:blipFill>
        <p:spPr>
          <a:xfrm>
            <a:off x="6060398" y="3104487"/>
            <a:ext cx="3060250" cy="1387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1"/>
          <p:cNvSpPr txBox="1"/>
          <p:nvPr/>
        </p:nvSpPr>
        <p:spPr>
          <a:xfrm>
            <a:off x="366925" y="467775"/>
            <a:ext cx="32067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2"/>
                </a:solidFill>
              </a:rPr>
              <a:t>Methodology </a:t>
            </a:r>
            <a:endParaRPr b="1" sz="1700">
              <a:solidFill>
                <a:schemeClr val="lt2"/>
              </a:solidFill>
            </a:endParaRPr>
          </a:p>
        </p:txBody>
      </p:sp>
      <p:sp>
        <p:nvSpPr>
          <p:cNvPr id="435" name="Google Shape;435;p51"/>
          <p:cNvSpPr/>
          <p:nvPr/>
        </p:nvSpPr>
        <p:spPr>
          <a:xfrm>
            <a:off x="1979799" y="1022838"/>
            <a:ext cx="1218600" cy="433800"/>
          </a:xfrm>
          <a:prstGeom prst="round2DiagRect">
            <a:avLst>
              <a:gd fmla="val 16667" name="adj1"/>
              <a:gd fmla="val 0" name="adj2"/>
            </a:avLst>
          </a:prstGeom>
          <a:solidFill>
            <a:srgbClr val="EA9999"/>
          </a:solidFill>
          <a:ln cap="flat" cmpd="sng" w="13975">
            <a:solidFill>
              <a:srgbClr val="222222"/>
            </a:solidFill>
            <a:prstDash val="solid"/>
            <a:round/>
            <a:headEnd len="sm" w="sm" type="none"/>
            <a:tailEnd len="sm" w="sm" type="none"/>
          </a:ln>
        </p:spPr>
        <p:txBody>
          <a:bodyPr anchorCtr="0" anchor="ctr" bIns="67100" lIns="67100" spcFirstLastPara="1" rIns="67100" wrap="square" tIns="67100">
            <a:noAutofit/>
          </a:bodyPr>
          <a:lstStyle/>
          <a:p>
            <a:pPr indent="0" lvl="0" marL="0" rtl="0" algn="ctr">
              <a:spcBef>
                <a:spcPts val="0"/>
              </a:spcBef>
              <a:spcAft>
                <a:spcPts val="0"/>
              </a:spcAft>
              <a:buNone/>
            </a:pPr>
            <a:r>
              <a:rPr lang="en-GB" sz="1027">
                <a:solidFill>
                  <a:srgbClr val="222222"/>
                </a:solidFill>
              </a:rPr>
              <a:t>Initial CUDA kernel</a:t>
            </a:r>
            <a:endParaRPr sz="1027">
              <a:solidFill>
                <a:srgbClr val="222222"/>
              </a:solidFill>
            </a:endParaRPr>
          </a:p>
        </p:txBody>
      </p:sp>
      <p:sp>
        <p:nvSpPr>
          <p:cNvPr id="436" name="Google Shape;436;p51"/>
          <p:cNvSpPr/>
          <p:nvPr/>
        </p:nvSpPr>
        <p:spPr>
          <a:xfrm>
            <a:off x="1979799" y="1670134"/>
            <a:ext cx="1218600" cy="433800"/>
          </a:xfrm>
          <a:prstGeom prst="round2DiagRect">
            <a:avLst>
              <a:gd fmla="val 16667" name="adj1"/>
              <a:gd fmla="val 0" name="adj2"/>
            </a:avLst>
          </a:prstGeom>
          <a:solidFill>
            <a:srgbClr val="B6D7A8"/>
          </a:solidFill>
          <a:ln cap="flat" cmpd="sng" w="13975">
            <a:solidFill>
              <a:srgbClr val="222222"/>
            </a:solidFill>
            <a:prstDash val="solid"/>
            <a:round/>
            <a:headEnd len="sm" w="sm" type="none"/>
            <a:tailEnd len="sm" w="sm" type="none"/>
          </a:ln>
        </p:spPr>
        <p:txBody>
          <a:bodyPr anchorCtr="0" anchor="ctr" bIns="67100" lIns="67100" spcFirstLastPara="1" rIns="67100" wrap="square" tIns="67100">
            <a:noAutofit/>
          </a:bodyPr>
          <a:lstStyle/>
          <a:p>
            <a:pPr indent="0" lvl="0" marL="0" rtl="0" algn="ctr">
              <a:spcBef>
                <a:spcPts val="0"/>
              </a:spcBef>
              <a:spcAft>
                <a:spcPts val="0"/>
              </a:spcAft>
              <a:buNone/>
            </a:pPr>
            <a:r>
              <a:rPr lang="en-GB" sz="1027">
                <a:solidFill>
                  <a:srgbClr val="222222"/>
                </a:solidFill>
              </a:rPr>
              <a:t>OpenEvolve</a:t>
            </a:r>
            <a:endParaRPr sz="1027">
              <a:solidFill>
                <a:srgbClr val="222222"/>
              </a:solidFill>
            </a:endParaRPr>
          </a:p>
        </p:txBody>
      </p:sp>
      <p:sp>
        <p:nvSpPr>
          <p:cNvPr id="437" name="Google Shape;437;p51"/>
          <p:cNvSpPr/>
          <p:nvPr/>
        </p:nvSpPr>
        <p:spPr>
          <a:xfrm>
            <a:off x="1979799" y="2317431"/>
            <a:ext cx="1218600" cy="433800"/>
          </a:xfrm>
          <a:prstGeom prst="round2DiagRect">
            <a:avLst>
              <a:gd fmla="val 16667" name="adj1"/>
              <a:gd fmla="val 0" name="adj2"/>
            </a:avLst>
          </a:prstGeom>
          <a:solidFill>
            <a:srgbClr val="EA9999"/>
          </a:solidFill>
          <a:ln cap="flat" cmpd="sng" w="13975">
            <a:solidFill>
              <a:srgbClr val="222222"/>
            </a:solidFill>
            <a:prstDash val="solid"/>
            <a:round/>
            <a:headEnd len="sm" w="sm" type="none"/>
            <a:tailEnd len="sm" w="sm" type="none"/>
          </a:ln>
        </p:spPr>
        <p:txBody>
          <a:bodyPr anchorCtr="0" anchor="ctr" bIns="67100" lIns="67100" spcFirstLastPara="1" rIns="67100" wrap="square" tIns="67100">
            <a:noAutofit/>
          </a:bodyPr>
          <a:lstStyle/>
          <a:p>
            <a:pPr indent="0" lvl="0" marL="0" rtl="0" algn="ctr">
              <a:spcBef>
                <a:spcPts val="0"/>
              </a:spcBef>
              <a:spcAft>
                <a:spcPts val="0"/>
              </a:spcAft>
              <a:buNone/>
            </a:pPr>
            <a:r>
              <a:rPr lang="en-GB" sz="1027">
                <a:solidFill>
                  <a:srgbClr val="222222"/>
                </a:solidFill>
              </a:rPr>
              <a:t>Optimized CUDA kernel</a:t>
            </a:r>
            <a:endParaRPr sz="1027">
              <a:solidFill>
                <a:srgbClr val="222222"/>
              </a:solidFill>
            </a:endParaRPr>
          </a:p>
        </p:txBody>
      </p:sp>
      <p:sp>
        <p:nvSpPr>
          <p:cNvPr id="438" name="Google Shape;438;p51"/>
          <p:cNvSpPr/>
          <p:nvPr/>
        </p:nvSpPr>
        <p:spPr>
          <a:xfrm>
            <a:off x="486525" y="1367498"/>
            <a:ext cx="1218600" cy="433800"/>
          </a:xfrm>
          <a:prstGeom prst="round2DiagRect">
            <a:avLst>
              <a:gd fmla="val 16667" name="adj1"/>
              <a:gd fmla="val 0" name="adj2"/>
            </a:avLst>
          </a:prstGeom>
          <a:solidFill>
            <a:srgbClr val="FFE599"/>
          </a:solidFill>
          <a:ln cap="flat" cmpd="sng" w="13975">
            <a:solidFill>
              <a:srgbClr val="222222"/>
            </a:solidFill>
            <a:prstDash val="solid"/>
            <a:round/>
            <a:headEnd len="sm" w="sm" type="none"/>
            <a:tailEnd len="sm" w="sm" type="none"/>
          </a:ln>
        </p:spPr>
        <p:txBody>
          <a:bodyPr anchorCtr="0" anchor="ctr" bIns="67100" lIns="67100" spcFirstLastPara="1" rIns="67100" wrap="square" tIns="67100">
            <a:noAutofit/>
          </a:bodyPr>
          <a:lstStyle/>
          <a:p>
            <a:pPr indent="0" lvl="0" marL="0" rtl="0" algn="ctr">
              <a:spcBef>
                <a:spcPts val="0"/>
              </a:spcBef>
              <a:spcAft>
                <a:spcPts val="0"/>
              </a:spcAft>
              <a:buNone/>
            </a:pPr>
            <a:r>
              <a:rPr lang="en-GB" sz="1027">
                <a:solidFill>
                  <a:srgbClr val="222222"/>
                </a:solidFill>
              </a:rPr>
              <a:t>Error Feedback</a:t>
            </a:r>
            <a:endParaRPr sz="1027">
              <a:solidFill>
                <a:srgbClr val="222222"/>
              </a:solidFill>
            </a:endParaRPr>
          </a:p>
        </p:txBody>
      </p:sp>
      <p:cxnSp>
        <p:nvCxnSpPr>
          <p:cNvPr id="439" name="Google Shape;439;p51"/>
          <p:cNvCxnSpPr>
            <a:stCxn id="435" idx="1"/>
            <a:endCxn id="436" idx="3"/>
          </p:cNvCxnSpPr>
          <p:nvPr/>
        </p:nvCxnSpPr>
        <p:spPr>
          <a:xfrm>
            <a:off x="2589099" y="1456638"/>
            <a:ext cx="0" cy="213600"/>
          </a:xfrm>
          <a:prstGeom prst="straightConnector1">
            <a:avLst/>
          </a:prstGeom>
          <a:noFill/>
          <a:ln cap="flat" cmpd="sng" w="7000">
            <a:solidFill>
              <a:srgbClr val="222222"/>
            </a:solidFill>
            <a:prstDash val="solid"/>
            <a:round/>
            <a:headEnd len="med" w="med" type="none"/>
            <a:tailEnd len="med" w="med" type="triangle"/>
          </a:ln>
        </p:spPr>
      </p:cxnSp>
      <p:cxnSp>
        <p:nvCxnSpPr>
          <p:cNvPr id="440" name="Google Shape;440;p51"/>
          <p:cNvCxnSpPr>
            <a:stCxn id="436" idx="1"/>
            <a:endCxn id="437" idx="3"/>
          </p:cNvCxnSpPr>
          <p:nvPr/>
        </p:nvCxnSpPr>
        <p:spPr>
          <a:xfrm>
            <a:off x="2589099" y="2103934"/>
            <a:ext cx="0" cy="213600"/>
          </a:xfrm>
          <a:prstGeom prst="straightConnector1">
            <a:avLst/>
          </a:prstGeom>
          <a:noFill/>
          <a:ln cap="flat" cmpd="sng" w="7000">
            <a:solidFill>
              <a:srgbClr val="222222"/>
            </a:solidFill>
            <a:prstDash val="solid"/>
            <a:round/>
            <a:headEnd len="med" w="med" type="none"/>
            <a:tailEnd len="med" w="med" type="triangle"/>
          </a:ln>
        </p:spPr>
      </p:cxnSp>
      <p:cxnSp>
        <p:nvCxnSpPr>
          <p:cNvPr id="441" name="Google Shape;441;p51"/>
          <p:cNvCxnSpPr>
            <a:stCxn id="436" idx="2"/>
            <a:endCxn id="438" idx="1"/>
          </p:cNvCxnSpPr>
          <p:nvPr/>
        </p:nvCxnSpPr>
        <p:spPr>
          <a:xfrm rot="10800000">
            <a:off x="1095699" y="1801234"/>
            <a:ext cx="884100" cy="85800"/>
          </a:xfrm>
          <a:prstGeom prst="curvedConnector2">
            <a:avLst/>
          </a:prstGeom>
          <a:noFill/>
          <a:ln cap="flat" cmpd="sng" w="7000">
            <a:solidFill>
              <a:srgbClr val="222222"/>
            </a:solidFill>
            <a:prstDash val="dash"/>
            <a:round/>
            <a:headEnd len="med" w="med" type="none"/>
            <a:tailEnd len="med" w="med" type="stealth"/>
          </a:ln>
        </p:spPr>
      </p:cxnSp>
      <p:cxnSp>
        <p:nvCxnSpPr>
          <p:cNvPr id="442" name="Google Shape;442;p51"/>
          <p:cNvCxnSpPr>
            <a:stCxn id="438" idx="3"/>
            <a:endCxn id="435" idx="2"/>
          </p:cNvCxnSpPr>
          <p:nvPr/>
        </p:nvCxnSpPr>
        <p:spPr>
          <a:xfrm rot="-5400000">
            <a:off x="1473975" y="861548"/>
            <a:ext cx="127800" cy="884100"/>
          </a:xfrm>
          <a:prstGeom prst="curvedConnector2">
            <a:avLst/>
          </a:prstGeom>
          <a:noFill/>
          <a:ln cap="flat" cmpd="sng" w="7000">
            <a:solidFill>
              <a:srgbClr val="222222"/>
            </a:solidFill>
            <a:prstDash val="dash"/>
            <a:round/>
            <a:headEnd len="med" w="med" type="none"/>
            <a:tailEnd len="med" w="med" type="stealth"/>
          </a:ln>
        </p:spPr>
      </p:cxnSp>
      <p:pic>
        <p:nvPicPr>
          <p:cNvPr id="443" name="Google Shape;443;p51"/>
          <p:cNvPicPr preferRelativeResize="0"/>
          <p:nvPr/>
        </p:nvPicPr>
        <p:blipFill>
          <a:blip r:embed="rId3">
            <a:alphaModFix/>
          </a:blip>
          <a:stretch>
            <a:fillRect/>
          </a:stretch>
        </p:blipFill>
        <p:spPr>
          <a:xfrm>
            <a:off x="4844525" y="3600614"/>
            <a:ext cx="3874050" cy="773425"/>
          </a:xfrm>
          <a:prstGeom prst="rect">
            <a:avLst/>
          </a:prstGeom>
          <a:noFill/>
          <a:ln>
            <a:noFill/>
          </a:ln>
        </p:spPr>
      </p:pic>
      <p:pic>
        <p:nvPicPr>
          <p:cNvPr id="444" name="Google Shape;444;p51"/>
          <p:cNvPicPr preferRelativeResize="0"/>
          <p:nvPr/>
        </p:nvPicPr>
        <p:blipFill>
          <a:blip r:embed="rId4">
            <a:alphaModFix/>
          </a:blip>
          <a:stretch>
            <a:fillRect/>
          </a:stretch>
        </p:blipFill>
        <p:spPr>
          <a:xfrm>
            <a:off x="4708200" y="3326088"/>
            <a:ext cx="3712550" cy="189175"/>
          </a:xfrm>
          <a:prstGeom prst="rect">
            <a:avLst/>
          </a:prstGeom>
          <a:noFill/>
          <a:ln>
            <a:noFill/>
          </a:ln>
        </p:spPr>
      </p:pic>
      <p:pic>
        <p:nvPicPr>
          <p:cNvPr id="445" name="Google Shape;445;p51"/>
          <p:cNvPicPr preferRelativeResize="0"/>
          <p:nvPr/>
        </p:nvPicPr>
        <p:blipFill>
          <a:blip r:embed="rId5">
            <a:alphaModFix/>
          </a:blip>
          <a:stretch>
            <a:fillRect/>
          </a:stretch>
        </p:blipFill>
        <p:spPr>
          <a:xfrm>
            <a:off x="366927" y="3116337"/>
            <a:ext cx="3874051" cy="1257721"/>
          </a:xfrm>
          <a:prstGeom prst="rect">
            <a:avLst/>
          </a:prstGeom>
          <a:noFill/>
          <a:ln>
            <a:noFill/>
          </a:ln>
        </p:spPr>
      </p:pic>
      <p:pic>
        <p:nvPicPr>
          <p:cNvPr id="446" name="Google Shape;446;p51"/>
          <p:cNvPicPr preferRelativeResize="0"/>
          <p:nvPr/>
        </p:nvPicPr>
        <p:blipFill rotWithShape="1">
          <a:blip r:embed="rId6">
            <a:alphaModFix/>
          </a:blip>
          <a:srcRect b="-8554" l="-11228" r="-23398" t="0"/>
          <a:stretch/>
        </p:blipFill>
        <p:spPr>
          <a:xfrm>
            <a:off x="4836600" y="682525"/>
            <a:ext cx="3712549" cy="2520808"/>
          </a:xfrm>
          <a:prstGeom prst="rect">
            <a:avLst/>
          </a:prstGeom>
          <a:noFill/>
          <a:ln>
            <a:noFill/>
          </a:ln>
        </p:spPr>
      </p:pic>
      <p:sp>
        <p:nvSpPr>
          <p:cNvPr id="447" name="Google Shape;447;p51"/>
          <p:cNvSpPr txBox="1"/>
          <p:nvPr/>
        </p:nvSpPr>
        <p:spPr>
          <a:xfrm>
            <a:off x="5126025" y="4523225"/>
            <a:ext cx="2598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solidFill>
                  <a:schemeClr val="lt2"/>
                </a:solidFill>
              </a:rPr>
              <a:t>(Similar to KernelBench)</a:t>
            </a:r>
            <a:endParaRPr sz="17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2"/>
          <p:cNvSpPr txBox="1"/>
          <p:nvPr/>
        </p:nvSpPr>
        <p:spPr>
          <a:xfrm>
            <a:off x="416725" y="513150"/>
            <a:ext cx="32067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2"/>
                </a:solidFill>
              </a:rPr>
              <a:t>Quantitative Results </a:t>
            </a:r>
            <a:endParaRPr b="1" sz="1700">
              <a:solidFill>
                <a:schemeClr val="lt2"/>
              </a:solidFill>
            </a:endParaRPr>
          </a:p>
        </p:txBody>
      </p:sp>
      <p:pic>
        <p:nvPicPr>
          <p:cNvPr id="454" name="Google Shape;454;p52"/>
          <p:cNvPicPr preferRelativeResize="0"/>
          <p:nvPr/>
        </p:nvPicPr>
        <p:blipFill>
          <a:blip r:embed="rId3">
            <a:alphaModFix/>
          </a:blip>
          <a:stretch>
            <a:fillRect/>
          </a:stretch>
        </p:blipFill>
        <p:spPr>
          <a:xfrm>
            <a:off x="582350" y="3258300"/>
            <a:ext cx="7825583" cy="1598775"/>
          </a:xfrm>
          <a:prstGeom prst="rect">
            <a:avLst/>
          </a:prstGeom>
          <a:noFill/>
          <a:ln>
            <a:noFill/>
          </a:ln>
        </p:spPr>
      </p:pic>
      <p:pic>
        <p:nvPicPr>
          <p:cNvPr id="455" name="Google Shape;455;p52"/>
          <p:cNvPicPr preferRelativeResize="0"/>
          <p:nvPr/>
        </p:nvPicPr>
        <p:blipFill rotWithShape="1">
          <a:blip r:embed="rId4">
            <a:alphaModFix/>
          </a:blip>
          <a:srcRect b="-17730" l="0" r="-17730" t="0"/>
          <a:stretch/>
        </p:blipFill>
        <p:spPr>
          <a:xfrm>
            <a:off x="416725" y="991350"/>
            <a:ext cx="4447227" cy="2668774"/>
          </a:xfrm>
          <a:prstGeom prst="rect">
            <a:avLst/>
          </a:prstGeom>
          <a:noFill/>
          <a:ln>
            <a:noFill/>
          </a:ln>
        </p:spPr>
      </p:pic>
      <p:pic>
        <p:nvPicPr>
          <p:cNvPr id="456" name="Google Shape;456;p52"/>
          <p:cNvPicPr preferRelativeResize="0"/>
          <p:nvPr/>
        </p:nvPicPr>
        <p:blipFill>
          <a:blip r:embed="rId5">
            <a:alphaModFix/>
          </a:blip>
          <a:stretch>
            <a:fillRect/>
          </a:stretch>
        </p:blipFill>
        <p:spPr>
          <a:xfrm>
            <a:off x="4531675" y="629775"/>
            <a:ext cx="3876250" cy="2326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53" title="openevolve_naive.jpg"/>
          <p:cNvPicPr preferRelativeResize="0"/>
          <p:nvPr/>
        </p:nvPicPr>
        <p:blipFill>
          <a:blip r:embed="rId3">
            <a:alphaModFix/>
          </a:blip>
          <a:stretch>
            <a:fillRect/>
          </a:stretch>
        </p:blipFill>
        <p:spPr>
          <a:xfrm>
            <a:off x="5049325" y="484952"/>
            <a:ext cx="3081251" cy="2441325"/>
          </a:xfrm>
          <a:prstGeom prst="rect">
            <a:avLst/>
          </a:prstGeom>
          <a:noFill/>
          <a:ln>
            <a:noFill/>
          </a:ln>
        </p:spPr>
      </p:pic>
      <p:pic>
        <p:nvPicPr>
          <p:cNvPr id="463" name="Google Shape;463;p53" title="feedback_kernel.jpg"/>
          <p:cNvPicPr preferRelativeResize="0"/>
          <p:nvPr/>
        </p:nvPicPr>
        <p:blipFill>
          <a:blip r:embed="rId4">
            <a:alphaModFix/>
          </a:blip>
          <a:stretch>
            <a:fillRect/>
          </a:stretch>
        </p:blipFill>
        <p:spPr>
          <a:xfrm>
            <a:off x="5197200" y="2926275"/>
            <a:ext cx="2785501" cy="2211525"/>
          </a:xfrm>
          <a:prstGeom prst="rect">
            <a:avLst/>
          </a:prstGeom>
          <a:noFill/>
          <a:ln>
            <a:noFill/>
          </a:ln>
        </p:spPr>
      </p:pic>
      <p:pic>
        <p:nvPicPr>
          <p:cNvPr id="464" name="Google Shape;464;p53" title="initial_naive_kernel.jpg"/>
          <p:cNvPicPr preferRelativeResize="0"/>
          <p:nvPr/>
        </p:nvPicPr>
        <p:blipFill>
          <a:blip r:embed="rId5">
            <a:alphaModFix/>
          </a:blip>
          <a:stretch>
            <a:fillRect/>
          </a:stretch>
        </p:blipFill>
        <p:spPr>
          <a:xfrm>
            <a:off x="259225" y="1884700"/>
            <a:ext cx="4388525" cy="2748125"/>
          </a:xfrm>
          <a:prstGeom prst="rect">
            <a:avLst/>
          </a:prstGeom>
          <a:noFill/>
          <a:ln>
            <a:noFill/>
          </a:ln>
        </p:spPr>
      </p:pic>
      <p:sp>
        <p:nvSpPr>
          <p:cNvPr id="465" name="Google Shape;465;p53"/>
          <p:cNvSpPr txBox="1"/>
          <p:nvPr/>
        </p:nvSpPr>
        <p:spPr>
          <a:xfrm>
            <a:off x="393550" y="652900"/>
            <a:ext cx="3407400" cy="5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lt2"/>
                </a:solidFill>
              </a:rPr>
              <a:t>Qualitative Analysis (Conv3D)</a:t>
            </a:r>
            <a:endParaRPr sz="2100">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4"/>
          <p:cNvSpPr txBox="1"/>
          <p:nvPr/>
        </p:nvSpPr>
        <p:spPr>
          <a:xfrm>
            <a:off x="494625" y="697800"/>
            <a:ext cx="32067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2"/>
                </a:solidFill>
              </a:rPr>
              <a:t>Challenges &amp; Limitations </a:t>
            </a:r>
            <a:endParaRPr b="1" sz="1700">
              <a:solidFill>
                <a:schemeClr val="lt2"/>
              </a:solidFill>
            </a:endParaRPr>
          </a:p>
        </p:txBody>
      </p:sp>
      <p:sp>
        <p:nvSpPr>
          <p:cNvPr id="472" name="Google Shape;472;p54"/>
          <p:cNvSpPr txBox="1"/>
          <p:nvPr/>
        </p:nvSpPr>
        <p:spPr>
          <a:xfrm>
            <a:off x="552475" y="2263950"/>
            <a:ext cx="50721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2"/>
                </a:solidFill>
              </a:rPr>
              <a:t>Key Takeaways </a:t>
            </a:r>
            <a:endParaRPr b="1" sz="1700">
              <a:solidFill>
                <a:schemeClr val="lt2"/>
              </a:solidFill>
            </a:endParaRPr>
          </a:p>
        </p:txBody>
      </p:sp>
      <p:sp>
        <p:nvSpPr>
          <p:cNvPr id="473" name="Google Shape;473;p54"/>
          <p:cNvSpPr txBox="1"/>
          <p:nvPr/>
        </p:nvSpPr>
        <p:spPr>
          <a:xfrm>
            <a:off x="552475" y="1094250"/>
            <a:ext cx="71976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 Restricted to 20 iterations per kernel due to computational constraints</a:t>
            </a:r>
            <a:endParaRPr sz="1600"/>
          </a:p>
          <a:p>
            <a:pPr indent="0" lvl="0" marL="0" rtl="0" algn="l">
              <a:spcBef>
                <a:spcPts val="0"/>
              </a:spcBef>
              <a:spcAft>
                <a:spcPts val="0"/>
              </a:spcAft>
              <a:buNone/>
            </a:pPr>
            <a:r>
              <a:rPr lang="en-GB" sz="1600"/>
              <a:t>• Single LLM model (Gemini 2.0 Flash) tested</a:t>
            </a:r>
            <a:endParaRPr sz="1600"/>
          </a:p>
          <a:p>
            <a:pPr indent="0" lvl="0" marL="0" rtl="0" algn="l">
              <a:spcBef>
                <a:spcPts val="0"/>
              </a:spcBef>
              <a:spcAft>
                <a:spcPts val="0"/>
              </a:spcAft>
              <a:buNone/>
            </a:pPr>
            <a:r>
              <a:rPr lang="en-GB" sz="1600"/>
              <a:t>• Fixed prompt engineering approach</a:t>
            </a:r>
            <a:endParaRPr sz="1600"/>
          </a:p>
          <a:p>
            <a:pPr indent="0" lvl="0" marL="0" rtl="0" algn="l">
              <a:spcBef>
                <a:spcPts val="0"/>
              </a:spcBef>
              <a:spcAft>
                <a:spcPts val="0"/>
              </a:spcAft>
              <a:buNone/>
            </a:pPr>
            <a:r>
              <a:rPr lang="en-GB" sz="1600"/>
              <a:t>• Evaluation on a single GPU architecture (H100)</a:t>
            </a:r>
            <a:endParaRPr sz="1600"/>
          </a:p>
        </p:txBody>
      </p:sp>
      <p:sp>
        <p:nvSpPr>
          <p:cNvPr id="474" name="Google Shape;474;p54"/>
          <p:cNvSpPr txBox="1"/>
          <p:nvPr/>
        </p:nvSpPr>
        <p:spPr>
          <a:xfrm>
            <a:off x="552475" y="2699450"/>
            <a:ext cx="82839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GB" sz="1600" u="sng"/>
              <a:t>Feedback guided evolution</a:t>
            </a:r>
            <a:r>
              <a:rPr lang="en-GB" sz="1600"/>
              <a:t> has </a:t>
            </a:r>
            <a:r>
              <a:rPr lang="en-GB" sz="1600" u="sng"/>
              <a:t>higher compilation success</a:t>
            </a:r>
            <a:r>
              <a:rPr lang="en-GB" sz="1600"/>
              <a:t> and requires fewer attempts per successful program</a:t>
            </a:r>
            <a:endParaRPr b="1" sz="1600"/>
          </a:p>
          <a:p>
            <a:pPr indent="0" lvl="0" marL="457200" rtl="0" algn="l">
              <a:spcBef>
                <a:spcPts val="0"/>
              </a:spcBef>
              <a:spcAft>
                <a:spcPts val="0"/>
              </a:spcAft>
              <a:buNone/>
            </a:pPr>
            <a:r>
              <a:t/>
            </a:r>
            <a:endParaRPr b="1" sz="1600"/>
          </a:p>
          <a:p>
            <a:pPr indent="-330200" lvl="0" marL="457200" rtl="0" algn="l">
              <a:spcBef>
                <a:spcPts val="0"/>
              </a:spcBef>
              <a:spcAft>
                <a:spcPts val="0"/>
              </a:spcAft>
              <a:buSzPts val="1600"/>
              <a:buChar char="➢"/>
            </a:pPr>
            <a:r>
              <a:rPr lang="en-GB" sz="1600" u="sng"/>
              <a:t>Error-feedback evolution is most valuable for hard, structured CUDA kernels</a:t>
            </a:r>
            <a:r>
              <a:rPr lang="en-GB" sz="1600"/>
              <a:t> that require careful memory reasoning and iterative refinement, whereas baseline</a:t>
            </a:r>
            <a:r>
              <a:rPr lang="en-GB" sz="1600" u="sng"/>
              <a:t> (unguided) evolution is sufficient and sometimes preferable for simpler</a:t>
            </a:r>
            <a:r>
              <a:rPr lang="en-GB" sz="1600"/>
              <a:t> or well-known optimization patterns where robustness, speed, or lower API cost matters.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December 4th Presentations</a:t>
            </a:r>
            <a:endParaRPr/>
          </a:p>
        </p:txBody>
      </p:sp>
      <p:graphicFrame>
        <p:nvGraphicFramePr>
          <p:cNvPr id="101" name="Google Shape;101;p28"/>
          <p:cNvGraphicFramePr/>
          <p:nvPr/>
        </p:nvGraphicFramePr>
        <p:xfrm>
          <a:off x="1175025" y="1679850"/>
          <a:ext cx="3000000" cy="3000000"/>
        </p:xfrm>
        <a:graphic>
          <a:graphicData uri="http://schemas.openxmlformats.org/drawingml/2006/table">
            <a:tbl>
              <a:tblPr>
                <a:noFill/>
                <a:tableStyleId>{8D175288-21A5-4699-8808-B882B30C9C84}</a:tableStyleId>
              </a:tblPr>
              <a:tblGrid>
                <a:gridCol w="965825"/>
                <a:gridCol w="2748375"/>
                <a:gridCol w="3079725"/>
              </a:tblGrid>
              <a:tr h="523875">
                <a:tc>
                  <a:txBody>
                    <a:bodyPr/>
                    <a:lstStyle/>
                    <a:p>
                      <a:pPr indent="0" lvl="0" marL="0" rtl="0" algn="l">
                        <a:lnSpc>
                          <a:spcPct val="115000"/>
                        </a:lnSpc>
                        <a:spcBef>
                          <a:spcPts val="0"/>
                        </a:spcBef>
                        <a:spcAft>
                          <a:spcPts val="0"/>
                        </a:spcAft>
                        <a:buNone/>
                      </a:pPr>
                      <a:r>
                        <a:rPr lang="en-GB"/>
                        <a:t>12.30pm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Beto An, Reina Pradhan, Aryan Khatri</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RL for self-verification in LLMs</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523875">
                <a:tc>
                  <a:txBody>
                    <a:bodyPr/>
                    <a:lstStyle/>
                    <a:p>
                      <a:pPr indent="0" lvl="0" marL="0" rtl="0" algn="l">
                        <a:lnSpc>
                          <a:spcPct val="115000"/>
                        </a:lnSpc>
                        <a:spcBef>
                          <a:spcPts val="0"/>
                        </a:spcBef>
                        <a:spcAft>
                          <a:spcPts val="0"/>
                        </a:spcAft>
                        <a:buNone/>
                      </a:pPr>
                      <a:r>
                        <a:rPr lang="en-GB"/>
                        <a:t>12.45pm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solidFill>
                            <a:schemeClr val="dk1"/>
                          </a:solidFill>
                        </a:rPr>
                        <a:t>Yingqi Cao, Kimonas Provatas, Akshatha Nayak, Ziyang Tan</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solidFill>
                            <a:srgbClr val="201F1E"/>
                          </a:solidFill>
                          <a:highlight>
                            <a:schemeClr val="lt1"/>
                          </a:highlight>
                        </a:rPr>
                        <a:t>Adaptive speculative decoding for inference in LLMs</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314325">
                <a:tc>
                  <a:txBody>
                    <a:bodyPr/>
                    <a:lstStyle/>
                    <a:p>
                      <a:pPr indent="0" lvl="0" marL="0" rtl="0" algn="l">
                        <a:lnSpc>
                          <a:spcPct val="115000"/>
                        </a:lnSpc>
                        <a:spcBef>
                          <a:spcPts val="0"/>
                        </a:spcBef>
                        <a:spcAft>
                          <a:spcPts val="0"/>
                        </a:spcAft>
                        <a:buNone/>
                      </a:pPr>
                      <a:r>
                        <a:rPr lang="en-GB"/>
                        <a:t>1.00pm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Zijian Yi, Aditya Thimmaiah</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RL for reasoning in LLMs</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523875">
                <a:tc>
                  <a:txBody>
                    <a:bodyPr/>
                    <a:lstStyle/>
                    <a:p>
                      <a:pPr indent="0" lvl="0" marL="0" rtl="0" algn="l">
                        <a:lnSpc>
                          <a:spcPct val="115000"/>
                        </a:lnSpc>
                        <a:spcBef>
                          <a:spcPts val="0"/>
                        </a:spcBef>
                        <a:spcAft>
                          <a:spcPts val="0"/>
                        </a:spcAft>
                        <a:buNone/>
                      </a:pPr>
                      <a:r>
                        <a:rPr lang="en-GB"/>
                        <a:t>1.15pm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Nandita Jayanthi, Rachel Yamamoto</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RL for video compression</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r h="314325">
                <a:tc>
                  <a:txBody>
                    <a:bodyPr/>
                    <a:lstStyle/>
                    <a:p>
                      <a:pPr indent="0" lvl="0" marL="0" rtl="0" algn="l">
                        <a:lnSpc>
                          <a:spcPct val="115000"/>
                        </a:lnSpc>
                        <a:spcBef>
                          <a:spcPts val="0"/>
                        </a:spcBef>
                        <a:spcAft>
                          <a:spcPts val="0"/>
                        </a:spcAft>
                        <a:buNone/>
                      </a:pPr>
                      <a:r>
                        <a:rPr lang="en-GB"/>
                        <a:t>1.30pm</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Weijie Chen Lin, Darius Grassi</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a:t>M</a:t>
                      </a:r>
                      <a:r>
                        <a:rPr lang="en-GB"/>
                        <a:t>L for decompilation</a:t>
                      </a:r>
                      <a:endParaRPr/>
                    </a:p>
                  </a:txBody>
                  <a:tcPr marT="50800" marB="50800" marR="50800" marL="50800">
                    <a:lnL cap="flat" cmpd="sng" w="9525">
                      <a:solidFill>
                        <a:srgbClr val="A3A3A3"/>
                      </a:solidFill>
                      <a:prstDash val="solid"/>
                      <a:round/>
                      <a:headEnd len="sm" w="sm" type="none"/>
                      <a:tailEnd len="sm" w="sm" type="none"/>
                    </a:lnL>
                    <a:lnR cap="flat" cmpd="sng" w="9525">
                      <a:solidFill>
                        <a:srgbClr val="A3A3A3"/>
                      </a:solidFill>
                      <a:prstDash val="solid"/>
                      <a:round/>
                      <a:headEnd len="sm" w="sm" type="none"/>
                      <a:tailEnd len="sm" w="sm" type="none"/>
                    </a:lnR>
                    <a:lnT cap="flat" cmpd="sng" w="9525">
                      <a:solidFill>
                        <a:srgbClr val="A3A3A3"/>
                      </a:solidFill>
                      <a:prstDash val="solid"/>
                      <a:round/>
                      <a:headEnd len="sm" w="sm" type="none"/>
                      <a:tailEnd len="sm" w="sm" type="none"/>
                    </a:lnT>
                    <a:lnB cap="flat" cmpd="sng" w="9525">
                      <a:solidFill>
                        <a:srgbClr val="A3A3A3"/>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5"/>
          <p:cNvSpPr txBox="1"/>
          <p:nvPr>
            <p:ph type="ctrTitle"/>
          </p:nvPr>
        </p:nvSpPr>
        <p:spPr>
          <a:xfrm>
            <a:off x="311708" y="12849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5000"/>
              <a:t>Slides for </a:t>
            </a:r>
            <a:endParaRPr sz="5000"/>
          </a:p>
          <a:p>
            <a:pPr indent="0" lvl="0" marL="0" rtl="0" algn="ctr">
              <a:spcBef>
                <a:spcPts val="0"/>
              </a:spcBef>
              <a:spcAft>
                <a:spcPts val="0"/>
              </a:spcAft>
              <a:buNone/>
            </a:pPr>
            <a:r>
              <a:rPr lang="en-GB" sz="5000"/>
              <a:t>December 4, 2025</a:t>
            </a:r>
            <a:endParaRPr sz="5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Mathnasium: RL using Lean4 for theorem proving</a:t>
            </a:r>
            <a:endParaRPr/>
          </a:p>
        </p:txBody>
      </p:sp>
      <p:sp>
        <p:nvSpPr>
          <p:cNvPr id="485" name="Google Shape;485;p5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Aryan Khatri, Beto An, Reina Pradhan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LLMs can be good at math problems: Google DeepMind &amp; OpenAI attained gold medal on IMO problems</a:t>
            </a:r>
            <a:endParaRPr/>
          </a:p>
          <a:p>
            <a:pPr indent="-342900" lvl="0" marL="457200" rtl="0" algn="l">
              <a:spcBef>
                <a:spcPts val="0"/>
              </a:spcBef>
              <a:spcAft>
                <a:spcPts val="0"/>
              </a:spcAft>
              <a:buSzPts val="1800"/>
              <a:buChar char="●"/>
            </a:pPr>
            <a:r>
              <a:rPr lang="en-GB"/>
              <a:t>Goal: use a formal proof language (Lean4) that programmatically verifies correctness to train an LLM to solve problems</a:t>
            </a:r>
            <a:endParaRPr/>
          </a:p>
          <a:p>
            <a:pPr indent="-342900" lvl="0" marL="457200" rtl="0" algn="l">
              <a:spcBef>
                <a:spcPts val="0"/>
              </a:spcBef>
              <a:spcAft>
                <a:spcPts val="0"/>
              </a:spcAft>
              <a:buSzPts val="1800"/>
              <a:buChar char="●"/>
            </a:pPr>
            <a:r>
              <a:rPr lang="en-GB"/>
              <a:t>DeepSeekMathProver took a similar approach, providing a reward for all or nothing correctness with a 671B model, and showed that RL improves performance on verifiable tasks</a:t>
            </a:r>
            <a:endParaRPr/>
          </a:p>
          <a:p>
            <a:pPr indent="-342900" lvl="0" marL="457200" rtl="0" algn="l">
              <a:spcBef>
                <a:spcPts val="0"/>
              </a:spcBef>
              <a:spcAft>
                <a:spcPts val="0"/>
              </a:spcAft>
              <a:buSzPts val="1800"/>
              <a:buChar char="●"/>
            </a:pPr>
            <a:r>
              <a:rPr lang="en-GB"/>
              <a:t>We applied RL using GRPO providing a reward for each correct step, rather than all or nothing feedback, on an 8B Qwen model with LoRA, with only 43M trainable parameters (0.5% increase)</a:t>
            </a:r>
            <a:endParaRPr/>
          </a:p>
        </p:txBody>
      </p:sp>
      <p:sp>
        <p:nvSpPr>
          <p:cNvPr id="491" name="Google Shape;491;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1) Project motivation and prior work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2) Method overview</a:t>
            </a:r>
            <a:endParaRPr/>
          </a:p>
        </p:txBody>
      </p:sp>
      <p:pic>
        <p:nvPicPr>
          <p:cNvPr id="497" name="Google Shape;497;p58"/>
          <p:cNvPicPr preferRelativeResize="0"/>
          <p:nvPr/>
        </p:nvPicPr>
        <p:blipFill>
          <a:blip r:embed="rId3">
            <a:alphaModFix/>
          </a:blip>
          <a:stretch>
            <a:fillRect/>
          </a:stretch>
        </p:blipFill>
        <p:spPr>
          <a:xfrm>
            <a:off x="-65375" y="1017725"/>
            <a:ext cx="5943600" cy="3876675"/>
          </a:xfrm>
          <a:prstGeom prst="rect">
            <a:avLst/>
          </a:prstGeom>
          <a:noFill/>
          <a:ln>
            <a:noFill/>
          </a:ln>
        </p:spPr>
      </p:pic>
      <p:sp>
        <p:nvSpPr>
          <p:cNvPr id="498" name="Google Shape;498;p58"/>
          <p:cNvSpPr txBox="1"/>
          <p:nvPr/>
        </p:nvSpPr>
        <p:spPr>
          <a:xfrm>
            <a:off x="5878225" y="1119800"/>
            <a:ext cx="3276900" cy="14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2"/>
                </a:solidFill>
              </a:rPr>
              <a:t>SFT Implementation:</a:t>
            </a:r>
            <a:endParaRPr b="1">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Cross Entropy loss on completion tokens</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Base model: quantized to 4 bit</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LoRA weights: 16 bit</a:t>
            </a:r>
            <a:endParaRPr>
              <a:solidFill>
                <a:schemeClr val="dk2"/>
              </a:solidFill>
            </a:endParaRPr>
          </a:p>
          <a:p>
            <a:pPr indent="-317500" lvl="1" marL="914400" rtl="0" algn="l">
              <a:spcBef>
                <a:spcPts val="0"/>
              </a:spcBef>
              <a:spcAft>
                <a:spcPts val="0"/>
              </a:spcAft>
              <a:buClr>
                <a:schemeClr val="dk2"/>
              </a:buClr>
              <a:buSzPts val="1400"/>
              <a:buChar char="-"/>
            </a:pPr>
            <a:r>
              <a:rPr lang="en-GB">
                <a:solidFill>
                  <a:schemeClr val="dk2"/>
                </a:solidFill>
              </a:rPr>
              <a:t>num_params: 43M</a:t>
            </a:r>
            <a:endParaRPr>
              <a:solidFill>
                <a:schemeClr val="dk2"/>
              </a:solidFill>
            </a:endParaRPr>
          </a:p>
          <a:p>
            <a:pPr indent="-317500" lvl="1" marL="914400" rtl="0" algn="l">
              <a:spcBef>
                <a:spcPts val="0"/>
              </a:spcBef>
              <a:spcAft>
                <a:spcPts val="0"/>
              </a:spcAft>
              <a:buClr>
                <a:schemeClr val="dk2"/>
              </a:buClr>
              <a:buSzPts val="1400"/>
              <a:buChar char="-"/>
            </a:pPr>
            <a:r>
              <a:rPr lang="en-GB">
                <a:solidFill>
                  <a:schemeClr val="dk2"/>
                </a:solidFill>
              </a:rPr>
              <a:t>0.5% parameter increase</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b="1" lang="en-GB">
                <a:solidFill>
                  <a:schemeClr val="dk2"/>
                </a:solidFill>
              </a:rPr>
              <a:t>RL Fine Tuning:</a:t>
            </a:r>
            <a:endParaRPr b="1">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Maximize GRPO objective outlined in DeepSeekMath</a:t>
            </a:r>
            <a:endParaRPr>
              <a:solidFill>
                <a:schemeClr val="dk2"/>
              </a:solidFill>
            </a:endParaRPr>
          </a:p>
          <a:p>
            <a:pPr indent="-317500" lvl="1" marL="914400" rtl="0" algn="l">
              <a:spcBef>
                <a:spcPts val="0"/>
              </a:spcBef>
              <a:spcAft>
                <a:spcPts val="0"/>
              </a:spcAft>
              <a:buClr>
                <a:schemeClr val="dk2"/>
              </a:buClr>
              <a:buSzPts val="1400"/>
              <a:buChar char="-"/>
            </a:pPr>
            <a:r>
              <a:rPr lang="en-GB">
                <a:solidFill>
                  <a:schemeClr val="dk2"/>
                </a:solidFill>
              </a:rPr>
              <a:t>Like PPO, except the Actor is an LLM and Advantage baseline is group mean reward</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Base model: SFT model</a:t>
            </a:r>
            <a:endParaRPr>
              <a:solidFill>
                <a:schemeClr val="dk2"/>
              </a:solidFill>
            </a:endParaRPr>
          </a:p>
          <a:p>
            <a:pPr indent="-317500" lvl="0" marL="457200" rtl="0" algn="l">
              <a:spcBef>
                <a:spcPts val="0"/>
              </a:spcBef>
              <a:spcAft>
                <a:spcPts val="0"/>
              </a:spcAft>
              <a:buClr>
                <a:schemeClr val="dk2"/>
              </a:buClr>
              <a:buSzPts val="1400"/>
              <a:buChar char="-"/>
            </a:pPr>
            <a:r>
              <a:rPr lang="en-GB">
                <a:solidFill>
                  <a:schemeClr val="dk2"/>
                </a:solidFill>
              </a:rPr>
              <a:t>No addition parameters</a:t>
            </a:r>
            <a:endParaRPr>
              <a:solidFill>
                <a:schemeClr val="dk2"/>
              </a:solidFill>
            </a:endParaRPr>
          </a:p>
          <a:p>
            <a:pPr indent="0" lvl="0" marL="0" rtl="0" algn="l">
              <a:spcBef>
                <a:spcPts val="0"/>
              </a:spcBef>
              <a:spcAft>
                <a:spcPts val="0"/>
              </a:spcAft>
              <a:buNone/>
            </a:pPr>
            <a:r>
              <a:t/>
            </a:r>
            <a:endParaRPr>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3) Key experimental results</a:t>
            </a:r>
            <a:endParaRPr/>
          </a:p>
        </p:txBody>
      </p:sp>
      <p:pic>
        <p:nvPicPr>
          <p:cNvPr id="504" name="Google Shape;504;p59" title="Screenshot 2025-12-01 at 3.46.19 PM.png"/>
          <p:cNvPicPr preferRelativeResize="0"/>
          <p:nvPr/>
        </p:nvPicPr>
        <p:blipFill>
          <a:blip r:embed="rId3">
            <a:alphaModFix/>
          </a:blip>
          <a:stretch>
            <a:fillRect/>
          </a:stretch>
        </p:blipFill>
        <p:spPr>
          <a:xfrm>
            <a:off x="0" y="1419550"/>
            <a:ext cx="6073775" cy="3723950"/>
          </a:xfrm>
          <a:prstGeom prst="rect">
            <a:avLst/>
          </a:prstGeom>
          <a:noFill/>
          <a:ln>
            <a:noFill/>
          </a:ln>
        </p:spPr>
      </p:pic>
      <p:pic>
        <p:nvPicPr>
          <p:cNvPr id="505" name="Google Shape;505;p59" title="Screenshot 2025-12-01 at 4.46.05 PM.png"/>
          <p:cNvPicPr preferRelativeResize="0"/>
          <p:nvPr/>
        </p:nvPicPr>
        <p:blipFill>
          <a:blip r:embed="rId4">
            <a:alphaModFix/>
          </a:blip>
          <a:stretch>
            <a:fillRect/>
          </a:stretch>
        </p:blipFill>
        <p:spPr>
          <a:xfrm>
            <a:off x="5322575" y="620051"/>
            <a:ext cx="3580075" cy="1951700"/>
          </a:xfrm>
          <a:prstGeom prst="rect">
            <a:avLst/>
          </a:prstGeom>
          <a:noFill/>
          <a:ln cap="flat" cmpd="sng" w="9525">
            <a:solidFill>
              <a:schemeClr val="dk2"/>
            </a:solidFill>
            <a:prstDash val="solid"/>
            <a:round/>
            <a:headEnd len="sm" w="sm" type="none"/>
            <a:tailEnd len="sm" w="sm" type="none"/>
          </a:ln>
        </p:spPr>
      </p:pic>
      <p:sp>
        <p:nvSpPr>
          <p:cNvPr id="506" name="Google Shape;506;p59"/>
          <p:cNvSpPr/>
          <p:nvPr/>
        </p:nvSpPr>
        <p:spPr>
          <a:xfrm>
            <a:off x="6497525" y="1820000"/>
            <a:ext cx="932100" cy="395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3) Demo</a:t>
            </a:r>
            <a:endParaRPr/>
          </a:p>
        </p:txBody>
      </p:sp>
      <p:sp>
        <p:nvSpPr>
          <p:cNvPr id="512" name="Google Shape;512;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3" name="Google Shape;513;p60" title="Screenshot 2025-12-01 at 4.23.52 PM.png"/>
          <p:cNvPicPr preferRelativeResize="0"/>
          <p:nvPr/>
        </p:nvPicPr>
        <p:blipFill>
          <a:blip r:embed="rId3">
            <a:alphaModFix/>
          </a:blip>
          <a:stretch>
            <a:fillRect/>
          </a:stretch>
        </p:blipFill>
        <p:spPr>
          <a:xfrm>
            <a:off x="0" y="1087943"/>
            <a:ext cx="9144003" cy="1598415"/>
          </a:xfrm>
          <a:prstGeom prst="rect">
            <a:avLst/>
          </a:prstGeom>
          <a:noFill/>
          <a:ln>
            <a:noFill/>
          </a:ln>
        </p:spPr>
      </p:pic>
      <p:sp>
        <p:nvSpPr>
          <p:cNvPr id="514" name="Google Shape;514;p60"/>
          <p:cNvSpPr txBox="1"/>
          <p:nvPr/>
        </p:nvSpPr>
        <p:spPr>
          <a:xfrm>
            <a:off x="3048000" y="2756575"/>
            <a:ext cx="3048000" cy="2230200"/>
          </a:xfrm>
          <a:prstGeom prst="rect">
            <a:avLst/>
          </a:prstGeom>
          <a:noFill/>
          <a:ln cap="flat" cmpd="sng" w="11575">
            <a:solidFill>
              <a:srgbClr val="000000"/>
            </a:solidFill>
            <a:prstDash val="solid"/>
            <a:round/>
            <a:headEnd len="sm" w="sm" type="none"/>
            <a:tailEnd len="sm" w="sm" type="none"/>
          </a:ln>
        </p:spPr>
        <p:txBody>
          <a:bodyPr anchorCtr="0" anchor="t" bIns="111200" lIns="111200" spcFirstLastPara="1" rIns="111200" wrap="square" tIns="111200">
            <a:noAutofit/>
          </a:bodyPr>
          <a:lstStyle/>
          <a:p>
            <a:pPr indent="0" lvl="0" marL="0" rtl="0" algn="l">
              <a:spcBef>
                <a:spcPts val="0"/>
              </a:spcBef>
              <a:spcAft>
                <a:spcPts val="0"/>
              </a:spcAft>
              <a:buNone/>
            </a:pPr>
            <a:r>
              <a:rPr b="1" lang="en-GB">
                <a:solidFill>
                  <a:schemeClr val="dk2"/>
                </a:solidFill>
              </a:rPr>
              <a:t>SFT model output:</a:t>
            </a:r>
            <a:endParaRPr>
              <a:solidFill>
                <a:schemeClr val="dk2"/>
              </a:solidFill>
            </a:endParaRPr>
          </a:p>
          <a:p>
            <a:pPr indent="0" lvl="0" marL="0" rtl="0" algn="l">
              <a:spcBef>
                <a:spcPts val="0"/>
              </a:spcBef>
              <a:spcAft>
                <a:spcPts val="0"/>
              </a:spcAft>
              <a:buNone/>
            </a:pPr>
            <a:r>
              <a:rPr lang="en-GB">
                <a:solidFill>
                  <a:schemeClr val="dk2"/>
                </a:solidFill>
              </a:rPr>
              <a:t>{"tactic": "simp only [toProd, coe_mul, coe_toProd, coe_toFinset, toFinset_mul]"}</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b="1" lang="en-GB">
                <a:solidFill>
                  <a:schemeClr val="dk2"/>
                </a:solidFill>
              </a:rPr>
              <a:t>Outcome:</a:t>
            </a:r>
            <a:endParaRPr>
              <a:solidFill>
                <a:schemeClr val="dk2"/>
              </a:solidFill>
            </a:endParaRPr>
          </a:p>
          <a:p>
            <a:pPr indent="0" lvl="0" marL="0" rtl="0" algn="l">
              <a:spcBef>
                <a:spcPts val="0"/>
              </a:spcBef>
              <a:spcAft>
                <a:spcPts val="0"/>
              </a:spcAft>
              <a:buNone/>
            </a:pPr>
            <a:r>
              <a:rPr lang="en-GB">
                <a:solidFill>
                  <a:schemeClr val="dk2"/>
                </a:solidFill>
              </a:rPr>
              <a:t>Lean error: simp made no progress</a:t>
            </a:r>
            <a:endParaRPr>
              <a:solidFill>
                <a:schemeClr val="dk2"/>
              </a:solidFill>
            </a:endParaRPr>
          </a:p>
        </p:txBody>
      </p:sp>
      <p:sp>
        <p:nvSpPr>
          <p:cNvPr id="515" name="Google Shape;515;p60"/>
          <p:cNvSpPr txBox="1"/>
          <p:nvPr/>
        </p:nvSpPr>
        <p:spPr>
          <a:xfrm>
            <a:off x="6096000" y="2756575"/>
            <a:ext cx="3048000" cy="2230200"/>
          </a:xfrm>
          <a:prstGeom prst="rect">
            <a:avLst/>
          </a:prstGeom>
          <a:noFill/>
          <a:ln cap="flat" cmpd="sng" w="11575">
            <a:solidFill>
              <a:srgbClr val="000000"/>
            </a:solidFill>
            <a:prstDash val="solid"/>
            <a:round/>
            <a:headEnd len="sm" w="sm" type="none"/>
            <a:tailEnd len="sm" w="sm" type="none"/>
          </a:ln>
        </p:spPr>
        <p:txBody>
          <a:bodyPr anchorCtr="0" anchor="t" bIns="111200" lIns="111200" spcFirstLastPara="1" rIns="111200" wrap="square" tIns="111200">
            <a:noAutofit/>
          </a:bodyPr>
          <a:lstStyle/>
          <a:p>
            <a:pPr indent="0" lvl="0" marL="0" rtl="0" algn="l">
              <a:spcBef>
                <a:spcPts val="0"/>
              </a:spcBef>
              <a:spcAft>
                <a:spcPts val="0"/>
              </a:spcAft>
              <a:buNone/>
            </a:pPr>
            <a:r>
              <a:rPr b="1" lang="en-GB">
                <a:solidFill>
                  <a:schemeClr val="dk2"/>
                </a:solidFill>
              </a:rPr>
              <a:t>SFT+RL model output:</a:t>
            </a:r>
            <a:endParaRPr>
              <a:solidFill>
                <a:schemeClr val="dk2"/>
              </a:solidFill>
            </a:endParaRPr>
          </a:p>
          <a:p>
            <a:pPr indent="0" lvl="0" marL="0" rtl="0" algn="l">
              <a:spcBef>
                <a:spcPts val="0"/>
              </a:spcBef>
              <a:spcAft>
                <a:spcPts val="0"/>
              </a:spcAft>
              <a:buNone/>
            </a:pPr>
            <a:r>
              <a:rPr lang="en-GB">
                <a:solidFill>
                  <a:schemeClr val="dk2"/>
                </a:solidFill>
              </a:rPr>
              <a:t>{"tactic": "cases s"}</a:t>
            </a:r>
            <a:endParaRPr>
              <a:solidFill>
                <a:schemeClr val="dk2"/>
              </a:solidFill>
            </a:endParaRPr>
          </a:p>
          <a:p>
            <a:pPr indent="0" lvl="0" marL="0" rtl="0" algn="l">
              <a:spcBef>
                <a:spcPts val="0"/>
              </a:spcBef>
              <a:spcAft>
                <a:spcPts val="0"/>
              </a:spcAft>
              <a:buNone/>
            </a:pPr>
            <a:r>
              <a:rPr lang="en-GB">
                <a:solidFill>
                  <a:schemeClr val="dk2"/>
                </a:solidFill>
              </a:rPr>
              <a:t>…</a:t>
            </a:r>
            <a:endParaRPr>
              <a:solidFill>
                <a:schemeClr val="dk2"/>
              </a:solidFill>
            </a:endParaRPr>
          </a:p>
          <a:p>
            <a:pPr indent="0" lvl="0" marL="0" rtl="0" algn="l">
              <a:spcBef>
                <a:spcPts val="0"/>
              </a:spcBef>
              <a:spcAft>
                <a:spcPts val="0"/>
              </a:spcAft>
              <a:buNone/>
            </a:pPr>
            <a:r>
              <a:rPr lang="en-GB">
                <a:solidFill>
                  <a:schemeClr val="dk2"/>
                </a:solidFill>
              </a:rPr>
              <a:t>{"tactic": "cases t"}</a:t>
            </a:r>
            <a:endParaRPr>
              <a:solidFill>
                <a:schemeClr val="dk2"/>
              </a:solidFill>
            </a:endParaRPr>
          </a:p>
          <a:p>
            <a:pPr indent="0" lvl="0" marL="0" rtl="0" algn="l">
              <a:spcBef>
                <a:spcPts val="0"/>
              </a:spcBef>
              <a:spcAft>
                <a:spcPts val="0"/>
              </a:spcAft>
              <a:buNone/>
            </a:pPr>
            <a:r>
              <a:rPr lang="en-GB">
                <a:solidFill>
                  <a:schemeClr val="dk2"/>
                </a:solidFill>
              </a:rPr>
              <a:t>…</a:t>
            </a:r>
            <a:endParaRPr>
              <a:solidFill>
                <a:schemeClr val="dk2"/>
              </a:solidFill>
            </a:endParaRPr>
          </a:p>
          <a:p>
            <a:pPr indent="0" lvl="0" marL="0" rtl="0" algn="l">
              <a:spcBef>
                <a:spcPts val="0"/>
              </a:spcBef>
              <a:spcAft>
                <a:spcPts val="0"/>
              </a:spcAft>
              <a:buNone/>
            </a:pPr>
            <a:r>
              <a:rPr lang="en-GB">
                <a:solidFill>
                  <a:schemeClr val="dk2"/>
                </a:solidFill>
              </a:rPr>
              <a:t>{"tactic": "rfl"}</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b="1" lang="en-GB">
                <a:solidFill>
                  <a:schemeClr val="dk2"/>
                </a:solidFill>
              </a:rPr>
              <a:t>Outcome:</a:t>
            </a:r>
            <a:endParaRPr>
              <a:solidFill>
                <a:schemeClr val="dk2"/>
              </a:solidFill>
            </a:endParaRPr>
          </a:p>
          <a:p>
            <a:pPr indent="0" lvl="0" marL="0" rtl="0" algn="l">
              <a:spcBef>
                <a:spcPts val="0"/>
              </a:spcBef>
              <a:spcAft>
                <a:spcPts val="0"/>
              </a:spcAft>
              <a:buNone/>
            </a:pPr>
            <a:r>
              <a:rPr lang="en-GB">
                <a:solidFill>
                  <a:schemeClr val="dk2"/>
                </a:solidFill>
              </a:rPr>
              <a:t>3 valid steps, proof complete</a:t>
            </a:r>
            <a:endParaRPr>
              <a:solidFill>
                <a:schemeClr val="dk2"/>
              </a:solidFill>
            </a:endParaRPr>
          </a:p>
        </p:txBody>
      </p:sp>
      <p:sp>
        <p:nvSpPr>
          <p:cNvPr id="516" name="Google Shape;516;p60"/>
          <p:cNvSpPr txBox="1"/>
          <p:nvPr/>
        </p:nvSpPr>
        <p:spPr>
          <a:xfrm>
            <a:off x="0" y="2756575"/>
            <a:ext cx="3048000" cy="2230200"/>
          </a:xfrm>
          <a:prstGeom prst="rect">
            <a:avLst/>
          </a:prstGeom>
          <a:noFill/>
          <a:ln cap="flat" cmpd="sng" w="11575">
            <a:solidFill>
              <a:srgbClr val="000000"/>
            </a:solidFill>
            <a:prstDash val="solid"/>
            <a:round/>
            <a:headEnd len="sm" w="sm" type="none"/>
            <a:tailEnd len="sm" w="sm" type="none"/>
          </a:ln>
        </p:spPr>
        <p:txBody>
          <a:bodyPr anchorCtr="0" anchor="t" bIns="111200" lIns="111200" spcFirstLastPara="1" rIns="111200" wrap="square" tIns="111200">
            <a:noAutofit/>
          </a:bodyPr>
          <a:lstStyle/>
          <a:p>
            <a:pPr indent="0" lvl="0" marL="0" rtl="0" algn="l">
              <a:spcBef>
                <a:spcPts val="0"/>
              </a:spcBef>
              <a:spcAft>
                <a:spcPts val="0"/>
              </a:spcAft>
              <a:buNone/>
            </a:pPr>
            <a:r>
              <a:rPr b="1" lang="en-GB">
                <a:solidFill>
                  <a:schemeClr val="dk2"/>
                </a:solidFill>
              </a:rPr>
              <a:t>Base model output:</a:t>
            </a:r>
            <a:endParaRPr>
              <a:solidFill>
                <a:schemeClr val="dk2"/>
              </a:solidFill>
            </a:endParaRPr>
          </a:p>
          <a:p>
            <a:pPr indent="0" lvl="0" marL="0" rtl="0" algn="l">
              <a:spcBef>
                <a:spcPts val="0"/>
              </a:spcBef>
              <a:spcAft>
                <a:spcPts val="0"/>
              </a:spcAft>
              <a:buNone/>
            </a:pPr>
            <a:r>
              <a:rPr lang="en-GB">
                <a:solidFill>
                  <a:schemeClr val="dk2"/>
                </a:solidFill>
              </a:rPr>
              <a:t>{"tactic": "apply mul_nonempty_interval_to_prod_eq_mul_to_prod; assumption"}</a:t>
            </a:r>
            <a:endParaRPr>
              <a:solidFill>
                <a:schemeClr val="dk2"/>
              </a:solidFill>
            </a:endParaRPr>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rPr b="1" lang="en-GB">
                <a:solidFill>
                  <a:schemeClr val="dk2"/>
                </a:solidFill>
              </a:rPr>
              <a:t>Outcome:</a:t>
            </a:r>
            <a:endParaRPr>
              <a:solidFill>
                <a:schemeClr val="dk2"/>
              </a:solidFill>
            </a:endParaRPr>
          </a:p>
          <a:p>
            <a:pPr indent="0" lvl="0" marL="0" rtl="0" algn="l">
              <a:spcBef>
                <a:spcPts val="0"/>
              </a:spcBef>
              <a:spcAft>
                <a:spcPts val="0"/>
              </a:spcAft>
              <a:buNone/>
            </a:pPr>
            <a:r>
              <a:rPr lang="en-GB">
                <a:solidFill>
                  <a:schemeClr val="dk2"/>
                </a:solidFill>
              </a:rPr>
              <a:t>Lean error: "&lt;stdin&gt;:1:50: expected end of input"</a:t>
            </a:r>
            <a:endParaRPr>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4) Challenges, limitations, takeaways</a:t>
            </a:r>
            <a:endParaRPr/>
          </a:p>
        </p:txBody>
      </p:sp>
      <p:sp>
        <p:nvSpPr>
          <p:cNvPr id="522" name="Google Shape;522;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Base model has very little success so SFT is required to make RL useful</a:t>
            </a:r>
            <a:endParaRPr/>
          </a:p>
          <a:p>
            <a:pPr indent="-342900" lvl="0" marL="457200" rtl="0" algn="l">
              <a:spcBef>
                <a:spcPts val="0"/>
              </a:spcBef>
              <a:spcAft>
                <a:spcPts val="0"/>
              </a:spcAft>
              <a:buSzPts val="1800"/>
              <a:buChar char="●"/>
            </a:pPr>
            <a:r>
              <a:rPr lang="en-GB"/>
              <a:t>RL throughput is much lower than SFT</a:t>
            </a:r>
            <a:endParaRPr/>
          </a:p>
          <a:p>
            <a:pPr indent="-317500" lvl="1" marL="914400" rtl="0" algn="l">
              <a:spcBef>
                <a:spcPts val="0"/>
              </a:spcBef>
              <a:spcAft>
                <a:spcPts val="0"/>
              </a:spcAft>
              <a:buSzPts val="1400"/>
              <a:buChar char="○"/>
            </a:pPr>
            <a:r>
              <a:rPr lang="en-GB"/>
              <a:t>Lean4 startup time and environment stepping is slow</a:t>
            </a:r>
            <a:endParaRPr/>
          </a:p>
          <a:p>
            <a:pPr indent="-317500" lvl="1" marL="914400" rtl="0" algn="l">
              <a:spcBef>
                <a:spcPts val="0"/>
              </a:spcBef>
              <a:spcAft>
                <a:spcPts val="0"/>
              </a:spcAft>
              <a:buSzPts val="1400"/>
              <a:buChar char="○"/>
            </a:pPr>
            <a:r>
              <a:rPr lang="en-GB"/>
              <a:t>There is a lot of room for improved utilization and throughput</a:t>
            </a:r>
            <a:endParaRPr/>
          </a:p>
          <a:p>
            <a:pPr indent="-342900" lvl="0" marL="457200" rtl="0" algn="l">
              <a:spcBef>
                <a:spcPts val="0"/>
              </a:spcBef>
              <a:spcAft>
                <a:spcPts val="0"/>
              </a:spcAft>
              <a:buSzPts val="1800"/>
              <a:buChar char="●"/>
            </a:pPr>
            <a:r>
              <a:rPr lang="en-GB"/>
              <a:t>SFT significantly improves performance compared to base model, RL pushes performance even further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cxnSp>
        <p:nvCxnSpPr>
          <p:cNvPr id="528" name="Google Shape;528;p62"/>
          <p:cNvCxnSpPr/>
          <p:nvPr/>
        </p:nvCxnSpPr>
        <p:spPr>
          <a:xfrm>
            <a:off x="628650" y="3105150"/>
            <a:ext cx="5619900" cy="0"/>
          </a:xfrm>
          <a:prstGeom prst="straightConnector1">
            <a:avLst/>
          </a:prstGeom>
          <a:noFill/>
          <a:ln cap="flat" cmpd="sng" w="19050">
            <a:solidFill>
              <a:srgbClr val="BF5700"/>
            </a:solidFill>
            <a:prstDash val="solid"/>
            <a:round/>
            <a:headEnd len="sm" w="sm" type="none"/>
            <a:tailEnd len="sm" w="sm" type="none"/>
          </a:ln>
        </p:spPr>
      </p:cxnSp>
      <p:sp>
        <p:nvSpPr>
          <p:cNvPr id="529" name="Google Shape;529;p62"/>
          <p:cNvSpPr txBox="1"/>
          <p:nvPr/>
        </p:nvSpPr>
        <p:spPr>
          <a:xfrm>
            <a:off x="548640" y="4114800"/>
            <a:ext cx="7886700" cy="457200"/>
          </a:xfrm>
          <a:prstGeom prst="rect">
            <a:avLst/>
          </a:prstGeom>
          <a:noFill/>
          <a:ln>
            <a:noFill/>
          </a:ln>
        </p:spPr>
        <p:txBody>
          <a:bodyPr anchorCtr="0" anchor="b" bIns="45700" lIns="91425" spcFirstLastPara="1" rIns="91425" wrap="square" tIns="45700">
            <a:noAutofit/>
          </a:bodyPr>
          <a:lstStyle/>
          <a:p>
            <a:pPr indent="0" lvl="0" marL="0" marR="0" rtl="0" algn="l">
              <a:lnSpc>
                <a:spcPct val="50000"/>
              </a:lnSpc>
              <a:spcBef>
                <a:spcPts val="0"/>
              </a:spcBef>
              <a:spcAft>
                <a:spcPts val="0"/>
              </a:spcAft>
              <a:buClr>
                <a:srgbClr val="BF5700"/>
              </a:buClr>
              <a:buSzPts val="1050"/>
              <a:buFont typeface="Arial"/>
              <a:buNone/>
            </a:pPr>
            <a:r>
              <a:rPr lang="en-GB" sz="1050">
                <a:solidFill>
                  <a:srgbClr val="BF5700"/>
                </a:solidFill>
                <a:latin typeface="Arial Black"/>
                <a:ea typeface="Arial Black"/>
                <a:cs typeface="Arial Black"/>
                <a:sym typeface="Arial Black"/>
              </a:rPr>
              <a:t>Kimonas Provatas, Akshatha Nayak, </a:t>
            </a:r>
            <a:r>
              <a:rPr lang="en-GB" sz="1050">
                <a:solidFill>
                  <a:srgbClr val="BF5700"/>
                </a:solidFill>
                <a:latin typeface="Arial Black"/>
                <a:ea typeface="Arial Black"/>
                <a:cs typeface="Arial Black"/>
                <a:sym typeface="Arial Black"/>
              </a:rPr>
              <a:t>Yingqi Cao,</a:t>
            </a:r>
            <a:r>
              <a:rPr lang="en-GB" sz="1050">
                <a:solidFill>
                  <a:srgbClr val="BF5700"/>
                </a:solidFill>
                <a:latin typeface="Arial Black"/>
                <a:ea typeface="Arial Black"/>
                <a:cs typeface="Arial Black"/>
                <a:sym typeface="Arial Black"/>
              </a:rPr>
              <a:t> and Ziyang Tan</a:t>
            </a:r>
            <a:endParaRPr/>
          </a:p>
          <a:p>
            <a:pPr indent="0" lvl="0" marL="0" marR="0" rtl="0" algn="l">
              <a:lnSpc>
                <a:spcPct val="30000"/>
              </a:lnSpc>
              <a:spcBef>
                <a:spcPts val="1000"/>
              </a:spcBef>
              <a:spcAft>
                <a:spcPts val="0"/>
              </a:spcAft>
              <a:buClr>
                <a:srgbClr val="BF5700"/>
              </a:buClr>
              <a:buSzPts val="1050"/>
              <a:buFont typeface="Arial"/>
              <a:buNone/>
            </a:pPr>
            <a:r>
              <a:rPr b="0" i="0" lang="en-GB" sz="1050" u="none" cap="none" strike="noStrike">
                <a:solidFill>
                  <a:srgbClr val="BF5700"/>
                </a:solidFill>
                <a:latin typeface="Arial"/>
                <a:ea typeface="Arial"/>
                <a:cs typeface="Arial"/>
                <a:sym typeface="Arial"/>
              </a:rPr>
              <a:t>The University of Texas at Austin</a:t>
            </a:r>
            <a:endParaRPr b="0" i="0" sz="1050" u="none" cap="none" strike="noStrike">
              <a:solidFill>
                <a:srgbClr val="BF5700"/>
              </a:solidFill>
              <a:latin typeface="Arial"/>
              <a:ea typeface="Arial"/>
              <a:cs typeface="Arial"/>
              <a:sym typeface="Arial"/>
            </a:endParaRPr>
          </a:p>
        </p:txBody>
      </p:sp>
      <p:sp>
        <p:nvSpPr>
          <p:cNvPr id="530" name="Google Shape;530;p62"/>
          <p:cNvSpPr txBox="1"/>
          <p:nvPr/>
        </p:nvSpPr>
        <p:spPr>
          <a:xfrm>
            <a:off x="502920" y="1200150"/>
            <a:ext cx="7886700" cy="1752600"/>
          </a:xfrm>
          <a:prstGeom prst="rect">
            <a:avLst/>
          </a:prstGeom>
          <a:noFill/>
          <a:ln>
            <a:noFill/>
          </a:ln>
        </p:spPr>
        <p:txBody>
          <a:bodyPr anchorCtr="0" anchor="b" bIns="45700" lIns="91425" spcFirstLastPara="1" rIns="91425" wrap="square" tIns="45700">
            <a:noAutofit/>
          </a:bodyPr>
          <a:lstStyle/>
          <a:p>
            <a:pPr indent="0" lvl="0" marL="0" marR="0" rtl="0" algn="l">
              <a:lnSpc>
                <a:spcPct val="83333"/>
              </a:lnSpc>
              <a:spcBef>
                <a:spcPts val="0"/>
              </a:spcBef>
              <a:spcAft>
                <a:spcPts val="0"/>
              </a:spcAft>
              <a:buClr>
                <a:srgbClr val="BF5700"/>
              </a:buClr>
              <a:buSzPts val="4800"/>
              <a:buFont typeface="Arial Black"/>
              <a:buNone/>
            </a:pPr>
            <a:r>
              <a:rPr b="1" lang="en-GB" sz="4400">
                <a:solidFill>
                  <a:srgbClr val="BF5700"/>
                </a:solidFill>
                <a:latin typeface="Arial Black"/>
                <a:ea typeface="Arial Black"/>
                <a:cs typeface="Arial Black"/>
                <a:sym typeface="Arial Black"/>
              </a:rPr>
              <a:t>Adaptive Speculative Decoding for Inference in LLMs</a:t>
            </a:r>
            <a:endParaRPr sz="4400"/>
          </a:p>
        </p:txBody>
      </p:sp>
      <p:sp>
        <p:nvSpPr>
          <p:cNvPr id="531" name="Google Shape;531;p62"/>
          <p:cNvSpPr txBox="1"/>
          <p:nvPr/>
        </p:nvSpPr>
        <p:spPr>
          <a:xfrm>
            <a:off x="548640" y="3333749"/>
            <a:ext cx="7886700" cy="457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BF5700"/>
              </a:buClr>
              <a:buSzPts val="1400"/>
              <a:buFont typeface="Arial"/>
              <a:buNone/>
            </a:pPr>
            <a:r>
              <a:rPr lang="en-GB">
                <a:solidFill>
                  <a:srgbClr val="BF5700"/>
                </a:solidFill>
              </a:rPr>
              <a:t>Final Project for CS 395T: Foundations of Machine Learning for Systems Researchers (Fall 2025)</a:t>
            </a:r>
            <a:endParaRPr/>
          </a:p>
        </p:txBody>
      </p:sp>
      <p:pic>
        <p:nvPicPr>
          <p:cNvPr id="532" name="Google Shape;532;p62"/>
          <p:cNvPicPr preferRelativeResize="0"/>
          <p:nvPr/>
        </p:nvPicPr>
        <p:blipFill rotWithShape="1">
          <a:blip r:embed="rId3">
            <a:alphaModFix/>
          </a:blip>
          <a:srcRect b="0" l="0" r="0" t="0"/>
          <a:stretch/>
        </p:blipFill>
        <p:spPr>
          <a:xfrm>
            <a:off x="6978699" y="320040"/>
            <a:ext cx="1877396" cy="9143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63"/>
          <p:cNvPicPr preferRelativeResize="0"/>
          <p:nvPr/>
        </p:nvPicPr>
        <p:blipFill rotWithShape="1">
          <a:blip r:embed="rId3">
            <a:alphaModFix/>
          </a:blip>
          <a:srcRect b="0" l="0" r="0" t="0"/>
          <a:stretch/>
        </p:blipFill>
        <p:spPr>
          <a:xfrm>
            <a:off x="461246" y="1087308"/>
            <a:ext cx="3971160" cy="2233778"/>
          </a:xfrm>
          <a:prstGeom prst="rect">
            <a:avLst/>
          </a:prstGeom>
          <a:noFill/>
          <a:ln>
            <a:noFill/>
          </a:ln>
        </p:spPr>
      </p:pic>
      <p:pic>
        <p:nvPicPr>
          <p:cNvPr id="538" name="Google Shape;538;p63"/>
          <p:cNvPicPr preferRelativeResize="0"/>
          <p:nvPr/>
        </p:nvPicPr>
        <p:blipFill rotWithShape="1">
          <a:blip r:embed="rId4">
            <a:alphaModFix/>
          </a:blip>
          <a:srcRect b="0" l="0" r="0" t="0"/>
          <a:stretch/>
        </p:blipFill>
        <p:spPr>
          <a:xfrm>
            <a:off x="4683076" y="1065833"/>
            <a:ext cx="4050813" cy="2278582"/>
          </a:xfrm>
          <a:prstGeom prst="rect">
            <a:avLst/>
          </a:prstGeom>
          <a:noFill/>
          <a:ln>
            <a:noFill/>
          </a:ln>
        </p:spPr>
      </p:pic>
      <p:sp>
        <p:nvSpPr>
          <p:cNvPr id="539" name="Google Shape;539;p63"/>
          <p:cNvSpPr txBox="1"/>
          <p:nvPr/>
        </p:nvSpPr>
        <p:spPr>
          <a:xfrm>
            <a:off x="1181139" y="707452"/>
            <a:ext cx="4390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Drafting Phase</a:t>
            </a:r>
            <a:endParaRPr b="0" i="0" sz="1400" u="none" cap="none" strike="noStrike">
              <a:solidFill>
                <a:srgbClr val="000000"/>
              </a:solidFill>
              <a:latin typeface="Arial"/>
              <a:ea typeface="Arial"/>
              <a:cs typeface="Arial"/>
              <a:sym typeface="Arial"/>
            </a:endParaRPr>
          </a:p>
        </p:txBody>
      </p:sp>
      <p:sp>
        <p:nvSpPr>
          <p:cNvPr id="540" name="Google Shape;540;p63"/>
          <p:cNvSpPr txBox="1"/>
          <p:nvPr/>
        </p:nvSpPr>
        <p:spPr>
          <a:xfrm>
            <a:off x="6261589" y="651754"/>
            <a:ext cx="4390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Verification Phase</a:t>
            </a:r>
            <a:endParaRPr b="0" i="0" sz="1400" u="none" cap="none" strike="noStrike">
              <a:solidFill>
                <a:srgbClr val="000000"/>
              </a:solidFill>
              <a:latin typeface="Arial"/>
              <a:ea typeface="Arial"/>
              <a:cs typeface="Arial"/>
              <a:sym typeface="Arial"/>
            </a:endParaRPr>
          </a:p>
        </p:txBody>
      </p:sp>
      <p:sp>
        <p:nvSpPr>
          <p:cNvPr id="541" name="Google Shape;541;p63"/>
          <p:cNvSpPr txBox="1"/>
          <p:nvPr/>
        </p:nvSpPr>
        <p:spPr>
          <a:xfrm>
            <a:off x="3597287" y="395009"/>
            <a:ext cx="5328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chemeClr val="dk1"/>
                </a:solidFill>
                <a:latin typeface="Arial"/>
                <a:ea typeface="Arial"/>
                <a:cs typeface="Arial"/>
                <a:sym typeface="Arial"/>
              </a:rPr>
              <a:t>Background</a:t>
            </a:r>
            <a:endParaRPr b="0" i="0" sz="1800" u="none" cap="none" strike="noStrike">
              <a:solidFill>
                <a:srgbClr val="000000"/>
              </a:solidFill>
              <a:latin typeface="Arial"/>
              <a:ea typeface="Arial"/>
              <a:cs typeface="Arial"/>
              <a:sym typeface="Arial"/>
            </a:endParaRPr>
          </a:p>
        </p:txBody>
      </p:sp>
      <p:sp>
        <p:nvSpPr>
          <p:cNvPr id="542" name="Google Shape;542;p63"/>
          <p:cNvSpPr txBox="1"/>
          <p:nvPr/>
        </p:nvSpPr>
        <p:spPr>
          <a:xfrm>
            <a:off x="123325" y="3520075"/>
            <a:ext cx="8283000" cy="14838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15000"/>
              </a:lnSpc>
              <a:spcBef>
                <a:spcPts val="0"/>
              </a:spcBef>
              <a:spcAft>
                <a:spcPts val="0"/>
              </a:spcAft>
              <a:buClr>
                <a:srgbClr val="222222"/>
              </a:buClr>
              <a:buSzPts val="1400"/>
              <a:buFont typeface="Arial"/>
              <a:buChar char="●"/>
            </a:pPr>
            <a:r>
              <a:rPr b="0" i="0" lang="en-GB" u="none" cap="none" strike="noStrike">
                <a:solidFill>
                  <a:srgbClr val="222222"/>
                </a:solidFill>
                <a:latin typeface="Arial"/>
                <a:ea typeface="Arial"/>
                <a:cs typeface="Arial"/>
                <a:sym typeface="Arial"/>
              </a:rPr>
              <a:t>Speculative decoding is a pure speedup technique</a:t>
            </a:r>
            <a:endParaRPr/>
          </a:p>
          <a:p>
            <a:pPr indent="-317500" lvl="0" marL="457200" marR="0" rtl="0" algn="l">
              <a:lnSpc>
                <a:spcPct val="115000"/>
              </a:lnSpc>
              <a:spcBef>
                <a:spcPts val="360"/>
              </a:spcBef>
              <a:spcAft>
                <a:spcPts val="0"/>
              </a:spcAft>
              <a:buClr>
                <a:srgbClr val="222222"/>
              </a:buClr>
              <a:buSzPts val="1400"/>
              <a:buFont typeface="Arial"/>
              <a:buChar char="●"/>
            </a:pPr>
            <a:r>
              <a:rPr b="0" i="0" lang="en-GB" u="none" cap="none" strike="noStrike">
                <a:solidFill>
                  <a:srgbClr val="222222"/>
                </a:solidFill>
                <a:latin typeface="Arial"/>
                <a:ea typeface="Arial"/>
                <a:cs typeface="Arial"/>
                <a:sym typeface="Arial"/>
              </a:rPr>
              <a:t>We need models that have at least 3-4x difference in throughput to make it work</a:t>
            </a:r>
            <a:endParaRPr/>
          </a:p>
          <a:p>
            <a:pPr indent="-317500" lvl="0" marL="457200" marR="0" rtl="0" algn="l">
              <a:lnSpc>
                <a:spcPct val="115000"/>
              </a:lnSpc>
              <a:spcBef>
                <a:spcPts val="360"/>
              </a:spcBef>
              <a:spcAft>
                <a:spcPts val="0"/>
              </a:spcAft>
              <a:buClr>
                <a:srgbClr val="222222"/>
              </a:buClr>
              <a:buSzPts val="1400"/>
              <a:buFont typeface="Arial"/>
              <a:buChar char="●"/>
            </a:pPr>
            <a:r>
              <a:rPr b="0" i="0" lang="en-GB" u="none" cap="none" strike="noStrike">
                <a:solidFill>
                  <a:srgbClr val="222222"/>
                </a:solidFill>
                <a:latin typeface="Arial"/>
                <a:ea typeface="Arial"/>
                <a:cs typeface="Arial"/>
                <a:sym typeface="Arial"/>
              </a:rPr>
              <a:t>The naïve method is fixed size window L (L=4 in the ex.)</a:t>
            </a:r>
            <a:endParaRPr/>
          </a:p>
          <a:p>
            <a:pPr indent="-317500" lvl="0" marL="457200" marR="0" rtl="0" algn="l">
              <a:lnSpc>
                <a:spcPct val="115000"/>
              </a:lnSpc>
              <a:spcBef>
                <a:spcPts val="360"/>
              </a:spcBef>
              <a:spcAft>
                <a:spcPts val="0"/>
              </a:spcAft>
              <a:buClr>
                <a:srgbClr val="222222"/>
              </a:buClr>
              <a:buSzPts val="1400"/>
              <a:buFont typeface="Arial"/>
              <a:buChar char="●"/>
            </a:pPr>
            <a:r>
              <a:rPr b="0" i="0" lang="en-GB" u="none" cap="none" strike="noStrike">
                <a:solidFill>
                  <a:srgbClr val="222222"/>
                </a:solidFill>
                <a:latin typeface="Arial"/>
                <a:ea typeface="Arial"/>
                <a:cs typeface="Arial"/>
                <a:sym typeface="Arial"/>
              </a:rPr>
              <a:t>We need a method to understand when its performing well or not ( Controller )</a:t>
            </a:r>
            <a:endParaRPr/>
          </a:p>
          <a:p>
            <a:pPr indent="-317500" lvl="0" marL="457200" marR="0" rtl="0" algn="l">
              <a:lnSpc>
                <a:spcPct val="115000"/>
              </a:lnSpc>
              <a:spcBef>
                <a:spcPts val="360"/>
              </a:spcBef>
              <a:spcAft>
                <a:spcPts val="0"/>
              </a:spcAft>
              <a:buClr>
                <a:srgbClr val="222222"/>
              </a:buClr>
              <a:buSzPts val="1400"/>
              <a:buFont typeface="Arial"/>
              <a:buChar char="●"/>
            </a:pPr>
            <a:r>
              <a:rPr b="0" i="0" lang="en-GB" u="none" cap="none" strike="noStrike">
                <a:solidFill>
                  <a:srgbClr val="222222"/>
                </a:solidFill>
                <a:latin typeface="Arial"/>
                <a:ea typeface="Arial"/>
                <a:cs typeface="Arial"/>
                <a:sym typeface="Arial"/>
              </a:rPr>
              <a:t>We need a proxy metric for performance ( per window or per token )</a:t>
            </a:r>
            <a:endParaRPr b="0" i="0" u="none" cap="none" strike="noStrike">
              <a:solidFill>
                <a:srgbClr val="22222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4"/>
          <p:cNvSpPr txBox="1"/>
          <p:nvPr>
            <p:ph type="title"/>
          </p:nvPr>
        </p:nvSpPr>
        <p:spPr>
          <a:xfrm>
            <a:off x="311700" y="536305"/>
            <a:ext cx="8520600" cy="57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GB" sz="2800">
                <a:solidFill>
                  <a:schemeClr val="dk1"/>
                </a:solidFill>
              </a:rPr>
              <a:t>Methods: Overview</a:t>
            </a:r>
            <a:endParaRPr sz="2800">
              <a:solidFill>
                <a:schemeClr val="dk1"/>
              </a:solidFill>
            </a:endParaRPr>
          </a:p>
        </p:txBody>
      </p:sp>
      <p:sp>
        <p:nvSpPr>
          <p:cNvPr id="548" name="Google Shape;548;p64"/>
          <p:cNvSpPr txBox="1"/>
          <p:nvPr>
            <p:ph idx="1" type="body"/>
          </p:nvPr>
        </p:nvSpPr>
        <p:spPr>
          <a:xfrm>
            <a:off x="311700" y="1169097"/>
            <a:ext cx="8520600" cy="2583300"/>
          </a:xfrm>
          <a:prstGeom prst="rect">
            <a:avLst/>
          </a:prstGeom>
        </p:spPr>
        <p:txBody>
          <a:bodyPr anchorCtr="0" anchor="t" bIns="45700" lIns="91425" spcFirstLastPara="1" rIns="91425" wrap="square" tIns="45700">
            <a:normAutofit/>
          </a:bodyPr>
          <a:lstStyle/>
          <a:p>
            <a:pPr indent="-330200" lvl="0" marL="342900" rtl="0" algn="l">
              <a:lnSpc>
                <a:spcPct val="150000"/>
              </a:lnSpc>
              <a:spcBef>
                <a:spcPts val="0"/>
              </a:spcBef>
              <a:spcAft>
                <a:spcPts val="0"/>
              </a:spcAft>
              <a:buClr>
                <a:srgbClr val="000000"/>
              </a:buClr>
              <a:buSzPts val="1600"/>
              <a:buChar char="●"/>
            </a:pPr>
            <a:r>
              <a:rPr lang="en-GB" sz="1600">
                <a:solidFill>
                  <a:srgbClr val="000000"/>
                </a:solidFill>
              </a:rPr>
              <a:t>Baseline: No Spec Dec, Fixed Draft Length</a:t>
            </a:r>
            <a:endParaRPr sz="1600">
              <a:solidFill>
                <a:srgbClr val="000000"/>
              </a:solidFill>
            </a:endParaRPr>
          </a:p>
          <a:p>
            <a:pPr indent="-330200" lvl="0" marL="342900" rtl="0" algn="l">
              <a:lnSpc>
                <a:spcPct val="150000"/>
              </a:lnSpc>
              <a:spcBef>
                <a:spcPts val="0"/>
              </a:spcBef>
              <a:spcAft>
                <a:spcPts val="0"/>
              </a:spcAft>
              <a:buClr>
                <a:srgbClr val="000000"/>
              </a:buClr>
              <a:buSzPts val="1600"/>
              <a:buChar char="●"/>
            </a:pPr>
            <a:r>
              <a:rPr b="1" lang="en-GB" sz="1600">
                <a:solidFill>
                  <a:srgbClr val="000000"/>
                </a:solidFill>
              </a:rPr>
              <a:t>Intuition: Draft model is the most effective if its distribution is close to the target. </a:t>
            </a:r>
            <a:endParaRPr b="1" sz="1600">
              <a:solidFill>
                <a:srgbClr val="000000"/>
              </a:solidFill>
            </a:endParaRPr>
          </a:p>
          <a:p>
            <a:pPr indent="-330200" lvl="0" marL="342900" rtl="0" algn="l">
              <a:lnSpc>
                <a:spcPct val="150000"/>
              </a:lnSpc>
              <a:spcBef>
                <a:spcPts val="0"/>
              </a:spcBef>
              <a:spcAft>
                <a:spcPts val="0"/>
              </a:spcAft>
              <a:buClr>
                <a:srgbClr val="000000"/>
              </a:buClr>
              <a:buSzPts val="1600"/>
              <a:buChar char="●"/>
            </a:pPr>
            <a:r>
              <a:rPr lang="en-GB" sz="1600">
                <a:solidFill>
                  <a:srgbClr val="000000"/>
                </a:solidFill>
              </a:rPr>
              <a:t>Adaptive: The decoding task is alternating between the draft model and the target. </a:t>
            </a:r>
            <a:endParaRPr sz="1600">
              <a:solidFill>
                <a:srgbClr val="000000"/>
              </a:solidFill>
            </a:endParaRPr>
          </a:p>
          <a:p>
            <a:pPr indent="-273050" lvl="1" marL="742950" rtl="0" algn="l">
              <a:lnSpc>
                <a:spcPct val="150000"/>
              </a:lnSpc>
              <a:spcBef>
                <a:spcPts val="0"/>
              </a:spcBef>
              <a:spcAft>
                <a:spcPts val="0"/>
              </a:spcAft>
              <a:buClr>
                <a:srgbClr val="000000"/>
              </a:buClr>
              <a:buSzPts val="1600"/>
              <a:buChar char="○"/>
            </a:pPr>
            <a:r>
              <a:rPr lang="en-GB" sz="1600">
                <a:solidFill>
                  <a:srgbClr val="000000"/>
                </a:solidFill>
              </a:rPr>
              <a:t>Let Draft model decodes and target model verifies..</a:t>
            </a:r>
            <a:endParaRPr sz="1600">
              <a:solidFill>
                <a:srgbClr val="000000"/>
              </a:solidFill>
            </a:endParaRPr>
          </a:p>
          <a:p>
            <a:pPr indent="-273050" lvl="1" marL="742950" rtl="0" algn="l">
              <a:lnSpc>
                <a:spcPct val="150000"/>
              </a:lnSpc>
              <a:spcBef>
                <a:spcPts val="0"/>
              </a:spcBef>
              <a:spcAft>
                <a:spcPts val="0"/>
              </a:spcAft>
              <a:buClr>
                <a:srgbClr val="000000"/>
              </a:buClr>
              <a:buSzPts val="1600"/>
              <a:buChar char="○"/>
            </a:pPr>
            <a:r>
              <a:rPr lang="en-GB" sz="1600">
                <a:solidFill>
                  <a:srgbClr val="000000"/>
                </a:solidFill>
              </a:rPr>
              <a:t>Compute KL, Once the KL Divergence between the draft and target is too large. </a:t>
            </a:r>
            <a:endParaRPr sz="1600">
              <a:solidFill>
                <a:srgbClr val="000000"/>
              </a:solidFill>
            </a:endParaRPr>
          </a:p>
          <a:p>
            <a:pPr indent="-273050" lvl="1" marL="742950" rtl="0" algn="l">
              <a:lnSpc>
                <a:spcPct val="150000"/>
              </a:lnSpc>
              <a:spcBef>
                <a:spcPts val="0"/>
              </a:spcBef>
              <a:spcAft>
                <a:spcPts val="0"/>
              </a:spcAft>
              <a:buClr>
                <a:srgbClr val="000000"/>
              </a:buClr>
              <a:buSzPts val="1600"/>
              <a:buChar char="○"/>
            </a:pPr>
            <a:r>
              <a:rPr lang="en-GB" sz="1600">
                <a:solidFill>
                  <a:srgbClr val="000000"/>
                </a:solidFill>
              </a:rPr>
              <a:t>Use target model to correct the sequence. </a:t>
            </a:r>
            <a:endParaRPr sz="1600">
              <a:solidFill>
                <a:srgbClr val="000000"/>
              </a:solidFill>
            </a:endParaRPr>
          </a:p>
          <a:p>
            <a:pPr indent="-273050" lvl="1" marL="742950" rtl="0" algn="l">
              <a:lnSpc>
                <a:spcPct val="150000"/>
              </a:lnSpc>
              <a:spcBef>
                <a:spcPts val="0"/>
              </a:spcBef>
              <a:spcAft>
                <a:spcPts val="0"/>
              </a:spcAft>
              <a:buClr>
                <a:srgbClr val="000000"/>
              </a:buClr>
              <a:buSzPts val="1600"/>
              <a:buChar char="○"/>
            </a:pPr>
            <a:r>
              <a:rPr lang="en-GB" sz="1600">
                <a:solidFill>
                  <a:srgbClr val="000000"/>
                </a:solidFill>
              </a:rPr>
              <a:t>Hand back to the draft model.</a:t>
            </a:r>
            <a:endParaRPr sz="1600">
              <a:solidFill>
                <a:srgbClr val="222222"/>
              </a:solidFill>
            </a:endParaRPr>
          </a:p>
        </p:txBody>
      </p:sp>
      <p:pic>
        <p:nvPicPr>
          <p:cNvPr id="549" name="Google Shape;549;p64"/>
          <p:cNvPicPr preferRelativeResize="0"/>
          <p:nvPr/>
        </p:nvPicPr>
        <p:blipFill>
          <a:blip r:embed="rId3">
            <a:alphaModFix/>
          </a:blip>
          <a:stretch>
            <a:fillRect/>
          </a:stretch>
        </p:blipFill>
        <p:spPr>
          <a:xfrm>
            <a:off x="6116920" y="4089225"/>
            <a:ext cx="2781756" cy="572700"/>
          </a:xfrm>
          <a:prstGeom prst="rect">
            <a:avLst/>
          </a:prstGeom>
          <a:noFill/>
          <a:ln>
            <a:noFill/>
          </a:ln>
        </p:spPr>
      </p:pic>
      <p:pic>
        <p:nvPicPr>
          <p:cNvPr id="550" name="Google Shape;550;p64" title="Blank diagram - Page 1 (1).png"/>
          <p:cNvPicPr preferRelativeResize="0"/>
          <p:nvPr/>
        </p:nvPicPr>
        <p:blipFill>
          <a:blip r:embed="rId4">
            <a:alphaModFix/>
          </a:blip>
          <a:stretch>
            <a:fillRect/>
          </a:stretch>
        </p:blipFill>
        <p:spPr>
          <a:xfrm>
            <a:off x="311700" y="3875850"/>
            <a:ext cx="5520374" cy="999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9"/>
          <p:cNvSpPr txBox="1"/>
          <p:nvPr>
            <p:ph type="ctrTitle"/>
          </p:nvPr>
        </p:nvSpPr>
        <p:spPr>
          <a:xfrm>
            <a:off x="311708" y="12849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sz="5000"/>
              <a:t>Slides for </a:t>
            </a:r>
            <a:endParaRPr sz="5000"/>
          </a:p>
          <a:p>
            <a:pPr indent="0" lvl="0" marL="0" rtl="0" algn="ctr">
              <a:spcBef>
                <a:spcPts val="0"/>
              </a:spcBef>
              <a:spcAft>
                <a:spcPts val="0"/>
              </a:spcAft>
              <a:buNone/>
            </a:pPr>
            <a:r>
              <a:rPr lang="en-GB" sz="5000"/>
              <a:t>December 2, 2025</a:t>
            </a:r>
            <a:endParaRPr sz="5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5"/>
          <p:cNvSpPr txBox="1"/>
          <p:nvPr>
            <p:ph type="title"/>
          </p:nvPr>
        </p:nvSpPr>
        <p:spPr>
          <a:xfrm>
            <a:off x="311700" y="613901"/>
            <a:ext cx="8520600" cy="495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GB" sz="2800">
                <a:solidFill>
                  <a:schemeClr val="dk1"/>
                </a:solidFill>
              </a:rPr>
              <a:t>Results</a:t>
            </a:r>
            <a:endParaRPr sz="2800">
              <a:solidFill>
                <a:schemeClr val="dk1"/>
              </a:solidFill>
            </a:endParaRPr>
          </a:p>
        </p:txBody>
      </p:sp>
      <p:pic>
        <p:nvPicPr>
          <p:cNvPr id="556" name="Google Shape;556;p65"/>
          <p:cNvPicPr preferRelativeResize="0"/>
          <p:nvPr/>
        </p:nvPicPr>
        <p:blipFill rotWithShape="1">
          <a:blip r:embed="rId3">
            <a:alphaModFix/>
          </a:blip>
          <a:srcRect b="0" l="0" r="0" t="0"/>
          <a:stretch/>
        </p:blipFill>
        <p:spPr>
          <a:xfrm>
            <a:off x="4334685" y="3578160"/>
            <a:ext cx="4625385" cy="1334245"/>
          </a:xfrm>
          <a:prstGeom prst="rect">
            <a:avLst/>
          </a:prstGeom>
          <a:noFill/>
          <a:ln>
            <a:noFill/>
          </a:ln>
        </p:spPr>
      </p:pic>
      <p:pic>
        <p:nvPicPr>
          <p:cNvPr descr="A screenshot of a graph&#10;&#10;AI-generated content may be incorrect." id="557" name="Google Shape;557;p65"/>
          <p:cNvPicPr preferRelativeResize="0"/>
          <p:nvPr/>
        </p:nvPicPr>
        <p:blipFill rotWithShape="1">
          <a:blip r:embed="rId4">
            <a:alphaModFix/>
          </a:blip>
          <a:srcRect b="0" l="0" r="5132" t="0"/>
          <a:stretch/>
        </p:blipFill>
        <p:spPr>
          <a:xfrm>
            <a:off x="-4508" y="1108901"/>
            <a:ext cx="4334848" cy="3655658"/>
          </a:xfrm>
          <a:prstGeom prst="rect">
            <a:avLst/>
          </a:prstGeom>
          <a:noFill/>
          <a:ln>
            <a:noFill/>
          </a:ln>
        </p:spPr>
      </p:pic>
      <p:pic>
        <p:nvPicPr>
          <p:cNvPr descr="A graph of different colored lines&#10;&#10;AI-generated content may be incorrect." id="558" name="Google Shape;558;p65"/>
          <p:cNvPicPr preferRelativeResize="0"/>
          <p:nvPr/>
        </p:nvPicPr>
        <p:blipFill rotWithShape="1">
          <a:blip r:embed="rId5">
            <a:alphaModFix/>
          </a:blip>
          <a:srcRect b="0" l="0" r="0" t="48141"/>
          <a:stretch/>
        </p:blipFill>
        <p:spPr>
          <a:xfrm>
            <a:off x="4330339" y="961055"/>
            <a:ext cx="4706586" cy="244076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6"/>
          <p:cNvSpPr txBox="1"/>
          <p:nvPr>
            <p:ph type="title"/>
          </p:nvPr>
        </p:nvSpPr>
        <p:spPr>
          <a:xfrm>
            <a:off x="311700" y="594377"/>
            <a:ext cx="8520600" cy="57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GB" sz="2800">
                <a:solidFill>
                  <a:schemeClr val="dk1"/>
                </a:solidFill>
              </a:rPr>
              <a:t>Challenges, Limitations &amp; Key Takeaways</a:t>
            </a:r>
            <a:endParaRPr sz="2800">
              <a:solidFill>
                <a:schemeClr val="dk1"/>
              </a:solidFill>
            </a:endParaRPr>
          </a:p>
        </p:txBody>
      </p:sp>
      <p:sp>
        <p:nvSpPr>
          <p:cNvPr id="564" name="Google Shape;564;p66"/>
          <p:cNvSpPr txBox="1"/>
          <p:nvPr>
            <p:ph idx="1" type="body"/>
          </p:nvPr>
        </p:nvSpPr>
        <p:spPr>
          <a:xfrm>
            <a:off x="311700" y="1335025"/>
            <a:ext cx="8520600" cy="3626100"/>
          </a:xfrm>
          <a:prstGeom prst="rect">
            <a:avLst/>
          </a:prstGeom>
        </p:spPr>
        <p:txBody>
          <a:bodyPr anchorCtr="0" anchor="t" bIns="45700" lIns="91425" spcFirstLastPara="1" rIns="91425" wrap="square" tIns="45700">
            <a:normAutofit lnSpcReduction="10000"/>
          </a:bodyPr>
          <a:lstStyle/>
          <a:p>
            <a:pPr indent="-317500" lvl="0" marL="342900" rtl="0" algn="l">
              <a:lnSpc>
                <a:spcPct val="150000"/>
              </a:lnSpc>
              <a:spcBef>
                <a:spcPts val="0"/>
              </a:spcBef>
              <a:spcAft>
                <a:spcPts val="0"/>
              </a:spcAft>
              <a:buClr>
                <a:srgbClr val="000000"/>
              </a:buClr>
              <a:buSzPts val="1400"/>
              <a:buChar char="●"/>
            </a:pPr>
            <a:r>
              <a:rPr lang="en-GB" sz="1400">
                <a:solidFill>
                  <a:srgbClr val="000000"/>
                </a:solidFill>
              </a:rPr>
              <a:t>Online heuristic-based approach provides a simple, </a:t>
            </a:r>
            <a:r>
              <a:rPr b="1" lang="en-GB" sz="1400">
                <a:solidFill>
                  <a:srgbClr val="000000"/>
                </a:solidFill>
              </a:rPr>
              <a:t>model-agnostic</a:t>
            </a:r>
            <a:r>
              <a:rPr lang="en-GB" sz="1400">
                <a:solidFill>
                  <a:srgbClr val="000000"/>
                </a:solidFill>
              </a:rPr>
              <a:t> method for implementing ASD</a:t>
            </a:r>
            <a:endParaRPr sz="1400">
              <a:solidFill>
                <a:srgbClr val="000000"/>
              </a:solidFill>
            </a:endParaRPr>
          </a:p>
          <a:p>
            <a:pPr indent="-260350" lvl="1" marL="742950" rtl="0" algn="l">
              <a:lnSpc>
                <a:spcPct val="150000"/>
              </a:lnSpc>
              <a:spcBef>
                <a:spcPts val="0"/>
              </a:spcBef>
              <a:spcAft>
                <a:spcPts val="0"/>
              </a:spcAft>
              <a:buClr>
                <a:srgbClr val="000000"/>
              </a:buClr>
              <a:buSzPts val="1400"/>
              <a:buChar char="○"/>
            </a:pPr>
            <a:r>
              <a:rPr lang="en-GB" sz="1400">
                <a:solidFill>
                  <a:srgbClr val="000000"/>
                </a:solidFill>
              </a:rPr>
              <a:t>Qwen, GPT, Llama</a:t>
            </a:r>
            <a:endParaRPr sz="1400">
              <a:solidFill>
                <a:srgbClr val="000000"/>
              </a:solidFill>
            </a:endParaRPr>
          </a:p>
          <a:p>
            <a:pPr indent="-317500" lvl="0" marL="342900" rtl="0" algn="l">
              <a:lnSpc>
                <a:spcPct val="150000"/>
              </a:lnSpc>
              <a:spcBef>
                <a:spcPts val="0"/>
              </a:spcBef>
              <a:spcAft>
                <a:spcPts val="0"/>
              </a:spcAft>
              <a:buClr>
                <a:srgbClr val="000000"/>
              </a:buClr>
              <a:buSzPts val="1400"/>
              <a:buChar char="●"/>
            </a:pPr>
            <a:r>
              <a:rPr lang="en-GB" sz="1400">
                <a:solidFill>
                  <a:srgbClr val="000000"/>
                </a:solidFill>
              </a:rPr>
              <a:t>Reasonable </a:t>
            </a:r>
            <a:r>
              <a:rPr b="1" lang="en-GB" sz="1400">
                <a:solidFill>
                  <a:srgbClr val="000000"/>
                </a:solidFill>
              </a:rPr>
              <a:t>alignment</a:t>
            </a:r>
            <a:r>
              <a:rPr lang="en-GB" sz="1400">
                <a:solidFill>
                  <a:srgbClr val="000000"/>
                </a:solidFill>
              </a:rPr>
              <a:t> requirement between draft and target models </a:t>
            </a:r>
            <a:endParaRPr sz="1400">
              <a:solidFill>
                <a:srgbClr val="000000"/>
              </a:solidFill>
            </a:endParaRPr>
          </a:p>
          <a:p>
            <a:pPr indent="-260350" lvl="1" marL="742950" rtl="0" algn="l">
              <a:lnSpc>
                <a:spcPct val="150000"/>
              </a:lnSpc>
              <a:spcBef>
                <a:spcPts val="0"/>
              </a:spcBef>
              <a:spcAft>
                <a:spcPts val="0"/>
              </a:spcAft>
              <a:buClr>
                <a:srgbClr val="000000"/>
              </a:buClr>
              <a:buSzPts val="1400"/>
              <a:buChar char="○"/>
            </a:pPr>
            <a:r>
              <a:rPr lang="en-GB" sz="1400">
                <a:solidFill>
                  <a:srgbClr val="000000"/>
                </a:solidFill>
              </a:rPr>
              <a:t>Similar prediction probabilities/logits, matching tokenization &amp; vocabulary</a:t>
            </a:r>
            <a:endParaRPr sz="1400">
              <a:solidFill>
                <a:srgbClr val="000000"/>
              </a:solidFill>
            </a:endParaRPr>
          </a:p>
          <a:p>
            <a:pPr indent="-317500" lvl="0" marL="342900" rtl="0" algn="l">
              <a:lnSpc>
                <a:spcPct val="150000"/>
              </a:lnSpc>
              <a:spcBef>
                <a:spcPts val="0"/>
              </a:spcBef>
              <a:spcAft>
                <a:spcPts val="0"/>
              </a:spcAft>
              <a:buClr>
                <a:srgbClr val="000000"/>
              </a:buClr>
              <a:buSzPts val="1400"/>
              <a:buChar char="●"/>
            </a:pPr>
            <a:r>
              <a:rPr b="1" lang="en-GB" sz="1400">
                <a:solidFill>
                  <a:srgbClr val="000000"/>
                </a:solidFill>
              </a:rPr>
              <a:t>Size trade-off</a:t>
            </a:r>
            <a:r>
              <a:rPr lang="en-GB" sz="1400">
                <a:solidFill>
                  <a:srgbClr val="000000"/>
                </a:solidFill>
              </a:rPr>
              <a:t>: Draft model should be sufficiently smaller than the target model to see decent gains (~10x) but large enough to make good predictions</a:t>
            </a:r>
            <a:endParaRPr sz="1400">
              <a:solidFill>
                <a:srgbClr val="000000"/>
              </a:solidFill>
            </a:endParaRPr>
          </a:p>
          <a:p>
            <a:pPr indent="-317500" lvl="0" marL="342900" rtl="0" algn="l">
              <a:lnSpc>
                <a:spcPct val="150000"/>
              </a:lnSpc>
              <a:spcBef>
                <a:spcPts val="0"/>
              </a:spcBef>
              <a:spcAft>
                <a:spcPts val="0"/>
              </a:spcAft>
              <a:buClr>
                <a:srgbClr val="000000"/>
              </a:buClr>
              <a:buSzPts val="1400"/>
              <a:buChar char="●"/>
            </a:pPr>
            <a:r>
              <a:rPr b="1" lang="en-GB" sz="1400">
                <a:solidFill>
                  <a:srgbClr val="000000"/>
                </a:solidFill>
              </a:rPr>
              <a:t>Heuristic selection trade-off</a:t>
            </a:r>
            <a:r>
              <a:rPr lang="en-GB" sz="1400">
                <a:solidFill>
                  <a:srgbClr val="000000"/>
                </a:solidFill>
              </a:rPr>
              <a:t>: Conservative heuristics reduce failures but may limit acceleration when the draft model is highly accurate.</a:t>
            </a:r>
            <a:endParaRPr sz="1400">
              <a:solidFill>
                <a:srgbClr val="000000"/>
              </a:solidFill>
            </a:endParaRPr>
          </a:p>
          <a:p>
            <a:pPr indent="-317500" lvl="0" marL="342900" rtl="0" algn="l">
              <a:lnSpc>
                <a:spcPct val="150000"/>
              </a:lnSpc>
              <a:spcBef>
                <a:spcPts val="0"/>
              </a:spcBef>
              <a:spcAft>
                <a:spcPts val="0"/>
              </a:spcAft>
              <a:buClr>
                <a:srgbClr val="000000"/>
              </a:buClr>
              <a:buSzPts val="1400"/>
              <a:buChar char="●"/>
            </a:pPr>
            <a:r>
              <a:rPr b="1" lang="en-GB" sz="1400">
                <a:solidFill>
                  <a:srgbClr val="000000"/>
                </a:solidFill>
              </a:rPr>
              <a:t>Future work:</a:t>
            </a:r>
            <a:r>
              <a:rPr lang="en-GB" sz="1400">
                <a:solidFill>
                  <a:srgbClr val="000000"/>
                </a:solidFill>
              </a:rPr>
              <a:t> </a:t>
            </a:r>
            <a:endParaRPr sz="1400">
              <a:solidFill>
                <a:srgbClr val="000000"/>
              </a:solidFill>
            </a:endParaRPr>
          </a:p>
          <a:p>
            <a:pPr indent="-260350" lvl="1" marL="742950" rtl="0" algn="l">
              <a:lnSpc>
                <a:spcPct val="150000"/>
              </a:lnSpc>
              <a:spcBef>
                <a:spcPts val="0"/>
              </a:spcBef>
              <a:spcAft>
                <a:spcPts val="0"/>
              </a:spcAft>
              <a:buClr>
                <a:srgbClr val="000000"/>
              </a:buClr>
              <a:buSzPts val="1400"/>
              <a:buChar char="○"/>
            </a:pPr>
            <a:r>
              <a:rPr lang="en-GB" sz="1400">
                <a:solidFill>
                  <a:srgbClr val="000000"/>
                </a:solidFill>
              </a:rPr>
              <a:t>Corrective step right now is hardcoded, but can be an additional hyperparameter.</a:t>
            </a:r>
            <a:endParaRPr sz="1400">
              <a:solidFill>
                <a:srgbClr val="000000"/>
              </a:solidFill>
            </a:endParaRPr>
          </a:p>
          <a:p>
            <a:pPr indent="-260350" lvl="1" marL="742950" rtl="0" algn="l">
              <a:lnSpc>
                <a:spcPct val="150000"/>
              </a:lnSpc>
              <a:spcBef>
                <a:spcPts val="0"/>
              </a:spcBef>
              <a:spcAft>
                <a:spcPts val="0"/>
              </a:spcAft>
              <a:buClr>
                <a:srgbClr val="000000"/>
              </a:buClr>
              <a:buSzPts val="1400"/>
              <a:buChar char="○"/>
            </a:pPr>
            <a:r>
              <a:rPr lang="en-GB" sz="1400">
                <a:solidFill>
                  <a:srgbClr val="000000"/>
                </a:solidFill>
              </a:rPr>
              <a:t>Incorporating additional heuristic signals, such as token-level entropy can potentially improve speedup.</a:t>
            </a:r>
            <a:endParaRPr sz="14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67"/>
          <p:cNvPicPr preferRelativeResize="0"/>
          <p:nvPr/>
        </p:nvPicPr>
        <p:blipFill rotWithShape="1">
          <a:blip r:embed="rId3">
            <a:alphaModFix/>
          </a:blip>
          <a:srcRect b="0" l="-380" r="380" t="0"/>
          <a:stretch/>
        </p:blipFill>
        <p:spPr>
          <a:xfrm>
            <a:off x="0" y="1116211"/>
            <a:ext cx="9144003" cy="291107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68"/>
          <p:cNvPicPr preferRelativeResize="0"/>
          <p:nvPr/>
        </p:nvPicPr>
        <p:blipFill>
          <a:blip r:embed="rId3">
            <a:alphaModFix/>
          </a:blip>
          <a:stretch>
            <a:fillRect/>
          </a:stretch>
        </p:blipFill>
        <p:spPr>
          <a:xfrm>
            <a:off x="134664" y="152400"/>
            <a:ext cx="8839204" cy="479509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69"/>
          <p:cNvPicPr preferRelativeResize="0"/>
          <p:nvPr/>
        </p:nvPicPr>
        <p:blipFill>
          <a:blip r:embed="rId3">
            <a:alphaModFix/>
          </a:blip>
          <a:stretch>
            <a:fillRect/>
          </a:stretch>
        </p:blipFill>
        <p:spPr>
          <a:xfrm>
            <a:off x="152400" y="152400"/>
            <a:ext cx="8785162" cy="48387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70"/>
          <p:cNvPicPr preferRelativeResize="0"/>
          <p:nvPr/>
        </p:nvPicPr>
        <p:blipFill>
          <a:blip r:embed="rId3">
            <a:alphaModFix/>
          </a:blip>
          <a:stretch>
            <a:fillRect/>
          </a:stretch>
        </p:blipFill>
        <p:spPr>
          <a:xfrm>
            <a:off x="152400" y="152400"/>
            <a:ext cx="8839204" cy="46095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71"/>
          <p:cNvPicPr preferRelativeResize="0"/>
          <p:nvPr/>
        </p:nvPicPr>
        <p:blipFill>
          <a:blip r:embed="rId3">
            <a:alphaModFix/>
          </a:blip>
          <a:stretch>
            <a:fillRect/>
          </a:stretch>
        </p:blipFill>
        <p:spPr>
          <a:xfrm>
            <a:off x="152400" y="152400"/>
            <a:ext cx="8617098" cy="483870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72"/>
          <p:cNvPicPr preferRelativeResize="0"/>
          <p:nvPr/>
        </p:nvPicPr>
        <p:blipFill>
          <a:blip r:embed="rId3">
            <a:alphaModFix/>
          </a:blip>
          <a:stretch>
            <a:fillRect/>
          </a:stretch>
        </p:blipFill>
        <p:spPr>
          <a:xfrm>
            <a:off x="152400" y="152400"/>
            <a:ext cx="8839204" cy="48382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73"/>
          <p:cNvPicPr preferRelativeResize="0"/>
          <p:nvPr/>
        </p:nvPicPr>
        <p:blipFill>
          <a:blip r:embed="rId3">
            <a:alphaModFix/>
          </a:blip>
          <a:stretch>
            <a:fillRect/>
          </a:stretch>
        </p:blipFill>
        <p:spPr>
          <a:xfrm>
            <a:off x="152400" y="152400"/>
            <a:ext cx="8440934" cy="4838700"/>
          </a:xfrm>
          <a:prstGeom prst="rect">
            <a:avLst/>
          </a:prstGeom>
          <a:noFill/>
          <a:ln>
            <a:noFill/>
          </a:ln>
        </p:spPr>
      </p:pic>
      <p:sp>
        <p:nvSpPr>
          <p:cNvPr id="600" name="Google Shape;600;p73"/>
          <p:cNvSpPr txBox="1"/>
          <p:nvPr/>
        </p:nvSpPr>
        <p:spPr>
          <a:xfrm>
            <a:off x="0" y="3663225"/>
            <a:ext cx="3429000" cy="10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2"/>
                </a:solidFill>
              </a:rPr>
              <a:t>Base model:</a:t>
            </a:r>
            <a:r>
              <a:rPr lang="en-GB">
                <a:solidFill>
                  <a:schemeClr val="dk2"/>
                </a:solidFill>
              </a:rPr>
              <a:t>  </a:t>
            </a:r>
            <a:r>
              <a:rPr lang="en-GB">
                <a:solidFill>
                  <a:schemeClr val="dk2"/>
                </a:solidFill>
              </a:rPr>
              <a:t>Qwen/Qwen2.5-0.5B-Instruct</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GB">
                <a:solidFill>
                  <a:schemeClr val="dk2"/>
                </a:solidFill>
              </a:rPr>
              <a:t>Reward = 1 / (1  +distance)</a:t>
            </a:r>
            <a:endParaRPr>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Challenges &amp; Takeways</a:t>
            </a:r>
            <a:endParaRPr/>
          </a:p>
        </p:txBody>
      </p:sp>
      <p:sp>
        <p:nvSpPr>
          <p:cNvPr id="606" name="Google Shape;606;p74"/>
          <p:cNvSpPr txBox="1"/>
          <p:nvPr>
            <p:ph idx="1" type="body"/>
          </p:nvPr>
        </p:nvSpPr>
        <p:spPr>
          <a:xfrm>
            <a:off x="311700" y="140542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Hard exploration problem is </a:t>
            </a:r>
            <a:r>
              <a:rPr lang="en-GB"/>
              <a:t>challenge</a:t>
            </a:r>
            <a:r>
              <a:rPr lang="en-GB"/>
              <a:t> for small models</a:t>
            </a:r>
            <a:endParaRPr/>
          </a:p>
          <a:p>
            <a:pPr indent="-342900" lvl="0" marL="457200" rtl="0" algn="l">
              <a:spcBef>
                <a:spcPts val="0"/>
              </a:spcBef>
              <a:spcAft>
                <a:spcPts val="0"/>
              </a:spcAft>
              <a:buSzPts val="1800"/>
              <a:buChar char="-"/>
            </a:pPr>
            <a:r>
              <a:rPr lang="en-GB"/>
              <a:t>Distance-based </a:t>
            </a:r>
            <a:r>
              <a:rPr lang="en-GB"/>
              <a:t>reward</a:t>
            </a:r>
            <a:r>
              <a:rPr lang="en-GB"/>
              <a:t> is better than exact match for semantic reasoning</a:t>
            </a:r>
            <a:endParaRPr/>
          </a:p>
          <a:p>
            <a:pPr indent="-342900" lvl="0" marL="457200" rtl="0" algn="l">
              <a:spcBef>
                <a:spcPts val="0"/>
              </a:spcBef>
              <a:spcAft>
                <a:spcPts val="0"/>
              </a:spcAft>
              <a:buSzPts val="1800"/>
              <a:buChar char="-"/>
            </a:pPr>
            <a:r>
              <a:rPr lang="en-GB"/>
              <a:t>Future work: </a:t>
            </a:r>
            <a:endParaRPr/>
          </a:p>
          <a:p>
            <a:pPr indent="-317500" lvl="1" marL="914400" rtl="0" algn="l">
              <a:spcBef>
                <a:spcPts val="0"/>
              </a:spcBef>
              <a:spcAft>
                <a:spcPts val="0"/>
              </a:spcAft>
              <a:buSzPts val="1400"/>
              <a:buChar char="-"/>
            </a:pPr>
            <a:r>
              <a:rPr lang="en-GB"/>
              <a:t>Validate our approach on larger models</a:t>
            </a:r>
            <a:endParaRPr/>
          </a:p>
          <a:p>
            <a:pPr indent="-317500" lvl="1" marL="914400" rtl="0" algn="l">
              <a:spcBef>
                <a:spcPts val="0"/>
              </a:spcBef>
              <a:spcAft>
                <a:spcPts val="0"/>
              </a:spcAft>
              <a:buSzPts val="1400"/>
              <a:buChar char="-"/>
            </a:pPr>
            <a:r>
              <a:rPr lang="en-GB"/>
              <a:t>Include state into reward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descr="preencoded.png" id="112" name="Google Shape;112;p30"/>
          <p:cNvPicPr preferRelativeResize="0"/>
          <p:nvPr/>
        </p:nvPicPr>
        <p:blipFill rotWithShape="1">
          <a:blip r:embed="rId3">
            <a:alphaModFix/>
          </a:blip>
          <a:srcRect b="0" l="0" r="0" t="0"/>
          <a:stretch/>
        </p:blipFill>
        <p:spPr>
          <a:xfrm>
            <a:off x="0" y="0"/>
            <a:ext cx="9144002" cy="5143501"/>
          </a:xfrm>
          <a:prstGeom prst="rect">
            <a:avLst/>
          </a:prstGeom>
          <a:noFill/>
          <a:ln>
            <a:noFill/>
          </a:ln>
        </p:spPr>
      </p:pic>
      <p:pic>
        <p:nvPicPr>
          <p:cNvPr descr="preencoded.png" id="113" name="Google Shape;113;p30"/>
          <p:cNvPicPr preferRelativeResize="0"/>
          <p:nvPr/>
        </p:nvPicPr>
        <p:blipFill rotWithShape="1">
          <a:blip r:embed="rId4">
            <a:alphaModFix/>
          </a:blip>
          <a:srcRect b="0" l="0" r="0" t="0"/>
          <a:stretch/>
        </p:blipFill>
        <p:spPr>
          <a:xfrm>
            <a:off x="0" y="0"/>
            <a:ext cx="9144002" cy="5143501"/>
          </a:xfrm>
          <a:prstGeom prst="rect">
            <a:avLst/>
          </a:prstGeom>
          <a:noFill/>
          <a:ln>
            <a:noFill/>
          </a:ln>
        </p:spPr>
      </p:pic>
      <p:pic>
        <p:nvPicPr>
          <p:cNvPr descr="preencoded.png" id="114" name="Google Shape;114;p30"/>
          <p:cNvPicPr preferRelativeResize="0"/>
          <p:nvPr/>
        </p:nvPicPr>
        <p:blipFill rotWithShape="1">
          <a:blip r:embed="rId5">
            <a:alphaModFix/>
          </a:blip>
          <a:srcRect b="0" l="0" r="0" t="0"/>
          <a:stretch/>
        </p:blipFill>
        <p:spPr>
          <a:xfrm>
            <a:off x="0" y="214313"/>
            <a:ext cx="9144002" cy="5143501"/>
          </a:xfrm>
          <a:prstGeom prst="rect">
            <a:avLst/>
          </a:prstGeom>
          <a:noFill/>
          <a:ln>
            <a:noFill/>
          </a:ln>
        </p:spPr>
      </p:pic>
      <p:pic>
        <p:nvPicPr>
          <p:cNvPr descr="preencoded.png" id="115" name="Google Shape;115;p30"/>
          <p:cNvPicPr preferRelativeResize="0"/>
          <p:nvPr/>
        </p:nvPicPr>
        <p:blipFill rotWithShape="1">
          <a:blip r:embed="rId6">
            <a:alphaModFix/>
          </a:blip>
          <a:srcRect b="0" l="0" r="0" t="0"/>
          <a:stretch/>
        </p:blipFill>
        <p:spPr>
          <a:xfrm>
            <a:off x="1371600" y="1414463"/>
            <a:ext cx="6400800" cy="2314575"/>
          </a:xfrm>
          <a:prstGeom prst="rect">
            <a:avLst/>
          </a:prstGeom>
          <a:noFill/>
          <a:ln>
            <a:noFill/>
          </a:ln>
        </p:spPr>
      </p:pic>
      <p:sp>
        <p:nvSpPr>
          <p:cNvPr id="116" name="Google Shape;116;p30"/>
          <p:cNvSpPr/>
          <p:nvPr/>
        </p:nvSpPr>
        <p:spPr>
          <a:xfrm>
            <a:off x="1657350" y="1700213"/>
            <a:ext cx="58293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1F2937"/>
              </a:buClr>
              <a:buSzPts val="2700"/>
              <a:buFont typeface="Arial"/>
              <a:buNone/>
            </a:pPr>
            <a:r>
              <a:rPr b="1" i="0" lang="en-GB" sz="2700" u="none" cap="none" strike="noStrike">
                <a:solidFill>
                  <a:srgbClr val="1F2937"/>
                </a:solidFill>
                <a:latin typeface="Arial"/>
                <a:ea typeface="Arial"/>
                <a:cs typeface="Arial"/>
                <a:sym typeface="Arial"/>
              </a:rPr>
              <a:t>Speculative decoding on Genomic LLMs</a:t>
            </a:r>
            <a:endParaRPr b="0" i="0" sz="2700" u="none" cap="none" strike="noStrike">
              <a:solidFill>
                <a:schemeClr val="dk1"/>
              </a:solidFill>
              <a:latin typeface="Calibri"/>
              <a:ea typeface="Calibri"/>
              <a:cs typeface="Calibri"/>
              <a:sym typeface="Calibri"/>
            </a:endParaRPr>
          </a:p>
        </p:txBody>
      </p:sp>
      <p:sp>
        <p:nvSpPr>
          <p:cNvPr id="117" name="Google Shape;117;p30"/>
          <p:cNvSpPr/>
          <p:nvPr/>
        </p:nvSpPr>
        <p:spPr>
          <a:xfrm>
            <a:off x="1657350" y="2557463"/>
            <a:ext cx="6995100" cy="228600"/>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Clr>
                <a:srgbClr val="374151"/>
              </a:buClr>
              <a:buSzPts val="1400"/>
              <a:buFont typeface="Arial"/>
              <a:buNone/>
            </a:pPr>
            <a:r>
              <a:rPr b="0" i="0" lang="en-GB" sz="1400" u="none" cap="none" strike="noStrike">
                <a:solidFill>
                  <a:srgbClr val="374151"/>
                </a:solidFill>
                <a:latin typeface="Arial"/>
                <a:ea typeface="Arial"/>
                <a:cs typeface="Arial"/>
                <a:sym typeface="Arial"/>
              </a:rPr>
              <a:t>Accelerating inference on biological sequence models</a:t>
            </a:r>
            <a:endParaRPr b="0" i="0" sz="1400" u="none" cap="none" strike="noStrike">
              <a:solidFill>
                <a:schemeClr val="dk1"/>
              </a:solidFill>
              <a:latin typeface="Calibri"/>
              <a:ea typeface="Calibri"/>
              <a:cs typeface="Calibri"/>
              <a:sym typeface="Calibri"/>
            </a:endParaRPr>
          </a:p>
        </p:txBody>
      </p:sp>
      <p:sp>
        <p:nvSpPr>
          <p:cNvPr id="118" name="Google Shape;118;p30"/>
          <p:cNvSpPr/>
          <p:nvPr/>
        </p:nvSpPr>
        <p:spPr>
          <a:xfrm>
            <a:off x="1657349" y="3243263"/>
            <a:ext cx="4098300" cy="200100"/>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Clr>
                <a:srgbClr val="4A0E4E"/>
              </a:buClr>
              <a:buSzPts val="1000"/>
              <a:buFont typeface="Arial"/>
              <a:buNone/>
            </a:pPr>
            <a:r>
              <a:rPr b="1" i="0" lang="en-GB" sz="1000" u="none" cap="none" strike="noStrike">
                <a:solidFill>
                  <a:srgbClr val="4A0E4E"/>
                </a:solidFill>
                <a:latin typeface="Arial"/>
                <a:ea typeface="Arial"/>
                <a:cs typeface="Arial"/>
                <a:sym typeface="Arial"/>
              </a:rPr>
              <a:t>Group Project</a:t>
            </a:r>
            <a:br>
              <a:rPr b="1" i="0" lang="en-GB" sz="1000" u="none" cap="none" strike="noStrike">
                <a:solidFill>
                  <a:srgbClr val="4A0E4E"/>
                </a:solidFill>
                <a:latin typeface="Arial"/>
                <a:ea typeface="Arial"/>
                <a:cs typeface="Arial"/>
                <a:sym typeface="Arial"/>
              </a:rPr>
            </a:br>
            <a:r>
              <a:rPr b="1" i="0" lang="en-GB" sz="1000" u="none" cap="none" strike="noStrike">
                <a:solidFill>
                  <a:srgbClr val="4A0E4E"/>
                </a:solidFill>
                <a:latin typeface="Arial"/>
                <a:ea typeface="Arial"/>
                <a:cs typeface="Arial"/>
                <a:sym typeface="Arial"/>
              </a:rPr>
              <a:t>Charalampos Koilakos – Michail Patsakis – Aris Karatzikos</a:t>
            </a:r>
            <a:endParaRPr b="0" i="0" sz="1000" u="none" cap="none" strike="noStrike">
              <a:solidFill>
                <a:schemeClr val="dk1"/>
              </a:solidFill>
              <a:latin typeface="Calibri"/>
              <a:ea typeface="Calibri"/>
              <a:cs typeface="Calibri"/>
              <a:sym typeface="Calibri"/>
            </a:endParaRPr>
          </a:p>
        </p:txBody>
      </p:sp>
      <p:sp>
        <p:nvSpPr>
          <p:cNvPr id="119" name="Google Shape;119;p30"/>
          <p:cNvSpPr/>
          <p:nvPr/>
        </p:nvSpPr>
        <p:spPr>
          <a:xfrm>
            <a:off x="5947619" y="3243263"/>
            <a:ext cx="1539000" cy="200100"/>
          </a:xfrm>
          <a:prstGeom prst="rect">
            <a:avLst/>
          </a:prstGeom>
          <a:noFill/>
          <a:ln>
            <a:noFill/>
          </a:ln>
        </p:spPr>
        <p:txBody>
          <a:bodyPr anchorCtr="0" anchor="t" bIns="0" lIns="0" spcFirstLastPara="1" rIns="0" wrap="square" tIns="0">
            <a:noAutofit/>
          </a:bodyPr>
          <a:lstStyle/>
          <a:p>
            <a:pPr indent="0" lvl="0" marL="0" marR="0" rtl="0" algn="r">
              <a:lnSpc>
                <a:spcPct val="155555"/>
              </a:lnSpc>
              <a:spcBef>
                <a:spcPts val="0"/>
              </a:spcBef>
              <a:spcAft>
                <a:spcPts val="0"/>
              </a:spcAft>
              <a:buClr>
                <a:schemeClr val="dk1"/>
              </a:buClr>
              <a:buSzPts val="1000"/>
              <a:buFont typeface="Calibri"/>
              <a:buNone/>
            </a:pPr>
            <a:r>
              <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12" name="Google Shape;612;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7" name="Shape 617"/>
        <p:cNvGrpSpPr/>
        <p:nvPr/>
      </p:nvGrpSpPr>
      <p:grpSpPr>
        <a:xfrm>
          <a:off x="0" y="0"/>
          <a:ext cx="0" cy="0"/>
          <a:chOff x="0" y="0"/>
          <a:chExt cx="0" cy="0"/>
        </a:xfrm>
      </p:grpSpPr>
      <p:cxnSp>
        <p:nvCxnSpPr>
          <p:cNvPr id="618" name="Google Shape;618;p76"/>
          <p:cNvCxnSpPr/>
          <p:nvPr/>
        </p:nvCxnSpPr>
        <p:spPr>
          <a:xfrm>
            <a:off x="628650" y="3105150"/>
            <a:ext cx="5619900" cy="0"/>
          </a:xfrm>
          <a:prstGeom prst="straightConnector1">
            <a:avLst/>
          </a:prstGeom>
          <a:noFill/>
          <a:ln cap="flat" cmpd="sng" w="19050">
            <a:solidFill>
              <a:srgbClr val="BF5700"/>
            </a:solidFill>
            <a:prstDash val="solid"/>
            <a:round/>
            <a:headEnd len="sm" w="sm" type="none"/>
            <a:tailEnd len="sm" w="sm" type="none"/>
          </a:ln>
        </p:spPr>
      </p:cxnSp>
      <p:sp>
        <p:nvSpPr>
          <p:cNvPr id="619" name="Google Shape;619;p76"/>
          <p:cNvSpPr txBox="1"/>
          <p:nvPr/>
        </p:nvSpPr>
        <p:spPr>
          <a:xfrm>
            <a:off x="548640" y="4114800"/>
            <a:ext cx="7886700" cy="457200"/>
          </a:xfrm>
          <a:prstGeom prst="rect">
            <a:avLst/>
          </a:prstGeom>
          <a:noFill/>
          <a:ln>
            <a:noFill/>
          </a:ln>
        </p:spPr>
        <p:txBody>
          <a:bodyPr anchorCtr="0" anchor="b" bIns="45700" lIns="91425" spcFirstLastPara="1" rIns="91425" wrap="square" tIns="45700">
            <a:noAutofit/>
          </a:bodyPr>
          <a:lstStyle/>
          <a:p>
            <a:pPr indent="0" lvl="0" marL="0" marR="0" rtl="0" algn="l">
              <a:lnSpc>
                <a:spcPct val="50000"/>
              </a:lnSpc>
              <a:spcBef>
                <a:spcPts val="0"/>
              </a:spcBef>
              <a:spcAft>
                <a:spcPts val="0"/>
              </a:spcAft>
              <a:buClr>
                <a:srgbClr val="BF5700"/>
              </a:buClr>
              <a:buSzPts val="1050"/>
              <a:buFont typeface="Arial"/>
              <a:buNone/>
            </a:pPr>
            <a:r>
              <a:rPr lang="en-GB" sz="1050">
                <a:solidFill>
                  <a:srgbClr val="BF5700"/>
                </a:solidFill>
                <a:latin typeface="Arial Black"/>
                <a:ea typeface="Arial Black"/>
                <a:cs typeface="Arial Black"/>
                <a:sym typeface="Arial Black"/>
              </a:rPr>
              <a:t>Nandita Jayanthi, Rachel Yamamoto</a:t>
            </a:r>
            <a:endParaRPr/>
          </a:p>
          <a:p>
            <a:pPr indent="0" lvl="0" marL="0" marR="0" rtl="0" algn="l">
              <a:lnSpc>
                <a:spcPct val="30000"/>
              </a:lnSpc>
              <a:spcBef>
                <a:spcPts val="1000"/>
              </a:spcBef>
              <a:spcAft>
                <a:spcPts val="0"/>
              </a:spcAft>
              <a:buClr>
                <a:srgbClr val="BF5700"/>
              </a:buClr>
              <a:buSzPts val="1050"/>
              <a:buFont typeface="Arial"/>
              <a:buNone/>
            </a:pPr>
            <a:r>
              <a:rPr b="0" i="0" lang="en-GB" sz="1050" u="none" cap="none" strike="noStrike">
                <a:solidFill>
                  <a:srgbClr val="BF5700"/>
                </a:solidFill>
                <a:latin typeface="Arial"/>
                <a:ea typeface="Arial"/>
                <a:cs typeface="Arial"/>
                <a:sym typeface="Arial"/>
              </a:rPr>
              <a:t>The University of Texas at Austin</a:t>
            </a:r>
            <a:endParaRPr b="0" i="0" sz="1050" u="none" cap="none" strike="noStrike">
              <a:solidFill>
                <a:srgbClr val="BF5700"/>
              </a:solidFill>
              <a:latin typeface="Arial"/>
              <a:ea typeface="Arial"/>
              <a:cs typeface="Arial"/>
              <a:sym typeface="Arial"/>
            </a:endParaRPr>
          </a:p>
        </p:txBody>
      </p:sp>
      <p:sp>
        <p:nvSpPr>
          <p:cNvPr id="620" name="Google Shape;620;p76"/>
          <p:cNvSpPr txBox="1"/>
          <p:nvPr/>
        </p:nvSpPr>
        <p:spPr>
          <a:xfrm>
            <a:off x="485770" y="1200150"/>
            <a:ext cx="7886700" cy="1752600"/>
          </a:xfrm>
          <a:prstGeom prst="rect">
            <a:avLst/>
          </a:prstGeom>
          <a:noFill/>
          <a:ln>
            <a:noFill/>
          </a:ln>
        </p:spPr>
        <p:txBody>
          <a:bodyPr anchorCtr="0" anchor="b" bIns="45700" lIns="91425" spcFirstLastPara="1" rIns="91425" wrap="square" tIns="45700">
            <a:noAutofit/>
          </a:bodyPr>
          <a:lstStyle/>
          <a:p>
            <a:pPr indent="0" lvl="0" marL="0" marR="0" rtl="0" algn="l">
              <a:lnSpc>
                <a:spcPct val="83333"/>
              </a:lnSpc>
              <a:spcBef>
                <a:spcPts val="0"/>
              </a:spcBef>
              <a:spcAft>
                <a:spcPts val="0"/>
              </a:spcAft>
              <a:buClr>
                <a:srgbClr val="BF5700"/>
              </a:buClr>
              <a:buSzPts val="4800"/>
              <a:buFont typeface="Arial Black"/>
              <a:buNone/>
            </a:pPr>
            <a:r>
              <a:rPr b="1" lang="en-GB" sz="4800">
                <a:solidFill>
                  <a:srgbClr val="BF5700"/>
                </a:solidFill>
                <a:latin typeface="Arial Black"/>
                <a:ea typeface="Arial Black"/>
                <a:cs typeface="Arial Black"/>
                <a:sym typeface="Arial Black"/>
              </a:rPr>
              <a:t>RL for Video Compression</a:t>
            </a:r>
            <a:endParaRPr/>
          </a:p>
        </p:txBody>
      </p:sp>
      <p:sp>
        <p:nvSpPr>
          <p:cNvPr id="621" name="Google Shape;621;p76"/>
          <p:cNvSpPr txBox="1"/>
          <p:nvPr/>
        </p:nvSpPr>
        <p:spPr>
          <a:xfrm>
            <a:off x="548640" y="3333749"/>
            <a:ext cx="7886700" cy="457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BF5700"/>
              </a:buClr>
              <a:buSzPts val="1400"/>
              <a:buFont typeface="Arial"/>
              <a:buNone/>
            </a:pPr>
            <a:r>
              <a:rPr lang="en-GB">
                <a:solidFill>
                  <a:srgbClr val="BF5700"/>
                </a:solidFill>
              </a:rPr>
              <a:t>12/4/2025</a:t>
            </a:r>
            <a:endParaRPr/>
          </a:p>
        </p:txBody>
      </p:sp>
      <p:pic>
        <p:nvPicPr>
          <p:cNvPr id="622" name="Google Shape;622;p76"/>
          <p:cNvPicPr preferRelativeResize="0"/>
          <p:nvPr/>
        </p:nvPicPr>
        <p:blipFill rotWithShape="1">
          <a:blip r:embed="rId3">
            <a:alphaModFix/>
          </a:blip>
          <a:srcRect b="0" l="0" r="0" t="0"/>
          <a:stretch/>
        </p:blipFill>
        <p:spPr>
          <a:xfrm>
            <a:off x="6978699" y="320040"/>
            <a:ext cx="1877397" cy="9143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7"/>
          <p:cNvSpPr txBox="1"/>
          <p:nvPr>
            <p:ph type="title"/>
          </p:nvPr>
        </p:nvSpPr>
        <p:spPr>
          <a:xfrm>
            <a:off x="401700" y="606025"/>
            <a:ext cx="8285100" cy="491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3F3F3F"/>
              </a:buClr>
              <a:buSzPts val="3960"/>
              <a:buFont typeface="Arial"/>
              <a:buNone/>
            </a:pPr>
            <a:r>
              <a:rPr lang="en-GB" sz="3259"/>
              <a:t>Motivation + Background </a:t>
            </a:r>
            <a:endParaRPr sz="3259"/>
          </a:p>
        </p:txBody>
      </p:sp>
      <p:sp>
        <p:nvSpPr>
          <p:cNvPr id="628" name="Google Shape;628;p77"/>
          <p:cNvSpPr txBox="1"/>
          <p:nvPr>
            <p:ph idx="1" type="body"/>
          </p:nvPr>
        </p:nvSpPr>
        <p:spPr>
          <a:xfrm>
            <a:off x="401800" y="1275675"/>
            <a:ext cx="8285100" cy="3417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GB" sz="1400">
                <a:solidFill>
                  <a:srgbClr val="BF5700"/>
                </a:solidFill>
              </a:rPr>
              <a:t>Goal: Use RL to choose QP values during video compression to directly maximize VMAF rather than just PSNR</a:t>
            </a:r>
            <a:endParaRPr b="1" sz="1400">
              <a:solidFill>
                <a:srgbClr val="BF5700"/>
              </a:solidFill>
            </a:endParaRPr>
          </a:p>
          <a:p>
            <a:pPr indent="-317500" lvl="0" marL="457200" rtl="0" algn="l">
              <a:lnSpc>
                <a:spcPct val="90000"/>
              </a:lnSpc>
              <a:spcBef>
                <a:spcPts val="0"/>
              </a:spcBef>
              <a:spcAft>
                <a:spcPts val="0"/>
              </a:spcAft>
              <a:buSzPts val="1400"/>
              <a:buChar char="●"/>
            </a:pPr>
            <a:r>
              <a:rPr lang="en-GB" sz="1400"/>
              <a:t>IoT has limited bandwidth and videos take up a lot of space</a:t>
            </a:r>
            <a:endParaRPr sz="1400"/>
          </a:p>
          <a:p>
            <a:pPr indent="-317500" lvl="0" marL="457200" rtl="0" algn="l">
              <a:lnSpc>
                <a:spcPct val="90000"/>
              </a:lnSpc>
              <a:spcBef>
                <a:spcPts val="0"/>
              </a:spcBef>
              <a:spcAft>
                <a:spcPts val="0"/>
              </a:spcAft>
              <a:buSzPts val="1400"/>
              <a:buChar char="●"/>
            </a:pPr>
            <a:r>
              <a:rPr lang="en-GB" sz="1400"/>
              <a:t>Solution: compression</a:t>
            </a:r>
            <a:endParaRPr sz="1400"/>
          </a:p>
          <a:p>
            <a:pPr indent="-317500" lvl="1" marL="914400" rtl="0" algn="l">
              <a:lnSpc>
                <a:spcPct val="90000"/>
              </a:lnSpc>
              <a:spcBef>
                <a:spcPts val="0"/>
              </a:spcBef>
              <a:spcAft>
                <a:spcPts val="0"/>
              </a:spcAft>
              <a:buSzPts val="1400"/>
              <a:buChar char="○"/>
            </a:pPr>
            <a:r>
              <a:rPr lang="en-GB" sz="1400"/>
              <a:t>Trade-off between bitrate and quality</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b="1" lang="en-GB" sz="1400">
                <a:solidFill>
                  <a:srgbClr val="BF5700"/>
                </a:solidFill>
              </a:rPr>
              <a:t>VP9 Video Compression</a:t>
            </a:r>
            <a:endParaRPr b="1" sz="1400">
              <a:solidFill>
                <a:srgbClr val="BF5700"/>
              </a:solidFill>
            </a:endParaRPr>
          </a:p>
          <a:p>
            <a:pPr indent="-317500" lvl="0" marL="457200" rtl="0" algn="l">
              <a:lnSpc>
                <a:spcPct val="90000"/>
              </a:lnSpc>
              <a:spcBef>
                <a:spcPts val="0"/>
              </a:spcBef>
              <a:spcAft>
                <a:spcPts val="0"/>
              </a:spcAft>
              <a:buSzPts val="1400"/>
              <a:buChar char="●"/>
            </a:pPr>
            <a:r>
              <a:rPr lang="en-GB" sz="1400"/>
              <a:t>Video (en)</a:t>
            </a:r>
            <a:r>
              <a:rPr b="1" lang="en-GB" sz="1400"/>
              <a:t>co</a:t>
            </a:r>
            <a:r>
              <a:rPr lang="en-GB" sz="1400"/>
              <a:t>(der)</a:t>
            </a:r>
            <a:r>
              <a:rPr b="1" lang="en-GB" sz="1400"/>
              <a:t>dec</a:t>
            </a:r>
            <a:r>
              <a:rPr lang="en-GB" sz="1400"/>
              <a:t>(oder) </a:t>
            </a:r>
            <a:endParaRPr sz="1400"/>
          </a:p>
          <a:p>
            <a:pPr indent="-317500" lvl="0" marL="457200" rtl="0" algn="l">
              <a:lnSpc>
                <a:spcPct val="90000"/>
              </a:lnSpc>
              <a:spcBef>
                <a:spcPts val="0"/>
              </a:spcBef>
              <a:spcAft>
                <a:spcPts val="0"/>
              </a:spcAft>
              <a:buSzPts val="1400"/>
              <a:buChar char="●"/>
            </a:pPr>
            <a:r>
              <a:rPr lang="en-GB" sz="1400"/>
              <a:t>Dynamically changes bitrate: Two passed</a:t>
            </a:r>
            <a:endParaRPr sz="1400"/>
          </a:p>
          <a:p>
            <a:pPr indent="-317500" lvl="1" marL="914400" rtl="0" algn="l">
              <a:lnSpc>
                <a:spcPct val="90000"/>
              </a:lnSpc>
              <a:spcBef>
                <a:spcPts val="0"/>
              </a:spcBef>
              <a:spcAft>
                <a:spcPts val="0"/>
              </a:spcAft>
              <a:buSzPts val="1400"/>
              <a:buChar char="○"/>
            </a:pPr>
            <a:r>
              <a:rPr lang="en-GB" sz="1400"/>
              <a:t>1st pass: motion and complexity of scene</a:t>
            </a:r>
            <a:endParaRPr sz="1400"/>
          </a:p>
          <a:p>
            <a:pPr indent="-317500" lvl="1" marL="914400" rtl="0" algn="l">
              <a:lnSpc>
                <a:spcPct val="90000"/>
              </a:lnSpc>
              <a:spcBef>
                <a:spcPts val="0"/>
              </a:spcBef>
              <a:spcAft>
                <a:spcPts val="0"/>
              </a:spcAft>
              <a:buSzPts val="1400"/>
              <a:buChar char="○"/>
            </a:pPr>
            <a:r>
              <a:rPr lang="en-GB" sz="1400"/>
              <a:t>2nd pass: key frames + insert reference frames + QP selection</a:t>
            </a:r>
            <a:endParaRPr sz="1400"/>
          </a:p>
          <a:p>
            <a:pPr indent="0" lvl="0" marL="0" rtl="0" algn="l">
              <a:lnSpc>
                <a:spcPct val="90000"/>
              </a:lnSpc>
              <a:spcBef>
                <a:spcPts val="0"/>
              </a:spcBef>
              <a:spcAft>
                <a:spcPts val="0"/>
              </a:spcAft>
              <a:buNone/>
            </a:pPr>
            <a:r>
              <a:t/>
            </a:r>
            <a:endParaRPr sz="1400"/>
          </a:p>
          <a:p>
            <a:pPr indent="0" lvl="0" marL="0" rtl="0" algn="l">
              <a:lnSpc>
                <a:spcPct val="90000"/>
              </a:lnSpc>
              <a:spcBef>
                <a:spcPts val="0"/>
              </a:spcBef>
              <a:spcAft>
                <a:spcPts val="0"/>
              </a:spcAft>
              <a:buNone/>
            </a:pPr>
            <a:r>
              <a:rPr b="1" lang="en-GB" sz="1400">
                <a:solidFill>
                  <a:srgbClr val="BF5700"/>
                </a:solidFill>
              </a:rPr>
              <a:t>Past work: </a:t>
            </a:r>
            <a:r>
              <a:rPr lang="en-GB" sz="1400"/>
              <a:t>“MuZero with Self-competition for Rate Control in VP9 Video Compression”</a:t>
            </a:r>
            <a:endParaRPr sz="1400"/>
          </a:p>
          <a:p>
            <a:pPr indent="-317500" lvl="0" marL="457200" rtl="0" algn="l">
              <a:lnSpc>
                <a:spcPct val="90000"/>
              </a:lnSpc>
              <a:spcBef>
                <a:spcPts val="0"/>
              </a:spcBef>
              <a:spcAft>
                <a:spcPts val="0"/>
              </a:spcAft>
              <a:buSzPts val="1400"/>
              <a:buChar char="●"/>
            </a:pPr>
            <a:r>
              <a:rPr lang="en-GB" sz="1400"/>
              <a:t>RL for rate control(specialized QP selection)</a:t>
            </a:r>
            <a:endParaRPr sz="1400"/>
          </a:p>
          <a:p>
            <a:pPr indent="-317500" lvl="0" marL="457200" rtl="0" algn="l">
              <a:lnSpc>
                <a:spcPct val="90000"/>
              </a:lnSpc>
              <a:spcBef>
                <a:spcPts val="0"/>
              </a:spcBef>
              <a:spcAft>
                <a:spcPts val="0"/>
              </a:spcAft>
              <a:buSzPts val="1400"/>
              <a:buChar char="●"/>
            </a:pPr>
            <a:r>
              <a:rPr lang="en-GB" sz="1400"/>
              <a:t>Self-competition for rewards to guide performance improvement</a:t>
            </a:r>
            <a:endParaRPr sz="1400"/>
          </a:p>
        </p:txBody>
      </p:sp>
      <p:pic>
        <p:nvPicPr>
          <p:cNvPr id="629" name="Google Shape;629;p77"/>
          <p:cNvPicPr preferRelativeResize="0"/>
          <p:nvPr/>
        </p:nvPicPr>
        <p:blipFill rotWithShape="1">
          <a:blip r:embed="rId3">
            <a:alphaModFix/>
          </a:blip>
          <a:srcRect b="0" l="4141" r="0" t="24755"/>
          <a:stretch/>
        </p:blipFill>
        <p:spPr>
          <a:xfrm>
            <a:off x="376700" y="4209327"/>
            <a:ext cx="4801076" cy="483661"/>
          </a:xfrm>
          <a:prstGeom prst="rect">
            <a:avLst/>
          </a:prstGeom>
          <a:noFill/>
          <a:ln>
            <a:noFill/>
          </a:ln>
        </p:spPr>
      </p:pic>
      <p:sp>
        <p:nvSpPr>
          <p:cNvPr id="630" name="Google Shape;630;p77"/>
          <p:cNvSpPr/>
          <p:nvPr/>
        </p:nvSpPr>
        <p:spPr>
          <a:xfrm>
            <a:off x="401797" y="4631101"/>
            <a:ext cx="4776000" cy="393900"/>
          </a:xfrm>
          <a:prstGeom prst="roundRect">
            <a:avLst>
              <a:gd fmla="val 0" name="adj"/>
            </a:avLst>
          </a:prstGeom>
          <a:solidFill>
            <a:srgbClr val="BF5700"/>
          </a:solidFill>
          <a:ln cap="flat" cmpd="sng" w="5575">
            <a:solidFill>
              <a:srgbClr val="BF5700"/>
            </a:solidFill>
            <a:prstDash val="solid"/>
            <a:round/>
            <a:headEnd len="sm" w="sm" type="none"/>
            <a:tailEnd len="sm" w="sm" type="none"/>
          </a:ln>
        </p:spPr>
        <p:txBody>
          <a:bodyPr anchorCtr="0" anchor="ctr" bIns="53550" lIns="53550" spcFirstLastPara="1" rIns="53550" wrap="square" tIns="53550">
            <a:noAutofit/>
          </a:bodyPr>
          <a:lstStyle/>
          <a:p>
            <a:pPr indent="0" lvl="0" marL="0" rtl="0" algn="l">
              <a:spcBef>
                <a:spcPts val="0"/>
              </a:spcBef>
              <a:spcAft>
                <a:spcPts val="0"/>
              </a:spcAft>
              <a:buClr>
                <a:schemeClr val="dk1"/>
              </a:buClr>
              <a:buSzPts val="644"/>
              <a:buFont typeface="Arial"/>
              <a:buNone/>
            </a:pPr>
            <a:r>
              <a:rPr lang="en-GB" sz="1054">
                <a:solidFill>
                  <a:schemeClr val="lt1"/>
                </a:solidFill>
                <a:latin typeface="Calibri"/>
                <a:ea typeface="Calibri"/>
                <a:cs typeface="Calibri"/>
                <a:sym typeface="Calibri"/>
              </a:rPr>
              <a:t>sgn</a:t>
            </a:r>
            <a:r>
              <a:rPr lang="en-GB" sz="1054">
                <a:solidFill>
                  <a:schemeClr val="lt1"/>
                </a:solidFill>
                <a:latin typeface="Calibri"/>
                <a:ea typeface="Calibri"/>
                <a:cs typeface="Calibri"/>
                <a:sym typeface="Calibri"/>
              </a:rPr>
              <a:t> is {-1, 0, 1}  based on difference between current overshoot and historic overshoot </a:t>
            </a:r>
            <a:endParaRPr sz="820">
              <a:solidFill>
                <a:schemeClr val="lt1"/>
              </a:solidFill>
              <a:latin typeface="Calibri"/>
              <a:ea typeface="Calibri"/>
              <a:cs typeface="Calibri"/>
              <a:sym typeface="Calibri"/>
            </a:endParaRPr>
          </a:p>
        </p:txBody>
      </p:sp>
      <p:sp>
        <p:nvSpPr>
          <p:cNvPr id="631" name="Google Shape;631;p77"/>
          <p:cNvSpPr/>
          <p:nvPr/>
        </p:nvSpPr>
        <p:spPr>
          <a:xfrm>
            <a:off x="5226225" y="4209325"/>
            <a:ext cx="3826200" cy="815700"/>
          </a:xfrm>
          <a:prstGeom prst="roundRect">
            <a:avLst>
              <a:gd fmla="val 0" name="adj"/>
            </a:avLst>
          </a:prstGeom>
          <a:solidFill>
            <a:srgbClr val="BF5700"/>
          </a:solidFill>
          <a:ln cap="flat" cmpd="sng" w="5575">
            <a:solidFill>
              <a:srgbClr val="BF5700"/>
            </a:solidFill>
            <a:prstDash val="solid"/>
            <a:round/>
            <a:headEnd len="sm" w="sm" type="none"/>
            <a:tailEnd len="sm" w="sm" type="none"/>
          </a:ln>
        </p:spPr>
        <p:txBody>
          <a:bodyPr anchorCtr="0" anchor="ctr" bIns="53550" lIns="53550" spcFirstLastPara="1" rIns="53550" wrap="square" tIns="53550">
            <a:noAutofit/>
          </a:bodyPr>
          <a:lstStyle/>
          <a:p>
            <a:pPr indent="0" lvl="0" marL="0" rtl="0" algn="l">
              <a:spcBef>
                <a:spcPts val="0"/>
              </a:spcBef>
              <a:spcAft>
                <a:spcPts val="0"/>
              </a:spcAft>
              <a:buClr>
                <a:schemeClr val="dk1"/>
              </a:buClr>
              <a:buSzPts val="644"/>
              <a:buFont typeface="Arial"/>
              <a:buNone/>
            </a:pPr>
            <a:r>
              <a:rPr lang="en-GB" sz="1054">
                <a:solidFill>
                  <a:schemeClr val="lt1"/>
                </a:solidFill>
                <a:latin typeface="Calibri"/>
                <a:ea typeface="Calibri"/>
                <a:cs typeface="Calibri"/>
                <a:sym typeface="Calibri"/>
              </a:rPr>
              <a:t>P</a:t>
            </a:r>
            <a:r>
              <a:rPr baseline="-25000" lang="en-GB" sz="1054">
                <a:solidFill>
                  <a:schemeClr val="lt1"/>
                </a:solidFill>
                <a:latin typeface="Calibri"/>
                <a:ea typeface="Calibri"/>
                <a:cs typeface="Calibri"/>
                <a:sym typeface="Calibri"/>
              </a:rPr>
              <a:t>episode</a:t>
            </a:r>
            <a:r>
              <a:rPr lang="en-GB" sz="1054">
                <a:solidFill>
                  <a:schemeClr val="lt1"/>
                </a:solidFill>
                <a:latin typeface="Calibri"/>
                <a:ea typeface="Calibri"/>
                <a:cs typeface="Calibri"/>
                <a:sym typeface="Calibri"/>
              </a:rPr>
              <a:t>: PSNR across episode</a:t>
            </a:r>
            <a:endParaRPr sz="1054">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644"/>
              <a:buFont typeface="Arial"/>
              <a:buNone/>
            </a:pPr>
            <a:r>
              <a:rPr lang="en-GB" sz="1054">
                <a:solidFill>
                  <a:schemeClr val="lt1"/>
                </a:solidFill>
                <a:latin typeface="Calibri"/>
                <a:ea typeface="Calibri"/>
                <a:cs typeface="Calibri"/>
                <a:sym typeface="Calibri"/>
              </a:rPr>
              <a:t>P</a:t>
            </a:r>
            <a:r>
              <a:rPr baseline="-25000" lang="en-GB" sz="1054">
                <a:solidFill>
                  <a:schemeClr val="lt1"/>
                </a:solidFill>
                <a:latin typeface="Calibri"/>
                <a:ea typeface="Calibri"/>
                <a:cs typeface="Calibri"/>
                <a:sym typeface="Calibri"/>
              </a:rPr>
              <a:t>EMA</a:t>
            </a:r>
            <a:r>
              <a:rPr lang="en-GB" sz="1054">
                <a:solidFill>
                  <a:schemeClr val="lt1"/>
                </a:solidFill>
                <a:latin typeface="Calibri"/>
                <a:ea typeface="Calibri"/>
                <a:cs typeface="Calibri"/>
                <a:sym typeface="Calibri"/>
              </a:rPr>
              <a:t>: Historic PSNR (exponential moving average)</a:t>
            </a:r>
            <a:endParaRPr sz="1054">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644"/>
              <a:buFont typeface="Arial"/>
              <a:buNone/>
            </a:pPr>
            <a:r>
              <a:rPr lang="en-GB" sz="1054">
                <a:solidFill>
                  <a:schemeClr val="lt1"/>
                </a:solidFill>
                <a:latin typeface="Calibri"/>
                <a:ea typeface="Calibri"/>
                <a:cs typeface="Calibri"/>
                <a:sym typeface="Calibri"/>
              </a:rPr>
              <a:t>O</a:t>
            </a:r>
            <a:r>
              <a:rPr baseline="-25000" lang="en-GB" sz="1054">
                <a:solidFill>
                  <a:schemeClr val="lt1"/>
                </a:solidFill>
                <a:latin typeface="Calibri"/>
                <a:ea typeface="Calibri"/>
                <a:cs typeface="Calibri"/>
                <a:sym typeface="Calibri"/>
              </a:rPr>
              <a:t>episode</a:t>
            </a:r>
            <a:r>
              <a:rPr lang="en-GB" sz="1054">
                <a:solidFill>
                  <a:schemeClr val="lt1"/>
                </a:solidFill>
                <a:latin typeface="Calibri"/>
                <a:ea typeface="Calibri"/>
                <a:cs typeface="Calibri"/>
                <a:sym typeface="Calibri"/>
              </a:rPr>
              <a:t>: Overshoot of episode</a:t>
            </a:r>
            <a:endParaRPr sz="1054">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644"/>
              <a:buFont typeface="Arial"/>
              <a:buNone/>
            </a:pPr>
            <a:r>
              <a:rPr lang="en-GB" sz="1054">
                <a:solidFill>
                  <a:schemeClr val="lt1"/>
                </a:solidFill>
                <a:latin typeface="Calibri"/>
                <a:ea typeface="Calibri"/>
                <a:cs typeface="Calibri"/>
                <a:sym typeface="Calibri"/>
              </a:rPr>
              <a:t>O</a:t>
            </a:r>
            <a:r>
              <a:rPr baseline="-25000" lang="en-GB" sz="1054">
                <a:solidFill>
                  <a:schemeClr val="lt1"/>
                </a:solidFill>
                <a:latin typeface="Calibri"/>
                <a:ea typeface="Calibri"/>
                <a:cs typeface="Calibri"/>
                <a:sym typeface="Calibri"/>
              </a:rPr>
              <a:t>EMA</a:t>
            </a:r>
            <a:r>
              <a:rPr lang="en-GB" sz="1054">
                <a:solidFill>
                  <a:schemeClr val="lt1"/>
                </a:solidFill>
                <a:latin typeface="Calibri"/>
                <a:ea typeface="Calibri"/>
                <a:cs typeface="Calibri"/>
                <a:sym typeface="Calibri"/>
              </a:rPr>
              <a:t>: Historic overshoot (exponential moving average)</a:t>
            </a:r>
            <a:endParaRPr sz="1054">
              <a:solidFill>
                <a:schemeClr val="lt1"/>
              </a:solidFill>
              <a:latin typeface="Calibri"/>
              <a:ea typeface="Calibri"/>
              <a:cs typeface="Calibri"/>
              <a:sym typeface="Calibri"/>
            </a:endParaRPr>
          </a:p>
        </p:txBody>
      </p:sp>
      <p:sp>
        <p:nvSpPr>
          <p:cNvPr id="632" name="Google Shape;632;p77"/>
          <p:cNvSpPr/>
          <p:nvPr/>
        </p:nvSpPr>
        <p:spPr>
          <a:xfrm>
            <a:off x="5468925" y="1928675"/>
            <a:ext cx="3583500" cy="1191600"/>
          </a:xfrm>
          <a:prstGeom prst="roundRect">
            <a:avLst>
              <a:gd fmla="val 4345"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Calibri"/>
                <a:ea typeface="Calibri"/>
                <a:cs typeface="Calibri"/>
                <a:sym typeface="Calibri"/>
              </a:rPr>
              <a:t>QP</a:t>
            </a:r>
            <a:r>
              <a:rPr lang="en-GB">
                <a:latin typeface="Calibri"/>
                <a:ea typeface="Calibri"/>
                <a:cs typeface="Calibri"/>
                <a:sym typeface="Calibri"/>
              </a:rPr>
              <a:t>: Quantization Parameter</a:t>
            </a:r>
            <a:endParaRPr>
              <a:latin typeface="Calibri"/>
              <a:ea typeface="Calibri"/>
              <a:cs typeface="Calibri"/>
              <a:sym typeface="Calibri"/>
            </a:endParaRPr>
          </a:p>
          <a:p>
            <a:pPr indent="0" lvl="0" marL="0" rtl="0" algn="l">
              <a:spcBef>
                <a:spcPts val="0"/>
              </a:spcBef>
              <a:spcAft>
                <a:spcPts val="0"/>
              </a:spcAft>
              <a:buNone/>
            </a:pPr>
            <a:r>
              <a:rPr b="1" lang="en-GB">
                <a:latin typeface="Calibri"/>
                <a:ea typeface="Calibri"/>
                <a:cs typeface="Calibri"/>
                <a:sym typeface="Calibri"/>
              </a:rPr>
              <a:t>PSNR</a:t>
            </a:r>
            <a:r>
              <a:rPr lang="en-GB">
                <a:latin typeface="Calibri"/>
                <a:ea typeface="Calibri"/>
                <a:cs typeface="Calibri"/>
                <a:sym typeface="Calibri"/>
              </a:rPr>
              <a:t>: Peak Signal-to-Noise Ratio</a:t>
            </a:r>
            <a:endParaRPr>
              <a:latin typeface="Calibri"/>
              <a:ea typeface="Calibri"/>
              <a:cs typeface="Calibri"/>
              <a:sym typeface="Calibri"/>
            </a:endParaRPr>
          </a:p>
          <a:p>
            <a:pPr indent="0" lvl="0" marL="0" rtl="0" algn="l">
              <a:spcBef>
                <a:spcPts val="0"/>
              </a:spcBef>
              <a:spcAft>
                <a:spcPts val="0"/>
              </a:spcAft>
              <a:buNone/>
            </a:pPr>
            <a:r>
              <a:rPr b="1" lang="en-GB">
                <a:latin typeface="Calibri"/>
                <a:ea typeface="Calibri"/>
                <a:cs typeface="Calibri"/>
                <a:sym typeface="Calibri"/>
              </a:rPr>
              <a:t>VMAF</a:t>
            </a:r>
            <a:r>
              <a:rPr lang="en-GB">
                <a:latin typeface="Calibri"/>
                <a:ea typeface="Calibri"/>
                <a:cs typeface="Calibri"/>
                <a:sym typeface="Calibri"/>
              </a:rPr>
              <a:t>: Video Multimethod Assessment Fusion(perceptual quality)</a:t>
            </a:r>
            <a:endParaRPr>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8"/>
          <p:cNvSpPr/>
          <p:nvPr/>
        </p:nvSpPr>
        <p:spPr>
          <a:xfrm>
            <a:off x="155250" y="1191575"/>
            <a:ext cx="8631600" cy="3626400"/>
          </a:xfrm>
          <a:prstGeom prst="roundRect">
            <a:avLst>
              <a:gd fmla="val 16667" name="adj"/>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8" name="Google Shape;638;p78"/>
          <p:cNvSpPr/>
          <p:nvPr/>
        </p:nvSpPr>
        <p:spPr>
          <a:xfrm>
            <a:off x="308625" y="1363050"/>
            <a:ext cx="6720900" cy="32661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9" name="Google Shape;639;p78"/>
          <p:cNvSpPr txBox="1"/>
          <p:nvPr>
            <p:ph type="title"/>
          </p:nvPr>
        </p:nvSpPr>
        <p:spPr>
          <a:xfrm>
            <a:off x="155250" y="528876"/>
            <a:ext cx="8229600" cy="491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3F3F3F"/>
              </a:buClr>
              <a:buSzPts val="4400"/>
              <a:buFont typeface="Arial"/>
              <a:buNone/>
            </a:pPr>
            <a:r>
              <a:rPr lang="en-GB" sz="3000"/>
              <a:t>Implementation</a:t>
            </a:r>
            <a:endParaRPr sz="3000"/>
          </a:p>
        </p:txBody>
      </p:sp>
      <p:grpSp>
        <p:nvGrpSpPr>
          <p:cNvPr id="640" name="Google Shape;640;p78"/>
          <p:cNvGrpSpPr/>
          <p:nvPr/>
        </p:nvGrpSpPr>
        <p:grpSpPr>
          <a:xfrm>
            <a:off x="524249" y="1601787"/>
            <a:ext cx="2341352" cy="1063061"/>
            <a:chOff x="215250" y="1070575"/>
            <a:chExt cx="2758751" cy="1252576"/>
          </a:xfrm>
        </p:grpSpPr>
        <p:pic>
          <p:nvPicPr>
            <p:cNvPr id="641" name="Google Shape;641;p78"/>
            <p:cNvPicPr preferRelativeResize="0"/>
            <p:nvPr/>
          </p:nvPicPr>
          <p:blipFill>
            <a:blip r:embed="rId3">
              <a:alphaModFix/>
            </a:blip>
            <a:stretch>
              <a:fillRect/>
            </a:stretch>
          </p:blipFill>
          <p:spPr>
            <a:xfrm>
              <a:off x="215250" y="1070575"/>
              <a:ext cx="2758751" cy="1252576"/>
            </a:xfrm>
            <a:prstGeom prst="rect">
              <a:avLst/>
            </a:prstGeom>
            <a:noFill/>
            <a:ln>
              <a:noFill/>
            </a:ln>
          </p:spPr>
        </p:pic>
        <p:sp>
          <p:nvSpPr>
            <p:cNvPr id="642" name="Google Shape;642;p78"/>
            <p:cNvSpPr/>
            <p:nvPr/>
          </p:nvSpPr>
          <p:spPr>
            <a:xfrm>
              <a:off x="1688775" y="1200150"/>
              <a:ext cx="1234500" cy="1887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678">
                  <a:latin typeface="Calibri"/>
                  <a:ea typeface="Calibri"/>
                  <a:cs typeface="Calibri"/>
                  <a:sym typeface="Calibri"/>
                </a:rPr>
                <a:t>Representation Network</a:t>
              </a:r>
              <a:endParaRPr sz="678">
                <a:latin typeface="Calibri"/>
                <a:ea typeface="Calibri"/>
                <a:cs typeface="Calibri"/>
                <a:sym typeface="Calibri"/>
              </a:endParaRPr>
            </a:p>
          </p:txBody>
        </p:sp>
      </p:grpSp>
      <p:grpSp>
        <p:nvGrpSpPr>
          <p:cNvPr id="643" name="Google Shape;643;p78"/>
          <p:cNvGrpSpPr/>
          <p:nvPr/>
        </p:nvGrpSpPr>
        <p:grpSpPr>
          <a:xfrm>
            <a:off x="1426386" y="3013238"/>
            <a:ext cx="2575635" cy="1418687"/>
            <a:chOff x="231450" y="2571750"/>
            <a:chExt cx="3034800" cy="1671600"/>
          </a:xfrm>
        </p:grpSpPr>
        <p:sp>
          <p:nvSpPr>
            <p:cNvPr id="644" name="Google Shape;644;p78"/>
            <p:cNvSpPr/>
            <p:nvPr/>
          </p:nvSpPr>
          <p:spPr>
            <a:xfrm>
              <a:off x="231450" y="2571750"/>
              <a:ext cx="3034800" cy="1671600"/>
            </a:xfrm>
            <a:prstGeom prst="rect">
              <a:avLst/>
            </a:prstGeom>
            <a:no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t/>
              </a:r>
              <a:endParaRPr sz="1188">
                <a:latin typeface="Calibri"/>
                <a:ea typeface="Calibri"/>
                <a:cs typeface="Calibri"/>
                <a:sym typeface="Calibri"/>
              </a:endParaRPr>
            </a:p>
          </p:txBody>
        </p:sp>
        <p:grpSp>
          <p:nvGrpSpPr>
            <p:cNvPr id="645" name="Google Shape;645;p78"/>
            <p:cNvGrpSpPr/>
            <p:nvPr/>
          </p:nvGrpSpPr>
          <p:grpSpPr>
            <a:xfrm>
              <a:off x="260738" y="2636775"/>
              <a:ext cx="2976225" cy="1541550"/>
              <a:chOff x="215250" y="2614600"/>
              <a:chExt cx="2976225" cy="1541550"/>
            </a:xfrm>
          </p:grpSpPr>
          <p:pic>
            <p:nvPicPr>
              <p:cNvPr id="646" name="Google Shape;646;p78"/>
              <p:cNvPicPr preferRelativeResize="0"/>
              <p:nvPr/>
            </p:nvPicPr>
            <p:blipFill>
              <a:blip r:embed="rId4">
                <a:alphaModFix/>
              </a:blip>
              <a:stretch>
                <a:fillRect/>
              </a:stretch>
            </p:blipFill>
            <p:spPr>
              <a:xfrm>
                <a:off x="215250" y="2717475"/>
                <a:ext cx="2976225" cy="1438675"/>
              </a:xfrm>
              <a:prstGeom prst="rect">
                <a:avLst/>
              </a:prstGeom>
              <a:noFill/>
              <a:ln>
                <a:noFill/>
              </a:ln>
            </p:spPr>
          </p:pic>
          <p:sp>
            <p:nvSpPr>
              <p:cNvPr id="647" name="Google Shape;647;p78"/>
              <p:cNvSpPr/>
              <p:nvPr/>
            </p:nvSpPr>
            <p:spPr>
              <a:xfrm>
                <a:off x="1086100" y="2614600"/>
                <a:ext cx="1234500" cy="1887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678">
                    <a:latin typeface="Calibri"/>
                    <a:ea typeface="Calibri"/>
                    <a:cs typeface="Calibri"/>
                    <a:sym typeface="Calibri"/>
                  </a:rPr>
                  <a:t>Prediction Network</a:t>
                </a:r>
                <a:endParaRPr sz="678">
                  <a:latin typeface="Calibri"/>
                  <a:ea typeface="Calibri"/>
                  <a:cs typeface="Calibri"/>
                  <a:sym typeface="Calibri"/>
                </a:endParaRPr>
              </a:p>
            </p:txBody>
          </p:sp>
        </p:grpSp>
      </p:grpSp>
      <p:grpSp>
        <p:nvGrpSpPr>
          <p:cNvPr id="648" name="Google Shape;648;p78"/>
          <p:cNvGrpSpPr/>
          <p:nvPr/>
        </p:nvGrpSpPr>
        <p:grpSpPr>
          <a:xfrm>
            <a:off x="4140125" y="3013239"/>
            <a:ext cx="1912885" cy="904375"/>
            <a:chOff x="6677975" y="1448751"/>
            <a:chExt cx="2253900" cy="1065600"/>
          </a:xfrm>
        </p:grpSpPr>
        <p:sp>
          <p:nvSpPr>
            <p:cNvPr id="649" name="Google Shape;649;p78"/>
            <p:cNvSpPr/>
            <p:nvPr/>
          </p:nvSpPr>
          <p:spPr>
            <a:xfrm>
              <a:off x="6677975" y="1448751"/>
              <a:ext cx="2253900" cy="1065600"/>
            </a:xfrm>
            <a:prstGeom prst="rect">
              <a:avLst/>
            </a:prstGeom>
            <a:no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t/>
              </a:r>
              <a:endParaRPr sz="1188">
                <a:latin typeface="Calibri"/>
                <a:ea typeface="Calibri"/>
                <a:cs typeface="Calibri"/>
                <a:sym typeface="Calibri"/>
              </a:endParaRPr>
            </a:p>
          </p:txBody>
        </p:sp>
        <p:pic>
          <p:nvPicPr>
            <p:cNvPr id="650" name="Google Shape;650;p78"/>
            <p:cNvPicPr preferRelativeResize="0"/>
            <p:nvPr/>
          </p:nvPicPr>
          <p:blipFill>
            <a:blip r:embed="rId5">
              <a:alphaModFix/>
            </a:blip>
            <a:stretch>
              <a:fillRect/>
            </a:stretch>
          </p:blipFill>
          <p:spPr>
            <a:xfrm>
              <a:off x="6761150" y="1519482"/>
              <a:ext cx="1989625" cy="924143"/>
            </a:xfrm>
            <a:prstGeom prst="rect">
              <a:avLst/>
            </a:prstGeom>
            <a:noFill/>
            <a:ln>
              <a:noFill/>
            </a:ln>
          </p:spPr>
        </p:pic>
        <p:sp>
          <p:nvSpPr>
            <p:cNvPr id="651" name="Google Shape;651;p78"/>
            <p:cNvSpPr/>
            <p:nvPr/>
          </p:nvSpPr>
          <p:spPr>
            <a:xfrm>
              <a:off x="7576375" y="2235500"/>
              <a:ext cx="1234500" cy="1887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678">
                  <a:latin typeface="Calibri"/>
                  <a:ea typeface="Calibri"/>
                  <a:cs typeface="Calibri"/>
                  <a:sym typeface="Calibri"/>
                </a:rPr>
                <a:t>Dynamics Network</a:t>
              </a:r>
              <a:endParaRPr sz="678">
                <a:latin typeface="Calibri"/>
                <a:ea typeface="Calibri"/>
                <a:cs typeface="Calibri"/>
                <a:sym typeface="Calibri"/>
              </a:endParaRPr>
            </a:p>
          </p:txBody>
        </p:sp>
      </p:grpSp>
      <p:sp>
        <p:nvSpPr>
          <p:cNvPr id="652" name="Google Shape;652;p78"/>
          <p:cNvSpPr/>
          <p:nvPr/>
        </p:nvSpPr>
        <p:spPr>
          <a:xfrm>
            <a:off x="524218" y="1623556"/>
            <a:ext cx="2341500" cy="1171500"/>
          </a:xfrm>
          <a:prstGeom prst="rect">
            <a:avLst/>
          </a:prstGeom>
          <a:no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t/>
            </a:r>
            <a:endParaRPr sz="1188">
              <a:latin typeface="Calibri"/>
              <a:ea typeface="Calibri"/>
              <a:cs typeface="Calibri"/>
              <a:sym typeface="Calibri"/>
            </a:endParaRPr>
          </a:p>
        </p:txBody>
      </p:sp>
      <p:grpSp>
        <p:nvGrpSpPr>
          <p:cNvPr id="653" name="Google Shape;653;p78"/>
          <p:cNvGrpSpPr/>
          <p:nvPr/>
        </p:nvGrpSpPr>
        <p:grpSpPr>
          <a:xfrm>
            <a:off x="3189704" y="1612777"/>
            <a:ext cx="2341462" cy="1214999"/>
            <a:chOff x="3603700" y="2323150"/>
            <a:chExt cx="2700025" cy="1431600"/>
          </a:xfrm>
        </p:grpSpPr>
        <p:sp>
          <p:nvSpPr>
            <p:cNvPr id="654" name="Google Shape;654;p78"/>
            <p:cNvSpPr/>
            <p:nvPr/>
          </p:nvSpPr>
          <p:spPr>
            <a:xfrm>
              <a:off x="3603700" y="2323150"/>
              <a:ext cx="2700000" cy="1431600"/>
            </a:xfrm>
            <a:prstGeom prst="rect">
              <a:avLst/>
            </a:prstGeom>
            <a:no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t/>
              </a:r>
              <a:endParaRPr sz="1188">
                <a:latin typeface="Calibri"/>
                <a:ea typeface="Calibri"/>
                <a:cs typeface="Calibri"/>
                <a:sym typeface="Calibri"/>
              </a:endParaRPr>
            </a:p>
          </p:txBody>
        </p:sp>
        <p:grpSp>
          <p:nvGrpSpPr>
            <p:cNvPr id="655" name="Google Shape;655;p78"/>
            <p:cNvGrpSpPr/>
            <p:nvPr/>
          </p:nvGrpSpPr>
          <p:grpSpPr>
            <a:xfrm>
              <a:off x="3663775" y="2379275"/>
              <a:ext cx="2639950" cy="1332425"/>
              <a:chOff x="3663775" y="2379275"/>
              <a:chExt cx="2639950" cy="1332425"/>
            </a:xfrm>
          </p:grpSpPr>
          <p:pic>
            <p:nvPicPr>
              <p:cNvPr id="656" name="Google Shape;656;p78"/>
              <p:cNvPicPr preferRelativeResize="0"/>
              <p:nvPr/>
            </p:nvPicPr>
            <p:blipFill>
              <a:blip r:embed="rId6">
                <a:alphaModFix/>
              </a:blip>
              <a:stretch>
                <a:fillRect/>
              </a:stretch>
            </p:blipFill>
            <p:spPr>
              <a:xfrm>
                <a:off x="3663775" y="2379275"/>
                <a:ext cx="2639950" cy="1171625"/>
              </a:xfrm>
              <a:prstGeom prst="rect">
                <a:avLst/>
              </a:prstGeom>
              <a:noFill/>
              <a:ln>
                <a:noFill/>
              </a:ln>
            </p:spPr>
          </p:pic>
          <p:sp>
            <p:nvSpPr>
              <p:cNvPr id="657" name="Google Shape;657;p78"/>
              <p:cNvSpPr/>
              <p:nvPr/>
            </p:nvSpPr>
            <p:spPr>
              <a:xfrm>
                <a:off x="3766450" y="3550900"/>
                <a:ext cx="2374500" cy="1608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763">
                    <a:latin typeface="Calibri"/>
                    <a:ea typeface="Calibri"/>
                    <a:cs typeface="Calibri"/>
                    <a:sym typeface="Calibri"/>
                  </a:rPr>
                  <a:t>Monte Carlo Tree Search</a:t>
                </a:r>
                <a:endParaRPr sz="763">
                  <a:latin typeface="Calibri"/>
                  <a:ea typeface="Calibri"/>
                  <a:cs typeface="Calibri"/>
                  <a:sym typeface="Calibri"/>
                </a:endParaRPr>
              </a:p>
            </p:txBody>
          </p:sp>
        </p:grpSp>
      </p:grpSp>
      <p:sp>
        <p:nvSpPr>
          <p:cNvPr id="658" name="Google Shape;658;p78"/>
          <p:cNvSpPr/>
          <p:nvPr/>
        </p:nvSpPr>
        <p:spPr>
          <a:xfrm>
            <a:off x="5925787" y="1834585"/>
            <a:ext cx="975600" cy="7566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1188">
                <a:latin typeface="Calibri"/>
                <a:ea typeface="Calibri"/>
                <a:cs typeface="Calibri"/>
                <a:sym typeface="Calibri"/>
              </a:rPr>
              <a:t>PSNR, </a:t>
            </a:r>
            <a:endParaRPr sz="1188">
              <a:latin typeface="Calibri"/>
              <a:ea typeface="Calibri"/>
              <a:cs typeface="Calibri"/>
              <a:sym typeface="Calibri"/>
            </a:endParaRPr>
          </a:p>
          <a:p>
            <a:pPr indent="0" lvl="0" marL="0" rtl="0" algn="ctr">
              <a:spcBef>
                <a:spcPts val="0"/>
              </a:spcBef>
              <a:spcAft>
                <a:spcPts val="0"/>
              </a:spcAft>
              <a:buNone/>
            </a:pPr>
            <a:r>
              <a:rPr lang="en-GB" sz="1188">
                <a:latin typeface="Calibri"/>
                <a:ea typeface="Calibri"/>
                <a:cs typeface="Calibri"/>
                <a:sym typeface="Calibri"/>
              </a:rPr>
              <a:t>Bits Used</a:t>
            </a:r>
            <a:endParaRPr sz="1188">
              <a:latin typeface="Calibri"/>
              <a:ea typeface="Calibri"/>
              <a:cs typeface="Calibri"/>
              <a:sym typeface="Calibri"/>
            </a:endParaRPr>
          </a:p>
        </p:txBody>
      </p:sp>
      <p:sp>
        <p:nvSpPr>
          <p:cNvPr id="659" name="Google Shape;659;p78"/>
          <p:cNvSpPr/>
          <p:nvPr/>
        </p:nvSpPr>
        <p:spPr>
          <a:xfrm>
            <a:off x="2865600" y="2186025"/>
            <a:ext cx="4947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0" name="Google Shape;660;p78"/>
          <p:cNvSpPr/>
          <p:nvPr/>
        </p:nvSpPr>
        <p:spPr>
          <a:xfrm rot="5400000">
            <a:off x="3611911" y="3024880"/>
            <a:ext cx="5229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1" name="Google Shape;661;p78"/>
          <p:cNvSpPr/>
          <p:nvPr/>
        </p:nvSpPr>
        <p:spPr>
          <a:xfrm rot="5401972">
            <a:off x="3988189" y="3024879"/>
            <a:ext cx="5229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2" name="Google Shape;662;p78"/>
          <p:cNvSpPr/>
          <p:nvPr/>
        </p:nvSpPr>
        <p:spPr>
          <a:xfrm>
            <a:off x="5496525" y="2144950"/>
            <a:ext cx="4947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3" name="Google Shape;663;p78"/>
          <p:cNvSpPr/>
          <p:nvPr/>
        </p:nvSpPr>
        <p:spPr>
          <a:xfrm>
            <a:off x="2807475" y="1273300"/>
            <a:ext cx="1723200" cy="214200"/>
          </a:xfrm>
          <a:prstGeom prst="roundRect">
            <a:avLst>
              <a:gd fmla="val 16667" name="adj"/>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alibri"/>
                <a:ea typeface="Calibri"/>
                <a:cs typeface="Calibri"/>
                <a:sym typeface="Calibri"/>
              </a:rPr>
              <a:t>Per Frame</a:t>
            </a:r>
            <a:endParaRPr>
              <a:solidFill>
                <a:schemeClr val="lt1"/>
              </a:solidFill>
              <a:latin typeface="Calibri"/>
              <a:ea typeface="Calibri"/>
              <a:cs typeface="Calibri"/>
              <a:sym typeface="Calibri"/>
            </a:endParaRPr>
          </a:p>
        </p:txBody>
      </p:sp>
      <p:sp>
        <p:nvSpPr>
          <p:cNvPr id="664" name="Google Shape;664;p78"/>
          <p:cNvSpPr/>
          <p:nvPr/>
        </p:nvSpPr>
        <p:spPr>
          <a:xfrm>
            <a:off x="7029525" y="2462463"/>
            <a:ext cx="4947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5" name="Google Shape;665;p78"/>
          <p:cNvSpPr/>
          <p:nvPr/>
        </p:nvSpPr>
        <p:spPr>
          <a:xfrm>
            <a:off x="7524225" y="2074573"/>
            <a:ext cx="975600" cy="9045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1188">
                <a:latin typeface="Calibri"/>
                <a:ea typeface="Calibri"/>
                <a:cs typeface="Calibri"/>
                <a:sym typeface="Calibri"/>
              </a:rPr>
              <a:t>VMAF, PSNR, </a:t>
            </a:r>
            <a:endParaRPr sz="1188">
              <a:latin typeface="Calibri"/>
              <a:ea typeface="Calibri"/>
              <a:cs typeface="Calibri"/>
              <a:sym typeface="Calibri"/>
            </a:endParaRPr>
          </a:p>
          <a:p>
            <a:pPr indent="0" lvl="0" marL="0" rtl="0" algn="ctr">
              <a:spcBef>
                <a:spcPts val="0"/>
              </a:spcBef>
              <a:spcAft>
                <a:spcPts val="0"/>
              </a:spcAft>
              <a:buNone/>
            </a:pPr>
            <a:r>
              <a:rPr lang="en-GB" sz="1188">
                <a:latin typeface="Calibri"/>
                <a:ea typeface="Calibri"/>
                <a:cs typeface="Calibri"/>
                <a:sym typeface="Calibri"/>
              </a:rPr>
              <a:t>Overshoot</a:t>
            </a:r>
            <a:endParaRPr sz="1188">
              <a:latin typeface="Calibri"/>
              <a:ea typeface="Calibri"/>
              <a:cs typeface="Calibri"/>
              <a:sym typeface="Calibri"/>
            </a:endParaRPr>
          </a:p>
        </p:txBody>
      </p:sp>
      <p:sp>
        <p:nvSpPr>
          <p:cNvPr id="666" name="Google Shape;666;p78"/>
          <p:cNvSpPr/>
          <p:nvPr/>
        </p:nvSpPr>
        <p:spPr>
          <a:xfrm>
            <a:off x="6320300" y="4700400"/>
            <a:ext cx="1723200" cy="214200"/>
          </a:xfrm>
          <a:prstGeom prst="roundRect">
            <a:avLst>
              <a:gd fmla="val 16667" name="adj"/>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latin typeface="Calibri"/>
                <a:ea typeface="Calibri"/>
                <a:cs typeface="Calibri"/>
                <a:sym typeface="Calibri"/>
              </a:rPr>
              <a:t>Per Episode/Video</a:t>
            </a:r>
            <a:endParaRPr>
              <a:solidFill>
                <a:schemeClr val="lt1"/>
              </a:solidFill>
              <a:latin typeface="Calibri"/>
              <a:ea typeface="Calibri"/>
              <a:cs typeface="Calibri"/>
              <a:sym typeface="Calibri"/>
            </a:endParaRPr>
          </a:p>
        </p:txBody>
      </p:sp>
      <p:sp>
        <p:nvSpPr>
          <p:cNvPr id="667" name="Google Shape;667;p78"/>
          <p:cNvSpPr/>
          <p:nvPr/>
        </p:nvSpPr>
        <p:spPr>
          <a:xfrm rot="5401972">
            <a:off x="7750564" y="3176179"/>
            <a:ext cx="5229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8" name="Google Shape;668;p78"/>
          <p:cNvSpPr/>
          <p:nvPr/>
        </p:nvSpPr>
        <p:spPr>
          <a:xfrm>
            <a:off x="7348725" y="3501975"/>
            <a:ext cx="1326600" cy="904500"/>
          </a:xfrm>
          <a:prstGeom prst="roundRect">
            <a:avLst>
              <a:gd fmla="val 16667" name="adj"/>
            </a:avLst>
          </a:prstGeom>
          <a:solidFill>
            <a:schemeClr val="lt2"/>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1188">
                <a:latin typeface="Calibri"/>
                <a:ea typeface="Calibri"/>
                <a:cs typeface="Calibri"/>
                <a:sym typeface="Calibri"/>
              </a:rPr>
              <a:t>Self-competition Reward</a:t>
            </a:r>
            <a:endParaRPr sz="1188">
              <a:latin typeface="Calibri"/>
              <a:ea typeface="Calibri"/>
              <a:cs typeface="Calibri"/>
              <a:sym typeface="Calibri"/>
            </a:endParaRPr>
          </a:p>
        </p:txBody>
      </p:sp>
      <p:sp>
        <p:nvSpPr>
          <p:cNvPr id="669" name="Google Shape;669;p78"/>
          <p:cNvSpPr/>
          <p:nvPr/>
        </p:nvSpPr>
        <p:spPr>
          <a:xfrm>
            <a:off x="4686300" y="57275"/>
            <a:ext cx="3521700" cy="904500"/>
          </a:xfrm>
          <a:prstGeom prst="roundRect">
            <a:avLst>
              <a:gd fmla="val 16667" name="adj"/>
            </a:avLst>
          </a:prstGeom>
          <a:solidFill>
            <a:schemeClr val="lt1"/>
          </a:solidFill>
          <a:ln cap="flat" cmpd="sng" w="8075">
            <a:solidFill>
              <a:schemeClr val="dk2"/>
            </a:solidFill>
            <a:prstDash val="solid"/>
            <a:round/>
            <a:headEnd len="sm" w="sm" type="none"/>
            <a:tailEnd len="sm" w="sm" type="none"/>
          </a:ln>
        </p:spPr>
        <p:txBody>
          <a:bodyPr anchorCtr="0" anchor="ctr" bIns="77600" lIns="77600" spcFirstLastPara="1" rIns="77600" wrap="square" tIns="77600">
            <a:noAutofit/>
          </a:bodyPr>
          <a:lstStyle/>
          <a:p>
            <a:pPr indent="0" lvl="0" marL="0" rtl="0" algn="ctr">
              <a:spcBef>
                <a:spcPts val="0"/>
              </a:spcBef>
              <a:spcAft>
                <a:spcPts val="0"/>
              </a:spcAft>
              <a:buNone/>
            </a:pPr>
            <a:r>
              <a:rPr lang="en-GB" sz="1188">
                <a:latin typeface="Calibri"/>
                <a:ea typeface="Calibri"/>
                <a:cs typeface="Calibri"/>
                <a:sym typeface="Calibri"/>
              </a:rPr>
              <a:t>Training Update</a:t>
            </a:r>
            <a:endParaRPr sz="1188">
              <a:latin typeface="Calibri"/>
              <a:ea typeface="Calibri"/>
              <a:cs typeface="Calibri"/>
              <a:sym typeface="Calibri"/>
            </a:endParaRPr>
          </a:p>
          <a:p>
            <a:pPr indent="0" lvl="0" marL="0" rtl="0" algn="ctr">
              <a:spcBef>
                <a:spcPts val="0"/>
              </a:spcBef>
              <a:spcAft>
                <a:spcPts val="0"/>
              </a:spcAft>
              <a:buNone/>
            </a:pPr>
            <a:r>
              <a:t/>
            </a:r>
            <a:endParaRPr sz="1188">
              <a:latin typeface="Calibri"/>
              <a:ea typeface="Calibri"/>
              <a:cs typeface="Calibri"/>
              <a:sym typeface="Calibri"/>
            </a:endParaRPr>
          </a:p>
          <a:p>
            <a:pPr indent="0" lvl="0" marL="0" rtl="0" algn="ctr">
              <a:spcBef>
                <a:spcPts val="0"/>
              </a:spcBef>
              <a:spcAft>
                <a:spcPts val="0"/>
              </a:spcAft>
              <a:buNone/>
            </a:pPr>
            <a:r>
              <a:t/>
            </a:r>
            <a:endParaRPr sz="1188">
              <a:latin typeface="Calibri"/>
              <a:ea typeface="Calibri"/>
              <a:cs typeface="Calibri"/>
              <a:sym typeface="Calibri"/>
            </a:endParaRPr>
          </a:p>
          <a:p>
            <a:pPr indent="0" lvl="0" marL="0" rtl="0" algn="ctr">
              <a:spcBef>
                <a:spcPts val="0"/>
              </a:spcBef>
              <a:spcAft>
                <a:spcPts val="0"/>
              </a:spcAft>
              <a:buNone/>
            </a:pPr>
            <a:r>
              <a:t/>
            </a:r>
            <a:endParaRPr sz="1188">
              <a:latin typeface="Calibri"/>
              <a:ea typeface="Calibri"/>
              <a:cs typeface="Calibri"/>
              <a:sym typeface="Calibri"/>
            </a:endParaRPr>
          </a:p>
        </p:txBody>
      </p:sp>
      <p:pic>
        <p:nvPicPr>
          <p:cNvPr id="670" name="Google Shape;670;p78" title="Screenshot (580).png"/>
          <p:cNvPicPr preferRelativeResize="0"/>
          <p:nvPr/>
        </p:nvPicPr>
        <p:blipFill>
          <a:blip r:embed="rId7">
            <a:alphaModFix/>
          </a:blip>
          <a:stretch>
            <a:fillRect/>
          </a:stretch>
        </p:blipFill>
        <p:spPr>
          <a:xfrm>
            <a:off x="4971872" y="345876"/>
            <a:ext cx="2883417" cy="522900"/>
          </a:xfrm>
          <a:prstGeom prst="rect">
            <a:avLst/>
          </a:prstGeom>
          <a:noFill/>
          <a:ln>
            <a:noFill/>
          </a:ln>
        </p:spPr>
      </p:pic>
      <p:sp>
        <p:nvSpPr>
          <p:cNvPr id="671" name="Google Shape;671;p78"/>
          <p:cNvSpPr/>
          <p:nvPr/>
        </p:nvSpPr>
        <p:spPr>
          <a:xfrm rot="-5396805">
            <a:off x="7558950" y="965825"/>
            <a:ext cx="322800" cy="128700"/>
          </a:xfrm>
          <a:prstGeom prst="rightArrow">
            <a:avLst>
              <a:gd fmla="val 50000" name="adj1"/>
              <a:gd fmla="val 50000" name="adj2"/>
            </a:avLst>
          </a:prstGeom>
          <a:solidFill>
            <a:srgbClr val="BF5700"/>
          </a:solidFill>
          <a:ln cap="flat" cmpd="sng" w="9525">
            <a:solidFill>
              <a:srgbClr val="BF57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9"/>
          <p:cNvSpPr txBox="1"/>
          <p:nvPr>
            <p:ph type="title"/>
          </p:nvPr>
        </p:nvSpPr>
        <p:spPr>
          <a:xfrm>
            <a:off x="155250" y="528876"/>
            <a:ext cx="8229600" cy="491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3F3F3F"/>
              </a:buClr>
              <a:buSzPts val="4400"/>
              <a:buFont typeface="Arial"/>
              <a:buNone/>
            </a:pPr>
            <a:r>
              <a:rPr lang="en-GB" sz="3000"/>
              <a:t>Experimental Results</a:t>
            </a:r>
            <a:endParaRPr sz="3000"/>
          </a:p>
        </p:txBody>
      </p:sp>
      <p:sp>
        <p:nvSpPr>
          <p:cNvPr id="677" name="Google Shape;677;p79"/>
          <p:cNvSpPr txBox="1"/>
          <p:nvPr>
            <p:ph idx="1" type="body"/>
          </p:nvPr>
        </p:nvSpPr>
        <p:spPr>
          <a:xfrm>
            <a:off x="81025" y="1275675"/>
            <a:ext cx="1192200" cy="2069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GB" sz="1400">
                <a:solidFill>
                  <a:srgbClr val="BF5700"/>
                </a:solidFill>
              </a:rPr>
              <a:t>Video Comparison:</a:t>
            </a:r>
            <a:endParaRPr b="1" sz="1400">
              <a:solidFill>
                <a:srgbClr val="BF5700"/>
              </a:solidFill>
            </a:endParaRPr>
          </a:p>
          <a:p>
            <a:pPr indent="0" lvl="0" marL="0" rtl="0" algn="l">
              <a:lnSpc>
                <a:spcPct val="90000"/>
              </a:lnSpc>
              <a:spcBef>
                <a:spcPts val="0"/>
              </a:spcBef>
              <a:spcAft>
                <a:spcPts val="0"/>
              </a:spcAft>
              <a:buNone/>
            </a:pPr>
            <a:r>
              <a:t/>
            </a:r>
            <a:endParaRPr b="1" sz="1400">
              <a:solidFill>
                <a:srgbClr val="BF5700"/>
              </a:solidFill>
            </a:endParaRPr>
          </a:p>
          <a:p>
            <a:pPr indent="0" lvl="0" marL="0" rtl="0" algn="l">
              <a:lnSpc>
                <a:spcPct val="90000"/>
              </a:lnSpc>
              <a:spcBef>
                <a:spcPts val="0"/>
              </a:spcBef>
              <a:spcAft>
                <a:spcPts val="0"/>
              </a:spcAft>
              <a:buNone/>
            </a:pPr>
            <a:r>
              <a:rPr b="1" lang="en-GB" sz="1400">
                <a:solidFill>
                  <a:srgbClr val="BF5700"/>
                </a:solidFill>
              </a:rPr>
              <a:t>PSNR left</a:t>
            </a:r>
            <a:endParaRPr b="1" sz="1400">
              <a:solidFill>
                <a:srgbClr val="BF5700"/>
              </a:solidFill>
            </a:endParaRPr>
          </a:p>
          <a:p>
            <a:pPr indent="0" lvl="0" marL="0" rtl="0" algn="l">
              <a:lnSpc>
                <a:spcPct val="90000"/>
              </a:lnSpc>
              <a:spcBef>
                <a:spcPts val="0"/>
              </a:spcBef>
              <a:spcAft>
                <a:spcPts val="0"/>
              </a:spcAft>
              <a:buNone/>
            </a:pPr>
            <a:r>
              <a:rPr b="1" lang="en-GB" sz="1400">
                <a:solidFill>
                  <a:srgbClr val="BF5700"/>
                </a:solidFill>
              </a:rPr>
              <a:t>VMAF right</a:t>
            </a:r>
            <a:endParaRPr b="1" sz="1400">
              <a:solidFill>
                <a:srgbClr val="BF5700"/>
              </a:solidFill>
            </a:endParaRPr>
          </a:p>
          <a:p>
            <a:pPr indent="0" lvl="0" marL="0" rtl="0" algn="l">
              <a:lnSpc>
                <a:spcPct val="90000"/>
              </a:lnSpc>
              <a:spcBef>
                <a:spcPts val="0"/>
              </a:spcBef>
              <a:spcAft>
                <a:spcPts val="0"/>
              </a:spcAft>
              <a:buNone/>
            </a:pPr>
            <a:r>
              <a:t/>
            </a:r>
            <a:endParaRPr b="1" sz="1400">
              <a:solidFill>
                <a:srgbClr val="BF5700"/>
              </a:solidFill>
            </a:endParaRPr>
          </a:p>
          <a:p>
            <a:pPr indent="0" lvl="0" marL="0" rtl="0" algn="l">
              <a:lnSpc>
                <a:spcPct val="90000"/>
              </a:lnSpc>
              <a:spcBef>
                <a:spcPts val="0"/>
              </a:spcBef>
              <a:spcAft>
                <a:spcPts val="0"/>
              </a:spcAft>
              <a:buNone/>
            </a:pPr>
            <a:r>
              <a:t/>
            </a:r>
            <a:endParaRPr b="1" sz="1400">
              <a:solidFill>
                <a:srgbClr val="BF5700"/>
              </a:solidFill>
            </a:endParaRPr>
          </a:p>
        </p:txBody>
      </p:sp>
      <p:pic>
        <p:nvPicPr>
          <p:cNvPr id="678" name="Google Shape;678;p79" title="combined_384.webm">
            <a:hlinkClick r:id="rId3"/>
          </p:cNvPr>
          <p:cNvPicPr preferRelativeResize="0"/>
          <p:nvPr/>
        </p:nvPicPr>
        <p:blipFill>
          <a:blip r:embed="rId4">
            <a:alphaModFix/>
          </a:blip>
          <a:stretch>
            <a:fillRect/>
          </a:stretch>
        </p:blipFill>
        <p:spPr>
          <a:xfrm>
            <a:off x="3365123" y="1092083"/>
            <a:ext cx="2128775" cy="3784493"/>
          </a:xfrm>
          <a:prstGeom prst="rect">
            <a:avLst/>
          </a:prstGeom>
          <a:noFill/>
          <a:ln>
            <a:noFill/>
          </a:ln>
        </p:spPr>
      </p:pic>
      <p:sp>
        <p:nvSpPr>
          <p:cNvPr id="679" name="Google Shape;679;p79"/>
          <p:cNvSpPr txBox="1"/>
          <p:nvPr>
            <p:ph idx="2" type="body"/>
          </p:nvPr>
        </p:nvSpPr>
        <p:spPr>
          <a:xfrm>
            <a:off x="5583425" y="1161450"/>
            <a:ext cx="3347400" cy="701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None/>
            </a:pPr>
            <a:r>
              <a:rPr b="1" lang="en-GB" sz="1400">
                <a:solidFill>
                  <a:srgbClr val="BF5700"/>
                </a:solidFill>
              </a:rPr>
              <a:t>Difference in metrics of model optimizing VMAF versus model optimizing PSNR</a:t>
            </a:r>
            <a:endParaRPr b="1" sz="1400">
              <a:solidFill>
                <a:srgbClr val="BF5700"/>
              </a:solidFill>
            </a:endParaRPr>
          </a:p>
          <a:p>
            <a:pPr indent="0" lvl="0" marL="0" rtl="0" algn="l">
              <a:lnSpc>
                <a:spcPct val="90000"/>
              </a:lnSpc>
              <a:spcBef>
                <a:spcPts val="0"/>
              </a:spcBef>
              <a:spcAft>
                <a:spcPts val="0"/>
              </a:spcAft>
              <a:buNone/>
            </a:pPr>
            <a:r>
              <a:t/>
            </a:r>
            <a:endParaRPr b="1" sz="1400">
              <a:solidFill>
                <a:srgbClr val="BF5700"/>
              </a:solidFill>
            </a:endParaRPr>
          </a:p>
        </p:txBody>
      </p:sp>
      <p:sp>
        <p:nvSpPr>
          <p:cNvPr id="680" name="Google Shape;680;p79"/>
          <p:cNvSpPr txBox="1"/>
          <p:nvPr>
            <p:ph idx="3" type="body"/>
          </p:nvPr>
        </p:nvSpPr>
        <p:spPr>
          <a:xfrm>
            <a:off x="5654800" y="4057050"/>
            <a:ext cx="3347400" cy="7017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None/>
            </a:pPr>
            <a:r>
              <a:rPr b="1" lang="en-GB" sz="1400">
                <a:solidFill>
                  <a:srgbClr val="BF5700"/>
                </a:solidFill>
              </a:rPr>
              <a:t>because PSNR difference negligible but VMAF difference is noticeable, it’s better to optimize for VMAF in self-competition</a:t>
            </a:r>
            <a:endParaRPr b="1" sz="1400">
              <a:solidFill>
                <a:srgbClr val="BF5700"/>
              </a:solidFill>
            </a:endParaRPr>
          </a:p>
          <a:p>
            <a:pPr indent="0" lvl="0" marL="0" rtl="0" algn="l">
              <a:lnSpc>
                <a:spcPct val="90000"/>
              </a:lnSpc>
              <a:spcBef>
                <a:spcPts val="0"/>
              </a:spcBef>
              <a:spcAft>
                <a:spcPts val="0"/>
              </a:spcAft>
              <a:buNone/>
            </a:pPr>
            <a:r>
              <a:t/>
            </a:r>
            <a:endParaRPr b="1" sz="1400">
              <a:solidFill>
                <a:srgbClr val="BF5700"/>
              </a:solidFill>
            </a:endParaRPr>
          </a:p>
        </p:txBody>
      </p:sp>
      <p:pic>
        <p:nvPicPr>
          <p:cNvPr id="681" name="Google Shape;681;p79" title="final_384000.webm">
            <a:hlinkClick r:id="rId5"/>
          </p:cNvPr>
          <p:cNvPicPr preferRelativeResize="0"/>
          <p:nvPr/>
        </p:nvPicPr>
        <p:blipFill>
          <a:blip r:embed="rId6">
            <a:alphaModFix/>
          </a:blip>
          <a:stretch>
            <a:fillRect/>
          </a:stretch>
        </p:blipFill>
        <p:spPr>
          <a:xfrm>
            <a:off x="1192200" y="1132375"/>
            <a:ext cx="2083439" cy="3703901"/>
          </a:xfrm>
          <a:prstGeom prst="rect">
            <a:avLst/>
          </a:prstGeom>
          <a:noFill/>
          <a:ln>
            <a:noFill/>
          </a:ln>
        </p:spPr>
      </p:pic>
      <p:pic>
        <p:nvPicPr>
          <p:cNvPr id="682" name="Google Shape;682;p79" title="Chart"/>
          <p:cNvPicPr preferRelativeResize="0"/>
          <p:nvPr/>
        </p:nvPicPr>
        <p:blipFill>
          <a:blip r:embed="rId7">
            <a:alphaModFix/>
          </a:blip>
          <a:stretch>
            <a:fillRect/>
          </a:stretch>
        </p:blipFill>
        <p:spPr>
          <a:xfrm>
            <a:off x="5653350" y="1760900"/>
            <a:ext cx="3347400" cy="2069798"/>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0"/>
          <p:cNvSpPr txBox="1"/>
          <p:nvPr>
            <p:ph type="title"/>
          </p:nvPr>
        </p:nvSpPr>
        <p:spPr>
          <a:xfrm>
            <a:off x="155250" y="528876"/>
            <a:ext cx="8229600" cy="491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3F3F3F"/>
              </a:buClr>
              <a:buSzPts val="4400"/>
              <a:buFont typeface="Arial"/>
              <a:buNone/>
            </a:pPr>
            <a:r>
              <a:rPr lang="en-GB" sz="3000"/>
              <a:t>Challenges/Limitations/Key Takeaways</a:t>
            </a:r>
            <a:endParaRPr sz="3000"/>
          </a:p>
        </p:txBody>
      </p:sp>
      <p:sp>
        <p:nvSpPr>
          <p:cNvPr id="688" name="Google Shape;688;p80"/>
          <p:cNvSpPr txBox="1"/>
          <p:nvPr>
            <p:ph idx="1" type="body"/>
          </p:nvPr>
        </p:nvSpPr>
        <p:spPr>
          <a:xfrm>
            <a:off x="401800" y="1275675"/>
            <a:ext cx="8285100" cy="34173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None/>
            </a:pPr>
            <a:r>
              <a:rPr b="1" lang="en-GB" sz="1400">
                <a:solidFill>
                  <a:srgbClr val="BF5700"/>
                </a:solidFill>
              </a:rPr>
              <a:t>Training Time</a:t>
            </a:r>
            <a:endParaRPr b="1" sz="1400">
              <a:solidFill>
                <a:srgbClr val="BF5700"/>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Each item in replay buffer takes a long time to create</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Spending time encoding each frame for each step of RL takes time</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Takeaway: </a:t>
            </a:r>
            <a:endParaRPr sz="1400">
              <a:solidFill>
                <a:schemeClr val="dk1"/>
              </a:solidFill>
            </a:endParaRPr>
          </a:p>
          <a:p>
            <a:pPr indent="-317500" lvl="1" marL="914400" rtl="0" algn="l">
              <a:lnSpc>
                <a:spcPct val="90000"/>
              </a:lnSpc>
              <a:spcBef>
                <a:spcPts val="0"/>
              </a:spcBef>
              <a:spcAft>
                <a:spcPts val="0"/>
              </a:spcAft>
              <a:buClr>
                <a:schemeClr val="dk1"/>
              </a:buClr>
              <a:buSzPts val="1400"/>
              <a:buChar char="○"/>
            </a:pPr>
            <a:r>
              <a:rPr lang="en-GB" sz="1400">
                <a:solidFill>
                  <a:schemeClr val="dk1"/>
                </a:solidFill>
              </a:rPr>
              <a:t>Train longer. Currently train for about 8-10 hours</a:t>
            </a:r>
            <a:endParaRPr sz="1400">
              <a:solidFill>
                <a:schemeClr val="dk1"/>
              </a:solidFill>
            </a:endParaRPr>
          </a:p>
          <a:p>
            <a:pPr indent="-317500" lvl="1" marL="914400" rtl="0" algn="l">
              <a:lnSpc>
                <a:spcPct val="90000"/>
              </a:lnSpc>
              <a:spcBef>
                <a:spcPts val="0"/>
              </a:spcBef>
              <a:spcAft>
                <a:spcPts val="0"/>
              </a:spcAft>
              <a:buClr>
                <a:schemeClr val="dk1"/>
              </a:buClr>
              <a:buSzPts val="1400"/>
              <a:buChar char="○"/>
            </a:pPr>
            <a:r>
              <a:rPr lang="en-GB" sz="1400">
                <a:solidFill>
                  <a:schemeClr val="dk1"/>
                </a:solidFill>
              </a:rPr>
              <a:t>Consider a distributed environment</a:t>
            </a:r>
            <a:endParaRPr sz="1400">
              <a:solidFill>
                <a:schemeClr val="dk1"/>
              </a:solidFill>
            </a:endParaRPr>
          </a:p>
          <a:p>
            <a:pPr indent="0" lvl="0" marL="0" rtl="0" algn="l">
              <a:lnSpc>
                <a:spcPct val="90000"/>
              </a:lnSpc>
              <a:spcBef>
                <a:spcPts val="0"/>
              </a:spcBef>
              <a:spcAft>
                <a:spcPts val="0"/>
              </a:spcAft>
              <a:buNone/>
            </a:pPr>
            <a:r>
              <a:t/>
            </a:r>
            <a:endParaRPr sz="1400">
              <a:solidFill>
                <a:schemeClr val="dk1"/>
              </a:solidFill>
            </a:endParaRPr>
          </a:p>
          <a:p>
            <a:pPr indent="0" lvl="0" marL="0" rtl="0" algn="l">
              <a:lnSpc>
                <a:spcPct val="90000"/>
              </a:lnSpc>
              <a:spcBef>
                <a:spcPts val="0"/>
              </a:spcBef>
              <a:spcAft>
                <a:spcPts val="0"/>
              </a:spcAft>
              <a:buNone/>
            </a:pPr>
            <a:r>
              <a:rPr b="1" lang="en-GB" sz="1400">
                <a:solidFill>
                  <a:srgbClr val="BF5700"/>
                </a:solidFill>
              </a:rPr>
              <a:t>Limited Space</a:t>
            </a:r>
            <a:endParaRPr b="1" sz="1400">
              <a:solidFill>
                <a:srgbClr val="BF5700"/>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Videos and their individual encoded frames take up space to store</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Eventually will run out of memory</a:t>
            </a:r>
            <a:endParaRPr sz="1400">
              <a:solidFill>
                <a:schemeClr val="dk1"/>
              </a:solidFill>
            </a:endParaRPr>
          </a:p>
          <a:p>
            <a:pPr indent="0" lvl="0" marL="457200" rtl="0" algn="l">
              <a:lnSpc>
                <a:spcPct val="90000"/>
              </a:lnSpc>
              <a:spcBef>
                <a:spcPts val="0"/>
              </a:spcBef>
              <a:spcAft>
                <a:spcPts val="0"/>
              </a:spcAft>
              <a:buNone/>
            </a:pPr>
            <a:r>
              <a:t/>
            </a:r>
            <a:endParaRPr sz="1400">
              <a:solidFill>
                <a:schemeClr val="dk1"/>
              </a:solidFill>
            </a:endParaRPr>
          </a:p>
          <a:p>
            <a:pPr indent="0" lvl="0" marL="0" rtl="0" algn="l">
              <a:lnSpc>
                <a:spcPct val="90000"/>
              </a:lnSpc>
              <a:spcBef>
                <a:spcPts val="0"/>
              </a:spcBef>
              <a:spcAft>
                <a:spcPts val="0"/>
              </a:spcAft>
              <a:buClr>
                <a:schemeClr val="dk1"/>
              </a:buClr>
              <a:buSzPts val="1100"/>
              <a:buFont typeface="Arial"/>
              <a:buNone/>
            </a:pPr>
            <a:r>
              <a:rPr b="1" lang="en-GB" sz="1400">
                <a:solidFill>
                  <a:srgbClr val="BF5700"/>
                </a:solidFill>
              </a:rPr>
              <a:t>Video Types</a:t>
            </a:r>
            <a:endParaRPr b="1" sz="1400">
              <a:solidFill>
                <a:srgbClr val="BF5700"/>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Videos trained on were from Youtube’s shorts dataset (each video 5 seconds)</a:t>
            </a:r>
            <a:endParaRPr sz="1400">
              <a:solidFill>
                <a:schemeClr val="dk1"/>
              </a:solidFill>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rPr>
              <a:t>Takeaway: Differ in video length</a:t>
            </a:r>
            <a:endParaRPr sz="1400">
              <a:solidFill>
                <a:schemeClr val="dk1"/>
              </a:solidFill>
            </a:endParaRPr>
          </a:p>
          <a:p>
            <a:pPr indent="0" lvl="0" marL="0" rtl="0" algn="l">
              <a:lnSpc>
                <a:spcPct val="90000"/>
              </a:lnSpc>
              <a:spcBef>
                <a:spcPts val="0"/>
              </a:spcBef>
              <a:spcAft>
                <a:spcPts val="0"/>
              </a:spcAft>
              <a:buNone/>
            </a:pPr>
            <a:r>
              <a:t/>
            </a:r>
            <a:endParaRPr sz="1400">
              <a:solidFill>
                <a:schemeClr val="dk1"/>
              </a:solidFill>
            </a:endParaRPr>
          </a:p>
          <a:p>
            <a:pPr indent="0" lvl="0" marL="0" rtl="0" algn="l">
              <a:lnSpc>
                <a:spcPct val="90000"/>
              </a:lnSpc>
              <a:spcBef>
                <a:spcPts val="0"/>
              </a:spcBef>
              <a:spcAft>
                <a:spcPts val="0"/>
              </a:spcAft>
              <a:buNone/>
            </a:pPr>
            <a:r>
              <a:t/>
            </a:r>
            <a:endParaRPr sz="1400">
              <a:solidFill>
                <a:schemeClr val="dk1"/>
              </a:solidFill>
            </a:endParaRPr>
          </a:p>
          <a:p>
            <a:pPr indent="0" lvl="0" marL="0" rtl="0" algn="l">
              <a:lnSpc>
                <a:spcPct val="90000"/>
              </a:lnSpc>
              <a:spcBef>
                <a:spcPts val="0"/>
              </a:spcBef>
              <a:spcAft>
                <a:spcPts val="0"/>
              </a:spcAft>
              <a:buClr>
                <a:schemeClr val="dk1"/>
              </a:buClr>
              <a:buSzPts val="1100"/>
              <a:buFont typeface="Arial"/>
              <a:buNone/>
            </a:pPr>
            <a:r>
              <a:rPr b="1" lang="en-GB" sz="1400">
                <a:solidFill>
                  <a:srgbClr val="BF5700"/>
                </a:solidFill>
              </a:rPr>
              <a:t>Although the average difference in VMAF numerically looks good, the actual visual difference is very hard to see visually, so it may not matter in the long run which metric PSNR or VMAF to optimize for.</a:t>
            </a:r>
            <a:endParaRPr sz="1400">
              <a:solidFill>
                <a:schemeClr val="dk1"/>
              </a:solidFill>
            </a:endParaRPr>
          </a:p>
          <a:p>
            <a:pPr indent="0" lvl="0" marL="457200" rtl="0" algn="l">
              <a:lnSpc>
                <a:spcPct val="9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90000"/>
              </a:lnSpc>
              <a:spcBef>
                <a:spcPts val="0"/>
              </a:spcBef>
              <a:spcAft>
                <a:spcPts val="0"/>
              </a:spcAft>
              <a:buNone/>
            </a:pPr>
            <a:r>
              <a:t/>
            </a:r>
            <a:endParaRPr sz="14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94" name="Google Shape;694;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ML for ASM to C</a:t>
            </a:r>
            <a:endParaRPr/>
          </a:p>
        </p:txBody>
      </p:sp>
      <p:sp>
        <p:nvSpPr>
          <p:cNvPr id="700" name="Google Shape;700;p8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GB"/>
              <a:t>Darius Grassi</a:t>
            </a:r>
            <a:endParaRPr/>
          </a:p>
          <a:p>
            <a:pPr indent="0" lvl="0" marL="0" rtl="0" algn="ctr">
              <a:spcBef>
                <a:spcPts val="0"/>
              </a:spcBef>
              <a:spcAft>
                <a:spcPts val="0"/>
              </a:spcAft>
              <a:buNone/>
            </a:pPr>
            <a:r>
              <a:rPr lang="en-GB"/>
              <a:t>Weijie Chen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3"/>
          <p:cNvSpPr txBox="1"/>
          <p:nvPr>
            <p:ph type="title"/>
          </p:nvPr>
        </p:nvSpPr>
        <p:spPr>
          <a:xfrm>
            <a:off x="6900" y="173318"/>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GB"/>
              <a:t>Background</a:t>
            </a:r>
            <a:endParaRPr/>
          </a:p>
        </p:txBody>
      </p:sp>
      <p:sp>
        <p:nvSpPr>
          <p:cNvPr id="706" name="Google Shape;706;p83"/>
          <p:cNvSpPr txBox="1"/>
          <p:nvPr>
            <p:ph idx="1" type="body"/>
          </p:nvPr>
        </p:nvSpPr>
        <p:spPr>
          <a:xfrm>
            <a:off x="68850" y="2097983"/>
            <a:ext cx="2145900" cy="28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800">
                <a:solidFill>
                  <a:schemeClr val="dk1"/>
                </a:solidFill>
                <a:latin typeface="Courier New"/>
                <a:ea typeface="Courier New"/>
                <a:cs typeface="Courier New"/>
                <a:sym typeface="Courier New"/>
              </a:rPr>
              <a:t>test:</a:t>
            </a:r>
            <a:endParaRPr sz="800">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chemeClr val="dk1"/>
                </a:solidFill>
                <a:latin typeface="Courier New"/>
                <a:ea typeface="Courier New"/>
                <a:cs typeface="Courier New"/>
                <a:sym typeface="Courier New"/>
              </a:rPr>
              <a:t>	</a:t>
            </a:r>
            <a:r>
              <a:rPr b="1" lang="en-GB" sz="800">
                <a:solidFill>
                  <a:srgbClr val="6AA84F"/>
                </a:solidFill>
                <a:latin typeface="Courier New"/>
                <a:ea typeface="Courier New"/>
                <a:cs typeface="Courier New"/>
                <a:sym typeface="Courier New"/>
              </a:rPr>
              <a:t>endbr64</a:t>
            </a:r>
            <a:endParaRPr b="1" sz="800">
              <a:solidFill>
                <a:srgbClr val="6AA84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6AA84F"/>
                </a:solidFill>
                <a:latin typeface="Courier New"/>
                <a:ea typeface="Courier New"/>
                <a:cs typeface="Courier New"/>
                <a:sym typeface="Courier New"/>
              </a:rPr>
              <a:t>	pushq	%rbp</a:t>
            </a:r>
            <a:endParaRPr b="1" sz="800">
              <a:solidFill>
                <a:srgbClr val="6AA84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6AA84F"/>
                </a:solidFill>
                <a:latin typeface="Courier New"/>
                <a:ea typeface="Courier New"/>
                <a:cs typeface="Courier New"/>
                <a:sym typeface="Courier New"/>
              </a:rPr>
              <a:t>	movq	%rsp, %rbp</a:t>
            </a:r>
            <a:endParaRPr b="1" sz="800">
              <a:solidFill>
                <a:srgbClr val="6AA84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6AA84F"/>
                </a:solidFill>
                <a:latin typeface="Courier New"/>
                <a:ea typeface="Courier New"/>
                <a:cs typeface="Courier New"/>
                <a:sym typeface="Courier New"/>
              </a:rPr>
              <a:t>	movl	%edi, -20(%rbp)</a:t>
            </a:r>
            <a:endParaRPr b="1" sz="800">
              <a:solidFill>
                <a:srgbClr val="6AA84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6AA84F"/>
                </a:solidFill>
                <a:latin typeface="Courier New"/>
                <a:ea typeface="Courier New"/>
                <a:cs typeface="Courier New"/>
                <a:sym typeface="Courier New"/>
              </a:rPr>
              <a:t>	movl	%esi, -24(%rbp)</a:t>
            </a:r>
            <a:endParaRPr b="1" sz="800">
              <a:solidFill>
                <a:srgbClr val="6AA84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GB" sz="800">
                <a:solidFill>
                  <a:schemeClr val="dk1"/>
                </a:solidFill>
                <a:latin typeface="Courier New"/>
                <a:ea typeface="Courier New"/>
                <a:cs typeface="Courier New"/>
                <a:sym typeface="Courier New"/>
              </a:rPr>
              <a:t>	</a:t>
            </a:r>
            <a:r>
              <a:rPr b="1" lang="en-GB" sz="800">
                <a:solidFill>
                  <a:srgbClr val="674EA7"/>
                </a:solidFill>
                <a:latin typeface="Courier New"/>
                <a:ea typeface="Courier New"/>
                <a:cs typeface="Courier New"/>
                <a:sym typeface="Courier New"/>
              </a:rPr>
              <a:t>movl	$1, -4(%rbp)</a:t>
            </a:r>
            <a:endParaRPr b="1" sz="800">
              <a:solidFill>
                <a:srgbClr val="674EA7"/>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GB" sz="800">
                <a:solidFill>
                  <a:schemeClr val="dk1"/>
                </a:solidFill>
                <a:latin typeface="Courier New"/>
                <a:ea typeface="Courier New"/>
                <a:cs typeface="Courier New"/>
                <a:sym typeface="Courier New"/>
              </a:rPr>
              <a:t>	</a:t>
            </a:r>
            <a:r>
              <a:rPr b="1" lang="en-GB" sz="800">
                <a:solidFill>
                  <a:srgbClr val="569CD6"/>
                </a:solidFill>
                <a:latin typeface="Courier New"/>
                <a:ea typeface="Courier New"/>
                <a:cs typeface="Courier New"/>
                <a:sym typeface="Courier New"/>
              </a:rPr>
              <a:t>jmp	.L2</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.L3:</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GB" sz="800">
                <a:solidFill>
                  <a:schemeClr val="dk1"/>
                </a:solidFill>
                <a:latin typeface="Courier New"/>
                <a:ea typeface="Courier New"/>
                <a:cs typeface="Courier New"/>
                <a:sym typeface="Courier New"/>
              </a:rPr>
              <a:t>	</a:t>
            </a:r>
            <a:r>
              <a:rPr b="1" lang="en-GB" sz="800">
                <a:solidFill>
                  <a:schemeClr val="accent4"/>
                </a:solidFill>
                <a:latin typeface="Courier New"/>
                <a:ea typeface="Courier New"/>
                <a:cs typeface="Courier New"/>
                <a:sym typeface="Courier New"/>
              </a:rPr>
              <a:t>movl	-4(%rbp), %eax</a:t>
            </a:r>
            <a:endParaRPr b="1" sz="800">
              <a:solidFill>
                <a:schemeClr val="accent4"/>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chemeClr val="accent4"/>
                </a:solidFill>
                <a:latin typeface="Courier New"/>
                <a:ea typeface="Courier New"/>
                <a:cs typeface="Courier New"/>
                <a:sym typeface="Courier New"/>
              </a:rPr>
              <a:t>	imull	-20(%rbp), %eax</a:t>
            </a:r>
            <a:endParaRPr b="1" sz="800">
              <a:solidFill>
                <a:schemeClr val="accent4"/>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chemeClr val="accent4"/>
                </a:solidFill>
                <a:latin typeface="Courier New"/>
                <a:ea typeface="Courier New"/>
                <a:cs typeface="Courier New"/>
                <a:sym typeface="Courier New"/>
              </a:rPr>
              <a:t>	movl	%eax, -4(%rbp)</a:t>
            </a:r>
            <a:endParaRPr b="1" sz="800">
              <a:solidFill>
                <a:schemeClr val="accent4"/>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.L2:</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	movl	-24(%rbp), %eax</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	leal	-1(%rax), %edx</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	movl	%edx, -24(%rbp)</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	testl	%eax, %eax</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569CD6"/>
                </a:solidFill>
                <a:latin typeface="Courier New"/>
                <a:ea typeface="Courier New"/>
                <a:cs typeface="Courier New"/>
                <a:sym typeface="Courier New"/>
              </a:rPr>
              <a:t>	jg	.L3</a:t>
            </a:r>
            <a:endParaRPr b="1" sz="800">
              <a:solidFill>
                <a:srgbClr val="569CD6"/>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GB" sz="800">
                <a:solidFill>
                  <a:schemeClr val="dk1"/>
                </a:solidFill>
                <a:latin typeface="Courier New"/>
                <a:ea typeface="Courier New"/>
                <a:cs typeface="Courier New"/>
                <a:sym typeface="Courier New"/>
              </a:rPr>
              <a:t>	</a:t>
            </a:r>
            <a:r>
              <a:rPr b="1" lang="en-GB" sz="800">
                <a:solidFill>
                  <a:srgbClr val="9900FF"/>
                </a:solidFill>
                <a:latin typeface="Courier New"/>
                <a:ea typeface="Courier New"/>
                <a:cs typeface="Courier New"/>
                <a:sym typeface="Courier New"/>
              </a:rPr>
              <a:t>movl	-4(%rbp), %eax</a:t>
            </a:r>
            <a:endParaRPr b="1" sz="800">
              <a:solidFill>
                <a:srgbClr val="9900F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9900FF"/>
                </a:solidFill>
                <a:latin typeface="Courier New"/>
                <a:ea typeface="Courier New"/>
                <a:cs typeface="Courier New"/>
                <a:sym typeface="Courier New"/>
              </a:rPr>
              <a:t>	popq	%rbp</a:t>
            </a:r>
            <a:endParaRPr b="1" sz="800">
              <a:solidFill>
                <a:srgbClr val="9900FF"/>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GB" sz="800">
                <a:solidFill>
                  <a:srgbClr val="9900FF"/>
                </a:solidFill>
                <a:latin typeface="Courier New"/>
                <a:ea typeface="Courier New"/>
                <a:cs typeface="Courier New"/>
                <a:sym typeface="Courier New"/>
              </a:rPr>
              <a:t>	ret</a:t>
            </a:r>
            <a:endParaRPr b="1" sz="800">
              <a:solidFill>
                <a:srgbClr val="9900FF"/>
              </a:solidFill>
              <a:latin typeface="Courier New"/>
              <a:ea typeface="Courier New"/>
              <a:cs typeface="Courier New"/>
              <a:sym typeface="Courier New"/>
            </a:endParaRPr>
          </a:p>
          <a:p>
            <a:pPr indent="0" lvl="0" marL="0" rtl="0" algn="l">
              <a:lnSpc>
                <a:spcPct val="100000"/>
              </a:lnSpc>
              <a:spcBef>
                <a:spcPts val="0"/>
              </a:spcBef>
              <a:spcAft>
                <a:spcPts val="1200"/>
              </a:spcAft>
              <a:buSzPts val="935"/>
              <a:buNone/>
            </a:pPr>
            <a:r>
              <a:t/>
            </a:r>
            <a:endParaRPr sz="800">
              <a:solidFill>
                <a:schemeClr val="dk1"/>
              </a:solidFill>
              <a:latin typeface="Courier New"/>
              <a:ea typeface="Courier New"/>
              <a:cs typeface="Courier New"/>
              <a:sym typeface="Courier New"/>
            </a:endParaRPr>
          </a:p>
        </p:txBody>
      </p:sp>
      <p:sp>
        <p:nvSpPr>
          <p:cNvPr id="707" name="Google Shape;707;p83"/>
          <p:cNvSpPr txBox="1"/>
          <p:nvPr/>
        </p:nvSpPr>
        <p:spPr>
          <a:xfrm>
            <a:off x="2946800" y="600450"/>
            <a:ext cx="2283900" cy="2154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800">
                <a:solidFill>
                  <a:srgbClr val="6AA84F"/>
                </a:solidFill>
                <a:latin typeface="Courier New"/>
                <a:ea typeface="Courier New"/>
                <a:cs typeface="Courier New"/>
                <a:sym typeface="Courier New"/>
              </a:rPr>
              <a:t>int test(int param_1,int param_2)</a:t>
            </a:r>
            <a:endParaRPr b="1" sz="800">
              <a:solidFill>
                <a:srgbClr val="6AA84F"/>
              </a:solidFill>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solidFill>
                <a:srgbClr val="6AA84F"/>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solidFill>
                  <a:srgbClr val="6AA84F"/>
                </a:solidFill>
                <a:latin typeface="Courier New"/>
                <a:ea typeface="Courier New"/>
                <a:cs typeface="Courier New"/>
                <a:sym typeface="Courier New"/>
              </a:rPr>
              <a:t>{</a:t>
            </a:r>
            <a:endParaRPr b="1" sz="800">
              <a:solidFill>
                <a:srgbClr val="6AA84F"/>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solidFill>
                  <a:srgbClr val="6AA84F"/>
                </a:solidFill>
                <a:latin typeface="Courier New"/>
                <a:ea typeface="Courier New"/>
                <a:cs typeface="Courier New"/>
                <a:sym typeface="Courier New"/>
              </a:rPr>
              <a:t>  undefined4 local_20;</a:t>
            </a:r>
            <a:endParaRPr b="1" sz="800">
              <a:solidFill>
                <a:srgbClr val="6AA84F"/>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solidFill>
                  <a:srgbClr val="6AA84F"/>
                </a:solidFill>
                <a:latin typeface="Courier New"/>
                <a:ea typeface="Courier New"/>
                <a:cs typeface="Courier New"/>
                <a:sym typeface="Courier New"/>
              </a:rPr>
              <a:t>  undefined4 local_c;</a:t>
            </a:r>
            <a:endParaRPr b="1" sz="800">
              <a:solidFill>
                <a:srgbClr val="6AA84F"/>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a:t>
            </a:r>
            <a:r>
              <a:rPr b="1" lang="en-GB" sz="800">
                <a:solidFill>
                  <a:srgbClr val="674EA7"/>
                </a:solidFill>
                <a:latin typeface="Courier New"/>
                <a:ea typeface="Courier New"/>
                <a:cs typeface="Courier New"/>
                <a:sym typeface="Courier New"/>
              </a:rPr>
              <a:t>local_c = 1;</a:t>
            </a:r>
            <a:endParaRPr b="1" sz="800">
              <a:solidFill>
                <a:srgbClr val="674EA7"/>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local_20 = param_2;</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a:t>
            </a:r>
            <a:r>
              <a:rPr b="1" lang="en-GB" sz="800">
                <a:solidFill>
                  <a:srgbClr val="569CD6"/>
                </a:solidFill>
                <a:latin typeface="Courier New"/>
                <a:ea typeface="Courier New"/>
                <a:cs typeface="Courier New"/>
                <a:sym typeface="Courier New"/>
              </a:rPr>
              <a:t>while (0 &lt; local_20) {</a:t>
            </a:r>
            <a:endParaRPr b="1" sz="800">
              <a:solidFill>
                <a:srgbClr val="569CD6"/>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a:t>
            </a:r>
            <a:r>
              <a:rPr b="1" lang="en-GB" sz="800">
                <a:solidFill>
                  <a:schemeClr val="accent4"/>
                </a:solidFill>
                <a:latin typeface="Courier New"/>
                <a:ea typeface="Courier New"/>
                <a:cs typeface="Courier New"/>
                <a:sym typeface="Courier New"/>
              </a:rPr>
              <a:t>local_c = local_c * param_1;</a:t>
            </a:r>
            <a:endParaRPr b="1" sz="800">
              <a:solidFill>
                <a:schemeClr val="accent4"/>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solidFill>
                  <a:schemeClr val="accent4"/>
                </a:solidFill>
                <a:latin typeface="Courier New"/>
                <a:ea typeface="Courier New"/>
                <a:cs typeface="Courier New"/>
                <a:sym typeface="Courier New"/>
              </a:rPr>
              <a:t>    local_20 = local_20 + -1;</a:t>
            </a:r>
            <a:endParaRPr b="1" sz="800">
              <a:solidFill>
                <a:schemeClr val="accent4"/>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a:t>
            </a:r>
            <a:r>
              <a:rPr b="1" lang="en-GB" sz="800">
                <a:solidFill>
                  <a:srgbClr val="4A86E8"/>
                </a:solidFill>
                <a:latin typeface="Courier New"/>
                <a:ea typeface="Courier New"/>
                <a:cs typeface="Courier New"/>
                <a:sym typeface="Courier New"/>
              </a:rPr>
              <a:t>}</a:t>
            </a:r>
            <a:endParaRPr b="1" sz="800">
              <a:solidFill>
                <a:srgbClr val="4A86E8"/>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solidFill>
                  <a:srgbClr val="9900FF"/>
                </a:solidFill>
                <a:latin typeface="Courier New"/>
                <a:ea typeface="Courier New"/>
                <a:cs typeface="Courier New"/>
                <a:sym typeface="Courier New"/>
              </a:rPr>
              <a:t>  return local_c;</a:t>
            </a:r>
            <a:endParaRPr b="1" sz="800">
              <a:solidFill>
                <a:srgbClr val="9900FF"/>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latin typeface="Courier New"/>
              <a:ea typeface="Courier New"/>
              <a:cs typeface="Courier New"/>
              <a:sym typeface="Courier New"/>
            </a:endParaRPr>
          </a:p>
        </p:txBody>
      </p:sp>
      <p:cxnSp>
        <p:nvCxnSpPr>
          <p:cNvPr id="708" name="Google Shape;708;p83"/>
          <p:cNvCxnSpPr>
            <a:stCxn id="706" idx="3"/>
            <a:endCxn id="707" idx="1"/>
          </p:cNvCxnSpPr>
          <p:nvPr/>
        </p:nvCxnSpPr>
        <p:spPr>
          <a:xfrm flipH="1" rot="10800000">
            <a:off x="2214750" y="1677833"/>
            <a:ext cx="732000" cy="1842300"/>
          </a:xfrm>
          <a:prstGeom prst="straightConnector1">
            <a:avLst/>
          </a:prstGeom>
          <a:noFill/>
          <a:ln cap="flat" cmpd="sng" w="9525">
            <a:solidFill>
              <a:schemeClr val="dk2"/>
            </a:solidFill>
            <a:prstDash val="solid"/>
            <a:round/>
            <a:headEnd len="med" w="med" type="none"/>
            <a:tailEnd len="med" w="med" type="triangle"/>
          </a:ln>
        </p:spPr>
      </p:cxnSp>
      <p:sp>
        <p:nvSpPr>
          <p:cNvPr id="709" name="Google Shape;709;p83"/>
          <p:cNvSpPr txBox="1"/>
          <p:nvPr>
            <p:ph idx="1" type="body"/>
          </p:nvPr>
        </p:nvSpPr>
        <p:spPr>
          <a:xfrm>
            <a:off x="68850" y="1006965"/>
            <a:ext cx="1793400" cy="9012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b="1" lang="en-GB" sz="900">
                <a:solidFill>
                  <a:srgbClr val="6AA84F"/>
                </a:solidFill>
                <a:latin typeface="Courier New"/>
                <a:ea typeface="Courier New"/>
                <a:cs typeface="Courier New"/>
                <a:sym typeface="Courier New"/>
              </a:rPr>
              <a:t>int test(int x, int y){</a:t>
            </a:r>
            <a:endParaRPr b="1" sz="900">
              <a:solidFill>
                <a:srgbClr val="6AA84F"/>
              </a:solidFill>
              <a:latin typeface="Courier New"/>
              <a:ea typeface="Courier New"/>
              <a:cs typeface="Courier New"/>
              <a:sym typeface="Courier New"/>
            </a:endParaRPr>
          </a:p>
          <a:p>
            <a:pPr indent="0" lvl="0" marL="0" rtl="0" algn="l">
              <a:lnSpc>
                <a:spcPct val="80000"/>
              </a:lnSpc>
              <a:spcBef>
                <a:spcPts val="0"/>
              </a:spcBef>
              <a:spcAft>
                <a:spcPts val="0"/>
              </a:spcAft>
              <a:buNone/>
            </a:pPr>
            <a:r>
              <a:rPr b="1" lang="en-GB" sz="900">
                <a:solidFill>
                  <a:schemeClr val="dk1"/>
                </a:solidFill>
                <a:latin typeface="Courier New"/>
                <a:ea typeface="Courier New"/>
                <a:cs typeface="Courier New"/>
                <a:sym typeface="Courier New"/>
              </a:rPr>
              <a:t>    </a:t>
            </a:r>
            <a:r>
              <a:rPr b="1" lang="en-GB" sz="900">
                <a:solidFill>
                  <a:srgbClr val="674EA7"/>
                </a:solidFill>
                <a:latin typeface="Courier New"/>
                <a:ea typeface="Courier New"/>
                <a:cs typeface="Courier New"/>
                <a:sym typeface="Courier New"/>
              </a:rPr>
              <a:t>int res = 1;</a:t>
            </a:r>
            <a:endParaRPr b="1" sz="900">
              <a:solidFill>
                <a:srgbClr val="674EA7"/>
              </a:solidFill>
              <a:latin typeface="Courier New"/>
              <a:ea typeface="Courier New"/>
              <a:cs typeface="Courier New"/>
              <a:sym typeface="Courier New"/>
            </a:endParaRPr>
          </a:p>
          <a:p>
            <a:pPr indent="0" lvl="0" marL="0" rtl="0" algn="l">
              <a:lnSpc>
                <a:spcPct val="80000"/>
              </a:lnSpc>
              <a:spcBef>
                <a:spcPts val="0"/>
              </a:spcBef>
              <a:spcAft>
                <a:spcPts val="0"/>
              </a:spcAft>
              <a:buNone/>
            </a:pPr>
            <a:r>
              <a:rPr b="1" lang="en-GB" sz="900">
                <a:solidFill>
                  <a:schemeClr val="dk1"/>
                </a:solidFill>
                <a:latin typeface="Courier New"/>
                <a:ea typeface="Courier New"/>
                <a:cs typeface="Courier New"/>
                <a:sym typeface="Courier New"/>
              </a:rPr>
              <a:t>  </a:t>
            </a:r>
            <a:r>
              <a:rPr b="1" lang="en-GB" sz="900">
                <a:solidFill>
                  <a:srgbClr val="569CD6"/>
                </a:solidFill>
                <a:latin typeface="Courier New"/>
                <a:ea typeface="Courier New"/>
                <a:cs typeface="Courier New"/>
                <a:sym typeface="Courier New"/>
              </a:rPr>
              <a:t>  while((y--) &gt; 0){</a:t>
            </a:r>
            <a:endParaRPr b="1" sz="900">
              <a:solidFill>
                <a:srgbClr val="569CD6"/>
              </a:solidFill>
              <a:latin typeface="Courier New"/>
              <a:ea typeface="Courier New"/>
              <a:cs typeface="Courier New"/>
              <a:sym typeface="Courier New"/>
            </a:endParaRPr>
          </a:p>
          <a:p>
            <a:pPr indent="0" lvl="0" marL="0" rtl="0" algn="l">
              <a:lnSpc>
                <a:spcPct val="80000"/>
              </a:lnSpc>
              <a:spcBef>
                <a:spcPts val="0"/>
              </a:spcBef>
              <a:spcAft>
                <a:spcPts val="0"/>
              </a:spcAft>
              <a:buNone/>
            </a:pPr>
            <a:r>
              <a:rPr b="1" lang="en-GB" sz="900">
                <a:solidFill>
                  <a:schemeClr val="dk1"/>
                </a:solidFill>
                <a:latin typeface="Courier New"/>
                <a:ea typeface="Courier New"/>
                <a:cs typeface="Courier New"/>
                <a:sym typeface="Courier New"/>
              </a:rPr>
              <a:t>       </a:t>
            </a:r>
            <a:r>
              <a:rPr b="1" lang="en-GB" sz="900">
                <a:solidFill>
                  <a:schemeClr val="accent4"/>
                </a:solidFill>
                <a:latin typeface="Courier New"/>
                <a:ea typeface="Courier New"/>
                <a:cs typeface="Courier New"/>
                <a:sym typeface="Courier New"/>
              </a:rPr>
              <a:t> res *= x;</a:t>
            </a:r>
            <a:endParaRPr b="1" sz="900">
              <a:solidFill>
                <a:schemeClr val="accent4"/>
              </a:solidFill>
              <a:latin typeface="Courier New"/>
              <a:ea typeface="Courier New"/>
              <a:cs typeface="Courier New"/>
              <a:sym typeface="Courier New"/>
            </a:endParaRPr>
          </a:p>
          <a:p>
            <a:pPr indent="0" lvl="0" marL="0" rtl="0" algn="l">
              <a:lnSpc>
                <a:spcPct val="80000"/>
              </a:lnSpc>
              <a:spcBef>
                <a:spcPts val="0"/>
              </a:spcBef>
              <a:spcAft>
                <a:spcPts val="0"/>
              </a:spcAft>
              <a:buNone/>
            </a:pPr>
            <a:r>
              <a:rPr b="1" lang="en-GB" sz="900">
                <a:solidFill>
                  <a:schemeClr val="dk1"/>
                </a:solidFill>
                <a:latin typeface="Courier New"/>
                <a:ea typeface="Courier New"/>
                <a:cs typeface="Courier New"/>
                <a:sym typeface="Courier New"/>
              </a:rPr>
              <a:t>    </a:t>
            </a:r>
            <a:r>
              <a:rPr b="1" lang="en-GB" sz="900">
                <a:solidFill>
                  <a:srgbClr val="569CD6"/>
                </a:solidFill>
                <a:latin typeface="Courier New"/>
                <a:ea typeface="Courier New"/>
                <a:cs typeface="Courier New"/>
                <a:sym typeface="Courier New"/>
              </a:rPr>
              <a:t>}</a:t>
            </a:r>
            <a:endParaRPr b="1" sz="900">
              <a:solidFill>
                <a:srgbClr val="569CD6"/>
              </a:solidFill>
              <a:latin typeface="Courier New"/>
              <a:ea typeface="Courier New"/>
              <a:cs typeface="Courier New"/>
              <a:sym typeface="Courier New"/>
            </a:endParaRPr>
          </a:p>
          <a:p>
            <a:pPr indent="0" lvl="0" marL="0" rtl="0" algn="l">
              <a:lnSpc>
                <a:spcPct val="80000"/>
              </a:lnSpc>
              <a:spcBef>
                <a:spcPts val="0"/>
              </a:spcBef>
              <a:spcAft>
                <a:spcPts val="0"/>
              </a:spcAft>
              <a:buNone/>
            </a:pPr>
            <a:r>
              <a:rPr b="1" lang="en-GB" sz="900">
                <a:solidFill>
                  <a:schemeClr val="dk1"/>
                </a:solidFill>
                <a:latin typeface="Courier New"/>
                <a:ea typeface="Courier New"/>
                <a:cs typeface="Courier New"/>
                <a:sym typeface="Courier New"/>
              </a:rPr>
              <a:t>    </a:t>
            </a:r>
            <a:r>
              <a:rPr b="1" lang="en-GB" sz="900">
                <a:solidFill>
                  <a:srgbClr val="9900FF"/>
                </a:solidFill>
                <a:latin typeface="Courier New"/>
                <a:ea typeface="Courier New"/>
                <a:cs typeface="Courier New"/>
                <a:sym typeface="Courier New"/>
              </a:rPr>
              <a:t>return res;</a:t>
            </a:r>
            <a:endParaRPr b="1" sz="900">
              <a:solidFill>
                <a:srgbClr val="9900FF"/>
              </a:solidFill>
              <a:latin typeface="Courier New"/>
              <a:ea typeface="Courier New"/>
              <a:cs typeface="Courier New"/>
              <a:sym typeface="Courier New"/>
            </a:endParaRPr>
          </a:p>
          <a:p>
            <a:pPr indent="0" lvl="0" marL="0" rtl="0" algn="l">
              <a:lnSpc>
                <a:spcPct val="80000"/>
              </a:lnSpc>
              <a:spcBef>
                <a:spcPts val="0"/>
              </a:spcBef>
              <a:spcAft>
                <a:spcPts val="0"/>
              </a:spcAft>
              <a:buNone/>
            </a:pPr>
            <a:r>
              <a:rPr b="1" lang="en-GB" sz="900">
                <a:solidFill>
                  <a:schemeClr val="dk1"/>
                </a:solidFill>
                <a:latin typeface="Courier New"/>
                <a:ea typeface="Courier New"/>
                <a:cs typeface="Courier New"/>
                <a:sym typeface="Courier New"/>
              </a:rPr>
              <a:t>}</a:t>
            </a:r>
            <a:endParaRPr b="1" sz="900">
              <a:solidFill>
                <a:schemeClr val="dk1"/>
              </a:solidFill>
              <a:latin typeface="Courier New"/>
              <a:ea typeface="Courier New"/>
              <a:cs typeface="Courier New"/>
              <a:sym typeface="Courier New"/>
            </a:endParaRPr>
          </a:p>
          <a:p>
            <a:pPr indent="0" lvl="0" marL="0" rtl="0" algn="l">
              <a:lnSpc>
                <a:spcPct val="80000"/>
              </a:lnSpc>
              <a:spcBef>
                <a:spcPts val="0"/>
              </a:spcBef>
              <a:spcAft>
                <a:spcPts val="1200"/>
              </a:spcAft>
              <a:buNone/>
            </a:pPr>
            <a:r>
              <a:t/>
            </a:r>
            <a:endParaRPr b="1" sz="900">
              <a:solidFill>
                <a:schemeClr val="dk1"/>
              </a:solidFill>
              <a:latin typeface="Courier New"/>
              <a:ea typeface="Courier New"/>
              <a:cs typeface="Courier New"/>
              <a:sym typeface="Courier New"/>
            </a:endParaRPr>
          </a:p>
        </p:txBody>
      </p:sp>
      <p:sp>
        <p:nvSpPr>
          <p:cNvPr id="710" name="Google Shape;710;p83"/>
          <p:cNvSpPr txBox="1"/>
          <p:nvPr/>
        </p:nvSpPr>
        <p:spPr>
          <a:xfrm>
            <a:off x="2857525" y="173325"/>
            <a:ext cx="2711700" cy="4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2"/>
                </a:solidFill>
              </a:rPr>
              <a:t>Rule-based (Hard to read)</a:t>
            </a:r>
            <a:endParaRPr sz="1600">
              <a:solidFill>
                <a:schemeClr val="dk2"/>
              </a:solidFill>
            </a:endParaRPr>
          </a:p>
        </p:txBody>
      </p:sp>
      <p:sp>
        <p:nvSpPr>
          <p:cNvPr id="711" name="Google Shape;711;p83"/>
          <p:cNvSpPr txBox="1"/>
          <p:nvPr/>
        </p:nvSpPr>
        <p:spPr>
          <a:xfrm>
            <a:off x="561276" y="639415"/>
            <a:ext cx="1220100" cy="40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2"/>
                </a:solidFill>
              </a:rPr>
              <a:t>Original</a:t>
            </a:r>
            <a:endParaRPr sz="1800">
              <a:solidFill>
                <a:schemeClr val="dk2"/>
              </a:solidFill>
            </a:endParaRPr>
          </a:p>
        </p:txBody>
      </p:sp>
      <p:cxnSp>
        <p:nvCxnSpPr>
          <p:cNvPr id="712" name="Google Shape;712;p83"/>
          <p:cNvCxnSpPr>
            <a:stCxn id="706" idx="3"/>
            <a:endCxn id="713" idx="1"/>
          </p:cNvCxnSpPr>
          <p:nvPr/>
        </p:nvCxnSpPr>
        <p:spPr>
          <a:xfrm>
            <a:off x="2214750" y="3520133"/>
            <a:ext cx="790500" cy="375600"/>
          </a:xfrm>
          <a:prstGeom prst="straightConnector1">
            <a:avLst/>
          </a:prstGeom>
          <a:noFill/>
          <a:ln cap="flat" cmpd="sng" w="9525">
            <a:solidFill>
              <a:schemeClr val="dk2"/>
            </a:solidFill>
            <a:prstDash val="solid"/>
            <a:round/>
            <a:headEnd len="med" w="med" type="none"/>
            <a:tailEnd len="med" w="med" type="triangle"/>
          </a:ln>
        </p:spPr>
      </p:cxnSp>
      <p:sp>
        <p:nvSpPr>
          <p:cNvPr id="714" name="Google Shape;714;p83"/>
          <p:cNvSpPr txBox="1"/>
          <p:nvPr/>
        </p:nvSpPr>
        <p:spPr>
          <a:xfrm>
            <a:off x="3676537" y="2639516"/>
            <a:ext cx="941100" cy="4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LLM</a:t>
            </a:r>
            <a:endParaRPr sz="1800">
              <a:solidFill>
                <a:schemeClr val="dk2"/>
              </a:solidFill>
            </a:endParaRPr>
          </a:p>
        </p:txBody>
      </p:sp>
      <p:sp>
        <p:nvSpPr>
          <p:cNvPr id="713" name="Google Shape;713;p83"/>
          <p:cNvSpPr txBox="1"/>
          <p:nvPr/>
        </p:nvSpPr>
        <p:spPr>
          <a:xfrm>
            <a:off x="3005129" y="3002825"/>
            <a:ext cx="2283900" cy="178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800">
                <a:latin typeface="Courier New"/>
                <a:ea typeface="Courier New"/>
                <a:cs typeface="Courier New"/>
                <a:sym typeface="Courier New"/>
              </a:rPr>
              <a:t>#include "out.h"</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int test(int base, int exponent)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int result = 1;</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while (exponent &gt; 0)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result = result * base;</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exponent--;</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    return result;</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rPr b="1" lang="en-GB" sz="800">
                <a:latin typeface="Courier New"/>
                <a:ea typeface="Courier New"/>
                <a:cs typeface="Courier New"/>
                <a:sym typeface="Courier New"/>
              </a:rPr>
              <a:t>}</a:t>
            </a:r>
            <a:endParaRPr b="1" sz="800">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sz="800">
              <a:latin typeface="Courier New"/>
              <a:ea typeface="Courier New"/>
              <a:cs typeface="Courier New"/>
              <a:sym typeface="Courier New"/>
            </a:endParaRPr>
          </a:p>
        </p:txBody>
      </p:sp>
      <p:sp>
        <p:nvSpPr>
          <p:cNvPr id="715" name="Google Shape;715;p83"/>
          <p:cNvSpPr txBox="1"/>
          <p:nvPr/>
        </p:nvSpPr>
        <p:spPr>
          <a:xfrm>
            <a:off x="5200725" y="198275"/>
            <a:ext cx="3741000" cy="2096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Char char="●"/>
            </a:pPr>
            <a:r>
              <a:rPr lang="en-GB" sz="1200">
                <a:solidFill>
                  <a:schemeClr val="dk2"/>
                </a:solidFill>
              </a:rPr>
              <a:t>Decompilation is a hard problem</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Reverse engineering</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Security (malware analysis)</a:t>
            </a:r>
            <a:endParaRPr sz="1200">
              <a:solidFill>
                <a:schemeClr val="dk2"/>
              </a:solidFill>
            </a:endParaRPr>
          </a:p>
          <a:p>
            <a:pPr indent="-304800" lvl="0" marL="457200" rtl="0" algn="l">
              <a:spcBef>
                <a:spcPts val="0"/>
              </a:spcBef>
              <a:spcAft>
                <a:spcPts val="0"/>
              </a:spcAft>
              <a:buClr>
                <a:schemeClr val="dk2"/>
              </a:buClr>
              <a:buSzPts val="1200"/>
              <a:buChar char="●"/>
            </a:pPr>
            <a:r>
              <a:rPr lang="en-GB" sz="1200">
                <a:solidFill>
                  <a:schemeClr val="dk2"/>
                </a:solidFill>
              </a:rPr>
              <a:t>Existing decompilation work</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Rule-based: Ghidra (NSA)</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NMT-based: TransCoder</a:t>
            </a:r>
            <a:endParaRPr sz="1200">
              <a:solidFill>
                <a:schemeClr val="dk2"/>
              </a:solidFill>
            </a:endParaRPr>
          </a:p>
          <a:p>
            <a:pPr indent="-304800" lvl="0" marL="457200" rtl="0" algn="l">
              <a:spcBef>
                <a:spcPts val="0"/>
              </a:spcBef>
              <a:spcAft>
                <a:spcPts val="0"/>
              </a:spcAft>
              <a:buClr>
                <a:schemeClr val="dk2"/>
              </a:buClr>
              <a:buSzPts val="1200"/>
              <a:buChar char="●"/>
            </a:pPr>
            <a:r>
              <a:rPr lang="en-GB" sz="1200">
                <a:solidFill>
                  <a:schemeClr val="dk2"/>
                </a:solidFill>
              </a:rPr>
              <a:t>Produce “pseudo C”</a:t>
            </a:r>
            <a:endParaRPr sz="1200">
              <a:solidFill>
                <a:schemeClr val="dk2"/>
              </a:solidFill>
            </a:endParaRPr>
          </a:p>
          <a:p>
            <a:pPr indent="-304800" lvl="1" marL="914400" rtl="0" algn="l">
              <a:spcBef>
                <a:spcPts val="0"/>
              </a:spcBef>
              <a:spcAft>
                <a:spcPts val="0"/>
              </a:spcAft>
              <a:buClr>
                <a:srgbClr val="6AA84F"/>
              </a:buClr>
              <a:buSzPts val="1200"/>
              <a:buChar char="○"/>
            </a:pPr>
            <a:r>
              <a:rPr lang="en-GB" sz="1200">
                <a:solidFill>
                  <a:srgbClr val="6AA84F"/>
                </a:solidFill>
              </a:rPr>
              <a:t>Structurally correct</a:t>
            </a:r>
            <a:endParaRPr sz="1200">
              <a:solidFill>
                <a:srgbClr val="6AA84F"/>
              </a:solidFill>
            </a:endParaRPr>
          </a:p>
          <a:p>
            <a:pPr indent="-304800" lvl="1" marL="914400" rtl="0" algn="l">
              <a:spcBef>
                <a:spcPts val="0"/>
              </a:spcBef>
              <a:spcAft>
                <a:spcPts val="0"/>
              </a:spcAft>
              <a:buClr>
                <a:srgbClr val="CC0000"/>
              </a:buClr>
              <a:buSzPts val="1200"/>
              <a:buChar char="○"/>
            </a:pPr>
            <a:r>
              <a:rPr lang="en-GB" sz="1200">
                <a:solidFill>
                  <a:srgbClr val="CC0000"/>
                </a:solidFill>
              </a:rPr>
              <a:t>Loss of variable names</a:t>
            </a:r>
            <a:endParaRPr sz="1200">
              <a:solidFill>
                <a:srgbClr val="CC0000"/>
              </a:solidFill>
            </a:endParaRPr>
          </a:p>
          <a:p>
            <a:pPr indent="-304800" lvl="1" marL="914400" rtl="0" algn="l">
              <a:spcBef>
                <a:spcPts val="0"/>
              </a:spcBef>
              <a:spcAft>
                <a:spcPts val="0"/>
              </a:spcAft>
              <a:buClr>
                <a:srgbClr val="CC0000"/>
              </a:buClr>
              <a:buSzPts val="1200"/>
              <a:buChar char="○"/>
            </a:pPr>
            <a:r>
              <a:rPr lang="en-GB" sz="1200">
                <a:solidFill>
                  <a:srgbClr val="CC0000"/>
                </a:solidFill>
              </a:rPr>
              <a:t>Awkward loops, hard to read</a:t>
            </a:r>
            <a:endParaRPr sz="1200">
              <a:solidFill>
                <a:srgbClr val="222222"/>
              </a:solidFill>
            </a:endParaRPr>
          </a:p>
        </p:txBody>
      </p:sp>
      <p:sp>
        <p:nvSpPr>
          <p:cNvPr id="716" name="Google Shape;716;p83"/>
          <p:cNvSpPr txBox="1"/>
          <p:nvPr/>
        </p:nvSpPr>
        <p:spPr>
          <a:xfrm>
            <a:off x="174575" y="1848266"/>
            <a:ext cx="1993500" cy="40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2"/>
                </a:solidFill>
              </a:rPr>
              <a:t>Compiled</a:t>
            </a:r>
            <a:endParaRPr sz="1600">
              <a:solidFill>
                <a:schemeClr val="dk2"/>
              </a:solidFill>
            </a:endParaRPr>
          </a:p>
        </p:txBody>
      </p:sp>
      <p:sp>
        <p:nvSpPr>
          <p:cNvPr id="717" name="Google Shape;717;p83"/>
          <p:cNvSpPr txBox="1"/>
          <p:nvPr/>
        </p:nvSpPr>
        <p:spPr>
          <a:xfrm>
            <a:off x="5200725" y="2485925"/>
            <a:ext cx="3741000" cy="1654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Char char="●"/>
            </a:pPr>
            <a:r>
              <a:rPr lang="en-GB" sz="1200">
                <a:solidFill>
                  <a:srgbClr val="6AA84F"/>
                </a:solidFill>
              </a:rPr>
              <a:t>LLMs have learned human biases</a:t>
            </a:r>
            <a:endParaRPr sz="1200">
              <a:solidFill>
                <a:srgbClr val="6AA84F"/>
              </a:solidFill>
            </a:endParaRPr>
          </a:p>
          <a:p>
            <a:pPr indent="-304800" lvl="1" marL="914400" rtl="0" algn="l">
              <a:spcBef>
                <a:spcPts val="0"/>
              </a:spcBef>
              <a:spcAft>
                <a:spcPts val="0"/>
              </a:spcAft>
              <a:buClr>
                <a:schemeClr val="dk2"/>
              </a:buClr>
              <a:buSzPts val="1200"/>
              <a:buChar char="○"/>
            </a:pPr>
            <a:r>
              <a:rPr lang="en-GB" sz="1200">
                <a:solidFill>
                  <a:schemeClr val="dk2"/>
                </a:solidFill>
              </a:rPr>
              <a:t>Variable declaration</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Naming schemes</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Data types</a:t>
            </a:r>
            <a:endParaRPr sz="1200">
              <a:solidFill>
                <a:schemeClr val="dk2"/>
              </a:solidFill>
            </a:endParaRPr>
          </a:p>
          <a:p>
            <a:pPr indent="-304800" lvl="0" marL="457200" rtl="0" algn="l">
              <a:spcBef>
                <a:spcPts val="0"/>
              </a:spcBef>
              <a:spcAft>
                <a:spcPts val="0"/>
              </a:spcAft>
              <a:buClr>
                <a:srgbClr val="CC0000"/>
              </a:buClr>
              <a:buSzPts val="1200"/>
              <a:buChar char="●"/>
            </a:pPr>
            <a:r>
              <a:rPr lang="en-GB" sz="1200">
                <a:solidFill>
                  <a:srgbClr val="CC0000"/>
                </a:solidFill>
              </a:rPr>
              <a:t>But LLMs are black boxes</a:t>
            </a:r>
            <a:endParaRPr sz="1200">
              <a:solidFill>
                <a:srgbClr val="CC0000"/>
              </a:solidFill>
            </a:endParaRPr>
          </a:p>
          <a:p>
            <a:pPr indent="-304800" lvl="1" marL="914400" rtl="0" algn="l">
              <a:spcBef>
                <a:spcPts val="0"/>
              </a:spcBef>
              <a:spcAft>
                <a:spcPts val="0"/>
              </a:spcAft>
              <a:buClr>
                <a:schemeClr val="dk2"/>
              </a:buClr>
              <a:buSzPts val="1200"/>
              <a:buChar char="○"/>
            </a:pPr>
            <a:r>
              <a:rPr lang="en-GB" sz="1200">
                <a:solidFill>
                  <a:schemeClr val="dk2"/>
                </a:solidFill>
              </a:rPr>
              <a:t>Huge amounts of parameters</a:t>
            </a:r>
            <a:endParaRPr sz="1200">
              <a:solidFill>
                <a:schemeClr val="dk2"/>
              </a:solidFill>
            </a:endParaRPr>
          </a:p>
          <a:p>
            <a:pPr indent="-304800" lvl="1" marL="914400" rtl="0" algn="l">
              <a:spcBef>
                <a:spcPts val="0"/>
              </a:spcBef>
              <a:spcAft>
                <a:spcPts val="0"/>
              </a:spcAft>
              <a:buClr>
                <a:schemeClr val="dk2"/>
              </a:buClr>
              <a:buSzPts val="1200"/>
              <a:buChar char="○"/>
            </a:pPr>
            <a:r>
              <a:rPr lang="en-GB" sz="1200">
                <a:solidFill>
                  <a:schemeClr val="dk2"/>
                </a:solidFill>
              </a:rPr>
              <a:t>Massive training data, potentially with original C</a:t>
            </a:r>
            <a:endParaRPr sz="1200">
              <a:solidFill>
                <a:schemeClr val="dk2"/>
              </a:solidFill>
            </a:endParaRPr>
          </a:p>
        </p:txBody>
      </p:sp>
      <p:sp>
        <p:nvSpPr>
          <p:cNvPr id="718" name="Google Shape;718;p83"/>
          <p:cNvSpPr txBox="1"/>
          <p:nvPr/>
        </p:nvSpPr>
        <p:spPr>
          <a:xfrm>
            <a:off x="4364925" y="4331975"/>
            <a:ext cx="4779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2"/>
                </a:solidFill>
              </a:rPr>
              <a:t>Our goal: Can we train a small specialized model to get Ghidra accuracy + LLM readability?</a:t>
            </a:r>
            <a:endParaRPr b="1" sz="1800">
              <a:solidFill>
                <a:schemeClr val="dk2"/>
              </a:solidFill>
            </a:endParaRPr>
          </a:p>
        </p:txBody>
      </p:sp>
      <p:cxnSp>
        <p:nvCxnSpPr>
          <p:cNvPr id="719" name="Google Shape;719;p83"/>
          <p:cNvCxnSpPr/>
          <p:nvPr/>
        </p:nvCxnSpPr>
        <p:spPr>
          <a:xfrm>
            <a:off x="680225" y="1808366"/>
            <a:ext cx="0" cy="486000"/>
          </a:xfrm>
          <a:prstGeom prst="straightConnector1">
            <a:avLst/>
          </a:prstGeom>
          <a:noFill/>
          <a:ln cap="flat" cmpd="sng" w="9525">
            <a:solidFill>
              <a:schemeClr val="dk2"/>
            </a:solidFill>
            <a:prstDash val="solid"/>
            <a:round/>
            <a:headEnd len="med" w="med" type="none"/>
            <a:tailEnd len="med" w="med" type="triangle"/>
          </a:ln>
        </p:spPr>
      </p:cxnSp>
      <p:sp>
        <p:nvSpPr>
          <p:cNvPr id="720" name="Google Shape;720;p83"/>
          <p:cNvSpPr txBox="1"/>
          <p:nvPr/>
        </p:nvSpPr>
        <p:spPr>
          <a:xfrm>
            <a:off x="1554835" y="3837399"/>
            <a:ext cx="1993500" cy="40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dk2"/>
                </a:solidFill>
              </a:rPr>
              <a:t>De-c</a:t>
            </a:r>
            <a:r>
              <a:rPr lang="en-GB">
                <a:solidFill>
                  <a:schemeClr val="dk2"/>
                </a:solidFill>
              </a:rPr>
              <a:t>ompiled</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4"/>
          <p:cNvSpPr txBox="1"/>
          <p:nvPr>
            <p:ph idx="1" type="body"/>
          </p:nvPr>
        </p:nvSpPr>
        <p:spPr>
          <a:xfrm>
            <a:off x="311700" y="1152475"/>
            <a:ext cx="55887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GB"/>
              <a:t>We use </a:t>
            </a:r>
            <a:r>
              <a:rPr lang="en-GB" u="sng">
                <a:solidFill>
                  <a:schemeClr val="hlink"/>
                </a:solidFill>
                <a:hlinkClick r:id="rId3"/>
              </a:rPr>
              <a:t>AnghaBench</a:t>
            </a:r>
            <a:r>
              <a:rPr lang="en-GB"/>
              <a:t> as dataset. It's a collection of compilable functions mined from Github</a:t>
            </a:r>
            <a:endParaRPr/>
          </a:p>
          <a:p>
            <a:pPr indent="-317500" lvl="0" marL="457200" rtl="0" algn="l">
              <a:spcBef>
                <a:spcPts val="0"/>
              </a:spcBef>
              <a:spcAft>
                <a:spcPts val="0"/>
              </a:spcAft>
              <a:buSzPts val="1400"/>
              <a:buChar char="●"/>
            </a:pPr>
            <a:r>
              <a:rPr lang="en-GB"/>
              <a:t>We use a </a:t>
            </a:r>
            <a:r>
              <a:rPr lang="en-GB" u="sng">
                <a:solidFill>
                  <a:schemeClr val="hlink"/>
                </a:solidFill>
                <a:hlinkClick r:id="rId4"/>
              </a:rPr>
              <a:t>Bart</a:t>
            </a:r>
            <a:r>
              <a:rPr lang="en-GB"/>
              <a:t> Like model</a:t>
            </a:r>
            <a:endParaRPr/>
          </a:p>
          <a:p>
            <a:pPr indent="-304800" lvl="1" marL="914400" rtl="0" algn="l">
              <a:spcBef>
                <a:spcPts val="0"/>
              </a:spcBef>
              <a:spcAft>
                <a:spcPts val="0"/>
              </a:spcAft>
              <a:buSzPts val="1200"/>
              <a:buChar char="○"/>
            </a:pPr>
            <a:r>
              <a:rPr lang="en-GB"/>
              <a:t>22M param; 4 encode + decode layers</a:t>
            </a:r>
            <a:endParaRPr/>
          </a:p>
          <a:p>
            <a:pPr indent="-304800" lvl="1" marL="914400" rtl="0" algn="l">
              <a:spcBef>
                <a:spcPts val="0"/>
              </a:spcBef>
              <a:spcAft>
                <a:spcPts val="0"/>
              </a:spcAft>
              <a:buSzPts val="1200"/>
              <a:buChar char="○"/>
            </a:pPr>
            <a:r>
              <a:rPr lang="en-GB"/>
              <a:t>256 hidden dim.</a:t>
            </a:r>
            <a:endParaRPr/>
          </a:p>
          <a:p>
            <a:pPr indent="-304800" lvl="1" marL="914400" rtl="0" algn="l">
              <a:spcBef>
                <a:spcPts val="0"/>
              </a:spcBef>
              <a:spcAft>
                <a:spcPts val="0"/>
              </a:spcAft>
              <a:buSzPts val="1200"/>
              <a:buChar char="○"/>
            </a:pPr>
            <a:r>
              <a:rPr lang="en-GB"/>
              <a:t>4096 token context window</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317500" lvl="0" marL="457200" rtl="0" algn="l">
              <a:spcBef>
                <a:spcPts val="1200"/>
              </a:spcBef>
              <a:spcAft>
                <a:spcPts val="0"/>
              </a:spcAft>
              <a:buSzPts val="1400"/>
              <a:buChar char="●"/>
            </a:pPr>
            <a:r>
              <a:rPr lang="en-GB"/>
              <a:t>Tokenizer: </a:t>
            </a:r>
            <a:r>
              <a:rPr lang="en-GB"/>
              <a:t>Pre-trained GPT-2 BPE</a:t>
            </a:r>
            <a:endParaRPr/>
          </a:p>
        </p:txBody>
      </p:sp>
      <p:sp>
        <p:nvSpPr>
          <p:cNvPr id="726" name="Google Shape;726;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Methodology</a:t>
            </a:r>
            <a:endParaRPr/>
          </a:p>
        </p:txBody>
      </p:sp>
      <p:pic>
        <p:nvPicPr>
          <p:cNvPr descr="image.png" id="727" name="Google Shape;727;p84"/>
          <p:cNvPicPr preferRelativeResize="0"/>
          <p:nvPr/>
        </p:nvPicPr>
        <p:blipFill rotWithShape="1">
          <a:blip r:embed="rId5">
            <a:alphaModFix/>
          </a:blip>
          <a:srcRect b="0" l="0" r="0" t="0"/>
          <a:stretch/>
        </p:blipFill>
        <p:spPr>
          <a:xfrm>
            <a:off x="5811950" y="306926"/>
            <a:ext cx="2851350" cy="2074650"/>
          </a:xfrm>
          <a:prstGeom prst="rect">
            <a:avLst/>
          </a:prstGeom>
          <a:noFill/>
          <a:ln>
            <a:noFill/>
          </a:ln>
        </p:spPr>
      </p:pic>
      <p:sp>
        <p:nvSpPr>
          <p:cNvPr id="728" name="Google Shape;728;p84"/>
          <p:cNvSpPr/>
          <p:nvPr/>
        </p:nvSpPr>
        <p:spPr>
          <a:xfrm>
            <a:off x="1371100" y="2664025"/>
            <a:ext cx="710100" cy="39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file.c</a:t>
            </a:r>
            <a:endParaRPr/>
          </a:p>
        </p:txBody>
      </p:sp>
      <p:sp>
        <p:nvSpPr>
          <p:cNvPr id="729" name="Google Shape;729;p84"/>
          <p:cNvSpPr/>
          <p:nvPr/>
        </p:nvSpPr>
        <p:spPr>
          <a:xfrm>
            <a:off x="2201375" y="2664025"/>
            <a:ext cx="1605900" cy="39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gcc -O0 -S file.s</a:t>
            </a:r>
            <a:endParaRPr/>
          </a:p>
        </p:txBody>
      </p:sp>
      <p:sp>
        <p:nvSpPr>
          <p:cNvPr id="730" name="Google Shape;730;p84"/>
          <p:cNvSpPr/>
          <p:nvPr/>
        </p:nvSpPr>
        <p:spPr>
          <a:xfrm>
            <a:off x="3927450" y="2664025"/>
            <a:ext cx="710100" cy="39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file.s</a:t>
            </a:r>
            <a:endParaRPr/>
          </a:p>
        </p:txBody>
      </p:sp>
      <p:sp>
        <p:nvSpPr>
          <p:cNvPr id="731" name="Google Shape;731;p84"/>
          <p:cNvSpPr/>
          <p:nvPr/>
        </p:nvSpPr>
        <p:spPr>
          <a:xfrm>
            <a:off x="4757725" y="2664025"/>
            <a:ext cx="1605900" cy="393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Clean</a:t>
            </a:r>
            <a:endParaRPr/>
          </a:p>
        </p:txBody>
      </p:sp>
      <p:sp>
        <p:nvSpPr>
          <p:cNvPr id="732" name="Google Shape;732;p84"/>
          <p:cNvSpPr/>
          <p:nvPr/>
        </p:nvSpPr>
        <p:spPr>
          <a:xfrm>
            <a:off x="6483800" y="2664025"/>
            <a:ext cx="1289100" cy="39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{file.c, file.s}</a:t>
            </a:r>
            <a:endParaRPr/>
          </a:p>
        </p:txBody>
      </p:sp>
      <p:sp>
        <p:nvSpPr>
          <p:cNvPr id="733" name="Google Shape;733;p84"/>
          <p:cNvSpPr txBox="1"/>
          <p:nvPr/>
        </p:nvSpPr>
        <p:spPr>
          <a:xfrm>
            <a:off x="2201375" y="3057325"/>
            <a:ext cx="558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2"/>
                </a:solidFill>
              </a:rPr>
              <a:t>Gcc -O0; verbose, literal</a:t>
            </a:r>
            <a:endParaRPr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preencoded.png" id="125" name="Google Shape;125;p31"/>
          <p:cNvPicPr preferRelativeResize="0"/>
          <p:nvPr/>
        </p:nvPicPr>
        <p:blipFill rotWithShape="1">
          <a:blip r:embed="rId3">
            <a:alphaModFix/>
          </a:blip>
          <a:srcRect b="0" l="0" r="0" t="0"/>
          <a:stretch/>
        </p:blipFill>
        <p:spPr>
          <a:xfrm>
            <a:off x="7000875" y="0"/>
            <a:ext cx="2143125" cy="2143125"/>
          </a:xfrm>
          <a:prstGeom prst="rect">
            <a:avLst/>
          </a:prstGeom>
          <a:noFill/>
          <a:ln>
            <a:noFill/>
          </a:ln>
        </p:spPr>
      </p:pic>
      <p:pic>
        <p:nvPicPr>
          <p:cNvPr descr="preencoded.png" id="126" name="Google Shape;126;p31"/>
          <p:cNvPicPr preferRelativeResize="0"/>
          <p:nvPr/>
        </p:nvPicPr>
        <p:blipFill rotWithShape="1">
          <a:blip r:embed="rId4">
            <a:alphaModFix/>
          </a:blip>
          <a:srcRect b="0" l="0" r="0" t="0"/>
          <a:stretch/>
        </p:blipFill>
        <p:spPr>
          <a:xfrm>
            <a:off x="0" y="0"/>
            <a:ext cx="9144000" cy="514350"/>
          </a:xfrm>
          <a:prstGeom prst="rect">
            <a:avLst/>
          </a:prstGeom>
          <a:noFill/>
          <a:ln>
            <a:noFill/>
          </a:ln>
        </p:spPr>
      </p:pic>
      <p:pic>
        <p:nvPicPr>
          <p:cNvPr descr="preencoded.png" id="127" name="Google Shape;127;p31"/>
          <p:cNvPicPr preferRelativeResize="0"/>
          <p:nvPr/>
        </p:nvPicPr>
        <p:blipFill rotWithShape="1">
          <a:blip r:embed="rId5">
            <a:alphaModFix/>
          </a:blip>
          <a:srcRect b="0" l="0" r="0" t="0"/>
          <a:stretch/>
        </p:blipFill>
        <p:spPr>
          <a:xfrm>
            <a:off x="155121" y="3743325"/>
            <a:ext cx="4257675" cy="1228725"/>
          </a:xfrm>
          <a:prstGeom prst="rect">
            <a:avLst/>
          </a:prstGeom>
          <a:noFill/>
          <a:ln>
            <a:noFill/>
          </a:ln>
        </p:spPr>
      </p:pic>
      <p:pic>
        <p:nvPicPr>
          <p:cNvPr descr="preencoded.png" id="128" name="Google Shape;128;p31"/>
          <p:cNvPicPr preferRelativeResize="0"/>
          <p:nvPr/>
        </p:nvPicPr>
        <p:blipFill rotWithShape="1">
          <a:blip r:embed="rId5">
            <a:alphaModFix/>
          </a:blip>
          <a:srcRect b="0" l="0" r="0" t="0"/>
          <a:stretch/>
        </p:blipFill>
        <p:spPr>
          <a:xfrm>
            <a:off x="4584246" y="3743325"/>
            <a:ext cx="4257675" cy="1228725"/>
          </a:xfrm>
          <a:prstGeom prst="rect">
            <a:avLst/>
          </a:prstGeom>
          <a:noFill/>
          <a:ln>
            <a:noFill/>
          </a:ln>
        </p:spPr>
      </p:pic>
      <p:pic>
        <p:nvPicPr>
          <p:cNvPr descr="preencoded.png" id="129" name="Google Shape;129;p31"/>
          <p:cNvPicPr preferRelativeResize="0"/>
          <p:nvPr/>
        </p:nvPicPr>
        <p:blipFill rotWithShape="1">
          <a:blip r:embed="rId6">
            <a:alphaModFix/>
          </a:blip>
          <a:srcRect b="0" l="0" r="0" t="0"/>
          <a:stretch/>
        </p:blipFill>
        <p:spPr>
          <a:xfrm>
            <a:off x="4727121" y="3914775"/>
            <a:ext cx="192881" cy="171450"/>
          </a:xfrm>
          <a:prstGeom prst="rect">
            <a:avLst/>
          </a:prstGeom>
          <a:noFill/>
          <a:ln>
            <a:noFill/>
          </a:ln>
        </p:spPr>
      </p:pic>
      <p:sp>
        <p:nvSpPr>
          <p:cNvPr id="130" name="Google Shape;130;p31"/>
          <p:cNvSpPr/>
          <p:nvPr/>
        </p:nvSpPr>
        <p:spPr>
          <a:xfrm>
            <a:off x="285750" y="114300"/>
            <a:ext cx="8572500" cy="285750"/>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FFFFFF"/>
              </a:buClr>
              <a:buSzPts val="2000"/>
              <a:buFont typeface="Arial"/>
              <a:buNone/>
            </a:pPr>
            <a:r>
              <a:rPr b="1" lang="en-GB" sz="2000">
                <a:solidFill>
                  <a:srgbClr val="FFFFFF"/>
                </a:solidFill>
                <a:latin typeface="Arial"/>
                <a:ea typeface="Arial"/>
                <a:cs typeface="Arial"/>
                <a:sym typeface="Arial"/>
              </a:rPr>
              <a:t>Methods</a:t>
            </a:r>
            <a:endParaRPr sz="2000">
              <a:solidFill>
                <a:schemeClr val="dk1"/>
              </a:solidFill>
              <a:latin typeface="Calibri"/>
              <a:ea typeface="Calibri"/>
              <a:cs typeface="Calibri"/>
              <a:sym typeface="Calibri"/>
            </a:endParaRPr>
          </a:p>
        </p:txBody>
      </p:sp>
      <p:sp>
        <p:nvSpPr>
          <p:cNvPr id="131" name="Google Shape;131;p31"/>
          <p:cNvSpPr/>
          <p:nvPr/>
        </p:nvSpPr>
        <p:spPr>
          <a:xfrm>
            <a:off x="228600" y="685800"/>
            <a:ext cx="8686800" cy="4000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374151"/>
              </a:buClr>
              <a:buSzPts val="1100"/>
              <a:buFont typeface="Arial"/>
              <a:buNone/>
            </a:pPr>
            <a:r>
              <a:rPr lang="en-GB" sz="1100">
                <a:solidFill>
                  <a:srgbClr val="374151"/>
                </a:solidFill>
                <a:latin typeface="Arial"/>
                <a:ea typeface="Arial"/>
                <a:cs typeface="Arial"/>
                <a:sym typeface="Arial"/>
              </a:rPr>
              <a:t>Speculative decoding accelerates genomic LLM inference through a two-model system that maintains sequence quality while reducing computational cost.</a:t>
            </a:r>
            <a:endParaRPr sz="1100">
              <a:solidFill>
                <a:schemeClr val="dk1"/>
              </a:solidFill>
              <a:latin typeface="Calibri"/>
              <a:ea typeface="Calibri"/>
              <a:cs typeface="Calibri"/>
              <a:sym typeface="Calibri"/>
            </a:endParaRPr>
          </a:p>
        </p:txBody>
      </p:sp>
      <p:sp>
        <p:nvSpPr>
          <p:cNvPr id="132" name="Google Shape;132;p31"/>
          <p:cNvSpPr/>
          <p:nvPr/>
        </p:nvSpPr>
        <p:spPr>
          <a:xfrm>
            <a:off x="533740" y="3886200"/>
            <a:ext cx="3971925" cy="228600"/>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Clr>
                <a:srgbClr val="1F2937"/>
              </a:buClr>
              <a:buSzPts val="1400"/>
              <a:buFont typeface="Arial"/>
              <a:buNone/>
            </a:pPr>
            <a:r>
              <a:rPr b="1" lang="en-GB" sz="1400">
                <a:solidFill>
                  <a:srgbClr val="1F2937"/>
                </a:solidFill>
                <a:latin typeface="Arial"/>
                <a:ea typeface="Arial"/>
                <a:cs typeface="Arial"/>
                <a:sym typeface="Arial"/>
              </a:rPr>
              <a:t>Speculative Decoding pipeline</a:t>
            </a:r>
            <a:endParaRPr sz="1400">
              <a:solidFill>
                <a:schemeClr val="dk1"/>
              </a:solidFill>
              <a:latin typeface="Calibri"/>
              <a:ea typeface="Calibri"/>
              <a:cs typeface="Calibri"/>
              <a:sym typeface="Calibri"/>
            </a:endParaRPr>
          </a:p>
        </p:txBody>
      </p:sp>
      <p:sp>
        <p:nvSpPr>
          <p:cNvPr id="133" name="Google Shape;133;p31"/>
          <p:cNvSpPr/>
          <p:nvPr/>
        </p:nvSpPr>
        <p:spPr>
          <a:xfrm>
            <a:off x="326571" y="4200525"/>
            <a:ext cx="473202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Draft model generates L tokens (one block)</a:t>
            </a:r>
            <a:endParaRPr sz="900">
              <a:solidFill>
                <a:schemeClr val="dk1"/>
              </a:solidFill>
              <a:latin typeface="Calibri"/>
              <a:ea typeface="Calibri"/>
              <a:cs typeface="Calibri"/>
              <a:sym typeface="Calibri"/>
            </a:endParaRPr>
          </a:p>
        </p:txBody>
      </p:sp>
      <p:sp>
        <p:nvSpPr>
          <p:cNvPr id="134" name="Google Shape;134;p31"/>
          <p:cNvSpPr/>
          <p:nvPr/>
        </p:nvSpPr>
        <p:spPr>
          <a:xfrm>
            <a:off x="326571" y="4429125"/>
            <a:ext cx="473202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Target model verifies these suggestions</a:t>
            </a:r>
            <a:endParaRPr sz="900">
              <a:solidFill>
                <a:schemeClr val="dk1"/>
              </a:solidFill>
              <a:latin typeface="Calibri"/>
              <a:ea typeface="Calibri"/>
              <a:cs typeface="Calibri"/>
              <a:sym typeface="Calibri"/>
            </a:endParaRPr>
          </a:p>
        </p:txBody>
      </p:sp>
      <p:sp>
        <p:nvSpPr>
          <p:cNvPr id="135" name="Google Shape;135;p31"/>
          <p:cNvSpPr/>
          <p:nvPr/>
        </p:nvSpPr>
        <p:spPr>
          <a:xfrm>
            <a:off x="326571" y="4657725"/>
            <a:ext cx="473202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One forward pass in slow target model compared to L forward passes</a:t>
            </a:r>
            <a:endParaRPr sz="900">
              <a:solidFill>
                <a:schemeClr val="dk1"/>
              </a:solidFill>
              <a:latin typeface="Calibri"/>
              <a:ea typeface="Calibri"/>
              <a:cs typeface="Calibri"/>
              <a:sym typeface="Calibri"/>
            </a:endParaRPr>
          </a:p>
        </p:txBody>
      </p:sp>
      <p:sp>
        <p:nvSpPr>
          <p:cNvPr id="136" name="Google Shape;136;p31"/>
          <p:cNvSpPr/>
          <p:nvPr/>
        </p:nvSpPr>
        <p:spPr>
          <a:xfrm>
            <a:off x="5005727" y="3886200"/>
            <a:ext cx="4766310" cy="228600"/>
          </a:xfrm>
          <a:prstGeom prst="rect">
            <a:avLst/>
          </a:prstGeom>
          <a:noFill/>
          <a:ln>
            <a:noFill/>
          </a:ln>
        </p:spPr>
        <p:txBody>
          <a:bodyPr anchorCtr="0" anchor="t" bIns="0" lIns="0" spcFirstLastPara="1" rIns="0" wrap="square" tIns="0">
            <a:noAutofit/>
          </a:bodyPr>
          <a:lstStyle/>
          <a:p>
            <a:pPr indent="0" lvl="0" marL="0" marR="0" rtl="0" algn="l">
              <a:lnSpc>
                <a:spcPct val="133333"/>
              </a:lnSpc>
              <a:spcBef>
                <a:spcPts val="0"/>
              </a:spcBef>
              <a:spcAft>
                <a:spcPts val="0"/>
              </a:spcAft>
              <a:buNone/>
            </a:pPr>
            <a:r>
              <a:rPr b="1" lang="en-GB" sz="1400">
                <a:solidFill>
                  <a:srgbClr val="1F2937"/>
                </a:solidFill>
                <a:latin typeface="Arial"/>
                <a:ea typeface="Arial"/>
                <a:cs typeface="Arial"/>
                <a:sym typeface="Arial"/>
              </a:rPr>
              <a:t>Token selection and MC rejection sampling</a:t>
            </a:r>
            <a:endParaRPr sz="1400">
              <a:solidFill>
                <a:schemeClr val="dk1"/>
              </a:solidFill>
              <a:latin typeface="Calibri"/>
              <a:ea typeface="Calibri"/>
              <a:cs typeface="Calibri"/>
              <a:sym typeface="Calibri"/>
            </a:endParaRPr>
          </a:p>
        </p:txBody>
      </p:sp>
      <p:sp>
        <p:nvSpPr>
          <p:cNvPr id="137" name="Google Shape;137;p31"/>
          <p:cNvSpPr/>
          <p:nvPr/>
        </p:nvSpPr>
        <p:spPr>
          <a:xfrm>
            <a:off x="4755696" y="4200525"/>
            <a:ext cx="473202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Draft model selects tokens based on Multinomial distributions of logits</a:t>
            </a:r>
            <a:endParaRPr sz="900">
              <a:solidFill>
                <a:schemeClr val="dk1"/>
              </a:solidFill>
              <a:latin typeface="Calibri"/>
              <a:ea typeface="Calibri"/>
              <a:cs typeface="Calibri"/>
              <a:sym typeface="Calibri"/>
            </a:endParaRPr>
          </a:p>
        </p:txBody>
      </p:sp>
      <p:sp>
        <p:nvSpPr>
          <p:cNvPr id="138" name="Google Shape;138;p31"/>
          <p:cNvSpPr/>
          <p:nvPr/>
        </p:nvSpPr>
        <p:spPr>
          <a:xfrm>
            <a:off x="4755696" y="4429125"/>
            <a:ext cx="473202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Target model approves tokens based on Monte Carlo rejection sampling</a:t>
            </a:r>
            <a:endParaRPr sz="900">
              <a:solidFill>
                <a:schemeClr val="dk1"/>
              </a:solidFill>
              <a:latin typeface="Calibri"/>
              <a:ea typeface="Calibri"/>
              <a:cs typeface="Calibri"/>
              <a:sym typeface="Calibri"/>
            </a:endParaRPr>
          </a:p>
        </p:txBody>
      </p:sp>
      <p:sp>
        <p:nvSpPr>
          <p:cNvPr id="139" name="Google Shape;139;p31"/>
          <p:cNvSpPr/>
          <p:nvPr/>
        </p:nvSpPr>
        <p:spPr>
          <a:xfrm>
            <a:off x="4755696" y="4657725"/>
            <a:ext cx="473202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In case of rejection, residual sampling assures the use of true target distribution</a:t>
            </a:r>
            <a:endParaRPr sz="900">
              <a:solidFill>
                <a:schemeClr val="dk1"/>
              </a:solidFill>
              <a:latin typeface="Calibri"/>
              <a:ea typeface="Calibri"/>
              <a:cs typeface="Calibri"/>
              <a:sym typeface="Calibri"/>
            </a:endParaRPr>
          </a:p>
        </p:txBody>
      </p:sp>
      <p:sp>
        <p:nvSpPr>
          <p:cNvPr id="140" name="Google Shape;140;p31"/>
          <p:cNvSpPr/>
          <p:nvPr/>
        </p:nvSpPr>
        <p:spPr>
          <a:xfrm>
            <a:off x="6250303" y="5943600"/>
            <a:ext cx="3178523"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p:txBody>
      </p:sp>
      <p:pic>
        <p:nvPicPr>
          <p:cNvPr descr="preencoded.png" id="141" name="Google Shape;141;p31"/>
          <p:cNvPicPr preferRelativeResize="0"/>
          <p:nvPr/>
        </p:nvPicPr>
        <p:blipFill rotWithShape="1">
          <a:blip r:embed="rId6">
            <a:alphaModFix/>
          </a:blip>
          <a:srcRect b="0" l="0" r="0" t="0"/>
          <a:stretch/>
        </p:blipFill>
        <p:spPr>
          <a:xfrm>
            <a:off x="247990" y="3916018"/>
            <a:ext cx="192881" cy="171450"/>
          </a:xfrm>
          <a:prstGeom prst="rect">
            <a:avLst/>
          </a:prstGeom>
          <a:noFill/>
          <a:ln>
            <a:noFill/>
          </a:ln>
        </p:spPr>
      </p:pic>
      <p:sp>
        <p:nvSpPr>
          <p:cNvPr id="142" name="Google Shape;142;p31"/>
          <p:cNvSpPr/>
          <p:nvPr/>
        </p:nvSpPr>
        <p:spPr>
          <a:xfrm>
            <a:off x="677636" y="2124756"/>
            <a:ext cx="693965" cy="620486"/>
          </a:xfrm>
          <a:prstGeom prst="roundRect">
            <a:avLst>
              <a:gd fmla="val 16667" name="adj"/>
            </a:avLst>
          </a:prstGeom>
          <a:solidFill>
            <a:srgbClr val="385623"/>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Draft Model</a:t>
            </a:r>
            <a:endParaRPr sz="1100"/>
          </a:p>
        </p:txBody>
      </p:sp>
      <p:sp>
        <p:nvSpPr>
          <p:cNvPr id="143" name="Google Shape;143;p31"/>
          <p:cNvSpPr/>
          <p:nvPr/>
        </p:nvSpPr>
        <p:spPr>
          <a:xfrm>
            <a:off x="1522639" y="2124756"/>
            <a:ext cx="693965" cy="620486"/>
          </a:xfrm>
          <a:prstGeom prst="roundRect">
            <a:avLst>
              <a:gd fmla="val 16667" name="adj"/>
            </a:avLst>
          </a:prstGeom>
          <a:solidFill>
            <a:srgbClr val="385623"/>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Draft Model</a:t>
            </a:r>
            <a:endParaRPr sz="1100"/>
          </a:p>
        </p:txBody>
      </p:sp>
      <p:sp>
        <p:nvSpPr>
          <p:cNvPr id="144" name="Google Shape;144;p31"/>
          <p:cNvSpPr/>
          <p:nvPr/>
        </p:nvSpPr>
        <p:spPr>
          <a:xfrm>
            <a:off x="3212645" y="2124756"/>
            <a:ext cx="693965" cy="620486"/>
          </a:xfrm>
          <a:prstGeom prst="roundRect">
            <a:avLst>
              <a:gd fmla="val 16667" name="adj"/>
            </a:avLst>
          </a:prstGeom>
          <a:solidFill>
            <a:srgbClr val="385623"/>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Draft Model</a:t>
            </a:r>
            <a:endParaRPr sz="1100"/>
          </a:p>
        </p:txBody>
      </p:sp>
      <p:sp>
        <p:nvSpPr>
          <p:cNvPr id="145" name="Google Shape;145;p31"/>
          <p:cNvSpPr/>
          <p:nvPr/>
        </p:nvSpPr>
        <p:spPr>
          <a:xfrm>
            <a:off x="2367642" y="2124756"/>
            <a:ext cx="693965" cy="620486"/>
          </a:xfrm>
          <a:prstGeom prst="roundRect">
            <a:avLst>
              <a:gd fmla="val 16667" name="adj"/>
            </a:avLst>
          </a:prstGeom>
          <a:solidFill>
            <a:srgbClr val="385623"/>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Draft Model</a:t>
            </a:r>
            <a:endParaRPr sz="1100"/>
          </a:p>
        </p:txBody>
      </p:sp>
      <p:sp>
        <p:nvSpPr>
          <p:cNvPr id="146" name="Google Shape;146;p31"/>
          <p:cNvSpPr/>
          <p:nvPr/>
        </p:nvSpPr>
        <p:spPr>
          <a:xfrm>
            <a:off x="726620" y="3104470"/>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ATCGCA</a:t>
            </a:r>
            <a:endParaRPr sz="1400">
              <a:solidFill>
                <a:schemeClr val="lt1"/>
              </a:solidFill>
              <a:latin typeface="Calibri"/>
              <a:ea typeface="Calibri"/>
              <a:cs typeface="Calibri"/>
              <a:sym typeface="Calibri"/>
            </a:endParaRPr>
          </a:p>
        </p:txBody>
      </p:sp>
      <p:sp>
        <p:nvSpPr>
          <p:cNvPr id="147" name="Google Shape;147;p31"/>
          <p:cNvSpPr/>
          <p:nvPr/>
        </p:nvSpPr>
        <p:spPr>
          <a:xfrm>
            <a:off x="1571624" y="3104470"/>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Clr>
                <a:schemeClr val="dk1"/>
              </a:buClr>
              <a:buFont typeface="Arial"/>
              <a:buNone/>
            </a:pPr>
            <a:r>
              <a:rPr lang="en-GB" sz="1100">
                <a:solidFill>
                  <a:schemeClr val="lt1"/>
                </a:solidFill>
                <a:latin typeface="Calibri"/>
                <a:ea typeface="Calibri"/>
                <a:cs typeface="Calibri"/>
                <a:sym typeface="Calibri"/>
              </a:rPr>
              <a:t>GATCGT</a:t>
            </a:r>
            <a:endParaRPr sz="1400">
              <a:solidFill>
                <a:schemeClr val="lt1"/>
              </a:solidFill>
              <a:latin typeface="Calibri"/>
              <a:ea typeface="Calibri"/>
              <a:cs typeface="Calibri"/>
              <a:sym typeface="Calibri"/>
            </a:endParaRPr>
          </a:p>
        </p:txBody>
      </p:sp>
      <p:sp>
        <p:nvSpPr>
          <p:cNvPr id="148" name="Google Shape;148;p31"/>
          <p:cNvSpPr/>
          <p:nvPr/>
        </p:nvSpPr>
        <p:spPr>
          <a:xfrm>
            <a:off x="2416627" y="3104470"/>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AATTGC</a:t>
            </a:r>
            <a:endParaRPr sz="1400">
              <a:solidFill>
                <a:schemeClr val="lt1"/>
              </a:solidFill>
              <a:latin typeface="Calibri"/>
              <a:ea typeface="Calibri"/>
              <a:cs typeface="Calibri"/>
              <a:sym typeface="Calibri"/>
            </a:endParaRPr>
          </a:p>
        </p:txBody>
      </p:sp>
      <p:sp>
        <p:nvSpPr>
          <p:cNvPr id="149" name="Google Shape;149;p31"/>
          <p:cNvSpPr/>
          <p:nvPr/>
        </p:nvSpPr>
        <p:spPr>
          <a:xfrm>
            <a:off x="3261630" y="3104470"/>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TCGTCG</a:t>
            </a:r>
            <a:endParaRPr sz="1400">
              <a:solidFill>
                <a:schemeClr val="lt1"/>
              </a:solidFill>
              <a:latin typeface="Calibri"/>
              <a:ea typeface="Calibri"/>
              <a:cs typeface="Calibri"/>
              <a:sym typeface="Calibri"/>
            </a:endParaRPr>
          </a:p>
        </p:txBody>
      </p:sp>
      <p:sp>
        <p:nvSpPr>
          <p:cNvPr id="150" name="Google Shape;150;p31"/>
          <p:cNvSpPr/>
          <p:nvPr/>
        </p:nvSpPr>
        <p:spPr>
          <a:xfrm>
            <a:off x="726620" y="1438957"/>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GATCGT</a:t>
            </a:r>
            <a:endParaRPr sz="1400">
              <a:solidFill>
                <a:schemeClr val="lt1"/>
              </a:solidFill>
              <a:latin typeface="Calibri"/>
              <a:ea typeface="Calibri"/>
              <a:cs typeface="Calibri"/>
              <a:sym typeface="Calibri"/>
            </a:endParaRPr>
          </a:p>
        </p:txBody>
      </p:sp>
      <p:sp>
        <p:nvSpPr>
          <p:cNvPr id="151" name="Google Shape;151;p31"/>
          <p:cNvSpPr/>
          <p:nvPr/>
        </p:nvSpPr>
        <p:spPr>
          <a:xfrm>
            <a:off x="1571624" y="1438957"/>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AATTGC</a:t>
            </a:r>
            <a:endParaRPr sz="1400">
              <a:solidFill>
                <a:schemeClr val="lt1"/>
              </a:solidFill>
              <a:latin typeface="Calibri"/>
              <a:ea typeface="Calibri"/>
              <a:cs typeface="Calibri"/>
              <a:sym typeface="Calibri"/>
            </a:endParaRPr>
          </a:p>
        </p:txBody>
      </p:sp>
      <p:sp>
        <p:nvSpPr>
          <p:cNvPr id="152" name="Google Shape;152;p31"/>
          <p:cNvSpPr/>
          <p:nvPr/>
        </p:nvSpPr>
        <p:spPr>
          <a:xfrm>
            <a:off x="2404383" y="1438957"/>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TCGTCG</a:t>
            </a:r>
            <a:endParaRPr sz="1400">
              <a:solidFill>
                <a:schemeClr val="lt1"/>
              </a:solidFill>
              <a:latin typeface="Calibri"/>
              <a:ea typeface="Calibri"/>
              <a:cs typeface="Calibri"/>
              <a:sym typeface="Calibri"/>
            </a:endParaRPr>
          </a:p>
        </p:txBody>
      </p:sp>
      <p:sp>
        <p:nvSpPr>
          <p:cNvPr id="153" name="Google Shape;153;p31"/>
          <p:cNvSpPr/>
          <p:nvPr/>
        </p:nvSpPr>
        <p:spPr>
          <a:xfrm>
            <a:off x="3261630" y="1438957"/>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CATCAA</a:t>
            </a:r>
            <a:endParaRPr sz="1400">
              <a:solidFill>
                <a:schemeClr val="lt1"/>
              </a:solidFill>
              <a:latin typeface="Calibri"/>
              <a:ea typeface="Calibri"/>
              <a:cs typeface="Calibri"/>
              <a:sym typeface="Calibri"/>
            </a:endParaRPr>
          </a:p>
        </p:txBody>
      </p:sp>
      <p:cxnSp>
        <p:nvCxnSpPr>
          <p:cNvPr id="154" name="Google Shape;154;p31"/>
          <p:cNvCxnSpPr/>
          <p:nvPr/>
        </p:nvCxnSpPr>
        <p:spPr>
          <a:xfrm rot="10800000">
            <a:off x="996043" y="2826884"/>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55" name="Google Shape;155;p31"/>
          <p:cNvCxnSpPr/>
          <p:nvPr/>
        </p:nvCxnSpPr>
        <p:spPr>
          <a:xfrm rot="10800000">
            <a:off x="1877786" y="2826884"/>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56" name="Google Shape;156;p31"/>
          <p:cNvCxnSpPr/>
          <p:nvPr/>
        </p:nvCxnSpPr>
        <p:spPr>
          <a:xfrm rot="10800000">
            <a:off x="2702378" y="2826884"/>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57" name="Google Shape;157;p31"/>
          <p:cNvCxnSpPr/>
          <p:nvPr/>
        </p:nvCxnSpPr>
        <p:spPr>
          <a:xfrm rot="10800000">
            <a:off x="3567793" y="2826884"/>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58" name="Google Shape;158;p31"/>
          <p:cNvCxnSpPr/>
          <p:nvPr/>
        </p:nvCxnSpPr>
        <p:spPr>
          <a:xfrm rot="10800000">
            <a:off x="996043" y="1847169"/>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59" name="Google Shape;159;p31"/>
          <p:cNvCxnSpPr/>
          <p:nvPr/>
        </p:nvCxnSpPr>
        <p:spPr>
          <a:xfrm rot="10800000">
            <a:off x="1877786" y="1847169"/>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60" name="Google Shape;160;p31"/>
          <p:cNvCxnSpPr/>
          <p:nvPr/>
        </p:nvCxnSpPr>
        <p:spPr>
          <a:xfrm rot="10800000">
            <a:off x="2702378" y="1847169"/>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61" name="Google Shape;161;p31"/>
          <p:cNvCxnSpPr/>
          <p:nvPr/>
        </p:nvCxnSpPr>
        <p:spPr>
          <a:xfrm rot="10800000">
            <a:off x="3567793" y="1847169"/>
            <a:ext cx="0" cy="179615"/>
          </a:xfrm>
          <a:prstGeom prst="straightConnector1">
            <a:avLst/>
          </a:prstGeom>
          <a:noFill/>
          <a:ln cap="flat" cmpd="sng" w="9525">
            <a:solidFill>
              <a:schemeClr val="dk1"/>
            </a:solidFill>
            <a:prstDash val="solid"/>
            <a:miter lim="800000"/>
            <a:headEnd len="sm" w="sm" type="none"/>
            <a:tailEnd len="med" w="med" type="triangle"/>
          </a:ln>
        </p:spPr>
      </p:cxnSp>
      <p:sp>
        <p:nvSpPr>
          <p:cNvPr id="162" name="Google Shape;162;p31"/>
          <p:cNvSpPr/>
          <p:nvPr/>
        </p:nvSpPr>
        <p:spPr>
          <a:xfrm>
            <a:off x="5200651" y="2149249"/>
            <a:ext cx="3355478" cy="620486"/>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400">
                <a:solidFill>
                  <a:schemeClr val="lt1"/>
                </a:solidFill>
                <a:latin typeface="Calibri"/>
                <a:ea typeface="Calibri"/>
                <a:cs typeface="Calibri"/>
                <a:sym typeface="Calibri"/>
              </a:rPr>
              <a:t>Target Model</a:t>
            </a:r>
            <a:endParaRPr sz="1100"/>
          </a:p>
        </p:txBody>
      </p:sp>
      <p:sp>
        <p:nvSpPr>
          <p:cNvPr id="163" name="Google Shape;163;p31"/>
          <p:cNvSpPr/>
          <p:nvPr/>
        </p:nvSpPr>
        <p:spPr>
          <a:xfrm>
            <a:off x="5249636" y="3128963"/>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ATCGCA</a:t>
            </a:r>
            <a:endParaRPr sz="1400">
              <a:solidFill>
                <a:schemeClr val="lt1"/>
              </a:solidFill>
              <a:latin typeface="Calibri"/>
              <a:ea typeface="Calibri"/>
              <a:cs typeface="Calibri"/>
              <a:sym typeface="Calibri"/>
            </a:endParaRPr>
          </a:p>
        </p:txBody>
      </p:sp>
      <p:sp>
        <p:nvSpPr>
          <p:cNvPr id="164" name="Google Shape;164;p31"/>
          <p:cNvSpPr/>
          <p:nvPr/>
        </p:nvSpPr>
        <p:spPr>
          <a:xfrm>
            <a:off x="6102805" y="3128963"/>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Clr>
                <a:schemeClr val="dk1"/>
              </a:buClr>
              <a:buFont typeface="Arial"/>
              <a:buNone/>
            </a:pPr>
            <a:r>
              <a:rPr lang="en-GB" sz="1100">
                <a:solidFill>
                  <a:schemeClr val="lt1"/>
                </a:solidFill>
                <a:latin typeface="Calibri"/>
                <a:ea typeface="Calibri"/>
                <a:cs typeface="Calibri"/>
                <a:sym typeface="Calibri"/>
              </a:rPr>
              <a:t>GATCGT</a:t>
            </a:r>
            <a:endParaRPr sz="1400">
              <a:solidFill>
                <a:schemeClr val="lt1"/>
              </a:solidFill>
              <a:latin typeface="Calibri"/>
              <a:ea typeface="Calibri"/>
              <a:cs typeface="Calibri"/>
              <a:sym typeface="Calibri"/>
            </a:endParaRPr>
          </a:p>
        </p:txBody>
      </p:sp>
      <p:sp>
        <p:nvSpPr>
          <p:cNvPr id="165" name="Google Shape;165;p31"/>
          <p:cNvSpPr/>
          <p:nvPr/>
        </p:nvSpPr>
        <p:spPr>
          <a:xfrm>
            <a:off x="6939643" y="3128963"/>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AATTGC</a:t>
            </a:r>
            <a:endParaRPr sz="1400">
              <a:solidFill>
                <a:schemeClr val="lt1"/>
              </a:solidFill>
              <a:latin typeface="Calibri"/>
              <a:ea typeface="Calibri"/>
              <a:cs typeface="Calibri"/>
              <a:sym typeface="Calibri"/>
            </a:endParaRPr>
          </a:p>
        </p:txBody>
      </p:sp>
      <p:sp>
        <p:nvSpPr>
          <p:cNvPr id="166" name="Google Shape;166;p31"/>
          <p:cNvSpPr/>
          <p:nvPr/>
        </p:nvSpPr>
        <p:spPr>
          <a:xfrm>
            <a:off x="7792812" y="3128963"/>
            <a:ext cx="595993" cy="277586"/>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TCGTCG</a:t>
            </a:r>
            <a:endParaRPr sz="1400">
              <a:solidFill>
                <a:schemeClr val="lt1"/>
              </a:solidFill>
              <a:latin typeface="Calibri"/>
              <a:ea typeface="Calibri"/>
              <a:cs typeface="Calibri"/>
              <a:sym typeface="Calibri"/>
            </a:endParaRPr>
          </a:p>
        </p:txBody>
      </p:sp>
      <p:sp>
        <p:nvSpPr>
          <p:cNvPr id="167" name="Google Shape;167;p31"/>
          <p:cNvSpPr/>
          <p:nvPr/>
        </p:nvSpPr>
        <p:spPr>
          <a:xfrm>
            <a:off x="5249636" y="1438957"/>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Clr>
                <a:schemeClr val="dk1"/>
              </a:buClr>
              <a:buFont typeface="Arial"/>
              <a:buNone/>
            </a:pPr>
            <a:r>
              <a:rPr lang="en-GB" sz="1100">
                <a:solidFill>
                  <a:schemeClr val="lt1"/>
                </a:solidFill>
                <a:latin typeface="Calibri"/>
                <a:ea typeface="Calibri"/>
                <a:cs typeface="Calibri"/>
                <a:sym typeface="Calibri"/>
              </a:rPr>
              <a:t>GATCGT</a:t>
            </a:r>
            <a:endParaRPr sz="1400">
              <a:solidFill>
                <a:schemeClr val="lt1"/>
              </a:solidFill>
              <a:latin typeface="Calibri"/>
              <a:ea typeface="Calibri"/>
              <a:cs typeface="Calibri"/>
              <a:sym typeface="Calibri"/>
            </a:endParaRPr>
          </a:p>
        </p:txBody>
      </p:sp>
      <p:sp>
        <p:nvSpPr>
          <p:cNvPr id="168" name="Google Shape;168;p31"/>
          <p:cNvSpPr/>
          <p:nvPr/>
        </p:nvSpPr>
        <p:spPr>
          <a:xfrm>
            <a:off x="6094640" y="1438957"/>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AATTGC</a:t>
            </a:r>
            <a:endParaRPr sz="1400">
              <a:solidFill>
                <a:schemeClr val="lt1"/>
              </a:solidFill>
              <a:latin typeface="Calibri"/>
              <a:ea typeface="Calibri"/>
              <a:cs typeface="Calibri"/>
              <a:sym typeface="Calibri"/>
            </a:endParaRPr>
          </a:p>
        </p:txBody>
      </p:sp>
      <p:sp>
        <p:nvSpPr>
          <p:cNvPr id="169" name="Google Shape;169;p31"/>
          <p:cNvSpPr/>
          <p:nvPr/>
        </p:nvSpPr>
        <p:spPr>
          <a:xfrm>
            <a:off x="6939643" y="1438958"/>
            <a:ext cx="595993" cy="277585"/>
          </a:xfrm>
          <a:prstGeom prst="rect">
            <a:avLst/>
          </a:prstGeom>
          <a:solidFill>
            <a:srgbClr val="F4B08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TCGTCG</a:t>
            </a:r>
            <a:endParaRPr sz="1400">
              <a:solidFill>
                <a:schemeClr val="lt1"/>
              </a:solidFill>
              <a:latin typeface="Calibri"/>
              <a:ea typeface="Calibri"/>
              <a:cs typeface="Calibri"/>
              <a:sym typeface="Calibri"/>
            </a:endParaRPr>
          </a:p>
        </p:txBody>
      </p:sp>
      <p:sp>
        <p:nvSpPr>
          <p:cNvPr id="170" name="Google Shape;170;p31"/>
          <p:cNvSpPr/>
          <p:nvPr/>
        </p:nvSpPr>
        <p:spPr>
          <a:xfrm>
            <a:off x="7784646" y="1438957"/>
            <a:ext cx="595993" cy="277585"/>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sz="1100">
                <a:solidFill>
                  <a:schemeClr val="lt1"/>
                </a:solidFill>
                <a:latin typeface="Calibri"/>
                <a:ea typeface="Calibri"/>
                <a:cs typeface="Calibri"/>
                <a:sym typeface="Calibri"/>
              </a:rPr>
              <a:t>CATCAA</a:t>
            </a:r>
            <a:endParaRPr sz="1400">
              <a:solidFill>
                <a:schemeClr val="lt1"/>
              </a:solidFill>
              <a:latin typeface="Calibri"/>
              <a:ea typeface="Calibri"/>
              <a:cs typeface="Calibri"/>
              <a:sym typeface="Calibri"/>
            </a:endParaRPr>
          </a:p>
        </p:txBody>
      </p:sp>
      <p:cxnSp>
        <p:nvCxnSpPr>
          <p:cNvPr id="171" name="Google Shape;171;p31"/>
          <p:cNvCxnSpPr/>
          <p:nvPr/>
        </p:nvCxnSpPr>
        <p:spPr>
          <a:xfrm rot="10800000">
            <a:off x="5519059" y="2851376"/>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2" name="Google Shape;172;p31"/>
          <p:cNvCxnSpPr/>
          <p:nvPr/>
        </p:nvCxnSpPr>
        <p:spPr>
          <a:xfrm rot="10800000">
            <a:off x="6400802" y="2851376"/>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3" name="Google Shape;173;p31"/>
          <p:cNvCxnSpPr/>
          <p:nvPr/>
        </p:nvCxnSpPr>
        <p:spPr>
          <a:xfrm rot="10800000">
            <a:off x="7225394" y="2851376"/>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4" name="Google Shape;174;p31"/>
          <p:cNvCxnSpPr/>
          <p:nvPr/>
        </p:nvCxnSpPr>
        <p:spPr>
          <a:xfrm rot="10800000">
            <a:off x="8090809" y="2851376"/>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5" name="Google Shape;175;p31"/>
          <p:cNvCxnSpPr/>
          <p:nvPr/>
        </p:nvCxnSpPr>
        <p:spPr>
          <a:xfrm rot="10800000">
            <a:off x="5519059" y="1871662"/>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6" name="Google Shape;176;p31"/>
          <p:cNvCxnSpPr/>
          <p:nvPr/>
        </p:nvCxnSpPr>
        <p:spPr>
          <a:xfrm rot="10800000">
            <a:off x="6400802" y="1871662"/>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7" name="Google Shape;177;p31"/>
          <p:cNvCxnSpPr/>
          <p:nvPr/>
        </p:nvCxnSpPr>
        <p:spPr>
          <a:xfrm rot="10800000">
            <a:off x="7225394" y="1871662"/>
            <a:ext cx="0" cy="179615"/>
          </a:xfrm>
          <a:prstGeom prst="straightConnector1">
            <a:avLst/>
          </a:prstGeom>
          <a:noFill/>
          <a:ln cap="flat" cmpd="sng" w="9525">
            <a:solidFill>
              <a:schemeClr val="dk1"/>
            </a:solidFill>
            <a:prstDash val="solid"/>
            <a:miter lim="800000"/>
            <a:headEnd len="sm" w="sm" type="none"/>
            <a:tailEnd len="med" w="med" type="triangle"/>
          </a:ln>
        </p:spPr>
      </p:cxnSp>
      <p:cxnSp>
        <p:nvCxnSpPr>
          <p:cNvPr id="178" name="Google Shape;178;p31"/>
          <p:cNvCxnSpPr/>
          <p:nvPr/>
        </p:nvCxnSpPr>
        <p:spPr>
          <a:xfrm rot="10800000">
            <a:off x="8090809" y="1871662"/>
            <a:ext cx="0" cy="179615"/>
          </a:xfrm>
          <a:prstGeom prst="straightConnector1">
            <a:avLst/>
          </a:prstGeom>
          <a:noFill/>
          <a:ln cap="flat" cmpd="sng" w="9525">
            <a:solidFill>
              <a:schemeClr val="dk1"/>
            </a:solidFill>
            <a:prstDash val="solid"/>
            <a:miter lim="800000"/>
            <a:headEnd len="sm" w="sm" type="none"/>
            <a:tailEnd len="med" w="med" type="triangle"/>
          </a:ln>
        </p:spPr>
      </p:cxnSp>
      <p:sp>
        <p:nvSpPr>
          <p:cNvPr id="179" name="Google Shape;179;p31"/>
          <p:cNvSpPr/>
          <p:nvPr/>
        </p:nvSpPr>
        <p:spPr>
          <a:xfrm>
            <a:off x="4351565" y="2292124"/>
            <a:ext cx="391886" cy="285750"/>
          </a:xfrm>
          <a:prstGeom prst="stripedRightArrow">
            <a:avLst>
              <a:gd fmla="val 50000" name="adj1"/>
              <a:gd fmla="val 50000" name="adj2"/>
            </a:avLst>
          </a:prstGeom>
          <a:solidFill>
            <a:schemeClr val="lt2"/>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80" name="Google Shape;180;p31"/>
          <p:cNvCxnSpPr>
            <a:stCxn id="150" idx="3"/>
            <a:endCxn id="147" idx="1"/>
          </p:cNvCxnSpPr>
          <p:nvPr/>
        </p:nvCxnSpPr>
        <p:spPr>
          <a:xfrm>
            <a:off x="1322613" y="1577750"/>
            <a:ext cx="249000" cy="1665600"/>
          </a:xfrm>
          <a:prstGeom prst="curved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181" name="Google Shape;181;p31"/>
          <p:cNvCxnSpPr>
            <a:stCxn id="151" idx="3"/>
            <a:endCxn id="148" idx="1"/>
          </p:cNvCxnSpPr>
          <p:nvPr/>
        </p:nvCxnSpPr>
        <p:spPr>
          <a:xfrm>
            <a:off x="2167616" y="1577750"/>
            <a:ext cx="249000" cy="1665600"/>
          </a:xfrm>
          <a:prstGeom prst="curvedConnector3">
            <a:avLst>
              <a:gd fmla="val 50000" name="adj1"/>
            </a:avLst>
          </a:prstGeom>
          <a:noFill/>
          <a:ln cap="flat" cmpd="sng" w="9525">
            <a:solidFill>
              <a:schemeClr val="accent1"/>
            </a:solidFill>
            <a:prstDash val="solid"/>
            <a:miter lim="800000"/>
            <a:headEnd len="sm" w="sm" type="none"/>
            <a:tailEnd len="med" w="med" type="triangle"/>
          </a:ln>
        </p:spPr>
      </p:cxnSp>
      <p:cxnSp>
        <p:nvCxnSpPr>
          <p:cNvPr id="182" name="Google Shape;182;p31"/>
          <p:cNvCxnSpPr>
            <a:stCxn id="152" idx="3"/>
            <a:endCxn id="149" idx="1"/>
          </p:cNvCxnSpPr>
          <p:nvPr/>
        </p:nvCxnSpPr>
        <p:spPr>
          <a:xfrm>
            <a:off x="3000376" y="1577750"/>
            <a:ext cx="261300" cy="1665600"/>
          </a:xfrm>
          <a:prstGeom prst="curvedConnector3">
            <a:avLst>
              <a:gd fmla="val 50000" name="adj1"/>
            </a:avLst>
          </a:prstGeom>
          <a:noFill/>
          <a:ln cap="flat" cmpd="sng" w="9525">
            <a:solidFill>
              <a:schemeClr val="accent1"/>
            </a:solidFill>
            <a:prstDash val="solid"/>
            <a:miter lim="800000"/>
            <a:headEnd len="sm" w="sm" type="none"/>
            <a:tailEnd len="med" w="med" type="triangle"/>
          </a:ln>
        </p:spPr>
      </p:cxnSp>
      <p:pic>
        <p:nvPicPr>
          <p:cNvPr descr="Checkmark with solid fill" id="183" name="Google Shape;183;p31"/>
          <p:cNvPicPr preferRelativeResize="0"/>
          <p:nvPr/>
        </p:nvPicPr>
        <p:blipFill rotWithShape="1">
          <a:blip r:embed="rId7">
            <a:alphaModFix/>
          </a:blip>
          <a:srcRect b="0" l="0" r="0" t="0"/>
          <a:stretch/>
        </p:blipFill>
        <p:spPr>
          <a:xfrm>
            <a:off x="5041448" y="1218522"/>
            <a:ext cx="277586" cy="277586"/>
          </a:xfrm>
          <a:prstGeom prst="rect">
            <a:avLst/>
          </a:prstGeom>
          <a:noFill/>
          <a:ln>
            <a:noFill/>
          </a:ln>
        </p:spPr>
      </p:pic>
      <p:pic>
        <p:nvPicPr>
          <p:cNvPr descr="Checkmark with solid fill" id="184" name="Google Shape;184;p31"/>
          <p:cNvPicPr preferRelativeResize="0"/>
          <p:nvPr/>
        </p:nvPicPr>
        <p:blipFill rotWithShape="1">
          <a:blip r:embed="rId7">
            <a:alphaModFix/>
          </a:blip>
          <a:srcRect b="0" l="0" r="0" t="0"/>
          <a:stretch/>
        </p:blipFill>
        <p:spPr>
          <a:xfrm>
            <a:off x="5886451" y="1218523"/>
            <a:ext cx="277586" cy="277586"/>
          </a:xfrm>
          <a:prstGeom prst="rect">
            <a:avLst/>
          </a:prstGeom>
          <a:noFill/>
          <a:ln>
            <a:noFill/>
          </a:ln>
        </p:spPr>
      </p:pic>
      <p:pic>
        <p:nvPicPr>
          <p:cNvPr descr="Checkmark with solid fill" id="185" name="Google Shape;185;p31"/>
          <p:cNvPicPr preferRelativeResize="0"/>
          <p:nvPr/>
        </p:nvPicPr>
        <p:blipFill rotWithShape="1">
          <a:blip r:embed="rId7">
            <a:alphaModFix/>
          </a:blip>
          <a:srcRect b="0" l="0" r="0" t="0"/>
          <a:stretch/>
        </p:blipFill>
        <p:spPr>
          <a:xfrm>
            <a:off x="6731454" y="1218522"/>
            <a:ext cx="277585" cy="277586"/>
          </a:xfrm>
          <a:prstGeom prst="rect">
            <a:avLst/>
          </a:prstGeom>
          <a:noFill/>
          <a:ln>
            <a:noFill/>
          </a:ln>
        </p:spPr>
      </p:pic>
      <p:pic>
        <p:nvPicPr>
          <p:cNvPr descr="Close with solid fill" id="186" name="Google Shape;186;p31"/>
          <p:cNvPicPr preferRelativeResize="0"/>
          <p:nvPr/>
        </p:nvPicPr>
        <p:blipFill rotWithShape="1">
          <a:blip r:embed="rId8">
            <a:alphaModFix/>
          </a:blip>
          <a:srcRect b="0" l="0" r="0" t="0"/>
          <a:stretch/>
        </p:blipFill>
        <p:spPr>
          <a:xfrm>
            <a:off x="7574416" y="1243014"/>
            <a:ext cx="277585" cy="27758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Results</a:t>
            </a:r>
            <a:endParaRPr/>
          </a:p>
        </p:txBody>
      </p:sp>
      <p:pic>
        <p:nvPicPr>
          <p:cNvPr id="739" name="Google Shape;739;p85"/>
          <p:cNvPicPr preferRelativeResize="0"/>
          <p:nvPr/>
        </p:nvPicPr>
        <p:blipFill>
          <a:blip r:embed="rId3">
            <a:alphaModFix/>
          </a:blip>
          <a:stretch>
            <a:fillRect/>
          </a:stretch>
        </p:blipFill>
        <p:spPr>
          <a:xfrm>
            <a:off x="512925" y="1257525"/>
            <a:ext cx="2884650" cy="1574875"/>
          </a:xfrm>
          <a:prstGeom prst="rect">
            <a:avLst/>
          </a:prstGeom>
          <a:noFill/>
          <a:ln>
            <a:noFill/>
          </a:ln>
        </p:spPr>
      </p:pic>
      <p:sp>
        <p:nvSpPr>
          <p:cNvPr id="740" name="Google Shape;740;p85"/>
          <p:cNvSpPr txBox="1"/>
          <p:nvPr/>
        </p:nvSpPr>
        <p:spPr>
          <a:xfrm>
            <a:off x="3747550" y="195150"/>
            <a:ext cx="3000000" cy="475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700">
                <a:solidFill>
                  <a:srgbClr val="6AA84F"/>
                </a:solidFill>
                <a:latin typeface="Courier New"/>
                <a:ea typeface="Courier New"/>
                <a:cs typeface="Courier New"/>
                <a:sym typeface="Courier New"/>
              </a:rPr>
              <a:t>INPUT ASSEMBLY (Snippet):</a:t>
            </a:r>
            <a:endParaRPr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endbr64</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pushq   %rbp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movq    %rsp, %rbp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subq    $48, %rsp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movq    %rdi, -24(%rbp)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movq    %rsi, -32(%rbp)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movq    %rdx, -40(%rbp)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movq    -24(%rbp), %rax</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movq    %rax, -8(%rbp)</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solidFill>
                  <a:srgbClr val="6AA84F"/>
                </a:solidFill>
                <a:latin typeface="Courier New"/>
                <a:ea typeface="Courier New"/>
                <a:cs typeface="Courier New"/>
                <a:sym typeface="Courier New"/>
              </a:rPr>
              <a:t>GROUND TRUTH C (Snippet):</a:t>
            </a:r>
            <a:endParaRPr b="1" sz="700">
              <a:solidFill>
                <a:srgbClr val="6AA84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struct List {int dummy; }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int   List_At (struct List*,int  )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int   assign (int  ,struct List*)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int   c_int (struct List*)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__attribute__((used)) static void List_Set(var self, var key, var val)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struct List* l = self;</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assign(List_At(l, c_int(key)), val);</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solidFill>
                  <a:srgbClr val="6AA84F"/>
                </a:solidFill>
                <a:latin typeface="Courier New"/>
                <a:ea typeface="Courier New"/>
                <a:cs typeface="Courier New"/>
                <a:sym typeface="Courier New"/>
              </a:rPr>
              <a:t>MODEL PREDICTION:</a:t>
            </a:r>
            <a:endParaRPr b="1" sz="700">
              <a:solidFill>
                <a:srgbClr val="6AA84F"/>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int   AssignList (int  ,int  )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scalar_t__ is_assignList (int  ,int  )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scalar_t__ is_assignList (int  ,int  ) ;</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__attribute__((used)) static void</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List(List *List,List *List,List *List)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List *List =List;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List *List =List;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List *List =List;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List = is_assignList(List,List);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        List = is_assignList(List,List);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a:t>
            </a:r>
            <a:endParaRPr b="1" sz="700">
              <a:latin typeface="Courier New"/>
              <a:ea typeface="Courier New"/>
              <a:cs typeface="Courier New"/>
              <a:sym typeface="Courier New"/>
            </a:endParaRPr>
          </a:p>
          <a:p>
            <a:pPr indent="0" lvl="0" marL="0" rtl="0" algn="l">
              <a:lnSpc>
                <a:spcPct val="115000"/>
              </a:lnSpc>
              <a:spcBef>
                <a:spcPts val="0"/>
              </a:spcBef>
              <a:spcAft>
                <a:spcPts val="0"/>
              </a:spcAft>
              <a:buNone/>
            </a:pPr>
            <a:r>
              <a:rPr b="1" lang="en-GB" sz="700">
                <a:latin typeface="Courier New"/>
                <a:ea typeface="Courier New"/>
                <a:cs typeface="Courier New"/>
                <a:sym typeface="Courier New"/>
              </a:rPr>
              <a:t>============================================================</a:t>
            </a:r>
            <a:r>
              <a:rPr b="1" lang="en-GB" sz="700">
                <a:solidFill>
                  <a:srgbClr val="CC0000"/>
                </a:solidFill>
                <a:latin typeface="Courier New"/>
                <a:ea typeface="Courier New"/>
                <a:cs typeface="Courier New"/>
                <a:sym typeface="Courier New"/>
              </a:rPr>
              <a:t>&lt;end_token&gt;</a:t>
            </a:r>
            <a:endParaRPr b="1" sz="700">
              <a:solidFill>
                <a:srgbClr val="CC0000"/>
              </a:solidFill>
              <a:latin typeface="Courier New"/>
              <a:ea typeface="Courier New"/>
              <a:cs typeface="Courier New"/>
              <a:sym typeface="Courier New"/>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Limitations and Conclusions</a:t>
            </a:r>
            <a:endParaRPr/>
          </a:p>
        </p:txBody>
      </p:sp>
      <p:sp>
        <p:nvSpPr>
          <p:cNvPr id="746" name="Google Shape;746;p86"/>
          <p:cNvSpPr txBox="1"/>
          <p:nvPr>
            <p:ph idx="1" type="body"/>
          </p:nvPr>
        </p:nvSpPr>
        <p:spPr>
          <a:xfrm>
            <a:off x="311700" y="1152475"/>
            <a:ext cx="4365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Key Challenges:</a:t>
            </a:r>
            <a:endParaRPr/>
          </a:p>
          <a:p>
            <a:pPr indent="-317500" lvl="0" marL="457200" rtl="0" algn="l">
              <a:spcBef>
                <a:spcPts val="1200"/>
              </a:spcBef>
              <a:spcAft>
                <a:spcPts val="0"/>
              </a:spcAft>
              <a:buSzPts val="1400"/>
              <a:buChar char="●"/>
            </a:pPr>
            <a:r>
              <a:rPr lang="en-GB"/>
              <a:t>Raw C data from Github is noisy, serves many different purposes</a:t>
            </a:r>
            <a:endParaRPr/>
          </a:p>
          <a:p>
            <a:pPr indent="-317500" lvl="0" marL="457200" rtl="0" algn="l">
              <a:spcBef>
                <a:spcPts val="0"/>
              </a:spcBef>
              <a:spcAft>
                <a:spcPts val="0"/>
              </a:spcAft>
              <a:buSzPts val="1400"/>
              <a:buChar char="●"/>
            </a:pPr>
            <a:r>
              <a:rPr lang="en-GB"/>
              <a:t>A smaller model struggles to learn high entropy inherent to ASM compared to GPT-4</a:t>
            </a:r>
            <a:endParaRPr/>
          </a:p>
          <a:p>
            <a:pPr indent="0" lvl="0" marL="0" rtl="0" algn="l">
              <a:spcBef>
                <a:spcPts val="1200"/>
              </a:spcBef>
              <a:spcAft>
                <a:spcPts val="0"/>
              </a:spcAft>
              <a:buNone/>
            </a:pPr>
            <a:r>
              <a:rPr lang="en-GB"/>
              <a:t>Future Work:</a:t>
            </a:r>
            <a:endParaRPr/>
          </a:p>
          <a:p>
            <a:pPr indent="-317500" lvl="0" marL="457200" rtl="0" algn="l">
              <a:spcBef>
                <a:spcPts val="1200"/>
              </a:spcBef>
              <a:spcAft>
                <a:spcPts val="0"/>
              </a:spcAft>
              <a:buSzPts val="1400"/>
              <a:buChar char="●"/>
            </a:pPr>
            <a:r>
              <a:rPr lang="en-GB"/>
              <a:t>Constrained decoding of valid C output from model</a:t>
            </a:r>
            <a:endParaRPr/>
          </a:p>
          <a:p>
            <a:pPr indent="-317500" lvl="0" marL="457200" rtl="0" algn="l">
              <a:spcBef>
                <a:spcPts val="0"/>
              </a:spcBef>
              <a:spcAft>
                <a:spcPts val="0"/>
              </a:spcAft>
              <a:buSzPts val="1400"/>
              <a:buChar char="●"/>
            </a:pPr>
            <a:r>
              <a:rPr lang="en-GB"/>
              <a:t>Pure text → CFG representation to learn structure better</a:t>
            </a:r>
            <a:endParaRPr/>
          </a:p>
        </p:txBody>
      </p:sp>
      <p:sp>
        <p:nvSpPr>
          <p:cNvPr id="747" name="Google Shape;747;p86"/>
          <p:cNvSpPr txBox="1"/>
          <p:nvPr>
            <p:ph idx="2" type="body"/>
          </p:nvPr>
        </p:nvSpPr>
        <p:spPr>
          <a:xfrm>
            <a:off x="4832400" y="3852775"/>
            <a:ext cx="3999900" cy="71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Large models decompile simple C code easily</a:t>
            </a:r>
            <a:endParaRPr/>
          </a:p>
        </p:txBody>
      </p:sp>
      <p:pic>
        <p:nvPicPr>
          <p:cNvPr id="748" name="Google Shape;748;p86"/>
          <p:cNvPicPr preferRelativeResize="0"/>
          <p:nvPr/>
        </p:nvPicPr>
        <p:blipFill>
          <a:blip r:embed="rId3">
            <a:alphaModFix/>
          </a:blip>
          <a:stretch>
            <a:fillRect/>
          </a:stretch>
        </p:blipFill>
        <p:spPr>
          <a:xfrm>
            <a:off x="4752625" y="2000912"/>
            <a:ext cx="4159452" cy="17195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54" name="Google Shape;754;p8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GB" sz="1400">
                <a:solidFill>
                  <a:schemeClr val="dk1"/>
                </a:solidFill>
              </a:rPr>
              <a:t>Collision detection for continuum manipulators</a:t>
            </a:r>
            <a:endParaRPr sz="1400">
              <a:solidFill>
                <a:schemeClr val="dk1"/>
              </a:solidFill>
            </a:endParaRPr>
          </a:p>
          <a:p>
            <a:pPr indent="0" lvl="0" marL="0" rtl="0" algn="l">
              <a:spcBef>
                <a:spcPts val="0"/>
              </a:spcBef>
              <a:spcAft>
                <a:spcPts val="0"/>
              </a:spcAft>
              <a:buNone/>
            </a:pPr>
            <a:r>
              <a:t/>
            </a:r>
            <a:endParaRPr/>
          </a:p>
          <a:p>
            <a:pPr indent="0" lvl="0" marL="0" rtl="0" algn="l">
              <a:spcBef>
                <a:spcPts val="1200"/>
              </a:spcBef>
              <a:spcAft>
                <a:spcPts val="1200"/>
              </a:spcAft>
              <a:buNone/>
            </a:pPr>
            <a:r>
              <a:rPr lang="en-GB"/>
              <a:t>Mobina Tavangarifard</a:t>
            </a:r>
            <a:endParaRPr/>
          </a:p>
        </p:txBody>
      </p:sp>
      <p:sp>
        <p:nvSpPr>
          <p:cNvPr id="755" name="Google Shape;755;p8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 </a:t>
            </a:r>
            <a:endParaRPr/>
          </a:p>
        </p:txBody>
      </p:sp>
      <p:sp>
        <p:nvSpPr>
          <p:cNvPr id="756" name="Google Shape;756;p87"/>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preencoded.png" id="192" name="Google Shape;192;p32"/>
          <p:cNvPicPr preferRelativeResize="0"/>
          <p:nvPr/>
        </p:nvPicPr>
        <p:blipFill rotWithShape="1">
          <a:blip r:embed="rId3">
            <a:alphaModFix/>
          </a:blip>
          <a:srcRect b="0" l="0" r="0" t="0"/>
          <a:stretch/>
        </p:blipFill>
        <p:spPr>
          <a:xfrm>
            <a:off x="7000875" y="0"/>
            <a:ext cx="2143125" cy="2143125"/>
          </a:xfrm>
          <a:prstGeom prst="rect">
            <a:avLst/>
          </a:prstGeom>
          <a:noFill/>
          <a:ln>
            <a:noFill/>
          </a:ln>
        </p:spPr>
      </p:pic>
      <p:pic>
        <p:nvPicPr>
          <p:cNvPr descr="preencoded.png" id="193" name="Google Shape;193;p32"/>
          <p:cNvPicPr preferRelativeResize="0"/>
          <p:nvPr/>
        </p:nvPicPr>
        <p:blipFill rotWithShape="1">
          <a:blip r:embed="rId4">
            <a:alphaModFix/>
          </a:blip>
          <a:srcRect b="0" l="0" r="0" t="0"/>
          <a:stretch/>
        </p:blipFill>
        <p:spPr>
          <a:xfrm>
            <a:off x="0" y="0"/>
            <a:ext cx="9144000" cy="514350"/>
          </a:xfrm>
          <a:prstGeom prst="rect">
            <a:avLst/>
          </a:prstGeom>
          <a:noFill/>
          <a:ln>
            <a:noFill/>
          </a:ln>
        </p:spPr>
      </p:pic>
      <p:sp>
        <p:nvSpPr>
          <p:cNvPr id="194" name="Google Shape;194;p32"/>
          <p:cNvSpPr/>
          <p:nvPr/>
        </p:nvSpPr>
        <p:spPr>
          <a:xfrm>
            <a:off x="285750" y="114300"/>
            <a:ext cx="8572500" cy="285750"/>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FFFFFF"/>
              </a:buClr>
              <a:buSzPts val="2000"/>
              <a:buFont typeface="Arial"/>
              <a:buNone/>
            </a:pPr>
            <a:r>
              <a:rPr b="1" lang="en-GB" sz="2000">
                <a:solidFill>
                  <a:srgbClr val="FFFFFF"/>
                </a:solidFill>
                <a:latin typeface="Arial"/>
                <a:ea typeface="Arial"/>
                <a:cs typeface="Arial"/>
                <a:sym typeface="Arial"/>
              </a:rPr>
              <a:t>DNAGPT: Genomic Language Model</a:t>
            </a:r>
            <a:endParaRPr sz="2000">
              <a:solidFill>
                <a:schemeClr val="dk1"/>
              </a:solidFill>
              <a:latin typeface="Calibri"/>
              <a:ea typeface="Calibri"/>
              <a:cs typeface="Calibri"/>
              <a:sym typeface="Calibri"/>
            </a:endParaRPr>
          </a:p>
        </p:txBody>
      </p:sp>
      <p:sp>
        <p:nvSpPr>
          <p:cNvPr id="195" name="Google Shape;195;p32"/>
          <p:cNvSpPr/>
          <p:nvPr/>
        </p:nvSpPr>
        <p:spPr>
          <a:xfrm>
            <a:off x="228600" y="685800"/>
            <a:ext cx="8686800" cy="40005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chemeClr val="dk1"/>
              </a:buClr>
              <a:buSzPts val="1100"/>
              <a:buFont typeface="Calibri"/>
              <a:buNone/>
            </a:pPr>
            <a:r>
              <a:t/>
            </a:r>
            <a:endParaRPr sz="1100">
              <a:solidFill>
                <a:schemeClr val="dk1"/>
              </a:solidFill>
              <a:latin typeface="Calibri"/>
              <a:ea typeface="Calibri"/>
              <a:cs typeface="Calibri"/>
              <a:sym typeface="Calibri"/>
            </a:endParaRPr>
          </a:p>
        </p:txBody>
      </p:sp>
      <p:sp>
        <p:nvSpPr>
          <p:cNvPr id="196" name="Google Shape;196;p32"/>
          <p:cNvSpPr/>
          <p:nvPr/>
        </p:nvSpPr>
        <p:spPr>
          <a:xfrm>
            <a:off x="6250303" y="5943600"/>
            <a:ext cx="3178523"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p:txBody>
      </p:sp>
      <p:pic>
        <p:nvPicPr>
          <p:cNvPr descr="preencoded.png" id="197" name="Google Shape;197;p32"/>
          <p:cNvPicPr preferRelativeResize="0"/>
          <p:nvPr/>
        </p:nvPicPr>
        <p:blipFill rotWithShape="1">
          <a:blip r:embed="rId5">
            <a:alphaModFix/>
          </a:blip>
          <a:srcRect b="0" l="0" r="0" t="0"/>
          <a:stretch/>
        </p:blipFill>
        <p:spPr>
          <a:xfrm>
            <a:off x="0" y="563336"/>
            <a:ext cx="9144000" cy="4580165"/>
          </a:xfrm>
          <a:prstGeom prst="rect">
            <a:avLst/>
          </a:prstGeom>
          <a:noFill/>
          <a:ln>
            <a:noFill/>
          </a:ln>
        </p:spPr>
      </p:pic>
      <p:pic>
        <p:nvPicPr>
          <p:cNvPr descr="preencoded.png" id="198" name="Google Shape;198;p32"/>
          <p:cNvPicPr preferRelativeResize="0"/>
          <p:nvPr/>
        </p:nvPicPr>
        <p:blipFill rotWithShape="1">
          <a:blip r:embed="rId6">
            <a:alphaModFix/>
          </a:blip>
          <a:srcRect b="0" l="0" r="0" t="0"/>
          <a:stretch/>
        </p:blipFill>
        <p:spPr>
          <a:xfrm>
            <a:off x="0" y="563336"/>
            <a:ext cx="9144000" cy="4471988"/>
          </a:xfrm>
          <a:prstGeom prst="rect">
            <a:avLst/>
          </a:prstGeom>
          <a:noFill/>
          <a:ln>
            <a:noFill/>
          </a:ln>
        </p:spPr>
      </p:pic>
      <p:pic>
        <p:nvPicPr>
          <p:cNvPr descr="preencoded.png" id="199" name="Google Shape;199;p32"/>
          <p:cNvPicPr preferRelativeResize="0"/>
          <p:nvPr/>
        </p:nvPicPr>
        <p:blipFill rotWithShape="1">
          <a:blip r:embed="rId7">
            <a:alphaModFix/>
          </a:blip>
          <a:srcRect b="0" l="0" r="0" t="0"/>
          <a:stretch/>
        </p:blipFill>
        <p:spPr>
          <a:xfrm>
            <a:off x="-1" y="563336"/>
            <a:ext cx="9075634" cy="4580165"/>
          </a:xfrm>
          <a:prstGeom prst="rect">
            <a:avLst/>
          </a:prstGeom>
          <a:noFill/>
          <a:ln>
            <a:noFill/>
          </a:ln>
        </p:spPr>
      </p:pic>
      <p:pic>
        <p:nvPicPr>
          <p:cNvPr descr="preencoded.png" id="200" name="Google Shape;200;p32"/>
          <p:cNvPicPr preferRelativeResize="0"/>
          <p:nvPr/>
        </p:nvPicPr>
        <p:blipFill rotWithShape="1">
          <a:blip r:embed="rId8">
            <a:alphaModFix/>
          </a:blip>
          <a:srcRect b="0" l="0" r="0" t="0"/>
          <a:stretch/>
        </p:blipFill>
        <p:spPr>
          <a:xfrm>
            <a:off x="228600" y="1220561"/>
            <a:ext cx="128588" cy="200025"/>
          </a:xfrm>
          <a:prstGeom prst="rect">
            <a:avLst/>
          </a:prstGeom>
          <a:noFill/>
          <a:ln>
            <a:noFill/>
          </a:ln>
        </p:spPr>
      </p:pic>
      <p:pic>
        <p:nvPicPr>
          <p:cNvPr descr="preencoded.png" id="201" name="Google Shape;201;p32"/>
          <p:cNvPicPr preferRelativeResize="0"/>
          <p:nvPr/>
        </p:nvPicPr>
        <p:blipFill rotWithShape="1">
          <a:blip r:embed="rId9">
            <a:alphaModFix/>
          </a:blip>
          <a:srcRect b="0" l="0" r="0" t="0"/>
          <a:stretch/>
        </p:blipFill>
        <p:spPr>
          <a:xfrm>
            <a:off x="228600" y="1820636"/>
            <a:ext cx="128588" cy="200025"/>
          </a:xfrm>
          <a:prstGeom prst="rect">
            <a:avLst/>
          </a:prstGeom>
          <a:noFill/>
          <a:ln>
            <a:noFill/>
          </a:ln>
        </p:spPr>
      </p:pic>
      <p:pic>
        <p:nvPicPr>
          <p:cNvPr descr="preencoded.png" id="202" name="Google Shape;202;p32"/>
          <p:cNvPicPr preferRelativeResize="0"/>
          <p:nvPr/>
        </p:nvPicPr>
        <p:blipFill rotWithShape="1">
          <a:blip r:embed="rId10">
            <a:alphaModFix/>
          </a:blip>
          <a:srcRect b="0" l="0" r="0" t="0"/>
          <a:stretch/>
        </p:blipFill>
        <p:spPr>
          <a:xfrm>
            <a:off x="228600" y="2763611"/>
            <a:ext cx="142875" cy="200025"/>
          </a:xfrm>
          <a:prstGeom prst="rect">
            <a:avLst/>
          </a:prstGeom>
          <a:noFill/>
          <a:ln>
            <a:noFill/>
          </a:ln>
        </p:spPr>
      </p:pic>
      <p:pic>
        <p:nvPicPr>
          <p:cNvPr descr="preencoded.png" id="203" name="Google Shape;203;p32"/>
          <p:cNvPicPr preferRelativeResize="0"/>
          <p:nvPr/>
        </p:nvPicPr>
        <p:blipFill rotWithShape="1">
          <a:blip r:embed="rId11">
            <a:alphaModFix/>
          </a:blip>
          <a:srcRect b="0" l="0" r="0" t="0"/>
          <a:stretch/>
        </p:blipFill>
        <p:spPr>
          <a:xfrm>
            <a:off x="214313" y="3363685"/>
            <a:ext cx="142875" cy="200025"/>
          </a:xfrm>
          <a:prstGeom prst="rect">
            <a:avLst/>
          </a:prstGeom>
          <a:noFill/>
          <a:ln>
            <a:noFill/>
          </a:ln>
        </p:spPr>
      </p:pic>
      <p:pic>
        <p:nvPicPr>
          <p:cNvPr descr="preencoded.png" id="204" name="Google Shape;204;p32"/>
          <p:cNvPicPr preferRelativeResize="0"/>
          <p:nvPr/>
        </p:nvPicPr>
        <p:blipFill rotWithShape="1">
          <a:blip r:embed="rId12">
            <a:alphaModFix/>
          </a:blip>
          <a:srcRect b="0" l="0" r="0" t="0"/>
          <a:stretch/>
        </p:blipFill>
        <p:spPr>
          <a:xfrm>
            <a:off x="442913" y="3620860"/>
            <a:ext cx="3886200" cy="628650"/>
          </a:xfrm>
          <a:prstGeom prst="rect">
            <a:avLst/>
          </a:prstGeom>
          <a:noFill/>
          <a:ln>
            <a:noFill/>
          </a:ln>
        </p:spPr>
      </p:pic>
      <p:pic>
        <p:nvPicPr>
          <p:cNvPr descr="preencoded.png" id="205" name="Google Shape;205;p32"/>
          <p:cNvPicPr preferRelativeResize="0"/>
          <p:nvPr/>
        </p:nvPicPr>
        <p:blipFill rotWithShape="1">
          <a:blip r:embed="rId13">
            <a:alphaModFix/>
          </a:blip>
          <a:srcRect b="0" l="0" r="0" t="0"/>
          <a:stretch/>
        </p:blipFill>
        <p:spPr>
          <a:xfrm>
            <a:off x="528638" y="4035198"/>
            <a:ext cx="78581" cy="100013"/>
          </a:xfrm>
          <a:prstGeom prst="rect">
            <a:avLst/>
          </a:prstGeom>
          <a:noFill/>
          <a:ln>
            <a:noFill/>
          </a:ln>
        </p:spPr>
      </p:pic>
      <p:pic>
        <p:nvPicPr>
          <p:cNvPr descr="preencoded.png" id="206" name="Google Shape;206;p32"/>
          <p:cNvPicPr preferRelativeResize="0"/>
          <p:nvPr/>
        </p:nvPicPr>
        <p:blipFill rotWithShape="1">
          <a:blip r:embed="rId12">
            <a:alphaModFix/>
          </a:blip>
          <a:srcRect b="0" l="0" r="0" t="0"/>
          <a:stretch/>
        </p:blipFill>
        <p:spPr>
          <a:xfrm>
            <a:off x="442913" y="4335236"/>
            <a:ext cx="3886200" cy="628650"/>
          </a:xfrm>
          <a:prstGeom prst="rect">
            <a:avLst/>
          </a:prstGeom>
          <a:noFill/>
          <a:ln>
            <a:noFill/>
          </a:ln>
        </p:spPr>
      </p:pic>
      <p:pic>
        <p:nvPicPr>
          <p:cNvPr descr="preencoded.png" id="207" name="Google Shape;207;p32"/>
          <p:cNvPicPr preferRelativeResize="0"/>
          <p:nvPr/>
        </p:nvPicPr>
        <p:blipFill rotWithShape="1">
          <a:blip r:embed="rId14">
            <a:alphaModFix/>
          </a:blip>
          <a:srcRect b="0" l="0" r="0" t="0"/>
          <a:stretch/>
        </p:blipFill>
        <p:spPr>
          <a:xfrm>
            <a:off x="528638" y="4749573"/>
            <a:ext cx="100013" cy="100013"/>
          </a:xfrm>
          <a:prstGeom prst="rect">
            <a:avLst/>
          </a:prstGeom>
          <a:noFill/>
          <a:ln>
            <a:noFill/>
          </a:ln>
        </p:spPr>
      </p:pic>
      <p:pic>
        <p:nvPicPr>
          <p:cNvPr descr="preencoded.png" id="208" name="Google Shape;208;p32"/>
          <p:cNvPicPr preferRelativeResize="0"/>
          <p:nvPr/>
        </p:nvPicPr>
        <p:blipFill rotWithShape="1">
          <a:blip r:embed="rId15">
            <a:alphaModFix/>
          </a:blip>
          <a:srcRect b="0" l="0" r="0" t="0"/>
          <a:stretch/>
        </p:blipFill>
        <p:spPr>
          <a:xfrm>
            <a:off x="4563427" y="712334"/>
            <a:ext cx="4572000" cy="4251552"/>
          </a:xfrm>
          <a:prstGeom prst="rect">
            <a:avLst/>
          </a:prstGeom>
          <a:noFill/>
          <a:ln>
            <a:noFill/>
          </a:ln>
        </p:spPr>
      </p:pic>
      <p:pic>
        <p:nvPicPr>
          <p:cNvPr descr="preencoded.png" id="209" name="Google Shape;209;p32"/>
          <p:cNvPicPr preferRelativeResize="0"/>
          <p:nvPr/>
        </p:nvPicPr>
        <p:blipFill rotWithShape="1">
          <a:blip r:embed="rId16">
            <a:alphaModFix/>
          </a:blip>
          <a:srcRect b="0" l="0" r="0" t="0"/>
          <a:stretch/>
        </p:blipFill>
        <p:spPr>
          <a:xfrm>
            <a:off x="4750594" y="1424667"/>
            <a:ext cx="142875" cy="200025"/>
          </a:xfrm>
          <a:prstGeom prst="rect">
            <a:avLst/>
          </a:prstGeom>
          <a:noFill/>
          <a:ln>
            <a:noFill/>
          </a:ln>
        </p:spPr>
      </p:pic>
      <p:pic>
        <p:nvPicPr>
          <p:cNvPr descr="preencoded.png" id="210" name="Google Shape;210;p32"/>
          <p:cNvPicPr preferRelativeResize="0"/>
          <p:nvPr/>
        </p:nvPicPr>
        <p:blipFill rotWithShape="1">
          <a:blip r:embed="rId17">
            <a:alphaModFix/>
          </a:blip>
          <a:srcRect b="0" l="0" r="0" t="0"/>
          <a:stretch/>
        </p:blipFill>
        <p:spPr>
          <a:xfrm>
            <a:off x="4998763" y="1332819"/>
            <a:ext cx="3886200" cy="1428750"/>
          </a:xfrm>
          <a:prstGeom prst="rect">
            <a:avLst/>
          </a:prstGeom>
          <a:noFill/>
          <a:ln>
            <a:noFill/>
          </a:ln>
        </p:spPr>
      </p:pic>
      <p:pic>
        <p:nvPicPr>
          <p:cNvPr descr="preencoded.png" id="211" name="Google Shape;211;p32"/>
          <p:cNvPicPr preferRelativeResize="0"/>
          <p:nvPr/>
        </p:nvPicPr>
        <p:blipFill rotWithShape="1">
          <a:blip r:embed="rId18">
            <a:alphaModFix/>
          </a:blip>
          <a:srcRect b="0" l="0" r="0" t="0"/>
          <a:stretch/>
        </p:blipFill>
        <p:spPr>
          <a:xfrm>
            <a:off x="5113063" y="1461406"/>
            <a:ext cx="171450" cy="171450"/>
          </a:xfrm>
          <a:prstGeom prst="rect">
            <a:avLst/>
          </a:prstGeom>
          <a:noFill/>
          <a:ln>
            <a:noFill/>
          </a:ln>
        </p:spPr>
      </p:pic>
      <p:pic>
        <p:nvPicPr>
          <p:cNvPr descr="preencoded.png" id="212" name="Google Shape;212;p32"/>
          <p:cNvPicPr preferRelativeResize="0"/>
          <p:nvPr/>
        </p:nvPicPr>
        <p:blipFill rotWithShape="1">
          <a:blip r:embed="rId19">
            <a:alphaModFix/>
          </a:blip>
          <a:srcRect b="0" l="0" r="0" t="0"/>
          <a:stretch/>
        </p:blipFill>
        <p:spPr>
          <a:xfrm>
            <a:off x="5141638" y="1475694"/>
            <a:ext cx="114300" cy="142875"/>
          </a:xfrm>
          <a:prstGeom prst="rect">
            <a:avLst/>
          </a:prstGeom>
          <a:noFill/>
          <a:ln>
            <a:noFill/>
          </a:ln>
        </p:spPr>
      </p:pic>
      <p:pic>
        <p:nvPicPr>
          <p:cNvPr descr="preencoded.png" id="213" name="Google Shape;213;p32"/>
          <p:cNvPicPr preferRelativeResize="0"/>
          <p:nvPr/>
        </p:nvPicPr>
        <p:blipFill rotWithShape="1">
          <a:blip r:embed="rId20">
            <a:alphaModFix/>
          </a:blip>
          <a:srcRect b="0" l="0" r="0" t="0"/>
          <a:stretch/>
        </p:blipFill>
        <p:spPr>
          <a:xfrm>
            <a:off x="5113063" y="1890032"/>
            <a:ext cx="171450" cy="171450"/>
          </a:xfrm>
          <a:prstGeom prst="rect">
            <a:avLst/>
          </a:prstGeom>
          <a:noFill/>
          <a:ln>
            <a:noFill/>
          </a:ln>
        </p:spPr>
      </p:pic>
      <p:pic>
        <p:nvPicPr>
          <p:cNvPr descr="preencoded.png" id="214" name="Google Shape;214;p32"/>
          <p:cNvPicPr preferRelativeResize="0"/>
          <p:nvPr/>
        </p:nvPicPr>
        <p:blipFill rotWithShape="1">
          <a:blip r:embed="rId21">
            <a:alphaModFix/>
          </a:blip>
          <a:srcRect b="0" l="0" r="0" t="0"/>
          <a:stretch/>
        </p:blipFill>
        <p:spPr>
          <a:xfrm>
            <a:off x="5148782" y="1904319"/>
            <a:ext cx="100013" cy="142875"/>
          </a:xfrm>
          <a:prstGeom prst="rect">
            <a:avLst/>
          </a:prstGeom>
          <a:noFill/>
          <a:ln>
            <a:noFill/>
          </a:ln>
        </p:spPr>
      </p:pic>
      <p:pic>
        <p:nvPicPr>
          <p:cNvPr descr="preencoded.png" id="215" name="Google Shape;215;p32"/>
          <p:cNvPicPr preferRelativeResize="0"/>
          <p:nvPr/>
        </p:nvPicPr>
        <p:blipFill rotWithShape="1">
          <a:blip r:embed="rId22">
            <a:alphaModFix/>
          </a:blip>
          <a:srcRect b="0" l="0" r="0" t="0"/>
          <a:stretch/>
        </p:blipFill>
        <p:spPr>
          <a:xfrm>
            <a:off x="5113063" y="2318657"/>
            <a:ext cx="171450" cy="171450"/>
          </a:xfrm>
          <a:prstGeom prst="rect">
            <a:avLst/>
          </a:prstGeom>
          <a:noFill/>
          <a:ln>
            <a:noFill/>
          </a:ln>
        </p:spPr>
      </p:pic>
      <p:pic>
        <p:nvPicPr>
          <p:cNvPr descr="preencoded.png" id="216" name="Google Shape;216;p32"/>
          <p:cNvPicPr preferRelativeResize="0"/>
          <p:nvPr/>
        </p:nvPicPr>
        <p:blipFill rotWithShape="1">
          <a:blip r:embed="rId23">
            <a:alphaModFix/>
          </a:blip>
          <a:srcRect b="0" l="0" r="0" t="0"/>
          <a:stretch/>
        </p:blipFill>
        <p:spPr>
          <a:xfrm>
            <a:off x="5134494" y="2332944"/>
            <a:ext cx="128588" cy="142875"/>
          </a:xfrm>
          <a:prstGeom prst="rect">
            <a:avLst/>
          </a:prstGeom>
          <a:noFill/>
          <a:ln>
            <a:noFill/>
          </a:ln>
        </p:spPr>
      </p:pic>
      <p:sp>
        <p:nvSpPr>
          <p:cNvPr id="217" name="Google Shape;217;p32"/>
          <p:cNvSpPr/>
          <p:nvPr/>
        </p:nvSpPr>
        <p:spPr>
          <a:xfrm>
            <a:off x="228600" y="791936"/>
            <a:ext cx="4114800" cy="2571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F2937"/>
              </a:buClr>
              <a:buSzPts val="1700"/>
              <a:buFont typeface="Arial"/>
              <a:buNone/>
            </a:pPr>
            <a:r>
              <a:rPr b="1" lang="en-GB" sz="1700">
                <a:solidFill>
                  <a:srgbClr val="1F2937"/>
                </a:solidFill>
                <a:latin typeface="Arial"/>
                <a:ea typeface="Arial"/>
                <a:cs typeface="Arial"/>
                <a:sym typeface="Arial"/>
              </a:rPr>
              <a:t>Model family</a:t>
            </a:r>
            <a:endParaRPr sz="1700">
              <a:solidFill>
                <a:schemeClr val="dk1"/>
              </a:solidFill>
              <a:latin typeface="Calibri"/>
              <a:ea typeface="Calibri"/>
              <a:cs typeface="Calibri"/>
              <a:sym typeface="Calibri"/>
            </a:endParaRPr>
          </a:p>
        </p:txBody>
      </p:sp>
      <p:sp>
        <p:nvSpPr>
          <p:cNvPr id="218" name="Google Shape;218;p32"/>
          <p:cNvSpPr/>
          <p:nvPr/>
        </p:nvSpPr>
        <p:spPr>
          <a:xfrm>
            <a:off x="442913" y="1220561"/>
            <a:ext cx="1204436"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F766E"/>
              </a:buClr>
              <a:buSzPts val="1100"/>
              <a:buFont typeface="Arial"/>
              <a:buNone/>
            </a:pPr>
            <a:r>
              <a:rPr b="1" lang="en-GB" sz="1100">
                <a:solidFill>
                  <a:srgbClr val="0F766E"/>
                </a:solidFill>
                <a:latin typeface="Arial"/>
                <a:ea typeface="Arial"/>
                <a:cs typeface="Arial"/>
                <a:sym typeface="Arial"/>
              </a:rPr>
              <a:t>Architecture</a:t>
            </a:r>
            <a:endParaRPr sz="1100">
              <a:solidFill>
                <a:schemeClr val="dk1"/>
              </a:solidFill>
              <a:latin typeface="Calibri"/>
              <a:ea typeface="Calibri"/>
              <a:cs typeface="Calibri"/>
              <a:sym typeface="Calibri"/>
            </a:endParaRPr>
          </a:p>
        </p:txBody>
      </p:sp>
      <p:sp>
        <p:nvSpPr>
          <p:cNvPr id="219" name="Google Shape;219;p32"/>
          <p:cNvSpPr/>
          <p:nvPr/>
        </p:nvSpPr>
        <p:spPr>
          <a:xfrm>
            <a:off x="457200" y="1477736"/>
            <a:ext cx="4663440" cy="171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Transformer decoder specifically adapted for DNA sequences</a:t>
            </a:r>
            <a:endParaRPr sz="900">
              <a:solidFill>
                <a:schemeClr val="dk1"/>
              </a:solidFill>
              <a:latin typeface="Calibri"/>
              <a:ea typeface="Calibri"/>
              <a:cs typeface="Calibri"/>
              <a:sym typeface="Calibri"/>
            </a:endParaRPr>
          </a:p>
        </p:txBody>
      </p:sp>
      <p:sp>
        <p:nvSpPr>
          <p:cNvPr id="220" name="Google Shape;220;p32"/>
          <p:cNvSpPr/>
          <p:nvPr/>
        </p:nvSpPr>
        <p:spPr>
          <a:xfrm>
            <a:off x="442913" y="1820636"/>
            <a:ext cx="1298198"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F766E"/>
              </a:buClr>
              <a:buSzPts val="1100"/>
              <a:buFont typeface="Arial"/>
              <a:buNone/>
            </a:pPr>
            <a:r>
              <a:rPr b="1" lang="en-GB" sz="1100">
                <a:solidFill>
                  <a:srgbClr val="0F766E"/>
                </a:solidFill>
                <a:latin typeface="Arial"/>
                <a:ea typeface="Arial"/>
                <a:cs typeface="Arial"/>
                <a:sym typeface="Arial"/>
              </a:rPr>
              <a:t>Training Data</a:t>
            </a:r>
            <a:endParaRPr sz="1100">
              <a:solidFill>
                <a:schemeClr val="dk1"/>
              </a:solidFill>
              <a:latin typeface="Calibri"/>
              <a:ea typeface="Calibri"/>
              <a:cs typeface="Calibri"/>
              <a:sym typeface="Calibri"/>
            </a:endParaRPr>
          </a:p>
        </p:txBody>
      </p:sp>
      <p:sp>
        <p:nvSpPr>
          <p:cNvPr id="221" name="Google Shape;221;p32"/>
          <p:cNvSpPr/>
          <p:nvPr/>
        </p:nvSpPr>
        <p:spPr>
          <a:xfrm>
            <a:off x="457200" y="2077811"/>
            <a:ext cx="3886200" cy="342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Extensive genomic sequences including human reference genome windows</a:t>
            </a:r>
            <a:endParaRPr sz="900">
              <a:solidFill>
                <a:schemeClr val="dk1"/>
              </a:solidFill>
              <a:latin typeface="Calibri"/>
              <a:ea typeface="Calibri"/>
              <a:cs typeface="Calibri"/>
              <a:sym typeface="Calibri"/>
            </a:endParaRPr>
          </a:p>
        </p:txBody>
      </p:sp>
      <p:sp>
        <p:nvSpPr>
          <p:cNvPr id="222" name="Google Shape;222;p32"/>
          <p:cNvSpPr/>
          <p:nvPr/>
        </p:nvSpPr>
        <p:spPr>
          <a:xfrm>
            <a:off x="457200" y="2420711"/>
            <a:ext cx="4663440" cy="171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Trained on over </a:t>
            </a:r>
            <a:r>
              <a:rPr b="1" lang="en-GB" sz="900">
                <a:solidFill>
                  <a:srgbClr val="E29578"/>
                </a:solidFill>
                <a:latin typeface="Arial"/>
                <a:ea typeface="Arial"/>
                <a:cs typeface="Arial"/>
                <a:sym typeface="Arial"/>
              </a:rPr>
              <a:t>200 billion base pairs</a:t>
            </a:r>
            <a:r>
              <a:rPr lang="en-GB" sz="900">
                <a:solidFill>
                  <a:srgbClr val="374151"/>
                </a:solidFill>
                <a:latin typeface="Arial"/>
                <a:ea typeface="Arial"/>
                <a:cs typeface="Arial"/>
                <a:sym typeface="Arial"/>
              </a:rPr>
              <a:t> from all mammals</a:t>
            </a:r>
            <a:endParaRPr sz="900">
              <a:solidFill>
                <a:schemeClr val="dk1"/>
              </a:solidFill>
              <a:latin typeface="Calibri"/>
              <a:ea typeface="Calibri"/>
              <a:cs typeface="Calibri"/>
              <a:sym typeface="Calibri"/>
            </a:endParaRPr>
          </a:p>
        </p:txBody>
      </p:sp>
      <p:sp>
        <p:nvSpPr>
          <p:cNvPr id="223" name="Google Shape;223;p32"/>
          <p:cNvSpPr/>
          <p:nvPr/>
        </p:nvSpPr>
        <p:spPr>
          <a:xfrm>
            <a:off x="457200" y="2763611"/>
            <a:ext cx="1968728"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F766E"/>
              </a:buClr>
              <a:buSzPts val="1100"/>
              <a:buFont typeface="Arial"/>
              <a:buNone/>
            </a:pPr>
            <a:r>
              <a:rPr b="1" lang="en-GB" sz="1100">
                <a:solidFill>
                  <a:srgbClr val="0F766E"/>
                </a:solidFill>
                <a:latin typeface="Arial"/>
                <a:ea typeface="Arial"/>
                <a:cs typeface="Arial"/>
                <a:sym typeface="Arial"/>
              </a:rPr>
              <a:t>DNA Representation</a:t>
            </a:r>
            <a:endParaRPr sz="1100">
              <a:solidFill>
                <a:schemeClr val="dk1"/>
              </a:solidFill>
              <a:latin typeface="Calibri"/>
              <a:ea typeface="Calibri"/>
              <a:cs typeface="Calibri"/>
              <a:sym typeface="Calibri"/>
            </a:endParaRPr>
          </a:p>
        </p:txBody>
      </p:sp>
      <p:sp>
        <p:nvSpPr>
          <p:cNvPr id="224" name="Google Shape;224;p32"/>
          <p:cNvSpPr/>
          <p:nvPr/>
        </p:nvSpPr>
        <p:spPr>
          <a:xfrm>
            <a:off x="457200" y="3020786"/>
            <a:ext cx="4663440" cy="171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Represents DNA using </a:t>
            </a:r>
            <a:r>
              <a:rPr b="1" lang="en-GB" sz="900">
                <a:solidFill>
                  <a:srgbClr val="E29578"/>
                </a:solidFill>
                <a:latin typeface="Arial"/>
                <a:ea typeface="Arial"/>
                <a:cs typeface="Arial"/>
                <a:sym typeface="Arial"/>
              </a:rPr>
              <a:t>6-mer tokens</a:t>
            </a:r>
            <a:endParaRPr sz="900">
              <a:solidFill>
                <a:schemeClr val="dk1"/>
              </a:solidFill>
              <a:latin typeface="Calibri"/>
              <a:ea typeface="Calibri"/>
              <a:cs typeface="Calibri"/>
              <a:sym typeface="Calibri"/>
            </a:endParaRPr>
          </a:p>
        </p:txBody>
      </p:sp>
      <p:sp>
        <p:nvSpPr>
          <p:cNvPr id="225" name="Google Shape;225;p32"/>
          <p:cNvSpPr/>
          <p:nvPr/>
        </p:nvSpPr>
        <p:spPr>
          <a:xfrm>
            <a:off x="457200" y="3192236"/>
            <a:ext cx="3886200" cy="342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900"/>
              <a:buFont typeface="Calibri"/>
              <a:buNone/>
            </a:pPr>
            <a:r>
              <a:t/>
            </a:r>
            <a:endParaRPr sz="900">
              <a:solidFill>
                <a:schemeClr val="dk1"/>
              </a:solidFill>
              <a:latin typeface="Calibri"/>
              <a:ea typeface="Calibri"/>
              <a:cs typeface="Calibri"/>
              <a:sym typeface="Calibri"/>
            </a:endParaRPr>
          </a:p>
        </p:txBody>
      </p:sp>
      <p:sp>
        <p:nvSpPr>
          <p:cNvPr id="226" name="Google Shape;226;p32"/>
          <p:cNvSpPr/>
          <p:nvPr/>
        </p:nvSpPr>
        <p:spPr>
          <a:xfrm>
            <a:off x="442913" y="3363685"/>
            <a:ext cx="1146304"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0F766E"/>
              </a:buClr>
              <a:buSzPts val="1100"/>
              <a:buFont typeface="Arial"/>
              <a:buNone/>
            </a:pPr>
            <a:r>
              <a:rPr b="1" lang="en-GB" sz="1100">
                <a:solidFill>
                  <a:srgbClr val="0F766E"/>
                </a:solidFill>
                <a:latin typeface="Arial"/>
                <a:ea typeface="Arial"/>
                <a:cs typeface="Arial"/>
                <a:sym typeface="Arial"/>
              </a:rPr>
              <a:t>Model Sizes</a:t>
            </a:r>
            <a:endParaRPr sz="1100">
              <a:solidFill>
                <a:schemeClr val="dk1"/>
              </a:solidFill>
              <a:latin typeface="Calibri"/>
              <a:ea typeface="Calibri"/>
              <a:cs typeface="Calibri"/>
              <a:sym typeface="Calibri"/>
            </a:endParaRPr>
          </a:p>
        </p:txBody>
      </p:sp>
      <p:sp>
        <p:nvSpPr>
          <p:cNvPr id="227" name="Google Shape;227;p32"/>
          <p:cNvSpPr/>
          <p:nvPr/>
        </p:nvSpPr>
        <p:spPr>
          <a:xfrm>
            <a:off x="528638" y="3706585"/>
            <a:ext cx="3714750" cy="171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900"/>
              <a:buFont typeface="Arial"/>
              <a:buNone/>
            </a:pPr>
            <a:r>
              <a:rPr lang="en-GB" sz="900">
                <a:solidFill>
                  <a:srgbClr val="000000"/>
                </a:solidFill>
                <a:latin typeface="Arial"/>
                <a:ea typeface="Arial"/>
                <a:cs typeface="Arial"/>
                <a:sym typeface="Arial"/>
              </a:rPr>
              <a:t>DNAGPT-0.1B</a:t>
            </a:r>
            <a:endParaRPr sz="900">
              <a:solidFill>
                <a:schemeClr val="dk1"/>
              </a:solidFill>
              <a:latin typeface="Calibri"/>
              <a:ea typeface="Calibri"/>
              <a:cs typeface="Calibri"/>
              <a:sym typeface="Calibri"/>
            </a:endParaRPr>
          </a:p>
        </p:txBody>
      </p:sp>
      <p:sp>
        <p:nvSpPr>
          <p:cNvPr id="228" name="Google Shape;228;p32"/>
          <p:cNvSpPr/>
          <p:nvPr/>
        </p:nvSpPr>
        <p:spPr>
          <a:xfrm>
            <a:off x="528638" y="3878036"/>
            <a:ext cx="3714750"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4B5563"/>
              </a:buClr>
              <a:buSzPts val="800"/>
              <a:buFont typeface="Arial"/>
              <a:buNone/>
            </a:pPr>
            <a:r>
              <a:rPr lang="en-GB" sz="800">
                <a:solidFill>
                  <a:srgbClr val="4B5563"/>
                </a:solidFill>
                <a:latin typeface="Arial"/>
                <a:ea typeface="Arial"/>
                <a:cs typeface="Arial"/>
                <a:sym typeface="Arial"/>
              </a:rPr>
              <a:t>Lightweight draft model</a:t>
            </a:r>
            <a:endParaRPr sz="800">
              <a:solidFill>
                <a:schemeClr val="dk1"/>
              </a:solidFill>
              <a:latin typeface="Calibri"/>
              <a:ea typeface="Calibri"/>
              <a:cs typeface="Calibri"/>
              <a:sym typeface="Calibri"/>
            </a:endParaRPr>
          </a:p>
        </p:txBody>
      </p:sp>
      <p:sp>
        <p:nvSpPr>
          <p:cNvPr id="229" name="Google Shape;229;p32"/>
          <p:cNvSpPr/>
          <p:nvPr/>
        </p:nvSpPr>
        <p:spPr>
          <a:xfrm>
            <a:off x="647096" y="4020911"/>
            <a:ext cx="4457700"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4B5563"/>
              </a:buClr>
              <a:buSzPts val="800"/>
              <a:buFont typeface="Arial"/>
              <a:buNone/>
            </a:pPr>
            <a:r>
              <a:rPr lang="en-GB" sz="800">
                <a:solidFill>
                  <a:srgbClr val="4B5563"/>
                </a:solidFill>
                <a:latin typeface="Arial"/>
                <a:ea typeface="Arial"/>
                <a:cs typeface="Arial"/>
                <a:sym typeface="Arial"/>
              </a:rPr>
              <a:t> Approximately </a:t>
            </a:r>
            <a:r>
              <a:rPr b="1" lang="en-GB" sz="800">
                <a:solidFill>
                  <a:srgbClr val="E29578"/>
                </a:solidFill>
                <a:latin typeface="Arial"/>
                <a:ea typeface="Arial"/>
                <a:cs typeface="Arial"/>
                <a:sym typeface="Arial"/>
              </a:rPr>
              <a:t>5x faster</a:t>
            </a:r>
            <a:r>
              <a:rPr lang="en-GB" sz="800">
                <a:solidFill>
                  <a:srgbClr val="4B5563"/>
                </a:solidFill>
                <a:latin typeface="Arial"/>
                <a:ea typeface="Arial"/>
                <a:cs typeface="Arial"/>
                <a:sym typeface="Arial"/>
              </a:rPr>
              <a:t> processing</a:t>
            </a:r>
            <a:endParaRPr sz="800">
              <a:solidFill>
                <a:schemeClr val="dk1"/>
              </a:solidFill>
              <a:latin typeface="Calibri"/>
              <a:ea typeface="Calibri"/>
              <a:cs typeface="Calibri"/>
              <a:sym typeface="Calibri"/>
            </a:endParaRPr>
          </a:p>
        </p:txBody>
      </p:sp>
      <p:sp>
        <p:nvSpPr>
          <p:cNvPr id="230" name="Google Shape;230;p32"/>
          <p:cNvSpPr/>
          <p:nvPr/>
        </p:nvSpPr>
        <p:spPr>
          <a:xfrm>
            <a:off x="528638" y="4420961"/>
            <a:ext cx="3714750" cy="17145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900"/>
              <a:buFont typeface="Arial"/>
              <a:buNone/>
            </a:pPr>
            <a:r>
              <a:rPr lang="en-GB" sz="900">
                <a:solidFill>
                  <a:srgbClr val="000000"/>
                </a:solidFill>
                <a:latin typeface="Arial"/>
                <a:ea typeface="Arial"/>
                <a:cs typeface="Arial"/>
                <a:sym typeface="Arial"/>
              </a:rPr>
              <a:t>DNAGPT-3B</a:t>
            </a:r>
            <a:endParaRPr sz="900">
              <a:solidFill>
                <a:schemeClr val="dk1"/>
              </a:solidFill>
              <a:latin typeface="Calibri"/>
              <a:ea typeface="Calibri"/>
              <a:cs typeface="Calibri"/>
              <a:sym typeface="Calibri"/>
            </a:endParaRPr>
          </a:p>
        </p:txBody>
      </p:sp>
      <p:sp>
        <p:nvSpPr>
          <p:cNvPr id="231" name="Google Shape;231;p32"/>
          <p:cNvSpPr/>
          <p:nvPr/>
        </p:nvSpPr>
        <p:spPr>
          <a:xfrm>
            <a:off x="528638" y="4592411"/>
            <a:ext cx="3714750"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4B5563"/>
              </a:buClr>
              <a:buSzPts val="800"/>
              <a:buFont typeface="Arial"/>
              <a:buNone/>
            </a:pPr>
            <a:r>
              <a:rPr lang="en-GB" sz="800">
                <a:solidFill>
                  <a:srgbClr val="4B5563"/>
                </a:solidFill>
                <a:latin typeface="Arial"/>
                <a:ea typeface="Arial"/>
                <a:cs typeface="Arial"/>
                <a:sym typeface="Arial"/>
              </a:rPr>
              <a:t>High-accuracy target model</a:t>
            </a:r>
            <a:endParaRPr sz="800">
              <a:solidFill>
                <a:schemeClr val="dk1"/>
              </a:solidFill>
              <a:latin typeface="Calibri"/>
              <a:ea typeface="Calibri"/>
              <a:cs typeface="Calibri"/>
              <a:sym typeface="Calibri"/>
            </a:endParaRPr>
          </a:p>
        </p:txBody>
      </p:sp>
      <p:sp>
        <p:nvSpPr>
          <p:cNvPr id="232" name="Google Shape;232;p32"/>
          <p:cNvSpPr/>
          <p:nvPr/>
        </p:nvSpPr>
        <p:spPr>
          <a:xfrm>
            <a:off x="662940" y="4727121"/>
            <a:ext cx="4457700"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rgbClr val="4B5563"/>
              </a:buClr>
              <a:buSzPts val="800"/>
              <a:buFont typeface="Arial"/>
              <a:buNone/>
            </a:pPr>
            <a:r>
              <a:rPr lang="en-GB" sz="800">
                <a:solidFill>
                  <a:srgbClr val="4B5563"/>
                </a:solidFill>
                <a:latin typeface="Arial"/>
                <a:ea typeface="Arial"/>
                <a:cs typeface="Arial"/>
                <a:sym typeface="Arial"/>
              </a:rPr>
              <a:t> Designed for precise genomic analysis</a:t>
            </a:r>
            <a:endParaRPr sz="800">
              <a:solidFill>
                <a:schemeClr val="dk1"/>
              </a:solidFill>
              <a:latin typeface="Calibri"/>
              <a:ea typeface="Calibri"/>
              <a:cs typeface="Calibri"/>
              <a:sym typeface="Calibri"/>
            </a:endParaRPr>
          </a:p>
        </p:txBody>
      </p:sp>
      <p:sp>
        <p:nvSpPr>
          <p:cNvPr id="233" name="Google Shape;233;p32"/>
          <p:cNvSpPr/>
          <p:nvPr/>
        </p:nvSpPr>
        <p:spPr>
          <a:xfrm>
            <a:off x="4792027" y="889907"/>
            <a:ext cx="4937760" cy="257175"/>
          </a:xfrm>
          <a:prstGeom prst="rect">
            <a:avLst/>
          </a:prstGeom>
          <a:noFill/>
          <a:ln>
            <a:noFill/>
          </a:ln>
        </p:spPr>
        <p:txBody>
          <a:bodyPr anchorCtr="0" anchor="t" bIns="0" lIns="0" spcFirstLastPara="1" rIns="0" wrap="square" tIns="0">
            <a:noAutofit/>
          </a:bodyPr>
          <a:lstStyle/>
          <a:p>
            <a:pPr indent="0" lvl="0" marL="0" marR="0" rtl="0" algn="l">
              <a:lnSpc>
                <a:spcPct val="87500"/>
              </a:lnSpc>
              <a:spcBef>
                <a:spcPts val="0"/>
              </a:spcBef>
              <a:spcAft>
                <a:spcPts val="0"/>
              </a:spcAft>
              <a:buNone/>
            </a:pPr>
            <a:r>
              <a:rPr b="1" lang="en-GB" sz="1800">
                <a:solidFill>
                  <a:srgbClr val="0F766E"/>
                </a:solidFill>
                <a:latin typeface="Arial"/>
                <a:ea typeface="Arial"/>
                <a:cs typeface="Arial"/>
                <a:sym typeface="Arial"/>
              </a:rPr>
              <a:t>Why DNAGPT is a good fit for SpecDec</a:t>
            </a:r>
            <a:endParaRPr sz="1800">
              <a:solidFill>
                <a:schemeClr val="dk1"/>
              </a:solidFill>
              <a:latin typeface="Calibri"/>
              <a:ea typeface="Calibri"/>
              <a:cs typeface="Calibri"/>
              <a:sym typeface="Calibri"/>
            </a:endParaRPr>
          </a:p>
        </p:txBody>
      </p:sp>
      <p:sp>
        <p:nvSpPr>
          <p:cNvPr id="234" name="Google Shape;234;p32"/>
          <p:cNvSpPr/>
          <p:nvPr/>
        </p:nvSpPr>
        <p:spPr>
          <a:xfrm>
            <a:off x="4943475" y="1296080"/>
            <a:ext cx="3710553"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chemeClr val="dk1"/>
              </a:buClr>
              <a:buSzPts val="1100"/>
              <a:buFont typeface="Calibri"/>
              <a:buNone/>
            </a:pPr>
            <a:r>
              <a:t/>
            </a:r>
            <a:endParaRPr sz="1100">
              <a:solidFill>
                <a:schemeClr val="dk1"/>
              </a:solidFill>
              <a:latin typeface="Calibri"/>
              <a:ea typeface="Calibri"/>
              <a:cs typeface="Calibri"/>
              <a:sym typeface="Calibri"/>
            </a:endParaRPr>
          </a:p>
        </p:txBody>
      </p:sp>
      <p:sp>
        <p:nvSpPr>
          <p:cNvPr id="235" name="Google Shape;235;p32"/>
          <p:cNvSpPr/>
          <p:nvPr/>
        </p:nvSpPr>
        <p:spPr>
          <a:xfrm>
            <a:off x="5370238" y="1447119"/>
            <a:ext cx="3400425" cy="342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Small model is fast enough to propose many tokens quickly</a:t>
            </a:r>
            <a:endParaRPr sz="900">
              <a:solidFill>
                <a:schemeClr val="dk1"/>
              </a:solidFill>
              <a:latin typeface="Calibri"/>
              <a:ea typeface="Calibri"/>
              <a:cs typeface="Calibri"/>
              <a:sym typeface="Calibri"/>
            </a:endParaRPr>
          </a:p>
        </p:txBody>
      </p:sp>
      <p:sp>
        <p:nvSpPr>
          <p:cNvPr id="236" name="Google Shape;236;p32"/>
          <p:cNvSpPr/>
          <p:nvPr/>
        </p:nvSpPr>
        <p:spPr>
          <a:xfrm>
            <a:off x="5370238" y="1875744"/>
            <a:ext cx="3400425" cy="342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Large model is accurate enough to reliably filter proposed tokens</a:t>
            </a:r>
            <a:endParaRPr sz="900">
              <a:solidFill>
                <a:schemeClr val="dk1"/>
              </a:solidFill>
              <a:latin typeface="Calibri"/>
              <a:ea typeface="Calibri"/>
              <a:cs typeface="Calibri"/>
              <a:sym typeface="Calibri"/>
            </a:endParaRPr>
          </a:p>
        </p:txBody>
      </p:sp>
      <p:sp>
        <p:nvSpPr>
          <p:cNvPr id="237" name="Google Shape;237;p32"/>
          <p:cNvSpPr/>
          <p:nvPr/>
        </p:nvSpPr>
        <p:spPr>
          <a:xfrm>
            <a:off x="5370238" y="2304369"/>
            <a:ext cx="3400425" cy="3429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374151"/>
              </a:buClr>
              <a:buSzPts val="900"/>
              <a:buFont typeface="Arial"/>
              <a:buNone/>
            </a:pPr>
            <a:r>
              <a:rPr lang="en-GB" sz="900">
                <a:solidFill>
                  <a:srgbClr val="374151"/>
                </a:solidFill>
                <a:latin typeface="Arial"/>
                <a:ea typeface="Arial"/>
                <a:cs typeface="Arial"/>
                <a:sym typeface="Arial"/>
              </a:rPr>
              <a:t>High agreement between models leads to high acceptance rate and real speedup without degrading sequence quality</a:t>
            </a:r>
            <a:endParaRPr sz="900">
              <a:solidFill>
                <a:schemeClr val="dk1"/>
              </a:solidFill>
              <a:latin typeface="Calibri"/>
              <a:ea typeface="Calibri"/>
              <a:cs typeface="Calibri"/>
              <a:sym typeface="Calibri"/>
            </a:endParaRPr>
          </a:p>
        </p:txBody>
      </p:sp>
      <p:sp>
        <p:nvSpPr>
          <p:cNvPr id="238" name="Google Shape;238;p32"/>
          <p:cNvSpPr/>
          <p:nvPr/>
        </p:nvSpPr>
        <p:spPr>
          <a:xfrm>
            <a:off x="6508549" y="2904444"/>
            <a:ext cx="2920276"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preencoded.png" id="244" name="Google Shape;244;p33"/>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preencoded.png" id="245" name="Google Shape;245;p33"/>
          <p:cNvPicPr preferRelativeResize="0"/>
          <p:nvPr/>
        </p:nvPicPr>
        <p:blipFill rotWithShape="1">
          <a:blip r:embed="rId4">
            <a:alphaModFix/>
          </a:blip>
          <a:srcRect b="0" l="0" r="0" t="0"/>
          <a:stretch/>
        </p:blipFill>
        <p:spPr>
          <a:xfrm>
            <a:off x="7000875" y="0"/>
            <a:ext cx="2143125" cy="2143125"/>
          </a:xfrm>
          <a:prstGeom prst="rect">
            <a:avLst/>
          </a:prstGeom>
          <a:noFill/>
          <a:ln>
            <a:noFill/>
          </a:ln>
        </p:spPr>
      </p:pic>
      <p:pic>
        <p:nvPicPr>
          <p:cNvPr descr="preencoded.png" id="246" name="Google Shape;246;p33"/>
          <p:cNvPicPr preferRelativeResize="0"/>
          <p:nvPr/>
        </p:nvPicPr>
        <p:blipFill rotWithShape="1">
          <a:blip r:embed="rId5">
            <a:alphaModFix/>
          </a:blip>
          <a:srcRect b="0" l="0" r="0" t="0"/>
          <a:stretch/>
        </p:blipFill>
        <p:spPr>
          <a:xfrm>
            <a:off x="0" y="0"/>
            <a:ext cx="9144000" cy="514350"/>
          </a:xfrm>
          <a:prstGeom prst="rect">
            <a:avLst/>
          </a:prstGeom>
          <a:noFill/>
          <a:ln>
            <a:noFill/>
          </a:ln>
        </p:spPr>
      </p:pic>
      <p:pic>
        <p:nvPicPr>
          <p:cNvPr descr="preencoded.png" id="247" name="Google Shape;247;p33"/>
          <p:cNvPicPr preferRelativeResize="0"/>
          <p:nvPr/>
        </p:nvPicPr>
        <p:blipFill rotWithShape="1">
          <a:blip r:embed="rId6">
            <a:alphaModFix/>
          </a:blip>
          <a:srcRect b="0" l="0" r="0" t="0"/>
          <a:stretch/>
        </p:blipFill>
        <p:spPr>
          <a:xfrm>
            <a:off x="189130" y="2143125"/>
            <a:ext cx="4229100" cy="2189049"/>
          </a:xfrm>
          <a:prstGeom prst="rect">
            <a:avLst/>
          </a:prstGeom>
          <a:noFill/>
          <a:ln>
            <a:noFill/>
          </a:ln>
        </p:spPr>
      </p:pic>
      <p:sp>
        <p:nvSpPr>
          <p:cNvPr id="248" name="Google Shape;248;p33"/>
          <p:cNvSpPr/>
          <p:nvPr/>
        </p:nvSpPr>
        <p:spPr>
          <a:xfrm>
            <a:off x="285750" y="114300"/>
            <a:ext cx="8572500" cy="285750"/>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FFFFFF"/>
              </a:buClr>
              <a:buSzPts val="2000"/>
              <a:buFont typeface="Arial"/>
              <a:buNone/>
            </a:pPr>
            <a:r>
              <a:rPr b="1" lang="en-GB" sz="2000">
                <a:solidFill>
                  <a:srgbClr val="FFFFFF"/>
                </a:solidFill>
                <a:latin typeface="Arial"/>
                <a:ea typeface="Arial"/>
                <a:cs typeface="Arial"/>
                <a:sym typeface="Arial"/>
              </a:rPr>
              <a:t>Experimental Results</a:t>
            </a:r>
            <a:endParaRPr sz="2000">
              <a:solidFill>
                <a:schemeClr val="dk1"/>
              </a:solidFill>
              <a:latin typeface="Calibri"/>
              <a:ea typeface="Calibri"/>
              <a:cs typeface="Calibri"/>
              <a:sym typeface="Calibri"/>
            </a:endParaRPr>
          </a:p>
        </p:txBody>
      </p:sp>
      <p:sp>
        <p:nvSpPr>
          <p:cNvPr id="249" name="Google Shape;249;p33"/>
          <p:cNvSpPr/>
          <p:nvPr/>
        </p:nvSpPr>
        <p:spPr>
          <a:xfrm>
            <a:off x="228600" y="911696"/>
            <a:ext cx="10424160"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374151"/>
              </a:buClr>
              <a:buSzPts val="1100"/>
              <a:buFont typeface="Arial"/>
              <a:buNone/>
            </a:pPr>
            <a:r>
              <a:rPr lang="en-GB" sz="1100">
                <a:solidFill>
                  <a:srgbClr val="374151"/>
                </a:solidFill>
                <a:latin typeface="Arial"/>
                <a:ea typeface="Arial"/>
                <a:cs typeface="Arial"/>
                <a:sym typeface="Arial"/>
              </a:rPr>
              <a:t>Speculative decoding achieves consistent performance improvements while maintaining sequence quality.</a:t>
            </a:r>
            <a:endParaRPr sz="1100">
              <a:solidFill>
                <a:schemeClr val="dk1"/>
              </a:solidFill>
              <a:latin typeface="Calibri"/>
              <a:ea typeface="Calibri"/>
              <a:cs typeface="Calibri"/>
              <a:sym typeface="Calibri"/>
            </a:endParaRPr>
          </a:p>
        </p:txBody>
      </p:sp>
      <p:sp>
        <p:nvSpPr>
          <p:cNvPr id="250" name="Google Shape;250;p33"/>
          <p:cNvSpPr/>
          <p:nvPr/>
        </p:nvSpPr>
        <p:spPr>
          <a:xfrm>
            <a:off x="250118" y="1778660"/>
            <a:ext cx="4000500" cy="200025"/>
          </a:xfrm>
          <a:prstGeom prst="rect">
            <a:avLst/>
          </a:prstGeom>
          <a:noFill/>
          <a:ln>
            <a:noFill/>
          </a:ln>
        </p:spPr>
        <p:txBody>
          <a:bodyPr anchorCtr="0" anchor="t" bIns="0" lIns="0" spcFirstLastPara="1" rIns="0" wrap="square" tIns="0">
            <a:noAutofit/>
          </a:bodyPr>
          <a:lstStyle/>
          <a:p>
            <a:pPr indent="0" lvl="0" marL="0" marR="0" rtl="0" algn="ctr">
              <a:lnSpc>
                <a:spcPct val="155555"/>
              </a:lnSpc>
              <a:spcBef>
                <a:spcPts val="0"/>
              </a:spcBef>
              <a:spcAft>
                <a:spcPts val="0"/>
              </a:spcAft>
              <a:buClr>
                <a:srgbClr val="000000"/>
              </a:buClr>
              <a:buSzPts val="1000"/>
              <a:buFont typeface="Arial"/>
              <a:buNone/>
            </a:pPr>
            <a:r>
              <a:rPr b="1" lang="en-GB" sz="1000">
                <a:solidFill>
                  <a:srgbClr val="000000"/>
                </a:solidFill>
                <a:latin typeface="Arial"/>
                <a:ea typeface="Arial"/>
                <a:cs typeface="Arial"/>
                <a:sym typeface="Arial"/>
              </a:rPr>
              <a:t>Speedup Performance</a:t>
            </a:r>
            <a:endParaRPr sz="1000">
              <a:solidFill>
                <a:schemeClr val="dk1"/>
              </a:solidFill>
              <a:latin typeface="Calibri"/>
              <a:ea typeface="Calibri"/>
              <a:cs typeface="Calibri"/>
              <a:sym typeface="Calibri"/>
            </a:endParaRPr>
          </a:p>
        </p:txBody>
      </p:sp>
      <p:sp>
        <p:nvSpPr>
          <p:cNvPr id="251" name="Google Shape;251;p33"/>
          <p:cNvSpPr/>
          <p:nvPr/>
        </p:nvSpPr>
        <p:spPr>
          <a:xfrm>
            <a:off x="4829175" y="2571750"/>
            <a:ext cx="4766310" cy="171450"/>
          </a:xfrm>
          <a:prstGeom prst="rect">
            <a:avLst/>
          </a:prstGeom>
          <a:noFill/>
          <a:ln>
            <a:noFill/>
          </a:ln>
        </p:spPr>
        <p:txBody>
          <a:bodyPr anchorCtr="0" anchor="t" bIns="0" lIns="0" spcFirstLastPara="1" rIns="0" wrap="square" tIns="0">
            <a:noAutofit/>
          </a:bodyPr>
          <a:lstStyle/>
          <a:p>
            <a:pPr indent="-190500" lvl="0" marL="254000" marR="0" rtl="0" algn="l">
              <a:lnSpc>
                <a:spcPct val="150000"/>
              </a:lnSpc>
              <a:spcBef>
                <a:spcPts val="0"/>
              </a:spcBef>
              <a:spcAft>
                <a:spcPts val="0"/>
              </a:spcAft>
              <a:buClr>
                <a:schemeClr val="dk1"/>
              </a:buClr>
              <a:buSzPts val="900"/>
              <a:buFont typeface="Calibri"/>
              <a:buNone/>
            </a:pPr>
            <a:r>
              <a:t/>
            </a:r>
            <a:endParaRPr sz="900">
              <a:solidFill>
                <a:schemeClr val="dk1"/>
              </a:solidFill>
              <a:latin typeface="Calibri"/>
              <a:ea typeface="Calibri"/>
              <a:cs typeface="Calibri"/>
              <a:sym typeface="Calibri"/>
            </a:endParaRPr>
          </a:p>
        </p:txBody>
      </p:sp>
      <p:sp>
        <p:nvSpPr>
          <p:cNvPr id="252" name="Google Shape;252;p33"/>
          <p:cNvSpPr/>
          <p:nvPr/>
        </p:nvSpPr>
        <p:spPr>
          <a:xfrm>
            <a:off x="6323782" y="4886325"/>
            <a:ext cx="3178523"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p:txBody>
      </p:sp>
      <p:pic>
        <p:nvPicPr>
          <p:cNvPr id="253" name="Google Shape;253;p33"/>
          <p:cNvPicPr preferRelativeResize="0"/>
          <p:nvPr/>
        </p:nvPicPr>
        <p:blipFill rotWithShape="1">
          <a:blip r:embed="rId7">
            <a:alphaModFix/>
          </a:blip>
          <a:srcRect b="0" l="0" r="0" t="0"/>
          <a:stretch/>
        </p:blipFill>
        <p:spPr>
          <a:xfrm>
            <a:off x="4928566" y="1838514"/>
            <a:ext cx="3809396" cy="2380872"/>
          </a:xfrm>
          <a:prstGeom prst="rect">
            <a:avLst/>
          </a:prstGeom>
          <a:noFill/>
          <a:ln>
            <a:noFill/>
          </a:ln>
        </p:spPr>
      </p:pic>
      <p:pic>
        <p:nvPicPr>
          <p:cNvPr id="254" name="Google Shape;254;p33"/>
          <p:cNvPicPr preferRelativeResize="0"/>
          <p:nvPr/>
        </p:nvPicPr>
        <p:blipFill rotWithShape="1">
          <a:blip r:embed="rId8">
            <a:alphaModFix/>
          </a:blip>
          <a:srcRect b="0" l="0" r="0" t="0"/>
          <a:stretch/>
        </p:blipFill>
        <p:spPr>
          <a:xfrm>
            <a:off x="228600" y="2304236"/>
            <a:ext cx="4043537" cy="17004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preencoded.png" id="260" name="Google Shape;260;p34"/>
          <p:cNvPicPr preferRelativeResize="0"/>
          <p:nvPr/>
        </p:nvPicPr>
        <p:blipFill rotWithShape="1">
          <a:blip r:embed="rId3">
            <a:alphaModFix/>
          </a:blip>
          <a:srcRect b="0" l="0" r="0" t="0"/>
          <a:stretch/>
        </p:blipFill>
        <p:spPr>
          <a:xfrm>
            <a:off x="-829800" y="-114300"/>
            <a:ext cx="9144002" cy="5143501"/>
          </a:xfrm>
          <a:prstGeom prst="rect">
            <a:avLst/>
          </a:prstGeom>
          <a:noFill/>
          <a:ln>
            <a:noFill/>
          </a:ln>
        </p:spPr>
      </p:pic>
      <p:pic>
        <p:nvPicPr>
          <p:cNvPr descr="preencoded.png" id="261" name="Google Shape;261;p34"/>
          <p:cNvPicPr preferRelativeResize="0"/>
          <p:nvPr/>
        </p:nvPicPr>
        <p:blipFill rotWithShape="1">
          <a:blip r:embed="rId4">
            <a:alphaModFix/>
          </a:blip>
          <a:srcRect b="0" l="0" r="0" t="0"/>
          <a:stretch/>
        </p:blipFill>
        <p:spPr>
          <a:xfrm>
            <a:off x="7000875" y="0"/>
            <a:ext cx="2143125" cy="2143125"/>
          </a:xfrm>
          <a:prstGeom prst="rect">
            <a:avLst/>
          </a:prstGeom>
          <a:noFill/>
          <a:ln>
            <a:noFill/>
          </a:ln>
        </p:spPr>
      </p:pic>
      <p:pic>
        <p:nvPicPr>
          <p:cNvPr descr="preencoded.png" id="262" name="Google Shape;262;p34"/>
          <p:cNvPicPr preferRelativeResize="0"/>
          <p:nvPr/>
        </p:nvPicPr>
        <p:blipFill rotWithShape="1">
          <a:blip r:embed="rId5">
            <a:alphaModFix/>
          </a:blip>
          <a:srcRect b="0" l="0" r="0" t="0"/>
          <a:stretch/>
        </p:blipFill>
        <p:spPr>
          <a:xfrm>
            <a:off x="0" y="0"/>
            <a:ext cx="9144000" cy="514350"/>
          </a:xfrm>
          <a:prstGeom prst="rect">
            <a:avLst/>
          </a:prstGeom>
          <a:noFill/>
          <a:ln>
            <a:noFill/>
          </a:ln>
        </p:spPr>
      </p:pic>
      <p:pic>
        <p:nvPicPr>
          <p:cNvPr descr="preencoded.png" id="263" name="Google Shape;263;p34"/>
          <p:cNvPicPr preferRelativeResize="0"/>
          <p:nvPr/>
        </p:nvPicPr>
        <p:blipFill rotWithShape="1">
          <a:blip r:embed="rId6">
            <a:alphaModFix/>
          </a:blip>
          <a:srcRect b="0" l="0" r="0" t="0"/>
          <a:stretch/>
        </p:blipFill>
        <p:spPr>
          <a:xfrm>
            <a:off x="4843975" y="1105775"/>
            <a:ext cx="4079676" cy="971550"/>
          </a:xfrm>
          <a:prstGeom prst="rect">
            <a:avLst/>
          </a:prstGeom>
          <a:noFill/>
          <a:ln>
            <a:noFill/>
          </a:ln>
        </p:spPr>
      </p:pic>
      <p:pic>
        <p:nvPicPr>
          <p:cNvPr descr="preencoded.png" id="264" name="Google Shape;264;p34"/>
          <p:cNvPicPr preferRelativeResize="0"/>
          <p:nvPr/>
        </p:nvPicPr>
        <p:blipFill rotWithShape="1">
          <a:blip r:embed="rId7">
            <a:alphaModFix/>
          </a:blip>
          <a:srcRect b="0" l="0" r="0" t="0"/>
          <a:stretch/>
        </p:blipFill>
        <p:spPr>
          <a:xfrm>
            <a:off x="5028739" y="1154431"/>
            <a:ext cx="242888" cy="314325"/>
          </a:xfrm>
          <a:prstGeom prst="rect">
            <a:avLst/>
          </a:prstGeom>
          <a:noFill/>
          <a:ln>
            <a:noFill/>
          </a:ln>
        </p:spPr>
      </p:pic>
      <p:pic>
        <p:nvPicPr>
          <p:cNvPr descr="preencoded.png" id="265" name="Google Shape;265;p34"/>
          <p:cNvPicPr preferRelativeResize="0"/>
          <p:nvPr/>
        </p:nvPicPr>
        <p:blipFill rotWithShape="1">
          <a:blip r:embed="rId8">
            <a:alphaModFix/>
          </a:blip>
          <a:srcRect b="0" l="0" r="0" t="0"/>
          <a:stretch/>
        </p:blipFill>
        <p:spPr>
          <a:xfrm>
            <a:off x="5085889" y="1211581"/>
            <a:ext cx="128588" cy="200025"/>
          </a:xfrm>
          <a:prstGeom prst="rect">
            <a:avLst/>
          </a:prstGeom>
          <a:noFill/>
          <a:ln>
            <a:noFill/>
          </a:ln>
        </p:spPr>
      </p:pic>
      <p:sp>
        <p:nvSpPr>
          <p:cNvPr id="266" name="Google Shape;266;p34"/>
          <p:cNvSpPr/>
          <p:nvPr/>
        </p:nvSpPr>
        <p:spPr>
          <a:xfrm>
            <a:off x="285750" y="114300"/>
            <a:ext cx="8572500" cy="285750"/>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FFFFFF"/>
              </a:buClr>
              <a:buSzPts val="2000"/>
              <a:buFont typeface="Arial"/>
              <a:buNone/>
            </a:pPr>
            <a:r>
              <a:rPr b="1" lang="en-GB" sz="2000">
                <a:solidFill>
                  <a:srgbClr val="FFFFFF"/>
                </a:solidFill>
                <a:latin typeface="Arial"/>
                <a:ea typeface="Arial"/>
                <a:cs typeface="Arial"/>
                <a:sym typeface="Arial"/>
              </a:rPr>
              <a:t>Experimental Results</a:t>
            </a:r>
            <a:endParaRPr sz="2000">
              <a:solidFill>
                <a:schemeClr val="dk1"/>
              </a:solidFill>
              <a:latin typeface="Calibri"/>
              <a:ea typeface="Calibri"/>
              <a:cs typeface="Calibri"/>
              <a:sym typeface="Calibri"/>
            </a:endParaRPr>
          </a:p>
        </p:txBody>
      </p:sp>
      <p:sp>
        <p:nvSpPr>
          <p:cNvPr id="267" name="Google Shape;267;p34"/>
          <p:cNvSpPr/>
          <p:nvPr/>
        </p:nvSpPr>
        <p:spPr>
          <a:xfrm>
            <a:off x="397193" y="681761"/>
            <a:ext cx="10424160"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374151"/>
              </a:buClr>
              <a:buSzPts val="1100"/>
              <a:buFont typeface="Arial"/>
              <a:buNone/>
            </a:pPr>
            <a:r>
              <a:rPr b="1" lang="en-GB" sz="1100">
                <a:solidFill>
                  <a:srgbClr val="374151"/>
                </a:solidFill>
                <a:latin typeface="Arial"/>
                <a:ea typeface="Arial"/>
                <a:cs typeface="Arial"/>
                <a:sym typeface="Arial"/>
              </a:rPr>
              <a:t>Temperature Sweep analysis</a:t>
            </a:r>
            <a:endParaRPr b="1" sz="1100">
              <a:solidFill>
                <a:schemeClr val="dk1"/>
              </a:solidFill>
              <a:latin typeface="Calibri"/>
              <a:ea typeface="Calibri"/>
              <a:cs typeface="Calibri"/>
              <a:sym typeface="Calibri"/>
            </a:endParaRPr>
          </a:p>
        </p:txBody>
      </p:sp>
      <p:sp>
        <p:nvSpPr>
          <p:cNvPr id="268" name="Google Shape;268;p34"/>
          <p:cNvSpPr/>
          <p:nvPr/>
        </p:nvSpPr>
        <p:spPr>
          <a:xfrm>
            <a:off x="5357351" y="1211581"/>
            <a:ext cx="1695346" cy="200025"/>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Clr>
                <a:srgbClr val="1F2937"/>
              </a:buClr>
              <a:buSzPts val="1100"/>
              <a:buFont typeface="Arial"/>
              <a:buNone/>
            </a:pPr>
            <a:r>
              <a:rPr b="1" lang="en-GB" sz="1100">
                <a:solidFill>
                  <a:srgbClr val="1F2937"/>
                </a:solidFill>
                <a:latin typeface="Arial"/>
                <a:ea typeface="Arial"/>
                <a:cs typeface="Arial"/>
                <a:sym typeface="Arial"/>
              </a:rPr>
              <a:t>Sequence Quality</a:t>
            </a:r>
            <a:endParaRPr sz="1100">
              <a:solidFill>
                <a:schemeClr val="dk1"/>
              </a:solidFill>
              <a:latin typeface="Calibri"/>
              <a:ea typeface="Calibri"/>
              <a:cs typeface="Calibri"/>
              <a:sym typeface="Calibri"/>
            </a:endParaRPr>
          </a:p>
        </p:txBody>
      </p:sp>
      <p:sp>
        <p:nvSpPr>
          <p:cNvPr id="269" name="Google Shape;269;p34"/>
          <p:cNvSpPr/>
          <p:nvPr/>
        </p:nvSpPr>
        <p:spPr>
          <a:xfrm>
            <a:off x="4829175" y="2571750"/>
            <a:ext cx="4766310" cy="171450"/>
          </a:xfrm>
          <a:prstGeom prst="rect">
            <a:avLst/>
          </a:prstGeom>
          <a:noFill/>
          <a:ln>
            <a:noFill/>
          </a:ln>
        </p:spPr>
        <p:txBody>
          <a:bodyPr anchorCtr="0" anchor="t" bIns="0" lIns="0" spcFirstLastPara="1" rIns="0" wrap="square" tIns="0">
            <a:noAutofit/>
          </a:bodyPr>
          <a:lstStyle/>
          <a:p>
            <a:pPr indent="-190500" lvl="0" marL="254000" marR="0" rtl="0" algn="l">
              <a:lnSpc>
                <a:spcPct val="150000"/>
              </a:lnSpc>
              <a:spcBef>
                <a:spcPts val="0"/>
              </a:spcBef>
              <a:spcAft>
                <a:spcPts val="0"/>
              </a:spcAft>
              <a:buClr>
                <a:schemeClr val="dk1"/>
              </a:buClr>
              <a:buSzPts val="900"/>
              <a:buFont typeface="Calibri"/>
              <a:buNone/>
            </a:pPr>
            <a:r>
              <a:t/>
            </a:r>
            <a:endParaRPr sz="900">
              <a:solidFill>
                <a:schemeClr val="dk1"/>
              </a:solidFill>
              <a:latin typeface="Calibri"/>
              <a:ea typeface="Calibri"/>
              <a:cs typeface="Calibri"/>
              <a:sym typeface="Calibri"/>
            </a:endParaRPr>
          </a:p>
        </p:txBody>
      </p:sp>
      <p:sp>
        <p:nvSpPr>
          <p:cNvPr id="270" name="Google Shape;270;p34"/>
          <p:cNvSpPr/>
          <p:nvPr/>
        </p:nvSpPr>
        <p:spPr>
          <a:xfrm>
            <a:off x="5028739" y="1648154"/>
            <a:ext cx="4766310" cy="171450"/>
          </a:xfrm>
          <a:prstGeom prst="rect">
            <a:avLst/>
          </a:prstGeom>
          <a:noFill/>
          <a:ln>
            <a:noFill/>
          </a:ln>
        </p:spPr>
        <p:txBody>
          <a:bodyPr anchorCtr="0" anchor="t" bIns="0" lIns="0" spcFirstLastPara="1" rIns="0" wrap="square" tIns="0">
            <a:noAutofit/>
          </a:bodyPr>
          <a:lstStyle/>
          <a:p>
            <a:pPr indent="-247650" lvl="0" marL="254000" marR="0" rtl="0" algn="l">
              <a:lnSpc>
                <a:spcPct val="150000"/>
              </a:lnSpc>
              <a:spcBef>
                <a:spcPts val="0"/>
              </a:spcBef>
              <a:spcAft>
                <a:spcPts val="0"/>
              </a:spcAft>
              <a:buClr>
                <a:srgbClr val="374151"/>
              </a:buClr>
              <a:buSzPts val="900"/>
              <a:buFont typeface="Arial"/>
              <a:buChar char="•"/>
            </a:pPr>
            <a:r>
              <a:rPr lang="en-GB" sz="900">
                <a:solidFill>
                  <a:srgbClr val="374151"/>
                </a:solidFill>
                <a:latin typeface="Arial"/>
                <a:ea typeface="Arial"/>
                <a:cs typeface="Arial"/>
                <a:sym typeface="Arial"/>
              </a:rPr>
              <a:t>We apply probabilistic acceptance without sacrificing sequence quality</a:t>
            </a:r>
            <a:endParaRPr sz="1100"/>
          </a:p>
          <a:p>
            <a:pPr indent="0" lvl="0" marL="0" marR="0" rtl="0" algn="l">
              <a:lnSpc>
                <a:spcPct val="150000"/>
              </a:lnSpc>
              <a:spcBef>
                <a:spcPts val="0"/>
              </a:spcBef>
              <a:spcAft>
                <a:spcPts val="0"/>
              </a:spcAft>
              <a:buNone/>
            </a:pPr>
            <a:r>
              <a:t/>
            </a:r>
            <a:endParaRPr sz="900">
              <a:solidFill>
                <a:schemeClr val="dk1"/>
              </a:solidFill>
              <a:latin typeface="Calibri"/>
              <a:ea typeface="Calibri"/>
              <a:cs typeface="Calibri"/>
              <a:sym typeface="Calibri"/>
            </a:endParaRPr>
          </a:p>
        </p:txBody>
      </p:sp>
      <p:sp>
        <p:nvSpPr>
          <p:cNvPr id="271" name="Google Shape;271;p34"/>
          <p:cNvSpPr/>
          <p:nvPr/>
        </p:nvSpPr>
        <p:spPr>
          <a:xfrm>
            <a:off x="6323782" y="4886325"/>
            <a:ext cx="3178523" cy="142875"/>
          </a:xfrm>
          <a:prstGeom prst="rect">
            <a:avLst/>
          </a:prstGeom>
          <a:noFill/>
          <a:ln>
            <a:noFill/>
          </a:ln>
        </p:spPr>
        <p:txBody>
          <a:bodyPr anchorCtr="0" anchor="t" bIns="0" lIns="0" spcFirstLastPara="1" rIns="0" wrap="square" tIns="0">
            <a:noAutofit/>
          </a:bodyPr>
          <a:lstStyle/>
          <a:p>
            <a:pPr indent="0" lvl="0" marL="0" marR="0" rtl="0" algn="l">
              <a:lnSpc>
                <a:spcPct val="142857"/>
              </a:lnSpc>
              <a:spcBef>
                <a:spcPts val="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p:txBody>
      </p:sp>
      <p:pic>
        <p:nvPicPr>
          <p:cNvPr id="272" name="Google Shape;272;p34"/>
          <p:cNvPicPr preferRelativeResize="0"/>
          <p:nvPr/>
        </p:nvPicPr>
        <p:blipFill rotWithShape="1">
          <a:blip r:embed="rId9">
            <a:alphaModFix/>
          </a:blip>
          <a:srcRect b="0" l="0" r="0" t="0"/>
          <a:stretch/>
        </p:blipFill>
        <p:spPr>
          <a:xfrm>
            <a:off x="1674474" y="1022615"/>
            <a:ext cx="2653370" cy="1990027"/>
          </a:xfrm>
          <a:prstGeom prst="rect">
            <a:avLst/>
          </a:prstGeom>
          <a:noFill/>
          <a:ln>
            <a:noFill/>
          </a:ln>
        </p:spPr>
      </p:pic>
      <p:pic>
        <p:nvPicPr>
          <p:cNvPr id="273" name="Google Shape;273;p34"/>
          <p:cNvPicPr preferRelativeResize="0"/>
          <p:nvPr/>
        </p:nvPicPr>
        <p:blipFill rotWithShape="1">
          <a:blip r:embed="rId10">
            <a:alphaModFix/>
          </a:blip>
          <a:srcRect b="0" l="0" r="0" t="0"/>
          <a:stretch/>
        </p:blipFill>
        <p:spPr>
          <a:xfrm>
            <a:off x="285750" y="3168266"/>
            <a:ext cx="2540319" cy="1905238"/>
          </a:xfrm>
          <a:prstGeom prst="rect">
            <a:avLst/>
          </a:prstGeom>
          <a:noFill/>
          <a:ln>
            <a:noFill/>
          </a:ln>
        </p:spPr>
      </p:pic>
      <p:pic>
        <p:nvPicPr>
          <p:cNvPr id="274" name="Google Shape;274;p34"/>
          <p:cNvPicPr preferRelativeResize="0"/>
          <p:nvPr/>
        </p:nvPicPr>
        <p:blipFill rotWithShape="1">
          <a:blip r:embed="rId11">
            <a:alphaModFix/>
          </a:blip>
          <a:srcRect b="0" l="0" r="0" t="0"/>
          <a:stretch/>
        </p:blipFill>
        <p:spPr>
          <a:xfrm>
            <a:off x="4843963" y="2301340"/>
            <a:ext cx="3762366" cy="24911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6-9 White Backgroud">
  <a:themeElements>
    <a:clrScheme name="UT Brand Color Palette">
      <a:dk1>
        <a:srgbClr val="BE5700"/>
      </a:dk1>
      <a:lt1>
        <a:srgbClr val="FFFFFF"/>
      </a:lt1>
      <a:dk2>
        <a:srgbClr val="D6D2C3"/>
      </a:dk2>
      <a:lt2>
        <a:srgbClr val="333F48"/>
      </a:lt2>
      <a:accent1>
        <a:srgbClr val="F7961F"/>
      </a:accent1>
      <a:accent2>
        <a:srgbClr val="FFD600"/>
      </a:accent2>
      <a:accent3>
        <a:srgbClr val="A6CC57"/>
      </a:accent3>
      <a:accent4>
        <a:srgbClr val="579C41"/>
      </a:accent4>
      <a:accent5>
        <a:srgbClr val="00A8B6"/>
      </a:accent5>
      <a:accent6>
        <a:srgbClr val="005E86"/>
      </a:accent6>
      <a:hlink>
        <a:srgbClr val="BF5700"/>
      </a:hlink>
      <a:folHlink>
        <a:srgbClr val="9CAD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