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0_FA14480D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8_106E13E3.xml" ContentType="application/vnd.ms-powerpoint.comments+xml"/>
  <Override PartName="/ppt/comments/modernComment_364_41E46C5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867" r:id="rId4"/>
    <p:sldId id="275" r:id="rId5"/>
    <p:sldId id="866" r:id="rId6"/>
    <p:sldId id="286" r:id="rId7"/>
    <p:sldId id="285" r:id="rId8"/>
    <p:sldId id="258" r:id="rId9"/>
    <p:sldId id="865" r:id="rId10"/>
    <p:sldId id="259" r:id="rId11"/>
    <p:sldId id="263" r:id="rId12"/>
    <p:sldId id="264" r:id="rId13"/>
    <p:sldId id="272" r:id="rId14"/>
    <p:sldId id="280" r:id="rId15"/>
    <p:sldId id="265" r:id="rId16"/>
    <p:sldId id="267" r:id="rId17"/>
    <p:sldId id="284" r:id="rId18"/>
    <p:sldId id="268" r:id="rId19"/>
    <p:sldId id="868" r:id="rId20"/>
    <p:sldId id="279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A4A7FD-16CB-A1FC-5BDE-9BF14D7ACD41}" name="Mustafaoglu, Lain" initials="ML" userId="S::zsm424@my.utexas.edu::0acd816a-3336-4675-b49a-e3a1c65485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38E63-6D2D-3347-912F-79C924BFA37E}" v="347" dt="2025-08-26T18:24:47.179"/>
    <p1510:client id="{BA57ADF7-3053-4A63-A81E-FB6F2A9DA10C}" v="94" dt="2025-08-26T17:15:42.968"/>
    <p1510:client id="{E328F6F4-AC7A-8641-A739-970FCA0BF97A}" v="68" dt="2025-08-26T16:07:3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69"/>
  </p:normalViewPr>
  <p:slideViewPr>
    <p:cSldViewPr snapToGrid="0">
      <p:cViewPr varScale="1">
        <p:scale>
          <a:sx n="114" d="100"/>
          <a:sy n="11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3" d="100"/>
        <a:sy n="1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10_FA1448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F0ACD7-C25A-2241-A75F-A77A5A9B559D}" authorId="{8EA4A7FD-16CB-A1FC-5BDE-9BF14D7ACD41}" status="resolved" created="2025-08-13T21:38:39.510" complete="100000">
    <pc:sldMkLst xmlns:pc="http://schemas.microsoft.com/office/powerpoint/2013/main/command">
      <pc:docMk/>
      <pc:sldMk cId="4195633165" sldId="272"/>
    </pc:sldMkLst>
    <p188:txBody>
      <a:bodyPr/>
      <a:lstStyle/>
      <a:p>
        <a:r>
          <a:rPr lang="en-US"/>
          <a:t>can remove alpha go entirely since it is not that different from alphago zero</a:t>
        </a:r>
      </a:p>
    </p188:txBody>
  </p188:cm>
</p188:cmLst>
</file>

<file path=ppt/comments/modernComment_118_106E13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52FB63-9E66-AB41-85C8-F43827BFB341}" authorId="{8EA4A7FD-16CB-A1FC-5BDE-9BF14D7ACD41}" status="resolved" created="2025-08-13T21:36:24.517" complete="100000">
    <pc:sldMkLst xmlns:pc="http://schemas.microsoft.com/office/powerpoint/2013/main/command">
      <pc:docMk/>
      <pc:sldMk cId="275649507" sldId="280"/>
    </pc:sldMkLst>
    <p188:txBody>
      <a:bodyPr/>
      <a:lstStyle/>
      <a:p>
        <a:r>
          <a:rPr lang="en-US"/>
          <a:t>this could be removed IMO</a:t>
        </a:r>
      </a:p>
    </p188:txBody>
  </p188:cm>
</p188:cmLst>
</file>

<file path=ppt/comments/modernComment_364_41E46C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544917-9460-FB4D-A603-38FA1CFE45DE}" authorId="{8EA4A7FD-16CB-A1FC-5BDE-9BF14D7ACD41}" status="resolved" created="2025-08-26T05:12:01.96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05488985" sldId="868"/>
      <ac:spMk id="3" creationId="{1E8C770E-14F3-07E1-F80B-E491D5A40832}"/>
    </ac:deMkLst>
    <p188:txBody>
      <a:bodyPr/>
      <a:lstStyle/>
      <a:p>
        <a:r>
          <a:rPr lang="en-US"/>
          <a:t>added this, can move up or something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A3958-8028-D24A-A8D5-91377CF695F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856C5-ADC6-B946-95AB-17FBB99F2DD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TD-Gammon (1991)</a:t>
          </a:r>
        </a:p>
      </dgm:t>
    </dgm:pt>
    <dgm:pt modelId="{29132448-23CA-6F4C-BF32-914505872F06}" type="parTrans" cxnId="{3E2EE856-C2E6-7843-BC17-3BECF2EE1636}">
      <dgm:prSet/>
      <dgm:spPr/>
      <dgm:t>
        <a:bodyPr/>
        <a:lstStyle/>
        <a:p>
          <a:endParaRPr lang="en-US"/>
        </a:p>
      </dgm:t>
    </dgm:pt>
    <dgm:pt modelId="{1AD65D7C-CE7C-C94F-BC4B-233CB155B0E4}" type="sibTrans" cxnId="{3E2EE856-C2E6-7843-BC17-3BECF2EE1636}">
      <dgm:prSet/>
      <dgm:spPr/>
      <dgm:t>
        <a:bodyPr/>
        <a:lstStyle/>
        <a:p>
          <a:endParaRPr lang="en-US"/>
        </a:p>
      </dgm:t>
    </dgm:pt>
    <dgm:pt modelId="{DC415007-4A72-154E-94B7-E56AB2F41BB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Deep Blue (1997)</a:t>
          </a:r>
        </a:p>
      </dgm:t>
    </dgm:pt>
    <dgm:pt modelId="{1EB7D5F3-8FBF-9148-ABBC-52B24DD0644C}" type="parTrans" cxnId="{53E5A31F-AE14-4D43-A13B-8E7C10653D33}">
      <dgm:prSet/>
      <dgm:spPr/>
      <dgm:t>
        <a:bodyPr/>
        <a:lstStyle/>
        <a:p>
          <a:endParaRPr lang="en-US"/>
        </a:p>
      </dgm:t>
    </dgm:pt>
    <dgm:pt modelId="{B818DC9D-9A5A-5948-8ACF-B6376CDF5718}" type="sibTrans" cxnId="{53E5A31F-AE14-4D43-A13B-8E7C10653D33}">
      <dgm:prSet/>
      <dgm:spPr/>
      <dgm:t>
        <a:bodyPr/>
        <a:lstStyle/>
        <a:p>
          <a:endParaRPr lang="en-US"/>
        </a:p>
      </dgm:t>
    </dgm:pt>
    <dgm:pt modelId="{66517BCA-6788-4F4D-9776-32F2DF5ED49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AlphaGo (2016)</a:t>
          </a:r>
        </a:p>
      </dgm:t>
    </dgm:pt>
    <dgm:pt modelId="{F331E59E-8EAB-F640-9ADE-49B7242D05FF}" type="parTrans" cxnId="{329C9845-D060-8E43-8C19-9613A04C5130}">
      <dgm:prSet/>
      <dgm:spPr/>
      <dgm:t>
        <a:bodyPr/>
        <a:lstStyle/>
        <a:p>
          <a:endParaRPr lang="en-US"/>
        </a:p>
      </dgm:t>
    </dgm:pt>
    <dgm:pt modelId="{BBB50A7A-1629-AE4B-9387-35BBE552B982}" type="sibTrans" cxnId="{329C9845-D060-8E43-8C19-9613A04C5130}">
      <dgm:prSet/>
      <dgm:spPr/>
      <dgm:t>
        <a:bodyPr/>
        <a:lstStyle/>
        <a:p>
          <a:endParaRPr lang="en-US"/>
        </a:p>
      </dgm:t>
    </dgm:pt>
    <dgm:pt modelId="{F0D9E790-7F41-BF48-9D07-7018BAA809A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AlphaGo Zero (2017)</a:t>
          </a:r>
        </a:p>
      </dgm:t>
    </dgm:pt>
    <dgm:pt modelId="{5323E6C8-E3E6-D142-8926-887059D2428B}" type="parTrans" cxnId="{5EF3C3D6-516B-004A-892E-A953A3FB364E}">
      <dgm:prSet/>
      <dgm:spPr/>
      <dgm:t>
        <a:bodyPr/>
        <a:lstStyle/>
        <a:p>
          <a:endParaRPr lang="en-US"/>
        </a:p>
      </dgm:t>
    </dgm:pt>
    <dgm:pt modelId="{197392F8-80CD-434D-A16B-B71C31232130}" type="sibTrans" cxnId="{5EF3C3D6-516B-004A-892E-A953A3FB364E}">
      <dgm:prSet/>
      <dgm:spPr/>
      <dgm:t>
        <a:bodyPr/>
        <a:lstStyle/>
        <a:p>
          <a:endParaRPr lang="en-US"/>
        </a:p>
      </dgm:t>
    </dgm:pt>
    <dgm:pt modelId="{0CC622FB-8BCE-F148-B2DE-797B3C50EEAE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AlphaEvolve</a:t>
          </a:r>
          <a:r>
            <a:rPr lang="en-US" dirty="0"/>
            <a:t> (2025)</a:t>
          </a:r>
        </a:p>
      </dgm:t>
    </dgm:pt>
    <dgm:pt modelId="{FD687176-F203-684D-8860-AA57EAF4ED92}" type="parTrans" cxnId="{8F0F4826-3566-1549-93A6-E3610120B204}">
      <dgm:prSet/>
      <dgm:spPr/>
      <dgm:t>
        <a:bodyPr/>
        <a:lstStyle/>
        <a:p>
          <a:endParaRPr lang="en-US"/>
        </a:p>
      </dgm:t>
    </dgm:pt>
    <dgm:pt modelId="{2037555A-0BB9-8649-AA76-311512E877E0}" type="sibTrans" cxnId="{8F0F4826-3566-1549-93A6-E3610120B204}">
      <dgm:prSet/>
      <dgm:spPr/>
      <dgm:t>
        <a:bodyPr/>
        <a:lstStyle/>
        <a:p>
          <a:endParaRPr lang="en-US"/>
        </a:p>
      </dgm:t>
    </dgm:pt>
    <dgm:pt modelId="{BD84860F-37A3-E249-8C6A-A3A48E0C26FA}" type="pres">
      <dgm:prSet presAssocID="{917A3958-8028-D24A-A8D5-91377CF695F4}" presName="Name0" presStyleCnt="0">
        <dgm:presLayoutVars>
          <dgm:dir/>
          <dgm:resizeHandles val="exact"/>
        </dgm:presLayoutVars>
      </dgm:prSet>
      <dgm:spPr/>
    </dgm:pt>
    <dgm:pt modelId="{652D4649-BA16-EB41-9BFA-CC5D95759B3D}" type="pres">
      <dgm:prSet presAssocID="{D3C856C5-ADC6-B946-95AB-17FBB99F2DD0}" presName="node" presStyleLbl="node1" presStyleIdx="0" presStyleCnt="5">
        <dgm:presLayoutVars>
          <dgm:bulletEnabled val="1"/>
        </dgm:presLayoutVars>
      </dgm:prSet>
      <dgm:spPr/>
    </dgm:pt>
    <dgm:pt modelId="{BD7D0F97-FC31-464B-89AF-20C785D1328C}" type="pres">
      <dgm:prSet presAssocID="{1AD65D7C-CE7C-C94F-BC4B-233CB155B0E4}" presName="sibTrans" presStyleLbl="sibTrans2D1" presStyleIdx="0" presStyleCnt="4"/>
      <dgm:spPr/>
    </dgm:pt>
    <dgm:pt modelId="{C756BBF0-51D5-8749-960F-E69CF3809F16}" type="pres">
      <dgm:prSet presAssocID="{1AD65D7C-CE7C-C94F-BC4B-233CB155B0E4}" presName="connectorText" presStyleLbl="sibTrans2D1" presStyleIdx="0" presStyleCnt="4"/>
      <dgm:spPr/>
    </dgm:pt>
    <dgm:pt modelId="{75639D22-8C9D-D545-9BF5-9AE124184416}" type="pres">
      <dgm:prSet presAssocID="{DC415007-4A72-154E-94B7-E56AB2F41BB7}" presName="node" presStyleLbl="node1" presStyleIdx="1" presStyleCnt="5">
        <dgm:presLayoutVars>
          <dgm:bulletEnabled val="1"/>
        </dgm:presLayoutVars>
      </dgm:prSet>
      <dgm:spPr/>
    </dgm:pt>
    <dgm:pt modelId="{5FE036A0-74FE-ED41-96F2-88AEFADC70F0}" type="pres">
      <dgm:prSet presAssocID="{B818DC9D-9A5A-5948-8ACF-B6376CDF5718}" presName="sibTrans" presStyleLbl="sibTrans2D1" presStyleIdx="1" presStyleCnt="4"/>
      <dgm:spPr/>
    </dgm:pt>
    <dgm:pt modelId="{B3173655-0856-AA4F-97B1-0749F50490E2}" type="pres">
      <dgm:prSet presAssocID="{B818DC9D-9A5A-5948-8ACF-B6376CDF5718}" presName="connectorText" presStyleLbl="sibTrans2D1" presStyleIdx="1" presStyleCnt="4"/>
      <dgm:spPr/>
    </dgm:pt>
    <dgm:pt modelId="{D45306DA-5786-6E4B-B46F-4E09DF02C373}" type="pres">
      <dgm:prSet presAssocID="{66517BCA-6788-4F4D-9776-32F2DF5ED496}" presName="node" presStyleLbl="node1" presStyleIdx="2" presStyleCnt="5">
        <dgm:presLayoutVars>
          <dgm:bulletEnabled val="1"/>
        </dgm:presLayoutVars>
      </dgm:prSet>
      <dgm:spPr/>
    </dgm:pt>
    <dgm:pt modelId="{D6D2BA94-5AD5-7542-9DDD-3F9CCBE4543C}" type="pres">
      <dgm:prSet presAssocID="{BBB50A7A-1629-AE4B-9387-35BBE552B982}" presName="sibTrans" presStyleLbl="sibTrans2D1" presStyleIdx="2" presStyleCnt="4"/>
      <dgm:spPr/>
    </dgm:pt>
    <dgm:pt modelId="{33CC2B56-AD23-4946-815A-25C1810896C7}" type="pres">
      <dgm:prSet presAssocID="{BBB50A7A-1629-AE4B-9387-35BBE552B982}" presName="connectorText" presStyleLbl="sibTrans2D1" presStyleIdx="2" presStyleCnt="4"/>
      <dgm:spPr/>
    </dgm:pt>
    <dgm:pt modelId="{2CE38498-A9CD-DD42-AD06-31578CF80AA0}" type="pres">
      <dgm:prSet presAssocID="{F0D9E790-7F41-BF48-9D07-7018BAA809A8}" presName="node" presStyleLbl="node1" presStyleIdx="3" presStyleCnt="5">
        <dgm:presLayoutVars>
          <dgm:bulletEnabled val="1"/>
        </dgm:presLayoutVars>
      </dgm:prSet>
      <dgm:spPr/>
    </dgm:pt>
    <dgm:pt modelId="{E7D4E581-A1D6-CA43-B8B8-BF866282B7F0}" type="pres">
      <dgm:prSet presAssocID="{197392F8-80CD-434D-A16B-B71C31232130}" presName="sibTrans" presStyleLbl="sibTrans2D1" presStyleIdx="3" presStyleCnt="4"/>
      <dgm:spPr/>
    </dgm:pt>
    <dgm:pt modelId="{985CC318-25BB-254D-8B93-EFDA2516EC44}" type="pres">
      <dgm:prSet presAssocID="{197392F8-80CD-434D-A16B-B71C31232130}" presName="connectorText" presStyleLbl="sibTrans2D1" presStyleIdx="3" presStyleCnt="4"/>
      <dgm:spPr/>
    </dgm:pt>
    <dgm:pt modelId="{1C7C2FF7-C3E1-0E4F-9203-9C9B31B35954}" type="pres">
      <dgm:prSet presAssocID="{0CC622FB-8BCE-F148-B2DE-797B3C50EEAE}" presName="node" presStyleLbl="node1" presStyleIdx="4" presStyleCnt="5">
        <dgm:presLayoutVars>
          <dgm:bulletEnabled val="1"/>
        </dgm:presLayoutVars>
      </dgm:prSet>
      <dgm:spPr/>
    </dgm:pt>
  </dgm:ptLst>
  <dgm:cxnLst>
    <dgm:cxn modelId="{6933C70C-B912-4747-81A7-A84B7574A4B9}" type="presOf" srcId="{1AD65D7C-CE7C-C94F-BC4B-233CB155B0E4}" destId="{C756BBF0-51D5-8749-960F-E69CF3809F16}" srcOrd="1" destOrd="0" presId="urn:microsoft.com/office/officeart/2005/8/layout/process1"/>
    <dgm:cxn modelId="{53E5A31F-AE14-4D43-A13B-8E7C10653D33}" srcId="{917A3958-8028-D24A-A8D5-91377CF695F4}" destId="{DC415007-4A72-154E-94B7-E56AB2F41BB7}" srcOrd="1" destOrd="0" parTransId="{1EB7D5F3-8FBF-9148-ABBC-52B24DD0644C}" sibTransId="{B818DC9D-9A5A-5948-8ACF-B6376CDF5718}"/>
    <dgm:cxn modelId="{973B3426-954F-384D-BE8A-CCBFE43E25B1}" type="presOf" srcId="{917A3958-8028-D24A-A8D5-91377CF695F4}" destId="{BD84860F-37A3-E249-8C6A-A3A48E0C26FA}" srcOrd="0" destOrd="0" presId="urn:microsoft.com/office/officeart/2005/8/layout/process1"/>
    <dgm:cxn modelId="{8F0F4826-3566-1549-93A6-E3610120B204}" srcId="{917A3958-8028-D24A-A8D5-91377CF695F4}" destId="{0CC622FB-8BCE-F148-B2DE-797B3C50EEAE}" srcOrd="4" destOrd="0" parTransId="{FD687176-F203-684D-8860-AA57EAF4ED92}" sibTransId="{2037555A-0BB9-8649-AA76-311512E877E0}"/>
    <dgm:cxn modelId="{329C9845-D060-8E43-8C19-9613A04C5130}" srcId="{917A3958-8028-D24A-A8D5-91377CF695F4}" destId="{66517BCA-6788-4F4D-9776-32F2DF5ED496}" srcOrd="2" destOrd="0" parTransId="{F331E59E-8EAB-F640-9ADE-49B7242D05FF}" sibTransId="{BBB50A7A-1629-AE4B-9387-35BBE552B982}"/>
    <dgm:cxn modelId="{667A1248-7CEE-394D-B17C-5C83AE608811}" type="presOf" srcId="{DC415007-4A72-154E-94B7-E56AB2F41BB7}" destId="{75639D22-8C9D-D545-9BF5-9AE124184416}" srcOrd="0" destOrd="0" presId="urn:microsoft.com/office/officeart/2005/8/layout/process1"/>
    <dgm:cxn modelId="{9EE93F4B-2319-674E-8ED1-E74BF4190660}" type="presOf" srcId="{BBB50A7A-1629-AE4B-9387-35BBE552B982}" destId="{D6D2BA94-5AD5-7542-9DDD-3F9CCBE4543C}" srcOrd="0" destOrd="0" presId="urn:microsoft.com/office/officeart/2005/8/layout/process1"/>
    <dgm:cxn modelId="{999CF44C-999F-D543-AD21-7B6E59414914}" type="presOf" srcId="{1AD65D7C-CE7C-C94F-BC4B-233CB155B0E4}" destId="{BD7D0F97-FC31-464B-89AF-20C785D1328C}" srcOrd="0" destOrd="0" presId="urn:microsoft.com/office/officeart/2005/8/layout/process1"/>
    <dgm:cxn modelId="{F696B672-7A72-EC4D-8A8C-423629942775}" type="presOf" srcId="{D3C856C5-ADC6-B946-95AB-17FBB99F2DD0}" destId="{652D4649-BA16-EB41-9BFA-CC5D95759B3D}" srcOrd="0" destOrd="0" presId="urn:microsoft.com/office/officeart/2005/8/layout/process1"/>
    <dgm:cxn modelId="{AD003073-5EB3-8348-A8B7-703CDF496890}" type="presOf" srcId="{0CC622FB-8BCE-F148-B2DE-797B3C50EEAE}" destId="{1C7C2FF7-C3E1-0E4F-9203-9C9B31B35954}" srcOrd="0" destOrd="0" presId="urn:microsoft.com/office/officeart/2005/8/layout/process1"/>
    <dgm:cxn modelId="{3E2EE856-C2E6-7843-BC17-3BECF2EE1636}" srcId="{917A3958-8028-D24A-A8D5-91377CF695F4}" destId="{D3C856C5-ADC6-B946-95AB-17FBB99F2DD0}" srcOrd="0" destOrd="0" parTransId="{29132448-23CA-6F4C-BF32-914505872F06}" sibTransId="{1AD65D7C-CE7C-C94F-BC4B-233CB155B0E4}"/>
    <dgm:cxn modelId="{40B4A87D-1E3A-064D-B5AF-73638DFB454E}" type="presOf" srcId="{B818DC9D-9A5A-5948-8ACF-B6376CDF5718}" destId="{5FE036A0-74FE-ED41-96F2-88AEFADC70F0}" srcOrd="0" destOrd="0" presId="urn:microsoft.com/office/officeart/2005/8/layout/process1"/>
    <dgm:cxn modelId="{8415DB94-258C-4D4F-9D50-3DEB92ABA83B}" type="presOf" srcId="{BBB50A7A-1629-AE4B-9387-35BBE552B982}" destId="{33CC2B56-AD23-4946-815A-25C1810896C7}" srcOrd="1" destOrd="0" presId="urn:microsoft.com/office/officeart/2005/8/layout/process1"/>
    <dgm:cxn modelId="{A37C9BBA-FBEA-9545-A8EA-A91580DC8C1D}" type="presOf" srcId="{197392F8-80CD-434D-A16B-B71C31232130}" destId="{E7D4E581-A1D6-CA43-B8B8-BF866282B7F0}" srcOrd="0" destOrd="0" presId="urn:microsoft.com/office/officeart/2005/8/layout/process1"/>
    <dgm:cxn modelId="{C660A0D3-A12D-8448-9F5B-3A1AA9C4F937}" type="presOf" srcId="{F0D9E790-7F41-BF48-9D07-7018BAA809A8}" destId="{2CE38498-A9CD-DD42-AD06-31578CF80AA0}" srcOrd="0" destOrd="0" presId="urn:microsoft.com/office/officeart/2005/8/layout/process1"/>
    <dgm:cxn modelId="{5EF3C3D6-516B-004A-892E-A953A3FB364E}" srcId="{917A3958-8028-D24A-A8D5-91377CF695F4}" destId="{F0D9E790-7F41-BF48-9D07-7018BAA809A8}" srcOrd="3" destOrd="0" parTransId="{5323E6C8-E3E6-D142-8926-887059D2428B}" sibTransId="{197392F8-80CD-434D-A16B-B71C31232130}"/>
    <dgm:cxn modelId="{240DE5DD-5194-D045-9AE7-525799EED1FE}" type="presOf" srcId="{B818DC9D-9A5A-5948-8ACF-B6376CDF5718}" destId="{B3173655-0856-AA4F-97B1-0749F50490E2}" srcOrd="1" destOrd="0" presId="urn:microsoft.com/office/officeart/2005/8/layout/process1"/>
    <dgm:cxn modelId="{284239EE-39C4-A647-A403-CA2407823FE6}" type="presOf" srcId="{66517BCA-6788-4F4D-9776-32F2DF5ED496}" destId="{D45306DA-5786-6E4B-B46F-4E09DF02C373}" srcOrd="0" destOrd="0" presId="urn:microsoft.com/office/officeart/2005/8/layout/process1"/>
    <dgm:cxn modelId="{9CCFE8EE-C4E6-0B49-84CF-9B9AC2AADC0C}" type="presOf" srcId="{197392F8-80CD-434D-A16B-B71C31232130}" destId="{985CC318-25BB-254D-8B93-EFDA2516EC44}" srcOrd="1" destOrd="0" presId="urn:microsoft.com/office/officeart/2005/8/layout/process1"/>
    <dgm:cxn modelId="{512AE15C-09F3-6C42-877C-731E7456042E}" type="presParOf" srcId="{BD84860F-37A3-E249-8C6A-A3A48E0C26FA}" destId="{652D4649-BA16-EB41-9BFA-CC5D95759B3D}" srcOrd="0" destOrd="0" presId="urn:microsoft.com/office/officeart/2005/8/layout/process1"/>
    <dgm:cxn modelId="{C9EFF2AC-D190-1F41-8C1C-D73C4CBDC6CE}" type="presParOf" srcId="{BD84860F-37A3-E249-8C6A-A3A48E0C26FA}" destId="{BD7D0F97-FC31-464B-89AF-20C785D1328C}" srcOrd="1" destOrd="0" presId="urn:microsoft.com/office/officeart/2005/8/layout/process1"/>
    <dgm:cxn modelId="{CB8325FC-C0CC-674A-A732-6852138BC75B}" type="presParOf" srcId="{BD7D0F97-FC31-464B-89AF-20C785D1328C}" destId="{C756BBF0-51D5-8749-960F-E69CF3809F16}" srcOrd="0" destOrd="0" presId="urn:microsoft.com/office/officeart/2005/8/layout/process1"/>
    <dgm:cxn modelId="{570FCAB5-3C93-E741-99F2-C31538224FC8}" type="presParOf" srcId="{BD84860F-37A3-E249-8C6A-A3A48E0C26FA}" destId="{75639D22-8C9D-D545-9BF5-9AE124184416}" srcOrd="2" destOrd="0" presId="urn:microsoft.com/office/officeart/2005/8/layout/process1"/>
    <dgm:cxn modelId="{D593A010-BBB7-604A-9F58-97045EE1D3A2}" type="presParOf" srcId="{BD84860F-37A3-E249-8C6A-A3A48E0C26FA}" destId="{5FE036A0-74FE-ED41-96F2-88AEFADC70F0}" srcOrd="3" destOrd="0" presId="urn:microsoft.com/office/officeart/2005/8/layout/process1"/>
    <dgm:cxn modelId="{71997F38-CC70-9D41-8575-FFB7D554E8EE}" type="presParOf" srcId="{5FE036A0-74FE-ED41-96F2-88AEFADC70F0}" destId="{B3173655-0856-AA4F-97B1-0749F50490E2}" srcOrd="0" destOrd="0" presId="urn:microsoft.com/office/officeart/2005/8/layout/process1"/>
    <dgm:cxn modelId="{3FF58B34-10C5-154A-B825-C816E705C516}" type="presParOf" srcId="{BD84860F-37A3-E249-8C6A-A3A48E0C26FA}" destId="{D45306DA-5786-6E4B-B46F-4E09DF02C373}" srcOrd="4" destOrd="0" presId="urn:microsoft.com/office/officeart/2005/8/layout/process1"/>
    <dgm:cxn modelId="{73709253-05A5-6445-82AD-94C9EA3BE5CD}" type="presParOf" srcId="{BD84860F-37A3-E249-8C6A-A3A48E0C26FA}" destId="{D6D2BA94-5AD5-7542-9DDD-3F9CCBE4543C}" srcOrd="5" destOrd="0" presId="urn:microsoft.com/office/officeart/2005/8/layout/process1"/>
    <dgm:cxn modelId="{8C78CAB6-053B-B247-BEEA-70BF3D9E4C71}" type="presParOf" srcId="{D6D2BA94-5AD5-7542-9DDD-3F9CCBE4543C}" destId="{33CC2B56-AD23-4946-815A-25C1810896C7}" srcOrd="0" destOrd="0" presId="urn:microsoft.com/office/officeart/2005/8/layout/process1"/>
    <dgm:cxn modelId="{52410FB9-C87C-0641-8236-5DCD45F76A0D}" type="presParOf" srcId="{BD84860F-37A3-E249-8C6A-A3A48E0C26FA}" destId="{2CE38498-A9CD-DD42-AD06-31578CF80AA0}" srcOrd="6" destOrd="0" presId="urn:microsoft.com/office/officeart/2005/8/layout/process1"/>
    <dgm:cxn modelId="{7B1D6069-916C-A34B-A379-E93763A2B0EB}" type="presParOf" srcId="{BD84860F-37A3-E249-8C6A-A3A48E0C26FA}" destId="{E7D4E581-A1D6-CA43-B8B8-BF866282B7F0}" srcOrd="7" destOrd="0" presId="urn:microsoft.com/office/officeart/2005/8/layout/process1"/>
    <dgm:cxn modelId="{3C890FCE-B933-C042-B386-210D3BA0D45A}" type="presParOf" srcId="{E7D4E581-A1D6-CA43-B8B8-BF866282B7F0}" destId="{985CC318-25BB-254D-8B93-EFDA2516EC44}" srcOrd="0" destOrd="0" presId="urn:microsoft.com/office/officeart/2005/8/layout/process1"/>
    <dgm:cxn modelId="{B0A24ED6-821B-284A-B2C0-E27645799A6A}" type="presParOf" srcId="{BD84860F-37A3-E249-8C6A-A3A48E0C26FA}" destId="{1C7C2FF7-C3E1-0E4F-9203-9C9B31B3595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D4649-BA16-EB41-9BFA-CC5D95759B3D}">
      <dsp:nvSpPr>
        <dsp:cNvPr id="0" name=""/>
        <dsp:cNvSpPr/>
      </dsp:nvSpPr>
      <dsp:spPr>
        <a:xfrm>
          <a:off x="5304" y="0"/>
          <a:ext cx="1644537" cy="45512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TD-Gammon (1991)</a:t>
          </a:r>
        </a:p>
      </dsp:txBody>
      <dsp:txXfrm>
        <a:off x="18634" y="13330"/>
        <a:ext cx="1617877" cy="428463"/>
      </dsp:txXfrm>
    </dsp:sp>
    <dsp:sp modelId="{BD7D0F97-FC31-464B-89AF-20C785D1328C}">
      <dsp:nvSpPr>
        <dsp:cNvPr id="0" name=""/>
        <dsp:cNvSpPr/>
      </dsp:nvSpPr>
      <dsp:spPr>
        <a:xfrm>
          <a:off x="1814296" y="23638"/>
          <a:ext cx="348642" cy="40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814296" y="105207"/>
        <a:ext cx="244049" cy="244707"/>
      </dsp:txXfrm>
    </dsp:sp>
    <dsp:sp modelId="{75639D22-8C9D-D545-9BF5-9AE124184416}">
      <dsp:nvSpPr>
        <dsp:cNvPr id="0" name=""/>
        <dsp:cNvSpPr/>
      </dsp:nvSpPr>
      <dsp:spPr>
        <a:xfrm>
          <a:off x="2307657" y="0"/>
          <a:ext cx="1644537" cy="45512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Deep Blue (1997)</a:t>
          </a:r>
        </a:p>
      </dsp:txBody>
      <dsp:txXfrm>
        <a:off x="2320987" y="13330"/>
        <a:ext cx="1617877" cy="428463"/>
      </dsp:txXfrm>
    </dsp:sp>
    <dsp:sp modelId="{5FE036A0-74FE-ED41-96F2-88AEFADC70F0}">
      <dsp:nvSpPr>
        <dsp:cNvPr id="0" name=""/>
        <dsp:cNvSpPr/>
      </dsp:nvSpPr>
      <dsp:spPr>
        <a:xfrm>
          <a:off x="4116649" y="23638"/>
          <a:ext cx="348642" cy="40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16649" y="105207"/>
        <a:ext cx="244049" cy="244707"/>
      </dsp:txXfrm>
    </dsp:sp>
    <dsp:sp modelId="{D45306DA-5786-6E4B-B46F-4E09DF02C373}">
      <dsp:nvSpPr>
        <dsp:cNvPr id="0" name=""/>
        <dsp:cNvSpPr/>
      </dsp:nvSpPr>
      <dsp:spPr>
        <a:xfrm>
          <a:off x="4610010" y="0"/>
          <a:ext cx="1644537" cy="45512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AlphaGo (2016)</a:t>
          </a:r>
        </a:p>
      </dsp:txBody>
      <dsp:txXfrm>
        <a:off x="4623340" y="13330"/>
        <a:ext cx="1617877" cy="428463"/>
      </dsp:txXfrm>
    </dsp:sp>
    <dsp:sp modelId="{D6D2BA94-5AD5-7542-9DDD-3F9CCBE4543C}">
      <dsp:nvSpPr>
        <dsp:cNvPr id="0" name=""/>
        <dsp:cNvSpPr/>
      </dsp:nvSpPr>
      <dsp:spPr>
        <a:xfrm>
          <a:off x="6419002" y="23638"/>
          <a:ext cx="348642" cy="40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419002" y="105207"/>
        <a:ext cx="244049" cy="244707"/>
      </dsp:txXfrm>
    </dsp:sp>
    <dsp:sp modelId="{2CE38498-A9CD-DD42-AD06-31578CF80AA0}">
      <dsp:nvSpPr>
        <dsp:cNvPr id="0" name=""/>
        <dsp:cNvSpPr/>
      </dsp:nvSpPr>
      <dsp:spPr>
        <a:xfrm>
          <a:off x="6912363" y="0"/>
          <a:ext cx="1644537" cy="45512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AlphaGo Zero (2017)</a:t>
          </a:r>
        </a:p>
      </dsp:txBody>
      <dsp:txXfrm>
        <a:off x="6925693" y="13330"/>
        <a:ext cx="1617877" cy="428463"/>
      </dsp:txXfrm>
    </dsp:sp>
    <dsp:sp modelId="{E7D4E581-A1D6-CA43-B8B8-BF866282B7F0}">
      <dsp:nvSpPr>
        <dsp:cNvPr id="0" name=""/>
        <dsp:cNvSpPr/>
      </dsp:nvSpPr>
      <dsp:spPr>
        <a:xfrm>
          <a:off x="8721354" y="23638"/>
          <a:ext cx="348642" cy="40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721354" y="105207"/>
        <a:ext cx="244049" cy="244707"/>
      </dsp:txXfrm>
    </dsp:sp>
    <dsp:sp modelId="{1C7C2FF7-C3E1-0E4F-9203-9C9B31B35954}">
      <dsp:nvSpPr>
        <dsp:cNvPr id="0" name=""/>
        <dsp:cNvSpPr/>
      </dsp:nvSpPr>
      <dsp:spPr>
        <a:xfrm>
          <a:off x="9214716" y="0"/>
          <a:ext cx="1644537" cy="45512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AlphaEvolve</a:t>
          </a:r>
          <a:r>
            <a:rPr lang="en-US" sz="1300" kern="1200" dirty="0"/>
            <a:t> (2025)</a:t>
          </a:r>
        </a:p>
      </dsp:txBody>
      <dsp:txXfrm>
        <a:off x="9228046" y="13330"/>
        <a:ext cx="1617877" cy="42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A468-81A4-E143-A6A6-7A50CAF39D9B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446C-AD17-9F4F-A4EC-1E12FB5A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7838-728B-3743-5073-C7EF8947B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948FE-3D03-8C04-A6C2-DE275A513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B25A-916A-9EEE-81D5-D3A390BE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DBE5-A4AF-13FF-3E8E-75DCC6FF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F49E-D5C2-2F59-5BF9-0FE936BE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8522-134D-25F3-BFA7-351A6192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4D6BB-B9FA-49C9-B625-CF49D92E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71F19-1491-DD0B-CB42-9ED5A00A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70CC-F70F-B68D-3B12-BA8B3947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98DB-3733-0529-727A-3B591C58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41680-07CC-65F7-DE8D-84F9894B5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E2DA3-5880-3EED-32B4-CD5A418F0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5AD63-8FF8-4891-6C51-30E37FD9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44BF-FA9D-8A6B-73DA-E50CA226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4EA09-1DB0-EE8A-86F3-3A05A32B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288D-8815-707A-B277-BD13933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EC58-4352-E0A0-D6F5-B90F20D1A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0464-8981-0A8F-2CAF-1DE7E00A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60F6-F000-C606-1E9B-F24D3F88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08E31-0483-3E46-0A1A-DB886E7B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ED87-5EA8-F25C-3071-95AD5C8E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9AA28-6C96-BBEE-4825-5691E0C6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90F9-EFD7-81A4-940A-A6725571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23DCC-D483-D94B-9983-C827D57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BA66-7B5E-D8BC-A4EF-FCE70568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29E4-21B4-B779-AF98-9477EAF5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5F12-78A9-D3B5-9CF2-7FDAC9E6E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7906C-97AB-D480-7822-27B14886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7D9B1-24D8-664D-69CB-4E3BC4B8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642CF-FE03-FC54-B0DA-F838D5C3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EC869-538D-8F79-65C0-194987B1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8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848C-BE8F-FE27-90BF-5AC138D7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374B-04FC-BAA9-12AD-DB4C5411B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4D31-2BFE-0909-78EE-70D3F7617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A4BA8-AD27-7833-9096-21AE627DC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9FDDF-5D6D-5634-C228-81B5BFF2A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85B11-61E4-C8EE-23BA-228BD004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A4030-CDB5-CCF6-D5ED-97C4016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B63B6-D186-BA76-1151-DDD2FC8A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FE96-825D-CC5F-715E-67C25E91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E1AF7-2BE3-C068-5861-6E39DF01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C5E84-E9F2-01AA-01FC-6D37DE02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0E09B-42BD-6FC9-90F1-85D792C4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7EA53-13E6-5424-13EF-0CE9B3F7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BAE42-DB62-4CCC-994B-20888F1C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ADDEF-13CC-5326-06B6-1C28A937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A09-38B8-1358-4075-AB1B9865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F151-7DBE-89B4-6EDF-7D43BA14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9FCAE-A398-0600-9F35-6CF2A8401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58C7C-B5AF-ABC6-756A-4B32C0D2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AA91C-A8EE-7884-BA2E-418DA0F4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AA003-F394-D46A-DD83-54E35787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2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C71F-BF6C-3DC7-723C-616D9E59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817FA-94A2-727E-9E2B-A32D6FABC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F86A4-9C9D-E0BD-C3D9-E42E1329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C92CB-35D8-B154-B932-2DB4DFB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1CA3D-5F73-7EC7-F2E6-E392C555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5106D-483C-C9A1-E7E1-E2F7D0A6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055EC-CC00-16B0-9D29-87B1BF1E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3A6D-C7CA-34A7-432A-6484399F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5F80-E3AF-3B4D-A71D-233477D45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74C90C-EACE-FC40-98F1-4B70E4265A0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01F4-0888-1DFC-2F4D-705D1E21A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7BE1E-D848-6255-3BF5-45F401D59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FE213-54E3-D140-9E37-E504A28B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texas.instructure.com/courses/1414520" TargetMode="External"/><Relationship Id="rId2" Type="http://schemas.openxmlformats.org/officeDocument/2006/relationships/hyperlink" Target="https://www.cs.utexas.edu/~pingali/CS395TFall2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utexas.edu/~pingali/CS395TFall25/https:/edstem.org/us/courses/81644/discuss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microsoft.com/office/2018/10/relationships/comments" Target="../comments/modernComment_110_FA14480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jpeg"/><Relationship Id="rId9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18_106E13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nomial_logistic_regress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ules_of_Go#Mov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81644/discussion/6875970" TargetMode="External"/><Relationship Id="rId2" Type="http://schemas.microsoft.com/office/2018/10/relationships/comments" Target="../comments/modernComment_364_41E46C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sm@utexas.edu" TargetMode="External"/><Relationship Id="rId5" Type="http://schemas.openxmlformats.org/officeDocument/2006/relationships/hyperlink" Target="https://utexas-my.sharepoint.com/:x:/g/personal/zsm424_my_utexas_edu/EdEfBbz2fytImxoPWqdD6AEBM8uLojMMoCAOAo9eEdTNuA?e=jig0ey" TargetMode="External"/><Relationship Id="rId4" Type="http://schemas.openxmlformats.org/officeDocument/2006/relationships/hyperlink" Target="https://utexas-my.sharepoint.com/:x:/g/personal/zsm424_my_utexas_edu/EdEfBbz2fytImxoPWqdD6AEBM8uLojMMoCAOAo9eEdTNuA?e=ddGgk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pingali@cs.utexa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zsm@utexa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colorful graph of data&#10;&#10;AI-generated content may be incorrect.">
            <a:extLst>
              <a:ext uri="{FF2B5EF4-FFF2-40B4-BE49-F238E27FC236}">
                <a16:creationId xmlns:a16="http://schemas.microsoft.com/office/drawing/2014/main" id="{033E6DE6-C98C-23A3-397A-992384E12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27341" b="909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4DFFA-BE43-690D-4789-80BF8BD83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CS395T: Foundations of Machine Learning for Systems Researchers</a:t>
            </a:r>
            <a:br>
              <a:rPr lang="en-US" sz="2800" b="1" dirty="0"/>
            </a:br>
            <a:r>
              <a:rPr lang="en-US" sz="2000" dirty="0"/>
              <a:t>Fall 2025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16A0-48A2-A5C6-0A19-0E0F28648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  <a:latin typeface="+mj-lt"/>
              </a:rPr>
              <a:t>Lecture 1: Introduction</a:t>
            </a:r>
            <a:endParaRPr lang="en-US" sz="2800" b="1" dirty="0">
              <a:latin typeface="+mj-lt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69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C5BA9-1645-344D-D774-9B7DB71E9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9CB5FC-B6BD-AF60-E322-31D9D80C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6960C-818F-AC0B-9A28-C0C45993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C1D9E-BD94-55B4-74AC-D144A5506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88B20-812E-A12C-F30E-02AA000AC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5CE70-2834-C8DA-BE90-68EDB8DA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CFC82-E0BC-2CDF-2320-26BF377F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Prerequisites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6A9F-EAA0-67B1-7E92-ABBA5473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Proficiency in Python</a:t>
            </a:r>
          </a:p>
          <a:p>
            <a:r>
              <a:rPr lang="en-US" dirty="0"/>
              <a:t>Familiarity with undergraduate-level algorithms and data structures</a:t>
            </a:r>
          </a:p>
          <a:p>
            <a:r>
              <a:rPr lang="en-US" dirty="0"/>
              <a:t>Strong mathematical skills: calculus, statistics, and linear algebra</a:t>
            </a:r>
          </a:p>
          <a:p>
            <a:r>
              <a:rPr lang="en-US" dirty="0"/>
              <a:t>Coursework or equivalent experience in AI and ML at the level of CS 342 strongly recommended</a:t>
            </a:r>
          </a:p>
          <a:p>
            <a:r>
              <a:rPr lang="en-US" dirty="0"/>
              <a:t>Practical experience with training machine learning models will be useful.</a:t>
            </a:r>
          </a:p>
        </p:txBody>
      </p:sp>
    </p:spTree>
    <p:extLst>
      <p:ext uri="{BB962C8B-B14F-4D97-AF65-F5344CB8AC3E}">
        <p14:creationId xmlns:p14="http://schemas.microsoft.com/office/powerpoint/2010/main" val="279894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4E51D-5903-8EB8-D990-0316516F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ACE206-04EA-1E9A-E1E9-0925A2EF9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E43F-CD7A-3238-6D84-11FE07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AAFD0-532D-59F5-6BDE-BBABAA46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CE2CC-EDAA-C5CC-B4EA-E409FD99E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DC0BB8-1D99-4810-6441-141FDD6ED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17BA5-D264-EF9E-4DFB-2D7735C9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Course Materials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26BF-9033-1A67-E372-4F3A30E2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10515" indent="-310515"/>
            <a:r>
              <a:rPr lang="en-US" b="1" dirty="0"/>
              <a:t>Website for course:</a:t>
            </a:r>
          </a:p>
          <a:p>
            <a:pPr lvl="1"/>
            <a:r>
              <a:rPr lang="en-US" dirty="0">
                <a:hlinkClick r:id="rId2"/>
              </a:rPr>
              <a:t>https://www.cs.utexas.edu/~pingali/CS395TFall25/</a:t>
            </a:r>
            <a:endParaRPr lang="en-US" dirty="0"/>
          </a:p>
          <a:p>
            <a:pPr lvl="1"/>
            <a:r>
              <a:rPr lang="en-US" dirty="0"/>
              <a:t>All lecture notes, announcements, papers, assignments will be posted there</a:t>
            </a:r>
          </a:p>
          <a:p>
            <a:pPr marL="457200" lvl="1" indent="0">
              <a:buNone/>
            </a:pPr>
            <a:endParaRPr lang="en-US" dirty="0"/>
          </a:p>
          <a:p>
            <a:pPr marL="310515" indent="-310515"/>
            <a:r>
              <a:rPr lang="en-US" b="1" dirty="0"/>
              <a:t>Canvas: </a:t>
            </a:r>
          </a:p>
          <a:p>
            <a:pPr marL="767715" lvl="1" indent="-310515"/>
            <a:r>
              <a:rPr lang="en-US" dirty="0">
                <a:hlinkClick r:id="rId3"/>
              </a:rPr>
              <a:t>https://utexas.instructure.com/courses/1414520</a:t>
            </a:r>
            <a:endParaRPr lang="en-US" dirty="0"/>
          </a:p>
          <a:p>
            <a:pPr lvl="1"/>
            <a:r>
              <a:rPr lang="en-US" dirty="0"/>
              <a:t>Announcements and grades will be posted there</a:t>
            </a:r>
          </a:p>
          <a:p>
            <a:pPr marL="457200" lvl="1" indent="0">
              <a:buNone/>
            </a:pPr>
            <a:endParaRPr lang="en-US" dirty="0"/>
          </a:p>
          <a:p>
            <a:pPr marL="310515" indent="-310515"/>
            <a:r>
              <a:rPr lang="en-US" b="1" dirty="0"/>
              <a:t>Ed Discussion board:</a:t>
            </a:r>
          </a:p>
          <a:p>
            <a:pPr lvl="1"/>
            <a:r>
              <a:rPr lang="en-US" dirty="0">
                <a:hlinkClick r:id="rId4"/>
              </a:rPr>
              <a:t>https://edstem.org/us/courses/81644/discussion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Clarifications/additional information/questions for assignments, projects etc.</a:t>
            </a:r>
          </a:p>
        </p:txBody>
      </p:sp>
    </p:spTree>
    <p:extLst>
      <p:ext uri="{BB962C8B-B14F-4D97-AF65-F5344CB8AC3E}">
        <p14:creationId xmlns:p14="http://schemas.microsoft.com/office/powerpoint/2010/main" val="277098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C9811-A57F-CC79-647C-B4D6FE78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9C34B-95DC-6131-6AD3-7478B73B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40F6C-808E-551C-634C-84459C15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86E32-3F76-EC10-B920-AD7EA397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0B809F-3383-86F6-F692-38F96CFFE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99C16-D2E8-9A82-F2C6-55424952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FA65B-DF20-82FE-9A4D-90A8A54C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Coursework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4A57-35BC-8596-14A4-750052A6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955013"/>
            <a:ext cx="9724031" cy="4545406"/>
          </a:xfrm>
        </p:spPr>
        <p:txBody>
          <a:bodyPr anchor="ctr">
            <a:noAutofit/>
          </a:bodyPr>
          <a:lstStyle/>
          <a:p>
            <a:pPr marL="310515" indent="-310515"/>
            <a:r>
              <a:rPr lang="en-US" sz="2400" b="1" dirty="0"/>
              <a:t>Class presentations </a:t>
            </a:r>
            <a:r>
              <a:rPr lang="en-US" sz="2400" dirty="0"/>
              <a:t>(25%)</a:t>
            </a:r>
          </a:p>
          <a:p>
            <a:pPr marL="767715" lvl="1" indent="-310515"/>
            <a:r>
              <a:rPr lang="en-US" sz="1800" dirty="0"/>
              <a:t>One in-class paper presentation by each student (20%)</a:t>
            </a:r>
          </a:p>
          <a:p>
            <a:pPr marL="767715" lvl="1" indent="-310515"/>
            <a:r>
              <a:rPr lang="en-US" sz="1800" dirty="0"/>
              <a:t>One paper review in </a:t>
            </a:r>
            <a:r>
              <a:rPr lang="en-US" sz="1800" dirty="0" err="1"/>
              <a:t>NeurIPS</a:t>
            </a:r>
            <a:r>
              <a:rPr lang="en-US" sz="1800" dirty="0"/>
              <a:t> style by each student (5%)</a:t>
            </a:r>
          </a:p>
          <a:p>
            <a:pPr marL="310515" indent="-310515"/>
            <a:r>
              <a:rPr lang="en-US" sz="2400" b="1" dirty="0"/>
              <a:t>Three assignments </a:t>
            </a:r>
            <a:r>
              <a:rPr lang="en-US" sz="2400" dirty="0"/>
              <a:t>(30% total, 10% each)</a:t>
            </a:r>
          </a:p>
          <a:p>
            <a:pPr lvl="1"/>
            <a:r>
              <a:rPr lang="en-US" sz="2000" dirty="0"/>
              <a:t>One each on DNNs, reinforcement learning, evolutionary computing</a:t>
            </a:r>
          </a:p>
          <a:p>
            <a:pPr marL="310515" indent="-310515"/>
            <a:r>
              <a:rPr lang="en-US" sz="2400" b="1" dirty="0"/>
              <a:t>Final project </a:t>
            </a:r>
            <a:r>
              <a:rPr lang="en-US" sz="2400" dirty="0"/>
              <a:t>(45%)</a:t>
            </a:r>
          </a:p>
          <a:p>
            <a:pPr lvl="1"/>
            <a:r>
              <a:rPr lang="en-US" sz="2000" dirty="0"/>
              <a:t>We will give you a list of suggested topics</a:t>
            </a:r>
          </a:p>
          <a:p>
            <a:pPr lvl="1"/>
            <a:r>
              <a:rPr lang="en-US" sz="2000" dirty="0"/>
              <a:t>Feel free to come up with your own project relevant to course content</a:t>
            </a:r>
          </a:p>
          <a:p>
            <a:pPr lvl="1"/>
            <a:r>
              <a:rPr lang="en-US" sz="2000" dirty="0"/>
              <a:t>Project proposal (5%)</a:t>
            </a:r>
          </a:p>
          <a:p>
            <a:pPr lvl="1"/>
            <a:r>
              <a:rPr lang="en-US" sz="2000" dirty="0"/>
              <a:t>Final paper (</a:t>
            </a:r>
            <a:r>
              <a:rPr lang="en-US" sz="2000"/>
              <a:t>20</a:t>
            </a:r>
            <a:r>
              <a:rPr lang="en-US" sz="2000" dirty="0"/>
              <a:t>%)</a:t>
            </a:r>
          </a:p>
          <a:p>
            <a:pPr lvl="1"/>
            <a:r>
              <a:rPr lang="en-US" sz="2000" dirty="0"/>
              <a:t>Final project presentation (15%)</a:t>
            </a:r>
          </a:p>
          <a:p>
            <a:pPr marL="310515" indent="-310515"/>
            <a:r>
              <a:rPr lang="en-US" sz="2400" b="1" dirty="0"/>
              <a:t>Participation, introduction survey, and project check-ins </a:t>
            </a:r>
            <a:r>
              <a:rPr lang="en-US" sz="2400" dirty="0"/>
              <a:t>(5%)</a:t>
            </a:r>
          </a:p>
        </p:txBody>
      </p:sp>
    </p:spTree>
    <p:extLst>
      <p:ext uri="{BB962C8B-B14F-4D97-AF65-F5344CB8AC3E}">
        <p14:creationId xmlns:p14="http://schemas.microsoft.com/office/powerpoint/2010/main" val="114960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98226-6795-EC26-A86D-E92B38F1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D89F88-5BC1-233E-8B88-411601882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DD609-AC51-A8C5-3CAB-CCA424919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C6D1E-EAA6-8825-7D8B-678A90FDE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D1721-9C9E-7F09-F2BD-C50A7C303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B8E3B2-22FF-BDDD-ACC6-3A6880BEF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C62A2-3D62-0943-5BB4-91C21513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Progression of ML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74F6-46C3-422C-C861-31559AB4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4642"/>
            <a:ext cx="9724031" cy="28888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Systems complexity grows alongside ML sophistication</a:t>
            </a:r>
          </a:p>
          <a:p>
            <a:r>
              <a:rPr lang="en-US" sz="2000" dirty="0"/>
              <a:t>1991: TD-Gammon — Backgammon (NN+TD learning)</a:t>
            </a:r>
          </a:p>
          <a:p>
            <a:r>
              <a:rPr lang="en-US" sz="2000" dirty="0"/>
              <a:t>1997: Deep Blue — Chess (alpha-beta search)</a:t>
            </a:r>
          </a:p>
          <a:p>
            <a:r>
              <a:rPr lang="en-US" sz="2000" dirty="0"/>
              <a:t>2017: AlphaGo Zero — Go (CNNs + deep RL)</a:t>
            </a:r>
          </a:p>
          <a:p>
            <a:r>
              <a:rPr lang="en-US" sz="2000" dirty="0"/>
              <a:t>2025: </a:t>
            </a:r>
            <a:r>
              <a:rPr lang="en-US" sz="2000" dirty="0" err="1"/>
              <a:t>AlphaEvolve</a:t>
            </a:r>
            <a:r>
              <a:rPr lang="en-US" sz="2000" dirty="0"/>
              <a:t> — Inventing algorithms (LLM + evolutionary algorithms)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15576C-257E-FB8B-00D6-12FB56BB856A}"/>
              </a:ext>
            </a:extLst>
          </p:cNvPr>
          <p:cNvGrpSpPr/>
          <p:nvPr/>
        </p:nvGrpSpPr>
        <p:grpSpPr>
          <a:xfrm>
            <a:off x="168279" y="4389893"/>
            <a:ext cx="11855438" cy="2292010"/>
            <a:chOff x="132192" y="4533415"/>
            <a:chExt cx="11855438" cy="2292010"/>
          </a:xfrm>
        </p:grpSpPr>
        <p:pic>
          <p:nvPicPr>
            <p:cNvPr id="7" name="Picture 2" descr="11.1 TD-Gammon">
              <a:extLst>
                <a:ext uri="{FF2B5EF4-FFF2-40B4-BE49-F238E27FC236}">
                  <a16:creationId xmlns:a16="http://schemas.microsoft.com/office/drawing/2014/main" id="{AAB3EE7F-1582-33E3-DB6E-BA66D711F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92" y="5255413"/>
              <a:ext cx="2398183" cy="133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Deep Blue (chess computer) - Wikipedia">
              <a:extLst>
                <a:ext uri="{FF2B5EF4-FFF2-40B4-BE49-F238E27FC236}">
                  <a16:creationId xmlns:a16="http://schemas.microsoft.com/office/drawing/2014/main" id="{65D7D00B-94EB-764A-F59E-0556FFBF6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" b="5395"/>
            <a:stretch>
              <a:fillRect/>
            </a:stretch>
          </p:blipFill>
          <p:spPr bwMode="auto">
            <a:xfrm>
              <a:off x="2974197" y="5074973"/>
              <a:ext cx="1225616" cy="171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AlphaGo: its creator on the computer that learns by thinking | Artificial  intelligence (AI) | The Guardian">
              <a:extLst>
                <a:ext uri="{FF2B5EF4-FFF2-40B4-BE49-F238E27FC236}">
                  <a16:creationId xmlns:a16="http://schemas.microsoft.com/office/drawing/2014/main" id="{6A297080-4490-3D40-B507-E7A3B84C5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9" t="4294" r="14159"/>
            <a:stretch>
              <a:fillRect/>
            </a:stretch>
          </p:blipFill>
          <p:spPr bwMode="auto">
            <a:xfrm>
              <a:off x="4916068" y="5107154"/>
              <a:ext cx="1951119" cy="165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Mastering the game of Go without human knowledge | Nature">
              <a:extLst>
                <a:ext uri="{FF2B5EF4-FFF2-40B4-BE49-F238E27FC236}">
                  <a16:creationId xmlns:a16="http://schemas.microsoft.com/office/drawing/2014/main" id="{FB96339E-D88D-7AB8-B995-1C27BB91D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728" y="5020537"/>
              <a:ext cx="1992897" cy="180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diagram of a program&#10;&#10;AI-generated content may be incorrect.">
              <a:extLst>
                <a:ext uri="{FF2B5EF4-FFF2-40B4-BE49-F238E27FC236}">
                  <a16:creationId xmlns:a16="http://schemas.microsoft.com/office/drawing/2014/main" id="{DFA6C7BA-A412-6C7D-18F9-9FA85B76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-1" r="2774" b="-2"/>
            <a:stretch>
              <a:fillRect/>
            </a:stretch>
          </p:blipFill>
          <p:spPr>
            <a:xfrm>
              <a:off x="9262430" y="5064856"/>
              <a:ext cx="2725200" cy="1716825"/>
            </a:xfrm>
            <a:prstGeom prst="rect">
              <a:avLst/>
            </a:prstGeom>
          </p:spPr>
        </p:pic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FDC4BFF6-ACC6-48B1-5D6E-450E87AF1D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68783969"/>
                </p:ext>
              </p:extLst>
            </p:nvPr>
          </p:nvGraphicFramePr>
          <p:xfrm>
            <a:off x="459350" y="4533415"/>
            <a:ext cx="10864559" cy="4551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56331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6ED6B-C69B-E645-51EB-31D65EE7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4995F2-9656-AABD-430D-3AE1AD1BE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C724E-852E-A580-67C7-01CA0F095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6C563-F544-8E11-F52A-DA8B6FFC3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0DCF1-05F7-437E-243B-A672411A4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30CAF-5C05-0988-6C17-266F1A364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BDE03-21A7-3272-2985-CADFE5A1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TD-Gammon (1991): NN+TD-learning</a:t>
            </a:r>
          </a:p>
        </p:txBody>
      </p:sp>
      <p:pic>
        <p:nvPicPr>
          <p:cNvPr id="5122" name="Picture 2" descr="11.1 TD-Gammon">
            <a:extLst>
              <a:ext uri="{FF2B5EF4-FFF2-40B4-BE49-F238E27FC236}">
                <a16:creationId xmlns:a16="http://schemas.microsoft.com/office/drawing/2014/main" id="{FA4B840A-AD05-59DD-CD2B-920649CFE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2747449"/>
            <a:ext cx="3954621" cy="21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1.1 TD-Gammon">
            <a:extLst>
              <a:ext uri="{FF2B5EF4-FFF2-40B4-BE49-F238E27FC236}">
                <a16:creationId xmlns:a16="http://schemas.microsoft.com/office/drawing/2014/main" id="{22A4C2B3-38F0-E3C5-6599-7C73259B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36" y="2421010"/>
            <a:ext cx="5555556" cy="28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5482E-D1E3-1BDC-2303-16164CF6BE21}"/>
              </a:ext>
            </a:extLst>
          </p:cNvPr>
          <p:cNvSpPr txBox="1"/>
          <p:nvPr/>
        </p:nvSpPr>
        <p:spPr>
          <a:xfrm>
            <a:off x="2606897" y="5742588"/>
            <a:ext cx="5276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Exploited human game insights </a:t>
            </a:r>
          </a:p>
          <a:p>
            <a:r>
              <a:rPr lang="en-US" sz="2000" dirty="0"/>
              <a:t>Ran on IBM RS/6000 work-station (240 </a:t>
            </a:r>
            <a:r>
              <a:rPr lang="en-US" sz="2000" dirty="0" err="1"/>
              <a:t>Mflops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495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82EA7-1DB8-F0C5-59C0-2FF64BB2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8BCAE-7358-46C8-F389-A858BA7C0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4579B-92CB-AD4D-1BB5-11CE62EF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4C96-2C44-9C35-59EB-04B5DF82C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20384-D4C7-1DC3-BD10-34C7141D0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A68460-CDC8-3F65-8334-6BBD90664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5772-2499-AD6D-216E-429B85BE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AlphaGo Zero (2017): </a:t>
            </a:r>
            <a:r>
              <a:rPr lang="en-US" sz="4000" dirty="0" err="1">
                <a:solidFill>
                  <a:schemeClr val="bg1"/>
                </a:solidFill>
              </a:rPr>
              <a:t>CNN+Deep</a:t>
            </a:r>
            <a:r>
              <a:rPr lang="en-US" sz="4000" dirty="0">
                <a:solidFill>
                  <a:schemeClr val="bg1"/>
                </a:solidFill>
              </a:rPr>
              <a:t> RL </a:t>
            </a:r>
          </a:p>
        </p:txBody>
      </p:sp>
      <p:pic>
        <p:nvPicPr>
          <p:cNvPr id="35" name="Picture 34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4EC99B6-6E9F-EC4B-0869-E11B23EA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25" y="1885279"/>
            <a:ext cx="7182742" cy="4884264"/>
          </a:xfrm>
          <a:prstGeom prst="rect">
            <a:avLst/>
          </a:prstGeom>
        </p:spPr>
      </p:pic>
      <p:pic>
        <p:nvPicPr>
          <p:cNvPr id="36" name="Picture 35" descr="A board game with black and white balls&#10;&#10;Description automatically generated">
            <a:extLst>
              <a:ext uri="{FF2B5EF4-FFF2-40B4-BE49-F238E27FC236}">
                <a16:creationId xmlns:a16="http://schemas.microsoft.com/office/drawing/2014/main" id="{345FB47C-A553-DA67-0F4A-C831E5DA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447348"/>
            <a:ext cx="1755801" cy="17601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6E4AAB-45ED-E1F8-7152-F4C97D0C7164}"/>
              </a:ext>
            </a:extLst>
          </p:cNvPr>
          <p:cNvSpPr txBox="1"/>
          <p:nvPr/>
        </p:nvSpPr>
        <p:spPr>
          <a:xfrm>
            <a:off x="7087668" y="1571448"/>
            <a:ext cx="29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Policy/value network for RL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5F0D98-4671-802C-343F-C473261EF462}"/>
              </a:ext>
            </a:extLst>
          </p:cNvPr>
          <p:cNvSpPr txBox="1"/>
          <p:nvPr/>
        </p:nvSpPr>
        <p:spPr>
          <a:xfrm>
            <a:off x="3982093" y="3072828"/>
            <a:ext cx="33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Convolutional Neural Network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3EB7B6-C997-D256-6FE1-7C942D054396}"/>
              </a:ext>
            </a:extLst>
          </p:cNvPr>
          <p:cNvSpPr txBox="1"/>
          <p:nvPr/>
        </p:nvSpPr>
        <p:spPr>
          <a:xfrm>
            <a:off x="1744241" y="2768049"/>
            <a:ext cx="85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19x19 board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6169F0-9FFF-EB85-5DCA-CC8232B2DCCB}"/>
              </a:ext>
            </a:extLst>
          </p:cNvPr>
          <p:cNvSpPr/>
          <p:nvPr/>
        </p:nvSpPr>
        <p:spPr>
          <a:xfrm>
            <a:off x="9195520" y="5758978"/>
            <a:ext cx="1181357" cy="32071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9397E4-50F9-D878-B9D5-57F8B0912ABE}"/>
              </a:ext>
            </a:extLst>
          </p:cNvPr>
          <p:cNvSpPr/>
          <p:nvPr/>
        </p:nvSpPr>
        <p:spPr>
          <a:xfrm>
            <a:off x="9195520" y="2912472"/>
            <a:ext cx="1181357" cy="32071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988673C-5892-A31D-85F0-9FBD88F29BF1}"/>
              </a:ext>
            </a:extLst>
          </p:cNvPr>
          <p:cNvCxnSpPr>
            <a:cxnSpLocks/>
          </p:cNvCxnSpPr>
          <p:nvPr/>
        </p:nvCxnSpPr>
        <p:spPr>
          <a:xfrm>
            <a:off x="7484717" y="1885279"/>
            <a:ext cx="0" cy="488426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300F39-3662-0F87-EC73-54DE75DCDEC4}"/>
              </a:ext>
            </a:extLst>
          </p:cNvPr>
          <p:cNvSpPr txBox="1"/>
          <p:nvPr/>
        </p:nvSpPr>
        <p:spPr>
          <a:xfrm>
            <a:off x="1316323" y="5792938"/>
            <a:ext cx="392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Learned by playing against itself</a:t>
            </a:r>
          </a:p>
          <a:p>
            <a:r>
              <a:rPr lang="en-US" sz="2000" dirty="0"/>
              <a:t>64 TPUs, trained over several days</a:t>
            </a:r>
          </a:p>
        </p:txBody>
      </p:sp>
    </p:spTree>
    <p:extLst>
      <p:ext uri="{BB962C8B-B14F-4D97-AF65-F5344CB8AC3E}">
        <p14:creationId xmlns:p14="http://schemas.microsoft.com/office/powerpoint/2010/main" val="2313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DC1D6-4755-CA28-0746-AE954025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620160-F366-6474-6499-60C3F651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3D482-F806-ACA0-65B9-AF7309B6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58DA5-5E89-6F4F-74A8-E2EAA6708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28BC84-2220-9DAF-F058-0D4FE282F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F1C6D-B28F-64B2-EB24-443FACD70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59612-4ACD-D1F2-9D9C-6EBAFA26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AlphaGo Zero (2017)</a:t>
            </a:r>
          </a:p>
        </p:txBody>
      </p:sp>
      <p:pic>
        <p:nvPicPr>
          <p:cNvPr id="24" name="Picture 23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A4D59FB-4F41-7540-C3B7-474DF42D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9" y="2002336"/>
            <a:ext cx="6763859" cy="4678207"/>
          </a:xfrm>
          <a:prstGeom prst="rect">
            <a:avLst/>
          </a:prstGeom>
        </p:spPr>
      </p:pic>
      <p:sp>
        <p:nvSpPr>
          <p:cNvPr id="29" name="AutoShape 2" descr="{\displaystyle 19\times 19+1}">
            <a:extLst>
              <a:ext uri="{FF2B5EF4-FFF2-40B4-BE49-F238E27FC236}">
                <a16:creationId xmlns:a16="http://schemas.microsoft.com/office/drawing/2014/main" id="{ECBA1F21-C72C-A521-A21C-EDA710F3DB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38401" y="1748827"/>
            <a:ext cx="253509" cy="2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3" descr="{\displaystyle (-1,+1)}">
            <a:extLst>
              <a:ext uri="{FF2B5EF4-FFF2-40B4-BE49-F238E27FC236}">
                <a16:creationId xmlns:a16="http://schemas.microsoft.com/office/drawing/2014/main" id="{BEC33E29-A322-CBA7-8097-EAD2E1E2E6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0501" y="2037752"/>
            <a:ext cx="253509" cy="2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980A3A-6D68-DCA8-82AE-5D7A00725221}"/>
              </a:ext>
            </a:extLst>
          </p:cNvPr>
          <p:cNvSpPr txBox="1"/>
          <p:nvPr/>
        </p:nvSpPr>
        <p:spPr>
          <a:xfrm>
            <a:off x="1467688" y="2258178"/>
            <a:ext cx="53180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8 channels: positions of the current player's stones from the last eight time steps</a:t>
            </a:r>
          </a:p>
          <a:p>
            <a:r>
              <a:rPr lang="en-US" sz="1400" dirty="0"/>
              <a:t>8 channels: positions of the other player's stones from the last eight time steps.</a:t>
            </a:r>
          </a:p>
          <a:p>
            <a:r>
              <a:rPr lang="en-US" sz="1400" dirty="0"/>
              <a:t>1 channel: all 1 if black is to move, and 0 otherwise.</a:t>
            </a: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3253CD04-CEB3-25B6-48FA-017BE7F785A9}"/>
              </a:ext>
            </a:extLst>
          </p:cNvPr>
          <p:cNvSpPr/>
          <p:nvPr/>
        </p:nvSpPr>
        <p:spPr>
          <a:xfrm>
            <a:off x="1371599" y="2219525"/>
            <a:ext cx="5384995" cy="1208204"/>
          </a:xfrm>
          <a:prstGeom prst="roundRect">
            <a:avLst/>
          </a:prstGeom>
          <a:noFill/>
          <a:ln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8">
            <a:extLst>
              <a:ext uri="{FF2B5EF4-FFF2-40B4-BE49-F238E27FC236}">
                <a16:creationId xmlns:a16="http://schemas.microsoft.com/office/drawing/2014/main" id="{48A72292-C63D-3DEF-DBD2-B8CB8F486C9D}"/>
              </a:ext>
            </a:extLst>
          </p:cNvPr>
          <p:cNvSpPr/>
          <p:nvPr/>
        </p:nvSpPr>
        <p:spPr>
          <a:xfrm>
            <a:off x="1371599" y="5436936"/>
            <a:ext cx="5794362" cy="1208204"/>
          </a:xfrm>
          <a:prstGeom prst="roundRect">
            <a:avLst/>
          </a:prstGeom>
          <a:noFill/>
          <a:ln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Policy head outputs </a:t>
            </a:r>
            <a:r>
              <a:rPr lang="en-US" altLang="en-US" sz="1400" dirty="0">
                <a:solidFill>
                  <a:schemeClr val="tx1"/>
                </a:solidFill>
                <a:hlinkClick r:id="rId3" tooltip="Multinomial logistic regression"/>
              </a:rPr>
              <a:t>logit</a:t>
            </a:r>
            <a:r>
              <a:rPr lang="en-US" altLang="en-US" sz="1400" dirty="0">
                <a:solidFill>
                  <a:schemeClr val="tx1"/>
                </a:solidFill>
              </a:rPr>
              <a:t> array of size 19x19</a:t>
            </a:r>
            <a:r>
              <a:rPr lang="en-US" altLang="en-US" sz="1400" dirty="0"/>
              <a:t>  </a:t>
            </a:r>
            <a:r>
              <a:rPr lang="en-US" altLang="en-US" sz="1400" dirty="0">
                <a:solidFill>
                  <a:schemeClr val="tx1"/>
                </a:solidFill>
              </a:rPr>
              <a:t>representing the logit of making a move in one of the points, plus the logit of </a:t>
            </a:r>
            <a:r>
              <a:rPr lang="en-US" altLang="en-US" sz="1400" dirty="0">
                <a:solidFill>
                  <a:schemeClr val="tx1"/>
                </a:solidFill>
                <a:hlinkClick r:id="rId4" tooltip="Rules of Go"/>
              </a:rPr>
              <a:t>passing</a:t>
            </a:r>
            <a:r>
              <a:rPr lang="en-US" altLang="en-US" sz="1400" dirty="0">
                <a:solidFill>
                  <a:schemeClr val="tx1"/>
                </a:solidFill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Value head outputs number in range  (-1,+1), representing expected score for current player. 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-1 represents current player losing, and +1 winning.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A2CA10-D1E2-8D0B-47D0-EDD857623DB7}"/>
              </a:ext>
            </a:extLst>
          </p:cNvPr>
          <p:cNvSpPr txBox="1"/>
          <p:nvPr/>
        </p:nvSpPr>
        <p:spPr>
          <a:xfrm>
            <a:off x="7590837" y="1622745"/>
            <a:ext cx="29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Policy/value network for RL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D2B861-6771-3AB1-7B86-EBB005B29455}"/>
              </a:ext>
            </a:extLst>
          </p:cNvPr>
          <p:cNvCxnSpPr>
            <a:cxnSpLocks/>
          </p:cNvCxnSpPr>
          <p:nvPr/>
        </p:nvCxnSpPr>
        <p:spPr>
          <a:xfrm>
            <a:off x="7587423" y="1891971"/>
            <a:ext cx="0" cy="488426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1D2D692-4312-8DC1-B602-0A4BF5957BCE}"/>
              </a:ext>
            </a:extLst>
          </p:cNvPr>
          <p:cNvSpPr/>
          <p:nvPr/>
        </p:nvSpPr>
        <p:spPr>
          <a:xfrm>
            <a:off x="9176117" y="2988526"/>
            <a:ext cx="686768" cy="28105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FAE21A-E097-06F1-C69F-4EDAAE76A465}"/>
              </a:ext>
            </a:extLst>
          </p:cNvPr>
          <p:cNvSpPr/>
          <p:nvPr/>
        </p:nvSpPr>
        <p:spPr>
          <a:xfrm>
            <a:off x="9176117" y="5720326"/>
            <a:ext cx="1181357" cy="28105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83335-0635-FF3D-D583-F2D334B2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46F9E5-9BAD-F665-CE44-DF02486C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250CE-1D65-BC8F-384E-FA477D4EA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9DA0E-6A7A-18BB-FE43-4CFD0DBD1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387CC-E0DF-1B46-199C-B961B63C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8691A-FE10-D936-CA42-69BBDA71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E1550-0176-3508-0EA0-793B9D74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DeepSeek-v3 (2024)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DA19-A1D6-9674-CAA5-08E1568D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891970"/>
            <a:ext cx="9724031" cy="2335945"/>
          </a:xfrm>
        </p:spPr>
        <p:txBody>
          <a:bodyPr anchor="t">
            <a:normAutofit/>
          </a:bodyPr>
          <a:lstStyle/>
          <a:p>
            <a:r>
              <a:rPr lang="en-US" sz="2400" dirty="0"/>
              <a:t>Mixture of Experts architecture</a:t>
            </a:r>
          </a:p>
          <a:p>
            <a:r>
              <a:rPr lang="en-US" sz="2400" dirty="0"/>
              <a:t>Dynamic sparse attention </a:t>
            </a:r>
          </a:p>
          <a:p>
            <a:r>
              <a:rPr lang="en-US" sz="2400" dirty="0"/>
              <a:t>Optimized parallel implementation</a:t>
            </a:r>
          </a:p>
          <a:p>
            <a:pPr lvl="1"/>
            <a:r>
              <a:rPr lang="en-US" sz="2000" dirty="0"/>
              <a:t>16-way Pipeline Parallelism (PP), 64-way Expert Parallelism (EP) spanning 8 nodes, and ZeRO-1 Data Parallelism (DP)</a:t>
            </a:r>
          </a:p>
          <a:p>
            <a:pPr lvl="1"/>
            <a:r>
              <a:rPr lang="en-US" sz="2000" dirty="0"/>
              <a:t>Loss-aware load-balancing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2EAD-F98E-1EED-41BD-000F7C72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4" y="5362320"/>
            <a:ext cx="7772400" cy="1366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A87F4-659E-432E-E060-8D281E8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59" y="4485595"/>
            <a:ext cx="6044078" cy="8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8A1C7-2DD5-3D2E-AB88-AE8BBD148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0BA476-8DCD-1F45-F242-34F1D8C0C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C864A-B555-F4F8-067D-30A74A17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764A-F03D-F4F5-2C26-47BA70C7A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2B349-3697-0814-7EEE-EE48455FD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4428FA-E21D-02C8-FCEE-ECAB97F0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1E862-90DF-F978-DFBC-A4EE8B75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AlphaEvolve</a:t>
            </a:r>
            <a:r>
              <a:rPr lang="en-US" sz="4000" dirty="0">
                <a:solidFill>
                  <a:srgbClr val="FFFFFF"/>
                </a:solidFill>
              </a:rPr>
              <a:t> (2025)</a:t>
            </a:r>
          </a:p>
        </p:txBody>
      </p:sp>
      <p:pic>
        <p:nvPicPr>
          <p:cNvPr id="9" name="Picture 8" descr="A diagram of a program&#10;&#10;AI-generated content may be incorrect.">
            <a:extLst>
              <a:ext uri="{FF2B5EF4-FFF2-40B4-BE49-F238E27FC236}">
                <a16:creationId xmlns:a16="http://schemas.microsoft.com/office/drawing/2014/main" id="{08457DBE-24F2-3261-3E7B-927F39C5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4" b="-2"/>
          <a:stretch>
            <a:fillRect/>
          </a:stretch>
        </p:blipFill>
        <p:spPr>
          <a:xfrm>
            <a:off x="459350" y="2184400"/>
            <a:ext cx="6337124" cy="389534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0025FF-9FB1-7D47-26F7-17BE05D0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624" y="1978660"/>
            <a:ext cx="4753500" cy="4584802"/>
          </a:xfrm>
        </p:spPr>
        <p:txBody>
          <a:bodyPr anchor="ctr">
            <a:noAutofit/>
          </a:bodyPr>
          <a:lstStyle/>
          <a:p>
            <a:r>
              <a:rPr lang="en-US" sz="1800" dirty="0"/>
              <a:t>Uses LLMs and evolutionary computing to automate discovery and implementation of new algorithms</a:t>
            </a:r>
          </a:p>
          <a:p>
            <a:r>
              <a:rPr lang="en-US" sz="1800" dirty="0"/>
              <a:t>Combines two Gemini language models</a:t>
            </a:r>
          </a:p>
          <a:p>
            <a:pPr lvl="1"/>
            <a:r>
              <a:rPr lang="en-US" sz="1400" dirty="0"/>
              <a:t>Gemini Flash: generates program candidates</a:t>
            </a:r>
          </a:p>
          <a:p>
            <a:pPr lvl="1"/>
            <a:r>
              <a:rPr lang="en-US" sz="1400" dirty="0"/>
              <a:t>Gemini Pro: evaluates candidates</a:t>
            </a:r>
          </a:p>
          <a:p>
            <a:r>
              <a:rPr lang="en-US" sz="1800" dirty="0"/>
              <a:t>Top-performing candidates are evolved iteratively</a:t>
            </a:r>
          </a:p>
          <a:p>
            <a:r>
              <a:rPr lang="en-US" sz="1800" dirty="0"/>
              <a:t>Successes:</a:t>
            </a:r>
          </a:p>
          <a:p>
            <a:pPr lvl="1"/>
            <a:r>
              <a:rPr lang="en-US" sz="1400" dirty="0"/>
              <a:t>Improved implementation of </a:t>
            </a:r>
            <a:r>
              <a:rPr lang="en-US" sz="1400" dirty="0" err="1"/>
              <a:t>FlashAttention</a:t>
            </a:r>
            <a:r>
              <a:rPr lang="en-US" sz="1400" dirty="0"/>
              <a:t> by 32.5%</a:t>
            </a:r>
          </a:p>
          <a:p>
            <a:pPr lvl="1"/>
            <a:r>
              <a:rPr lang="en-US" sz="1400" dirty="0"/>
              <a:t>New algorithm for 4x4 complex matrix multiplications</a:t>
            </a:r>
          </a:p>
        </p:txBody>
      </p:sp>
    </p:spTree>
    <p:extLst>
      <p:ext uri="{BB962C8B-B14F-4D97-AF65-F5344CB8AC3E}">
        <p14:creationId xmlns:p14="http://schemas.microsoft.com/office/powerpoint/2010/main" val="166201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747C0-DDEE-4010-7899-14F69B88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201C9-D519-4ED6-AA60-3F59EDD4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7D77D-8C1D-1E9B-831B-151EE8A8E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DBEC8-D3A4-AF3C-146A-57F96FE88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4FC0A-99D0-CEF8-EE0F-67079C10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D8100-FCF0-FD3F-1BAA-59005A5F5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84E16-6BF2-DF95-6F13-1F647DEF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770E-14F3-07E1-F80B-E491D5A4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33517"/>
            <a:ext cx="10305289" cy="4375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Complete the </a:t>
            </a:r>
            <a:r>
              <a:rPr lang="en-US">
                <a:hlinkClick r:id="rId3"/>
              </a:rPr>
              <a:t>introductory survey</a:t>
            </a:r>
            <a:r>
              <a:rPr lang="en-US" dirty="0"/>
              <a:t> on Ed Discussion</a:t>
            </a:r>
            <a:r>
              <a:rPr lang="en-US"/>
              <a:t> by Thursday, August 28th (end of day)</a:t>
            </a:r>
          </a:p>
          <a:p>
            <a:pPr marL="514350" indent="-514350"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r>
              <a:rPr lang="en-US" dirty="0"/>
              <a:t>Sign-up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a paper presentation, and </a:t>
            </a:r>
            <a:r>
              <a:rPr lang="en-US"/>
              <a:t>for a </a:t>
            </a:r>
            <a:r>
              <a:rPr lang="en-US" dirty="0"/>
              <a:t>peer review (for a </a:t>
            </a:r>
            <a:r>
              <a:rPr lang="en-US" i="1"/>
              <a:t>different </a:t>
            </a:r>
            <a:r>
              <a:rPr lang="en-US" dirty="0"/>
              <a:t>paper</a:t>
            </a:r>
            <a:r>
              <a:rPr lang="en-US"/>
              <a:t>)</a:t>
            </a: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/>
              <a:t>Excel sheet </a:t>
            </a:r>
            <a:r>
              <a:rPr lang="en-US">
                <a:hlinkClick r:id="rId5"/>
              </a:rPr>
              <a:t>here</a:t>
            </a:r>
            <a:r>
              <a:rPr lang="en-US"/>
              <a:t> and on the course website </a:t>
            </a: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/>
              <a:t>Complete sign-ups by next Tuesday, September 2nd</a:t>
            </a: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/>
              <a:t>Email </a:t>
            </a:r>
            <a:r>
              <a:rPr lang="en-US">
                <a:hlinkClick r:id="rId6"/>
              </a:rPr>
              <a:t>zsm@utexas.edu</a:t>
            </a:r>
            <a:r>
              <a:rPr lang="en-US"/>
              <a:t> with your choices as well</a:t>
            </a:r>
          </a:p>
          <a:p>
            <a:pPr marL="971550"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89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93EED-6F74-A38C-8D94-DA0B6B13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209" y="319430"/>
            <a:ext cx="5323715" cy="969874"/>
          </a:xfrm>
        </p:spPr>
        <p:txBody>
          <a:bodyPr anchor="b">
            <a:normAutofit/>
          </a:bodyPr>
          <a:lstStyle/>
          <a:p>
            <a:r>
              <a:rPr lang="en-US" sz="4000" dirty="0"/>
              <a:t>Keshav Pingali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6D20-A5FE-303A-282D-AA16584C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395" y="2227474"/>
            <a:ext cx="5315189" cy="4306926"/>
          </a:xfrm>
        </p:spPr>
        <p:txBody>
          <a:bodyPr anchor="t">
            <a:noAutofit/>
          </a:bodyPr>
          <a:lstStyle/>
          <a:p>
            <a:r>
              <a:rPr lang="en-US" sz="1700" dirty="0"/>
              <a:t>W.A. “Tex” Moncrief Chair of Computing</a:t>
            </a:r>
          </a:p>
          <a:p>
            <a:pPr lvl="1"/>
            <a:r>
              <a:rPr lang="en-US" sz="1700" dirty="0"/>
              <a:t>Department of Computer Science</a:t>
            </a:r>
          </a:p>
          <a:p>
            <a:pPr lvl="1"/>
            <a:r>
              <a:rPr lang="en-US" sz="1700" dirty="0"/>
              <a:t>Oden Institute of Computational and Engineering Sciences</a:t>
            </a:r>
          </a:p>
          <a:p>
            <a:r>
              <a:rPr lang="en-US" sz="1700" dirty="0"/>
              <a:t>Research areas</a:t>
            </a:r>
          </a:p>
          <a:p>
            <a:pPr lvl="1"/>
            <a:r>
              <a:rPr lang="en-US" sz="1700" dirty="0"/>
              <a:t>Parallel computing, high-performance graph analytics</a:t>
            </a:r>
          </a:p>
          <a:p>
            <a:pPr lvl="1"/>
            <a:r>
              <a:rPr lang="en-US" sz="1700" dirty="0"/>
              <a:t>Programming languages and restructuring compilers</a:t>
            </a:r>
          </a:p>
          <a:p>
            <a:pPr lvl="1"/>
            <a:r>
              <a:rPr lang="en-US" sz="1700" dirty="0"/>
              <a:t>Machine learning</a:t>
            </a:r>
          </a:p>
          <a:p>
            <a:r>
              <a:rPr lang="en-US" sz="1700" dirty="0"/>
              <a:t>Office: Peter O’Donnell Building (POB) 4.126</a:t>
            </a:r>
          </a:p>
          <a:p>
            <a:r>
              <a:rPr lang="en-US" sz="1700" dirty="0"/>
              <a:t>Email: </a:t>
            </a:r>
            <a:r>
              <a:rPr lang="en-US" sz="1700" dirty="0">
                <a:hlinkClick r:id="rId2"/>
              </a:rPr>
              <a:t>pingali@cs.utexas.edu</a:t>
            </a:r>
            <a:endParaRPr lang="en-US" sz="1700" dirty="0"/>
          </a:p>
          <a:p>
            <a:r>
              <a:rPr lang="en-US" sz="1700" dirty="0"/>
              <a:t>Office </a:t>
            </a:r>
            <a:r>
              <a:rPr lang="en-US" sz="1700"/>
              <a:t>hours: Friday</a:t>
            </a:r>
            <a:r>
              <a:rPr lang="en-US" sz="1700" dirty="0"/>
              <a:t> 1-2 PM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C3A50350-4ADF-B2BC-B66A-48DFE9A5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8"/>
          <a:stretch>
            <a:fillRect/>
          </a:stretch>
        </p:blipFill>
        <p:spPr>
          <a:xfrm>
            <a:off x="7666133" y="1289304"/>
            <a:ext cx="2877041" cy="395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910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3B707-C45E-ACC2-0716-C8E31CE7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037A38-7384-F96B-6BC3-9ADDED9F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EEDCE-26AB-C453-24DA-E3B1934C6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F8B1A-8E15-2263-6E48-1566D3C5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BAEF9-E82F-DBB1-C8D8-6CAC3E6A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48141-4850-ABC9-B2DA-5F799E945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F0A79-2C8C-5E8C-916C-47AE9415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7C34-74E5-DE59-26D1-8DB285646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33517"/>
            <a:ext cx="9901199" cy="43750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Work across DL, RL, and evolutionary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ML as systems researchers — focusing on algorithms as well as pipelines, scalability, and optimization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how these technologies are deployed in important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how to use these methods to</a:t>
            </a:r>
            <a:r>
              <a:rPr lang="en-US" b="1" dirty="0"/>
              <a:t> </a:t>
            </a:r>
            <a:r>
              <a:rPr lang="en-US" dirty="0"/>
              <a:t>solve problems in systems</a:t>
            </a:r>
          </a:p>
        </p:txBody>
      </p:sp>
    </p:spTree>
    <p:extLst>
      <p:ext uri="{BB962C8B-B14F-4D97-AF65-F5344CB8AC3E}">
        <p14:creationId xmlns:p14="http://schemas.microsoft.com/office/powerpoint/2010/main" val="405732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EA4-2B48-84D8-3308-05FA384D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A1AB-D607-0033-75A4-CB407A39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E43C01-A29D-DC2C-4ABC-71C3D842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4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B9861-7E23-7E3A-E152-021C14715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842DE0-F2F1-57F2-A323-2ACAB054E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F95F5-BB45-032E-6CB7-EE9513F7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69" y="32360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Lain (Zelal) </a:t>
            </a:r>
            <a:r>
              <a:rPr lang="en-US" sz="4000" dirty="0" err="1"/>
              <a:t>Mustafaoglu</a:t>
            </a:r>
            <a:r>
              <a:rPr lang="en-US" sz="4000" dirty="0"/>
              <a:t> (TA)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D0DA-3AF6-D24D-9D1D-23B62892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395" y="2227474"/>
            <a:ext cx="5315189" cy="4306926"/>
          </a:xfrm>
        </p:spPr>
        <p:txBody>
          <a:bodyPr anchor="t">
            <a:noAutofit/>
          </a:bodyPr>
          <a:lstStyle/>
          <a:p>
            <a:r>
              <a:rPr lang="en-US" sz="2000" dirty="0"/>
              <a:t>1st year PhD student</a:t>
            </a:r>
          </a:p>
          <a:p>
            <a:pPr lvl="1"/>
            <a:r>
              <a:rPr lang="en-US" sz="2000" dirty="0"/>
              <a:t>Department of Computer Science</a:t>
            </a:r>
          </a:p>
          <a:p>
            <a:pPr lvl="1"/>
            <a:r>
              <a:rPr lang="en-US" sz="2000" dirty="0"/>
              <a:t>Oden Institute of Computational and Engineering Sciences</a:t>
            </a:r>
          </a:p>
          <a:p>
            <a:r>
              <a:rPr lang="en-US" sz="2000" dirty="0"/>
              <a:t>Research areas</a:t>
            </a:r>
          </a:p>
          <a:p>
            <a:pPr lvl="1"/>
            <a:r>
              <a:rPr lang="en-US" sz="2000" dirty="0"/>
              <a:t>Deep reinforcement learning, RLHF, evolutionary computation</a:t>
            </a:r>
          </a:p>
          <a:p>
            <a:r>
              <a:rPr lang="en-US" sz="2000" dirty="0"/>
              <a:t>Office: Peter O’Donnell Building </a:t>
            </a:r>
            <a:r>
              <a:rPr lang="en-US" sz="2000"/>
              <a:t>(POB) 4.104</a:t>
            </a:r>
          </a:p>
          <a:p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zsm@utexas.edu</a:t>
            </a:r>
            <a:endParaRPr lang="en-US" sz="2000" dirty="0"/>
          </a:p>
          <a:p>
            <a:r>
              <a:rPr lang="en-US" sz="2000" dirty="0"/>
              <a:t>Office hours: Tuesday 2-3 PM</a:t>
            </a:r>
            <a:r>
              <a:rPr lang="en-US" sz="2000"/>
              <a:t> </a:t>
            </a:r>
          </a:p>
          <a:p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E25AB6-C1BD-E424-B042-3D625D1D0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DC3160-9A2C-4520-FB53-B14F395BC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20444-96AA-BA57-F0B5-D4B3FFBE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43E15-DB9C-1D52-A7F3-7BDB08988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a graduation gown holding flowers&#10;&#10;Description automatically generated">
            <a:extLst>
              <a:ext uri="{FF2B5EF4-FFF2-40B4-BE49-F238E27FC236}">
                <a16:creationId xmlns:a16="http://schemas.microsoft.com/office/drawing/2014/main" id="{7397EC64-49F4-AA06-2CC8-6BDFE4E84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9956" y="1824771"/>
            <a:ext cx="4277914" cy="32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DD194-5903-7A14-2432-DFF1DCB7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4BCD8-C4D2-C25D-BD16-AECDB1E4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Factors contributing to rise of ML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697D6D-FB4F-CD81-178D-0F565B80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b="1"/>
              <a:t>Algorithmic advances</a:t>
            </a:r>
          </a:p>
          <a:p>
            <a:pPr lvl="1"/>
            <a:r>
              <a:rPr lang="en-US" sz="1900"/>
              <a:t>Backpropagation: improved efficiency of training neural networks, enabling more complex models.</a:t>
            </a:r>
          </a:p>
          <a:p>
            <a:pPr lvl="1"/>
            <a:r>
              <a:rPr lang="en-US" sz="1900"/>
              <a:t>Transformers and Large Language Models</a:t>
            </a:r>
          </a:p>
          <a:p>
            <a:pPr marL="0" indent="0">
              <a:buNone/>
            </a:pPr>
            <a:r>
              <a:rPr lang="en-US" sz="1900" b="1"/>
              <a:t>Big Data Availability</a:t>
            </a:r>
          </a:p>
          <a:p>
            <a:pPr lvl="1"/>
            <a:r>
              <a:rPr lang="en-US" sz="1900"/>
              <a:t>Explosion of multi-modal data from sources like social media, sensors, and online transactions</a:t>
            </a:r>
          </a:p>
          <a:p>
            <a:pPr marL="0" indent="0">
              <a:buNone/>
            </a:pPr>
            <a:r>
              <a:rPr lang="en-US" sz="1900" b="1"/>
              <a:t>Enhanced Computational Power</a:t>
            </a:r>
          </a:p>
          <a:p>
            <a:pPr lvl="1"/>
            <a:r>
              <a:rPr lang="en-US" sz="1900"/>
              <a:t>Availability of powerful GPUs and specialized hardware accelerates  training, allowing more complex models to be developed and deployed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7" name="Picture 6" descr="A large wave in the ocean&#10;&#10;AI-generated content may be incorrect.">
            <a:extLst>
              <a:ext uri="{FF2B5EF4-FFF2-40B4-BE49-F238E27FC236}">
                <a16:creationId xmlns:a16="http://schemas.microsoft.com/office/drawing/2014/main" id="{519B6106-BD6B-D328-6EE9-DC613FCB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4" r="3830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D4547-2CD7-8F18-C8C3-A0B31776A8BB}"/>
              </a:ext>
            </a:extLst>
          </p:cNvPr>
          <p:cNvSpPr txBox="1"/>
          <p:nvPr/>
        </p:nvSpPr>
        <p:spPr>
          <a:xfrm>
            <a:off x="3512634" y="524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8606A-1556-24B8-83F3-D4428E58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899374-741D-3328-8AD8-C9C6922B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9E91E-192F-DEF2-A192-0AA5757E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8DD51-46A0-BF47-C790-EA7BC7BC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77DAB-79F8-B08C-86F0-61E0B940C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BD91E1-DB40-6364-C508-8F8BC985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AEE4D-6A7D-FDCD-881F-DAB2FFB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0" y="350369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Objectives of this course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89855-110D-80B4-47AB-0BD38B7446B5}"/>
              </a:ext>
            </a:extLst>
          </p:cNvPr>
          <p:cNvSpPr txBox="1"/>
          <p:nvPr/>
        </p:nvSpPr>
        <p:spPr>
          <a:xfrm>
            <a:off x="3512634" y="524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C30C07-AED6-1210-C94D-00559EB1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00" y="2042591"/>
            <a:ext cx="6021560" cy="429130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Understand neural networks, reinforcement learning, and evolutionary algorithms from perspective of systems builders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these techniques work?</a:t>
            </a:r>
          </a:p>
          <a:p>
            <a:r>
              <a:rPr lang="en-US" sz="2400" dirty="0"/>
              <a:t>How are they deployed in systems like AlphaGo, DeepSeek and </a:t>
            </a:r>
            <a:r>
              <a:rPr lang="en-US" sz="2400" dirty="0" err="1"/>
              <a:t>AlphaEvolve</a:t>
            </a:r>
            <a:r>
              <a:rPr lang="en-US" sz="2400" dirty="0"/>
              <a:t>?</a:t>
            </a:r>
          </a:p>
          <a:p>
            <a:r>
              <a:rPr lang="en-US" sz="2400" dirty="0"/>
              <a:t>How do we make them scale, behave predictably, and run efficiently?</a:t>
            </a:r>
          </a:p>
          <a:p>
            <a:r>
              <a:rPr lang="en-US" sz="2400" dirty="0"/>
              <a:t>What systems problems can we solve using these algorithms?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09276E-A977-12ED-BB31-2BAA925BF89E}"/>
              </a:ext>
            </a:extLst>
          </p:cNvPr>
          <p:cNvGrpSpPr/>
          <p:nvPr/>
        </p:nvGrpSpPr>
        <p:grpSpPr>
          <a:xfrm>
            <a:off x="7786960" y="2528872"/>
            <a:ext cx="3738364" cy="2895400"/>
            <a:chOff x="7709644" y="2501440"/>
            <a:chExt cx="3738364" cy="2895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2BB03E-EE60-FB13-0472-CF5741DA2E5F}"/>
                </a:ext>
              </a:extLst>
            </p:cNvPr>
            <p:cNvSpPr/>
            <p:nvPr/>
          </p:nvSpPr>
          <p:spPr>
            <a:xfrm>
              <a:off x="8594601" y="2501440"/>
              <a:ext cx="2093205" cy="1894901"/>
            </a:xfrm>
            <a:prstGeom prst="ellipse">
              <a:avLst/>
            </a:prstGeom>
            <a:solidFill>
              <a:srgbClr val="0070C0">
                <a:alpha val="30000"/>
              </a:srgb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D4AC55-7C21-C4D2-6984-0AF6AED839F8}"/>
                </a:ext>
              </a:extLst>
            </p:cNvPr>
            <p:cNvSpPr/>
            <p:nvPr/>
          </p:nvSpPr>
          <p:spPr>
            <a:xfrm>
              <a:off x="7709644" y="3501939"/>
              <a:ext cx="2093205" cy="1894901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C9B6C9-C93C-073D-5876-56CB5DE624C2}"/>
                </a:ext>
              </a:extLst>
            </p:cNvPr>
            <p:cNvSpPr/>
            <p:nvPr/>
          </p:nvSpPr>
          <p:spPr>
            <a:xfrm>
              <a:off x="9354803" y="3501938"/>
              <a:ext cx="2093205" cy="1894901"/>
            </a:xfrm>
            <a:prstGeom prst="ellipse">
              <a:avLst/>
            </a:prstGeom>
            <a:solidFill>
              <a:srgbClr val="00B050">
                <a:alpha val="33000"/>
              </a:srgb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21A757-254D-4CAE-C5E1-2F698E056DFA}"/>
                </a:ext>
              </a:extLst>
            </p:cNvPr>
            <p:cNvSpPr txBox="1"/>
            <p:nvPr/>
          </p:nvSpPr>
          <p:spPr>
            <a:xfrm>
              <a:off x="9142118" y="2749218"/>
              <a:ext cx="1097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Neural</a:t>
              </a:r>
              <a:br>
                <a:rPr lang="en-US" dirty="0"/>
              </a:br>
              <a:r>
                <a:rPr lang="en-US" dirty="0"/>
                <a:t>networks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3BD52E-DACB-8DF3-8795-C016D4E7F7AB}"/>
                </a:ext>
              </a:extLst>
            </p:cNvPr>
            <p:cNvSpPr txBox="1"/>
            <p:nvPr/>
          </p:nvSpPr>
          <p:spPr>
            <a:xfrm>
              <a:off x="7709644" y="4335647"/>
              <a:ext cx="1658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Reinforcement</a:t>
              </a:r>
            </a:p>
            <a:p>
              <a:pPr algn="ctr"/>
              <a:r>
                <a:rPr lang="en-US" dirty="0"/>
                <a:t>learning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65A1FF-FF51-5865-D206-938E83AEDA84}"/>
                </a:ext>
              </a:extLst>
            </p:cNvPr>
            <p:cNvSpPr txBox="1"/>
            <p:nvPr/>
          </p:nvSpPr>
          <p:spPr>
            <a:xfrm>
              <a:off x="9915041" y="4335647"/>
              <a:ext cx="1420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Evolutionary</a:t>
              </a:r>
            </a:p>
            <a:p>
              <a:pPr algn="ctr"/>
              <a:r>
                <a:rPr lang="en-US" dirty="0"/>
                <a:t>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60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CD62D-8FCF-3C36-6A9B-71793886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7FB7D9-E29E-59ED-F85E-5D0E46C5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BA3E0-580E-C496-FF6A-B237A36C6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3DD99-5EEF-0F47-58C8-5F10252E0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D5859-E833-D896-1380-F4218E72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520ADC-82F7-1E31-93F8-7D995A407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60E7F-E936-679C-6CE4-7918CF9C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3" y="277231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makes this course different (I)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3930-3C77-D4DB-C89A-C6EF0016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891970"/>
            <a:ext cx="10033568" cy="43849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Covers most major technologies used in cutting-edge AI systems</a:t>
            </a:r>
          </a:p>
          <a:p>
            <a:pPr lvl="1"/>
            <a:r>
              <a:rPr lang="en-US" b="1" dirty="0"/>
              <a:t>Deep Learning</a:t>
            </a:r>
            <a:r>
              <a:rPr lang="en-US" dirty="0"/>
              <a:t> — CNNs, RNNs, Transformers, LLMs</a:t>
            </a:r>
          </a:p>
          <a:p>
            <a:pPr lvl="1"/>
            <a:r>
              <a:rPr lang="en-US" b="1" dirty="0"/>
              <a:t>Reinforcement Learning</a:t>
            </a:r>
            <a:r>
              <a:rPr lang="en-US" dirty="0"/>
              <a:t> —MDPs, TD and Q-learning, policy gradients, large-scale distributed RL</a:t>
            </a:r>
          </a:p>
          <a:p>
            <a:pPr lvl="2"/>
            <a:r>
              <a:rPr lang="en-US" b="1" dirty="0"/>
              <a:t>RLHF</a:t>
            </a:r>
            <a:r>
              <a:rPr lang="en-US" dirty="0"/>
              <a:t> — using human feedback for rewards </a:t>
            </a:r>
          </a:p>
          <a:p>
            <a:pPr lvl="2"/>
            <a:r>
              <a:rPr lang="en-US" b="1" dirty="0"/>
              <a:t>Imitation Learning</a:t>
            </a:r>
            <a:r>
              <a:rPr lang="en-US" dirty="0"/>
              <a:t> — leveraging demonstrations for faster learning </a:t>
            </a:r>
          </a:p>
          <a:p>
            <a:pPr lvl="1"/>
            <a:r>
              <a:rPr lang="en-US" b="1" dirty="0"/>
              <a:t>Evolutionary Computation</a:t>
            </a:r>
            <a:r>
              <a:rPr lang="en-US" dirty="0"/>
              <a:t> — genetic algorithms and </a:t>
            </a:r>
            <a:r>
              <a:rPr lang="en-US" dirty="0" err="1"/>
              <a:t>neuroevolution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600" dirty="0"/>
              <a:t>Understand how these are deployed in end-to-end systems</a:t>
            </a:r>
            <a:br>
              <a:rPr lang="en-US" sz="2600" dirty="0"/>
            </a:br>
            <a:r>
              <a:rPr lang="en-US" sz="2600" dirty="0"/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05122-1113-1107-A877-051485209678}"/>
              </a:ext>
            </a:extLst>
          </p:cNvPr>
          <p:cNvSpPr txBox="1"/>
          <p:nvPr/>
        </p:nvSpPr>
        <p:spPr>
          <a:xfrm>
            <a:off x="3512634" y="524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F84C5-B5A3-EDED-AFBA-71FE7622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731D2F-965A-95B2-0FF9-33D2FC47A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29A8B-9C8E-2EB8-BEFC-3E6F05451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A47F0-AC31-28A9-4E9E-7E00AED72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CEEDF-2147-0CE8-FF7C-C23E46FAD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8C4B1-B4FF-57E7-53AA-7DE5CC8E7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D5A88-D19E-968C-5BB0-1E7E9A75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makes this course different (II)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3A3317-C783-CFE4-B4AC-1C2DF76E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6" y="1688211"/>
            <a:ext cx="7241471" cy="4469801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dirty="0"/>
              <a:t>Standard presentation of reinforcement learning: agent takes actions and is rewarded by environment, like training a dog</a:t>
            </a:r>
          </a:p>
          <a:p>
            <a:r>
              <a:rPr lang="en-US" sz="2000" dirty="0"/>
              <a:t>Optimal control: sequence of actions under uncertainty to reach a goal while optimizing some objective function</a:t>
            </a:r>
          </a:p>
          <a:p>
            <a:r>
              <a:rPr lang="en-US" sz="2000" dirty="0"/>
              <a:t>Example: moon shot</a:t>
            </a:r>
            <a:r>
              <a:rPr lang="en-US" sz="2000"/>
              <a:t> vs. gun shot</a:t>
            </a:r>
            <a:endParaRPr lang="en-US" sz="2000" dirty="0"/>
          </a:p>
          <a:p>
            <a:pPr lvl="1"/>
            <a:r>
              <a:rPr lang="en-US" sz="2000" dirty="0"/>
              <a:t>Goal: reach the moon</a:t>
            </a:r>
          </a:p>
          <a:p>
            <a:pPr lvl="1"/>
            <a:r>
              <a:rPr lang="en-US" sz="2000" dirty="0"/>
              <a:t>Burn minimal amount of fuel</a:t>
            </a:r>
          </a:p>
          <a:p>
            <a:pPr lvl="1"/>
            <a:r>
              <a:rPr lang="en-US" sz="2000" dirty="0"/>
              <a:t>Uncertainty: imperfect modeling of rocket, gravitation, etc.</a:t>
            </a:r>
          </a:p>
          <a:p>
            <a:pPr lvl="1"/>
            <a:r>
              <a:rPr lang="en-US" sz="2000" dirty="0"/>
              <a:t>Solution: series of mid-course corrections</a:t>
            </a:r>
          </a:p>
          <a:p>
            <a:r>
              <a:rPr lang="en-US" sz="2000" dirty="0"/>
              <a:t>Reinforcement learning</a:t>
            </a:r>
          </a:p>
          <a:p>
            <a:pPr lvl="1"/>
            <a:r>
              <a:rPr lang="en-US" sz="1800" dirty="0"/>
              <a:t>Optimal control </a:t>
            </a:r>
            <a:r>
              <a:rPr lang="en-US" sz="1800" b="1" dirty="0"/>
              <a:t>when you have little to no knowledge of the dynamics of system</a:t>
            </a:r>
          </a:p>
          <a:p>
            <a:pPr lvl="1"/>
            <a:r>
              <a:rPr lang="en-US" sz="1800" dirty="0"/>
              <a:t>However, you are allowed to perform many experiments to build a working model of the dynamics</a:t>
            </a:r>
          </a:p>
          <a:p>
            <a:pPr marL="320040" lvl="1" indent="0">
              <a:buNone/>
            </a:pPr>
            <a:endParaRPr lang="en-US" sz="1800" dirty="0"/>
          </a:p>
          <a:p>
            <a:pPr marL="320040" lvl="1" indent="0">
              <a:buNone/>
            </a:pPr>
            <a:endParaRPr lang="en-US" sz="1800" dirty="0">
              <a:ln>
                <a:solidFill>
                  <a:schemeClr val="bg2">
                    <a:lumMod val="90000"/>
                    <a:alpha val="0"/>
                  </a:schemeClr>
                </a:solidFill>
              </a:ln>
            </a:endParaRPr>
          </a:p>
          <a:p>
            <a:pPr marL="320040" lvl="1" indent="0">
              <a:buNone/>
            </a:pPr>
            <a:endParaRPr lang="en-US" sz="1800" dirty="0">
              <a:ln>
                <a:solidFill>
                  <a:schemeClr val="bg2">
                    <a:lumMod val="90000"/>
                    <a:alpha val="0"/>
                  </a:schemeClr>
                </a:solidFill>
              </a:ln>
            </a:endParaRPr>
          </a:p>
          <a:p>
            <a:pPr marL="320040" lvl="1" indent="0">
              <a:buNone/>
            </a:pPr>
            <a:endParaRPr lang="en-US" sz="1800" dirty="0">
              <a:ln>
                <a:solidFill>
                  <a:schemeClr val="bg2">
                    <a:lumMod val="90000"/>
                    <a:alpha val="0"/>
                  </a:schemeClr>
                </a:solidFill>
              </a:ln>
            </a:endParaRPr>
          </a:p>
        </p:txBody>
      </p:sp>
      <p:pic>
        <p:nvPicPr>
          <p:cNvPr id="10" name="Picture 9" descr="A diagram of a moon&#10;&#10;Description automatically generated">
            <a:extLst>
              <a:ext uri="{FF2B5EF4-FFF2-40B4-BE49-F238E27FC236}">
                <a16:creationId xmlns:a16="http://schemas.microsoft.com/office/drawing/2014/main" id="{7D1FFC42-AF3F-249C-7FBC-602F4A83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71" y="3803585"/>
            <a:ext cx="3921562" cy="2096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DBCDF2-9BAD-B5A7-56BF-BFEB7C6F75B6}"/>
              </a:ext>
            </a:extLst>
          </p:cNvPr>
          <p:cNvSpPr txBox="1"/>
          <p:nvPr/>
        </p:nvSpPr>
        <p:spPr>
          <a:xfrm>
            <a:off x="2013956" y="6194130"/>
            <a:ext cx="74896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Reinforcement learning = Optimal control while learning system dynamics</a:t>
            </a:r>
          </a:p>
        </p:txBody>
      </p:sp>
      <p:pic>
        <p:nvPicPr>
          <p:cNvPr id="12" name="Picture 11" descr="A cartoon of a person and a dog&#10;&#10;Description automatically generated">
            <a:extLst>
              <a:ext uri="{FF2B5EF4-FFF2-40B4-BE49-F238E27FC236}">
                <a16:creationId xmlns:a16="http://schemas.microsoft.com/office/drawing/2014/main" id="{B434803D-4172-9D8C-ECFF-3932C6CB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02" y="1688211"/>
            <a:ext cx="3621210" cy="20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C2A68-D02F-8786-918E-0E485B58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E454-AB30-D77A-146E-664485DF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319" y="645836"/>
            <a:ext cx="5746537" cy="5546047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 will not</a:t>
            </a:r>
          </a:p>
          <a:p>
            <a:pPr lvl="1"/>
            <a:r>
              <a:rPr lang="en-US" sz="2200" dirty="0"/>
              <a:t>use biological metaphors about neurons, synapses, training dogs, etc. ,</a:t>
            </a:r>
          </a:p>
          <a:p>
            <a:pPr lvl="1"/>
            <a:r>
              <a:rPr lang="en-US" sz="2200" dirty="0"/>
              <a:t>talk philosophy,</a:t>
            </a:r>
          </a:p>
          <a:p>
            <a:pPr lvl="1"/>
            <a:r>
              <a:rPr lang="en-US" sz="2200" dirty="0"/>
              <a:t>use complex math without providing intuition.</a:t>
            </a:r>
          </a:p>
          <a:p>
            <a:r>
              <a:rPr lang="en-US" sz="2200" dirty="0"/>
              <a:t>I will</a:t>
            </a:r>
          </a:p>
          <a:p>
            <a:pPr lvl="1"/>
            <a:r>
              <a:rPr lang="en-US" sz="2200" dirty="0"/>
              <a:t>explain most concepts using paths in directed graphs,</a:t>
            </a:r>
          </a:p>
          <a:p>
            <a:pPr lvl="1"/>
            <a:r>
              <a:rPr lang="en-US" sz="2200" dirty="0"/>
              <a:t>use pictures: lots of them.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“</a:t>
            </a:r>
            <a:r>
              <a:rPr lang="en-US" sz="2200" i="1" dirty="0"/>
              <a:t>Pictures are for weak minds</a:t>
            </a:r>
            <a:r>
              <a:rPr lang="en-US" sz="2200" dirty="0"/>
              <a:t>.”  					Dijkstra</a:t>
            </a:r>
          </a:p>
        </p:txBody>
      </p:sp>
      <p:pic>
        <p:nvPicPr>
          <p:cNvPr id="7" name="Picture 6" descr="A person wearing glasses and a vest&#10;&#10;AI-generated content may be incorrect.">
            <a:extLst>
              <a:ext uri="{FF2B5EF4-FFF2-40B4-BE49-F238E27FC236}">
                <a16:creationId xmlns:a16="http://schemas.microsoft.com/office/drawing/2014/main" id="{65E759CB-9849-5F09-31D6-A19AA62F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84" y="4720904"/>
            <a:ext cx="1804038" cy="18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970BA-4CD8-4119-3A40-5303C818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FBCA43A-1496-0C78-975D-32D3978F5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52695-E24C-5A79-FB93-A6C59E96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7CB89-7B31-B248-4849-A17F94D6B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36EC02-3E14-C8FB-501A-970111DA7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0828A-3552-AF22-4CB7-379E2519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513F3-C021-30EC-266A-CE15CF81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Lectures: division of labor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4FAB-EFC2-D17A-7CAB-EC0D3306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92006"/>
            <a:ext cx="9724031" cy="307141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/>
              <a:t>Core concepts</a:t>
            </a:r>
            <a:r>
              <a:rPr lang="en-US" dirty="0"/>
              <a:t>: DNNs, RL, evolutionary computing, etc. </a:t>
            </a:r>
          </a:p>
          <a:p>
            <a:pPr marL="767715" lvl="1" indent="-310515"/>
            <a:r>
              <a:rPr lang="en-US" dirty="0"/>
              <a:t>Presented by Professor Pingali, Lain, and guest lecturers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Systems:</a:t>
            </a:r>
            <a:r>
              <a:rPr lang="en-US"/>
              <a:t> </a:t>
            </a:r>
            <a:r>
              <a:rPr lang="en-US" dirty="0"/>
              <a:t>DeepSeek, </a:t>
            </a:r>
            <a:r>
              <a:rPr lang="en-US" dirty="0" err="1"/>
              <a:t>AlphaEvolve</a:t>
            </a:r>
            <a:r>
              <a:rPr lang="en-US"/>
              <a:t>, IMPALA (distributed RL)</a:t>
            </a:r>
            <a:endParaRPr lang="en-US" dirty="0"/>
          </a:p>
          <a:p>
            <a:pPr marL="767715" lvl="1" indent="-310515"/>
            <a:r>
              <a:rPr lang="en-US" dirty="0"/>
              <a:t>Presented by students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I am not committed to these systems</a:t>
            </a:r>
          </a:p>
          <a:p>
            <a:pPr marL="767715" lvl="1" indent="-310515"/>
            <a:r>
              <a:rPr lang="en-US" dirty="0"/>
              <a:t>If you want to present other relevant systems, let us know</a:t>
            </a:r>
          </a:p>
        </p:txBody>
      </p:sp>
    </p:spTree>
    <p:extLst>
      <p:ext uri="{BB962C8B-B14F-4D97-AF65-F5344CB8AC3E}">
        <p14:creationId xmlns:p14="http://schemas.microsoft.com/office/powerpoint/2010/main" val="199348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1d7e2a5-bdd8-414e-9e97-bea998ebdfe1}" enabled="0" method="" siteId="{31d7e2a5-bdd8-414e-9e97-bea998ebdf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1272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CS395T: Foundations of Machine Learning for Systems Researchers Fall 2025</vt:lpstr>
      <vt:lpstr>Keshav Pingali</vt:lpstr>
      <vt:lpstr>Lain (Zelal) Mustafaoglu (TA)</vt:lpstr>
      <vt:lpstr>Factors contributing to rise of ML </vt:lpstr>
      <vt:lpstr>Objectives of this course </vt:lpstr>
      <vt:lpstr>What makes this course different (I) </vt:lpstr>
      <vt:lpstr>What makes this course different (II)</vt:lpstr>
      <vt:lpstr>My approach</vt:lpstr>
      <vt:lpstr>Lectures: division of labor </vt:lpstr>
      <vt:lpstr>Prerequisites </vt:lpstr>
      <vt:lpstr>Course Materials  </vt:lpstr>
      <vt:lpstr>Coursework </vt:lpstr>
      <vt:lpstr>Progression of ML Systems </vt:lpstr>
      <vt:lpstr>TD-Gammon (1991): NN+TD-learning</vt:lpstr>
      <vt:lpstr>AlphaGo Zero (2017): CNN+Deep RL </vt:lpstr>
      <vt:lpstr>AlphaGo Zero (2017)</vt:lpstr>
      <vt:lpstr>DeepSeek-v3 (2024)</vt:lpstr>
      <vt:lpstr>AlphaEvolve (2025)</vt:lpstr>
      <vt:lpstr>Reminders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Mustafaoglu, Lain</dc:creator>
  <cp:lastModifiedBy>Mustafaoglu, Lain</cp:lastModifiedBy>
  <cp:revision>2</cp:revision>
  <cp:lastPrinted>2025-08-13T17:40:57Z</cp:lastPrinted>
  <dcterms:created xsi:type="dcterms:W3CDTF">2025-08-12T19:54:11Z</dcterms:created>
  <dcterms:modified xsi:type="dcterms:W3CDTF">2026-06-09T20:15:55Z</dcterms:modified>
</cp:coreProperties>
</file>