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howGuides="1">
      <p:cViewPr varScale="1">
        <p:scale>
          <a:sx n="120" d="100"/>
          <a:sy n="120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48784C55-B3BA-459C-BF1E-FB10ACA042D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Title slide for lecture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023308-0BA9-4CB8-9973-3E3F19ABD495}" type="slidenum">
              <a:rPr lang="en-US" sz="1200" b="0" strike="noStrike" spc="-1">
                <a:latin typeface="Times New Roman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Content slide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A7937C0-17A9-46C1-A91C-A47DD01C8270}" type="slidenum">
              <a:rPr lang="en-US"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Content slide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FD2714-2C97-45A1-8741-F65829B7298C}" type="slidenum">
              <a:rPr lang="en-US" sz="1200" b="0" strike="noStrike" spc="-1">
                <a:latin typeface="Times New Roman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Content slide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D5D5CA-33F1-456C-951C-ED1865E80346}" type="slidenum">
              <a:rPr lang="en-US"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Content slide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DB6F50-0D62-45B0-B2B1-511F1D3477AC}" type="slidenum">
              <a:rPr lang="en-US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Content slide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D13C15-6FBC-429B-B763-F23C4A83B85E}" type="slidenum">
              <a:rPr lang="en-US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E8DCE9-03D0-4A5B-A562-CF66D790822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C0FF88-742F-484C-8DC2-6BF73D478A8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63A37F-941A-415F-BE42-FD5CE7FF04B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35E553-D7CE-4E47-B3E7-04C426933A1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35DD393-1E1F-4C21-8673-EDC415667BB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647CB2-4EFB-4B7B-BA65-DE7D219824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DD4EEDB-CC7B-45C3-991E-2535F98E56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C05127-C336-4A81-9D57-ABEB7DA9726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81D796-5B8A-4872-BD19-0499ED47735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2BFBEF9-5AB3-461B-856B-F8F3D0DDAB2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2E6F2E-FA7B-416C-A108-62EEEE2D8A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0B55DF-D1E0-455A-A31C-3ABA24AAB4B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F22843-10E7-4FF9-AD1A-92EFEF629B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CA87FF-8175-4E79-8BB8-FE1A1BBF61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DA6091-2A28-474B-9929-B7AE417EF4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7D5CFFD-84A1-4465-BA62-B5A2BF4C11D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D903E7-7BB7-401C-BECE-CD5C3D3CAC0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F8599B-E535-4128-A70E-F289639406D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517D6A-D162-4526-AAE8-FB43F09FCD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96F497-0FF4-4AED-8A7B-DDDA1D62CAF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5483B9-C1CC-4234-ABE6-18CB098868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CA7B8C-85ED-4B17-833F-0B58BCBCA0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352C6C-D777-4FA0-8779-59CF3B0644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4710FE-4B56-4129-B10D-44F89B707C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6542B80-2FDF-4EF8-8598-F433302035F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8F2ACD6-E93D-47D1-84FB-CA3787712A4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texas.instructure.com/courses/1400716/gradebook/speed_grader?assignment_id=6791658&amp;student_id=4617952#nog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24640" y="1492920"/>
            <a:ext cx="10121040" cy="179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rgbClr val="FFFFFF"/>
                </a:solidFill>
                <a:latin typeface="Arial"/>
              </a:rPr>
              <a:t>Essentials of AI for Life and Society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523880" y="387000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Peter Stone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6600" b="1" strike="noStrike" spc="-1">
                <a:solidFill>
                  <a:srgbClr val="000000"/>
                </a:solidFill>
                <a:latin typeface="Calibri Light"/>
              </a:rPr>
              <a:t>Poll</a:t>
            </a:r>
            <a:br>
              <a:rPr sz="6600"/>
            </a:br>
            <a:r>
              <a:rPr lang="en-US" sz="6600" b="1" strike="noStrike" spc="-1">
                <a:solidFill>
                  <a:srgbClr val="000000"/>
                </a:solidFill>
                <a:latin typeface="Calibri Light"/>
              </a:rPr>
              <a:t>Who is the safest driver?</a:t>
            </a:r>
            <a:br>
              <a:rPr sz="6600"/>
            </a:br>
            <a:r>
              <a:rPr lang="en-US" sz="6600" b="1" strike="noStrike" spc="-1">
                <a:solidFill>
                  <a:srgbClr val="000000"/>
                </a:solidFill>
                <a:latin typeface="Calibri Light"/>
              </a:rPr>
              <a:t>- you</a:t>
            </a:r>
            <a:br>
              <a:rPr sz="6600"/>
            </a:br>
            <a:r>
              <a:rPr lang="en-US" sz="6600" b="1" strike="noStrike" spc="-1">
                <a:solidFill>
                  <a:srgbClr val="000000"/>
                </a:solidFill>
                <a:latin typeface="Calibri Light"/>
              </a:rPr>
              <a:t>- a random Uber driver</a:t>
            </a:r>
            <a:br>
              <a:rPr sz="6600"/>
            </a:br>
            <a:r>
              <a:rPr lang="en-US" sz="6600" b="1" strike="noStrike" spc="-1">
                <a:solidFill>
                  <a:srgbClr val="000000"/>
                </a:solidFill>
                <a:latin typeface="Calibri Light"/>
              </a:rPr>
              <a:t>- an autonomous taxi (e.g. Waymo or Cruise)</a:t>
            </a:r>
            <a:endParaRPr lang="en-US" sz="6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Content Placeholder 2" descr="A black background with a black squar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9048306" y="361507"/>
            <a:ext cx="2687785" cy="259010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Next Week: AI and Society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497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Do readings and reflections by Tuesday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Sign up to be in studio at least once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Different ethical paradigms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The 100 Year Study on AI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Defining Artificial Intelligence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497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500" lnSpcReduction="20000"/>
          </a:bodyPr>
          <a:lstStyle/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CC"/>
                </a:solidFill>
                <a:latin typeface="Gill Sans MT"/>
              </a:rPr>
              <a:t>A science and a set of computational technologies that are inspired by, but typically operate quite differently from, the ways people use their nervous systems and bodies to  sense, learn, reason, and take action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NOT one thing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More than just deep learning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RL, NLP, vision, planning, symbolic reasoning, algorithmic game theory, computational social choice, human computation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CC"/>
                </a:solidFill>
                <a:latin typeface="Gill Sans MT"/>
              </a:rPr>
              <a:t>Getting Computers to do the things they can't do yet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Once it works, it's engineering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14200" y="1632240"/>
            <a:ext cx="10121040" cy="179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rgbClr val="FFFFFF"/>
                </a:solidFill>
                <a:latin typeface="Arial"/>
              </a:rPr>
              <a:t>Introduction to AI and Ethics of AI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523880" y="387000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Syllabus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57596" y="1295581"/>
            <a:ext cx="8550469" cy="176659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20000"/>
          </a:bodyPr>
          <a:lstStyle/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How will attendance work for this class? What if we can’t make it that week?</a:t>
            </a:r>
            <a:endParaRPr lang="en-US" sz="80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How does class participation work and how will we be evaluated?</a:t>
            </a:r>
            <a:endParaRPr lang="en-US" sz="80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How will </a:t>
            </a:r>
            <a:r>
              <a:rPr lang="en-US" sz="8000" b="0" strike="noStrike" spc="-1" dirty="0" err="1">
                <a:solidFill>
                  <a:srgbClr val="000000"/>
                </a:solidFill>
                <a:latin typeface="Calibri"/>
              </a:rPr>
              <a:t>Perusall</a:t>
            </a: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grading work? Do we need to achieve each rubric item to receive full credit?</a:t>
            </a:r>
            <a:endParaRPr lang="en-US" sz="80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Will the final project be a group project? When will more details about it be released?</a:t>
            </a:r>
            <a:endParaRPr lang="en-US" sz="80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What will be covered in this course? Will the content be technical? Or just ethical focused? Will we see live examples of machine learning without delving into the code?</a:t>
            </a:r>
            <a:endParaRPr lang="en-US" sz="80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 dirty="0">
                <a:solidFill>
                  <a:srgbClr val="000000"/>
                </a:solidFill>
                <a:latin typeface="Calibri"/>
              </a:rPr>
              <a:t> What math will be involved in this course?</a:t>
            </a:r>
            <a:endParaRPr lang="en-US" sz="80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Defining Artificial Intelligence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497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500" lnSpcReduction="20000"/>
          </a:bodyPr>
          <a:lstStyle/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CC"/>
                </a:solidFill>
                <a:latin typeface="Gill Sans MT"/>
              </a:rPr>
              <a:t>A science and a set of computational technologies that are inspired by, but typically operate quite differently from, the ways people use their nervous systems and bodies to  sense, learn, reason, and take action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NOT one thing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More than just deep learning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RL, NLP, vision, planning, symbolic reasoning, algorithmic game theory, computational social choice, human computation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>
                <a:srgbClr val="727CA3"/>
              </a:buClr>
              <a:buSzPct val="76000"/>
              <a:buFont typeface="Arial"/>
              <a:buChar char="•"/>
            </a:pPr>
            <a:r>
              <a:rPr lang="en-US" sz="2800" b="0" strike="noStrike" spc="-1">
                <a:solidFill>
                  <a:srgbClr val="0000CC"/>
                </a:solidFill>
                <a:latin typeface="Gill Sans MT"/>
              </a:rPr>
              <a:t>Getting Computers to do the things they can't do yet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Once it works, it's engineering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rds&#10;&#10;Description automatically generated">
            <a:extLst>
              <a:ext uri="{FF2B5EF4-FFF2-40B4-BE49-F238E27FC236}">
                <a16:creationId xmlns:a16="http://schemas.microsoft.com/office/drawing/2014/main" id="{A9708D6F-B0FD-E653-898D-879619DBF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36" y="580768"/>
            <a:ext cx="9595327" cy="50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Role of AI in Society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0" y="1253519"/>
            <a:ext cx="8697433" cy="482830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 lnSpcReduction="20000"/>
          </a:bodyPr>
          <a:lstStyle/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Eesha: "I'm interested in seeing the implications of AI on daily life as we hear the corporate consequences a lot but not so much about our daily interactions with AI."</a:t>
            </a:r>
            <a:endParaRPr lang="en-US" sz="32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Rebecca: "I have yet to use [AI] other than where I need a quick question answered, which is helpful at times. Other than that knowing where it is useful and exploring those avenues is what intrigued me to take this course."</a:t>
            </a:r>
            <a:endParaRPr lang="en-US" sz="32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hlinkClick r:id="rId4"/>
              </a:rPr>
              <a:t>Reshmitha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: “In many ways, AI has been helping us in small ways for so long. As someone with a phone app that tracks my sleep health and recommends things that will help my sleep, I've been positively impacted by the use of AI.”</a:t>
            </a:r>
            <a:endParaRPr lang="en-US" sz="3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Impact of AI on Jobs and Economy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38080" y="1497600"/>
            <a:ext cx="8752487" cy="456295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Alex: “I'm curious to see what impacts the ‘AI Revolution’ will have on the workplace. Will there be a sudden influx of new jobs to replace the ones that will be replaced by AI, or will we see a complete restructuring of society as we know it?”</a:t>
            </a:r>
            <a:endParaRPr lang="en-US" sz="3200" b="0" strike="noStrike" spc="-1" dirty="0">
              <a:latin typeface=""/>
            </a:endParaRPr>
          </a:p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Discuss!</a:t>
            </a:r>
            <a:endParaRPr lang="en-US" sz="3200" b="0" strike="noStrike" spc="-1" dirty="0"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Some Themes to be Covered Later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497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Bias and fairness in AI algorithms</a:t>
            </a:r>
            <a:endParaRPr lang="en-US" sz="32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Misinformation and disinformation</a:t>
            </a:r>
            <a:endParaRPr lang="en-US" sz="3200" b="0" strike="noStrike" spc="-1" dirty="0">
              <a:latin typeface="Times New Roman"/>
            </a:endParaRPr>
          </a:p>
          <a:p>
            <a:pPr marL="914400" indent="-2286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AI Alignment and Existential Risks</a:t>
            </a:r>
            <a:endParaRPr lang="en-US" sz="3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172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Autonomous Vehicles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14797" y="1253846"/>
            <a:ext cx="9475501" cy="43503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7500" lnSpcReduction="20000"/>
          </a:bodyPr>
          <a:lstStyle/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</a:rPr>
              <a:t>Samyog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: “As a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</a:rPr>
              <a:t>Ceo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 If I were to think about the potential risks and benefits of autonomous vehicles. I would see that these vehicles are still not fully completed and are very dangerous as anything can happen on the road.”</a:t>
            </a:r>
            <a:endParaRPr lang="en-US" sz="3200" b="0" strike="noStrike" spc="-1" dirty="0">
              <a:latin typeface=""/>
            </a:endParaRPr>
          </a:p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Are they more or less dangerous than human-driven cars?</a:t>
            </a:r>
            <a:endParaRPr lang="en-US" sz="3200" b="0" strike="noStrike" spc="-1" dirty="0">
              <a:latin typeface=""/>
            </a:endParaRPr>
          </a:p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How can we measure that?</a:t>
            </a:r>
            <a:endParaRPr lang="en-US" sz="3200" b="0" strike="noStrike" spc="-1" dirty="0">
              <a:latin typeface=""/>
            </a:endParaRPr>
          </a:p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How safe should they be before it’s OK to use them?</a:t>
            </a:r>
            <a:endParaRPr lang="en-US" sz="3200" b="0" strike="noStrike" spc="-1" dirty="0">
              <a:latin typeface=""/>
            </a:endParaRPr>
          </a:p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How safe should they be before they should be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mandated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?</a:t>
            </a:r>
            <a:endParaRPr lang="en-US" sz="3200" b="0" strike="noStrike" spc="-1" dirty="0">
              <a:latin typeface=""/>
            </a:endParaRPr>
          </a:p>
          <a:p>
            <a:pPr marL="457200">
              <a:lnSpc>
                <a:spcPct val="108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Discuss!</a:t>
            </a:r>
            <a:endParaRPr lang="en-US" sz="3200" b="0" strike="noStrike" spc="-1" dirty="0"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691</Words>
  <Application>Microsoft Macintosh PowerPoint</Application>
  <PresentationFormat>Widescreen</PresentationFormat>
  <Paragraphs>66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Office Theme</vt:lpstr>
      <vt:lpstr>Office Theme</vt:lpstr>
      <vt:lpstr>Essentials of AI for Life and Society</vt:lpstr>
      <vt:lpstr>Introduction to AI and Ethics of AI</vt:lpstr>
      <vt:lpstr>Syllabus</vt:lpstr>
      <vt:lpstr>Defining Artificial Intelligence</vt:lpstr>
      <vt:lpstr>PowerPoint Presentation</vt:lpstr>
      <vt:lpstr>Role of AI in Society</vt:lpstr>
      <vt:lpstr>Impact of AI on Jobs and Economy</vt:lpstr>
      <vt:lpstr>Some Themes to be Covered Later</vt:lpstr>
      <vt:lpstr>Autonomous Vehicles</vt:lpstr>
      <vt:lpstr>Poll Who is the safest driver? - you - a random Uber driver - an autonomous taxi (e.g. Waymo or Cruise)</vt:lpstr>
      <vt:lpstr>Next Week: AI and Society</vt:lpstr>
      <vt:lpstr>Defining Artificial Intelligence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AI for Life and Society</dc:title>
  <dc:subject/>
  <dc:creator>Pittard, Andrea L</dc:creator>
  <dc:description/>
  <cp:lastModifiedBy>Pittard, Andrea L</cp:lastModifiedBy>
  <cp:revision>53</cp:revision>
  <dcterms:created xsi:type="dcterms:W3CDTF">2023-08-11T17:40:13Z</dcterms:created>
  <dcterms:modified xsi:type="dcterms:W3CDTF">2024-12-12T21:04:28Z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Widescreen</vt:lpwstr>
  </property>
  <property fmtid="{D5CDD505-2E9C-101B-9397-08002B2CF9AE}" pid="4" name="Slides">
    <vt:i4>6</vt:i4>
  </property>
</Properties>
</file>