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showGuides="1">
      <p:cViewPr varScale="1">
        <p:scale>
          <a:sx n="120" d="100"/>
          <a:sy n="120" d="100"/>
        </p:scale>
        <p:origin x="800"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533520" y="764280"/>
            <a:ext cx="6704640" cy="3771360"/>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83" name="PlaceHolder 2"/>
          <p:cNvSpPr>
            <a:spLocks noGrp="1"/>
          </p:cNvSpPr>
          <p:nvPr>
            <p:ph type="body"/>
          </p:nvPr>
        </p:nvSpPr>
        <p:spPr>
          <a:xfrm>
            <a:off x="777240" y="4777560"/>
            <a:ext cx="6217560" cy="452592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372840" cy="50256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399200" y="0"/>
            <a:ext cx="3372840" cy="50256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9555480"/>
            <a:ext cx="3372840" cy="50256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399200" y="9555480"/>
            <a:ext cx="3372840" cy="50256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70E123C0-538E-4EB8-9331-7A4F6D1D6A07}"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noRot="1" noChangeAspect="1"/>
          </p:cNvSpPr>
          <p:nvPr>
            <p:ph type="sldImg"/>
          </p:nvPr>
        </p:nvSpPr>
        <p:spPr>
          <a:xfrm>
            <a:off x="685800" y="1143000"/>
            <a:ext cx="5479560" cy="3079440"/>
          </a:xfrm>
          <a:prstGeom prst="rect">
            <a:avLst/>
          </a:prstGeom>
          <a:ln w="0">
            <a:noFill/>
          </a:ln>
        </p:spPr>
      </p:sp>
      <p:sp>
        <p:nvSpPr>
          <p:cNvPr id="137"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Title slide for lecture</a:t>
            </a:r>
          </a:p>
        </p:txBody>
      </p:sp>
      <p:sp>
        <p:nvSpPr>
          <p:cNvPr id="138" name="PlaceHolder 3"/>
          <p:cNvSpPr>
            <a:spLocks noGrp="1"/>
          </p:cNvSpPr>
          <p:nvPr>
            <p:ph type="sldNum" idx="10"/>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F98460EC-42AE-4A12-A340-ECD3BB606AE1}"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PlaceHolder 1"/>
          <p:cNvSpPr>
            <a:spLocks noGrp="1" noRot="1" noChangeAspect="1"/>
          </p:cNvSpPr>
          <p:nvPr>
            <p:ph type="sldImg"/>
          </p:nvPr>
        </p:nvSpPr>
        <p:spPr>
          <a:xfrm>
            <a:off x="688975" y="1143000"/>
            <a:ext cx="5473700" cy="3079750"/>
          </a:xfrm>
          <a:prstGeom prst="rect">
            <a:avLst/>
          </a:prstGeom>
          <a:ln w="0">
            <a:noFill/>
          </a:ln>
        </p:spPr>
      </p:sp>
      <p:sp>
        <p:nvSpPr>
          <p:cNvPr id="164"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5" name="PlaceHolder 3"/>
          <p:cNvSpPr>
            <a:spLocks noGrp="1"/>
          </p:cNvSpPr>
          <p:nvPr>
            <p:ph type="sldNum" idx="19"/>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552D024-BA94-44B7-9890-B7DB02783CAD}" type="slidenum">
              <a:rPr lang="en-US" sz="1200" b="0" strike="noStrike" spc="-1">
                <a:latin typeface="Times New Roman"/>
              </a:rPr>
              <a:t>12</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PlaceHolder 1"/>
          <p:cNvSpPr>
            <a:spLocks noGrp="1" noRot="1" noChangeAspect="1"/>
          </p:cNvSpPr>
          <p:nvPr>
            <p:ph type="sldImg"/>
          </p:nvPr>
        </p:nvSpPr>
        <p:spPr>
          <a:xfrm>
            <a:off x="688975" y="1143000"/>
            <a:ext cx="5473700" cy="3079750"/>
          </a:xfrm>
          <a:prstGeom prst="rect">
            <a:avLst/>
          </a:prstGeom>
          <a:ln w="0">
            <a:noFill/>
          </a:ln>
        </p:spPr>
      </p:sp>
      <p:sp>
        <p:nvSpPr>
          <p:cNvPr id="167"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8" name="PlaceHolder 3"/>
          <p:cNvSpPr>
            <a:spLocks noGrp="1"/>
          </p:cNvSpPr>
          <p:nvPr>
            <p:ph type="sldNum" idx="20"/>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45C3B99B-34D2-40A1-AC39-0BEB6E120A17}"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laceHolder 1"/>
          <p:cNvSpPr>
            <a:spLocks noGrp="1" noRot="1" noChangeAspect="1"/>
          </p:cNvSpPr>
          <p:nvPr>
            <p:ph type="sldImg"/>
          </p:nvPr>
        </p:nvSpPr>
        <p:spPr>
          <a:xfrm>
            <a:off x="688975" y="1143000"/>
            <a:ext cx="5473700" cy="3079750"/>
          </a:xfrm>
          <a:prstGeom prst="rect">
            <a:avLst/>
          </a:prstGeom>
          <a:ln w="0">
            <a:noFill/>
          </a:ln>
        </p:spPr>
      </p:sp>
      <p:sp>
        <p:nvSpPr>
          <p:cNvPr id="170"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1" name="PlaceHolder 3"/>
          <p:cNvSpPr>
            <a:spLocks noGrp="1"/>
          </p:cNvSpPr>
          <p:nvPr>
            <p:ph type="sldNum" idx="21"/>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31C068A-11FF-44A7-8E88-F8FC55A358DB}"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PlaceHolder 1"/>
          <p:cNvSpPr>
            <a:spLocks noGrp="1" noRot="1" noChangeAspect="1"/>
          </p:cNvSpPr>
          <p:nvPr>
            <p:ph type="sldImg"/>
          </p:nvPr>
        </p:nvSpPr>
        <p:spPr>
          <a:xfrm>
            <a:off x="688975" y="1143000"/>
            <a:ext cx="5473700" cy="3079750"/>
          </a:xfrm>
          <a:prstGeom prst="rect">
            <a:avLst/>
          </a:prstGeom>
          <a:ln w="0">
            <a:noFill/>
          </a:ln>
        </p:spPr>
      </p:sp>
      <p:sp>
        <p:nvSpPr>
          <p:cNvPr id="173"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4" name="PlaceHolder 3"/>
          <p:cNvSpPr>
            <a:spLocks noGrp="1"/>
          </p:cNvSpPr>
          <p:nvPr>
            <p:ph type="sldNum" idx="22"/>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556400A4-F387-4F11-8696-EB0410A01953}" type="slidenum">
              <a:rPr lang="en-US" sz="1200" b="0" strike="noStrike" spc="-1">
                <a:latin typeface="Times New Roman"/>
              </a:rPr>
              <a:t>16</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laceHolder 1"/>
          <p:cNvSpPr>
            <a:spLocks noGrp="1" noRot="1" noChangeAspect="1"/>
          </p:cNvSpPr>
          <p:nvPr>
            <p:ph type="sldImg"/>
          </p:nvPr>
        </p:nvSpPr>
        <p:spPr>
          <a:xfrm>
            <a:off x="688975" y="1143000"/>
            <a:ext cx="5473700" cy="3079750"/>
          </a:xfrm>
          <a:prstGeom prst="rect">
            <a:avLst/>
          </a:prstGeom>
          <a:ln w="0">
            <a:noFill/>
          </a:ln>
        </p:spPr>
      </p:sp>
      <p:sp>
        <p:nvSpPr>
          <p:cNvPr id="176"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77" name="PlaceHolder 3"/>
          <p:cNvSpPr>
            <a:spLocks noGrp="1"/>
          </p:cNvSpPr>
          <p:nvPr>
            <p:ph type="sldNum" idx="23"/>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D5A6041-4784-4AD2-8E28-475C268BE24C}" type="slidenum">
              <a:rPr lang="en-US" sz="1200" b="0" strike="noStrike" spc="-1">
                <a:latin typeface="Times New Roman"/>
              </a:rPr>
              <a:t>17</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PlaceHolder 1"/>
          <p:cNvSpPr>
            <a:spLocks noGrp="1" noRot="1" noChangeAspect="1"/>
          </p:cNvSpPr>
          <p:nvPr>
            <p:ph type="sldImg"/>
          </p:nvPr>
        </p:nvSpPr>
        <p:spPr>
          <a:xfrm>
            <a:off x="688975" y="1143000"/>
            <a:ext cx="5473700" cy="3079750"/>
          </a:xfrm>
          <a:prstGeom prst="rect">
            <a:avLst/>
          </a:prstGeom>
          <a:ln w="0">
            <a:noFill/>
          </a:ln>
        </p:spPr>
      </p:sp>
      <p:sp>
        <p:nvSpPr>
          <p:cNvPr id="179"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0" name="PlaceHolder 3"/>
          <p:cNvSpPr>
            <a:spLocks noGrp="1"/>
          </p:cNvSpPr>
          <p:nvPr>
            <p:ph type="sldNum" idx="24"/>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B0BC6E9C-65A5-48AC-B427-52A68706463E}" type="slidenum">
              <a:rPr lang="en-US" sz="1200" b="0" strike="noStrike" spc="-1">
                <a:latin typeface="Times New Roman"/>
              </a:rPr>
              <a:t>19</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noRot="1" noChangeAspect="1"/>
          </p:cNvSpPr>
          <p:nvPr>
            <p:ph type="sldImg"/>
          </p:nvPr>
        </p:nvSpPr>
        <p:spPr>
          <a:xfrm>
            <a:off x="688975" y="1143000"/>
            <a:ext cx="5473700" cy="3079750"/>
          </a:xfrm>
          <a:prstGeom prst="rect">
            <a:avLst/>
          </a:prstGeom>
          <a:ln w="0">
            <a:noFill/>
          </a:ln>
        </p:spPr>
      </p:sp>
      <p:sp>
        <p:nvSpPr>
          <p:cNvPr id="182"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3" name="PlaceHolder 3"/>
          <p:cNvSpPr>
            <a:spLocks noGrp="1"/>
          </p:cNvSpPr>
          <p:nvPr>
            <p:ph type="sldNum" idx="25"/>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34243611-9361-413F-9400-678CD7C5EEC8}" type="slidenum">
              <a:rPr lang="en-US" sz="1200" b="0" strike="noStrike" spc="-1">
                <a:latin typeface="Times New Roman"/>
              </a:rPr>
              <a:t>20</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noRot="1" noChangeAspect="1"/>
          </p:cNvSpPr>
          <p:nvPr>
            <p:ph type="sldImg"/>
          </p:nvPr>
        </p:nvSpPr>
        <p:spPr>
          <a:xfrm>
            <a:off x="688975" y="1143000"/>
            <a:ext cx="5473700" cy="3079750"/>
          </a:xfrm>
          <a:prstGeom prst="rect">
            <a:avLst/>
          </a:prstGeom>
          <a:ln w="0">
            <a:noFill/>
          </a:ln>
        </p:spPr>
      </p:sp>
      <p:sp>
        <p:nvSpPr>
          <p:cNvPr id="185"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6" name="PlaceHolder 3"/>
          <p:cNvSpPr>
            <a:spLocks noGrp="1"/>
          </p:cNvSpPr>
          <p:nvPr>
            <p:ph type="sldNum" idx="26"/>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587AC53-433F-4EBE-8560-148336BA0C5B}" type="slidenum">
              <a:rPr lang="en-US" sz="1200" b="0" strike="noStrike" spc="-1">
                <a:latin typeface="Times New Roman"/>
              </a:rPr>
              <a:t>21</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PlaceHolder 1"/>
          <p:cNvSpPr>
            <a:spLocks noGrp="1" noRot="1" noChangeAspect="1"/>
          </p:cNvSpPr>
          <p:nvPr>
            <p:ph type="sldImg"/>
          </p:nvPr>
        </p:nvSpPr>
        <p:spPr>
          <a:xfrm>
            <a:off x="685800" y="1143000"/>
            <a:ext cx="5479560" cy="3079440"/>
          </a:xfrm>
          <a:prstGeom prst="rect">
            <a:avLst/>
          </a:prstGeom>
          <a:ln w="0">
            <a:noFill/>
          </a:ln>
        </p:spPr>
      </p:sp>
      <p:sp>
        <p:nvSpPr>
          <p:cNvPr id="188"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89" name="PlaceHolder 3"/>
          <p:cNvSpPr>
            <a:spLocks noGrp="1"/>
          </p:cNvSpPr>
          <p:nvPr>
            <p:ph type="sldNum" idx="27"/>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AACB8779-E641-445C-8306-81A4FD5874E2}" type="slidenum">
              <a:rPr lang="en-US" sz="1200" b="0" strike="noStrike" spc="-1">
                <a:latin typeface="Times New Roman"/>
              </a:rPr>
              <a:t>22</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noRot="1" noChangeAspect="1"/>
          </p:cNvSpPr>
          <p:nvPr>
            <p:ph type="sldImg"/>
          </p:nvPr>
        </p:nvSpPr>
        <p:spPr>
          <a:xfrm>
            <a:off x="688975" y="1143000"/>
            <a:ext cx="5473700" cy="3079750"/>
          </a:xfrm>
          <a:prstGeom prst="rect">
            <a:avLst/>
          </a:prstGeom>
          <a:ln w="0">
            <a:noFill/>
          </a:ln>
        </p:spPr>
      </p:sp>
      <p:sp>
        <p:nvSpPr>
          <p:cNvPr id="140"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1" name="PlaceHolder 3"/>
          <p:cNvSpPr>
            <a:spLocks noGrp="1"/>
          </p:cNvSpPr>
          <p:nvPr>
            <p:ph type="sldNum" idx="11"/>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28D19058-77C0-4617-96BA-17C911360A32}"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noRot="1" noChangeAspect="1"/>
          </p:cNvSpPr>
          <p:nvPr>
            <p:ph type="sldImg"/>
          </p:nvPr>
        </p:nvSpPr>
        <p:spPr>
          <a:xfrm>
            <a:off x="685800" y="1143000"/>
            <a:ext cx="5479560" cy="3079440"/>
          </a:xfrm>
          <a:prstGeom prst="rect">
            <a:avLst/>
          </a:prstGeom>
          <a:ln w="0">
            <a:noFill/>
          </a:ln>
        </p:spPr>
      </p:sp>
      <p:sp>
        <p:nvSpPr>
          <p:cNvPr id="143"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4" name="PlaceHolder 3"/>
          <p:cNvSpPr>
            <a:spLocks noGrp="1"/>
          </p:cNvSpPr>
          <p:nvPr>
            <p:ph type="sldNum" idx="12"/>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0648B379-A816-4903-B8B4-DC12FFDCDFAA}"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noRot="1" noChangeAspect="1"/>
          </p:cNvSpPr>
          <p:nvPr>
            <p:ph type="sldImg"/>
          </p:nvPr>
        </p:nvSpPr>
        <p:spPr>
          <a:xfrm>
            <a:off x="685800" y="1143000"/>
            <a:ext cx="5479560" cy="3079440"/>
          </a:xfrm>
          <a:prstGeom prst="rect">
            <a:avLst/>
          </a:prstGeom>
          <a:ln w="0">
            <a:noFill/>
          </a:ln>
        </p:spPr>
      </p:sp>
      <p:sp>
        <p:nvSpPr>
          <p:cNvPr id="146"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47" name="PlaceHolder 3"/>
          <p:cNvSpPr>
            <a:spLocks noGrp="1"/>
          </p:cNvSpPr>
          <p:nvPr>
            <p:ph type="sldNum" idx="13"/>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ED936F54-6772-4996-8378-FD170A4B4C66}"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noRot="1" noChangeAspect="1"/>
          </p:cNvSpPr>
          <p:nvPr>
            <p:ph type="sldImg"/>
          </p:nvPr>
        </p:nvSpPr>
        <p:spPr>
          <a:xfrm>
            <a:off x="688975" y="1143000"/>
            <a:ext cx="5473700" cy="3079750"/>
          </a:xfrm>
          <a:prstGeom prst="rect">
            <a:avLst/>
          </a:prstGeom>
          <a:ln w="0">
            <a:noFill/>
          </a:ln>
        </p:spPr>
      </p:sp>
      <p:sp>
        <p:nvSpPr>
          <p:cNvPr id="149"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0" name="PlaceHolder 3"/>
          <p:cNvSpPr>
            <a:spLocks noGrp="1"/>
          </p:cNvSpPr>
          <p:nvPr>
            <p:ph type="sldNum" idx="14"/>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DCD2DEA2-4D29-4134-9415-39017629C193}"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laceHolder 1"/>
          <p:cNvSpPr>
            <a:spLocks noGrp="1" noRot="1" noChangeAspect="1"/>
          </p:cNvSpPr>
          <p:nvPr>
            <p:ph type="sldImg"/>
          </p:nvPr>
        </p:nvSpPr>
        <p:spPr>
          <a:xfrm>
            <a:off x="688975" y="1143000"/>
            <a:ext cx="5473700" cy="3079750"/>
          </a:xfrm>
          <a:prstGeom prst="rect">
            <a:avLst/>
          </a:prstGeom>
          <a:ln w="0">
            <a:noFill/>
          </a:ln>
        </p:spPr>
      </p:sp>
      <p:sp>
        <p:nvSpPr>
          <p:cNvPr id="152"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3" name="PlaceHolder 3"/>
          <p:cNvSpPr>
            <a:spLocks noGrp="1"/>
          </p:cNvSpPr>
          <p:nvPr>
            <p:ph type="sldNum" idx="15"/>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9DC64D75-EB7A-478E-A757-07A3DF67EA34}"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noRot="1" noChangeAspect="1"/>
          </p:cNvSpPr>
          <p:nvPr>
            <p:ph type="sldImg"/>
          </p:nvPr>
        </p:nvSpPr>
        <p:spPr>
          <a:xfrm>
            <a:off x="688975" y="1143000"/>
            <a:ext cx="5473700" cy="3079750"/>
          </a:xfrm>
          <a:prstGeom prst="rect">
            <a:avLst/>
          </a:prstGeom>
          <a:ln w="0">
            <a:noFill/>
          </a:ln>
        </p:spPr>
      </p:sp>
      <p:sp>
        <p:nvSpPr>
          <p:cNvPr id="155"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6" name="PlaceHolder 3"/>
          <p:cNvSpPr>
            <a:spLocks noGrp="1"/>
          </p:cNvSpPr>
          <p:nvPr>
            <p:ph type="sldNum" idx="16"/>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60183D33-EF2F-4C63-A6D1-EE601C5C9209}"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laceHolder 1"/>
          <p:cNvSpPr>
            <a:spLocks noGrp="1" noRot="1" noChangeAspect="1"/>
          </p:cNvSpPr>
          <p:nvPr>
            <p:ph type="sldImg"/>
          </p:nvPr>
        </p:nvSpPr>
        <p:spPr>
          <a:xfrm>
            <a:off x="688975" y="1143000"/>
            <a:ext cx="5473700" cy="3079750"/>
          </a:xfrm>
          <a:prstGeom prst="rect">
            <a:avLst/>
          </a:prstGeom>
          <a:ln w="0">
            <a:noFill/>
          </a:ln>
        </p:spPr>
      </p:sp>
      <p:sp>
        <p:nvSpPr>
          <p:cNvPr id="158"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59" name="PlaceHolder 3"/>
          <p:cNvSpPr>
            <a:spLocks noGrp="1"/>
          </p:cNvSpPr>
          <p:nvPr>
            <p:ph type="sldNum" idx="17"/>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7E197EBF-1B7F-4592-8A26-4A8C89E7BBFC}"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PlaceHolder 1"/>
          <p:cNvSpPr>
            <a:spLocks noGrp="1" noRot="1" noChangeAspect="1"/>
          </p:cNvSpPr>
          <p:nvPr>
            <p:ph type="sldImg"/>
          </p:nvPr>
        </p:nvSpPr>
        <p:spPr>
          <a:xfrm>
            <a:off x="688975" y="1143000"/>
            <a:ext cx="5473700" cy="3079750"/>
          </a:xfrm>
          <a:prstGeom prst="rect">
            <a:avLst/>
          </a:prstGeom>
          <a:ln w="0">
            <a:noFill/>
          </a:ln>
        </p:spPr>
      </p:sp>
      <p:sp>
        <p:nvSpPr>
          <p:cNvPr id="161" name="PlaceHolder 2"/>
          <p:cNvSpPr>
            <a:spLocks noGrp="1"/>
          </p:cNvSpPr>
          <p:nvPr>
            <p:ph type="body"/>
          </p:nvPr>
        </p:nvSpPr>
        <p:spPr>
          <a:xfrm>
            <a:off x="685800" y="4400640"/>
            <a:ext cx="5479560" cy="3593520"/>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2000" b="0" strike="noStrike" spc="-1">
                <a:latin typeface="Arial"/>
              </a:rPr>
              <a:t>Content slide</a:t>
            </a:r>
          </a:p>
        </p:txBody>
      </p:sp>
      <p:sp>
        <p:nvSpPr>
          <p:cNvPr id="162" name="PlaceHolder 3"/>
          <p:cNvSpPr>
            <a:spLocks noGrp="1"/>
          </p:cNvSpPr>
          <p:nvPr>
            <p:ph type="sldNum" idx="18"/>
          </p:nvPr>
        </p:nvSpPr>
        <p:spPr>
          <a:xfrm>
            <a:off x="3884760" y="8685360"/>
            <a:ext cx="2964960" cy="451800"/>
          </a:xfrm>
          <a:prstGeom prst="rect">
            <a:avLst/>
          </a:prstGeom>
          <a:noFill/>
          <a:ln w="0">
            <a:noFill/>
          </a:ln>
        </p:spPr>
        <p:txBody>
          <a:bodyPr lIns="0" tIns="0" rIns="0" bIns="0" anchor="b">
            <a:noAutofit/>
          </a:bodyPr>
          <a:lstStyle>
            <a:lvl1pPr algn="r">
              <a:lnSpc>
                <a:spcPct val="100000"/>
              </a:lnSpc>
              <a:buNone/>
              <a:defRPr lang="en-US" sz="1200" b="0" strike="noStrike" spc="-1">
                <a:latin typeface="Times New Roman"/>
              </a:defRPr>
            </a:lvl1pPr>
          </a:lstStyle>
          <a:p>
            <a:pPr algn="r">
              <a:lnSpc>
                <a:spcPct val="100000"/>
              </a:lnSpc>
              <a:buNone/>
            </a:pPr>
            <a:fld id="{890560FC-DC7B-443B-8DCB-C0524E14D947}" type="slidenum">
              <a:rPr lang="en-US" sz="1200" b="0" strike="noStrike" spc="-1">
                <a:latin typeface="Times New Roman"/>
              </a:rPr>
              <a:t>11</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D250AFD5-752D-469E-90F8-6E91B9B6E6A4}"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63C559C0-3C4C-4FD1-9B5F-E633BEA4918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AEA23D9C-8126-4FF1-A26F-75F109998656}"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D0D5678C-FF71-4D30-BBA1-375962D24D44}"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FC45A01F-0457-46C2-B821-97E8B2F6183B}"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E3D1CDFA-2DC5-4516-8C5A-ABA5FBA9E072}"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8169998-84A1-4567-816F-617B244F9B5E}"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47FE1007-6E1F-4061-A106-D76328C5FA3D}"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A6E2C4EA-B0E4-438A-9A44-B28397B68724}"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E199A5E2-E098-4011-946E-7E248CDDB748}"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96548063-EFF9-444C-B1B6-7C6D614B7384}"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E89DDAB5-FE2C-4D76-9F22-F10F1885385C}"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DE5AF7B-B166-499F-B0C2-F7B4DF5FDDE5}"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212BC73-B923-42AC-AB98-D2259EFDEFEB}"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ECC994B-BC7B-4F24-8973-4F2AC4606445}"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C40B3507-4572-4D0B-B60B-7FAC70A78B29}"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8554413E-E595-45F0-9803-0B2CCD4A74EE}"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0A16E435-FCCB-4313-8921-D5A14BF16B79}"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E47EBE5-7C7F-4A1A-9604-BA131BD545B8}"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174AB5A4-EC92-4A78-B54C-611BE21936CF}"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0256AAB3-96B7-4DE0-A22C-88ED544D69B7}"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F5A34F13-E6B5-4D82-8354-94011D481E6C}"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1F0AB47-A0BD-4CC9-B892-FCDCEAEB5D13}"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4C926F67-C53F-4FCE-856E-0FB2B4C71750}"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07960" cy="35820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 </a:t>
            </a:r>
          </a:p>
        </p:txBody>
      </p:sp>
      <p:sp>
        <p:nvSpPr>
          <p:cNvPr id="6" name="PlaceHolder 2"/>
          <p:cNvSpPr>
            <a:spLocks noGrp="1"/>
          </p:cNvSpPr>
          <p:nvPr>
            <p:ph type="sldNum" idx="2"/>
          </p:nvPr>
        </p:nvSpPr>
        <p:spPr>
          <a:xfrm>
            <a:off x="8610480" y="6356520"/>
            <a:ext cx="2736360" cy="35820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BA1CAA9B-C6C2-47A2-ADF6-1FF5C66C8F59}" type="slidenum">
              <a:rPr lang="en-US" sz="1200" b="0" strike="noStrike" spc="-1">
                <a:solidFill>
                  <a:srgbClr val="8B8B8B"/>
                </a:solidFill>
                <a:latin typeface="Calibri"/>
              </a:rPr>
              <a:t>‹#›</a:t>
            </a:fld>
            <a:endParaRPr lang="en-US" sz="1200" b="0" strike="noStrike" spc="-1">
              <a:latin typeface="Times New Roman"/>
            </a:endParaRPr>
          </a:p>
        </p:txBody>
      </p:sp>
      <p:sp>
        <p:nvSpPr>
          <p:cNvPr id="2" name="PlaceHolder 3"/>
          <p:cNvSpPr>
            <a:spLocks noGrp="1"/>
          </p:cNvSpPr>
          <p:nvPr>
            <p:ph type="dt" idx="3"/>
          </p:nvPr>
        </p:nvSpPr>
        <p:spPr>
          <a:xfrm>
            <a:off x="838080" y="6356520"/>
            <a:ext cx="2736360" cy="35820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 </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07960" cy="358200"/>
          </a:xfrm>
          <a:prstGeom prst="rect">
            <a:avLst/>
          </a:prstGeom>
          <a:noFill/>
          <a:ln w="0">
            <a:noFill/>
          </a:ln>
        </p:spPr>
        <p:txBody>
          <a:bodyPr lIns="90000" tIns="45000" rIns="90000" bIns="45000" anchor="ctr">
            <a:noAutofit/>
          </a:bodyPr>
          <a:lstStyle>
            <a:lvl1pPr algn="ctr">
              <a:lnSpc>
                <a:spcPct val="100000"/>
              </a:lnSpc>
              <a:buNone/>
              <a:defRPr lang="en-US" sz="1400" b="0" strike="noStrike" spc="-1">
                <a:latin typeface="Times New Roman"/>
              </a:defRPr>
            </a:lvl1pPr>
          </a:lstStyle>
          <a:p>
            <a:pPr algn="ctr">
              <a:lnSpc>
                <a:spcPct val="100000"/>
              </a:lnSpc>
              <a:buNone/>
            </a:pPr>
            <a:r>
              <a:rPr lang="en-US" sz="1400" b="0" strike="noStrike" spc="-1">
                <a:latin typeface="Times New Roman"/>
              </a:rPr>
              <a:t>&lt;footer&gt;</a:t>
            </a:r>
          </a:p>
        </p:txBody>
      </p:sp>
      <p:sp>
        <p:nvSpPr>
          <p:cNvPr id="42" name="PlaceHolder 2"/>
          <p:cNvSpPr>
            <a:spLocks noGrp="1"/>
          </p:cNvSpPr>
          <p:nvPr>
            <p:ph type="sldNum" idx="5"/>
          </p:nvPr>
        </p:nvSpPr>
        <p:spPr>
          <a:xfrm>
            <a:off x="8610480" y="6356520"/>
            <a:ext cx="2736360" cy="358200"/>
          </a:xfrm>
          <a:prstGeom prst="rect">
            <a:avLst/>
          </a:prstGeom>
          <a:noFill/>
          <a:ln w="0">
            <a:noFill/>
          </a:ln>
        </p:spPr>
        <p:txBody>
          <a:bodyPr lIns="90000" tIns="45000" rIns="90000" bIns="45000"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E8267E41-F104-494B-B8FE-69DEA666C525}" type="slidenum">
              <a:rPr lang="en-US" sz="1200" b="0" strike="noStrike" spc="-1">
                <a:solidFill>
                  <a:srgbClr val="8B8B8B"/>
                </a:solidFill>
                <a:latin typeface="Calibri"/>
              </a:rPr>
              <a:t>‹#›</a:t>
            </a:fld>
            <a:endParaRPr lang="en-US" sz="1200" b="0" strike="noStrike" spc="-1">
              <a:latin typeface="Times New Roman"/>
            </a:endParaRPr>
          </a:p>
        </p:txBody>
      </p:sp>
      <p:sp>
        <p:nvSpPr>
          <p:cNvPr id="43" name="PlaceHolder 3"/>
          <p:cNvSpPr>
            <a:spLocks noGrp="1"/>
          </p:cNvSpPr>
          <p:nvPr>
            <p:ph type="dt" idx="6"/>
          </p:nvPr>
        </p:nvSpPr>
        <p:spPr>
          <a:xfrm>
            <a:off x="838080" y="6356520"/>
            <a:ext cx="2736360" cy="358200"/>
          </a:xfrm>
          <a:prstGeom prst="rect">
            <a:avLst/>
          </a:prstGeom>
          <a:noFill/>
          <a:ln w="0">
            <a:noFill/>
          </a:ln>
        </p:spPr>
        <p:txBody>
          <a:bodyPr lIns="90000" tIns="45000" rIns="90000" bIns="45000" anchor="ctr">
            <a:noAutofit/>
          </a:bodyPr>
          <a:lstStyle>
            <a:lvl1pPr>
              <a:defRPr lang="en-US" sz="1400" b="0" strike="noStrike" spc="-1">
                <a:latin typeface="Times New Roman"/>
              </a:defRPr>
            </a:lvl1pPr>
          </a:lstStyle>
          <a:p>
            <a:r>
              <a:rPr lang="en-US" sz="1400" b="0" strike="noStrike" spc="-1">
                <a:latin typeface="Times New Roman"/>
              </a:rPr>
              <a:t>&lt;date/time&gt;</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124640" y="1492920"/>
            <a:ext cx="10114560" cy="178992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Essentials of AI for Life and Society</a:t>
            </a:r>
            <a:endParaRPr lang="en-US" sz="6000" b="0" strike="noStrike" spc="-1">
              <a:latin typeface="Arial"/>
            </a:endParaRPr>
          </a:p>
        </p:txBody>
      </p:sp>
      <p:sp>
        <p:nvSpPr>
          <p:cNvPr id="89" name="PlaceHolder 2"/>
          <p:cNvSpPr>
            <a:spLocks noGrp="1"/>
          </p:cNvSpPr>
          <p:nvPr>
            <p:ph type="subTitle"/>
          </p:nvPr>
        </p:nvSpPr>
        <p:spPr>
          <a:xfrm>
            <a:off x="1523880" y="3870000"/>
            <a:ext cx="9137160" cy="1648800"/>
          </a:xfrm>
          <a:prstGeom prst="rect">
            <a:avLst/>
          </a:prstGeom>
          <a:noFill/>
          <a:ln w="0">
            <a:noFill/>
          </a:ln>
        </p:spPr>
        <p:txBody>
          <a:bodyPr lIns="0" tIns="0" rIns="0" bIns="0" anchor="t">
            <a:normAutofit/>
          </a:bodyPr>
          <a:lstStyle/>
          <a:p>
            <a:pPr algn="ctr">
              <a:lnSpc>
                <a:spcPct val="90000"/>
              </a:lnSpc>
              <a:spcBef>
                <a:spcPts val="1001"/>
              </a:spcBef>
              <a:buNone/>
              <a:tabLst>
                <a:tab pos="0" algn="l"/>
              </a:tabLst>
            </a:pPr>
            <a:r>
              <a:rPr lang="en-US" sz="3200" b="0" strike="noStrike" spc="-1">
                <a:solidFill>
                  <a:srgbClr val="FFFFFF"/>
                </a:solidFill>
                <a:latin typeface="Arial"/>
              </a:rPr>
              <a:t>Peter Stone</a:t>
            </a:r>
            <a:endParaRPr lang="en-US" sz="3200" b="0" strike="noStrike" spc="-1">
              <a:latin typeface="Arial"/>
            </a:endParaRPr>
          </a:p>
          <a:p>
            <a:pPr algn="ctr">
              <a:lnSpc>
                <a:spcPct val="90000"/>
              </a:lnSpc>
              <a:spcBef>
                <a:spcPts val="1001"/>
              </a:spcBef>
              <a:buNone/>
              <a:tabLst>
                <a:tab pos="0" algn="l"/>
              </a:tabLst>
            </a:pPr>
            <a:endParaRPr lang="en-US" sz="3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7"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Historical iterative process</a:t>
            </a:r>
            <a:endParaRPr lang="en-US" sz="4400" b="0" strike="noStrike" spc="-1">
              <a:latin typeface="Arial"/>
            </a:endParaRPr>
          </a:p>
        </p:txBody>
      </p:sp>
      <p:sp>
        <p:nvSpPr>
          <p:cNvPr id="108" name="PlaceHolder 2"/>
          <p:cNvSpPr>
            <a:spLocks noGrp="1"/>
          </p:cNvSpPr>
          <p:nvPr>
            <p:ph/>
          </p:nvPr>
        </p:nvSpPr>
        <p:spPr>
          <a:xfrm>
            <a:off x="710781" y="2170510"/>
            <a:ext cx="10508760" cy="492372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Tanner : “How do AI change through the problems of historical context into the future and modern day. Do people update with more training and take away past training or do they just continuously add the training even if its not relevant anymore”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How is AI biased with respect to…?</a:t>
            </a:r>
            <a:endParaRPr lang="en-US" sz="4400" b="0" strike="noStrike" spc="-1">
              <a:latin typeface="Arial"/>
            </a:endParaRPr>
          </a:p>
        </p:txBody>
      </p:sp>
      <p:sp>
        <p:nvSpPr>
          <p:cNvPr id="110" name="PlaceHolder 2"/>
          <p:cNvSpPr>
            <a:spLocks noGrp="1"/>
          </p:cNvSpPr>
          <p:nvPr>
            <p:ph/>
          </p:nvPr>
        </p:nvSpPr>
        <p:spPr>
          <a:xfrm>
            <a:off x="838080" y="1143000"/>
            <a:ext cx="10508760" cy="488556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“AI” is not biased.</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Calibri"/>
              </a:rPr>
              <a:t>What AI system (e.g., algorithm + data + deployment...) are you referring to?</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err="1">
                <a:solidFill>
                  <a:srgbClr val="000000"/>
                </a:solidFill>
                <a:latin typeface="Calibri"/>
              </a:rPr>
              <a:t>Nissi</a:t>
            </a:r>
            <a:r>
              <a:rPr lang="en-US" sz="3200" b="0" strike="noStrike" spc="-1" dirty="0">
                <a:solidFill>
                  <a:srgbClr val="000000"/>
                </a:solidFill>
                <a:latin typeface="Calibri"/>
              </a:rPr>
              <a:t> - “I'm still confused about ML biases. My question is, couldn't ML practitioners remove the biased data or get new data points that are not biased since they are aware of this problem?”</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Positive bias</a:t>
            </a:r>
            <a:endParaRPr lang="en-US" sz="4400" b="0" strike="noStrike" spc="-1">
              <a:latin typeface="Arial"/>
            </a:endParaRPr>
          </a:p>
        </p:txBody>
      </p:sp>
      <p:sp>
        <p:nvSpPr>
          <p:cNvPr id="112" name="PlaceHolder 2"/>
          <p:cNvSpPr>
            <a:spLocks noGrp="1"/>
          </p:cNvSpPr>
          <p:nvPr>
            <p:ph/>
          </p:nvPr>
        </p:nvSpPr>
        <p:spPr>
          <a:xfrm>
            <a:off x="717331" y="1973317"/>
            <a:ext cx="11197080" cy="434448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Shivani - “Personally, I sometimes have bias toward viewing AI as a positive tool with the efficiency that it brings to my daily life.” </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Choice of features</a:t>
            </a:r>
            <a:endParaRPr lang="en-US" sz="4400" b="0" strike="noStrike" spc="-1">
              <a:latin typeface="Arial"/>
            </a:endParaRPr>
          </a:p>
        </p:txBody>
      </p:sp>
      <p:sp>
        <p:nvSpPr>
          <p:cNvPr id="114" name="PlaceHolder 2"/>
          <p:cNvSpPr>
            <a:spLocks noGrp="1"/>
          </p:cNvSpPr>
          <p:nvPr>
            <p:ph/>
          </p:nvPr>
        </p:nvSpPr>
        <p:spPr>
          <a:xfrm>
            <a:off x="685800" y="1143000"/>
            <a:ext cx="11197080" cy="4344480"/>
          </a:xfrm>
          <a:prstGeom prst="rect">
            <a:avLst/>
          </a:prstGeom>
          <a:noFill/>
          <a:ln w="0">
            <a:noFill/>
          </a:ln>
        </p:spPr>
        <p:txBody>
          <a:bodyPr lIns="90000" tIns="45000" rIns="90000" bIns="45000" anchor="t">
            <a:normAutofit fontScale="87000" lnSpcReduction="10000"/>
          </a:bodyPr>
          <a:lstStyle/>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Riya : “I'm curious to learn more about the criminal risk software Northpointe and why it's even necessary to use non-essential data like gender and race to assess risk of committing future crime. Shouldn't past criminal history, geographic location, and socioeconomic status be enough? Clearly, the model is being trained on visual data like their face which is leading to bias based on facial complexion, and it seems fairly easy to just eliminate this altogether.”</a:t>
            </a:r>
            <a:endParaRPr lang="en-US" sz="3200" b="0" strike="noStrike" spc="-1" dirty="0">
              <a:latin typeface="Arial"/>
            </a:endParaRPr>
          </a:p>
          <a:p>
            <a:pPr marL="216000" indent="-216000">
              <a:lnSpc>
                <a:spcPct val="108000"/>
              </a:lnSpc>
              <a:spcAft>
                <a:spcPts val="1409"/>
              </a:spcAft>
              <a:buClr>
                <a:srgbClr val="000000"/>
              </a:buClr>
              <a:buSzPct val="45000"/>
              <a:buFont typeface="Wingdings" charset="2"/>
              <a:buChar char=""/>
            </a:pPr>
            <a:r>
              <a:rPr lang="en-US" sz="3200" b="0" strike="noStrike" spc="-1" dirty="0">
                <a:solidFill>
                  <a:srgbClr val="000000"/>
                </a:solidFill>
                <a:latin typeface="Arial"/>
              </a:rPr>
              <a:t>Is it sufficient to remove features that shouldn’t be used? </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838080" y="2766240"/>
            <a:ext cx="10508760" cy="1318680"/>
          </a:xfrm>
          <a:prstGeom prst="rect">
            <a:avLst/>
          </a:prstGeom>
          <a:noFill/>
          <a:ln w="0">
            <a:noFill/>
          </a:ln>
        </p:spPr>
        <p:txBody>
          <a:bodyPr lIns="90000" tIns="45000" rIns="90000" bIns="45000" anchor="ctr">
            <a:noAutofit/>
          </a:bodyPr>
          <a:lstStyle/>
          <a:p>
            <a:pPr>
              <a:lnSpc>
                <a:spcPct val="90000"/>
              </a:lnSpc>
              <a:buNone/>
            </a:pPr>
            <a:r>
              <a:rPr lang="en-US" sz="4000" b="1" strike="noStrike" spc="-1" dirty="0">
                <a:solidFill>
                  <a:srgbClr val="000000"/>
                </a:solidFill>
                <a:latin typeface="Calibri Light"/>
                <a:ea typeface="Noto Sans CJK SC"/>
              </a:rPr>
              <a:t>Poll</a:t>
            </a:r>
            <a:br>
              <a:rPr lang="en-US" sz="4000" b="1" strike="noStrike" spc="-1" dirty="0">
                <a:solidFill>
                  <a:srgbClr val="000000"/>
                </a:solidFill>
                <a:latin typeface="Calibri Light"/>
                <a:ea typeface="Noto Sans CJK SC"/>
              </a:rPr>
            </a:br>
            <a:br>
              <a:rPr sz="4000" dirty="0"/>
            </a:br>
            <a:r>
              <a:rPr lang="en-US" sz="4000" b="0" strike="noStrike" spc="-1" dirty="0">
                <a:latin typeface="Calibri Light"/>
                <a:ea typeface="Noto Sans CJK SC"/>
              </a:rPr>
              <a:t>”Is it sufficient to remove </a:t>
            </a:r>
            <a:br>
              <a:rPr lang="en-US" sz="4000" b="0" strike="noStrike" spc="-1" dirty="0">
                <a:latin typeface="Calibri Light"/>
                <a:ea typeface="Noto Sans CJK SC"/>
              </a:rPr>
            </a:br>
            <a:r>
              <a:rPr lang="en-US" sz="4000" b="0" strike="noStrike" spc="-1" dirty="0">
                <a:latin typeface="Calibri Light"/>
                <a:ea typeface="Noto Sans CJK SC"/>
              </a:rPr>
              <a:t>features that shouldn’t be used?”</a:t>
            </a:r>
            <a:br>
              <a:rPr lang="en-US" sz="4000" b="0" strike="noStrike" spc="-1" dirty="0">
                <a:latin typeface="Calibri Light"/>
                <a:ea typeface="Noto Sans CJK SC"/>
              </a:rPr>
            </a:br>
            <a:r>
              <a:rPr lang="en-US" sz="4000" b="1" strike="noStrike" spc="-1" dirty="0">
                <a:solidFill>
                  <a:srgbClr val="000000"/>
                </a:solidFill>
                <a:latin typeface="Calibri Light"/>
                <a:ea typeface="Noto Sans CJK SC"/>
              </a:rPr>
              <a:t> </a:t>
            </a:r>
            <a:br>
              <a:rPr sz="4000" dirty="0"/>
            </a:br>
            <a:r>
              <a:rPr lang="en-US" sz="4000" b="1" strike="noStrike" spc="-1" dirty="0">
                <a:solidFill>
                  <a:srgbClr val="000000"/>
                </a:solidFill>
                <a:latin typeface="Calibri Light"/>
                <a:ea typeface="Noto Sans CJK SC"/>
              </a:rPr>
              <a:t> - Yes</a:t>
            </a:r>
            <a:br>
              <a:rPr sz="4000" dirty="0"/>
            </a:br>
            <a:r>
              <a:rPr lang="en-US" sz="4000" b="1" strike="noStrike" spc="-1" dirty="0">
                <a:solidFill>
                  <a:srgbClr val="000000"/>
                </a:solidFill>
                <a:latin typeface="Calibri Light"/>
                <a:ea typeface="Noto Sans CJK SC"/>
              </a:rPr>
              <a:t> - No</a:t>
            </a:r>
            <a:br>
              <a:rPr sz="4000" dirty="0"/>
            </a:br>
            <a:endParaRPr lang="en-US" sz="4000" b="0" strike="noStrike" spc="-1" dirty="0">
              <a:latin typeface="Arial"/>
            </a:endParaRPr>
          </a:p>
        </p:txBody>
      </p:sp>
      <p:pic>
        <p:nvPicPr>
          <p:cNvPr id="116" name="Content Placeholder 3" descr="A black background with a black square&#10;&#10;Description automatically generated with medium confidence"/>
          <p:cNvPicPr/>
          <p:nvPr/>
        </p:nvPicPr>
        <p:blipFill>
          <a:blip r:embed="rId3"/>
          <a:stretch/>
        </p:blipFill>
        <p:spPr>
          <a:xfrm>
            <a:off x="7785000" y="1690560"/>
            <a:ext cx="3561840" cy="356184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100000"/>
              </a:lnSpc>
              <a:buNone/>
            </a:pPr>
            <a:r>
              <a:rPr lang="en-US" sz="4400" b="0" strike="noStrike" spc="-1">
                <a:latin typeface="Arial"/>
              </a:rPr>
              <a:t>Fairness in Decision Making</a:t>
            </a:r>
          </a:p>
        </p:txBody>
      </p:sp>
      <p:sp>
        <p:nvSpPr>
          <p:cNvPr id="118" name="PlaceHolder 2"/>
          <p:cNvSpPr>
            <a:spLocks noGrp="1"/>
          </p:cNvSpPr>
          <p:nvPr>
            <p:ph/>
          </p:nvPr>
        </p:nvSpPr>
        <p:spPr>
          <a:xfrm>
            <a:off x="702431" y="1710558"/>
            <a:ext cx="10508760" cy="488556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Pranav : “This module...made me wonder how organizations actually deal with these biases: do they have set ways to check for fairness, or is that still something they're figuring out?”</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Not enough to be oblivious to a feature.</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Demographic parity?</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Demographic parity</a:t>
            </a:r>
            <a:endParaRPr lang="en-US" sz="4400" b="0" strike="noStrike" spc="-1">
              <a:latin typeface="Arial"/>
            </a:endParaRPr>
          </a:p>
        </p:txBody>
      </p:sp>
      <p:sp>
        <p:nvSpPr>
          <p:cNvPr id="120" name="PlaceHolder 2"/>
          <p:cNvSpPr>
            <a:spLocks noGrp="1"/>
          </p:cNvSpPr>
          <p:nvPr>
            <p:ph/>
          </p:nvPr>
        </p:nvSpPr>
        <p:spPr>
          <a:xfrm>
            <a:off x="838080" y="1281600"/>
            <a:ext cx="10508760" cy="4887720"/>
          </a:xfrm>
          <a:prstGeom prst="rect">
            <a:avLst/>
          </a:prstGeom>
          <a:noFill/>
          <a:ln w="0">
            <a:noFill/>
          </a:ln>
        </p:spPr>
        <p:txBody>
          <a:bodyPr lIns="90000" tIns="45000" rIns="90000" bIns="45000" anchor="t">
            <a:normAutofit fontScale="92500" lnSpcReduction="2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ea typeface="Noto Sans CJK SC"/>
              </a:rPr>
              <a:t>Assume we live in a country where brown-eyed people are typically (on average) 4 times wealthier than blue-eyed people</a:t>
            </a:r>
            <a:endParaRPr lang="en-US" sz="32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latin typeface="Arial"/>
                <a:ea typeface="Noto Sans CJK SC"/>
              </a:rPr>
              <a:t>A bank is using software to determine who is most likely to pay back a $20,000 loan (assume wealthier people are more likely to be able to pay back loans)</a:t>
            </a:r>
            <a:endParaRPr lang="en-US" sz="32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latin typeface="Arial"/>
                <a:ea typeface="Noto Sans CJK SC"/>
              </a:rPr>
              <a:t>100 people ask for loans, 50 with brown eyes, and 50 with blue eyes</a:t>
            </a:r>
            <a:endParaRPr lang="en-US" sz="32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latin typeface="Arial"/>
                <a:ea typeface="Noto Sans CJK SC"/>
              </a:rPr>
              <a:t>Should we require that the same percentage of people in each set are approved for loans?</a:t>
            </a:r>
            <a:endParaRPr lang="en-US" sz="3200" b="0" strike="noStrike" spc="-1">
              <a:latin typeface="Arial"/>
            </a:endParaRPr>
          </a:p>
          <a:p>
            <a:pPr marL="432000" indent="-324000">
              <a:lnSpc>
                <a:spcPct val="100000"/>
              </a:lnSpc>
              <a:spcBef>
                <a:spcPts val="1417"/>
              </a:spcBef>
              <a:buClr>
                <a:srgbClr val="000000"/>
              </a:buClr>
              <a:buSzPct val="45000"/>
              <a:buFont typeface="Wingdings" charset="2"/>
              <a:buChar char=""/>
            </a:pPr>
            <a:r>
              <a:rPr lang="en-US" sz="3200" b="0" strike="noStrike" spc="-1">
                <a:latin typeface="Arial"/>
                <a:ea typeface="Noto Sans CJK SC"/>
              </a:rPr>
              <a:t>Is that fair?   If so, why? If not, what would be?   Discuss!</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Equalized Opportunity/Odds</a:t>
            </a:r>
            <a:endParaRPr lang="en-US" sz="4400" b="0" strike="noStrike" spc="-1">
              <a:latin typeface="Arial"/>
            </a:endParaRPr>
          </a:p>
        </p:txBody>
      </p:sp>
      <p:sp>
        <p:nvSpPr>
          <p:cNvPr id="122" name="PlaceHolder 2"/>
          <p:cNvSpPr>
            <a:spLocks noGrp="1"/>
          </p:cNvSpPr>
          <p:nvPr>
            <p:ph/>
          </p:nvPr>
        </p:nvSpPr>
        <p:spPr>
          <a:xfrm>
            <a:off x="691920" y="1565380"/>
            <a:ext cx="10508760" cy="4887720"/>
          </a:xfrm>
          <a:prstGeom prst="rect">
            <a:avLst/>
          </a:prstGeom>
          <a:noFill/>
          <a:ln w="0">
            <a:noFill/>
          </a:ln>
        </p:spPr>
        <p:txBody>
          <a:bodyPr lIns="90000" tIns="45000" rIns="90000" bIns="45000" anchor="t">
            <a:normAutofit/>
          </a:bodyPr>
          <a:lstStyle/>
          <a:p>
            <a:pPr marL="432000" indent="-324000">
              <a:lnSpc>
                <a:spcPct val="90000"/>
              </a:lnSpc>
              <a:buClr>
                <a:srgbClr val="000000"/>
              </a:buClr>
              <a:buSzPct val="45000"/>
              <a:buFont typeface="Wingdings" charset="2"/>
              <a:buChar char=""/>
            </a:pPr>
            <a:r>
              <a:rPr lang="en-US" sz="3200" b="0" strike="noStrike" spc="-1" dirty="0">
                <a:latin typeface="Calibri Light"/>
                <a:ea typeface="Noto Sans CJK SC"/>
              </a:rPr>
              <a:t>Match the true positive rates in both populations</a:t>
            </a:r>
            <a:endParaRPr lang="en-US" sz="3200" b="0" strike="noStrike" spc="-1" dirty="0">
              <a:latin typeface="Arial"/>
            </a:endParaRPr>
          </a:p>
          <a:p>
            <a:pPr marL="864000" lvl="1" indent="-324000">
              <a:lnSpc>
                <a:spcPct val="90000"/>
              </a:lnSpc>
              <a:spcBef>
                <a:spcPts val="1134"/>
              </a:spcBef>
              <a:buClr>
                <a:srgbClr val="000000"/>
              </a:buClr>
              <a:buSzPct val="75000"/>
              <a:buFont typeface="Symbol"/>
              <a:buChar char=""/>
            </a:pPr>
            <a:r>
              <a:rPr lang="en-US" sz="3200" b="0" strike="noStrike" spc="-1" dirty="0">
                <a:latin typeface="Calibri Light"/>
                <a:ea typeface="Noto Sans CJK SC"/>
              </a:rPr>
              <a:t>Of the people who would pay back the loan, I give the same percentage of approvals</a:t>
            </a:r>
            <a:endParaRPr lang="en-US" sz="3200" b="0" strike="noStrike" spc="-1" dirty="0">
              <a:latin typeface="Arial"/>
            </a:endParaRPr>
          </a:p>
          <a:p>
            <a:pPr>
              <a:lnSpc>
                <a:spcPct val="90000"/>
              </a:lnSpc>
              <a:spcBef>
                <a:spcPts val="1417"/>
              </a:spcBef>
              <a:buNone/>
            </a:pPr>
            <a:endParaRPr lang="en-US" sz="3200" b="0" strike="noStrike" spc="-1" dirty="0">
              <a:latin typeface="Arial"/>
            </a:endParaRPr>
          </a:p>
          <a:p>
            <a:pPr marL="432000" indent="-324000">
              <a:lnSpc>
                <a:spcPct val="90000"/>
              </a:lnSpc>
              <a:spcBef>
                <a:spcPts val="1417"/>
              </a:spcBef>
              <a:buClr>
                <a:srgbClr val="000000"/>
              </a:buClr>
              <a:buSzPct val="45000"/>
              <a:buFont typeface="Wingdings" charset="2"/>
              <a:buChar char=""/>
            </a:pPr>
            <a:r>
              <a:rPr lang="en-US" sz="3200" b="0" strike="noStrike" spc="-1" dirty="0">
                <a:latin typeface="Calibri Light"/>
                <a:ea typeface="Noto Sans CJK SC"/>
              </a:rPr>
              <a:t>Also match the false positive rates in both populations</a:t>
            </a:r>
            <a:endParaRPr lang="en-US" sz="3200" b="0" strike="noStrike" spc="-1" dirty="0">
              <a:latin typeface="Arial"/>
            </a:endParaRPr>
          </a:p>
          <a:p>
            <a:pPr marL="864000" lvl="1" indent="-324000">
              <a:lnSpc>
                <a:spcPct val="90000"/>
              </a:lnSpc>
              <a:spcBef>
                <a:spcPts val="1134"/>
              </a:spcBef>
              <a:buClr>
                <a:srgbClr val="000000"/>
              </a:buClr>
              <a:buSzPct val="75000"/>
              <a:buFont typeface="Symbol"/>
              <a:buChar char=""/>
            </a:pPr>
            <a:r>
              <a:rPr lang="en-US" sz="3200" b="0" strike="noStrike" spc="-1" dirty="0">
                <a:latin typeface="Calibri Light"/>
                <a:ea typeface="Noto Sans CJK SC"/>
              </a:rPr>
              <a:t>Of the people who would </a:t>
            </a:r>
            <a:r>
              <a:rPr lang="en-US" sz="3200" b="1" strike="noStrike" spc="-1" dirty="0">
                <a:latin typeface="Calibri Light"/>
                <a:ea typeface="Noto Sans CJK SC"/>
              </a:rPr>
              <a:t>not</a:t>
            </a:r>
            <a:r>
              <a:rPr lang="en-US" sz="3200" b="0" strike="noStrike" spc="-1" dirty="0">
                <a:latin typeface="Calibri Light"/>
                <a:ea typeface="Noto Sans CJK SC"/>
              </a:rPr>
              <a:t> pay back the loan, I give the same percentage of approvals </a:t>
            </a:r>
            <a:endParaRPr lang="en-US" sz="32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41620" y="3312778"/>
            <a:ext cx="10508760" cy="1318680"/>
          </a:xfrm>
          <a:prstGeom prst="rect">
            <a:avLst/>
          </a:prstGeom>
          <a:noFill/>
          <a:ln w="0">
            <a:noFill/>
          </a:ln>
        </p:spPr>
        <p:txBody>
          <a:bodyPr lIns="90000" tIns="45000" rIns="90000" bIns="45000" anchor="ctr">
            <a:noAutofit/>
          </a:bodyPr>
          <a:lstStyle/>
          <a:p>
            <a:pPr>
              <a:lnSpc>
                <a:spcPct val="90000"/>
              </a:lnSpc>
              <a:buNone/>
            </a:pPr>
            <a:r>
              <a:rPr lang="en-US" sz="3600" b="1" strike="noStrike" spc="-1" dirty="0">
                <a:solidFill>
                  <a:srgbClr val="000000"/>
                </a:solidFill>
                <a:latin typeface="Calibri Light"/>
                <a:ea typeface="Noto Sans CJK SC"/>
              </a:rPr>
              <a:t>Poll</a:t>
            </a:r>
            <a:br>
              <a:rPr sz="3600" dirty="0"/>
            </a:br>
            <a:r>
              <a:rPr lang="en-US" sz="3600" b="0" strike="noStrike" spc="-1" dirty="0">
                <a:latin typeface="Calibri Light"/>
                <a:ea typeface="Noto Sans CJK SC"/>
              </a:rPr>
              <a:t>”which is the fairest of them all?”</a:t>
            </a:r>
            <a:br>
              <a:rPr lang="en-US" sz="3600" b="0" strike="noStrike" spc="-1" dirty="0">
                <a:latin typeface="Calibri Light"/>
                <a:ea typeface="Noto Sans CJK SC"/>
              </a:rPr>
            </a:br>
            <a:r>
              <a:rPr lang="en-US" sz="3600" b="1" strike="noStrike" spc="-1" dirty="0">
                <a:solidFill>
                  <a:srgbClr val="000000"/>
                </a:solidFill>
                <a:latin typeface="Calibri Light"/>
                <a:ea typeface="Noto Sans CJK SC"/>
              </a:rPr>
              <a:t> </a:t>
            </a:r>
            <a:br>
              <a:rPr sz="3600" dirty="0"/>
            </a:br>
            <a:r>
              <a:rPr lang="en-US" sz="3600" b="1" strike="noStrike" spc="-1" dirty="0">
                <a:solidFill>
                  <a:srgbClr val="000000"/>
                </a:solidFill>
                <a:latin typeface="Calibri Light"/>
                <a:ea typeface="Noto Sans CJK SC"/>
              </a:rPr>
              <a:t> - Demographic parity</a:t>
            </a:r>
            <a:br>
              <a:rPr sz="3600" dirty="0"/>
            </a:br>
            <a:r>
              <a:rPr lang="en-US" sz="3600" b="1" strike="noStrike" spc="-1" dirty="0">
                <a:solidFill>
                  <a:srgbClr val="000000"/>
                </a:solidFill>
                <a:latin typeface="Calibri Light"/>
                <a:ea typeface="Noto Sans CJK SC"/>
              </a:rPr>
              <a:t> - Equalized opportunity (matching true positive rates)</a:t>
            </a:r>
            <a:br>
              <a:rPr sz="3600" dirty="0"/>
            </a:br>
            <a:r>
              <a:rPr lang="en-US" sz="3600" b="1" strike="noStrike" spc="-1" dirty="0">
                <a:solidFill>
                  <a:srgbClr val="000000"/>
                </a:solidFill>
                <a:latin typeface="Calibri Light"/>
                <a:ea typeface="Noto Sans CJK SC"/>
              </a:rPr>
              <a:t> - Equalized opportunity (also matching false positive rates)</a:t>
            </a:r>
            <a:br>
              <a:rPr sz="3600" dirty="0"/>
            </a:br>
            <a:r>
              <a:rPr lang="en-US" sz="3600" b="1" strike="noStrike" spc="-1" dirty="0">
                <a:solidFill>
                  <a:srgbClr val="000000"/>
                </a:solidFill>
                <a:latin typeface="Calibri Light"/>
                <a:ea typeface="Noto Sans CJK SC"/>
              </a:rPr>
              <a:t> - None of these is fair</a:t>
            </a:r>
            <a:br>
              <a:rPr sz="3600" dirty="0"/>
            </a:br>
            <a:br>
              <a:rPr sz="3600" dirty="0"/>
            </a:br>
            <a:endParaRPr lang="en-US" sz="3600" b="0" strike="noStrike" spc="-1" dirty="0">
              <a:latin typeface="Arial"/>
            </a:endParaRPr>
          </a:p>
        </p:txBody>
      </p:sp>
      <p:pic>
        <p:nvPicPr>
          <p:cNvPr id="124" name="Content Placeholder 2" descr="A black background with a black square&#10;&#10;Description automatically generated with medium confidence"/>
          <p:cNvPicPr/>
          <p:nvPr/>
        </p:nvPicPr>
        <p:blipFill>
          <a:blip r:embed="rId3"/>
          <a:stretch/>
        </p:blipFill>
        <p:spPr>
          <a:xfrm>
            <a:off x="8355724" y="280080"/>
            <a:ext cx="2455088" cy="24861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Bias in image generation (vs. decision making)</a:t>
            </a:r>
            <a:endParaRPr lang="en-US" sz="4400" b="0" strike="noStrike" spc="-1">
              <a:latin typeface="Arial"/>
            </a:endParaRPr>
          </a:p>
        </p:txBody>
      </p:sp>
      <p:sp>
        <p:nvSpPr>
          <p:cNvPr id="126" name="PlaceHolder 2"/>
          <p:cNvSpPr>
            <a:spLocks noGrp="1"/>
          </p:cNvSpPr>
          <p:nvPr>
            <p:ph/>
          </p:nvPr>
        </p:nvSpPr>
        <p:spPr>
          <a:xfrm>
            <a:off x="457200" y="1964772"/>
            <a:ext cx="10889640" cy="43444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Kevin : “If most of the CEO's in the world are male, surely it would be make sense that an AI algorithm would make an image of a male CEO given the prompt... How would you fix something like that so both male and female CEOs are equally represented? By only feeding equal amounts of data on both sides?”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114200" y="1632240"/>
            <a:ext cx="10114560" cy="1789920"/>
          </a:xfrm>
          <a:prstGeom prst="rect">
            <a:avLst/>
          </a:prstGeom>
          <a:noFill/>
          <a:ln w="0">
            <a:noFill/>
          </a:ln>
        </p:spPr>
        <p:txBody>
          <a:bodyPr lIns="0" tIns="0" rIns="0" bIns="0" anchor="b">
            <a:noAutofit/>
          </a:bodyPr>
          <a:lstStyle/>
          <a:p>
            <a:pPr algn="ctr">
              <a:lnSpc>
                <a:spcPct val="90000"/>
              </a:lnSpc>
              <a:buNone/>
            </a:pPr>
            <a:r>
              <a:rPr lang="en-US" sz="6000" b="1" strike="noStrike" spc="-1">
                <a:solidFill>
                  <a:srgbClr val="FFFFFF"/>
                </a:solidFill>
                <a:latin typeface="Arial"/>
              </a:rPr>
              <a:t>Bias and Fairness in AI Models</a:t>
            </a:r>
            <a:endParaRPr lang="en-US" sz="6000" b="0" strike="noStrike" spc="-1">
              <a:latin typeface="Arial"/>
            </a:endParaRPr>
          </a:p>
        </p:txBody>
      </p:sp>
      <p:sp>
        <p:nvSpPr>
          <p:cNvPr id="91" name="PlaceHolder 2"/>
          <p:cNvSpPr>
            <a:spLocks noGrp="1"/>
          </p:cNvSpPr>
          <p:nvPr>
            <p:ph type="subTitle"/>
          </p:nvPr>
        </p:nvSpPr>
        <p:spPr>
          <a:xfrm>
            <a:off x="1523880" y="3870000"/>
            <a:ext cx="9137160" cy="1648800"/>
          </a:xfrm>
          <a:prstGeom prst="rect">
            <a:avLst/>
          </a:prstGeom>
          <a:noFill/>
          <a:ln w="0">
            <a:noFill/>
          </a:ln>
        </p:spPr>
        <p:txBody>
          <a:bodyPr lIns="0" tIns="0" rIns="0" bIns="0" anchor="t">
            <a:normAutofit/>
          </a:bodyPr>
          <a:lstStyle/>
          <a:p>
            <a:pPr algn="ctr">
              <a:buNone/>
            </a:pPr>
            <a:endParaRPr lang="en-US" sz="32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27"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Efforts to be “unbiased” (Gemini in Feb. 2024)</a:t>
            </a:r>
            <a:endParaRPr lang="en-US" sz="4400" b="0" strike="noStrike" spc="-1">
              <a:latin typeface="Arial"/>
            </a:endParaRPr>
          </a:p>
        </p:txBody>
      </p:sp>
      <p:sp>
        <p:nvSpPr>
          <p:cNvPr id="128" name="PlaceHolder 2"/>
          <p:cNvSpPr>
            <a:spLocks noGrp="1"/>
          </p:cNvSpPr>
          <p:nvPr>
            <p:ph/>
          </p:nvPr>
        </p:nvSpPr>
        <p:spPr>
          <a:xfrm>
            <a:off x="748440" y="1442880"/>
            <a:ext cx="10969920" cy="4344480"/>
          </a:xfrm>
          <a:prstGeom prst="rect">
            <a:avLst/>
          </a:prstGeom>
          <a:noFill/>
          <a:ln w="0">
            <a:noFill/>
          </a:ln>
        </p:spPr>
        <p:txBody>
          <a:bodyPr lIns="90000" tIns="45000" rIns="90000" bIns="45000" anchor="t">
            <a:normAutofit fontScale="73000" lnSpcReduction="20000"/>
          </a:bodyPr>
          <a:lstStyle/>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Generate an image of a </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1943 German soldier</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Also:  Black Vikings; a woman as the </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Catholic pope; women NHL players; </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the founders of Google depicted as </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Asian men; and non-white people in a </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scene of the U.S.’s Founding Fathers. </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Did something go wrong here?</a:t>
            </a:r>
            <a:endParaRPr lang="en-US" sz="3200" b="0" strike="noStrike" spc="-1">
              <a:latin typeface="Arial"/>
            </a:endParaRPr>
          </a:p>
          <a:p>
            <a:pPr marL="216000" indent="-216000">
              <a:lnSpc>
                <a:spcPct val="100000"/>
              </a:lnSpc>
              <a:spcBef>
                <a:spcPts val="1417"/>
              </a:spcBef>
              <a:buClr>
                <a:srgbClr val="000000"/>
              </a:buClr>
              <a:buSzPct val="45000"/>
              <a:buFont typeface="Wingdings" charset="2"/>
              <a:buChar char=""/>
            </a:pPr>
            <a:r>
              <a:rPr lang="en-US" sz="3200" b="0" strike="noStrike" spc="-1">
                <a:latin typeface="Arial"/>
                <a:ea typeface="Noto Sans CJK SC"/>
              </a:rPr>
              <a:t>If so, what?  Discuss!</a:t>
            </a:r>
            <a:endParaRPr lang="en-US" sz="3200" b="0" strike="noStrike" spc="-1">
              <a:latin typeface="Arial"/>
            </a:endParaRPr>
          </a:p>
        </p:txBody>
      </p:sp>
      <p:pic>
        <p:nvPicPr>
          <p:cNvPr id="129" name="Picture 128"/>
          <p:cNvPicPr/>
          <p:nvPr/>
        </p:nvPicPr>
        <p:blipFill>
          <a:blip r:embed="rId4"/>
          <a:stretch/>
        </p:blipFill>
        <p:spPr>
          <a:xfrm>
            <a:off x="6629400" y="1240220"/>
            <a:ext cx="5088960" cy="4966179"/>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28">
                                            <p:txEl>
                                              <p:pRg st="2" end="2"/>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28">
                                            <p:txEl>
                                              <p:pRg st="4" end="4"/>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28">
                                            <p:txEl>
                                              <p:pRg st="5" end="5"/>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2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28">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2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The main question</a:t>
            </a:r>
            <a:endParaRPr lang="en-US" sz="4400" b="0" strike="noStrike" spc="-1">
              <a:latin typeface="Arial"/>
            </a:endParaRPr>
          </a:p>
        </p:txBody>
      </p:sp>
      <p:sp>
        <p:nvSpPr>
          <p:cNvPr id="131" name="PlaceHolder 2"/>
          <p:cNvSpPr>
            <a:spLocks noGrp="1"/>
          </p:cNvSpPr>
          <p:nvPr>
            <p:ph/>
          </p:nvPr>
        </p:nvSpPr>
        <p:spPr>
          <a:xfrm>
            <a:off x="702430" y="1647497"/>
            <a:ext cx="10508760" cy="434448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dirty="0">
                <a:latin typeface="Arial"/>
              </a:rPr>
              <a:t>When is it ethical to deploy an AI system?</a:t>
            </a:r>
          </a:p>
          <a:p>
            <a:pPr marL="216000" indent="-216000">
              <a:lnSpc>
                <a:spcPct val="108000"/>
              </a:lnSpc>
              <a:spcAft>
                <a:spcPts val="1409"/>
              </a:spcAft>
              <a:buClr>
                <a:srgbClr val="000000"/>
              </a:buClr>
              <a:buSzPct val="45000"/>
              <a:buFont typeface="Wingdings" charset="2"/>
              <a:buChar char=""/>
            </a:pPr>
            <a:r>
              <a:rPr lang="en-US" sz="3200" b="0" strike="noStrike" spc="-1" dirty="0">
                <a:latin typeface="Arial"/>
              </a:rPr>
              <a:t>What can be done to mitigate bias and systemic inequities in AI systems?</a:t>
            </a:r>
          </a:p>
          <a:p>
            <a:pPr marL="216000" indent="-216000">
              <a:lnSpc>
                <a:spcPct val="108000"/>
              </a:lnSpc>
              <a:spcAft>
                <a:spcPts val="1409"/>
              </a:spcAft>
              <a:buClr>
                <a:srgbClr val="000000"/>
              </a:buClr>
              <a:buSzPct val="45000"/>
              <a:buFont typeface="Wingdings" charset="2"/>
              <a:buChar char=""/>
            </a:pPr>
            <a:r>
              <a:rPr lang="en-US" sz="3200" b="0" strike="noStrike" spc="-1" dirty="0">
                <a:latin typeface="Arial"/>
              </a:rPr>
              <a:t>Discuss!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Mitigations</a:t>
            </a:r>
            <a:endParaRPr lang="en-US" sz="4400" b="0" strike="noStrike" spc="-1">
              <a:latin typeface="Arial"/>
            </a:endParaRPr>
          </a:p>
        </p:txBody>
      </p:sp>
      <p:sp>
        <p:nvSpPr>
          <p:cNvPr id="133" name="PlaceHolder 2"/>
          <p:cNvSpPr>
            <a:spLocks noGrp="1"/>
          </p:cNvSpPr>
          <p:nvPr>
            <p:ph/>
          </p:nvPr>
        </p:nvSpPr>
        <p:spPr>
          <a:xfrm>
            <a:off x="838080" y="1281600"/>
            <a:ext cx="10508760" cy="4887720"/>
          </a:xfrm>
          <a:prstGeom prst="rect">
            <a:avLst/>
          </a:prstGeom>
          <a:noFill/>
          <a:ln w="0">
            <a:noFill/>
          </a:ln>
        </p:spPr>
        <p:txBody>
          <a:bodyPr lIns="90000" tIns="45000" rIns="90000" bIns="45000" anchor="t">
            <a:normAutofit/>
          </a:bodyPr>
          <a:lstStyle/>
          <a:p>
            <a:pPr marL="216000" indent="-216000">
              <a:lnSpc>
                <a:spcPct val="108000"/>
              </a:lnSpc>
              <a:spcAft>
                <a:spcPts val="1409"/>
              </a:spcAft>
              <a:buClr>
                <a:srgbClr val="000000"/>
              </a:buClr>
              <a:buSzPct val="45000"/>
              <a:buFont typeface="Wingdings" charset="2"/>
              <a:buChar char=""/>
            </a:pPr>
            <a:r>
              <a:rPr lang="en-US" sz="3200" b="0" strike="noStrike" spc="-1">
                <a:latin typeface="Arial"/>
                <a:ea typeface="Noto Sans CJK SC"/>
              </a:rPr>
              <a:t>What can be done to mitigate bias and systemic inequities in AI systems?</a:t>
            </a:r>
            <a:endParaRPr lang="en-US" sz="3200" b="0" strike="noStrike" spc="-1">
              <a:latin typeface="Arial"/>
            </a:endParaRPr>
          </a:p>
          <a:p>
            <a:pPr marL="864000" lvl="1" indent="-324000">
              <a:lnSpc>
                <a:spcPct val="108000"/>
              </a:lnSpc>
              <a:spcBef>
                <a:spcPts val="1134"/>
              </a:spcBef>
              <a:buClr>
                <a:srgbClr val="000000"/>
              </a:buClr>
              <a:buSzPct val="75000"/>
              <a:buFont typeface="Symbol"/>
              <a:buChar char=""/>
            </a:pPr>
            <a:r>
              <a:rPr lang="en-US" sz="3200" b="0" strike="noStrike" spc="-1">
                <a:latin typeface="Arial"/>
                <a:ea typeface="Noto Sans CJK SC"/>
              </a:rPr>
              <a:t>Algorithmic monitoring</a:t>
            </a:r>
            <a:endParaRPr lang="en-US" sz="3200" b="0" strike="noStrike" spc="-1">
              <a:latin typeface="Arial"/>
            </a:endParaRPr>
          </a:p>
          <a:p>
            <a:pPr marL="864000" lvl="1" indent="-324000">
              <a:lnSpc>
                <a:spcPct val="108000"/>
              </a:lnSpc>
              <a:spcBef>
                <a:spcPts val="1134"/>
              </a:spcBef>
              <a:buClr>
                <a:srgbClr val="000000"/>
              </a:buClr>
              <a:buSzPct val="75000"/>
              <a:buFont typeface="Symbol"/>
              <a:buChar char=""/>
            </a:pPr>
            <a:r>
              <a:rPr lang="en-US" sz="3200" b="0" strike="noStrike" spc="-1">
                <a:latin typeface="Arial"/>
                <a:ea typeface="Noto Sans CJK SC"/>
              </a:rPr>
              <a:t>Human-in-the-loop</a:t>
            </a:r>
            <a:endParaRPr lang="en-US" sz="3200" b="0" strike="noStrike" spc="-1">
              <a:latin typeface="Arial"/>
            </a:endParaRPr>
          </a:p>
          <a:p>
            <a:pPr marL="864000" lvl="1" indent="-324000">
              <a:lnSpc>
                <a:spcPct val="108000"/>
              </a:lnSpc>
              <a:spcBef>
                <a:spcPts val="1134"/>
              </a:spcBef>
              <a:buClr>
                <a:srgbClr val="000000"/>
              </a:buClr>
              <a:buSzPct val="75000"/>
              <a:buFont typeface="Symbol"/>
              <a:buChar char=""/>
            </a:pPr>
            <a:r>
              <a:rPr lang="en-US" sz="3200" b="0" strike="noStrike" spc="-1">
                <a:latin typeface="Arial"/>
                <a:ea typeface="Noto Sans CJK SC"/>
              </a:rPr>
              <a:t>More diverse domain expertise</a:t>
            </a:r>
            <a:endParaRPr lang="en-US" sz="3200" b="0" strike="noStrike" spc="-1">
              <a:latin typeface="Arial"/>
            </a:endParaRPr>
          </a:p>
          <a:p>
            <a:pPr marL="864000" lvl="1" indent="-324000">
              <a:lnSpc>
                <a:spcPct val="108000"/>
              </a:lnSpc>
              <a:spcBef>
                <a:spcPts val="1134"/>
              </a:spcBef>
              <a:buClr>
                <a:srgbClr val="000000"/>
              </a:buClr>
              <a:buSzPct val="75000"/>
              <a:buFont typeface="Symbol"/>
              <a:buChar char=""/>
            </a:pPr>
            <a:r>
              <a:rPr lang="en-US" sz="3200" b="0" strike="noStrike" spc="-1">
                <a:latin typeface="Arial"/>
                <a:ea typeface="Noto Sans CJK SC"/>
              </a:rPr>
              <a:t>Greater AI literacy</a:t>
            </a:r>
            <a:endParaRPr lang="en-US" sz="32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691920" y="17496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Next:  AI and Mis/Disinformation</a:t>
            </a:r>
            <a:endParaRPr lang="en-US" sz="4400" b="0" strike="noStrike" spc="-1">
              <a:latin typeface="Arial"/>
            </a:endParaRPr>
          </a:p>
        </p:txBody>
      </p:sp>
      <p:sp>
        <p:nvSpPr>
          <p:cNvPr id="135" name="PlaceHolder 2"/>
          <p:cNvSpPr>
            <a:spLocks noGrp="1"/>
          </p:cNvSpPr>
          <p:nvPr>
            <p:ph/>
          </p:nvPr>
        </p:nvSpPr>
        <p:spPr>
          <a:xfrm>
            <a:off x="838080" y="1494360"/>
            <a:ext cx="10508760" cy="4344480"/>
          </a:xfrm>
          <a:prstGeom prst="rect">
            <a:avLst/>
          </a:prstGeom>
          <a:noFill/>
          <a:ln w="0">
            <a:noFill/>
          </a:ln>
        </p:spPr>
        <p:txBody>
          <a:bodyPr lIns="90000" tIns="45000" rIns="90000" bIns="45000" anchor="t">
            <a:normAutofit/>
          </a:bodyPr>
          <a:lstStyle/>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Two readings</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Lecture by Matt Lease</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Homework 5 due 11/8</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Sign up to attend class in person</a:t>
            </a: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Do readings on perusall and submit ethics reflection!</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Defining Artificial Intelligence</a:t>
            </a:r>
            <a:endParaRPr lang="en-US" sz="4400" b="0" strike="noStrike" spc="-1">
              <a:latin typeface="Arial"/>
            </a:endParaRPr>
          </a:p>
        </p:txBody>
      </p:sp>
      <p:sp>
        <p:nvSpPr>
          <p:cNvPr id="93" name="PlaceHolder 2"/>
          <p:cNvSpPr>
            <a:spLocks noGrp="1"/>
          </p:cNvSpPr>
          <p:nvPr>
            <p:ph/>
          </p:nvPr>
        </p:nvSpPr>
        <p:spPr>
          <a:xfrm>
            <a:off x="838080" y="1497600"/>
            <a:ext cx="10508760" cy="4344480"/>
          </a:xfrm>
          <a:prstGeom prst="rect">
            <a:avLst/>
          </a:prstGeom>
          <a:noFill/>
          <a:ln w="0">
            <a:noFill/>
          </a:ln>
        </p:spPr>
        <p:txBody>
          <a:bodyPr lIns="90000" tIns="45000" rIns="90000" bIns="45000" anchor="t">
            <a:normAutofit fontScale="76000" lnSpcReduction="10000"/>
          </a:bodyPr>
          <a:lstStyle/>
          <a:p>
            <a:pPr marL="457200" indent="-456840">
              <a:lnSpc>
                <a:spcPct val="100000"/>
              </a:lnSpc>
              <a:spcBef>
                <a:spcPts val="601"/>
              </a:spcBef>
              <a:buClr>
                <a:srgbClr val="727CA3"/>
              </a:buClr>
              <a:buSzPct val="76000"/>
              <a:buFont typeface="Arial"/>
              <a:buChar char="•"/>
            </a:pPr>
            <a:r>
              <a:rPr lang="en-US" sz="2800" b="0" strike="noStrike" spc="-1">
                <a:solidFill>
                  <a:srgbClr val="0000CC"/>
                </a:solidFill>
                <a:latin typeface="Gill Sans MT"/>
              </a:rPr>
              <a:t>A science and a set of computational technologies that are inspired by, but typically operate quite differently from, the ways people use their nervous systems and bodies to  sense, learn, reason, and take action</a:t>
            </a:r>
            <a:endParaRPr lang="en-US" sz="2800" b="0" strike="noStrike" spc="-1">
              <a:latin typeface="Arial"/>
            </a:endParaRPr>
          </a:p>
          <a:p>
            <a:pPr>
              <a:lnSpc>
                <a:spcPct val="100000"/>
              </a:lnSpc>
              <a:spcBef>
                <a:spcPts val="601"/>
              </a:spcBef>
              <a:buNone/>
            </a:pPr>
            <a:endParaRPr lang="en-US" sz="2800" b="0" strike="noStrike" spc="-1">
              <a:latin typeface="Arial"/>
            </a:endParaRPr>
          </a:p>
          <a:p>
            <a:pPr marL="457200" indent="-456840">
              <a:lnSpc>
                <a:spcPct val="100000"/>
              </a:lnSpc>
              <a:spcBef>
                <a:spcPts val="601"/>
              </a:spcBef>
              <a:buClr>
                <a:srgbClr val="727CA3"/>
              </a:buClr>
              <a:buSzPct val="76000"/>
              <a:buFont typeface="Arial"/>
              <a:buChar char="•"/>
            </a:pPr>
            <a:r>
              <a:rPr lang="en-US" sz="2800" b="0" strike="noStrike" spc="-1">
                <a:solidFill>
                  <a:srgbClr val="000000"/>
                </a:solidFill>
                <a:latin typeface="Gill Sans MT"/>
              </a:rPr>
              <a:t>NOT one thing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More than just deep learning</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RL, NLP, vision, planning, symbolic reasoning, algorithmic game theory, computational social choice, human computation</a:t>
            </a:r>
            <a:endParaRPr lang="en-US" sz="2800" b="0" strike="noStrike" spc="-1">
              <a:latin typeface="Arial"/>
            </a:endParaRPr>
          </a:p>
          <a:p>
            <a:pPr>
              <a:lnSpc>
                <a:spcPct val="90000"/>
              </a:lnSpc>
              <a:spcBef>
                <a:spcPts val="1417"/>
              </a:spcBef>
              <a:buNone/>
            </a:pPr>
            <a:endParaRPr lang="en-US" sz="2800" b="0" strike="noStrike" spc="-1">
              <a:latin typeface="Arial"/>
            </a:endParaRPr>
          </a:p>
          <a:p>
            <a:pPr marL="457200" indent="-456840">
              <a:lnSpc>
                <a:spcPct val="90000"/>
              </a:lnSpc>
              <a:spcBef>
                <a:spcPts val="1001"/>
              </a:spcBef>
              <a:spcAft>
                <a:spcPts val="1417"/>
              </a:spcAft>
              <a:buClr>
                <a:srgbClr val="727CA3"/>
              </a:buClr>
              <a:buSzPct val="76000"/>
              <a:buFont typeface="Arial"/>
              <a:buChar char="•"/>
            </a:pPr>
            <a:r>
              <a:rPr lang="en-US" sz="2800" b="0" strike="noStrike" spc="-1">
                <a:solidFill>
                  <a:srgbClr val="0000CC"/>
                </a:solidFill>
                <a:latin typeface="Gill Sans MT"/>
              </a:rPr>
              <a:t>Getting Computers to do the things they can't do yet</a:t>
            </a:r>
            <a:endParaRPr lang="en-US" sz="2800" b="0" strike="noStrike" spc="-1">
              <a:latin typeface="Arial"/>
            </a:endParaRPr>
          </a:p>
          <a:p>
            <a:pPr marL="864000" lvl="1" indent="-324000">
              <a:lnSpc>
                <a:spcPct val="90000"/>
              </a:lnSpc>
              <a:spcBef>
                <a:spcPts val="499"/>
              </a:spcBef>
              <a:spcAft>
                <a:spcPts val="1134"/>
              </a:spcAft>
              <a:buClr>
                <a:srgbClr val="000000"/>
              </a:buClr>
              <a:buSzPct val="75000"/>
              <a:buFont typeface="Symbol"/>
              <a:buChar char=""/>
            </a:pPr>
            <a:r>
              <a:rPr lang="en-US" sz="2800" b="0" strike="noStrike" spc="-1">
                <a:solidFill>
                  <a:srgbClr val="000000"/>
                </a:solidFill>
                <a:latin typeface="Gill Sans MT"/>
              </a:rPr>
              <a:t>Once it works, it's engineering</a:t>
            </a:r>
            <a:endParaRPr lang="en-US" sz="2800" b="0" strike="noStrike" spc="-1">
              <a:latin typeface="Arial"/>
            </a:endParaRPr>
          </a:p>
          <a:p>
            <a:pPr>
              <a:lnSpc>
                <a:spcPct val="90000"/>
              </a:lnSpc>
              <a:spcBef>
                <a:spcPts val="1001"/>
              </a:spcBef>
              <a:buNone/>
            </a:pPr>
            <a:endParaRPr lang="en-US"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4" name="PlaceHolder 1"/>
          <p:cNvSpPr>
            <a:spLocks noGrp="1"/>
          </p:cNvSpPr>
          <p:nvPr>
            <p:ph/>
          </p:nvPr>
        </p:nvSpPr>
        <p:spPr>
          <a:xfrm>
            <a:off x="686880" y="1317600"/>
            <a:ext cx="10508760" cy="4344480"/>
          </a:xfrm>
          <a:prstGeom prst="rect">
            <a:avLst/>
          </a:prstGeom>
          <a:noFill/>
          <a:ln w="0">
            <a:noFill/>
          </a:ln>
        </p:spPr>
        <p:txBody>
          <a:bodyPr lIns="90000" tIns="45000" rIns="90000" bIns="45000" anchor="t">
            <a:normAutofit fontScale="94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We’ve covered AI Paradigms and Applications:</a:t>
            </a:r>
          </a:p>
          <a:p>
            <a:pPr marL="864000" lvl="1" indent="-324000">
              <a:lnSpc>
                <a:spcPct val="100000"/>
              </a:lnSpc>
              <a:spcBef>
                <a:spcPts val="1134"/>
              </a:spcBef>
              <a:buClr>
                <a:srgbClr val="000000"/>
              </a:buClr>
              <a:buSzPct val="75000"/>
              <a:buFont typeface="Symbol"/>
              <a:buChar char=""/>
            </a:pPr>
            <a:r>
              <a:rPr lang="en-US" sz="3200" b="0" strike="noStrike" spc="-1">
                <a:latin typeface="Arial"/>
              </a:rPr>
              <a:t>Planning and Search; Probabilistic Modeling; Machine Learning</a:t>
            </a:r>
          </a:p>
          <a:p>
            <a:pPr marL="864000" lvl="1" indent="-324000">
              <a:lnSpc>
                <a:spcPct val="100000"/>
              </a:lnSpc>
              <a:spcBef>
                <a:spcPts val="1134"/>
              </a:spcBef>
              <a:buClr>
                <a:srgbClr val="000000"/>
              </a:buClr>
              <a:buSzPct val="75000"/>
              <a:buFont typeface="Symbol"/>
              <a:buChar char=""/>
            </a:pPr>
            <a:r>
              <a:rPr lang="en-US" sz="3200" b="0" strike="noStrike" spc="-1">
                <a:latin typeface="Arial"/>
              </a:rPr>
              <a:t>Intelligent Robotics; Computer Vision; NLP</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Now on to societal implications:</a:t>
            </a:r>
          </a:p>
          <a:p>
            <a:pPr marL="864000" lvl="1" indent="-324000">
              <a:lnSpc>
                <a:spcPct val="100000"/>
              </a:lnSpc>
              <a:spcBef>
                <a:spcPts val="1134"/>
              </a:spcBef>
              <a:buClr>
                <a:srgbClr val="000000"/>
              </a:buClr>
              <a:buSzPct val="75000"/>
              <a:buFont typeface="Symbol"/>
              <a:buChar char=""/>
            </a:pPr>
            <a:r>
              <a:rPr lang="en-US" sz="3200" b="1" strike="noStrike" spc="-1">
                <a:latin typeface="Arial"/>
              </a:rPr>
              <a:t>Bias and fairness</a:t>
            </a:r>
            <a:r>
              <a:rPr lang="en-US" sz="3200" b="0" strike="noStrike" spc="-1">
                <a:latin typeface="Arial"/>
              </a:rPr>
              <a:t>; Mis/disinformation; Workplace, Economics, and Policy; Alignment and Existential Threats</a:t>
            </a:r>
          </a:p>
        </p:txBody>
      </p:sp>
      <p:sp>
        <p:nvSpPr>
          <p:cNvPr id="95" name="PlaceHolder 2"/>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rotWithShape="0">
          <a:blip r:embed="rId3"/>
          <a:stretch/>
        </a:blipFill>
        <a:effectLst/>
      </p:bgPr>
    </p:bg>
    <p:spTree>
      <p:nvGrpSpPr>
        <p:cNvPr id="1" name=""/>
        <p:cNvGrpSpPr/>
        <p:nvPr/>
      </p:nvGrpSpPr>
      <p:grpSpPr>
        <a:xfrm>
          <a:off x="0" y="0"/>
          <a:ext cx="0" cy="0"/>
          <a:chOff x="0" y="0"/>
          <a:chExt cx="0" cy="0"/>
        </a:xfrm>
      </p:grpSpPr>
      <p:sp>
        <p:nvSpPr>
          <p:cNvPr id="96" name="PlaceHolder 1"/>
          <p:cNvSpPr>
            <a:spLocks noGrp="1"/>
          </p:cNvSpPr>
          <p:nvPr>
            <p:ph/>
          </p:nvPr>
        </p:nvSpPr>
        <p:spPr>
          <a:xfrm>
            <a:off x="686880" y="1317600"/>
            <a:ext cx="10508760" cy="43444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a:latin typeface="Arial"/>
              </a:rPr>
              <a:t>We’ve covered AI Paradigms and Applications:</a:t>
            </a:r>
          </a:p>
          <a:p>
            <a:pPr marL="864000" lvl="1" indent="-324000">
              <a:lnSpc>
                <a:spcPct val="100000"/>
              </a:lnSpc>
              <a:spcBef>
                <a:spcPts val="1134"/>
              </a:spcBef>
              <a:buClr>
                <a:srgbClr val="000000"/>
              </a:buClr>
              <a:buSzPct val="75000"/>
              <a:buFont typeface="Symbol"/>
              <a:buChar char=""/>
            </a:pPr>
            <a:r>
              <a:rPr lang="en-US" sz="3200" b="0" strike="noStrike" spc="-1">
                <a:latin typeface="Arial"/>
              </a:rPr>
              <a:t>Planning and Search; Probabilistic Modeling; Machine Learning</a:t>
            </a:r>
          </a:p>
          <a:p>
            <a:pPr marL="864000" lvl="1" indent="-324000">
              <a:lnSpc>
                <a:spcPct val="100000"/>
              </a:lnSpc>
              <a:spcBef>
                <a:spcPts val="1134"/>
              </a:spcBef>
              <a:buClr>
                <a:srgbClr val="000000"/>
              </a:buClr>
              <a:buSzPct val="75000"/>
              <a:buFont typeface="Symbol"/>
              <a:buChar char=""/>
            </a:pPr>
            <a:r>
              <a:rPr lang="en-US" sz="3200" b="0" strike="noStrike" spc="-1">
                <a:latin typeface="Arial"/>
              </a:rPr>
              <a:t>Intelligent Robotics; Computer Vision; NLP</a:t>
            </a:r>
          </a:p>
          <a:p>
            <a:pPr marL="432000" indent="-324000">
              <a:lnSpc>
                <a:spcPct val="100000"/>
              </a:lnSpc>
              <a:spcBef>
                <a:spcPts val="1417"/>
              </a:spcBef>
              <a:buClr>
                <a:srgbClr val="000000"/>
              </a:buClr>
              <a:buSzPct val="45000"/>
              <a:buFont typeface="Wingdings" charset="2"/>
              <a:buChar char=""/>
            </a:pPr>
            <a:r>
              <a:rPr lang="en-US" sz="3200" b="0" strike="noStrike" spc="-1">
                <a:latin typeface="Arial"/>
              </a:rPr>
              <a:t>Now on to societal implications:</a:t>
            </a:r>
          </a:p>
          <a:p>
            <a:pPr marL="864000" lvl="1" indent="-324000">
              <a:lnSpc>
                <a:spcPct val="100000"/>
              </a:lnSpc>
              <a:spcBef>
                <a:spcPts val="1134"/>
              </a:spcBef>
              <a:buClr>
                <a:srgbClr val="000000"/>
              </a:buClr>
              <a:buSzPct val="75000"/>
              <a:buFont typeface="Symbol"/>
              <a:buChar char=""/>
            </a:pPr>
            <a:r>
              <a:rPr lang="en-US" sz="3200" b="1" strike="noStrike" spc="-1">
                <a:latin typeface="Arial"/>
              </a:rPr>
              <a:t>Bias and fairness</a:t>
            </a:r>
            <a:r>
              <a:rPr lang="en-US" sz="3200" b="0" strike="noStrike" spc="-1">
                <a:latin typeface="Arial"/>
              </a:rPr>
              <a:t>; Mis/disinfor</a:t>
            </a:r>
          </a:p>
        </p:txBody>
      </p:sp>
      <p:sp>
        <p:nvSpPr>
          <p:cNvPr id="97" name="PlaceHolder 2"/>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Some Context</a:t>
            </a:r>
            <a:endParaRPr lang="en-US" sz="44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9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Perusall word cloud	</a:t>
            </a:r>
            <a:endParaRPr lang="en-US" sz="4400" b="0" strike="noStrike" spc="-1">
              <a:latin typeface="Arial"/>
            </a:endParaRPr>
          </a:p>
        </p:txBody>
      </p:sp>
      <p:sp>
        <p:nvSpPr>
          <p:cNvPr id="99" name="Rectangle 98"/>
          <p:cNvSpPr/>
          <p:nvPr/>
        </p:nvSpPr>
        <p:spPr>
          <a:xfrm>
            <a:off x="6077520" y="1371600"/>
            <a:ext cx="5575680" cy="22086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en-US"/>
          </a:p>
        </p:txBody>
      </p:sp>
      <p:pic>
        <p:nvPicPr>
          <p:cNvPr id="100" name="Picture 99"/>
          <p:cNvPicPr/>
          <p:nvPr/>
        </p:nvPicPr>
        <p:blipFill>
          <a:blip r:embed="rId4"/>
          <a:stretch/>
        </p:blipFill>
        <p:spPr>
          <a:xfrm>
            <a:off x="1371600" y="1071360"/>
            <a:ext cx="9829080" cy="49136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Black box society</a:t>
            </a:r>
            <a:endParaRPr lang="en-US" sz="4400" b="0" strike="noStrike" spc="-1">
              <a:latin typeface="Arial"/>
            </a:endParaRPr>
          </a:p>
        </p:txBody>
      </p:sp>
      <p:sp>
        <p:nvSpPr>
          <p:cNvPr id="102" name="PlaceHolder 2"/>
          <p:cNvSpPr>
            <a:spLocks noGrp="1"/>
          </p:cNvSpPr>
          <p:nvPr>
            <p:ph/>
          </p:nvPr>
        </p:nvSpPr>
        <p:spPr>
          <a:xfrm>
            <a:off x="914400" y="1281600"/>
            <a:ext cx="10508760" cy="4344480"/>
          </a:xfrm>
          <a:prstGeom prst="rect">
            <a:avLst/>
          </a:prstGeom>
          <a:noFill/>
          <a:ln w="0">
            <a:noFill/>
          </a:ln>
        </p:spPr>
        <p:txBody>
          <a:bodyPr lIns="90000" tIns="45000" rIns="90000" bIns="45000" anchor="t">
            <a:normAutofit fontScale="95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Coco : “I'm a little confused on the concept of the black box society. The speaker mentioned that the black box society is about showing more transparency to take more accountability over the models they create, but he also mentioned that sometimes it isn't possible because even the creators of such models may not know its innerworkings. I'd like to receive clarification on when might a programmer not understand how the model he/she creates works in its decision making process.”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Use in courtrooms</a:t>
            </a:r>
            <a:endParaRPr lang="en-US" sz="4400" b="0" strike="noStrike" spc="-1">
              <a:latin typeface="Arial"/>
            </a:endParaRPr>
          </a:p>
        </p:txBody>
      </p:sp>
      <p:sp>
        <p:nvSpPr>
          <p:cNvPr id="104" name="PlaceHolder 2"/>
          <p:cNvSpPr>
            <a:spLocks noGrp="1"/>
          </p:cNvSpPr>
          <p:nvPr>
            <p:ph/>
          </p:nvPr>
        </p:nvSpPr>
        <p:spPr>
          <a:xfrm>
            <a:off x="838080" y="1281600"/>
            <a:ext cx="10508760" cy="4344480"/>
          </a:xfrm>
          <a:prstGeom prst="rect">
            <a:avLst/>
          </a:prstGeom>
          <a:noFill/>
          <a:ln w="0">
            <a:noFill/>
          </a:ln>
        </p:spPr>
        <p:txBody>
          <a:bodyPr lIns="90000" tIns="45000" rIns="90000" bIns="45000" anchor="t">
            <a:normAutofit fontScale="86000" lnSpcReduction="10000"/>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Kevin : “One question I have is how artificial intelligence was approved to be used in courtrooms. The legal system is very thorough about ensuring justice at every level so it shocks me to believe that AI was approved way back then for such an important task. Even now, we don't understand how artificial intelligence works as seen through their "black box". How was artificial intelligence approved for use even though we had no understanding of the AI's black box? It's hard to believe that such an underdeveloped technology was deployed for use in making such important decisions.”</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172080"/>
            <a:ext cx="10508760" cy="1318680"/>
          </a:xfrm>
          <a:prstGeom prst="rect">
            <a:avLst/>
          </a:prstGeom>
          <a:noFill/>
          <a:ln w="0">
            <a:noFill/>
          </a:ln>
        </p:spPr>
        <p:txBody>
          <a:bodyPr lIns="90000" tIns="45000" rIns="90000" bIns="45000" anchor="ctr">
            <a:noAutofit/>
          </a:bodyPr>
          <a:lstStyle/>
          <a:p>
            <a:pPr>
              <a:lnSpc>
                <a:spcPct val="90000"/>
              </a:lnSpc>
              <a:buNone/>
            </a:pPr>
            <a:r>
              <a:rPr lang="en-US" sz="4400" b="0" strike="noStrike" spc="-1">
                <a:solidFill>
                  <a:srgbClr val="000000"/>
                </a:solidFill>
                <a:latin typeface="Calibri Light"/>
              </a:rPr>
              <a:t>Comparison to status quo</a:t>
            </a:r>
            <a:endParaRPr lang="en-US" sz="4400" b="0" strike="noStrike" spc="-1">
              <a:latin typeface="Arial"/>
            </a:endParaRPr>
          </a:p>
        </p:txBody>
      </p:sp>
      <p:sp>
        <p:nvSpPr>
          <p:cNvPr id="106" name="PlaceHolder 2"/>
          <p:cNvSpPr>
            <a:spLocks noGrp="1"/>
          </p:cNvSpPr>
          <p:nvPr>
            <p:ph/>
          </p:nvPr>
        </p:nvSpPr>
        <p:spPr>
          <a:xfrm>
            <a:off x="838080" y="1281600"/>
            <a:ext cx="10508760" cy="4344480"/>
          </a:xfrm>
          <a:prstGeom prst="rect">
            <a:avLst/>
          </a:prstGeom>
          <a:noFill/>
          <a:ln w="0">
            <a:noFill/>
          </a:ln>
        </p:spPr>
        <p:txBody>
          <a:bodyPr lIns="90000" tIns="45000" rIns="90000" bIns="45000" anchor="t">
            <a:normAutofit/>
          </a:bodyPr>
          <a:lstStyle/>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Maya : “These false positives and false negatives are already happening via human decisions by judges, though. the question is are these false decisions increased or decreased by machines?”</a:t>
            </a:r>
          </a:p>
          <a:p>
            <a:pPr marL="432000" indent="-324000">
              <a:lnSpc>
                <a:spcPct val="100000"/>
              </a:lnSpc>
              <a:spcBef>
                <a:spcPts val="1417"/>
              </a:spcBef>
              <a:buClr>
                <a:srgbClr val="000000"/>
              </a:buClr>
              <a:buSzPct val="45000"/>
              <a:buFont typeface="Wingdings" charset="2"/>
              <a:buChar char=""/>
            </a:pPr>
            <a:r>
              <a:rPr lang="en-US" sz="3200" b="0" strike="noStrike" spc="-1" dirty="0">
                <a:latin typeface="Arial"/>
              </a:rPr>
              <a:t>Isabelle : “Based on this week, it had me wondering that although AI is biased, it it more biased than a judge in court. Would AI receive a better public approval rating? </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TotalTime>
  <Words>1299</Words>
  <Application>Microsoft Macintosh PowerPoint</Application>
  <PresentationFormat>Widescreen</PresentationFormat>
  <Paragraphs>127</Paragraphs>
  <Slides>23</Slides>
  <Notes>18</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Calibri Light</vt:lpstr>
      <vt:lpstr>Gill Sans MT</vt:lpstr>
      <vt:lpstr>Symbol</vt:lpstr>
      <vt:lpstr>Times New Roman</vt:lpstr>
      <vt:lpstr>Wingdings</vt:lpstr>
      <vt:lpstr>Office Theme</vt:lpstr>
      <vt:lpstr>Office Theme</vt:lpstr>
      <vt:lpstr>Essentials of AI for Life and Society</vt:lpstr>
      <vt:lpstr>Bias and Fairness in AI Models</vt:lpstr>
      <vt:lpstr>Defining Artificial Intelligence</vt:lpstr>
      <vt:lpstr>Some Context</vt:lpstr>
      <vt:lpstr>Some Context</vt:lpstr>
      <vt:lpstr>Perusall word cloud </vt:lpstr>
      <vt:lpstr>Black box society</vt:lpstr>
      <vt:lpstr>Use in courtrooms</vt:lpstr>
      <vt:lpstr>Comparison to status quo</vt:lpstr>
      <vt:lpstr>Historical iterative process</vt:lpstr>
      <vt:lpstr>How is AI biased with respect to…?</vt:lpstr>
      <vt:lpstr>Positive bias</vt:lpstr>
      <vt:lpstr>Choice of features</vt:lpstr>
      <vt:lpstr>Poll  ”Is it sufficient to remove  features that shouldn’t be used?”    - Yes  - No </vt:lpstr>
      <vt:lpstr>Fairness in Decision Making</vt:lpstr>
      <vt:lpstr>Demographic parity</vt:lpstr>
      <vt:lpstr>Equalized Opportunity/Odds</vt:lpstr>
      <vt:lpstr>Poll ”which is the fairest of them all?”    - Demographic parity  - Equalized opportunity (matching true positive rates)  - Equalized opportunity (also matching false positive rates)  - None of these is fair  </vt:lpstr>
      <vt:lpstr>Bias in image generation (vs. decision making)</vt:lpstr>
      <vt:lpstr>Efforts to be “unbiased” (Gemini in Feb. 2024)</vt:lpstr>
      <vt:lpstr>The main question</vt:lpstr>
      <vt:lpstr>Mitigations</vt:lpstr>
      <vt:lpstr>Next:  AI and Mis/Disinformation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AI for Life and Society</dc:title>
  <dc:subject/>
  <dc:creator>Pittard, Andrea L</dc:creator>
  <dc:description/>
  <cp:lastModifiedBy>Pittard, Andrea L</cp:lastModifiedBy>
  <cp:revision>379</cp:revision>
  <dcterms:created xsi:type="dcterms:W3CDTF">2023-08-11T17:40:13Z</dcterms:created>
  <dcterms:modified xsi:type="dcterms:W3CDTF">2024-12-12T21:19:20Z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3</vt:i4>
  </property>
  <property fmtid="{D5CDD505-2E9C-101B-9397-08002B2CF9AE}" pid="3" name="PresentationFormat">
    <vt:lpwstr>Widescreen</vt:lpwstr>
  </property>
  <property fmtid="{D5CDD505-2E9C-101B-9397-08002B2CF9AE}" pid="4" name="Slides">
    <vt:i4>6</vt:i4>
  </property>
</Properties>
</file>