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4" r:id="rId16"/>
    <p:sldId id="273" r:id="rId17"/>
    <p:sldId id="270" r:id="rId18"/>
    <p:sldId id="271"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showGuides="1">
      <p:cViewPr varScale="1">
        <p:scale>
          <a:sx n="120" d="100"/>
          <a:sy n="120" d="100"/>
        </p:scale>
        <p:origin x="80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noRot="1" noChangeAspect="1"/>
          </p:cNvSpPr>
          <p:nvPr>
            <p:ph type="sldImg"/>
          </p:nvPr>
        </p:nvSpPr>
        <p:spPr>
          <a:xfrm>
            <a:off x="533520" y="764280"/>
            <a:ext cx="6704640" cy="3771360"/>
          </a:xfrm>
          <a:prstGeom prst="rect">
            <a:avLst/>
          </a:prstGeom>
          <a:noFill/>
          <a:ln w="0">
            <a:noFill/>
          </a:ln>
        </p:spPr>
        <p:txBody>
          <a:bodyPr lIns="0" tIns="0" rIns="0" bIns="0" anchor="ctr">
            <a:noAutofit/>
          </a:bodyPr>
          <a:lstStyle/>
          <a:p>
            <a:pPr algn="ctr">
              <a:buNone/>
            </a:pPr>
            <a:r>
              <a:rPr lang="en-US" sz="4400" b="0" strike="noStrike" spc="-1">
                <a:latin typeface="Arial"/>
              </a:rPr>
              <a:t>Click to move the slide</a:t>
            </a:r>
          </a:p>
        </p:txBody>
      </p:sp>
      <p:sp>
        <p:nvSpPr>
          <p:cNvPr id="83"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Click to edit the notes format</a:t>
            </a:r>
          </a:p>
        </p:txBody>
      </p:sp>
      <p:sp>
        <p:nvSpPr>
          <p:cNvPr id="84"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r>
              <a:rPr lang="en-US" sz="1400" b="0" strike="noStrike" spc="-1">
                <a:latin typeface="Times New Roman"/>
              </a:rPr>
              <a:t>&lt;header&gt;</a:t>
            </a:r>
          </a:p>
        </p:txBody>
      </p:sp>
      <p:sp>
        <p:nvSpPr>
          <p:cNvPr id="85" name="PlaceHolder 4"/>
          <p:cNvSpPr>
            <a:spLocks noGrp="1"/>
          </p:cNvSpPr>
          <p:nvPr>
            <p:ph type="dt" idx="7"/>
          </p:nvPr>
        </p:nvSpPr>
        <p:spPr>
          <a:xfrm>
            <a:off x="4399200" y="0"/>
            <a:ext cx="3372840" cy="502560"/>
          </a:xfrm>
          <a:prstGeom prst="rect">
            <a:avLst/>
          </a:prstGeom>
          <a:noFill/>
          <a:ln w="0">
            <a:noFill/>
          </a:ln>
        </p:spPr>
        <p:txBody>
          <a:bodyPr lIns="0" tIns="0" rIns="0" bIns="0" anchor="t">
            <a:noAutofit/>
          </a:bodyPr>
          <a:lstStyle>
            <a:lvl1pPr algn="r">
              <a:buNone/>
              <a:defRPr lang="en-US" sz="1400" b="0" strike="noStrike" spc="-1">
                <a:latin typeface="Times New Roman"/>
              </a:defRPr>
            </a:lvl1pPr>
          </a:lstStyle>
          <a:p>
            <a:pPr algn="r">
              <a:buNone/>
            </a:pPr>
            <a:r>
              <a:rPr lang="en-US" sz="1400" b="0" strike="noStrike" spc="-1">
                <a:latin typeface="Times New Roman"/>
              </a:rPr>
              <a:t>&lt;date/time&gt;</a:t>
            </a:r>
          </a:p>
        </p:txBody>
      </p:sp>
      <p:sp>
        <p:nvSpPr>
          <p:cNvPr id="86" name="PlaceHolder 5"/>
          <p:cNvSpPr>
            <a:spLocks noGrp="1"/>
          </p:cNvSpPr>
          <p:nvPr>
            <p:ph type="ftr" idx="8"/>
          </p:nvPr>
        </p:nvSpPr>
        <p:spPr>
          <a:xfrm>
            <a:off x="0" y="9555480"/>
            <a:ext cx="3372840" cy="502560"/>
          </a:xfrm>
          <a:prstGeom prst="rect">
            <a:avLst/>
          </a:prstGeom>
          <a:noFill/>
          <a:ln w="0">
            <a:noFill/>
          </a:ln>
        </p:spPr>
        <p:txBody>
          <a:bodyPr lIns="0" tIns="0" rIns="0" bIns="0" anchor="b">
            <a:noAutofit/>
          </a:bodyPr>
          <a:lstStyle>
            <a:lvl1pPr>
              <a:defRPr lang="en-US" sz="1400" b="0" strike="noStrike" spc="-1">
                <a:latin typeface="Times New Roman"/>
              </a:defRPr>
            </a:lvl1pPr>
          </a:lstStyle>
          <a:p>
            <a:r>
              <a:rPr lang="en-US" sz="1400" b="0" strike="noStrike" spc="-1">
                <a:latin typeface="Times New Roman"/>
              </a:rPr>
              <a:t>&lt;footer&gt;</a:t>
            </a:r>
          </a:p>
        </p:txBody>
      </p:sp>
      <p:sp>
        <p:nvSpPr>
          <p:cNvPr id="87" name="PlaceHolder 6"/>
          <p:cNvSpPr>
            <a:spLocks noGrp="1"/>
          </p:cNvSpPr>
          <p:nvPr>
            <p:ph type="sldNum" idx="9"/>
          </p:nvPr>
        </p:nvSpPr>
        <p:spPr>
          <a:xfrm>
            <a:off x="4399200" y="9555480"/>
            <a:ext cx="3372840" cy="502560"/>
          </a:xfrm>
          <a:prstGeom prst="rect">
            <a:avLst/>
          </a:prstGeom>
          <a:noFill/>
          <a:ln w="0">
            <a:noFill/>
          </a:ln>
        </p:spPr>
        <p:txBody>
          <a:bodyPr lIns="0" tIns="0" rIns="0" bIns="0" anchor="b">
            <a:noAutofit/>
          </a:bodyPr>
          <a:lstStyle>
            <a:lvl1pPr algn="r">
              <a:buNone/>
              <a:defRPr lang="en-US" sz="1400" b="0" strike="noStrike" spc="-1">
                <a:latin typeface="Times New Roman"/>
              </a:defRPr>
            </a:lvl1pPr>
          </a:lstStyle>
          <a:p>
            <a:pPr algn="r">
              <a:buNone/>
            </a:pPr>
            <a:fld id="{33F09A01-7AF7-4A75-B0F8-91A67A6AC574}"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PlaceHolder 1"/>
          <p:cNvSpPr>
            <a:spLocks noGrp="1" noRot="1" noChangeAspect="1"/>
          </p:cNvSpPr>
          <p:nvPr>
            <p:ph type="sldImg"/>
          </p:nvPr>
        </p:nvSpPr>
        <p:spPr>
          <a:xfrm>
            <a:off x="685800" y="1143000"/>
            <a:ext cx="5485320" cy="3085200"/>
          </a:xfrm>
          <a:prstGeom prst="rect">
            <a:avLst/>
          </a:prstGeom>
          <a:ln w="0">
            <a:noFill/>
          </a:ln>
        </p:spPr>
      </p:sp>
      <p:sp>
        <p:nvSpPr>
          <p:cNvPr id="123"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Title slide for lecture</a:t>
            </a:r>
          </a:p>
        </p:txBody>
      </p:sp>
      <p:sp>
        <p:nvSpPr>
          <p:cNvPr id="124" name="PlaceHolder 3"/>
          <p:cNvSpPr>
            <a:spLocks noGrp="1"/>
          </p:cNvSpPr>
          <p:nvPr>
            <p:ph type="sldNum" idx="10"/>
          </p:nvPr>
        </p:nvSpPr>
        <p:spPr>
          <a:xfrm>
            <a:off x="3884760" y="8685360"/>
            <a:ext cx="2970720" cy="45756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CEF75FAC-A4FF-4A33-8854-0AA06D9FC243}" type="slidenum">
              <a:rPr lang="en-US" sz="1200" b="0" strike="noStrike" spc="-1">
                <a:latin typeface="Times New Roman"/>
              </a:rPr>
              <a:t>2</a:t>
            </a:fld>
            <a:endParaRPr lang="en-US"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EA255-C0B9-51D3-1603-160CB076B5F9}"/>
            </a:ext>
          </a:extLst>
        </p:cNvPr>
        <p:cNvGrpSpPr/>
        <p:nvPr/>
      </p:nvGrpSpPr>
      <p:grpSpPr>
        <a:xfrm>
          <a:off x="0" y="0"/>
          <a:ext cx="0" cy="0"/>
          <a:chOff x="0" y="0"/>
          <a:chExt cx="0" cy="0"/>
        </a:xfrm>
      </p:grpSpPr>
      <p:sp>
        <p:nvSpPr>
          <p:cNvPr id="149" name="PlaceHolder 1">
            <a:extLst>
              <a:ext uri="{FF2B5EF4-FFF2-40B4-BE49-F238E27FC236}">
                <a16:creationId xmlns:a16="http://schemas.microsoft.com/office/drawing/2014/main" id="{D0790AAF-24D5-D5DA-35C8-C315B5BED748}"/>
              </a:ext>
            </a:extLst>
          </p:cNvPr>
          <p:cNvSpPr>
            <a:spLocks noGrp="1" noRot="1" noChangeAspect="1"/>
          </p:cNvSpPr>
          <p:nvPr>
            <p:ph type="sldImg"/>
          </p:nvPr>
        </p:nvSpPr>
        <p:spPr>
          <a:xfrm>
            <a:off x="685800" y="1143000"/>
            <a:ext cx="5484813" cy="3084513"/>
          </a:xfrm>
          <a:prstGeom prst="rect">
            <a:avLst/>
          </a:prstGeom>
          <a:ln w="0">
            <a:noFill/>
          </a:ln>
        </p:spPr>
      </p:sp>
      <p:sp>
        <p:nvSpPr>
          <p:cNvPr id="150" name="PlaceHolder 2">
            <a:extLst>
              <a:ext uri="{FF2B5EF4-FFF2-40B4-BE49-F238E27FC236}">
                <a16:creationId xmlns:a16="http://schemas.microsoft.com/office/drawing/2014/main" id="{F11A7BAE-100F-B100-F60C-F192D4FE2266}"/>
              </a:ext>
            </a:extLst>
          </p:cNvPr>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51" name="PlaceHolder 3">
            <a:extLst>
              <a:ext uri="{FF2B5EF4-FFF2-40B4-BE49-F238E27FC236}">
                <a16:creationId xmlns:a16="http://schemas.microsoft.com/office/drawing/2014/main" id="{7DB5B0CC-A91A-B4ED-991B-2EFF0A0A9545}"/>
              </a:ext>
            </a:extLst>
          </p:cNvPr>
          <p:cNvSpPr>
            <a:spLocks noGrp="1"/>
          </p:cNvSpPr>
          <p:nvPr>
            <p:ph type="sldNum" idx="19"/>
          </p:nvPr>
        </p:nvSpPr>
        <p:spPr>
          <a:xfrm>
            <a:off x="3884760" y="8685360"/>
            <a:ext cx="2970720" cy="45756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2B795720-DC77-4975-A57C-BEAC7381CADD}" type="slidenum">
              <a:rPr lang="en-US" sz="1200" b="0" strike="noStrike" spc="-1">
                <a:latin typeface="Times New Roman"/>
              </a:rPr>
              <a:t>14</a:t>
            </a:fld>
            <a:endParaRPr lang="en-US" sz="1200" b="0" strike="noStrike" spc="-1">
              <a:latin typeface="Times New Roman"/>
            </a:endParaRPr>
          </a:p>
        </p:txBody>
      </p:sp>
    </p:spTree>
    <p:extLst>
      <p:ext uri="{BB962C8B-B14F-4D97-AF65-F5344CB8AC3E}">
        <p14:creationId xmlns:p14="http://schemas.microsoft.com/office/powerpoint/2010/main" val="209363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9D49F-74E1-0168-C11D-AD8702F233A8}"/>
            </a:ext>
          </a:extLst>
        </p:cNvPr>
        <p:cNvGrpSpPr/>
        <p:nvPr/>
      </p:nvGrpSpPr>
      <p:grpSpPr>
        <a:xfrm>
          <a:off x="0" y="0"/>
          <a:ext cx="0" cy="0"/>
          <a:chOff x="0" y="0"/>
          <a:chExt cx="0" cy="0"/>
        </a:xfrm>
      </p:grpSpPr>
      <p:sp>
        <p:nvSpPr>
          <p:cNvPr id="149" name="PlaceHolder 1">
            <a:extLst>
              <a:ext uri="{FF2B5EF4-FFF2-40B4-BE49-F238E27FC236}">
                <a16:creationId xmlns:a16="http://schemas.microsoft.com/office/drawing/2014/main" id="{5BB66BF1-1DC8-6B61-8FE6-FA7772E7D5BF}"/>
              </a:ext>
            </a:extLst>
          </p:cNvPr>
          <p:cNvSpPr>
            <a:spLocks noGrp="1" noRot="1" noChangeAspect="1"/>
          </p:cNvSpPr>
          <p:nvPr>
            <p:ph type="sldImg"/>
          </p:nvPr>
        </p:nvSpPr>
        <p:spPr>
          <a:xfrm>
            <a:off x="685800" y="1143000"/>
            <a:ext cx="5484813" cy="3084513"/>
          </a:xfrm>
          <a:prstGeom prst="rect">
            <a:avLst/>
          </a:prstGeom>
          <a:ln w="0">
            <a:noFill/>
          </a:ln>
        </p:spPr>
      </p:sp>
      <p:sp>
        <p:nvSpPr>
          <p:cNvPr id="150" name="PlaceHolder 2">
            <a:extLst>
              <a:ext uri="{FF2B5EF4-FFF2-40B4-BE49-F238E27FC236}">
                <a16:creationId xmlns:a16="http://schemas.microsoft.com/office/drawing/2014/main" id="{D0C158E8-6719-39AF-70D5-91FF8BE81242}"/>
              </a:ext>
            </a:extLst>
          </p:cNvPr>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51" name="PlaceHolder 3">
            <a:extLst>
              <a:ext uri="{FF2B5EF4-FFF2-40B4-BE49-F238E27FC236}">
                <a16:creationId xmlns:a16="http://schemas.microsoft.com/office/drawing/2014/main" id="{93241DC1-012A-7914-0EDC-7ADA8D16854A}"/>
              </a:ext>
            </a:extLst>
          </p:cNvPr>
          <p:cNvSpPr>
            <a:spLocks noGrp="1"/>
          </p:cNvSpPr>
          <p:nvPr>
            <p:ph type="sldNum" idx="19"/>
          </p:nvPr>
        </p:nvSpPr>
        <p:spPr>
          <a:xfrm>
            <a:off x="3884760" y="8685360"/>
            <a:ext cx="2970720" cy="45756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2B795720-DC77-4975-A57C-BEAC7381CADD}" type="slidenum">
              <a:rPr lang="en-US" sz="1200" b="0" strike="noStrike" spc="-1">
                <a:latin typeface="Times New Roman"/>
              </a:rPr>
              <a:t>15</a:t>
            </a:fld>
            <a:endParaRPr lang="en-US" sz="1200" b="0" strike="noStrike" spc="-1">
              <a:latin typeface="Times New Roman"/>
            </a:endParaRPr>
          </a:p>
        </p:txBody>
      </p:sp>
    </p:spTree>
    <p:extLst>
      <p:ext uri="{BB962C8B-B14F-4D97-AF65-F5344CB8AC3E}">
        <p14:creationId xmlns:p14="http://schemas.microsoft.com/office/powerpoint/2010/main" val="1352877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685800" y="1143000"/>
            <a:ext cx="5484813" cy="3084513"/>
          </a:xfrm>
          <a:prstGeom prst="rect">
            <a:avLst/>
          </a:prstGeom>
          <a:ln w="0">
            <a:noFill/>
          </a:ln>
        </p:spPr>
      </p:sp>
      <p:sp>
        <p:nvSpPr>
          <p:cNvPr id="153"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54" name="PlaceHolder 3"/>
          <p:cNvSpPr>
            <a:spLocks noGrp="1"/>
          </p:cNvSpPr>
          <p:nvPr>
            <p:ph type="sldNum" idx="20"/>
          </p:nvPr>
        </p:nvSpPr>
        <p:spPr>
          <a:xfrm>
            <a:off x="3884760" y="8685360"/>
            <a:ext cx="2970720" cy="45756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AB24727F-2DCD-4321-9B27-F47712609424}" type="slidenum">
              <a:rPr lang="en-US" sz="1200" b="0" strike="noStrike" spc="-1">
                <a:latin typeface="Times New Roman"/>
              </a:rPr>
              <a:t>16</a:t>
            </a:fld>
            <a:endParaRPr lang="en-US"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laceHolder 1"/>
          <p:cNvSpPr>
            <a:spLocks noGrp="1" noRot="1" noChangeAspect="1"/>
          </p:cNvSpPr>
          <p:nvPr>
            <p:ph type="sldImg"/>
          </p:nvPr>
        </p:nvSpPr>
        <p:spPr>
          <a:xfrm>
            <a:off x="685800" y="1143000"/>
            <a:ext cx="5484813" cy="3084513"/>
          </a:xfrm>
          <a:prstGeom prst="rect">
            <a:avLst/>
          </a:prstGeom>
          <a:ln w="0">
            <a:noFill/>
          </a:ln>
        </p:spPr>
      </p:sp>
      <p:sp>
        <p:nvSpPr>
          <p:cNvPr id="156"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57" name="PlaceHolder 3"/>
          <p:cNvSpPr>
            <a:spLocks noGrp="1"/>
          </p:cNvSpPr>
          <p:nvPr>
            <p:ph type="sldNum" idx="21"/>
          </p:nvPr>
        </p:nvSpPr>
        <p:spPr>
          <a:xfrm>
            <a:off x="3884760" y="8685360"/>
            <a:ext cx="2970720" cy="45756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5A04AA21-BEF0-4E93-992E-01071C2865F1}" type="slidenum">
              <a:rPr lang="en-US" sz="1200" b="0" strike="noStrike" spc="-1">
                <a:latin typeface="Times New Roman"/>
              </a:rPr>
              <a:t>17</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PlaceHolder 1"/>
          <p:cNvSpPr>
            <a:spLocks noGrp="1" noRot="1" noChangeAspect="1"/>
          </p:cNvSpPr>
          <p:nvPr>
            <p:ph type="sldImg"/>
          </p:nvPr>
        </p:nvSpPr>
        <p:spPr>
          <a:xfrm>
            <a:off x="685800" y="1143000"/>
            <a:ext cx="5484813" cy="3084513"/>
          </a:xfrm>
          <a:prstGeom prst="rect">
            <a:avLst/>
          </a:prstGeom>
          <a:ln w="0">
            <a:noFill/>
          </a:ln>
        </p:spPr>
      </p:sp>
      <p:sp>
        <p:nvSpPr>
          <p:cNvPr id="126"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27" name="PlaceHolder 3"/>
          <p:cNvSpPr>
            <a:spLocks noGrp="1"/>
          </p:cNvSpPr>
          <p:nvPr>
            <p:ph type="sldNum" idx="11"/>
          </p:nvPr>
        </p:nvSpPr>
        <p:spPr>
          <a:xfrm>
            <a:off x="3884760" y="8685360"/>
            <a:ext cx="2970720" cy="45756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2B0B4ED2-0FC5-462D-A3B5-52DD9AFAEB3F}" type="slidenum">
              <a:rPr lang="en-US" sz="1200" b="0" strike="noStrike" spc="-1">
                <a:latin typeface="Times New Roman"/>
              </a:rPr>
              <a:t>4</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laceHolder 1"/>
          <p:cNvSpPr>
            <a:spLocks noGrp="1" noRot="1" noChangeAspect="1"/>
          </p:cNvSpPr>
          <p:nvPr>
            <p:ph type="sldImg"/>
          </p:nvPr>
        </p:nvSpPr>
        <p:spPr>
          <a:xfrm>
            <a:off x="685800" y="1143000"/>
            <a:ext cx="5485320" cy="3085200"/>
          </a:xfrm>
          <a:prstGeom prst="rect">
            <a:avLst/>
          </a:prstGeom>
          <a:ln w="0">
            <a:noFill/>
          </a:ln>
        </p:spPr>
      </p:sp>
      <p:sp>
        <p:nvSpPr>
          <p:cNvPr id="129"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30" name="PlaceHolder 3"/>
          <p:cNvSpPr>
            <a:spLocks noGrp="1"/>
          </p:cNvSpPr>
          <p:nvPr>
            <p:ph type="sldNum" idx="12"/>
          </p:nvPr>
        </p:nvSpPr>
        <p:spPr>
          <a:xfrm>
            <a:off x="3884760" y="8685360"/>
            <a:ext cx="2970720" cy="45756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B7BF1A19-77B2-400D-ADB5-19543711BA96}" type="slidenum">
              <a:rPr lang="en-US" sz="1200" b="0" strike="noStrike" spc="-1">
                <a:latin typeface="Times New Roman"/>
              </a:rPr>
              <a:t>5</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PlaceHolder 1"/>
          <p:cNvSpPr>
            <a:spLocks noGrp="1" noRot="1" noChangeAspect="1"/>
          </p:cNvSpPr>
          <p:nvPr>
            <p:ph type="sldImg"/>
          </p:nvPr>
        </p:nvSpPr>
        <p:spPr>
          <a:xfrm>
            <a:off x="685800" y="1143000"/>
            <a:ext cx="5484813" cy="3084513"/>
          </a:xfrm>
          <a:prstGeom prst="rect">
            <a:avLst/>
          </a:prstGeom>
          <a:ln w="0">
            <a:noFill/>
          </a:ln>
        </p:spPr>
      </p:sp>
      <p:sp>
        <p:nvSpPr>
          <p:cNvPr id="132"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33" name="PlaceHolder 3"/>
          <p:cNvSpPr>
            <a:spLocks noGrp="1"/>
          </p:cNvSpPr>
          <p:nvPr>
            <p:ph type="sldNum" idx="13"/>
          </p:nvPr>
        </p:nvSpPr>
        <p:spPr>
          <a:xfrm>
            <a:off x="3884760" y="8685360"/>
            <a:ext cx="2970720" cy="45756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E4BE6E45-CD81-41B0-859C-F7FA707AE5C1}" type="slidenum">
              <a:rPr lang="en-US" sz="1200" b="0" strike="noStrike" spc="-1">
                <a:latin typeface="Times New Roman"/>
              </a:rPr>
              <a:t>6</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noRot="1" noChangeAspect="1"/>
          </p:cNvSpPr>
          <p:nvPr>
            <p:ph type="sldImg"/>
          </p:nvPr>
        </p:nvSpPr>
        <p:spPr>
          <a:xfrm>
            <a:off x="685800" y="1143000"/>
            <a:ext cx="5484813" cy="3084513"/>
          </a:xfrm>
          <a:prstGeom prst="rect">
            <a:avLst/>
          </a:prstGeom>
          <a:ln w="0">
            <a:noFill/>
          </a:ln>
        </p:spPr>
      </p:sp>
      <p:sp>
        <p:nvSpPr>
          <p:cNvPr id="135"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36" name="PlaceHolder 3"/>
          <p:cNvSpPr>
            <a:spLocks noGrp="1"/>
          </p:cNvSpPr>
          <p:nvPr>
            <p:ph type="sldNum" idx="14"/>
          </p:nvPr>
        </p:nvSpPr>
        <p:spPr>
          <a:xfrm>
            <a:off x="3884760" y="8685360"/>
            <a:ext cx="2970720" cy="45756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BBD426BC-AD23-452F-B962-21C69B1AC8A1}" type="slidenum">
              <a:rPr lang="en-US" sz="1200" b="0" strike="noStrike" spc="-1">
                <a:latin typeface="Times New Roman"/>
              </a:rPr>
              <a:t>7</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PlaceHolder 1"/>
          <p:cNvSpPr>
            <a:spLocks noGrp="1" noRot="1" noChangeAspect="1"/>
          </p:cNvSpPr>
          <p:nvPr>
            <p:ph type="sldImg"/>
          </p:nvPr>
        </p:nvSpPr>
        <p:spPr>
          <a:xfrm>
            <a:off x="685800" y="1143000"/>
            <a:ext cx="5484813" cy="3084513"/>
          </a:xfrm>
          <a:prstGeom prst="rect">
            <a:avLst/>
          </a:prstGeom>
          <a:ln w="0">
            <a:noFill/>
          </a:ln>
        </p:spPr>
      </p:sp>
      <p:sp>
        <p:nvSpPr>
          <p:cNvPr id="138"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39" name="PlaceHolder 3"/>
          <p:cNvSpPr>
            <a:spLocks noGrp="1"/>
          </p:cNvSpPr>
          <p:nvPr>
            <p:ph type="sldNum" idx="15"/>
          </p:nvPr>
        </p:nvSpPr>
        <p:spPr>
          <a:xfrm>
            <a:off x="3884760" y="8685360"/>
            <a:ext cx="2970720" cy="45756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C4433C2B-C732-4CB8-863A-7DFC0EE5CED3}" type="slidenum">
              <a:rPr lang="en-US" sz="1200" b="0" strike="noStrike" spc="-1">
                <a:latin typeface="Times New Roman"/>
              </a:rPr>
              <a:t>8</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PlaceHolder 1"/>
          <p:cNvSpPr>
            <a:spLocks noGrp="1" noRot="1" noChangeAspect="1"/>
          </p:cNvSpPr>
          <p:nvPr>
            <p:ph type="sldImg"/>
          </p:nvPr>
        </p:nvSpPr>
        <p:spPr>
          <a:xfrm>
            <a:off x="685800" y="1143000"/>
            <a:ext cx="5484813" cy="3084513"/>
          </a:xfrm>
          <a:prstGeom prst="rect">
            <a:avLst/>
          </a:prstGeom>
          <a:ln w="0">
            <a:noFill/>
          </a:ln>
        </p:spPr>
      </p:sp>
      <p:sp>
        <p:nvSpPr>
          <p:cNvPr id="141"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2" name="PlaceHolder 3"/>
          <p:cNvSpPr>
            <a:spLocks noGrp="1"/>
          </p:cNvSpPr>
          <p:nvPr>
            <p:ph type="sldNum" idx="16"/>
          </p:nvPr>
        </p:nvSpPr>
        <p:spPr>
          <a:xfrm>
            <a:off x="3884760" y="8685360"/>
            <a:ext cx="2970720" cy="45756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20152FE4-842A-44FC-A9AB-1D67A27960D5}" type="slidenum">
              <a:rPr lang="en-US" sz="1200" b="0" strike="noStrike" spc="-1">
                <a:latin typeface="Times New Roman"/>
              </a:rPr>
              <a:t>9</a:t>
            </a:fld>
            <a:endParaRPr lang="en-U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PlaceHolder 1"/>
          <p:cNvSpPr>
            <a:spLocks noGrp="1" noRot="1" noChangeAspect="1"/>
          </p:cNvSpPr>
          <p:nvPr>
            <p:ph type="sldImg"/>
          </p:nvPr>
        </p:nvSpPr>
        <p:spPr>
          <a:xfrm>
            <a:off x="685800" y="1143000"/>
            <a:ext cx="5484813" cy="3084513"/>
          </a:xfrm>
          <a:prstGeom prst="rect">
            <a:avLst/>
          </a:prstGeom>
          <a:ln w="0">
            <a:noFill/>
          </a:ln>
        </p:spPr>
      </p:sp>
      <p:sp>
        <p:nvSpPr>
          <p:cNvPr id="144"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5" name="PlaceHolder 3"/>
          <p:cNvSpPr>
            <a:spLocks noGrp="1"/>
          </p:cNvSpPr>
          <p:nvPr>
            <p:ph type="sldNum" idx="17"/>
          </p:nvPr>
        </p:nvSpPr>
        <p:spPr>
          <a:xfrm>
            <a:off x="3884760" y="8685360"/>
            <a:ext cx="2970720" cy="45756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429F00A1-37A8-4754-93A8-5C646A111B54}" type="slidenum">
              <a:rPr lang="en-US" sz="1200" b="0" strike="noStrike" spc="-1">
                <a:latin typeface="Times New Roman"/>
              </a:rPr>
              <a:t>10</a:t>
            </a:fld>
            <a:endParaRPr lang="en-U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PlaceHolder 1"/>
          <p:cNvSpPr>
            <a:spLocks noGrp="1" noRot="1" noChangeAspect="1"/>
          </p:cNvSpPr>
          <p:nvPr>
            <p:ph type="sldImg"/>
          </p:nvPr>
        </p:nvSpPr>
        <p:spPr>
          <a:xfrm>
            <a:off x="685800" y="1143000"/>
            <a:ext cx="5484813" cy="3084513"/>
          </a:xfrm>
          <a:prstGeom prst="rect">
            <a:avLst/>
          </a:prstGeom>
          <a:ln w="0">
            <a:noFill/>
          </a:ln>
        </p:spPr>
      </p:sp>
      <p:sp>
        <p:nvSpPr>
          <p:cNvPr id="147"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8" name="PlaceHolder 3"/>
          <p:cNvSpPr>
            <a:spLocks noGrp="1"/>
          </p:cNvSpPr>
          <p:nvPr>
            <p:ph type="sldNum" idx="18"/>
          </p:nvPr>
        </p:nvSpPr>
        <p:spPr>
          <a:xfrm>
            <a:off x="3884760" y="8685360"/>
            <a:ext cx="2970720" cy="45756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9AB9AB96-7E68-4F58-8A5B-01864F4A3621}" type="slidenum">
              <a:rPr lang="en-US" sz="1200" b="0" strike="noStrike" spc="-1">
                <a:latin typeface="Times New Roman"/>
              </a:rPr>
              <a:t>12</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DAD07272-4FC4-4BF1-8E0C-25FACBAB167D}"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E42C8695-74ED-400E-9EE2-0F1611D5052A}"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83FC8BC2-933A-4068-A03A-EDF395729732}"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BF8EAEA1-E08D-4610-AEF1-D41E258ACF73}"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5F191C66-E244-4A6C-B378-8F52C1D50DD5}" type="slidenum">
              <a:t>‹#›</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1F8CD70D-F13E-4B10-9E05-A9FF28DB5FEF}"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32A39B4B-4DD3-40E9-8CBF-E8482371AD09}"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F1F0FED2-06F9-4598-8FB4-5F103EF872C3}"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5B2EAC29-9078-492D-96AA-A89C6E6ECD93}"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37B5D7F4-99EC-4EDF-A728-5C0E627F2FAB}"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36233D8A-7997-4353-8AD4-EE07D8AA9495}"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2EEAB73C-7DEB-4C3A-A5F8-EB789559CE8A}" type="slidenum">
              <a:t>‹#›</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679FCCD5-DDF8-4EA5-82FB-4E97B59E79B9}"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50077695-5F61-4445-9CDF-E6C1A89BC6FB}"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08516318-C6F6-409B-B6BB-3EA79812E1F5}"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F6D39471-774C-4530-89AF-3FECDF125918}" type="slidenum">
              <a:t>‹#›</a:t>
            </a:fld>
            <a:endParaRPr/>
          </a:p>
        </p:txBody>
      </p:sp>
      <p:sp>
        <p:nvSpPr>
          <p:cNvPr id="9" name="PlaceHolder 8"/>
          <p:cNvSpPr>
            <a:spLocks noGrp="1"/>
          </p:cNvSpPr>
          <p:nvPr>
            <p:ph type="dt" idx="6"/>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6F481ABD-325F-436A-8C67-3DE734182304}" type="slidenum">
              <a:t>‹#›</a:t>
            </a:fld>
            <a:endParaRPr/>
          </a:p>
        </p:txBody>
      </p:sp>
      <p:sp>
        <p:nvSpPr>
          <p:cNvPr id="11" name="PlaceHolder 10"/>
          <p:cNvSpPr>
            <a:spLocks noGrp="1"/>
          </p:cNvSpPr>
          <p:nvPr>
            <p:ph type="dt" idx="6"/>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4621D9A2-DDAC-4698-9A50-96BE996A0EDE}"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0AD025B7-5066-44F0-9951-3EC31EA83849}"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39BE32C5-F2C5-4E5A-A724-FD6406F4230B}"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EC7BB8A2-8484-4FE8-988F-49CA3071C406}"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6BB10A69-2B94-455D-9DB5-966254FF11F8}"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D60E02C0-892B-4F23-ABD0-451A7BC12377}"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7D72798B-8FEB-4C43-B322-B8FEC6CF43FB}"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r>
              <a:rPr lang="en-US" sz="1800" b="0" strike="noStrike" spc="-1">
                <a:latin typeface="Arial"/>
              </a:rPr>
              <a:t>Click to edit the title text format</a:t>
            </a:r>
          </a:p>
        </p:txBody>
      </p:sp>
      <p:sp>
        <p:nvSpPr>
          <p:cNvPr id="6" name="PlaceHolder 2"/>
          <p:cNvSpPr>
            <a:spLocks noGrp="1"/>
          </p:cNvSpPr>
          <p:nvPr>
            <p:ph type="body"/>
          </p:nvPr>
        </p:nvSpPr>
        <p:spPr>
          <a:xfrm>
            <a:off x="609480" y="1604520"/>
            <a:ext cx="1097208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latin typeface="Arial"/>
              </a:rPr>
              <a:t>Second Outline Level</a:t>
            </a:r>
          </a:p>
          <a:p>
            <a:pPr marL="1296000" lvl="2" indent="-288000">
              <a:spcBef>
                <a:spcPts val="850"/>
              </a:spcBef>
              <a:buClr>
                <a:srgbClr val="000000"/>
              </a:buClr>
              <a:buSzPct val="45000"/>
              <a:buFont typeface="Wingdings" charset="2"/>
              <a:buChar char=""/>
            </a:pPr>
            <a:r>
              <a:rPr lang="en-US" sz="1800" b="0" strike="noStrike" spc="-1">
                <a:latin typeface="Arial"/>
              </a:rPr>
              <a:t>Third Outline Level</a:t>
            </a:r>
          </a:p>
          <a:p>
            <a:pPr marL="1728000" lvl="3" indent="-216000">
              <a:spcBef>
                <a:spcPts val="567"/>
              </a:spcBef>
              <a:buClr>
                <a:srgbClr val="000000"/>
              </a:buClr>
              <a:buSzPct val="75000"/>
              <a:buFont typeface="Symbol" charset="2"/>
              <a:buChar char=""/>
            </a:pPr>
            <a:r>
              <a:rPr lang="en-US" sz="1800" b="0" strike="noStrike" spc="-1">
                <a:latin typeface="Arial"/>
              </a:rPr>
              <a:t>Fourth Outline Level</a:t>
            </a:r>
          </a:p>
          <a:p>
            <a:pPr marL="2160000" lvl="4" indent="-216000">
              <a:spcBef>
                <a:spcPts val="283"/>
              </a:spcBef>
              <a:buClr>
                <a:srgbClr val="000000"/>
              </a:buClr>
              <a:buSzPct val="45000"/>
              <a:buFont typeface="Wingdings" charset="2"/>
              <a:buChar char=""/>
            </a:pPr>
            <a:r>
              <a:rPr lang="en-US" sz="1800" b="0" strike="noStrike" spc="-1">
                <a:latin typeface="Arial"/>
              </a:rPr>
              <a:t>Fifth Outline Level</a:t>
            </a:r>
          </a:p>
          <a:p>
            <a:pPr marL="2592000" lvl="5" indent="-216000">
              <a:spcBef>
                <a:spcPts val="283"/>
              </a:spcBef>
              <a:buClr>
                <a:srgbClr val="000000"/>
              </a:buClr>
              <a:buSzPct val="45000"/>
              <a:buFont typeface="Wingdings" charset="2"/>
              <a:buChar char=""/>
            </a:pPr>
            <a:r>
              <a:rPr lang="en-US" sz="1800" b="0" strike="noStrike" spc="-1">
                <a:latin typeface="Arial"/>
              </a:rPr>
              <a:t>Sixth Outline Level</a:t>
            </a:r>
          </a:p>
          <a:p>
            <a:pPr marL="3024000" lvl="6" indent="-216000">
              <a:spcBef>
                <a:spcPts val="283"/>
              </a:spcBef>
              <a:buClr>
                <a:srgbClr val="000000"/>
              </a:buClr>
              <a:buSzPct val="45000"/>
              <a:buFont typeface="Wingdings" charset="2"/>
              <a:buChar char=""/>
            </a:pPr>
            <a:r>
              <a:rPr lang="en-US" sz="1800" b="0" strike="noStrike" spc="-1">
                <a:latin typeface="Arial"/>
              </a:rPr>
              <a:t>Seventh Outline Level</a:t>
            </a:r>
          </a:p>
        </p:txBody>
      </p:sp>
      <p:sp>
        <p:nvSpPr>
          <p:cNvPr id="2" name="PlaceHolder 3"/>
          <p:cNvSpPr>
            <a:spLocks noGrp="1"/>
          </p:cNvSpPr>
          <p:nvPr>
            <p:ph type="ftr" idx="1"/>
          </p:nvPr>
        </p:nvSpPr>
        <p:spPr>
          <a:xfrm>
            <a:off x="4038480" y="6356520"/>
            <a:ext cx="4113720" cy="363960"/>
          </a:xfrm>
          <a:prstGeom prst="rect">
            <a:avLst/>
          </a:prstGeom>
          <a:noFill/>
          <a:ln w="0">
            <a:noFill/>
          </a:ln>
        </p:spPr>
        <p:txBody>
          <a:bodyPr lIns="90000" tIns="45000" rIns="90000" bIns="45000" anchor="ctr">
            <a:noAutofit/>
          </a:bodyPr>
          <a:lstStyle>
            <a:lvl1pPr algn="ctr">
              <a:lnSpc>
                <a:spcPct val="100000"/>
              </a:lnSpc>
              <a:buNone/>
              <a:defRPr lang="en-US" sz="1400" b="0" strike="noStrike" spc="-1">
                <a:latin typeface="Times New Roman"/>
              </a:defRPr>
            </a:lvl1pPr>
          </a:lstStyle>
          <a:p>
            <a:pPr algn="ctr">
              <a:lnSpc>
                <a:spcPct val="100000"/>
              </a:lnSpc>
              <a:buNone/>
            </a:pPr>
            <a:r>
              <a:rPr lang="en-US" sz="1400" b="0" strike="noStrike" spc="-1">
                <a:latin typeface="Times New Roman"/>
              </a:rPr>
              <a:t>&lt;footer&gt;</a:t>
            </a:r>
          </a:p>
        </p:txBody>
      </p:sp>
      <p:sp>
        <p:nvSpPr>
          <p:cNvPr id="3" name="PlaceHolder 4"/>
          <p:cNvSpPr>
            <a:spLocks noGrp="1"/>
          </p:cNvSpPr>
          <p:nvPr>
            <p:ph type="sldNum" idx="2"/>
          </p:nvPr>
        </p:nvSpPr>
        <p:spPr>
          <a:xfrm>
            <a:off x="8610480" y="6356520"/>
            <a:ext cx="2742120" cy="363960"/>
          </a:xfrm>
          <a:prstGeom prst="rect">
            <a:avLst/>
          </a:prstGeom>
          <a:noFill/>
          <a:ln w="0">
            <a:noFill/>
          </a:ln>
        </p:spPr>
        <p:txBody>
          <a:bodyPr lIns="90000" tIns="45000" rIns="90000" bIns="45000" anchor="ctr">
            <a:noAutofit/>
          </a:bodyPr>
          <a:lstStyle>
            <a:lvl1pPr algn="r">
              <a:lnSpc>
                <a:spcPct val="100000"/>
              </a:lnSpc>
              <a:buNone/>
              <a:defRPr lang="en-US" sz="1200" b="0" strike="noStrike" spc="-1">
                <a:solidFill>
                  <a:srgbClr val="8B8B8B"/>
                </a:solidFill>
                <a:latin typeface="Calibri"/>
              </a:defRPr>
            </a:lvl1pPr>
          </a:lstStyle>
          <a:p>
            <a:pPr algn="r">
              <a:lnSpc>
                <a:spcPct val="100000"/>
              </a:lnSpc>
              <a:buNone/>
            </a:pPr>
            <a:fld id="{69325B77-5BB0-484C-A638-0F65AF410D84}" type="slidenum">
              <a:rPr lang="en-US" sz="1200" b="0" strike="noStrike" spc="-1">
                <a:solidFill>
                  <a:srgbClr val="8B8B8B"/>
                </a:solidFill>
                <a:latin typeface="Calibri"/>
              </a:rPr>
              <a:t>‹#›</a:t>
            </a:fld>
            <a:endParaRPr lang="en-US" sz="1200" b="0" strike="noStrike" spc="-1">
              <a:latin typeface="Times New Roman"/>
            </a:endParaRPr>
          </a:p>
        </p:txBody>
      </p:sp>
      <p:sp>
        <p:nvSpPr>
          <p:cNvPr id="4" name="PlaceHolder 5"/>
          <p:cNvSpPr>
            <a:spLocks noGrp="1"/>
          </p:cNvSpPr>
          <p:nvPr>
            <p:ph type="dt" idx="3"/>
          </p:nvPr>
        </p:nvSpPr>
        <p:spPr>
          <a:xfrm>
            <a:off x="838080" y="6356520"/>
            <a:ext cx="2742120" cy="363960"/>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a:latin typeface="Times New Roman"/>
              </a:rPr>
              <a:t>&lt;date/time&gt;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ftr" idx="4"/>
          </p:nvPr>
        </p:nvSpPr>
        <p:spPr>
          <a:xfrm>
            <a:off x="4038480" y="6356520"/>
            <a:ext cx="4113720" cy="363960"/>
          </a:xfrm>
          <a:prstGeom prst="rect">
            <a:avLst/>
          </a:prstGeom>
          <a:noFill/>
          <a:ln w="0">
            <a:noFill/>
          </a:ln>
        </p:spPr>
        <p:txBody>
          <a:bodyPr lIns="90000" tIns="45000" rIns="90000" bIns="45000" anchor="ctr">
            <a:noAutofit/>
          </a:bodyPr>
          <a:lstStyle>
            <a:lvl1pPr algn="ctr">
              <a:lnSpc>
                <a:spcPct val="100000"/>
              </a:lnSpc>
              <a:buNone/>
              <a:defRPr lang="en-US" sz="1400" b="0" strike="noStrike" spc="-1">
                <a:latin typeface="Times New Roman"/>
              </a:defRPr>
            </a:lvl1pPr>
          </a:lstStyle>
          <a:p>
            <a:pPr algn="ctr">
              <a:lnSpc>
                <a:spcPct val="100000"/>
              </a:lnSpc>
              <a:buNone/>
            </a:pPr>
            <a:r>
              <a:rPr lang="en-US" sz="1400" b="0" strike="noStrike" spc="-1">
                <a:latin typeface="Times New Roman"/>
              </a:rPr>
              <a:t>&lt;footer&gt;</a:t>
            </a:r>
          </a:p>
        </p:txBody>
      </p:sp>
      <p:sp>
        <p:nvSpPr>
          <p:cNvPr id="42" name="PlaceHolder 2"/>
          <p:cNvSpPr>
            <a:spLocks noGrp="1"/>
          </p:cNvSpPr>
          <p:nvPr>
            <p:ph type="sldNum" idx="5"/>
          </p:nvPr>
        </p:nvSpPr>
        <p:spPr>
          <a:xfrm>
            <a:off x="8610480" y="6356520"/>
            <a:ext cx="2742120" cy="363960"/>
          </a:xfrm>
          <a:prstGeom prst="rect">
            <a:avLst/>
          </a:prstGeom>
          <a:noFill/>
          <a:ln w="0">
            <a:noFill/>
          </a:ln>
        </p:spPr>
        <p:txBody>
          <a:bodyPr lIns="90000" tIns="45000" rIns="90000" bIns="45000" anchor="ctr">
            <a:noAutofit/>
          </a:bodyPr>
          <a:lstStyle>
            <a:lvl1pPr algn="r">
              <a:lnSpc>
                <a:spcPct val="100000"/>
              </a:lnSpc>
              <a:buNone/>
              <a:defRPr lang="en-US" sz="1200" b="0" strike="noStrike" spc="-1">
                <a:solidFill>
                  <a:srgbClr val="8B8B8B"/>
                </a:solidFill>
                <a:latin typeface="Calibri"/>
              </a:defRPr>
            </a:lvl1pPr>
          </a:lstStyle>
          <a:p>
            <a:pPr algn="r">
              <a:lnSpc>
                <a:spcPct val="100000"/>
              </a:lnSpc>
              <a:buNone/>
            </a:pPr>
            <a:fld id="{F86067EB-5B40-4573-B021-5FB840A51F35}" type="slidenum">
              <a:rPr lang="en-US" sz="1200" b="0" strike="noStrike" spc="-1">
                <a:solidFill>
                  <a:srgbClr val="8B8B8B"/>
                </a:solidFill>
                <a:latin typeface="Calibri"/>
              </a:rPr>
              <a:t>‹#›</a:t>
            </a:fld>
            <a:endParaRPr lang="en-US" sz="1200" b="0" strike="noStrike" spc="-1">
              <a:latin typeface="Times New Roman"/>
            </a:endParaRPr>
          </a:p>
        </p:txBody>
      </p:sp>
      <p:sp>
        <p:nvSpPr>
          <p:cNvPr id="43" name="PlaceHolder 3"/>
          <p:cNvSpPr>
            <a:spLocks noGrp="1"/>
          </p:cNvSpPr>
          <p:nvPr>
            <p:ph type="dt" idx="6"/>
          </p:nvPr>
        </p:nvSpPr>
        <p:spPr>
          <a:xfrm>
            <a:off x="838080" y="6356520"/>
            <a:ext cx="2742120" cy="363960"/>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a:latin typeface="Times New Roman"/>
              </a:rPr>
              <a:t>&lt;date/time&gt;</a:t>
            </a:r>
          </a:p>
        </p:txBody>
      </p:sp>
      <p:sp>
        <p:nvSpPr>
          <p:cNvPr id="44"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45"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88" name="PlaceHolder 1"/>
          <p:cNvSpPr>
            <a:spLocks noGrp="1"/>
          </p:cNvSpPr>
          <p:nvPr>
            <p:ph type="title"/>
          </p:nvPr>
        </p:nvSpPr>
        <p:spPr>
          <a:xfrm>
            <a:off x="1124640" y="1492920"/>
            <a:ext cx="10120320" cy="1795680"/>
          </a:xfrm>
          <a:prstGeom prst="rect">
            <a:avLst/>
          </a:prstGeom>
          <a:noFill/>
          <a:ln w="0">
            <a:noFill/>
          </a:ln>
        </p:spPr>
        <p:txBody>
          <a:bodyPr lIns="0" tIns="0" rIns="0" bIns="0" anchor="b">
            <a:noAutofit/>
          </a:bodyPr>
          <a:lstStyle/>
          <a:p>
            <a:pPr algn="ctr">
              <a:lnSpc>
                <a:spcPct val="90000"/>
              </a:lnSpc>
              <a:buNone/>
            </a:pPr>
            <a:r>
              <a:rPr lang="en-US" sz="6000" b="1" strike="noStrike" spc="-1">
                <a:solidFill>
                  <a:srgbClr val="FFFFFF"/>
                </a:solidFill>
                <a:latin typeface="Arial"/>
              </a:rPr>
              <a:t>Essentials of AI for Life and Society</a:t>
            </a:r>
            <a:endParaRPr lang="en-US" sz="6000" b="0" strike="noStrike" spc="-1">
              <a:latin typeface="Arial"/>
            </a:endParaRPr>
          </a:p>
        </p:txBody>
      </p:sp>
      <p:sp>
        <p:nvSpPr>
          <p:cNvPr id="89" name="PlaceHolder 2"/>
          <p:cNvSpPr>
            <a:spLocks noGrp="1"/>
          </p:cNvSpPr>
          <p:nvPr>
            <p:ph type="subTitle"/>
          </p:nvPr>
        </p:nvSpPr>
        <p:spPr>
          <a:xfrm>
            <a:off x="1523880" y="3870000"/>
            <a:ext cx="9142920" cy="1654560"/>
          </a:xfrm>
          <a:prstGeom prst="rect">
            <a:avLst/>
          </a:prstGeom>
          <a:noFill/>
          <a:ln w="0">
            <a:noFill/>
          </a:ln>
        </p:spPr>
        <p:txBody>
          <a:bodyPr lIns="0" tIns="0" rIns="0" bIns="0" anchor="t">
            <a:normAutofit/>
          </a:bodyPr>
          <a:lstStyle/>
          <a:p>
            <a:pPr algn="ctr">
              <a:lnSpc>
                <a:spcPct val="90000"/>
              </a:lnSpc>
              <a:spcBef>
                <a:spcPts val="1001"/>
              </a:spcBef>
              <a:buNone/>
              <a:tabLst>
                <a:tab pos="0" algn="l"/>
              </a:tabLst>
            </a:pPr>
            <a:r>
              <a:rPr lang="en-US" sz="3200" b="0" strike="noStrike" spc="-1">
                <a:solidFill>
                  <a:srgbClr val="FFFFFF"/>
                </a:solidFill>
                <a:latin typeface="Arial"/>
              </a:rPr>
              <a:t>Peter Stone</a:t>
            </a:r>
            <a:endParaRPr lang="en-US" sz="32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6" name="PlaceHolder 1"/>
          <p:cNvSpPr>
            <a:spLocks noGrp="1"/>
          </p:cNvSpPr>
          <p:nvPr>
            <p:ph type="title"/>
          </p:nvPr>
        </p:nvSpPr>
        <p:spPr>
          <a:xfrm>
            <a:off x="838080" y="172080"/>
            <a:ext cx="10514520" cy="132444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Planning for Humanoid Robots</a:t>
            </a:r>
            <a:endParaRPr lang="en-US" sz="4400" b="0" strike="noStrike" spc="-1">
              <a:latin typeface="Arial"/>
            </a:endParaRPr>
          </a:p>
        </p:txBody>
      </p:sp>
      <p:sp>
        <p:nvSpPr>
          <p:cNvPr id="107" name="PlaceHolder 2"/>
          <p:cNvSpPr>
            <a:spLocks noGrp="1"/>
          </p:cNvSpPr>
          <p:nvPr>
            <p:ph/>
          </p:nvPr>
        </p:nvSpPr>
        <p:spPr>
          <a:xfrm>
            <a:off x="838080" y="1299600"/>
            <a:ext cx="10514520" cy="435024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en-US" sz="3600" b="0" strike="noStrike" spc="-1" dirty="0">
                <a:latin typeface="Arial"/>
              </a:rPr>
              <a:t>Amal: "I think people will be more comfortable around robots if they resemble humans physically, and hopefully eventually mentally as well."</a:t>
            </a:r>
          </a:p>
          <a:p>
            <a:pPr marL="432000" indent="-324000">
              <a:spcBef>
                <a:spcPts val="1417"/>
              </a:spcBef>
              <a:buClr>
                <a:srgbClr val="000000"/>
              </a:buClr>
              <a:buSzPct val="45000"/>
              <a:buFont typeface="Wingdings" charset="2"/>
              <a:buChar char=""/>
            </a:pPr>
            <a:r>
              <a:rPr lang="en-US" sz="3600" b="0" strike="noStrike" spc="-1" dirty="0">
                <a:latin typeface="Arial"/>
              </a:rPr>
              <a:t>Kelly: "I believe that humans will be more uncomfortable with the idea of robots resembling humans physically. It's kind of scary to think that you could be talking to someone, and it turns out they're a robot."</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838080" y="2461912"/>
            <a:ext cx="10514520" cy="1324440"/>
          </a:xfrm>
          <a:prstGeom prst="rect">
            <a:avLst/>
          </a:prstGeom>
          <a:noFill/>
          <a:ln w="0">
            <a:noFill/>
          </a:ln>
        </p:spPr>
        <p:txBody>
          <a:bodyPr lIns="90000" tIns="45000" rIns="90000" bIns="45000" anchor="ctr">
            <a:noAutofit/>
          </a:bodyPr>
          <a:lstStyle/>
          <a:p>
            <a:pPr>
              <a:lnSpc>
                <a:spcPct val="90000"/>
              </a:lnSpc>
              <a:buNone/>
            </a:pPr>
            <a:r>
              <a:rPr lang="en-US" b="1" u="sng" strike="noStrike" spc="-1" dirty="0">
                <a:solidFill>
                  <a:srgbClr val="000000"/>
                </a:solidFill>
                <a:latin typeface="Calibri Light"/>
                <a:ea typeface="Noto Sans CJK SC"/>
              </a:rPr>
              <a:t>Poll</a:t>
            </a:r>
            <a:br>
              <a:rPr lang="en-US" b="1" strike="noStrike" spc="-1" dirty="0">
                <a:solidFill>
                  <a:srgbClr val="000000"/>
                </a:solidFill>
                <a:latin typeface="Calibri Light"/>
                <a:ea typeface="Noto Sans CJK SC"/>
              </a:rPr>
            </a:br>
            <a:br>
              <a:rPr dirty="0"/>
            </a:br>
            <a:r>
              <a:rPr lang="en-US" b="1" strike="noStrike" spc="-1" dirty="0">
                <a:solidFill>
                  <a:srgbClr val="000000"/>
                </a:solidFill>
                <a:latin typeface="Calibri Light"/>
              </a:rPr>
              <a:t>"I think people will be more comfortable around robots if they </a:t>
            </a:r>
            <a:br>
              <a:rPr dirty="0"/>
            </a:br>
            <a:r>
              <a:rPr lang="en-US" b="1" strike="noStrike" spc="-1" dirty="0">
                <a:solidFill>
                  <a:srgbClr val="000000"/>
                </a:solidFill>
                <a:latin typeface="Calibri Light"/>
              </a:rPr>
              <a:t>resemble humans”</a:t>
            </a:r>
            <a:br>
              <a:rPr dirty="0"/>
            </a:br>
            <a:r>
              <a:rPr lang="en-US" b="1" strike="noStrike" spc="-1" dirty="0">
                <a:solidFill>
                  <a:srgbClr val="000000"/>
                </a:solidFill>
                <a:latin typeface="Calibri Light"/>
              </a:rPr>
              <a:t>- Agree</a:t>
            </a:r>
            <a:br>
              <a:rPr dirty="0"/>
            </a:br>
            <a:r>
              <a:rPr lang="en-US" b="1" strike="noStrike" spc="-1" dirty="0">
                <a:solidFill>
                  <a:srgbClr val="000000"/>
                </a:solidFill>
                <a:latin typeface="Calibri Light"/>
              </a:rPr>
              <a:t>- Disagree</a:t>
            </a:r>
            <a:br>
              <a:rPr dirty="0"/>
            </a:br>
            <a:endParaRPr lang="en-US" b="0" strike="noStrike" spc="-1" dirty="0">
              <a:latin typeface="Arial"/>
            </a:endParaRPr>
          </a:p>
        </p:txBody>
      </p:sp>
      <p:pic>
        <p:nvPicPr>
          <p:cNvPr id="109" name="Content Placeholder 3" descr="A black background with a black square&#10;&#10;Description automatically generated with medium confidence"/>
          <p:cNvPicPr/>
          <p:nvPr/>
        </p:nvPicPr>
        <p:blipFill>
          <a:blip r:embed="rId3"/>
          <a:stretch/>
        </p:blipFill>
        <p:spPr>
          <a:xfrm>
            <a:off x="7785000" y="2562919"/>
            <a:ext cx="3567600" cy="3567600"/>
          </a:xfrm>
          <a:prstGeom prst="rect">
            <a:avLst/>
          </a:prstGeom>
          <a:ln w="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0" name="PlaceHolder 1"/>
          <p:cNvSpPr>
            <a:spLocks noGrp="1"/>
          </p:cNvSpPr>
          <p:nvPr>
            <p:ph type="title"/>
          </p:nvPr>
        </p:nvSpPr>
        <p:spPr>
          <a:xfrm>
            <a:off x="838080" y="172080"/>
            <a:ext cx="10514520" cy="132444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Planning for Humanoid Robots</a:t>
            </a:r>
            <a:endParaRPr lang="en-US" sz="4400" b="0" strike="noStrike" spc="-1">
              <a:latin typeface="Arial"/>
            </a:endParaRPr>
          </a:p>
        </p:txBody>
      </p:sp>
      <p:sp>
        <p:nvSpPr>
          <p:cNvPr id="111" name="PlaceHolder 2"/>
          <p:cNvSpPr>
            <a:spLocks noGrp="1"/>
          </p:cNvSpPr>
          <p:nvPr>
            <p:ph/>
          </p:nvPr>
        </p:nvSpPr>
        <p:spPr>
          <a:xfrm>
            <a:off x="838080" y="1299600"/>
            <a:ext cx="10514520" cy="4350240"/>
          </a:xfrm>
          <a:prstGeom prst="rect">
            <a:avLst/>
          </a:prstGeom>
          <a:noFill/>
          <a:ln w="0">
            <a:noFill/>
          </a:ln>
        </p:spPr>
        <p:txBody>
          <a:bodyPr lIns="90000" tIns="45000" rIns="90000" bIns="45000" anchor="t">
            <a:normAutofit fontScale="96000"/>
          </a:bodyPr>
          <a:lstStyle/>
          <a:p>
            <a:pPr marL="432000" indent="-324000">
              <a:spcBef>
                <a:spcPts val="1417"/>
              </a:spcBef>
              <a:buClr>
                <a:srgbClr val="000000"/>
              </a:buClr>
              <a:buSzPct val="45000"/>
              <a:buFont typeface="Wingdings" charset="2"/>
              <a:buChar char=""/>
            </a:pPr>
            <a:r>
              <a:rPr lang="en-US" sz="3200" b="0" strike="noStrike" spc="-1" dirty="0">
                <a:latin typeface="Arial"/>
              </a:rPr>
              <a:t>Amal: "I think people will be more comfortable around robots if they resemble humans physically, and hopefully eventually mentally as well."</a:t>
            </a:r>
          </a:p>
          <a:p>
            <a:pPr marL="432000" indent="-324000">
              <a:spcBef>
                <a:spcPts val="1417"/>
              </a:spcBef>
              <a:buClr>
                <a:srgbClr val="000000"/>
              </a:buClr>
              <a:buSzPct val="45000"/>
              <a:buFont typeface="Wingdings" charset="2"/>
              <a:buChar char=""/>
            </a:pPr>
            <a:r>
              <a:rPr lang="en-US" sz="3200" b="0" strike="noStrike" spc="-1" dirty="0">
                <a:latin typeface="Arial"/>
              </a:rPr>
              <a:t>Kelly: "I believe that humans will be more uncomfortable with the idea of robots resembling humans physically. It's kind of scary to think that you could be talking to someone, and it turns out they're a robot."</a:t>
            </a:r>
          </a:p>
          <a:p>
            <a:pPr marL="432000" indent="-324000">
              <a:spcBef>
                <a:spcPts val="1417"/>
              </a:spcBef>
              <a:buClr>
                <a:srgbClr val="000000"/>
              </a:buClr>
              <a:buSzPct val="45000"/>
              <a:buFont typeface="Wingdings" charset="2"/>
              <a:buChar char=""/>
            </a:pPr>
            <a:r>
              <a:rPr lang="en-US" sz="3200" b="0" strike="noStrike" spc="-1" dirty="0">
                <a:latin typeface="Arial"/>
              </a:rPr>
              <a:t>Discuss!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12" name="PlaceHolder 1"/>
          <p:cNvSpPr>
            <a:spLocks noGrp="1"/>
          </p:cNvSpPr>
          <p:nvPr>
            <p:ph type="title"/>
          </p:nvPr>
        </p:nvSpPr>
        <p:spPr>
          <a:xfrm>
            <a:off x="838080" y="2356337"/>
            <a:ext cx="10514520" cy="1324440"/>
          </a:xfrm>
          <a:prstGeom prst="rect">
            <a:avLst/>
          </a:prstGeom>
          <a:noFill/>
          <a:ln w="0">
            <a:noFill/>
          </a:ln>
        </p:spPr>
        <p:txBody>
          <a:bodyPr lIns="90000" tIns="45000" rIns="90000" bIns="45000" anchor="ctr">
            <a:noAutofit/>
          </a:bodyPr>
          <a:lstStyle/>
          <a:p>
            <a:pPr>
              <a:lnSpc>
                <a:spcPct val="90000"/>
              </a:lnSpc>
              <a:buNone/>
            </a:pPr>
            <a:r>
              <a:rPr lang="en-US" b="1" u="sng" strike="noStrike" spc="-1" dirty="0">
                <a:solidFill>
                  <a:srgbClr val="000000"/>
                </a:solidFill>
                <a:latin typeface="Calibri Light"/>
                <a:ea typeface="Noto Sans CJK SC"/>
              </a:rPr>
              <a:t>Poll</a:t>
            </a:r>
            <a:br>
              <a:rPr lang="en-US" b="1" strike="noStrike" spc="-1" dirty="0">
                <a:solidFill>
                  <a:srgbClr val="000000"/>
                </a:solidFill>
                <a:latin typeface="Calibri Light"/>
                <a:ea typeface="Noto Sans CJK SC"/>
              </a:rPr>
            </a:br>
            <a:br>
              <a:rPr dirty="0"/>
            </a:br>
            <a:r>
              <a:rPr lang="en-US" b="1" strike="noStrike" spc="-1" dirty="0">
                <a:solidFill>
                  <a:srgbClr val="000000"/>
                </a:solidFill>
                <a:latin typeface="Calibri Light"/>
              </a:rPr>
              <a:t>"I think people will be more comfortable around robots if they </a:t>
            </a:r>
            <a:br>
              <a:rPr dirty="0"/>
            </a:br>
            <a:r>
              <a:rPr lang="en-US" b="1" strike="noStrike" spc="-1" dirty="0">
                <a:solidFill>
                  <a:srgbClr val="000000"/>
                </a:solidFill>
                <a:latin typeface="Calibri Light"/>
              </a:rPr>
              <a:t>resemble humans”</a:t>
            </a:r>
            <a:br>
              <a:rPr dirty="0"/>
            </a:br>
            <a:r>
              <a:rPr lang="en-US" b="1" strike="noStrike" spc="-1" dirty="0">
                <a:solidFill>
                  <a:srgbClr val="000000"/>
                </a:solidFill>
                <a:latin typeface="Calibri Light"/>
              </a:rPr>
              <a:t>- Agree</a:t>
            </a:r>
            <a:br>
              <a:rPr dirty="0"/>
            </a:br>
            <a:r>
              <a:rPr lang="en-US" b="1" strike="noStrike" spc="-1" dirty="0">
                <a:solidFill>
                  <a:srgbClr val="000000"/>
                </a:solidFill>
                <a:latin typeface="Calibri Light"/>
              </a:rPr>
              <a:t>- Disagree</a:t>
            </a:r>
            <a:br>
              <a:rPr dirty="0"/>
            </a:br>
            <a:endParaRPr lang="en-US" b="0" strike="noStrike" spc="-1" dirty="0">
              <a:latin typeface="Arial"/>
            </a:endParaRPr>
          </a:p>
        </p:txBody>
      </p:sp>
      <p:pic>
        <p:nvPicPr>
          <p:cNvPr id="113" name="Content Placeholder 2" descr="A black background with a black square&#10;&#10;Description automatically generated with medium confidence"/>
          <p:cNvPicPr/>
          <p:nvPr/>
        </p:nvPicPr>
        <p:blipFill>
          <a:blip r:embed="rId3"/>
          <a:stretch/>
        </p:blipFill>
        <p:spPr>
          <a:xfrm>
            <a:off x="7785000" y="2541898"/>
            <a:ext cx="3567600" cy="3567600"/>
          </a:xfrm>
          <a:prstGeom prst="rect">
            <a:avLst/>
          </a:prstGeom>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a:extLst>
            <a:ext uri="{FF2B5EF4-FFF2-40B4-BE49-F238E27FC236}">
              <a16:creationId xmlns:a16="http://schemas.microsoft.com/office/drawing/2014/main" id="{55165591-90A0-6421-3D89-049A1F3E6AA2}"/>
            </a:ext>
          </a:extLst>
        </p:cNvPr>
        <p:cNvGrpSpPr/>
        <p:nvPr/>
      </p:nvGrpSpPr>
      <p:grpSpPr>
        <a:xfrm>
          <a:off x="0" y="0"/>
          <a:ext cx="0" cy="0"/>
          <a:chOff x="0" y="0"/>
          <a:chExt cx="0" cy="0"/>
        </a:xfrm>
      </p:grpSpPr>
      <p:sp>
        <p:nvSpPr>
          <p:cNvPr id="114" name="PlaceHolder 1">
            <a:extLst>
              <a:ext uri="{FF2B5EF4-FFF2-40B4-BE49-F238E27FC236}">
                <a16:creationId xmlns:a16="http://schemas.microsoft.com/office/drawing/2014/main" id="{DD8E371B-AD64-8840-AEF3-D946960FDD68}"/>
              </a:ext>
            </a:extLst>
          </p:cNvPr>
          <p:cNvSpPr>
            <a:spLocks noGrp="1"/>
          </p:cNvSpPr>
          <p:nvPr>
            <p:ph type="title"/>
          </p:nvPr>
        </p:nvSpPr>
        <p:spPr>
          <a:xfrm>
            <a:off x="838080" y="172080"/>
            <a:ext cx="10514520" cy="132444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Human vs. Machine Planning</a:t>
            </a:r>
            <a:endParaRPr lang="en-US" sz="4400" b="0" strike="noStrike" spc="-1">
              <a:latin typeface="Arial"/>
            </a:endParaRPr>
          </a:p>
        </p:txBody>
      </p:sp>
      <p:sp>
        <p:nvSpPr>
          <p:cNvPr id="115" name="PlaceHolder 2">
            <a:extLst>
              <a:ext uri="{FF2B5EF4-FFF2-40B4-BE49-F238E27FC236}">
                <a16:creationId xmlns:a16="http://schemas.microsoft.com/office/drawing/2014/main" id="{9BF64E66-2CA0-12BA-9F46-D8999B3951B4}"/>
              </a:ext>
            </a:extLst>
          </p:cNvPr>
          <p:cNvSpPr>
            <a:spLocks noGrp="1"/>
          </p:cNvSpPr>
          <p:nvPr>
            <p:ph/>
          </p:nvPr>
        </p:nvSpPr>
        <p:spPr>
          <a:xfrm>
            <a:off x="838080" y="1497600"/>
            <a:ext cx="10514520" cy="4350240"/>
          </a:xfrm>
          <a:prstGeom prst="rect">
            <a:avLst/>
          </a:prstGeom>
          <a:noFill/>
          <a:ln w="0">
            <a:noFill/>
          </a:ln>
        </p:spPr>
        <p:txBody>
          <a:bodyPr lIns="90000" tIns="45000" rIns="90000" bIns="45000" anchor="t">
            <a:normAutofit fontScale="80500" lnSpcReduction="20000"/>
          </a:bodyPr>
          <a:lstStyle/>
          <a:p>
            <a:pPr marL="914400" indent="-228600">
              <a:lnSpc>
                <a:spcPct val="108000"/>
              </a:lnSpc>
              <a:spcAft>
                <a:spcPts val="1409"/>
              </a:spcAft>
              <a:buClr>
                <a:srgbClr val="000000"/>
              </a:buClr>
              <a:buSzPct val="45000"/>
              <a:buFont typeface="Wingdings" charset="2"/>
              <a:buChar char=""/>
            </a:pPr>
            <a:r>
              <a:rPr lang="en-US" sz="3200" b="0" strike="noStrike" spc="-1" dirty="0" err="1">
                <a:solidFill>
                  <a:srgbClr val="000000"/>
                </a:solidFill>
                <a:latin typeface="Calibri"/>
              </a:rPr>
              <a:t>Kaily</a:t>
            </a:r>
            <a:r>
              <a:rPr lang="en-US" sz="3200" b="0" strike="noStrike" spc="-1" dirty="0">
                <a:solidFill>
                  <a:srgbClr val="000000"/>
                </a:solidFill>
                <a:latin typeface="Calibri"/>
              </a:rPr>
              <a:t>: It’s interesting to see how humans and machines can both plan in different ways. Humans can act like algorithms by making plans from models, almost like they’re doing the planning themselves. I’m curious how human plans compare to machine plans, especially more changing situations? Are there times when one is substantially better than the other?</a:t>
            </a:r>
            <a:endParaRPr lang="en-US" sz="3200" b="0" strike="noStrike" spc="-1" dirty="0">
              <a:latin typeface="Arial"/>
            </a:endParaRPr>
          </a:p>
          <a:p>
            <a:pPr marL="914400" indent="-228600">
              <a:lnSpc>
                <a:spcPct val="108000"/>
              </a:lnSpc>
              <a:spcAft>
                <a:spcPts val="1409"/>
              </a:spcAft>
              <a:buClr>
                <a:srgbClr val="000000"/>
              </a:buClr>
              <a:buSzPct val="45000"/>
              <a:buFont typeface="Wingdings" charset="2"/>
              <a:buChar char=""/>
            </a:pPr>
            <a:r>
              <a:rPr lang="en-US" sz="3200" b="0" strike="noStrike" spc="-1" dirty="0">
                <a:solidFill>
                  <a:srgbClr val="000000"/>
                </a:solidFill>
                <a:latin typeface="Calibri"/>
              </a:rPr>
              <a:t>Ayush: “It really is incredible how difficult it is to get a machine to perform tasks that would be second nature to people. But when we do get the machine to do it, provided the algorithm is as correct as can be, they do it better than us.”</a:t>
            </a:r>
            <a:endParaRPr lang="en-US" sz="3200" b="0" strike="noStrike" spc="-1" dirty="0">
              <a:latin typeface="Arial"/>
            </a:endParaRPr>
          </a:p>
          <a:p>
            <a:pPr>
              <a:lnSpc>
                <a:spcPct val="108000"/>
              </a:lnSpc>
              <a:spcAft>
                <a:spcPts val="1409"/>
              </a:spcAft>
              <a:buNone/>
            </a:pPr>
            <a:endParaRPr lang="en-US" sz="3200" b="0" strike="noStrike" spc="-1" dirty="0">
              <a:latin typeface="Arial"/>
            </a:endParaRPr>
          </a:p>
        </p:txBody>
      </p:sp>
    </p:spTree>
    <p:extLst>
      <p:ext uri="{BB962C8B-B14F-4D97-AF65-F5344CB8AC3E}">
        <p14:creationId xmlns:p14="http://schemas.microsoft.com/office/powerpoint/2010/main" val="249283675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a:extLst>
            <a:ext uri="{FF2B5EF4-FFF2-40B4-BE49-F238E27FC236}">
              <a16:creationId xmlns:a16="http://schemas.microsoft.com/office/drawing/2014/main" id="{BC75F642-691E-BDD1-3250-7B2C0957888B}"/>
            </a:ext>
          </a:extLst>
        </p:cNvPr>
        <p:cNvGrpSpPr/>
        <p:nvPr/>
      </p:nvGrpSpPr>
      <p:grpSpPr>
        <a:xfrm>
          <a:off x="0" y="0"/>
          <a:ext cx="0" cy="0"/>
          <a:chOff x="0" y="0"/>
          <a:chExt cx="0" cy="0"/>
        </a:xfrm>
      </p:grpSpPr>
      <p:sp>
        <p:nvSpPr>
          <p:cNvPr id="114" name="PlaceHolder 1">
            <a:extLst>
              <a:ext uri="{FF2B5EF4-FFF2-40B4-BE49-F238E27FC236}">
                <a16:creationId xmlns:a16="http://schemas.microsoft.com/office/drawing/2014/main" id="{1134D2B0-D5BB-274A-05D3-452EA1FEA404}"/>
              </a:ext>
            </a:extLst>
          </p:cNvPr>
          <p:cNvSpPr>
            <a:spLocks noGrp="1"/>
          </p:cNvSpPr>
          <p:nvPr>
            <p:ph type="title"/>
          </p:nvPr>
        </p:nvSpPr>
        <p:spPr>
          <a:xfrm>
            <a:off x="838080" y="172080"/>
            <a:ext cx="10514520" cy="132444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Human vs. Machine Planning</a:t>
            </a:r>
            <a:endParaRPr lang="en-US" sz="4400" b="0" strike="noStrike" spc="-1">
              <a:latin typeface="Arial"/>
            </a:endParaRPr>
          </a:p>
        </p:txBody>
      </p:sp>
      <p:sp>
        <p:nvSpPr>
          <p:cNvPr id="115" name="PlaceHolder 2">
            <a:extLst>
              <a:ext uri="{FF2B5EF4-FFF2-40B4-BE49-F238E27FC236}">
                <a16:creationId xmlns:a16="http://schemas.microsoft.com/office/drawing/2014/main" id="{D7FA85A0-2C4E-3135-EE96-D6CAE6E33AAB}"/>
              </a:ext>
            </a:extLst>
          </p:cNvPr>
          <p:cNvSpPr>
            <a:spLocks noGrp="1"/>
          </p:cNvSpPr>
          <p:nvPr>
            <p:ph/>
          </p:nvPr>
        </p:nvSpPr>
        <p:spPr>
          <a:xfrm>
            <a:off x="838080" y="1497600"/>
            <a:ext cx="10514520" cy="4350240"/>
          </a:xfrm>
          <a:prstGeom prst="rect">
            <a:avLst/>
          </a:prstGeom>
          <a:noFill/>
          <a:ln w="0">
            <a:noFill/>
          </a:ln>
        </p:spPr>
        <p:txBody>
          <a:bodyPr lIns="90000" tIns="45000" rIns="90000" bIns="45000" anchor="t">
            <a:normAutofit fontScale="88000"/>
          </a:bodyPr>
          <a:lstStyle/>
          <a:p>
            <a:pPr marL="914400" indent="-228600">
              <a:lnSpc>
                <a:spcPct val="108000"/>
              </a:lnSpc>
              <a:spcAft>
                <a:spcPts val="1409"/>
              </a:spcAft>
              <a:buClr>
                <a:srgbClr val="000000"/>
              </a:buClr>
              <a:buSzPct val="45000"/>
              <a:buFont typeface="Wingdings" charset="2"/>
              <a:buChar char=""/>
            </a:pPr>
            <a:r>
              <a:rPr lang="en-US" sz="3200" b="0" strike="noStrike" spc="-1" dirty="0">
                <a:solidFill>
                  <a:srgbClr val="000000"/>
                </a:solidFill>
                <a:latin typeface="Calibri"/>
              </a:rPr>
              <a:t>Namrata: “I think it is so interesting how tasks that we see as so easy are pretty complicated for robots as they have to think about all the small minute details like hitting obstacles”</a:t>
            </a:r>
            <a:endParaRPr lang="en-US" sz="3200" b="0" strike="noStrike" spc="-1" dirty="0">
              <a:latin typeface="Arial"/>
            </a:endParaRPr>
          </a:p>
          <a:p>
            <a:pPr>
              <a:lnSpc>
                <a:spcPct val="108000"/>
              </a:lnSpc>
              <a:spcAft>
                <a:spcPts val="1409"/>
              </a:spcAft>
              <a:buNone/>
            </a:pPr>
            <a:r>
              <a:rPr lang="en-US" sz="3200" b="0" strike="noStrike" spc="-1" dirty="0">
                <a:solidFill>
                  <a:srgbClr val="000000"/>
                </a:solidFill>
                <a:latin typeface="Calibri"/>
              </a:rPr>
              <a:t>Hans Moravec wrote in 1988: "it is comparatively easy to make computers exhibit adult level performance on intelligence tests or playing checkers, and difficult or impossible to give them the skills of a one-year-old when it comes to perception and mobility" – known as the AI Paradox</a:t>
            </a:r>
            <a:endParaRPr lang="en-US" sz="3200" b="0" strike="noStrike" spc="-1" dirty="0">
              <a:latin typeface="Arial"/>
            </a:endParaRPr>
          </a:p>
          <a:p>
            <a:pPr>
              <a:lnSpc>
                <a:spcPct val="108000"/>
              </a:lnSpc>
              <a:spcAft>
                <a:spcPts val="1409"/>
              </a:spcAft>
              <a:buNone/>
            </a:pPr>
            <a:endParaRPr lang="en-US" sz="3200" b="0" strike="noStrike" spc="-1" dirty="0">
              <a:latin typeface="Arial"/>
            </a:endParaRPr>
          </a:p>
        </p:txBody>
      </p:sp>
    </p:spTree>
    <p:extLst>
      <p:ext uri="{BB962C8B-B14F-4D97-AF65-F5344CB8AC3E}">
        <p14:creationId xmlns:p14="http://schemas.microsoft.com/office/powerpoint/2010/main" val="308600393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6" name="PlaceHolder 1"/>
          <p:cNvSpPr>
            <a:spLocks noGrp="1"/>
          </p:cNvSpPr>
          <p:nvPr>
            <p:ph/>
          </p:nvPr>
        </p:nvSpPr>
        <p:spPr>
          <a:xfrm>
            <a:off x="294291" y="845959"/>
            <a:ext cx="11897709" cy="4350240"/>
          </a:xfrm>
          <a:prstGeom prst="rect">
            <a:avLst/>
          </a:prstGeom>
          <a:noFill/>
          <a:ln w="0">
            <a:noFill/>
          </a:ln>
        </p:spPr>
        <p:txBody>
          <a:bodyPr lIns="90000" tIns="45000" rIns="90000" bIns="45000" anchor="t">
            <a:noAutofit/>
          </a:bodyPr>
          <a:lstStyle/>
          <a:p>
            <a:pPr marL="216000" indent="-216000">
              <a:lnSpc>
                <a:spcPct val="108000"/>
              </a:lnSpc>
              <a:spcAft>
                <a:spcPts val="1409"/>
              </a:spcAft>
              <a:buClr>
                <a:srgbClr val="000000"/>
              </a:buClr>
              <a:buSzPct val="45000"/>
              <a:buFont typeface="Wingdings" charset="2"/>
              <a:buChar char=""/>
            </a:pPr>
            <a:r>
              <a:rPr lang="en-US" sz="2000" b="0" strike="noStrike" spc="-1" dirty="0">
                <a:solidFill>
                  <a:srgbClr val="000000"/>
                </a:solidFill>
                <a:latin typeface="Calibri"/>
              </a:rPr>
              <a:t>Nathan: “Personally, I use planning and algorithms to do basic everyday tasks that I gradually get better at through repetition, muscle memory, and routines. I think this eventually makes the processes you repeatedly do to be relatively efficient.”</a:t>
            </a:r>
            <a:endParaRPr lang="en-US" sz="20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2000" b="0" strike="noStrike" spc="-1" dirty="0">
                <a:solidFill>
                  <a:srgbClr val="000000"/>
                </a:solidFill>
                <a:latin typeface="Calibri"/>
              </a:rPr>
              <a:t>Daniel:</a:t>
            </a:r>
            <a:endParaRPr lang="en-US" sz="20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2000" b="0" strike="noStrike" spc="-1" dirty="0">
                <a:solidFill>
                  <a:srgbClr val="000000"/>
                </a:solidFill>
                <a:latin typeface="Calibri"/>
              </a:rPr>
              <a:t>- System 1 is fast, automatic, and intuitive, operating with little to no effort. This mode of thinking allows us to make quick decisions and judgments based on patterns and experiences. </a:t>
            </a:r>
            <a:endParaRPr lang="en-US" sz="20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2000" b="0" strike="noStrike" spc="-1" dirty="0">
                <a:solidFill>
                  <a:srgbClr val="000000"/>
                </a:solidFill>
                <a:latin typeface="Calibri"/>
              </a:rPr>
              <a:t>- System 2 is slow, deliberate, and conscious, requiring intentional effort. This type of thinking is used for complex problem-solving and analytical tasks where more thought and consideration are necessary.  [Planning!]</a:t>
            </a:r>
            <a:endParaRPr lang="en-US" sz="20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2000" b="0" strike="noStrike" spc="-1" dirty="0">
                <a:solidFill>
                  <a:srgbClr val="000000"/>
                </a:solidFill>
                <a:latin typeface="Calibri"/>
              </a:rPr>
              <a:t>What’s a task that can move from System 2 to System 1?  What’s one that can’t? (Or are there none)?    </a:t>
            </a:r>
            <a:endParaRPr lang="en-US" sz="20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2000" b="0" strike="noStrike" spc="-1" dirty="0">
                <a:solidFill>
                  <a:srgbClr val="000000"/>
                </a:solidFill>
                <a:latin typeface="Calibri"/>
              </a:rPr>
              <a:t>Discuss!</a:t>
            </a:r>
            <a:endParaRPr lang="en-US" sz="2000" b="0" strike="noStrike" spc="-1" dirty="0">
              <a:latin typeface="Arial"/>
            </a:endParaRPr>
          </a:p>
        </p:txBody>
      </p:sp>
      <p:sp>
        <p:nvSpPr>
          <p:cNvPr id="117" name="PlaceHolder 2"/>
          <p:cNvSpPr>
            <a:spLocks noGrp="1"/>
          </p:cNvSpPr>
          <p:nvPr>
            <p:ph type="title"/>
          </p:nvPr>
        </p:nvSpPr>
        <p:spPr>
          <a:xfrm>
            <a:off x="294291" y="-153740"/>
            <a:ext cx="10514520" cy="1324440"/>
          </a:xfrm>
          <a:prstGeom prst="rect">
            <a:avLst/>
          </a:prstGeom>
          <a:noFill/>
          <a:ln w="0">
            <a:noFill/>
          </a:ln>
        </p:spPr>
        <p:txBody>
          <a:bodyPr lIns="90000" tIns="45000" rIns="90000" bIns="45000" anchor="ctr">
            <a:noAutofit/>
          </a:bodyPr>
          <a:lstStyle/>
          <a:p>
            <a:pPr>
              <a:lnSpc>
                <a:spcPct val="90000"/>
              </a:lnSpc>
              <a:buNone/>
            </a:pPr>
            <a:r>
              <a:rPr lang="en-US" sz="4400" b="0" strike="noStrike" spc="-1" dirty="0">
                <a:solidFill>
                  <a:srgbClr val="000000"/>
                </a:solidFill>
                <a:latin typeface="Calibri Light"/>
              </a:rPr>
              <a:t>Thinking Fast and Slow</a:t>
            </a:r>
            <a:endParaRPr lang="en-US" sz="44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6">
                                            <p:txEl>
                                              <p:pRg st="1" end="1"/>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16">
                                            <p:txEl>
                                              <p:pRg st="2" end="2"/>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8" name="PlaceHolder 1"/>
          <p:cNvSpPr>
            <a:spLocks noGrp="1"/>
          </p:cNvSpPr>
          <p:nvPr>
            <p:ph/>
          </p:nvPr>
        </p:nvSpPr>
        <p:spPr>
          <a:xfrm>
            <a:off x="156995" y="886018"/>
            <a:ext cx="11876690" cy="4350240"/>
          </a:xfrm>
          <a:prstGeom prst="rect">
            <a:avLst/>
          </a:prstGeom>
          <a:noFill/>
          <a:ln w="0">
            <a:noFill/>
          </a:ln>
        </p:spPr>
        <p:txBody>
          <a:bodyPr lIns="90000" tIns="45000" rIns="90000" bIns="45000" anchor="t">
            <a:noAutofit/>
          </a:bodyPr>
          <a:lstStyle/>
          <a:p>
            <a:pPr marL="216000" indent="-216000">
              <a:lnSpc>
                <a:spcPct val="108000"/>
              </a:lnSpc>
              <a:spcAft>
                <a:spcPts val="1409"/>
              </a:spcAft>
              <a:buClr>
                <a:srgbClr val="000000"/>
              </a:buClr>
              <a:buSzPct val="45000"/>
              <a:buFont typeface="Wingdings" charset="2"/>
              <a:buChar char=""/>
            </a:pPr>
            <a:r>
              <a:rPr lang="en-US" sz="2000" b="0" strike="noStrike" spc="-1" dirty="0">
                <a:solidFill>
                  <a:srgbClr val="000000"/>
                </a:solidFill>
                <a:latin typeface="Calibri"/>
              </a:rPr>
              <a:t>In response to: "A planning algorithm could even be used to assess whether a sports utility vehicle tumbles sideways when stopping too quickly." on pg. 14</a:t>
            </a:r>
            <a:endParaRPr lang="en-US" sz="20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2000" b="0" strike="noStrike" spc="-1" dirty="0">
                <a:solidFill>
                  <a:srgbClr val="000000"/>
                </a:solidFill>
                <a:latin typeface="Calibri"/>
              </a:rPr>
              <a:t>Megha: "How reliable is this algorithm? There is always a chance of wrong predictions or something out of the ordinary that could go wrong and cause a failure in the algorithm. But if the chances of reliability of this planning algorithm is high, this could potentially prevent a lot of driving accidents and wrecks in general." </a:t>
            </a:r>
            <a:endParaRPr lang="en-US" sz="20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2000" b="0" strike="noStrike" spc="-1" dirty="0">
                <a:solidFill>
                  <a:srgbClr val="000000"/>
                </a:solidFill>
                <a:latin typeface="Calibri"/>
              </a:rPr>
              <a:t>Marcus: "The question is also an ethical one of whether it is better than a human. Although, the answer is simple: if it is, then employ it, and if not, do not."</a:t>
            </a:r>
            <a:endParaRPr lang="en-US" sz="20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2000" b="0" strike="noStrike" spc="-1" dirty="0">
                <a:solidFill>
                  <a:srgbClr val="000000"/>
                </a:solidFill>
                <a:latin typeface="Calibri"/>
              </a:rPr>
              <a:t>Mohammad: "I agree with the fact that it is also an ethical question. One additional thing to consider is that even if the algorithm is better than a human, how will an accident be received by the public if the algorithm was at fault? People are used to humans making mistakes and singling them out, but in this case it would be interesting to see how things play out."</a:t>
            </a:r>
            <a:endParaRPr lang="en-US" sz="20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2000" b="0" strike="noStrike" spc="-1" dirty="0">
                <a:solidFill>
                  <a:srgbClr val="000000"/>
                </a:solidFill>
                <a:latin typeface="Calibri"/>
              </a:rPr>
              <a:t>Reflecting on past weeks’ discussions…discuss!</a:t>
            </a:r>
            <a:endParaRPr lang="en-US" sz="2000" b="0" strike="noStrike" spc="-1" dirty="0">
              <a:latin typeface="Arial"/>
            </a:endParaRPr>
          </a:p>
        </p:txBody>
      </p:sp>
      <p:sp>
        <p:nvSpPr>
          <p:cNvPr id="119" name="PlaceHolder 2"/>
          <p:cNvSpPr>
            <a:spLocks noGrp="1"/>
          </p:cNvSpPr>
          <p:nvPr>
            <p:ph type="title"/>
          </p:nvPr>
        </p:nvSpPr>
        <p:spPr>
          <a:xfrm>
            <a:off x="156995" y="-70560"/>
            <a:ext cx="10514520" cy="1324440"/>
          </a:xfrm>
          <a:prstGeom prst="rect">
            <a:avLst/>
          </a:prstGeom>
          <a:noFill/>
          <a:ln w="0">
            <a:noFill/>
          </a:ln>
        </p:spPr>
        <p:txBody>
          <a:bodyPr lIns="90000" tIns="45000" rIns="90000" bIns="45000" anchor="ctr">
            <a:noAutofit/>
          </a:bodyPr>
          <a:lstStyle/>
          <a:p>
            <a:pPr>
              <a:lnSpc>
                <a:spcPct val="90000"/>
              </a:lnSpc>
              <a:buNone/>
            </a:pPr>
            <a:r>
              <a:rPr lang="en-US" sz="4400" b="0" strike="noStrike" spc="-1" dirty="0">
                <a:solidFill>
                  <a:srgbClr val="000000"/>
                </a:solidFill>
                <a:latin typeface="Calibri Light"/>
              </a:rPr>
              <a:t>Ethics of Algorithmic Planning</a:t>
            </a:r>
            <a:endParaRPr lang="en-US" sz="44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20" name="PlaceHolder 1"/>
          <p:cNvSpPr>
            <a:spLocks noGrp="1"/>
          </p:cNvSpPr>
          <p:nvPr>
            <p:ph type="title"/>
          </p:nvPr>
        </p:nvSpPr>
        <p:spPr>
          <a:xfrm>
            <a:off x="136634" y="-26344"/>
            <a:ext cx="10514520" cy="1324440"/>
          </a:xfrm>
          <a:prstGeom prst="rect">
            <a:avLst/>
          </a:prstGeom>
          <a:noFill/>
          <a:ln w="0">
            <a:noFill/>
          </a:ln>
        </p:spPr>
        <p:txBody>
          <a:bodyPr lIns="90000" tIns="45000" rIns="90000" bIns="45000" anchor="ctr">
            <a:noAutofit/>
          </a:bodyPr>
          <a:lstStyle/>
          <a:p>
            <a:pPr>
              <a:lnSpc>
                <a:spcPct val="90000"/>
              </a:lnSpc>
              <a:buNone/>
            </a:pPr>
            <a:r>
              <a:rPr lang="en-US" sz="4400" b="0" strike="noStrike" spc="-1" dirty="0">
                <a:solidFill>
                  <a:srgbClr val="000000"/>
                </a:solidFill>
                <a:latin typeface="Calibri Light"/>
              </a:rPr>
              <a:t>Next Week: Intelligent Robotics</a:t>
            </a:r>
            <a:endParaRPr lang="en-US" sz="4400" b="0" strike="noStrike" spc="-1" dirty="0">
              <a:latin typeface="Arial"/>
            </a:endParaRPr>
          </a:p>
        </p:txBody>
      </p:sp>
      <p:sp>
        <p:nvSpPr>
          <p:cNvPr id="121" name="PlaceHolder 2"/>
          <p:cNvSpPr>
            <a:spLocks noGrp="1"/>
          </p:cNvSpPr>
          <p:nvPr>
            <p:ph/>
          </p:nvPr>
        </p:nvSpPr>
        <p:spPr>
          <a:xfrm>
            <a:off x="136634" y="956440"/>
            <a:ext cx="11929242" cy="5759669"/>
          </a:xfrm>
          <a:prstGeom prst="rect">
            <a:avLst/>
          </a:prstGeom>
          <a:noFill/>
          <a:ln w="0">
            <a:noFill/>
          </a:ln>
        </p:spPr>
        <p:txBody>
          <a:bodyPr lIns="90000" tIns="45000" rIns="90000" bIns="45000" anchor="t">
            <a:normAutofit fontScale="39000" lnSpcReduction="20000"/>
          </a:bodyPr>
          <a:lstStyle/>
          <a:p>
            <a:pPr>
              <a:lnSpc>
                <a:spcPct val="100000"/>
              </a:lnSpc>
              <a:spcBef>
                <a:spcPts val="601"/>
              </a:spcBef>
              <a:buNone/>
            </a:pPr>
            <a:endParaRPr lang="en-US" sz="2800" b="0" strike="noStrike" spc="-1" dirty="0">
              <a:latin typeface="Arial"/>
            </a:endParaRPr>
          </a:p>
          <a:p>
            <a:pPr marL="457200" indent="-456840">
              <a:lnSpc>
                <a:spcPct val="100000"/>
              </a:lnSpc>
              <a:spcBef>
                <a:spcPts val="601"/>
              </a:spcBef>
              <a:buClr>
                <a:srgbClr val="727CA3"/>
              </a:buClr>
              <a:buSzPct val="76000"/>
              <a:buFont typeface="Arial"/>
              <a:buChar char="•"/>
            </a:pPr>
            <a:r>
              <a:rPr lang="en-US" sz="6200" b="0" strike="noStrike" spc="-1" dirty="0">
                <a:solidFill>
                  <a:srgbClr val="000000"/>
                </a:solidFill>
                <a:latin typeface="Gill Sans MT"/>
              </a:rPr>
              <a:t>Readings:</a:t>
            </a:r>
            <a:endParaRPr lang="en-US" sz="6200" b="0" strike="noStrike" spc="-1" dirty="0">
              <a:latin typeface="Arial"/>
            </a:endParaRPr>
          </a:p>
          <a:p>
            <a:pPr marL="864000" lvl="1" indent="-324000">
              <a:lnSpc>
                <a:spcPct val="100000"/>
              </a:lnSpc>
              <a:spcBef>
                <a:spcPts val="1134"/>
              </a:spcBef>
              <a:buClr>
                <a:srgbClr val="000000"/>
              </a:buClr>
              <a:buSzPct val="75000"/>
              <a:buFont typeface="Symbol" charset="2"/>
              <a:buChar char=""/>
            </a:pPr>
            <a:r>
              <a:rPr lang="en-US" sz="6200" b="0" strike="noStrike" spc="-1" dirty="0">
                <a:solidFill>
                  <a:srgbClr val="000000"/>
                </a:solidFill>
                <a:latin typeface="Gill Sans MT"/>
              </a:rPr>
              <a:t>What are robots?</a:t>
            </a:r>
            <a:endParaRPr lang="en-US" sz="6200" b="0" strike="noStrike" spc="-1" dirty="0">
              <a:latin typeface="Arial"/>
            </a:endParaRPr>
          </a:p>
          <a:p>
            <a:pPr marL="864000" lvl="1" indent="-324000">
              <a:lnSpc>
                <a:spcPct val="100000"/>
              </a:lnSpc>
              <a:spcBef>
                <a:spcPts val="1134"/>
              </a:spcBef>
              <a:buClr>
                <a:srgbClr val="000000"/>
              </a:buClr>
              <a:buSzPct val="75000"/>
              <a:buFont typeface="Symbol" charset="2"/>
              <a:buChar char=""/>
            </a:pPr>
            <a:r>
              <a:rPr lang="en-US" sz="6200" b="0" strike="noStrike" spc="-1" dirty="0">
                <a:solidFill>
                  <a:srgbClr val="000000"/>
                </a:solidFill>
                <a:latin typeface="Gill Sans MT"/>
              </a:rPr>
              <a:t>Brooks’ 3 laws of robotics</a:t>
            </a:r>
            <a:endParaRPr lang="en-US" sz="6200" b="0" strike="noStrike" spc="-1" dirty="0">
              <a:latin typeface="Arial"/>
            </a:endParaRPr>
          </a:p>
          <a:p>
            <a:pPr marL="864000" lvl="1" indent="-324000">
              <a:lnSpc>
                <a:spcPct val="100000"/>
              </a:lnSpc>
              <a:spcBef>
                <a:spcPts val="1134"/>
              </a:spcBef>
              <a:buClr>
                <a:srgbClr val="000000"/>
              </a:buClr>
              <a:buSzPct val="75000"/>
              <a:buFont typeface="Symbol" charset="2"/>
              <a:buChar char=""/>
            </a:pPr>
            <a:r>
              <a:rPr lang="en-US" sz="6200" b="0" strike="noStrike" spc="-1" dirty="0">
                <a:solidFill>
                  <a:srgbClr val="000000"/>
                </a:solidFill>
                <a:latin typeface="Gill Sans MT"/>
              </a:rPr>
              <a:t>A recent NY Times Article on Killer Robots</a:t>
            </a:r>
            <a:endParaRPr lang="en-US" sz="6200" b="0" strike="noStrike" spc="-1" dirty="0">
              <a:latin typeface="Arial"/>
            </a:endParaRPr>
          </a:p>
          <a:p>
            <a:pPr marL="457200" indent="-456840">
              <a:lnSpc>
                <a:spcPct val="100000"/>
              </a:lnSpc>
              <a:spcBef>
                <a:spcPts val="601"/>
              </a:spcBef>
              <a:buClr>
                <a:srgbClr val="727CA3"/>
              </a:buClr>
              <a:buSzPct val="76000"/>
              <a:buFont typeface="Arial"/>
              <a:buChar char="•"/>
            </a:pPr>
            <a:r>
              <a:rPr lang="en-US" sz="6200" b="0" strike="noStrike" spc="-1" dirty="0">
                <a:solidFill>
                  <a:srgbClr val="000000"/>
                </a:solidFill>
                <a:latin typeface="Gill Sans MT"/>
              </a:rPr>
              <a:t>Lecture by me</a:t>
            </a:r>
            <a:endParaRPr lang="en-US" sz="6200" b="0" strike="noStrike" spc="-1" dirty="0">
              <a:latin typeface="Arial"/>
            </a:endParaRPr>
          </a:p>
          <a:p>
            <a:pPr marL="457200" indent="-456840">
              <a:lnSpc>
                <a:spcPct val="100000"/>
              </a:lnSpc>
              <a:spcBef>
                <a:spcPts val="601"/>
              </a:spcBef>
              <a:buClr>
                <a:srgbClr val="727CA3"/>
              </a:buClr>
              <a:buSzPct val="76000"/>
              <a:buFont typeface="Arial"/>
              <a:buChar char="•"/>
            </a:pPr>
            <a:r>
              <a:rPr lang="en-US" sz="6200" b="0" strike="noStrike" spc="-1" dirty="0">
                <a:solidFill>
                  <a:srgbClr val="000000"/>
                </a:solidFill>
                <a:latin typeface="Gill Sans MT"/>
              </a:rPr>
              <a:t>Ethics module on codes of ethics</a:t>
            </a:r>
            <a:endParaRPr lang="en-US" sz="6200" b="0" strike="noStrike" spc="-1" dirty="0">
              <a:latin typeface="Arial"/>
            </a:endParaRPr>
          </a:p>
          <a:p>
            <a:pPr marL="457200" indent="-456840">
              <a:lnSpc>
                <a:spcPct val="100000"/>
              </a:lnSpc>
              <a:spcBef>
                <a:spcPts val="601"/>
              </a:spcBef>
              <a:buClr>
                <a:srgbClr val="727CA3"/>
              </a:buClr>
              <a:buSzPct val="76000"/>
              <a:buFont typeface="Arial"/>
              <a:buChar char="•"/>
            </a:pPr>
            <a:r>
              <a:rPr lang="en-US" sz="6200" b="0" strike="noStrike" spc="-1" dirty="0">
                <a:solidFill>
                  <a:srgbClr val="000000"/>
                </a:solidFill>
                <a:latin typeface="Gill Sans MT"/>
              </a:rPr>
              <a:t>Clips from “Robot and Frank”</a:t>
            </a:r>
            <a:endParaRPr lang="en-US" sz="6200" b="0" strike="noStrike" spc="-1" dirty="0">
              <a:latin typeface="Arial"/>
            </a:endParaRPr>
          </a:p>
          <a:p>
            <a:pPr>
              <a:lnSpc>
                <a:spcPct val="100000"/>
              </a:lnSpc>
              <a:spcBef>
                <a:spcPts val="601"/>
              </a:spcBef>
              <a:buNone/>
            </a:pPr>
            <a:endParaRPr lang="en-US" sz="6200" b="0" strike="noStrike" spc="-1" dirty="0">
              <a:latin typeface="Arial"/>
            </a:endParaRPr>
          </a:p>
          <a:p>
            <a:pPr marL="457200" indent="-456840">
              <a:lnSpc>
                <a:spcPct val="100000"/>
              </a:lnSpc>
              <a:spcBef>
                <a:spcPts val="601"/>
              </a:spcBef>
              <a:buClr>
                <a:srgbClr val="727CA3"/>
              </a:buClr>
              <a:buSzPct val="76000"/>
              <a:buFont typeface="Arial"/>
              <a:buChar char="•"/>
            </a:pPr>
            <a:r>
              <a:rPr lang="en-US" sz="6200" b="0" strike="noStrike" spc="-1" dirty="0">
                <a:solidFill>
                  <a:srgbClr val="000000"/>
                </a:solidFill>
                <a:latin typeface="Gill Sans MT"/>
              </a:rPr>
              <a:t>Do readings on perusal and submit ethics reflection!</a:t>
            </a:r>
            <a:endParaRPr lang="en-US" sz="6200" b="0" strike="noStrike" spc="-1" dirty="0">
              <a:latin typeface="Arial"/>
            </a:endParaRPr>
          </a:p>
          <a:p>
            <a:pPr marL="457200" indent="-456840">
              <a:lnSpc>
                <a:spcPct val="100000"/>
              </a:lnSpc>
              <a:spcBef>
                <a:spcPts val="601"/>
              </a:spcBef>
              <a:buClr>
                <a:srgbClr val="727CA3"/>
              </a:buClr>
              <a:buSzPct val="76000"/>
              <a:buFont typeface="Arial"/>
              <a:buChar char="•"/>
            </a:pPr>
            <a:endParaRPr lang="en-US" sz="6200" b="0" strike="noStrike" spc="-1" dirty="0">
              <a:latin typeface="Arial"/>
            </a:endParaRPr>
          </a:p>
          <a:p>
            <a:pPr>
              <a:lnSpc>
                <a:spcPct val="100000"/>
              </a:lnSpc>
              <a:spcBef>
                <a:spcPts val="601"/>
              </a:spcBef>
              <a:buNone/>
            </a:pPr>
            <a:r>
              <a:rPr lang="en-US" sz="6200" b="0" strike="noStrike" spc="-1" dirty="0">
                <a:solidFill>
                  <a:srgbClr val="000000"/>
                </a:solidFill>
                <a:latin typeface="Gill Sans MT"/>
              </a:rPr>
              <a:t>Lucy:  “This is why robotics is a difficult field to master. The robot's relation to its environment and the sensor inputs that are measured are always changing, which is hard to model without complex calculations. Especially imagining how robotics must respond to unexpected stimuli (i.e. a robot being pushed over by a human and figuring out how to re-orient itself) makes it apparent why planning algorithms are so important for their adaptability.”</a:t>
            </a:r>
            <a:endParaRPr lang="en-US" sz="6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1">
                                            <p:txEl>
                                              <p:pRg st="1" end="1"/>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21">
                                            <p:txEl>
                                              <p:pRg st="2" end="2"/>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21">
                                            <p:txEl>
                                              <p:pRg st="3" end="3"/>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2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2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12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12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121">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12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0" name="PlaceHolder 1"/>
          <p:cNvSpPr>
            <a:spLocks noGrp="1"/>
          </p:cNvSpPr>
          <p:nvPr>
            <p:ph type="title"/>
          </p:nvPr>
        </p:nvSpPr>
        <p:spPr>
          <a:xfrm>
            <a:off x="1114200" y="1632240"/>
            <a:ext cx="10120320" cy="1795680"/>
          </a:xfrm>
          <a:prstGeom prst="rect">
            <a:avLst/>
          </a:prstGeom>
          <a:noFill/>
          <a:ln w="0">
            <a:noFill/>
          </a:ln>
        </p:spPr>
        <p:txBody>
          <a:bodyPr lIns="0" tIns="0" rIns="0" bIns="0" anchor="b">
            <a:noAutofit/>
          </a:bodyPr>
          <a:lstStyle/>
          <a:p>
            <a:pPr algn="ctr">
              <a:lnSpc>
                <a:spcPct val="90000"/>
              </a:lnSpc>
              <a:buNone/>
            </a:pPr>
            <a:r>
              <a:rPr lang="en-US" sz="6000" b="1" strike="noStrike" spc="-1">
                <a:solidFill>
                  <a:srgbClr val="FFFFFF"/>
                </a:solidFill>
                <a:latin typeface="Arial"/>
              </a:rPr>
              <a:t>Planning and Search</a:t>
            </a:r>
            <a:endParaRPr lang="en-US" sz="6000" b="0" strike="noStrike" spc="-1">
              <a:latin typeface="Arial"/>
            </a:endParaRPr>
          </a:p>
        </p:txBody>
      </p:sp>
      <p:sp>
        <p:nvSpPr>
          <p:cNvPr id="91" name="PlaceHolder 2"/>
          <p:cNvSpPr>
            <a:spLocks noGrp="1"/>
          </p:cNvSpPr>
          <p:nvPr>
            <p:ph type="subTitle"/>
          </p:nvPr>
        </p:nvSpPr>
        <p:spPr>
          <a:xfrm>
            <a:off x="1523880" y="3870000"/>
            <a:ext cx="9142920" cy="1654560"/>
          </a:xfrm>
          <a:prstGeom prst="rect">
            <a:avLst/>
          </a:prstGeom>
          <a:noFill/>
          <a:ln w="0">
            <a:noFill/>
          </a:ln>
        </p:spPr>
        <p:txBody>
          <a:bodyPr lIns="0" tIns="0" rIns="0" bIns="0" anchor="t">
            <a:normAutofit/>
          </a:bodyPr>
          <a:lstStyle/>
          <a:p>
            <a:pPr algn="ctr">
              <a:buNone/>
            </a:pPr>
            <a:endParaRPr lang="en-US" sz="3200" b="0" strike="noStrike" spc="-1">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92" name="PlaceHolder 1"/>
          <p:cNvSpPr>
            <a:spLocks noGrp="1"/>
          </p:cNvSpPr>
          <p:nvPr>
            <p:ph type="title"/>
          </p:nvPr>
        </p:nvSpPr>
        <p:spPr>
          <a:xfrm>
            <a:off x="838080" y="172080"/>
            <a:ext cx="10514520" cy="132444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Defining Artificial Intelligence</a:t>
            </a:r>
            <a:endParaRPr lang="en-US" sz="4400" b="0" strike="noStrike" spc="-1">
              <a:latin typeface="Arial"/>
            </a:endParaRPr>
          </a:p>
        </p:txBody>
      </p:sp>
      <p:sp>
        <p:nvSpPr>
          <p:cNvPr id="93" name="PlaceHolder 2"/>
          <p:cNvSpPr>
            <a:spLocks noGrp="1"/>
          </p:cNvSpPr>
          <p:nvPr>
            <p:ph/>
          </p:nvPr>
        </p:nvSpPr>
        <p:spPr>
          <a:xfrm>
            <a:off x="838080" y="1324303"/>
            <a:ext cx="10514520" cy="4681192"/>
          </a:xfrm>
          <a:prstGeom prst="rect">
            <a:avLst/>
          </a:prstGeom>
          <a:noFill/>
          <a:ln w="0">
            <a:noFill/>
          </a:ln>
        </p:spPr>
        <p:txBody>
          <a:bodyPr lIns="90000" tIns="45000" rIns="90000" bIns="45000" anchor="t">
            <a:normAutofit fontScale="76000" lnSpcReduction="20000"/>
          </a:bodyPr>
          <a:lstStyle/>
          <a:p>
            <a:pPr marL="457200" indent="-456840">
              <a:lnSpc>
                <a:spcPct val="100000"/>
              </a:lnSpc>
              <a:spcBef>
                <a:spcPts val="601"/>
              </a:spcBef>
              <a:buClr>
                <a:srgbClr val="727CA3"/>
              </a:buClr>
              <a:buSzPct val="76000"/>
              <a:buFont typeface="Arial"/>
              <a:buChar char="•"/>
            </a:pPr>
            <a:r>
              <a:rPr lang="en-US" sz="3200" b="0" strike="noStrike" spc="-1" dirty="0">
                <a:solidFill>
                  <a:srgbClr val="0000CC"/>
                </a:solidFill>
                <a:latin typeface="Gill Sans MT"/>
              </a:rPr>
              <a:t>A science and a set of computational technologies that are inspired by, but typically operate quite differently from, the ways people use their nervous systems and bodies to  sense, learn, reason, and take action</a:t>
            </a:r>
            <a:endParaRPr lang="en-US" sz="3200" b="0" strike="noStrike" spc="-1" dirty="0">
              <a:latin typeface="Arial"/>
            </a:endParaRPr>
          </a:p>
          <a:p>
            <a:pPr>
              <a:lnSpc>
                <a:spcPct val="100000"/>
              </a:lnSpc>
              <a:spcBef>
                <a:spcPts val="601"/>
              </a:spcBef>
              <a:buNone/>
            </a:pPr>
            <a:endParaRPr lang="en-US" sz="3200" b="0" strike="noStrike" spc="-1" dirty="0">
              <a:latin typeface="Arial"/>
            </a:endParaRPr>
          </a:p>
          <a:p>
            <a:pPr marL="457200" indent="-456840">
              <a:lnSpc>
                <a:spcPct val="100000"/>
              </a:lnSpc>
              <a:spcBef>
                <a:spcPts val="601"/>
              </a:spcBef>
              <a:buClr>
                <a:srgbClr val="727CA3"/>
              </a:buClr>
              <a:buSzPct val="76000"/>
              <a:buFont typeface="Arial"/>
              <a:buChar char="•"/>
            </a:pPr>
            <a:r>
              <a:rPr lang="en-US" sz="3200" b="0" strike="noStrike" spc="-1" dirty="0">
                <a:solidFill>
                  <a:srgbClr val="000000"/>
                </a:solidFill>
                <a:latin typeface="Gill Sans MT"/>
              </a:rPr>
              <a:t>NOT one thing</a:t>
            </a:r>
            <a:endParaRPr lang="en-US" sz="3200" b="0" strike="noStrike" spc="-1" dirty="0">
              <a:latin typeface="Arial"/>
            </a:endParaRPr>
          </a:p>
          <a:p>
            <a:pPr marL="864000" lvl="1" indent="-324000">
              <a:lnSpc>
                <a:spcPct val="90000"/>
              </a:lnSpc>
              <a:spcBef>
                <a:spcPts val="499"/>
              </a:spcBef>
              <a:spcAft>
                <a:spcPts val="1134"/>
              </a:spcAft>
              <a:buClr>
                <a:srgbClr val="000000"/>
              </a:buClr>
              <a:buSzPct val="75000"/>
              <a:buFont typeface="Symbol"/>
              <a:buChar char=""/>
            </a:pPr>
            <a:r>
              <a:rPr lang="en-US" sz="3200" b="0" strike="noStrike" spc="-1" dirty="0">
                <a:solidFill>
                  <a:srgbClr val="000000"/>
                </a:solidFill>
                <a:latin typeface="Gill Sans MT"/>
              </a:rPr>
              <a:t>More than just deep learning</a:t>
            </a:r>
            <a:endParaRPr lang="en-US" sz="3200" b="0" strike="noStrike" spc="-1" dirty="0">
              <a:latin typeface="Arial"/>
            </a:endParaRPr>
          </a:p>
          <a:p>
            <a:pPr marL="864000" lvl="1" indent="-324000">
              <a:lnSpc>
                <a:spcPct val="90000"/>
              </a:lnSpc>
              <a:spcBef>
                <a:spcPts val="499"/>
              </a:spcBef>
              <a:spcAft>
                <a:spcPts val="1134"/>
              </a:spcAft>
              <a:buClr>
                <a:srgbClr val="000000"/>
              </a:buClr>
              <a:buSzPct val="75000"/>
              <a:buFont typeface="Symbol"/>
              <a:buChar char=""/>
            </a:pPr>
            <a:r>
              <a:rPr lang="en-US" sz="3200" b="0" strike="noStrike" spc="-1" dirty="0">
                <a:solidFill>
                  <a:srgbClr val="000000"/>
                </a:solidFill>
                <a:latin typeface="Gill Sans MT"/>
              </a:rPr>
              <a:t>RL, NLP, vision, planning, symbolic reasoning, algorithmic game theory, computational social choice, human computation</a:t>
            </a:r>
            <a:endParaRPr lang="en-US" sz="3200" b="0" strike="noStrike" spc="-1" dirty="0">
              <a:latin typeface="Arial"/>
            </a:endParaRPr>
          </a:p>
          <a:p>
            <a:pPr>
              <a:lnSpc>
                <a:spcPct val="90000"/>
              </a:lnSpc>
              <a:spcBef>
                <a:spcPts val="1417"/>
              </a:spcBef>
              <a:buNone/>
            </a:pPr>
            <a:endParaRPr lang="en-US" sz="3200" b="0" strike="noStrike" spc="-1" dirty="0">
              <a:latin typeface="Arial"/>
            </a:endParaRPr>
          </a:p>
          <a:p>
            <a:pPr marL="457200" indent="-456840">
              <a:lnSpc>
                <a:spcPct val="90000"/>
              </a:lnSpc>
              <a:spcBef>
                <a:spcPts val="1001"/>
              </a:spcBef>
              <a:spcAft>
                <a:spcPts val="1417"/>
              </a:spcAft>
              <a:buClr>
                <a:srgbClr val="727CA3"/>
              </a:buClr>
              <a:buSzPct val="76000"/>
              <a:buFont typeface="Arial"/>
              <a:buChar char="•"/>
            </a:pPr>
            <a:r>
              <a:rPr lang="en-US" sz="3200" b="0" strike="noStrike" spc="-1" dirty="0">
                <a:solidFill>
                  <a:srgbClr val="0000CC"/>
                </a:solidFill>
                <a:latin typeface="Gill Sans MT"/>
              </a:rPr>
              <a:t>Getting Computers to do the things they can't do yet</a:t>
            </a:r>
            <a:endParaRPr lang="en-US" sz="3200" b="0" strike="noStrike" spc="-1" dirty="0">
              <a:latin typeface="Arial"/>
            </a:endParaRPr>
          </a:p>
          <a:p>
            <a:pPr marL="864000" lvl="1" indent="-324000">
              <a:lnSpc>
                <a:spcPct val="90000"/>
              </a:lnSpc>
              <a:spcBef>
                <a:spcPts val="499"/>
              </a:spcBef>
              <a:spcAft>
                <a:spcPts val="1134"/>
              </a:spcAft>
              <a:buClr>
                <a:srgbClr val="000000"/>
              </a:buClr>
              <a:buSzPct val="75000"/>
              <a:buFont typeface="Symbol"/>
              <a:buChar char=""/>
            </a:pPr>
            <a:r>
              <a:rPr lang="en-US" sz="3200" b="0" strike="noStrike" spc="-1" dirty="0">
                <a:solidFill>
                  <a:srgbClr val="000000"/>
                </a:solidFill>
                <a:latin typeface="Gill Sans MT"/>
              </a:rPr>
              <a:t>Once it works, it's engineering</a:t>
            </a:r>
            <a:endParaRPr lang="en-US" sz="3200" b="0" strike="noStrike" spc="-1" dirty="0">
              <a:latin typeface="Arial"/>
            </a:endParaRPr>
          </a:p>
          <a:p>
            <a:pPr>
              <a:lnSpc>
                <a:spcPct val="90000"/>
              </a:lnSpc>
              <a:spcBef>
                <a:spcPts val="1001"/>
              </a:spcBef>
              <a:buNone/>
            </a:pPr>
            <a:endParaRPr lang="en-US" sz="2800" b="0" strike="noStrike" spc="-1" dirty="0">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4" name="PlaceHolder 1"/>
          <p:cNvSpPr>
            <a:spLocks noGrp="1"/>
          </p:cNvSpPr>
          <p:nvPr>
            <p:ph type="title"/>
          </p:nvPr>
        </p:nvSpPr>
        <p:spPr>
          <a:xfrm>
            <a:off x="838080" y="172080"/>
            <a:ext cx="10514520" cy="132444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Some Context</a:t>
            </a:r>
            <a:endParaRPr lang="en-US" sz="4400" b="0" strike="noStrike" spc="-1">
              <a:latin typeface="Arial"/>
            </a:endParaRPr>
          </a:p>
        </p:txBody>
      </p:sp>
      <p:sp>
        <p:nvSpPr>
          <p:cNvPr id="95" name="PlaceHolder 2"/>
          <p:cNvSpPr>
            <a:spLocks noGrp="1"/>
          </p:cNvSpPr>
          <p:nvPr>
            <p:ph/>
          </p:nvPr>
        </p:nvSpPr>
        <p:spPr>
          <a:xfrm>
            <a:off x="686880" y="1281599"/>
            <a:ext cx="11084706" cy="4972055"/>
          </a:xfrm>
          <a:prstGeom prst="rect">
            <a:avLst/>
          </a:prstGeom>
          <a:noFill/>
          <a:ln w="0">
            <a:noFill/>
          </a:ln>
        </p:spPr>
        <p:txBody>
          <a:bodyPr lIns="90000" tIns="45000" rIns="90000" bIns="45000" anchor="t">
            <a:normAutofit fontScale="88000"/>
          </a:bodyPr>
          <a:lstStyle/>
          <a:p>
            <a:pPr marL="432000" indent="-324000">
              <a:spcBef>
                <a:spcPts val="1417"/>
              </a:spcBef>
              <a:buClr>
                <a:srgbClr val="000000"/>
              </a:buClr>
              <a:buSzPct val="45000"/>
              <a:buFont typeface="Wingdings" charset="2"/>
              <a:buChar char=""/>
            </a:pPr>
            <a:r>
              <a:rPr lang="en-US" sz="3200" b="0" strike="noStrike" spc="-1" dirty="0">
                <a:latin typeface="Arial"/>
              </a:rPr>
              <a:t>Planning is one of the oldest focus areas for AI</a:t>
            </a:r>
          </a:p>
          <a:p>
            <a:pPr marL="432000" indent="-324000">
              <a:spcBef>
                <a:spcPts val="1417"/>
              </a:spcBef>
              <a:buClr>
                <a:srgbClr val="000000"/>
              </a:buClr>
              <a:buSzPct val="45000"/>
              <a:buFont typeface="Wingdings" charset="2"/>
              <a:buChar char=""/>
            </a:pPr>
            <a:r>
              <a:rPr lang="en-US" sz="3200" b="0" strike="noStrike" spc="-1" dirty="0">
                <a:latin typeface="Arial"/>
              </a:rPr>
              <a:t>It is very different from LLMs (ChatGPT)</a:t>
            </a:r>
          </a:p>
          <a:p>
            <a:pPr marL="432000" indent="-324000">
              <a:spcBef>
                <a:spcPts val="1417"/>
              </a:spcBef>
              <a:buClr>
                <a:srgbClr val="000000"/>
              </a:buClr>
              <a:buSzPct val="45000"/>
              <a:buFont typeface="Wingdings" charset="2"/>
              <a:buChar char=""/>
            </a:pPr>
            <a:r>
              <a:rPr lang="en-US" sz="3200" b="0" strike="noStrike" spc="-1" dirty="0">
                <a:latin typeface="Arial"/>
              </a:rPr>
              <a:t>There aren’t many (any?) readings aimed at the general public</a:t>
            </a:r>
          </a:p>
          <a:p>
            <a:pPr marL="864000" lvl="1" indent="-324000">
              <a:spcBef>
                <a:spcPts val="1134"/>
              </a:spcBef>
              <a:buClr>
                <a:srgbClr val="000000"/>
              </a:buClr>
              <a:buSzPct val="75000"/>
              <a:buFont typeface="Symbol" charset="2"/>
              <a:buChar char=""/>
            </a:pPr>
            <a:r>
              <a:rPr lang="en-US" sz="3200" b="0" strike="noStrike" spc="-1" dirty="0">
                <a:latin typeface="Arial"/>
              </a:rPr>
              <a:t>It’s OK if you found the discussion of Turing Machines a bit esoteric</a:t>
            </a:r>
          </a:p>
          <a:p>
            <a:pPr marL="864000" lvl="1" indent="-324000">
              <a:spcBef>
                <a:spcPts val="1134"/>
              </a:spcBef>
              <a:buClr>
                <a:srgbClr val="000000"/>
              </a:buClr>
              <a:buSzPct val="75000"/>
              <a:buFont typeface="Symbol" charset="2"/>
              <a:buChar char=""/>
            </a:pPr>
            <a:r>
              <a:rPr lang="en-US" sz="3200" b="0" strike="noStrike" spc="-1" dirty="0">
                <a:latin typeface="Arial"/>
              </a:rPr>
              <a:t>Computation underlies AI</a:t>
            </a:r>
          </a:p>
          <a:p>
            <a:pPr marL="864000" lvl="1" indent="-324000">
              <a:spcBef>
                <a:spcPts val="1134"/>
              </a:spcBef>
              <a:buClr>
                <a:srgbClr val="000000"/>
              </a:buClr>
              <a:buSzPct val="75000"/>
              <a:buFont typeface="Symbol" charset="2"/>
              <a:buChar char=""/>
            </a:pPr>
            <a:r>
              <a:rPr lang="en-US" sz="3200" b="0" strike="noStrike" spc="-1" dirty="0">
                <a:latin typeface="Arial"/>
              </a:rPr>
              <a:t>Turing Machines were introduced as a general model of computation when computers didn’t have sensors  (“classical planning”)</a:t>
            </a:r>
          </a:p>
          <a:p>
            <a:pPr marL="864000" lvl="1" indent="-324000">
              <a:spcBef>
                <a:spcPts val="1134"/>
              </a:spcBef>
              <a:buClr>
                <a:srgbClr val="000000"/>
              </a:buClr>
              <a:buSzPct val="75000"/>
              <a:buFont typeface="Symbol" charset="2"/>
              <a:buChar char=""/>
            </a:pPr>
            <a:r>
              <a:rPr lang="en-US" sz="3200" b="0" strike="noStrike" spc="-1" dirty="0">
                <a:latin typeface="Arial"/>
              </a:rPr>
              <a:t>But they don’t cover all possible situations</a:t>
            </a:r>
            <a:r>
              <a:rPr lang="en-US" sz="2800" b="0" strike="noStrike" spc="-1" dirty="0">
                <a:latin typeface="Arial"/>
              </a:rPr>
              <a:t>  </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6" name="PlaceHolder 1"/>
          <p:cNvSpPr>
            <a:spLocks noGrp="1"/>
          </p:cNvSpPr>
          <p:nvPr>
            <p:ph type="title"/>
          </p:nvPr>
        </p:nvSpPr>
        <p:spPr>
          <a:xfrm>
            <a:off x="838080" y="172080"/>
            <a:ext cx="10514520" cy="132444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Perusal word cloud	</a:t>
            </a:r>
            <a:endParaRPr lang="en-US" sz="4400" b="0" strike="noStrike" spc="-1">
              <a:latin typeface="Arial"/>
            </a:endParaRPr>
          </a:p>
        </p:txBody>
      </p:sp>
      <p:pic>
        <p:nvPicPr>
          <p:cNvPr id="97" name="Picture 96"/>
          <p:cNvPicPr/>
          <p:nvPr/>
        </p:nvPicPr>
        <p:blipFill>
          <a:blip r:embed="rId4"/>
          <a:stretch/>
        </p:blipFill>
        <p:spPr>
          <a:xfrm>
            <a:off x="766440" y="1143000"/>
            <a:ext cx="10434960" cy="457200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8" name="PlaceHolder 1"/>
          <p:cNvSpPr>
            <a:spLocks noGrp="1"/>
          </p:cNvSpPr>
          <p:nvPr>
            <p:ph type="title"/>
          </p:nvPr>
        </p:nvSpPr>
        <p:spPr>
          <a:xfrm>
            <a:off x="838080" y="172080"/>
            <a:ext cx="10514520" cy="132444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Common Questions</a:t>
            </a:r>
            <a:endParaRPr lang="en-US" sz="4400" b="0" strike="noStrike" spc="-1">
              <a:latin typeface="Arial"/>
            </a:endParaRPr>
          </a:p>
        </p:txBody>
      </p:sp>
      <p:sp>
        <p:nvSpPr>
          <p:cNvPr id="99" name="PlaceHolder 2"/>
          <p:cNvSpPr>
            <a:spLocks noGrp="1"/>
          </p:cNvSpPr>
          <p:nvPr>
            <p:ph/>
          </p:nvPr>
        </p:nvSpPr>
        <p:spPr>
          <a:xfrm>
            <a:off x="260011" y="1229048"/>
            <a:ext cx="11290858" cy="5003586"/>
          </a:xfrm>
          <a:prstGeom prst="rect">
            <a:avLst/>
          </a:prstGeom>
          <a:noFill/>
          <a:ln w="0">
            <a:noFill/>
          </a:ln>
        </p:spPr>
        <p:txBody>
          <a:bodyPr lIns="90000" tIns="45000" rIns="90000" bIns="45000" anchor="t">
            <a:normAutofit fontScale="88500"/>
          </a:bodyPr>
          <a:lstStyle/>
          <a:p>
            <a:pPr marL="914400" indent="-228600">
              <a:lnSpc>
                <a:spcPct val="108000"/>
              </a:lnSpc>
              <a:spcAft>
                <a:spcPts val="1409"/>
              </a:spcAft>
              <a:buClr>
                <a:srgbClr val="000000"/>
              </a:buClr>
              <a:buSzPct val="45000"/>
              <a:buFont typeface="Wingdings" charset="2"/>
              <a:buChar char=""/>
            </a:pPr>
            <a:r>
              <a:rPr lang="en-US" sz="3800" b="0" strike="noStrike" spc="-1" dirty="0">
                <a:solidFill>
                  <a:srgbClr val="000000"/>
                </a:solidFill>
                <a:latin typeface="Calibri"/>
              </a:rPr>
              <a:t>Are we going to go more in-depth about Turing in this course? I'm curious to learn more about his life and work.</a:t>
            </a:r>
            <a:endParaRPr lang="en-US" sz="3800" b="0" strike="noStrike" spc="-1" dirty="0">
              <a:latin typeface="Arial"/>
            </a:endParaRPr>
          </a:p>
          <a:p>
            <a:pPr marL="914400" indent="-228600">
              <a:lnSpc>
                <a:spcPct val="108000"/>
              </a:lnSpc>
              <a:spcAft>
                <a:spcPts val="1409"/>
              </a:spcAft>
              <a:buClr>
                <a:srgbClr val="000000"/>
              </a:buClr>
              <a:buSzPct val="45000"/>
              <a:buFont typeface="Wingdings" charset="2"/>
              <a:buChar char=""/>
            </a:pPr>
            <a:r>
              <a:rPr lang="en-US" sz="3800" b="0" strike="noStrike" spc="-1" dirty="0">
                <a:solidFill>
                  <a:srgbClr val="000000"/>
                </a:solidFill>
                <a:latin typeface="Calibri"/>
              </a:rPr>
              <a:t>Does this area of Planning Algorithms rely on probability formulas/ concepts to arrive at solutions?</a:t>
            </a:r>
            <a:endParaRPr lang="en-US" sz="3800" b="0" strike="noStrike" spc="-1" dirty="0">
              <a:latin typeface="Arial"/>
            </a:endParaRPr>
          </a:p>
          <a:p>
            <a:pPr marL="914400" indent="-228600">
              <a:lnSpc>
                <a:spcPct val="108000"/>
              </a:lnSpc>
              <a:spcAft>
                <a:spcPts val="1409"/>
              </a:spcAft>
              <a:buClr>
                <a:srgbClr val="000000"/>
              </a:buClr>
              <a:buSzPct val="45000"/>
              <a:buFont typeface="Wingdings" charset="2"/>
              <a:buChar char=""/>
            </a:pPr>
            <a:r>
              <a:rPr lang="en-US" sz="3800" b="0" strike="noStrike" spc="-1" dirty="0">
                <a:solidFill>
                  <a:srgbClr val="000000"/>
                </a:solidFill>
                <a:latin typeface="Calibri"/>
              </a:rPr>
              <a:t>I wonder how many fields of mathematics are involved in this specific topic? Are there any other books that one can read up on that are outside of this text?</a:t>
            </a:r>
            <a:endParaRPr lang="en-US" sz="3800" b="0" strike="noStrike" spc="-1" dirty="0">
              <a:latin typeface="Arial"/>
            </a:endParaRPr>
          </a:p>
          <a:p>
            <a:pPr>
              <a:lnSpc>
                <a:spcPct val="108000"/>
              </a:lnSpc>
              <a:spcAft>
                <a:spcPts val="1409"/>
              </a:spcAft>
              <a:buNone/>
            </a:pPr>
            <a:endParaRPr lang="en-US" sz="3200" b="0" strike="noStrike" spc="-1" dirty="0">
              <a:latin typeface="Arial"/>
            </a:endParaRPr>
          </a:p>
          <a:p>
            <a:pPr>
              <a:lnSpc>
                <a:spcPct val="108000"/>
              </a:lnSpc>
              <a:spcAft>
                <a:spcPts val="1409"/>
              </a:spcAft>
              <a:buNone/>
            </a:pPr>
            <a:endParaRPr lang="en-US" sz="3200" b="0" strike="noStrike" spc="-1" dirty="0">
              <a:latin typeface="Arial"/>
            </a:endParaRPr>
          </a:p>
          <a:p>
            <a:pPr>
              <a:lnSpc>
                <a:spcPct val="108000"/>
              </a:lnSpc>
              <a:spcAft>
                <a:spcPts val="1409"/>
              </a:spcAft>
              <a:buNone/>
            </a:pP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99">
                                            <p:txEl>
                                              <p:pRg st="1" end="1"/>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0" name="PlaceHolder 1"/>
          <p:cNvSpPr>
            <a:spLocks noGrp="1"/>
          </p:cNvSpPr>
          <p:nvPr>
            <p:ph type="title"/>
          </p:nvPr>
        </p:nvSpPr>
        <p:spPr>
          <a:xfrm>
            <a:off x="838080" y="172080"/>
            <a:ext cx="10514520" cy="132444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Feasibility vs. Optimality</a:t>
            </a:r>
            <a:endParaRPr lang="en-US" sz="4400" b="0" strike="noStrike" spc="-1">
              <a:latin typeface="Arial"/>
            </a:endParaRPr>
          </a:p>
        </p:txBody>
      </p:sp>
      <p:sp>
        <p:nvSpPr>
          <p:cNvPr id="101" name="PlaceHolder 2"/>
          <p:cNvSpPr>
            <a:spLocks noGrp="1"/>
          </p:cNvSpPr>
          <p:nvPr>
            <p:ph/>
          </p:nvPr>
        </p:nvSpPr>
        <p:spPr>
          <a:xfrm>
            <a:off x="133887" y="777766"/>
            <a:ext cx="11606168" cy="5908154"/>
          </a:xfrm>
          <a:prstGeom prst="rect">
            <a:avLst/>
          </a:prstGeom>
          <a:noFill/>
          <a:ln w="0">
            <a:noFill/>
          </a:ln>
        </p:spPr>
        <p:txBody>
          <a:bodyPr lIns="90000" tIns="45000" rIns="90000" bIns="45000" anchor="t">
            <a:normAutofit fontScale="56000" lnSpcReduction="20000"/>
          </a:bodyPr>
          <a:lstStyle/>
          <a:p>
            <a:pPr>
              <a:lnSpc>
                <a:spcPct val="108000"/>
              </a:lnSpc>
              <a:spcAft>
                <a:spcPts val="1409"/>
              </a:spcAft>
              <a:buNone/>
            </a:pPr>
            <a:endParaRPr lang="en-US" sz="3200" b="0" strike="noStrike" spc="-1" dirty="0">
              <a:latin typeface="Arial"/>
            </a:endParaRPr>
          </a:p>
          <a:p>
            <a:pPr marL="914400" indent="-228600">
              <a:lnSpc>
                <a:spcPct val="108000"/>
              </a:lnSpc>
              <a:spcAft>
                <a:spcPts val="1409"/>
              </a:spcAft>
              <a:buClr>
                <a:srgbClr val="000000"/>
              </a:buClr>
              <a:buSzPct val="45000"/>
              <a:buFont typeface="Wingdings" charset="2"/>
              <a:buChar char=""/>
            </a:pPr>
            <a:r>
              <a:rPr lang="en-US" sz="5100" b="0" strike="noStrike" spc="-1" dirty="0">
                <a:solidFill>
                  <a:srgbClr val="000000"/>
                </a:solidFill>
                <a:latin typeface="Calibri"/>
              </a:rPr>
              <a:t>Eesha: “It is pretty interesting that feasibility is a priority over optimality. It makes sense in theory as feasibility is a pre-requisite to making something more optimal, but I feel like when it comes to innovation, especially in the classroom, we always approach things based on what is most optimal and efficient.”</a:t>
            </a:r>
            <a:endParaRPr lang="en-US" sz="5100" b="0" strike="noStrike" spc="-1" dirty="0">
              <a:latin typeface="Arial"/>
            </a:endParaRPr>
          </a:p>
          <a:p>
            <a:pPr marL="914400" indent="-228600">
              <a:lnSpc>
                <a:spcPct val="108000"/>
              </a:lnSpc>
              <a:spcAft>
                <a:spcPts val="1409"/>
              </a:spcAft>
              <a:buClr>
                <a:srgbClr val="000000"/>
              </a:buClr>
              <a:buSzPct val="45000"/>
              <a:buFont typeface="Wingdings" charset="2"/>
              <a:buChar char=""/>
            </a:pPr>
            <a:r>
              <a:rPr lang="en-US" sz="5100" b="0" strike="noStrike" spc="-1" dirty="0">
                <a:solidFill>
                  <a:srgbClr val="000000"/>
                </a:solidFill>
                <a:latin typeface="Calibri"/>
              </a:rPr>
              <a:t>Hannah: “I certainly see the benefit of feasible solutions over no solutions at all, especially in instances in which the feasible solution is not far off from the potential optimal solution. However, I wonder if there are cases in which such a defined focus on finding a feasible solution limits the opportunities to discover an optimal solution that would be more efficient.”</a:t>
            </a:r>
            <a:endParaRPr lang="en-US" sz="51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2" name="PlaceHolder 1"/>
          <p:cNvSpPr>
            <a:spLocks noGrp="1"/>
          </p:cNvSpPr>
          <p:nvPr>
            <p:ph type="title"/>
          </p:nvPr>
        </p:nvSpPr>
        <p:spPr>
          <a:xfrm>
            <a:off x="838080" y="172080"/>
            <a:ext cx="10514520" cy="132444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Self-driving cars</a:t>
            </a:r>
            <a:endParaRPr lang="en-US" sz="4400" b="0" strike="noStrike" spc="-1">
              <a:latin typeface="Arial"/>
            </a:endParaRPr>
          </a:p>
        </p:txBody>
      </p:sp>
      <p:sp>
        <p:nvSpPr>
          <p:cNvPr id="103" name="PlaceHolder 2"/>
          <p:cNvSpPr>
            <a:spLocks noGrp="1"/>
          </p:cNvSpPr>
          <p:nvPr>
            <p:ph/>
          </p:nvPr>
        </p:nvSpPr>
        <p:spPr>
          <a:xfrm>
            <a:off x="377052" y="759372"/>
            <a:ext cx="10975548" cy="5339256"/>
          </a:xfrm>
          <a:prstGeom prst="rect">
            <a:avLst/>
          </a:prstGeom>
          <a:noFill/>
          <a:ln w="0">
            <a:noFill/>
          </a:ln>
        </p:spPr>
        <p:txBody>
          <a:bodyPr lIns="90000" tIns="45000" rIns="90000" bIns="45000" anchor="t">
            <a:normAutofit/>
          </a:bodyPr>
          <a:lstStyle/>
          <a:p>
            <a:pPr>
              <a:lnSpc>
                <a:spcPct val="108000"/>
              </a:lnSpc>
              <a:spcAft>
                <a:spcPts val="1409"/>
              </a:spcAft>
              <a:buNone/>
            </a:pPr>
            <a:endParaRPr lang="en-US" sz="3200" b="0" strike="noStrike" spc="-1" dirty="0">
              <a:latin typeface="Arial"/>
            </a:endParaRPr>
          </a:p>
          <a:p>
            <a:pPr marL="914400" indent="-228600">
              <a:lnSpc>
                <a:spcPct val="108000"/>
              </a:lnSpc>
              <a:spcAft>
                <a:spcPts val="1409"/>
              </a:spcAft>
              <a:buClr>
                <a:srgbClr val="000000"/>
              </a:buClr>
              <a:buSzPct val="45000"/>
              <a:buFont typeface="Wingdings" charset="2"/>
              <a:buChar char=""/>
            </a:pPr>
            <a:r>
              <a:rPr lang="en-US" sz="4000" b="0" strike="noStrike" spc="-1" dirty="0">
                <a:solidFill>
                  <a:srgbClr val="000000"/>
                </a:solidFill>
                <a:latin typeface="Calibri"/>
              </a:rPr>
              <a:t>Riya: Which kind of motion planning is used in self-driving cars?</a:t>
            </a:r>
            <a:endParaRPr lang="en-US" sz="4000" b="0" strike="noStrike" spc="-1" dirty="0">
              <a:latin typeface="Arial"/>
            </a:endParaRPr>
          </a:p>
          <a:p>
            <a:pPr marL="914400" indent="-228600">
              <a:lnSpc>
                <a:spcPct val="108000"/>
              </a:lnSpc>
              <a:spcAft>
                <a:spcPts val="1409"/>
              </a:spcAft>
              <a:buClr>
                <a:srgbClr val="000000"/>
              </a:buClr>
              <a:buSzPct val="45000"/>
              <a:buFont typeface="Wingdings" charset="2"/>
              <a:buChar char=""/>
            </a:pPr>
            <a:r>
              <a:rPr lang="en-US" sz="4000" b="0" strike="noStrike" spc="-1" dirty="0">
                <a:solidFill>
                  <a:srgbClr val="000000"/>
                </a:solidFill>
                <a:latin typeface="Calibri"/>
              </a:rPr>
              <a:t>Could not having spatial awareness be the reason that navigation is a challenge for AI/robotics?</a:t>
            </a:r>
            <a:endParaRPr lang="en-US" sz="4000" b="0" strike="noStrike" spc="-1" dirty="0">
              <a:latin typeface="Arial"/>
            </a:endParaRPr>
          </a:p>
          <a:p>
            <a:pPr marL="914400" indent="-228600">
              <a:lnSpc>
                <a:spcPct val="108000"/>
              </a:lnSpc>
              <a:spcAft>
                <a:spcPts val="1409"/>
              </a:spcAft>
              <a:buClr>
                <a:srgbClr val="000000"/>
              </a:buClr>
              <a:buSzPct val="45000"/>
              <a:buFont typeface="Wingdings" charset="2"/>
              <a:buChar char=""/>
            </a:pP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4" name="PlaceHolder 1"/>
          <p:cNvSpPr>
            <a:spLocks noGrp="1"/>
          </p:cNvSpPr>
          <p:nvPr>
            <p:ph type="title"/>
          </p:nvPr>
        </p:nvSpPr>
        <p:spPr>
          <a:xfrm>
            <a:off x="838080" y="172080"/>
            <a:ext cx="10514520" cy="132444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Sealing Cracks in Automotive Assembly</a:t>
            </a:r>
            <a:endParaRPr lang="en-US" sz="4400" b="0" strike="noStrike" spc="-1">
              <a:latin typeface="Arial"/>
            </a:endParaRPr>
          </a:p>
        </p:txBody>
      </p:sp>
      <p:sp>
        <p:nvSpPr>
          <p:cNvPr id="105" name="TextBox 104"/>
          <p:cNvSpPr txBox="1"/>
          <p:nvPr/>
        </p:nvSpPr>
        <p:spPr>
          <a:xfrm>
            <a:off x="914400" y="1600200"/>
            <a:ext cx="10287000" cy="2533320"/>
          </a:xfrm>
          <a:prstGeom prst="rect">
            <a:avLst/>
          </a:prstGeom>
          <a:noFill/>
          <a:ln w="0">
            <a:noFill/>
          </a:ln>
        </p:spPr>
        <p:txBody>
          <a:bodyPr lIns="90000" tIns="45000" rIns="90000" bIns="45000" anchor="t">
            <a:noAutofit/>
          </a:bodyPr>
          <a:lstStyle/>
          <a:p>
            <a:pPr marL="216000" indent="-216000">
              <a:buClr>
                <a:srgbClr val="000000"/>
              </a:buClr>
              <a:buSzPct val="45000"/>
              <a:buFont typeface="Wingdings" charset="2"/>
              <a:buChar char=""/>
            </a:pPr>
            <a:r>
              <a:rPr lang="en-US" sz="4000" b="0" strike="noStrike" spc="-1" dirty="0">
                <a:solidFill>
                  <a:srgbClr val="000000"/>
                </a:solidFill>
                <a:latin typeface="Calibri"/>
              </a:rPr>
              <a:t>What types of AI does the system use aside from trajectory planning? For example, if a car's body is cracked or malformed such that it cannot be sealed, is the robot able to identify this (computer vision) and inform a factory worker? Also, what is the speed at which it is able to perform this task?</a:t>
            </a:r>
            <a:endParaRPr lang="en-US" sz="4000" b="0" strike="noStrike" spc="-1" dirty="0">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647</TotalTime>
  <Words>1444</Words>
  <Application>Microsoft Macintosh PowerPoint</Application>
  <PresentationFormat>Widescreen</PresentationFormat>
  <Paragraphs>103</Paragraphs>
  <Slides>18</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Calibri Light</vt:lpstr>
      <vt:lpstr>Gill Sans MT</vt:lpstr>
      <vt:lpstr>Symbol</vt:lpstr>
      <vt:lpstr>Times New Roman</vt:lpstr>
      <vt:lpstr>Wingdings</vt:lpstr>
      <vt:lpstr>Office Theme</vt:lpstr>
      <vt:lpstr>Office Theme</vt:lpstr>
      <vt:lpstr>Essentials of AI for Life and Society</vt:lpstr>
      <vt:lpstr>Planning and Search</vt:lpstr>
      <vt:lpstr>Defining Artificial Intelligence</vt:lpstr>
      <vt:lpstr>Some Context</vt:lpstr>
      <vt:lpstr>Perusal word cloud </vt:lpstr>
      <vt:lpstr>Common Questions</vt:lpstr>
      <vt:lpstr>Feasibility vs. Optimality</vt:lpstr>
      <vt:lpstr>Self-driving cars</vt:lpstr>
      <vt:lpstr>Sealing Cracks in Automotive Assembly</vt:lpstr>
      <vt:lpstr>Planning for Humanoid Robots</vt:lpstr>
      <vt:lpstr>Poll  "I think people will be more comfortable around robots if they  resemble humans” - Agree - Disagree </vt:lpstr>
      <vt:lpstr>Planning for Humanoid Robots</vt:lpstr>
      <vt:lpstr>Poll  "I think people will be more comfortable around robots if they  resemble humans” - Agree - Disagree </vt:lpstr>
      <vt:lpstr>Human vs. Machine Planning</vt:lpstr>
      <vt:lpstr>Human vs. Machine Planning</vt:lpstr>
      <vt:lpstr>Thinking Fast and Slow</vt:lpstr>
      <vt:lpstr>Ethics of Algorithmic Planning</vt:lpstr>
      <vt:lpstr>Next Week: Intelligent Robotics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AI for Life and Society</dc:title>
  <dc:subject/>
  <dc:creator>Pittard, Andrea L</dc:creator>
  <dc:description/>
  <cp:lastModifiedBy>Pittard, Andrea L</cp:lastModifiedBy>
  <cp:revision>94</cp:revision>
  <dcterms:created xsi:type="dcterms:W3CDTF">2023-08-11T17:40:13Z</dcterms:created>
  <dcterms:modified xsi:type="dcterms:W3CDTF">2024-12-12T21:08:58Z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vt:i4>
  </property>
  <property fmtid="{D5CDD505-2E9C-101B-9397-08002B2CF9AE}" pid="3" name="PresentationFormat">
    <vt:lpwstr>Widescreen</vt:lpwstr>
  </property>
  <property fmtid="{D5CDD505-2E9C-101B-9397-08002B2CF9AE}" pid="4" name="Slides">
    <vt:i4>6</vt:i4>
  </property>
</Properties>
</file>