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showGuides="1">
      <p:cViewPr varScale="1">
        <p:scale>
          <a:sx n="120" d="100"/>
          <a:sy n="120" d="100"/>
        </p:scale>
        <p:origin x="80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pPr algn="ctr">
              <a:buNone/>
            </a:pPr>
            <a:r>
              <a:rPr lang="en-US" sz="4400" b="0" strike="noStrike" spc="-1">
                <a:latin typeface="Arial"/>
              </a:rPr>
              <a:t>Click to move the slide</a:t>
            </a:r>
          </a:p>
        </p:txBody>
      </p:sp>
      <p:sp>
        <p:nvSpPr>
          <p:cNvPr id="83"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84"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85" name="PlaceHolder 4"/>
          <p:cNvSpPr>
            <a:spLocks noGrp="1"/>
          </p:cNvSpPr>
          <p:nvPr>
            <p:ph type="dt" idx="7"/>
          </p:nvPr>
        </p:nvSpPr>
        <p:spPr>
          <a:xfrm>
            <a:off x="4399200" y="0"/>
            <a:ext cx="3372840" cy="50256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86" name="PlaceHolder 5"/>
          <p:cNvSpPr>
            <a:spLocks noGrp="1"/>
          </p:cNvSpPr>
          <p:nvPr>
            <p:ph type="ftr" idx="8"/>
          </p:nvPr>
        </p:nvSpPr>
        <p:spPr>
          <a:xfrm>
            <a:off x="0" y="9555480"/>
            <a:ext cx="3372840" cy="50256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87" name="PlaceHolder 6"/>
          <p:cNvSpPr>
            <a:spLocks noGrp="1"/>
          </p:cNvSpPr>
          <p:nvPr>
            <p:ph type="sldNum" idx="9"/>
          </p:nvPr>
        </p:nvSpPr>
        <p:spPr>
          <a:xfrm>
            <a:off x="4399200" y="9555480"/>
            <a:ext cx="3372840" cy="50256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03DF6233-F2E1-4BCB-AE51-BC1820D6AEC9}"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noRot="1" noChangeAspect="1"/>
          </p:cNvSpPr>
          <p:nvPr>
            <p:ph type="sldImg"/>
          </p:nvPr>
        </p:nvSpPr>
        <p:spPr>
          <a:xfrm>
            <a:off x="685800" y="1143000"/>
            <a:ext cx="5484960" cy="3084840"/>
          </a:xfrm>
          <a:prstGeom prst="rect">
            <a:avLst/>
          </a:prstGeom>
          <a:ln w="0">
            <a:noFill/>
          </a:ln>
        </p:spPr>
      </p:sp>
      <p:sp>
        <p:nvSpPr>
          <p:cNvPr id="124"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Title slide for lecture</a:t>
            </a:r>
          </a:p>
        </p:txBody>
      </p:sp>
      <p:sp>
        <p:nvSpPr>
          <p:cNvPr id="125" name="PlaceHolder 3"/>
          <p:cNvSpPr>
            <a:spLocks noGrp="1"/>
          </p:cNvSpPr>
          <p:nvPr>
            <p:ph type="sldNum" idx="10"/>
          </p:nvPr>
        </p:nvSpPr>
        <p:spPr>
          <a:xfrm>
            <a:off x="3884760" y="8685360"/>
            <a:ext cx="2970360" cy="457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62284DFA-D655-4FA7-885E-70B5B8971B96}" type="slidenum">
              <a:rPr lang="en-US" sz="1200" b="0" strike="noStrike" spc="-1">
                <a:latin typeface="Times New Roman"/>
              </a:rPr>
              <a:t>2</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noRot="1" noChangeAspect="1"/>
          </p:cNvSpPr>
          <p:nvPr>
            <p:ph type="sldImg"/>
          </p:nvPr>
        </p:nvSpPr>
        <p:spPr>
          <a:xfrm>
            <a:off x="685800" y="1143000"/>
            <a:ext cx="5484813" cy="3084513"/>
          </a:xfrm>
          <a:prstGeom prst="rect">
            <a:avLst/>
          </a:prstGeom>
          <a:ln w="0">
            <a:noFill/>
          </a:ln>
        </p:spPr>
      </p:sp>
      <p:sp>
        <p:nvSpPr>
          <p:cNvPr id="151"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2" name="PlaceHolder 3"/>
          <p:cNvSpPr>
            <a:spLocks noGrp="1"/>
          </p:cNvSpPr>
          <p:nvPr>
            <p:ph type="sldNum" idx="19"/>
          </p:nvPr>
        </p:nvSpPr>
        <p:spPr>
          <a:xfrm>
            <a:off x="3884760" y="8685360"/>
            <a:ext cx="2970360" cy="457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2CC8290E-37AE-4B58-882B-B3C6ED8A677D}" type="slidenum">
              <a:rPr lang="en-US" sz="1200" b="0" strike="noStrike" spc="-1">
                <a:latin typeface="Times New Roman"/>
              </a:rPr>
              <a:t>14</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noRot="1" noChangeAspect="1"/>
          </p:cNvSpPr>
          <p:nvPr>
            <p:ph type="sldImg"/>
          </p:nvPr>
        </p:nvSpPr>
        <p:spPr>
          <a:xfrm>
            <a:off x="685800" y="1143000"/>
            <a:ext cx="5484813" cy="3084513"/>
          </a:xfrm>
          <a:prstGeom prst="rect">
            <a:avLst/>
          </a:prstGeom>
          <a:ln w="0">
            <a:noFill/>
          </a:ln>
        </p:spPr>
      </p:sp>
      <p:sp>
        <p:nvSpPr>
          <p:cNvPr id="154"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5" name="PlaceHolder 3"/>
          <p:cNvSpPr>
            <a:spLocks noGrp="1"/>
          </p:cNvSpPr>
          <p:nvPr>
            <p:ph type="sldNum" idx="20"/>
          </p:nvPr>
        </p:nvSpPr>
        <p:spPr>
          <a:xfrm>
            <a:off x="3884760" y="8685360"/>
            <a:ext cx="2970360" cy="457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B5A0D68-B75D-4586-A8F7-5BDD155D86CE}" type="slidenum">
              <a:rPr lang="en-US" sz="1200" b="0" strike="noStrike" spc="-1">
                <a:latin typeface="Times New Roman"/>
              </a:rPr>
              <a:t>16</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laceHolder 1"/>
          <p:cNvSpPr>
            <a:spLocks noGrp="1" noRot="1" noChangeAspect="1"/>
          </p:cNvSpPr>
          <p:nvPr>
            <p:ph type="sldImg"/>
          </p:nvPr>
        </p:nvSpPr>
        <p:spPr>
          <a:xfrm>
            <a:off x="685800" y="1143000"/>
            <a:ext cx="5484960" cy="3084840"/>
          </a:xfrm>
          <a:prstGeom prst="rect">
            <a:avLst/>
          </a:prstGeom>
          <a:ln w="0">
            <a:noFill/>
          </a:ln>
        </p:spPr>
      </p:sp>
      <p:sp>
        <p:nvSpPr>
          <p:cNvPr id="127"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28" name="PlaceHolder 3"/>
          <p:cNvSpPr>
            <a:spLocks noGrp="1"/>
          </p:cNvSpPr>
          <p:nvPr>
            <p:ph type="sldNum" idx="11"/>
          </p:nvPr>
        </p:nvSpPr>
        <p:spPr>
          <a:xfrm>
            <a:off x="3884760" y="8685360"/>
            <a:ext cx="2970360" cy="457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F4E35E0A-4B88-4BC2-950A-27D2A0CBA0E1}" type="slidenum">
              <a:rPr lang="en-US" sz="1200" b="0" strike="noStrike" spc="-1">
                <a:latin typeface="Times New Roman"/>
              </a:rPr>
              <a:t>4</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laceHolder 1"/>
          <p:cNvSpPr>
            <a:spLocks noGrp="1" noRot="1" noChangeAspect="1"/>
          </p:cNvSpPr>
          <p:nvPr>
            <p:ph type="sldImg"/>
          </p:nvPr>
        </p:nvSpPr>
        <p:spPr>
          <a:xfrm>
            <a:off x="685800" y="1143000"/>
            <a:ext cx="5484960" cy="3084840"/>
          </a:xfrm>
          <a:prstGeom prst="rect">
            <a:avLst/>
          </a:prstGeom>
          <a:ln w="0">
            <a:noFill/>
          </a:ln>
        </p:spPr>
      </p:sp>
      <p:sp>
        <p:nvSpPr>
          <p:cNvPr id="130"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1" name="PlaceHolder 3"/>
          <p:cNvSpPr>
            <a:spLocks noGrp="1"/>
          </p:cNvSpPr>
          <p:nvPr>
            <p:ph type="sldNum" idx="12"/>
          </p:nvPr>
        </p:nvSpPr>
        <p:spPr>
          <a:xfrm>
            <a:off x="3884760" y="8685360"/>
            <a:ext cx="2970360" cy="457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C22C0B96-A4EE-4A9C-923D-D5981719349E}" type="slidenum">
              <a:rPr lang="en-US" sz="1200" b="0" strike="noStrike" spc="-1">
                <a:latin typeface="Times New Roman"/>
              </a:rPr>
              <a:t>5</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noRot="1" noChangeAspect="1"/>
          </p:cNvSpPr>
          <p:nvPr>
            <p:ph type="sldImg"/>
          </p:nvPr>
        </p:nvSpPr>
        <p:spPr>
          <a:xfrm>
            <a:off x="685800" y="1143000"/>
            <a:ext cx="5484813" cy="3084513"/>
          </a:xfrm>
          <a:prstGeom prst="rect">
            <a:avLst/>
          </a:prstGeom>
          <a:ln w="0">
            <a:noFill/>
          </a:ln>
        </p:spPr>
      </p:sp>
      <p:sp>
        <p:nvSpPr>
          <p:cNvPr id="133"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4" name="PlaceHolder 3"/>
          <p:cNvSpPr>
            <a:spLocks noGrp="1"/>
          </p:cNvSpPr>
          <p:nvPr>
            <p:ph type="sldNum" idx="13"/>
          </p:nvPr>
        </p:nvSpPr>
        <p:spPr>
          <a:xfrm>
            <a:off x="3884760" y="8685360"/>
            <a:ext cx="2970360" cy="457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13ABFD5B-13D9-4480-927B-F36C17375AB8}" type="slidenum">
              <a:rPr lang="en-US" sz="1200" b="0" strike="noStrike" spc="-1">
                <a:latin typeface="Times New Roman"/>
              </a:rPr>
              <a:t>6</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noRot="1" noChangeAspect="1"/>
          </p:cNvSpPr>
          <p:nvPr>
            <p:ph type="sldImg"/>
          </p:nvPr>
        </p:nvSpPr>
        <p:spPr>
          <a:xfrm>
            <a:off x="685800" y="1143000"/>
            <a:ext cx="5484813" cy="3084513"/>
          </a:xfrm>
          <a:prstGeom prst="rect">
            <a:avLst/>
          </a:prstGeom>
          <a:ln w="0">
            <a:noFill/>
          </a:ln>
        </p:spPr>
      </p:sp>
      <p:sp>
        <p:nvSpPr>
          <p:cNvPr id="136"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7" name="PlaceHolder 3"/>
          <p:cNvSpPr>
            <a:spLocks noGrp="1"/>
          </p:cNvSpPr>
          <p:nvPr>
            <p:ph type="sldNum" idx="14"/>
          </p:nvPr>
        </p:nvSpPr>
        <p:spPr>
          <a:xfrm>
            <a:off x="3884760" y="8685360"/>
            <a:ext cx="2970360" cy="457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89E91CEC-B643-4C21-B483-6A006099148D}" type="slidenum">
              <a:rPr lang="en-US" sz="1200" b="0" strike="noStrike" spc="-1">
                <a:latin typeface="Times New Roman"/>
              </a:rPr>
              <a:t>7</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noRot="1" noChangeAspect="1"/>
          </p:cNvSpPr>
          <p:nvPr>
            <p:ph type="sldImg"/>
          </p:nvPr>
        </p:nvSpPr>
        <p:spPr>
          <a:xfrm>
            <a:off x="685800" y="1143000"/>
            <a:ext cx="5484813" cy="3084513"/>
          </a:xfrm>
          <a:prstGeom prst="rect">
            <a:avLst/>
          </a:prstGeom>
          <a:ln w="0">
            <a:noFill/>
          </a:ln>
        </p:spPr>
      </p:sp>
      <p:sp>
        <p:nvSpPr>
          <p:cNvPr id="139"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0" name="PlaceHolder 3"/>
          <p:cNvSpPr>
            <a:spLocks noGrp="1"/>
          </p:cNvSpPr>
          <p:nvPr>
            <p:ph type="sldNum" idx="15"/>
          </p:nvPr>
        </p:nvSpPr>
        <p:spPr>
          <a:xfrm>
            <a:off x="3884760" y="8685360"/>
            <a:ext cx="2970360" cy="457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49358E1A-F375-4CB9-8F2E-48FDBF4D944F}" type="slidenum">
              <a:rPr lang="en-US" sz="1200" b="0" strike="noStrike" spc="-1">
                <a:latin typeface="Times New Roman"/>
              </a:rPr>
              <a:t>8</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noRot="1" noChangeAspect="1"/>
          </p:cNvSpPr>
          <p:nvPr>
            <p:ph type="sldImg"/>
          </p:nvPr>
        </p:nvSpPr>
        <p:spPr>
          <a:xfrm>
            <a:off x="685800" y="1143000"/>
            <a:ext cx="5484813" cy="3084513"/>
          </a:xfrm>
          <a:prstGeom prst="rect">
            <a:avLst/>
          </a:prstGeom>
          <a:ln w="0">
            <a:noFill/>
          </a:ln>
        </p:spPr>
      </p:sp>
      <p:sp>
        <p:nvSpPr>
          <p:cNvPr id="142"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3" name="PlaceHolder 3"/>
          <p:cNvSpPr>
            <a:spLocks noGrp="1"/>
          </p:cNvSpPr>
          <p:nvPr>
            <p:ph type="sldNum" idx="16"/>
          </p:nvPr>
        </p:nvSpPr>
        <p:spPr>
          <a:xfrm>
            <a:off x="3884760" y="8685360"/>
            <a:ext cx="2970360" cy="457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216A070F-0709-4DFC-9D8B-3529A9953441}" type="slidenum">
              <a:rPr lang="en-US" sz="1200" b="0" strike="noStrike" spc="-1">
                <a:latin typeface="Times New Roman"/>
              </a:rPr>
              <a:t>9</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noRot="1" noChangeAspect="1"/>
          </p:cNvSpPr>
          <p:nvPr>
            <p:ph type="sldImg"/>
          </p:nvPr>
        </p:nvSpPr>
        <p:spPr>
          <a:xfrm>
            <a:off x="685800" y="1143000"/>
            <a:ext cx="5484813" cy="3084513"/>
          </a:xfrm>
          <a:prstGeom prst="rect">
            <a:avLst/>
          </a:prstGeom>
          <a:ln w="0">
            <a:noFill/>
          </a:ln>
        </p:spPr>
      </p:sp>
      <p:sp>
        <p:nvSpPr>
          <p:cNvPr id="145"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6" name="PlaceHolder 3"/>
          <p:cNvSpPr>
            <a:spLocks noGrp="1"/>
          </p:cNvSpPr>
          <p:nvPr>
            <p:ph type="sldNum" idx="17"/>
          </p:nvPr>
        </p:nvSpPr>
        <p:spPr>
          <a:xfrm>
            <a:off x="3884760" y="8685360"/>
            <a:ext cx="2970360" cy="457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1D5BA953-AFE6-4E04-81A9-E9DC84425FD9}" type="slidenum">
              <a:rPr lang="en-US" sz="1200" b="0" strike="noStrike" spc="-1">
                <a:latin typeface="Times New Roman"/>
              </a:rPr>
              <a:t>11</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laceHolder 1"/>
          <p:cNvSpPr>
            <a:spLocks noGrp="1" noRot="1" noChangeAspect="1"/>
          </p:cNvSpPr>
          <p:nvPr>
            <p:ph type="sldImg"/>
          </p:nvPr>
        </p:nvSpPr>
        <p:spPr>
          <a:xfrm>
            <a:off x="685800" y="1143000"/>
            <a:ext cx="5484813" cy="3084513"/>
          </a:xfrm>
          <a:prstGeom prst="rect">
            <a:avLst/>
          </a:prstGeom>
          <a:ln w="0">
            <a:noFill/>
          </a:ln>
        </p:spPr>
      </p:sp>
      <p:sp>
        <p:nvSpPr>
          <p:cNvPr id="148"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9" name="PlaceHolder 3"/>
          <p:cNvSpPr>
            <a:spLocks noGrp="1"/>
          </p:cNvSpPr>
          <p:nvPr>
            <p:ph type="sldNum" idx="18"/>
          </p:nvPr>
        </p:nvSpPr>
        <p:spPr>
          <a:xfrm>
            <a:off x="3884760" y="8685360"/>
            <a:ext cx="2970360" cy="4572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633D6476-819E-45EE-917A-06FE4B813ABC}" type="slidenum">
              <a:rPr lang="en-US" sz="1200" b="0" strike="noStrike" spc="-1">
                <a:latin typeface="Times New Roman"/>
              </a:rPr>
              <a:t>12</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CBBD0E23-A88D-4447-A8CD-21116C5E603F}"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77DA9666-2178-4B57-A0A1-A8D4C5223D95}"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5D130D4C-3E16-479C-BD34-F9899C4B2B6C}"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BCD3084C-A59A-4313-A9F7-A043160EE2DA}"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C83E7B6F-3E2C-4126-AC67-7F505332BDAA}"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4C970504-8B39-424D-AFDC-72D7A014DF54}"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EB35C1DB-E8A2-4EED-ABFD-E1F3C133B94D}"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85CFE5E5-F19A-4A09-8C9D-6CC9DC505F39}"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A308A4BD-5D79-4E52-B9D6-2BADF0D286DB}"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4E9C210B-6858-4116-90B0-B10FBF8902BF}"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2CC836A2-18E4-49A1-97E3-266C641ED264}"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ECA39BE3-FE13-41F5-B06E-2180AF065A4B}"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3D992B1F-CD96-47BB-A08F-9C3684ADA507}"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2EF8E8EE-0F44-442D-91CA-7ABF84F66F88}"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9629C3DC-9BF4-4977-BFC8-43B326773810}"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2CE99A56-F525-4570-AC59-E660E6085836}"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F52D5615-46DF-494E-A384-25F78628B6EC}"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F2E876FC-92B9-43F4-B156-D2225E62B1DF}"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1D3174E5-B8ED-434C-B9EB-CB51B0C1CFC9}"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E1AC26D2-4BAD-4E8E-8CBD-BD3AA07A2840}"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0F9134AC-BFCB-4AF9-9067-088ECEB9950A}"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FD476B4E-D180-4882-9A09-7EEFA20BBB08}"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AB6946CD-423B-4620-86B4-B50832B92303}"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F4B24277-FA61-480D-82BB-9D69730889C7}"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4038480" y="6356520"/>
            <a:ext cx="4113360" cy="36360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6" name="PlaceHolder 2"/>
          <p:cNvSpPr>
            <a:spLocks noGrp="1"/>
          </p:cNvSpPr>
          <p:nvPr>
            <p:ph type="sldNum" idx="2"/>
          </p:nvPr>
        </p:nvSpPr>
        <p:spPr>
          <a:xfrm>
            <a:off x="8610480" y="6356520"/>
            <a:ext cx="2741760" cy="36360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A43FF692-1D24-41C8-8678-FF0050E97E92}" type="slidenum">
              <a:rPr lang="en-US" sz="1200" b="0" strike="noStrike" spc="-1">
                <a:solidFill>
                  <a:srgbClr val="8B8B8B"/>
                </a:solidFill>
                <a:latin typeface="Calibri"/>
              </a:rPr>
              <a:t>‹#›</a:t>
            </a:fld>
            <a:endParaRPr lang="en-US" sz="1200" b="0" strike="noStrike" spc="-1">
              <a:latin typeface="Times New Roman"/>
            </a:endParaRPr>
          </a:p>
        </p:txBody>
      </p:sp>
      <p:sp>
        <p:nvSpPr>
          <p:cNvPr id="2" name="PlaceHolder 3"/>
          <p:cNvSpPr>
            <a:spLocks noGrp="1"/>
          </p:cNvSpPr>
          <p:nvPr>
            <p:ph type="dt" idx="3"/>
          </p:nvPr>
        </p:nvSpPr>
        <p:spPr>
          <a:xfrm>
            <a:off x="838080" y="6356520"/>
            <a:ext cx="2741760" cy="36360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13360" cy="36360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42" name="PlaceHolder 2"/>
          <p:cNvSpPr>
            <a:spLocks noGrp="1"/>
          </p:cNvSpPr>
          <p:nvPr>
            <p:ph type="sldNum" idx="5"/>
          </p:nvPr>
        </p:nvSpPr>
        <p:spPr>
          <a:xfrm>
            <a:off x="8610480" y="6356520"/>
            <a:ext cx="2741760" cy="36360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4D00312F-D182-424B-904F-DA6D45C936CB}" type="slidenum">
              <a:rPr lang="en-US" sz="1200" b="0" strike="noStrike" spc="-1">
                <a:solidFill>
                  <a:srgbClr val="8B8B8B"/>
                </a:solidFill>
                <a:latin typeface="Calibri"/>
              </a:rPr>
              <a:t>‹#›</a:t>
            </a:fld>
            <a:endParaRPr lang="en-US" sz="1200" b="0" strike="noStrike" spc="-1">
              <a:latin typeface="Times New Roman"/>
            </a:endParaRPr>
          </a:p>
        </p:txBody>
      </p:sp>
      <p:sp>
        <p:nvSpPr>
          <p:cNvPr id="43" name="PlaceHolder 3"/>
          <p:cNvSpPr>
            <a:spLocks noGrp="1"/>
          </p:cNvSpPr>
          <p:nvPr>
            <p:ph type="dt" idx="6"/>
          </p:nvPr>
        </p:nvSpPr>
        <p:spPr>
          <a:xfrm>
            <a:off x="838080" y="6356520"/>
            <a:ext cx="2741760" cy="36360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1124640" y="1492920"/>
            <a:ext cx="10119960" cy="179532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Essentials of AI for Life and Society</a:t>
            </a:r>
            <a:endParaRPr lang="en-US" sz="6000" b="0" strike="noStrike" spc="-1">
              <a:latin typeface="Arial"/>
            </a:endParaRPr>
          </a:p>
        </p:txBody>
      </p:sp>
      <p:sp>
        <p:nvSpPr>
          <p:cNvPr id="89" name="PlaceHolder 2"/>
          <p:cNvSpPr>
            <a:spLocks noGrp="1"/>
          </p:cNvSpPr>
          <p:nvPr>
            <p:ph type="subTitle"/>
          </p:nvPr>
        </p:nvSpPr>
        <p:spPr>
          <a:xfrm>
            <a:off x="1523880" y="3870000"/>
            <a:ext cx="9142560" cy="1654200"/>
          </a:xfrm>
          <a:prstGeom prst="rect">
            <a:avLst/>
          </a:prstGeom>
          <a:noFill/>
          <a:ln w="0">
            <a:noFill/>
          </a:ln>
        </p:spPr>
        <p:txBody>
          <a:bodyPr lIns="0" tIns="0" rIns="0" bIns="0" anchor="t">
            <a:normAutofit/>
          </a:bodyPr>
          <a:lstStyle/>
          <a:p>
            <a:pPr algn="ctr">
              <a:lnSpc>
                <a:spcPct val="90000"/>
              </a:lnSpc>
              <a:spcBef>
                <a:spcPts val="1001"/>
              </a:spcBef>
              <a:buNone/>
              <a:tabLst>
                <a:tab pos="0" algn="l"/>
              </a:tabLst>
            </a:pPr>
            <a:r>
              <a:rPr lang="en-US" sz="3200" b="0" strike="noStrike" spc="-1">
                <a:solidFill>
                  <a:srgbClr val="FFFFFF"/>
                </a:solidFill>
                <a:latin typeface="Arial"/>
              </a:rPr>
              <a:t>Peter Stone</a:t>
            </a:r>
            <a:endParaRPr lang="en-US" sz="32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07" name="PlaceHolder 1"/>
          <p:cNvSpPr>
            <a:spLocks noGrp="1"/>
          </p:cNvSpPr>
          <p:nvPr>
            <p:ph type="title"/>
          </p:nvPr>
        </p:nvSpPr>
        <p:spPr>
          <a:xfrm>
            <a:off x="434043" y="2766960"/>
            <a:ext cx="10514160" cy="1324080"/>
          </a:xfrm>
          <a:prstGeom prst="rect">
            <a:avLst/>
          </a:prstGeom>
          <a:noFill/>
          <a:ln w="0">
            <a:noFill/>
          </a:ln>
        </p:spPr>
        <p:txBody>
          <a:bodyPr lIns="90000" tIns="45000" rIns="90000" bIns="45000" anchor="ctr">
            <a:noAutofit/>
          </a:bodyPr>
          <a:lstStyle/>
          <a:p>
            <a:pPr>
              <a:lnSpc>
                <a:spcPct val="90000"/>
              </a:lnSpc>
              <a:buNone/>
            </a:pPr>
            <a:r>
              <a:rPr lang="en-US" sz="3200" b="1" u="sng" strike="noStrike" spc="-1" dirty="0">
                <a:solidFill>
                  <a:srgbClr val="000000"/>
                </a:solidFill>
                <a:latin typeface="Calibri Light"/>
                <a:ea typeface="Noto Sans CJK SC"/>
              </a:rPr>
              <a:t>Poll</a:t>
            </a:r>
            <a:br>
              <a:rPr lang="en-US" sz="3200" b="1" strike="noStrike" spc="-1" dirty="0">
                <a:solidFill>
                  <a:srgbClr val="000000"/>
                </a:solidFill>
                <a:latin typeface="Calibri Light"/>
                <a:ea typeface="Noto Sans CJK SC"/>
              </a:rPr>
            </a:br>
            <a:br>
              <a:rPr sz="3200" dirty="0"/>
            </a:br>
            <a:r>
              <a:rPr lang="en-US" sz="3200" b="1" strike="noStrike" spc="-1" dirty="0">
                <a:solidFill>
                  <a:srgbClr val="000000"/>
                </a:solidFill>
                <a:latin typeface="Calibri Light"/>
                <a:ea typeface="Noto Sans CJK SC"/>
              </a:rPr>
              <a:t>"</a:t>
            </a:r>
            <a:r>
              <a:rPr lang="en-US" sz="3200" b="0" strike="noStrike" spc="-1" dirty="0">
                <a:latin typeface="Arial"/>
                <a:ea typeface="Noto Sans CJK SC"/>
              </a:rPr>
              <a:t>In the end, Frank had to decide </a:t>
            </a:r>
            <a:br>
              <a:rPr lang="en-US" sz="3200" b="0" strike="noStrike" spc="-1" dirty="0">
                <a:latin typeface="Arial"/>
                <a:ea typeface="Noto Sans CJK SC"/>
              </a:rPr>
            </a:br>
            <a:r>
              <a:rPr lang="en-US" sz="3200" b="0" strike="noStrike" spc="-1" dirty="0">
                <a:latin typeface="Arial"/>
                <a:ea typeface="Noto Sans CJK SC"/>
              </a:rPr>
              <a:t>whether to erase the </a:t>
            </a:r>
            <a:br>
              <a:rPr sz="3200" dirty="0"/>
            </a:br>
            <a:r>
              <a:rPr lang="en-US" sz="3200" b="0" strike="noStrike" spc="-1" dirty="0">
                <a:latin typeface="Arial"/>
                <a:ea typeface="Noto Sans CJK SC"/>
              </a:rPr>
              <a:t>  robot’s memory.  Do you think he did?</a:t>
            </a:r>
            <a:r>
              <a:rPr lang="en-US" sz="3200" b="1" strike="noStrike" spc="-1" dirty="0">
                <a:solidFill>
                  <a:srgbClr val="000000"/>
                </a:solidFill>
                <a:latin typeface="Calibri Light"/>
                <a:ea typeface="Noto Sans CJK SC"/>
              </a:rPr>
              <a:t>”</a:t>
            </a:r>
            <a:br>
              <a:rPr lang="en-US" sz="3200" b="1" strike="noStrike" spc="-1" dirty="0">
                <a:solidFill>
                  <a:srgbClr val="000000"/>
                </a:solidFill>
                <a:latin typeface="Calibri Light"/>
                <a:ea typeface="Noto Sans CJK SC"/>
              </a:rPr>
            </a:br>
            <a:br>
              <a:rPr sz="3200" dirty="0"/>
            </a:br>
            <a:r>
              <a:rPr lang="en-US" sz="3200" b="1" strike="noStrike" spc="-1" dirty="0">
                <a:solidFill>
                  <a:srgbClr val="000000"/>
                </a:solidFill>
                <a:latin typeface="Calibri Light"/>
                <a:ea typeface="Noto Sans CJK SC"/>
              </a:rPr>
              <a:t>- Yes</a:t>
            </a:r>
            <a:br>
              <a:rPr sz="3200" dirty="0"/>
            </a:br>
            <a:r>
              <a:rPr lang="en-US" sz="3200" b="1" strike="noStrike" spc="-1" dirty="0">
                <a:solidFill>
                  <a:srgbClr val="000000"/>
                </a:solidFill>
                <a:latin typeface="Calibri Light"/>
                <a:ea typeface="Noto Sans CJK SC"/>
              </a:rPr>
              <a:t>- No</a:t>
            </a:r>
            <a:br>
              <a:rPr sz="3200" dirty="0"/>
            </a:br>
            <a:endParaRPr lang="en-US" sz="3200" b="0" strike="noStrike" spc="-1" dirty="0">
              <a:latin typeface="Arial"/>
            </a:endParaRPr>
          </a:p>
        </p:txBody>
      </p:sp>
      <p:pic>
        <p:nvPicPr>
          <p:cNvPr id="108" name="Content Placeholder 3" descr="A black background with a black square&#10;&#10;Description automatically generated with medium confidence"/>
          <p:cNvPicPr/>
          <p:nvPr/>
        </p:nvPicPr>
        <p:blipFill>
          <a:blip r:embed="rId3"/>
          <a:stretch/>
        </p:blipFill>
        <p:spPr>
          <a:xfrm>
            <a:off x="7785000" y="1690560"/>
            <a:ext cx="3567240" cy="356724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172080"/>
            <a:ext cx="10514160" cy="1324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Robots for Elder Care</a:t>
            </a:r>
            <a:endParaRPr lang="en-US" sz="4400" b="0" strike="noStrike" spc="-1">
              <a:latin typeface="Arial"/>
            </a:endParaRPr>
          </a:p>
        </p:txBody>
      </p:sp>
      <p:sp>
        <p:nvSpPr>
          <p:cNvPr id="110" name="PlaceHolder 2"/>
          <p:cNvSpPr>
            <a:spLocks noGrp="1"/>
          </p:cNvSpPr>
          <p:nvPr>
            <p:ph/>
          </p:nvPr>
        </p:nvSpPr>
        <p:spPr>
          <a:xfrm>
            <a:off x="838080" y="1299600"/>
            <a:ext cx="10514160" cy="4349880"/>
          </a:xfrm>
          <a:prstGeom prst="rect">
            <a:avLst/>
          </a:prstGeom>
          <a:noFill/>
          <a:ln w="0">
            <a:noFill/>
          </a:ln>
        </p:spPr>
        <p:txBody>
          <a:bodyPr lIns="90000" tIns="45000" rIns="90000" bIns="45000" anchor="t">
            <a:normAutofit fontScale="76500" lnSpcReduction="20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Setting the movie aside, what are the risk and benefits of using robots for elder care?</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Olivia: “I believe that AI will never fully be able to replicate the care and compassion that the elderly need. Human interaction is a sacred and beautiful aspect of life and robots cannot fully encompass the importance and love that comes with that.”</a:t>
            </a:r>
          </a:p>
          <a:p>
            <a:pPr marL="432000" indent="-324000">
              <a:lnSpc>
                <a:spcPct val="100000"/>
              </a:lnSpc>
              <a:spcBef>
                <a:spcPts val="1417"/>
              </a:spcBef>
              <a:buClr>
                <a:srgbClr val="000000"/>
              </a:buClr>
              <a:buSzPct val="45000"/>
              <a:buFont typeface="Wingdings" charset="2"/>
              <a:buChar char=""/>
            </a:pPr>
            <a:r>
              <a:rPr lang="en-US" sz="3200" b="0" strike="noStrike" spc="-1" dirty="0" err="1">
                <a:latin typeface="Arial"/>
              </a:rPr>
              <a:t>Kathik</a:t>
            </a:r>
            <a:r>
              <a:rPr lang="en-US" sz="3200" b="0" strike="noStrike" spc="-1" dirty="0">
                <a:latin typeface="Arial"/>
              </a:rPr>
              <a:t>: “I think an AI tool is much better than nothing at all. A lot of people live alone without anyone checking up on them at all times of the day, so using AI to address this problem could improve the quality of life drastically.”</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Is this an area that should be pursued?</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Discuss!</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172080"/>
            <a:ext cx="10514160" cy="1324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Killer Robots</a:t>
            </a:r>
            <a:endParaRPr lang="en-US" sz="4400" b="0" strike="noStrike" spc="-1">
              <a:latin typeface="Arial"/>
            </a:endParaRPr>
          </a:p>
        </p:txBody>
      </p:sp>
      <p:sp>
        <p:nvSpPr>
          <p:cNvPr id="112" name="Rectangle 111"/>
          <p:cNvSpPr/>
          <p:nvPr/>
        </p:nvSpPr>
        <p:spPr>
          <a:xfrm>
            <a:off x="914400" y="1600200"/>
            <a:ext cx="10286640" cy="2532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16000" indent="-216000">
              <a:lnSpc>
                <a:spcPct val="100000"/>
              </a:lnSpc>
              <a:buClr>
                <a:srgbClr val="000000"/>
              </a:buClr>
              <a:buSzPct val="45000"/>
              <a:buFont typeface="Wingdings" charset="2"/>
              <a:buChar char=""/>
            </a:pPr>
            <a:r>
              <a:rPr lang="en-US" sz="3200" b="0" strike="noStrike" spc="-1" dirty="0">
                <a:solidFill>
                  <a:srgbClr val="000000"/>
                </a:solidFill>
                <a:latin typeface="Calibri"/>
              </a:rPr>
              <a:t>Jenna: “It's one thing to consider technology being used as a weapon, but it's another when debating the ethics of the technology having independent control over its actions.”</a:t>
            </a:r>
            <a:endParaRPr lang="en-US" sz="3200" b="0" strike="noStrike" spc="-1" dirty="0">
              <a:latin typeface="Arial"/>
            </a:endParaRPr>
          </a:p>
          <a:p>
            <a:pPr marL="216000" indent="-216000">
              <a:lnSpc>
                <a:spcPct val="100000"/>
              </a:lnSpc>
              <a:buClr>
                <a:srgbClr val="000000"/>
              </a:buClr>
              <a:buSzPct val="45000"/>
              <a:buFont typeface="Wingdings" charset="2"/>
              <a:buChar char=""/>
            </a:pPr>
            <a:r>
              <a:rPr lang="en-US" sz="3200" b="0" strike="noStrike" spc="-1" dirty="0">
                <a:solidFill>
                  <a:srgbClr val="000000"/>
                </a:solidFill>
                <a:latin typeface="Calibri"/>
              </a:rPr>
              <a:t>Caitlyn: “I fear that war will drive people to act irrationally and people in power will cut corners on ethics/ regulations to try to end the war quicker.”</a:t>
            </a:r>
            <a:endParaRPr lang="en-US" sz="3200" b="0" strike="noStrike" spc="-1" dirty="0">
              <a:latin typeface="Arial"/>
            </a:endParaRPr>
          </a:p>
          <a:p>
            <a:pPr>
              <a:lnSpc>
                <a:spcPct val="100000"/>
              </a:lnSpc>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13" name="PlaceHolder 1"/>
          <p:cNvSpPr>
            <a:spLocks noGrp="1"/>
          </p:cNvSpPr>
          <p:nvPr>
            <p:ph type="title"/>
          </p:nvPr>
        </p:nvSpPr>
        <p:spPr>
          <a:xfrm>
            <a:off x="838080" y="2766240"/>
            <a:ext cx="10514160" cy="1324080"/>
          </a:xfrm>
          <a:prstGeom prst="rect">
            <a:avLst/>
          </a:prstGeom>
          <a:noFill/>
          <a:ln w="0">
            <a:noFill/>
          </a:ln>
        </p:spPr>
        <p:txBody>
          <a:bodyPr lIns="90000" tIns="45000" rIns="90000" bIns="45000" anchor="ctr">
            <a:normAutofit fontScale="90000"/>
          </a:bodyPr>
          <a:lstStyle/>
          <a:p>
            <a:pPr>
              <a:lnSpc>
                <a:spcPct val="90000"/>
              </a:lnSpc>
              <a:buNone/>
            </a:pPr>
            <a:r>
              <a:rPr lang="en-US" sz="3600" b="1" u="sng" strike="noStrike" spc="-1" dirty="0">
                <a:solidFill>
                  <a:srgbClr val="000000"/>
                </a:solidFill>
                <a:latin typeface="Calibri Light"/>
                <a:ea typeface="Noto Sans CJK SC"/>
              </a:rPr>
              <a:t>Poll</a:t>
            </a:r>
            <a:br>
              <a:rPr lang="en-US" sz="3600" b="1" strike="noStrike" spc="-1" dirty="0">
                <a:solidFill>
                  <a:srgbClr val="000000"/>
                </a:solidFill>
                <a:latin typeface="Calibri Light"/>
                <a:ea typeface="Noto Sans CJK SC"/>
              </a:rPr>
            </a:br>
            <a:br>
              <a:rPr sz="3600" dirty="0"/>
            </a:br>
            <a:r>
              <a:rPr lang="en-US" sz="3600" b="1" strike="noStrike" spc="-1" dirty="0">
                <a:solidFill>
                  <a:srgbClr val="000000"/>
                </a:solidFill>
                <a:latin typeface="Calibri Light"/>
                <a:ea typeface="Noto Sans CJK SC"/>
              </a:rPr>
              <a:t>"Autonomous Lethal Weapons </a:t>
            </a:r>
            <a:br>
              <a:rPr lang="en-US" sz="3600" b="1" strike="noStrike" spc="-1" dirty="0">
                <a:solidFill>
                  <a:srgbClr val="000000"/>
                </a:solidFill>
                <a:latin typeface="Calibri Light"/>
                <a:ea typeface="Noto Sans CJK SC"/>
              </a:rPr>
            </a:br>
            <a:r>
              <a:rPr lang="en-US" sz="3600" b="1" strike="noStrike" spc="-1" dirty="0">
                <a:solidFill>
                  <a:srgbClr val="000000"/>
                </a:solidFill>
                <a:latin typeface="Calibri Light"/>
                <a:ea typeface="Noto Sans CJK SC"/>
              </a:rPr>
              <a:t>Should be Banned”</a:t>
            </a:r>
            <a:br>
              <a:rPr lang="en-US" sz="3600" b="1" strike="noStrike" spc="-1" dirty="0">
                <a:solidFill>
                  <a:srgbClr val="000000"/>
                </a:solidFill>
                <a:latin typeface="Calibri Light"/>
                <a:ea typeface="Noto Sans CJK SC"/>
              </a:rPr>
            </a:br>
            <a:br>
              <a:rPr sz="3600" dirty="0"/>
            </a:br>
            <a:r>
              <a:rPr lang="en-US" sz="3600" b="1" strike="noStrike" spc="-1" dirty="0">
                <a:solidFill>
                  <a:srgbClr val="000000"/>
                </a:solidFill>
                <a:latin typeface="Calibri Light"/>
                <a:ea typeface="Noto Sans CJK SC"/>
              </a:rPr>
              <a:t>- Agree</a:t>
            </a:r>
            <a:br>
              <a:rPr sz="3600" dirty="0"/>
            </a:br>
            <a:r>
              <a:rPr lang="en-US" sz="3600" b="1" strike="noStrike" spc="-1" dirty="0">
                <a:solidFill>
                  <a:srgbClr val="000000"/>
                </a:solidFill>
                <a:latin typeface="Calibri Light"/>
                <a:ea typeface="Noto Sans CJK SC"/>
              </a:rPr>
              <a:t>- Disagree</a:t>
            </a:r>
            <a:br>
              <a:rPr sz="6600" dirty="0"/>
            </a:br>
            <a:endParaRPr lang="en-US" sz="6600" b="0" strike="noStrike" spc="-1" dirty="0">
              <a:latin typeface="Arial"/>
            </a:endParaRPr>
          </a:p>
        </p:txBody>
      </p:sp>
      <p:pic>
        <p:nvPicPr>
          <p:cNvPr id="114" name="Content Placeholder 2" descr="A black background with a black square&#10;&#10;Description automatically generated with medium confidence"/>
          <p:cNvPicPr/>
          <p:nvPr/>
        </p:nvPicPr>
        <p:blipFill>
          <a:blip r:embed="rId3"/>
          <a:stretch/>
        </p:blipFill>
        <p:spPr>
          <a:xfrm>
            <a:off x="7785000" y="1690560"/>
            <a:ext cx="3567240" cy="356724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838080" y="172080"/>
            <a:ext cx="10514160" cy="1324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Autonomous Lethal Weapons</a:t>
            </a:r>
            <a:endParaRPr lang="en-US" sz="4400" b="0" strike="noStrike" spc="-1">
              <a:latin typeface="Arial"/>
            </a:endParaRPr>
          </a:p>
        </p:txBody>
      </p:sp>
      <p:sp>
        <p:nvSpPr>
          <p:cNvPr id="116" name="PlaceHolder 2"/>
          <p:cNvSpPr>
            <a:spLocks noGrp="1"/>
          </p:cNvSpPr>
          <p:nvPr>
            <p:ph/>
          </p:nvPr>
        </p:nvSpPr>
        <p:spPr>
          <a:xfrm>
            <a:off x="838080" y="1299600"/>
            <a:ext cx="10514160" cy="4349880"/>
          </a:xfrm>
          <a:prstGeom prst="rect">
            <a:avLst/>
          </a:prstGeom>
          <a:noFill/>
          <a:ln w="0">
            <a:noFill/>
          </a:ln>
        </p:spPr>
        <p:txBody>
          <a:bodyPr lIns="90000" tIns="45000" rIns="90000" bIns="45000" anchor="t">
            <a:normAutofit fontScale="79500" lnSpcReduction="20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Victor: “What happens if [an AI powered] drone locks on to the wrong target and ends up harming someone it wasn't supposed to?” </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Coco: “There is a chance that these technologies become so cheap and efficient that they replace humans in wars, and we'd carry out essentially proxy wars fully autonomously.”</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Maria: "In my opinion, regulating powerful weapons like those discussed in this article will be very challenging. Especially because not all countries will agree on the same regulations or implement them uniformly.”</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Should autonomous lethal weapons be banned?</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Discuss!</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2766240"/>
            <a:ext cx="10514160" cy="1324080"/>
          </a:xfrm>
          <a:prstGeom prst="rect">
            <a:avLst/>
          </a:prstGeom>
          <a:noFill/>
          <a:ln w="0">
            <a:noFill/>
          </a:ln>
        </p:spPr>
        <p:txBody>
          <a:bodyPr lIns="90000" tIns="45000" rIns="90000" bIns="45000" anchor="ctr">
            <a:noAutofit/>
          </a:bodyPr>
          <a:lstStyle/>
          <a:p>
            <a:pPr>
              <a:lnSpc>
                <a:spcPct val="90000"/>
              </a:lnSpc>
              <a:buNone/>
            </a:pPr>
            <a:r>
              <a:rPr lang="en-US" sz="3200" b="1" u="sng" strike="noStrike" spc="-1" dirty="0">
                <a:solidFill>
                  <a:srgbClr val="000000"/>
                </a:solidFill>
                <a:latin typeface="Calibri Light"/>
                <a:ea typeface="Noto Sans CJK SC"/>
              </a:rPr>
              <a:t>Poll</a:t>
            </a:r>
            <a:br>
              <a:rPr lang="en-US" sz="3200" b="1" strike="noStrike" spc="-1" dirty="0">
                <a:solidFill>
                  <a:srgbClr val="000000"/>
                </a:solidFill>
                <a:latin typeface="Calibri Light"/>
                <a:ea typeface="Noto Sans CJK SC"/>
              </a:rPr>
            </a:br>
            <a:br>
              <a:rPr sz="3200" dirty="0"/>
            </a:br>
            <a:r>
              <a:rPr lang="en-US" sz="3200" b="1" strike="noStrike" spc="-1" dirty="0">
                <a:solidFill>
                  <a:srgbClr val="000000"/>
                </a:solidFill>
                <a:latin typeface="Calibri Light"/>
                <a:ea typeface="Noto Sans CJK SC"/>
              </a:rPr>
              <a:t>"Autonomous Lethal Weapons </a:t>
            </a:r>
            <a:br>
              <a:rPr lang="en-US" sz="3200" b="1" strike="noStrike" spc="-1" dirty="0">
                <a:solidFill>
                  <a:srgbClr val="000000"/>
                </a:solidFill>
                <a:latin typeface="Calibri Light"/>
                <a:ea typeface="Noto Sans CJK SC"/>
              </a:rPr>
            </a:br>
            <a:r>
              <a:rPr lang="en-US" sz="3200" b="1" strike="noStrike" spc="-1" dirty="0">
                <a:solidFill>
                  <a:srgbClr val="000000"/>
                </a:solidFill>
                <a:latin typeface="Calibri Light"/>
                <a:ea typeface="Noto Sans CJK SC"/>
              </a:rPr>
              <a:t>Should be Banned”</a:t>
            </a:r>
            <a:br>
              <a:rPr lang="en-US" sz="3200" b="1" strike="noStrike" spc="-1" dirty="0">
                <a:solidFill>
                  <a:srgbClr val="000000"/>
                </a:solidFill>
                <a:latin typeface="Calibri Light"/>
                <a:ea typeface="Noto Sans CJK SC"/>
              </a:rPr>
            </a:br>
            <a:br>
              <a:rPr sz="3200" dirty="0"/>
            </a:br>
            <a:r>
              <a:rPr lang="en-US" sz="3200" b="1" strike="noStrike" spc="-1" dirty="0">
                <a:solidFill>
                  <a:srgbClr val="000000"/>
                </a:solidFill>
                <a:latin typeface="Calibri Light"/>
                <a:ea typeface="Noto Sans CJK SC"/>
              </a:rPr>
              <a:t>- Agree</a:t>
            </a:r>
            <a:br>
              <a:rPr sz="3200" dirty="0"/>
            </a:br>
            <a:r>
              <a:rPr lang="en-US" sz="3200" b="1" strike="noStrike" spc="-1" dirty="0">
                <a:solidFill>
                  <a:srgbClr val="000000"/>
                </a:solidFill>
                <a:latin typeface="Calibri Light"/>
                <a:ea typeface="Noto Sans CJK SC"/>
              </a:rPr>
              <a:t>- Disagree</a:t>
            </a:r>
            <a:br>
              <a:rPr sz="3200" dirty="0"/>
            </a:br>
            <a:endParaRPr lang="en-US" sz="3200" b="0" strike="noStrike" spc="-1" dirty="0">
              <a:latin typeface="Arial"/>
            </a:endParaRPr>
          </a:p>
        </p:txBody>
      </p:sp>
      <p:pic>
        <p:nvPicPr>
          <p:cNvPr id="118" name="Content Placeholder 4" descr="A black background with a black square&#10;&#10;Description automatically generated with medium confidence"/>
          <p:cNvPicPr/>
          <p:nvPr/>
        </p:nvPicPr>
        <p:blipFill>
          <a:blip r:embed="rId3"/>
          <a:stretch/>
        </p:blipFill>
        <p:spPr>
          <a:xfrm>
            <a:off x="7785000" y="1690560"/>
            <a:ext cx="3567240" cy="356724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838080" y="172080"/>
            <a:ext cx="10514160" cy="1324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Detachment from War</a:t>
            </a:r>
            <a:endParaRPr lang="en-US" sz="4400" b="0" strike="noStrike" spc="-1">
              <a:latin typeface="Arial"/>
            </a:endParaRPr>
          </a:p>
        </p:txBody>
      </p:sp>
      <p:sp>
        <p:nvSpPr>
          <p:cNvPr id="120" name="PlaceHolder 2"/>
          <p:cNvSpPr>
            <a:spLocks noGrp="1"/>
          </p:cNvSpPr>
          <p:nvPr>
            <p:ph/>
          </p:nvPr>
        </p:nvSpPr>
        <p:spPr>
          <a:xfrm>
            <a:off x="838080" y="1299600"/>
            <a:ext cx="10514160" cy="4349880"/>
          </a:xfrm>
          <a:prstGeom prst="rect">
            <a:avLst/>
          </a:prstGeom>
          <a:noFill/>
          <a:ln w="0">
            <a:noFill/>
          </a:ln>
        </p:spPr>
        <p:txBody>
          <a:bodyPr lIns="90000" tIns="45000" rIns="90000" bIns="45000" anchor="t">
            <a:normAutofit fontScale="88500" lnSpcReduction="10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Sophie: "What really gets to me is the idea of detachment. Warfare has always been brutal, but there’s something deeply human about the decisions soldiers have to make, even in the worst of times. When you put AI into the equation, especially with autonomous weapons, you’re removing that human layer. It makes war feel like a video game, where the consequences aren’t as real for the person pulling the trigger—or, in this case, programming the machine. That scares me because war shouldn’t be something we approach lightly, and taking humans out of those critical moments feels like we’re losing something important."</a:t>
            </a:r>
          </a:p>
          <a:p>
            <a:pPr>
              <a:lnSpc>
                <a:spcPct val="100000"/>
              </a:lnSpc>
              <a:spcBef>
                <a:spcPts val="1417"/>
              </a:spcBef>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838080" y="172080"/>
            <a:ext cx="10514160" cy="1324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Next Week: Probabilistic Modeling</a:t>
            </a:r>
            <a:endParaRPr lang="en-US" sz="4400" b="0" strike="noStrike" spc="-1">
              <a:latin typeface="Arial"/>
            </a:endParaRPr>
          </a:p>
        </p:txBody>
      </p:sp>
      <p:sp>
        <p:nvSpPr>
          <p:cNvPr id="122" name="PlaceHolder 2"/>
          <p:cNvSpPr>
            <a:spLocks noGrp="1"/>
          </p:cNvSpPr>
          <p:nvPr>
            <p:ph/>
          </p:nvPr>
        </p:nvSpPr>
        <p:spPr>
          <a:xfrm>
            <a:off x="838920" y="834119"/>
            <a:ext cx="10514160" cy="5354029"/>
          </a:xfrm>
          <a:prstGeom prst="rect">
            <a:avLst/>
          </a:prstGeom>
          <a:noFill/>
          <a:ln w="0">
            <a:noFill/>
          </a:ln>
        </p:spPr>
        <p:txBody>
          <a:bodyPr lIns="90000" tIns="45000" rIns="90000" bIns="45000" anchor="t">
            <a:normAutofit fontScale="99500" lnSpcReduction="10000"/>
          </a:bodyPr>
          <a:lstStyle/>
          <a:p>
            <a:pPr>
              <a:lnSpc>
                <a:spcPct val="100000"/>
              </a:lnSpc>
              <a:spcBef>
                <a:spcPts val="601"/>
              </a:spcBef>
              <a:buNone/>
            </a:pPr>
            <a:endParaRPr lang="en-US" sz="2800" b="0" strike="noStrike" spc="-1" dirty="0">
              <a:latin typeface="Arial"/>
            </a:endParaRPr>
          </a:p>
          <a:p>
            <a:pPr marL="457200" indent="-456840">
              <a:lnSpc>
                <a:spcPct val="100000"/>
              </a:lnSpc>
              <a:spcBef>
                <a:spcPts val="601"/>
              </a:spcBef>
              <a:buClr>
                <a:srgbClr val="727CA3"/>
              </a:buClr>
              <a:buSzPct val="76000"/>
              <a:buFont typeface="Arial"/>
              <a:buChar char="•"/>
            </a:pPr>
            <a:r>
              <a:rPr lang="en-US" sz="2800" b="0" strike="noStrike" spc="-1" dirty="0">
                <a:solidFill>
                  <a:srgbClr val="000000"/>
                </a:solidFill>
                <a:latin typeface="Gill Sans MT"/>
              </a:rPr>
              <a:t>Register to vote!</a:t>
            </a:r>
            <a:endParaRPr lang="en-US" sz="2800" b="0" strike="noStrike" spc="-1" dirty="0">
              <a:latin typeface="Arial"/>
            </a:endParaRPr>
          </a:p>
          <a:p>
            <a:pPr marL="457200" indent="-456840">
              <a:lnSpc>
                <a:spcPct val="100000"/>
              </a:lnSpc>
              <a:spcBef>
                <a:spcPts val="601"/>
              </a:spcBef>
              <a:buClr>
                <a:srgbClr val="727CA3"/>
              </a:buClr>
              <a:buSzPct val="76000"/>
              <a:buFont typeface="Arial"/>
              <a:buChar char="•"/>
            </a:pPr>
            <a:r>
              <a:rPr lang="en-US" sz="2800" b="0" strike="noStrike" spc="-1" dirty="0">
                <a:solidFill>
                  <a:srgbClr val="000000"/>
                </a:solidFill>
                <a:latin typeface="Gill Sans MT"/>
              </a:rPr>
              <a:t>Readings:</a:t>
            </a:r>
            <a:endParaRPr lang="en-US" sz="2800" b="0" strike="noStrike" spc="-1" dirty="0">
              <a:latin typeface="Arial"/>
            </a:endParaRPr>
          </a:p>
          <a:p>
            <a:pPr marL="864000" lvl="1" indent="-324000">
              <a:lnSpc>
                <a:spcPct val="100000"/>
              </a:lnSpc>
              <a:spcBef>
                <a:spcPts val="1134"/>
              </a:spcBef>
              <a:buClr>
                <a:srgbClr val="000000"/>
              </a:buClr>
              <a:buSzPct val="75000"/>
              <a:buFont typeface="Symbol"/>
              <a:buChar char=""/>
            </a:pPr>
            <a:r>
              <a:rPr lang="en-US" sz="2800" b="0" strike="noStrike" spc="-1" dirty="0">
                <a:solidFill>
                  <a:srgbClr val="000000"/>
                </a:solidFill>
                <a:latin typeface="Gill Sans MT"/>
              </a:rPr>
              <a:t>Basics of probability</a:t>
            </a:r>
            <a:endParaRPr lang="en-US" sz="2800" b="0" strike="noStrike" spc="-1" dirty="0">
              <a:latin typeface="Arial"/>
            </a:endParaRPr>
          </a:p>
          <a:p>
            <a:pPr marL="864000" lvl="1" indent="-324000">
              <a:lnSpc>
                <a:spcPct val="100000"/>
              </a:lnSpc>
              <a:spcBef>
                <a:spcPts val="1134"/>
              </a:spcBef>
              <a:buClr>
                <a:srgbClr val="000000"/>
              </a:buClr>
              <a:buSzPct val="75000"/>
              <a:buFont typeface="Symbol"/>
              <a:buChar char=""/>
            </a:pPr>
            <a:r>
              <a:rPr lang="en-US" sz="2800" b="0" strike="noStrike" spc="-1" dirty="0">
                <a:solidFill>
                  <a:srgbClr val="000000"/>
                </a:solidFill>
                <a:latin typeface="Gill Sans MT"/>
              </a:rPr>
              <a:t>How do we perceive randomness, and how good are people at reasoning about probabilities?</a:t>
            </a:r>
            <a:endParaRPr lang="en-US" sz="2800" b="0" strike="noStrike" spc="-1" dirty="0">
              <a:latin typeface="Arial"/>
            </a:endParaRPr>
          </a:p>
          <a:p>
            <a:pPr marL="457200" indent="-456840">
              <a:lnSpc>
                <a:spcPct val="100000"/>
              </a:lnSpc>
              <a:spcBef>
                <a:spcPts val="601"/>
              </a:spcBef>
              <a:buClr>
                <a:srgbClr val="727CA3"/>
              </a:buClr>
              <a:buSzPct val="76000"/>
              <a:buFont typeface="Arial"/>
              <a:buChar char="•"/>
            </a:pPr>
            <a:r>
              <a:rPr lang="en-US" sz="2800" b="0" strike="noStrike" spc="-1" dirty="0">
                <a:solidFill>
                  <a:srgbClr val="000000"/>
                </a:solidFill>
                <a:latin typeface="Gill Sans MT"/>
              </a:rPr>
              <a:t>Lecture by Roberto Martin-Martin</a:t>
            </a:r>
            <a:endParaRPr lang="en-US" sz="2800" b="0" strike="noStrike" spc="-1" dirty="0">
              <a:latin typeface="Arial"/>
            </a:endParaRPr>
          </a:p>
          <a:p>
            <a:pPr marL="457200" indent="-456840">
              <a:lnSpc>
                <a:spcPct val="100000"/>
              </a:lnSpc>
              <a:spcBef>
                <a:spcPts val="601"/>
              </a:spcBef>
              <a:buClr>
                <a:srgbClr val="727CA3"/>
              </a:buClr>
              <a:buSzPct val="76000"/>
              <a:buFont typeface="Arial"/>
              <a:buChar char="•"/>
            </a:pPr>
            <a:r>
              <a:rPr lang="en-US" sz="2800" b="0" strike="noStrike" spc="-1" dirty="0">
                <a:solidFill>
                  <a:srgbClr val="000000"/>
                </a:solidFill>
                <a:latin typeface="Gill Sans MT"/>
              </a:rPr>
              <a:t>Ethics guidelines</a:t>
            </a:r>
            <a:endParaRPr lang="en-US" sz="2800" b="0" strike="noStrike" spc="-1" dirty="0">
              <a:latin typeface="Arial"/>
            </a:endParaRPr>
          </a:p>
          <a:p>
            <a:pPr marL="457200" indent="-456840">
              <a:lnSpc>
                <a:spcPct val="100000"/>
              </a:lnSpc>
              <a:spcBef>
                <a:spcPts val="601"/>
              </a:spcBef>
              <a:buClr>
                <a:srgbClr val="727CA3"/>
              </a:buClr>
              <a:buSzPct val="76000"/>
              <a:buFont typeface="Arial"/>
              <a:buChar char="•"/>
            </a:pPr>
            <a:r>
              <a:rPr lang="en-US" sz="2800" b="0" strike="noStrike" spc="-1" dirty="0">
                <a:solidFill>
                  <a:srgbClr val="000000"/>
                </a:solidFill>
                <a:latin typeface="Gill Sans MT"/>
              </a:rPr>
              <a:t>Homework 3</a:t>
            </a:r>
            <a:endParaRPr lang="en-US" sz="2800" b="0" strike="noStrike" spc="-1" dirty="0">
              <a:latin typeface="Arial"/>
            </a:endParaRPr>
          </a:p>
          <a:p>
            <a:pPr>
              <a:lnSpc>
                <a:spcPct val="100000"/>
              </a:lnSpc>
              <a:spcBef>
                <a:spcPts val="601"/>
              </a:spcBef>
              <a:buNone/>
            </a:pPr>
            <a:endParaRPr lang="en-US" sz="2800" b="0" strike="noStrike" spc="-1" dirty="0">
              <a:latin typeface="Arial"/>
            </a:endParaRPr>
          </a:p>
          <a:p>
            <a:pPr marL="457200" indent="-456840">
              <a:lnSpc>
                <a:spcPct val="100000"/>
              </a:lnSpc>
              <a:spcBef>
                <a:spcPts val="601"/>
              </a:spcBef>
              <a:buClr>
                <a:srgbClr val="727CA3"/>
              </a:buClr>
              <a:buSzPct val="76000"/>
              <a:buFont typeface="Arial"/>
              <a:buChar char="•"/>
            </a:pPr>
            <a:r>
              <a:rPr lang="en-US" sz="2800" b="0" strike="noStrike" spc="-1" dirty="0">
                <a:solidFill>
                  <a:srgbClr val="000000"/>
                </a:solidFill>
                <a:latin typeface="Gill Sans MT"/>
              </a:rPr>
              <a:t>Do readings on perusal and submit ethics reflection!</a:t>
            </a:r>
            <a:endParaRPr lang="en-US" sz="2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2">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22">
                                            <p:txEl>
                                              <p:pRg st="2" end="2"/>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22">
                                            <p:txEl>
                                              <p:pRg st="3" end="3"/>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2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2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2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2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1114200" y="1632240"/>
            <a:ext cx="10119960" cy="179532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Intelligent Robotics</a:t>
            </a:r>
            <a:endParaRPr lang="en-US" sz="6000" b="0" strike="noStrike" spc="-1">
              <a:latin typeface="Arial"/>
            </a:endParaRPr>
          </a:p>
        </p:txBody>
      </p:sp>
      <p:sp>
        <p:nvSpPr>
          <p:cNvPr id="91" name="PlaceHolder 2"/>
          <p:cNvSpPr>
            <a:spLocks noGrp="1"/>
          </p:cNvSpPr>
          <p:nvPr>
            <p:ph type="subTitle"/>
          </p:nvPr>
        </p:nvSpPr>
        <p:spPr>
          <a:xfrm>
            <a:off x="1523880" y="3870000"/>
            <a:ext cx="9142560" cy="1654200"/>
          </a:xfrm>
          <a:prstGeom prst="rect">
            <a:avLst/>
          </a:prstGeom>
          <a:noFill/>
          <a:ln w="0">
            <a:noFill/>
          </a:ln>
        </p:spPr>
        <p:txBody>
          <a:bodyPr lIns="0" tIns="0" rIns="0" bIns="0" anchor="t">
            <a:normAutofit/>
          </a:bodyPr>
          <a:lstStyle/>
          <a:p>
            <a:pPr algn="ctr">
              <a:buNone/>
            </a:pPr>
            <a:endParaRPr lang="en-US" sz="32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172080"/>
            <a:ext cx="10514160" cy="1324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Defining Artificial Intelligence</a:t>
            </a:r>
            <a:endParaRPr lang="en-US" sz="4400" b="0" strike="noStrike" spc="-1">
              <a:latin typeface="Arial"/>
            </a:endParaRPr>
          </a:p>
        </p:txBody>
      </p:sp>
      <p:sp>
        <p:nvSpPr>
          <p:cNvPr id="93" name="PlaceHolder 2"/>
          <p:cNvSpPr>
            <a:spLocks noGrp="1"/>
          </p:cNvSpPr>
          <p:nvPr>
            <p:ph/>
          </p:nvPr>
        </p:nvSpPr>
        <p:spPr>
          <a:xfrm>
            <a:off x="838080" y="1497600"/>
            <a:ext cx="10514160" cy="4349880"/>
          </a:xfrm>
          <a:prstGeom prst="rect">
            <a:avLst/>
          </a:prstGeom>
          <a:noFill/>
          <a:ln w="0">
            <a:noFill/>
          </a:ln>
        </p:spPr>
        <p:txBody>
          <a:bodyPr lIns="90000" tIns="45000" rIns="90000" bIns="45000" anchor="t">
            <a:normAutofit fontScale="76000" lnSpcReduction="10000"/>
          </a:bodyPr>
          <a:lstStyle/>
          <a:p>
            <a:pPr marL="457200" indent="-456840">
              <a:lnSpc>
                <a:spcPct val="100000"/>
              </a:lnSpc>
              <a:spcBef>
                <a:spcPts val="601"/>
              </a:spcBef>
              <a:buClr>
                <a:srgbClr val="727CA3"/>
              </a:buClr>
              <a:buSzPct val="76000"/>
              <a:buFont typeface="Arial"/>
              <a:buChar char="•"/>
            </a:pPr>
            <a:r>
              <a:rPr lang="en-US" sz="2800" b="0" strike="noStrike" spc="-1">
                <a:solidFill>
                  <a:srgbClr val="0000CC"/>
                </a:solidFill>
                <a:latin typeface="Gill Sans MT"/>
              </a:rPr>
              <a:t>A science and a set of computational technologies that are inspired by, but typically operate quite differently from, the ways people use their nervous systems and bodies to  sense, learn, reason, and take action</a:t>
            </a:r>
            <a:endParaRPr lang="en-US" sz="2800" b="0" strike="noStrike" spc="-1">
              <a:latin typeface="Arial"/>
            </a:endParaRPr>
          </a:p>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NOT one thing</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More than just deep learning</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RL, NLP, vision, planning, symbolic reasoning, algorithmic game theory, computational social choice, human computation</a:t>
            </a:r>
            <a:endParaRPr lang="en-US" sz="2800" b="0" strike="noStrike" spc="-1">
              <a:latin typeface="Arial"/>
            </a:endParaRPr>
          </a:p>
          <a:p>
            <a:pPr>
              <a:lnSpc>
                <a:spcPct val="90000"/>
              </a:lnSpc>
              <a:spcBef>
                <a:spcPts val="1417"/>
              </a:spcBef>
              <a:buNone/>
            </a:pPr>
            <a:endParaRPr lang="en-US" sz="2800" b="0" strike="noStrike" spc="-1">
              <a:latin typeface="Arial"/>
            </a:endParaRPr>
          </a:p>
          <a:p>
            <a:pPr marL="457200" indent="-456840">
              <a:lnSpc>
                <a:spcPct val="90000"/>
              </a:lnSpc>
              <a:spcBef>
                <a:spcPts val="1001"/>
              </a:spcBef>
              <a:spcAft>
                <a:spcPts val="1417"/>
              </a:spcAft>
              <a:buClr>
                <a:srgbClr val="727CA3"/>
              </a:buClr>
              <a:buSzPct val="76000"/>
              <a:buFont typeface="Arial"/>
              <a:buChar char="•"/>
            </a:pPr>
            <a:r>
              <a:rPr lang="en-US" sz="2800" b="0" strike="noStrike" spc="-1">
                <a:solidFill>
                  <a:srgbClr val="0000CC"/>
                </a:solidFill>
                <a:latin typeface="Gill Sans MT"/>
              </a:rPr>
              <a:t>Getting Computers to do the things they can't do yet</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Once it works, it's engineering</a:t>
            </a:r>
            <a:endParaRPr lang="en-US" sz="2800" b="0" strike="noStrike" spc="-1">
              <a:latin typeface="Arial"/>
            </a:endParaRPr>
          </a:p>
          <a:p>
            <a:pPr>
              <a:lnSpc>
                <a:spcPct val="90000"/>
              </a:lnSpc>
              <a:spcBef>
                <a:spcPts val="1001"/>
              </a:spcBef>
              <a:buNone/>
            </a:pPr>
            <a:endParaRPr lang="en-US" sz="28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172080"/>
            <a:ext cx="10514160" cy="1324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Some Context</a:t>
            </a:r>
            <a:endParaRPr lang="en-US" sz="4400" b="0" strike="noStrike" spc="-1">
              <a:latin typeface="Arial"/>
            </a:endParaRPr>
          </a:p>
        </p:txBody>
      </p:sp>
      <p:sp>
        <p:nvSpPr>
          <p:cNvPr id="95" name="PlaceHolder 2"/>
          <p:cNvSpPr>
            <a:spLocks noGrp="1"/>
          </p:cNvSpPr>
          <p:nvPr>
            <p:ph/>
          </p:nvPr>
        </p:nvSpPr>
        <p:spPr>
          <a:xfrm>
            <a:off x="686880" y="1281600"/>
            <a:ext cx="10514160" cy="434988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a:latin typeface="Arial"/>
              </a:rPr>
              <a:t>Not all robots are intelligent robots</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Intelligent robots have often been the face of AI – in movies and books</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Creating intelligent robots is harder than creating AI software (Brooks’ 3</a:t>
            </a:r>
            <a:r>
              <a:rPr lang="en-US" sz="3200" b="0" strike="noStrike" spc="-1" baseline="33000">
                <a:latin typeface="Arial"/>
              </a:rPr>
              <a:t>rd</a:t>
            </a:r>
            <a:r>
              <a:rPr lang="en-US" sz="3200" b="0" strike="noStrike" spc="-1">
                <a:latin typeface="Arial"/>
              </a:rPr>
              <a:t> law)</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It is an open question how robots can use LLMs (like ChatGPT)</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172080"/>
            <a:ext cx="10514160" cy="1324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Perusal word cloud	</a:t>
            </a:r>
            <a:endParaRPr lang="en-US" sz="4400" b="0" strike="noStrike" spc="-1">
              <a:latin typeface="Arial"/>
            </a:endParaRPr>
          </a:p>
        </p:txBody>
      </p:sp>
      <p:sp>
        <p:nvSpPr>
          <p:cNvPr id="97" name="TextBox 96"/>
          <p:cNvSpPr txBox="1"/>
          <p:nvPr/>
        </p:nvSpPr>
        <p:spPr>
          <a:xfrm>
            <a:off x="6077520" y="1371600"/>
            <a:ext cx="5581080" cy="2214000"/>
          </a:xfrm>
          <a:prstGeom prst="rect">
            <a:avLst/>
          </a:prstGeom>
          <a:noFill/>
          <a:ln w="0">
            <a:noFill/>
          </a:ln>
        </p:spPr>
        <p:txBody>
          <a:bodyPr/>
          <a:lstStyle/>
          <a:p>
            <a:endParaRPr lang="en-US"/>
          </a:p>
        </p:txBody>
      </p:sp>
      <p:pic>
        <p:nvPicPr>
          <p:cNvPr id="98" name="Picture 97"/>
          <p:cNvPicPr/>
          <p:nvPr/>
        </p:nvPicPr>
        <p:blipFill>
          <a:blip r:embed="rId4"/>
          <a:stretch/>
        </p:blipFill>
        <p:spPr>
          <a:xfrm>
            <a:off x="1218960" y="1335960"/>
            <a:ext cx="9216000" cy="460764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838080" y="172080"/>
            <a:ext cx="10514160" cy="1324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What’s a robot?</a:t>
            </a:r>
            <a:endParaRPr lang="en-US" sz="4400" b="0" strike="noStrike" spc="-1">
              <a:latin typeface="Arial"/>
            </a:endParaRPr>
          </a:p>
        </p:txBody>
      </p:sp>
      <p:sp>
        <p:nvSpPr>
          <p:cNvPr id="100" name="PlaceHolder 2"/>
          <p:cNvSpPr>
            <a:spLocks noGrp="1"/>
          </p:cNvSpPr>
          <p:nvPr>
            <p:ph/>
          </p:nvPr>
        </p:nvSpPr>
        <p:spPr>
          <a:xfrm>
            <a:off x="230040" y="1281600"/>
            <a:ext cx="11657160" cy="4349880"/>
          </a:xfrm>
          <a:prstGeom prst="rect">
            <a:avLst/>
          </a:prstGeom>
          <a:noFill/>
          <a:ln w="0">
            <a:noFill/>
          </a:ln>
        </p:spPr>
        <p:txBody>
          <a:bodyPr lIns="90000" tIns="45000" rIns="90000" bIns="45000" anchor="t">
            <a:normAutofit lnSpcReduction="10000"/>
          </a:bodyPr>
          <a:lstStyle/>
          <a:p>
            <a:pPr marL="914400" indent="-2286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Aaron: “Sometimes I think of a robot as anything that can take in an input and create an output.”</a:t>
            </a:r>
            <a:endParaRPr lang="en-US" sz="3200" b="0" strike="noStrike" spc="-1" dirty="0">
              <a:latin typeface="Arial"/>
            </a:endParaRPr>
          </a:p>
          <a:p>
            <a:pPr marL="914400" indent="-2286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Brandon: “Is it of any relevance whether the ‘brain’ is inside or outside the robot?”</a:t>
            </a:r>
            <a:endParaRPr lang="en-US" sz="3200" b="0" strike="noStrike" spc="-1" dirty="0">
              <a:latin typeface="Arial"/>
            </a:endParaRPr>
          </a:p>
          <a:p>
            <a:pPr marL="914400" indent="-228600">
              <a:lnSpc>
                <a:spcPct val="108000"/>
              </a:lnSpc>
              <a:spcAft>
                <a:spcPts val="1409"/>
              </a:spcAft>
              <a:buClr>
                <a:srgbClr val="000000"/>
              </a:buClr>
              <a:buSzPct val="45000"/>
              <a:buFont typeface="Wingdings" charset="2"/>
              <a:buChar char=""/>
            </a:pPr>
            <a:r>
              <a:rPr lang="en-US" sz="3200" b="0" strike="noStrike" spc="-1" dirty="0" err="1">
                <a:solidFill>
                  <a:srgbClr val="000000"/>
                </a:solidFill>
                <a:latin typeface="Calibri"/>
              </a:rPr>
              <a:t>Reshmitha</a:t>
            </a:r>
            <a:r>
              <a:rPr lang="en-US" sz="3200" b="0" strike="noStrike" spc="-1" dirty="0">
                <a:solidFill>
                  <a:srgbClr val="000000"/>
                </a:solidFill>
                <a:latin typeface="Calibri"/>
              </a:rPr>
              <a:t>: “Roomba is something used very often in my household, but I never really acknowledged it as a robot due to it's lack of human features. Rather, I just viewed it as a tool.”</a:t>
            </a:r>
            <a:endParaRPr lang="en-US" sz="3200" b="0" strike="noStrike" spc="-1" dirty="0">
              <a:latin typeface="Arial"/>
            </a:endParaRPr>
          </a:p>
          <a:p>
            <a:pPr>
              <a:lnSpc>
                <a:spcPct val="108000"/>
              </a:lnSpc>
              <a:spcAft>
                <a:spcPts val="1409"/>
              </a:spcAft>
              <a:buNone/>
            </a:pPr>
            <a:endParaRPr lang="en-US" sz="3200" b="0" strike="noStrike" spc="-1" dirty="0">
              <a:latin typeface="Arial"/>
            </a:endParaRPr>
          </a:p>
          <a:p>
            <a:pPr>
              <a:lnSpc>
                <a:spcPct val="108000"/>
              </a:lnSpc>
              <a:spcAft>
                <a:spcPts val="1409"/>
              </a:spcAft>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172080"/>
            <a:ext cx="10514160" cy="1324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Research &amp; Development Priorities</a:t>
            </a:r>
            <a:endParaRPr lang="en-US" sz="4400" b="0" strike="noStrike" spc="-1">
              <a:latin typeface="Arial"/>
            </a:endParaRPr>
          </a:p>
        </p:txBody>
      </p:sp>
      <p:sp>
        <p:nvSpPr>
          <p:cNvPr id="102" name="PlaceHolder 2"/>
          <p:cNvSpPr>
            <a:spLocks noGrp="1"/>
          </p:cNvSpPr>
          <p:nvPr>
            <p:ph/>
          </p:nvPr>
        </p:nvSpPr>
        <p:spPr>
          <a:xfrm>
            <a:off x="838080" y="1281600"/>
            <a:ext cx="10514160" cy="4349880"/>
          </a:xfrm>
          <a:prstGeom prst="rect">
            <a:avLst/>
          </a:prstGeom>
          <a:noFill/>
          <a:ln w="0">
            <a:noFill/>
          </a:ln>
        </p:spPr>
        <p:txBody>
          <a:bodyPr lIns="90000" tIns="45000" rIns="90000" bIns="45000" anchor="t">
            <a:normAutofit/>
          </a:bodyPr>
          <a:lstStyle/>
          <a:p>
            <a:pPr>
              <a:lnSpc>
                <a:spcPct val="108000"/>
              </a:lnSpc>
              <a:spcAft>
                <a:spcPts val="1409"/>
              </a:spcAft>
              <a:buNone/>
            </a:pPr>
            <a:endParaRPr lang="en-US" sz="3200" b="0" strike="noStrike" spc="-1" dirty="0">
              <a:latin typeface="Arial"/>
            </a:endParaRPr>
          </a:p>
          <a:p>
            <a:pPr>
              <a:lnSpc>
                <a:spcPct val="108000"/>
              </a:lnSpc>
              <a:spcAft>
                <a:spcPts val="1409"/>
              </a:spcAft>
              <a:buNone/>
            </a:pPr>
            <a:r>
              <a:rPr lang="en-US" sz="3200" b="0" strike="noStrike" spc="-1" dirty="0">
                <a:solidFill>
                  <a:srgbClr val="000000"/>
                </a:solidFill>
                <a:latin typeface="Calibri"/>
              </a:rPr>
              <a:t>Justin: “Ventures that are useful in the long run sometimes get neglected by researchers, in favor of pursuing results that generate more hype. A robot doing a backflip will get more views than a paper demonstrating how a robot successfully cleaned the floor 8,354 times in a row.” </a:t>
            </a:r>
            <a:endParaRPr lang="en-US" sz="3200" b="0" strike="noStrike" spc="-1" dirty="0">
              <a:latin typeface="Arial"/>
            </a:endParaRPr>
          </a:p>
          <a:p>
            <a:pPr marL="914400" indent="-228600">
              <a:lnSpc>
                <a:spcPct val="108000"/>
              </a:lnSpc>
              <a:spcAft>
                <a:spcPts val="1409"/>
              </a:spcAft>
              <a:buClr>
                <a:srgbClr val="000000"/>
              </a:buClr>
              <a:buSzPct val="45000"/>
              <a:buFont typeface="Wingdings" charset="2"/>
              <a:buChar char=""/>
            </a:pPr>
            <a:endParaRPr lang="en-US" sz="3200" b="0" strike="noStrike" spc="-1" dirty="0">
              <a:latin typeface="Arial"/>
            </a:endParaRPr>
          </a:p>
          <a:p>
            <a:pPr>
              <a:lnSpc>
                <a:spcPct val="108000"/>
              </a:lnSpc>
              <a:spcAft>
                <a:spcPts val="1409"/>
              </a:spcAft>
              <a:buNone/>
            </a:pPr>
            <a:endParaRPr lang="en-US" sz="3200" b="0" strike="noStrike" spc="-1" dirty="0">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3" name="PlaceHolder 1"/>
          <p:cNvSpPr>
            <a:spLocks noGrp="1"/>
          </p:cNvSpPr>
          <p:nvPr>
            <p:ph type="title"/>
          </p:nvPr>
        </p:nvSpPr>
        <p:spPr>
          <a:xfrm>
            <a:off x="838080" y="172080"/>
            <a:ext cx="10514160" cy="1324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RoboCup</a:t>
            </a:r>
            <a:endParaRPr lang="en-US" sz="4400" b="0" strike="noStrike" spc="-1">
              <a:latin typeface="Arial"/>
            </a:endParaRPr>
          </a:p>
        </p:txBody>
      </p:sp>
      <p:sp>
        <p:nvSpPr>
          <p:cNvPr id="104" name="PlaceHolder 2"/>
          <p:cNvSpPr>
            <a:spLocks noGrp="1"/>
          </p:cNvSpPr>
          <p:nvPr>
            <p:ph/>
          </p:nvPr>
        </p:nvSpPr>
        <p:spPr>
          <a:xfrm>
            <a:off x="838080" y="1281600"/>
            <a:ext cx="10514160" cy="4349880"/>
          </a:xfrm>
          <a:prstGeom prst="rect">
            <a:avLst/>
          </a:prstGeom>
          <a:noFill/>
          <a:ln w="0">
            <a:noFill/>
          </a:ln>
        </p:spPr>
        <p:txBody>
          <a:bodyPr lIns="90000" tIns="45000" rIns="90000" bIns="45000" anchor="t">
            <a:normAutofit/>
          </a:bodyPr>
          <a:lstStyle/>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Maria: “When and where will the next RoboCup take place, and how can students access it?”</a:t>
            </a:r>
            <a:endParaRPr lang="en-US" sz="3200" b="0" strike="noStrike" spc="-1" dirty="0">
              <a:latin typeface="Arial"/>
            </a:endParaRPr>
          </a:p>
          <a:p>
            <a:pPr>
              <a:lnSpc>
                <a:spcPct val="108000"/>
              </a:lnSpc>
              <a:spcAft>
                <a:spcPts val="1409"/>
              </a:spcAft>
              <a:buNone/>
            </a:pPr>
            <a:endParaRPr lang="en-US" sz="3200" b="0" strike="noStrike" spc="-1" dirty="0">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5" name="PlaceHolder 1"/>
          <p:cNvSpPr>
            <a:spLocks noGrp="1"/>
          </p:cNvSpPr>
          <p:nvPr>
            <p:ph type="title"/>
          </p:nvPr>
        </p:nvSpPr>
        <p:spPr>
          <a:xfrm>
            <a:off x="838080" y="172080"/>
            <a:ext cx="10514160" cy="13240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Robot and Frank</a:t>
            </a:r>
            <a:endParaRPr lang="en-US" sz="4400" b="0" strike="noStrike" spc="-1">
              <a:latin typeface="Arial"/>
            </a:endParaRPr>
          </a:p>
        </p:txBody>
      </p:sp>
      <p:sp>
        <p:nvSpPr>
          <p:cNvPr id="106" name="PlaceHolder 2"/>
          <p:cNvSpPr>
            <a:spLocks noGrp="1"/>
          </p:cNvSpPr>
          <p:nvPr>
            <p:ph/>
          </p:nvPr>
        </p:nvSpPr>
        <p:spPr>
          <a:xfrm>
            <a:off x="838080" y="1299600"/>
            <a:ext cx="10514160" cy="434988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a:latin typeface="Arial"/>
              </a:rPr>
              <a:t>The Robot shoplifted to get on Frank’s good side, and lied to Frank about caring whether its memory was erased to get him to exercise. </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It worked – Frank started taking care of himself again and became healthier.</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Was the robot’s behavior ethical?</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Discuss!</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TotalTime>
  <Words>953</Words>
  <Application>Microsoft Macintosh PowerPoint</Application>
  <PresentationFormat>Widescreen</PresentationFormat>
  <Paragraphs>85</Paragraphs>
  <Slides>17</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Gill Sans MT</vt:lpstr>
      <vt:lpstr>Symbol</vt:lpstr>
      <vt:lpstr>Times New Roman</vt:lpstr>
      <vt:lpstr>Wingdings</vt:lpstr>
      <vt:lpstr>Office Theme</vt:lpstr>
      <vt:lpstr>Office Theme</vt:lpstr>
      <vt:lpstr>Essentials of AI for Life and Society</vt:lpstr>
      <vt:lpstr>Intelligent Robotics</vt:lpstr>
      <vt:lpstr>Defining Artificial Intelligence</vt:lpstr>
      <vt:lpstr>Some Context</vt:lpstr>
      <vt:lpstr>Perusal word cloud </vt:lpstr>
      <vt:lpstr>What’s a robot?</vt:lpstr>
      <vt:lpstr>Research &amp; Development Priorities</vt:lpstr>
      <vt:lpstr>RoboCup</vt:lpstr>
      <vt:lpstr>Robot and Frank</vt:lpstr>
      <vt:lpstr>Poll  "In the end, Frank had to decide  whether to erase the    robot’s memory.  Do you think he did?”  - Yes - No </vt:lpstr>
      <vt:lpstr>Robots for Elder Care</vt:lpstr>
      <vt:lpstr>Killer Robots</vt:lpstr>
      <vt:lpstr>Poll  "Autonomous Lethal Weapons  Should be Banned”  - Agree - Disagree </vt:lpstr>
      <vt:lpstr>Autonomous Lethal Weapons</vt:lpstr>
      <vt:lpstr>Poll  "Autonomous Lethal Weapons  Should be Banned”  - Agree - Disagree </vt:lpstr>
      <vt:lpstr>Detachment from War</vt:lpstr>
      <vt:lpstr>Next Week: Probabilistic Modeling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AI for Life and Society</dc:title>
  <dc:subject/>
  <dc:creator>Pittard, Andrea L</dc:creator>
  <dc:description/>
  <cp:lastModifiedBy>Pittard, Andrea L</cp:lastModifiedBy>
  <cp:revision>110</cp:revision>
  <dcterms:created xsi:type="dcterms:W3CDTF">2023-08-11T17:40:13Z</dcterms:created>
  <dcterms:modified xsi:type="dcterms:W3CDTF">2024-12-12T21:10:12Z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Widescreen</vt:lpwstr>
  </property>
  <property fmtid="{D5CDD505-2E9C-101B-9397-08002B2CF9AE}" pid="4" name="Slides">
    <vt:i4>6</vt:i4>
  </property>
</Properties>
</file>