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3"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showGuides="1">
      <p:cViewPr varScale="1">
        <p:scale>
          <a:sx n="120" d="100"/>
          <a:sy n="120" d="100"/>
        </p:scale>
        <p:origin x="80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pPr algn="ctr">
              <a:buNone/>
            </a:pPr>
            <a:r>
              <a:rPr lang="en-US" sz="4400" b="0" strike="noStrike" spc="-1">
                <a:latin typeface="Arial"/>
              </a:rPr>
              <a:t>Click to move the slide</a:t>
            </a:r>
          </a:p>
        </p:txBody>
      </p:sp>
      <p:sp>
        <p:nvSpPr>
          <p:cNvPr id="83"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84"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85" name="PlaceHolder 4"/>
          <p:cNvSpPr>
            <a:spLocks noGrp="1"/>
          </p:cNvSpPr>
          <p:nvPr>
            <p:ph type="dt" idx="7"/>
          </p:nvPr>
        </p:nvSpPr>
        <p:spPr>
          <a:xfrm>
            <a:off x="4399200" y="0"/>
            <a:ext cx="3372840" cy="50256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86" name="PlaceHolder 5"/>
          <p:cNvSpPr>
            <a:spLocks noGrp="1"/>
          </p:cNvSpPr>
          <p:nvPr>
            <p:ph type="ftr" idx="8"/>
          </p:nvPr>
        </p:nvSpPr>
        <p:spPr>
          <a:xfrm>
            <a:off x="0" y="9555480"/>
            <a:ext cx="3372840" cy="50256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87" name="PlaceHolder 6"/>
          <p:cNvSpPr>
            <a:spLocks noGrp="1"/>
          </p:cNvSpPr>
          <p:nvPr>
            <p:ph type="sldNum" idx="9"/>
          </p:nvPr>
        </p:nvSpPr>
        <p:spPr>
          <a:xfrm>
            <a:off x="4399200" y="9555480"/>
            <a:ext cx="3372840" cy="50256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E9A3E6D8-A7B8-40DB-9EEC-2734AE123009}"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noRot="1" noChangeAspect="1"/>
          </p:cNvSpPr>
          <p:nvPr>
            <p:ph type="sldImg"/>
          </p:nvPr>
        </p:nvSpPr>
        <p:spPr>
          <a:xfrm>
            <a:off x="685800" y="1143000"/>
            <a:ext cx="5484600" cy="3084480"/>
          </a:xfrm>
          <a:prstGeom prst="rect">
            <a:avLst/>
          </a:prstGeom>
          <a:ln w="0">
            <a:noFill/>
          </a:ln>
        </p:spPr>
      </p:sp>
      <p:sp>
        <p:nvSpPr>
          <p:cNvPr id="124" name="PlaceHolder 2"/>
          <p:cNvSpPr>
            <a:spLocks noGrp="1"/>
          </p:cNvSpPr>
          <p:nvPr>
            <p:ph type="body"/>
          </p:nvPr>
        </p:nvSpPr>
        <p:spPr>
          <a:xfrm>
            <a:off x="685800" y="4400640"/>
            <a:ext cx="5484600" cy="35985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Title slide for lecture</a:t>
            </a:r>
          </a:p>
        </p:txBody>
      </p:sp>
      <p:sp>
        <p:nvSpPr>
          <p:cNvPr id="125" name="PlaceHolder 3"/>
          <p:cNvSpPr>
            <a:spLocks noGrp="1"/>
          </p:cNvSpPr>
          <p:nvPr>
            <p:ph type="sldNum" idx="10"/>
          </p:nvPr>
        </p:nvSpPr>
        <p:spPr>
          <a:xfrm>
            <a:off x="3884760" y="8685360"/>
            <a:ext cx="2970000" cy="4568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844D4F43-287B-4C81-913B-A8E2317A7885}" type="slidenum">
              <a:rPr lang="en-US" sz="1200" b="0" strike="noStrike" spc="-1">
                <a:latin typeface="Times New Roman"/>
              </a:rPr>
              <a:t>2</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70312-969E-774D-0E7D-66CC7A0457C0}"/>
            </a:ext>
          </a:extLst>
        </p:cNvPr>
        <p:cNvGrpSpPr/>
        <p:nvPr/>
      </p:nvGrpSpPr>
      <p:grpSpPr>
        <a:xfrm>
          <a:off x="0" y="0"/>
          <a:ext cx="0" cy="0"/>
          <a:chOff x="0" y="0"/>
          <a:chExt cx="0" cy="0"/>
        </a:xfrm>
      </p:grpSpPr>
      <p:sp>
        <p:nvSpPr>
          <p:cNvPr id="150" name="PlaceHolder 1">
            <a:extLst>
              <a:ext uri="{FF2B5EF4-FFF2-40B4-BE49-F238E27FC236}">
                <a16:creationId xmlns:a16="http://schemas.microsoft.com/office/drawing/2014/main" id="{E9E2177E-1052-B74C-2B18-AEEA92AE4122}"/>
              </a:ext>
            </a:extLst>
          </p:cNvPr>
          <p:cNvSpPr>
            <a:spLocks noGrp="1" noRot="1" noChangeAspect="1"/>
          </p:cNvSpPr>
          <p:nvPr>
            <p:ph type="sldImg"/>
          </p:nvPr>
        </p:nvSpPr>
        <p:spPr>
          <a:xfrm>
            <a:off x="685800" y="1143000"/>
            <a:ext cx="5484813" cy="3084513"/>
          </a:xfrm>
          <a:prstGeom prst="rect">
            <a:avLst/>
          </a:prstGeom>
          <a:ln w="0">
            <a:noFill/>
          </a:ln>
        </p:spPr>
      </p:sp>
      <p:sp>
        <p:nvSpPr>
          <p:cNvPr id="151" name="PlaceHolder 2">
            <a:extLst>
              <a:ext uri="{FF2B5EF4-FFF2-40B4-BE49-F238E27FC236}">
                <a16:creationId xmlns:a16="http://schemas.microsoft.com/office/drawing/2014/main" id="{8811423B-77B0-19AB-7B9D-82898EF59719}"/>
              </a:ext>
            </a:extLst>
          </p:cNvPr>
          <p:cNvSpPr>
            <a:spLocks noGrp="1"/>
          </p:cNvSpPr>
          <p:nvPr>
            <p:ph type="body"/>
          </p:nvPr>
        </p:nvSpPr>
        <p:spPr>
          <a:xfrm>
            <a:off x="685800" y="4400640"/>
            <a:ext cx="5484600" cy="35985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2" name="PlaceHolder 3">
            <a:extLst>
              <a:ext uri="{FF2B5EF4-FFF2-40B4-BE49-F238E27FC236}">
                <a16:creationId xmlns:a16="http://schemas.microsoft.com/office/drawing/2014/main" id="{861E1B44-87F9-19FF-0B71-32387ED61E1A}"/>
              </a:ext>
            </a:extLst>
          </p:cNvPr>
          <p:cNvSpPr>
            <a:spLocks noGrp="1"/>
          </p:cNvSpPr>
          <p:nvPr>
            <p:ph type="sldNum" idx="19"/>
          </p:nvPr>
        </p:nvSpPr>
        <p:spPr>
          <a:xfrm>
            <a:off x="3884760" y="8685360"/>
            <a:ext cx="2970000" cy="4568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FA4A31AF-DDD9-4053-8F4E-812A85A3507A}" type="slidenum">
              <a:rPr lang="en-US" sz="1200" b="0" strike="noStrike" spc="-1">
                <a:latin typeface="Times New Roman"/>
              </a:rPr>
              <a:t>13</a:t>
            </a:fld>
            <a:endParaRPr lang="en-US" sz="1200" b="0" strike="noStrike" spc="-1">
              <a:latin typeface="Times New Roman"/>
            </a:endParaRPr>
          </a:p>
        </p:txBody>
      </p:sp>
    </p:spTree>
    <p:extLst>
      <p:ext uri="{BB962C8B-B14F-4D97-AF65-F5344CB8AC3E}">
        <p14:creationId xmlns:p14="http://schemas.microsoft.com/office/powerpoint/2010/main" val="3081187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noRot="1" noChangeAspect="1"/>
          </p:cNvSpPr>
          <p:nvPr>
            <p:ph type="sldImg"/>
          </p:nvPr>
        </p:nvSpPr>
        <p:spPr>
          <a:xfrm>
            <a:off x="685800" y="1143000"/>
            <a:ext cx="5484813" cy="3084513"/>
          </a:xfrm>
          <a:prstGeom prst="rect">
            <a:avLst/>
          </a:prstGeom>
          <a:ln w="0">
            <a:noFill/>
          </a:ln>
        </p:spPr>
      </p:sp>
      <p:sp>
        <p:nvSpPr>
          <p:cNvPr id="154" name="PlaceHolder 2"/>
          <p:cNvSpPr>
            <a:spLocks noGrp="1"/>
          </p:cNvSpPr>
          <p:nvPr>
            <p:ph type="body"/>
          </p:nvPr>
        </p:nvSpPr>
        <p:spPr>
          <a:xfrm>
            <a:off x="685800" y="4400640"/>
            <a:ext cx="5484600" cy="35985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5" name="PlaceHolder 3"/>
          <p:cNvSpPr>
            <a:spLocks noGrp="1"/>
          </p:cNvSpPr>
          <p:nvPr>
            <p:ph type="sldNum" idx="20"/>
          </p:nvPr>
        </p:nvSpPr>
        <p:spPr>
          <a:xfrm>
            <a:off x="3884760" y="8685360"/>
            <a:ext cx="2970000" cy="4568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A769B375-C7F7-4BB2-84BD-4B628D3A012F}" type="slidenum">
              <a:rPr lang="en-US" sz="1200" b="0" strike="noStrike" spc="-1">
                <a:latin typeface="Times New Roman"/>
              </a:rPr>
              <a:t>15</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PlaceHolder 1"/>
          <p:cNvSpPr>
            <a:spLocks noGrp="1" noRot="1" noChangeAspect="1"/>
          </p:cNvSpPr>
          <p:nvPr>
            <p:ph type="sldImg"/>
          </p:nvPr>
        </p:nvSpPr>
        <p:spPr>
          <a:xfrm>
            <a:off x="685800" y="1143000"/>
            <a:ext cx="5484813" cy="3084513"/>
          </a:xfrm>
          <a:prstGeom prst="rect">
            <a:avLst/>
          </a:prstGeom>
          <a:ln w="0">
            <a:noFill/>
          </a:ln>
        </p:spPr>
      </p:sp>
      <p:sp>
        <p:nvSpPr>
          <p:cNvPr id="127" name="PlaceHolder 2"/>
          <p:cNvSpPr>
            <a:spLocks noGrp="1"/>
          </p:cNvSpPr>
          <p:nvPr>
            <p:ph type="body"/>
          </p:nvPr>
        </p:nvSpPr>
        <p:spPr>
          <a:xfrm>
            <a:off x="685800" y="4400640"/>
            <a:ext cx="5484600" cy="35985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28" name="PlaceHolder 3"/>
          <p:cNvSpPr>
            <a:spLocks noGrp="1"/>
          </p:cNvSpPr>
          <p:nvPr>
            <p:ph type="sldNum" idx="11"/>
          </p:nvPr>
        </p:nvSpPr>
        <p:spPr>
          <a:xfrm>
            <a:off x="3884760" y="8685360"/>
            <a:ext cx="2970000" cy="4568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FF9C4300-33FB-4669-ACDE-60964B90D6C7}" type="slidenum">
              <a:rPr lang="en-US" sz="1200" b="0" strike="noStrike" spc="-1">
                <a:latin typeface="Times New Roman"/>
              </a:rPr>
              <a:t>4</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laceHolder 1"/>
          <p:cNvSpPr>
            <a:spLocks noGrp="1" noRot="1" noChangeAspect="1"/>
          </p:cNvSpPr>
          <p:nvPr>
            <p:ph type="sldImg"/>
          </p:nvPr>
        </p:nvSpPr>
        <p:spPr>
          <a:xfrm>
            <a:off x="685800" y="1143000"/>
            <a:ext cx="5484600" cy="3084480"/>
          </a:xfrm>
          <a:prstGeom prst="rect">
            <a:avLst/>
          </a:prstGeom>
          <a:ln w="0">
            <a:noFill/>
          </a:ln>
        </p:spPr>
      </p:sp>
      <p:sp>
        <p:nvSpPr>
          <p:cNvPr id="130" name="PlaceHolder 2"/>
          <p:cNvSpPr>
            <a:spLocks noGrp="1"/>
          </p:cNvSpPr>
          <p:nvPr>
            <p:ph type="body"/>
          </p:nvPr>
        </p:nvSpPr>
        <p:spPr>
          <a:xfrm>
            <a:off x="685800" y="4400640"/>
            <a:ext cx="5484600" cy="35985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1" name="PlaceHolder 3"/>
          <p:cNvSpPr>
            <a:spLocks noGrp="1"/>
          </p:cNvSpPr>
          <p:nvPr>
            <p:ph type="sldNum" idx="12"/>
          </p:nvPr>
        </p:nvSpPr>
        <p:spPr>
          <a:xfrm>
            <a:off x="3884760" y="8685360"/>
            <a:ext cx="2970000" cy="4568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29E464DC-9433-4F1E-8874-3E78C2C177EC}" type="slidenum">
              <a:rPr lang="en-US" sz="1200" b="0" strike="noStrike" spc="-1">
                <a:latin typeface="Times New Roman"/>
              </a:rPr>
              <a:t>5</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noRot="1" noChangeAspect="1"/>
          </p:cNvSpPr>
          <p:nvPr>
            <p:ph type="sldImg"/>
          </p:nvPr>
        </p:nvSpPr>
        <p:spPr>
          <a:xfrm>
            <a:off x="685800" y="1143000"/>
            <a:ext cx="5484813" cy="3084513"/>
          </a:xfrm>
          <a:prstGeom prst="rect">
            <a:avLst/>
          </a:prstGeom>
          <a:ln w="0">
            <a:noFill/>
          </a:ln>
        </p:spPr>
      </p:sp>
      <p:sp>
        <p:nvSpPr>
          <p:cNvPr id="133" name="PlaceHolder 2"/>
          <p:cNvSpPr>
            <a:spLocks noGrp="1"/>
          </p:cNvSpPr>
          <p:nvPr>
            <p:ph type="body"/>
          </p:nvPr>
        </p:nvSpPr>
        <p:spPr>
          <a:xfrm>
            <a:off x="685800" y="4400640"/>
            <a:ext cx="5484600" cy="35985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4" name="PlaceHolder 3"/>
          <p:cNvSpPr>
            <a:spLocks noGrp="1"/>
          </p:cNvSpPr>
          <p:nvPr>
            <p:ph type="sldNum" idx="13"/>
          </p:nvPr>
        </p:nvSpPr>
        <p:spPr>
          <a:xfrm>
            <a:off x="3884760" y="8685360"/>
            <a:ext cx="2970000" cy="4568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6FB72AC3-5847-401A-AA64-92F7A3960C1D}" type="slidenum">
              <a:rPr lang="en-US" sz="1200" b="0" strike="noStrike" spc="-1">
                <a:latin typeface="Times New Roman"/>
              </a:rPr>
              <a:t>6</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noRot="1" noChangeAspect="1"/>
          </p:cNvSpPr>
          <p:nvPr>
            <p:ph type="sldImg"/>
          </p:nvPr>
        </p:nvSpPr>
        <p:spPr>
          <a:xfrm>
            <a:off x="685800" y="1143000"/>
            <a:ext cx="5484813" cy="3084513"/>
          </a:xfrm>
          <a:prstGeom prst="rect">
            <a:avLst/>
          </a:prstGeom>
          <a:ln w="0">
            <a:noFill/>
          </a:ln>
        </p:spPr>
      </p:sp>
      <p:sp>
        <p:nvSpPr>
          <p:cNvPr id="136" name="PlaceHolder 2"/>
          <p:cNvSpPr>
            <a:spLocks noGrp="1"/>
          </p:cNvSpPr>
          <p:nvPr>
            <p:ph type="body"/>
          </p:nvPr>
        </p:nvSpPr>
        <p:spPr>
          <a:xfrm>
            <a:off x="685800" y="4400640"/>
            <a:ext cx="5484600" cy="35985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37" name="PlaceHolder 3"/>
          <p:cNvSpPr>
            <a:spLocks noGrp="1"/>
          </p:cNvSpPr>
          <p:nvPr>
            <p:ph type="sldNum" idx="14"/>
          </p:nvPr>
        </p:nvSpPr>
        <p:spPr>
          <a:xfrm>
            <a:off x="3884760" y="8685360"/>
            <a:ext cx="2970000" cy="4568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4D7C5C99-88F0-4B18-B1C4-C10E0D80E1C3}" type="slidenum">
              <a:rPr lang="en-US" sz="1200" b="0" strike="noStrike" spc="-1">
                <a:latin typeface="Times New Roman"/>
              </a:rPr>
              <a:t>7</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noRot="1" noChangeAspect="1"/>
          </p:cNvSpPr>
          <p:nvPr>
            <p:ph type="sldImg"/>
          </p:nvPr>
        </p:nvSpPr>
        <p:spPr>
          <a:xfrm>
            <a:off x="685800" y="1143000"/>
            <a:ext cx="5484813" cy="3084513"/>
          </a:xfrm>
          <a:prstGeom prst="rect">
            <a:avLst/>
          </a:prstGeom>
          <a:ln w="0">
            <a:noFill/>
          </a:ln>
        </p:spPr>
      </p:sp>
      <p:sp>
        <p:nvSpPr>
          <p:cNvPr id="139" name="PlaceHolder 2"/>
          <p:cNvSpPr>
            <a:spLocks noGrp="1"/>
          </p:cNvSpPr>
          <p:nvPr>
            <p:ph type="body"/>
          </p:nvPr>
        </p:nvSpPr>
        <p:spPr>
          <a:xfrm>
            <a:off x="685800" y="4400640"/>
            <a:ext cx="5484600" cy="35985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0" name="PlaceHolder 3"/>
          <p:cNvSpPr>
            <a:spLocks noGrp="1"/>
          </p:cNvSpPr>
          <p:nvPr>
            <p:ph type="sldNum" idx="15"/>
          </p:nvPr>
        </p:nvSpPr>
        <p:spPr>
          <a:xfrm>
            <a:off x="3884760" y="8685360"/>
            <a:ext cx="2970000" cy="4568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6D6D8333-C1AA-4434-B3AE-D862D40D26F0}" type="slidenum">
              <a:rPr lang="en-US" sz="1200" b="0" strike="noStrike" spc="-1">
                <a:latin typeface="Times New Roman"/>
              </a:rPr>
              <a:t>9</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noRot="1" noChangeAspect="1"/>
          </p:cNvSpPr>
          <p:nvPr>
            <p:ph type="sldImg"/>
          </p:nvPr>
        </p:nvSpPr>
        <p:spPr>
          <a:xfrm>
            <a:off x="685800" y="1143000"/>
            <a:ext cx="5484813" cy="3084513"/>
          </a:xfrm>
          <a:prstGeom prst="rect">
            <a:avLst/>
          </a:prstGeom>
          <a:ln w="0">
            <a:noFill/>
          </a:ln>
        </p:spPr>
      </p:sp>
      <p:sp>
        <p:nvSpPr>
          <p:cNvPr id="142" name="PlaceHolder 2"/>
          <p:cNvSpPr>
            <a:spLocks noGrp="1"/>
          </p:cNvSpPr>
          <p:nvPr>
            <p:ph type="body"/>
          </p:nvPr>
        </p:nvSpPr>
        <p:spPr>
          <a:xfrm>
            <a:off x="685800" y="4400640"/>
            <a:ext cx="5484600" cy="35985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3" name="PlaceHolder 3"/>
          <p:cNvSpPr>
            <a:spLocks noGrp="1"/>
          </p:cNvSpPr>
          <p:nvPr>
            <p:ph type="sldNum" idx="16"/>
          </p:nvPr>
        </p:nvSpPr>
        <p:spPr>
          <a:xfrm>
            <a:off x="3884760" y="8685360"/>
            <a:ext cx="2970000" cy="4568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3E49C374-987B-4A0A-93A1-607B20DAAA16}" type="slidenum">
              <a:rPr lang="en-US" sz="1200" b="0" strike="noStrike" spc="-1">
                <a:latin typeface="Times New Roman"/>
              </a:rPr>
              <a:t>10</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noRot="1" noChangeAspect="1"/>
          </p:cNvSpPr>
          <p:nvPr>
            <p:ph type="sldImg"/>
          </p:nvPr>
        </p:nvSpPr>
        <p:spPr>
          <a:xfrm>
            <a:off x="685800" y="1143000"/>
            <a:ext cx="5484813" cy="3084513"/>
          </a:xfrm>
          <a:prstGeom prst="rect">
            <a:avLst/>
          </a:prstGeom>
          <a:ln w="0">
            <a:noFill/>
          </a:ln>
        </p:spPr>
      </p:sp>
      <p:sp>
        <p:nvSpPr>
          <p:cNvPr id="145" name="PlaceHolder 2"/>
          <p:cNvSpPr>
            <a:spLocks noGrp="1"/>
          </p:cNvSpPr>
          <p:nvPr>
            <p:ph type="body"/>
          </p:nvPr>
        </p:nvSpPr>
        <p:spPr>
          <a:xfrm>
            <a:off x="685800" y="4400640"/>
            <a:ext cx="5484600" cy="35985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6" name="PlaceHolder 3"/>
          <p:cNvSpPr>
            <a:spLocks noGrp="1"/>
          </p:cNvSpPr>
          <p:nvPr>
            <p:ph type="sldNum" idx="17"/>
          </p:nvPr>
        </p:nvSpPr>
        <p:spPr>
          <a:xfrm>
            <a:off x="3884760" y="8685360"/>
            <a:ext cx="2970000" cy="4568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25AA03F3-AA82-4736-A56D-F0A3F48718C0}" type="slidenum">
              <a:rPr lang="en-US" sz="1200" b="0" strike="noStrike" spc="-1">
                <a:latin typeface="Times New Roman"/>
              </a:rPr>
              <a:t>11</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laceHolder 1"/>
          <p:cNvSpPr>
            <a:spLocks noGrp="1" noRot="1" noChangeAspect="1"/>
          </p:cNvSpPr>
          <p:nvPr>
            <p:ph type="sldImg"/>
          </p:nvPr>
        </p:nvSpPr>
        <p:spPr>
          <a:xfrm>
            <a:off x="685800" y="1143000"/>
            <a:ext cx="5484813" cy="3084513"/>
          </a:xfrm>
          <a:prstGeom prst="rect">
            <a:avLst/>
          </a:prstGeom>
          <a:ln w="0">
            <a:noFill/>
          </a:ln>
        </p:spPr>
      </p:sp>
      <p:sp>
        <p:nvSpPr>
          <p:cNvPr id="148" name="PlaceHolder 2"/>
          <p:cNvSpPr>
            <a:spLocks noGrp="1"/>
          </p:cNvSpPr>
          <p:nvPr>
            <p:ph type="body"/>
          </p:nvPr>
        </p:nvSpPr>
        <p:spPr>
          <a:xfrm>
            <a:off x="685800" y="4400640"/>
            <a:ext cx="5484600" cy="359856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9" name="PlaceHolder 3"/>
          <p:cNvSpPr>
            <a:spLocks noGrp="1"/>
          </p:cNvSpPr>
          <p:nvPr>
            <p:ph type="sldNum" idx="18"/>
          </p:nvPr>
        </p:nvSpPr>
        <p:spPr>
          <a:xfrm>
            <a:off x="3884760" y="8685360"/>
            <a:ext cx="2970000" cy="45684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BE3C9FF8-802B-47C0-9388-32F37B13C47B}" type="slidenum">
              <a:rPr lang="en-US" sz="1200" b="0" strike="noStrike" spc="-1">
                <a:latin typeface="Times New Roman"/>
              </a:rPr>
              <a:t>12</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CB17FA27-B808-48D4-9E3C-0750BDD86256}"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E1046A73-C26D-4EE1-AA64-D539AE75AD95}"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3BDDAF2E-5C2A-4A8A-892E-47BF8B580C6A}"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A74195C8-21CE-4E72-81E5-1603B49C40A4}"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CC6E2F79-D947-4E80-8203-4F4F7AD1EFEC}"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590D06D7-3823-4C6F-9BD9-D03374803FE3}"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B2A2D8BB-F699-4C9F-B5BD-F3BCB70F030A}"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ED015229-B39E-49E9-ADA7-44073571765F}"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55468FCC-3775-4D03-BB4F-5097DC85584C}"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677C0186-E48E-443E-BC24-C918367BFEB6}"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66E899E6-BAC6-40C3-B5B0-D32F79A21024}"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8EAAB210-F723-4F8A-8873-F7F3A73009C8}"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268D7EB0-85B9-4DA3-950B-D40476562E23}"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012AA0D2-899A-4572-AF03-A3E83D550881}"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978F67A8-9B33-401C-B5B5-D8AD41F535D0}"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FE04783E-2A5E-4484-9759-3AAE86BBADDF}"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AEFE3A48-1848-4AB4-B12C-7746B88542F4}"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0CCA6EB3-FD68-4FF3-9B57-5AE8D8F65372}"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1B1F5FCA-F60D-41E2-A358-56E3DD0CCEBE}"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C1032257-7A24-4B1E-B6DD-72AB6224CFE0}"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648B3D2E-775A-4579-8B6B-125A70916DEB}"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6A6B4CDF-FD3B-4B5E-ADBC-047A73A3BF58}"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89DE9C69-65C4-4E6C-94FD-AA44118621BB}"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314EFC65-78F6-42A0-91CD-A24EE84BC65B}"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4038480" y="6356520"/>
            <a:ext cx="4113000" cy="36324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6" name="PlaceHolder 2"/>
          <p:cNvSpPr>
            <a:spLocks noGrp="1"/>
          </p:cNvSpPr>
          <p:nvPr>
            <p:ph type="sldNum" idx="2"/>
          </p:nvPr>
        </p:nvSpPr>
        <p:spPr>
          <a:xfrm>
            <a:off x="8610480" y="6356520"/>
            <a:ext cx="2741400" cy="36324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D47B9F7B-F5D5-4CB6-ABA3-F5FBD4A57A15}" type="slidenum">
              <a:rPr lang="en-US" sz="1200" b="0" strike="noStrike" spc="-1">
                <a:solidFill>
                  <a:srgbClr val="8B8B8B"/>
                </a:solidFill>
                <a:latin typeface="Calibri"/>
              </a:rPr>
              <a:t>‹#›</a:t>
            </a:fld>
            <a:endParaRPr lang="en-US" sz="1200" b="0" strike="noStrike" spc="-1">
              <a:latin typeface="Times New Roman"/>
            </a:endParaRPr>
          </a:p>
        </p:txBody>
      </p:sp>
      <p:sp>
        <p:nvSpPr>
          <p:cNvPr id="2" name="PlaceHolder 3"/>
          <p:cNvSpPr>
            <a:spLocks noGrp="1"/>
          </p:cNvSpPr>
          <p:nvPr>
            <p:ph type="dt" idx="3"/>
          </p:nvPr>
        </p:nvSpPr>
        <p:spPr>
          <a:xfrm>
            <a:off x="838080" y="6356520"/>
            <a:ext cx="2741400" cy="36324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4038480" y="6356520"/>
            <a:ext cx="4113000" cy="36324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42" name="PlaceHolder 2"/>
          <p:cNvSpPr>
            <a:spLocks noGrp="1"/>
          </p:cNvSpPr>
          <p:nvPr>
            <p:ph type="sldNum" idx="5"/>
          </p:nvPr>
        </p:nvSpPr>
        <p:spPr>
          <a:xfrm>
            <a:off x="8610480" y="6356520"/>
            <a:ext cx="2741400" cy="36324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565A30C8-7F7E-45C4-98C0-8905BE52098E}" type="slidenum">
              <a:rPr lang="en-US" sz="1200" b="0" strike="noStrike" spc="-1">
                <a:solidFill>
                  <a:srgbClr val="8B8B8B"/>
                </a:solidFill>
                <a:latin typeface="Calibri"/>
              </a:rPr>
              <a:t>‹#›</a:t>
            </a:fld>
            <a:endParaRPr lang="en-US" sz="1200" b="0" strike="noStrike" spc="-1">
              <a:latin typeface="Times New Roman"/>
            </a:endParaRPr>
          </a:p>
        </p:txBody>
      </p:sp>
      <p:sp>
        <p:nvSpPr>
          <p:cNvPr id="43" name="PlaceHolder 3"/>
          <p:cNvSpPr>
            <a:spLocks noGrp="1"/>
          </p:cNvSpPr>
          <p:nvPr>
            <p:ph type="dt" idx="6"/>
          </p:nvPr>
        </p:nvSpPr>
        <p:spPr>
          <a:xfrm>
            <a:off x="838080" y="6356520"/>
            <a:ext cx="2741400" cy="36324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1124640" y="1492920"/>
            <a:ext cx="10119600" cy="179496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Essentials of AI for Life and Society</a:t>
            </a:r>
            <a:endParaRPr lang="en-US" sz="6000" b="0" strike="noStrike" spc="-1">
              <a:latin typeface="Arial"/>
            </a:endParaRPr>
          </a:p>
        </p:txBody>
      </p:sp>
      <p:sp>
        <p:nvSpPr>
          <p:cNvPr id="89" name="PlaceHolder 2"/>
          <p:cNvSpPr>
            <a:spLocks noGrp="1"/>
          </p:cNvSpPr>
          <p:nvPr>
            <p:ph type="subTitle"/>
          </p:nvPr>
        </p:nvSpPr>
        <p:spPr>
          <a:xfrm>
            <a:off x="1523880" y="3870000"/>
            <a:ext cx="9142200" cy="1653840"/>
          </a:xfrm>
          <a:prstGeom prst="rect">
            <a:avLst/>
          </a:prstGeom>
          <a:noFill/>
          <a:ln w="0">
            <a:noFill/>
          </a:ln>
        </p:spPr>
        <p:txBody>
          <a:bodyPr lIns="0" tIns="0" rIns="0" bIns="0" anchor="t">
            <a:normAutofit/>
          </a:bodyPr>
          <a:lstStyle/>
          <a:p>
            <a:pPr algn="ctr">
              <a:lnSpc>
                <a:spcPct val="90000"/>
              </a:lnSpc>
              <a:spcBef>
                <a:spcPts val="1001"/>
              </a:spcBef>
              <a:buNone/>
              <a:tabLst>
                <a:tab pos="0" algn="l"/>
              </a:tabLst>
            </a:pPr>
            <a:r>
              <a:rPr lang="en-US" sz="3200" b="0" strike="noStrike" spc="-1">
                <a:solidFill>
                  <a:srgbClr val="FFFFFF"/>
                </a:solidFill>
                <a:latin typeface="Arial"/>
              </a:rPr>
              <a:t>Peter Stone</a:t>
            </a:r>
            <a:endParaRPr lang="en-US" sz="32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7" name="PlaceHolder 1"/>
          <p:cNvSpPr>
            <a:spLocks noGrp="1"/>
          </p:cNvSpPr>
          <p:nvPr>
            <p:ph type="title"/>
          </p:nvPr>
        </p:nvSpPr>
        <p:spPr>
          <a:xfrm>
            <a:off x="838080" y="172080"/>
            <a:ext cx="10513800" cy="13237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Value of Human Life</a:t>
            </a:r>
            <a:endParaRPr lang="en-US" sz="4400" b="0" strike="noStrike" spc="-1">
              <a:latin typeface="Arial"/>
            </a:endParaRPr>
          </a:p>
        </p:txBody>
      </p:sp>
      <p:sp>
        <p:nvSpPr>
          <p:cNvPr id="108" name="PlaceHolder 2"/>
          <p:cNvSpPr>
            <a:spLocks noGrp="1"/>
          </p:cNvSpPr>
          <p:nvPr>
            <p:ph/>
          </p:nvPr>
        </p:nvSpPr>
        <p:spPr>
          <a:xfrm>
            <a:off x="838080" y="1299600"/>
            <a:ext cx="10513800" cy="4349520"/>
          </a:xfrm>
          <a:prstGeom prst="rect">
            <a:avLst/>
          </a:prstGeom>
          <a:noFill/>
          <a:ln w="0">
            <a:noFill/>
          </a:ln>
        </p:spPr>
        <p:txBody>
          <a:bodyPr lIns="90000" tIns="45000" rIns="90000" bIns="45000" anchor="t">
            <a:normAutofit fontScale="98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Keenan: Is it possible to assign a monetary value to a human life in ethical dilemmas?</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VSL = value of statistical life</a:t>
            </a:r>
          </a:p>
          <a:p>
            <a:pPr marL="864000" lvl="1" indent="-324000">
              <a:lnSpc>
                <a:spcPct val="100000"/>
              </a:lnSpc>
              <a:spcBef>
                <a:spcPts val="1134"/>
              </a:spcBef>
              <a:buClr>
                <a:srgbClr val="000000"/>
              </a:buClr>
              <a:buSzPct val="75000"/>
              <a:buFont typeface="Symbol" charset="2"/>
              <a:buChar char=""/>
            </a:pPr>
            <a:r>
              <a:rPr lang="en-US" sz="3200" b="0" strike="noStrike" spc="-1" dirty="0">
                <a:latin typeface="Arial"/>
              </a:rPr>
              <a:t>Value society will pay to reduce risk of death</a:t>
            </a:r>
          </a:p>
          <a:p>
            <a:pPr marL="864000" lvl="1" indent="-324000">
              <a:lnSpc>
                <a:spcPct val="100000"/>
              </a:lnSpc>
              <a:spcBef>
                <a:spcPts val="1134"/>
              </a:spcBef>
              <a:buClr>
                <a:srgbClr val="000000"/>
              </a:buClr>
              <a:buSzPct val="75000"/>
              <a:buFont typeface="Symbol" charset="2"/>
              <a:buChar char=""/>
            </a:pPr>
            <a:r>
              <a:rPr lang="en-US" sz="3200" b="0" strike="noStrike" spc="-1" dirty="0">
                <a:latin typeface="Arial"/>
              </a:rPr>
              <a:t>$10 million in high-income </a:t>
            </a:r>
            <a:r>
              <a:rPr lang="en-US" sz="3200" b="0" strike="noStrike" spc="-1" dirty="0" err="1">
                <a:latin typeface="Arial"/>
              </a:rPr>
              <a:t>contries</a:t>
            </a:r>
            <a:endParaRPr lang="en-US" sz="3200" b="0" strike="noStrike" spc="-1" dirty="0">
              <a:latin typeface="Arial"/>
            </a:endParaRP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QALY = quality-adjusted life years (average of $250k/yr)</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Micromort = 1 in 1 million chance of dying ($10)</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838080" y="172080"/>
            <a:ext cx="10513800" cy="13237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Modeling Humans</a:t>
            </a:r>
            <a:endParaRPr lang="en-US" sz="4400" b="0" strike="noStrike" spc="-1">
              <a:latin typeface="Arial"/>
            </a:endParaRPr>
          </a:p>
        </p:txBody>
      </p:sp>
      <p:sp>
        <p:nvSpPr>
          <p:cNvPr id="110" name="PlaceHolder 2"/>
          <p:cNvSpPr>
            <a:spLocks noGrp="1"/>
          </p:cNvSpPr>
          <p:nvPr>
            <p:ph/>
          </p:nvPr>
        </p:nvSpPr>
        <p:spPr>
          <a:xfrm>
            <a:off x="838080" y="1299600"/>
            <a:ext cx="10513800" cy="4349520"/>
          </a:xfrm>
          <a:prstGeom prst="rect">
            <a:avLst/>
          </a:prstGeom>
          <a:noFill/>
          <a:ln w="0">
            <a:noFill/>
          </a:ln>
        </p:spPr>
        <p:txBody>
          <a:bodyPr lIns="90000" tIns="45000" rIns="90000" bIns="45000" anchor="t">
            <a:normAutofit fontScale="96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Sherwin: “​​One question that I had was how we can incorporate human logic into probability, to understand how likely a human will be to actually make a decision. … Understanding human thought and process can help create proper planning and pathing for robots.”</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Tatianna: How can we create AI that mimics the complexity of human behavior, given our limited understanding of ourselves?</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262270" y="0"/>
            <a:ext cx="10513800" cy="132372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Correlation vs. Causation</a:t>
            </a:r>
            <a:endParaRPr lang="en-US" sz="4400" b="0" strike="noStrike" spc="-1" dirty="0">
              <a:latin typeface="Arial"/>
            </a:endParaRPr>
          </a:p>
        </p:txBody>
      </p:sp>
      <p:sp>
        <p:nvSpPr>
          <p:cNvPr id="112" name="PlaceHolder 2"/>
          <p:cNvSpPr>
            <a:spLocks noGrp="1"/>
          </p:cNvSpPr>
          <p:nvPr>
            <p:ph/>
          </p:nvPr>
        </p:nvSpPr>
        <p:spPr>
          <a:xfrm>
            <a:off x="148856" y="1299600"/>
            <a:ext cx="11780874" cy="4349520"/>
          </a:xfrm>
          <a:prstGeom prst="rect">
            <a:avLst/>
          </a:prstGeom>
          <a:noFill/>
          <a:ln w="0">
            <a:noFill/>
          </a:ln>
        </p:spPr>
        <p:txBody>
          <a:bodyPr lIns="90000" tIns="45000" rIns="90000" bIns="45000" anchor="t">
            <a:normAutofit fontScale="98500" lnSpcReduction="10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Neil: Cause and effect can be difficult to ascertain…</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Recall the example of people eating ice cream when they are sunburnt</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Why is it useful to understand whether eating ice cream causes sun burns (or vice versa)?</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How can an AI agent (or a person) tell whether that’s the case?</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Discuss!</a:t>
            </a:r>
          </a:p>
          <a:p>
            <a:pPr>
              <a:lnSpc>
                <a:spcPct val="100000"/>
              </a:lnSpc>
              <a:spcBef>
                <a:spcPts val="1417"/>
              </a:spcBef>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a:extLst>
            <a:ext uri="{FF2B5EF4-FFF2-40B4-BE49-F238E27FC236}">
              <a16:creationId xmlns:a16="http://schemas.microsoft.com/office/drawing/2014/main" id="{1C57DA5F-768A-2815-0649-13BD6501C863}"/>
            </a:ext>
          </a:extLst>
        </p:cNvPr>
        <p:cNvGrpSpPr/>
        <p:nvPr/>
      </p:nvGrpSpPr>
      <p:grpSpPr>
        <a:xfrm>
          <a:off x="0" y="0"/>
          <a:ext cx="0" cy="0"/>
          <a:chOff x="0" y="0"/>
          <a:chExt cx="0" cy="0"/>
        </a:xfrm>
      </p:grpSpPr>
      <p:sp>
        <p:nvSpPr>
          <p:cNvPr id="113" name="PlaceHolder 1">
            <a:extLst>
              <a:ext uri="{FF2B5EF4-FFF2-40B4-BE49-F238E27FC236}">
                <a16:creationId xmlns:a16="http://schemas.microsoft.com/office/drawing/2014/main" id="{9A51B3E1-48F0-95B0-22E7-43E4CCD0B5DF}"/>
              </a:ext>
            </a:extLst>
          </p:cNvPr>
          <p:cNvSpPr>
            <a:spLocks noGrp="1"/>
          </p:cNvSpPr>
          <p:nvPr>
            <p:ph type="title"/>
          </p:nvPr>
        </p:nvSpPr>
        <p:spPr>
          <a:xfrm>
            <a:off x="210759" y="0"/>
            <a:ext cx="10513800" cy="132372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Societal Implications</a:t>
            </a:r>
            <a:endParaRPr lang="en-US" sz="4400" b="0" strike="noStrike" spc="-1" dirty="0">
              <a:latin typeface="Arial"/>
            </a:endParaRPr>
          </a:p>
        </p:txBody>
      </p:sp>
      <p:sp>
        <p:nvSpPr>
          <p:cNvPr id="114" name="PlaceHolder 2">
            <a:extLst>
              <a:ext uri="{FF2B5EF4-FFF2-40B4-BE49-F238E27FC236}">
                <a16:creationId xmlns:a16="http://schemas.microsoft.com/office/drawing/2014/main" id="{3563D184-710D-1C34-9121-BD280FE80F09}"/>
              </a:ext>
            </a:extLst>
          </p:cNvPr>
          <p:cNvSpPr>
            <a:spLocks noGrp="1"/>
          </p:cNvSpPr>
          <p:nvPr>
            <p:ph/>
          </p:nvPr>
        </p:nvSpPr>
        <p:spPr>
          <a:xfrm>
            <a:off x="210759" y="1142999"/>
            <a:ext cx="11770482" cy="5119577"/>
          </a:xfrm>
          <a:prstGeom prst="rect">
            <a:avLst/>
          </a:prstGeom>
          <a:noFill/>
          <a:ln w="0">
            <a:noFill/>
          </a:ln>
        </p:spPr>
        <p:txBody>
          <a:bodyPr lIns="90000" tIns="45000" rIns="90000" bIns="45000" anchor="t">
            <a:normAutofit fontScale="98000" lnSpcReduction="10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Mahika: This is what makes probability and determining whether AI is actually good for society or not difficult. The chances of robots going rogue or having technical malfunctions are slim, but the chance still exists so we must take it into consideration.”</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Carly: “As Professor Fleischmann mentioned, AI uses a lot of computing power and therefore requires a lot of electricity to run server farms. With climate change and global warming at the forefront of the world's issues, we need to be mindful of the ways we are using this technology and where we are sourcing this energy.”</a:t>
            </a:r>
          </a:p>
        </p:txBody>
      </p:sp>
    </p:spTree>
    <p:extLst>
      <p:ext uri="{BB962C8B-B14F-4D97-AF65-F5344CB8AC3E}">
        <p14:creationId xmlns:p14="http://schemas.microsoft.com/office/powerpoint/2010/main" val="181908405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838080" y="3127747"/>
            <a:ext cx="10513800" cy="1323720"/>
          </a:xfrm>
          <a:prstGeom prst="rect">
            <a:avLst/>
          </a:prstGeom>
          <a:noFill/>
          <a:ln w="0">
            <a:noFill/>
          </a:ln>
        </p:spPr>
        <p:txBody>
          <a:bodyPr lIns="90000" tIns="45000" rIns="90000" bIns="45000" anchor="ctr">
            <a:noAutofit/>
          </a:bodyPr>
          <a:lstStyle/>
          <a:p>
            <a:pPr>
              <a:lnSpc>
                <a:spcPct val="90000"/>
              </a:lnSpc>
              <a:buNone/>
            </a:pPr>
            <a:r>
              <a:rPr lang="en-US" sz="4800" b="1" u="sng" strike="noStrike" spc="-1" dirty="0">
                <a:solidFill>
                  <a:srgbClr val="000000"/>
                </a:solidFill>
                <a:latin typeface="Calibri Light"/>
                <a:ea typeface="Noto Sans CJK SC"/>
              </a:rPr>
              <a:t>Poll</a:t>
            </a:r>
            <a:br>
              <a:rPr lang="en-US" sz="4800" b="1" strike="noStrike" spc="-1" dirty="0">
                <a:solidFill>
                  <a:srgbClr val="000000"/>
                </a:solidFill>
                <a:latin typeface="Calibri Light"/>
                <a:ea typeface="Noto Sans CJK SC"/>
              </a:rPr>
            </a:br>
            <a:br>
              <a:rPr sz="4800" dirty="0"/>
            </a:br>
            <a:r>
              <a:rPr lang="en-US" sz="4800" b="1" strike="noStrike" spc="-1" dirty="0">
                <a:solidFill>
                  <a:srgbClr val="000000"/>
                </a:solidFill>
                <a:latin typeface="Calibri Light"/>
                <a:ea typeface="Noto Sans CJK SC"/>
              </a:rPr>
              <a:t>"How central should AI </a:t>
            </a:r>
            <a:br>
              <a:rPr lang="en-US" sz="4800" b="1" strike="noStrike" spc="-1" dirty="0">
                <a:solidFill>
                  <a:srgbClr val="000000"/>
                </a:solidFill>
                <a:latin typeface="Calibri Light"/>
                <a:ea typeface="Noto Sans CJK SC"/>
              </a:rPr>
            </a:br>
            <a:r>
              <a:rPr lang="en-US" sz="4800" b="1" strike="noStrike" spc="-1" dirty="0">
                <a:solidFill>
                  <a:srgbClr val="000000"/>
                </a:solidFill>
                <a:latin typeface="Calibri Light"/>
                <a:ea typeface="Noto Sans CJK SC"/>
              </a:rPr>
              <a:t>guidelines be?”</a:t>
            </a:r>
            <a:br>
              <a:rPr lang="en-US" sz="4800" b="1" strike="noStrike" spc="-1" dirty="0">
                <a:solidFill>
                  <a:srgbClr val="000000"/>
                </a:solidFill>
                <a:latin typeface="Calibri Light"/>
                <a:ea typeface="Noto Sans CJK SC"/>
              </a:rPr>
            </a:br>
            <a:br>
              <a:rPr sz="4800" dirty="0"/>
            </a:br>
            <a:r>
              <a:rPr lang="en-US" sz="4800" b="1" strike="noStrike" spc="-1" dirty="0">
                <a:solidFill>
                  <a:srgbClr val="000000"/>
                </a:solidFill>
                <a:latin typeface="Calibri Light"/>
                <a:ea typeface="Noto Sans CJK SC"/>
              </a:rPr>
              <a:t>- State-level guidelines</a:t>
            </a:r>
            <a:br>
              <a:rPr sz="4800" dirty="0"/>
            </a:br>
            <a:r>
              <a:rPr lang="en-US" sz="4800" b="1" strike="noStrike" spc="-1" dirty="0">
                <a:solidFill>
                  <a:srgbClr val="000000"/>
                </a:solidFill>
                <a:latin typeface="Calibri Light"/>
                <a:ea typeface="Noto Sans CJK SC"/>
              </a:rPr>
              <a:t>- Country-level guidelines</a:t>
            </a:r>
            <a:br>
              <a:rPr sz="4800" dirty="0"/>
            </a:br>
            <a:r>
              <a:rPr lang="en-US" sz="4800" b="1" strike="noStrike" spc="-1" dirty="0">
                <a:solidFill>
                  <a:srgbClr val="000000"/>
                </a:solidFill>
                <a:latin typeface="Calibri Light"/>
                <a:ea typeface="Noto Sans CJK SC"/>
              </a:rPr>
              <a:t>- Worldwide guidelines</a:t>
            </a:r>
            <a:br>
              <a:rPr sz="4800" dirty="0"/>
            </a:br>
            <a:br>
              <a:rPr sz="4800" dirty="0"/>
            </a:br>
            <a:endParaRPr lang="en-US" sz="4800" b="0" strike="noStrike" spc="-1" dirty="0">
              <a:latin typeface="Arial"/>
            </a:endParaRPr>
          </a:p>
        </p:txBody>
      </p:sp>
      <p:pic>
        <p:nvPicPr>
          <p:cNvPr id="116" name="Content Placeholder 2" descr="A black background with a black square&#10;&#10;Description automatically generated with medium confidence"/>
          <p:cNvPicPr/>
          <p:nvPr/>
        </p:nvPicPr>
        <p:blipFill>
          <a:blip r:embed="rId3"/>
          <a:stretch/>
        </p:blipFill>
        <p:spPr>
          <a:xfrm>
            <a:off x="7785000" y="1690560"/>
            <a:ext cx="3566880" cy="356688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838080" y="172080"/>
            <a:ext cx="10513800" cy="13237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Global Ethics Guidelines</a:t>
            </a:r>
            <a:endParaRPr lang="en-US" sz="4400" b="0" strike="noStrike" spc="-1">
              <a:latin typeface="Arial"/>
            </a:endParaRPr>
          </a:p>
        </p:txBody>
      </p:sp>
      <p:sp>
        <p:nvSpPr>
          <p:cNvPr id="118" name="Rectangle 117"/>
          <p:cNvSpPr/>
          <p:nvPr/>
        </p:nvSpPr>
        <p:spPr>
          <a:xfrm>
            <a:off x="838080" y="1302488"/>
            <a:ext cx="10286280" cy="253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16000" indent="-216000">
              <a:lnSpc>
                <a:spcPct val="100000"/>
              </a:lnSpc>
              <a:buClr>
                <a:srgbClr val="000000"/>
              </a:buClr>
              <a:buSzPct val="45000"/>
              <a:buFont typeface="Wingdings" charset="2"/>
              <a:buChar char=""/>
            </a:pPr>
            <a:r>
              <a:rPr lang="en-US" sz="3200" b="0" strike="noStrike" spc="-1" dirty="0">
                <a:solidFill>
                  <a:srgbClr val="000000"/>
                </a:solidFill>
                <a:latin typeface="Calibri"/>
                <a:ea typeface="DejaVu Sans"/>
              </a:rPr>
              <a:t>Ahmed: “...the complexity of AI ethics. It's not [just] about the technology but about cultural and social aspects too. I'm curious about how developers deal with dilemmas when different parts of the world have conflicting perspectives on topics such as surveillance and privacy.”</a:t>
            </a:r>
            <a:endParaRPr lang="en-US" sz="3200" b="0" strike="noStrike" spc="-1" dirty="0">
              <a:latin typeface="Arial"/>
            </a:endParaRPr>
          </a:p>
          <a:p>
            <a:pPr marL="216000" indent="-216000">
              <a:lnSpc>
                <a:spcPct val="100000"/>
              </a:lnSpc>
              <a:buClr>
                <a:srgbClr val="000000"/>
              </a:buClr>
              <a:buSzPct val="45000"/>
              <a:buFont typeface="Wingdings" charset="2"/>
              <a:buChar char=""/>
            </a:pPr>
            <a:r>
              <a:rPr lang="en-US" sz="3200" b="0" strike="noStrike" spc="-1" dirty="0">
                <a:solidFill>
                  <a:srgbClr val="000000"/>
                </a:solidFill>
                <a:latin typeface="Calibri"/>
                <a:ea typeface="DejaVu Sans"/>
              </a:rPr>
              <a:t>Is it feasible to create a universally ethical AI when cultural values vary significantly across the globe?</a:t>
            </a:r>
            <a:endParaRPr lang="en-US" sz="3200" b="0" strike="noStrike" spc="-1" dirty="0">
              <a:latin typeface="Arial"/>
            </a:endParaRPr>
          </a:p>
          <a:p>
            <a:pPr marL="216000" indent="-216000">
              <a:lnSpc>
                <a:spcPct val="100000"/>
              </a:lnSpc>
              <a:buClr>
                <a:srgbClr val="000000"/>
              </a:buClr>
              <a:buSzPct val="45000"/>
              <a:buFont typeface="Wingdings" charset="2"/>
              <a:buChar char=""/>
            </a:pPr>
            <a:r>
              <a:rPr lang="en-US" sz="3200" b="0" strike="noStrike" spc="-1" dirty="0">
                <a:solidFill>
                  <a:srgbClr val="000000"/>
                </a:solidFill>
                <a:latin typeface="Calibri"/>
                <a:ea typeface="DejaVu Sans"/>
              </a:rPr>
              <a:t>If so, how?  If not, what should we do about it?</a:t>
            </a:r>
            <a:endParaRPr lang="en-US" sz="3200" b="0" strike="noStrike" spc="-1" dirty="0">
              <a:latin typeface="Arial"/>
            </a:endParaRPr>
          </a:p>
          <a:p>
            <a:pPr marL="216000" indent="-216000">
              <a:lnSpc>
                <a:spcPct val="100000"/>
              </a:lnSpc>
              <a:buClr>
                <a:srgbClr val="000000"/>
              </a:buClr>
              <a:buSzPct val="45000"/>
              <a:buFont typeface="Wingdings" charset="2"/>
              <a:buChar char=""/>
            </a:pPr>
            <a:r>
              <a:rPr lang="en-US" sz="3200" b="0" strike="noStrike" spc="-1" dirty="0">
                <a:solidFill>
                  <a:srgbClr val="000000"/>
                </a:solidFill>
                <a:latin typeface="Calibri"/>
                <a:ea typeface="DejaVu Sans"/>
              </a:rPr>
              <a:t>Discuss!</a:t>
            </a:r>
            <a:endParaRPr lang="en-US" sz="3200" b="0" strike="noStrike" spc="-1" dirty="0">
              <a:latin typeface="Arial"/>
            </a:endParaRPr>
          </a:p>
          <a:p>
            <a:pPr>
              <a:lnSpc>
                <a:spcPct val="100000"/>
              </a:lnSpc>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19" name="PlaceHolder 1"/>
          <p:cNvSpPr>
            <a:spLocks noGrp="1"/>
          </p:cNvSpPr>
          <p:nvPr>
            <p:ph type="title"/>
          </p:nvPr>
        </p:nvSpPr>
        <p:spPr>
          <a:xfrm>
            <a:off x="561634" y="3149012"/>
            <a:ext cx="10513800" cy="1323720"/>
          </a:xfrm>
          <a:prstGeom prst="rect">
            <a:avLst/>
          </a:prstGeom>
          <a:noFill/>
          <a:ln w="0">
            <a:noFill/>
          </a:ln>
        </p:spPr>
        <p:txBody>
          <a:bodyPr lIns="90000" tIns="45000" rIns="90000" bIns="45000" anchor="ctr">
            <a:normAutofit fontScale="90000"/>
          </a:bodyPr>
          <a:lstStyle/>
          <a:p>
            <a:pPr>
              <a:lnSpc>
                <a:spcPct val="90000"/>
              </a:lnSpc>
              <a:buNone/>
            </a:pPr>
            <a:r>
              <a:rPr lang="en-US" sz="4900" b="1" u="sng" strike="noStrike" spc="-1" dirty="0">
                <a:solidFill>
                  <a:srgbClr val="000000"/>
                </a:solidFill>
                <a:latin typeface="Calibri Light"/>
                <a:ea typeface="Noto Sans CJK SC"/>
              </a:rPr>
              <a:t>Poll</a:t>
            </a:r>
            <a:br>
              <a:rPr lang="en-US" sz="4900" b="1" strike="noStrike" spc="-1" dirty="0">
                <a:solidFill>
                  <a:srgbClr val="000000"/>
                </a:solidFill>
                <a:latin typeface="Calibri Light"/>
                <a:ea typeface="Noto Sans CJK SC"/>
              </a:rPr>
            </a:br>
            <a:br>
              <a:rPr sz="4900" dirty="0"/>
            </a:br>
            <a:r>
              <a:rPr lang="en-US" sz="4900" b="1" strike="noStrike" spc="-1" dirty="0">
                <a:solidFill>
                  <a:srgbClr val="000000"/>
                </a:solidFill>
                <a:latin typeface="Calibri Light"/>
                <a:ea typeface="Noto Sans CJK SC"/>
              </a:rPr>
              <a:t>" Which ethical principle should take precedence in AI development?</a:t>
            </a:r>
            <a:br>
              <a:rPr sz="4900" dirty="0"/>
            </a:br>
            <a:r>
              <a:rPr lang="en-US" sz="4900" b="1" strike="noStrike" spc="-1" dirty="0">
                <a:solidFill>
                  <a:srgbClr val="000000"/>
                </a:solidFill>
                <a:latin typeface="Calibri Light"/>
                <a:ea typeface="Noto Sans CJK SC"/>
              </a:rPr>
              <a:t>”</a:t>
            </a:r>
            <a:br>
              <a:rPr sz="4900" dirty="0"/>
            </a:br>
            <a:r>
              <a:rPr lang="en-US" sz="4900" b="1" strike="noStrike" spc="-1" dirty="0">
                <a:solidFill>
                  <a:srgbClr val="000000"/>
                </a:solidFill>
                <a:latin typeface="Calibri Light"/>
                <a:ea typeface="Noto Sans CJK SC"/>
              </a:rPr>
              <a:t>- Non-maleficence (preventing harm)</a:t>
            </a:r>
            <a:br>
              <a:rPr sz="4900" dirty="0"/>
            </a:br>
            <a:r>
              <a:rPr lang="en-US" sz="4900" b="1" strike="noStrike" spc="-1" dirty="0">
                <a:solidFill>
                  <a:srgbClr val="000000"/>
                </a:solidFill>
                <a:latin typeface="Calibri Light"/>
                <a:ea typeface="Noto Sans CJK SC"/>
              </a:rPr>
              <a:t>- Justice and fairness (ensuring equitable treatment)</a:t>
            </a:r>
            <a:br>
              <a:rPr sz="4900" dirty="0"/>
            </a:br>
            <a:br>
              <a:rPr sz="6600" dirty="0"/>
            </a:br>
            <a:endParaRPr lang="en-US" sz="6600" b="0" strike="noStrike" spc="-1" dirty="0">
              <a:latin typeface="Arial"/>
            </a:endParaRPr>
          </a:p>
        </p:txBody>
      </p:sp>
      <p:pic>
        <p:nvPicPr>
          <p:cNvPr id="120" name="Content Placeholder 4" descr="A black background with a black square&#10;&#10;Description automatically generated with medium confidence"/>
          <p:cNvPicPr/>
          <p:nvPr/>
        </p:nvPicPr>
        <p:blipFill>
          <a:blip r:embed="rId3"/>
          <a:stretch/>
        </p:blipFill>
        <p:spPr>
          <a:xfrm>
            <a:off x="9284190" y="265797"/>
            <a:ext cx="2656172" cy="2488035"/>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1" name="PlaceHolder 1"/>
          <p:cNvSpPr>
            <a:spLocks noGrp="1"/>
          </p:cNvSpPr>
          <p:nvPr>
            <p:ph type="title"/>
          </p:nvPr>
        </p:nvSpPr>
        <p:spPr>
          <a:xfrm>
            <a:off x="838080" y="172080"/>
            <a:ext cx="10513800" cy="13237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Next Week:  Computer Vision</a:t>
            </a:r>
            <a:endParaRPr lang="en-US" sz="4400" b="0" strike="noStrike" spc="-1">
              <a:latin typeface="Arial"/>
            </a:endParaRPr>
          </a:p>
        </p:txBody>
      </p:sp>
      <p:sp>
        <p:nvSpPr>
          <p:cNvPr id="122" name="PlaceHolder 2"/>
          <p:cNvSpPr>
            <a:spLocks noGrp="1"/>
          </p:cNvSpPr>
          <p:nvPr>
            <p:ph/>
          </p:nvPr>
        </p:nvSpPr>
        <p:spPr>
          <a:xfrm>
            <a:off x="838080" y="1029768"/>
            <a:ext cx="10513800" cy="4913832"/>
          </a:xfrm>
          <a:prstGeom prst="rect">
            <a:avLst/>
          </a:prstGeom>
          <a:noFill/>
          <a:ln w="0">
            <a:noFill/>
          </a:ln>
        </p:spPr>
        <p:txBody>
          <a:bodyPr lIns="90000" tIns="45000" rIns="90000" bIns="45000" anchor="t">
            <a:normAutofit/>
          </a:bodyPr>
          <a:lstStyle/>
          <a:p>
            <a:pPr>
              <a:lnSpc>
                <a:spcPct val="100000"/>
              </a:lnSpc>
              <a:spcBef>
                <a:spcPts val="601"/>
              </a:spcBef>
              <a:buNone/>
            </a:pPr>
            <a:endParaRPr lang="en-US" sz="2800" b="0" strike="noStrike" spc="-1" dirty="0">
              <a:latin typeface="Arial"/>
            </a:endParaRPr>
          </a:p>
          <a:p>
            <a:pPr marL="457200" indent="-456840">
              <a:lnSpc>
                <a:spcPct val="100000"/>
              </a:lnSpc>
              <a:spcBef>
                <a:spcPts val="601"/>
              </a:spcBef>
              <a:buClr>
                <a:srgbClr val="727CA3"/>
              </a:buClr>
              <a:buSzPct val="76000"/>
              <a:buFont typeface="Arial"/>
              <a:buChar char="•"/>
            </a:pPr>
            <a:r>
              <a:rPr lang="en-US" sz="3600" b="0" strike="noStrike" spc="-1" dirty="0">
                <a:solidFill>
                  <a:srgbClr val="000000"/>
                </a:solidFill>
                <a:latin typeface="Gill Sans MT"/>
              </a:rPr>
              <a:t>Register to vote!</a:t>
            </a:r>
            <a:endParaRPr lang="en-US" sz="3600" b="0" strike="noStrike" spc="-1" dirty="0">
              <a:latin typeface="Arial"/>
            </a:endParaRPr>
          </a:p>
          <a:p>
            <a:pPr marL="457200" indent="-456840">
              <a:lnSpc>
                <a:spcPct val="100000"/>
              </a:lnSpc>
              <a:spcBef>
                <a:spcPts val="601"/>
              </a:spcBef>
              <a:buClr>
                <a:srgbClr val="727CA3"/>
              </a:buClr>
              <a:buSzPct val="76000"/>
              <a:buFont typeface="Arial"/>
              <a:buChar char="•"/>
            </a:pPr>
            <a:r>
              <a:rPr lang="en-US" sz="3600" b="0" strike="noStrike" spc="-1" dirty="0">
                <a:solidFill>
                  <a:srgbClr val="000000"/>
                </a:solidFill>
                <a:latin typeface="Gill Sans MT"/>
              </a:rPr>
              <a:t>2 Readings</a:t>
            </a:r>
            <a:endParaRPr lang="en-US" sz="3600" b="0" strike="noStrike" spc="-1" dirty="0">
              <a:latin typeface="Arial"/>
            </a:endParaRPr>
          </a:p>
          <a:p>
            <a:pPr marL="457200" indent="-456840">
              <a:lnSpc>
                <a:spcPct val="100000"/>
              </a:lnSpc>
              <a:spcBef>
                <a:spcPts val="601"/>
              </a:spcBef>
              <a:buClr>
                <a:srgbClr val="727CA3"/>
              </a:buClr>
              <a:buSzPct val="76000"/>
              <a:buFont typeface="Arial"/>
              <a:buChar char="•"/>
            </a:pPr>
            <a:r>
              <a:rPr lang="en-US" sz="3600" b="0" strike="noStrike" spc="-1" dirty="0">
                <a:solidFill>
                  <a:srgbClr val="000000"/>
                </a:solidFill>
                <a:latin typeface="Gill Sans MT"/>
              </a:rPr>
              <a:t>Lecture by Kristen </a:t>
            </a:r>
            <a:r>
              <a:rPr lang="en-US" sz="3600" b="0" strike="noStrike" spc="-1" dirty="0" err="1">
                <a:solidFill>
                  <a:srgbClr val="000000"/>
                </a:solidFill>
                <a:latin typeface="Gill Sans MT"/>
              </a:rPr>
              <a:t>Grauman</a:t>
            </a:r>
            <a:endParaRPr lang="en-US" sz="3600" b="0" strike="noStrike" spc="-1" dirty="0">
              <a:latin typeface="Arial"/>
            </a:endParaRPr>
          </a:p>
          <a:p>
            <a:pPr>
              <a:lnSpc>
                <a:spcPct val="100000"/>
              </a:lnSpc>
              <a:spcBef>
                <a:spcPts val="601"/>
              </a:spcBef>
              <a:buNone/>
            </a:pPr>
            <a:endParaRPr lang="en-US" sz="3600" b="0" strike="noStrike" spc="-1" dirty="0">
              <a:latin typeface="Arial"/>
            </a:endParaRPr>
          </a:p>
          <a:p>
            <a:pPr marL="457200" indent="-456840">
              <a:lnSpc>
                <a:spcPct val="100000"/>
              </a:lnSpc>
              <a:spcBef>
                <a:spcPts val="601"/>
              </a:spcBef>
              <a:buClr>
                <a:srgbClr val="727CA3"/>
              </a:buClr>
              <a:buSzPct val="76000"/>
              <a:buFont typeface="Arial"/>
              <a:buChar char="•"/>
            </a:pPr>
            <a:r>
              <a:rPr lang="en-US" sz="3600" b="0" strike="noStrike" spc="-1" dirty="0">
                <a:solidFill>
                  <a:srgbClr val="000000"/>
                </a:solidFill>
                <a:latin typeface="Gill Sans MT"/>
              </a:rPr>
              <a:t>Homework 2 due Friday, Homework 3 due 10/11</a:t>
            </a:r>
            <a:endParaRPr lang="en-US" sz="3600" b="0" strike="noStrike" spc="-1" dirty="0">
              <a:latin typeface="Arial"/>
            </a:endParaRPr>
          </a:p>
          <a:p>
            <a:pPr>
              <a:lnSpc>
                <a:spcPct val="100000"/>
              </a:lnSpc>
              <a:spcBef>
                <a:spcPts val="601"/>
              </a:spcBef>
              <a:buNone/>
            </a:pPr>
            <a:endParaRPr lang="en-US" sz="3600" b="0" strike="noStrike" spc="-1" dirty="0">
              <a:latin typeface="Arial"/>
            </a:endParaRPr>
          </a:p>
          <a:p>
            <a:pPr marL="457200" indent="-456840">
              <a:lnSpc>
                <a:spcPct val="100000"/>
              </a:lnSpc>
              <a:spcBef>
                <a:spcPts val="601"/>
              </a:spcBef>
              <a:buClr>
                <a:srgbClr val="727CA3"/>
              </a:buClr>
              <a:buSzPct val="76000"/>
              <a:buFont typeface="Arial"/>
              <a:buChar char="•"/>
            </a:pPr>
            <a:r>
              <a:rPr lang="en-US" sz="3600" b="0" strike="noStrike" spc="-1" dirty="0">
                <a:solidFill>
                  <a:srgbClr val="000000"/>
                </a:solidFill>
                <a:latin typeface="Gill Sans MT"/>
              </a:rPr>
              <a:t>Do readings on </a:t>
            </a:r>
            <a:r>
              <a:rPr lang="en-US" sz="3600" b="0" strike="noStrike" spc="-1">
                <a:solidFill>
                  <a:srgbClr val="000000"/>
                </a:solidFill>
                <a:latin typeface="Gill Sans MT"/>
              </a:rPr>
              <a:t>perusall </a:t>
            </a:r>
            <a:r>
              <a:rPr lang="en-US" sz="3600" b="0" strike="noStrike" spc="-1" dirty="0">
                <a:solidFill>
                  <a:srgbClr val="000000"/>
                </a:solidFill>
                <a:latin typeface="Gill Sans MT"/>
              </a:rPr>
              <a:t>and submit ethics reflection!</a:t>
            </a:r>
            <a:endParaRPr lang="en-US" sz="36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2">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2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2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2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0" name="PlaceHolder 1"/>
          <p:cNvSpPr>
            <a:spLocks noGrp="1"/>
          </p:cNvSpPr>
          <p:nvPr>
            <p:ph type="title"/>
          </p:nvPr>
        </p:nvSpPr>
        <p:spPr>
          <a:xfrm>
            <a:off x="1114200" y="1632240"/>
            <a:ext cx="10119600" cy="179496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Probabilistic Modeling</a:t>
            </a:r>
            <a:endParaRPr lang="en-US" sz="6000" b="0" strike="noStrike" spc="-1">
              <a:latin typeface="Arial"/>
            </a:endParaRPr>
          </a:p>
        </p:txBody>
      </p:sp>
      <p:sp>
        <p:nvSpPr>
          <p:cNvPr id="91" name="PlaceHolder 2"/>
          <p:cNvSpPr>
            <a:spLocks noGrp="1"/>
          </p:cNvSpPr>
          <p:nvPr>
            <p:ph type="subTitle"/>
          </p:nvPr>
        </p:nvSpPr>
        <p:spPr>
          <a:xfrm>
            <a:off x="1523880" y="3870000"/>
            <a:ext cx="9142200" cy="1653840"/>
          </a:xfrm>
          <a:prstGeom prst="rect">
            <a:avLst/>
          </a:prstGeom>
          <a:noFill/>
          <a:ln w="0">
            <a:noFill/>
          </a:ln>
        </p:spPr>
        <p:txBody>
          <a:bodyPr lIns="0" tIns="0" rIns="0" bIns="0" anchor="t">
            <a:normAutofit/>
          </a:bodyPr>
          <a:lstStyle/>
          <a:p>
            <a:pPr algn="ctr">
              <a:buNone/>
            </a:pPr>
            <a:endParaRPr lang="en-US" sz="32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838080" y="172080"/>
            <a:ext cx="10513800" cy="13237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Defining Artificial Intelligence</a:t>
            </a:r>
            <a:endParaRPr lang="en-US" sz="4400" b="0" strike="noStrike" spc="-1">
              <a:latin typeface="Arial"/>
            </a:endParaRPr>
          </a:p>
        </p:txBody>
      </p:sp>
      <p:sp>
        <p:nvSpPr>
          <p:cNvPr id="93" name="PlaceHolder 2"/>
          <p:cNvSpPr>
            <a:spLocks noGrp="1"/>
          </p:cNvSpPr>
          <p:nvPr>
            <p:ph/>
          </p:nvPr>
        </p:nvSpPr>
        <p:spPr>
          <a:xfrm>
            <a:off x="838080" y="1116419"/>
            <a:ext cx="10513800" cy="5103628"/>
          </a:xfrm>
          <a:prstGeom prst="rect">
            <a:avLst/>
          </a:prstGeom>
          <a:noFill/>
          <a:ln w="0">
            <a:noFill/>
          </a:ln>
        </p:spPr>
        <p:txBody>
          <a:bodyPr lIns="90000" tIns="45000" rIns="90000" bIns="45000" anchor="t">
            <a:normAutofit fontScale="83500" lnSpcReduction="20000"/>
          </a:bodyPr>
          <a:lstStyle/>
          <a:p>
            <a:pPr marL="457200" indent="-456840">
              <a:lnSpc>
                <a:spcPct val="100000"/>
              </a:lnSpc>
              <a:spcBef>
                <a:spcPts val="601"/>
              </a:spcBef>
              <a:buClr>
                <a:srgbClr val="727CA3"/>
              </a:buClr>
              <a:buSzPct val="76000"/>
              <a:buFont typeface="Arial"/>
              <a:buChar char="•"/>
            </a:pPr>
            <a:r>
              <a:rPr lang="en-US" sz="3200" b="0" strike="noStrike" spc="-1" dirty="0">
                <a:solidFill>
                  <a:srgbClr val="0000CC"/>
                </a:solidFill>
                <a:latin typeface="Gill Sans MT"/>
              </a:rPr>
              <a:t>A science and a set of computational technologies that are inspired by, but typically operate quite differently from, the ways people use their nervous systems and bodies to  sense, learn, reason, and take action</a:t>
            </a:r>
            <a:endParaRPr lang="en-US" sz="3200" b="0" strike="noStrike" spc="-1" dirty="0">
              <a:latin typeface="Arial"/>
            </a:endParaRPr>
          </a:p>
          <a:p>
            <a:pPr>
              <a:lnSpc>
                <a:spcPct val="100000"/>
              </a:lnSpc>
              <a:spcBef>
                <a:spcPts val="601"/>
              </a:spcBef>
              <a:buNone/>
            </a:pPr>
            <a:endParaRPr lang="en-US" sz="3200" b="0" strike="noStrike" spc="-1" dirty="0">
              <a:latin typeface="Arial"/>
            </a:endParaRPr>
          </a:p>
          <a:p>
            <a:pPr marL="457200" indent="-456840">
              <a:lnSpc>
                <a:spcPct val="100000"/>
              </a:lnSpc>
              <a:spcBef>
                <a:spcPts val="601"/>
              </a:spcBef>
              <a:buClr>
                <a:srgbClr val="727CA3"/>
              </a:buClr>
              <a:buSzPct val="76000"/>
              <a:buFont typeface="Arial"/>
              <a:buChar char="•"/>
            </a:pPr>
            <a:r>
              <a:rPr lang="en-US" sz="3200" b="0" strike="noStrike" spc="-1" dirty="0">
                <a:solidFill>
                  <a:srgbClr val="000000"/>
                </a:solidFill>
                <a:latin typeface="Gill Sans MT"/>
              </a:rPr>
              <a:t>NOT one thing</a:t>
            </a:r>
            <a:endParaRPr lang="en-US" sz="3200" b="0" strike="noStrike" spc="-1" dirty="0">
              <a:latin typeface="Arial"/>
            </a:endParaRPr>
          </a:p>
          <a:p>
            <a:pPr marL="864000" lvl="1" indent="-324000">
              <a:lnSpc>
                <a:spcPct val="90000"/>
              </a:lnSpc>
              <a:spcBef>
                <a:spcPts val="499"/>
              </a:spcBef>
              <a:spcAft>
                <a:spcPts val="1134"/>
              </a:spcAft>
              <a:buClr>
                <a:srgbClr val="000000"/>
              </a:buClr>
              <a:buSzPct val="75000"/>
              <a:buFont typeface="Symbol"/>
              <a:buChar char=""/>
            </a:pPr>
            <a:r>
              <a:rPr lang="en-US" sz="3200" b="0" strike="noStrike" spc="-1" dirty="0">
                <a:solidFill>
                  <a:srgbClr val="000000"/>
                </a:solidFill>
                <a:latin typeface="Gill Sans MT"/>
              </a:rPr>
              <a:t>More than just deep learning</a:t>
            </a:r>
            <a:endParaRPr lang="en-US" sz="3200" b="0" strike="noStrike" spc="-1" dirty="0">
              <a:latin typeface="Arial"/>
            </a:endParaRPr>
          </a:p>
          <a:p>
            <a:pPr marL="864000" lvl="1" indent="-324000">
              <a:lnSpc>
                <a:spcPct val="90000"/>
              </a:lnSpc>
              <a:spcBef>
                <a:spcPts val="499"/>
              </a:spcBef>
              <a:spcAft>
                <a:spcPts val="1134"/>
              </a:spcAft>
              <a:buClr>
                <a:srgbClr val="000000"/>
              </a:buClr>
              <a:buSzPct val="75000"/>
              <a:buFont typeface="Symbol"/>
              <a:buChar char=""/>
            </a:pPr>
            <a:r>
              <a:rPr lang="en-US" sz="3200" b="0" strike="noStrike" spc="-1" dirty="0">
                <a:solidFill>
                  <a:srgbClr val="000000"/>
                </a:solidFill>
                <a:latin typeface="Gill Sans MT"/>
              </a:rPr>
              <a:t>RL, NLP, vision, planning, symbolic reasoning, algorithmic game theory, computational social choice, human computation</a:t>
            </a:r>
            <a:endParaRPr lang="en-US" sz="3200" b="0" strike="noStrike" spc="-1" dirty="0">
              <a:latin typeface="Arial"/>
            </a:endParaRPr>
          </a:p>
          <a:p>
            <a:pPr>
              <a:lnSpc>
                <a:spcPct val="90000"/>
              </a:lnSpc>
              <a:spcBef>
                <a:spcPts val="1417"/>
              </a:spcBef>
              <a:buNone/>
            </a:pPr>
            <a:endParaRPr lang="en-US" sz="3200" b="0" strike="noStrike" spc="-1" dirty="0">
              <a:latin typeface="Arial"/>
            </a:endParaRPr>
          </a:p>
          <a:p>
            <a:pPr marL="457200" indent="-456840">
              <a:lnSpc>
                <a:spcPct val="90000"/>
              </a:lnSpc>
              <a:spcBef>
                <a:spcPts val="1001"/>
              </a:spcBef>
              <a:spcAft>
                <a:spcPts val="1417"/>
              </a:spcAft>
              <a:buClr>
                <a:srgbClr val="727CA3"/>
              </a:buClr>
              <a:buSzPct val="76000"/>
              <a:buFont typeface="Arial"/>
              <a:buChar char="•"/>
            </a:pPr>
            <a:r>
              <a:rPr lang="en-US" sz="3200" b="0" strike="noStrike" spc="-1" dirty="0">
                <a:solidFill>
                  <a:srgbClr val="0000CC"/>
                </a:solidFill>
                <a:latin typeface="Gill Sans MT"/>
              </a:rPr>
              <a:t>Getting Computers to do the things they can't do yet</a:t>
            </a:r>
            <a:endParaRPr lang="en-US" sz="3200" b="0" strike="noStrike" spc="-1" dirty="0">
              <a:latin typeface="Arial"/>
            </a:endParaRPr>
          </a:p>
          <a:p>
            <a:pPr marL="864000" lvl="1" indent="-324000">
              <a:lnSpc>
                <a:spcPct val="90000"/>
              </a:lnSpc>
              <a:spcBef>
                <a:spcPts val="499"/>
              </a:spcBef>
              <a:spcAft>
                <a:spcPts val="1134"/>
              </a:spcAft>
              <a:buClr>
                <a:srgbClr val="000000"/>
              </a:buClr>
              <a:buSzPct val="75000"/>
              <a:buFont typeface="Symbol"/>
              <a:buChar char=""/>
            </a:pPr>
            <a:r>
              <a:rPr lang="en-US" sz="3200" b="0" strike="noStrike" spc="-1" dirty="0">
                <a:solidFill>
                  <a:srgbClr val="000000"/>
                </a:solidFill>
                <a:latin typeface="Gill Sans MT"/>
              </a:rPr>
              <a:t>Once it works, it's engineering</a:t>
            </a:r>
            <a:endParaRPr lang="en-US" sz="3200" b="0" strike="noStrike" spc="-1" dirty="0">
              <a:latin typeface="Arial"/>
            </a:endParaRPr>
          </a:p>
          <a:p>
            <a:pPr>
              <a:lnSpc>
                <a:spcPct val="90000"/>
              </a:lnSpc>
              <a:spcBef>
                <a:spcPts val="1001"/>
              </a:spcBef>
              <a:buNone/>
            </a:pPr>
            <a:endParaRPr lang="en-US" sz="2800" b="0" strike="noStrike" spc="-1"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172080"/>
            <a:ext cx="10513800" cy="13237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Some Context</a:t>
            </a:r>
            <a:endParaRPr lang="en-US" sz="4400" b="0" strike="noStrike" spc="-1">
              <a:latin typeface="Arial"/>
            </a:endParaRPr>
          </a:p>
        </p:txBody>
      </p:sp>
      <p:sp>
        <p:nvSpPr>
          <p:cNvPr id="95" name="PlaceHolder 2"/>
          <p:cNvSpPr>
            <a:spLocks noGrp="1"/>
          </p:cNvSpPr>
          <p:nvPr>
            <p:ph/>
          </p:nvPr>
        </p:nvSpPr>
        <p:spPr>
          <a:xfrm>
            <a:off x="686880" y="1317600"/>
            <a:ext cx="10513800" cy="4742958"/>
          </a:xfrm>
          <a:prstGeom prst="rect">
            <a:avLst/>
          </a:prstGeom>
          <a:noFill/>
          <a:ln w="0">
            <a:noFill/>
          </a:ln>
        </p:spPr>
        <p:txBody>
          <a:bodyPr lIns="90000" tIns="45000" rIns="90000" bIns="45000" anchor="t">
            <a:noAutofit/>
          </a:bodyPr>
          <a:lstStyle/>
          <a:p>
            <a:pPr marL="432000" indent="-324000">
              <a:lnSpc>
                <a:spcPct val="100000"/>
              </a:lnSpc>
              <a:spcBef>
                <a:spcPts val="1417"/>
              </a:spcBef>
              <a:buClr>
                <a:srgbClr val="000000"/>
              </a:buClr>
              <a:buSzPct val="45000"/>
              <a:buFont typeface="Wingdings" charset="2"/>
              <a:buChar char=""/>
            </a:pPr>
            <a:r>
              <a:rPr lang="en-US" sz="3600" b="0" strike="noStrike" spc="-1" dirty="0">
                <a:latin typeface="Arial"/>
              </a:rPr>
              <a:t>Logic, planning, and search dominated the early days</a:t>
            </a:r>
          </a:p>
          <a:p>
            <a:pPr marL="432000" indent="-324000">
              <a:lnSpc>
                <a:spcPct val="100000"/>
              </a:lnSpc>
              <a:spcBef>
                <a:spcPts val="1417"/>
              </a:spcBef>
              <a:buClr>
                <a:srgbClr val="000000"/>
              </a:buClr>
              <a:buSzPct val="45000"/>
              <a:buFont typeface="Wingdings" charset="2"/>
              <a:buChar char=""/>
            </a:pPr>
            <a:r>
              <a:rPr lang="en-US" sz="3600" b="0" strike="noStrike" spc="-1" dirty="0">
                <a:latin typeface="Arial"/>
              </a:rPr>
              <a:t>They were found to be brittle</a:t>
            </a:r>
          </a:p>
          <a:p>
            <a:pPr marL="432000" indent="-324000">
              <a:lnSpc>
                <a:spcPct val="100000"/>
              </a:lnSpc>
              <a:spcBef>
                <a:spcPts val="1417"/>
              </a:spcBef>
              <a:buClr>
                <a:srgbClr val="000000"/>
              </a:buClr>
              <a:buSzPct val="45000"/>
              <a:buFont typeface="Wingdings" charset="2"/>
              <a:buChar char=""/>
            </a:pPr>
            <a:r>
              <a:rPr lang="en-US" sz="3600" b="0" strike="noStrike" spc="-1" dirty="0" err="1">
                <a:latin typeface="Arial"/>
              </a:rPr>
              <a:t>Abdulmalik</a:t>
            </a:r>
            <a:r>
              <a:rPr lang="en-US" sz="3600" b="0" strike="noStrike" spc="-1" dirty="0">
                <a:latin typeface="Arial"/>
              </a:rPr>
              <a:t>: “How [do] randomness and probability relate to ... Artificial intelligence?”</a:t>
            </a:r>
          </a:p>
          <a:p>
            <a:pPr marL="432000" indent="-324000">
              <a:lnSpc>
                <a:spcPct val="100000"/>
              </a:lnSpc>
              <a:spcBef>
                <a:spcPts val="1417"/>
              </a:spcBef>
              <a:buClr>
                <a:srgbClr val="000000"/>
              </a:buClr>
              <a:buSzPct val="45000"/>
              <a:buFont typeface="Wingdings" charset="2"/>
              <a:buChar char=""/>
            </a:pPr>
            <a:r>
              <a:rPr lang="en-US" sz="3600" b="0" strike="noStrike" spc="-1" dirty="0">
                <a:latin typeface="Arial"/>
              </a:rPr>
              <a:t>Probabilistic modeling was introduced to deal with reasoning </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172080"/>
            <a:ext cx="10513800" cy="13237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Perusal word cloud	</a:t>
            </a:r>
            <a:endParaRPr lang="en-US" sz="4400" b="0" strike="noStrike" spc="-1">
              <a:latin typeface="Arial"/>
            </a:endParaRPr>
          </a:p>
        </p:txBody>
      </p:sp>
      <p:sp>
        <p:nvSpPr>
          <p:cNvPr id="97" name="Rectangle 96"/>
          <p:cNvSpPr/>
          <p:nvPr/>
        </p:nvSpPr>
        <p:spPr>
          <a:xfrm>
            <a:off x="6077520" y="1371600"/>
            <a:ext cx="5580720" cy="221364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US"/>
          </a:p>
        </p:txBody>
      </p:sp>
      <p:pic>
        <p:nvPicPr>
          <p:cNvPr id="98" name="Picture 97"/>
          <p:cNvPicPr/>
          <p:nvPr/>
        </p:nvPicPr>
        <p:blipFill>
          <a:blip r:embed="rId4"/>
          <a:stretch/>
        </p:blipFill>
        <p:spPr>
          <a:xfrm>
            <a:off x="1600200" y="1185840"/>
            <a:ext cx="8915400" cy="475776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9" name="PlaceHolder 1"/>
          <p:cNvSpPr>
            <a:spLocks noGrp="1"/>
          </p:cNvSpPr>
          <p:nvPr>
            <p:ph type="title"/>
          </p:nvPr>
        </p:nvSpPr>
        <p:spPr>
          <a:xfrm>
            <a:off x="838080" y="172080"/>
            <a:ext cx="10513800" cy="132372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Agents (and robots)</a:t>
            </a:r>
            <a:endParaRPr lang="en-US" sz="4400" b="0" strike="noStrike" spc="-1">
              <a:latin typeface="Arial"/>
            </a:endParaRPr>
          </a:p>
        </p:txBody>
      </p:sp>
      <p:sp>
        <p:nvSpPr>
          <p:cNvPr id="100" name="PlaceHolder 2"/>
          <p:cNvSpPr>
            <a:spLocks noGrp="1"/>
          </p:cNvSpPr>
          <p:nvPr>
            <p:ph/>
          </p:nvPr>
        </p:nvSpPr>
        <p:spPr>
          <a:xfrm>
            <a:off x="122274" y="1376916"/>
            <a:ext cx="11656800" cy="5108944"/>
          </a:xfrm>
          <a:prstGeom prst="rect">
            <a:avLst/>
          </a:prstGeom>
          <a:noFill/>
          <a:ln w="0">
            <a:noFill/>
          </a:ln>
        </p:spPr>
        <p:txBody>
          <a:bodyPr lIns="90000" tIns="45000" rIns="90000" bIns="45000" anchor="t">
            <a:normAutofit fontScale="75500" lnSpcReduction="20000"/>
          </a:bodyPr>
          <a:lstStyle/>
          <a:p>
            <a:pPr marL="914400" indent="-228600">
              <a:lnSpc>
                <a:spcPct val="108000"/>
              </a:lnSpc>
              <a:spcAft>
                <a:spcPts val="1409"/>
              </a:spcAft>
              <a:buClr>
                <a:srgbClr val="000000"/>
              </a:buClr>
              <a:buSzPct val="45000"/>
              <a:buFont typeface="Wingdings" charset="2"/>
              <a:buChar char=""/>
            </a:pPr>
            <a:r>
              <a:rPr lang="en-US" sz="3900" b="0" strike="noStrike" spc="-1" dirty="0">
                <a:solidFill>
                  <a:srgbClr val="000000"/>
                </a:solidFill>
                <a:latin typeface="Calibri"/>
              </a:rPr>
              <a:t>Evelyn: “What do they mean by agents?”</a:t>
            </a:r>
            <a:endParaRPr lang="en-US" sz="3900" b="0" strike="noStrike" spc="-1" dirty="0">
              <a:latin typeface="Arial"/>
            </a:endParaRPr>
          </a:p>
          <a:p>
            <a:pPr marL="914400" indent="-228600">
              <a:lnSpc>
                <a:spcPct val="108000"/>
              </a:lnSpc>
              <a:spcAft>
                <a:spcPts val="1409"/>
              </a:spcAft>
              <a:buClr>
                <a:srgbClr val="000000"/>
              </a:buClr>
              <a:buSzPct val="45000"/>
              <a:buFont typeface="Wingdings" charset="2"/>
              <a:buChar char=""/>
            </a:pPr>
            <a:r>
              <a:rPr lang="en-US" sz="3900" b="0" strike="noStrike" spc="-1" dirty="0">
                <a:solidFill>
                  <a:srgbClr val="000000"/>
                </a:solidFill>
                <a:latin typeface="Calibri"/>
              </a:rPr>
              <a:t>Dakshin: “When an agent is made, who determines the relative importance of the various goals it has to achieve?”</a:t>
            </a:r>
            <a:endParaRPr lang="en-US" sz="3900" b="0" strike="noStrike" spc="-1" dirty="0">
              <a:latin typeface="Arial"/>
            </a:endParaRPr>
          </a:p>
          <a:p>
            <a:pPr marL="914400" indent="-228600">
              <a:lnSpc>
                <a:spcPct val="108000"/>
              </a:lnSpc>
              <a:spcAft>
                <a:spcPts val="1409"/>
              </a:spcAft>
              <a:buClr>
                <a:srgbClr val="000000"/>
              </a:buClr>
              <a:buSzPct val="45000"/>
              <a:buFont typeface="Wingdings" charset="2"/>
              <a:buChar char=""/>
            </a:pPr>
            <a:r>
              <a:rPr lang="en-US" sz="3900" b="0" strike="noStrike" spc="-1" dirty="0">
                <a:solidFill>
                  <a:srgbClr val="000000"/>
                </a:solidFill>
                <a:latin typeface="Calibri"/>
              </a:rPr>
              <a:t>Tatianna: “Can you talk more about AI sensors? In the example that was used for this topic, it states that robots can tell whether a door in front of it is by using its sensors and probability. What about the robots that don't have a map of the room or building? How do they know that they are in front of a door? Do they just keep running into things until they find it or is there a way that it can sense where exactly it is at?”</a:t>
            </a:r>
            <a:endParaRPr lang="en-US" sz="3900" b="0" strike="noStrike" spc="-1" dirty="0">
              <a:latin typeface="Arial"/>
            </a:endParaRPr>
          </a:p>
          <a:p>
            <a:pPr>
              <a:lnSpc>
                <a:spcPct val="108000"/>
              </a:lnSpc>
              <a:spcAft>
                <a:spcPts val="1409"/>
              </a:spcAft>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172080"/>
            <a:ext cx="10513800" cy="132372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Randomness vs. Patterns</a:t>
            </a:r>
            <a:endParaRPr lang="en-US" sz="4400" b="0" strike="noStrike" spc="-1" dirty="0">
              <a:latin typeface="Arial"/>
            </a:endParaRPr>
          </a:p>
        </p:txBody>
      </p:sp>
      <p:sp>
        <p:nvSpPr>
          <p:cNvPr id="102" name="PlaceHolder 2"/>
          <p:cNvSpPr>
            <a:spLocks noGrp="1"/>
          </p:cNvSpPr>
          <p:nvPr>
            <p:ph/>
          </p:nvPr>
        </p:nvSpPr>
        <p:spPr>
          <a:xfrm>
            <a:off x="838080" y="744278"/>
            <a:ext cx="10513800" cy="5677787"/>
          </a:xfrm>
          <a:prstGeom prst="rect">
            <a:avLst/>
          </a:prstGeom>
          <a:noFill/>
          <a:ln w="0">
            <a:noFill/>
          </a:ln>
        </p:spPr>
        <p:txBody>
          <a:bodyPr lIns="90000" tIns="45000" rIns="90000" bIns="45000" anchor="t">
            <a:normAutofit fontScale="94000" lnSpcReduction="10000"/>
          </a:bodyPr>
          <a:lstStyle/>
          <a:p>
            <a:pPr>
              <a:lnSpc>
                <a:spcPct val="108000"/>
              </a:lnSpc>
              <a:spcAft>
                <a:spcPts val="1409"/>
              </a:spcAft>
              <a:buNone/>
            </a:pPr>
            <a:endParaRPr lang="en-US" sz="32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3800" b="0" strike="noStrike" spc="-1" dirty="0">
                <a:solidFill>
                  <a:srgbClr val="000000"/>
                </a:solidFill>
                <a:latin typeface="Arial"/>
              </a:rPr>
              <a:t>Kelsey: “How can you be sure that the random choice will yield more favorable results than sticking to a pattern? I think we find ourselves looking for patterns because it's better than blindly guessing, even if both options lead to similar outcomes.”</a:t>
            </a:r>
            <a:endParaRPr lang="en-US" sz="38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3800" b="0" strike="noStrike" spc="-1" dirty="0">
                <a:solidFill>
                  <a:srgbClr val="000000"/>
                </a:solidFill>
                <a:latin typeface="Arial"/>
              </a:rPr>
              <a:t>“Embrace the random.  Find the pattern.  Know the difference.”</a:t>
            </a:r>
            <a:endParaRPr lang="en-US" sz="38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03" name="PlaceHolder 1"/>
          <p:cNvSpPr>
            <a:spLocks noGrp="1"/>
          </p:cNvSpPr>
          <p:nvPr>
            <p:ph type="title"/>
          </p:nvPr>
        </p:nvSpPr>
        <p:spPr>
          <a:xfrm>
            <a:off x="678592" y="2532323"/>
            <a:ext cx="10513800" cy="2092839"/>
          </a:xfrm>
          <a:prstGeom prst="rect">
            <a:avLst/>
          </a:prstGeom>
          <a:noFill/>
          <a:ln w="0">
            <a:noFill/>
          </a:ln>
        </p:spPr>
        <p:txBody>
          <a:bodyPr lIns="90000" tIns="45000" rIns="90000" bIns="45000" anchor="ctr">
            <a:noAutofit/>
          </a:bodyPr>
          <a:lstStyle/>
          <a:p>
            <a:pPr>
              <a:lnSpc>
                <a:spcPct val="90000"/>
              </a:lnSpc>
              <a:buNone/>
            </a:pPr>
            <a:r>
              <a:rPr lang="en-US" sz="4800" b="1" u="sng" strike="noStrike" spc="-1" dirty="0">
                <a:solidFill>
                  <a:srgbClr val="000000"/>
                </a:solidFill>
                <a:latin typeface="Calibri Light"/>
                <a:ea typeface="Noto Sans CJK SC"/>
              </a:rPr>
              <a:t>Poll</a:t>
            </a:r>
            <a:br>
              <a:rPr lang="en-US" sz="4800" b="1" strike="noStrike" spc="-1" dirty="0">
                <a:solidFill>
                  <a:srgbClr val="000000"/>
                </a:solidFill>
                <a:latin typeface="Calibri Light"/>
                <a:ea typeface="Noto Sans CJK SC"/>
              </a:rPr>
            </a:br>
            <a:br>
              <a:rPr sz="4800" dirty="0"/>
            </a:br>
            <a:r>
              <a:rPr lang="en-US" sz="4800" b="1" strike="noStrike" spc="-1" dirty="0">
                <a:solidFill>
                  <a:srgbClr val="000000"/>
                </a:solidFill>
                <a:latin typeface="Calibri Light"/>
                <a:ea typeface="Noto Sans CJK SC"/>
              </a:rPr>
              <a:t>"Our understanding of </a:t>
            </a:r>
            <a:br>
              <a:rPr lang="en-US" sz="4800" b="1" strike="noStrike" spc="-1" dirty="0">
                <a:solidFill>
                  <a:srgbClr val="000000"/>
                </a:solidFill>
                <a:latin typeface="Calibri Light"/>
                <a:ea typeface="Noto Sans CJK SC"/>
              </a:rPr>
            </a:br>
            <a:r>
              <a:rPr lang="en-US" sz="4800" b="1" strike="noStrike" spc="-1" dirty="0">
                <a:solidFill>
                  <a:srgbClr val="000000"/>
                </a:solidFill>
                <a:latin typeface="Calibri Light"/>
                <a:ea typeface="Noto Sans CJK SC"/>
              </a:rPr>
              <a:t>probability comes mostly </a:t>
            </a:r>
            <a:br>
              <a:rPr lang="en-US" sz="4800" b="1" strike="noStrike" spc="-1" dirty="0">
                <a:solidFill>
                  <a:srgbClr val="000000"/>
                </a:solidFill>
                <a:latin typeface="Calibri Light"/>
                <a:ea typeface="Noto Sans CJK SC"/>
              </a:rPr>
            </a:br>
            <a:r>
              <a:rPr lang="en-US" sz="4800" b="1" strike="noStrike" spc="-1" dirty="0">
                <a:solidFill>
                  <a:srgbClr val="000000"/>
                </a:solidFill>
                <a:latin typeface="Calibri Light"/>
                <a:ea typeface="Noto Sans CJK SC"/>
              </a:rPr>
              <a:t>from:”</a:t>
            </a:r>
            <a:br>
              <a:rPr lang="en-US" sz="4800" b="1" strike="noStrike" spc="-1" dirty="0">
                <a:solidFill>
                  <a:srgbClr val="000000"/>
                </a:solidFill>
                <a:latin typeface="Calibri Light"/>
                <a:ea typeface="Noto Sans CJK SC"/>
              </a:rPr>
            </a:br>
            <a:br>
              <a:rPr sz="4800" dirty="0"/>
            </a:br>
            <a:r>
              <a:rPr lang="en-US" sz="4800" b="1" strike="noStrike" spc="-1" dirty="0">
                <a:solidFill>
                  <a:srgbClr val="000000"/>
                </a:solidFill>
                <a:latin typeface="Calibri Light"/>
                <a:ea typeface="Noto Sans CJK SC"/>
              </a:rPr>
              <a:t>- Innate ability</a:t>
            </a:r>
            <a:br>
              <a:rPr sz="4800" dirty="0"/>
            </a:br>
            <a:r>
              <a:rPr lang="en-US" sz="4800" b="1" strike="noStrike" spc="-1" dirty="0">
                <a:solidFill>
                  <a:srgbClr val="000000"/>
                </a:solidFill>
                <a:latin typeface="Calibri Light"/>
                <a:ea typeface="Noto Sans CJK SC"/>
              </a:rPr>
              <a:t>- Learning and experiences</a:t>
            </a:r>
            <a:br>
              <a:rPr sz="4800" dirty="0"/>
            </a:br>
            <a:endParaRPr lang="en-US" sz="4800" b="0" strike="noStrike" spc="-1" dirty="0">
              <a:latin typeface="Arial"/>
            </a:endParaRPr>
          </a:p>
        </p:txBody>
      </p:sp>
      <p:pic>
        <p:nvPicPr>
          <p:cNvPr id="104" name="Content Placeholder 3" descr="A black background with a black square&#10;&#10;Description automatically generated with medium confidence"/>
          <p:cNvPicPr/>
          <p:nvPr/>
        </p:nvPicPr>
        <p:blipFill>
          <a:blip r:embed="rId3"/>
          <a:stretch/>
        </p:blipFill>
        <p:spPr>
          <a:xfrm>
            <a:off x="7785000" y="1690560"/>
            <a:ext cx="3566880" cy="356688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5" name="PlaceHolder 1"/>
          <p:cNvSpPr>
            <a:spLocks noGrp="1"/>
          </p:cNvSpPr>
          <p:nvPr>
            <p:ph type="title"/>
          </p:nvPr>
        </p:nvSpPr>
        <p:spPr>
          <a:xfrm>
            <a:off x="191386" y="-178795"/>
            <a:ext cx="10513800" cy="1323720"/>
          </a:xfrm>
          <a:prstGeom prst="rect">
            <a:avLst/>
          </a:prstGeom>
          <a:noFill/>
          <a:ln w="0">
            <a:noFill/>
          </a:ln>
        </p:spPr>
        <p:txBody>
          <a:bodyPr lIns="90000" tIns="45000" rIns="90000" bIns="45000" anchor="ctr">
            <a:noAutofit/>
          </a:bodyPr>
          <a:lstStyle/>
          <a:p>
            <a:pPr>
              <a:lnSpc>
                <a:spcPct val="90000"/>
              </a:lnSpc>
              <a:buNone/>
            </a:pPr>
            <a:r>
              <a:rPr lang="en-US" sz="4400" b="0" strike="noStrike" spc="-1" dirty="0">
                <a:solidFill>
                  <a:srgbClr val="000000"/>
                </a:solidFill>
                <a:latin typeface="Calibri Light"/>
              </a:rPr>
              <a:t>Rational Agents</a:t>
            </a:r>
            <a:endParaRPr lang="en-US" sz="4400" b="0" strike="noStrike" spc="-1" dirty="0">
              <a:latin typeface="Arial"/>
            </a:endParaRPr>
          </a:p>
        </p:txBody>
      </p:sp>
      <p:sp>
        <p:nvSpPr>
          <p:cNvPr id="106" name="PlaceHolder 2"/>
          <p:cNvSpPr>
            <a:spLocks noGrp="1"/>
          </p:cNvSpPr>
          <p:nvPr>
            <p:ph/>
          </p:nvPr>
        </p:nvSpPr>
        <p:spPr>
          <a:xfrm>
            <a:off x="191386" y="839972"/>
            <a:ext cx="12000614" cy="5752215"/>
          </a:xfrm>
          <a:prstGeom prst="rect">
            <a:avLst/>
          </a:prstGeom>
          <a:noFill/>
          <a:ln w="0">
            <a:noFill/>
          </a:ln>
        </p:spPr>
        <p:txBody>
          <a:bodyPr lIns="90000" tIns="45000" rIns="90000" bIns="45000" anchor="t">
            <a:normAutofit fontScale="50500" lnSpcReduction="20000"/>
          </a:bodyPr>
          <a:lstStyle/>
          <a:p>
            <a:pPr marL="216000" indent="-216000">
              <a:lnSpc>
                <a:spcPct val="108000"/>
              </a:lnSpc>
              <a:spcAft>
                <a:spcPts val="1409"/>
              </a:spcAft>
              <a:buClr>
                <a:srgbClr val="000000"/>
              </a:buClr>
              <a:buSzPct val="45000"/>
              <a:buFont typeface="Wingdings" charset="2"/>
              <a:buChar char=""/>
            </a:pPr>
            <a:r>
              <a:rPr lang="en-US" sz="4000" b="0" strike="noStrike" spc="-1" dirty="0">
                <a:solidFill>
                  <a:srgbClr val="000000"/>
                </a:solidFill>
                <a:latin typeface="Calibri"/>
              </a:rPr>
              <a:t>Rodrigo: I wonder if AI will ever develop an innate sense of predicting probability without using math but with feelings. </a:t>
            </a:r>
            <a:endParaRPr lang="en-US" sz="40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4000" b="0" strike="noStrike" spc="-1" dirty="0">
                <a:solidFill>
                  <a:srgbClr val="000000"/>
                </a:solidFill>
                <a:latin typeface="Calibri"/>
              </a:rPr>
              <a:t>Michael: “I think AI models need to have a fundamentally different architecture to attain innate senses. In a way, this is just what we call ‘feelings’, or ‘gut instinct’. Right now the current models rely heavily on probabilities to make the most probable prediction. There is no override option that ignores the numbers and goes off of ‘feeling’.”</a:t>
            </a:r>
            <a:endParaRPr lang="en-US" sz="40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4000" b="0" strike="noStrike" spc="-1" dirty="0">
                <a:solidFill>
                  <a:srgbClr val="000000"/>
                </a:solidFill>
                <a:latin typeface="Calibri"/>
              </a:rPr>
              <a:t>William: “I think that [AI] agents acting with rationality is very important for their implication in real life…having a robot act rationally would help these agents act in the most efficient and beneficial way for their operation.”</a:t>
            </a:r>
            <a:endParaRPr lang="en-US" sz="40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4000" b="0" strike="noStrike" spc="-1" dirty="0" err="1">
                <a:solidFill>
                  <a:srgbClr val="000000"/>
                </a:solidFill>
                <a:latin typeface="Calibri"/>
              </a:rPr>
              <a:t>Corvion</a:t>
            </a:r>
            <a:r>
              <a:rPr lang="en-US" sz="4000" b="0" strike="noStrike" spc="-1" dirty="0">
                <a:solidFill>
                  <a:srgbClr val="000000"/>
                </a:solidFill>
                <a:latin typeface="Calibri"/>
              </a:rPr>
              <a:t>: “I see this being an advantage of AI as it doesn't have bias towards patterns like humans do.”</a:t>
            </a:r>
            <a:endParaRPr lang="en-US" sz="40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4000" b="0" strike="noStrike" spc="-1" dirty="0">
                <a:solidFill>
                  <a:srgbClr val="000000"/>
                </a:solidFill>
                <a:latin typeface="Calibri"/>
              </a:rPr>
              <a:t>Should AI agents always be built to be fully rational (make decisions based on probabilities of outcomes)?</a:t>
            </a:r>
            <a:endParaRPr lang="en-US" sz="40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4000" b="0" strike="noStrike" spc="-1" dirty="0">
                <a:solidFill>
                  <a:srgbClr val="000000"/>
                </a:solidFill>
                <a:latin typeface="Calibri"/>
              </a:rPr>
              <a:t>Or are there situations in which it would useful for them to model making decisions based on feelings?</a:t>
            </a:r>
            <a:endParaRPr lang="en-US" sz="40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4000" b="0" strike="noStrike" spc="-1" dirty="0">
                <a:solidFill>
                  <a:srgbClr val="000000"/>
                </a:solidFill>
                <a:latin typeface="Calibri"/>
              </a:rPr>
              <a:t>Discuss!</a:t>
            </a:r>
            <a:endParaRPr lang="en-US" sz="4000" b="0" strike="noStrike" spc="-1" dirty="0">
              <a:latin typeface="Arial"/>
            </a:endParaRPr>
          </a:p>
          <a:p>
            <a:pPr>
              <a:lnSpc>
                <a:spcPct val="108000"/>
              </a:lnSpc>
              <a:spcAft>
                <a:spcPts val="1409"/>
              </a:spcAft>
              <a:buNone/>
            </a:pP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953</TotalTime>
  <Words>1097</Words>
  <Application>Microsoft Macintosh PowerPoint</Application>
  <PresentationFormat>Widescreen</PresentationFormat>
  <Paragraphs>92</Paragraphs>
  <Slides>17</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Calibri Light</vt:lpstr>
      <vt:lpstr>Gill Sans MT</vt:lpstr>
      <vt:lpstr>Symbol</vt:lpstr>
      <vt:lpstr>Times New Roman</vt:lpstr>
      <vt:lpstr>Wingdings</vt:lpstr>
      <vt:lpstr>Office Theme</vt:lpstr>
      <vt:lpstr>Office Theme</vt:lpstr>
      <vt:lpstr>Essentials of AI for Life and Society</vt:lpstr>
      <vt:lpstr>Probabilistic Modeling</vt:lpstr>
      <vt:lpstr>Defining Artificial Intelligence</vt:lpstr>
      <vt:lpstr>Some Context</vt:lpstr>
      <vt:lpstr>Perusal word cloud </vt:lpstr>
      <vt:lpstr>Agents (and robots)</vt:lpstr>
      <vt:lpstr>Randomness vs. Patterns</vt:lpstr>
      <vt:lpstr>Poll  "Our understanding of  probability comes mostly  from:”  - Innate ability - Learning and experiences </vt:lpstr>
      <vt:lpstr>Rational Agents</vt:lpstr>
      <vt:lpstr>Value of Human Life</vt:lpstr>
      <vt:lpstr>Modeling Humans</vt:lpstr>
      <vt:lpstr>Correlation vs. Causation</vt:lpstr>
      <vt:lpstr>Societal Implications</vt:lpstr>
      <vt:lpstr>Poll  "How central should AI  guidelines be?”  - State-level guidelines - Country-level guidelines - Worldwide guidelines  </vt:lpstr>
      <vt:lpstr>Global Ethics Guidelines</vt:lpstr>
      <vt:lpstr>Poll  " Which ethical principle should take precedence in AI development? ” - Non-maleficence (preventing harm) - Justice and fairness (ensuring equitable treatment)  </vt:lpstr>
      <vt:lpstr>Next Week:  Computer 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AI for Life and Society</dc:title>
  <dc:subject/>
  <dc:creator>Pittard, Andrea L</dc:creator>
  <dc:description/>
  <cp:lastModifiedBy>Pittard, Andrea L</cp:lastModifiedBy>
  <cp:revision>130</cp:revision>
  <dcterms:created xsi:type="dcterms:W3CDTF">2023-08-11T17:40:13Z</dcterms:created>
  <dcterms:modified xsi:type="dcterms:W3CDTF">2024-12-12T21:11:50Z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Widescreen</vt:lpwstr>
  </property>
  <property fmtid="{D5CDD505-2E9C-101B-9397-08002B2CF9AE}" pid="4" name="Slides">
    <vt:i4>6</vt:i4>
  </property>
</Properties>
</file>