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sldIdLst>
    <p:sldId id="256" r:id="rId3"/>
    <p:sldId id="257" r:id="rId4"/>
    <p:sldId id="258" r:id="rId5"/>
    <p:sldId id="259" r:id="rId6"/>
    <p:sldId id="260" r:id="rId7"/>
    <p:sldId id="261" r:id="rId8"/>
    <p:sldId id="262" r:id="rId9"/>
    <p:sldId id="263" r:id="rId10"/>
    <p:sldId id="276" r:id="rId11"/>
    <p:sldId id="277"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DF7B3C10-7315-4A85-B9EA-134BD783BD2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685800" y="1143000"/>
            <a:ext cx="5482800" cy="3082680"/>
          </a:xfrm>
          <a:prstGeom prst="rect">
            <a:avLst/>
          </a:prstGeom>
          <a:ln w="0">
            <a:noFill/>
          </a:ln>
        </p:spPr>
      </p:sp>
      <p:sp>
        <p:nvSpPr>
          <p:cNvPr id="130"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31" name="PlaceHolder 3"/>
          <p:cNvSpPr>
            <a:spLocks noGrp="1"/>
          </p:cNvSpPr>
          <p:nvPr>
            <p:ph type="sldNum" idx="10"/>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F37CBC3-97A6-45D0-A484-7CC09DF19CBD}"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7388" y="1143000"/>
            <a:ext cx="5480050" cy="3082925"/>
          </a:xfrm>
          <a:prstGeom prst="rect">
            <a:avLst/>
          </a:prstGeom>
          <a:ln w="0">
            <a:noFill/>
          </a:ln>
        </p:spPr>
      </p:sp>
      <p:sp>
        <p:nvSpPr>
          <p:cNvPr id="154"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5" name="PlaceHolder 3"/>
          <p:cNvSpPr>
            <a:spLocks noGrp="1"/>
          </p:cNvSpPr>
          <p:nvPr>
            <p:ph type="sldNum" idx="18"/>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C1C5873-07EC-47C8-90D2-8C67A67C94FD}"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687388" y="1143000"/>
            <a:ext cx="5480050" cy="3082925"/>
          </a:xfrm>
          <a:prstGeom prst="rect">
            <a:avLst/>
          </a:prstGeom>
          <a:ln w="0">
            <a:noFill/>
          </a:ln>
        </p:spPr>
      </p:sp>
      <p:sp>
        <p:nvSpPr>
          <p:cNvPr id="157"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8" name="PlaceHolder 3"/>
          <p:cNvSpPr>
            <a:spLocks noGrp="1"/>
          </p:cNvSpPr>
          <p:nvPr>
            <p:ph type="sldNum" idx="19"/>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0ABE431-7167-4D79-9FFA-AC7AD5F4DB66}"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687388" y="1143000"/>
            <a:ext cx="5480050" cy="3082925"/>
          </a:xfrm>
          <a:prstGeom prst="rect">
            <a:avLst/>
          </a:prstGeom>
          <a:ln w="0">
            <a:noFill/>
          </a:ln>
        </p:spPr>
      </p:sp>
      <p:sp>
        <p:nvSpPr>
          <p:cNvPr id="160"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1" name="PlaceHolder 3"/>
          <p:cNvSpPr>
            <a:spLocks noGrp="1"/>
          </p:cNvSpPr>
          <p:nvPr>
            <p:ph type="sldNum" idx="20"/>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1FC6FCE-2F85-4106-87FD-B40DBF63F33C}" type="slidenum">
              <a:rPr lang="en-US" sz="1200" b="0" strike="noStrike" spc="-1">
                <a:latin typeface="Times New Roman"/>
              </a:rPr>
              <a:t>14</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noRot="1" noChangeAspect="1"/>
          </p:cNvSpPr>
          <p:nvPr>
            <p:ph type="sldImg"/>
          </p:nvPr>
        </p:nvSpPr>
        <p:spPr>
          <a:xfrm>
            <a:off x="687388" y="1143000"/>
            <a:ext cx="5480050" cy="3082925"/>
          </a:xfrm>
          <a:prstGeom prst="rect">
            <a:avLst/>
          </a:prstGeom>
          <a:ln w="0">
            <a:noFill/>
          </a:ln>
        </p:spPr>
      </p:sp>
      <p:sp>
        <p:nvSpPr>
          <p:cNvPr id="163"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4" name="PlaceHolder 3"/>
          <p:cNvSpPr>
            <a:spLocks noGrp="1"/>
          </p:cNvSpPr>
          <p:nvPr>
            <p:ph type="sldNum" idx="21"/>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2482F51-0E30-418D-8B7F-EDB9D61D8F9B}"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laceHolder 1"/>
          <p:cNvSpPr>
            <a:spLocks noGrp="1" noRot="1" noChangeAspect="1"/>
          </p:cNvSpPr>
          <p:nvPr>
            <p:ph type="sldImg"/>
          </p:nvPr>
        </p:nvSpPr>
        <p:spPr>
          <a:xfrm>
            <a:off x="687388" y="1143000"/>
            <a:ext cx="5480050" cy="3082925"/>
          </a:xfrm>
          <a:prstGeom prst="rect">
            <a:avLst/>
          </a:prstGeom>
          <a:ln w="0">
            <a:noFill/>
          </a:ln>
        </p:spPr>
      </p:sp>
      <p:sp>
        <p:nvSpPr>
          <p:cNvPr id="166"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7" name="PlaceHolder 3"/>
          <p:cNvSpPr>
            <a:spLocks noGrp="1"/>
          </p:cNvSpPr>
          <p:nvPr>
            <p:ph type="sldNum" idx="22"/>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263C101-01B4-449F-A90D-93EBA68FC641}"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PlaceHolder 1"/>
          <p:cNvSpPr>
            <a:spLocks noGrp="1" noRot="1" noChangeAspect="1"/>
          </p:cNvSpPr>
          <p:nvPr>
            <p:ph type="sldImg"/>
          </p:nvPr>
        </p:nvSpPr>
        <p:spPr>
          <a:xfrm>
            <a:off x="687388" y="1143000"/>
            <a:ext cx="5480050" cy="3082925"/>
          </a:xfrm>
          <a:prstGeom prst="rect">
            <a:avLst/>
          </a:prstGeom>
          <a:ln w="0">
            <a:noFill/>
          </a:ln>
        </p:spPr>
      </p:sp>
      <p:sp>
        <p:nvSpPr>
          <p:cNvPr id="169"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0" name="PlaceHolder 3"/>
          <p:cNvSpPr>
            <a:spLocks noGrp="1"/>
          </p:cNvSpPr>
          <p:nvPr>
            <p:ph type="sldNum" idx="23"/>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AE0A607-1B1C-47A6-B289-759491603BC5}" type="slidenum">
              <a:rPr lang="en-US" sz="1200" b="0" strike="noStrike" spc="-1">
                <a:latin typeface="Times New Roman"/>
              </a:rPr>
              <a:t>18</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noRot="1" noChangeAspect="1"/>
          </p:cNvSpPr>
          <p:nvPr>
            <p:ph type="sldImg"/>
          </p:nvPr>
        </p:nvSpPr>
        <p:spPr>
          <a:xfrm>
            <a:off x="687388" y="1143000"/>
            <a:ext cx="5480050" cy="3082925"/>
          </a:xfrm>
          <a:prstGeom prst="rect">
            <a:avLst/>
          </a:prstGeom>
          <a:ln w="0">
            <a:noFill/>
          </a:ln>
        </p:spPr>
      </p:sp>
      <p:sp>
        <p:nvSpPr>
          <p:cNvPr id="172"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3" name="PlaceHolder 3"/>
          <p:cNvSpPr>
            <a:spLocks noGrp="1"/>
          </p:cNvSpPr>
          <p:nvPr>
            <p:ph type="sldNum" idx="24"/>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3B2FEF6-0E2C-45B8-8FE0-27CDE08E8424}" type="slidenum">
              <a:rPr lang="en-US" sz="1200" b="0" strike="noStrike" spc="-1">
                <a:latin typeface="Times New Roman"/>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5800" y="1143000"/>
            <a:ext cx="5482800" cy="3082680"/>
          </a:xfrm>
          <a:prstGeom prst="rect">
            <a:avLst/>
          </a:prstGeom>
          <a:ln w="0">
            <a:noFill/>
          </a:ln>
        </p:spPr>
      </p:sp>
      <p:sp>
        <p:nvSpPr>
          <p:cNvPr id="133"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4" name="PlaceHolder 3"/>
          <p:cNvSpPr>
            <a:spLocks noGrp="1"/>
          </p:cNvSpPr>
          <p:nvPr>
            <p:ph type="sldNum" idx="11"/>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E4F8F5E-5FF4-432F-A8B2-AFE4C5BCFF08}" type="slidenum">
              <a:rPr lang="en-US" sz="1200" b="0" strike="noStrike" spc="-1">
                <a:latin typeface="Times New Roman"/>
              </a:rPr>
              <a:t>3</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7388" y="1143000"/>
            <a:ext cx="5480050" cy="3082925"/>
          </a:xfrm>
          <a:prstGeom prst="rect">
            <a:avLst/>
          </a:prstGeom>
          <a:ln w="0">
            <a:noFill/>
          </a:ln>
        </p:spPr>
      </p:sp>
      <p:sp>
        <p:nvSpPr>
          <p:cNvPr id="136"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7" name="PlaceHolder 3"/>
          <p:cNvSpPr>
            <a:spLocks noGrp="1"/>
          </p:cNvSpPr>
          <p:nvPr>
            <p:ph type="sldNum" idx="12"/>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5E098D4-40C0-4B7A-B815-BCFA35CD37F5}"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5800" y="1143000"/>
            <a:ext cx="5482800" cy="3082680"/>
          </a:xfrm>
          <a:prstGeom prst="rect">
            <a:avLst/>
          </a:prstGeom>
          <a:ln w="0">
            <a:noFill/>
          </a:ln>
        </p:spPr>
      </p:sp>
      <p:sp>
        <p:nvSpPr>
          <p:cNvPr id="139"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0" name="PlaceHolder 3"/>
          <p:cNvSpPr>
            <a:spLocks noGrp="1"/>
          </p:cNvSpPr>
          <p:nvPr>
            <p:ph type="sldNum" idx="13"/>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480E55C-0E71-4FBE-9B51-F31941EA701F}"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7388" y="1143000"/>
            <a:ext cx="5480050" cy="3082925"/>
          </a:xfrm>
          <a:prstGeom prst="rect">
            <a:avLst/>
          </a:prstGeom>
          <a:ln w="0">
            <a:noFill/>
          </a:ln>
        </p:spPr>
      </p:sp>
      <p:sp>
        <p:nvSpPr>
          <p:cNvPr id="142"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3" name="PlaceHolder 3"/>
          <p:cNvSpPr>
            <a:spLocks noGrp="1"/>
          </p:cNvSpPr>
          <p:nvPr>
            <p:ph type="sldNum" idx="14"/>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8CAD55B-F0AB-448D-BAF9-B1D5FCCFF9A4}"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7388" y="1143000"/>
            <a:ext cx="5480050" cy="3082925"/>
          </a:xfrm>
          <a:prstGeom prst="rect">
            <a:avLst/>
          </a:prstGeom>
          <a:ln w="0">
            <a:noFill/>
          </a:ln>
        </p:spPr>
      </p:sp>
      <p:sp>
        <p:nvSpPr>
          <p:cNvPr id="145"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6" name="PlaceHolder 3"/>
          <p:cNvSpPr>
            <a:spLocks noGrp="1"/>
          </p:cNvSpPr>
          <p:nvPr>
            <p:ph type="sldNum" idx="15"/>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CA7B477-93B4-4F8F-96B3-FAADF6A6C67E}"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A27F-95AE-008D-B6EC-E5997FDA9F78}"/>
            </a:ext>
          </a:extLst>
        </p:cNvPr>
        <p:cNvGrpSpPr/>
        <p:nvPr/>
      </p:nvGrpSpPr>
      <p:grpSpPr>
        <a:xfrm>
          <a:off x="0" y="0"/>
          <a:ext cx="0" cy="0"/>
          <a:chOff x="0" y="0"/>
          <a:chExt cx="0" cy="0"/>
        </a:xfrm>
      </p:grpSpPr>
      <p:sp>
        <p:nvSpPr>
          <p:cNvPr id="147" name="PlaceHolder 1">
            <a:extLst>
              <a:ext uri="{FF2B5EF4-FFF2-40B4-BE49-F238E27FC236}">
                <a16:creationId xmlns:a16="http://schemas.microsoft.com/office/drawing/2014/main" id="{3F110A6A-895E-ADC3-1F8D-95C7CA533ED3}"/>
              </a:ext>
            </a:extLst>
          </p:cNvPr>
          <p:cNvSpPr>
            <a:spLocks noGrp="1" noRot="1" noChangeAspect="1"/>
          </p:cNvSpPr>
          <p:nvPr>
            <p:ph type="sldImg"/>
          </p:nvPr>
        </p:nvSpPr>
        <p:spPr>
          <a:xfrm>
            <a:off x="687388" y="1143000"/>
            <a:ext cx="5480050" cy="3082925"/>
          </a:xfrm>
          <a:prstGeom prst="rect">
            <a:avLst/>
          </a:prstGeom>
          <a:ln w="0">
            <a:noFill/>
          </a:ln>
        </p:spPr>
      </p:sp>
      <p:sp>
        <p:nvSpPr>
          <p:cNvPr id="148" name="PlaceHolder 2">
            <a:extLst>
              <a:ext uri="{FF2B5EF4-FFF2-40B4-BE49-F238E27FC236}">
                <a16:creationId xmlns:a16="http://schemas.microsoft.com/office/drawing/2014/main" id="{900361BE-9EDD-4AF7-9963-D23B247B7D88}"/>
              </a:ext>
            </a:extLst>
          </p:cNvPr>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a:extLst>
              <a:ext uri="{FF2B5EF4-FFF2-40B4-BE49-F238E27FC236}">
                <a16:creationId xmlns:a16="http://schemas.microsoft.com/office/drawing/2014/main" id="{2D52431C-DC7D-E5C0-092A-CF24D5F8197D}"/>
              </a:ext>
            </a:extLst>
          </p:cNvPr>
          <p:cNvSpPr>
            <a:spLocks noGrp="1"/>
          </p:cNvSpPr>
          <p:nvPr>
            <p:ph type="sldNum" idx="16"/>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F37FEB6-4F83-4D92-ADA3-7E1FAECF4447}" type="slidenum">
              <a:rPr lang="en-US" sz="1200" b="0" strike="noStrike" spc="-1">
                <a:latin typeface="Times New Roman"/>
              </a:rPr>
              <a:t>9</a:t>
            </a:fld>
            <a:endParaRPr lang="en-US" sz="1200" b="0" strike="noStrike" spc="-1">
              <a:latin typeface="Times New Roman"/>
            </a:endParaRPr>
          </a:p>
        </p:txBody>
      </p:sp>
    </p:spTree>
    <p:extLst>
      <p:ext uri="{BB962C8B-B14F-4D97-AF65-F5344CB8AC3E}">
        <p14:creationId xmlns:p14="http://schemas.microsoft.com/office/powerpoint/2010/main" val="347551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99235-CF03-F2E8-B872-88FDD3EC5E1C}"/>
            </a:ext>
          </a:extLst>
        </p:cNvPr>
        <p:cNvGrpSpPr/>
        <p:nvPr/>
      </p:nvGrpSpPr>
      <p:grpSpPr>
        <a:xfrm>
          <a:off x="0" y="0"/>
          <a:ext cx="0" cy="0"/>
          <a:chOff x="0" y="0"/>
          <a:chExt cx="0" cy="0"/>
        </a:xfrm>
      </p:grpSpPr>
      <p:sp>
        <p:nvSpPr>
          <p:cNvPr id="147" name="PlaceHolder 1">
            <a:extLst>
              <a:ext uri="{FF2B5EF4-FFF2-40B4-BE49-F238E27FC236}">
                <a16:creationId xmlns:a16="http://schemas.microsoft.com/office/drawing/2014/main" id="{5932D49B-7E7A-1C37-6FB7-368AD453B80D}"/>
              </a:ext>
            </a:extLst>
          </p:cNvPr>
          <p:cNvSpPr>
            <a:spLocks noGrp="1" noRot="1" noChangeAspect="1"/>
          </p:cNvSpPr>
          <p:nvPr>
            <p:ph type="sldImg"/>
          </p:nvPr>
        </p:nvSpPr>
        <p:spPr>
          <a:xfrm>
            <a:off x="687388" y="1143000"/>
            <a:ext cx="5480050" cy="3082925"/>
          </a:xfrm>
          <a:prstGeom prst="rect">
            <a:avLst/>
          </a:prstGeom>
          <a:ln w="0">
            <a:noFill/>
          </a:ln>
        </p:spPr>
      </p:sp>
      <p:sp>
        <p:nvSpPr>
          <p:cNvPr id="148" name="PlaceHolder 2">
            <a:extLst>
              <a:ext uri="{FF2B5EF4-FFF2-40B4-BE49-F238E27FC236}">
                <a16:creationId xmlns:a16="http://schemas.microsoft.com/office/drawing/2014/main" id="{35EC6EB6-649E-AE03-EE41-2632863A671B}"/>
              </a:ext>
            </a:extLst>
          </p:cNvPr>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a:extLst>
              <a:ext uri="{FF2B5EF4-FFF2-40B4-BE49-F238E27FC236}">
                <a16:creationId xmlns:a16="http://schemas.microsoft.com/office/drawing/2014/main" id="{FADA39C9-F8DA-C93F-2A3A-E16332F8E67E}"/>
              </a:ext>
            </a:extLst>
          </p:cNvPr>
          <p:cNvSpPr>
            <a:spLocks noGrp="1"/>
          </p:cNvSpPr>
          <p:nvPr>
            <p:ph type="sldNum" idx="16"/>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F37FEB6-4F83-4D92-ADA3-7E1FAECF4447}" type="slidenum">
              <a:rPr lang="en-US" sz="1200" b="0" strike="noStrike" spc="-1">
                <a:latin typeface="Times New Roman"/>
              </a:rPr>
              <a:t>10</a:t>
            </a:fld>
            <a:endParaRPr lang="en-US" sz="1200" b="0" strike="noStrike" spc="-1">
              <a:latin typeface="Times New Roman"/>
            </a:endParaRPr>
          </a:p>
        </p:txBody>
      </p:sp>
    </p:spTree>
    <p:extLst>
      <p:ext uri="{BB962C8B-B14F-4D97-AF65-F5344CB8AC3E}">
        <p14:creationId xmlns:p14="http://schemas.microsoft.com/office/powerpoint/2010/main" val="274316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7388" y="1143000"/>
            <a:ext cx="5480050" cy="3082925"/>
          </a:xfrm>
          <a:prstGeom prst="rect">
            <a:avLst/>
          </a:prstGeom>
          <a:ln w="0">
            <a:noFill/>
          </a:ln>
        </p:spPr>
      </p:sp>
      <p:sp>
        <p:nvSpPr>
          <p:cNvPr id="151" name="PlaceHolder 2"/>
          <p:cNvSpPr>
            <a:spLocks noGrp="1"/>
          </p:cNvSpPr>
          <p:nvPr>
            <p:ph type="body"/>
          </p:nvPr>
        </p:nvSpPr>
        <p:spPr>
          <a:xfrm>
            <a:off x="685800" y="4400640"/>
            <a:ext cx="5482800" cy="35967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2" name="PlaceHolder 3"/>
          <p:cNvSpPr>
            <a:spLocks noGrp="1"/>
          </p:cNvSpPr>
          <p:nvPr>
            <p:ph type="sldNum" idx="17"/>
          </p:nvPr>
        </p:nvSpPr>
        <p:spPr>
          <a:xfrm>
            <a:off x="3884760" y="8685360"/>
            <a:ext cx="2968200" cy="4550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023F5293-3277-4124-B6E5-8CEAD996EA4F}"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21E7AB5D-35E1-49BD-B4E0-0747EF0C3CB9}"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FE178C3-87DC-4D6D-860D-61EA2727DFA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A120503E-D55A-42B7-93B8-763FF6950F25}"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FB3ACB7-2325-4E83-B171-2A202320A12E}"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35C12318-49F4-45AE-862D-5E24063D19A0}"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9F51124-E678-4429-80E4-AD416D4AB359}"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F559BD2-FE5D-46B9-A072-0049BADCC508}"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A5262BB-797E-407D-A693-3C0C927F2BC6}"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8D8DB187-2053-472A-B8F9-2CB76AF7585F}"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D276A26-FB47-4C12-A87E-76008CDC725C}"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8C16CB4A-D74B-4A35-A04C-E911E63ED4D1}"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9FA61152-3EB8-4256-B8C7-6E67D18DC498}"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9BA1F4F-156A-42EC-8E50-BD5DBAAC1AC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7B52023-82A9-4E38-B1D5-949B49F3744B}"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CA2C286-8E61-408F-97B4-8409CF97A906}"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876EFDD3-41F6-4A88-9551-8D21FABC269B}"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6F4B6DEB-A913-4F07-B831-577F81F809D1}"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08681AE-5502-4418-B624-C9D209E5A541}"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2254F8D2-75A0-4304-9137-63C05ED8563A}"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672A32D8-0BA7-4B04-A17B-E8F00141A018}"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88DC77B-C99C-4A43-8C17-03FDB75B5E96}"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21992988-D17E-4081-9AFD-FA868FCAF35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29C28963-E405-4B4F-A585-1C35C1FA8B51}"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A42D3E3-0A24-4233-852B-2EC31CFAA9EE}"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1200" cy="3614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39600" cy="36144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39F9986E-6AFD-4FF4-B9B0-9F65F13C7FF2}"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39600" cy="3614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1200" cy="3614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39600" cy="36144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512F45E2-BAC7-40AD-9574-B8C09A6F9036}"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39600" cy="3614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cs309@utlists.utexas.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7800" cy="179316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0400" cy="165204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dirty="0">
                <a:solidFill>
                  <a:srgbClr val="FFFFFF"/>
                </a:solidFill>
                <a:latin typeface="Arial"/>
              </a:rPr>
              <a:t>Peter Stone</a:t>
            </a:r>
            <a:endParaRPr lang="en-US" sz="32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B282FA5F-BDAC-B67E-A33C-BAEE864D6EE4}"/>
            </a:ext>
          </a:extLst>
        </p:cNvPr>
        <p:cNvGrpSpPr/>
        <p:nvPr/>
      </p:nvGrpSpPr>
      <p:grpSpPr>
        <a:xfrm>
          <a:off x="0" y="0"/>
          <a:ext cx="0" cy="0"/>
          <a:chOff x="0" y="0"/>
          <a:chExt cx="0" cy="0"/>
        </a:xfrm>
      </p:grpSpPr>
      <p:sp>
        <p:nvSpPr>
          <p:cNvPr id="105" name="PlaceHolder 1">
            <a:extLst>
              <a:ext uri="{FF2B5EF4-FFF2-40B4-BE49-F238E27FC236}">
                <a16:creationId xmlns:a16="http://schemas.microsoft.com/office/drawing/2014/main" id="{30C46F32-E89E-98A5-71AF-EF4D2D264D20}"/>
              </a:ext>
            </a:extLst>
          </p:cNvPr>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Unsupervised Learning Applications</a:t>
            </a:r>
            <a:endParaRPr lang="en-US" sz="4400" b="0" strike="noStrike" spc="-1">
              <a:latin typeface="Arial"/>
            </a:endParaRPr>
          </a:p>
        </p:txBody>
      </p:sp>
      <p:sp>
        <p:nvSpPr>
          <p:cNvPr id="106" name="PlaceHolder 2">
            <a:extLst>
              <a:ext uri="{FF2B5EF4-FFF2-40B4-BE49-F238E27FC236}">
                <a16:creationId xmlns:a16="http://schemas.microsoft.com/office/drawing/2014/main" id="{4694F040-33FD-08BD-AFD8-50119275BC27}"/>
              </a:ext>
            </a:extLst>
          </p:cNvPr>
          <p:cNvSpPr>
            <a:spLocks noGrp="1"/>
          </p:cNvSpPr>
          <p:nvPr>
            <p:ph/>
          </p:nvPr>
        </p:nvSpPr>
        <p:spPr>
          <a:xfrm>
            <a:off x="0" y="1385590"/>
            <a:ext cx="11655000" cy="5300330"/>
          </a:xfrm>
          <a:prstGeom prst="rect">
            <a:avLst/>
          </a:prstGeom>
          <a:noFill/>
          <a:ln w="0">
            <a:noFill/>
          </a:ln>
        </p:spPr>
        <p:txBody>
          <a:bodyPr lIns="90000" tIns="45000" rIns="90000" bIns="45000" anchor="t">
            <a:normAutofit fontScale="94500"/>
          </a:bodyPr>
          <a:lstStyle/>
          <a:p>
            <a:pPr marL="914400" indent="-2286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Damian : “How can using unsupervised learning in recommendation systems, like Netflix or Spotify, impact the user's behavior? What are the ethical considerations of this influence?”</a:t>
            </a:r>
            <a:endParaRPr lang="en-US" sz="3200" b="0" strike="noStrike" spc="-1" dirty="0">
              <a:latin typeface="Arial"/>
            </a:endParaRPr>
          </a:p>
          <a:p>
            <a:pPr marL="914400" indent="-2286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 Alex : “I wonder how these financial institutions draw a line between security and customer service. Would a person who has been frugal for 20 years and suddenly purchased an all-out vacation to a luxury destination be flagged for fraud? How do these institutions prevent unnecessary flags on accounts?”</a:t>
            </a:r>
            <a:endParaRPr lang="en-US" sz="3200" b="0" strike="noStrike" spc="-1" dirty="0">
              <a:latin typeface="Arial"/>
            </a:endParaRPr>
          </a:p>
        </p:txBody>
      </p:sp>
    </p:spTree>
    <p:extLst>
      <p:ext uri="{BB962C8B-B14F-4D97-AF65-F5344CB8AC3E}">
        <p14:creationId xmlns:p14="http://schemas.microsoft.com/office/powerpoint/2010/main" val="35838760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Classification vs. Regression</a:t>
            </a:r>
            <a:endParaRPr lang="en-US" sz="4400" b="0" strike="noStrike" spc="-1">
              <a:latin typeface="Arial"/>
            </a:endParaRPr>
          </a:p>
        </p:txBody>
      </p:sp>
      <p:sp>
        <p:nvSpPr>
          <p:cNvPr id="108" name="PlaceHolder 2"/>
          <p:cNvSpPr>
            <a:spLocks noGrp="1"/>
          </p:cNvSpPr>
          <p:nvPr>
            <p:ph/>
          </p:nvPr>
        </p:nvSpPr>
        <p:spPr>
          <a:xfrm>
            <a:off x="838080" y="1281600"/>
            <a:ext cx="10512000" cy="434772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Matilde : “Its interesting how the choice between classification and regression depends on the type of output you´re trying to predict. How often do real world problems require using a combination of both techniques?”</a:t>
            </a:r>
          </a:p>
          <a:p>
            <a:pPr marL="864000" lvl="1" indent="-324000">
              <a:lnSpc>
                <a:spcPct val="100000"/>
              </a:lnSpc>
              <a:spcBef>
                <a:spcPts val="1134"/>
              </a:spcBef>
              <a:buClr>
                <a:srgbClr val="000000"/>
              </a:buClr>
              <a:buSzPct val="75000"/>
              <a:buFont typeface="Symbol"/>
              <a:buChar char=""/>
            </a:pPr>
            <a:r>
              <a:rPr lang="en-US" sz="2800" b="0" strike="noStrike" spc="-1" dirty="0">
                <a:latin typeface="Arial"/>
              </a:rPr>
              <a:t>Select a medicine and choose a dose</a:t>
            </a:r>
          </a:p>
          <a:p>
            <a:pPr marL="864000" lvl="1" indent="-324000">
              <a:lnSpc>
                <a:spcPct val="100000"/>
              </a:lnSpc>
              <a:spcBef>
                <a:spcPts val="1134"/>
              </a:spcBef>
              <a:buClr>
                <a:srgbClr val="000000"/>
              </a:buClr>
              <a:buSzPct val="75000"/>
              <a:buFont typeface="Symbol"/>
              <a:buChar char=""/>
            </a:pPr>
            <a:r>
              <a:rPr lang="en-US" sz="2800" b="0" strike="noStrike" spc="-1" dirty="0">
                <a:latin typeface="Arial"/>
              </a:rPr>
              <a:t>Pass or shoot and how hard?</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Bias in models</a:t>
            </a:r>
            <a:endParaRPr lang="en-US" sz="4400" b="0" strike="noStrike" spc="-1">
              <a:latin typeface="Arial"/>
            </a:endParaRPr>
          </a:p>
        </p:txBody>
      </p:sp>
      <p:sp>
        <p:nvSpPr>
          <p:cNvPr id="110" name="PlaceHolder 2"/>
          <p:cNvSpPr>
            <a:spLocks noGrp="1"/>
          </p:cNvSpPr>
          <p:nvPr>
            <p:ph/>
          </p:nvPr>
        </p:nvSpPr>
        <p:spPr>
          <a:xfrm>
            <a:off x="231120" y="1143000"/>
            <a:ext cx="11655000" cy="4347720"/>
          </a:xfrm>
          <a:prstGeom prst="rect">
            <a:avLst/>
          </a:prstGeom>
          <a:noFill/>
          <a:ln w="0">
            <a:noFill/>
          </a:ln>
        </p:spPr>
        <p:txBody>
          <a:bodyPr lIns="90000" tIns="45000" rIns="90000" bIns="45000" anchor="t">
            <a:normAutofit/>
          </a:bodyPr>
          <a:lstStyle/>
          <a:p>
            <a:pPr>
              <a:lnSpc>
                <a:spcPct val="108000"/>
              </a:lnSpc>
              <a:spcAft>
                <a:spcPts val="1409"/>
              </a:spcAft>
              <a:buNone/>
            </a:pP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How do we deal with bias in ML? Is there a standard to prevent us from deploying biased models?</a:t>
            </a:r>
            <a:endParaRPr lang="en-US" sz="40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Image recognition</a:t>
            </a:r>
            <a:endParaRPr lang="en-US" sz="4400" b="0" strike="noStrike" spc="-1">
              <a:latin typeface="Arial"/>
            </a:endParaRPr>
          </a:p>
        </p:txBody>
      </p:sp>
      <p:sp>
        <p:nvSpPr>
          <p:cNvPr id="112" name="PlaceHolder 2"/>
          <p:cNvSpPr>
            <a:spLocks noGrp="1"/>
          </p:cNvSpPr>
          <p:nvPr>
            <p:ph/>
          </p:nvPr>
        </p:nvSpPr>
        <p:spPr>
          <a:xfrm>
            <a:off x="838080" y="2338200"/>
            <a:ext cx="10512000" cy="434772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4000" b="0" strike="noStrike" spc="-1" dirty="0">
                <a:latin typeface="Arial"/>
              </a:rPr>
              <a:t>Miller : “Is this different from OCR or are they related since OCR is trained on hand written text to determine what the character is.”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Translation vs. NLP</a:t>
            </a:r>
            <a:endParaRPr lang="en-US" sz="4400" b="0" strike="noStrike" spc="-1">
              <a:latin typeface="Arial"/>
            </a:endParaRPr>
          </a:p>
        </p:txBody>
      </p:sp>
      <p:sp>
        <p:nvSpPr>
          <p:cNvPr id="114" name="PlaceHolder 2"/>
          <p:cNvSpPr>
            <a:spLocks noGrp="1"/>
          </p:cNvSpPr>
          <p:nvPr>
            <p:ph/>
          </p:nvPr>
        </p:nvSpPr>
        <p:spPr>
          <a:xfrm>
            <a:off x="838080" y="1281600"/>
            <a:ext cx="10512000" cy="4347720"/>
          </a:xfrm>
          <a:prstGeom prst="rect">
            <a:avLst/>
          </a:prstGeom>
          <a:noFill/>
          <a:ln w="0">
            <a:noFill/>
          </a:ln>
        </p:spPr>
        <p:txBody>
          <a:bodyPr lIns="90000" tIns="45000" rIns="90000" bIns="45000" anchor="t">
            <a:normAutofit fontScale="95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Alexander : “Does this distinction between natural language processing and language translation imply that translators don't understand the language prompted with?”</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What would it mean for an AI system to “understand” language?</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How would we know?</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3063952"/>
            <a:ext cx="10512000" cy="1321920"/>
          </a:xfrm>
          <a:prstGeom prst="rect">
            <a:avLst/>
          </a:prstGeom>
          <a:noFill/>
          <a:ln w="0">
            <a:noFill/>
          </a:ln>
        </p:spPr>
        <p:txBody>
          <a:bodyPr lIns="90000" tIns="45000" rIns="90000" bIns="45000" anchor="ctr">
            <a:normAutofit fontScale="90000"/>
          </a:bodyPr>
          <a:lstStyle/>
          <a:p>
            <a:pPr>
              <a:lnSpc>
                <a:spcPct val="90000"/>
              </a:lnSpc>
              <a:buNone/>
            </a:pPr>
            <a:r>
              <a:rPr lang="en-US" sz="6600" b="1" u="sng" strike="noStrike" spc="-1" dirty="0">
                <a:solidFill>
                  <a:srgbClr val="000000"/>
                </a:solidFill>
                <a:latin typeface="Calibri Light"/>
                <a:ea typeface="Noto Sans CJK SC"/>
              </a:rPr>
              <a:t>Poll</a:t>
            </a:r>
            <a:br>
              <a:rPr lang="en-US" sz="6600" b="1" strike="noStrike" spc="-1" dirty="0">
                <a:solidFill>
                  <a:srgbClr val="000000"/>
                </a:solidFill>
                <a:latin typeface="Calibri Light"/>
                <a:ea typeface="Noto Sans CJK SC"/>
              </a:rPr>
            </a:br>
            <a:br>
              <a:rPr sz="6600" dirty="0"/>
            </a:br>
            <a:r>
              <a:rPr lang="en-US" sz="4900" b="0" strike="noStrike" spc="-1" dirty="0">
                <a:latin typeface="Calibri Light"/>
                <a:ea typeface="Noto Sans CJK SC"/>
              </a:rPr>
              <a:t>”</a:t>
            </a:r>
            <a:r>
              <a:rPr lang="en-US" sz="4900" b="1" strike="noStrike" spc="-1" dirty="0">
                <a:solidFill>
                  <a:srgbClr val="000000"/>
                </a:solidFill>
                <a:latin typeface="Calibri Light"/>
                <a:ea typeface="Noto Sans CJK SC"/>
              </a:rPr>
              <a:t>Current computer programs that use language do not ‘understand’ “ </a:t>
            </a:r>
            <a:br>
              <a:rPr lang="en-US" sz="4900" b="1" strike="noStrike" spc="-1" dirty="0">
                <a:solidFill>
                  <a:srgbClr val="000000"/>
                </a:solidFill>
                <a:latin typeface="Calibri Light"/>
                <a:ea typeface="Noto Sans CJK SC"/>
              </a:rPr>
            </a:br>
            <a:br>
              <a:rPr sz="4900" dirty="0"/>
            </a:br>
            <a:r>
              <a:rPr lang="en-US" sz="4900" b="1" strike="noStrike" spc="-1" dirty="0">
                <a:solidFill>
                  <a:srgbClr val="000000"/>
                </a:solidFill>
                <a:latin typeface="Calibri Light"/>
                <a:ea typeface="Noto Sans CJK SC"/>
              </a:rPr>
              <a:t> - Agree</a:t>
            </a:r>
            <a:br>
              <a:rPr sz="4900" dirty="0"/>
            </a:br>
            <a:r>
              <a:rPr lang="en-US" sz="4900" b="1" strike="noStrike" spc="-1" dirty="0">
                <a:solidFill>
                  <a:srgbClr val="000000"/>
                </a:solidFill>
                <a:latin typeface="Calibri Light"/>
                <a:ea typeface="Noto Sans CJK SC"/>
              </a:rPr>
              <a:t> - Disagree</a:t>
            </a:r>
            <a:br>
              <a:rPr sz="4900" dirty="0"/>
            </a:br>
            <a:br>
              <a:rPr sz="6600" dirty="0"/>
            </a:br>
            <a:endParaRPr lang="en-US" sz="6600" b="0" strike="noStrike" spc="-1" dirty="0">
              <a:latin typeface="Arial"/>
            </a:endParaRPr>
          </a:p>
        </p:txBody>
      </p:sp>
      <p:pic>
        <p:nvPicPr>
          <p:cNvPr id="116" name="Content Placeholder 5" descr="A black background with a black square&#10;&#10;Description automatically generated with medium confidence"/>
          <p:cNvPicPr/>
          <p:nvPr/>
        </p:nvPicPr>
        <p:blipFill>
          <a:blip r:embed="rId3"/>
          <a:stretch/>
        </p:blipFill>
        <p:spPr>
          <a:xfrm>
            <a:off x="8325293" y="2766240"/>
            <a:ext cx="3024787" cy="2895212"/>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Data curation</a:t>
            </a:r>
            <a:endParaRPr lang="en-US" sz="4400" b="0" strike="noStrike" spc="-1">
              <a:latin typeface="Arial"/>
            </a:endParaRPr>
          </a:p>
        </p:txBody>
      </p:sp>
      <p:sp>
        <p:nvSpPr>
          <p:cNvPr id="118" name="PlaceHolder 2"/>
          <p:cNvSpPr>
            <a:spLocks noGrp="1"/>
          </p:cNvSpPr>
          <p:nvPr>
            <p:ph/>
          </p:nvPr>
        </p:nvSpPr>
        <p:spPr>
          <a:xfrm>
            <a:off x="838080" y="1579312"/>
            <a:ext cx="10512000" cy="4347720"/>
          </a:xfrm>
          <a:prstGeom prst="rect">
            <a:avLst/>
          </a:prstGeom>
          <a:noFill/>
          <a:ln w="0">
            <a:noFill/>
          </a:ln>
        </p:spPr>
        <p:txBody>
          <a:bodyPr lIns="90000" tIns="45000" rIns="90000" bIns="45000" anchor="t">
            <a:normAutofit fontScale="91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Carly : “I did have a question about how the different "points" of data were labeled. He gives each of them a vector of coordinates and assigns each of them a color, "red" or "blue", which translates to them being either "spam" or "not spam". How would those coordinate points potentially be determined? If the categories we are judging the emails on are "spam" and "not spam", then what would the other two variables be that determine the 2 values given to each data point? Also, would it be possible for them to have more than 2 variables, and how would that look like if we were to attempt to plot that on a graph?”</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More details</a:t>
            </a:r>
            <a:endParaRPr lang="en-US" sz="4400" b="0" strike="noStrike" spc="-1">
              <a:latin typeface="Arial"/>
            </a:endParaRPr>
          </a:p>
        </p:txBody>
      </p:sp>
      <p:sp>
        <p:nvSpPr>
          <p:cNvPr id="120" name="PlaceHolder 2"/>
          <p:cNvSpPr>
            <a:spLocks noGrp="1"/>
          </p:cNvSpPr>
          <p:nvPr>
            <p:ph/>
          </p:nvPr>
        </p:nvSpPr>
        <p:spPr>
          <a:xfrm>
            <a:off x="838080" y="1281600"/>
            <a:ext cx="10512000" cy="4347720"/>
          </a:xfrm>
          <a:prstGeom prst="rect">
            <a:avLst/>
          </a:prstGeom>
          <a:noFill/>
          <a:ln w="0">
            <a:noFill/>
          </a:ln>
        </p:spPr>
        <p:txBody>
          <a:bodyPr lIns="90000" tIns="45000" rIns="90000" bIns="45000" anchor="t">
            <a:normAutofit fontScale="85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err="1">
                <a:latin typeface="Arial"/>
              </a:rPr>
              <a:t>Pranita</a:t>
            </a:r>
            <a:r>
              <a:rPr lang="en-US" sz="3200" b="0" strike="noStrike" spc="-1" dirty="0">
                <a:latin typeface="Arial"/>
              </a:rPr>
              <a:t> : “Could this increase to multiple-element sets more than the basic two element set? What would an example of that set look like?” </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Caitlyn : “How do we know if the size of our domain set is sufficient?”</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Coco : “What happens when the learner doesn't have all of these inputs? What should the learner do if they don't have complete sets for the domain, label, or training data?” </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Mark : “What happens when their is a duplicate in the learning set?”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95693" y="8892"/>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Ethics prompt</a:t>
            </a:r>
            <a:endParaRPr lang="en-US" sz="4400" b="0" strike="noStrike" spc="-1" dirty="0">
              <a:latin typeface="Arial"/>
            </a:endParaRPr>
          </a:p>
        </p:txBody>
      </p:sp>
      <p:sp>
        <p:nvSpPr>
          <p:cNvPr id="122" name="PlaceHolder 2"/>
          <p:cNvSpPr>
            <a:spLocks noGrp="1"/>
          </p:cNvSpPr>
          <p:nvPr>
            <p:ph/>
          </p:nvPr>
        </p:nvSpPr>
        <p:spPr>
          <a:xfrm>
            <a:off x="95693" y="1281599"/>
            <a:ext cx="12096307" cy="4906549"/>
          </a:xfrm>
          <a:prstGeom prst="rect">
            <a:avLst/>
          </a:prstGeom>
          <a:noFill/>
          <a:ln w="0">
            <a:noFill/>
          </a:ln>
        </p:spPr>
        <p:txBody>
          <a:bodyPr lIns="90000" tIns="45000" rIns="90000" bIns="45000" anchor="t">
            <a:normAutofit fontScale="39500" lnSpcReduction="20000"/>
          </a:bodyPr>
          <a:lstStyle/>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Disease data from local hospital with homogeneous population</a:t>
            </a:r>
            <a:endParaRPr lang="en-US" sz="51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Trained ML model works great at local hospital</a:t>
            </a:r>
            <a:endParaRPr lang="en-US" sz="51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Harry : “I also thought it was interesting that an AI can be too good at what it does, that it can't generalize. Although I do think that overfitting can be bad, it can also be good, since it would excel at one specific task. I think that as long as you don't misuse an overfitted AI, and are aware that it is overfitted, then using it would be fine.”</a:t>
            </a:r>
            <a:endParaRPr lang="en-US" sz="51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Most of you said the model has a generalization gap, so should not be rolled out nationally.</a:t>
            </a:r>
            <a:endParaRPr lang="en-US" sz="51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But there’s a chance it could save people’s lives.</a:t>
            </a:r>
            <a:endParaRPr lang="en-US" sz="51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Is it OK to just keep it to the local population?  What next steps should be taken?</a:t>
            </a:r>
            <a:endParaRPr lang="en-US" sz="51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5100" b="0" strike="noStrike" spc="-1" dirty="0">
                <a:solidFill>
                  <a:srgbClr val="000000"/>
                </a:solidFill>
                <a:latin typeface="Arial"/>
                <a:ea typeface="Noto Sans CJK SC"/>
              </a:rPr>
              <a:t>Discuss!</a:t>
            </a:r>
            <a:endParaRPr lang="en-US" sz="51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Using ChatGPT for Articles</a:t>
            </a:r>
            <a:endParaRPr lang="en-US" sz="4400" b="0" strike="noStrike" spc="-1">
              <a:latin typeface="Arial"/>
            </a:endParaRPr>
          </a:p>
        </p:txBody>
      </p:sp>
      <p:sp>
        <p:nvSpPr>
          <p:cNvPr id="124" name="PlaceHolder 2"/>
          <p:cNvSpPr>
            <a:spLocks noGrp="1"/>
          </p:cNvSpPr>
          <p:nvPr>
            <p:ph/>
          </p:nvPr>
        </p:nvSpPr>
        <p:spPr>
          <a:xfrm>
            <a:off x="838080" y="1621842"/>
            <a:ext cx="10512000" cy="4347720"/>
          </a:xfrm>
          <a:prstGeom prst="rect">
            <a:avLst/>
          </a:prstGeom>
          <a:noFill/>
          <a:ln w="0">
            <a:noFill/>
          </a:ln>
        </p:spPr>
        <p:txBody>
          <a:bodyPr lIns="90000" tIns="45000" rIns="90000" bIns="45000" anchor="t">
            <a:normAutofit fontScale="83000" lnSpcReduction="20000"/>
          </a:bodyPr>
          <a:lstStyle/>
          <a:p>
            <a:pPr marL="216000" indent="-216000">
              <a:lnSpc>
                <a:spcPct val="100000"/>
              </a:lnSpc>
              <a:spcBef>
                <a:spcPts val="1417"/>
              </a:spcBef>
              <a:buClr>
                <a:srgbClr val="000000"/>
              </a:buClr>
              <a:buSzPct val="45000"/>
              <a:buFont typeface="Wingdings" charset="2"/>
              <a:buChar char=""/>
            </a:pPr>
            <a:r>
              <a:rPr lang="en-US" sz="3200" b="0" strike="noStrike" spc="-1" dirty="0">
                <a:latin typeface="Arial"/>
                <a:ea typeface="Noto Sans CJK SC"/>
              </a:rPr>
              <a:t>Author’s Footnote: “Portions of this article were supplemented by </a:t>
            </a:r>
            <a:r>
              <a:rPr lang="en-US" sz="3200" b="0" strike="noStrike" spc="-1" dirty="0" err="1">
                <a:latin typeface="Arial"/>
                <a:ea typeface="Noto Sans CJK SC"/>
              </a:rPr>
              <a:t>GenerativeAI</a:t>
            </a:r>
            <a:r>
              <a:rPr lang="en-US" sz="3200" b="0" strike="noStrike" spc="-1" dirty="0">
                <a:latin typeface="Arial"/>
                <a:ea typeface="Noto Sans CJK SC"/>
              </a:rPr>
              <a:t> tools in its writing. This was used for outline mapping of </a:t>
            </a:r>
            <a:r>
              <a:rPr lang="en-US" sz="3200" b="0" strike="noStrike" spc="-1" dirty="0" err="1">
                <a:latin typeface="Arial"/>
                <a:ea typeface="Noto Sans CJK SC"/>
              </a:rPr>
              <a:t>commonconcepts</a:t>
            </a:r>
            <a:r>
              <a:rPr lang="en-US" sz="3200" b="0" strike="noStrike" spc="-1" dirty="0">
                <a:latin typeface="Arial"/>
                <a:ea typeface="Noto Sans CJK SC"/>
              </a:rPr>
              <a:t> and for certain selected definitions. The Author accepts sole responsibility for the content expressed in this writing.” </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ea typeface="Noto Sans CJK SC"/>
              </a:rPr>
              <a:t>Kelsey : I wonder in the future when people need to write papers if it will be important to cite AI as  a tool used for writing. Would it be considered plagiarism to use AI writing tools to improve/ inspire your writing without letting the audience know?</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ea typeface="Noto Sans CJK SC"/>
              </a:rPr>
              <a:t>Discuss!</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7800" cy="179316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Machine Learning Fundamentals</a:t>
            </a:r>
            <a:endParaRPr lang="en-US" sz="6000" b="0" strike="noStrike" spc="-1">
              <a:latin typeface="Arial"/>
            </a:endParaRPr>
          </a:p>
        </p:txBody>
      </p:sp>
      <p:sp>
        <p:nvSpPr>
          <p:cNvPr id="91" name="PlaceHolder 2"/>
          <p:cNvSpPr>
            <a:spLocks noGrp="1"/>
          </p:cNvSpPr>
          <p:nvPr>
            <p:ph type="subTitle"/>
          </p:nvPr>
        </p:nvSpPr>
        <p:spPr>
          <a:xfrm>
            <a:off x="1523880" y="3870000"/>
            <a:ext cx="9140400" cy="165204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841920" y="3680640"/>
            <a:ext cx="10512000" cy="1321920"/>
          </a:xfrm>
          <a:prstGeom prst="rect">
            <a:avLst/>
          </a:prstGeom>
          <a:noFill/>
          <a:ln w="0">
            <a:noFill/>
          </a:ln>
        </p:spPr>
        <p:txBody>
          <a:bodyPr lIns="90000" tIns="45000" rIns="90000" bIns="45000" anchor="ctr">
            <a:normAutofit fontScale="90000"/>
          </a:bodyPr>
          <a:lstStyle/>
          <a:p>
            <a:pPr>
              <a:lnSpc>
                <a:spcPct val="90000"/>
              </a:lnSpc>
              <a:buNone/>
            </a:pPr>
            <a:r>
              <a:rPr lang="en-US" sz="5300" b="1" strike="noStrike" spc="-1" dirty="0">
                <a:solidFill>
                  <a:srgbClr val="000000"/>
                </a:solidFill>
                <a:latin typeface="Calibri Light"/>
                <a:ea typeface="Noto Sans CJK SC"/>
              </a:rPr>
              <a:t>Poll</a:t>
            </a:r>
            <a:br>
              <a:rPr lang="en-US" sz="5300" b="1" strike="noStrike" spc="-1" dirty="0">
                <a:solidFill>
                  <a:srgbClr val="000000"/>
                </a:solidFill>
                <a:latin typeface="Calibri Light"/>
                <a:ea typeface="Noto Sans CJK SC"/>
              </a:rPr>
            </a:br>
            <a:br>
              <a:rPr sz="5300" dirty="0"/>
            </a:br>
            <a:r>
              <a:rPr lang="en-US" sz="5300" b="0" strike="noStrike" spc="-1" dirty="0">
                <a:latin typeface="Calibri Light"/>
                <a:ea typeface="Noto Sans CJK SC"/>
              </a:rPr>
              <a:t>”It’s OK for writers to use ChatGPT to write publicly posted articles as long as </a:t>
            </a:r>
            <a:br>
              <a:rPr sz="5300" dirty="0"/>
            </a:br>
            <a:r>
              <a:rPr lang="en-US" sz="5300" b="0" strike="noStrike" spc="-1" dirty="0">
                <a:latin typeface="Calibri Light"/>
                <a:ea typeface="Noto Sans CJK SC"/>
              </a:rPr>
              <a:t>they disclose it.”</a:t>
            </a:r>
            <a:br>
              <a:rPr lang="en-US" sz="5300" b="0" strike="noStrike" spc="-1" dirty="0">
                <a:latin typeface="Calibri Light"/>
                <a:ea typeface="Noto Sans CJK SC"/>
              </a:rPr>
            </a:br>
            <a:br>
              <a:rPr sz="5300" dirty="0"/>
            </a:br>
            <a:r>
              <a:rPr lang="en-US" sz="5300" b="0" strike="noStrike" spc="-1" dirty="0">
                <a:latin typeface="Calibri Light"/>
                <a:ea typeface="Noto Sans CJK SC"/>
              </a:rPr>
              <a:t> - Agree</a:t>
            </a:r>
            <a:br>
              <a:rPr sz="5300" dirty="0"/>
            </a:br>
            <a:r>
              <a:rPr lang="en-US" sz="5300" b="0" strike="noStrike" spc="-1" dirty="0">
                <a:latin typeface="Calibri Light"/>
                <a:ea typeface="Noto Sans CJK SC"/>
              </a:rPr>
              <a:t> - Disagree</a:t>
            </a:r>
            <a:br>
              <a:rPr sz="6600" dirty="0"/>
            </a:br>
            <a:br>
              <a:rPr sz="6600" dirty="0"/>
            </a:br>
            <a:br>
              <a:rPr sz="6600" dirty="0"/>
            </a:br>
            <a:endParaRPr lang="en-US" sz="6600" b="0" strike="noStrike" spc="-1" dirty="0">
              <a:latin typeface="Arial"/>
            </a:endParaRPr>
          </a:p>
        </p:txBody>
      </p:sp>
      <p:pic>
        <p:nvPicPr>
          <p:cNvPr id="126" name="Content Placeholder 3" descr="A black background with a black square&#10;&#10;Description automatically generated with medium confidence"/>
          <p:cNvPicPr/>
          <p:nvPr/>
        </p:nvPicPr>
        <p:blipFill>
          <a:blip r:embed="rId3"/>
          <a:stretch/>
        </p:blipFill>
        <p:spPr>
          <a:xfrm>
            <a:off x="8555684" y="3327992"/>
            <a:ext cx="2794396" cy="2638255"/>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Machine Learning Paradigms</a:t>
            </a:r>
            <a:endParaRPr lang="en-US" sz="4400" b="0" strike="noStrike" spc="-1">
              <a:latin typeface="Arial"/>
            </a:endParaRPr>
          </a:p>
        </p:txBody>
      </p:sp>
      <p:sp>
        <p:nvSpPr>
          <p:cNvPr id="128" name="PlaceHolder 2"/>
          <p:cNvSpPr>
            <a:spLocks noGrp="1"/>
          </p:cNvSpPr>
          <p:nvPr>
            <p:ph/>
          </p:nvPr>
        </p:nvSpPr>
        <p:spPr>
          <a:xfrm>
            <a:off x="838080" y="1494360"/>
            <a:ext cx="10512000" cy="434772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1 Reading</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Lecture by Ray Mooney</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Homework 3 due tomorrow!</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Homework 4 due 10/25</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Do readings on perusall and submit ethics reflection!</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Logistics</a:t>
            </a:r>
            <a:endParaRPr lang="en-US" sz="4400" b="0" strike="noStrike" spc="-1">
              <a:latin typeface="Arial"/>
            </a:endParaRPr>
          </a:p>
        </p:txBody>
      </p:sp>
      <p:sp>
        <p:nvSpPr>
          <p:cNvPr id="93" name="PlaceHolder 2"/>
          <p:cNvSpPr>
            <a:spLocks noGrp="1"/>
          </p:cNvSpPr>
          <p:nvPr>
            <p:ph/>
          </p:nvPr>
        </p:nvSpPr>
        <p:spPr>
          <a:xfrm>
            <a:off x="686880" y="1317600"/>
            <a:ext cx="10512000" cy="434772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Questions should be sent to </a:t>
            </a:r>
            <a:r>
              <a:rPr lang="en-US" sz="3200" b="0" strike="noStrike" spc="-1">
                <a:latin typeface="Arial"/>
                <a:hlinkClick r:id="rId4"/>
              </a:rPr>
              <a:t>cs309@utlists.utexas.edu</a:t>
            </a:r>
            <a:endParaRPr lang="en-US" sz="32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Don’t worry if Perusall grades aren’t syncing right away</a:t>
            </a:r>
          </a:p>
          <a:p>
            <a:pPr marL="864000" lvl="1" indent="-324000">
              <a:lnSpc>
                <a:spcPct val="100000"/>
              </a:lnSpc>
              <a:spcBef>
                <a:spcPts val="1134"/>
              </a:spcBef>
              <a:buClr>
                <a:srgbClr val="000000"/>
              </a:buClr>
              <a:buSzPct val="75000"/>
              <a:buFont typeface="Symbol" charset="2"/>
              <a:buChar char=""/>
            </a:pPr>
            <a:r>
              <a:rPr lang="en-US" sz="3200" b="0" strike="noStrike" spc="-1">
                <a:latin typeface="Arial"/>
              </a:rPr>
              <a:t>2/3 = 100%, and will be fixed by end of semester</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5" name="PlaceHolder 2"/>
          <p:cNvSpPr>
            <a:spLocks noGrp="1"/>
          </p:cNvSpPr>
          <p:nvPr>
            <p:ph/>
          </p:nvPr>
        </p:nvSpPr>
        <p:spPr>
          <a:xfrm>
            <a:off x="838080" y="1497600"/>
            <a:ext cx="10512000" cy="4347720"/>
          </a:xfrm>
          <a:prstGeom prst="rect">
            <a:avLst/>
          </a:prstGeom>
          <a:noFill/>
          <a:ln w="0">
            <a:noFill/>
          </a:ln>
        </p:spPr>
        <p:txBody>
          <a:bodyPr lIns="90000" tIns="45000" rIns="90000" bIns="45000" anchor="t">
            <a:normAutofit fontScale="83500" lnSpcReduction="2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97" name="PlaceHolder 2"/>
          <p:cNvSpPr>
            <a:spLocks noGrp="1"/>
          </p:cNvSpPr>
          <p:nvPr>
            <p:ph/>
          </p:nvPr>
        </p:nvSpPr>
        <p:spPr>
          <a:xfrm>
            <a:off x="686880" y="1317600"/>
            <a:ext cx="10512000" cy="4347720"/>
          </a:xfrm>
          <a:prstGeom prst="rect">
            <a:avLst/>
          </a:prstGeom>
          <a:noFill/>
          <a:ln w="0">
            <a:noFill/>
          </a:ln>
        </p:spPr>
        <p:txBody>
          <a:bodyPr lIns="90000" tIns="45000" rIns="90000" bIns="45000" anchor="t">
            <a:normAutofit fontScale="830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Machine learning has driven the recent progress in computer vision and AI in general</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Many people (but not you!) consider ML and AI to be synonymous</a:t>
            </a:r>
          </a:p>
          <a:p>
            <a:pPr marL="864000" lvl="1" indent="-324000">
              <a:lnSpc>
                <a:spcPct val="100000"/>
              </a:lnSpc>
              <a:spcBef>
                <a:spcPts val="1134"/>
              </a:spcBef>
              <a:buClr>
                <a:srgbClr val="000000"/>
              </a:buClr>
              <a:buSzPct val="75000"/>
              <a:buFont typeface="Symbol"/>
              <a:buChar char=""/>
            </a:pPr>
            <a:r>
              <a:rPr lang="en-US" sz="3200" b="0" strike="noStrike" spc="-1" dirty="0">
                <a:latin typeface="Arial"/>
              </a:rPr>
              <a:t>An : “I have heard a lot about deep learning and machine learning, but honestly, I don't know how related these two are and how these two together can combine and create what we have as AI in the present day.”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Nobel prizes in physics and chemistry!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One reading was a bit technical</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sp>
        <p:nvSpPr>
          <p:cNvPr id="99" name="Rectangle 98"/>
          <p:cNvSpPr/>
          <p:nvPr/>
        </p:nvSpPr>
        <p:spPr>
          <a:xfrm>
            <a:off x="6077520" y="1371600"/>
            <a:ext cx="5578920" cy="22118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100" name="Picture 99"/>
          <p:cNvPicPr/>
          <p:nvPr/>
        </p:nvPicPr>
        <p:blipFill>
          <a:blip r:embed="rId4"/>
          <a:stretch/>
        </p:blipFill>
        <p:spPr>
          <a:xfrm>
            <a:off x="914400" y="1143000"/>
            <a:ext cx="9829440" cy="49140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ML vs. human learning</a:t>
            </a:r>
            <a:endParaRPr lang="en-US" sz="4400" b="0" strike="noStrike" spc="-1">
              <a:latin typeface="Arial"/>
            </a:endParaRPr>
          </a:p>
        </p:txBody>
      </p:sp>
      <p:sp>
        <p:nvSpPr>
          <p:cNvPr id="102" name="PlaceHolder 2"/>
          <p:cNvSpPr>
            <a:spLocks noGrp="1"/>
          </p:cNvSpPr>
          <p:nvPr>
            <p:ph/>
          </p:nvPr>
        </p:nvSpPr>
        <p:spPr>
          <a:xfrm>
            <a:off x="838080" y="1281600"/>
            <a:ext cx="10512000" cy="488880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Jared : “An important question is how fast computers can learn from experience. It takes humans many years to develop enough observations and experiences to know how to react when they encounter certain situations. Even then, humans still often don't do this well and many still make seemingly obvious mistakes when certain outcomes are highly predictable. Would Machine Learning do this more efficiently?” </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Data quantity</a:t>
            </a:r>
            <a:endParaRPr lang="en-US" sz="4400" b="0" strike="noStrike" spc="-1">
              <a:latin typeface="Arial"/>
            </a:endParaRPr>
          </a:p>
        </p:txBody>
      </p:sp>
      <p:sp>
        <p:nvSpPr>
          <p:cNvPr id="104" name="PlaceHolder 2"/>
          <p:cNvSpPr>
            <a:spLocks noGrp="1"/>
          </p:cNvSpPr>
          <p:nvPr>
            <p:ph/>
          </p:nvPr>
        </p:nvSpPr>
        <p:spPr>
          <a:xfrm>
            <a:off x="838080" y="1281600"/>
            <a:ext cx="10512000" cy="434772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Kevin: “My question is about how much data we can possibly feed artificial intelligence. We obviously have large amounts of data so I'm wondering if we could essentially just feed it all into one model of artificial intelligence. Is this perhaps not possible because it would cost too much or is it not feasible to make this happen?”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BB73D0DE-9837-A4F0-E7CD-CA7FBA7BA91D}"/>
            </a:ext>
          </a:extLst>
        </p:cNvPr>
        <p:cNvGrpSpPr/>
        <p:nvPr/>
      </p:nvGrpSpPr>
      <p:grpSpPr>
        <a:xfrm>
          <a:off x="0" y="0"/>
          <a:ext cx="0" cy="0"/>
          <a:chOff x="0" y="0"/>
          <a:chExt cx="0" cy="0"/>
        </a:xfrm>
      </p:grpSpPr>
      <p:sp>
        <p:nvSpPr>
          <p:cNvPr id="105" name="PlaceHolder 1">
            <a:extLst>
              <a:ext uri="{FF2B5EF4-FFF2-40B4-BE49-F238E27FC236}">
                <a16:creationId xmlns:a16="http://schemas.microsoft.com/office/drawing/2014/main" id="{51C0BD9A-2EB6-CAD3-38A2-247B42424704}"/>
              </a:ext>
            </a:extLst>
          </p:cNvPr>
          <p:cNvSpPr>
            <a:spLocks noGrp="1"/>
          </p:cNvSpPr>
          <p:nvPr>
            <p:ph type="title"/>
          </p:nvPr>
        </p:nvSpPr>
        <p:spPr>
          <a:xfrm>
            <a:off x="838080" y="172080"/>
            <a:ext cx="10512000" cy="13219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Unsupervised Learning Applications</a:t>
            </a:r>
            <a:endParaRPr lang="en-US" sz="4400" b="0" strike="noStrike" spc="-1">
              <a:latin typeface="Arial"/>
            </a:endParaRPr>
          </a:p>
        </p:txBody>
      </p:sp>
      <p:sp>
        <p:nvSpPr>
          <p:cNvPr id="106" name="PlaceHolder 2">
            <a:extLst>
              <a:ext uri="{FF2B5EF4-FFF2-40B4-BE49-F238E27FC236}">
                <a16:creationId xmlns:a16="http://schemas.microsoft.com/office/drawing/2014/main" id="{E9934898-5418-D0A2-E1AA-84AEBEAA9309}"/>
              </a:ext>
            </a:extLst>
          </p:cNvPr>
          <p:cNvSpPr>
            <a:spLocks noGrp="1"/>
          </p:cNvSpPr>
          <p:nvPr>
            <p:ph/>
          </p:nvPr>
        </p:nvSpPr>
        <p:spPr>
          <a:xfrm>
            <a:off x="195120" y="1142999"/>
            <a:ext cx="11655000" cy="4981353"/>
          </a:xfrm>
          <a:prstGeom prst="rect">
            <a:avLst/>
          </a:prstGeom>
          <a:noFill/>
          <a:ln w="0">
            <a:noFill/>
          </a:ln>
        </p:spPr>
        <p:txBody>
          <a:bodyPr lIns="90000" tIns="45000" rIns="90000" bIns="45000" anchor="t">
            <a:normAutofit fontScale="94500"/>
          </a:bodyPr>
          <a:lstStyle/>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Article: </a:t>
            </a:r>
            <a:endParaRPr lang="en-US" sz="3200" b="0" strike="noStrike" spc="-1" dirty="0">
              <a:latin typeface="Arial"/>
            </a:endParaRPr>
          </a:p>
          <a:p>
            <a:pPr marL="1728000" lvl="3" indent="-216000">
              <a:lnSpc>
                <a:spcPct val="108000"/>
              </a:lnSpc>
              <a:spcBef>
                <a:spcPts val="567"/>
              </a:spcBef>
              <a:buClr>
                <a:srgbClr val="000000"/>
              </a:buClr>
              <a:buSzPct val="75000"/>
              <a:buFont typeface="Symbol"/>
              <a:buChar char=""/>
            </a:pPr>
            <a:r>
              <a:rPr lang="en-US" sz="3200" b="0" strike="noStrike" spc="-1" dirty="0">
                <a:solidFill>
                  <a:srgbClr val="000000"/>
                </a:solidFill>
                <a:latin typeface="Calibri"/>
              </a:rPr>
              <a:t>customer segmentation for movie/product/music recommendation; anomaly detection; social network analysis</a:t>
            </a:r>
            <a:endParaRPr lang="en-US" sz="3200" b="0" strike="noStrike" spc="-1" dirty="0">
              <a:latin typeface="Arial"/>
            </a:endParaRPr>
          </a:p>
          <a:p>
            <a:pPr marL="914400" indent="-2286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Also:</a:t>
            </a:r>
            <a:endParaRPr lang="en-US" sz="3200" b="0" strike="noStrike" spc="-1" dirty="0">
              <a:latin typeface="Arial"/>
            </a:endParaRPr>
          </a:p>
          <a:p>
            <a:pPr marL="1728000" lvl="3" indent="-216000">
              <a:lnSpc>
                <a:spcPct val="108000"/>
              </a:lnSpc>
              <a:spcBef>
                <a:spcPts val="567"/>
              </a:spcBef>
              <a:buClr>
                <a:srgbClr val="000000"/>
              </a:buClr>
              <a:buSzPct val="75000"/>
              <a:buFont typeface="Symbol"/>
              <a:buChar char=""/>
            </a:pPr>
            <a:r>
              <a:rPr lang="en-US" sz="3200" b="0" strike="noStrike" spc="-1" dirty="0">
                <a:solidFill>
                  <a:srgbClr val="000000"/>
                </a:solidFill>
                <a:latin typeface="Calibri"/>
              </a:rPr>
              <a:t> group similar news stories; Identify similar patients</a:t>
            </a:r>
            <a:endParaRPr lang="en-US" sz="3200" b="0" strike="noStrike" spc="-1" dirty="0">
              <a:latin typeface="Arial"/>
            </a:endParaRPr>
          </a:p>
          <a:p>
            <a:pPr marL="914400" indent="-228600">
              <a:lnSpc>
                <a:spcPct val="108000"/>
              </a:lnSpc>
              <a:spcBef>
                <a:spcPts val="1417"/>
              </a:spcBef>
              <a:buClr>
                <a:srgbClr val="000000"/>
              </a:buClr>
              <a:buSzPct val="45000"/>
              <a:buFont typeface="Wingdings" charset="2"/>
              <a:buChar char=""/>
            </a:pPr>
            <a:r>
              <a:rPr lang="en-US" sz="3200" b="0" strike="noStrike" spc="-1" dirty="0">
                <a:solidFill>
                  <a:srgbClr val="000000"/>
                </a:solidFill>
                <a:latin typeface="Calibri"/>
              </a:rPr>
              <a:t>Damian : “PCA makes analysis more efficient, but how do we prevent losing important information in dimensionality reduction?”</a:t>
            </a:r>
            <a:endParaRPr lang="en-US" sz="3200" b="0" strike="noStrike" spc="-1" dirty="0">
              <a:latin typeface="Arial"/>
            </a:endParaRPr>
          </a:p>
        </p:txBody>
      </p:sp>
    </p:spTree>
    <p:extLst>
      <p:ext uri="{BB962C8B-B14F-4D97-AF65-F5344CB8AC3E}">
        <p14:creationId xmlns:p14="http://schemas.microsoft.com/office/powerpoint/2010/main" val="312595394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childTnLst>
                          </p:cTn>
                        </p:par>
                        <p:par>
                          <p:cTn id="9" fill="hold">
                            <p:stCondLst>
                              <p:cond delay="1"/>
                            </p:stCondLst>
                            <p:childTnLst>
                              <p:par>
                                <p:cTn id="10" presetID="1" presetClass="entr" fill="hold" nodeType="after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TotalTime>
  <Words>1289</Words>
  <Application>Microsoft Macintosh PowerPoint</Application>
  <PresentationFormat>Widescreen</PresentationFormat>
  <Paragraphs>111</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Machine Learning Fundamentals</vt:lpstr>
      <vt:lpstr>Logistics</vt:lpstr>
      <vt:lpstr>Defining Artificial Intelligence</vt:lpstr>
      <vt:lpstr>Some Context</vt:lpstr>
      <vt:lpstr>Perusal word cloud </vt:lpstr>
      <vt:lpstr>ML vs. human learning</vt:lpstr>
      <vt:lpstr>Data quantity</vt:lpstr>
      <vt:lpstr>Unsupervised Learning Applications</vt:lpstr>
      <vt:lpstr>Unsupervised Learning Applications</vt:lpstr>
      <vt:lpstr>Classification vs. Regression</vt:lpstr>
      <vt:lpstr>Bias in models</vt:lpstr>
      <vt:lpstr>Image recognition</vt:lpstr>
      <vt:lpstr>Translation vs. NLP</vt:lpstr>
      <vt:lpstr>Poll  ”Current computer programs that use language do not ‘understand’ “    - Agree  - Disagree  </vt:lpstr>
      <vt:lpstr>Data curation</vt:lpstr>
      <vt:lpstr>More details</vt:lpstr>
      <vt:lpstr>Ethics prompt</vt:lpstr>
      <vt:lpstr>Using ChatGPT for Articles</vt:lpstr>
      <vt:lpstr>Poll  ”It’s OK for writers to use ChatGPT to write publicly posted articles as long as  they disclose it.”   - Agree  - Disagree   </vt:lpstr>
      <vt:lpstr>Next Week:  Machine Learning Paradigms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227</cp:revision>
  <dcterms:created xsi:type="dcterms:W3CDTF">2023-08-11T17:40:13Z</dcterms:created>
  <dcterms:modified xsi:type="dcterms:W3CDTF">2024-12-12T21:14:57Z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