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0"/>
  </p:notesMasterIdLst>
  <p:handoutMasterIdLst>
    <p:handoutMasterId r:id="rId51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3" r:id="rId19"/>
    <p:sldId id="470" r:id="rId20"/>
    <p:sldId id="450" r:id="rId21"/>
    <p:sldId id="472" r:id="rId22"/>
    <p:sldId id="454" r:id="rId23"/>
    <p:sldId id="446" r:id="rId24"/>
    <p:sldId id="416" r:id="rId25"/>
    <p:sldId id="417" r:id="rId26"/>
    <p:sldId id="474" r:id="rId27"/>
    <p:sldId id="475" r:id="rId28"/>
    <p:sldId id="456" r:id="rId29"/>
    <p:sldId id="458" r:id="rId30"/>
    <p:sldId id="466" r:id="rId31"/>
    <p:sldId id="460" r:id="rId32"/>
    <p:sldId id="461" r:id="rId33"/>
    <p:sldId id="462" r:id="rId34"/>
    <p:sldId id="463" r:id="rId35"/>
    <p:sldId id="422" r:id="rId36"/>
    <p:sldId id="423" r:id="rId37"/>
    <p:sldId id="467" r:id="rId38"/>
    <p:sldId id="424" r:id="rId39"/>
    <p:sldId id="468" r:id="rId40"/>
    <p:sldId id="431" r:id="rId41"/>
    <p:sldId id="432" r:id="rId42"/>
    <p:sldId id="476" r:id="rId43"/>
    <p:sldId id="477" r:id="rId44"/>
    <p:sldId id="478" r:id="rId45"/>
    <p:sldId id="413" r:id="rId46"/>
    <p:sldId id="428" r:id="rId47"/>
    <p:sldId id="433" r:id="rId48"/>
    <p:sldId id="442" r:id="rId49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85" d="100"/>
          <a:sy n="85" d="100"/>
        </p:scale>
        <p:origin x="-48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  <a:endParaRPr lang="en-US" sz="12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4EA96F-C42A-9F46-B8D0-9D89C744A946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987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CS 376 Lecture 24 Part-based and local feature models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159559-41CA-BC40-A6DF-0BB505208128}" type="slidenum">
              <a:rPr lang="en-US"/>
              <a:pPr/>
              <a:t>42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5CF53-C487-D24E-A7FF-8EE7D297C4BF}" type="slidenum">
              <a:rPr lang="en-US"/>
              <a:pPr/>
              <a:t>43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1B316F-B19B-E44C-B515-072CE62E145D}" type="slidenum">
              <a:rPr lang="en-US"/>
              <a:pPr/>
              <a:t>44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ACFF898-68E6-BA42-BB9A-59724B3E2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32.wmf"/><Relationship Id="rId13" Type="http://schemas.openxmlformats.org/officeDocument/2006/relationships/image" Target="../media/image33.jpeg"/><Relationship Id="rId14" Type="http://schemas.openxmlformats.org/officeDocument/2006/relationships/image" Target="../media/image34.jpe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tags" Target="../tags/tag22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Relationship Id="rId25" Type="http://schemas.openxmlformats.org/officeDocument/2006/relationships/image" Target="../media/image57.png"/><Relationship Id="rId26" Type="http://schemas.openxmlformats.org/officeDocument/2006/relationships/image" Target="../media/image43.png"/><Relationship Id="rId10" Type="http://schemas.openxmlformats.org/officeDocument/2006/relationships/tags" Target="../tags/tag32.xml"/><Relationship Id="rId11" Type="http://schemas.openxmlformats.org/officeDocument/2006/relationships/tags" Target="../tags/tag33.xml"/><Relationship Id="rId12" Type="http://schemas.openxmlformats.org/officeDocument/2006/relationships/tags" Target="../tags/tag34.xml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tags" Target="../tags/tag23.xml"/><Relationship Id="rId2" Type="http://schemas.openxmlformats.org/officeDocument/2006/relationships/tags" Target="../tags/tag24.xml"/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43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65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44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tags" Target="../tags/tag73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89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Naïve </a:t>
            </a:r>
            <a:r>
              <a:rPr lang="en-US" sz="3600" dirty="0" err="1" smtClean="0"/>
              <a:t>Bayes</a:t>
            </a:r>
            <a:endParaRPr lang="en-US" sz="36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general 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 smtClean="0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Total number of parameters is </a:t>
            </a:r>
            <a:r>
              <a:rPr lang="en-US" sz="2400" i="1" dirty="0" smtClean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 smtClean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values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What do we need in order to use 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Start with a bunch of probabilities: P(Y) and the 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Use standard inference to compute P(Y|F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…F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P(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000" dirty="0" err="1" smtClean="0"/>
              <a:t>|Y</a:t>
            </a:r>
            <a:r>
              <a:rPr lang="en-US" sz="2000" dirty="0" smtClean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These probabilities are collectively called the </a:t>
            </a:r>
            <a:r>
              <a:rPr lang="en-US" sz="2000" i="1" dirty="0" smtClean="0">
                <a:solidFill>
                  <a:srgbClr val="CC0000"/>
                </a:solidFill>
              </a:rPr>
              <a:t>parameters</a:t>
            </a:r>
            <a:r>
              <a:rPr lang="en-US" sz="2000" i="1" dirty="0" smtClean="0"/>
              <a:t> </a:t>
            </a:r>
            <a:r>
              <a:rPr lang="en-US" sz="2000" dirty="0" smtClean="0"/>
              <a:t>of the model and denoted by </a:t>
            </a:r>
            <a:r>
              <a:rPr lang="en-US" b="1" i="1" dirty="0" smtClean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Bag-of-words 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Features: </a:t>
            </a:r>
            <a:r>
              <a:rPr lang="en-US" sz="2000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the word at </a:t>
            </a:r>
            <a:r>
              <a:rPr lang="en-US" sz="2000" dirty="0" err="1" smtClean="0">
                <a:latin typeface="Calibri"/>
                <a:cs typeface="Calibri"/>
              </a:rPr>
              <a:t>positon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i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New: each </a:t>
            </a:r>
            <a:r>
              <a:rPr lang="en-US" sz="2000" dirty="0" err="1" smtClean="0">
                <a:latin typeface="Calibri"/>
                <a:cs typeface="Calibri"/>
              </a:rPr>
              <a:t>W</a:t>
            </a:r>
            <a:r>
              <a:rPr lang="en-US" sz="2000" baseline="-25000" dirty="0" err="1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 smtClean="0">
                <a:latin typeface="Calibri"/>
                <a:cs typeface="Calibri"/>
              </a:rPr>
              <a:t>probs</a:t>
            </a:r>
            <a:r>
              <a:rPr lang="en-US" sz="1800" dirty="0" smtClean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53200" y="649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Model: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2400" smtClean="0"/>
              <a:t>What are the parameters?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Where do these tables come from?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8512" name="Text Box 80"/>
          <p:cNvSpPr txBox="1">
            <a:spLocks noChangeArrowheads="1"/>
          </p:cNvSpPr>
          <p:nvPr/>
        </p:nvSpPr>
        <p:spPr bwMode="auto">
          <a:xfrm>
            <a:off x="7391400" y="5943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P(spam | w) = 98.9</a:t>
            </a:r>
          </a:p>
        </p:txBody>
      </p:sp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2" grpId="0"/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1"/>
          <p:cNvSpPr txBox="1">
            <a:spLocks noChangeArrowheads="1"/>
          </p:cNvSpPr>
          <p:nvPr/>
        </p:nvSpPr>
        <p:spPr bwMode="auto">
          <a:xfrm>
            <a:off x="510117" y="80963"/>
            <a:ext cx="11074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>
                <a:solidFill>
                  <a:srgbClr val="000000"/>
                </a:solidFill>
              </a:rPr>
              <a:t>Image classification with Naïve Bayes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3352801"/>
            <a:ext cx="11684000" cy="2384425"/>
            <a:chOff x="96" y="2016"/>
            <a:chExt cx="5520" cy="1502"/>
          </a:xfrm>
        </p:grpSpPr>
        <p:grpSp>
          <p:nvGrpSpPr>
            <p:cNvPr id="78871" name="Group 13"/>
            <p:cNvGrpSpPr>
              <a:grpSpLocks/>
            </p:cNvGrpSpPr>
            <p:nvPr/>
          </p:nvGrpSpPr>
          <p:grpSpPr bwMode="auto">
            <a:xfrm>
              <a:off x="96" y="2016"/>
              <a:ext cx="5520" cy="1056"/>
              <a:chOff x="96" y="2016"/>
              <a:chExt cx="5520" cy="1056"/>
            </a:xfrm>
          </p:grpSpPr>
          <p:sp>
            <p:nvSpPr>
              <p:cNvPr id="78874" name="Rectangle 14"/>
              <p:cNvSpPr>
                <a:spLocks noChangeArrowheads="1"/>
              </p:cNvSpPr>
              <p:nvPr/>
            </p:nvSpPr>
            <p:spPr bwMode="auto">
              <a:xfrm>
                <a:off x="96" y="2016"/>
                <a:ext cx="5520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78875" name="Object 15"/>
              <p:cNvGraphicFramePr>
                <a:graphicFrameLocks noChangeAspect="1"/>
              </p:cNvGraphicFramePr>
              <p:nvPr/>
            </p:nvGraphicFramePr>
            <p:xfrm>
              <a:off x="2373" y="2215"/>
              <a:ext cx="1369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1" name="Equation" r:id="rId5" imgW="787058" imgH="203112" progId="Equation.3">
                      <p:embed/>
                    </p:oleObj>
                  </mc:Choice>
                  <mc:Fallback>
                    <p:oleObj name="Equation" r:id="rId5" imgW="787058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" y="2215"/>
                            <a:ext cx="1369" cy="35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8876" name="Freeform 16"/>
              <p:cNvSpPr>
                <a:spLocks/>
              </p:cNvSpPr>
              <p:nvPr/>
            </p:nvSpPr>
            <p:spPr bwMode="auto">
              <a:xfrm>
                <a:off x="2240" y="2496"/>
                <a:ext cx="496" cy="576"/>
              </a:xfrm>
              <a:custGeom>
                <a:avLst/>
                <a:gdLst>
                  <a:gd name="T0" fmla="*/ 3 w 928"/>
                  <a:gd name="T1" fmla="*/ 453 h 624"/>
                  <a:gd name="T2" fmla="*/ 10 w 928"/>
                  <a:gd name="T3" fmla="*/ 210 h 624"/>
                  <a:gd name="T4" fmla="*/ 65 w 928"/>
                  <a:gd name="T5" fmla="*/ 174 h 624"/>
                  <a:gd name="T6" fmla="*/ 73 w 928"/>
                  <a:gd name="T7" fmla="*/ 0 h 6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8" h="624">
                    <a:moveTo>
                      <a:pt x="32" y="624"/>
                    </a:moveTo>
                    <a:cubicBezTo>
                      <a:pt x="16" y="488"/>
                      <a:pt x="0" y="352"/>
                      <a:pt x="128" y="288"/>
                    </a:cubicBezTo>
                    <a:cubicBezTo>
                      <a:pt x="256" y="224"/>
                      <a:pt x="672" y="288"/>
                      <a:pt x="800" y="240"/>
                    </a:cubicBezTo>
                    <a:cubicBezTo>
                      <a:pt x="928" y="192"/>
                      <a:pt x="912" y="96"/>
                      <a:pt x="896" y="0"/>
                    </a:cubicBezTo>
                  </a:path>
                </a:pathLst>
              </a:custGeom>
              <a:noFill/>
              <a:ln w="635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7" name="Freeform 17"/>
              <p:cNvSpPr>
                <a:spLocks/>
              </p:cNvSpPr>
              <p:nvPr/>
            </p:nvSpPr>
            <p:spPr bwMode="auto">
              <a:xfrm flipH="1">
                <a:off x="3376" y="2496"/>
                <a:ext cx="224" cy="576"/>
              </a:xfrm>
              <a:custGeom>
                <a:avLst/>
                <a:gdLst>
                  <a:gd name="T0" fmla="*/ 0 w 928"/>
                  <a:gd name="T1" fmla="*/ 453 h 624"/>
                  <a:gd name="T2" fmla="*/ 0 w 928"/>
                  <a:gd name="T3" fmla="*/ 210 h 624"/>
                  <a:gd name="T4" fmla="*/ 3 w 928"/>
                  <a:gd name="T5" fmla="*/ 174 h 624"/>
                  <a:gd name="T6" fmla="*/ 3 w 928"/>
                  <a:gd name="T7" fmla="*/ 0 h 6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8" h="624">
                    <a:moveTo>
                      <a:pt x="32" y="624"/>
                    </a:moveTo>
                    <a:cubicBezTo>
                      <a:pt x="16" y="488"/>
                      <a:pt x="0" y="352"/>
                      <a:pt x="128" y="288"/>
                    </a:cubicBezTo>
                    <a:cubicBezTo>
                      <a:pt x="256" y="224"/>
                      <a:pt x="672" y="288"/>
                      <a:pt x="800" y="240"/>
                    </a:cubicBezTo>
                    <a:cubicBezTo>
                      <a:pt x="928" y="192"/>
                      <a:pt x="912" y="96"/>
                      <a:pt x="896" y="0"/>
                    </a:cubicBezTo>
                  </a:path>
                </a:pathLst>
              </a:custGeom>
              <a:noFill/>
              <a:ln w="635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72" name="Text Box 18"/>
            <p:cNvSpPr txBox="1">
              <a:spLocks noChangeArrowheads="1"/>
            </p:cNvSpPr>
            <p:nvPr/>
          </p:nvSpPr>
          <p:spPr bwMode="auto">
            <a:xfrm>
              <a:off x="1656" y="3072"/>
              <a:ext cx="105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</a:rPr>
                <a:t>Prior prob. of 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</a:rPr>
                <a:t>the object classes</a:t>
              </a:r>
            </a:p>
          </p:txBody>
        </p:sp>
        <p:sp>
          <p:nvSpPr>
            <p:cNvPr id="78873" name="Text Box 19"/>
            <p:cNvSpPr txBox="1">
              <a:spLocks noChangeArrowheads="1"/>
            </p:cNvSpPr>
            <p:nvPr/>
          </p:nvSpPr>
          <p:spPr bwMode="auto">
            <a:xfrm>
              <a:off x="3149" y="3072"/>
              <a:ext cx="96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</a:rPr>
                <a:t>Image likelihood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</a:rPr>
                <a:t>given the class</a:t>
              </a:r>
            </a:p>
          </p:txBody>
        </p:sp>
      </p:grpSp>
      <p:graphicFrame>
        <p:nvGraphicFramePr>
          <p:cNvPr id="530453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022168" y="3424238"/>
          <a:ext cx="386503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7" imgW="1167893" imgH="431613" progId="Equation.3">
                  <p:embed/>
                </p:oleObj>
              </mc:Choice>
              <mc:Fallback>
                <p:oleObj name="Equation" r:id="rId7" imgW="1167893" imgH="43161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168" y="3424238"/>
                        <a:ext cx="3865033" cy="1071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9318" y="3668713"/>
            <a:ext cx="4792133" cy="2068512"/>
            <a:chOff x="169" y="2215"/>
            <a:chExt cx="2264" cy="1303"/>
          </a:xfrm>
        </p:grpSpPr>
        <p:sp>
          <p:nvSpPr>
            <p:cNvPr id="78867" name="Text Box 23"/>
            <p:cNvSpPr txBox="1">
              <a:spLocks noChangeArrowheads="1"/>
            </p:cNvSpPr>
            <p:nvPr/>
          </p:nvSpPr>
          <p:spPr bwMode="auto">
            <a:xfrm>
              <a:off x="169" y="3072"/>
              <a:ext cx="74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000000"/>
                  </a:solidFill>
                </a:rPr>
                <a:t>Object class</a:t>
              </a:r>
            </a:p>
            <a:p>
              <a:pPr algn="ctr"/>
              <a:r>
                <a:rPr lang="en-US" sz="2000">
                  <a:solidFill>
                    <a:srgbClr val="000000"/>
                  </a:solidFill>
                </a:rPr>
                <a:t>decision</a:t>
              </a:r>
            </a:p>
          </p:txBody>
        </p:sp>
        <p:graphicFrame>
          <p:nvGraphicFramePr>
            <p:cNvPr id="78868" name="Object 24"/>
            <p:cNvGraphicFramePr>
              <a:graphicFrameLocks noChangeAspect="1"/>
            </p:cNvGraphicFramePr>
            <p:nvPr/>
          </p:nvGraphicFramePr>
          <p:xfrm>
            <a:off x="1308" y="2215"/>
            <a:ext cx="1125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9" imgW="647419" imgH="203112" progId="Equation.3">
                    <p:embed/>
                  </p:oleObj>
                </mc:Choice>
                <mc:Fallback>
                  <p:oleObj name="Equation" r:id="rId9" imgW="647419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8" y="2215"/>
                          <a:ext cx="1125" cy="35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69" name="Object 25"/>
            <p:cNvGraphicFramePr>
              <a:graphicFrameLocks noChangeAspect="1"/>
            </p:cNvGraphicFramePr>
            <p:nvPr/>
          </p:nvGraphicFramePr>
          <p:xfrm>
            <a:off x="192" y="2233"/>
            <a:ext cx="1116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11" imgW="812447" imgH="317362" progId="Equation.3">
                    <p:embed/>
                  </p:oleObj>
                </mc:Choice>
                <mc:Fallback>
                  <p:oleObj name="Equation" r:id="rId11" imgW="812447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33"/>
                          <a:ext cx="1116" cy="43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70" name="Freeform 26"/>
            <p:cNvSpPr>
              <a:spLocks/>
            </p:cNvSpPr>
            <p:nvPr/>
          </p:nvSpPr>
          <p:spPr bwMode="auto">
            <a:xfrm flipH="1">
              <a:off x="286" y="2496"/>
              <a:ext cx="224" cy="576"/>
            </a:xfrm>
            <a:custGeom>
              <a:avLst/>
              <a:gdLst>
                <a:gd name="T0" fmla="*/ 0 w 928"/>
                <a:gd name="T1" fmla="*/ 453 h 624"/>
                <a:gd name="T2" fmla="*/ 0 w 928"/>
                <a:gd name="T3" fmla="*/ 210 h 624"/>
                <a:gd name="T4" fmla="*/ 3 w 928"/>
                <a:gd name="T5" fmla="*/ 174 h 624"/>
                <a:gd name="T6" fmla="*/ 3 w 928"/>
                <a:gd name="T7" fmla="*/ 0 h 6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8" h="624">
                  <a:moveTo>
                    <a:pt x="32" y="624"/>
                  </a:moveTo>
                  <a:cubicBezTo>
                    <a:pt x="16" y="488"/>
                    <a:pt x="0" y="352"/>
                    <a:pt x="128" y="288"/>
                  </a:cubicBezTo>
                  <a:cubicBezTo>
                    <a:pt x="256" y="224"/>
                    <a:pt x="672" y="288"/>
                    <a:pt x="800" y="240"/>
                  </a:cubicBezTo>
                  <a:cubicBezTo>
                    <a:pt x="928" y="192"/>
                    <a:pt x="912" y="96"/>
                    <a:pt x="896" y="0"/>
                  </a:cubicBezTo>
                </a:path>
              </a:pathLst>
            </a:custGeom>
            <a:noFill/>
            <a:ln w="635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8854" name="Picture 2" descr="bag_jun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34" y="1354138"/>
            <a:ext cx="2821517" cy="1604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4" descr="image_007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358900"/>
            <a:ext cx="3196167" cy="161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6" name="AutoShape 5"/>
          <p:cNvSpPr>
            <a:spLocks noChangeArrowheads="1"/>
          </p:cNvSpPr>
          <p:nvPr/>
        </p:nvSpPr>
        <p:spPr bwMode="auto">
          <a:xfrm>
            <a:off x="4159251" y="1760538"/>
            <a:ext cx="546100" cy="487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78903" y="4773796"/>
            <a:ext cx="917743" cy="52322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panose="020B0604020202020204" pitchFamily="34" charset="0"/>
                <a:ea typeface="+mn-ea"/>
              </a:rPr>
              <a:t> </a:t>
            </a:r>
          </a:p>
        </p:txBody>
      </p:sp>
      <p:sp>
        <p:nvSpPr>
          <p:cNvPr id="78858" name="TextBox 6"/>
          <p:cNvSpPr txBox="1">
            <a:spLocks noChangeArrowheads="1"/>
          </p:cNvSpPr>
          <p:nvPr/>
        </p:nvSpPr>
        <p:spPr bwMode="auto">
          <a:xfrm>
            <a:off x="10299700" y="4875214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patches</a:t>
            </a:r>
          </a:p>
        </p:txBody>
      </p:sp>
      <p:sp>
        <p:nvSpPr>
          <p:cNvPr id="78859" name="Oval 4"/>
          <p:cNvSpPr>
            <a:spLocks noChangeArrowheads="1"/>
          </p:cNvSpPr>
          <p:nvPr/>
        </p:nvSpPr>
        <p:spPr bwMode="auto">
          <a:xfrm>
            <a:off x="9956800" y="1103313"/>
            <a:ext cx="71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C</a:t>
            </a:r>
          </a:p>
        </p:txBody>
      </p:sp>
      <p:sp>
        <p:nvSpPr>
          <p:cNvPr id="78860" name="Oval 5"/>
          <p:cNvSpPr>
            <a:spLocks noChangeArrowheads="1"/>
          </p:cNvSpPr>
          <p:nvPr/>
        </p:nvSpPr>
        <p:spPr bwMode="auto">
          <a:xfrm>
            <a:off x="8737600" y="2551113"/>
            <a:ext cx="71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8861" name="Oval 6"/>
          <p:cNvSpPr>
            <a:spLocks noChangeArrowheads="1"/>
          </p:cNvSpPr>
          <p:nvPr/>
        </p:nvSpPr>
        <p:spPr bwMode="auto">
          <a:xfrm>
            <a:off x="11176000" y="2551113"/>
            <a:ext cx="71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W</a:t>
            </a:r>
            <a:r>
              <a:rPr lang="en-US" baseline="-25000"/>
              <a:t>n</a:t>
            </a:r>
            <a:endParaRPr lang="en-US"/>
          </a:p>
        </p:txBody>
      </p:sp>
      <p:cxnSp>
        <p:nvCxnSpPr>
          <p:cNvPr id="78862" name="AutoShape 7"/>
          <p:cNvCxnSpPr>
            <a:cxnSpLocks noChangeShapeType="1"/>
            <a:stCxn id="78859" idx="4"/>
            <a:endCxn id="78861" idx="0"/>
          </p:cNvCxnSpPr>
          <p:nvPr/>
        </p:nvCxnSpPr>
        <p:spPr bwMode="auto">
          <a:xfrm>
            <a:off x="10312400" y="1636713"/>
            <a:ext cx="12192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AutoShape 8"/>
          <p:cNvCxnSpPr>
            <a:cxnSpLocks noChangeShapeType="1"/>
            <a:stCxn id="78859" idx="4"/>
            <a:endCxn id="78860" idx="0"/>
          </p:cNvCxnSpPr>
          <p:nvPr/>
        </p:nvCxnSpPr>
        <p:spPr bwMode="auto">
          <a:xfrm flipH="1">
            <a:off x="9093200" y="1636713"/>
            <a:ext cx="12192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4" name="Oval 9"/>
          <p:cNvSpPr>
            <a:spLocks noChangeArrowheads="1"/>
          </p:cNvSpPr>
          <p:nvPr/>
        </p:nvSpPr>
        <p:spPr bwMode="auto">
          <a:xfrm>
            <a:off x="9652000" y="2551113"/>
            <a:ext cx="71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cxnSp>
        <p:nvCxnSpPr>
          <p:cNvPr id="78865" name="AutoShape 10"/>
          <p:cNvCxnSpPr>
            <a:cxnSpLocks noChangeShapeType="1"/>
            <a:stCxn id="78859" idx="4"/>
            <a:endCxn id="78864" idx="0"/>
          </p:cNvCxnSpPr>
          <p:nvPr/>
        </p:nvCxnSpPr>
        <p:spPr bwMode="auto">
          <a:xfrm flipH="1">
            <a:off x="10007600" y="1636713"/>
            <a:ext cx="304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8866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2779713"/>
            <a:ext cx="410633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20094" y="6412468"/>
            <a:ext cx="307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Kristen </a:t>
            </a:r>
            <a:r>
              <a:rPr lang="en-US" dirty="0" err="1" smtClean="0"/>
              <a:t>Grauman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7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Testing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Up until now: how use a model to make optimal decisions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Machine learning: how to acquire a model from data / experience</a:t>
            </a:r>
          </a:p>
          <a:p>
            <a:pPr lvl="1" eaLnBrk="1" hangingPunct="1"/>
            <a:r>
              <a:rPr lang="en-US" sz="2400" dirty="0" smtClean="0"/>
              <a:t>Learning parameters (e.g. probabilities)</a:t>
            </a:r>
          </a:p>
          <a:p>
            <a:pPr lvl="1" eaLnBrk="1" hangingPunct="1"/>
            <a:r>
              <a:rPr lang="en-US" sz="2400" dirty="0" smtClean="0"/>
              <a:t>Learning structure (e.g. BN graphs)</a:t>
            </a:r>
          </a:p>
          <a:p>
            <a:pPr lvl="1" eaLnBrk="1" hangingPunct="1"/>
            <a:r>
              <a:rPr lang="en-US" sz="2400" dirty="0" smtClean="0"/>
              <a:t>Learning hidden concepts (e.g. clustering)</a:t>
            </a:r>
          </a:p>
          <a:p>
            <a:pPr lvl="1" eaLnBrk="1" hangingPunct="1"/>
            <a:endParaRPr lang="en-US" sz="2400" dirty="0" smtClean="0"/>
          </a:p>
          <a:p>
            <a:r>
              <a:rPr lang="en-US" sz="2800" dirty="0" smtClean="0"/>
              <a:t>Today: model-based classification with Naive </a:t>
            </a:r>
            <a:r>
              <a:rPr lang="en-US" sz="2800" dirty="0" err="1" smtClean="0"/>
              <a:t>Bayes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(Tune </a:t>
            </a:r>
            <a:r>
              <a:rPr lang="en-US" sz="1600" dirty="0" err="1" smtClean="0">
                <a:latin typeface="Calibri"/>
                <a:cs typeface="Calibri"/>
              </a:rPr>
              <a:t>hyperparameters</a:t>
            </a:r>
            <a:r>
              <a:rPr lang="en-US" sz="1600" dirty="0" smtClean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latin typeface="Calibri"/>
                <a:cs typeface="Calibri"/>
              </a:rPr>
              <a:t>Overfitting</a:t>
            </a:r>
            <a:r>
              <a:rPr lang="en-US" sz="1800" dirty="0" smtClean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Want a classifier which does well on </a:t>
            </a:r>
            <a:r>
              <a:rPr lang="en-US" sz="1600" i="1" dirty="0" smtClean="0">
                <a:latin typeface="Calibri"/>
                <a:cs typeface="Calibri"/>
              </a:rPr>
              <a:t>test</a:t>
            </a:r>
            <a:r>
              <a:rPr lang="en-US" sz="1600" dirty="0" smtClean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Calibri"/>
                <a:cs typeface="Calibri"/>
              </a:rPr>
              <a:t>We’ll investigate </a:t>
            </a:r>
            <a:r>
              <a:rPr lang="en-US" sz="1600" dirty="0" err="1" smtClean="0">
                <a:latin typeface="Calibri"/>
                <a:cs typeface="Calibri"/>
              </a:rPr>
              <a:t>overfitting</a:t>
            </a:r>
            <a:r>
              <a:rPr lang="en-US" sz="1600" dirty="0" smtClean="0">
                <a:latin typeface="Calibri"/>
                <a:cs typeface="Calibri"/>
              </a:rPr>
              <a:t> and generalization formally in a few lectures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and </a:t>
            </a:r>
            <a:r>
              <a:rPr lang="en-US" dirty="0" err="1" smtClean="0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endParaRPr lang="en-US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Posteriors determined by </a:t>
            </a:r>
            <a:r>
              <a:rPr lang="en-US" sz="2000" i="1" dirty="0" smtClean="0"/>
              <a:t>relative </a:t>
            </a:r>
            <a:r>
              <a:rPr lang="en-US" sz="2000" dirty="0" smtClean="0"/>
              <a:t>probabilities (odds ratios):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Relative frequency parameters will </a:t>
            </a:r>
            <a:r>
              <a:rPr lang="en-US" sz="2000" dirty="0" err="1" smtClean="0">
                <a:solidFill>
                  <a:srgbClr val="C00000"/>
                </a:solidFill>
              </a:rPr>
              <a:t>overfit</a:t>
            </a:r>
            <a:r>
              <a:rPr lang="en-US" sz="2000" dirty="0" smtClean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Wouldn’t </a:t>
            </a:r>
            <a:r>
              <a:rPr lang="en-US" sz="1800" i="1" dirty="0" smtClean="0"/>
              <a:t>generalize</a:t>
            </a:r>
            <a:r>
              <a:rPr lang="en-US" sz="1800" dirty="0" smtClean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generalize better: we need to </a:t>
            </a:r>
            <a:r>
              <a:rPr lang="en-US" sz="2000" dirty="0" smtClean="0">
                <a:solidFill>
                  <a:srgbClr val="CC0000"/>
                </a:solidFill>
              </a:rPr>
              <a:t>smooth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CC0000"/>
                </a:solidFill>
              </a:rPr>
              <a:t>regularize </a:t>
            </a:r>
            <a:r>
              <a:rPr lang="en-US" sz="2000" dirty="0" smtClean="0"/>
              <a:t>the estimates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vs. Recall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Let’s say we want to classify web pages 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	homepages or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In a test set of 1K pages, there are 3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Our classifier says they are all non-homepages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99.7 accuracy!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Need new measures for rare positive events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Precision: fraction of guessed positives which were actually positive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Recall: fraction of actual positives which were guessed as positive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Say we guess 5 homepages, of which 2 were actually homepages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Precision: 2 correct / 5 guessed = 0.4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Recall: 2 correct / 3 true = 0.67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Which is more important in customer support email automation?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Which is more important in airport face recognition?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10400" y="2895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guessed +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772400" y="1676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actual +</a:t>
            </a:r>
          </a:p>
        </p:txBody>
      </p:sp>
    </p:spTree>
    <p:extLst>
      <p:ext uri="{BB962C8B-B14F-4D97-AF65-F5344CB8AC3E}">
        <p14:creationId xmlns:p14="http://schemas.microsoft.com/office/powerpoint/2010/main" val="2492550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Precision vs. Recall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Precision/recall tradeoff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Often, you can trade off precision and recall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works well with weakly calibrated classifiers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 summarize the tradeoff: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Break-even point:</a:t>
            </a:r>
            <a:r>
              <a:rPr lang="en-US" sz="2400" smtClean="0"/>
              <a:t> precision value when p =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F-measure:</a:t>
            </a:r>
            <a:r>
              <a:rPr lang="en-US" sz="2400" smtClean="0"/>
              <a:t> harmonic mean of p and r: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6521450" y="1793875"/>
            <a:ext cx="0" cy="183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1248"/>
              <a:gd name="T1" fmla="*/ 0 h 1056"/>
              <a:gd name="T2" fmla="*/ 2147483647 w 1248"/>
              <a:gd name="T3" fmla="*/ 2147483647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1056"/>
              <a:gd name="T14" fmla="*/ 1248 w 124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1056">
                <a:moveTo>
                  <a:pt x="0" y="0"/>
                </a:moveTo>
                <a:cubicBezTo>
                  <a:pt x="43" y="110"/>
                  <a:pt x="167" y="505"/>
                  <a:pt x="260" y="657"/>
                </a:cubicBezTo>
                <a:cubicBezTo>
                  <a:pt x="353" y="809"/>
                  <a:pt x="391" y="848"/>
                  <a:pt x="556" y="915"/>
                </a:cubicBezTo>
                <a:cubicBezTo>
                  <a:pt x="721" y="982"/>
                  <a:pt x="1104" y="1027"/>
                  <a:pt x="1248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Line 10"/>
          <p:cNvSpPr>
            <a:spLocks noChangeShapeType="1"/>
          </p:cNvSpPr>
          <p:nvPr/>
        </p:nvSpPr>
        <p:spPr bwMode="auto">
          <a:xfrm flipV="1">
            <a:off x="6553200" y="19050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50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Elicitation:</a:t>
            </a:r>
            <a:r>
              <a:rPr lang="en-US" sz="2400" dirty="0" smtClean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/>
              <a:t>Empirically: </a:t>
            </a:r>
            <a:r>
              <a:rPr lang="en-US" sz="2400" dirty="0" smtClean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E.g.: for each outcome x, look at the </a:t>
            </a:r>
            <a:r>
              <a:rPr lang="en-US" sz="2000" i="1" dirty="0" smtClean="0">
                <a:solidFill>
                  <a:srgbClr val="CC0000"/>
                </a:solidFill>
              </a:rPr>
              <a:t>empirical rate</a:t>
            </a:r>
            <a:r>
              <a:rPr lang="en-US" sz="2000" dirty="0" smtClean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This is the estimate that maximizes the </a:t>
            </a:r>
            <a:r>
              <a:rPr lang="en-US" sz="2000" i="1" dirty="0" smtClean="0">
                <a:solidFill>
                  <a:srgbClr val="CC0000"/>
                </a:solidFill>
              </a:rPr>
              <a:t>likelihood of the data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</a:pPr>
            <a:endParaRPr lang="en-US" sz="2400" i="1" dirty="0" smtClean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1" name="Oval 8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2" name="Oval 6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4" name="Oval 8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5" name="Oval 6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7" name="Oval 8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68" name="Oval 6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0" name="Oval 8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1" name="Oval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sp>
        <p:nvSpPr>
          <p:cNvPr id="27673" name="Oval 8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 smtClean="0"/>
              <a:t>b</a:t>
            </a:r>
            <a:endParaRPr lang="en-US" sz="900" dirty="0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Unseen Events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Can derive this estimate with </a:t>
            </a:r>
            <a:r>
              <a:rPr lang="en-US" sz="2000" i="1" dirty="0" err="1" smtClean="0">
                <a:latin typeface="Calibri"/>
                <a:cs typeface="Calibri"/>
              </a:rPr>
              <a:t>Dirichlet</a:t>
            </a:r>
            <a:r>
              <a:rPr lang="en-US" sz="2000" i="1" dirty="0" smtClean="0">
                <a:latin typeface="Calibri"/>
                <a:cs typeface="Calibri"/>
              </a:rPr>
              <a:t> priors</a:t>
            </a:r>
            <a:r>
              <a:rPr lang="en-US" sz="2000" dirty="0" smtClean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k is the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 smtClean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practice, Laplace often performs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What if </a:t>
            </a:r>
            <a:r>
              <a:rPr lang="en-US" sz="2400" dirty="0" smtClean="0">
                <a:sym typeface="Symbol" pitchFamily="18" charset="2"/>
              </a:rPr>
              <a:t>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For real classification problems, smoothing is critical</a:t>
            </a:r>
          </a:p>
          <a:p>
            <a:pPr eaLnBrk="1" hangingPunct="1"/>
            <a:r>
              <a:rPr lang="en-US" sz="2400" dirty="0" smtClean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alibri"/>
                <a:cs typeface="Calibri"/>
              </a:rPr>
              <a:t>Hyperparameters</a:t>
            </a:r>
            <a:r>
              <a:rPr lang="en-US" sz="2400" dirty="0" smtClean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 smtClean="0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Features: The attributes used to make the ham / spam decision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Text Patterns: $</a:t>
            </a:r>
            <a:r>
              <a:rPr lang="en-US" sz="2000" dirty="0" err="1" smtClean="0"/>
              <a:t>dd</a:t>
            </a:r>
            <a:r>
              <a:rPr lang="en-US" sz="2000" dirty="0" smtClean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Non-text: </a:t>
            </a:r>
            <a:r>
              <a:rPr lang="en-US" sz="2000" dirty="0" err="1" smtClean="0"/>
              <a:t>SenderInContacts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Examples of errors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ourier New" pitchFamily="49" charset="0"/>
              </a:rPr>
              <a:t>Dear </a:t>
            </a:r>
            <a:r>
              <a:rPr lang="en-US" sz="1400" dirty="0" err="1">
                <a:latin typeface="Courier New" pitchFamily="49" charset="0"/>
              </a:rPr>
              <a:t>GlobalSCAPE</a:t>
            </a:r>
            <a:r>
              <a:rPr lang="en-US" sz="1400" dirty="0">
                <a:latin typeface="Courier New" pitchFamily="49" charset="0"/>
              </a:rPr>
              <a:t> Customer, </a:t>
            </a:r>
          </a:p>
          <a:p>
            <a:pPr>
              <a:spcBef>
                <a:spcPct val="50000"/>
              </a:spcBef>
            </a:pPr>
            <a:r>
              <a:rPr lang="en-US" sz="1400" dirty="0" err="1">
                <a:latin typeface="Courier New" pitchFamily="49" charset="0"/>
              </a:rPr>
              <a:t>GlobalSCAPE</a:t>
            </a:r>
            <a:r>
              <a:rPr lang="en-US" sz="1400" dirty="0">
                <a:latin typeface="Courier New" pitchFamily="49" charset="0"/>
              </a:rPr>
              <a:t> has partnered with </a:t>
            </a:r>
            <a:r>
              <a:rPr lang="en-US" sz="1400" dirty="0" err="1">
                <a:latin typeface="Courier New" pitchFamily="49" charset="0"/>
              </a:rPr>
              <a:t>ScanSoft</a:t>
            </a:r>
            <a:r>
              <a:rPr lang="en-US" sz="1400" dirty="0">
                <a:latin typeface="Courier New" pitchFamily="49" charset="0"/>
              </a:rPr>
              <a:t> to offer you the latest version of </a:t>
            </a:r>
            <a:r>
              <a:rPr lang="en-US" sz="1400" dirty="0" err="1">
                <a:latin typeface="Courier New" pitchFamily="49" charset="0"/>
              </a:rPr>
              <a:t>OmniPage</a:t>
            </a:r>
            <a:r>
              <a:rPr lang="en-US" sz="1400" dirty="0">
                <a:latin typeface="Courier New" pitchFamily="49" charset="0"/>
              </a:rPr>
              <a:t> Pro, for just $99.99* - the regular list price is $499! The most common question we've received about this offer is - Is this genuine? We would like to assure you that this offer is authorized by </a:t>
            </a:r>
            <a:r>
              <a:rPr lang="en-US" sz="1400" dirty="0" err="1">
                <a:latin typeface="Courier New" pitchFamily="49" charset="0"/>
              </a:rPr>
              <a:t>ScanSoft</a:t>
            </a:r>
            <a:r>
              <a:rPr lang="en-US" sz="1400" dirty="0">
                <a:latin typeface="Courier New" pitchFamily="49" charset="0"/>
              </a:rPr>
              <a:t>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en-US" sz="4400"/>
              <a:t>Features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1097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3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A </a:t>
            </a:r>
            <a:r>
              <a:rPr lang="en-US">
                <a:solidFill>
                  <a:srgbClr val="CC0000"/>
                </a:solidFill>
              </a:rPr>
              <a:t>feature</a:t>
            </a:r>
            <a:r>
              <a:rPr lang="en-US">
                <a:solidFill>
                  <a:srgbClr val="333399"/>
                </a:solidFill>
              </a:rPr>
              <a:t> is a function that signals a property of the input</a:t>
            </a:r>
          </a:p>
          <a:p>
            <a:pPr lvl="1">
              <a:lnSpc>
                <a:spcPct val="83000"/>
              </a:lnSpc>
              <a:spcBef>
                <a:spcPts val="550"/>
              </a:spcBef>
              <a:buFont typeface="Wingdings" charset="0"/>
              <a:buChar char=""/>
            </a:pPr>
            <a:r>
              <a:rPr lang="en-US" sz="2200" b="1"/>
              <a:t>Naïve Bayes</a:t>
            </a:r>
            <a:r>
              <a:rPr lang="en-US" sz="2200"/>
              <a:t>: features are random variables &amp; each value has conditional probabilities given the label.</a:t>
            </a:r>
          </a:p>
          <a:p>
            <a:pPr lvl="1">
              <a:lnSpc>
                <a:spcPct val="83000"/>
              </a:lnSpc>
              <a:spcBef>
                <a:spcPts val="550"/>
              </a:spcBef>
              <a:buFont typeface="Wingdings" charset="0"/>
              <a:buChar char=""/>
            </a:pPr>
            <a:r>
              <a:rPr lang="en-US" sz="2200" b="1"/>
              <a:t>Most classifiers</a:t>
            </a:r>
            <a:r>
              <a:rPr lang="en-US" sz="2200"/>
              <a:t>: features are real-valued functions</a:t>
            </a:r>
          </a:p>
          <a:p>
            <a:pPr lvl="1">
              <a:lnSpc>
                <a:spcPct val="83000"/>
              </a:lnSpc>
              <a:spcBef>
                <a:spcPts val="550"/>
              </a:spcBef>
              <a:buFont typeface="Wingdings" charset="0"/>
              <a:buChar char=""/>
            </a:pPr>
            <a:r>
              <a:rPr lang="en-US" sz="2200" b="1"/>
              <a:t>Common special cases</a:t>
            </a:r>
            <a:r>
              <a:rPr lang="en-US" sz="2200"/>
              <a:t>:</a:t>
            </a:r>
          </a:p>
          <a:p>
            <a:pPr lvl="2">
              <a:lnSpc>
                <a:spcPct val="83000"/>
              </a:lnSpc>
              <a:spcBef>
                <a:spcPts val="5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 sz="2000">
                <a:solidFill>
                  <a:srgbClr val="2D2D8A"/>
                </a:solidFill>
              </a:rPr>
              <a:t>Indicator features take values 0 and 1 (or -1 and 1)‏</a:t>
            </a:r>
          </a:p>
          <a:p>
            <a:pPr lvl="2">
              <a:lnSpc>
                <a:spcPct val="83000"/>
              </a:lnSpc>
              <a:spcBef>
                <a:spcPts val="5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 sz="2000">
                <a:solidFill>
                  <a:srgbClr val="2D2D8A"/>
                </a:solidFill>
              </a:rPr>
              <a:t>Count features return non-negative integers</a:t>
            </a:r>
          </a:p>
          <a:p>
            <a:pPr>
              <a:lnSpc>
                <a:spcPct val="83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Features are anything you can think of for which you can write code to evaluate on an input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Many are cheap, but some are expensive to compute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Can even be the output of another classifier or model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Domain knowledge goes here!</a:t>
            </a:r>
          </a:p>
          <a:p>
            <a:pPr>
              <a:lnSpc>
                <a:spcPct val="83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633B18F-8AC4-4140-B60D-582B29796875}" type="slidenum">
              <a:rPr lang="en-US" sz="1400"/>
              <a:pPr algn="r"/>
              <a:t>42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586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en-US" sz="4400"/>
              <a:t>Feature Extractors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1371601"/>
            <a:ext cx="109728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Features: anything you can compute about the input</a:t>
            </a: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A </a:t>
            </a:r>
            <a:r>
              <a:rPr lang="en-US">
                <a:solidFill>
                  <a:srgbClr val="CC0000"/>
                </a:solidFill>
              </a:rPr>
              <a:t>feature extractor</a:t>
            </a:r>
            <a:r>
              <a:rPr lang="en-US">
                <a:solidFill>
                  <a:srgbClr val="333399"/>
                </a:solidFill>
              </a:rPr>
              <a:t> maps inputs to </a:t>
            </a:r>
            <a:r>
              <a:rPr lang="en-US">
                <a:solidFill>
                  <a:srgbClr val="CC0000"/>
                </a:solidFill>
              </a:rPr>
              <a:t>feature vectors</a:t>
            </a: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CC0000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Many classifiers take feature vectors as inputs</a:t>
            </a: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>
                <a:solidFill>
                  <a:srgbClr val="333399"/>
                </a:solidFill>
              </a:rPr>
              <a:t>Feature vectors usually very sparse, use sparse encodings (i.e. only represent non-zero keys)‏</a:t>
            </a: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  <a:p>
            <a:pPr>
              <a:lnSpc>
                <a:spcPct val="94000"/>
              </a:lnSpc>
              <a:spcBef>
                <a:spcPts val="600"/>
              </a:spcBef>
              <a:buClr>
                <a:srgbClr val="333399"/>
              </a:buClr>
              <a:buFont typeface="Wingdings" charset="0"/>
              <a:buNone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28800" y="2466975"/>
            <a:ext cx="2540000" cy="203350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>
                <a:latin typeface="Courier New" charset="0"/>
              </a:rPr>
              <a:t>Dear Sir.</a:t>
            </a:r>
          </a:p>
          <a:p>
            <a:endParaRPr lang="en-US" sz="1400">
              <a:latin typeface="Courier New" charset="0"/>
            </a:endParaRPr>
          </a:p>
          <a:p>
            <a:r>
              <a:rPr lang="en-US" sz="1400">
                <a:latin typeface="Courier New" charset="0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876800" y="3305175"/>
            <a:ext cx="19304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416800" y="2495550"/>
            <a:ext cx="2743200" cy="280294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>
                <a:latin typeface="Courier New" charset="0"/>
              </a:rPr>
              <a:t>W=dear     :  1</a:t>
            </a:r>
          </a:p>
          <a:p>
            <a:r>
              <a:rPr lang="en-US" sz="1600">
                <a:latin typeface="Courier New" charset="0"/>
              </a:rPr>
              <a:t>W=sir      :  1</a:t>
            </a:r>
          </a:p>
          <a:p>
            <a:r>
              <a:rPr lang="en-US" sz="1600">
                <a:latin typeface="Courier New" charset="0"/>
              </a:rPr>
              <a:t>W=this     :  2</a:t>
            </a:r>
          </a:p>
          <a:p>
            <a:r>
              <a:rPr lang="en-US" sz="1600">
                <a:latin typeface="Courier New" charset="0"/>
              </a:rPr>
              <a:t>...</a:t>
            </a:r>
          </a:p>
          <a:p>
            <a:r>
              <a:rPr lang="en-US" sz="1600">
                <a:latin typeface="Courier New" charset="0"/>
              </a:rPr>
              <a:t>W=wish     :  0</a:t>
            </a:r>
          </a:p>
          <a:p>
            <a:r>
              <a:rPr lang="en-US" sz="1600">
                <a:latin typeface="Courier New" charset="0"/>
              </a:rPr>
              <a:t>...</a:t>
            </a:r>
          </a:p>
          <a:p>
            <a:r>
              <a:rPr lang="en-US" sz="1600">
                <a:latin typeface="Courier New" charset="0"/>
              </a:rPr>
              <a:t>MISSPELLED :  2</a:t>
            </a:r>
          </a:p>
          <a:p>
            <a:r>
              <a:rPr lang="en-US" sz="1600">
                <a:latin typeface="Courier New" charset="0"/>
              </a:rPr>
              <a:t>YOUR_NAME  :  1</a:t>
            </a:r>
          </a:p>
          <a:p>
            <a:r>
              <a:rPr lang="en-US" sz="1600">
                <a:latin typeface="Courier New" charset="0"/>
              </a:rPr>
              <a:t>ALL_CAPS   :  0</a:t>
            </a:r>
          </a:p>
          <a:p>
            <a:r>
              <a:rPr lang="en-US" sz="1600">
                <a:latin typeface="Courier New" charset="0"/>
              </a:rPr>
              <a:t>NUM_URLS   :  0</a:t>
            </a:r>
          </a:p>
          <a:p>
            <a:r>
              <a:rPr lang="en-US" sz="1600">
                <a:latin typeface="Courier New" charset="0"/>
              </a:rPr>
              <a:t>...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520EFC14-9789-E141-8ED2-0C0A33044AF6}" type="slidenum">
              <a:rPr lang="en-US" sz="1400"/>
              <a:pPr algn="r"/>
              <a:t>43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855166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en-US" sz="4400"/>
              <a:t>Generative vs. Discriminative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12800" y="1600201"/>
            <a:ext cx="10058400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7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 sz="2800">
                <a:solidFill>
                  <a:srgbClr val="333399"/>
                </a:solidFill>
              </a:rPr>
              <a:t>Generative classifiers: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E.g. naïve Bayes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A causal model with evidence variables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Query model for causes given evidence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None/>
            </a:pPr>
            <a:endParaRPr lang="en-US"/>
          </a:p>
          <a:p>
            <a:pPr>
              <a:lnSpc>
                <a:spcPct val="94000"/>
              </a:lnSpc>
              <a:spcBef>
                <a:spcPts val="700"/>
              </a:spcBef>
              <a:buClr>
                <a:srgbClr val="333399"/>
              </a:buClr>
              <a:buFont typeface="Wingdings" charset="0"/>
              <a:buChar char=""/>
            </a:pPr>
            <a:r>
              <a:rPr lang="en-US" sz="2800">
                <a:solidFill>
                  <a:srgbClr val="333399"/>
                </a:solidFill>
              </a:rPr>
              <a:t>Discriminative classifiers: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No causal model, no Bayes rule, often no probabilities at all!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Try to predict the label Y directly from X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Robust, accurate with varied features</a:t>
            </a:r>
          </a:p>
          <a:p>
            <a:pPr lvl="1">
              <a:lnSpc>
                <a:spcPct val="94000"/>
              </a:lnSpc>
              <a:spcBef>
                <a:spcPts val="600"/>
              </a:spcBef>
              <a:buFont typeface="Wingdings" charset="0"/>
              <a:buChar char=""/>
            </a:pPr>
            <a:r>
              <a:rPr lang="en-US"/>
              <a:t>Loosely: </a:t>
            </a:r>
            <a:r>
              <a:rPr lang="en-US">
                <a:solidFill>
                  <a:srgbClr val="C00000"/>
                </a:solidFill>
              </a:rPr>
              <a:t>mistake driven rather than model driven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AB702A36-9733-1840-849D-C9573AA459ED}" type="slidenum">
              <a:rPr lang="en-US" sz="1400"/>
              <a:pPr algn="r"/>
              <a:t>44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978749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First step: get a </a:t>
            </a:r>
            <a:r>
              <a:rPr lang="en-US" sz="2400" smtClean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smtClean="0">
                <a:solidFill>
                  <a:srgbClr val="CC0000"/>
                </a:solidFill>
              </a:rPr>
              <a:t>confidence </a:t>
            </a:r>
            <a:r>
              <a:rPr lang="en-US" sz="2000" smtClean="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Classifier confidences are useful, when you can get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Time: Perceptron!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Features: </a:t>
            </a:r>
            <a:r>
              <a:rPr lang="en-US" sz="2000" dirty="0" smtClean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Shape Patterns: </a:t>
            </a:r>
            <a:r>
              <a:rPr lang="en-US" sz="2000" dirty="0" err="1" smtClean="0">
                <a:latin typeface="Calibri"/>
                <a:cs typeface="Calibri"/>
              </a:rPr>
              <a:t>NumComponents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AspectRatio</a:t>
            </a:r>
            <a:r>
              <a:rPr lang="en-US" sz="2000" dirty="0" smtClean="0">
                <a:latin typeface="Calibri"/>
                <a:cs typeface="Calibri"/>
              </a:rPr>
              <a:t>, </a:t>
            </a:r>
            <a:r>
              <a:rPr lang="en-US" sz="2000" dirty="0" err="1" smtClean="0">
                <a:latin typeface="Calibri"/>
                <a:cs typeface="Calibri"/>
              </a:rPr>
              <a:t>NumLoops</a:t>
            </a:r>
            <a:endParaRPr lang="en-US" sz="20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eaLnBrk="1" hangingPunct="1"/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 smtClean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 smtClean="0"/>
              <a:t>Model-based approach</a:t>
            </a:r>
          </a:p>
          <a:p>
            <a:pPr lvl="1"/>
            <a:r>
              <a:rPr lang="en-US" sz="2400" dirty="0" smtClean="0"/>
              <a:t>Build a model (e.g. Bayes’ net) where both the label and features are random variables</a:t>
            </a:r>
          </a:p>
          <a:p>
            <a:pPr lvl="1"/>
            <a:r>
              <a:rPr lang="en-US" sz="2400" dirty="0" smtClean="0"/>
              <a:t>Instantiate any observed features</a:t>
            </a:r>
          </a:p>
          <a:p>
            <a:pPr lvl="1"/>
            <a:r>
              <a:rPr lang="en-US" sz="2400" dirty="0" smtClean="0"/>
              <a:t>Query for the distribution of the label conditioned on the features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What structure should the BN have?</a:t>
            </a:r>
          </a:p>
          <a:p>
            <a:pPr lvl="1"/>
            <a:r>
              <a:rPr lang="en-US" sz="2400" dirty="0" smtClean="0"/>
              <a:t>How should we learn its parameters?</a:t>
            </a:r>
            <a:endParaRPr lang="en-US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One feature (variable) </a:t>
            </a:r>
            <a:r>
              <a:rPr lang="en-US" sz="2000" dirty="0" err="1" smtClean="0">
                <a:latin typeface="Calibri"/>
                <a:cs typeface="Calibri"/>
              </a:rPr>
              <a:t>F</a:t>
            </a:r>
            <a:r>
              <a:rPr lang="en-US" sz="2000" baseline="-25000" dirty="0" err="1" smtClean="0">
                <a:latin typeface="Calibri"/>
                <a:cs typeface="Calibri"/>
              </a:rPr>
              <a:t>ij</a:t>
            </a:r>
            <a:r>
              <a:rPr lang="en-US" sz="2000" dirty="0" smtClean="0">
                <a:latin typeface="Calibri"/>
                <a:cs typeface="Calibri"/>
              </a:rPr>
              <a:t> for each grid position &lt;</a:t>
            </a:r>
            <a:r>
              <a:rPr lang="en-US" sz="2000" dirty="0" err="1" smtClean="0">
                <a:latin typeface="Calibri"/>
                <a:cs typeface="Calibri"/>
              </a:rPr>
              <a:t>i,j</a:t>
            </a:r>
            <a:r>
              <a:rPr lang="en-US" sz="2000" dirty="0" smtClean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 smtClean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endParaRPr lang="en-US" sz="20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 smtClean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Naïve </a:t>
            </a:r>
            <a:r>
              <a:rPr lang="en-US" sz="2400" dirty="0" err="1" smtClean="0">
                <a:latin typeface="Calibri"/>
                <a:cs typeface="Calibri"/>
              </a:rPr>
              <a:t>Bayes</a:t>
            </a:r>
            <a:r>
              <a:rPr lang="en-US" sz="2400" dirty="0" smtClean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 smtClean="0">
              <a:latin typeface="Calibri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precis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40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0}{recall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2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_1 = \frac{2}{1/p+1/r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2"/>
  <p:tag name="PICTUREFILESIZE" val="68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=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52"/>
  <p:tag name="PICTUREFILESIZE" val="16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49803</TotalTime>
  <Words>3031</Words>
  <Application>Microsoft Macintosh PowerPoint</Application>
  <PresentationFormat>Custom</PresentationFormat>
  <Paragraphs>710</Paragraphs>
  <Slides>48</Slides>
  <Notes>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dan-berkeley-nlp-v1</vt:lpstr>
      <vt:lpstr>Equation</vt:lpstr>
      <vt:lpstr>Microsoft Equation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PowerPoint Presentation</vt:lpstr>
      <vt:lpstr>Training and Testing</vt:lpstr>
      <vt:lpstr>Important Concepts</vt:lpstr>
      <vt:lpstr>Generalization and Overfitting</vt:lpstr>
      <vt:lpstr>Overfitting</vt:lpstr>
      <vt:lpstr>Example: Overfitting</vt:lpstr>
      <vt:lpstr>Example: Overfitting</vt:lpstr>
      <vt:lpstr>Generalization and Overfitting</vt:lpstr>
      <vt:lpstr>Precision vs. Recall</vt:lpstr>
      <vt:lpstr>Precision vs. Recall</vt:lpstr>
      <vt:lpstr>Parameter Estimation</vt:lpstr>
      <vt:lpstr>Parameter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PowerPoint Presentation</vt:lpstr>
      <vt:lpstr>PowerPoint Presentation</vt:lpstr>
      <vt:lpstr>PowerPoint Presentation</vt:lpstr>
      <vt:lpstr>Baselines</vt:lpstr>
      <vt:lpstr>Confidences from a Classifier</vt:lpstr>
      <vt:lpstr>Summary</vt:lpstr>
      <vt:lpstr>Next Time: Perceptron!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Peter Stone</cp:lastModifiedBy>
  <cp:revision>2672</cp:revision>
  <dcterms:created xsi:type="dcterms:W3CDTF">2004-08-27T04:16:05Z</dcterms:created>
  <dcterms:modified xsi:type="dcterms:W3CDTF">2015-04-12T00:51:37Z</dcterms:modified>
</cp:coreProperties>
</file>